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6" r:id="rId2"/>
    <p:sldId id="256" r:id="rId3"/>
    <p:sldId id="285" r:id="rId4"/>
    <p:sldId id="286" r:id="rId5"/>
    <p:sldId id="257" r:id="rId6"/>
    <p:sldId id="291" r:id="rId7"/>
    <p:sldId id="258" r:id="rId8"/>
    <p:sldId id="287" r:id="rId9"/>
    <p:sldId id="289" r:id="rId10"/>
    <p:sldId id="288" r:id="rId11"/>
    <p:sldId id="259" r:id="rId12"/>
    <p:sldId id="290" r:id="rId13"/>
    <p:sldId id="262" r:id="rId14"/>
    <p:sldId id="292" r:id="rId15"/>
    <p:sldId id="304" r:id="rId16"/>
    <p:sldId id="305" r:id="rId17"/>
    <p:sldId id="306" r:id="rId18"/>
    <p:sldId id="307" r:id="rId19"/>
    <p:sldId id="308" r:id="rId20"/>
    <p:sldId id="310" r:id="rId21"/>
    <p:sldId id="309" r:id="rId22"/>
    <p:sldId id="311" r:id="rId23"/>
    <p:sldId id="312" r:id="rId24"/>
    <p:sldId id="313" r:id="rId25"/>
    <p:sldId id="314" r:id="rId26"/>
    <p:sldId id="267" r:id="rId27"/>
    <p:sldId id="263" r:id="rId28"/>
    <p:sldId id="315" r:id="rId29"/>
    <p:sldId id="293" r:id="rId30"/>
    <p:sldId id="296" r:id="rId31"/>
    <p:sldId id="295" r:id="rId32"/>
    <p:sldId id="298" r:id="rId33"/>
    <p:sldId id="299" r:id="rId34"/>
    <p:sldId id="300" r:id="rId35"/>
    <p:sldId id="301" r:id="rId36"/>
    <p:sldId id="302" r:id="rId37"/>
    <p:sldId id="265" r:id="rId38"/>
    <p:sldId id="303" r:id="rId39"/>
    <p:sldId id="266" r:id="rId40"/>
    <p:sldId id="260" r:id="rId41"/>
    <p:sldId id="261" r:id="rId42"/>
    <p:sldId id="317"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5D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9" name="Rectangle: Rounded Corners 78">
            <a:extLst>
              <a:ext uri="{FF2B5EF4-FFF2-40B4-BE49-F238E27FC236}">
                <a16:creationId xmlns:a16="http://schemas.microsoft.com/office/drawing/2014/main" id="{3192277F-7597-C39C-4092-CA901A7D647E}"/>
              </a:ext>
            </a:extLst>
          </p:cNvPr>
          <p:cNvSpPr/>
          <p:nvPr userDrawn="1"/>
        </p:nvSpPr>
        <p:spPr>
          <a:xfrm rot="16200000">
            <a:off x="10922519" y="1458349"/>
            <a:ext cx="1370855" cy="154392"/>
          </a:xfrm>
          <a:prstGeom prst="roundRect">
            <a:avLst>
              <a:gd name="adj" fmla="val 50000"/>
            </a:avLst>
          </a:prstGeom>
          <a:solidFill>
            <a:srgbClr val="375D7B"/>
          </a:solidFill>
          <a:ln>
            <a:solidFill>
              <a:srgbClr val="375D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25DC4979-17BB-FAF8-D389-7CA783339451}"/>
              </a:ext>
            </a:extLst>
          </p:cNvPr>
          <p:cNvSpPr/>
          <p:nvPr userDrawn="1"/>
        </p:nvSpPr>
        <p:spPr>
          <a:xfrm>
            <a:off x="4788311" y="357385"/>
            <a:ext cx="7160918" cy="508099"/>
          </a:xfrm>
          <a:prstGeom prst="roundRect">
            <a:avLst>
              <a:gd name="adj" fmla="val 50000"/>
            </a:avLst>
          </a:prstGeom>
          <a:solidFill>
            <a:srgbClr val="375D7B"/>
          </a:solidFill>
          <a:ln>
            <a:solidFill>
              <a:srgbClr val="375D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6307E883-C44D-35A8-153A-06FE8BE07755}"/>
              </a:ext>
            </a:extLst>
          </p:cNvPr>
          <p:cNvSpPr/>
          <p:nvPr userDrawn="1"/>
        </p:nvSpPr>
        <p:spPr>
          <a:xfrm>
            <a:off x="11114111" y="136525"/>
            <a:ext cx="949817" cy="949817"/>
          </a:xfrm>
          <a:prstGeom prst="ellipse">
            <a:avLst/>
          </a:prstGeom>
          <a:solidFill>
            <a:srgbClr val="375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5" name="Group 44">
            <a:extLst>
              <a:ext uri="{FF2B5EF4-FFF2-40B4-BE49-F238E27FC236}">
                <a16:creationId xmlns:a16="http://schemas.microsoft.com/office/drawing/2014/main" id="{F2FA12A0-12A2-B9A5-2104-1966CA25AE2F}"/>
              </a:ext>
            </a:extLst>
          </p:cNvPr>
          <p:cNvGrpSpPr/>
          <p:nvPr userDrawn="1"/>
        </p:nvGrpSpPr>
        <p:grpSpPr>
          <a:xfrm>
            <a:off x="11264656" y="269224"/>
            <a:ext cx="741922" cy="684417"/>
            <a:chOff x="11189567" y="71047"/>
            <a:chExt cx="918199" cy="847032"/>
          </a:xfrm>
          <a:solidFill>
            <a:schemeClr val="bg1"/>
          </a:solidFill>
        </p:grpSpPr>
        <p:sp>
          <p:nvSpPr>
            <p:cNvPr id="46" name="Freeform: Shape 45">
              <a:extLst>
                <a:ext uri="{FF2B5EF4-FFF2-40B4-BE49-F238E27FC236}">
                  <a16:creationId xmlns:a16="http://schemas.microsoft.com/office/drawing/2014/main" id="{EC4B9720-27A9-CCBA-68F9-AF326466DAC4}"/>
                </a:ext>
              </a:extLst>
            </p:cNvPr>
            <p:cNvSpPr/>
            <p:nvPr/>
          </p:nvSpPr>
          <p:spPr>
            <a:xfrm>
              <a:off x="11272281" y="118313"/>
              <a:ext cx="256224" cy="229374"/>
            </a:xfrm>
            <a:custGeom>
              <a:avLst/>
              <a:gdLst>
                <a:gd name="connsiteX0" fmla="*/ 38167 w 256224"/>
                <a:gd name="connsiteY0" fmla="*/ 229185 h 229374"/>
                <a:gd name="connsiteX1" fmla="*/ 36780 w 256224"/>
                <a:gd name="connsiteY1" fmla="*/ 42580 h 229374"/>
                <a:gd name="connsiteX2" fmla="*/ 51009 w 256224"/>
                <a:gd name="connsiteY2" fmla="*/ 30072 h 229374"/>
                <a:gd name="connsiteX3" fmla="*/ 146655 w 256224"/>
                <a:gd name="connsiteY3" fmla="*/ -182 h 229374"/>
                <a:gd name="connsiteX4" fmla="*/ 213420 w 256224"/>
                <a:gd name="connsiteY4" fmla="*/ 20876 h 229374"/>
                <a:gd name="connsiteX5" fmla="*/ 233472 w 256224"/>
                <a:gd name="connsiteY5" fmla="*/ 47580 h 229374"/>
                <a:gd name="connsiteX6" fmla="*/ 255047 w 256224"/>
                <a:gd name="connsiteY6" fmla="*/ 73698 h 229374"/>
                <a:gd name="connsiteX7" fmla="*/ 244327 w 256224"/>
                <a:gd name="connsiteY7" fmla="*/ 90852 h 229374"/>
                <a:gd name="connsiteX8" fmla="*/ 216223 w 256224"/>
                <a:gd name="connsiteY8" fmla="*/ 58204 h 229374"/>
                <a:gd name="connsiteX9" fmla="*/ 199681 w 256224"/>
                <a:gd name="connsiteY9" fmla="*/ 35772 h 229374"/>
                <a:gd name="connsiteX10" fmla="*/ 146832 w 256224"/>
                <a:gd name="connsiteY10" fmla="*/ 20087 h 229374"/>
                <a:gd name="connsiteX11" fmla="*/ 63239 w 256224"/>
                <a:gd name="connsiteY11" fmla="*/ 46219 h 229374"/>
                <a:gd name="connsiteX12" fmla="*/ 41786 w 256224"/>
                <a:gd name="connsiteY12" fmla="*/ 202799 h 229374"/>
                <a:gd name="connsiteX13" fmla="*/ 52356 w 256224"/>
                <a:gd name="connsiteY13" fmla="*/ 214820 h 229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224" h="229374">
                  <a:moveTo>
                    <a:pt x="38167" y="229185"/>
                  </a:moveTo>
                  <a:cubicBezTo>
                    <a:pt x="-13743" y="178041"/>
                    <a:pt x="-14369" y="94494"/>
                    <a:pt x="36780" y="42580"/>
                  </a:cubicBezTo>
                  <a:cubicBezTo>
                    <a:pt x="41215" y="38075"/>
                    <a:pt x="45976" y="33895"/>
                    <a:pt x="51009" y="30072"/>
                  </a:cubicBezTo>
                  <a:cubicBezTo>
                    <a:pt x="76311" y="10864"/>
                    <a:pt x="110279" y="145"/>
                    <a:pt x="146655" y="-182"/>
                  </a:cubicBezTo>
                  <a:cubicBezTo>
                    <a:pt x="175589" y="-440"/>
                    <a:pt x="198035" y="6620"/>
                    <a:pt x="213420" y="20876"/>
                  </a:cubicBezTo>
                  <a:cubicBezTo>
                    <a:pt x="221909" y="28725"/>
                    <a:pt x="227786" y="38316"/>
                    <a:pt x="233472" y="47580"/>
                  </a:cubicBezTo>
                  <a:cubicBezTo>
                    <a:pt x="239920" y="58109"/>
                    <a:pt x="246014" y="68053"/>
                    <a:pt x="255047" y="73698"/>
                  </a:cubicBezTo>
                  <a:lnTo>
                    <a:pt x="244327" y="90852"/>
                  </a:lnTo>
                  <a:cubicBezTo>
                    <a:pt x="231255" y="82690"/>
                    <a:pt x="223623" y="70216"/>
                    <a:pt x="216223" y="58204"/>
                  </a:cubicBezTo>
                  <a:cubicBezTo>
                    <a:pt x="211040" y="49729"/>
                    <a:pt x="206129" y="41717"/>
                    <a:pt x="199681" y="35772"/>
                  </a:cubicBezTo>
                  <a:cubicBezTo>
                    <a:pt x="188213" y="25161"/>
                    <a:pt x="170406" y="19883"/>
                    <a:pt x="146832" y="20087"/>
                  </a:cubicBezTo>
                  <a:cubicBezTo>
                    <a:pt x="114768" y="20359"/>
                    <a:pt x="85086" y="29610"/>
                    <a:pt x="63239" y="46219"/>
                  </a:cubicBezTo>
                  <a:cubicBezTo>
                    <a:pt x="14076" y="83535"/>
                    <a:pt x="4472" y="153639"/>
                    <a:pt x="41786" y="202799"/>
                  </a:cubicBezTo>
                  <a:cubicBezTo>
                    <a:pt x="45024" y="207053"/>
                    <a:pt x="48547" y="211071"/>
                    <a:pt x="52356" y="214820"/>
                  </a:cubicBezTo>
                  <a:close/>
                </a:path>
              </a:pathLst>
            </a:custGeom>
            <a:grpFill/>
            <a:ln w="135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B8318746-11EE-E7A4-5A71-79AE268C695B}"/>
                </a:ext>
              </a:extLst>
            </p:cNvPr>
            <p:cNvSpPr/>
            <p:nvPr/>
          </p:nvSpPr>
          <p:spPr>
            <a:xfrm>
              <a:off x="11223147" y="331493"/>
              <a:ext cx="171786" cy="124028"/>
            </a:xfrm>
            <a:custGeom>
              <a:avLst/>
              <a:gdLst>
                <a:gd name="connsiteX0" fmla="*/ 25760 w 171786"/>
                <a:gd name="connsiteY0" fmla="*/ 123840 h 124028"/>
                <a:gd name="connsiteX1" fmla="*/ -808 w 171786"/>
                <a:gd name="connsiteY1" fmla="*/ 82308 h 124028"/>
                <a:gd name="connsiteX2" fmla="*/ 21148 w 171786"/>
                <a:gd name="connsiteY2" fmla="*/ 25174 h 124028"/>
                <a:gd name="connsiteX3" fmla="*/ 64230 w 171786"/>
                <a:gd name="connsiteY3" fmla="*/ 1912 h 124028"/>
                <a:gd name="connsiteX4" fmla="*/ 127949 w 171786"/>
                <a:gd name="connsiteY4" fmla="*/ 8632 h 124028"/>
                <a:gd name="connsiteX5" fmla="*/ 170609 w 171786"/>
                <a:gd name="connsiteY5" fmla="*/ 57700 h 124028"/>
                <a:gd name="connsiteX6" fmla="*/ 150381 w 171786"/>
                <a:gd name="connsiteY6" fmla="*/ 58271 h 124028"/>
                <a:gd name="connsiteX7" fmla="*/ 118685 w 171786"/>
                <a:gd name="connsiteY7" fmla="*/ 26602 h 124028"/>
                <a:gd name="connsiteX8" fmla="*/ 67672 w 171786"/>
                <a:gd name="connsiteY8" fmla="*/ 21841 h 124028"/>
                <a:gd name="connsiteX9" fmla="*/ 34303 w 171786"/>
                <a:gd name="connsiteY9" fmla="*/ 40546 h 124028"/>
                <a:gd name="connsiteX10" fmla="*/ 19271 w 171786"/>
                <a:gd name="connsiteY10" fmla="*/ 79996 h 124028"/>
                <a:gd name="connsiteX11" fmla="*/ 38697 w 171786"/>
                <a:gd name="connsiteY11" fmla="*/ 108400 h 12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1786" h="124028">
                  <a:moveTo>
                    <a:pt x="25760" y="123840"/>
                  </a:moveTo>
                  <a:cubicBezTo>
                    <a:pt x="12633" y="112957"/>
                    <a:pt x="1587" y="102237"/>
                    <a:pt x="-808" y="82308"/>
                  </a:cubicBezTo>
                  <a:cubicBezTo>
                    <a:pt x="-3202" y="62379"/>
                    <a:pt x="6253" y="37866"/>
                    <a:pt x="21148" y="25174"/>
                  </a:cubicBezTo>
                  <a:cubicBezTo>
                    <a:pt x="28127" y="19216"/>
                    <a:pt x="46274" y="5027"/>
                    <a:pt x="64230" y="1912"/>
                  </a:cubicBezTo>
                  <a:cubicBezTo>
                    <a:pt x="89070" y="-2387"/>
                    <a:pt x="111094" y="-60"/>
                    <a:pt x="127949" y="8632"/>
                  </a:cubicBezTo>
                  <a:cubicBezTo>
                    <a:pt x="141552" y="15638"/>
                    <a:pt x="169834" y="30221"/>
                    <a:pt x="170609" y="57700"/>
                  </a:cubicBezTo>
                  <a:lnTo>
                    <a:pt x="150381" y="58271"/>
                  </a:lnTo>
                  <a:cubicBezTo>
                    <a:pt x="150000" y="44668"/>
                    <a:pt x="134927" y="34982"/>
                    <a:pt x="118685" y="26602"/>
                  </a:cubicBezTo>
                  <a:cubicBezTo>
                    <a:pt x="102442" y="18223"/>
                    <a:pt x="81956" y="19379"/>
                    <a:pt x="67672" y="21841"/>
                  </a:cubicBezTo>
                  <a:cubicBezTo>
                    <a:pt x="58653" y="23406"/>
                    <a:pt x="46165" y="30398"/>
                    <a:pt x="34303" y="40546"/>
                  </a:cubicBezTo>
                  <a:cubicBezTo>
                    <a:pt x="24590" y="48858"/>
                    <a:pt x="17707" y="66896"/>
                    <a:pt x="19271" y="79996"/>
                  </a:cubicBezTo>
                  <a:cubicBezTo>
                    <a:pt x="20631" y="91681"/>
                    <a:pt x="26154" y="97939"/>
                    <a:pt x="38697" y="108400"/>
                  </a:cubicBezTo>
                  <a:close/>
                </a:path>
              </a:pathLst>
            </a:custGeom>
            <a:grpFill/>
            <a:ln w="135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CE93674-8375-A984-DD7C-DF012062460E}"/>
                </a:ext>
              </a:extLst>
            </p:cNvPr>
            <p:cNvSpPr/>
            <p:nvPr/>
          </p:nvSpPr>
          <p:spPr>
            <a:xfrm>
              <a:off x="11189567" y="421508"/>
              <a:ext cx="202713" cy="239045"/>
            </a:xfrm>
            <a:custGeom>
              <a:avLst/>
              <a:gdLst>
                <a:gd name="connsiteX0" fmla="*/ 121602 w 202713"/>
                <a:gd name="connsiteY0" fmla="*/ 238855 h 239045"/>
                <a:gd name="connsiteX1" fmla="*/ 45804 w 202713"/>
                <a:gd name="connsiteY1" fmla="*/ 213825 h 239045"/>
                <a:gd name="connsiteX2" fmla="*/ 4844 w 202713"/>
                <a:gd name="connsiteY2" fmla="*/ 154636 h 239045"/>
                <a:gd name="connsiteX3" fmla="*/ 3824 w 202713"/>
                <a:gd name="connsiteY3" fmla="*/ 82674 h 239045"/>
                <a:gd name="connsiteX4" fmla="*/ 113563 w 202713"/>
                <a:gd name="connsiteY4" fmla="*/ -184 h 239045"/>
                <a:gd name="connsiteX5" fmla="*/ 150020 w 202713"/>
                <a:gd name="connsiteY5" fmla="*/ 4223 h 239045"/>
                <a:gd name="connsiteX6" fmla="*/ 201536 w 202713"/>
                <a:gd name="connsiteY6" fmla="*/ 24560 h 239045"/>
                <a:gd name="connsiteX7" fmla="*/ 191551 w 202713"/>
                <a:gd name="connsiteY7" fmla="*/ 42150 h 239045"/>
                <a:gd name="connsiteX8" fmla="*/ 145300 w 202713"/>
                <a:gd name="connsiteY8" fmla="*/ 23894 h 239045"/>
                <a:gd name="connsiteX9" fmla="*/ 113916 w 202713"/>
                <a:gd name="connsiteY9" fmla="*/ 20044 h 239045"/>
                <a:gd name="connsiteX10" fmla="*/ 23141 w 202713"/>
                <a:gd name="connsiteY10" fmla="*/ 88673 h 239045"/>
                <a:gd name="connsiteX11" fmla="*/ 58142 w 202713"/>
                <a:gd name="connsiteY11" fmla="*/ 197813 h 239045"/>
                <a:gd name="connsiteX12" fmla="*/ 173323 w 202713"/>
                <a:gd name="connsiteY12" fmla="*/ 205255 h 239045"/>
                <a:gd name="connsiteX13" fmla="*/ 183376 w 202713"/>
                <a:gd name="connsiteY13" fmla="*/ 222803 h 239045"/>
                <a:gd name="connsiteX14" fmla="*/ 121602 w 202713"/>
                <a:gd name="connsiteY14" fmla="*/ 238855 h 23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2713" h="239045">
                  <a:moveTo>
                    <a:pt x="121602" y="238855"/>
                  </a:moveTo>
                  <a:cubicBezTo>
                    <a:pt x="94396" y="238855"/>
                    <a:pt x="67284" y="230394"/>
                    <a:pt x="45804" y="213825"/>
                  </a:cubicBezTo>
                  <a:cubicBezTo>
                    <a:pt x="26528" y="198650"/>
                    <a:pt x="12258" y="178027"/>
                    <a:pt x="4844" y="154636"/>
                  </a:cubicBezTo>
                  <a:cubicBezTo>
                    <a:pt x="-2814" y="130830"/>
                    <a:pt x="-3182" y="105283"/>
                    <a:pt x="3824" y="82674"/>
                  </a:cubicBezTo>
                  <a:cubicBezTo>
                    <a:pt x="18448" y="35525"/>
                    <a:pt x="64604" y="673"/>
                    <a:pt x="113563" y="-184"/>
                  </a:cubicBezTo>
                  <a:cubicBezTo>
                    <a:pt x="125860" y="-281"/>
                    <a:pt x="138103" y="1201"/>
                    <a:pt x="150020" y="4223"/>
                  </a:cubicBezTo>
                  <a:cubicBezTo>
                    <a:pt x="168058" y="8559"/>
                    <a:pt x="185402" y="15404"/>
                    <a:pt x="201536" y="24560"/>
                  </a:cubicBezTo>
                  <a:lnTo>
                    <a:pt x="191551" y="42150"/>
                  </a:lnTo>
                  <a:cubicBezTo>
                    <a:pt x="177064" y="33930"/>
                    <a:pt x="161501" y="27786"/>
                    <a:pt x="145300" y="23894"/>
                  </a:cubicBezTo>
                  <a:cubicBezTo>
                    <a:pt x="135043" y="21275"/>
                    <a:pt x="124500" y="19981"/>
                    <a:pt x="113916" y="20044"/>
                  </a:cubicBezTo>
                  <a:cubicBezTo>
                    <a:pt x="73433" y="20738"/>
                    <a:pt x="35261" y="49604"/>
                    <a:pt x="23141" y="88673"/>
                  </a:cubicBezTo>
                  <a:cubicBezTo>
                    <a:pt x="11224" y="127103"/>
                    <a:pt x="25957" y="173014"/>
                    <a:pt x="58142" y="197813"/>
                  </a:cubicBezTo>
                  <a:cubicBezTo>
                    <a:pt x="90328" y="222612"/>
                    <a:pt x="137695" y="225673"/>
                    <a:pt x="173323" y="205255"/>
                  </a:cubicBezTo>
                  <a:lnTo>
                    <a:pt x="183376" y="222803"/>
                  </a:lnTo>
                  <a:cubicBezTo>
                    <a:pt x="164535" y="233434"/>
                    <a:pt x="143245" y="238967"/>
                    <a:pt x="121602" y="238855"/>
                  </a:cubicBezTo>
                  <a:close/>
                </a:path>
              </a:pathLst>
            </a:custGeom>
            <a:grpFill/>
            <a:ln w="135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38E52F94-4AA0-D261-A12C-5BB67BDD26D2}"/>
                </a:ext>
              </a:extLst>
            </p:cNvPr>
            <p:cNvSpPr/>
            <p:nvPr/>
          </p:nvSpPr>
          <p:spPr>
            <a:xfrm>
              <a:off x="11200457" y="613743"/>
              <a:ext cx="164970" cy="210431"/>
            </a:xfrm>
            <a:custGeom>
              <a:avLst/>
              <a:gdLst>
                <a:gd name="connsiteX0" fmla="*/ 151672 w 164970"/>
                <a:gd name="connsiteY0" fmla="*/ 210243 h 210431"/>
                <a:gd name="connsiteX1" fmla="*/ 77425 w 164970"/>
                <a:gd name="connsiteY1" fmla="*/ 192966 h 210431"/>
                <a:gd name="connsiteX2" fmla="*/ 10999 w 164970"/>
                <a:gd name="connsiteY2" fmla="*/ 127289 h 210431"/>
                <a:gd name="connsiteX3" fmla="*/ 26317 w 164970"/>
                <a:gd name="connsiteY3" fmla="*/ -189 h 210431"/>
                <a:gd name="connsiteX4" fmla="*/ 40478 w 164970"/>
                <a:gd name="connsiteY4" fmla="*/ 14244 h 210431"/>
                <a:gd name="connsiteX5" fmla="*/ 29337 w 164970"/>
                <a:gd name="connsiteY5" fmla="*/ 118787 h 210431"/>
                <a:gd name="connsiteX6" fmla="*/ 151944 w 164970"/>
                <a:gd name="connsiteY6" fmla="*/ 190001 h 210431"/>
                <a:gd name="connsiteX7" fmla="*/ 162201 w 164970"/>
                <a:gd name="connsiteY7" fmla="*/ 189606 h 210431"/>
                <a:gd name="connsiteX8" fmla="*/ 163793 w 164970"/>
                <a:gd name="connsiteY8" fmla="*/ 209766 h 210431"/>
                <a:gd name="connsiteX9" fmla="*/ 151672 w 164970"/>
                <a:gd name="connsiteY9" fmla="*/ 210243 h 210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970" h="210431">
                  <a:moveTo>
                    <a:pt x="151672" y="210243"/>
                  </a:moveTo>
                  <a:cubicBezTo>
                    <a:pt x="125934" y="210130"/>
                    <a:pt x="100564" y="204226"/>
                    <a:pt x="77425" y="192966"/>
                  </a:cubicBezTo>
                  <a:cubicBezTo>
                    <a:pt x="47008" y="178111"/>
                    <a:pt x="24045" y="155407"/>
                    <a:pt x="10999" y="127289"/>
                  </a:cubicBezTo>
                  <a:cubicBezTo>
                    <a:pt x="-1394" y="100585"/>
                    <a:pt x="-14154" y="39560"/>
                    <a:pt x="26317" y="-189"/>
                  </a:cubicBezTo>
                  <a:lnTo>
                    <a:pt x="40478" y="14244"/>
                  </a:lnTo>
                  <a:cubicBezTo>
                    <a:pt x="10414" y="43778"/>
                    <a:pt x="17352" y="92940"/>
                    <a:pt x="29337" y="118787"/>
                  </a:cubicBezTo>
                  <a:cubicBezTo>
                    <a:pt x="51537" y="166657"/>
                    <a:pt x="105883" y="190001"/>
                    <a:pt x="151944" y="190001"/>
                  </a:cubicBezTo>
                  <a:cubicBezTo>
                    <a:pt x="155413" y="190001"/>
                    <a:pt x="158841" y="189865"/>
                    <a:pt x="162201" y="189606"/>
                  </a:cubicBezTo>
                  <a:lnTo>
                    <a:pt x="163793" y="209766"/>
                  </a:lnTo>
                  <a:cubicBezTo>
                    <a:pt x="159793" y="210079"/>
                    <a:pt x="155740" y="210243"/>
                    <a:pt x="151672" y="210243"/>
                  </a:cubicBezTo>
                  <a:close/>
                </a:path>
              </a:pathLst>
            </a:custGeom>
            <a:grpFill/>
            <a:ln w="135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28EAF2D6-01C5-6725-5B60-99B5358D4DEE}"/>
                </a:ext>
              </a:extLst>
            </p:cNvPr>
            <p:cNvSpPr/>
            <p:nvPr/>
          </p:nvSpPr>
          <p:spPr>
            <a:xfrm>
              <a:off x="11354540" y="71047"/>
              <a:ext cx="297441" cy="847032"/>
            </a:xfrm>
            <a:custGeom>
              <a:avLst/>
              <a:gdLst>
                <a:gd name="connsiteX0" fmla="*/ 139854 w 297441"/>
                <a:gd name="connsiteY0" fmla="*/ 846843 h 847032"/>
                <a:gd name="connsiteX1" fmla="*/ 40930 w 297441"/>
                <a:gd name="connsiteY1" fmla="*/ 810385 h 847032"/>
                <a:gd name="connsiteX2" fmla="*/ -207 w 297441"/>
                <a:gd name="connsiteY2" fmla="*/ 693042 h 847032"/>
                <a:gd name="connsiteX3" fmla="*/ 67389 w 297441"/>
                <a:gd name="connsiteY3" fmla="*/ 583970 h 847032"/>
                <a:gd name="connsiteX4" fmla="*/ 78761 w 297441"/>
                <a:gd name="connsiteY4" fmla="*/ 600702 h 847032"/>
                <a:gd name="connsiteX5" fmla="*/ 19899 w 297441"/>
                <a:gd name="connsiteY5" fmla="*/ 695287 h 847032"/>
                <a:gd name="connsiteX6" fmla="*/ 54044 w 297441"/>
                <a:gd name="connsiteY6" fmla="*/ 795000 h 847032"/>
                <a:gd name="connsiteX7" fmla="*/ 164803 w 297441"/>
                <a:gd name="connsiteY7" fmla="*/ 824451 h 847032"/>
                <a:gd name="connsiteX8" fmla="*/ 199206 w 297441"/>
                <a:gd name="connsiteY8" fmla="*/ 815772 h 847032"/>
                <a:gd name="connsiteX9" fmla="*/ 263142 w 297441"/>
                <a:gd name="connsiteY9" fmla="*/ 736369 h 847032"/>
                <a:gd name="connsiteX10" fmla="*/ 276051 w 297441"/>
                <a:gd name="connsiteY10" fmla="*/ 109809 h 847032"/>
                <a:gd name="connsiteX11" fmla="*/ 198512 w 297441"/>
                <a:gd name="connsiteY11" fmla="*/ 20666 h 847032"/>
                <a:gd name="connsiteX12" fmla="*/ 195519 w 297441"/>
                <a:gd name="connsiteY12" fmla="*/ 20380 h 847032"/>
                <a:gd name="connsiteX13" fmla="*/ 149785 w 297441"/>
                <a:gd name="connsiteY13" fmla="*/ 29998 h 847032"/>
                <a:gd name="connsiteX14" fmla="*/ 133909 w 297441"/>
                <a:gd name="connsiteY14" fmla="*/ 66102 h 847032"/>
                <a:gd name="connsiteX15" fmla="*/ 114388 w 297441"/>
                <a:gd name="connsiteY15" fmla="*/ 71393 h 847032"/>
                <a:gd name="connsiteX16" fmla="*/ 138358 w 297441"/>
                <a:gd name="connsiteY16" fmla="*/ 13320 h 847032"/>
                <a:gd name="connsiteX17" fmla="*/ 197138 w 297441"/>
                <a:gd name="connsiteY17" fmla="*/ 220 h 847032"/>
                <a:gd name="connsiteX18" fmla="*/ 200634 w 297441"/>
                <a:gd name="connsiteY18" fmla="*/ 547 h 847032"/>
                <a:gd name="connsiteX19" fmla="*/ 269712 w 297441"/>
                <a:gd name="connsiteY19" fmla="*/ 36745 h 847032"/>
                <a:gd name="connsiteX20" fmla="*/ 296239 w 297441"/>
                <a:gd name="connsiteY20" fmla="*/ 110204 h 847032"/>
                <a:gd name="connsiteX21" fmla="*/ 283329 w 297441"/>
                <a:gd name="connsiteY21" fmla="*/ 737322 h 847032"/>
                <a:gd name="connsiteX22" fmla="*/ 283329 w 297441"/>
                <a:gd name="connsiteY22" fmla="*/ 737566 h 847032"/>
                <a:gd name="connsiteX23" fmla="*/ 206484 w 297441"/>
                <a:gd name="connsiteY23" fmla="*/ 834708 h 847032"/>
                <a:gd name="connsiteX24" fmla="*/ 168394 w 297441"/>
                <a:gd name="connsiteY24" fmla="*/ 844408 h 847032"/>
                <a:gd name="connsiteX25" fmla="*/ 139854 w 297441"/>
                <a:gd name="connsiteY25" fmla="*/ 846843 h 847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97441" h="847032">
                  <a:moveTo>
                    <a:pt x="139854" y="846843"/>
                  </a:moveTo>
                  <a:cubicBezTo>
                    <a:pt x="103574" y="846971"/>
                    <a:pt x="68450" y="834028"/>
                    <a:pt x="40930" y="810385"/>
                  </a:cubicBezTo>
                  <a:cubicBezTo>
                    <a:pt x="9982" y="784036"/>
                    <a:pt x="-5322" y="740165"/>
                    <a:pt x="-207" y="693042"/>
                  </a:cubicBezTo>
                  <a:cubicBezTo>
                    <a:pt x="4432" y="650872"/>
                    <a:pt x="30333" y="609150"/>
                    <a:pt x="67389" y="583970"/>
                  </a:cubicBezTo>
                  <a:lnTo>
                    <a:pt x="78761" y="600702"/>
                  </a:lnTo>
                  <a:cubicBezTo>
                    <a:pt x="46915" y="622318"/>
                    <a:pt x="23790" y="659428"/>
                    <a:pt x="19899" y="695287"/>
                  </a:cubicBezTo>
                  <a:cubicBezTo>
                    <a:pt x="15451" y="735730"/>
                    <a:pt x="28211" y="773017"/>
                    <a:pt x="54044" y="795000"/>
                  </a:cubicBezTo>
                  <a:cubicBezTo>
                    <a:pt x="84719" y="821119"/>
                    <a:pt x="124060" y="831580"/>
                    <a:pt x="164803" y="824451"/>
                  </a:cubicBezTo>
                  <a:cubicBezTo>
                    <a:pt x="176012" y="822479"/>
                    <a:pt x="187929" y="820071"/>
                    <a:pt x="199206" y="815772"/>
                  </a:cubicBezTo>
                  <a:cubicBezTo>
                    <a:pt x="231065" y="803611"/>
                    <a:pt x="260843" y="766555"/>
                    <a:pt x="263142" y="736369"/>
                  </a:cubicBezTo>
                  <a:lnTo>
                    <a:pt x="276051" y="109809"/>
                  </a:lnTo>
                  <a:cubicBezTo>
                    <a:pt x="276977" y="64496"/>
                    <a:pt x="242941" y="25346"/>
                    <a:pt x="198512" y="20666"/>
                  </a:cubicBezTo>
                  <a:cubicBezTo>
                    <a:pt x="197519" y="20557"/>
                    <a:pt x="196526" y="20462"/>
                    <a:pt x="195519" y="20380"/>
                  </a:cubicBezTo>
                  <a:cubicBezTo>
                    <a:pt x="182569" y="19347"/>
                    <a:pt x="164123" y="20176"/>
                    <a:pt x="149785" y="29998"/>
                  </a:cubicBezTo>
                  <a:cubicBezTo>
                    <a:pt x="137256" y="38595"/>
                    <a:pt x="130577" y="53777"/>
                    <a:pt x="133909" y="66102"/>
                  </a:cubicBezTo>
                  <a:lnTo>
                    <a:pt x="114388" y="71393"/>
                  </a:lnTo>
                  <a:cubicBezTo>
                    <a:pt x="108784" y="50703"/>
                    <a:pt x="118646" y="26829"/>
                    <a:pt x="138358" y="13320"/>
                  </a:cubicBezTo>
                  <a:cubicBezTo>
                    <a:pt x="153566" y="2886"/>
                    <a:pt x="173890" y="-1643"/>
                    <a:pt x="197138" y="220"/>
                  </a:cubicBezTo>
                  <a:cubicBezTo>
                    <a:pt x="198308" y="315"/>
                    <a:pt x="199464" y="424"/>
                    <a:pt x="200634" y="547"/>
                  </a:cubicBezTo>
                  <a:cubicBezTo>
                    <a:pt x="227433" y="3376"/>
                    <a:pt x="252137" y="16323"/>
                    <a:pt x="269712" y="36745"/>
                  </a:cubicBezTo>
                  <a:cubicBezTo>
                    <a:pt x="287370" y="57092"/>
                    <a:pt x="296824" y="83275"/>
                    <a:pt x="296239" y="110204"/>
                  </a:cubicBezTo>
                  <a:lnTo>
                    <a:pt x="283329" y="737322"/>
                  </a:lnTo>
                  <a:lnTo>
                    <a:pt x="283329" y="737566"/>
                  </a:lnTo>
                  <a:cubicBezTo>
                    <a:pt x="280731" y="775316"/>
                    <a:pt x="245539" y="819799"/>
                    <a:pt x="206484" y="834708"/>
                  </a:cubicBezTo>
                  <a:cubicBezTo>
                    <a:pt x="193587" y="839633"/>
                    <a:pt x="179971" y="842381"/>
                    <a:pt x="168394" y="844408"/>
                  </a:cubicBezTo>
                  <a:cubicBezTo>
                    <a:pt x="158967" y="846044"/>
                    <a:pt x="149417" y="846859"/>
                    <a:pt x="139854" y="846843"/>
                  </a:cubicBezTo>
                  <a:close/>
                </a:path>
              </a:pathLst>
            </a:custGeom>
            <a:grpFill/>
            <a:ln w="135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A5966ECE-CF3D-6794-C296-C779F1AA3F10}"/>
                </a:ext>
              </a:extLst>
            </p:cNvPr>
            <p:cNvSpPr/>
            <p:nvPr/>
          </p:nvSpPr>
          <p:spPr>
            <a:xfrm>
              <a:off x="11337346" y="518811"/>
              <a:ext cx="86698" cy="156568"/>
            </a:xfrm>
            <a:custGeom>
              <a:avLst/>
              <a:gdLst>
                <a:gd name="connsiteX0" fmla="*/ 79413 w 86698"/>
                <a:gd name="connsiteY0" fmla="*/ 156380 h 156568"/>
                <a:gd name="connsiteX1" fmla="*/ 21136 w 86698"/>
                <a:gd name="connsiteY1" fmla="*/ 134261 h 156568"/>
                <a:gd name="connsiteX2" fmla="*/ -996 w 86698"/>
                <a:gd name="connsiteY2" fmla="*/ 71141 h 156568"/>
                <a:gd name="connsiteX3" fmla="*/ 26687 w 86698"/>
                <a:gd name="connsiteY3" fmla="*/ 13068 h 156568"/>
                <a:gd name="connsiteX4" fmla="*/ 66137 w 86698"/>
                <a:gd name="connsiteY4" fmla="*/ 36 h 156568"/>
                <a:gd name="connsiteX5" fmla="*/ 64273 w 86698"/>
                <a:gd name="connsiteY5" fmla="*/ 20182 h 156568"/>
                <a:gd name="connsiteX6" fmla="*/ 39787 w 86698"/>
                <a:gd name="connsiteY6" fmla="*/ 28481 h 156568"/>
                <a:gd name="connsiteX7" fmla="*/ 19164 w 86698"/>
                <a:gd name="connsiteY7" fmla="*/ 72528 h 156568"/>
                <a:gd name="connsiteX8" fmla="*/ 35570 w 86698"/>
                <a:gd name="connsiteY8" fmla="*/ 120140 h 156568"/>
                <a:gd name="connsiteX9" fmla="*/ 84542 w 86698"/>
                <a:gd name="connsiteY9" fmla="*/ 136056 h 156568"/>
                <a:gd name="connsiteX10" fmla="*/ 85521 w 86698"/>
                <a:gd name="connsiteY10" fmla="*/ 156257 h 156568"/>
                <a:gd name="connsiteX11" fmla="*/ 79413 w 86698"/>
                <a:gd name="connsiteY11" fmla="*/ 156380 h 156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698" h="156568">
                  <a:moveTo>
                    <a:pt x="79413" y="156380"/>
                  </a:moveTo>
                  <a:cubicBezTo>
                    <a:pt x="55118" y="156380"/>
                    <a:pt x="35529" y="148952"/>
                    <a:pt x="21136" y="134261"/>
                  </a:cubicBezTo>
                  <a:cubicBezTo>
                    <a:pt x="2894" y="115651"/>
                    <a:pt x="-2262" y="89451"/>
                    <a:pt x="-996" y="71141"/>
                  </a:cubicBezTo>
                  <a:cubicBezTo>
                    <a:pt x="568" y="48518"/>
                    <a:pt x="11179" y="26250"/>
                    <a:pt x="26687" y="13068"/>
                  </a:cubicBezTo>
                  <a:cubicBezTo>
                    <a:pt x="38263" y="3233"/>
                    <a:pt x="51907" y="-1284"/>
                    <a:pt x="66137" y="36"/>
                  </a:cubicBezTo>
                  <a:lnTo>
                    <a:pt x="64273" y="20182"/>
                  </a:lnTo>
                  <a:cubicBezTo>
                    <a:pt x="55458" y="19366"/>
                    <a:pt x="47228" y="22155"/>
                    <a:pt x="39787" y="28481"/>
                  </a:cubicBezTo>
                  <a:cubicBezTo>
                    <a:pt x="28441" y="38125"/>
                    <a:pt x="20347" y="55415"/>
                    <a:pt x="19164" y="72528"/>
                  </a:cubicBezTo>
                  <a:cubicBezTo>
                    <a:pt x="18253" y="85833"/>
                    <a:pt x="21993" y="106265"/>
                    <a:pt x="35570" y="120140"/>
                  </a:cubicBezTo>
                  <a:cubicBezTo>
                    <a:pt x="46929" y="131731"/>
                    <a:pt x="63375" y="137090"/>
                    <a:pt x="84542" y="136056"/>
                  </a:cubicBezTo>
                  <a:lnTo>
                    <a:pt x="85521" y="156257"/>
                  </a:lnTo>
                  <a:cubicBezTo>
                    <a:pt x="83426" y="156380"/>
                    <a:pt x="81413" y="156380"/>
                    <a:pt x="79413" y="156380"/>
                  </a:cubicBezTo>
                  <a:close/>
                </a:path>
              </a:pathLst>
            </a:custGeom>
            <a:grpFill/>
            <a:ln w="135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0B786DB9-4B3F-396C-AE2A-B11E80E92B4D}"/>
                </a:ext>
              </a:extLst>
            </p:cNvPr>
            <p:cNvSpPr/>
            <p:nvPr/>
          </p:nvSpPr>
          <p:spPr>
            <a:xfrm>
              <a:off x="11411475" y="238832"/>
              <a:ext cx="173198" cy="67663"/>
            </a:xfrm>
            <a:custGeom>
              <a:avLst/>
              <a:gdLst>
                <a:gd name="connsiteX0" fmla="*/ 18548 w 173198"/>
                <a:gd name="connsiteY0" fmla="*/ 67475 h 67663"/>
                <a:gd name="connsiteX1" fmla="*/ -1177 w 173198"/>
                <a:gd name="connsiteY1" fmla="*/ 62999 h 67663"/>
                <a:gd name="connsiteX2" fmla="*/ 52338 w 173198"/>
                <a:gd name="connsiteY2" fmla="*/ 32432 h 67663"/>
                <a:gd name="connsiteX3" fmla="*/ 80225 w 173198"/>
                <a:gd name="connsiteY3" fmla="*/ 37030 h 67663"/>
                <a:gd name="connsiteX4" fmla="*/ 112262 w 173198"/>
                <a:gd name="connsiteY4" fmla="*/ 39751 h 67663"/>
                <a:gd name="connsiteX5" fmla="*/ 135211 w 173198"/>
                <a:gd name="connsiteY5" fmla="*/ 21767 h 67663"/>
                <a:gd name="connsiteX6" fmla="*/ 163002 w 173198"/>
                <a:gd name="connsiteY6" fmla="*/ -189 h 67663"/>
                <a:gd name="connsiteX7" fmla="*/ 172021 w 173198"/>
                <a:gd name="connsiteY7" fmla="*/ 17917 h 67663"/>
                <a:gd name="connsiteX8" fmla="*/ 149127 w 173198"/>
                <a:gd name="connsiteY8" fmla="*/ 36445 h 67663"/>
                <a:gd name="connsiteX9" fmla="*/ 119050 w 173198"/>
                <a:gd name="connsiteY9" fmla="*/ 58809 h 67663"/>
                <a:gd name="connsiteX10" fmla="*/ 75587 w 173198"/>
                <a:gd name="connsiteY10" fmla="*/ 56701 h 67663"/>
                <a:gd name="connsiteX11" fmla="*/ 51849 w 173198"/>
                <a:gd name="connsiteY11" fmla="*/ 52620 h 67663"/>
                <a:gd name="connsiteX12" fmla="*/ 18548 w 173198"/>
                <a:gd name="connsiteY12" fmla="*/ 67475 h 67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3198" h="67663">
                  <a:moveTo>
                    <a:pt x="18548" y="67475"/>
                  </a:moveTo>
                  <a:lnTo>
                    <a:pt x="-1177" y="62999"/>
                  </a:lnTo>
                  <a:cubicBezTo>
                    <a:pt x="4128" y="39601"/>
                    <a:pt x="30968" y="31915"/>
                    <a:pt x="52338" y="32432"/>
                  </a:cubicBezTo>
                  <a:cubicBezTo>
                    <a:pt x="61657" y="32650"/>
                    <a:pt x="71098" y="34881"/>
                    <a:pt x="80225" y="37030"/>
                  </a:cubicBezTo>
                  <a:cubicBezTo>
                    <a:pt x="92469" y="39928"/>
                    <a:pt x="104154" y="42662"/>
                    <a:pt x="112262" y="39751"/>
                  </a:cubicBezTo>
                  <a:cubicBezTo>
                    <a:pt x="118614" y="37493"/>
                    <a:pt x="127049" y="29494"/>
                    <a:pt x="135211" y="21767"/>
                  </a:cubicBezTo>
                  <a:cubicBezTo>
                    <a:pt x="144080" y="13360"/>
                    <a:pt x="153249" y="4668"/>
                    <a:pt x="163002" y="-189"/>
                  </a:cubicBezTo>
                  <a:lnTo>
                    <a:pt x="172021" y="17917"/>
                  </a:lnTo>
                  <a:cubicBezTo>
                    <a:pt x="164961" y="21427"/>
                    <a:pt x="156908" y="29059"/>
                    <a:pt x="149127" y="36445"/>
                  </a:cubicBezTo>
                  <a:cubicBezTo>
                    <a:pt x="138992" y="46049"/>
                    <a:pt x="129429" y="55109"/>
                    <a:pt x="119050" y="58809"/>
                  </a:cubicBezTo>
                  <a:cubicBezTo>
                    <a:pt x="105310" y="63707"/>
                    <a:pt x="90197" y="60170"/>
                    <a:pt x="75587" y="56701"/>
                  </a:cubicBezTo>
                  <a:cubicBezTo>
                    <a:pt x="67098" y="54701"/>
                    <a:pt x="59072" y="52810"/>
                    <a:pt x="51849" y="52620"/>
                  </a:cubicBezTo>
                  <a:cubicBezTo>
                    <a:pt x="37456" y="52307"/>
                    <a:pt x="20901" y="56823"/>
                    <a:pt x="18548" y="67475"/>
                  </a:cubicBezTo>
                  <a:close/>
                </a:path>
              </a:pathLst>
            </a:custGeom>
            <a:grpFill/>
            <a:ln w="135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58F70B9-0502-453F-1CD4-13063287212A}"/>
                </a:ext>
              </a:extLst>
            </p:cNvPr>
            <p:cNvSpPr/>
            <p:nvPr/>
          </p:nvSpPr>
          <p:spPr>
            <a:xfrm>
              <a:off x="11538480" y="348367"/>
              <a:ext cx="98444" cy="225952"/>
            </a:xfrm>
            <a:custGeom>
              <a:avLst/>
              <a:gdLst>
                <a:gd name="connsiteX0" fmla="*/ 95172 w 98444"/>
                <a:gd name="connsiteY0" fmla="*/ 225764 h 225952"/>
                <a:gd name="connsiteX1" fmla="*/ 16871 w 98444"/>
                <a:gd name="connsiteY1" fmla="*/ 172942 h 225952"/>
                <a:gd name="connsiteX2" fmla="*/ 14422 w 98444"/>
                <a:gd name="connsiteY2" fmla="*/ 169201 h 225952"/>
                <a:gd name="connsiteX3" fmla="*/ 656 w 98444"/>
                <a:gd name="connsiteY3" fmla="*/ 77963 h 225952"/>
                <a:gd name="connsiteX4" fmla="*/ 44404 w 98444"/>
                <a:gd name="connsiteY4" fmla="*/ -189 h 225952"/>
                <a:gd name="connsiteX5" fmla="*/ 55042 w 98444"/>
                <a:gd name="connsiteY5" fmla="*/ 17006 h 225952"/>
                <a:gd name="connsiteX6" fmla="*/ 20789 w 98444"/>
                <a:gd name="connsiteY6" fmla="*/ 79922 h 225952"/>
                <a:gd name="connsiteX7" fmla="*/ 31223 w 98444"/>
                <a:gd name="connsiteY7" fmla="*/ 157951 h 225952"/>
                <a:gd name="connsiteX8" fmla="*/ 33821 w 98444"/>
                <a:gd name="connsiteY8" fmla="*/ 161882 h 225952"/>
                <a:gd name="connsiteX9" fmla="*/ 97267 w 98444"/>
                <a:gd name="connsiteY9" fmla="*/ 205645 h 2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444" h="225952">
                  <a:moveTo>
                    <a:pt x="95172" y="225764"/>
                  </a:moveTo>
                  <a:cubicBezTo>
                    <a:pt x="48132" y="220840"/>
                    <a:pt x="27795" y="189674"/>
                    <a:pt x="16871" y="172942"/>
                  </a:cubicBezTo>
                  <a:cubicBezTo>
                    <a:pt x="16014" y="171582"/>
                    <a:pt x="15198" y="170371"/>
                    <a:pt x="14422" y="169201"/>
                  </a:cubicBezTo>
                  <a:cubicBezTo>
                    <a:pt x="-3820" y="141994"/>
                    <a:pt x="-2378" y="109196"/>
                    <a:pt x="656" y="77963"/>
                  </a:cubicBezTo>
                  <a:cubicBezTo>
                    <a:pt x="3961" y="43954"/>
                    <a:pt x="20313" y="14693"/>
                    <a:pt x="44404" y="-189"/>
                  </a:cubicBezTo>
                  <a:lnTo>
                    <a:pt x="55042" y="17006"/>
                  </a:lnTo>
                  <a:cubicBezTo>
                    <a:pt x="36283" y="28596"/>
                    <a:pt x="23482" y="52116"/>
                    <a:pt x="20789" y="79922"/>
                  </a:cubicBezTo>
                  <a:cubicBezTo>
                    <a:pt x="18068" y="107510"/>
                    <a:pt x="16708" y="136254"/>
                    <a:pt x="31223" y="157951"/>
                  </a:cubicBezTo>
                  <a:cubicBezTo>
                    <a:pt x="32052" y="159189"/>
                    <a:pt x="32909" y="160495"/>
                    <a:pt x="33821" y="161882"/>
                  </a:cubicBezTo>
                  <a:cubicBezTo>
                    <a:pt x="44173" y="177744"/>
                    <a:pt x="59803" y="201727"/>
                    <a:pt x="97267" y="205645"/>
                  </a:cubicBezTo>
                  <a:close/>
                </a:path>
              </a:pathLst>
            </a:custGeom>
            <a:grpFill/>
            <a:ln w="135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3FE50842-9421-7EBE-C4CB-963AF96177BD}"/>
                </a:ext>
              </a:extLst>
            </p:cNvPr>
            <p:cNvSpPr/>
            <p:nvPr/>
          </p:nvSpPr>
          <p:spPr>
            <a:xfrm>
              <a:off x="11457207" y="498460"/>
              <a:ext cx="108367" cy="212941"/>
            </a:xfrm>
            <a:custGeom>
              <a:avLst/>
              <a:gdLst>
                <a:gd name="connsiteX0" fmla="*/ 9640 w 108367"/>
                <a:gd name="connsiteY0" fmla="*/ 212753 h 212941"/>
                <a:gd name="connsiteX1" fmla="*/ 70107 w 108367"/>
                <a:gd name="connsiteY1" fmla="*/ 11069 h 212941"/>
                <a:gd name="connsiteX2" fmla="*/ 107190 w 108367"/>
                <a:gd name="connsiteY2" fmla="*/ 1192 h 212941"/>
                <a:gd name="connsiteX3" fmla="*/ 101000 w 108367"/>
                <a:gd name="connsiteY3" fmla="*/ 20441 h 212941"/>
                <a:gd name="connsiteX4" fmla="*/ 82105 w 108367"/>
                <a:gd name="connsiteY4" fmla="*/ 27352 h 212941"/>
                <a:gd name="connsiteX5" fmla="*/ 28589 w 108367"/>
                <a:gd name="connsiteY5" fmla="*/ 205761 h 21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367" h="212941">
                  <a:moveTo>
                    <a:pt x="9640" y="212753"/>
                  </a:moveTo>
                  <a:cubicBezTo>
                    <a:pt x="-17322" y="139560"/>
                    <a:pt x="7327" y="57358"/>
                    <a:pt x="70107" y="11069"/>
                  </a:cubicBezTo>
                  <a:cubicBezTo>
                    <a:pt x="75195" y="7314"/>
                    <a:pt x="90689" y="-4113"/>
                    <a:pt x="107190" y="1192"/>
                  </a:cubicBezTo>
                  <a:lnTo>
                    <a:pt x="101000" y="20441"/>
                  </a:lnTo>
                  <a:cubicBezTo>
                    <a:pt x="96593" y="19081"/>
                    <a:pt x="90240" y="21353"/>
                    <a:pt x="82105" y="27352"/>
                  </a:cubicBezTo>
                  <a:cubicBezTo>
                    <a:pt x="26563" y="68293"/>
                    <a:pt x="4756" y="141008"/>
                    <a:pt x="28589" y="205761"/>
                  </a:cubicBezTo>
                  <a:close/>
                </a:path>
              </a:pathLst>
            </a:custGeom>
            <a:grpFill/>
            <a:ln w="135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C50403BA-EC88-EBC6-1230-74BBFF34A342}"/>
                </a:ext>
              </a:extLst>
            </p:cNvPr>
            <p:cNvSpPr/>
            <p:nvPr/>
          </p:nvSpPr>
          <p:spPr>
            <a:xfrm>
              <a:off x="11667777" y="184827"/>
              <a:ext cx="115941" cy="608208"/>
            </a:xfrm>
            <a:custGeom>
              <a:avLst/>
              <a:gdLst>
                <a:gd name="connsiteX0" fmla="*/ 0 w 115941"/>
                <a:gd name="connsiteY0" fmla="*/ 0 h 608208"/>
                <a:gd name="connsiteX1" fmla="*/ 76574 w 115941"/>
                <a:gd name="connsiteY1" fmla="*/ 0 h 608208"/>
                <a:gd name="connsiteX2" fmla="*/ 115942 w 115941"/>
                <a:gd name="connsiteY2" fmla="*/ 39368 h 608208"/>
                <a:gd name="connsiteX3" fmla="*/ 115942 w 115941"/>
                <a:gd name="connsiteY3" fmla="*/ 554353 h 608208"/>
                <a:gd name="connsiteX4" fmla="*/ 62086 w 115941"/>
                <a:gd name="connsiteY4" fmla="*/ 608209 h 608208"/>
                <a:gd name="connsiteX5" fmla="*/ 0 w 115941"/>
                <a:gd name="connsiteY5" fmla="*/ 608209 h 608208"/>
                <a:gd name="connsiteX6" fmla="*/ 0 w 115941"/>
                <a:gd name="connsiteY6" fmla="*/ 608209 h 608208"/>
                <a:gd name="connsiteX7" fmla="*/ 0 w 115941"/>
                <a:gd name="connsiteY7" fmla="*/ 0 h 608208"/>
                <a:gd name="connsiteX8" fmla="*/ 0 w 115941"/>
                <a:gd name="connsiteY8" fmla="*/ 0 h 60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941" h="608208">
                  <a:moveTo>
                    <a:pt x="0" y="0"/>
                  </a:moveTo>
                  <a:lnTo>
                    <a:pt x="76574" y="0"/>
                  </a:lnTo>
                  <a:cubicBezTo>
                    <a:pt x="98316" y="0"/>
                    <a:pt x="115942" y="17626"/>
                    <a:pt x="115942" y="39368"/>
                  </a:cubicBezTo>
                  <a:lnTo>
                    <a:pt x="115942" y="554353"/>
                  </a:lnTo>
                  <a:cubicBezTo>
                    <a:pt x="115942" y="584097"/>
                    <a:pt x="91830" y="608209"/>
                    <a:pt x="62086" y="608209"/>
                  </a:cubicBezTo>
                  <a:lnTo>
                    <a:pt x="0" y="608209"/>
                  </a:lnTo>
                  <a:lnTo>
                    <a:pt x="0" y="608209"/>
                  </a:lnTo>
                  <a:lnTo>
                    <a:pt x="0" y="0"/>
                  </a:lnTo>
                  <a:lnTo>
                    <a:pt x="0" y="0"/>
                  </a:lnTo>
                  <a:close/>
                </a:path>
              </a:pathLst>
            </a:custGeom>
            <a:grpFill/>
            <a:ln w="135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291C0FA9-E057-CBF1-FE06-2B0F3B6D0001}"/>
                </a:ext>
              </a:extLst>
            </p:cNvPr>
            <p:cNvSpPr/>
            <p:nvPr/>
          </p:nvSpPr>
          <p:spPr>
            <a:xfrm>
              <a:off x="11799173" y="201178"/>
              <a:ext cx="180313" cy="82844"/>
            </a:xfrm>
            <a:custGeom>
              <a:avLst/>
              <a:gdLst>
                <a:gd name="connsiteX0" fmla="*/ 113180 w 180313"/>
                <a:gd name="connsiteY0" fmla="*/ 82845 h 82844"/>
                <a:gd name="connsiteX1" fmla="*/ 0 w 180313"/>
                <a:gd name="connsiteY1" fmla="*/ 82845 h 82844"/>
                <a:gd name="connsiteX2" fmla="*/ 0 w 180313"/>
                <a:gd name="connsiteY2" fmla="*/ 64371 h 82844"/>
                <a:gd name="connsiteX3" fmla="*/ 105291 w 180313"/>
                <a:gd name="connsiteY3" fmla="*/ 64371 h 82844"/>
                <a:gd name="connsiteX4" fmla="*/ 166982 w 180313"/>
                <a:gd name="connsiteY4" fmla="*/ 0 h 82844"/>
                <a:gd name="connsiteX5" fmla="*/ 180313 w 180313"/>
                <a:gd name="connsiteY5" fmla="*/ 12774 h 82844"/>
                <a:gd name="connsiteX6" fmla="*/ 113180 w 180313"/>
                <a:gd name="connsiteY6" fmla="*/ 82845 h 82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313" h="82844">
                  <a:moveTo>
                    <a:pt x="113180" y="82845"/>
                  </a:moveTo>
                  <a:lnTo>
                    <a:pt x="0" y="82845"/>
                  </a:lnTo>
                  <a:lnTo>
                    <a:pt x="0" y="64371"/>
                  </a:lnTo>
                  <a:lnTo>
                    <a:pt x="105291" y="64371"/>
                  </a:lnTo>
                  <a:lnTo>
                    <a:pt x="166982" y="0"/>
                  </a:lnTo>
                  <a:lnTo>
                    <a:pt x="180313" y="12774"/>
                  </a:lnTo>
                  <a:lnTo>
                    <a:pt x="113180" y="82845"/>
                  </a:lnTo>
                  <a:close/>
                </a:path>
              </a:pathLst>
            </a:custGeom>
            <a:grpFill/>
            <a:ln w="135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28E44B62-EEA6-3C1F-437D-1969776BF674}"/>
                </a:ext>
              </a:extLst>
            </p:cNvPr>
            <p:cNvSpPr/>
            <p:nvPr/>
          </p:nvSpPr>
          <p:spPr>
            <a:xfrm>
              <a:off x="11949354" y="166244"/>
              <a:ext cx="62575" cy="62575"/>
            </a:xfrm>
            <a:custGeom>
              <a:avLst/>
              <a:gdLst>
                <a:gd name="connsiteX0" fmla="*/ 30111 w 62575"/>
                <a:gd name="connsiteY0" fmla="*/ 62387 h 62575"/>
                <a:gd name="connsiteX1" fmla="*/ -1177 w 62575"/>
                <a:gd name="connsiteY1" fmla="*/ 31099 h 62575"/>
                <a:gd name="connsiteX2" fmla="*/ 30111 w 62575"/>
                <a:gd name="connsiteY2" fmla="*/ -189 h 62575"/>
                <a:gd name="connsiteX3" fmla="*/ 61398 w 62575"/>
                <a:gd name="connsiteY3" fmla="*/ 31099 h 62575"/>
                <a:gd name="connsiteX4" fmla="*/ 30111 w 62575"/>
                <a:gd name="connsiteY4" fmla="*/ 62387 h 62575"/>
                <a:gd name="connsiteX5" fmla="*/ 30111 w 62575"/>
                <a:gd name="connsiteY5" fmla="*/ 18394 h 62575"/>
                <a:gd name="connsiteX6" fmla="*/ 17350 w 62575"/>
                <a:gd name="connsiteY6" fmla="*/ 31154 h 62575"/>
                <a:gd name="connsiteX7" fmla="*/ 30111 w 62575"/>
                <a:gd name="connsiteY7" fmla="*/ 43914 h 62575"/>
                <a:gd name="connsiteX8" fmla="*/ 42871 w 62575"/>
                <a:gd name="connsiteY8" fmla="*/ 31154 h 62575"/>
                <a:gd name="connsiteX9" fmla="*/ 30111 w 62575"/>
                <a:gd name="connsiteY9" fmla="*/ 18394 h 6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575" h="62575">
                  <a:moveTo>
                    <a:pt x="30111" y="62387"/>
                  </a:moveTo>
                  <a:cubicBezTo>
                    <a:pt x="12834" y="62387"/>
                    <a:pt x="-1177" y="48380"/>
                    <a:pt x="-1177" y="31099"/>
                  </a:cubicBezTo>
                  <a:cubicBezTo>
                    <a:pt x="-1177" y="13819"/>
                    <a:pt x="12834" y="-189"/>
                    <a:pt x="30111" y="-189"/>
                  </a:cubicBezTo>
                  <a:cubicBezTo>
                    <a:pt x="47387" y="-189"/>
                    <a:pt x="61398" y="13819"/>
                    <a:pt x="61398" y="31099"/>
                  </a:cubicBezTo>
                  <a:cubicBezTo>
                    <a:pt x="61398" y="48380"/>
                    <a:pt x="47387" y="62387"/>
                    <a:pt x="30111" y="62387"/>
                  </a:cubicBezTo>
                  <a:close/>
                  <a:moveTo>
                    <a:pt x="30111" y="18394"/>
                  </a:moveTo>
                  <a:cubicBezTo>
                    <a:pt x="23064" y="18394"/>
                    <a:pt x="17350" y="24107"/>
                    <a:pt x="17350" y="31154"/>
                  </a:cubicBezTo>
                  <a:cubicBezTo>
                    <a:pt x="17350" y="38200"/>
                    <a:pt x="23064" y="43914"/>
                    <a:pt x="30111" y="43914"/>
                  </a:cubicBezTo>
                  <a:cubicBezTo>
                    <a:pt x="37157" y="43914"/>
                    <a:pt x="42871" y="38200"/>
                    <a:pt x="42871" y="31154"/>
                  </a:cubicBezTo>
                  <a:cubicBezTo>
                    <a:pt x="42857" y="24110"/>
                    <a:pt x="37157" y="18402"/>
                    <a:pt x="30111" y="18394"/>
                  </a:cubicBezTo>
                  <a:close/>
                </a:path>
              </a:pathLst>
            </a:custGeom>
            <a:grpFill/>
            <a:ln w="135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C9820AC0-BFE9-52BB-02C0-9B80FD6CEF69}"/>
                </a:ext>
              </a:extLst>
            </p:cNvPr>
            <p:cNvSpPr/>
            <p:nvPr/>
          </p:nvSpPr>
          <p:spPr>
            <a:xfrm>
              <a:off x="11799173" y="278364"/>
              <a:ext cx="170627" cy="66629"/>
            </a:xfrm>
            <a:custGeom>
              <a:avLst/>
              <a:gdLst>
                <a:gd name="connsiteX0" fmla="*/ 106637 w 170627"/>
                <a:gd name="connsiteY0" fmla="*/ 66630 h 66629"/>
                <a:gd name="connsiteX1" fmla="*/ 0 w 170627"/>
                <a:gd name="connsiteY1" fmla="*/ 66630 h 66629"/>
                <a:gd name="connsiteX2" fmla="*/ 0 w 170627"/>
                <a:gd name="connsiteY2" fmla="*/ 48143 h 66629"/>
                <a:gd name="connsiteX3" fmla="*/ 100040 w 170627"/>
                <a:gd name="connsiteY3" fmla="*/ 48143 h 66629"/>
                <a:gd name="connsiteX4" fmla="*/ 158929 w 170627"/>
                <a:gd name="connsiteY4" fmla="*/ 0 h 66629"/>
                <a:gd name="connsiteX5" fmla="*/ 170628 w 170627"/>
                <a:gd name="connsiteY5" fmla="*/ 14311 h 66629"/>
                <a:gd name="connsiteX6" fmla="*/ 106637 w 170627"/>
                <a:gd name="connsiteY6" fmla="*/ 66630 h 6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627" h="66629">
                  <a:moveTo>
                    <a:pt x="106637" y="66630"/>
                  </a:moveTo>
                  <a:lnTo>
                    <a:pt x="0" y="66630"/>
                  </a:lnTo>
                  <a:lnTo>
                    <a:pt x="0" y="48143"/>
                  </a:lnTo>
                  <a:lnTo>
                    <a:pt x="100040" y="48143"/>
                  </a:lnTo>
                  <a:lnTo>
                    <a:pt x="158929" y="0"/>
                  </a:lnTo>
                  <a:lnTo>
                    <a:pt x="170628" y="14311"/>
                  </a:lnTo>
                  <a:lnTo>
                    <a:pt x="106637" y="66630"/>
                  </a:lnTo>
                  <a:close/>
                </a:path>
              </a:pathLst>
            </a:custGeom>
            <a:grpFill/>
            <a:ln w="135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EC4455AD-9E09-DC88-0688-41E36751E573}"/>
                </a:ext>
              </a:extLst>
            </p:cNvPr>
            <p:cNvSpPr/>
            <p:nvPr/>
          </p:nvSpPr>
          <p:spPr>
            <a:xfrm>
              <a:off x="11943464" y="243444"/>
              <a:ext cx="62575" cy="62575"/>
            </a:xfrm>
            <a:custGeom>
              <a:avLst/>
              <a:gdLst>
                <a:gd name="connsiteX0" fmla="*/ 30111 w 62575"/>
                <a:gd name="connsiteY0" fmla="*/ 62387 h 62575"/>
                <a:gd name="connsiteX1" fmla="*/ -1177 w 62575"/>
                <a:gd name="connsiteY1" fmla="*/ 31099 h 62575"/>
                <a:gd name="connsiteX2" fmla="*/ 30111 w 62575"/>
                <a:gd name="connsiteY2" fmla="*/ -189 h 62575"/>
                <a:gd name="connsiteX3" fmla="*/ 61398 w 62575"/>
                <a:gd name="connsiteY3" fmla="*/ 31099 h 62575"/>
                <a:gd name="connsiteX4" fmla="*/ 30111 w 62575"/>
                <a:gd name="connsiteY4" fmla="*/ 62387 h 62575"/>
                <a:gd name="connsiteX5" fmla="*/ 30111 w 62575"/>
                <a:gd name="connsiteY5" fmla="*/ 18394 h 62575"/>
                <a:gd name="connsiteX6" fmla="*/ 17350 w 62575"/>
                <a:gd name="connsiteY6" fmla="*/ 31154 h 62575"/>
                <a:gd name="connsiteX7" fmla="*/ 30111 w 62575"/>
                <a:gd name="connsiteY7" fmla="*/ 43914 h 62575"/>
                <a:gd name="connsiteX8" fmla="*/ 42871 w 62575"/>
                <a:gd name="connsiteY8" fmla="*/ 31154 h 62575"/>
                <a:gd name="connsiteX9" fmla="*/ 30111 w 62575"/>
                <a:gd name="connsiteY9" fmla="*/ 18394 h 6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575" h="62575">
                  <a:moveTo>
                    <a:pt x="30111" y="62387"/>
                  </a:moveTo>
                  <a:cubicBezTo>
                    <a:pt x="12834" y="62387"/>
                    <a:pt x="-1177" y="48380"/>
                    <a:pt x="-1177" y="31099"/>
                  </a:cubicBezTo>
                  <a:cubicBezTo>
                    <a:pt x="-1177" y="13819"/>
                    <a:pt x="12834" y="-189"/>
                    <a:pt x="30111" y="-189"/>
                  </a:cubicBezTo>
                  <a:cubicBezTo>
                    <a:pt x="47387" y="-189"/>
                    <a:pt x="61398" y="13819"/>
                    <a:pt x="61398" y="31099"/>
                  </a:cubicBezTo>
                  <a:cubicBezTo>
                    <a:pt x="61398" y="48380"/>
                    <a:pt x="47387" y="62387"/>
                    <a:pt x="30111" y="62387"/>
                  </a:cubicBezTo>
                  <a:close/>
                  <a:moveTo>
                    <a:pt x="30111" y="18394"/>
                  </a:moveTo>
                  <a:cubicBezTo>
                    <a:pt x="23064" y="18394"/>
                    <a:pt x="17350" y="24107"/>
                    <a:pt x="17350" y="31154"/>
                  </a:cubicBezTo>
                  <a:cubicBezTo>
                    <a:pt x="17350" y="38200"/>
                    <a:pt x="23064" y="43914"/>
                    <a:pt x="30111" y="43914"/>
                  </a:cubicBezTo>
                  <a:cubicBezTo>
                    <a:pt x="37157" y="43914"/>
                    <a:pt x="42871" y="38200"/>
                    <a:pt x="42871" y="31154"/>
                  </a:cubicBezTo>
                  <a:cubicBezTo>
                    <a:pt x="42857" y="24110"/>
                    <a:pt x="37157" y="18402"/>
                    <a:pt x="30111" y="18394"/>
                  </a:cubicBezTo>
                  <a:close/>
                </a:path>
              </a:pathLst>
            </a:custGeom>
            <a:grpFill/>
            <a:ln w="135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03989009-DFC6-DD19-EF31-CA45906B147A}"/>
                </a:ext>
              </a:extLst>
            </p:cNvPr>
            <p:cNvSpPr/>
            <p:nvPr/>
          </p:nvSpPr>
          <p:spPr>
            <a:xfrm>
              <a:off x="11799173" y="316998"/>
              <a:ext cx="276163" cy="82844"/>
            </a:xfrm>
            <a:custGeom>
              <a:avLst/>
              <a:gdLst>
                <a:gd name="connsiteX0" fmla="*/ 209017 w 276163"/>
                <a:gd name="connsiteY0" fmla="*/ 82845 h 82844"/>
                <a:gd name="connsiteX1" fmla="*/ 0 w 276163"/>
                <a:gd name="connsiteY1" fmla="*/ 82845 h 82844"/>
                <a:gd name="connsiteX2" fmla="*/ 0 w 276163"/>
                <a:gd name="connsiteY2" fmla="*/ 64371 h 82844"/>
                <a:gd name="connsiteX3" fmla="*/ 201127 w 276163"/>
                <a:gd name="connsiteY3" fmla="*/ 64371 h 82844"/>
                <a:gd name="connsiteX4" fmla="*/ 262818 w 276163"/>
                <a:gd name="connsiteY4" fmla="*/ 0 h 82844"/>
                <a:gd name="connsiteX5" fmla="*/ 276163 w 276163"/>
                <a:gd name="connsiteY5" fmla="*/ 12787 h 82844"/>
                <a:gd name="connsiteX6" fmla="*/ 209017 w 276163"/>
                <a:gd name="connsiteY6" fmla="*/ 82845 h 82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63" h="82844">
                  <a:moveTo>
                    <a:pt x="209017" y="82845"/>
                  </a:moveTo>
                  <a:lnTo>
                    <a:pt x="0" y="82845"/>
                  </a:lnTo>
                  <a:lnTo>
                    <a:pt x="0" y="64371"/>
                  </a:lnTo>
                  <a:lnTo>
                    <a:pt x="201127" y="64371"/>
                  </a:lnTo>
                  <a:lnTo>
                    <a:pt x="262818" y="0"/>
                  </a:lnTo>
                  <a:lnTo>
                    <a:pt x="276163" y="12787"/>
                  </a:lnTo>
                  <a:lnTo>
                    <a:pt x="209017" y="82845"/>
                  </a:lnTo>
                  <a:close/>
                </a:path>
              </a:pathLst>
            </a:custGeom>
            <a:grpFill/>
            <a:ln w="135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160185DE-8150-E182-E807-83326E588DC3}"/>
                </a:ext>
              </a:extLst>
            </p:cNvPr>
            <p:cNvSpPr/>
            <p:nvPr/>
          </p:nvSpPr>
          <p:spPr>
            <a:xfrm>
              <a:off x="12045191" y="282078"/>
              <a:ext cx="62575" cy="62575"/>
            </a:xfrm>
            <a:custGeom>
              <a:avLst/>
              <a:gdLst>
                <a:gd name="connsiteX0" fmla="*/ 30111 w 62575"/>
                <a:gd name="connsiteY0" fmla="*/ 62387 h 62575"/>
                <a:gd name="connsiteX1" fmla="*/ -1177 w 62575"/>
                <a:gd name="connsiteY1" fmla="*/ 31099 h 62575"/>
                <a:gd name="connsiteX2" fmla="*/ 30111 w 62575"/>
                <a:gd name="connsiteY2" fmla="*/ -189 h 62575"/>
                <a:gd name="connsiteX3" fmla="*/ 61398 w 62575"/>
                <a:gd name="connsiteY3" fmla="*/ 31099 h 62575"/>
                <a:gd name="connsiteX4" fmla="*/ 30111 w 62575"/>
                <a:gd name="connsiteY4" fmla="*/ 62387 h 62575"/>
                <a:gd name="connsiteX5" fmla="*/ 30111 w 62575"/>
                <a:gd name="connsiteY5" fmla="*/ 18394 h 62575"/>
                <a:gd name="connsiteX6" fmla="*/ 17350 w 62575"/>
                <a:gd name="connsiteY6" fmla="*/ 31154 h 62575"/>
                <a:gd name="connsiteX7" fmla="*/ 30111 w 62575"/>
                <a:gd name="connsiteY7" fmla="*/ 43914 h 62575"/>
                <a:gd name="connsiteX8" fmla="*/ 42871 w 62575"/>
                <a:gd name="connsiteY8" fmla="*/ 31154 h 62575"/>
                <a:gd name="connsiteX9" fmla="*/ 30111 w 62575"/>
                <a:gd name="connsiteY9" fmla="*/ 18394 h 6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575" h="62575">
                  <a:moveTo>
                    <a:pt x="30111" y="62387"/>
                  </a:moveTo>
                  <a:cubicBezTo>
                    <a:pt x="12834" y="62387"/>
                    <a:pt x="-1177" y="48380"/>
                    <a:pt x="-1177" y="31099"/>
                  </a:cubicBezTo>
                  <a:cubicBezTo>
                    <a:pt x="-1177" y="13819"/>
                    <a:pt x="12834" y="-189"/>
                    <a:pt x="30111" y="-189"/>
                  </a:cubicBezTo>
                  <a:cubicBezTo>
                    <a:pt x="47387" y="-189"/>
                    <a:pt x="61398" y="13819"/>
                    <a:pt x="61398" y="31099"/>
                  </a:cubicBezTo>
                  <a:cubicBezTo>
                    <a:pt x="61398" y="48380"/>
                    <a:pt x="47387" y="62387"/>
                    <a:pt x="30111" y="62387"/>
                  </a:cubicBezTo>
                  <a:close/>
                  <a:moveTo>
                    <a:pt x="30111" y="18394"/>
                  </a:moveTo>
                  <a:cubicBezTo>
                    <a:pt x="23064" y="18394"/>
                    <a:pt x="17350" y="24107"/>
                    <a:pt x="17350" y="31154"/>
                  </a:cubicBezTo>
                  <a:cubicBezTo>
                    <a:pt x="17350" y="38200"/>
                    <a:pt x="23064" y="43914"/>
                    <a:pt x="30111" y="43914"/>
                  </a:cubicBezTo>
                  <a:cubicBezTo>
                    <a:pt x="37157" y="43914"/>
                    <a:pt x="42871" y="38200"/>
                    <a:pt x="42871" y="31154"/>
                  </a:cubicBezTo>
                  <a:cubicBezTo>
                    <a:pt x="42857" y="24110"/>
                    <a:pt x="37157" y="18402"/>
                    <a:pt x="30111" y="18394"/>
                  </a:cubicBezTo>
                  <a:close/>
                </a:path>
              </a:pathLst>
            </a:custGeom>
            <a:grpFill/>
            <a:ln w="135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51877CC5-7DB9-35E6-FCA6-6E0B48073D05}"/>
                </a:ext>
              </a:extLst>
            </p:cNvPr>
            <p:cNvSpPr/>
            <p:nvPr/>
          </p:nvSpPr>
          <p:spPr>
            <a:xfrm>
              <a:off x="11799173" y="628570"/>
              <a:ext cx="180313" cy="82844"/>
            </a:xfrm>
            <a:custGeom>
              <a:avLst/>
              <a:gdLst>
                <a:gd name="connsiteX0" fmla="*/ 166982 w 180313"/>
                <a:gd name="connsiteY0" fmla="*/ 82845 h 82844"/>
                <a:gd name="connsiteX1" fmla="*/ 105291 w 180313"/>
                <a:gd name="connsiteY1" fmla="*/ 18473 h 82844"/>
                <a:gd name="connsiteX2" fmla="*/ 0 w 180313"/>
                <a:gd name="connsiteY2" fmla="*/ 18473 h 82844"/>
                <a:gd name="connsiteX3" fmla="*/ 0 w 180313"/>
                <a:gd name="connsiteY3" fmla="*/ 0 h 82844"/>
                <a:gd name="connsiteX4" fmla="*/ 113180 w 180313"/>
                <a:gd name="connsiteY4" fmla="*/ 0 h 82844"/>
                <a:gd name="connsiteX5" fmla="*/ 180313 w 180313"/>
                <a:gd name="connsiteY5" fmla="*/ 70071 h 82844"/>
                <a:gd name="connsiteX6" fmla="*/ 166982 w 180313"/>
                <a:gd name="connsiteY6" fmla="*/ 82845 h 82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313" h="82844">
                  <a:moveTo>
                    <a:pt x="166982" y="82845"/>
                  </a:moveTo>
                  <a:lnTo>
                    <a:pt x="105291" y="18473"/>
                  </a:lnTo>
                  <a:lnTo>
                    <a:pt x="0" y="18473"/>
                  </a:lnTo>
                  <a:lnTo>
                    <a:pt x="0" y="0"/>
                  </a:lnTo>
                  <a:lnTo>
                    <a:pt x="113180" y="0"/>
                  </a:lnTo>
                  <a:lnTo>
                    <a:pt x="180313" y="70071"/>
                  </a:lnTo>
                  <a:lnTo>
                    <a:pt x="166982" y="82845"/>
                  </a:lnTo>
                  <a:close/>
                </a:path>
              </a:pathLst>
            </a:custGeom>
            <a:grpFill/>
            <a:ln w="135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3E679254-A825-59BE-EAE0-8DDD0A14D252}"/>
                </a:ext>
              </a:extLst>
            </p:cNvPr>
            <p:cNvSpPr/>
            <p:nvPr/>
          </p:nvSpPr>
          <p:spPr>
            <a:xfrm>
              <a:off x="11949354" y="683678"/>
              <a:ext cx="62575" cy="62575"/>
            </a:xfrm>
            <a:custGeom>
              <a:avLst/>
              <a:gdLst>
                <a:gd name="connsiteX0" fmla="*/ 30111 w 62575"/>
                <a:gd name="connsiteY0" fmla="*/ 62387 h 62575"/>
                <a:gd name="connsiteX1" fmla="*/ -1177 w 62575"/>
                <a:gd name="connsiteY1" fmla="*/ 31099 h 62575"/>
                <a:gd name="connsiteX2" fmla="*/ 30111 w 62575"/>
                <a:gd name="connsiteY2" fmla="*/ -189 h 62575"/>
                <a:gd name="connsiteX3" fmla="*/ 61398 w 62575"/>
                <a:gd name="connsiteY3" fmla="*/ 31099 h 62575"/>
                <a:gd name="connsiteX4" fmla="*/ 30111 w 62575"/>
                <a:gd name="connsiteY4" fmla="*/ 62387 h 62575"/>
                <a:gd name="connsiteX5" fmla="*/ 30111 w 62575"/>
                <a:gd name="connsiteY5" fmla="*/ 18394 h 62575"/>
                <a:gd name="connsiteX6" fmla="*/ 17350 w 62575"/>
                <a:gd name="connsiteY6" fmla="*/ 31154 h 62575"/>
                <a:gd name="connsiteX7" fmla="*/ 30111 w 62575"/>
                <a:gd name="connsiteY7" fmla="*/ 43914 h 62575"/>
                <a:gd name="connsiteX8" fmla="*/ 42871 w 62575"/>
                <a:gd name="connsiteY8" fmla="*/ 31154 h 62575"/>
                <a:gd name="connsiteX9" fmla="*/ 30111 w 62575"/>
                <a:gd name="connsiteY9" fmla="*/ 18394 h 6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575" h="62575">
                  <a:moveTo>
                    <a:pt x="30111" y="62387"/>
                  </a:moveTo>
                  <a:cubicBezTo>
                    <a:pt x="12834" y="62387"/>
                    <a:pt x="-1177" y="48380"/>
                    <a:pt x="-1177" y="31099"/>
                  </a:cubicBezTo>
                  <a:cubicBezTo>
                    <a:pt x="-1177" y="13819"/>
                    <a:pt x="12834" y="-189"/>
                    <a:pt x="30111" y="-189"/>
                  </a:cubicBezTo>
                  <a:cubicBezTo>
                    <a:pt x="47387" y="-189"/>
                    <a:pt x="61398" y="13819"/>
                    <a:pt x="61398" y="31099"/>
                  </a:cubicBezTo>
                  <a:cubicBezTo>
                    <a:pt x="61398" y="48380"/>
                    <a:pt x="47387" y="62387"/>
                    <a:pt x="30111" y="62387"/>
                  </a:cubicBezTo>
                  <a:close/>
                  <a:moveTo>
                    <a:pt x="30111" y="18394"/>
                  </a:moveTo>
                  <a:cubicBezTo>
                    <a:pt x="23064" y="18394"/>
                    <a:pt x="17350" y="24107"/>
                    <a:pt x="17350" y="31154"/>
                  </a:cubicBezTo>
                  <a:cubicBezTo>
                    <a:pt x="17350" y="38200"/>
                    <a:pt x="23064" y="43914"/>
                    <a:pt x="30111" y="43914"/>
                  </a:cubicBezTo>
                  <a:cubicBezTo>
                    <a:pt x="37157" y="43914"/>
                    <a:pt x="42871" y="38200"/>
                    <a:pt x="42871" y="31154"/>
                  </a:cubicBezTo>
                  <a:cubicBezTo>
                    <a:pt x="42857" y="24110"/>
                    <a:pt x="37157" y="18402"/>
                    <a:pt x="30111" y="18394"/>
                  </a:cubicBezTo>
                  <a:close/>
                </a:path>
              </a:pathLst>
            </a:custGeom>
            <a:grpFill/>
            <a:ln w="135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6F1023FF-0D21-6098-AD98-3C419182B08B}"/>
                </a:ext>
              </a:extLst>
            </p:cNvPr>
            <p:cNvSpPr/>
            <p:nvPr/>
          </p:nvSpPr>
          <p:spPr>
            <a:xfrm>
              <a:off x="11799173" y="567613"/>
              <a:ext cx="170627" cy="66615"/>
            </a:xfrm>
            <a:custGeom>
              <a:avLst/>
              <a:gdLst>
                <a:gd name="connsiteX0" fmla="*/ 158929 w 170627"/>
                <a:gd name="connsiteY0" fmla="*/ 66616 h 66615"/>
                <a:gd name="connsiteX1" fmla="*/ 100040 w 170627"/>
                <a:gd name="connsiteY1" fmla="*/ 18473 h 66615"/>
                <a:gd name="connsiteX2" fmla="*/ 0 w 170627"/>
                <a:gd name="connsiteY2" fmla="*/ 18473 h 66615"/>
                <a:gd name="connsiteX3" fmla="*/ 0 w 170627"/>
                <a:gd name="connsiteY3" fmla="*/ 0 h 66615"/>
                <a:gd name="connsiteX4" fmla="*/ 106637 w 170627"/>
                <a:gd name="connsiteY4" fmla="*/ 0 h 66615"/>
                <a:gd name="connsiteX5" fmla="*/ 170628 w 170627"/>
                <a:gd name="connsiteY5" fmla="*/ 52305 h 66615"/>
                <a:gd name="connsiteX6" fmla="*/ 158929 w 170627"/>
                <a:gd name="connsiteY6" fmla="*/ 66616 h 66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627" h="66615">
                  <a:moveTo>
                    <a:pt x="158929" y="66616"/>
                  </a:moveTo>
                  <a:lnTo>
                    <a:pt x="100040" y="18473"/>
                  </a:lnTo>
                  <a:lnTo>
                    <a:pt x="0" y="18473"/>
                  </a:lnTo>
                  <a:lnTo>
                    <a:pt x="0" y="0"/>
                  </a:lnTo>
                  <a:lnTo>
                    <a:pt x="106637" y="0"/>
                  </a:lnTo>
                  <a:lnTo>
                    <a:pt x="170628" y="52305"/>
                  </a:lnTo>
                  <a:lnTo>
                    <a:pt x="158929" y="66616"/>
                  </a:lnTo>
                  <a:close/>
                </a:path>
              </a:pathLst>
            </a:custGeom>
            <a:grpFill/>
            <a:ln w="135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C087A0E7-A8DB-0F0F-9DF2-13F97BDB30A5}"/>
                </a:ext>
              </a:extLst>
            </p:cNvPr>
            <p:cNvSpPr/>
            <p:nvPr/>
          </p:nvSpPr>
          <p:spPr>
            <a:xfrm>
              <a:off x="11943464" y="606478"/>
              <a:ext cx="62575" cy="62575"/>
            </a:xfrm>
            <a:custGeom>
              <a:avLst/>
              <a:gdLst>
                <a:gd name="connsiteX0" fmla="*/ 30111 w 62575"/>
                <a:gd name="connsiteY0" fmla="*/ 62387 h 62575"/>
                <a:gd name="connsiteX1" fmla="*/ -1177 w 62575"/>
                <a:gd name="connsiteY1" fmla="*/ 31099 h 62575"/>
                <a:gd name="connsiteX2" fmla="*/ 30111 w 62575"/>
                <a:gd name="connsiteY2" fmla="*/ -189 h 62575"/>
                <a:gd name="connsiteX3" fmla="*/ 61398 w 62575"/>
                <a:gd name="connsiteY3" fmla="*/ 31099 h 62575"/>
                <a:gd name="connsiteX4" fmla="*/ 30111 w 62575"/>
                <a:gd name="connsiteY4" fmla="*/ 62387 h 62575"/>
                <a:gd name="connsiteX5" fmla="*/ 30111 w 62575"/>
                <a:gd name="connsiteY5" fmla="*/ 18394 h 62575"/>
                <a:gd name="connsiteX6" fmla="*/ 17350 w 62575"/>
                <a:gd name="connsiteY6" fmla="*/ 31154 h 62575"/>
                <a:gd name="connsiteX7" fmla="*/ 30111 w 62575"/>
                <a:gd name="connsiteY7" fmla="*/ 43914 h 62575"/>
                <a:gd name="connsiteX8" fmla="*/ 42871 w 62575"/>
                <a:gd name="connsiteY8" fmla="*/ 31154 h 62575"/>
                <a:gd name="connsiteX9" fmla="*/ 30111 w 62575"/>
                <a:gd name="connsiteY9" fmla="*/ 18380 h 6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575" h="62575">
                  <a:moveTo>
                    <a:pt x="30111" y="62387"/>
                  </a:moveTo>
                  <a:cubicBezTo>
                    <a:pt x="12834" y="62387"/>
                    <a:pt x="-1177" y="48380"/>
                    <a:pt x="-1177" y="31099"/>
                  </a:cubicBezTo>
                  <a:cubicBezTo>
                    <a:pt x="-1177" y="13819"/>
                    <a:pt x="12834" y="-189"/>
                    <a:pt x="30111" y="-189"/>
                  </a:cubicBezTo>
                  <a:cubicBezTo>
                    <a:pt x="47387" y="-189"/>
                    <a:pt x="61398" y="13819"/>
                    <a:pt x="61398" y="31099"/>
                  </a:cubicBezTo>
                  <a:cubicBezTo>
                    <a:pt x="61398" y="48380"/>
                    <a:pt x="47387" y="62387"/>
                    <a:pt x="30111" y="62387"/>
                  </a:cubicBezTo>
                  <a:close/>
                  <a:moveTo>
                    <a:pt x="30111" y="18394"/>
                  </a:moveTo>
                  <a:cubicBezTo>
                    <a:pt x="23064" y="18394"/>
                    <a:pt x="17350" y="24107"/>
                    <a:pt x="17350" y="31154"/>
                  </a:cubicBezTo>
                  <a:cubicBezTo>
                    <a:pt x="17350" y="38200"/>
                    <a:pt x="23064" y="43914"/>
                    <a:pt x="30111" y="43914"/>
                  </a:cubicBezTo>
                  <a:cubicBezTo>
                    <a:pt x="37157" y="43914"/>
                    <a:pt x="42871" y="38200"/>
                    <a:pt x="42871" y="31154"/>
                  </a:cubicBezTo>
                  <a:cubicBezTo>
                    <a:pt x="42871" y="24104"/>
                    <a:pt x="37157" y="18388"/>
                    <a:pt x="30111" y="18380"/>
                  </a:cubicBezTo>
                  <a:close/>
                </a:path>
              </a:pathLst>
            </a:custGeom>
            <a:grpFill/>
            <a:ln w="135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E54CD622-503D-D639-EFDD-D70A1FDD25F5}"/>
                </a:ext>
              </a:extLst>
            </p:cNvPr>
            <p:cNvSpPr/>
            <p:nvPr/>
          </p:nvSpPr>
          <p:spPr>
            <a:xfrm>
              <a:off x="11799173" y="512751"/>
              <a:ext cx="276163" cy="82844"/>
            </a:xfrm>
            <a:custGeom>
              <a:avLst/>
              <a:gdLst>
                <a:gd name="connsiteX0" fmla="*/ 262818 w 276163"/>
                <a:gd name="connsiteY0" fmla="*/ 82845 h 82844"/>
                <a:gd name="connsiteX1" fmla="*/ 201127 w 276163"/>
                <a:gd name="connsiteY1" fmla="*/ 18473 h 82844"/>
                <a:gd name="connsiteX2" fmla="*/ 0 w 276163"/>
                <a:gd name="connsiteY2" fmla="*/ 18473 h 82844"/>
                <a:gd name="connsiteX3" fmla="*/ 0 w 276163"/>
                <a:gd name="connsiteY3" fmla="*/ 0 h 82844"/>
                <a:gd name="connsiteX4" fmla="*/ 209017 w 276163"/>
                <a:gd name="connsiteY4" fmla="*/ 0 h 82844"/>
                <a:gd name="connsiteX5" fmla="*/ 276163 w 276163"/>
                <a:gd name="connsiteY5" fmla="*/ 70058 h 82844"/>
                <a:gd name="connsiteX6" fmla="*/ 262818 w 276163"/>
                <a:gd name="connsiteY6" fmla="*/ 82845 h 82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63" h="82844">
                  <a:moveTo>
                    <a:pt x="262818" y="82845"/>
                  </a:moveTo>
                  <a:lnTo>
                    <a:pt x="201127" y="18473"/>
                  </a:lnTo>
                  <a:lnTo>
                    <a:pt x="0" y="18473"/>
                  </a:lnTo>
                  <a:lnTo>
                    <a:pt x="0" y="0"/>
                  </a:lnTo>
                  <a:lnTo>
                    <a:pt x="209017" y="0"/>
                  </a:lnTo>
                  <a:lnTo>
                    <a:pt x="276163" y="70058"/>
                  </a:lnTo>
                  <a:lnTo>
                    <a:pt x="262818" y="82845"/>
                  </a:lnTo>
                  <a:close/>
                </a:path>
              </a:pathLst>
            </a:custGeom>
            <a:grpFill/>
            <a:ln w="135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4FBF9F8A-61EF-F4F8-1CD6-ACF99867FC40}"/>
                </a:ext>
              </a:extLst>
            </p:cNvPr>
            <p:cNvSpPr/>
            <p:nvPr/>
          </p:nvSpPr>
          <p:spPr>
            <a:xfrm>
              <a:off x="12045191" y="567913"/>
              <a:ext cx="62575" cy="62575"/>
            </a:xfrm>
            <a:custGeom>
              <a:avLst/>
              <a:gdLst>
                <a:gd name="connsiteX0" fmla="*/ 30111 w 62575"/>
                <a:gd name="connsiteY0" fmla="*/ 62387 h 62575"/>
                <a:gd name="connsiteX1" fmla="*/ -1177 w 62575"/>
                <a:gd name="connsiteY1" fmla="*/ 31099 h 62575"/>
                <a:gd name="connsiteX2" fmla="*/ 30111 w 62575"/>
                <a:gd name="connsiteY2" fmla="*/ -189 h 62575"/>
                <a:gd name="connsiteX3" fmla="*/ 61398 w 62575"/>
                <a:gd name="connsiteY3" fmla="*/ 31099 h 62575"/>
                <a:gd name="connsiteX4" fmla="*/ 30111 w 62575"/>
                <a:gd name="connsiteY4" fmla="*/ 62387 h 62575"/>
                <a:gd name="connsiteX5" fmla="*/ 30111 w 62575"/>
                <a:gd name="connsiteY5" fmla="*/ 18394 h 62575"/>
                <a:gd name="connsiteX6" fmla="*/ 17350 w 62575"/>
                <a:gd name="connsiteY6" fmla="*/ 31154 h 62575"/>
                <a:gd name="connsiteX7" fmla="*/ 30111 w 62575"/>
                <a:gd name="connsiteY7" fmla="*/ 43914 h 62575"/>
                <a:gd name="connsiteX8" fmla="*/ 42871 w 62575"/>
                <a:gd name="connsiteY8" fmla="*/ 31154 h 62575"/>
                <a:gd name="connsiteX9" fmla="*/ 30151 w 62575"/>
                <a:gd name="connsiteY9" fmla="*/ 18326 h 62575"/>
                <a:gd name="connsiteX10" fmla="*/ 30111 w 62575"/>
                <a:gd name="connsiteY10" fmla="*/ 18326 h 6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575" h="62575">
                  <a:moveTo>
                    <a:pt x="30111" y="62387"/>
                  </a:moveTo>
                  <a:cubicBezTo>
                    <a:pt x="12834" y="62387"/>
                    <a:pt x="-1177" y="48380"/>
                    <a:pt x="-1177" y="31099"/>
                  </a:cubicBezTo>
                  <a:cubicBezTo>
                    <a:pt x="-1177" y="13819"/>
                    <a:pt x="12834" y="-189"/>
                    <a:pt x="30111" y="-189"/>
                  </a:cubicBezTo>
                  <a:cubicBezTo>
                    <a:pt x="47387" y="-189"/>
                    <a:pt x="61398" y="13819"/>
                    <a:pt x="61398" y="31099"/>
                  </a:cubicBezTo>
                  <a:cubicBezTo>
                    <a:pt x="61398" y="48380"/>
                    <a:pt x="47387" y="62387"/>
                    <a:pt x="30111" y="62387"/>
                  </a:cubicBezTo>
                  <a:close/>
                  <a:moveTo>
                    <a:pt x="30111" y="18394"/>
                  </a:moveTo>
                  <a:cubicBezTo>
                    <a:pt x="23064" y="18394"/>
                    <a:pt x="17350" y="24107"/>
                    <a:pt x="17350" y="31154"/>
                  </a:cubicBezTo>
                  <a:cubicBezTo>
                    <a:pt x="17350" y="38200"/>
                    <a:pt x="23064" y="43914"/>
                    <a:pt x="30111" y="43914"/>
                  </a:cubicBezTo>
                  <a:cubicBezTo>
                    <a:pt x="37157" y="43914"/>
                    <a:pt x="42871" y="38200"/>
                    <a:pt x="42871" y="31154"/>
                  </a:cubicBezTo>
                  <a:cubicBezTo>
                    <a:pt x="42898" y="24099"/>
                    <a:pt x="37211" y="18355"/>
                    <a:pt x="30151" y="18326"/>
                  </a:cubicBezTo>
                  <a:cubicBezTo>
                    <a:pt x="30138" y="18326"/>
                    <a:pt x="30124" y="18326"/>
                    <a:pt x="30111" y="18326"/>
                  </a:cubicBezTo>
                  <a:close/>
                </a:path>
              </a:pathLst>
            </a:custGeom>
            <a:grpFill/>
            <a:ln w="135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177CCEEE-2026-BF64-8C12-28E4B74EAA10}"/>
                </a:ext>
              </a:extLst>
            </p:cNvPr>
            <p:cNvSpPr/>
            <p:nvPr/>
          </p:nvSpPr>
          <p:spPr>
            <a:xfrm>
              <a:off x="11799173" y="442339"/>
              <a:ext cx="199181" cy="18473"/>
            </a:xfrm>
            <a:custGeom>
              <a:avLst/>
              <a:gdLst>
                <a:gd name="connsiteX0" fmla="*/ 0 w 199181"/>
                <a:gd name="connsiteY0" fmla="*/ 0 h 18473"/>
                <a:gd name="connsiteX1" fmla="*/ 199181 w 199181"/>
                <a:gd name="connsiteY1" fmla="*/ 0 h 18473"/>
                <a:gd name="connsiteX2" fmla="*/ 199181 w 199181"/>
                <a:gd name="connsiteY2" fmla="*/ 18473 h 18473"/>
                <a:gd name="connsiteX3" fmla="*/ 0 w 199181"/>
                <a:gd name="connsiteY3" fmla="*/ 18473 h 18473"/>
              </a:gdLst>
              <a:ahLst/>
              <a:cxnLst>
                <a:cxn ang="0">
                  <a:pos x="connsiteX0" y="connsiteY0"/>
                </a:cxn>
                <a:cxn ang="0">
                  <a:pos x="connsiteX1" y="connsiteY1"/>
                </a:cxn>
                <a:cxn ang="0">
                  <a:pos x="connsiteX2" y="connsiteY2"/>
                </a:cxn>
                <a:cxn ang="0">
                  <a:pos x="connsiteX3" y="connsiteY3"/>
                </a:cxn>
              </a:cxnLst>
              <a:rect l="l" t="t" r="r" b="b"/>
              <a:pathLst>
                <a:path w="199181" h="18473">
                  <a:moveTo>
                    <a:pt x="0" y="0"/>
                  </a:moveTo>
                  <a:lnTo>
                    <a:pt x="199181" y="0"/>
                  </a:lnTo>
                  <a:lnTo>
                    <a:pt x="199181" y="18473"/>
                  </a:lnTo>
                  <a:lnTo>
                    <a:pt x="0" y="18473"/>
                  </a:lnTo>
                  <a:close/>
                </a:path>
              </a:pathLst>
            </a:custGeom>
            <a:grpFill/>
            <a:ln w="135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E58F0A0D-7CA7-AA16-D6F0-4A60BF0D30F9}"/>
                </a:ext>
              </a:extLst>
            </p:cNvPr>
            <p:cNvSpPr/>
            <p:nvPr/>
          </p:nvSpPr>
          <p:spPr>
            <a:xfrm>
              <a:off x="11989063" y="420234"/>
              <a:ext cx="62575" cy="62575"/>
            </a:xfrm>
            <a:custGeom>
              <a:avLst/>
              <a:gdLst>
                <a:gd name="connsiteX0" fmla="*/ 30111 w 62575"/>
                <a:gd name="connsiteY0" fmla="*/ 62387 h 62575"/>
                <a:gd name="connsiteX1" fmla="*/ -1177 w 62575"/>
                <a:gd name="connsiteY1" fmla="*/ 31099 h 62575"/>
                <a:gd name="connsiteX2" fmla="*/ 30111 w 62575"/>
                <a:gd name="connsiteY2" fmla="*/ -189 h 62575"/>
                <a:gd name="connsiteX3" fmla="*/ 61398 w 62575"/>
                <a:gd name="connsiteY3" fmla="*/ 31099 h 62575"/>
                <a:gd name="connsiteX4" fmla="*/ 30111 w 62575"/>
                <a:gd name="connsiteY4" fmla="*/ 62387 h 62575"/>
                <a:gd name="connsiteX5" fmla="*/ 30111 w 62575"/>
                <a:gd name="connsiteY5" fmla="*/ 18394 h 62575"/>
                <a:gd name="connsiteX6" fmla="*/ 17350 w 62575"/>
                <a:gd name="connsiteY6" fmla="*/ 31154 h 62575"/>
                <a:gd name="connsiteX7" fmla="*/ 30111 w 62575"/>
                <a:gd name="connsiteY7" fmla="*/ 43914 h 62575"/>
                <a:gd name="connsiteX8" fmla="*/ 42871 w 62575"/>
                <a:gd name="connsiteY8" fmla="*/ 31154 h 62575"/>
                <a:gd name="connsiteX9" fmla="*/ 30111 w 62575"/>
                <a:gd name="connsiteY9" fmla="*/ 18394 h 6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575" h="62575">
                  <a:moveTo>
                    <a:pt x="30111" y="62387"/>
                  </a:moveTo>
                  <a:cubicBezTo>
                    <a:pt x="12834" y="62387"/>
                    <a:pt x="-1177" y="48380"/>
                    <a:pt x="-1177" y="31099"/>
                  </a:cubicBezTo>
                  <a:cubicBezTo>
                    <a:pt x="-1177" y="13819"/>
                    <a:pt x="12834" y="-189"/>
                    <a:pt x="30111" y="-189"/>
                  </a:cubicBezTo>
                  <a:cubicBezTo>
                    <a:pt x="47387" y="-189"/>
                    <a:pt x="61398" y="13819"/>
                    <a:pt x="61398" y="31099"/>
                  </a:cubicBezTo>
                  <a:cubicBezTo>
                    <a:pt x="61398" y="48380"/>
                    <a:pt x="47387" y="62387"/>
                    <a:pt x="30111" y="62387"/>
                  </a:cubicBezTo>
                  <a:close/>
                  <a:moveTo>
                    <a:pt x="30111" y="18394"/>
                  </a:moveTo>
                  <a:cubicBezTo>
                    <a:pt x="23064" y="18394"/>
                    <a:pt x="17350" y="24107"/>
                    <a:pt x="17350" y="31154"/>
                  </a:cubicBezTo>
                  <a:cubicBezTo>
                    <a:pt x="17350" y="38200"/>
                    <a:pt x="23064" y="43914"/>
                    <a:pt x="30111" y="43914"/>
                  </a:cubicBezTo>
                  <a:cubicBezTo>
                    <a:pt x="37157" y="43914"/>
                    <a:pt x="42871" y="38200"/>
                    <a:pt x="42871" y="31154"/>
                  </a:cubicBezTo>
                  <a:cubicBezTo>
                    <a:pt x="42857" y="24110"/>
                    <a:pt x="37157" y="18402"/>
                    <a:pt x="30111" y="18394"/>
                  </a:cubicBezTo>
                  <a:close/>
                </a:path>
              </a:pathLst>
            </a:custGeom>
            <a:grpFill/>
            <a:ln w="1355"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7D3471C0-2803-B716-7922-08887459FBAA}"/>
                </a:ext>
              </a:extLst>
            </p:cNvPr>
            <p:cNvSpPr/>
            <p:nvPr/>
          </p:nvSpPr>
          <p:spPr>
            <a:xfrm rot="18900000">
              <a:off x="11779338" y="216131"/>
              <a:ext cx="74628" cy="18473"/>
            </a:xfrm>
            <a:custGeom>
              <a:avLst/>
              <a:gdLst>
                <a:gd name="connsiteX0" fmla="*/ -1177 w 74628"/>
                <a:gd name="connsiteY0" fmla="*/ -189 h 18473"/>
                <a:gd name="connsiteX1" fmla="*/ 73451 w 74628"/>
                <a:gd name="connsiteY1" fmla="*/ -189 h 18473"/>
                <a:gd name="connsiteX2" fmla="*/ 73451 w 74628"/>
                <a:gd name="connsiteY2" fmla="*/ 18285 h 18473"/>
                <a:gd name="connsiteX3" fmla="*/ -1177 w 74628"/>
                <a:gd name="connsiteY3" fmla="*/ 18285 h 18473"/>
              </a:gdLst>
              <a:ahLst/>
              <a:cxnLst>
                <a:cxn ang="0">
                  <a:pos x="connsiteX0" y="connsiteY0"/>
                </a:cxn>
                <a:cxn ang="0">
                  <a:pos x="connsiteX1" y="connsiteY1"/>
                </a:cxn>
                <a:cxn ang="0">
                  <a:pos x="connsiteX2" y="connsiteY2"/>
                </a:cxn>
                <a:cxn ang="0">
                  <a:pos x="connsiteX3" y="connsiteY3"/>
                </a:cxn>
              </a:cxnLst>
              <a:rect l="l" t="t" r="r" b="b"/>
              <a:pathLst>
                <a:path w="74628" h="18473">
                  <a:moveTo>
                    <a:pt x="-1177" y="-189"/>
                  </a:moveTo>
                  <a:lnTo>
                    <a:pt x="73451" y="-189"/>
                  </a:lnTo>
                  <a:lnTo>
                    <a:pt x="73451" y="18285"/>
                  </a:lnTo>
                  <a:lnTo>
                    <a:pt x="-1177" y="18285"/>
                  </a:lnTo>
                  <a:close/>
                </a:path>
              </a:pathLst>
            </a:custGeom>
            <a:grpFill/>
            <a:ln w="135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A60018B2-EF18-6E49-CD39-EA03519F5329}"/>
                </a:ext>
              </a:extLst>
            </p:cNvPr>
            <p:cNvSpPr/>
            <p:nvPr/>
          </p:nvSpPr>
          <p:spPr>
            <a:xfrm>
              <a:off x="11827223" y="152144"/>
              <a:ext cx="62568" cy="62575"/>
            </a:xfrm>
            <a:custGeom>
              <a:avLst/>
              <a:gdLst>
                <a:gd name="connsiteX0" fmla="*/ 52271 w 62568"/>
                <a:gd name="connsiteY0" fmla="*/ 53184 h 62575"/>
                <a:gd name="connsiteX1" fmla="*/ 8019 w 62568"/>
                <a:gd name="connsiteY1" fmla="*/ 53262 h 62575"/>
                <a:gd name="connsiteX2" fmla="*/ 7951 w 62568"/>
                <a:gd name="connsiteY2" fmla="*/ 9014 h 62575"/>
                <a:gd name="connsiteX3" fmla="*/ 52189 w 62568"/>
                <a:gd name="connsiteY3" fmla="*/ 8936 h 62575"/>
                <a:gd name="connsiteX4" fmla="*/ 52271 w 62568"/>
                <a:gd name="connsiteY4" fmla="*/ 9014 h 62575"/>
                <a:gd name="connsiteX5" fmla="*/ 52271 w 62568"/>
                <a:gd name="connsiteY5" fmla="*/ 53184 h 62575"/>
                <a:gd name="connsiteX6" fmla="*/ 21173 w 62568"/>
                <a:gd name="connsiteY6" fmla="*/ 22073 h 62575"/>
                <a:gd name="connsiteX7" fmla="*/ 21160 w 62568"/>
                <a:gd name="connsiteY7" fmla="*/ 40118 h 62575"/>
                <a:gd name="connsiteX8" fmla="*/ 39211 w 62568"/>
                <a:gd name="connsiteY8" fmla="*/ 40126 h 62575"/>
                <a:gd name="connsiteX9" fmla="*/ 39225 w 62568"/>
                <a:gd name="connsiteY9" fmla="*/ 22080 h 62575"/>
                <a:gd name="connsiteX10" fmla="*/ 39211 w 62568"/>
                <a:gd name="connsiteY10" fmla="*/ 22073 h 62575"/>
                <a:gd name="connsiteX11" fmla="*/ 21173 w 62568"/>
                <a:gd name="connsiteY11" fmla="*/ 22073 h 6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568" h="62575">
                  <a:moveTo>
                    <a:pt x="52271" y="53184"/>
                  </a:moveTo>
                  <a:cubicBezTo>
                    <a:pt x="40068" y="65425"/>
                    <a:pt x="20262" y="65459"/>
                    <a:pt x="8019" y="53262"/>
                  </a:cubicBezTo>
                  <a:cubicBezTo>
                    <a:pt x="-4211" y="41065"/>
                    <a:pt x="-4252" y="21254"/>
                    <a:pt x="7951" y="9014"/>
                  </a:cubicBezTo>
                  <a:cubicBezTo>
                    <a:pt x="20139" y="-3226"/>
                    <a:pt x="39959" y="-3260"/>
                    <a:pt x="52189" y="8936"/>
                  </a:cubicBezTo>
                  <a:cubicBezTo>
                    <a:pt x="52216" y="8962"/>
                    <a:pt x="52243" y="8988"/>
                    <a:pt x="52271" y="9014"/>
                  </a:cubicBezTo>
                  <a:cubicBezTo>
                    <a:pt x="64432" y="21224"/>
                    <a:pt x="64432" y="40974"/>
                    <a:pt x="52271" y="53184"/>
                  </a:cubicBezTo>
                  <a:close/>
                  <a:moveTo>
                    <a:pt x="21173" y="22073"/>
                  </a:moveTo>
                  <a:cubicBezTo>
                    <a:pt x="16194" y="27055"/>
                    <a:pt x="16181" y="35134"/>
                    <a:pt x="21160" y="40118"/>
                  </a:cubicBezTo>
                  <a:cubicBezTo>
                    <a:pt x="26152" y="45104"/>
                    <a:pt x="34232" y="45107"/>
                    <a:pt x="39211" y="40126"/>
                  </a:cubicBezTo>
                  <a:cubicBezTo>
                    <a:pt x="44190" y="35145"/>
                    <a:pt x="44204" y="27066"/>
                    <a:pt x="39225" y="22080"/>
                  </a:cubicBezTo>
                  <a:cubicBezTo>
                    <a:pt x="39211" y="22079"/>
                    <a:pt x="39211" y="22076"/>
                    <a:pt x="39211" y="22073"/>
                  </a:cubicBezTo>
                  <a:cubicBezTo>
                    <a:pt x="34232" y="17103"/>
                    <a:pt x="26152" y="17103"/>
                    <a:pt x="21173" y="22073"/>
                  </a:cubicBezTo>
                  <a:close/>
                </a:path>
              </a:pathLst>
            </a:custGeom>
            <a:grpFill/>
            <a:ln w="135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2A473974-6C7F-8A12-DD69-9815CE31313C}"/>
                </a:ext>
              </a:extLst>
            </p:cNvPr>
            <p:cNvSpPr/>
            <p:nvPr/>
          </p:nvSpPr>
          <p:spPr>
            <a:xfrm rot="18900000">
              <a:off x="11808380" y="659989"/>
              <a:ext cx="18473" cy="74628"/>
            </a:xfrm>
            <a:custGeom>
              <a:avLst/>
              <a:gdLst>
                <a:gd name="connsiteX0" fmla="*/ -1177 w 18473"/>
                <a:gd name="connsiteY0" fmla="*/ -189 h 74628"/>
                <a:gd name="connsiteX1" fmla="*/ 17296 w 18473"/>
                <a:gd name="connsiteY1" fmla="*/ -189 h 74628"/>
                <a:gd name="connsiteX2" fmla="*/ 17296 w 18473"/>
                <a:gd name="connsiteY2" fmla="*/ 74440 h 74628"/>
                <a:gd name="connsiteX3" fmla="*/ -1177 w 18473"/>
                <a:gd name="connsiteY3" fmla="*/ 74440 h 74628"/>
              </a:gdLst>
              <a:ahLst/>
              <a:cxnLst>
                <a:cxn ang="0">
                  <a:pos x="connsiteX0" y="connsiteY0"/>
                </a:cxn>
                <a:cxn ang="0">
                  <a:pos x="connsiteX1" y="connsiteY1"/>
                </a:cxn>
                <a:cxn ang="0">
                  <a:pos x="connsiteX2" y="connsiteY2"/>
                </a:cxn>
                <a:cxn ang="0">
                  <a:pos x="connsiteX3" y="connsiteY3"/>
                </a:cxn>
              </a:cxnLst>
              <a:rect l="l" t="t" r="r" b="b"/>
              <a:pathLst>
                <a:path w="18473" h="74628">
                  <a:moveTo>
                    <a:pt x="-1177" y="-189"/>
                  </a:moveTo>
                  <a:lnTo>
                    <a:pt x="17296" y="-189"/>
                  </a:lnTo>
                  <a:lnTo>
                    <a:pt x="17296" y="74440"/>
                  </a:lnTo>
                  <a:lnTo>
                    <a:pt x="-1177" y="74440"/>
                  </a:lnTo>
                  <a:close/>
                </a:path>
              </a:pathLst>
            </a:custGeom>
            <a:grpFill/>
            <a:ln w="135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DDCBDFC9-95F8-21AB-0EED-0C7100FC15B6}"/>
                </a:ext>
              </a:extLst>
            </p:cNvPr>
            <p:cNvSpPr/>
            <p:nvPr/>
          </p:nvSpPr>
          <p:spPr>
            <a:xfrm>
              <a:off x="11828277" y="707875"/>
              <a:ext cx="62575" cy="62575"/>
            </a:xfrm>
            <a:custGeom>
              <a:avLst/>
              <a:gdLst>
                <a:gd name="connsiteX0" fmla="*/ 8025 w 62575"/>
                <a:gd name="connsiteY0" fmla="*/ 53262 h 62575"/>
                <a:gd name="connsiteX1" fmla="*/ 7944 w 62575"/>
                <a:gd name="connsiteY1" fmla="*/ 9014 h 62575"/>
                <a:gd name="connsiteX2" fmla="*/ 52196 w 62575"/>
                <a:gd name="connsiteY2" fmla="*/ 8936 h 62575"/>
                <a:gd name="connsiteX3" fmla="*/ 52277 w 62575"/>
                <a:gd name="connsiteY3" fmla="*/ 53184 h 62575"/>
                <a:gd name="connsiteX4" fmla="*/ 52196 w 62575"/>
                <a:gd name="connsiteY4" fmla="*/ 53262 h 62575"/>
                <a:gd name="connsiteX5" fmla="*/ 8025 w 62575"/>
                <a:gd name="connsiteY5" fmla="*/ 53262 h 62575"/>
                <a:gd name="connsiteX6" fmla="*/ 39136 w 62575"/>
                <a:gd name="connsiteY6" fmla="*/ 22151 h 62575"/>
                <a:gd name="connsiteX7" fmla="*/ 21085 w 62575"/>
                <a:gd name="connsiteY7" fmla="*/ 22158 h 62575"/>
                <a:gd name="connsiteX8" fmla="*/ 21098 w 62575"/>
                <a:gd name="connsiteY8" fmla="*/ 40203 h 62575"/>
                <a:gd name="connsiteX9" fmla="*/ 39136 w 62575"/>
                <a:gd name="connsiteY9" fmla="*/ 40203 h 62575"/>
                <a:gd name="connsiteX10" fmla="*/ 39136 w 62575"/>
                <a:gd name="connsiteY10" fmla="*/ 22151 h 6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575" h="62575">
                  <a:moveTo>
                    <a:pt x="8025" y="53262"/>
                  </a:moveTo>
                  <a:cubicBezTo>
                    <a:pt x="-4218" y="41065"/>
                    <a:pt x="-4245" y="21254"/>
                    <a:pt x="7944" y="9014"/>
                  </a:cubicBezTo>
                  <a:cubicBezTo>
                    <a:pt x="20146" y="-3226"/>
                    <a:pt x="39953" y="-3260"/>
                    <a:pt x="52196" y="8936"/>
                  </a:cubicBezTo>
                  <a:cubicBezTo>
                    <a:pt x="64439" y="21135"/>
                    <a:pt x="64466" y="40944"/>
                    <a:pt x="52277" y="53184"/>
                  </a:cubicBezTo>
                  <a:cubicBezTo>
                    <a:pt x="52250" y="53210"/>
                    <a:pt x="52223" y="53236"/>
                    <a:pt x="52196" y="53262"/>
                  </a:cubicBezTo>
                  <a:cubicBezTo>
                    <a:pt x="39980" y="65429"/>
                    <a:pt x="20241" y="65429"/>
                    <a:pt x="8025" y="53262"/>
                  </a:cubicBezTo>
                  <a:close/>
                  <a:moveTo>
                    <a:pt x="39136" y="22151"/>
                  </a:moveTo>
                  <a:cubicBezTo>
                    <a:pt x="34158" y="17169"/>
                    <a:pt x="26077" y="17172"/>
                    <a:pt x="21085" y="22158"/>
                  </a:cubicBezTo>
                  <a:cubicBezTo>
                    <a:pt x="16106" y="27142"/>
                    <a:pt x="16106" y="35221"/>
                    <a:pt x="21098" y="40203"/>
                  </a:cubicBezTo>
                  <a:cubicBezTo>
                    <a:pt x="26077" y="45181"/>
                    <a:pt x="34158" y="45181"/>
                    <a:pt x="39136" y="40203"/>
                  </a:cubicBezTo>
                  <a:cubicBezTo>
                    <a:pt x="44102" y="35210"/>
                    <a:pt x="44102" y="27143"/>
                    <a:pt x="39136" y="22151"/>
                  </a:cubicBezTo>
                  <a:close/>
                </a:path>
              </a:pathLst>
            </a:custGeom>
            <a:grpFill/>
            <a:ln w="135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6F155D92-42E1-1422-BC97-2871FD4CF2CA}"/>
                </a:ext>
              </a:extLst>
            </p:cNvPr>
            <p:cNvSpPr/>
            <p:nvPr/>
          </p:nvSpPr>
          <p:spPr>
            <a:xfrm>
              <a:off x="11659833" y="177263"/>
              <a:ext cx="135231" cy="623920"/>
            </a:xfrm>
            <a:custGeom>
              <a:avLst/>
              <a:gdLst>
                <a:gd name="connsiteX0" fmla="*/ 79750 w 135231"/>
                <a:gd name="connsiteY0" fmla="*/ -189 h 623920"/>
                <a:gd name="connsiteX1" fmla="*/ -1177 w 135231"/>
                <a:gd name="connsiteY1" fmla="*/ -189 h 623920"/>
                <a:gd name="connsiteX2" fmla="*/ -1177 w 135231"/>
                <a:gd name="connsiteY2" fmla="*/ 623732 h 623920"/>
                <a:gd name="connsiteX3" fmla="*/ 79750 w 135231"/>
                <a:gd name="connsiteY3" fmla="*/ 623732 h 623920"/>
                <a:gd name="connsiteX4" fmla="*/ 134054 w 135231"/>
                <a:gd name="connsiteY4" fmla="*/ 569427 h 623920"/>
                <a:gd name="connsiteX5" fmla="*/ 134054 w 135231"/>
                <a:gd name="connsiteY5" fmla="*/ 54116 h 623920"/>
                <a:gd name="connsiteX6" fmla="*/ 79750 w 135231"/>
                <a:gd name="connsiteY6" fmla="*/ -189 h 623920"/>
                <a:gd name="connsiteX7" fmla="*/ 117730 w 135231"/>
                <a:gd name="connsiteY7" fmla="*/ 569427 h 623920"/>
                <a:gd name="connsiteX8" fmla="*/ 79750 w 135231"/>
                <a:gd name="connsiteY8" fmla="*/ 607408 h 623920"/>
                <a:gd name="connsiteX9" fmla="*/ 15147 w 135231"/>
                <a:gd name="connsiteY9" fmla="*/ 607408 h 623920"/>
                <a:gd name="connsiteX10" fmla="*/ 15147 w 135231"/>
                <a:gd name="connsiteY10" fmla="*/ 16135 h 623920"/>
                <a:gd name="connsiteX11" fmla="*/ 79750 w 135231"/>
                <a:gd name="connsiteY11" fmla="*/ 16135 h 623920"/>
                <a:gd name="connsiteX12" fmla="*/ 117730 w 135231"/>
                <a:gd name="connsiteY12" fmla="*/ 54116 h 62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231" h="623920">
                  <a:moveTo>
                    <a:pt x="79750" y="-189"/>
                  </a:moveTo>
                  <a:lnTo>
                    <a:pt x="-1177" y="-189"/>
                  </a:lnTo>
                  <a:lnTo>
                    <a:pt x="-1177" y="623732"/>
                  </a:lnTo>
                  <a:lnTo>
                    <a:pt x="79750" y="623732"/>
                  </a:lnTo>
                  <a:cubicBezTo>
                    <a:pt x="109718" y="623672"/>
                    <a:pt x="134000" y="599394"/>
                    <a:pt x="134054" y="569427"/>
                  </a:cubicBezTo>
                  <a:lnTo>
                    <a:pt x="134054" y="54116"/>
                  </a:lnTo>
                  <a:cubicBezTo>
                    <a:pt x="134000" y="24149"/>
                    <a:pt x="109718" y="-129"/>
                    <a:pt x="79750" y="-189"/>
                  </a:cubicBezTo>
                  <a:close/>
                  <a:moveTo>
                    <a:pt x="117730" y="569427"/>
                  </a:moveTo>
                  <a:cubicBezTo>
                    <a:pt x="117676" y="590379"/>
                    <a:pt x="100699" y="607348"/>
                    <a:pt x="79750" y="607408"/>
                  </a:cubicBezTo>
                  <a:lnTo>
                    <a:pt x="15147" y="607408"/>
                  </a:lnTo>
                  <a:lnTo>
                    <a:pt x="15147" y="16135"/>
                  </a:lnTo>
                  <a:lnTo>
                    <a:pt x="79750" y="16135"/>
                  </a:lnTo>
                  <a:cubicBezTo>
                    <a:pt x="100699" y="16195"/>
                    <a:pt x="117676" y="33164"/>
                    <a:pt x="117730" y="54116"/>
                  </a:cubicBezTo>
                  <a:close/>
                </a:path>
              </a:pathLst>
            </a:custGeom>
            <a:grpFill/>
            <a:ln w="135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A0A60B1-92AF-FFF8-D9FB-87B93984FBE4}"/>
                </a:ext>
              </a:extLst>
            </p:cNvPr>
            <p:cNvSpPr/>
            <p:nvPr/>
          </p:nvSpPr>
          <p:spPr>
            <a:xfrm>
              <a:off x="11689733" y="226875"/>
              <a:ext cx="75444" cy="510277"/>
            </a:xfrm>
            <a:custGeom>
              <a:avLst/>
              <a:gdLst>
                <a:gd name="connsiteX0" fmla="*/ 36762 w 75444"/>
                <a:gd name="connsiteY0" fmla="*/ -189 h 510277"/>
                <a:gd name="connsiteX1" fmla="*/ -1177 w 75444"/>
                <a:gd name="connsiteY1" fmla="*/ -189 h 510277"/>
                <a:gd name="connsiteX2" fmla="*/ -1177 w 75444"/>
                <a:gd name="connsiteY2" fmla="*/ 510089 h 510277"/>
                <a:gd name="connsiteX3" fmla="*/ 36762 w 75444"/>
                <a:gd name="connsiteY3" fmla="*/ 510089 h 510277"/>
                <a:gd name="connsiteX4" fmla="*/ 74267 w 75444"/>
                <a:gd name="connsiteY4" fmla="*/ 472598 h 510277"/>
                <a:gd name="connsiteX5" fmla="*/ 74267 w 75444"/>
                <a:gd name="connsiteY5" fmla="*/ 37289 h 510277"/>
                <a:gd name="connsiteX6" fmla="*/ 36762 w 75444"/>
                <a:gd name="connsiteY6" fmla="*/ -189 h 510277"/>
                <a:gd name="connsiteX7" fmla="*/ 57943 w 75444"/>
                <a:gd name="connsiteY7" fmla="*/ 472598 h 510277"/>
                <a:gd name="connsiteX8" fmla="*/ 36762 w 75444"/>
                <a:gd name="connsiteY8" fmla="*/ 493765 h 510277"/>
                <a:gd name="connsiteX9" fmla="*/ 15147 w 75444"/>
                <a:gd name="connsiteY9" fmla="*/ 493765 h 510277"/>
                <a:gd name="connsiteX10" fmla="*/ 15147 w 75444"/>
                <a:gd name="connsiteY10" fmla="*/ 16135 h 510277"/>
                <a:gd name="connsiteX11" fmla="*/ 36762 w 75444"/>
                <a:gd name="connsiteY11" fmla="*/ 16135 h 510277"/>
                <a:gd name="connsiteX12" fmla="*/ 57943 w 75444"/>
                <a:gd name="connsiteY12" fmla="*/ 37302 h 510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444" h="510277">
                  <a:moveTo>
                    <a:pt x="36762" y="-189"/>
                  </a:moveTo>
                  <a:lnTo>
                    <a:pt x="-1177" y="-189"/>
                  </a:lnTo>
                  <a:lnTo>
                    <a:pt x="-1177" y="510089"/>
                  </a:lnTo>
                  <a:lnTo>
                    <a:pt x="36762" y="510089"/>
                  </a:lnTo>
                  <a:cubicBezTo>
                    <a:pt x="57467" y="510066"/>
                    <a:pt x="74240" y="493297"/>
                    <a:pt x="74267" y="472598"/>
                  </a:cubicBezTo>
                  <a:lnTo>
                    <a:pt x="74267" y="37289"/>
                  </a:lnTo>
                  <a:cubicBezTo>
                    <a:pt x="74226" y="16595"/>
                    <a:pt x="57453" y="-166"/>
                    <a:pt x="36762" y="-189"/>
                  </a:cubicBezTo>
                  <a:close/>
                  <a:moveTo>
                    <a:pt x="57943" y="472598"/>
                  </a:moveTo>
                  <a:cubicBezTo>
                    <a:pt x="57916" y="484285"/>
                    <a:pt x="48448" y="493750"/>
                    <a:pt x="36762" y="493765"/>
                  </a:cubicBezTo>
                  <a:lnTo>
                    <a:pt x="15147" y="493765"/>
                  </a:lnTo>
                  <a:lnTo>
                    <a:pt x="15147" y="16135"/>
                  </a:lnTo>
                  <a:lnTo>
                    <a:pt x="36762" y="16135"/>
                  </a:lnTo>
                  <a:cubicBezTo>
                    <a:pt x="48448" y="16150"/>
                    <a:pt x="57916" y="25616"/>
                    <a:pt x="57943" y="37302"/>
                  </a:cubicBezTo>
                  <a:close/>
                </a:path>
              </a:pathLst>
            </a:custGeom>
            <a:grpFill/>
            <a:ln w="1355" cap="flat">
              <a:noFill/>
              <a:prstDash val="solid"/>
              <a:miter/>
            </a:ln>
          </p:spPr>
          <p:txBody>
            <a:bodyPr rtlCol="0" anchor="ctr"/>
            <a:lstStyle/>
            <a:p>
              <a:endParaRPr lang="en-US"/>
            </a:p>
          </p:txBody>
        </p:sp>
      </p:grpSp>
      <p:sp>
        <p:nvSpPr>
          <p:cNvPr id="78" name="Rectangle: Rounded Corners 77">
            <a:extLst>
              <a:ext uri="{FF2B5EF4-FFF2-40B4-BE49-F238E27FC236}">
                <a16:creationId xmlns:a16="http://schemas.microsoft.com/office/drawing/2014/main" id="{A965C11C-D7EF-F4D9-573B-3DD348FD546F}"/>
              </a:ext>
            </a:extLst>
          </p:cNvPr>
          <p:cNvSpPr/>
          <p:nvPr userDrawn="1"/>
        </p:nvSpPr>
        <p:spPr>
          <a:xfrm>
            <a:off x="293512" y="622555"/>
            <a:ext cx="11310278" cy="6098919"/>
          </a:xfrm>
          <a:prstGeom prst="roundRect">
            <a:avLst>
              <a:gd name="adj" fmla="val 4126"/>
            </a:avLst>
          </a:prstGeom>
          <a:noFill/>
          <a:ln w="12700">
            <a:solidFill>
              <a:srgbClr val="375D7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Rounded Corners 79">
            <a:extLst>
              <a:ext uri="{FF2B5EF4-FFF2-40B4-BE49-F238E27FC236}">
                <a16:creationId xmlns:a16="http://schemas.microsoft.com/office/drawing/2014/main" id="{C7C83C43-A6AE-6BC0-D323-8992F9382151}"/>
              </a:ext>
            </a:extLst>
          </p:cNvPr>
          <p:cNvSpPr/>
          <p:nvPr userDrawn="1"/>
        </p:nvSpPr>
        <p:spPr>
          <a:xfrm>
            <a:off x="4244940" y="364519"/>
            <a:ext cx="516192" cy="508099"/>
          </a:xfrm>
          <a:prstGeom prst="roundRect">
            <a:avLst>
              <a:gd name="adj" fmla="val 50000"/>
            </a:avLst>
          </a:prstGeom>
          <a:solidFill>
            <a:srgbClr val="375D7B"/>
          </a:solidFill>
          <a:ln>
            <a:solidFill>
              <a:srgbClr val="375D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Slide Number Placeholder 5">
            <a:extLst>
              <a:ext uri="{FF2B5EF4-FFF2-40B4-BE49-F238E27FC236}">
                <a16:creationId xmlns:a16="http://schemas.microsoft.com/office/drawing/2014/main" id="{6EF04C73-A065-EC85-C7DF-0C731AE24F9E}"/>
              </a:ext>
            </a:extLst>
          </p:cNvPr>
          <p:cNvSpPr txBox="1">
            <a:spLocks/>
          </p:cNvSpPr>
          <p:nvPr userDrawn="1"/>
        </p:nvSpPr>
        <p:spPr>
          <a:xfrm>
            <a:off x="4248843" y="416166"/>
            <a:ext cx="512685" cy="365125"/>
          </a:xfrm>
          <a:prstGeom prst="rect">
            <a:avLst/>
          </a:prstGeom>
        </p:spPr>
        <p:txBody>
          <a:bodyPr vert="horz" lIns="91440" tIns="45720" rIns="91440" bIns="45720" rtlCol="0" anchor="ctr"/>
          <a:lstStyle>
            <a:defPPr>
              <a:defRPr lang="en-US"/>
            </a:defPPr>
            <a:lvl1pPr marL="0" algn="ctr" defTabSz="914400" rtl="0" eaLnBrk="1" latinLnBrk="0" hangingPunct="1">
              <a:defRPr sz="2000" kern="1200">
                <a:solidFill>
                  <a:srgbClr val="FFC000"/>
                </a:solidFill>
                <a:latin typeface="Times New Roman" panose="02020603050405020304" pitchFamily="18" charset="0"/>
                <a:ea typeface="+mn-ea"/>
                <a:cs typeface="Times New Roman" panose="02020603050405020304" pitchFamily="18"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457F447-985B-498F-A25F-CF6D35B3ED53}" type="slidenum">
              <a:rPr lang="en-US" sz="1600" b="1" smtClean="0">
                <a:solidFill>
                  <a:schemeClr val="bg1"/>
                </a:solidFill>
              </a:rPr>
              <a:pPr/>
              <a:t>‹#›</a:t>
            </a:fld>
            <a:endParaRPr lang="en-US" sz="1600" b="1" dirty="0">
              <a:solidFill>
                <a:schemeClr val="bg1"/>
              </a:solidFill>
            </a:endParaRPr>
          </a:p>
        </p:txBody>
      </p:sp>
    </p:spTree>
    <p:extLst>
      <p:ext uri="{BB962C8B-B14F-4D97-AF65-F5344CB8AC3E}">
        <p14:creationId xmlns:p14="http://schemas.microsoft.com/office/powerpoint/2010/main" val="74479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E738C24-A419-5687-6A1A-1D79790F9F5B}"/>
              </a:ext>
            </a:extLst>
          </p:cNvPr>
          <p:cNvSpPr>
            <a:spLocks noGrp="1"/>
          </p:cNvSpPr>
          <p:nvPr>
            <p:ph type="pic" sz="quarter" idx="10"/>
          </p:nvPr>
        </p:nvSpPr>
        <p:spPr>
          <a:xfrm>
            <a:off x="775330" y="-4150"/>
            <a:ext cx="10641338" cy="4951892"/>
          </a:xfrm>
          <a:custGeom>
            <a:avLst/>
            <a:gdLst>
              <a:gd name="connsiteX0" fmla="*/ 0 w 10641338"/>
              <a:gd name="connsiteY0" fmla="*/ 0 h 4951892"/>
              <a:gd name="connsiteX1" fmla="*/ 10641338 w 10641338"/>
              <a:gd name="connsiteY1" fmla="*/ 0 h 4951892"/>
              <a:gd name="connsiteX2" fmla="*/ 10629056 w 10641338"/>
              <a:gd name="connsiteY2" fmla="*/ 161524 h 4951892"/>
              <a:gd name="connsiteX3" fmla="*/ 5595256 w 10641338"/>
              <a:gd name="connsiteY3" fmla="*/ 4944949 h 4951892"/>
              <a:gd name="connsiteX4" fmla="*/ 5320670 w 10641338"/>
              <a:gd name="connsiteY4" fmla="*/ 4951892 h 4951892"/>
              <a:gd name="connsiteX5" fmla="*/ 5046084 w 10641338"/>
              <a:gd name="connsiteY5" fmla="*/ 4944949 h 4951892"/>
              <a:gd name="connsiteX6" fmla="*/ 12282 w 10641338"/>
              <a:gd name="connsiteY6" fmla="*/ 161524 h 4951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41338" h="4951892">
                <a:moveTo>
                  <a:pt x="0" y="0"/>
                </a:moveTo>
                <a:lnTo>
                  <a:pt x="10641338" y="0"/>
                </a:lnTo>
                <a:lnTo>
                  <a:pt x="10629056" y="161524"/>
                </a:lnTo>
                <a:cubicBezTo>
                  <a:pt x="10364912" y="2762513"/>
                  <a:pt x="8232710" y="4811256"/>
                  <a:pt x="5595256" y="4944949"/>
                </a:cubicBezTo>
                <a:lnTo>
                  <a:pt x="5320670" y="4951892"/>
                </a:lnTo>
                <a:lnTo>
                  <a:pt x="5046084" y="4944949"/>
                </a:lnTo>
                <a:cubicBezTo>
                  <a:pt x="2408629" y="4811256"/>
                  <a:pt x="276427" y="2762513"/>
                  <a:pt x="12282" y="161524"/>
                </a:cubicBezTo>
                <a:close/>
              </a:path>
            </a:pathLst>
          </a:custGeom>
        </p:spPr>
        <p:txBody>
          <a:bodyPr wrap="square">
            <a:noAutofit/>
          </a:bodyPr>
          <a:lstStyle/>
          <a:p>
            <a:endParaRPr lang="en-US"/>
          </a:p>
        </p:txBody>
      </p:sp>
      <p:sp>
        <p:nvSpPr>
          <p:cNvPr id="78" name="Rectangle: Rounded Corners 77">
            <a:extLst>
              <a:ext uri="{FF2B5EF4-FFF2-40B4-BE49-F238E27FC236}">
                <a16:creationId xmlns:a16="http://schemas.microsoft.com/office/drawing/2014/main" id="{A965C11C-D7EF-F4D9-573B-3DD348FD546F}"/>
              </a:ext>
            </a:extLst>
          </p:cNvPr>
          <p:cNvSpPr/>
          <p:nvPr userDrawn="1"/>
        </p:nvSpPr>
        <p:spPr>
          <a:xfrm>
            <a:off x="293512" y="622555"/>
            <a:ext cx="11616266" cy="6098919"/>
          </a:xfrm>
          <a:prstGeom prst="roundRect">
            <a:avLst>
              <a:gd name="adj" fmla="val 4126"/>
            </a:avLst>
          </a:prstGeom>
          <a:noFill/>
          <a:ln w="12700">
            <a:solidFill>
              <a:srgbClr val="375D7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42633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12432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5C57C6D8-4C44-DBF8-0D88-BC28DB649D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1C3FC4-C959-40FF-8B5A-1395BD5A89D7}" type="slidenum">
              <a:rPr lang="en-US" smtClean="0"/>
              <a:t>‹#›</a:t>
            </a:fld>
            <a:endParaRPr lang="en-US"/>
          </a:p>
        </p:txBody>
      </p:sp>
    </p:spTree>
    <p:extLst>
      <p:ext uri="{BB962C8B-B14F-4D97-AF65-F5344CB8AC3E}">
        <p14:creationId xmlns:p14="http://schemas.microsoft.com/office/powerpoint/2010/main" val="14747214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32.jpeg"/><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ADDAC2A-A296-B0C4-D2C1-0DDD800FCB57}"/>
              </a:ext>
            </a:extLst>
          </p:cNvPr>
          <p:cNvPicPr>
            <a:picLocks noGrp="1" noChangeAspect="1"/>
          </p:cNvPicPr>
          <p:nvPr>
            <p:ph type="pic" sz="quarter" idx="10"/>
          </p:nvPr>
        </p:nvPicPr>
        <p:blipFill rotWithShape="1">
          <a:blip r:embed="rId2" cstate="print">
            <a:extLst>
              <a:ext uri="{28A0092B-C50C-407E-A947-70E740481C1C}">
                <a14:useLocalDpi xmlns:a14="http://schemas.microsoft.com/office/drawing/2010/main"/>
              </a:ext>
            </a:extLst>
          </a:blip>
          <a:srcRect/>
          <a:stretch/>
        </p:blipFill>
        <p:spPr>
          <a:xfrm>
            <a:off x="775330" y="-526666"/>
            <a:ext cx="10641338" cy="4951892"/>
          </a:xfrm>
        </p:spPr>
      </p:pic>
      <p:sp>
        <p:nvSpPr>
          <p:cNvPr id="6" name="Freeform: Shape 5">
            <a:extLst>
              <a:ext uri="{FF2B5EF4-FFF2-40B4-BE49-F238E27FC236}">
                <a16:creationId xmlns:a16="http://schemas.microsoft.com/office/drawing/2014/main" id="{443BAA85-C5B8-2B06-5B2F-90DB96D58E67}"/>
              </a:ext>
            </a:extLst>
          </p:cNvPr>
          <p:cNvSpPr/>
          <p:nvPr/>
        </p:nvSpPr>
        <p:spPr>
          <a:xfrm rot="16200000">
            <a:off x="3620053" y="-3378125"/>
            <a:ext cx="4951892" cy="10641339"/>
          </a:xfrm>
          <a:custGeom>
            <a:avLst/>
            <a:gdLst>
              <a:gd name="connsiteX0" fmla="*/ 0 w 4951892"/>
              <a:gd name="connsiteY0" fmla="*/ 5320670 h 10641339"/>
              <a:gd name="connsiteX1" fmla="*/ 0 w 4951892"/>
              <a:gd name="connsiteY1" fmla="*/ 5320670 h 10641339"/>
              <a:gd name="connsiteX2" fmla="*/ 0 w 4951892"/>
              <a:gd name="connsiteY2" fmla="*/ 5320669 h 10641339"/>
              <a:gd name="connsiteX3" fmla="*/ 4951892 w 4951892"/>
              <a:gd name="connsiteY3" fmla="*/ 0 h 10641339"/>
              <a:gd name="connsiteX4" fmla="*/ 4951892 w 4951892"/>
              <a:gd name="connsiteY4" fmla="*/ 10641339 h 10641339"/>
              <a:gd name="connsiteX5" fmla="*/ 4790368 w 4951892"/>
              <a:gd name="connsiteY5" fmla="*/ 10629057 h 10641339"/>
              <a:gd name="connsiteX6" fmla="*/ 6943 w 4951892"/>
              <a:gd name="connsiteY6" fmla="*/ 5595256 h 10641339"/>
              <a:gd name="connsiteX7" fmla="*/ 0 w 4951892"/>
              <a:gd name="connsiteY7" fmla="*/ 5320670 h 10641339"/>
              <a:gd name="connsiteX8" fmla="*/ 6943 w 4951892"/>
              <a:gd name="connsiteY8" fmla="*/ 5046084 h 10641339"/>
              <a:gd name="connsiteX9" fmla="*/ 4790368 w 4951892"/>
              <a:gd name="connsiteY9" fmla="*/ 12282 h 1064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1892" h="10641339">
                <a:moveTo>
                  <a:pt x="0" y="5320670"/>
                </a:moveTo>
                <a:lnTo>
                  <a:pt x="0" y="5320670"/>
                </a:lnTo>
                <a:lnTo>
                  <a:pt x="0" y="5320669"/>
                </a:lnTo>
                <a:close/>
                <a:moveTo>
                  <a:pt x="4951892" y="0"/>
                </a:moveTo>
                <a:lnTo>
                  <a:pt x="4951892" y="10641339"/>
                </a:lnTo>
                <a:lnTo>
                  <a:pt x="4790368" y="10629057"/>
                </a:lnTo>
                <a:cubicBezTo>
                  <a:pt x="2189379" y="10364912"/>
                  <a:pt x="140636" y="8232711"/>
                  <a:pt x="6943" y="5595256"/>
                </a:cubicBezTo>
                <a:lnTo>
                  <a:pt x="0" y="5320670"/>
                </a:lnTo>
                <a:lnTo>
                  <a:pt x="6943" y="5046084"/>
                </a:lnTo>
                <a:cubicBezTo>
                  <a:pt x="140636" y="2408629"/>
                  <a:pt x="2189379" y="276427"/>
                  <a:pt x="4790368" y="12282"/>
                </a:cubicBezTo>
                <a:close/>
              </a:path>
            </a:pathLst>
          </a:custGeom>
          <a:solidFill>
            <a:srgbClr val="375D7B">
              <a:alpha val="29000"/>
            </a:srgbClr>
          </a:solidFill>
          <a:ln>
            <a:solidFill>
              <a:srgbClr val="375D7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 name="TextBox 6">
            <a:extLst>
              <a:ext uri="{FF2B5EF4-FFF2-40B4-BE49-F238E27FC236}">
                <a16:creationId xmlns:a16="http://schemas.microsoft.com/office/drawing/2014/main" id="{ED10AE3F-B6CD-A19A-2361-8A6B93AA001E}"/>
              </a:ext>
            </a:extLst>
          </p:cNvPr>
          <p:cNvSpPr txBox="1">
            <a:spLocks noChangeArrowheads="1"/>
          </p:cNvSpPr>
          <p:nvPr/>
        </p:nvSpPr>
        <p:spPr bwMode="auto">
          <a:xfrm>
            <a:off x="0" y="4148482"/>
            <a:ext cx="12311743" cy="2573782"/>
          </a:xfrm>
          <a:prstGeom prst="rect">
            <a:avLst/>
          </a:prstGeom>
          <a:noFill/>
          <a:ln>
            <a:noFill/>
          </a:ln>
          <a:effectLst>
            <a:outerShdw blurRad="50800" dist="50800" dir="5400000" sx="1000" sy="1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a:lnSpc>
                <a:spcPct val="150000"/>
              </a:lnSpc>
              <a:spcBef>
                <a:spcPct val="0"/>
              </a:spcBef>
              <a:buNone/>
            </a:pPr>
            <a:endParaRPr lang="fa-IR" altLang="en-US" sz="2400" b="1" dirty="0">
              <a:solidFill>
                <a:srgbClr val="375D7B"/>
              </a:solidFill>
              <a:latin typeface="Damavand ExtraBold" panose="00000900000000000000" pitchFamily="2" charset="-78"/>
              <a:cs typeface="B Nazanin" panose="00000400000000000000" pitchFamily="2" charset="-78"/>
            </a:endParaRPr>
          </a:p>
          <a:p>
            <a:pPr algn="ctr" rtl="1">
              <a:lnSpc>
                <a:spcPct val="150000"/>
              </a:lnSpc>
              <a:spcBef>
                <a:spcPct val="0"/>
              </a:spcBef>
              <a:buNone/>
            </a:pPr>
            <a:r>
              <a:rPr lang="fa-IR" sz="2000" dirty="0">
                <a:solidFill>
                  <a:srgbClr val="375D7B"/>
                </a:solidFill>
                <a:effectLst/>
                <a:ea typeface="Calibri" panose="020F0502020204030204" pitchFamily="34" charset="0"/>
                <a:cs typeface="B Titr" panose="00000700000000000000" pitchFamily="2" charset="-78"/>
              </a:rPr>
              <a:t>پاورپوینت </a:t>
            </a:r>
            <a:r>
              <a:rPr lang="fa-IR" sz="2000" dirty="0">
                <a:solidFill>
                  <a:srgbClr val="375D7B"/>
                </a:solidFill>
                <a:cs typeface="B Titr" panose="00000700000000000000" pitchFamily="2" charset="-78"/>
              </a:rPr>
              <a:t>کاربرد هوش مصنوعی در پزشکی</a:t>
            </a:r>
            <a:endParaRPr lang="en-US" sz="2000" dirty="0">
              <a:solidFill>
                <a:srgbClr val="375D7B"/>
              </a:solidFill>
              <a:cs typeface="B Titr" panose="00000700000000000000" pitchFamily="2" charset="-78"/>
            </a:endParaRPr>
          </a:p>
          <a:p>
            <a:pPr algn="ctr" rtl="1">
              <a:lnSpc>
                <a:spcPct val="150000"/>
              </a:lnSpc>
              <a:spcBef>
                <a:spcPct val="0"/>
              </a:spcBef>
              <a:buNone/>
            </a:pPr>
            <a:r>
              <a:rPr lang="fa-IR" altLang="en-US" sz="2000" b="1" dirty="0">
                <a:solidFill>
                  <a:srgbClr val="375D7B"/>
                </a:solidFill>
                <a:latin typeface="Damavand ExtraBold" panose="00000900000000000000" pitchFamily="2" charset="-78"/>
                <a:cs typeface="B Nazanin" panose="00000400000000000000" pitchFamily="2" charset="-78"/>
              </a:rPr>
              <a:t>استاد راهنما: </a:t>
            </a:r>
            <a:r>
              <a:rPr lang="fa-IR" altLang="en-US" sz="3600" dirty="0">
                <a:solidFill>
                  <a:srgbClr val="375D7B"/>
                </a:solidFill>
                <a:latin typeface="IranNastaliq" panose="02020505000000020003" pitchFamily="18" charset="0"/>
                <a:cs typeface="B Nazanin" panose="00000400000000000000" pitchFamily="2" charset="-78"/>
              </a:rPr>
              <a:t>...............           </a:t>
            </a:r>
            <a:r>
              <a:rPr lang="fa-IR" altLang="en-US" sz="2000" b="1" dirty="0">
                <a:solidFill>
                  <a:srgbClr val="375D7B"/>
                </a:solidFill>
                <a:latin typeface="Damavand ExtraBold" panose="00000900000000000000" pitchFamily="2" charset="-78"/>
                <a:cs typeface="B Nazanin" panose="00000400000000000000" pitchFamily="2" charset="-78"/>
              </a:rPr>
              <a:t>پژوهشگــــران: </a:t>
            </a:r>
            <a:r>
              <a:rPr lang="fa-IR" altLang="en-US" sz="3600" dirty="0">
                <a:solidFill>
                  <a:srgbClr val="375D7B"/>
                </a:solidFill>
                <a:latin typeface="IranNastaliq" panose="02020505000000020003" pitchFamily="18" charset="0"/>
                <a:cs typeface="B Nazanin" panose="00000400000000000000" pitchFamily="2" charset="-78"/>
              </a:rPr>
              <a:t>...........</a:t>
            </a:r>
          </a:p>
          <a:p>
            <a:pPr algn="ctr" rtl="1">
              <a:lnSpc>
                <a:spcPct val="150000"/>
              </a:lnSpc>
              <a:spcBef>
                <a:spcPct val="0"/>
              </a:spcBef>
              <a:buNone/>
            </a:pPr>
            <a:endParaRPr lang="fa-IR" altLang="en-US" sz="1100" dirty="0">
              <a:solidFill>
                <a:srgbClr val="375D7B"/>
              </a:solidFill>
              <a:latin typeface="IranNastaliq" panose="02020505000000020003" pitchFamily="18" charset="0"/>
              <a:cs typeface="B Nazanin" panose="00000400000000000000" pitchFamily="2" charset="-78"/>
            </a:endParaRPr>
          </a:p>
          <a:p>
            <a:pPr algn="ctr" rtl="1" eaLnBrk="1" hangingPunct="1">
              <a:lnSpc>
                <a:spcPct val="150000"/>
              </a:lnSpc>
              <a:spcBef>
                <a:spcPct val="0"/>
              </a:spcBef>
              <a:buFontTx/>
              <a:buNone/>
            </a:pPr>
            <a:r>
              <a:rPr lang="fa-IR" altLang="en-US" sz="1800" b="1" dirty="0">
                <a:solidFill>
                  <a:srgbClr val="375D7B"/>
                </a:solidFill>
                <a:latin typeface="Damavand ExtraBold" panose="00000900000000000000" pitchFamily="2" charset="-78"/>
                <a:cs typeface="B Nazanin" panose="00000400000000000000" pitchFamily="2" charset="-78"/>
              </a:rPr>
              <a:t>سال تحصیلی: .......</a:t>
            </a:r>
          </a:p>
        </p:txBody>
      </p:sp>
      <p:pic>
        <p:nvPicPr>
          <p:cNvPr id="8" name="Graphic 7">
            <a:extLst>
              <a:ext uri="{FF2B5EF4-FFF2-40B4-BE49-F238E27FC236}">
                <a16:creationId xmlns:a16="http://schemas.microsoft.com/office/drawing/2014/main" id="{5958D9A5-2F8C-FFB2-06AD-5A98DB0C652C}"/>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514583" y="3474535"/>
            <a:ext cx="1282577" cy="1282577"/>
          </a:xfrm>
          <a:prstGeom prst="rect">
            <a:avLst/>
          </a:prstGeom>
        </p:spPr>
      </p:pic>
    </p:spTree>
    <p:extLst>
      <p:ext uri="{BB962C8B-B14F-4D97-AF65-F5344CB8AC3E}">
        <p14:creationId xmlns:p14="http://schemas.microsoft.com/office/powerpoint/2010/main" val="7940652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66705" y="432308"/>
            <a:ext cx="4701929" cy="369332"/>
          </a:xfrm>
          <a:prstGeom prst="rect">
            <a:avLst/>
          </a:prstGeom>
        </p:spPr>
        <p:txBody>
          <a:bodyPr wrap="none">
            <a:spAutoFit/>
          </a:bodyPr>
          <a:lstStyle/>
          <a:p>
            <a:pPr algn="ctr" rtl="1"/>
            <a:r>
              <a:rPr lang="fa-IR" dirty="0">
                <a:solidFill>
                  <a:schemeClr val="bg1"/>
                </a:solidFill>
                <a:cs typeface="B Titr" panose="00000700000000000000" pitchFamily="2" charset="-78"/>
              </a:rPr>
              <a:t>تاثیرات هوش مصنوعی </a:t>
            </a:r>
            <a:r>
              <a:rPr lang="fa-IR" dirty="0">
                <a:solidFill>
                  <a:schemeClr val="bg1"/>
                </a:solidFill>
                <a:latin typeface="Times New Roman" panose="02020603050405020304" pitchFamily="18" charset="0"/>
                <a:cs typeface="Times New Roman" panose="02020603050405020304" pitchFamily="18" charset="0"/>
              </a:rPr>
              <a:t>(</a:t>
            </a:r>
            <a:r>
              <a:rPr lang="en-US" dirty="0">
                <a:solidFill>
                  <a:schemeClr val="bg1"/>
                </a:solidFill>
                <a:latin typeface="Times New Roman" panose="02020603050405020304" pitchFamily="18" charset="0"/>
                <a:cs typeface="Times New Roman" panose="02020603050405020304" pitchFamily="18" charset="0"/>
              </a:rPr>
              <a:t>AI </a:t>
            </a:r>
            <a:r>
              <a:rPr lang="fa-IR" dirty="0">
                <a:solidFill>
                  <a:schemeClr val="bg1"/>
                </a:solidFill>
                <a:latin typeface="Times New Roman" panose="02020603050405020304" pitchFamily="18" charset="0"/>
                <a:cs typeface="Times New Roman" panose="02020603050405020304" pitchFamily="18" charset="0"/>
              </a:rPr>
              <a:t> )</a:t>
            </a:r>
            <a:r>
              <a:rPr lang="en-US" dirty="0">
                <a:solidFill>
                  <a:schemeClr val="bg1"/>
                </a:solidFill>
                <a:latin typeface="Times New Roman" panose="02020603050405020304" pitchFamily="18" charset="0"/>
                <a:cs typeface="Times New Roman" panose="02020603050405020304" pitchFamily="18" charset="0"/>
              </a:rPr>
              <a:t> </a:t>
            </a:r>
            <a:r>
              <a:rPr lang="fa-IR" dirty="0">
                <a:solidFill>
                  <a:schemeClr val="bg1"/>
                </a:solidFill>
                <a:cs typeface="B Titr" panose="00000700000000000000" pitchFamily="2" charset="-78"/>
              </a:rPr>
              <a:t>در پزشکی بر بیماری مزمن</a:t>
            </a:r>
            <a:endParaRPr lang="en-US" dirty="0">
              <a:solidFill>
                <a:schemeClr val="bg1"/>
              </a:solidFill>
              <a:cs typeface="B Titr" panose="00000700000000000000" pitchFamily="2" charset="-78"/>
            </a:endParaRPr>
          </a:p>
        </p:txBody>
      </p:sp>
      <p:sp>
        <p:nvSpPr>
          <p:cNvPr id="3" name="Rectangle 2"/>
          <p:cNvSpPr/>
          <p:nvPr/>
        </p:nvSpPr>
        <p:spPr>
          <a:xfrm>
            <a:off x="716437" y="1352739"/>
            <a:ext cx="10278865" cy="888705"/>
          </a:xfrm>
          <a:prstGeom prst="rect">
            <a:avLst/>
          </a:prstGeom>
        </p:spPr>
        <p:txBody>
          <a:bodyPr wrap="square">
            <a:spAutoFit/>
          </a:bodyPr>
          <a:lstStyle/>
          <a:p>
            <a:pPr algn="ctr" rtl="1">
              <a:lnSpc>
                <a:spcPct val="150000"/>
              </a:lnSpc>
            </a:pPr>
            <a:r>
              <a:rPr lang="fa-IR" dirty="0">
                <a:cs typeface="B Nazanin" panose="00000400000000000000" pitchFamily="2" charset="-78"/>
              </a:rPr>
              <a:t>به عبارت دیگر، شما نه تنها تصاویر لحظه به لحظه از سطح قند خون خود را مشاهده خواهید کرد، بلکه نحوه‌ی تغییر روندهای بزرگتر در طول زمان را نیز خواهید فهمید. به علاوه در طول راه، مربی سلامت شما در دسترس است تا به شما در درک اعداد و نحوه‌ی عمل در پاسخ به آن‌ها کمک کند.</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6F7E421F-B983-D7E0-88D5-EECB3DBD7AD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1123296">
            <a:off x="5213489" y="2792543"/>
            <a:ext cx="5874294" cy="33042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2D48183E-46DA-5D17-1D8F-FA0EB15FAD5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868421">
            <a:off x="1144015" y="2931005"/>
            <a:ext cx="3027367" cy="30273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518193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09221" y="432308"/>
            <a:ext cx="3964547" cy="400110"/>
          </a:xfrm>
          <a:prstGeom prst="rect">
            <a:avLst/>
          </a:prstGeom>
        </p:spPr>
        <p:txBody>
          <a:bodyPr wrap="none">
            <a:spAutoFit/>
          </a:bodyPr>
          <a:lstStyle/>
          <a:p>
            <a:pPr algn="r" rtl="1"/>
            <a:r>
              <a:rPr lang="fa-IR" sz="2000" dirty="0">
                <a:solidFill>
                  <a:schemeClr val="bg1"/>
                </a:solidFill>
                <a:cs typeface="B Titr" panose="00000700000000000000" pitchFamily="2" charset="-78"/>
              </a:rPr>
              <a:t>هوش مصنوعی و کمک به تصمیمات پزشکان</a:t>
            </a:r>
            <a:endParaRPr lang="en-US" sz="2000" dirty="0">
              <a:solidFill>
                <a:schemeClr val="bg1"/>
              </a:solidFill>
              <a:cs typeface="B Titr" panose="00000700000000000000" pitchFamily="2" charset="-78"/>
            </a:endParaRPr>
          </a:p>
        </p:txBody>
      </p:sp>
      <p:sp>
        <p:nvSpPr>
          <p:cNvPr id="3" name="Rectangle 2"/>
          <p:cNvSpPr/>
          <p:nvPr/>
        </p:nvSpPr>
        <p:spPr>
          <a:xfrm>
            <a:off x="501445" y="1161555"/>
            <a:ext cx="10672323" cy="3450945"/>
          </a:xfrm>
          <a:prstGeom prst="rect">
            <a:avLst/>
          </a:prstGeom>
        </p:spPr>
        <p:txBody>
          <a:bodyPr wrap="square">
            <a:spAutoFit/>
          </a:bodyPr>
          <a:lstStyle/>
          <a:p>
            <a:pPr algn="ctr" rtl="1">
              <a:lnSpc>
                <a:spcPct val="250000"/>
              </a:lnSpc>
            </a:pPr>
            <a:r>
              <a:rPr lang="fa-IR" dirty="0">
                <a:cs typeface="B Nazanin" panose="00000400000000000000" pitchFamily="2" charset="-78"/>
              </a:rPr>
              <a:t>یک متخصص فعال در این حوزه می‌گوید: «یکی از روش‌های مورد علاقه‌ی من برای استفاده از هوش مصنوعی(</a:t>
            </a:r>
            <a:r>
              <a:rPr lang="en-US" dirty="0">
                <a:cs typeface="B Nazanin" panose="00000400000000000000" pitchFamily="2" charset="-78"/>
              </a:rPr>
              <a:t>AI </a:t>
            </a:r>
            <a:r>
              <a:rPr lang="fa-IR" dirty="0">
                <a:cs typeface="B Nazanin" panose="00000400000000000000" pitchFamily="2" charset="-78"/>
              </a:rPr>
              <a:t>)در مربیگری، تشویق مردم به انجام آزمایشات مقایسه‌ای است تا دریابیم چگونه غذاهای مختلف بر آن‌ها به طور خاص تأثیر می‌گذارد.» حال ممکن است بپرسید آزمایش مقایسه‌ای چیست؟ این آزمایش شامل بررسی قند خون شما درست قبل از غذا و سپس دو ساعت بعد می‌شود. این آزمایش به شما این امکان را می‌دهد که بیاموزید چگونه یک سری از غذاها یا وعده‌های غذاهایی و حتی زمان مصرف آن‌ها می‌تواند بر بدن شما تأثیرات منحصر به فردی بگذارد. بنابراین می‌توانید در مورد سلامت خود تصمیمات آگاهانه‌ای بگیرید.</a:t>
            </a:r>
            <a:endParaRPr lang="en-US" dirty="0">
              <a:cs typeface="B Nazanin" panose="00000400000000000000" pitchFamily="2"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522590" y="4318379"/>
            <a:ext cx="3651178" cy="2107313"/>
          </a:xfrm>
          <a:prstGeom prst="roundRect">
            <a:avLst>
              <a:gd name="adj" fmla="val 10149"/>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9414239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09221" y="432308"/>
            <a:ext cx="3964547" cy="400110"/>
          </a:xfrm>
          <a:prstGeom prst="rect">
            <a:avLst/>
          </a:prstGeom>
        </p:spPr>
        <p:txBody>
          <a:bodyPr wrap="none">
            <a:spAutoFit/>
          </a:bodyPr>
          <a:lstStyle/>
          <a:p>
            <a:pPr algn="r" rtl="1"/>
            <a:r>
              <a:rPr lang="fa-IR" sz="2000" dirty="0">
                <a:solidFill>
                  <a:schemeClr val="bg1"/>
                </a:solidFill>
                <a:cs typeface="B Titr" panose="00000700000000000000" pitchFamily="2" charset="-78"/>
              </a:rPr>
              <a:t>هوش مصنوعی و کمک به تصمیمات پزشکان</a:t>
            </a:r>
            <a:endParaRPr lang="en-US" sz="2000" dirty="0">
              <a:solidFill>
                <a:schemeClr val="bg1"/>
              </a:solidFill>
              <a:cs typeface="B Titr" panose="00000700000000000000" pitchFamily="2" charset="-78"/>
            </a:endParaRPr>
          </a:p>
        </p:txBody>
      </p:sp>
      <p:sp>
        <p:nvSpPr>
          <p:cNvPr id="3" name="Rectangle 2"/>
          <p:cNvSpPr/>
          <p:nvPr/>
        </p:nvSpPr>
        <p:spPr>
          <a:xfrm>
            <a:off x="6617074" y="1216144"/>
            <a:ext cx="4556694" cy="4143442"/>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همچنین تحقیقات نشان می‌دهد که آزمایش مقایسه‌ای می‌تواند به افراد مبتلا به دیابت نوع 2 در حفظ سطح </a:t>
            </a:r>
            <a:r>
              <a:rPr lang="en-US" dirty="0">
                <a:latin typeface="Times New Roman" panose="02020603050405020304" pitchFamily="18" charset="0"/>
                <a:cs typeface="B Nazanin" panose="00000400000000000000" pitchFamily="2" charset="-78"/>
              </a:rPr>
              <a:t>A1C  </a:t>
            </a:r>
            <a:r>
              <a:rPr lang="fa-IR" dirty="0">
                <a:latin typeface="Times New Roman" panose="02020603050405020304" pitchFamily="18" charset="0"/>
                <a:cs typeface="B Nazanin" panose="00000400000000000000" pitchFamily="2" charset="-78"/>
              </a:rPr>
              <a:t>سالم کمک کند.</a:t>
            </a:r>
          </a:p>
          <a:p>
            <a:pPr algn="justLow" rtl="1">
              <a:lnSpc>
                <a:spcPct val="250000"/>
              </a:lnSpc>
            </a:pPr>
            <a:r>
              <a:rPr lang="fa-IR" dirty="0">
                <a:latin typeface="Times New Roman" panose="02020603050405020304" pitchFamily="18" charset="0"/>
                <a:cs typeface="B Nazanin" panose="00000400000000000000" pitchFamily="2" charset="-78"/>
              </a:rPr>
              <a:t> همچنین شما را در مورد رفتارهای تغذیه‌ای خود و نحوه‌ی تاثیر آن‌ها بر سایر جنبه‌های مراقبتی مانند داروها یا برنامه ورزشی یاری می‌کند.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27508">
            <a:off x="689295" y="1848848"/>
            <a:ext cx="5308018" cy="316030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42341319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26897" y="432308"/>
            <a:ext cx="6086924" cy="400110"/>
          </a:xfrm>
          <a:prstGeom prst="rect">
            <a:avLst/>
          </a:prstGeom>
        </p:spPr>
        <p:txBody>
          <a:bodyPr wrap="none">
            <a:spAutoFit/>
          </a:bodyPr>
          <a:lstStyle/>
          <a:p>
            <a:pPr algn="r" rtl="1"/>
            <a:r>
              <a:rPr lang="fa-IR" sz="2000" dirty="0">
                <a:solidFill>
                  <a:schemeClr val="bg1"/>
                </a:solidFill>
                <a:cs typeface="B Titr" panose="00000700000000000000" pitchFamily="2" charset="-78"/>
              </a:rPr>
              <a:t>کاربردهای کنونی هوش مصنوعی در پزشکی در زمینه های مختلف:</a:t>
            </a:r>
            <a:endParaRPr lang="en-US" sz="2000" dirty="0">
              <a:solidFill>
                <a:schemeClr val="bg1"/>
              </a:solidFill>
              <a:cs typeface="B Titr" panose="00000700000000000000" pitchFamily="2" charset="-78"/>
            </a:endParaRPr>
          </a:p>
        </p:txBody>
      </p:sp>
      <p:sp>
        <p:nvSpPr>
          <p:cNvPr id="3" name="Rectangle 2"/>
          <p:cNvSpPr/>
          <p:nvPr/>
        </p:nvSpPr>
        <p:spPr>
          <a:xfrm>
            <a:off x="7453229" y="983481"/>
            <a:ext cx="3760592" cy="3901068"/>
          </a:xfrm>
          <a:prstGeom prst="rect">
            <a:avLst/>
          </a:prstGeom>
        </p:spPr>
        <p:txBody>
          <a:bodyPr wrap="square">
            <a:spAutoFit/>
          </a:bodyPr>
          <a:lstStyle/>
          <a:p>
            <a:pPr algn="r" rtl="1">
              <a:lnSpc>
                <a:spcPct val="200000"/>
              </a:lnSpc>
            </a:pPr>
            <a:r>
              <a:rPr lang="fa-IR" dirty="0">
                <a:cs typeface="B Nazanin" panose="00000400000000000000" pitchFamily="2" charset="-78"/>
              </a:rPr>
              <a:t>۱)قلبی-عروقی                                                                                 </a:t>
            </a:r>
          </a:p>
          <a:p>
            <a:pPr algn="r" rtl="1">
              <a:lnSpc>
                <a:spcPct val="200000"/>
              </a:lnSpc>
            </a:pPr>
            <a:r>
              <a:rPr lang="fa-IR" dirty="0">
                <a:cs typeface="B Nazanin" panose="00000400000000000000" pitchFamily="2" charset="-78"/>
              </a:rPr>
              <a:t>-تشخیص فیبریلاسیون دهلیزی</a:t>
            </a:r>
          </a:p>
          <a:p>
            <a:pPr algn="r" rtl="1">
              <a:lnSpc>
                <a:spcPct val="200000"/>
              </a:lnSpc>
            </a:pPr>
            <a:r>
              <a:rPr lang="fa-IR" dirty="0">
                <a:cs typeface="B Nazanin" panose="00000400000000000000" pitchFamily="2" charset="-78"/>
              </a:rPr>
              <a:t>-پیشبینی ریسک بیماری های قلبی-عروقی</a:t>
            </a:r>
          </a:p>
          <a:p>
            <a:pPr algn="r" rtl="1">
              <a:lnSpc>
                <a:spcPct val="200000"/>
              </a:lnSpc>
            </a:pPr>
            <a:r>
              <a:rPr lang="fa-IR" dirty="0">
                <a:cs typeface="B Nazanin" panose="00000400000000000000" pitchFamily="2" charset="-78"/>
              </a:rPr>
              <a:t>۲)تست های علملکرد ریوی</a:t>
            </a:r>
          </a:p>
          <a:p>
            <a:pPr algn="r" rtl="1">
              <a:lnSpc>
                <a:spcPct val="200000"/>
              </a:lnSpc>
            </a:pPr>
            <a:r>
              <a:rPr lang="fa-IR" dirty="0">
                <a:cs typeface="B Nazanin" panose="00000400000000000000" pitchFamily="2" charset="-78"/>
              </a:rPr>
              <a:t>۳)کنترل تست های قند خون</a:t>
            </a:r>
          </a:p>
          <a:p>
            <a:pPr algn="r" rtl="1">
              <a:lnSpc>
                <a:spcPct val="200000"/>
              </a:lnSpc>
            </a:pPr>
            <a:r>
              <a:rPr lang="fa-IR" dirty="0">
                <a:cs typeface="B Nazanin" panose="00000400000000000000" pitchFamily="2" charset="-78"/>
              </a:rPr>
              <a:t>۴)پیشبینی کاهش </a:t>
            </a:r>
            <a:r>
              <a:rPr lang="en-US" dirty="0">
                <a:cs typeface="B Nazanin" panose="00000400000000000000" pitchFamily="2" charset="-78"/>
              </a:rPr>
              <a:t>GFR </a:t>
            </a:r>
            <a:r>
              <a:rPr lang="fa-IR" dirty="0">
                <a:cs typeface="B Nazanin" panose="00000400000000000000" pitchFamily="2" charset="-78"/>
              </a:rPr>
              <a:t>و بیماری های کلیوی</a:t>
            </a:r>
          </a:p>
          <a:p>
            <a:pPr algn="r" rtl="1">
              <a:lnSpc>
                <a:spcPct val="200000"/>
              </a:lnSpc>
            </a:pPr>
            <a:r>
              <a:rPr lang="fa-IR" dirty="0">
                <a:cs typeface="B Nazanin" panose="00000400000000000000" pitchFamily="2" charset="-78"/>
              </a:rPr>
              <a:t>۵)تصویر برداری تشخیصی در مشکلات گوارشی</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174289" y="3927616"/>
            <a:ext cx="5098318" cy="25123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8F5F9873-24AD-33E4-0C2A-9B5E1D951B9C}"/>
              </a:ext>
            </a:extLst>
          </p:cNvPr>
          <p:cNvSpPr txBox="1"/>
          <p:nvPr/>
        </p:nvSpPr>
        <p:spPr>
          <a:xfrm>
            <a:off x="705596" y="983481"/>
            <a:ext cx="6035705" cy="2793072"/>
          </a:xfrm>
          <a:prstGeom prst="rect">
            <a:avLst/>
          </a:prstGeom>
          <a:noFill/>
        </p:spPr>
        <p:txBody>
          <a:bodyPr wrap="square">
            <a:spAutoFit/>
          </a:bodyPr>
          <a:lstStyle/>
          <a:p>
            <a:pPr algn="r" rtl="1">
              <a:lnSpc>
                <a:spcPct val="200000"/>
              </a:lnSpc>
            </a:pPr>
            <a:r>
              <a:rPr lang="fa-IR" dirty="0">
                <a:cs typeface="B Nazanin" panose="00000400000000000000" pitchFamily="2" charset="-78"/>
              </a:rPr>
              <a:t>۶)نورولوژی(مغز و اعصاب)</a:t>
            </a:r>
          </a:p>
          <a:p>
            <a:pPr algn="r" rtl="1">
              <a:lnSpc>
                <a:spcPct val="200000"/>
              </a:lnSpc>
            </a:pPr>
            <a:r>
              <a:rPr lang="fa-IR" dirty="0">
                <a:cs typeface="B Nazanin" panose="00000400000000000000" pitchFamily="2" charset="-78"/>
              </a:rPr>
              <a:t>-تشخیص صرع و مانیتور تشنج</a:t>
            </a:r>
          </a:p>
          <a:p>
            <a:pPr algn="r" rtl="1">
              <a:lnSpc>
                <a:spcPct val="200000"/>
              </a:lnSpc>
            </a:pPr>
            <a:r>
              <a:rPr lang="fa-IR" dirty="0">
                <a:cs typeface="B Nazanin" panose="00000400000000000000" pitchFamily="2" charset="-78"/>
              </a:rPr>
              <a:t>-ارزیابی راه رفتن، وضعیت بدن و لرزش</a:t>
            </a:r>
          </a:p>
          <a:p>
            <a:pPr algn="r" rtl="1">
              <a:lnSpc>
                <a:spcPct val="200000"/>
              </a:lnSpc>
            </a:pPr>
            <a:r>
              <a:rPr lang="fa-IR" dirty="0">
                <a:cs typeface="B Nazanin" panose="00000400000000000000" pitchFamily="2" charset="-78"/>
              </a:rPr>
              <a:t>۷) تشخیص سرطان در هیستوپاتولوژی</a:t>
            </a:r>
          </a:p>
          <a:p>
            <a:pPr algn="r" rtl="1">
              <a:lnSpc>
                <a:spcPct val="200000"/>
              </a:lnSpc>
            </a:pPr>
            <a:r>
              <a:rPr lang="fa-IR" dirty="0">
                <a:cs typeface="B Nazanin" panose="00000400000000000000" pitchFamily="2" charset="-78"/>
              </a:rPr>
              <a:t>۸) تصویربرداری پزشکی و اعتبار سنجی فناوری های مبتنی بر هوش مصنوعی</a:t>
            </a:r>
            <a:endParaRPr lang="en-US" dirty="0">
              <a:cs typeface="B Nazanin" panose="00000400000000000000" pitchFamily="2" charset="-78"/>
            </a:endParaRPr>
          </a:p>
        </p:txBody>
      </p:sp>
    </p:spTree>
    <p:extLst>
      <p:ext uri="{BB962C8B-B14F-4D97-AF65-F5344CB8AC3E}">
        <p14:creationId xmlns:p14="http://schemas.microsoft.com/office/powerpoint/2010/main" val="12796583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26897" y="432308"/>
            <a:ext cx="6086924" cy="400110"/>
          </a:xfrm>
          <a:prstGeom prst="rect">
            <a:avLst/>
          </a:prstGeom>
        </p:spPr>
        <p:txBody>
          <a:bodyPr wrap="none">
            <a:spAutoFit/>
          </a:bodyPr>
          <a:lstStyle/>
          <a:p>
            <a:pPr algn="r" rtl="1"/>
            <a:r>
              <a:rPr lang="fa-IR" sz="2000" dirty="0">
                <a:solidFill>
                  <a:schemeClr val="bg1"/>
                </a:solidFill>
                <a:cs typeface="B Titr" panose="00000700000000000000" pitchFamily="2" charset="-78"/>
              </a:rPr>
              <a:t>کاربردهای کنونی هوش مصنوعی در پزشکی در زمینه های مختلف:</a:t>
            </a:r>
            <a:endParaRPr lang="en-US" sz="2000" dirty="0">
              <a:solidFill>
                <a:schemeClr val="bg1"/>
              </a:solidFill>
              <a:cs typeface="B Titr" panose="00000700000000000000" pitchFamily="2" charset="-78"/>
            </a:endParaRPr>
          </a:p>
        </p:txBody>
      </p:sp>
      <p:sp>
        <p:nvSpPr>
          <p:cNvPr id="3" name="Rectangle 2"/>
          <p:cNvSpPr/>
          <p:nvPr/>
        </p:nvSpPr>
        <p:spPr>
          <a:xfrm>
            <a:off x="501445" y="1284323"/>
            <a:ext cx="10712376"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چالش‌هایی که همه‌گیری </a:t>
            </a:r>
            <a:r>
              <a:rPr lang="en-US" dirty="0">
                <a:latin typeface="Times New Roman" panose="02020603050405020304" pitchFamily="18" charset="0"/>
                <a:cs typeface="B Nazanin" panose="00000400000000000000" pitchFamily="2" charset="-78"/>
              </a:rPr>
              <a:t>COVID-19 </a:t>
            </a:r>
            <a:r>
              <a:rPr lang="fa-IR" dirty="0">
                <a:latin typeface="Times New Roman" panose="02020603050405020304" pitchFamily="18" charset="0"/>
                <a:cs typeface="B Nazanin" panose="00000400000000000000" pitchFamily="2" charset="-78"/>
              </a:rPr>
              <a:t>برای بسیاری از سیستم‌های بهداشتی ایجاد کرد، همچنین بسیاری از سازمان‌های مراقبت‌های بهداشتی در سراسر جهان را به آزمایش میدانی فناوری‌های جدید پشتیبانی شده از هوش مصنوعی، مانند الگوریتم‌های طراحی‌شده برای کمک به نظارت بر بیماران و ابزارهای مجهز به هوش مصنوعی برای غربالگری </a:t>
            </a:r>
            <a:r>
              <a:rPr lang="en-US" dirty="0">
                <a:latin typeface="Times New Roman" panose="02020603050405020304" pitchFamily="18" charset="0"/>
                <a:cs typeface="B Nazanin" panose="00000400000000000000" pitchFamily="2" charset="-78"/>
              </a:rPr>
              <a:t>COVID-19 </a:t>
            </a:r>
            <a:r>
              <a:rPr lang="fa-IR" dirty="0">
                <a:latin typeface="Times New Roman" panose="02020603050405020304" pitchFamily="18" charset="0"/>
                <a:cs typeface="B Nazanin" panose="00000400000000000000" pitchFamily="2" charset="-78"/>
              </a:rPr>
              <a:t> سوق داد.</a:t>
            </a:r>
            <a:endParaRPr lang="en-US" dirty="0">
              <a:latin typeface="Times New Roman" panose="02020603050405020304" pitchFamily="18" charset="0"/>
              <a:cs typeface="B Nazanin" panose="00000400000000000000" pitchFamily="2" charset="-78"/>
            </a:endParaRPr>
          </a:p>
        </p:txBody>
      </p:sp>
      <p:sp>
        <p:nvSpPr>
          <p:cNvPr id="4" name="Rectangle 3"/>
          <p:cNvSpPr/>
          <p:nvPr/>
        </p:nvSpPr>
        <p:spPr>
          <a:xfrm>
            <a:off x="6348549" y="3133155"/>
            <a:ext cx="4891828" cy="3347070"/>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تحقیقات و نتایج این آزمایشات هنوز در حال جمع آوری است و استانداردهای کلی برای استفاده از هوش مصنوعی در پزشکی هنوز در حال تعریف است. </a:t>
            </a:r>
          </a:p>
          <a:p>
            <a:pPr algn="justLow" rtl="1">
              <a:lnSpc>
                <a:spcPct val="200000"/>
              </a:lnSpc>
            </a:pPr>
            <a:r>
              <a:rPr lang="fa-IR" dirty="0">
                <a:latin typeface="Times New Roman" panose="02020603050405020304" pitchFamily="18" charset="0"/>
                <a:cs typeface="B Nazanin" panose="00000400000000000000" pitchFamily="2" charset="-78"/>
              </a:rPr>
              <a:t>با این حال، فرصت‌های هوش مصنوعی برای بهره‌مندی از پزشکان، محققان و بیمارانی که به آنها خدمات می‌دهند به طور پیوسته در حال افزایش است. </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67168" y="3133155"/>
            <a:ext cx="4861882" cy="304263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409167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60264" y="466097"/>
            <a:ext cx="3276859" cy="400110"/>
          </a:xfrm>
          <a:prstGeom prst="rect">
            <a:avLst/>
          </a:prstGeom>
        </p:spPr>
        <p:txBody>
          <a:bodyPr wrap="none">
            <a:spAutoFit/>
          </a:bodyPr>
          <a:lstStyle/>
          <a:p>
            <a:pPr algn="r" rtl="1"/>
            <a:r>
              <a:rPr lang="fa-IR" sz="2000" b="1" dirty="0">
                <a:solidFill>
                  <a:schemeClr val="bg1"/>
                </a:solidFill>
                <a:cs typeface="B Titr" panose="00000700000000000000" pitchFamily="2" charset="-78"/>
              </a:rPr>
              <a:t>تاثیر هوش مصنوعی در مهار کرونا</a:t>
            </a:r>
          </a:p>
        </p:txBody>
      </p:sp>
      <p:sp>
        <p:nvSpPr>
          <p:cNvPr id="5" name="Rectangle 4"/>
          <p:cNvSpPr/>
          <p:nvPr/>
        </p:nvSpPr>
        <p:spPr>
          <a:xfrm>
            <a:off x="356069" y="1593190"/>
            <a:ext cx="5219103" cy="4143442"/>
          </a:xfrm>
          <a:prstGeom prst="rect">
            <a:avLst/>
          </a:prstGeom>
        </p:spPr>
        <p:txBody>
          <a:bodyPr wrap="square">
            <a:spAutoFit/>
          </a:bodyPr>
          <a:lstStyle/>
          <a:p>
            <a:pPr algn="justLow" rtl="1">
              <a:lnSpc>
                <a:spcPct val="250000"/>
              </a:lnSpc>
            </a:pPr>
            <a:r>
              <a:rPr lang="fa-IR" dirty="0">
                <a:cs typeface="B Nazanin" panose="00000400000000000000" pitchFamily="2" charset="-78"/>
              </a:rPr>
              <a:t>یکی از بهترین مزیت‌های هوش مصنوعی، امکان تشخیص و درمان بیماری کرونا از راه دور بود که خطر ابتلا کادر درمان را نیز کاهش می‌داد.</a:t>
            </a:r>
          </a:p>
          <a:p>
            <a:pPr algn="justLow" rtl="1">
              <a:lnSpc>
                <a:spcPct val="250000"/>
              </a:lnSpc>
            </a:pPr>
            <a:r>
              <a:rPr lang="fa-IR" dirty="0">
                <a:cs typeface="B Nazanin" panose="00000400000000000000" pitchFamily="2" charset="-78"/>
              </a:rPr>
              <a:t>همچنین پیش‌بینی کانون‌های نوظهور کووید 19 با استفاده از ردیابی تماس و داده‌های مسافران پرواز، از دستاوردهای موثر هوش مصنوعی بود.</a:t>
            </a:r>
          </a:p>
          <a:p>
            <a:pPr algn="justLow" rtl="1">
              <a:lnSpc>
                <a:spcPct val="250000"/>
              </a:lnSpc>
            </a:pPr>
            <a:r>
              <a:rPr lang="fa-IR" dirty="0">
                <a:cs typeface="B Nazanin" panose="00000400000000000000" pitchFamily="2" charset="-78"/>
              </a:rPr>
              <a:t>ردیابی تماس به‌عنوان یک اقدام کنترل بیماری، توسط مقامات دولتی برای محدود کردن گسترش این بیماری استفاده می‌شد. </a:t>
            </a:r>
            <a:endParaRPr lang="en-US" dirty="0">
              <a:cs typeface="B Nazanin" panose="00000400000000000000" pitchFamily="2" charset="-78"/>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1130095">
            <a:off x="6502923" y="1734301"/>
            <a:ext cx="4271780" cy="386122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9255478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38922" y="446433"/>
            <a:ext cx="3276859" cy="400110"/>
          </a:xfrm>
          <a:prstGeom prst="rect">
            <a:avLst/>
          </a:prstGeom>
        </p:spPr>
        <p:txBody>
          <a:bodyPr wrap="none">
            <a:spAutoFit/>
          </a:bodyPr>
          <a:lstStyle/>
          <a:p>
            <a:pPr algn="r" rtl="1"/>
            <a:r>
              <a:rPr lang="fa-IR" sz="2000" b="1" dirty="0">
                <a:solidFill>
                  <a:schemeClr val="bg1"/>
                </a:solidFill>
                <a:cs typeface="B Titr" panose="00000700000000000000" pitchFamily="2" charset="-78"/>
              </a:rPr>
              <a:t>تاثیر هوش مصنوعی در مهار کرونا</a:t>
            </a:r>
          </a:p>
        </p:txBody>
      </p:sp>
      <p:sp>
        <p:nvSpPr>
          <p:cNvPr id="3" name="Rectangle 2"/>
          <p:cNvSpPr/>
          <p:nvPr/>
        </p:nvSpPr>
        <p:spPr>
          <a:xfrm>
            <a:off x="1223934" y="1190257"/>
            <a:ext cx="9139266" cy="4939814"/>
          </a:xfrm>
          <a:prstGeom prst="rect">
            <a:avLst/>
          </a:prstGeom>
        </p:spPr>
        <p:txBody>
          <a:bodyPr wrap="square">
            <a:spAutoFit/>
          </a:bodyPr>
          <a:lstStyle/>
          <a:p>
            <a:pPr algn="ctr" rtl="1">
              <a:lnSpc>
                <a:spcPct val="300000"/>
              </a:lnSpc>
            </a:pPr>
            <a:r>
              <a:rPr lang="fa-IR" dirty="0">
                <a:latin typeface="Times New Roman" panose="02020603050405020304" pitchFamily="18" charset="0"/>
                <a:cs typeface="B Nazanin" panose="00000400000000000000" pitchFamily="2" charset="-78"/>
              </a:rPr>
              <a:t>این فرآیند به‌منظور تماس و اطلاع‌رسانی به افرادی که در معرض ابتلا به این بیماری قرار گرفته‌اند و نیاز به‌ قرنطینه آن‌ها بود، کاربرد داشت.</a:t>
            </a:r>
          </a:p>
          <a:p>
            <a:pPr algn="ctr" rtl="1">
              <a:lnSpc>
                <a:spcPct val="300000"/>
              </a:lnSpc>
            </a:pPr>
            <a:r>
              <a:rPr lang="fa-IR" dirty="0">
                <a:latin typeface="Times New Roman" panose="02020603050405020304" pitchFamily="18" charset="0"/>
                <a:cs typeface="B Nazanin" panose="00000400000000000000" pitchFamily="2" charset="-78"/>
              </a:rPr>
              <a:t>به گزارش </a:t>
            </a:r>
            <a:r>
              <a:rPr lang="en-US" dirty="0">
                <a:latin typeface="Times New Roman" panose="02020603050405020304" pitchFamily="18" charset="0"/>
                <a:cs typeface="B Nazanin" panose="00000400000000000000" pitchFamily="2" charset="-78"/>
              </a:rPr>
              <a:t>Apple Newsroom، </a:t>
            </a:r>
            <a:r>
              <a:rPr lang="fa-IR" dirty="0">
                <a:latin typeface="Times New Roman" panose="02020603050405020304" pitchFamily="18" charset="0"/>
                <a:cs typeface="B Nazanin" panose="00000400000000000000" pitchFamily="2" charset="-78"/>
              </a:rPr>
              <a:t>غول‌های فناوری مانند گوگل و اپل، نیروهای خود را برای ایجاد یک پلتفرم ردیابی تماس متحد نموده‌اند.</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این پلتفرم از سیستم‌های هوش مصنوعی با استفاده از رابط‌های برنامه‌نویسی کاربردی (</a:t>
            </a:r>
            <a:r>
              <a:rPr lang="en-US" dirty="0">
                <a:latin typeface="Times New Roman" panose="02020603050405020304" pitchFamily="18" charset="0"/>
                <a:cs typeface="B Nazanin" panose="00000400000000000000" pitchFamily="2" charset="-78"/>
              </a:rPr>
              <a:t>API</a:t>
            </a:r>
            <a:r>
              <a:rPr lang="fa-IR" dirty="0">
                <a:latin typeface="Times New Roman" panose="02020603050405020304" pitchFamily="18" charset="0"/>
                <a:cs typeface="B Nazanin" panose="00000400000000000000" pitchFamily="2" charset="-78"/>
              </a:rPr>
              <a:t>) موجود در تلفن های هوشمند ایجاد شد.</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این پلتفرم نه تنها به فرد آلوده اطلاع‌رسانی می‌کند، بلکه سرویس‌های مکان آن اجازه می‌دهد که پلتفرم با افرادی که در مجاورت وی بوده‌اند تماس برقرار نماید. </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11338129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83526" y="451973"/>
            <a:ext cx="5856090" cy="400110"/>
          </a:xfrm>
          <a:prstGeom prst="rect">
            <a:avLst/>
          </a:prstGeom>
        </p:spPr>
        <p:txBody>
          <a:bodyPr wrap="none">
            <a:spAutoFit/>
          </a:bodyPr>
          <a:lstStyle/>
          <a:p>
            <a:pPr algn="r" rtl="1"/>
            <a:r>
              <a:rPr lang="fa-IR" sz="2000" dirty="0">
                <a:solidFill>
                  <a:schemeClr val="bg1"/>
                </a:solidFill>
                <a:cs typeface="B Titr" panose="00000700000000000000" pitchFamily="2" charset="-78"/>
              </a:rPr>
              <a:t>تجزیه‌ و تحلیل و پیش بینی بیماری‌ها با استفاده از هوش مصنوعی</a:t>
            </a:r>
            <a:endParaRPr lang="en-US" sz="2000" dirty="0">
              <a:solidFill>
                <a:schemeClr val="bg1"/>
              </a:solidFill>
              <a:cs typeface="B Titr" panose="00000700000000000000" pitchFamily="2" charset="-78"/>
            </a:endParaRPr>
          </a:p>
        </p:txBody>
      </p:sp>
      <p:sp>
        <p:nvSpPr>
          <p:cNvPr id="5" name="Rectangle 4"/>
          <p:cNvSpPr/>
          <p:nvPr/>
        </p:nvSpPr>
        <p:spPr>
          <a:xfrm>
            <a:off x="668229" y="1315830"/>
            <a:ext cx="10579509"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در زمینه پیش‌بینی بیماری با هوش مصنوعی تاکنون کارهای بزرگی صورت پذیرفته است.</a:t>
            </a:r>
          </a:p>
          <a:p>
            <a:pPr algn="justLow" rtl="1">
              <a:lnSpc>
                <a:spcPct val="250000"/>
              </a:lnSpc>
            </a:pPr>
            <a:r>
              <a:rPr lang="fa-IR" dirty="0">
                <a:latin typeface="Times New Roman" panose="02020603050405020304" pitchFamily="18" charset="0"/>
                <a:cs typeface="B Nazanin" panose="00000400000000000000" pitchFamily="2" charset="-78"/>
              </a:rPr>
              <a:t>به عنوان مثال یکی از بیماری‌های که در صورت پیشرفت، منجر به نابینایی فرد مبتلا می‌گردد، دیابت است.</a:t>
            </a:r>
          </a:p>
          <a:p>
            <a:pPr algn="justLow" rtl="1">
              <a:lnSpc>
                <a:spcPct val="250000"/>
              </a:lnSpc>
            </a:pPr>
            <a:r>
              <a:rPr lang="fa-IR" dirty="0">
                <a:latin typeface="Times New Roman" panose="02020603050405020304" pitchFamily="18" charset="0"/>
                <a:cs typeface="B Nazanin" panose="00000400000000000000" pitchFamily="2" charset="-78"/>
              </a:rPr>
              <a:t>تیم تحقیقاتی گوگل با استفاده از 128175 تصویر از فوندوس شبکیه چشم، یک مدل شبکه عصبی عمیق </a:t>
            </a:r>
            <a:r>
              <a:rPr lang="en-US" dirty="0">
                <a:latin typeface="Times New Roman" panose="02020603050405020304" pitchFamily="18" charset="0"/>
                <a:cs typeface="B Nazanin" panose="00000400000000000000" pitchFamily="2" charset="-78"/>
              </a:rPr>
              <a:t>DCNN </a:t>
            </a:r>
            <a:r>
              <a:rPr lang="fa-IR" dirty="0">
                <a:latin typeface="Times New Roman" panose="02020603050405020304" pitchFamily="18" charset="0"/>
                <a:cs typeface="B Nazanin" panose="00000400000000000000" pitchFamily="2" charset="-78"/>
              </a:rPr>
              <a:t> ایجاد نموده‌اند.</a:t>
            </a:r>
          </a:p>
          <a:p>
            <a:pPr algn="justLow" rtl="1">
              <a:lnSpc>
                <a:spcPct val="250000"/>
              </a:lnSpc>
            </a:pPr>
            <a:r>
              <a:rPr lang="fa-IR" dirty="0">
                <a:latin typeface="Times New Roman" panose="02020603050405020304" pitchFamily="18" charset="0"/>
                <a:cs typeface="B Nazanin" panose="00000400000000000000" pitchFamily="2" charset="-78"/>
              </a:rPr>
              <a:t>این مدل قادر به شناسایی عوامل ایجاد رتینوپاتی دیابتی و ادم ماکولا در بزرگسالان مبتلا به دیابت و پیشگیری از عواقب جبران‌ناپذیر آن‌ها هستند.</a:t>
            </a:r>
          </a:p>
          <a:p>
            <a:pPr algn="justLow" rtl="1">
              <a:lnSpc>
                <a:spcPct val="250000"/>
              </a:lnSpc>
            </a:pPr>
            <a:r>
              <a:rPr lang="fa-IR" dirty="0">
                <a:latin typeface="Times New Roman" panose="02020603050405020304" pitchFamily="18" charset="0"/>
                <a:cs typeface="B Nazanin" panose="00000400000000000000" pitchFamily="2" charset="-78"/>
              </a:rPr>
              <a:t>تشخیص رتینوپاتی دیابتی در مراحل اولیه به دلیل عدم توانایی چشم پزشک انسان برای مطالعه تصاویر در سطح دانه بندی غیرممکن است.</a:t>
            </a:r>
          </a:p>
          <a:p>
            <a:pPr algn="justLow" rtl="1">
              <a:lnSpc>
                <a:spcPct val="250000"/>
              </a:lnSpc>
            </a:pPr>
            <a:r>
              <a:rPr lang="fa-IR" dirty="0">
                <a:latin typeface="Times New Roman" panose="02020603050405020304" pitchFamily="18" charset="0"/>
                <a:cs typeface="B Nazanin" panose="00000400000000000000" pitchFamily="2" charset="-78"/>
              </a:rPr>
              <a:t>از طرفی شرکت  </a:t>
            </a:r>
            <a:r>
              <a:rPr lang="en-US" dirty="0" err="1">
                <a:latin typeface="Times New Roman" panose="02020603050405020304" pitchFamily="18" charset="0"/>
                <a:cs typeface="B Nazanin" panose="00000400000000000000" pitchFamily="2" charset="-78"/>
              </a:rPr>
              <a:t>CloudMedX</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با رمزگشایی داده‌های بدون ساختار قادر به پیش‌بینی بسیاری از بیماری‌های مزمن و ژنتیکی فرد یا سایر اعضای خانواده است. </a:t>
            </a:r>
            <a:endParaRPr lang="en-US" dirty="0">
              <a:latin typeface="Times New Roman" panose="02020603050405020304" pitchFamily="18" charset="0"/>
              <a:cs typeface="B Nazanin" panose="00000400000000000000" pitchFamily="2" charset="-78"/>
            </a:endParaRPr>
          </a:p>
        </p:txBody>
      </p:sp>
      <p:pic>
        <p:nvPicPr>
          <p:cNvPr id="3" name="Picture 2">
            <a:extLst>
              <a:ext uri="{FF2B5EF4-FFF2-40B4-BE49-F238E27FC236}">
                <a16:creationId xmlns:a16="http://schemas.microsoft.com/office/drawing/2014/main" id="{88D959DB-9C86-065F-0F54-C340D9ADCA1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41866" y="852083"/>
            <a:ext cx="2639091" cy="1484489"/>
          </a:xfrm>
          <a:prstGeom prst="roundRect">
            <a:avLst>
              <a:gd name="adj" fmla="val 14678"/>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2576861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83526" y="451973"/>
            <a:ext cx="5856090" cy="400110"/>
          </a:xfrm>
          <a:prstGeom prst="rect">
            <a:avLst/>
          </a:prstGeom>
        </p:spPr>
        <p:txBody>
          <a:bodyPr wrap="none">
            <a:spAutoFit/>
          </a:bodyPr>
          <a:lstStyle/>
          <a:p>
            <a:pPr algn="r" rtl="1"/>
            <a:r>
              <a:rPr lang="fa-IR" sz="2000" dirty="0">
                <a:solidFill>
                  <a:schemeClr val="bg1"/>
                </a:solidFill>
                <a:cs typeface="B Titr" panose="00000700000000000000" pitchFamily="2" charset="-78"/>
              </a:rPr>
              <a:t>تجزیه‌ و تحلیل و پیش بینی بیماری‌ها با استفاده از هوش مصنوعی</a:t>
            </a:r>
            <a:endParaRPr lang="en-US" sz="2000" dirty="0">
              <a:solidFill>
                <a:schemeClr val="bg1"/>
              </a:solidFill>
              <a:cs typeface="B Titr" panose="00000700000000000000" pitchFamily="2" charset="-78"/>
            </a:endParaRPr>
          </a:p>
        </p:txBody>
      </p:sp>
      <p:sp>
        <p:nvSpPr>
          <p:cNvPr id="2" name="Rectangle 1"/>
          <p:cNvSpPr/>
          <p:nvPr/>
        </p:nvSpPr>
        <p:spPr>
          <a:xfrm>
            <a:off x="934065" y="1173625"/>
            <a:ext cx="10372700" cy="275844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منظور از داده‌های بدون ساختار </a:t>
            </a:r>
            <a:r>
              <a:rPr lang="en-US" dirty="0">
                <a:latin typeface="Times New Roman" panose="02020603050405020304" pitchFamily="18" charset="0"/>
                <a:cs typeface="B Nazanin" panose="00000400000000000000" pitchFamily="2" charset="-78"/>
              </a:rPr>
              <a:t>EHR </a:t>
            </a:r>
            <a:r>
              <a:rPr lang="fa-IR" dirty="0">
                <a:latin typeface="Times New Roman" panose="02020603050405020304" pitchFamily="18" charset="0"/>
                <a:cs typeface="B Nazanin" panose="00000400000000000000" pitchFamily="2" charset="-78"/>
              </a:rPr>
              <a:t> ها، یادداشت‌های پزشک، خلاصه ترخیص، یادداشت‌های تشخیص و سایر یادداشت‌های موجود در مورد یک فرد است. تاکنون </a:t>
            </a:r>
            <a:r>
              <a:rPr lang="en-US" dirty="0" err="1">
                <a:latin typeface="Times New Roman" panose="02020603050405020304" pitchFamily="18" charset="0"/>
                <a:cs typeface="B Nazanin" panose="00000400000000000000" pitchFamily="2" charset="-78"/>
              </a:rPr>
              <a:t>CloudMedX</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بیماری‌هایی پرخطری مانند نارسایی کلیوی، ذات الریه، نارسایی احتقانی قلب، فشار خون بالا، سرطان کبد، دیابت، جراحی ارتوپدی و سکته مغزی را پیشبینی نموده است. این روند منجر به افزایش سرعت عمل، بهبود تشخیص، کیفیت درمان، کاهش هزینه‌‎ها و جلوگیری از نیاز مادام‌العمر به درمانی مانند دیالیز می‌گردد.</a:t>
            </a:r>
            <a:endParaRPr lang="en-US" dirty="0">
              <a:latin typeface="Times New Roman" panose="02020603050405020304" pitchFamily="18" charset="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1091778" y="3453719"/>
            <a:ext cx="4563955" cy="29523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67C69685-13AD-10A0-D391-59B10048299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710539" y="4099465"/>
            <a:ext cx="4036484" cy="23065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496113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08654" y="432308"/>
            <a:ext cx="3886000" cy="400110"/>
          </a:xfrm>
          <a:prstGeom prst="rect">
            <a:avLst/>
          </a:prstGeom>
        </p:spPr>
        <p:txBody>
          <a:bodyPr wrap="none">
            <a:spAutoFit/>
          </a:bodyPr>
          <a:lstStyle/>
          <a:p>
            <a:pPr algn="r" rtl="1"/>
            <a:r>
              <a:rPr lang="fa-IR" sz="2000" b="1" dirty="0">
                <a:solidFill>
                  <a:schemeClr val="bg1"/>
                </a:solidFill>
                <a:cs typeface="B Titr" panose="00000700000000000000" pitchFamily="2" charset="-78"/>
              </a:rPr>
              <a:t>نقش هوش مصنوعی در کشف و تولید دارو</a:t>
            </a:r>
          </a:p>
        </p:txBody>
      </p:sp>
      <p:sp>
        <p:nvSpPr>
          <p:cNvPr id="3" name="Rectangle 2"/>
          <p:cNvSpPr/>
          <p:nvPr/>
        </p:nvSpPr>
        <p:spPr>
          <a:xfrm>
            <a:off x="579657" y="1357279"/>
            <a:ext cx="4552335" cy="4143442"/>
          </a:xfrm>
          <a:prstGeom prst="rect">
            <a:avLst/>
          </a:prstGeom>
        </p:spPr>
        <p:txBody>
          <a:bodyPr wrap="square">
            <a:spAutoFit/>
          </a:bodyPr>
          <a:lstStyle/>
          <a:p>
            <a:pPr algn="justLow" rtl="1">
              <a:lnSpc>
                <a:spcPct val="250000"/>
              </a:lnSpc>
            </a:pPr>
            <a:r>
              <a:rPr lang="fa-IR" dirty="0">
                <a:cs typeface="B Nazanin" panose="00000400000000000000" pitchFamily="2" charset="-78"/>
              </a:rPr>
              <a:t>کشف دارو اغلب یکی از طولانی ترین و پرهزینه ترین بخش های توسعه دارو است. هوش مصنوعی می‌تواند به کاهش هزینه‌های توسعه داروهای جدید به دو صورت کمک کند:</a:t>
            </a:r>
          </a:p>
          <a:p>
            <a:pPr algn="justLow" rtl="1">
              <a:lnSpc>
                <a:spcPct val="250000"/>
              </a:lnSpc>
            </a:pPr>
            <a:r>
              <a:rPr lang="fa-IR" dirty="0">
                <a:cs typeface="B Nazanin" panose="00000400000000000000" pitchFamily="2" charset="-78"/>
              </a:rPr>
              <a:t>ایجاد طرح‌های دارویی بهتر و یافتن ترکیب‌های دارویی نویدبخش. با هوش مصنوعی، می توان بر بسیاری از چالش های کلان داده که صنعت علوم زیستی با آن مواجه است غلبه کرد.</a:t>
            </a:r>
          </a:p>
        </p:txBody>
      </p:sp>
      <p:pic>
        <p:nvPicPr>
          <p:cNvPr id="7" name="Picture 6">
            <a:extLst>
              <a:ext uri="{FF2B5EF4-FFF2-40B4-BE49-F238E27FC236}">
                <a16:creationId xmlns:a16="http://schemas.microsoft.com/office/drawing/2014/main" id="{A3891212-849A-4902-494C-57467FCFDBB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463822" y="1464733"/>
            <a:ext cx="5565422" cy="4174067"/>
          </a:xfrm>
          <a:prstGeom prst="roundRect">
            <a:avLst>
              <a:gd name="adj" fmla="val 1038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990253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059066" y="403622"/>
            <a:ext cx="3116559" cy="400110"/>
          </a:xfrm>
          <a:prstGeom prst="rect">
            <a:avLst/>
          </a:prstGeom>
        </p:spPr>
        <p:txBody>
          <a:bodyPr wrap="none">
            <a:spAutoFit/>
          </a:bodyPr>
          <a:lstStyle/>
          <a:p>
            <a:pPr algn="r" rtl="1"/>
            <a:r>
              <a:rPr lang="fa-IR" sz="2000" dirty="0">
                <a:solidFill>
                  <a:schemeClr val="bg1"/>
                </a:solidFill>
                <a:cs typeface="B Titr" panose="00000700000000000000" pitchFamily="2" charset="-78"/>
              </a:rPr>
              <a:t>کاربرد هوش مصنوعی در پزشکی</a:t>
            </a:r>
            <a:endParaRPr lang="en-US" sz="2000" dirty="0">
              <a:solidFill>
                <a:schemeClr val="bg1"/>
              </a:solidFill>
              <a:cs typeface="B Titr" panose="00000700000000000000" pitchFamily="2" charset="-78"/>
            </a:endParaRPr>
          </a:p>
        </p:txBody>
      </p:sp>
      <p:sp>
        <p:nvSpPr>
          <p:cNvPr id="3" name="Rectangle 2"/>
          <p:cNvSpPr/>
          <p:nvPr/>
        </p:nvSpPr>
        <p:spPr>
          <a:xfrm>
            <a:off x="4403870" y="3244334"/>
            <a:ext cx="184731" cy="369332"/>
          </a:xfrm>
          <a:prstGeom prst="rect">
            <a:avLst/>
          </a:prstGeom>
        </p:spPr>
        <p:txBody>
          <a:bodyPr wrap="none">
            <a:spAutoFit/>
          </a:bodyPr>
          <a:lstStyle/>
          <a:p>
            <a:endParaRPr lang="en-US" dirty="0"/>
          </a:p>
        </p:txBody>
      </p:sp>
      <p:sp>
        <p:nvSpPr>
          <p:cNvPr id="4" name="Rectangle 3"/>
          <p:cNvSpPr/>
          <p:nvPr/>
        </p:nvSpPr>
        <p:spPr>
          <a:xfrm>
            <a:off x="491613" y="1171929"/>
            <a:ext cx="10785988" cy="3347070"/>
          </a:xfrm>
          <a:prstGeom prst="rect">
            <a:avLst/>
          </a:prstGeom>
        </p:spPr>
        <p:txBody>
          <a:bodyPr wrap="square">
            <a:spAutoFit/>
          </a:bodyPr>
          <a:lstStyle/>
          <a:p>
            <a:pPr algn="justLow" rtl="1">
              <a:lnSpc>
                <a:spcPct val="200000"/>
              </a:lnSpc>
            </a:pPr>
            <a:r>
              <a:rPr lang="fa-IR" dirty="0">
                <a:cs typeface="B Nazanin" panose="00000400000000000000" pitchFamily="2" charset="-78"/>
              </a:rPr>
              <a:t>به طور کلی، هوش مصنوعی به کامپیوتر‌ها این امکان را می‌دهد که همانند انسان‌ها فکر کنند، استدلال کنند و به حل مسائل بپردازند. در حوزه‌ی سلامت دیجیتال، به طور خاص، هوش مصنوعی می‌تواند به شما در یافتن الگوهایی در جزئیاتی مانند نقاط بالا و پایین قند خون، نوسانات فشار خون، اثربخشی داروها و موارد دیگر کمک کند. حال می‌پرسید چگونه این کار صورت می‌گیرد؟ در پاسخ باید بگوییم وقتی داده‌های سلامتی خود را با یک برنامه یا پلتفرم دیجیتالی دیگر که از هوش مصنوعی استفاده می‌کند به اشتراک می‌گذارید، این فناوری می‌تواند به ایجاد بینش‌ها و پیش‌بینی‌های دقیق نه تنها بر اساس اطلاعات شما، بلکه همچنین براساس سایر افرادی که داده‌های</a:t>
            </a:r>
          </a:p>
          <a:p>
            <a:pPr algn="justLow" rtl="1">
              <a:lnSpc>
                <a:spcPct val="200000"/>
              </a:lnSpc>
            </a:pPr>
            <a:r>
              <a:rPr lang="fa-IR" dirty="0">
                <a:cs typeface="B Nazanin" panose="00000400000000000000" pitchFamily="2" charset="-78"/>
              </a:rPr>
              <a:t> خود را با این پلتفرم به اشتراک می‌گذارند، کمک کند.</a:t>
            </a:r>
            <a:endParaRPr lang="en-US"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715806" y="3613666"/>
            <a:ext cx="5543591" cy="27563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F9D40E7F-9836-68B9-72CA-2FE13406022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83590" y="4609589"/>
            <a:ext cx="2511102" cy="16698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086121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08654" y="432308"/>
            <a:ext cx="3886000" cy="400110"/>
          </a:xfrm>
          <a:prstGeom prst="rect">
            <a:avLst/>
          </a:prstGeom>
        </p:spPr>
        <p:txBody>
          <a:bodyPr wrap="none">
            <a:spAutoFit/>
          </a:bodyPr>
          <a:lstStyle/>
          <a:p>
            <a:pPr algn="r" rtl="1"/>
            <a:r>
              <a:rPr lang="fa-IR" sz="2000" b="1" dirty="0">
                <a:solidFill>
                  <a:schemeClr val="bg1"/>
                </a:solidFill>
                <a:cs typeface="B Titr" panose="00000700000000000000" pitchFamily="2" charset="-78"/>
              </a:rPr>
              <a:t>نقش هوش مصنوعی در کشف و تولید دارو</a:t>
            </a:r>
          </a:p>
        </p:txBody>
      </p:sp>
      <p:sp>
        <p:nvSpPr>
          <p:cNvPr id="2" name="Rectangle 1"/>
          <p:cNvSpPr/>
          <p:nvPr/>
        </p:nvSpPr>
        <p:spPr>
          <a:xfrm>
            <a:off x="501445" y="1398071"/>
            <a:ext cx="10693209" cy="2793072"/>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هوش مصنوعی در طول شیوع ویروس ابولا در غرب آفریقا، قادر به جلوگیری از نفوذ این ویروس به سلول‌های بدن موجودات زنده شد.</a:t>
            </a:r>
          </a:p>
          <a:p>
            <a:pPr algn="justLow" rtl="1">
              <a:lnSpc>
                <a:spcPct val="200000"/>
              </a:lnSpc>
            </a:pPr>
            <a:r>
              <a:rPr lang="fa-IR" dirty="0">
                <a:latin typeface="Times New Roman" panose="02020603050405020304" pitchFamily="18" charset="0"/>
                <a:cs typeface="B Nazanin" panose="00000400000000000000" pitchFamily="2" charset="-78"/>
              </a:rPr>
              <a:t>این فناوری قادر به شناسایی ترکیب دارویی شد که با اتصال به گلیکوپروتئین‌ها، از نفوذ ویروس ابولا به بدن موجودات زنده جلوگیری می‌نماید.</a:t>
            </a:r>
          </a:p>
          <a:p>
            <a:pPr algn="justLow" rtl="1">
              <a:lnSpc>
                <a:spcPct val="200000"/>
              </a:lnSpc>
            </a:pPr>
            <a:r>
              <a:rPr lang="fa-IR" dirty="0">
                <a:latin typeface="Times New Roman" panose="02020603050405020304" pitchFamily="18" charset="0"/>
                <a:cs typeface="B Nazanin" panose="00000400000000000000" pitchFamily="2" charset="-78"/>
              </a:rPr>
              <a:t>کاربردهای هوش مصنوعی در کشف دارو بسیار گسترده‌اند. با کمک هوش مصنوعی می‌توان داروهای شخصی سازی شده را بسیار سریع از قبل تولید نمود.</a:t>
            </a:r>
          </a:p>
          <a:p>
            <a:pPr algn="justLow" rtl="1">
              <a:lnSpc>
                <a:spcPct val="200000"/>
              </a:lnSpc>
            </a:pPr>
            <a:r>
              <a:rPr lang="fa-IR" dirty="0">
                <a:latin typeface="Times New Roman" panose="02020603050405020304" pitchFamily="18" charset="0"/>
                <a:cs typeface="B Nazanin" panose="00000400000000000000" pitchFamily="2" charset="-78"/>
              </a:rPr>
              <a:t>به‌‌‌‌‌عنوان مثال شرکت </a:t>
            </a:r>
            <a:r>
              <a:rPr lang="en-US" dirty="0">
                <a:latin typeface="Times New Roman" panose="02020603050405020304" pitchFamily="18" charset="0"/>
                <a:cs typeface="B Nazanin" panose="00000400000000000000" pitchFamily="2" charset="-78"/>
              </a:rPr>
              <a:t>Verge Genomics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بر کاربرد الگوریتم‌های یادگیری ماشین بر تجزیه و تحلیل داده‌های ژنومی مختص هر انسان و شناسایی دارو متمرکز است. </a:t>
            </a:r>
            <a:endParaRPr lang="en-US" dirty="0">
              <a:latin typeface="Times New Roman" panose="02020603050405020304" pitchFamily="18" charset="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653099" y="3815643"/>
            <a:ext cx="4526144" cy="259498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6" name="Picture 5">
            <a:extLst>
              <a:ext uri="{FF2B5EF4-FFF2-40B4-BE49-F238E27FC236}">
                <a16:creationId xmlns:a16="http://schemas.microsoft.com/office/drawing/2014/main" id="{85CC88EB-F1F9-5A68-5168-ABA4770FD1A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534436">
            <a:off x="5347508" y="3863147"/>
            <a:ext cx="4192184" cy="249997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34350576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08654" y="432308"/>
            <a:ext cx="3886000" cy="400110"/>
          </a:xfrm>
          <a:prstGeom prst="rect">
            <a:avLst/>
          </a:prstGeom>
        </p:spPr>
        <p:txBody>
          <a:bodyPr wrap="none">
            <a:spAutoFit/>
          </a:bodyPr>
          <a:lstStyle/>
          <a:p>
            <a:pPr algn="r" rtl="1"/>
            <a:r>
              <a:rPr lang="fa-IR" sz="2000" b="1" dirty="0">
                <a:solidFill>
                  <a:schemeClr val="bg1"/>
                </a:solidFill>
                <a:cs typeface="B Titr" panose="00000700000000000000" pitchFamily="2" charset="-78"/>
              </a:rPr>
              <a:t>نقش هوش مصنوعی در کشف و تولید دارو</a:t>
            </a:r>
          </a:p>
        </p:txBody>
      </p:sp>
      <p:sp>
        <p:nvSpPr>
          <p:cNvPr id="3" name="Rectangle 2"/>
          <p:cNvSpPr/>
          <p:nvPr/>
        </p:nvSpPr>
        <p:spPr>
          <a:xfrm>
            <a:off x="548232" y="1067305"/>
            <a:ext cx="5444540" cy="5563061"/>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حوزه کاری این شرکت کشف دارو برای مبارزه با بیماری‌های عصبی مانند پارکینسون، آلزایمر و اسکلروز جانبی آمیوتروفیک (</a:t>
            </a:r>
            <a:r>
              <a:rPr lang="en-US" dirty="0">
                <a:latin typeface="Times New Roman" panose="02020603050405020304" pitchFamily="18" charset="0"/>
                <a:cs typeface="B Nazanin" panose="00000400000000000000" pitchFamily="2" charset="-78"/>
              </a:rPr>
              <a:t>ALS </a:t>
            </a:r>
            <a:r>
              <a:rPr lang="fa-IR" dirty="0">
                <a:latin typeface="Times New Roman" panose="02020603050405020304" pitchFamily="18" charset="0"/>
                <a:cs typeface="B Nazanin" panose="00000400000000000000" pitchFamily="2" charset="-78"/>
              </a:rPr>
              <a:t> ) به روشی مقرون‌</a:t>
            </a:r>
          </a:p>
          <a:p>
            <a:pPr algn="justLow" rtl="1">
              <a:lnSpc>
                <a:spcPct val="200000"/>
              </a:lnSpc>
            </a:pPr>
            <a:r>
              <a:rPr lang="fa-IR" dirty="0">
                <a:latin typeface="Times New Roman" panose="02020603050405020304" pitchFamily="18" charset="0"/>
                <a:cs typeface="B Nazanin" panose="00000400000000000000" pitchFamily="2" charset="-78"/>
              </a:rPr>
              <a:t>به‌صرفه است.</a:t>
            </a:r>
          </a:p>
          <a:p>
            <a:pPr algn="justLow" rtl="1">
              <a:lnSpc>
                <a:spcPct val="200000"/>
              </a:lnSpc>
            </a:pPr>
            <a:r>
              <a:rPr lang="fa-IR" dirty="0">
                <a:latin typeface="Times New Roman" panose="02020603050405020304" pitchFamily="18" charset="0"/>
                <a:cs typeface="B Nazanin" panose="00000400000000000000" pitchFamily="2" charset="-78"/>
              </a:rPr>
              <a:t>هوش مصنوعی با تجزیه و تحلیل مقادیر زیادی از داده‌های ژنتیکی، شیمیایی و پزشکی قادر به شناسایی داروهای موثر، بسیار سریع‌تر از روش‌های سنتی هستند. به عنوان مثال شرکت </a:t>
            </a:r>
            <a:r>
              <a:rPr lang="en-US" dirty="0" err="1">
                <a:latin typeface="Times New Roman" panose="02020603050405020304" pitchFamily="18" charset="0"/>
                <a:cs typeface="B Nazanin" panose="00000400000000000000" pitchFamily="2" charset="-78"/>
              </a:rPr>
              <a:t>Insilico</a:t>
            </a:r>
            <a:r>
              <a:rPr lang="en-US" dirty="0">
                <a:latin typeface="Times New Roman" panose="02020603050405020304" pitchFamily="18" charset="0"/>
                <a:cs typeface="B Nazanin" panose="00000400000000000000" pitchFamily="2" charset="-78"/>
              </a:rPr>
              <a:t> Medicine </a:t>
            </a:r>
            <a:r>
              <a:rPr lang="fa-IR" dirty="0">
                <a:latin typeface="Times New Roman" panose="02020603050405020304" pitchFamily="18" charset="0"/>
                <a:cs typeface="B Nazanin" panose="00000400000000000000" pitchFamily="2" charset="-78"/>
              </a:rPr>
              <a:t> از هوش مصنوعی برای شناسایی داروهای کاندید بیماری‌هایی مانند آلزایمر و سرطان استفاده می‌کند.</a:t>
            </a:r>
          </a:p>
          <a:p>
            <a:pPr algn="justLow" rtl="1">
              <a:lnSpc>
                <a:spcPct val="200000"/>
              </a:lnSpc>
            </a:pPr>
            <a:r>
              <a:rPr lang="fa-IR" dirty="0">
                <a:latin typeface="Times New Roman" panose="02020603050405020304" pitchFamily="18" charset="0"/>
                <a:cs typeface="B Nazanin" panose="00000400000000000000" pitchFamily="2" charset="-78"/>
              </a:rPr>
              <a:t>این روش مدرن بر خلاف روش‌های سنتی زمان‌بر، پرهزینه و دارای نرخ شکست بالای قدیم هستند که ترکیبات سمی زیادی نیز داشتند.</a:t>
            </a:r>
          </a:p>
        </p:txBody>
      </p:sp>
      <p:pic>
        <p:nvPicPr>
          <p:cNvPr id="5" name="Picture 4"/>
          <p:cNvPicPr>
            <a:picLocks noChangeAspect="1"/>
          </p:cNvPicPr>
          <p:nvPr/>
        </p:nvPicPr>
        <p:blipFill>
          <a:blip r:embed="rId2"/>
          <a:stretch>
            <a:fillRect/>
          </a:stretch>
        </p:blipFill>
        <p:spPr>
          <a:xfrm rot="21117009">
            <a:off x="6640745" y="2123340"/>
            <a:ext cx="4468826" cy="29806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65150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229996" y="402811"/>
            <a:ext cx="3886000" cy="400110"/>
          </a:xfrm>
          <a:prstGeom prst="rect">
            <a:avLst/>
          </a:prstGeom>
        </p:spPr>
        <p:txBody>
          <a:bodyPr wrap="none">
            <a:spAutoFit/>
          </a:bodyPr>
          <a:lstStyle/>
          <a:p>
            <a:pPr algn="r" rtl="1"/>
            <a:r>
              <a:rPr lang="fa-IR" sz="2000" b="1" dirty="0">
                <a:solidFill>
                  <a:schemeClr val="bg1"/>
                </a:solidFill>
                <a:cs typeface="B Titr" panose="00000700000000000000" pitchFamily="2" charset="-78"/>
              </a:rPr>
              <a:t>نقش هوش مصنوعی در کشف و تولید دارو</a:t>
            </a:r>
          </a:p>
        </p:txBody>
      </p:sp>
      <p:sp>
        <p:nvSpPr>
          <p:cNvPr id="3" name="Rectangle 2"/>
          <p:cNvSpPr/>
          <p:nvPr/>
        </p:nvSpPr>
        <p:spPr>
          <a:xfrm>
            <a:off x="496712" y="1116177"/>
            <a:ext cx="10868287" cy="2239074"/>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همچنین می‌توان با تجزیه و تحلیل ساختار مولکول‌های هدف و الگوریتم‌های هوش مصنوعی، داروهای جدیدی را با خواص مطلوب طراحی نمود.</a:t>
            </a:r>
          </a:p>
          <a:p>
            <a:pPr algn="justLow" rtl="1">
              <a:lnSpc>
                <a:spcPct val="200000"/>
              </a:lnSpc>
            </a:pPr>
            <a:r>
              <a:rPr lang="fa-IR" dirty="0">
                <a:latin typeface="Times New Roman" panose="02020603050405020304" pitchFamily="18" charset="0"/>
                <a:cs typeface="B Nazanin" panose="00000400000000000000" pitchFamily="2" charset="-78"/>
              </a:rPr>
              <a:t>شرکت </a:t>
            </a:r>
            <a:r>
              <a:rPr lang="en-US" dirty="0" err="1">
                <a:latin typeface="Times New Roman" panose="02020603050405020304" pitchFamily="18" charset="0"/>
                <a:cs typeface="B Nazanin" panose="00000400000000000000" pitchFamily="2" charset="-78"/>
              </a:rPr>
              <a:t>AtomNet</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با استفاده از شبکه‌های عصبی کانولوشنال </a:t>
            </a:r>
            <a:r>
              <a:rPr lang="en-US" dirty="0">
                <a:latin typeface="Times New Roman" panose="02020603050405020304" pitchFamily="18" charset="0"/>
                <a:cs typeface="B Nazanin" panose="00000400000000000000" pitchFamily="2" charset="-78"/>
              </a:rPr>
              <a:t>DCNN، </a:t>
            </a:r>
            <a:r>
              <a:rPr lang="fa-IR" dirty="0">
                <a:latin typeface="Times New Roman" panose="02020603050405020304" pitchFamily="18" charset="0"/>
                <a:cs typeface="B Nazanin" panose="00000400000000000000" pitchFamily="2" charset="-78"/>
              </a:rPr>
              <a:t>توانست نکات میلیون‌ها اندازه‌گیری تجربی و هزاران ساختار پروتئینی را تجزیه و تحلیل نماید.</a:t>
            </a:r>
          </a:p>
          <a:p>
            <a:pPr algn="justLow" rtl="1">
              <a:lnSpc>
                <a:spcPct val="200000"/>
              </a:lnSpc>
            </a:pPr>
            <a:r>
              <a:rPr lang="fa-IR" dirty="0">
                <a:latin typeface="Times New Roman" panose="02020603050405020304" pitchFamily="18" charset="0"/>
                <a:cs typeface="B Nazanin" panose="00000400000000000000" pitchFamily="2" charset="-78"/>
              </a:rPr>
              <a:t>این شرکت از این اطلاعات برای پیش‌بینی نحوه عملکرد و نحوه اتصال مولکول‌های کوچک به پروتئین‌ها استفاده کرد تا داروهایی ایمن‌تر و موثرتر بسازد</a:t>
            </a:r>
            <a:endParaRPr lang="en-US" dirty="0">
              <a:latin typeface="Times New Roman" panose="02020603050405020304" pitchFamily="18" charset="0"/>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6283270" y="3749385"/>
            <a:ext cx="4832726" cy="24325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a:extLst>
              <a:ext uri="{FF2B5EF4-FFF2-40B4-BE49-F238E27FC236}">
                <a16:creationId xmlns:a16="http://schemas.microsoft.com/office/drawing/2014/main" id="{237764C8-9AF9-5973-44A5-5E43EBC9E85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534436">
            <a:off x="1027541" y="3755129"/>
            <a:ext cx="4057288" cy="24195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5996224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28940" y="432308"/>
            <a:ext cx="3605475" cy="400110"/>
          </a:xfrm>
          <a:prstGeom prst="rect">
            <a:avLst/>
          </a:prstGeom>
        </p:spPr>
        <p:txBody>
          <a:bodyPr wrap="none">
            <a:spAutoFit/>
          </a:bodyPr>
          <a:lstStyle/>
          <a:p>
            <a:pPr algn="r" rtl="1"/>
            <a:r>
              <a:rPr lang="fa-IR" sz="2000" dirty="0">
                <a:solidFill>
                  <a:schemeClr val="bg1"/>
                </a:solidFill>
                <a:cs typeface="B Titr" panose="00000700000000000000" pitchFamily="2" charset="-78"/>
              </a:rPr>
              <a:t>مراقبت از بیمار با کمک هوش مصنوعی</a:t>
            </a:r>
            <a:endParaRPr lang="en-US" sz="2000" dirty="0">
              <a:solidFill>
                <a:schemeClr val="bg1"/>
              </a:solidFill>
              <a:cs typeface="B Titr" panose="00000700000000000000" pitchFamily="2" charset="-78"/>
            </a:endParaRPr>
          </a:p>
        </p:txBody>
      </p:sp>
      <p:sp>
        <p:nvSpPr>
          <p:cNvPr id="5" name="Rectangle 4"/>
          <p:cNvSpPr/>
          <p:nvPr/>
        </p:nvSpPr>
        <p:spPr>
          <a:xfrm>
            <a:off x="801512" y="1295502"/>
            <a:ext cx="10193866" cy="4835939"/>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هوش مصنوعی در بخش مراقبت‌های بهداشتی نیز بسیار کارساز است. زیرا برخلاف انسان‌ها هرگز نیازی به خواب ندارند.</a:t>
            </a:r>
          </a:p>
          <a:p>
            <a:pPr algn="ctr" rtl="1">
              <a:lnSpc>
                <a:spcPct val="250000"/>
              </a:lnSpc>
            </a:pPr>
            <a:r>
              <a:rPr lang="fa-IR" dirty="0">
                <a:latin typeface="Times New Roman" panose="02020603050405020304" pitchFamily="18" charset="0"/>
                <a:cs typeface="B Nazanin" panose="00000400000000000000" pitchFamily="2" charset="-78"/>
              </a:rPr>
              <a:t>مثلا شرکت‌ </a:t>
            </a:r>
            <a:r>
              <a:rPr lang="en-US" dirty="0" err="1">
                <a:latin typeface="Times New Roman" panose="02020603050405020304" pitchFamily="18" charset="0"/>
                <a:cs typeface="B Nazanin" panose="00000400000000000000" pitchFamily="2" charset="-78"/>
              </a:rPr>
              <a:t>BotMD</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سیستمی ساخته‌ است که در طول ۲۴ ساعت شبانه‌روز می‌تواند مسائل بالینی بیمار را بررسی و پیش‌بینی نماید.</a:t>
            </a:r>
          </a:p>
          <a:p>
            <a:pPr algn="ctr" rtl="1">
              <a:lnSpc>
                <a:spcPct val="250000"/>
              </a:lnSpc>
            </a:pPr>
            <a:r>
              <a:rPr lang="fa-IR" dirty="0">
                <a:latin typeface="Times New Roman" panose="02020603050405020304" pitchFamily="18" charset="0"/>
                <a:cs typeface="B Nazanin" panose="00000400000000000000" pitchFamily="2" charset="-78"/>
              </a:rPr>
              <a:t>این سیستم می‌تواند با پیدا کردن فوری پزشکان در تماس، برنامه‌ریزی قرار‌های ملاقات، زمان استفاده از دارو، داروهای جایگزین و… از بیمار مراقبت کند. همچنین از هوش مصنوعی در بخش‌ مراقبت‌های ویژه (</a:t>
            </a:r>
            <a:r>
              <a:rPr lang="en-US" dirty="0">
                <a:latin typeface="Times New Roman" panose="02020603050405020304" pitchFamily="18" charset="0"/>
                <a:cs typeface="B Nazanin" panose="00000400000000000000" pitchFamily="2" charset="-78"/>
              </a:rPr>
              <a:t>ICU) </a:t>
            </a:r>
            <a:r>
              <a:rPr lang="fa-IR" dirty="0">
                <a:latin typeface="Times New Roman" panose="02020603050405020304" pitchFamily="18" charset="0"/>
                <a:cs typeface="B Nazanin" panose="00000400000000000000" pitchFamily="2" charset="-78"/>
              </a:rPr>
              <a:t>نیز استفاده می‌گردد تا با پیش‌آگاهی تیم پزشکی به آن‌ها زمان بدهد، قبل از بروز مشکلات جدی سلامتی در بیمار، مداخله کنند.</a:t>
            </a:r>
          </a:p>
          <a:p>
            <a:pPr algn="ctr" rtl="1">
              <a:lnSpc>
                <a:spcPct val="250000"/>
              </a:lnSpc>
            </a:pPr>
            <a:r>
              <a:rPr lang="fa-IR" dirty="0">
                <a:latin typeface="Times New Roman" panose="02020603050405020304" pitchFamily="18" charset="0"/>
                <a:cs typeface="B Nazanin" panose="00000400000000000000" pitchFamily="2" charset="-78"/>
              </a:rPr>
              <a:t>با تجزیه و تحلیل داده‌های بیمار در زمان واقعی، الگوریتم‌های هوش مصنوعی می‌توانند پزشکان و پرستاران را در مورد عوارض احتمالی قبل از بروز خطرات آگاه کنند. </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26217544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28940" y="432308"/>
            <a:ext cx="3605475" cy="400110"/>
          </a:xfrm>
          <a:prstGeom prst="rect">
            <a:avLst/>
          </a:prstGeom>
        </p:spPr>
        <p:txBody>
          <a:bodyPr wrap="none">
            <a:spAutoFit/>
          </a:bodyPr>
          <a:lstStyle/>
          <a:p>
            <a:pPr algn="r" rtl="1"/>
            <a:r>
              <a:rPr lang="fa-IR" sz="2000" dirty="0">
                <a:solidFill>
                  <a:schemeClr val="bg1"/>
                </a:solidFill>
                <a:cs typeface="B Titr" panose="00000700000000000000" pitchFamily="2" charset="-78"/>
              </a:rPr>
              <a:t>مراقبت از بیمار با کمک هوش مصنوعی</a:t>
            </a:r>
            <a:endParaRPr lang="en-US" sz="2000" dirty="0">
              <a:solidFill>
                <a:schemeClr val="bg1"/>
              </a:solidFill>
              <a:cs typeface="B Titr" panose="00000700000000000000" pitchFamily="2" charset="-78"/>
            </a:endParaRPr>
          </a:p>
        </p:txBody>
      </p:sp>
      <p:sp>
        <p:nvSpPr>
          <p:cNvPr id="3" name="Rectangle 2"/>
          <p:cNvSpPr/>
          <p:nvPr/>
        </p:nvSpPr>
        <p:spPr>
          <a:xfrm>
            <a:off x="458768" y="1009999"/>
            <a:ext cx="5093109" cy="5563061"/>
          </a:xfrm>
          <a:prstGeom prst="rect">
            <a:avLst/>
          </a:prstGeom>
        </p:spPr>
        <p:txBody>
          <a:bodyPr wrap="square">
            <a:spAutoFit/>
          </a:bodyPr>
          <a:lstStyle/>
          <a:p>
            <a:pPr algn="justLow" rtl="1">
              <a:lnSpc>
                <a:spcPct val="200000"/>
              </a:lnSpc>
            </a:pPr>
            <a:r>
              <a:rPr lang="fa-IR" dirty="0">
                <a:cs typeface="B Nazanin" panose="00000400000000000000" pitchFamily="2" charset="-78"/>
              </a:rPr>
              <a:t>حسگرهای پوشیدنی از قبیل ساعت‌ها و سایر دستگاه‌های جمع‌آوری داده‌ها، نقش مهمی را در عملکرد هوش مصنوعی ایفا می‌کنند.</a:t>
            </a:r>
          </a:p>
          <a:p>
            <a:pPr algn="justLow" rtl="1">
              <a:lnSpc>
                <a:spcPct val="200000"/>
              </a:lnSpc>
            </a:pPr>
            <a:r>
              <a:rPr lang="fa-IR" dirty="0">
                <a:cs typeface="B Nazanin" panose="00000400000000000000" pitchFamily="2" charset="-78"/>
              </a:rPr>
              <a:t>به عنوان مثال هوش مصنوعی در زمینه قلب و عروق نقش بسزایی را برای نظارت بر ضربان قلب، فشار خون و سایر علائم حیاتی ایفا می‌کند.</a:t>
            </a:r>
          </a:p>
          <a:p>
            <a:pPr algn="justLow" rtl="1">
              <a:lnSpc>
                <a:spcPct val="200000"/>
              </a:lnSpc>
            </a:pPr>
            <a:r>
              <a:rPr lang="fa-IR" dirty="0">
                <a:cs typeface="B Nazanin" panose="00000400000000000000" pitchFamily="2" charset="-78"/>
              </a:rPr>
              <a:t>اینگونه پیش از بروز هرگونه مشکل جدی، هوش مصنوعی قادر به تشخیص زودهنگام نارسایی‌‎های قلبی و سایر مشکلات قلبی عروقی می‌باشد.</a:t>
            </a:r>
          </a:p>
          <a:p>
            <a:pPr algn="justLow" rtl="1">
              <a:lnSpc>
                <a:spcPct val="200000"/>
              </a:lnSpc>
            </a:pPr>
            <a:r>
              <a:rPr lang="fa-IR" dirty="0">
                <a:cs typeface="B Nazanin" panose="00000400000000000000" pitchFamily="2" charset="-78"/>
              </a:rPr>
              <a:t>هوش مصنوعی در دیابت نیز با نظارت بر سطح گلوکز خون فعالیت می‌نماید. توصیه‌های شخصی هوش مصنوعی برای مقدار دوز انسولین و نوع تغذیه بسیار دقیق‌تر است. </a:t>
            </a:r>
            <a:endParaRPr lang="en-US" dirty="0">
              <a:cs typeface="B Nazanin" panose="00000400000000000000" pitchFamily="2"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71726" y="1179228"/>
            <a:ext cx="4494290" cy="286747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8" name="Picture 7">
            <a:extLst>
              <a:ext uri="{FF2B5EF4-FFF2-40B4-BE49-F238E27FC236}">
                <a16:creationId xmlns:a16="http://schemas.microsoft.com/office/drawing/2014/main" id="{153E9C80-8C1E-B978-42F7-C56C1AB2A2E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723388">
            <a:off x="8102866" y="3783530"/>
            <a:ext cx="3158631" cy="23689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a:extLst>
              <a:ext uri="{FF2B5EF4-FFF2-40B4-BE49-F238E27FC236}">
                <a16:creationId xmlns:a16="http://schemas.microsoft.com/office/drawing/2014/main" id="{C090E063-336C-F084-E805-AB3509A9E4B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rot="936106">
            <a:off x="6285307" y="4127954"/>
            <a:ext cx="1988121" cy="16801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041152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74063" y="432308"/>
            <a:ext cx="3860352" cy="400110"/>
          </a:xfrm>
          <a:prstGeom prst="rect">
            <a:avLst/>
          </a:prstGeom>
        </p:spPr>
        <p:txBody>
          <a:bodyPr wrap="none">
            <a:spAutoFit/>
          </a:bodyPr>
          <a:lstStyle/>
          <a:p>
            <a:pPr algn="r" rtl="1"/>
            <a:r>
              <a:rPr lang="fa-IR" sz="2000">
                <a:solidFill>
                  <a:schemeClr val="bg1"/>
                </a:solidFill>
                <a:cs typeface="B Titr" panose="00000700000000000000" pitchFamily="2" charset="-78"/>
              </a:rPr>
              <a:t>کاربرد هوش مصنوعی در تشخیص بیماری</a:t>
            </a:r>
            <a:endParaRPr lang="en-US" sz="2000" dirty="0">
              <a:solidFill>
                <a:schemeClr val="bg1"/>
              </a:solidFill>
              <a:cs typeface="B Titr" panose="00000700000000000000" pitchFamily="2" charset="-78"/>
            </a:endParaRPr>
          </a:p>
        </p:txBody>
      </p:sp>
      <p:sp>
        <p:nvSpPr>
          <p:cNvPr id="4" name="Rectangle 3"/>
          <p:cNvSpPr/>
          <p:nvPr/>
        </p:nvSpPr>
        <p:spPr>
          <a:xfrm>
            <a:off x="304800" y="1011030"/>
            <a:ext cx="10916356" cy="4835939"/>
          </a:xfrm>
          <a:prstGeom prst="rect">
            <a:avLst/>
          </a:prstGeom>
        </p:spPr>
        <p:txBody>
          <a:bodyPr wrap="square">
            <a:spAutoFit/>
          </a:bodyPr>
          <a:lstStyle/>
          <a:p>
            <a:pPr algn="r" rtl="1">
              <a:lnSpc>
                <a:spcPct val="250000"/>
              </a:lnSpc>
            </a:pPr>
            <a:r>
              <a:rPr lang="fa-IR" dirty="0">
                <a:latin typeface="Times New Roman" panose="02020603050405020304" pitchFamily="18" charset="0"/>
                <a:cs typeface="B Nazanin" panose="00000400000000000000" pitchFamily="2" charset="-78"/>
              </a:rPr>
              <a:t>با کمک فناوری هوش مصنوعی، تشخیص بیماری‌ها بسیار آسان‌تر، دقیق‌تر و سریع‌تر شده است.</a:t>
            </a:r>
          </a:p>
          <a:p>
            <a:pPr algn="r" rtl="1">
              <a:lnSpc>
                <a:spcPct val="250000"/>
              </a:lnSpc>
            </a:pPr>
            <a:r>
              <a:rPr lang="fa-IR" dirty="0">
                <a:latin typeface="Times New Roman" panose="02020603050405020304" pitchFamily="18" charset="0"/>
                <a:cs typeface="B Nazanin" panose="00000400000000000000" pitchFamily="2" charset="-78"/>
              </a:rPr>
              <a:t>مثلا هوش مصنوعی از اطلاعات موجود در یک مانیتور بیمارستانی که کار آن ارائه علائم حیاتی قلب انسان است برای پیشبینی بیماری‌های پیچیده‌ای مثل سپسیس استفاده می‌کند.</a:t>
            </a:r>
          </a:p>
          <a:p>
            <a:pPr algn="r" rtl="1">
              <a:lnSpc>
                <a:spcPct val="250000"/>
              </a:lnSpc>
            </a:pPr>
            <a:r>
              <a:rPr lang="fa-IR" dirty="0">
                <a:latin typeface="Times New Roman" panose="02020603050405020304" pitchFamily="18" charset="0"/>
                <a:cs typeface="B Nazanin" panose="00000400000000000000" pitchFamily="2" charset="-78"/>
              </a:rPr>
              <a:t>یکی از کاربران شرکت رایانش ابری </a:t>
            </a:r>
            <a:r>
              <a:rPr lang="en-US" dirty="0">
                <a:latin typeface="Times New Roman" panose="02020603050405020304" pitchFamily="18" charset="0"/>
                <a:cs typeface="B Nazanin" panose="00000400000000000000" pitchFamily="2" charset="-78"/>
              </a:rPr>
              <a:t>IBM</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توانسته است یک مدل هوش مصنوعی را برای شناسایی سپسیس در نوزادان نارس توسعه دهد که تا 75 درصد نیز موفق بوده است.</a:t>
            </a:r>
          </a:p>
          <a:p>
            <a:pPr algn="r" rtl="1">
              <a:lnSpc>
                <a:spcPct val="250000"/>
              </a:lnSpc>
            </a:pPr>
            <a:r>
              <a:rPr lang="fa-IR" dirty="0">
                <a:latin typeface="Times New Roman" panose="02020603050405020304" pitchFamily="18" charset="0"/>
                <a:cs typeface="B Nazanin" panose="00000400000000000000" pitchFamily="2" charset="-78"/>
              </a:rPr>
              <a:t>در واقع این فناوری به پزشکان کمک می‌کند تا علائم </a:t>
            </a:r>
          </a:p>
          <a:p>
            <a:pPr algn="r" rtl="1">
              <a:lnSpc>
                <a:spcPct val="250000"/>
              </a:lnSpc>
            </a:pPr>
            <a:r>
              <a:rPr lang="fa-IR" dirty="0">
                <a:latin typeface="Times New Roman" panose="02020603050405020304" pitchFamily="18" charset="0"/>
                <a:cs typeface="B Nazanin" panose="00000400000000000000" pitchFamily="2" charset="-78"/>
              </a:rPr>
              <a:t>و الگوهایی را که از چشمشان دور مانده است را شناسایی کنند.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9911" y="4043947"/>
            <a:ext cx="4007556" cy="22542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926784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30282" y="392979"/>
            <a:ext cx="4564070" cy="400110"/>
          </a:xfrm>
          <a:prstGeom prst="rect">
            <a:avLst/>
          </a:prstGeom>
        </p:spPr>
        <p:txBody>
          <a:bodyPr wrap="none">
            <a:spAutoFit/>
          </a:bodyPr>
          <a:lstStyle/>
          <a:p>
            <a:pPr algn="r" rtl="1"/>
            <a:r>
              <a:rPr lang="fa-IR" sz="2000" dirty="0">
                <a:solidFill>
                  <a:schemeClr val="bg1"/>
                </a:solidFill>
                <a:cs typeface="B Titr" panose="00000700000000000000" pitchFamily="2" charset="-78"/>
              </a:rPr>
              <a:t>هوش مصنوعی و پیش‌بینی بیماری‌های کلیوی حاد</a:t>
            </a:r>
            <a:endParaRPr lang="en-US" sz="2000" dirty="0">
              <a:solidFill>
                <a:schemeClr val="bg1"/>
              </a:solidFill>
              <a:cs typeface="B Titr" panose="00000700000000000000" pitchFamily="2" charset="-78"/>
            </a:endParaRPr>
          </a:p>
        </p:txBody>
      </p:sp>
      <p:sp>
        <p:nvSpPr>
          <p:cNvPr id="3" name="Rectangle 2"/>
          <p:cNvSpPr/>
          <p:nvPr/>
        </p:nvSpPr>
        <p:spPr>
          <a:xfrm>
            <a:off x="333491" y="3265237"/>
            <a:ext cx="11034419" cy="3347070"/>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تشخیص آسیب حاد کلیه (</a:t>
            </a:r>
            <a:r>
              <a:rPr lang="en-US" dirty="0">
                <a:latin typeface="Times New Roman" panose="02020603050405020304" pitchFamily="18" charset="0"/>
                <a:cs typeface="B Nazanin" panose="00000400000000000000" pitchFamily="2" charset="-78"/>
              </a:rPr>
              <a:t>AKI </a:t>
            </a:r>
            <a:r>
              <a:rPr lang="fa-IR" dirty="0">
                <a:latin typeface="Times New Roman" panose="02020603050405020304" pitchFamily="18" charset="0"/>
                <a:cs typeface="B Nazanin" panose="00000400000000000000" pitchFamily="2" charset="-78"/>
              </a:rPr>
              <a:t>) می‌تواند توسط پزشکان دشوار باشد و از طرفی زندگی بیمار را سریعا به خطر بیاندازد.</a:t>
            </a:r>
          </a:p>
          <a:p>
            <a:pPr algn="ctr" rtl="1">
              <a:lnSpc>
                <a:spcPct val="200000"/>
              </a:lnSpc>
            </a:pPr>
            <a:r>
              <a:rPr lang="fa-IR" dirty="0">
                <a:latin typeface="Times New Roman" panose="02020603050405020304" pitchFamily="18" charset="0"/>
                <a:cs typeface="B Nazanin" panose="00000400000000000000" pitchFamily="2" charset="-78"/>
              </a:rPr>
              <a:t>به‌طور میانگین 11 درصد از مرگ و میرها در بیمارستان‌ها به دنبال عدم شناسایی و درمان به موقع بیماران است.</a:t>
            </a:r>
          </a:p>
          <a:p>
            <a:pPr algn="ctr" rtl="1">
              <a:lnSpc>
                <a:spcPct val="200000"/>
              </a:lnSpc>
            </a:pPr>
            <a:r>
              <a:rPr lang="fa-IR" dirty="0">
                <a:latin typeface="Times New Roman" panose="02020603050405020304" pitchFamily="18" charset="0"/>
                <a:cs typeface="B Nazanin" panose="00000400000000000000" pitchFamily="2" charset="-78"/>
              </a:rPr>
              <a:t>بنابراین پیش بینی و درمان زودهنگام این موارد می‌تواند تأثیر زیادی در کاهش مرگ و میر، درمان مادام العمر و هزینه دیالیز کلیه داشته باشد.</a:t>
            </a:r>
          </a:p>
          <a:p>
            <a:pPr algn="ctr" rtl="1">
              <a:lnSpc>
                <a:spcPct val="200000"/>
              </a:lnSpc>
            </a:pPr>
            <a:r>
              <a:rPr lang="fa-IR" dirty="0">
                <a:latin typeface="Times New Roman" panose="02020603050405020304" pitchFamily="18" charset="0"/>
                <a:cs typeface="B Nazanin" panose="00000400000000000000" pitchFamily="2" charset="-78"/>
              </a:rPr>
              <a:t>در سال 2019، وزارت امور کهنه سربازان (</a:t>
            </a:r>
            <a:r>
              <a:rPr lang="en-US" dirty="0">
                <a:latin typeface="Times New Roman" panose="02020603050405020304" pitchFamily="18" charset="0"/>
                <a:cs typeface="B Nazanin" panose="00000400000000000000" pitchFamily="2" charset="-78"/>
              </a:rPr>
              <a:t>VA </a:t>
            </a:r>
            <a:r>
              <a:rPr lang="fa-IR" dirty="0">
                <a:latin typeface="Times New Roman" panose="02020603050405020304" pitchFamily="18" charset="0"/>
                <a:cs typeface="B Nazanin" panose="00000400000000000000" pitchFamily="2" charset="-78"/>
              </a:rPr>
              <a:t> )با همکاری </a:t>
            </a:r>
            <a:r>
              <a:rPr lang="en-US" dirty="0" err="1">
                <a:latin typeface="Times New Roman" panose="02020603050405020304" pitchFamily="18" charset="0"/>
                <a:cs typeface="B Nazanin" panose="00000400000000000000" pitchFamily="2" charset="-78"/>
              </a:rPr>
              <a:t>DeepMind</a:t>
            </a:r>
            <a:r>
              <a:rPr lang="en-US" dirty="0">
                <a:latin typeface="Times New Roman" panose="02020603050405020304" pitchFamily="18" charset="0"/>
                <a:cs typeface="B Nazanin" panose="00000400000000000000" pitchFamily="2" charset="-78"/>
              </a:rPr>
              <a:t> Health </a:t>
            </a:r>
            <a:r>
              <a:rPr lang="fa-IR" dirty="0">
                <a:latin typeface="Times New Roman" panose="02020603050405020304" pitchFamily="18" charset="0"/>
                <a:cs typeface="B Nazanin" panose="00000400000000000000" pitchFamily="2" charset="-78"/>
              </a:rPr>
              <a:t>یک ابزار یادگیری ماشین را به منظور پیش‌بینی </a:t>
            </a:r>
            <a:r>
              <a:rPr lang="en-US" dirty="0">
                <a:latin typeface="Times New Roman" panose="02020603050405020304" pitchFamily="18" charset="0"/>
                <a:cs typeface="B Nazanin" panose="00000400000000000000" pitchFamily="2" charset="-78"/>
              </a:rPr>
              <a:t>AKI </a:t>
            </a:r>
            <a:r>
              <a:rPr lang="fa-IR" dirty="0">
                <a:latin typeface="Times New Roman" panose="02020603050405020304" pitchFamily="18" charset="0"/>
                <a:cs typeface="B Nazanin" panose="00000400000000000000" pitchFamily="2" charset="-78"/>
              </a:rPr>
              <a:t>ایجاد نمودند.</a:t>
            </a:r>
          </a:p>
          <a:p>
            <a:pPr algn="ctr" rtl="1">
              <a:lnSpc>
                <a:spcPct val="200000"/>
              </a:lnSpc>
            </a:pPr>
            <a:r>
              <a:rPr lang="fa-IR" dirty="0">
                <a:latin typeface="Times New Roman" panose="02020603050405020304" pitchFamily="18" charset="0"/>
                <a:cs typeface="B Nazanin" panose="00000400000000000000" pitchFamily="2" charset="-78"/>
              </a:rPr>
              <a:t>این ابزار هوش مصنوعی توانست بیش از 90 درصد موارد حاد </a:t>
            </a:r>
            <a:r>
              <a:rPr lang="en-US" dirty="0">
                <a:latin typeface="Times New Roman" panose="02020603050405020304" pitchFamily="18" charset="0"/>
                <a:cs typeface="B Nazanin" panose="00000400000000000000" pitchFamily="2" charset="-78"/>
              </a:rPr>
              <a:t>AKI </a:t>
            </a:r>
            <a:r>
              <a:rPr lang="fa-IR" dirty="0">
                <a:latin typeface="Times New Roman" panose="02020603050405020304" pitchFamily="18" charset="0"/>
                <a:cs typeface="B Nazanin" panose="00000400000000000000" pitchFamily="2" charset="-78"/>
              </a:rPr>
              <a:t> را 48 ساعت زودتر از روش‌های مراقبت سنتی شناسایی کند.</a:t>
            </a:r>
          </a:p>
          <a:p>
            <a:pPr algn="ctr" rtl="1">
              <a:lnSpc>
                <a:spcPct val="200000"/>
              </a:lnSpc>
            </a:pPr>
            <a:r>
              <a:rPr lang="fa-IR" dirty="0">
                <a:latin typeface="Times New Roman" panose="02020603050405020304" pitchFamily="18" charset="0"/>
                <a:cs typeface="B Nazanin" panose="00000400000000000000" pitchFamily="2" charset="-78"/>
              </a:rPr>
              <a:t>همکاری بین </a:t>
            </a:r>
            <a:r>
              <a:rPr lang="en-US" dirty="0">
                <a:latin typeface="Times New Roman" panose="02020603050405020304" pitchFamily="18" charset="0"/>
                <a:cs typeface="B Nazanin" panose="00000400000000000000" pitchFamily="2" charset="-78"/>
              </a:rPr>
              <a:t>VA </a:t>
            </a:r>
            <a:r>
              <a:rPr lang="fa-IR" dirty="0">
                <a:latin typeface="Times New Roman" panose="02020603050405020304" pitchFamily="18" charset="0"/>
                <a:cs typeface="B Nazanin" panose="00000400000000000000" pitchFamily="2" charset="-78"/>
              </a:rPr>
              <a:t>و </a:t>
            </a:r>
            <a:r>
              <a:rPr lang="en-US" dirty="0" err="1">
                <a:latin typeface="Times New Roman" panose="02020603050405020304" pitchFamily="18" charset="0"/>
                <a:cs typeface="B Nazanin" panose="00000400000000000000" pitchFamily="2" charset="-78"/>
              </a:rPr>
              <a:t>DeepMind</a:t>
            </a:r>
            <a:r>
              <a:rPr lang="en-US" dirty="0">
                <a:latin typeface="Times New Roman" panose="02020603050405020304" pitchFamily="18" charset="0"/>
                <a:cs typeface="B Nazanin" panose="00000400000000000000" pitchFamily="2" charset="-78"/>
              </a:rPr>
              <a:t> Health </a:t>
            </a:r>
            <a:r>
              <a:rPr lang="fa-IR" dirty="0">
                <a:latin typeface="Times New Roman" panose="02020603050405020304" pitchFamily="18" charset="0"/>
                <a:cs typeface="B Nazanin" panose="00000400000000000000" pitchFamily="2" charset="-78"/>
              </a:rPr>
              <a:t> با هدف افزایش کیفیت زندگی جانبازان و گسترش این ابزار در مراکز درمانی مختلف ادامه دارد. </a:t>
            </a:r>
            <a:endParaRPr lang="en-US" dirty="0">
              <a:latin typeface="Times New Roman" panose="02020603050405020304" pitchFamily="18" charset="0"/>
              <a:cs typeface="B Nazanin" panose="00000400000000000000" pitchFamily="2" charset="-78"/>
            </a:endParaRPr>
          </a:p>
        </p:txBody>
      </p:sp>
      <p:pic>
        <p:nvPicPr>
          <p:cNvPr id="4" name="Picture 3">
            <a:extLst>
              <a:ext uri="{FF2B5EF4-FFF2-40B4-BE49-F238E27FC236}">
                <a16:creationId xmlns:a16="http://schemas.microsoft.com/office/drawing/2014/main" id="{8CCBAE6B-137C-1F91-133A-C8FF9EF9E15B}"/>
              </a:ext>
            </a:extLst>
          </p:cNvPr>
          <p:cNvPicPr>
            <a:picLocks noChangeAspect="1"/>
          </p:cNvPicPr>
          <p:nvPr/>
        </p:nvPicPr>
        <p:blipFill>
          <a:blip r:embed="rId2"/>
          <a:stretch>
            <a:fillRect/>
          </a:stretch>
        </p:blipFill>
        <p:spPr>
          <a:xfrm>
            <a:off x="6096000" y="1386433"/>
            <a:ext cx="3514805" cy="176919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a:extLst>
              <a:ext uri="{FF2B5EF4-FFF2-40B4-BE49-F238E27FC236}">
                <a16:creationId xmlns:a16="http://schemas.microsoft.com/office/drawing/2014/main" id="{DB0CE93B-F517-276E-6868-F577EDAA991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534436">
            <a:off x="2032997" y="1232888"/>
            <a:ext cx="2950835" cy="17597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5110045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34808" y="451973"/>
            <a:ext cx="4001416" cy="400110"/>
          </a:xfrm>
          <a:prstGeom prst="rect">
            <a:avLst/>
          </a:prstGeom>
        </p:spPr>
        <p:txBody>
          <a:bodyPr wrap="none">
            <a:spAutoFit/>
          </a:bodyPr>
          <a:lstStyle/>
          <a:p>
            <a:pPr algn="r" rtl="1"/>
            <a:r>
              <a:rPr lang="fa-IR" sz="2000" dirty="0">
                <a:solidFill>
                  <a:schemeClr val="bg1"/>
                </a:solidFill>
                <a:cs typeface="B Titr" panose="00000700000000000000" pitchFamily="2" charset="-78"/>
              </a:rPr>
              <a:t>کاربردهای هوش مصنوعی در حوزه سلامت</a:t>
            </a:r>
            <a:endParaRPr lang="en-US" sz="2000" dirty="0">
              <a:solidFill>
                <a:schemeClr val="bg1"/>
              </a:solidFill>
              <a:cs typeface="B Titr" panose="00000700000000000000" pitchFamily="2" charset="-78"/>
            </a:endParaRPr>
          </a:p>
        </p:txBody>
      </p:sp>
      <p:sp>
        <p:nvSpPr>
          <p:cNvPr id="3" name="Rectangle 2"/>
          <p:cNvSpPr/>
          <p:nvPr/>
        </p:nvSpPr>
        <p:spPr>
          <a:xfrm>
            <a:off x="7552267" y="1526613"/>
            <a:ext cx="3583957" cy="4143442"/>
          </a:xfrm>
          <a:prstGeom prst="rect">
            <a:avLst/>
          </a:prstGeom>
        </p:spPr>
        <p:txBody>
          <a:bodyPr wrap="square">
            <a:spAutoFit/>
          </a:bodyPr>
          <a:lstStyle/>
          <a:p>
            <a:pPr algn="justLow" rtl="1">
              <a:lnSpc>
                <a:spcPct val="250000"/>
              </a:lnSpc>
            </a:pPr>
            <a:r>
              <a:rPr lang="fa-IR" dirty="0">
                <a:cs typeface="B Nazanin" panose="00000400000000000000" pitchFamily="2" charset="-78"/>
              </a:rPr>
              <a:t>روش‌های متعددی وجود دارد که هوش مصنوعی می‌تواند تأثیر مثبتی بر عملکرد پزشکی داشته باشد، از طریق افزایش سرعت تحقیقات یا کمک به پزشکان در تصمیم‌گیری بهتر.</a:t>
            </a:r>
          </a:p>
          <a:p>
            <a:pPr algn="justLow" rtl="1">
              <a:lnSpc>
                <a:spcPct val="250000"/>
              </a:lnSpc>
            </a:pPr>
            <a:r>
              <a:rPr lang="fa-IR" dirty="0">
                <a:cs typeface="B Nazanin" panose="00000400000000000000" pitchFamily="2" charset="-78"/>
              </a:rPr>
              <a:t>در اینجا چند نمونه از نحوه استفاده از هوش مصنوعی آورده شده است:</a:t>
            </a:r>
          </a:p>
        </p:txBody>
      </p:sp>
      <p:pic>
        <p:nvPicPr>
          <p:cNvPr id="5" name="Picture 4">
            <a:extLst>
              <a:ext uri="{FF2B5EF4-FFF2-40B4-BE49-F238E27FC236}">
                <a16:creationId xmlns:a16="http://schemas.microsoft.com/office/drawing/2014/main" id="{0D2B8443-80AA-A326-BCF0-E1FE1AE8F031}"/>
              </a:ext>
            </a:extLst>
          </p:cNvPr>
          <p:cNvPicPr>
            <a:picLocks noChangeAspect="1"/>
          </p:cNvPicPr>
          <p:nvPr/>
        </p:nvPicPr>
        <p:blipFill>
          <a:blip r:embed="rId2"/>
          <a:stretch>
            <a:fillRect/>
          </a:stretch>
        </p:blipFill>
        <p:spPr>
          <a:xfrm>
            <a:off x="654359" y="1219200"/>
            <a:ext cx="5804334" cy="34974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49F6AD1B-9FF6-40AC-9733-6B7B1114A32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768256">
            <a:off x="4105545" y="4244768"/>
            <a:ext cx="2591859" cy="19438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886206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34808" y="451973"/>
            <a:ext cx="4001416" cy="400110"/>
          </a:xfrm>
          <a:prstGeom prst="rect">
            <a:avLst/>
          </a:prstGeom>
        </p:spPr>
        <p:txBody>
          <a:bodyPr wrap="none">
            <a:spAutoFit/>
          </a:bodyPr>
          <a:lstStyle/>
          <a:p>
            <a:pPr algn="r" rtl="1"/>
            <a:r>
              <a:rPr lang="fa-IR" sz="2000" dirty="0">
                <a:solidFill>
                  <a:schemeClr val="bg1"/>
                </a:solidFill>
                <a:cs typeface="B Titr" panose="00000700000000000000" pitchFamily="2" charset="-78"/>
              </a:rPr>
              <a:t>کاربردهای هوش مصنوعی در حوزه سلامت</a:t>
            </a:r>
            <a:endParaRPr lang="en-US" sz="2000" dirty="0">
              <a:solidFill>
                <a:schemeClr val="bg1"/>
              </a:solidFill>
              <a:cs typeface="B Titr" panose="00000700000000000000" pitchFamily="2" charset="-78"/>
            </a:endParaRPr>
          </a:p>
        </p:txBody>
      </p:sp>
      <p:sp>
        <p:nvSpPr>
          <p:cNvPr id="5" name="TextBox 4">
            <a:extLst>
              <a:ext uri="{FF2B5EF4-FFF2-40B4-BE49-F238E27FC236}">
                <a16:creationId xmlns:a16="http://schemas.microsoft.com/office/drawing/2014/main" id="{7D144C10-6A32-82E1-A47E-AC90D6E2F6EB}"/>
              </a:ext>
            </a:extLst>
          </p:cNvPr>
          <p:cNvSpPr txBox="1"/>
          <p:nvPr/>
        </p:nvSpPr>
        <p:spPr>
          <a:xfrm>
            <a:off x="564445" y="852083"/>
            <a:ext cx="6096000" cy="5528437"/>
          </a:xfrm>
          <a:prstGeom prst="rect">
            <a:avLst/>
          </a:prstGeom>
          <a:noFill/>
        </p:spPr>
        <p:txBody>
          <a:bodyPr wrap="square">
            <a:spAutoFit/>
          </a:bodyPr>
          <a:lstStyle/>
          <a:p>
            <a:pPr algn="justLow" rtl="1">
              <a:lnSpc>
                <a:spcPct val="250000"/>
              </a:lnSpc>
            </a:pPr>
            <a:r>
              <a:rPr lang="fa-IR" dirty="0">
                <a:cs typeface="B Titr" panose="00000700000000000000" pitchFamily="2" charset="-78"/>
              </a:rPr>
              <a:t>هوش مصنوعی در تشخیص بیماری</a:t>
            </a:r>
            <a:endParaRPr lang="fa-IR" dirty="0">
              <a:cs typeface="B Nazanin" panose="00000400000000000000" pitchFamily="2" charset="-78"/>
            </a:endParaRPr>
          </a:p>
          <a:p>
            <a:pPr algn="justLow" rtl="1">
              <a:lnSpc>
                <a:spcPct val="250000"/>
              </a:lnSpc>
            </a:pPr>
            <a:r>
              <a:rPr lang="fa-IR" dirty="0">
                <a:cs typeface="B Nazanin" panose="00000400000000000000" pitchFamily="2" charset="-78"/>
              </a:rPr>
              <a:t>برخلاف انسان ها، هوش مصنوعی هرگز نیازی به خواب ندارد. مدل‌های یادگیری ماشینی را می‌توان برای مشاهده علائم حیاتی بیمارانی که مراقبت‌های ویژه دریافت می‌کنند و در صورت افزایش عوامل خطر خاص به پزشکان هشدار می دهند به کار گرفت.</a:t>
            </a:r>
          </a:p>
          <a:p>
            <a:pPr algn="justLow" rtl="1">
              <a:lnSpc>
                <a:spcPct val="250000"/>
              </a:lnSpc>
            </a:pPr>
            <a:r>
              <a:rPr lang="fa-IR" dirty="0">
                <a:cs typeface="B Nazanin" panose="00000400000000000000" pitchFamily="2" charset="-78"/>
              </a:rPr>
              <a:t>در حالی که دستگاه‌های پزشکی مانند مانیتورهای قلب می‌توانند علائم حیاتی را ردیابی کنند، هوش مصنوعی می‌تواند داده‌های آن دستگاه‌ها را جمع‌آوری کند و به دنبال شرایط پیچیده‌تری مانند سپسیس(عفونت خون) باشد.</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6D940E86-22DA-E7DC-F739-13DE634B78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868421">
            <a:off x="7465091" y="2197226"/>
            <a:ext cx="3027367" cy="30273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815958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34808" y="451973"/>
            <a:ext cx="4001416" cy="400110"/>
          </a:xfrm>
          <a:prstGeom prst="rect">
            <a:avLst/>
          </a:prstGeom>
        </p:spPr>
        <p:txBody>
          <a:bodyPr wrap="none">
            <a:spAutoFit/>
          </a:bodyPr>
          <a:lstStyle/>
          <a:p>
            <a:pPr algn="r" rtl="1"/>
            <a:r>
              <a:rPr lang="fa-IR" sz="2000" dirty="0">
                <a:solidFill>
                  <a:schemeClr val="bg1"/>
                </a:solidFill>
                <a:cs typeface="B Titr" panose="00000700000000000000" pitchFamily="2" charset="-78"/>
              </a:rPr>
              <a:t>کاربردهای هوش مصنوعی در حوزه سلامت</a:t>
            </a:r>
            <a:endParaRPr lang="en-US" sz="2000" dirty="0">
              <a:solidFill>
                <a:schemeClr val="bg1"/>
              </a:solidFill>
              <a:cs typeface="B Titr" panose="00000700000000000000" pitchFamily="2" charset="-78"/>
            </a:endParaRPr>
          </a:p>
        </p:txBody>
      </p:sp>
      <p:sp>
        <p:nvSpPr>
          <p:cNvPr id="4" name="Rectangle 3"/>
          <p:cNvSpPr/>
          <p:nvPr/>
        </p:nvSpPr>
        <p:spPr>
          <a:xfrm>
            <a:off x="5743813" y="1238794"/>
            <a:ext cx="5551157" cy="5009064"/>
          </a:xfrm>
          <a:prstGeom prst="rect">
            <a:avLst/>
          </a:prstGeom>
        </p:spPr>
        <p:txBody>
          <a:bodyPr wrap="square">
            <a:spAutoFit/>
          </a:bodyPr>
          <a:lstStyle/>
          <a:p>
            <a:pPr algn="justLow" rtl="1">
              <a:lnSpc>
                <a:spcPct val="200000"/>
              </a:lnSpc>
            </a:pPr>
            <a:r>
              <a:rPr lang="fa-IR" dirty="0">
                <a:cs typeface="B Titr" panose="00000700000000000000" pitchFamily="2" charset="-78"/>
              </a:rPr>
              <a:t>درمان شخصی سازی شده</a:t>
            </a:r>
            <a:endParaRPr lang="fa-IR" dirty="0">
              <a:cs typeface="B Nazanin" panose="00000400000000000000" pitchFamily="2" charset="-78"/>
            </a:endParaRPr>
          </a:p>
          <a:p>
            <a:pPr algn="justLow" rtl="1">
              <a:lnSpc>
                <a:spcPct val="200000"/>
              </a:lnSpc>
            </a:pPr>
            <a:r>
              <a:rPr lang="fa-IR" dirty="0">
                <a:cs typeface="B Nazanin" panose="00000400000000000000" pitchFamily="2" charset="-78"/>
              </a:rPr>
              <a:t>پشتیبانی از پزشکی دقیق با کمک هوش مصنوعی مجازی آسان تر می شود. از آنجایی که مدل‌های هوش مصنوعی می‌توانند اولویت‌ها را یاد بگیرند و حفظ کنند، هوش مصنوعی این پتانسیل را دارد که توصیه‌های بی‌درنگ شخصی ‌سازی شده را در تمام ساعات شبانه‌روز به بیماران ارائه دهد. به جای اینکه هر بار اطلاعات را با یک فرد جدید تکرار کنید، یک سیستم مراقبت های بهداشتی می تواند به بیماران دسترسی شبانه روزی به یک دستیار مجازی مجهز به هوش مصنوعی را ارائه دهد که می تواند به سوالات بر اساس تاریخچه پزشکی، ترجیحات و نیازهای شخصی بیمار پاسخ دهد.</a:t>
            </a:r>
            <a:endParaRPr lang="en-US" dirty="0">
              <a:cs typeface="B Nazanin" panose="000004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1459905">
            <a:off x="1018020" y="1596657"/>
            <a:ext cx="3550794" cy="199038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 name="Picture 2">
            <a:extLst>
              <a:ext uri="{FF2B5EF4-FFF2-40B4-BE49-F238E27FC236}">
                <a16:creationId xmlns:a16="http://schemas.microsoft.com/office/drawing/2014/main" id="{B6E0D7CC-BF21-F75E-D584-E4955A4FC3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430467" y="3709458"/>
            <a:ext cx="3390687" cy="22611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6272372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087347" y="422476"/>
            <a:ext cx="3116559" cy="400110"/>
          </a:xfrm>
          <a:prstGeom prst="rect">
            <a:avLst/>
          </a:prstGeom>
        </p:spPr>
        <p:txBody>
          <a:bodyPr wrap="none">
            <a:spAutoFit/>
          </a:bodyPr>
          <a:lstStyle/>
          <a:p>
            <a:pPr algn="r" rtl="1"/>
            <a:r>
              <a:rPr lang="fa-IR" sz="2000" dirty="0">
                <a:solidFill>
                  <a:schemeClr val="bg1"/>
                </a:solidFill>
                <a:cs typeface="B Titr" panose="00000700000000000000" pitchFamily="2" charset="-78"/>
              </a:rPr>
              <a:t>کاربرد هوش مصنوعی در پزشکی</a:t>
            </a:r>
            <a:endParaRPr lang="en-US" sz="2000" dirty="0">
              <a:solidFill>
                <a:schemeClr val="bg1"/>
              </a:solidFill>
              <a:cs typeface="B Titr" panose="00000700000000000000" pitchFamily="2" charset="-78"/>
            </a:endParaRPr>
          </a:p>
        </p:txBody>
      </p:sp>
      <p:sp>
        <p:nvSpPr>
          <p:cNvPr id="3" name="Rectangle 2"/>
          <p:cNvSpPr/>
          <p:nvPr/>
        </p:nvSpPr>
        <p:spPr>
          <a:xfrm>
            <a:off x="4403870" y="3244334"/>
            <a:ext cx="184731" cy="369332"/>
          </a:xfrm>
          <a:prstGeom prst="rect">
            <a:avLst/>
          </a:prstGeom>
        </p:spPr>
        <p:txBody>
          <a:bodyPr wrap="none">
            <a:spAutoFit/>
          </a:bodyPr>
          <a:lstStyle/>
          <a:p>
            <a:endParaRPr lang="en-US" dirty="0"/>
          </a:p>
        </p:txBody>
      </p:sp>
      <p:sp>
        <p:nvSpPr>
          <p:cNvPr id="6" name="Rectangle 5"/>
          <p:cNvSpPr/>
          <p:nvPr/>
        </p:nvSpPr>
        <p:spPr>
          <a:xfrm>
            <a:off x="377073" y="1224651"/>
            <a:ext cx="10945088" cy="5520101"/>
          </a:xfrm>
          <a:prstGeom prst="rect">
            <a:avLst/>
          </a:prstGeom>
        </p:spPr>
        <p:txBody>
          <a:bodyPr wrap="square">
            <a:spAutoFit/>
          </a:bodyPr>
          <a:lstStyle/>
          <a:p>
            <a:pPr algn="ctr" rtl="1">
              <a:lnSpc>
                <a:spcPct val="250000"/>
              </a:lnSpc>
            </a:pPr>
            <a:r>
              <a:rPr lang="fa-IR" dirty="0">
                <a:cs typeface="B Nazanin" panose="00000400000000000000" pitchFamily="2" charset="-78"/>
              </a:rPr>
              <a:t>در واقع، هوش مصنوعی تمام این داده‌ها را بررسی می‌کند، تا افرادی که دارای سابقه سلامت مشابه و تجربیات سلامتی شما هستند را پیدا کند. (حتی در برخی موارد، ده‌ها میلیارد داده را!) این فناوری هر چه با داده‌ها‌ی بیشتری کار کند، بینش و توصیه‌های آن دقیق‌تر خواهد بود.</a:t>
            </a:r>
          </a:p>
          <a:p>
            <a:pPr algn="ctr" rtl="1">
              <a:lnSpc>
                <a:spcPct val="250000"/>
              </a:lnSpc>
            </a:pPr>
            <a:r>
              <a:rPr lang="fa-IR" dirty="0">
                <a:cs typeface="B Nazanin" panose="00000400000000000000" pitchFamily="2" charset="-78"/>
              </a:rPr>
              <a:t>افزون بر این موارد خوب است بدانید که دیجیتالی شدن حجم عظیمی از داده‌ها را تولید می‌کند. از این داده‌ها می‌توان برای نظارت بر فرایندها، شناسایی روندها در مراحل اولیه و امکان پاسخگویی به آن‌ها با استفاده از مدل‌های کسب و کار جدید شبکه‌ای بهره برد. این عملکردها در حوزه‌های پزشکی مزایای زیادی دارند. به عنوان مثال با در نظر گرفتن تمام داده‌های پزشکی و غیر پزشکی، می‌توان تصمیمات کارآمد و منطقی‌تری اتخاذ کرد. همچنین درمان‌ها را فردی کرد یا بیماری‌ها را در مراحل اولیه تشخیص داد. در حقیقت داده‌های کلان در هوش مصنوعی کلیدواژه‌های مهم در آینده پزشکی هستند. هوش مصنوعی می‌تواند حجم زیادی از داده‌ها را در مدت زمان بسیار کوتاهی و سریع‌تر از انسان‌ها ترکیب و تجزیه و تحلیل کند.</a:t>
            </a:r>
            <a:endParaRPr lang="en-US" dirty="0">
              <a:cs typeface="B Nazanin" panose="00000400000000000000" pitchFamily="2" charset="-78"/>
            </a:endParaRPr>
          </a:p>
          <a:p>
            <a:pPr algn="ctr" rtl="1">
              <a:lnSpc>
                <a:spcPct val="250000"/>
              </a:lnSpc>
            </a:pPr>
            <a:endParaRPr lang="en-US" dirty="0">
              <a:cs typeface="B Nazanin" panose="00000400000000000000" pitchFamily="2" charset="-78"/>
            </a:endParaRPr>
          </a:p>
        </p:txBody>
      </p:sp>
    </p:spTree>
    <p:extLst>
      <p:ext uri="{BB962C8B-B14F-4D97-AF65-F5344CB8AC3E}">
        <p14:creationId xmlns:p14="http://schemas.microsoft.com/office/powerpoint/2010/main" val="41904027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34808" y="451973"/>
            <a:ext cx="4001416" cy="400110"/>
          </a:xfrm>
          <a:prstGeom prst="rect">
            <a:avLst/>
          </a:prstGeom>
        </p:spPr>
        <p:txBody>
          <a:bodyPr wrap="none">
            <a:spAutoFit/>
          </a:bodyPr>
          <a:lstStyle/>
          <a:p>
            <a:pPr algn="r" rtl="1"/>
            <a:r>
              <a:rPr lang="fa-IR" sz="2000" dirty="0">
                <a:solidFill>
                  <a:schemeClr val="bg1"/>
                </a:solidFill>
                <a:cs typeface="B Titr" panose="00000700000000000000" pitchFamily="2" charset="-78"/>
              </a:rPr>
              <a:t>کاربردهای هوش مصنوعی در حوزه سلامت</a:t>
            </a:r>
            <a:endParaRPr lang="en-US" sz="2000" dirty="0">
              <a:solidFill>
                <a:schemeClr val="bg1"/>
              </a:solidFill>
              <a:cs typeface="B Titr" panose="00000700000000000000" pitchFamily="2" charset="-78"/>
            </a:endParaRPr>
          </a:p>
        </p:txBody>
      </p:sp>
      <p:sp>
        <p:nvSpPr>
          <p:cNvPr id="3" name="Rectangle 2"/>
          <p:cNvSpPr/>
          <p:nvPr/>
        </p:nvSpPr>
        <p:spPr>
          <a:xfrm>
            <a:off x="5437239" y="1402310"/>
            <a:ext cx="6096000" cy="369332"/>
          </a:xfrm>
          <a:prstGeom prst="rect">
            <a:avLst/>
          </a:prstGeom>
        </p:spPr>
        <p:txBody>
          <a:bodyPr>
            <a:spAutoFit/>
          </a:bodyPr>
          <a:lstStyle/>
          <a:p>
            <a:endParaRPr lang="en-US" dirty="0"/>
          </a:p>
        </p:txBody>
      </p:sp>
      <p:sp>
        <p:nvSpPr>
          <p:cNvPr id="4" name="Rectangle 3"/>
          <p:cNvSpPr/>
          <p:nvPr/>
        </p:nvSpPr>
        <p:spPr>
          <a:xfrm>
            <a:off x="619432" y="820704"/>
            <a:ext cx="10516792" cy="3450945"/>
          </a:xfrm>
          <a:prstGeom prst="rect">
            <a:avLst/>
          </a:prstGeom>
        </p:spPr>
        <p:txBody>
          <a:bodyPr wrap="square">
            <a:spAutoFit/>
          </a:bodyPr>
          <a:lstStyle/>
          <a:p>
            <a:pPr algn="r" rtl="1">
              <a:lnSpc>
                <a:spcPct val="250000"/>
              </a:lnSpc>
            </a:pPr>
            <a:r>
              <a:rPr lang="fa-IR" dirty="0">
                <a:cs typeface="B Titr" panose="00000700000000000000" pitchFamily="2" charset="-78"/>
              </a:rPr>
              <a:t>هوش مصنوعی در تصویربرداری پزشکی</a:t>
            </a:r>
          </a:p>
          <a:p>
            <a:pPr algn="r" rtl="1">
              <a:lnSpc>
                <a:spcPct val="250000"/>
              </a:lnSpc>
            </a:pPr>
            <a:r>
              <a:rPr lang="fa-IR" dirty="0">
                <a:cs typeface="B Nazanin" panose="00000400000000000000" pitchFamily="2" charset="-78"/>
              </a:rPr>
              <a:t>هوش مصنوعی در حال حاضر نقش برجسته ای در تصویربرداری پزشکی ایفا می کند. تحقیقات نشان داده است که هوش مصنوعی با استفاده از شبکه های عصبی مصنوعی می تواند به اندازه رادیولوژیست های انسانی در تشخیص علائم سرطان سینه و همچنین سایر شرایط موثر باشد. علاوه بر کمک به پزشکان در تشخیص علائم اولیه بیماری، هوش مصنوعی همچنین می‌تواند با شناسایی بخش‌های حیاتی از تاریخچه بیمار و ارائه تصاویر مربوطه به آنها، تعداد خیره‌کننده</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435332">
            <a:off x="1148169" y="3964806"/>
            <a:ext cx="4164094" cy="22431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C52B09CA-14B7-27A2-6B07-FFD7D703D83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768256">
            <a:off x="6072953" y="4114411"/>
            <a:ext cx="2591859" cy="19438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50322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34808" y="451973"/>
            <a:ext cx="4001416" cy="400110"/>
          </a:xfrm>
          <a:prstGeom prst="rect">
            <a:avLst/>
          </a:prstGeom>
        </p:spPr>
        <p:txBody>
          <a:bodyPr wrap="none">
            <a:spAutoFit/>
          </a:bodyPr>
          <a:lstStyle/>
          <a:p>
            <a:pPr algn="r" rtl="1"/>
            <a:r>
              <a:rPr lang="fa-IR" sz="2000" dirty="0">
                <a:solidFill>
                  <a:schemeClr val="bg1"/>
                </a:solidFill>
                <a:cs typeface="B Titr" panose="00000700000000000000" pitchFamily="2" charset="-78"/>
              </a:rPr>
              <a:t>کاربردهای هوش مصنوعی در حوزه سلامت</a:t>
            </a:r>
            <a:endParaRPr lang="en-US" sz="2000" dirty="0">
              <a:solidFill>
                <a:schemeClr val="bg1"/>
              </a:solidFill>
              <a:cs typeface="B Titr" panose="00000700000000000000" pitchFamily="2" charset="-78"/>
            </a:endParaRPr>
          </a:p>
        </p:txBody>
      </p:sp>
      <p:sp>
        <p:nvSpPr>
          <p:cNvPr id="3" name="Rectangle 2"/>
          <p:cNvSpPr/>
          <p:nvPr/>
        </p:nvSpPr>
        <p:spPr>
          <a:xfrm>
            <a:off x="5437239" y="1402310"/>
            <a:ext cx="6096000" cy="369332"/>
          </a:xfrm>
          <a:prstGeom prst="rect">
            <a:avLst/>
          </a:prstGeom>
        </p:spPr>
        <p:txBody>
          <a:bodyPr>
            <a:spAutoFit/>
          </a:bodyPr>
          <a:lstStyle/>
          <a:p>
            <a:endParaRPr lang="en-US" dirty="0"/>
          </a:p>
        </p:txBody>
      </p:sp>
      <p:sp>
        <p:nvSpPr>
          <p:cNvPr id="4" name="Rectangle 3"/>
          <p:cNvSpPr/>
          <p:nvPr/>
        </p:nvSpPr>
        <p:spPr>
          <a:xfrm>
            <a:off x="462116" y="852083"/>
            <a:ext cx="10674108" cy="2065950"/>
          </a:xfrm>
          <a:prstGeom prst="rect">
            <a:avLst/>
          </a:prstGeom>
        </p:spPr>
        <p:txBody>
          <a:bodyPr wrap="square">
            <a:spAutoFit/>
          </a:bodyPr>
          <a:lstStyle/>
          <a:p>
            <a:pPr algn="ctr" rtl="1">
              <a:lnSpc>
                <a:spcPct val="250000"/>
              </a:lnSpc>
            </a:pPr>
            <a:r>
              <a:rPr lang="fa-IR" dirty="0">
                <a:cs typeface="B Titr" panose="00000700000000000000" pitchFamily="2" charset="-78"/>
              </a:rPr>
              <a:t>کارایی کارآزمایی بالینی</a:t>
            </a:r>
          </a:p>
          <a:p>
            <a:pPr algn="ctr" rtl="1">
              <a:lnSpc>
                <a:spcPct val="250000"/>
              </a:lnSpc>
            </a:pPr>
            <a:r>
              <a:rPr lang="fa-IR" dirty="0">
                <a:cs typeface="B Nazanin" panose="00000400000000000000" pitchFamily="2" charset="-78"/>
              </a:rPr>
              <a:t>زمان زیادی در طول آزمایش‌های بالینی صرف اختصاص کدهای پزشکی به نتایج بیمار و به‌روزرسانی مجموعه داده‌های مربوطه می‌شود. هوش مصنوعی می‌تواند با ارائه جستجوی سریع‌تر و هوشمندانه‌تر برای کدهای پزشکی به سرعت بخشیدن به این فرآیند کمک کند.</a:t>
            </a:r>
            <a:endParaRPr lang="en-US"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734573" y="3318143"/>
            <a:ext cx="5288148" cy="30039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F0C54E09-8C28-BFDD-D973-3B8AAE506D7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79038" y="3322372"/>
            <a:ext cx="4657186" cy="31057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552906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020536" y="432308"/>
            <a:ext cx="3127779" cy="400110"/>
          </a:xfrm>
          <a:prstGeom prst="rect">
            <a:avLst/>
          </a:prstGeom>
        </p:spPr>
        <p:txBody>
          <a:bodyPr wrap="none">
            <a:spAutoFit/>
          </a:bodyPr>
          <a:lstStyle/>
          <a:p>
            <a:pPr algn="r" rtl="1"/>
            <a:r>
              <a:rPr lang="fa-IR" sz="2000" b="1" dirty="0">
                <a:solidFill>
                  <a:schemeClr val="bg1"/>
                </a:solidFill>
                <a:cs typeface="B Titr" panose="00000700000000000000" pitchFamily="2" charset="-78"/>
              </a:rPr>
              <a:t>مزایای هوش مصنوعی در پزشکی</a:t>
            </a:r>
          </a:p>
        </p:txBody>
      </p:sp>
      <p:sp>
        <p:nvSpPr>
          <p:cNvPr id="3" name="Rectangle 2"/>
          <p:cNvSpPr/>
          <p:nvPr/>
        </p:nvSpPr>
        <p:spPr>
          <a:xfrm>
            <a:off x="5437239" y="1402310"/>
            <a:ext cx="6096000" cy="369332"/>
          </a:xfrm>
          <a:prstGeom prst="rect">
            <a:avLst/>
          </a:prstGeom>
        </p:spPr>
        <p:txBody>
          <a:bodyPr>
            <a:spAutoFit/>
          </a:bodyPr>
          <a:lstStyle/>
          <a:p>
            <a:endParaRPr lang="en-US" dirty="0"/>
          </a:p>
        </p:txBody>
      </p:sp>
      <p:sp>
        <p:nvSpPr>
          <p:cNvPr id="4" name="Rectangle 3"/>
          <p:cNvSpPr/>
          <p:nvPr/>
        </p:nvSpPr>
        <p:spPr>
          <a:xfrm>
            <a:off x="6096000" y="1128904"/>
            <a:ext cx="5052315" cy="4835939"/>
          </a:xfrm>
          <a:prstGeom prst="rect">
            <a:avLst/>
          </a:prstGeom>
        </p:spPr>
        <p:txBody>
          <a:bodyPr wrap="square">
            <a:spAutoFit/>
          </a:bodyPr>
          <a:lstStyle/>
          <a:p>
            <a:pPr algn="justLow" rtl="1">
              <a:lnSpc>
                <a:spcPct val="250000"/>
              </a:lnSpc>
            </a:pPr>
            <a:r>
              <a:rPr lang="fa-IR" dirty="0">
                <a:cs typeface="B Titr" panose="00000700000000000000" pitchFamily="2" charset="-78"/>
              </a:rPr>
              <a:t>۱-مراقبت آگاهانه از بیمار</a:t>
            </a:r>
          </a:p>
          <a:p>
            <a:pPr algn="justLow" rtl="1">
              <a:lnSpc>
                <a:spcPct val="250000"/>
              </a:lnSpc>
            </a:pPr>
            <a:r>
              <a:rPr lang="fa-IR" dirty="0">
                <a:cs typeface="B Nazanin" panose="00000400000000000000" pitchFamily="2" charset="-78"/>
              </a:rPr>
              <a:t> ادغام هوش مصنوعی پزشکی در گردش کار پزشکان می تواند زمینه ارزشمندی را در حالی که ارائه دهندگان در حال تصمیم گیری در مورد مراقبت هستند فراهم کند. یک الگوریتم یادگیری ماشینی آموزش‌دیده می‌تواند با ارائه نتایج جستجوی ارزشمند به پزشکان با بینش‌های مبتنی بر شواهد در مورد درمان‌ها و روش‌ها در حالی که بیمار هنوز در اتاق با آنها است، به کاهش زمان تحقیق کمک کند.</a:t>
            </a:r>
            <a:endParaRPr lang="en-US" dirty="0">
              <a:cs typeface="B Nazanin" panose="000004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1105167">
            <a:off x="821662" y="1427975"/>
            <a:ext cx="4380444" cy="29212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34D2A1BC-A2D3-32FA-0C82-2F03F497CABC}"/>
              </a:ext>
            </a:extLst>
          </p:cNvPr>
          <p:cNvPicPr>
            <a:picLocks noChangeAspect="1"/>
          </p:cNvPicPr>
          <p:nvPr/>
        </p:nvPicPr>
        <p:blipFill>
          <a:blip r:embed="rId3"/>
          <a:stretch>
            <a:fillRect/>
          </a:stretch>
        </p:blipFill>
        <p:spPr>
          <a:xfrm rot="800387">
            <a:off x="1254483" y="4376268"/>
            <a:ext cx="3514805" cy="176919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3649305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020536" y="432308"/>
            <a:ext cx="3127779" cy="400110"/>
          </a:xfrm>
          <a:prstGeom prst="rect">
            <a:avLst/>
          </a:prstGeom>
        </p:spPr>
        <p:txBody>
          <a:bodyPr wrap="none">
            <a:spAutoFit/>
          </a:bodyPr>
          <a:lstStyle/>
          <a:p>
            <a:pPr algn="r" rtl="1"/>
            <a:r>
              <a:rPr lang="fa-IR" sz="2000" b="1" dirty="0">
                <a:solidFill>
                  <a:schemeClr val="bg1"/>
                </a:solidFill>
                <a:cs typeface="B Titr" panose="00000700000000000000" pitchFamily="2" charset="-78"/>
              </a:rPr>
              <a:t>مزایای هوش مصنوعی در پزشکی</a:t>
            </a:r>
          </a:p>
        </p:txBody>
      </p:sp>
      <p:sp>
        <p:nvSpPr>
          <p:cNvPr id="3" name="Rectangle 2"/>
          <p:cNvSpPr/>
          <p:nvPr/>
        </p:nvSpPr>
        <p:spPr>
          <a:xfrm>
            <a:off x="5437239" y="1402310"/>
            <a:ext cx="6096000" cy="369332"/>
          </a:xfrm>
          <a:prstGeom prst="rect">
            <a:avLst/>
          </a:prstGeom>
        </p:spPr>
        <p:txBody>
          <a:bodyPr>
            <a:spAutoFit/>
          </a:bodyPr>
          <a:lstStyle/>
          <a:p>
            <a:endParaRPr lang="en-US" dirty="0"/>
          </a:p>
        </p:txBody>
      </p:sp>
      <p:sp>
        <p:nvSpPr>
          <p:cNvPr id="5" name="Rectangle 4"/>
          <p:cNvSpPr/>
          <p:nvPr/>
        </p:nvSpPr>
        <p:spPr>
          <a:xfrm>
            <a:off x="472668" y="1112277"/>
            <a:ext cx="4845818" cy="4835939"/>
          </a:xfrm>
          <a:prstGeom prst="rect">
            <a:avLst/>
          </a:prstGeom>
        </p:spPr>
        <p:txBody>
          <a:bodyPr wrap="square">
            <a:spAutoFit/>
          </a:bodyPr>
          <a:lstStyle/>
          <a:p>
            <a:pPr algn="r" rtl="1">
              <a:lnSpc>
                <a:spcPct val="250000"/>
              </a:lnSpc>
            </a:pPr>
            <a:r>
              <a:rPr lang="fa-IR" dirty="0">
                <a:cs typeface="B Titr" panose="00000700000000000000" pitchFamily="2" charset="-78"/>
              </a:rPr>
              <a:t>۲-کاهش خطا</a:t>
            </a:r>
          </a:p>
          <a:p>
            <a:pPr algn="r" rtl="1">
              <a:lnSpc>
                <a:spcPct val="250000"/>
              </a:lnSpc>
            </a:pPr>
            <a:r>
              <a:rPr lang="fa-IR" dirty="0">
                <a:cs typeface="B Nazanin" panose="00000400000000000000" pitchFamily="2" charset="-78"/>
              </a:rPr>
              <a:t>شواهدی وجود دارد که نشان می دهد هوش مصنوعی می تواند به بهبود ایمنی بیمار کمک کند. یک بررسی سیستمیک اخیر از 53 مطالعه بررسی شده که تأثیر هوش مصنوعی بر ایمنی بیمار را بررسی می‌کرد، نشان داد که ابزارهای پشتیبانی تصمیم‌گیری مبتنی بر هوش مصنوعی می‌توانند به بهبود تشخیص و مدیریت دارو کمک کنند.</a:t>
            </a:r>
            <a:endParaRPr lang="en-US" dirty="0">
              <a:cs typeface="B Nazanin" panose="00000400000000000000" pitchFamily="2" charset="-78"/>
            </a:endParaRPr>
          </a:p>
        </p:txBody>
      </p:sp>
      <p:grpSp>
        <p:nvGrpSpPr>
          <p:cNvPr id="7" name="Group 6">
            <a:extLst>
              <a:ext uri="{FF2B5EF4-FFF2-40B4-BE49-F238E27FC236}">
                <a16:creationId xmlns:a16="http://schemas.microsoft.com/office/drawing/2014/main" id="{DDCFF8D5-FE4C-9912-AEBF-32CAA315D078}"/>
              </a:ext>
            </a:extLst>
          </p:cNvPr>
          <p:cNvGrpSpPr/>
          <p:nvPr/>
        </p:nvGrpSpPr>
        <p:grpSpPr>
          <a:xfrm>
            <a:off x="5715833" y="1112277"/>
            <a:ext cx="5538811" cy="5163354"/>
            <a:chOff x="5399818" y="1512946"/>
            <a:chExt cx="5032047" cy="4690946"/>
          </a:xfrm>
        </p:grpSpPr>
        <p:pic>
          <p:nvPicPr>
            <p:cNvPr id="6" name="Picture 5"/>
            <p:cNvPicPr>
              <a:picLocks noChangeAspect="1"/>
            </p:cNvPicPr>
            <p:nvPr/>
          </p:nvPicPr>
          <p:blipFill>
            <a:blip r:embed="rId2"/>
            <a:stretch>
              <a:fillRect/>
            </a:stretch>
          </p:blipFill>
          <p:spPr>
            <a:xfrm>
              <a:off x="5399818" y="1512946"/>
              <a:ext cx="3914140" cy="22017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Picture 3">
              <a:extLst>
                <a:ext uri="{FF2B5EF4-FFF2-40B4-BE49-F238E27FC236}">
                  <a16:creationId xmlns:a16="http://schemas.microsoft.com/office/drawing/2014/main" id="{176FD403-5E5D-3E66-6C0D-5D056CB42DE8}"/>
                </a:ext>
              </a:extLst>
            </p:cNvPr>
            <p:cNvPicPr>
              <a:picLocks noChangeAspect="1"/>
            </p:cNvPicPr>
            <p:nvPr/>
          </p:nvPicPr>
          <p:blipFill>
            <a:blip r:embed="rId3"/>
            <a:stretch>
              <a:fillRect/>
            </a:stretch>
          </p:blipFill>
          <p:spPr>
            <a:xfrm>
              <a:off x="6538613" y="4244202"/>
              <a:ext cx="3893252" cy="19596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extLst>
      <p:ext uri="{BB962C8B-B14F-4D97-AF65-F5344CB8AC3E}">
        <p14:creationId xmlns:p14="http://schemas.microsoft.com/office/powerpoint/2010/main" val="5077615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020536" y="432308"/>
            <a:ext cx="3127779" cy="400110"/>
          </a:xfrm>
          <a:prstGeom prst="rect">
            <a:avLst/>
          </a:prstGeom>
        </p:spPr>
        <p:txBody>
          <a:bodyPr wrap="none">
            <a:spAutoFit/>
          </a:bodyPr>
          <a:lstStyle/>
          <a:p>
            <a:pPr algn="r" rtl="1"/>
            <a:r>
              <a:rPr lang="fa-IR" sz="2000" b="1" dirty="0">
                <a:solidFill>
                  <a:schemeClr val="bg1"/>
                </a:solidFill>
                <a:cs typeface="B Titr" panose="00000700000000000000" pitchFamily="2" charset="-78"/>
              </a:rPr>
              <a:t>مزایای هوش مصنوعی در پزشکی</a:t>
            </a:r>
          </a:p>
        </p:txBody>
      </p:sp>
      <p:sp>
        <p:nvSpPr>
          <p:cNvPr id="3" name="Rectangle 2"/>
          <p:cNvSpPr/>
          <p:nvPr/>
        </p:nvSpPr>
        <p:spPr>
          <a:xfrm>
            <a:off x="5437239" y="1402310"/>
            <a:ext cx="6096000" cy="369332"/>
          </a:xfrm>
          <a:prstGeom prst="rect">
            <a:avLst/>
          </a:prstGeom>
        </p:spPr>
        <p:txBody>
          <a:bodyPr>
            <a:spAutoFit/>
          </a:bodyPr>
          <a:lstStyle/>
          <a:p>
            <a:endParaRPr lang="en-US" dirty="0"/>
          </a:p>
        </p:txBody>
      </p:sp>
      <p:sp>
        <p:nvSpPr>
          <p:cNvPr id="4" name="Rectangle 3"/>
          <p:cNvSpPr/>
          <p:nvPr/>
        </p:nvSpPr>
        <p:spPr>
          <a:xfrm>
            <a:off x="655688" y="4309279"/>
            <a:ext cx="10599174" cy="2239074"/>
          </a:xfrm>
          <a:prstGeom prst="rect">
            <a:avLst/>
          </a:prstGeom>
        </p:spPr>
        <p:txBody>
          <a:bodyPr wrap="square">
            <a:spAutoFit/>
          </a:bodyPr>
          <a:lstStyle/>
          <a:p>
            <a:pPr algn="ctr" rtl="1">
              <a:lnSpc>
                <a:spcPct val="200000"/>
              </a:lnSpc>
            </a:pPr>
            <a:r>
              <a:rPr lang="fa-IR" dirty="0">
                <a:cs typeface="B Titr" panose="00000700000000000000" pitchFamily="2" charset="-78"/>
              </a:rPr>
              <a:t>۳-کاهش هزینه های مراقبت</a:t>
            </a:r>
          </a:p>
          <a:p>
            <a:pPr algn="ctr" rtl="1">
              <a:lnSpc>
                <a:spcPct val="200000"/>
              </a:lnSpc>
            </a:pPr>
            <a:r>
              <a:rPr lang="fa-IR" dirty="0">
                <a:cs typeface="B Nazanin" panose="00000400000000000000" pitchFamily="2" charset="-78"/>
              </a:rPr>
              <a:t>راه های بالقوه زیادی وجود دارد که هوش مصنوعی می تواند هزینه ها را در سراسر صنعت مراقبت های بهداشتی کاهش دهد. برخی از امیدوارکننده‌ترین فرصت‌ها عبارتند از:</a:t>
            </a:r>
          </a:p>
          <a:p>
            <a:pPr algn="ctr" rtl="1">
              <a:lnSpc>
                <a:spcPct val="200000"/>
              </a:lnSpc>
            </a:pPr>
            <a:r>
              <a:rPr lang="fa-IR" dirty="0">
                <a:cs typeface="B Nazanin" panose="00000400000000000000" pitchFamily="2" charset="-78"/>
              </a:rPr>
              <a:t>کاهش خطاهای دارویی، کمک‌های بهداشتی مجازی و حمایت از جریان کار اداری و بالینی کارآمدتر.</a:t>
            </a:r>
            <a:endParaRPr lang="en-US"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7158746" y="1106797"/>
            <a:ext cx="3460617" cy="28838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extLst>
              <a:ext uri="{FF2B5EF4-FFF2-40B4-BE49-F238E27FC236}">
                <a16:creationId xmlns:a16="http://schemas.microsoft.com/office/drawing/2014/main" id="{84E276D8-D5AE-6F0C-BC9C-751F5B75AF70}"/>
              </a:ext>
            </a:extLst>
          </p:cNvPr>
          <p:cNvPicPr>
            <a:picLocks noChangeAspect="1"/>
          </p:cNvPicPr>
          <p:nvPr/>
        </p:nvPicPr>
        <p:blipFill>
          <a:blip r:embed="rId3"/>
          <a:stretch>
            <a:fillRect/>
          </a:stretch>
        </p:blipFill>
        <p:spPr>
          <a:xfrm>
            <a:off x="1244529" y="1106797"/>
            <a:ext cx="5126842" cy="28838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180469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020536" y="432308"/>
            <a:ext cx="3127779" cy="400110"/>
          </a:xfrm>
          <a:prstGeom prst="rect">
            <a:avLst/>
          </a:prstGeom>
        </p:spPr>
        <p:txBody>
          <a:bodyPr wrap="none">
            <a:spAutoFit/>
          </a:bodyPr>
          <a:lstStyle/>
          <a:p>
            <a:pPr algn="r" rtl="1"/>
            <a:r>
              <a:rPr lang="fa-IR" sz="2000" b="1" dirty="0">
                <a:solidFill>
                  <a:schemeClr val="bg1"/>
                </a:solidFill>
                <a:cs typeface="B Titr" panose="00000700000000000000" pitchFamily="2" charset="-78"/>
              </a:rPr>
              <a:t>مزایای هوش مصنوعی در پزشکی</a:t>
            </a:r>
          </a:p>
        </p:txBody>
      </p:sp>
      <p:sp>
        <p:nvSpPr>
          <p:cNvPr id="3" name="Rectangle 2"/>
          <p:cNvSpPr/>
          <p:nvPr/>
        </p:nvSpPr>
        <p:spPr>
          <a:xfrm>
            <a:off x="5437239" y="1402310"/>
            <a:ext cx="6096000" cy="369332"/>
          </a:xfrm>
          <a:prstGeom prst="rect">
            <a:avLst/>
          </a:prstGeom>
        </p:spPr>
        <p:txBody>
          <a:bodyPr>
            <a:spAutoFit/>
          </a:bodyPr>
          <a:lstStyle/>
          <a:p>
            <a:endParaRPr lang="en-US" dirty="0"/>
          </a:p>
        </p:txBody>
      </p:sp>
      <p:sp>
        <p:nvSpPr>
          <p:cNvPr id="4" name="Rectangle 3"/>
          <p:cNvSpPr/>
          <p:nvPr/>
        </p:nvSpPr>
        <p:spPr>
          <a:xfrm>
            <a:off x="5023556" y="1011030"/>
            <a:ext cx="6310082" cy="5528437"/>
          </a:xfrm>
          <a:prstGeom prst="rect">
            <a:avLst/>
          </a:prstGeom>
        </p:spPr>
        <p:txBody>
          <a:bodyPr wrap="square">
            <a:spAutoFit/>
          </a:bodyPr>
          <a:lstStyle/>
          <a:p>
            <a:pPr algn="justLow" rtl="1">
              <a:lnSpc>
                <a:spcPct val="250000"/>
              </a:lnSpc>
            </a:pPr>
            <a:r>
              <a:rPr lang="fa-IR" dirty="0">
                <a:cs typeface="B Titr" panose="00000700000000000000" pitchFamily="2" charset="-78"/>
              </a:rPr>
              <a:t>۴-افزایش تعامل پزشک و بیمار</a:t>
            </a:r>
          </a:p>
          <a:p>
            <a:pPr algn="justLow" rtl="1">
              <a:lnSpc>
                <a:spcPct val="250000"/>
              </a:lnSpc>
            </a:pPr>
            <a:r>
              <a:rPr lang="fa-IR" dirty="0">
                <a:cs typeface="B Nazanin" panose="00000400000000000000" pitchFamily="2" charset="-78"/>
              </a:rPr>
              <a:t>بسیاری از بیماران خارج از ساعات کاری معمولی به سؤالاتی فکر می کنند. هوش مصنوعی می‌تواند به ارائه پشتیبانی شبانه‌روزی از طریق ربات‌های چت کمک کند که می‌توانند به سؤالات اساسی پاسخ دهند و در مواقعی که دفتر پزشک آنها باز نیست، منابعی را در اختیار بیماران قرار دهد. هوش مصنوعی همچنین می‌تواند به‌طور بالقوه برای تریاژ (الویت بندی بالینی)سوالات و پرچم‌گذاری اطلاعات برای بررسی بیشتر مورد استفاده قرار گیرد، که می‌تواند به ارائه‌دهندگان سلامت در مورد تغییرات سلامتی که نیاز به توجه بیشتری دارند هشدار دهد.</a:t>
            </a:r>
            <a:endParaRPr lang="en-US" dirty="0">
              <a:cs typeface="B Nazanin" panose="00000400000000000000" pitchFamily="2" charset="-78"/>
            </a:endParaRPr>
          </a:p>
        </p:txBody>
      </p:sp>
      <p:grpSp>
        <p:nvGrpSpPr>
          <p:cNvPr id="9" name="Group 8">
            <a:extLst>
              <a:ext uri="{FF2B5EF4-FFF2-40B4-BE49-F238E27FC236}">
                <a16:creationId xmlns:a16="http://schemas.microsoft.com/office/drawing/2014/main" id="{2A297A6C-6264-AA16-CDBE-0A31770F7B55}"/>
              </a:ext>
            </a:extLst>
          </p:cNvPr>
          <p:cNvGrpSpPr/>
          <p:nvPr/>
        </p:nvGrpSpPr>
        <p:grpSpPr>
          <a:xfrm>
            <a:off x="489426" y="1078531"/>
            <a:ext cx="3683967" cy="5267158"/>
            <a:chOff x="751459" y="690213"/>
            <a:chExt cx="4494289" cy="6425718"/>
          </a:xfrm>
        </p:grpSpPr>
        <p:pic>
          <p:nvPicPr>
            <p:cNvPr id="6" name="Picture 5">
              <a:extLst>
                <a:ext uri="{FF2B5EF4-FFF2-40B4-BE49-F238E27FC236}">
                  <a16:creationId xmlns:a16="http://schemas.microsoft.com/office/drawing/2014/main" id="{E3727EC4-52F6-02B2-09BE-3FD64FFDA593}"/>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51459" y="690213"/>
              <a:ext cx="4494289" cy="286747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7" name="Picture 6">
              <a:extLst>
                <a:ext uri="{FF2B5EF4-FFF2-40B4-BE49-F238E27FC236}">
                  <a16:creationId xmlns:a16="http://schemas.microsoft.com/office/drawing/2014/main" id="{E0C42B18-D543-3EA5-62FE-782F176AC58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723388">
              <a:off x="2062946" y="3369722"/>
              <a:ext cx="3158630" cy="23689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4D2EAD8A-346D-ECFD-9EDD-62A8FE1E78A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rot="936106">
              <a:off x="821176" y="5435809"/>
              <a:ext cx="1988121" cy="16801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8011385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020536" y="432308"/>
            <a:ext cx="3127779" cy="400110"/>
          </a:xfrm>
          <a:prstGeom prst="rect">
            <a:avLst/>
          </a:prstGeom>
        </p:spPr>
        <p:txBody>
          <a:bodyPr wrap="none">
            <a:spAutoFit/>
          </a:bodyPr>
          <a:lstStyle/>
          <a:p>
            <a:pPr algn="r" rtl="1"/>
            <a:r>
              <a:rPr lang="fa-IR" sz="2000" b="1" dirty="0">
                <a:solidFill>
                  <a:schemeClr val="bg1"/>
                </a:solidFill>
                <a:cs typeface="B Titr" panose="00000700000000000000" pitchFamily="2" charset="-78"/>
              </a:rPr>
              <a:t>مزایای هوش مصنوعی در پزشکی</a:t>
            </a:r>
          </a:p>
        </p:txBody>
      </p:sp>
      <p:sp>
        <p:nvSpPr>
          <p:cNvPr id="3" name="Rectangle 2"/>
          <p:cNvSpPr/>
          <p:nvPr/>
        </p:nvSpPr>
        <p:spPr>
          <a:xfrm>
            <a:off x="5437239" y="1402310"/>
            <a:ext cx="6096000" cy="369332"/>
          </a:xfrm>
          <a:prstGeom prst="rect">
            <a:avLst/>
          </a:prstGeom>
        </p:spPr>
        <p:txBody>
          <a:bodyPr>
            <a:spAutoFit/>
          </a:bodyPr>
          <a:lstStyle/>
          <a:p>
            <a:endParaRPr lang="en-US" dirty="0"/>
          </a:p>
        </p:txBody>
      </p:sp>
      <p:sp>
        <p:nvSpPr>
          <p:cNvPr id="4" name="Rectangle 3"/>
          <p:cNvSpPr/>
          <p:nvPr/>
        </p:nvSpPr>
        <p:spPr>
          <a:xfrm>
            <a:off x="5742076" y="1256669"/>
            <a:ext cx="5486325" cy="4835939"/>
          </a:xfrm>
          <a:prstGeom prst="rect">
            <a:avLst/>
          </a:prstGeom>
        </p:spPr>
        <p:txBody>
          <a:bodyPr wrap="square">
            <a:spAutoFit/>
          </a:bodyPr>
          <a:lstStyle/>
          <a:p>
            <a:pPr algn="justLow" rtl="1">
              <a:lnSpc>
                <a:spcPct val="250000"/>
              </a:lnSpc>
            </a:pPr>
            <a:r>
              <a:rPr lang="fa-IR" dirty="0">
                <a:cs typeface="B Titr" panose="00000700000000000000" pitchFamily="2" charset="-78"/>
              </a:rPr>
              <a:t>۵-ارائه ارتباط متنی</a:t>
            </a:r>
          </a:p>
          <a:p>
            <a:pPr algn="justLow" rtl="1">
              <a:lnSpc>
                <a:spcPct val="250000"/>
              </a:lnSpc>
            </a:pPr>
            <a:r>
              <a:rPr lang="fa-IR" dirty="0">
                <a:cs typeface="B Nazanin" panose="00000400000000000000" pitchFamily="2" charset="-78"/>
              </a:rPr>
              <a:t>یکی از مزیت های اصلی یادگیری عمیق این است که الگوریتم های هوش مصنوعی می توانند از زمینه قبلی بیمار برای تمایز بین انواع مختلف اطلاعات استفاده کنند. برای مثال، اگر یک یادداشت بالینی شامل فهرستی از داروهای فعلی بیمار به همراه داروی جدیدی باشد که پزشک آن‌ها توصیه می‌کند، یک الگوریتم هوش مصنوعی آموزش‌دیده می‌تواند از پردازش زبان طبیعی برای شناسایی داروهایی که در تاریخچه پزشکی بیمار تعلق دارند استفاده کند.</a:t>
            </a:r>
          </a:p>
        </p:txBody>
      </p:sp>
      <p:pic>
        <p:nvPicPr>
          <p:cNvPr id="5" name="Picture 4"/>
          <p:cNvPicPr>
            <a:picLocks noChangeAspect="1"/>
          </p:cNvPicPr>
          <p:nvPr/>
        </p:nvPicPr>
        <p:blipFill>
          <a:blip r:embed="rId2"/>
          <a:stretch>
            <a:fillRect/>
          </a:stretch>
        </p:blipFill>
        <p:spPr>
          <a:xfrm>
            <a:off x="675529" y="1402310"/>
            <a:ext cx="4690298" cy="4690298"/>
          </a:xfrm>
          <a:prstGeom prst="rect">
            <a:avLst/>
          </a:prstGeom>
        </p:spPr>
      </p:pic>
    </p:spTree>
    <p:extLst>
      <p:ext uri="{BB962C8B-B14F-4D97-AF65-F5344CB8AC3E}">
        <p14:creationId xmlns:p14="http://schemas.microsoft.com/office/powerpoint/2010/main" val="14787650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72158" y="422475"/>
            <a:ext cx="5519460" cy="400110"/>
          </a:xfrm>
          <a:prstGeom prst="rect">
            <a:avLst/>
          </a:prstGeom>
        </p:spPr>
        <p:txBody>
          <a:bodyPr wrap="none">
            <a:spAutoFit/>
          </a:bodyPr>
          <a:lstStyle/>
          <a:p>
            <a:pPr algn="r" rtl="1"/>
            <a:r>
              <a:rPr lang="fa-IR" sz="2000" dirty="0">
                <a:solidFill>
                  <a:schemeClr val="bg1"/>
                </a:solidFill>
                <a:cs typeface="B Titr" panose="00000700000000000000" pitchFamily="2" charset="-78"/>
              </a:rPr>
              <a:t>آیا هوش مصنوعی به طور کامل جانشین پزشکان خواهد شد؟</a:t>
            </a:r>
            <a:endParaRPr lang="en-US" sz="2000" dirty="0">
              <a:solidFill>
                <a:schemeClr val="bg1"/>
              </a:solidFill>
              <a:cs typeface="B Titr" panose="00000700000000000000" pitchFamily="2" charset="-78"/>
            </a:endParaRPr>
          </a:p>
        </p:txBody>
      </p:sp>
      <p:sp>
        <p:nvSpPr>
          <p:cNvPr id="3" name="Rectangle 2"/>
          <p:cNvSpPr/>
          <p:nvPr/>
        </p:nvSpPr>
        <p:spPr>
          <a:xfrm>
            <a:off x="545145" y="1029076"/>
            <a:ext cx="10778662" cy="5528437"/>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پاسخ دکتر اریک توپول به این سوال منفی است. او نظرش را  در کتاب "</a:t>
            </a:r>
            <a:r>
              <a:rPr lang="en-US" dirty="0">
                <a:latin typeface="Times New Roman" panose="02020603050405020304" pitchFamily="18" charset="0"/>
                <a:cs typeface="B Nazanin" panose="00000400000000000000" pitchFamily="2" charset="-78"/>
              </a:rPr>
              <a:t>deep medicine" </a:t>
            </a:r>
            <a:r>
              <a:rPr lang="fa-IR" dirty="0">
                <a:latin typeface="Times New Roman" panose="02020603050405020304" pitchFamily="18" charset="0"/>
                <a:cs typeface="B Nazanin" panose="00000400000000000000" pitchFamily="2" charset="-78"/>
              </a:rPr>
              <a:t> با مقایسه تکنولوژی‌های به کار رفته در ماشین‌های خودران با استفاده‌های هوش مصنوعی در پزشکی بدین شکل بیان می‌کند: مهندسان مشغول در حوزه خودرو‌های خودران 5 سلسله مراتب از خودران کردن خودرو ها را ایجاد کرده‌اند:</a:t>
            </a:r>
          </a:p>
          <a:p>
            <a:pPr algn="ctr" rtl="1">
              <a:lnSpc>
                <a:spcPct val="250000"/>
              </a:lnSpc>
            </a:pPr>
            <a:r>
              <a:rPr lang="fa-IR" dirty="0">
                <a:latin typeface="Times New Roman" panose="02020603050405020304" pitchFamily="18" charset="0"/>
                <a:cs typeface="B Nazanin" panose="00000400000000000000" pitchFamily="2" charset="-78"/>
              </a:rPr>
              <a:t>سطح1: کامپیوتر و انسان در کنار هم خودرو را کنترل می‌کنند مثال این حالت دستیار پارک و ترمز اضطراری است.</a:t>
            </a:r>
          </a:p>
          <a:p>
            <a:pPr algn="ctr" rtl="1">
              <a:lnSpc>
                <a:spcPct val="250000"/>
              </a:lnSpc>
            </a:pPr>
            <a:r>
              <a:rPr lang="fa-IR" dirty="0">
                <a:latin typeface="Times New Roman" panose="02020603050405020304" pitchFamily="18" charset="0"/>
                <a:cs typeface="B Nazanin" panose="00000400000000000000" pitchFamily="2" charset="-78"/>
              </a:rPr>
              <a:t>سطح2: کامپیوتر عملا کنترل خودرو را در دست دارد اما در شرایط پیچیده‌تر و بحرانی وظیفه هدایت خودرو توسط انسان انجام می‌شود.</a:t>
            </a:r>
          </a:p>
          <a:p>
            <a:pPr algn="ctr" rtl="1">
              <a:lnSpc>
                <a:spcPct val="250000"/>
              </a:lnSpc>
            </a:pPr>
            <a:r>
              <a:rPr lang="fa-IR" dirty="0">
                <a:latin typeface="Times New Roman" panose="02020603050405020304" pitchFamily="18" charset="0"/>
                <a:cs typeface="B Nazanin" panose="00000400000000000000" pitchFamily="2" charset="-78"/>
              </a:rPr>
              <a:t>سطح3: در این حالت کامپیوتر خودرو را کنترل می‌کند و توانایی مدیریت شرایط پیچیده را نیز دارد و انسان تنها نقش پشتیبانی دارد.</a:t>
            </a:r>
          </a:p>
          <a:p>
            <a:pPr algn="ctr" rtl="1">
              <a:lnSpc>
                <a:spcPct val="250000"/>
              </a:lnSpc>
            </a:pPr>
            <a:r>
              <a:rPr lang="fa-IR" dirty="0">
                <a:latin typeface="Times New Roman" panose="02020603050405020304" pitchFamily="18" charset="0"/>
                <a:cs typeface="B Nazanin" panose="00000400000000000000" pitchFamily="2" charset="-78"/>
              </a:rPr>
              <a:t>سطح4: در این حالت خودرو در اکثر شرایط نیازی به پشتیبانی انسان ندارد و کنترل خودرو در اختیار کامپیوتر است.</a:t>
            </a:r>
          </a:p>
          <a:p>
            <a:pPr algn="ctr" rtl="1">
              <a:lnSpc>
                <a:spcPct val="250000"/>
              </a:lnSpc>
            </a:pPr>
            <a:r>
              <a:rPr lang="fa-IR" dirty="0">
                <a:latin typeface="Times New Roman" panose="02020603050405020304" pitchFamily="18" charset="0"/>
                <a:cs typeface="B Nazanin" panose="00000400000000000000" pitchFamily="2" charset="-78"/>
              </a:rPr>
              <a:t>سطح5: نقش انسان به طور کامل حذف شده و تحت هیچ شرایطی نیازی به مداخله انسان نیست و فرمان می‌تواند حذف شود.</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27600798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72158" y="422475"/>
            <a:ext cx="5519460" cy="400110"/>
          </a:xfrm>
          <a:prstGeom prst="rect">
            <a:avLst/>
          </a:prstGeom>
        </p:spPr>
        <p:txBody>
          <a:bodyPr wrap="none">
            <a:spAutoFit/>
          </a:bodyPr>
          <a:lstStyle/>
          <a:p>
            <a:pPr algn="r" rtl="1"/>
            <a:r>
              <a:rPr lang="fa-IR" sz="2000" dirty="0">
                <a:solidFill>
                  <a:schemeClr val="bg1"/>
                </a:solidFill>
                <a:cs typeface="B Titr" panose="00000700000000000000" pitchFamily="2" charset="-78"/>
              </a:rPr>
              <a:t>آیا هوش مصنوعی به طور کامل جانشین پزشکان خواهد شد؟</a:t>
            </a:r>
            <a:endParaRPr lang="en-US" sz="2000" dirty="0">
              <a:solidFill>
                <a:schemeClr val="bg1"/>
              </a:solidFill>
              <a:cs typeface="B Titr" panose="00000700000000000000" pitchFamily="2" charset="-78"/>
            </a:endParaRPr>
          </a:p>
        </p:txBody>
      </p:sp>
      <p:sp>
        <p:nvSpPr>
          <p:cNvPr id="3" name="Rectangle 2"/>
          <p:cNvSpPr/>
          <p:nvPr/>
        </p:nvSpPr>
        <p:spPr>
          <a:xfrm>
            <a:off x="480326" y="899154"/>
            <a:ext cx="10886819" cy="2758447"/>
          </a:xfrm>
          <a:prstGeom prst="rect">
            <a:avLst/>
          </a:prstGeom>
        </p:spPr>
        <p:txBody>
          <a:bodyPr wrap="square">
            <a:spAutoFit/>
          </a:bodyPr>
          <a:lstStyle/>
          <a:p>
            <a:pPr algn="justLow" rtl="1">
              <a:lnSpc>
                <a:spcPct val="250000"/>
              </a:lnSpc>
            </a:pPr>
            <a:r>
              <a:rPr lang="fa-IR" dirty="0">
                <a:cs typeface="B Nazanin" panose="00000400000000000000" pitchFamily="2" charset="-78"/>
              </a:rPr>
              <a:t>از نظر دکتر توپول رسیدن به مرحله 4 در حوزه‌ی پزشکی بر خلاف خودروهای خودران  دور از ذهن به نظر می‌رسد چرا که اگر چه هوش مصنوعی ‌می‌تواند روندهایی مشخص مثل تشخیص یک ضایعه پوستی یا تشخیص یک بیماری از طریق الگوریتم‌های مشخص را بهتر از انسان انجام دهد اما در حوزه‌ی پزشکی به صورت کلی لزوم نظارت انسان غیر قابل حذف است. در حوزه‌ی پزشکی پیشرفت‌هایی مشابه سطح 3 و سطح 2 در مثال بالا بسیار کمک کننده خواهند بود مثل تشخیص بیماری و ارائه راهکارهای درمان در موارد مشخص.</a:t>
            </a:r>
            <a:endParaRPr lang="en-US" dirty="0">
              <a:cs typeface="B Nazanin"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6432" y="3657601"/>
            <a:ext cx="4847303" cy="272660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5436663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61598" y="432308"/>
            <a:ext cx="4241867" cy="400110"/>
          </a:xfrm>
          <a:prstGeom prst="rect">
            <a:avLst/>
          </a:prstGeom>
        </p:spPr>
        <p:txBody>
          <a:bodyPr wrap="none">
            <a:spAutoFit/>
          </a:bodyPr>
          <a:lstStyle/>
          <a:p>
            <a:pPr algn="r" rtl="1"/>
            <a:r>
              <a:rPr lang="fa-IR" sz="2000" dirty="0">
                <a:solidFill>
                  <a:schemeClr val="bg1"/>
                </a:solidFill>
                <a:cs typeface="B Titr" panose="00000700000000000000" pitchFamily="2" charset="-78"/>
              </a:rPr>
              <a:t>چه چیزی در آینده از پزشکان انتظار می‌رود؟</a:t>
            </a:r>
            <a:endParaRPr lang="en-US" sz="2000" dirty="0">
              <a:solidFill>
                <a:schemeClr val="bg1"/>
              </a:solidFill>
              <a:cs typeface="B Titr" panose="00000700000000000000" pitchFamily="2" charset="-78"/>
            </a:endParaRPr>
          </a:p>
        </p:txBody>
      </p:sp>
      <p:sp>
        <p:nvSpPr>
          <p:cNvPr id="3" name="Rectangle 2"/>
          <p:cNvSpPr/>
          <p:nvPr/>
        </p:nvSpPr>
        <p:spPr>
          <a:xfrm>
            <a:off x="688765" y="950082"/>
            <a:ext cx="5072717" cy="5528437"/>
          </a:xfrm>
          <a:prstGeom prst="rect">
            <a:avLst/>
          </a:prstGeom>
        </p:spPr>
        <p:txBody>
          <a:bodyPr wrap="square">
            <a:spAutoFit/>
          </a:bodyPr>
          <a:lstStyle/>
          <a:p>
            <a:pPr algn="justLow" rtl="1">
              <a:lnSpc>
                <a:spcPct val="250000"/>
              </a:lnSpc>
            </a:pPr>
            <a:r>
              <a:rPr lang="fa-IR" dirty="0">
                <a:cs typeface="B Nazanin" panose="00000400000000000000" pitchFamily="2" charset="-78"/>
              </a:rPr>
              <a:t>پزشکان در آینده به مهارت‌های زیادی جهت به کار بردن مناسب هوش مصنوعی در کار خود نیازمند خواند بود؛ علاوه بر فهم اصول پزشکی، به دانش کافی در مفاهیم ریاضی، اصول هوش مصنوعی، علم داده و مسائل اخلاقی و حقوقی مرتبط نیاز خواهد بود. این مهارت‌ها به پزشکان کمک خواهند کرد که از داده‌های منابع مختلف بهره ببرند، بر ابزار مبتنی بر هوش مصنوعی نظارت کنند و مواردی را که احتمال می‎‌رود الگوریتم‌ها دقت کافی نداشته باشند را شناسایی کنند. علاوه‌ بر این مهارت‌های ارتباطی و لیدرشیپ و هوش هیجانی اهمیت دو چندانی خواهند یافت.</a:t>
            </a:r>
            <a:endParaRPr lang="en-US"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6204742" y="1833574"/>
            <a:ext cx="4772946" cy="39774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13875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83277" y="411797"/>
            <a:ext cx="6096000" cy="400110"/>
          </a:xfrm>
          <a:prstGeom prst="rect">
            <a:avLst/>
          </a:prstGeom>
        </p:spPr>
        <p:txBody>
          <a:bodyPr>
            <a:spAutoFit/>
          </a:bodyPr>
          <a:lstStyle/>
          <a:p>
            <a:pPr algn="r" rtl="1"/>
            <a:r>
              <a:rPr lang="fa-IR" sz="2000" dirty="0">
                <a:solidFill>
                  <a:schemeClr val="bg1"/>
                </a:solidFill>
                <a:cs typeface="B Titr" panose="00000700000000000000" pitchFamily="2" charset="-78"/>
              </a:rPr>
              <a:t>مهم‌ترین کاربردهای هوش مصنوعی در پزشکی چیست؟</a:t>
            </a:r>
            <a:endParaRPr lang="en-US" sz="2000" dirty="0">
              <a:solidFill>
                <a:schemeClr val="bg1"/>
              </a:solidFill>
              <a:cs typeface="B Titr" panose="00000700000000000000" pitchFamily="2" charset="-78"/>
            </a:endParaRPr>
          </a:p>
        </p:txBody>
      </p:sp>
      <p:sp>
        <p:nvSpPr>
          <p:cNvPr id="3" name="Rectangle 2"/>
          <p:cNvSpPr/>
          <p:nvPr/>
        </p:nvSpPr>
        <p:spPr>
          <a:xfrm>
            <a:off x="5083277" y="1042097"/>
            <a:ext cx="6270344" cy="5563061"/>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هوش مصنوعی (</a:t>
            </a:r>
            <a:r>
              <a:rPr lang="en-US" dirty="0">
                <a:latin typeface="Times New Roman" panose="02020603050405020304" pitchFamily="18" charset="0"/>
                <a:cs typeface="B Nazanin" panose="00000400000000000000" pitchFamily="2" charset="-78"/>
              </a:rPr>
              <a:t>AI </a:t>
            </a:r>
            <a:r>
              <a:rPr lang="fa-IR" dirty="0">
                <a:latin typeface="Times New Roman" panose="02020603050405020304" pitchFamily="18" charset="0"/>
                <a:cs typeface="B Nazanin" panose="00000400000000000000" pitchFamily="2" charset="-78"/>
              </a:rPr>
              <a:t>) یک رشته جدید است که از فناوری رایانه برای تحقیق و توسعه نظریه، روش، تکنیک و سیستم کاربردی برای شبیه‌سازی و گسترش هوش انسانی استفاده می‌کند. با کمک فناوری جدید هوش مصنوعی، محیط پزشکی سنتی بسیار تغییر کرده است. به عنوان مثال، تشخیص بیمار بر اساس معاینات رادیولوژیک، پاتولوژیک، آندوسکوپی، سونوگرافی و بیوشیمیایی به طور موثر با دقت بالاتر و حجم کاری کمتر انسانی ارتقا می‌یابد. همچنین رویکردهای پزشکی در طول دوره بعد از عمل، آماده سازی قبل از عمل، دوره جراحی و دوره نقاهت با اثرات جراحی بهتر به طور قابل توجهی افزایش یافته است. علاوه بر این، فناوری هوش مصنوعی نقش مهمی در تولید داروهای پزشکی، مدیریت پزشکی و آموزش‌های حوزه پزشکی ایفا کرده و آن‌ها را به مسیر جدیدی سوق داده است.</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588910">
            <a:off x="559871" y="1360226"/>
            <a:ext cx="3959225" cy="2642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EFD4CC4A-5810-C287-66BC-2DE826E161F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799219">
            <a:off x="1169606" y="4151201"/>
            <a:ext cx="3074344" cy="20188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161781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56955" y="391789"/>
            <a:ext cx="148467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سخن پایانی</a:t>
            </a:r>
            <a:endParaRPr lang="en-US" sz="2000" dirty="0">
              <a:solidFill>
                <a:schemeClr val="bg1"/>
              </a:solidFill>
              <a:cs typeface="B Titr" panose="00000700000000000000" pitchFamily="2" charset="-78"/>
            </a:endParaRPr>
          </a:p>
        </p:txBody>
      </p:sp>
      <p:sp>
        <p:nvSpPr>
          <p:cNvPr id="3" name="Rectangle 2"/>
          <p:cNvSpPr/>
          <p:nvPr/>
        </p:nvSpPr>
        <p:spPr>
          <a:xfrm>
            <a:off x="613606" y="1337870"/>
            <a:ext cx="10550013" cy="4835939"/>
          </a:xfrm>
          <a:prstGeom prst="rect">
            <a:avLst/>
          </a:prstGeom>
        </p:spPr>
        <p:txBody>
          <a:bodyPr wrap="square">
            <a:spAutoFit/>
          </a:bodyPr>
          <a:lstStyle/>
          <a:p>
            <a:pPr algn="ctr" rtl="1">
              <a:lnSpc>
                <a:spcPct val="250000"/>
              </a:lnSpc>
            </a:pPr>
            <a:r>
              <a:rPr lang="fa-IR" dirty="0">
                <a:cs typeface="B Nazanin" panose="00000400000000000000" pitchFamily="2" charset="-78"/>
              </a:rPr>
              <a:t>در نهایت باید بدانید که هوش مصنوعی (</a:t>
            </a:r>
            <a:r>
              <a:rPr lang="en-US" dirty="0">
                <a:latin typeface="Times New Roman" panose="02020603050405020304" pitchFamily="18" charset="0"/>
                <a:cs typeface="Times New Roman" panose="02020603050405020304" pitchFamily="18" charset="0"/>
              </a:rPr>
              <a:t>AI</a:t>
            </a:r>
            <a:r>
              <a:rPr lang="fa-IR" dirty="0">
                <a:cs typeface="B Nazanin" panose="00000400000000000000" pitchFamily="2" charset="-78"/>
              </a:rPr>
              <a:t>) پتانسیل غیرقابل تصوری دارد و در طی چند سال آینده، همه بخش های زندگی ما از جمله پزشکی را متحول خواهد کرد. این فناوری هم‌اکنون با قدرت زیادی سبب تحول و دگرگونی در حوزه‌های پزشکی شده است.</a:t>
            </a:r>
          </a:p>
          <a:p>
            <a:pPr algn="ctr" rtl="1">
              <a:lnSpc>
                <a:spcPct val="250000"/>
              </a:lnSpc>
            </a:pPr>
            <a:r>
              <a:rPr lang="fa-IR" dirty="0">
                <a:cs typeface="B Nazanin" panose="00000400000000000000" pitchFamily="2" charset="-78"/>
              </a:rPr>
              <a:t>به عنوان مثال در دو سال گذشته، تعداد مطالعات، پروژه‌های تحقیقاتی، دوره‌های دانشگاهی و شرکت‌های مرتبط با هوش مصنوعی به‌طور تصاعدی افزایش یافته‌اند. البته توجه داشته باشید که هیچ گاه هوش مصنوعی جایگزین متخصصان پزشکی نخواهد شد؛ بلکه سبب همکاری موفقیت آمیز بین انسان و فناوری خواهد بود تا تغییر مثبتی در پزشکی برای ما به ارمغان آورد. همچنین سلامتی دیجیتال بیش از هر زمان دیگری داده‌های مفیدی در دسترس ما قرار می‌دهد و به ما کمک می‌کند تا آن‌ها را تجزیه و تحلیل کنیم و راه‌های جدیدی برای درمان بیماری‌ها پیدا کنیم. همچنین بتوانیم شیوه‌های پزشکی را ساده‌سازی کنیم و برنامه‌های پزشکان و بیماران را بهینه نماییم.</a:t>
            </a:r>
            <a:endParaRPr lang="en-US" dirty="0">
              <a:cs typeface="B Nazanin" panose="00000400000000000000" pitchFamily="2" charset="-78"/>
            </a:endParaRPr>
          </a:p>
        </p:txBody>
      </p:sp>
    </p:spTree>
    <p:extLst>
      <p:ext uri="{BB962C8B-B14F-4D97-AF65-F5344CB8AC3E}">
        <p14:creationId xmlns:p14="http://schemas.microsoft.com/office/powerpoint/2010/main" val="38722981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117394" y="450782"/>
            <a:ext cx="1071716"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منابع</a:t>
            </a:r>
            <a:endParaRPr lang="en-US" sz="2000" dirty="0">
              <a:solidFill>
                <a:schemeClr val="bg1"/>
              </a:solidFill>
              <a:cs typeface="B Titr" panose="00000700000000000000" pitchFamily="2" charset="-78"/>
            </a:endParaRPr>
          </a:p>
        </p:txBody>
      </p:sp>
      <p:sp>
        <p:nvSpPr>
          <p:cNvPr id="3" name="Rectangle 2"/>
          <p:cNvSpPr/>
          <p:nvPr/>
        </p:nvSpPr>
        <p:spPr>
          <a:xfrm>
            <a:off x="530578" y="1378270"/>
            <a:ext cx="9044221" cy="400110"/>
          </a:xfrm>
          <a:prstGeom prst="rect">
            <a:avLst/>
          </a:prstGeom>
        </p:spPr>
        <p:txBody>
          <a:bodyPr wrap="square">
            <a:spAutoFit/>
          </a:bodyPr>
          <a:lstStyle/>
          <a:p>
            <a:pPr algn="justLow"/>
            <a:r>
              <a:rPr lang="en-US" sz="2000" dirty="0">
                <a:latin typeface="Times New Roman" panose="02020603050405020304" pitchFamily="18" charset="0"/>
                <a:cs typeface="Times New Roman" panose="02020603050405020304" pitchFamily="18" charset="0"/>
              </a:rPr>
              <a:t>https://sinacare.ir/blog/how-artificial-intelligence-benefits-chronic-conditions/</a:t>
            </a:r>
          </a:p>
        </p:txBody>
      </p:sp>
      <p:sp>
        <p:nvSpPr>
          <p:cNvPr id="4" name="Rectangle 3"/>
          <p:cNvSpPr/>
          <p:nvPr/>
        </p:nvSpPr>
        <p:spPr>
          <a:xfrm>
            <a:off x="530578" y="2052852"/>
            <a:ext cx="7448186" cy="400110"/>
          </a:xfrm>
          <a:prstGeom prst="rect">
            <a:avLst/>
          </a:prstGeom>
        </p:spPr>
        <p:txBody>
          <a:bodyPr wrap="square">
            <a:spAutoFit/>
          </a:bodyPr>
          <a:lstStyle/>
          <a:p>
            <a:pPr algn="justLow"/>
            <a:r>
              <a:rPr lang="en-US" sz="2000" dirty="0">
                <a:latin typeface="Times New Roman" panose="02020603050405020304" pitchFamily="18" charset="0"/>
                <a:cs typeface="Times New Roman" panose="02020603050405020304" pitchFamily="18" charset="0"/>
              </a:rPr>
              <a:t>https://nabzgroup.com/mag/artificial-intelligence-in-medicine</a:t>
            </a:r>
          </a:p>
        </p:txBody>
      </p:sp>
      <p:sp>
        <p:nvSpPr>
          <p:cNvPr id="5" name="Rectangle 4"/>
          <p:cNvSpPr/>
          <p:nvPr/>
        </p:nvSpPr>
        <p:spPr>
          <a:xfrm>
            <a:off x="530578" y="2679259"/>
            <a:ext cx="5240067" cy="400110"/>
          </a:xfrm>
          <a:prstGeom prst="rect">
            <a:avLst/>
          </a:prstGeom>
        </p:spPr>
        <p:txBody>
          <a:bodyPr wrap="square">
            <a:spAutoFit/>
          </a:bodyPr>
          <a:lstStyle/>
          <a:p>
            <a:pPr algn="justLow"/>
            <a:r>
              <a:rPr lang="en-US" sz="2000" dirty="0">
                <a:latin typeface="Times New Roman" panose="02020603050405020304" pitchFamily="18" charset="0"/>
                <a:cs typeface="Times New Roman" panose="02020603050405020304" pitchFamily="18" charset="0"/>
              </a:rPr>
              <a:t>https://ferdowsi.cloud/blog/ai-in-medicine/</a:t>
            </a:r>
          </a:p>
        </p:txBody>
      </p:sp>
    </p:spTree>
    <p:extLst>
      <p:ext uri="{BB962C8B-B14F-4D97-AF65-F5344CB8AC3E}">
        <p14:creationId xmlns:p14="http://schemas.microsoft.com/office/powerpoint/2010/main" val="27806470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256D11A3-3872-B5BF-AF8B-78323376D889}"/>
              </a:ext>
            </a:extLst>
          </p:cNvPr>
          <p:cNvSpPr/>
          <p:nvPr/>
        </p:nvSpPr>
        <p:spPr>
          <a:xfrm>
            <a:off x="1790699" y="2710542"/>
            <a:ext cx="8610601" cy="1436915"/>
          </a:xfrm>
          <a:prstGeom prst="roundRect">
            <a:avLst>
              <a:gd name="adj" fmla="val 50000"/>
            </a:avLst>
          </a:prstGeom>
          <a:solidFill>
            <a:srgbClr val="375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932FE6B-118E-47FF-95F0-482D8E795D34}"/>
              </a:ext>
            </a:extLst>
          </p:cNvPr>
          <p:cNvSpPr/>
          <p:nvPr/>
        </p:nvSpPr>
        <p:spPr>
          <a:xfrm>
            <a:off x="2296884" y="2921167"/>
            <a:ext cx="7598229" cy="1015663"/>
          </a:xfrm>
          <a:prstGeom prst="rect">
            <a:avLst/>
          </a:prstGeom>
        </p:spPr>
        <p:txBody>
          <a:bodyPr wrap="square">
            <a:spAutoFit/>
          </a:bodyPr>
          <a:lstStyle/>
          <a:p>
            <a:pPr algn="ctr" rtl="1"/>
            <a:r>
              <a:rPr lang="fa-IR" sz="6000" dirty="0">
                <a:solidFill>
                  <a:schemeClr val="bg1"/>
                </a:solidFill>
                <a:cs typeface="B Titr" panose="00000700000000000000" pitchFamily="2" charset="-78"/>
              </a:rPr>
              <a:t>با تشکر از توجه شما عزیزان</a:t>
            </a:r>
            <a:endParaRPr lang="en-US" sz="6000" dirty="0">
              <a:solidFill>
                <a:schemeClr val="bg1"/>
              </a:solidFill>
              <a:cs typeface="B Titr" panose="00000700000000000000" pitchFamily="2" charset="-78"/>
            </a:endParaRPr>
          </a:p>
        </p:txBody>
      </p:sp>
    </p:spTree>
    <p:extLst>
      <p:ext uri="{BB962C8B-B14F-4D97-AF65-F5344CB8AC3E}">
        <p14:creationId xmlns:p14="http://schemas.microsoft.com/office/powerpoint/2010/main" val="17113676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83277" y="411797"/>
            <a:ext cx="6096000" cy="400110"/>
          </a:xfrm>
          <a:prstGeom prst="rect">
            <a:avLst/>
          </a:prstGeom>
        </p:spPr>
        <p:txBody>
          <a:bodyPr>
            <a:spAutoFit/>
          </a:bodyPr>
          <a:lstStyle/>
          <a:p>
            <a:pPr algn="r" rtl="1"/>
            <a:r>
              <a:rPr lang="fa-IR" sz="2000" dirty="0">
                <a:solidFill>
                  <a:schemeClr val="bg1"/>
                </a:solidFill>
                <a:cs typeface="B Titr" panose="00000700000000000000" pitchFamily="2" charset="-78"/>
              </a:rPr>
              <a:t>مهم‌ترین کاربردهای هوش مصنوعی در پزشکی چیست؟</a:t>
            </a:r>
            <a:endParaRPr lang="en-US" sz="2000" dirty="0">
              <a:solidFill>
                <a:schemeClr val="bg1"/>
              </a:solidFill>
              <a:cs typeface="B Titr" panose="00000700000000000000" pitchFamily="2" charset="-78"/>
            </a:endParaRPr>
          </a:p>
        </p:txBody>
      </p:sp>
      <p:sp>
        <p:nvSpPr>
          <p:cNvPr id="3" name="Rectangle 2"/>
          <p:cNvSpPr/>
          <p:nvPr/>
        </p:nvSpPr>
        <p:spPr>
          <a:xfrm>
            <a:off x="4945624" y="979765"/>
            <a:ext cx="6518788" cy="5563061"/>
          </a:xfrm>
          <a:prstGeom prst="rect">
            <a:avLst/>
          </a:prstGeom>
        </p:spPr>
        <p:txBody>
          <a:bodyPr wrap="square">
            <a:spAutoFit/>
          </a:bodyPr>
          <a:lstStyle/>
          <a:p>
            <a:pPr algn="r" rtl="1">
              <a:lnSpc>
                <a:spcPct val="200000"/>
              </a:lnSpc>
            </a:pPr>
            <a:r>
              <a:rPr lang="fa-IR" dirty="0">
                <a:cs typeface="B Nazanin" panose="00000400000000000000" pitchFamily="2" charset="-78"/>
              </a:rPr>
              <a:t>    بهینه سازی دوره‌ی بیماری از غربالگری و تشخیص تا درمان و مراقبت‌های بعدی</a:t>
            </a:r>
          </a:p>
          <a:p>
            <a:pPr algn="r" rtl="1">
              <a:lnSpc>
                <a:spcPct val="200000"/>
              </a:lnSpc>
            </a:pPr>
            <a:r>
              <a:rPr lang="fa-IR" dirty="0">
                <a:cs typeface="B Nazanin" panose="00000400000000000000" pitchFamily="2" charset="-78"/>
              </a:rPr>
              <a:t>    تصمیم گیری دقیق‌تر در عملکردهای درمانی و بالینی</a:t>
            </a:r>
          </a:p>
          <a:p>
            <a:pPr algn="r" rtl="1">
              <a:lnSpc>
                <a:spcPct val="200000"/>
              </a:lnSpc>
            </a:pPr>
            <a:r>
              <a:rPr lang="fa-IR" dirty="0">
                <a:cs typeface="B Nazanin" panose="00000400000000000000" pitchFamily="2" charset="-78"/>
              </a:rPr>
              <a:t>    ایجاد بیمارستان‌ها با کمک ربات</a:t>
            </a:r>
          </a:p>
          <a:p>
            <a:pPr algn="r" rtl="1">
              <a:lnSpc>
                <a:spcPct val="200000"/>
              </a:lnSpc>
            </a:pPr>
            <a:r>
              <a:rPr lang="fa-IR" dirty="0">
                <a:cs typeface="B Nazanin" panose="00000400000000000000" pitchFamily="2" charset="-78"/>
              </a:rPr>
              <a:t>    تصویربرداری و تشخیص پزشکی</a:t>
            </a:r>
          </a:p>
          <a:p>
            <a:pPr algn="r" rtl="1">
              <a:lnSpc>
                <a:spcPct val="200000"/>
              </a:lnSpc>
            </a:pPr>
            <a:r>
              <a:rPr lang="fa-IR" dirty="0">
                <a:cs typeface="B Nazanin" panose="00000400000000000000" pitchFamily="2" charset="-78"/>
              </a:rPr>
              <a:t>    مدیریت منابع و داده‌های بیمارستانی</a:t>
            </a:r>
          </a:p>
          <a:p>
            <a:pPr algn="r" rtl="1">
              <a:lnSpc>
                <a:spcPct val="200000"/>
              </a:lnSpc>
            </a:pPr>
            <a:r>
              <a:rPr lang="fa-IR" dirty="0">
                <a:cs typeface="B Nazanin" panose="00000400000000000000" pitchFamily="2" charset="-78"/>
              </a:rPr>
              <a:t>    جراحی به کمک ربات</a:t>
            </a:r>
          </a:p>
          <a:p>
            <a:pPr algn="r" rtl="1">
              <a:lnSpc>
                <a:spcPct val="200000"/>
              </a:lnSpc>
            </a:pPr>
            <a:r>
              <a:rPr lang="fa-IR" dirty="0">
                <a:cs typeface="B Nazanin" panose="00000400000000000000" pitchFamily="2" charset="-78"/>
              </a:rPr>
              <a:t>    نظارت بر بیماری‌های مزمن</a:t>
            </a:r>
          </a:p>
          <a:p>
            <a:pPr algn="r" rtl="1">
              <a:lnSpc>
                <a:spcPct val="200000"/>
              </a:lnSpc>
            </a:pPr>
            <a:r>
              <a:rPr lang="fa-IR" dirty="0">
                <a:cs typeface="B Nazanin" panose="00000400000000000000" pitchFamily="2" charset="-78"/>
              </a:rPr>
              <a:t>    نگهداری پیشگویانه دستگاه‌های پزشکی</a:t>
            </a:r>
          </a:p>
          <a:p>
            <a:pPr algn="r" rtl="1">
              <a:lnSpc>
                <a:spcPct val="200000"/>
              </a:lnSpc>
            </a:pPr>
            <a:r>
              <a:rPr lang="fa-IR" dirty="0">
                <a:cs typeface="B Nazanin" panose="00000400000000000000" pitchFamily="2" charset="-78"/>
              </a:rPr>
              <a:t>    بازرسی کیفیت بصری تجهیزات پزشکی</a:t>
            </a:r>
          </a:p>
          <a:p>
            <a:pPr algn="r" rtl="1">
              <a:lnSpc>
                <a:spcPct val="200000"/>
              </a:lnSpc>
            </a:pPr>
            <a:r>
              <a:rPr lang="fa-IR" dirty="0">
                <a:cs typeface="B Nazanin" panose="00000400000000000000" pitchFamily="2" charset="-78"/>
              </a:rPr>
              <a:t>    کاربردهای عملی محاسبات کوانتومی در پزشکی</a:t>
            </a:r>
          </a:p>
        </p:txBody>
      </p:sp>
      <p:pic>
        <p:nvPicPr>
          <p:cNvPr id="5" name="Picture 4"/>
          <p:cNvPicPr>
            <a:picLocks noChangeAspect="1"/>
          </p:cNvPicPr>
          <p:nvPr/>
        </p:nvPicPr>
        <p:blipFill>
          <a:blip r:embed="rId2"/>
          <a:stretch>
            <a:fillRect/>
          </a:stretch>
        </p:blipFill>
        <p:spPr>
          <a:xfrm rot="20896875">
            <a:off x="707703" y="1511824"/>
            <a:ext cx="4909967" cy="2784872"/>
          </a:xfrm>
          <a:prstGeom prst="round2DiagRect">
            <a:avLst>
              <a:gd name="adj1" fmla="val 0"/>
              <a:gd name="adj2" fmla="val 50000"/>
            </a:avLst>
          </a:prstGeom>
          <a:ln w="88900" cap="sq">
            <a:solidFill>
              <a:srgbClr val="FFFFFF"/>
            </a:solidFill>
            <a:miter lim="800000"/>
          </a:ln>
          <a:effectLst>
            <a:outerShdw blurRad="254000" algn="tl" rotWithShape="0">
              <a:srgbClr val="000000">
                <a:alpha val="43000"/>
              </a:srgbClr>
            </a:outerShdw>
          </a:effectLst>
        </p:spPr>
      </p:pic>
      <p:pic>
        <p:nvPicPr>
          <p:cNvPr id="6" name="Picture 5">
            <a:extLst>
              <a:ext uri="{FF2B5EF4-FFF2-40B4-BE49-F238E27FC236}">
                <a16:creationId xmlns:a16="http://schemas.microsoft.com/office/drawing/2014/main" id="{F89718B1-3B96-5F65-4C19-9E375D000A5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442822">
            <a:off x="2704695" y="4180623"/>
            <a:ext cx="2905786" cy="1732844"/>
          </a:xfrm>
          <a:prstGeom prst="round2DiagRect">
            <a:avLst>
              <a:gd name="adj1" fmla="val 50000"/>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6061141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83277" y="411797"/>
            <a:ext cx="6096000" cy="400110"/>
          </a:xfrm>
          <a:prstGeom prst="rect">
            <a:avLst/>
          </a:prstGeom>
        </p:spPr>
        <p:txBody>
          <a:bodyPr>
            <a:spAutoFit/>
          </a:bodyPr>
          <a:lstStyle/>
          <a:p>
            <a:pPr algn="r" rtl="1"/>
            <a:r>
              <a:rPr lang="fa-IR" sz="2000" dirty="0">
                <a:solidFill>
                  <a:schemeClr val="bg1"/>
                </a:solidFill>
                <a:cs typeface="B Titr" panose="00000700000000000000" pitchFamily="2" charset="-78"/>
              </a:rPr>
              <a:t>مهم‌ترین کاربردهای هوش مصنوعی در پزشکی چیست؟</a:t>
            </a:r>
            <a:endParaRPr lang="en-US" sz="2000" dirty="0">
              <a:solidFill>
                <a:schemeClr val="bg1"/>
              </a:solidFill>
              <a:cs typeface="B Titr" panose="00000700000000000000" pitchFamily="2" charset="-78"/>
            </a:endParaRPr>
          </a:p>
        </p:txBody>
      </p:sp>
      <p:sp>
        <p:nvSpPr>
          <p:cNvPr id="4" name="Rectangle 3"/>
          <p:cNvSpPr/>
          <p:nvPr/>
        </p:nvSpPr>
        <p:spPr>
          <a:xfrm>
            <a:off x="1179871" y="4297307"/>
            <a:ext cx="9832257" cy="2239074"/>
          </a:xfrm>
          <a:prstGeom prst="rect">
            <a:avLst/>
          </a:prstGeom>
        </p:spPr>
        <p:txBody>
          <a:bodyPr wrap="square">
            <a:spAutoFit/>
          </a:bodyPr>
          <a:lstStyle/>
          <a:p>
            <a:pPr algn="ctr" rtl="1">
              <a:lnSpc>
                <a:spcPct val="200000"/>
              </a:lnSpc>
            </a:pPr>
            <a:r>
              <a:rPr lang="fa-IR" dirty="0">
                <a:cs typeface="B Nazanin" panose="00000400000000000000" pitchFamily="2" charset="-78"/>
              </a:rPr>
              <a:t>هوش مصنوعی در پزشکی را می توان به دو زیر گروه تقسیم کرد: مجازی و فیزیکی.</a:t>
            </a:r>
          </a:p>
          <a:p>
            <a:pPr algn="ctr" rtl="1">
              <a:lnSpc>
                <a:spcPct val="200000"/>
              </a:lnSpc>
            </a:pPr>
            <a:r>
              <a:rPr lang="fa-IR" dirty="0">
                <a:cs typeface="B Nazanin" panose="00000400000000000000" pitchFamily="2" charset="-78"/>
              </a:rPr>
              <a:t>بخش مجازی از کاربردهایی مانند سیستم های پرونده الکترونیک سلامت تا راهنمایی مبتنی بر شبکه عصبی در تصمیم گیری های درمانی را شامل می شود.</a:t>
            </a:r>
          </a:p>
          <a:p>
            <a:pPr algn="ctr" rtl="1">
              <a:lnSpc>
                <a:spcPct val="200000"/>
              </a:lnSpc>
            </a:pPr>
            <a:r>
              <a:rPr lang="fa-IR" dirty="0">
                <a:cs typeface="B Nazanin" panose="00000400000000000000" pitchFamily="2" charset="-78"/>
              </a:rPr>
              <a:t>بخش فیزیکی مربوط به روبات هایی است که در انجام جراحی ها، پروتزهای هوشمند برای افراد معلول و مراقبت از سالمندان کمک می کنند.</a:t>
            </a:r>
            <a:endParaRPr lang="en-US"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641508" y="1228854"/>
            <a:ext cx="5779756" cy="29092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a:extLst>
              <a:ext uri="{FF2B5EF4-FFF2-40B4-BE49-F238E27FC236}">
                <a16:creationId xmlns:a16="http://schemas.microsoft.com/office/drawing/2014/main" id="{090CCEE4-B2EB-AA68-6226-D7C75B99C12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19055" y="1232382"/>
            <a:ext cx="4489210" cy="29853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428108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66705" y="432308"/>
            <a:ext cx="4701929" cy="369332"/>
          </a:xfrm>
          <a:prstGeom prst="rect">
            <a:avLst/>
          </a:prstGeom>
        </p:spPr>
        <p:txBody>
          <a:bodyPr wrap="none">
            <a:spAutoFit/>
          </a:bodyPr>
          <a:lstStyle/>
          <a:p>
            <a:pPr algn="r" rtl="1"/>
            <a:r>
              <a:rPr lang="fa-IR" dirty="0">
                <a:solidFill>
                  <a:schemeClr val="bg1"/>
                </a:solidFill>
                <a:cs typeface="B Titr" panose="00000700000000000000" pitchFamily="2" charset="-78"/>
              </a:rPr>
              <a:t>تاثیرات هوش مصنوعی (</a:t>
            </a:r>
            <a:r>
              <a:rPr lang="en-US" dirty="0">
                <a:solidFill>
                  <a:schemeClr val="bg1"/>
                </a:solidFill>
                <a:latin typeface="Arial Black" panose="020B0A04020102020204" pitchFamily="34" charset="0"/>
                <a:cs typeface="B Titr" panose="00000700000000000000" pitchFamily="2" charset="-78"/>
              </a:rPr>
              <a:t>AI </a:t>
            </a:r>
            <a:r>
              <a:rPr lang="fa-IR" dirty="0">
                <a:solidFill>
                  <a:schemeClr val="bg1"/>
                </a:solidFill>
                <a:cs typeface="B Titr" panose="00000700000000000000" pitchFamily="2" charset="-78"/>
              </a:rPr>
              <a:t> )در پزشکی بر بیماری مزمن</a:t>
            </a:r>
            <a:endParaRPr lang="en-US" dirty="0">
              <a:solidFill>
                <a:schemeClr val="bg1"/>
              </a:solidFill>
              <a:cs typeface="B Titr" panose="00000700000000000000" pitchFamily="2" charset="-78"/>
            </a:endParaRPr>
          </a:p>
        </p:txBody>
      </p:sp>
      <p:sp>
        <p:nvSpPr>
          <p:cNvPr id="3" name="Rectangle 2"/>
          <p:cNvSpPr/>
          <p:nvPr/>
        </p:nvSpPr>
        <p:spPr>
          <a:xfrm>
            <a:off x="601593" y="980222"/>
            <a:ext cx="5346638" cy="5528437"/>
          </a:xfrm>
          <a:prstGeom prst="rect">
            <a:avLst/>
          </a:prstGeom>
        </p:spPr>
        <p:txBody>
          <a:bodyPr wrap="square">
            <a:spAutoFit/>
          </a:bodyPr>
          <a:lstStyle/>
          <a:p>
            <a:pPr algn="justLow" rtl="1">
              <a:lnSpc>
                <a:spcPct val="250000"/>
              </a:lnSpc>
            </a:pPr>
            <a:r>
              <a:rPr lang="fa-IR" dirty="0">
                <a:cs typeface="B Nazanin" panose="00000400000000000000" pitchFamily="2" charset="-78"/>
              </a:rPr>
              <a:t>در صورتی که شما در حال حاضر با یک بیماری مزمن زندگی می‌کنید یا می‌خواهید عوامل خطر خود را کاهش دهید، هوش مصنوعی می‌تواند به شما کمک کند که در بالاترین سطح مراقبت از خود باشید. به عنوان مثال، بینش‌های فشار خون هوش مصنوعی به شما کمک می‌کند تا بفهمید که فشار شما در طول زمان چه روندی دارد. همچنین به شما پیشنهاداتی ارائه می‌کند که چه کار‌هایی برای اثر گذاشتن بر این روند‌ها می‌توانید انجام دهید و به شما این فرصت را می‌دهد تا به طور پیشگیرانه خطر عوارض سلامت قلب و بحران‌های فشار خون را کاهش دهید.</a:t>
            </a:r>
            <a:endParaRPr lang="en-US" dirty="0">
              <a:cs typeface="B Nazanin" panose="00000400000000000000" pitchFamily="2"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0844584">
            <a:off x="6497028" y="1769176"/>
            <a:ext cx="4621402" cy="37525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053690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66705" y="432308"/>
            <a:ext cx="4701929" cy="369332"/>
          </a:xfrm>
          <a:prstGeom prst="rect">
            <a:avLst/>
          </a:prstGeom>
        </p:spPr>
        <p:txBody>
          <a:bodyPr wrap="none">
            <a:spAutoFit/>
          </a:bodyPr>
          <a:lstStyle/>
          <a:p>
            <a:pPr algn="r" rtl="1"/>
            <a:r>
              <a:rPr lang="fa-IR" dirty="0">
                <a:solidFill>
                  <a:schemeClr val="bg1"/>
                </a:solidFill>
                <a:cs typeface="B Titr" panose="00000700000000000000" pitchFamily="2" charset="-78"/>
              </a:rPr>
              <a:t>تاثیرات هوش مصنوعی (</a:t>
            </a:r>
            <a:r>
              <a:rPr lang="en-US" dirty="0">
                <a:solidFill>
                  <a:schemeClr val="bg1"/>
                </a:solidFill>
                <a:latin typeface="Arial Black" panose="020B0A04020102020204" pitchFamily="34" charset="0"/>
                <a:cs typeface="B Titr" panose="00000700000000000000" pitchFamily="2" charset="-78"/>
              </a:rPr>
              <a:t>AI </a:t>
            </a:r>
            <a:r>
              <a:rPr lang="fa-IR" dirty="0">
                <a:solidFill>
                  <a:schemeClr val="bg1"/>
                </a:solidFill>
                <a:cs typeface="B Titr" panose="00000700000000000000" pitchFamily="2" charset="-78"/>
              </a:rPr>
              <a:t> )در پزشکی بر بیماری مزمن</a:t>
            </a:r>
            <a:endParaRPr lang="en-US" dirty="0">
              <a:solidFill>
                <a:schemeClr val="bg1"/>
              </a:solidFill>
              <a:cs typeface="B Titr" panose="00000700000000000000" pitchFamily="2" charset="-78"/>
            </a:endParaRPr>
          </a:p>
        </p:txBody>
      </p:sp>
      <p:sp>
        <p:nvSpPr>
          <p:cNvPr id="3" name="Rectangle 2"/>
          <p:cNvSpPr/>
          <p:nvPr/>
        </p:nvSpPr>
        <p:spPr>
          <a:xfrm>
            <a:off x="607877" y="1408049"/>
            <a:ext cx="3746091" cy="4143442"/>
          </a:xfrm>
          <a:prstGeom prst="rect">
            <a:avLst/>
          </a:prstGeom>
        </p:spPr>
        <p:txBody>
          <a:bodyPr wrap="square">
            <a:spAutoFit/>
          </a:bodyPr>
          <a:lstStyle/>
          <a:p>
            <a:pPr algn="justLow" rtl="1">
              <a:lnSpc>
                <a:spcPct val="250000"/>
              </a:lnSpc>
            </a:pPr>
            <a:r>
              <a:rPr lang="fa-IR" dirty="0">
                <a:cs typeface="B Nazanin" panose="00000400000000000000" pitchFamily="2" charset="-78"/>
              </a:rPr>
              <a:t>همچنین براساس گفته متخصصان، بررسی قند خون با فناوری‌های هوش مصنوعی به شما این امکان را می‌دهد که پیش بینی کنید که سطح گلوکز شما در آینده‌ی نزدیک در چه سطحی قرار خواهد گرفت. این کار به شما این قدرت را می‌دهد که با آمادگی بیشتری روز‌ خود را شروع کنید.</a:t>
            </a:r>
            <a:endParaRPr lang="en-US"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5057026" y="1174045"/>
            <a:ext cx="5804334" cy="34974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AF2650AF-3A7C-CD45-4C32-652229E4B8C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768256">
            <a:off x="8508212" y="4199613"/>
            <a:ext cx="2591859" cy="19438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137818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66705" y="432308"/>
            <a:ext cx="4701929" cy="369332"/>
          </a:xfrm>
          <a:prstGeom prst="rect">
            <a:avLst/>
          </a:prstGeom>
        </p:spPr>
        <p:txBody>
          <a:bodyPr wrap="none">
            <a:spAutoFit/>
          </a:bodyPr>
          <a:lstStyle/>
          <a:p>
            <a:pPr algn="r" rtl="1"/>
            <a:r>
              <a:rPr lang="fa-IR" dirty="0">
                <a:solidFill>
                  <a:schemeClr val="bg1"/>
                </a:solidFill>
                <a:cs typeface="B Titr" panose="00000700000000000000" pitchFamily="2" charset="-78"/>
              </a:rPr>
              <a:t>تاثیرات هوش مصنوعی (</a:t>
            </a:r>
            <a:r>
              <a:rPr lang="en-US" dirty="0">
                <a:solidFill>
                  <a:schemeClr val="bg1"/>
                </a:solidFill>
                <a:latin typeface="Arial Black" panose="020B0A04020102020204" pitchFamily="34" charset="0"/>
                <a:cs typeface="B Titr" panose="00000700000000000000" pitchFamily="2" charset="-78"/>
              </a:rPr>
              <a:t>AI </a:t>
            </a:r>
            <a:r>
              <a:rPr lang="fa-IR" dirty="0">
                <a:solidFill>
                  <a:schemeClr val="bg1"/>
                </a:solidFill>
                <a:cs typeface="B Titr" panose="00000700000000000000" pitchFamily="2" charset="-78"/>
              </a:rPr>
              <a:t> )در پزشکی بر بیماری مزمن</a:t>
            </a:r>
            <a:endParaRPr lang="en-US" dirty="0">
              <a:solidFill>
                <a:schemeClr val="bg1"/>
              </a:solidFill>
              <a:cs typeface="B Titr" panose="00000700000000000000" pitchFamily="2" charset="-78"/>
            </a:endParaRPr>
          </a:p>
        </p:txBody>
      </p:sp>
      <p:sp>
        <p:nvSpPr>
          <p:cNvPr id="3" name="Rectangle 2"/>
          <p:cNvSpPr/>
          <p:nvPr/>
        </p:nvSpPr>
        <p:spPr>
          <a:xfrm>
            <a:off x="6096000" y="1308364"/>
            <a:ext cx="5207365" cy="4835939"/>
          </a:xfrm>
          <a:prstGeom prst="rect">
            <a:avLst/>
          </a:prstGeom>
        </p:spPr>
        <p:txBody>
          <a:bodyPr wrap="square">
            <a:spAutoFit/>
          </a:bodyPr>
          <a:lstStyle/>
          <a:p>
            <a:pPr algn="r" rtl="1">
              <a:lnSpc>
                <a:spcPct val="250000"/>
              </a:lnSpc>
            </a:pPr>
            <a:r>
              <a:rPr lang="fa-IR" dirty="0">
                <a:cs typeface="B Nazanin" panose="00000400000000000000" pitchFamily="2" charset="-78"/>
              </a:rPr>
              <a:t>به عنوان مثال، اگر می‌خواهید از خانه خارج ‌شوید و بینش قند خون شما نشان می‌دهد که در چند ساعت آینده روند نزولی خواهید داشت، شاید یک میان‌وعده با خود ببرید که شامل ترکیبی متعادل از کربوهیدرات‌های پیچیده و پروتئین است. با این کار می‌توانید قند خون خود را متعادل کنید و از افزایش ناگهنای آن جلوگیری نمایید. افزون بر این موارد باید بدانید که دسترسی به پیش بینی‌های قند خون به این معنی است که می‌توانید تصویر کلی سلامت خود را درک کنید.</a:t>
            </a:r>
            <a:endParaRPr lang="en-US"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637806" y="1308364"/>
            <a:ext cx="5207419" cy="3306711"/>
          </a:xfrm>
          <a:prstGeom prst="rect">
            <a:avLst/>
          </a:prstGeom>
        </p:spPr>
      </p:pic>
    </p:spTree>
    <p:extLst>
      <p:ext uri="{BB962C8B-B14F-4D97-AF65-F5344CB8AC3E}">
        <p14:creationId xmlns:p14="http://schemas.microsoft.com/office/powerpoint/2010/main" val="13907796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TotalTime>
  <Words>4106</Words>
  <Application>Microsoft Office PowerPoint</Application>
  <PresentationFormat>Widescreen</PresentationFormat>
  <Paragraphs>165</Paragraphs>
  <Slides>42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Arial Black</vt:lpstr>
      <vt:lpstr>Calibri</vt:lpstr>
      <vt:lpstr>Damavand ExtraBold</vt:lpstr>
      <vt:lpstr>IranNastaliq</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30</cp:revision>
  <dcterms:created xsi:type="dcterms:W3CDTF">2024-04-14T13:02:43Z</dcterms:created>
  <dcterms:modified xsi:type="dcterms:W3CDTF">2024-04-17T06:50:53Z</dcterms:modified>
</cp:coreProperties>
</file>