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4"/>
  </p:notesMasterIdLst>
  <p:sldIdLst>
    <p:sldId id="302" r:id="rId2"/>
    <p:sldId id="256" r:id="rId3"/>
    <p:sldId id="297" r:id="rId4"/>
    <p:sldId id="257" r:id="rId5"/>
    <p:sldId id="258" r:id="rId6"/>
    <p:sldId id="259" r:id="rId7"/>
    <p:sldId id="260" r:id="rId8"/>
    <p:sldId id="261" r:id="rId9"/>
    <p:sldId id="290" r:id="rId10"/>
    <p:sldId id="289" r:id="rId11"/>
    <p:sldId id="291" r:id="rId12"/>
    <p:sldId id="279" r:id="rId13"/>
    <p:sldId id="298" r:id="rId14"/>
    <p:sldId id="263" r:id="rId15"/>
    <p:sldId id="267" r:id="rId16"/>
    <p:sldId id="266" r:id="rId17"/>
    <p:sldId id="265" r:id="rId18"/>
    <p:sldId id="299" r:id="rId19"/>
    <p:sldId id="269" r:id="rId20"/>
    <p:sldId id="300" r:id="rId21"/>
    <p:sldId id="268" r:id="rId22"/>
    <p:sldId id="272" r:id="rId23"/>
    <p:sldId id="274" r:id="rId24"/>
    <p:sldId id="277" r:id="rId25"/>
    <p:sldId id="270" r:id="rId26"/>
    <p:sldId id="276" r:id="rId27"/>
    <p:sldId id="278" r:id="rId28"/>
    <p:sldId id="275" r:id="rId29"/>
    <p:sldId id="301" r:id="rId30"/>
    <p:sldId id="281" r:id="rId31"/>
    <p:sldId id="282" r:id="rId32"/>
    <p:sldId id="280" r:id="rId33"/>
    <p:sldId id="285" r:id="rId34"/>
    <p:sldId id="286" r:id="rId35"/>
    <p:sldId id="288" r:id="rId36"/>
    <p:sldId id="296" r:id="rId37"/>
    <p:sldId id="295" r:id="rId38"/>
    <p:sldId id="283" r:id="rId39"/>
    <p:sldId id="292" r:id="rId40"/>
    <p:sldId id="264" r:id="rId41"/>
    <p:sldId id="262" r:id="rId42"/>
    <p:sldId id="303" r:id="rId43"/>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2F3F5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65" autoAdjust="0"/>
    <p:restoredTop sz="94660"/>
  </p:normalViewPr>
  <p:slideViewPr>
    <p:cSldViewPr snapToGrid="0">
      <p:cViewPr varScale="1">
        <p:scale>
          <a:sx n="86" d="100"/>
          <a:sy n="86" d="100"/>
        </p:scale>
        <p:origin x="538" y="4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theme" Target="theme/theme1.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tableStyles" Target="tableStyles.xml"/><Relationship Id="rId8" Type="http://schemas.openxmlformats.org/officeDocument/2006/relationships/slide" Target="slides/slide7.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viewProps" Target="viewProps.xml"/><Relationship Id="rId20" Type="http://schemas.openxmlformats.org/officeDocument/2006/relationships/slide" Target="slides/slide19.xml"/><Relationship Id="rId41" Type="http://schemas.openxmlformats.org/officeDocument/2006/relationships/slide" Target="slides/slide4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1C7145B6-61A0-4359-9DDF-87D771139173}" type="datetimeFigureOut">
              <a:rPr lang="en-US" smtClean="0"/>
              <a:t>4/20/2024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65AAB31-78CD-49B0-9C84-E757E3854CDC}" type="slidenum">
              <a:rPr lang="en-US" smtClean="0"/>
              <a:t>‹#›</a:t>
            </a:fld>
            <a:endParaRPr lang="en-US"/>
          </a:p>
        </p:txBody>
      </p:sp>
    </p:spTree>
    <p:extLst>
      <p:ext uri="{BB962C8B-B14F-4D97-AF65-F5344CB8AC3E}">
        <p14:creationId xmlns:p14="http://schemas.microsoft.com/office/powerpoint/2010/main" val="168751741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7" name="Rectángulo 26">
            <a:extLst>
              <a:ext uri="{FF2B5EF4-FFF2-40B4-BE49-F238E27FC236}">
                <a16:creationId xmlns:a16="http://schemas.microsoft.com/office/drawing/2014/main" id="{CB7A04C4-08D4-A2A5-7EA6-5727EAD04006}"/>
              </a:ext>
            </a:extLst>
          </p:cNvPr>
          <p:cNvSpPr/>
          <p:nvPr userDrawn="1"/>
        </p:nvSpPr>
        <p:spPr>
          <a:xfrm>
            <a:off x="0" y="0"/>
            <a:ext cx="4554703" cy="415022"/>
          </a:xfrm>
          <a:prstGeom prst="rect">
            <a:avLst/>
          </a:prstGeom>
          <a:solidFill>
            <a:srgbClr val="2F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x-none"/>
          </a:p>
        </p:txBody>
      </p:sp>
      <p:sp>
        <p:nvSpPr>
          <p:cNvPr id="8" name="任意多边形 33">
            <a:extLst>
              <a:ext uri="{FF2B5EF4-FFF2-40B4-BE49-F238E27FC236}">
                <a16:creationId xmlns:a16="http://schemas.microsoft.com/office/drawing/2014/main" id="{04073429-8AE8-455F-9C2B-3C4D170663B6}"/>
              </a:ext>
            </a:extLst>
          </p:cNvPr>
          <p:cNvSpPr/>
          <p:nvPr userDrawn="1"/>
        </p:nvSpPr>
        <p:spPr>
          <a:xfrm>
            <a:off x="154588" y="207511"/>
            <a:ext cx="871991" cy="415021"/>
          </a:xfrm>
          <a:custGeom>
            <a:avLst/>
            <a:gdLst>
              <a:gd name="connsiteX0" fmla="*/ 167467 w 602715"/>
              <a:gd name="connsiteY0" fmla="*/ 0 h 669866"/>
              <a:gd name="connsiteX1" fmla="*/ 240938 w 602715"/>
              <a:gd name="connsiteY1" fmla="*/ 0 h 669866"/>
              <a:gd name="connsiteX2" fmla="*/ 258098 w 602715"/>
              <a:gd name="connsiteY2" fmla="*/ 0 h 669866"/>
              <a:gd name="connsiteX3" fmla="*/ 319710 w 602715"/>
              <a:gd name="connsiteY3" fmla="*/ 0 h 669866"/>
              <a:gd name="connsiteX4" fmla="*/ 331569 w 602715"/>
              <a:gd name="connsiteY4" fmla="*/ 0 h 669866"/>
              <a:gd name="connsiteX5" fmla="*/ 359841 w 602715"/>
              <a:gd name="connsiteY5" fmla="*/ 0 h 669866"/>
              <a:gd name="connsiteX6" fmla="*/ 410341 w 602715"/>
              <a:gd name="connsiteY6" fmla="*/ 0 h 669866"/>
              <a:gd name="connsiteX7" fmla="*/ 433312 w 602715"/>
              <a:gd name="connsiteY7" fmla="*/ 0 h 669866"/>
              <a:gd name="connsiteX8" fmla="*/ 450472 w 602715"/>
              <a:gd name="connsiteY8" fmla="*/ 0 h 669866"/>
              <a:gd name="connsiteX9" fmla="*/ 512084 w 602715"/>
              <a:gd name="connsiteY9" fmla="*/ 0 h 669866"/>
              <a:gd name="connsiteX10" fmla="*/ 523943 w 602715"/>
              <a:gd name="connsiteY10" fmla="*/ 0 h 669866"/>
              <a:gd name="connsiteX11" fmla="*/ 602715 w 602715"/>
              <a:gd name="connsiteY11" fmla="*/ 0 h 669866"/>
              <a:gd name="connsiteX12" fmla="*/ 435248 w 602715"/>
              <a:gd name="connsiteY12" fmla="*/ 669866 h 669866"/>
              <a:gd name="connsiteX13" fmla="*/ 356476 w 602715"/>
              <a:gd name="connsiteY13" fmla="*/ 669866 h 669866"/>
              <a:gd name="connsiteX14" fmla="*/ 344617 w 602715"/>
              <a:gd name="connsiteY14" fmla="*/ 669866 h 669866"/>
              <a:gd name="connsiteX15" fmla="*/ 283005 w 602715"/>
              <a:gd name="connsiteY15" fmla="*/ 669866 h 669866"/>
              <a:gd name="connsiteX16" fmla="*/ 265845 w 602715"/>
              <a:gd name="connsiteY16" fmla="*/ 669866 h 669866"/>
              <a:gd name="connsiteX17" fmla="*/ 242874 w 602715"/>
              <a:gd name="connsiteY17" fmla="*/ 669866 h 669866"/>
              <a:gd name="connsiteX18" fmla="*/ 192374 w 602715"/>
              <a:gd name="connsiteY18" fmla="*/ 669866 h 669866"/>
              <a:gd name="connsiteX19" fmla="*/ 164102 w 602715"/>
              <a:gd name="connsiteY19" fmla="*/ 669866 h 669866"/>
              <a:gd name="connsiteX20" fmla="*/ 152243 w 602715"/>
              <a:gd name="connsiteY20" fmla="*/ 669866 h 669866"/>
              <a:gd name="connsiteX21" fmla="*/ 90631 w 602715"/>
              <a:gd name="connsiteY21" fmla="*/ 669866 h 669866"/>
              <a:gd name="connsiteX22" fmla="*/ 73471 w 602715"/>
              <a:gd name="connsiteY22" fmla="*/ 669866 h 669866"/>
              <a:gd name="connsiteX23" fmla="*/ 0 w 602715"/>
              <a:gd name="connsiteY23" fmla="*/ 669866 h 66986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Lst>
            <a:rect l="l" t="t" r="r" b="b"/>
            <a:pathLst>
              <a:path w="602715" h="669866">
                <a:moveTo>
                  <a:pt x="167467" y="0"/>
                </a:moveTo>
                <a:lnTo>
                  <a:pt x="240938" y="0"/>
                </a:lnTo>
                <a:lnTo>
                  <a:pt x="258098" y="0"/>
                </a:lnTo>
                <a:lnTo>
                  <a:pt x="319710" y="0"/>
                </a:lnTo>
                <a:lnTo>
                  <a:pt x="331569" y="0"/>
                </a:lnTo>
                <a:lnTo>
                  <a:pt x="359841" y="0"/>
                </a:lnTo>
                <a:lnTo>
                  <a:pt x="410341" y="0"/>
                </a:lnTo>
                <a:lnTo>
                  <a:pt x="433312" y="0"/>
                </a:lnTo>
                <a:lnTo>
                  <a:pt x="450472" y="0"/>
                </a:lnTo>
                <a:lnTo>
                  <a:pt x="512084" y="0"/>
                </a:lnTo>
                <a:lnTo>
                  <a:pt x="523943" y="0"/>
                </a:lnTo>
                <a:lnTo>
                  <a:pt x="602715" y="0"/>
                </a:lnTo>
                <a:lnTo>
                  <a:pt x="435248" y="669866"/>
                </a:lnTo>
                <a:lnTo>
                  <a:pt x="356476" y="669866"/>
                </a:lnTo>
                <a:lnTo>
                  <a:pt x="344617" y="669866"/>
                </a:lnTo>
                <a:lnTo>
                  <a:pt x="283005" y="669866"/>
                </a:lnTo>
                <a:lnTo>
                  <a:pt x="265845" y="669866"/>
                </a:lnTo>
                <a:lnTo>
                  <a:pt x="242874" y="669866"/>
                </a:lnTo>
                <a:lnTo>
                  <a:pt x="192374" y="669866"/>
                </a:lnTo>
                <a:lnTo>
                  <a:pt x="164102" y="669866"/>
                </a:lnTo>
                <a:lnTo>
                  <a:pt x="152243" y="669866"/>
                </a:lnTo>
                <a:lnTo>
                  <a:pt x="90631" y="669866"/>
                </a:lnTo>
                <a:lnTo>
                  <a:pt x="73471" y="669866"/>
                </a:lnTo>
                <a:lnTo>
                  <a:pt x="0" y="669866"/>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9" name="直接连接符 34">
            <a:extLst>
              <a:ext uri="{FF2B5EF4-FFF2-40B4-BE49-F238E27FC236}">
                <a16:creationId xmlns:a16="http://schemas.microsoft.com/office/drawing/2014/main" id="{1901DC02-C45A-B922-9985-2FA61E41FDCE}"/>
              </a:ext>
            </a:extLst>
          </p:cNvPr>
          <p:cNvCxnSpPr/>
          <p:nvPr userDrawn="1"/>
        </p:nvCxnSpPr>
        <p:spPr>
          <a:xfrm>
            <a:off x="1026579" y="549329"/>
            <a:ext cx="11165421" cy="0"/>
          </a:xfrm>
          <a:prstGeom prst="line">
            <a:avLst/>
          </a:prstGeom>
          <a:ln w="28575">
            <a:solidFill>
              <a:srgbClr val="FFC000"/>
            </a:solidFill>
          </a:ln>
        </p:spPr>
        <p:style>
          <a:lnRef idx="1">
            <a:schemeClr val="accent1"/>
          </a:lnRef>
          <a:fillRef idx="0">
            <a:schemeClr val="accent1"/>
          </a:fillRef>
          <a:effectRef idx="0">
            <a:schemeClr val="accent1"/>
          </a:effectRef>
          <a:fontRef idx="minor">
            <a:schemeClr val="tx1"/>
          </a:fontRef>
        </p:style>
      </p:cxnSp>
      <p:sp>
        <p:nvSpPr>
          <p:cNvPr id="10" name="Slide Number Placeholder 5">
            <a:extLst>
              <a:ext uri="{FF2B5EF4-FFF2-40B4-BE49-F238E27FC236}">
                <a16:creationId xmlns:a16="http://schemas.microsoft.com/office/drawing/2014/main" id="{68F5366F-0C20-F340-8D3A-2EA14AAE74B6}"/>
              </a:ext>
            </a:extLst>
          </p:cNvPr>
          <p:cNvSpPr>
            <a:spLocks noGrp="1"/>
          </p:cNvSpPr>
          <p:nvPr>
            <p:ph type="sldNum" sz="quarter" idx="12"/>
          </p:nvPr>
        </p:nvSpPr>
        <p:spPr>
          <a:xfrm>
            <a:off x="154588" y="223580"/>
            <a:ext cx="840494" cy="365125"/>
          </a:xfrm>
        </p:spPr>
        <p:txBody>
          <a:bodyPr/>
          <a:lstStyle>
            <a:lvl1pPr algn="ctr">
              <a:defRPr sz="1800" b="1">
                <a:solidFill>
                  <a:srgbClr val="2F3F51"/>
                </a:solidFill>
                <a:latin typeface="Times New Roman" panose="02020603050405020304" pitchFamily="18" charset="0"/>
                <a:cs typeface="Times New Roman" panose="02020603050405020304" pitchFamily="18" charset="0"/>
              </a:defRPr>
            </a:lvl1pPr>
          </a:lstStyle>
          <a:p>
            <a:fld id="{2A5BEAD6-0EBB-4CEE-84B2-C282E9154C2C}" type="slidenum">
              <a:rPr lang="en-US" smtClean="0"/>
              <a:pPr/>
              <a:t>‹#›</a:t>
            </a:fld>
            <a:endParaRPr lang="en-US" dirty="0"/>
          </a:p>
        </p:txBody>
      </p:sp>
    </p:spTree>
    <p:extLst>
      <p:ext uri="{BB962C8B-B14F-4D97-AF65-F5344CB8AC3E}">
        <p14:creationId xmlns:p14="http://schemas.microsoft.com/office/powerpoint/2010/main" val="401727622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1_Title Slide">
    <p:spTree>
      <p:nvGrpSpPr>
        <p:cNvPr id="1" name=""/>
        <p:cNvGrpSpPr/>
        <p:nvPr/>
      </p:nvGrpSpPr>
      <p:grpSpPr>
        <a:xfrm>
          <a:off x="0" y="0"/>
          <a:ext cx="0" cy="0"/>
          <a:chOff x="0" y="0"/>
          <a:chExt cx="0" cy="0"/>
        </a:xfrm>
      </p:grpSpPr>
      <p:sp>
        <p:nvSpPr>
          <p:cNvPr id="2" name="Rectangle: Rounded Corners 1">
            <a:extLst>
              <a:ext uri="{FF2B5EF4-FFF2-40B4-BE49-F238E27FC236}">
                <a16:creationId xmlns:a16="http://schemas.microsoft.com/office/drawing/2014/main" id="{1DACFFF2-DB99-7023-6B8E-F95046CAA7C3}"/>
              </a:ext>
            </a:extLst>
          </p:cNvPr>
          <p:cNvSpPr/>
          <p:nvPr userDrawn="1"/>
        </p:nvSpPr>
        <p:spPr>
          <a:xfrm>
            <a:off x="1545771" y="2354943"/>
            <a:ext cx="9100458" cy="2148114"/>
          </a:xfrm>
          <a:prstGeom prst="roundRect">
            <a:avLst/>
          </a:prstGeom>
          <a:solidFill>
            <a:srgbClr val="2F3F5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19968915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Custom Layout">
    <p:spTree>
      <p:nvGrpSpPr>
        <p:cNvPr id="1" name=""/>
        <p:cNvGrpSpPr/>
        <p:nvPr/>
      </p:nvGrpSpPr>
      <p:grpSpPr>
        <a:xfrm>
          <a:off x="0" y="0"/>
          <a:ext cx="0" cy="0"/>
          <a:chOff x="0" y="0"/>
          <a:chExt cx="0" cy="0"/>
        </a:xfrm>
      </p:grpSpPr>
      <p:sp>
        <p:nvSpPr>
          <p:cNvPr id="19" name="Freeform: Shape 18">
            <a:extLst>
              <a:ext uri="{FF2B5EF4-FFF2-40B4-BE49-F238E27FC236}">
                <a16:creationId xmlns:a16="http://schemas.microsoft.com/office/drawing/2014/main" id="{CBB75179-F164-F6EB-E879-C21F3EE9CB76}"/>
              </a:ext>
            </a:extLst>
          </p:cNvPr>
          <p:cNvSpPr/>
          <p:nvPr userDrawn="1"/>
        </p:nvSpPr>
        <p:spPr>
          <a:xfrm>
            <a:off x="0" y="-1"/>
            <a:ext cx="9160934" cy="6629404"/>
          </a:xfrm>
          <a:custGeom>
            <a:avLst/>
            <a:gdLst>
              <a:gd name="connsiteX0" fmla="*/ 0 w 9160934"/>
              <a:gd name="connsiteY0" fmla="*/ 0 h 6629404"/>
              <a:gd name="connsiteX1" fmla="*/ 9049387 w 9160934"/>
              <a:gd name="connsiteY1" fmla="*/ 0 h 6629404"/>
              <a:gd name="connsiteX2" fmla="*/ 9097328 w 9160934"/>
              <a:gd name="connsiteY2" fmla="*/ 268455 h 6629404"/>
              <a:gd name="connsiteX3" fmla="*/ 9160934 w 9160934"/>
              <a:gd name="connsiteY3" fmla="*/ 1109137 h 6629404"/>
              <a:gd name="connsiteX4" fmla="*/ 3640667 w 9160934"/>
              <a:gd name="connsiteY4" fmla="*/ 6629404 h 6629404"/>
              <a:gd name="connsiteX5" fmla="*/ 129265 w 9160934"/>
              <a:gd name="connsiteY5" fmla="*/ 5368843 h 6629404"/>
              <a:gd name="connsiteX6" fmla="*/ 0 w 9160934"/>
              <a:gd name="connsiteY6" fmla="*/ 5256872 h 662940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60934" h="6629404">
                <a:moveTo>
                  <a:pt x="0" y="0"/>
                </a:moveTo>
                <a:lnTo>
                  <a:pt x="9049387" y="0"/>
                </a:lnTo>
                <a:lnTo>
                  <a:pt x="9097328" y="268455"/>
                </a:lnTo>
                <a:cubicBezTo>
                  <a:pt x="9139212" y="542568"/>
                  <a:pt x="9160934" y="823316"/>
                  <a:pt x="9160934" y="1109137"/>
                </a:cubicBezTo>
                <a:cubicBezTo>
                  <a:pt x="9160934" y="4157896"/>
                  <a:pt x="6689426" y="6629404"/>
                  <a:pt x="3640667" y="6629404"/>
                </a:cubicBezTo>
                <a:cubicBezTo>
                  <a:pt x="2306835" y="6629404"/>
                  <a:pt x="1083493" y="6156342"/>
                  <a:pt x="129265" y="5368843"/>
                </a:cubicBezTo>
                <a:lnTo>
                  <a:pt x="0" y="5256872"/>
                </a:ln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4" name="Picture Placeholder 13">
            <a:extLst>
              <a:ext uri="{FF2B5EF4-FFF2-40B4-BE49-F238E27FC236}">
                <a16:creationId xmlns:a16="http://schemas.microsoft.com/office/drawing/2014/main" id="{8FC589FB-FF0C-B9CC-94CA-9340282D4698}"/>
              </a:ext>
            </a:extLst>
          </p:cNvPr>
          <p:cNvSpPr>
            <a:spLocks noGrp="1"/>
          </p:cNvSpPr>
          <p:nvPr>
            <p:ph type="pic" sz="quarter" idx="10"/>
          </p:nvPr>
        </p:nvSpPr>
        <p:spPr>
          <a:xfrm>
            <a:off x="0" y="1"/>
            <a:ext cx="8793480" cy="6629401"/>
          </a:xfrm>
          <a:custGeom>
            <a:avLst/>
            <a:gdLst>
              <a:gd name="connsiteX0" fmla="*/ 0 w 8793480"/>
              <a:gd name="connsiteY0" fmla="*/ 0 h 6629401"/>
              <a:gd name="connsiteX1" fmla="*/ 8665574 w 8793480"/>
              <a:gd name="connsiteY1" fmla="*/ 0 h 6629401"/>
              <a:gd name="connsiteX2" fmla="*/ 8682635 w 8793480"/>
              <a:gd name="connsiteY2" fmla="*/ 73923 h 6629401"/>
              <a:gd name="connsiteX3" fmla="*/ 8793480 w 8793480"/>
              <a:gd name="connsiteY3" fmla="*/ 1173481 h 6629401"/>
              <a:gd name="connsiteX4" fmla="*/ 3337560 w 8793480"/>
              <a:gd name="connsiteY4" fmla="*/ 6629401 h 6629401"/>
              <a:gd name="connsiteX5" fmla="*/ 73197 w 8793480"/>
              <a:gd name="connsiteY5" fmla="*/ 5545503 h 6629401"/>
              <a:gd name="connsiteX6" fmla="*/ 0 w 8793480"/>
              <a:gd name="connsiteY6" fmla="*/ 5487982 h 662940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8793480" h="6629401">
                <a:moveTo>
                  <a:pt x="0" y="0"/>
                </a:moveTo>
                <a:lnTo>
                  <a:pt x="8665574" y="0"/>
                </a:lnTo>
                <a:lnTo>
                  <a:pt x="8682635" y="73923"/>
                </a:lnTo>
                <a:cubicBezTo>
                  <a:pt x="8755313" y="429090"/>
                  <a:pt x="8793480" y="796829"/>
                  <a:pt x="8793480" y="1173481"/>
                </a:cubicBezTo>
                <a:cubicBezTo>
                  <a:pt x="8793480" y="4186702"/>
                  <a:pt x="6350781" y="6629401"/>
                  <a:pt x="3337560" y="6629401"/>
                </a:cubicBezTo>
                <a:cubicBezTo>
                  <a:pt x="2113439" y="6629401"/>
                  <a:pt x="983477" y="6226260"/>
                  <a:pt x="73197" y="5545503"/>
                </a:cubicBezTo>
                <a:lnTo>
                  <a:pt x="0" y="5487982"/>
                </a:lnTo>
                <a:close/>
              </a:path>
            </a:pathLst>
          </a:custGeom>
        </p:spPr>
        <p:txBody>
          <a:bodyPr wrap="square">
            <a:noAutofit/>
          </a:bodyPr>
          <a:lstStyle/>
          <a:p>
            <a:endParaRPr lang="en-US"/>
          </a:p>
        </p:txBody>
      </p:sp>
    </p:spTree>
    <p:extLst>
      <p:ext uri="{BB962C8B-B14F-4D97-AF65-F5344CB8AC3E}">
        <p14:creationId xmlns:p14="http://schemas.microsoft.com/office/powerpoint/2010/main" val="2615953255"/>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6" name="Slide Number Placeholder 5">
            <a:extLst>
              <a:ext uri="{FF2B5EF4-FFF2-40B4-BE49-F238E27FC236}">
                <a16:creationId xmlns:a16="http://schemas.microsoft.com/office/drawing/2014/main" id="{91F25E55-B05E-E3AE-5ACE-600CBD8BCEEC}"/>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A5BEAD6-0EBB-4CEE-84B2-C282E9154C2C}" type="slidenum">
              <a:rPr lang="en-US" smtClean="0"/>
              <a:t>‹#›</a:t>
            </a:fld>
            <a:endParaRPr lang="en-US"/>
          </a:p>
        </p:txBody>
      </p:sp>
    </p:spTree>
    <p:extLst>
      <p:ext uri="{BB962C8B-B14F-4D97-AF65-F5344CB8AC3E}">
        <p14:creationId xmlns:p14="http://schemas.microsoft.com/office/powerpoint/2010/main" val="4210336159"/>
      </p:ext>
    </p:extLst>
  </p:cSld>
  <p:clrMap bg1="lt1" tx1="dk1" bg2="lt2" tx2="dk2" accent1="accent1" accent2="accent2" accent3="accent3" accent4="accent4" accent5="accent5" accent6="accent6" hlink="hlink" folHlink="folHlink"/>
  <p:sldLayoutIdLst>
    <p:sldLayoutId id="2147483649" r:id="rId1"/>
    <p:sldLayoutId id="2147483651" r:id="rId2"/>
    <p:sldLayoutId id="2147483650" r:id="rId3"/>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hyperlink" Target="https://programstore.ir/shop/%D9%BE%D8%A7%D9%88%D8%B1%D9%BE%D9%88%DB%8C%D9%86%D8%AA-%D8%AF%D8%A7%D8%B1%DA%A9-%D9%88%D8%A8/" TargetMode="External"/><Relationship Id="rId2" Type="http://schemas.openxmlformats.org/officeDocument/2006/relationships/image" Target="../media/image1.jpeg"/><Relationship Id="rId1" Type="http://schemas.openxmlformats.org/officeDocument/2006/relationships/slideLayout" Target="../slideLayouts/slideLayout3.xml"/><Relationship Id="rId5" Type="http://schemas.openxmlformats.org/officeDocument/2006/relationships/image" Target="../media/image3.sv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2" Type="http://schemas.openxmlformats.org/officeDocument/2006/relationships/image" Target="../media/image12.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image" Target="../media/image13.jpg"/><Relationship Id="rId1" Type="http://schemas.openxmlformats.org/officeDocument/2006/relationships/slideLayout" Target="../slideLayouts/slideLayout1.xml"/><Relationship Id="rId4" Type="http://schemas.openxmlformats.org/officeDocument/2006/relationships/image" Target="../media/image15.jpg"/></Relationships>
</file>

<file path=ppt/slides/_rels/slide12.xml.rels><?xml version="1.0" encoding="UTF-8" standalone="yes"?>
<Relationships xmlns="http://schemas.openxmlformats.org/package/2006/relationships"><Relationship Id="rId2" Type="http://schemas.openxmlformats.org/officeDocument/2006/relationships/image" Target="../media/image16.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image" Target="../media/image18.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image" Target="../media/image13.jpg"/><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2" Type="http://schemas.openxmlformats.org/officeDocument/2006/relationships/image" Target="../media/image22.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image" Target="../media/image23.png"/><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2" Type="http://schemas.openxmlformats.org/officeDocument/2006/relationships/image" Target="../media/image25.png"/><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2" Type="http://schemas.openxmlformats.org/officeDocument/2006/relationships/image" Target="../media/image26.png"/><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31.png"/><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2" Type="http://schemas.openxmlformats.org/officeDocument/2006/relationships/image" Target="../media/image33.jp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1.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image" Target="../media/image34.png"/><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2" Type="http://schemas.openxmlformats.org/officeDocument/2006/relationships/image" Target="../media/image36.jpg"/><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2" Type="http://schemas.openxmlformats.org/officeDocument/2006/relationships/image" Target="../media/image17.jpg"/><Relationship Id="rId1" Type="http://schemas.openxmlformats.org/officeDocument/2006/relationships/slideLayout" Target="../slideLayouts/slideLayout1.xml"/></Relationships>
</file>

<file path=ppt/slides/_rels/slide35.xml.rels><?xml version="1.0" encoding="UTF-8" standalone="yes"?>
<Relationships xmlns="http://schemas.openxmlformats.org/package/2006/relationships"><Relationship Id="rId2" Type="http://schemas.openxmlformats.org/officeDocument/2006/relationships/image" Target="../media/image27.png"/><Relationship Id="rId1" Type="http://schemas.openxmlformats.org/officeDocument/2006/relationships/slideLayout" Target="../slideLayouts/slideLayout1.xml"/></Relationships>
</file>

<file path=ppt/slides/_rels/slide36.xml.rels><?xml version="1.0" encoding="UTF-8" standalone="yes"?>
<Relationships xmlns="http://schemas.openxmlformats.org/package/2006/relationships"><Relationship Id="rId3" Type="http://schemas.openxmlformats.org/officeDocument/2006/relationships/image" Target="../media/image38.jpg"/><Relationship Id="rId2" Type="http://schemas.openxmlformats.org/officeDocument/2006/relationships/image" Target="../media/image37.png"/><Relationship Id="rId1" Type="http://schemas.openxmlformats.org/officeDocument/2006/relationships/slideLayout" Target="../slideLayouts/slideLayout1.xml"/></Relationships>
</file>

<file path=ppt/slides/_rels/slide3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3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image" Target="../media/image39.png"/><Relationship Id="rId1" Type="http://schemas.openxmlformats.org/officeDocument/2006/relationships/slideLayout" Target="../slideLayouts/slideLayout1.xml"/></Relationships>
</file>

<file path=ppt/slides/_rels/slide39.xml.rels><?xml version="1.0" encoding="UTF-8" standalone="yes"?>
<Relationships xmlns="http://schemas.openxmlformats.org/package/2006/relationships"><Relationship Id="rId2" Type="http://schemas.openxmlformats.org/officeDocument/2006/relationships/image" Target="../media/image41.jp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1.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1.xml.rels><?xml version="1.0" encoding="UTF-8" standalone="yes"?>
<Relationships xmlns="http://schemas.openxmlformats.org/package/2006/relationships"><Relationship Id="rId2" Type="http://schemas.openxmlformats.org/officeDocument/2006/relationships/image" Target="../media/image42.jpg"/><Relationship Id="rId1" Type="http://schemas.openxmlformats.org/officeDocument/2006/relationships/slideLayout" Target="../slideLayouts/slideLayout1.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0.jpg"/><Relationship Id="rId2" Type="http://schemas.openxmlformats.org/officeDocument/2006/relationships/image" Target="../media/image9.pn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Placeholder 3">
            <a:extLst>
              <a:ext uri="{FF2B5EF4-FFF2-40B4-BE49-F238E27FC236}">
                <a16:creationId xmlns:a16="http://schemas.microsoft.com/office/drawing/2014/main" id="{7A9AA6B7-7534-0FDE-DC65-27E09C711BF4}"/>
              </a:ext>
            </a:extLst>
          </p:cNvPr>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t="362" b="362"/>
          <a:stretch>
            <a:fillRect/>
          </a:stretch>
        </p:blipFill>
        <p:spPr/>
      </p:pic>
      <p:sp>
        <p:nvSpPr>
          <p:cNvPr id="7" name="Oval 6">
            <a:extLst>
              <a:ext uri="{FF2B5EF4-FFF2-40B4-BE49-F238E27FC236}">
                <a16:creationId xmlns:a16="http://schemas.microsoft.com/office/drawing/2014/main" id="{0C14B10A-B9D2-FA44-4E7E-726AE13BEB0C}"/>
              </a:ext>
            </a:extLst>
          </p:cNvPr>
          <p:cNvSpPr/>
          <p:nvPr/>
        </p:nvSpPr>
        <p:spPr>
          <a:xfrm>
            <a:off x="8054547" y="1019542"/>
            <a:ext cx="2031837" cy="2031837"/>
          </a:xfrm>
          <a:prstGeom prst="ellips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Freeform: Shape 17">
            <a:extLst>
              <a:ext uri="{FF2B5EF4-FFF2-40B4-BE49-F238E27FC236}">
                <a16:creationId xmlns:a16="http://schemas.microsoft.com/office/drawing/2014/main" id="{44BEEDD3-31BB-FE07-95CD-9AD59FA76933}"/>
              </a:ext>
            </a:extLst>
          </p:cNvPr>
          <p:cNvSpPr/>
          <p:nvPr/>
        </p:nvSpPr>
        <p:spPr>
          <a:xfrm>
            <a:off x="6131322" y="3207784"/>
            <a:ext cx="5210630" cy="3650216"/>
          </a:xfrm>
          <a:custGeom>
            <a:avLst/>
            <a:gdLst>
              <a:gd name="connsiteX0" fmla="*/ 2605315 w 5210630"/>
              <a:gd name="connsiteY0" fmla="*/ 0 h 3650216"/>
              <a:gd name="connsiteX1" fmla="*/ 5210630 w 5210630"/>
              <a:gd name="connsiteY1" fmla="*/ 2605315 h 3650216"/>
              <a:gd name="connsiteX2" fmla="*/ 5005891 w 5210630"/>
              <a:gd name="connsiteY2" fmla="*/ 3619422 h 3650216"/>
              <a:gd name="connsiteX3" fmla="*/ 4991057 w 5210630"/>
              <a:gd name="connsiteY3" fmla="*/ 3650216 h 3650216"/>
              <a:gd name="connsiteX4" fmla="*/ 219574 w 5210630"/>
              <a:gd name="connsiteY4" fmla="*/ 3650216 h 3650216"/>
              <a:gd name="connsiteX5" fmla="*/ 204739 w 5210630"/>
              <a:gd name="connsiteY5" fmla="*/ 3619422 h 3650216"/>
              <a:gd name="connsiteX6" fmla="*/ 0 w 5210630"/>
              <a:gd name="connsiteY6" fmla="*/ 2605315 h 3650216"/>
              <a:gd name="connsiteX7" fmla="*/ 2605315 w 5210630"/>
              <a:gd name="connsiteY7" fmla="*/ 0 h 365021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210630" h="3650216">
                <a:moveTo>
                  <a:pt x="2605315" y="0"/>
                </a:moveTo>
                <a:cubicBezTo>
                  <a:pt x="4044191" y="0"/>
                  <a:pt x="5210630" y="1166439"/>
                  <a:pt x="5210630" y="2605315"/>
                </a:cubicBezTo>
                <a:cubicBezTo>
                  <a:pt x="5210630" y="2965034"/>
                  <a:pt x="5137728" y="3307726"/>
                  <a:pt x="5005891" y="3619422"/>
                </a:cubicBezTo>
                <a:lnTo>
                  <a:pt x="4991057" y="3650216"/>
                </a:lnTo>
                <a:lnTo>
                  <a:pt x="219574" y="3650216"/>
                </a:lnTo>
                <a:lnTo>
                  <a:pt x="204739" y="3619422"/>
                </a:lnTo>
                <a:cubicBezTo>
                  <a:pt x="72903" y="3307726"/>
                  <a:pt x="0" y="2965034"/>
                  <a:pt x="0" y="2605315"/>
                </a:cubicBezTo>
                <a:cubicBezTo>
                  <a:pt x="0" y="1166439"/>
                  <a:pt x="1166439" y="0"/>
                  <a:pt x="2605315" y="0"/>
                </a:cubicBezTo>
                <a:close/>
              </a:path>
            </a:pathLst>
          </a:cu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17" name="Freeform: Shape 16">
            <a:extLst>
              <a:ext uri="{FF2B5EF4-FFF2-40B4-BE49-F238E27FC236}">
                <a16:creationId xmlns:a16="http://schemas.microsoft.com/office/drawing/2014/main" id="{99969B80-5C63-0F21-59D6-5E9D8CCB0A8D}"/>
              </a:ext>
            </a:extLst>
          </p:cNvPr>
          <p:cNvSpPr/>
          <p:nvPr/>
        </p:nvSpPr>
        <p:spPr>
          <a:xfrm>
            <a:off x="6277110" y="3222009"/>
            <a:ext cx="5472848" cy="3635991"/>
          </a:xfrm>
          <a:custGeom>
            <a:avLst/>
            <a:gdLst>
              <a:gd name="connsiteX0" fmla="*/ 2736424 w 5472848"/>
              <a:gd name="connsiteY0" fmla="*/ 0 h 3635991"/>
              <a:gd name="connsiteX1" fmla="*/ 5472848 w 5472848"/>
              <a:gd name="connsiteY1" fmla="*/ 2736424 h 3635991"/>
              <a:gd name="connsiteX2" fmla="*/ 5349824 w 5472848"/>
              <a:gd name="connsiteY2" fmla="*/ 3550153 h 3635991"/>
              <a:gd name="connsiteX3" fmla="*/ 5318407 w 5472848"/>
              <a:gd name="connsiteY3" fmla="*/ 3635991 h 3635991"/>
              <a:gd name="connsiteX4" fmla="*/ 154442 w 5472848"/>
              <a:gd name="connsiteY4" fmla="*/ 3635991 h 3635991"/>
              <a:gd name="connsiteX5" fmla="*/ 123025 w 5472848"/>
              <a:gd name="connsiteY5" fmla="*/ 3550153 h 3635991"/>
              <a:gd name="connsiteX6" fmla="*/ 0 w 5472848"/>
              <a:gd name="connsiteY6" fmla="*/ 2736424 h 3635991"/>
              <a:gd name="connsiteX7" fmla="*/ 2736424 w 5472848"/>
              <a:gd name="connsiteY7" fmla="*/ 0 h 3635991"/>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5472848" h="3635991">
                <a:moveTo>
                  <a:pt x="2736424" y="0"/>
                </a:moveTo>
                <a:cubicBezTo>
                  <a:pt x="4247709" y="0"/>
                  <a:pt x="5472848" y="1225139"/>
                  <a:pt x="5472848" y="2736424"/>
                </a:cubicBezTo>
                <a:cubicBezTo>
                  <a:pt x="5472848" y="3019790"/>
                  <a:pt x="5429777" y="3293096"/>
                  <a:pt x="5349824" y="3550153"/>
                </a:cubicBezTo>
                <a:lnTo>
                  <a:pt x="5318407" y="3635991"/>
                </a:lnTo>
                <a:lnTo>
                  <a:pt x="154442" y="3635991"/>
                </a:lnTo>
                <a:lnTo>
                  <a:pt x="123025" y="3550153"/>
                </a:lnTo>
                <a:cubicBezTo>
                  <a:pt x="43072" y="3293096"/>
                  <a:pt x="0" y="3019790"/>
                  <a:pt x="0" y="2736424"/>
                </a:cubicBezTo>
                <a:cubicBezTo>
                  <a:pt x="0" y="1225139"/>
                  <a:pt x="1225139" y="0"/>
                  <a:pt x="2736424" y="0"/>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0" name="Rectangle 19">
            <a:extLst>
              <a:ext uri="{FF2B5EF4-FFF2-40B4-BE49-F238E27FC236}">
                <a16:creationId xmlns:a16="http://schemas.microsoft.com/office/drawing/2014/main" id="{2E4F16FB-A32D-2F07-1A92-31E8FCB7AA1D}"/>
              </a:ext>
            </a:extLst>
          </p:cNvPr>
          <p:cNvSpPr/>
          <p:nvPr/>
        </p:nvSpPr>
        <p:spPr>
          <a:xfrm>
            <a:off x="7150854" y="3429000"/>
            <a:ext cx="3785012" cy="1477328"/>
          </a:xfrm>
          <a:prstGeom prst="rect">
            <a:avLst/>
          </a:prstGeom>
        </p:spPr>
        <p:txBody>
          <a:bodyPr wrap="none">
            <a:spAutoFit/>
          </a:bodyPr>
          <a:lstStyle/>
          <a:p>
            <a:pPr algn="ctr" rtl="1">
              <a:lnSpc>
                <a:spcPct val="200000"/>
              </a:lnSpc>
            </a:pPr>
            <a:r>
              <a:rPr lang="fa-IR" sz="2400" dirty="0">
                <a:solidFill>
                  <a:srgbClr val="FFC000"/>
                </a:solidFill>
                <a:latin typeface="Lalezar" panose="00000500000000000000" pitchFamily="50" charset="-78"/>
                <a:cs typeface="B Titr" panose="00000700000000000000" pitchFamily="2" charset="-78"/>
              </a:rPr>
              <a:t> پاورپوینت کاربرد هوش مصنوعی </a:t>
            </a:r>
          </a:p>
          <a:p>
            <a:pPr algn="ctr" rtl="1">
              <a:lnSpc>
                <a:spcPct val="200000"/>
              </a:lnSpc>
            </a:pPr>
            <a:r>
              <a:rPr lang="fa-IR" sz="2400" dirty="0">
                <a:solidFill>
                  <a:srgbClr val="FFC000"/>
                </a:solidFill>
                <a:latin typeface="Lalezar" panose="00000500000000000000" pitchFamily="50" charset="-78"/>
                <a:cs typeface="B Titr" panose="00000700000000000000" pitchFamily="2" charset="-78"/>
              </a:rPr>
              <a:t>در تجارت الکترونیک</a:t>
            </a:r>
            <a:endParaRPr lang="en-US" sz="2400" dirty="0">
              <a:solidFill>
                <a:srgbClr val="FFC000"/>
              </a:solidFill>
              <a:latin typeface="Lalezar" panose="00000500000000000000" pitchFamily="50" charset="-78"/>
              <a:cs typeface="B Titr" panose="00000700000000000000" pitchFamily="2" charset="-78"/>
            </a:endParaRPr>
          </a:p>
        </p:txBody>
      </p:sp>
      <p:sp>
        <p:nvSpPr>
          <p:cNvPr id="21" name="Rectangle 20">
            <a:extLst>
              <a:ext uri="{FF2B5EF4-FFF2-40B4-BE49-F238E27FC236}">
                <a16:creationId xmlns:a16="http://schemas.microsoft.com/office/drawing/2014/main" id="{3F3807BC-EBD2-1AE5-2478-6B846900AC68}"/>
              </a:ext>
            </a:extLst>
          </p:cNvPr>
          <p:cNvSpPr/>
          <p:nvPr/>
        </p:nvSpPr>
        <p:spPr>
          <a:xfrm>
            <a:off x="7111581" y="5447717"/>
            <a:ext cx="3863558" cy="461665"/>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B Titr" panose="00000700000000000000" pitchFamily="2" charset="-78"/>
              </a:rPr>
              <a:t>نام پژوهشگر: محمد جواد عزیزپناه</a:t>
            </a:r>
          </a:p>
        </p:txBody>
      </p:sp>
      <p:sp>
        <p:nvSpPr>
          <p:cNvPr id="22" name="Rectangle 21">
            <a:extLst>
              <a:ext uri="{FF2B5EF4-FFF2-40B4-BE49-F238E27FC236}">
                <a16:creationId xmlns:a16="http://schemas.microsoft.com/office/drawing/2014/main" id="{EDABC0E1-D214-E94F-A196-51FDB9A2EE18}"/>
              </a:ext>
            </a:extLst>
          </p:cNvPr>
          <p:cNvSpPr/>
          <p:nvPr/>
        </p:nvSpPr>
        <p:spPr>
          <a:xfrm>
            <a:off x="7476264" y="6213903"/>
            <a:ext cx="3134192" cy="830997"/>
          </a:xfrm>
          <a:prstGeom prst="rect">
            <a:avLst/>
          </a:prstGeom>
        </p:spPr>
        <p:txBody>
          <a:bodyPr wrap="none">
            <a:spAutoFit/>
          </a:bodyPr>
          <a:lstStyle/>
          <a:p>
            <a:pPr algn="ctr" rtl="1"/>
            <a:r>
              <a:rPr lang="fa-IR" sz="2400" dirty="0">
                <a:solidFill>
                  <a:schemeClr val="tx1">
                    <a:lumMod val="95000"/>
                    <a:lumOff val="5000"/>
                  </a:schemeClr>
                </a:solidFill>
                <a:latin typeface="Lalezar" panose="00000500000000000000" pitchFamily="50" charset="-78"/>
                <a:cs typeface="B Titr" panose="00000700000000000000" pitchFamily="2" charset="-78"/>
              </a:rPr>
              <a:t>تاریخ ارائه:</a:t>
            </a:r>
            <a:r>
              <a:rPr lang="en-US" sz="2400" dirty="0">
                <a:solidFill>
                  <a:schemeClr val="tx1">
                    <a:lumMod val="95000"/>
                    <a:lumOff val="5000"/>
                  </a:schemeClr>
                </a:solidFill>
                <a:latin typeface="Lalezar" panose="00000500000000000000" pitchFamily="50" charset="-78"/>
                <a:cs typeface="B Titr" panose="00000700000000000000" pitchFamily="2" charset="-78"/>
              </a:rPr>
              <a:t> </a:t>
            </a:r>
            <a:r>
              <a:rPr lang="fa-IR" sz="2000" dirty="0">
                <a:solidFill>
                  <a:schemeClr val="tx1">
                    <a:lumMod val="95000"/>
                    <a:lumOff val="5000"/>
                  </a:schemeClr>
                </a:solidFill>
                <a:latin typeface="Vazir" panose="020B0603030804020204" pitchFamily="34" charset="-78"/>
                <a:cs typeface="B Titr" panose="00000700000000000000" pitchFamily="2" charset="-78"/>
              </a:rPr>
              <a:t> زمستان ..........</a:t>
            </a:r>
            <a:endParaRPr lang="fa-IR" sz="2000" dirty="0">
              <a:solidFill>
                <a:schemeClr val="tx1">
                  <a:lumMod val="95000"/>
                  <a:lumOff val="5000"/>
                </a:schemeClr>
              </a:solidFill>
              <a:latin typeface="Vazir" panose="020B0603030804020204" pitchFamily="34" charset="-78"/>
              <a:cs typeface="B Titr" panose="00000700000000000000" pitchFamily="2" charset="-78"/>
              <a:hlinkClick r:id="rId3">
                <a:extLst>
                  <a:ext uri="{A12FA001-AC4F-418D-AE19-62706E023703}">
                    <ahyp:hlinkClr xmlns:ahyp="http://schemas.microsoft.com/office/drawing/2018/hyperlinkcolor" val="tx"/>
                  </a:ext>
                </a:extLst>
              </a:hlinkClick>
            </a:endParaRPr>
          </a:p>
          <a:p>
            <a:pPr algn="ctr"/>
            <a:endParaRPr lang="fa-IR" sz="2400" b="1" dirty="0">
              <a:latin typeface="Shabnam" panose="020B0603030804020204" pitchFamily="34" charset="-78"/>
              <a:cs typeface="B Titr" panose="00000700000000000000" pitchFamily="2" charset="-78"/>
            </a:endParaRPr>
          </a:p>
        </p:txBody>
      </p:sp>
      <p:pic>
        <p:nvPicPr>
          <p:cNvPr id="2" name="Graphic 1">
            <a:extLst>
              <a:ext uri="{FF2B5EF4-FFF2-40B4-BE49-F238E27FC236}">
                <a16:creationId xmlns:a16="http://schemas.microsoft.com/office/drawing/2014/main" id="{51DAA2D8-8102-2843-B324-88958C68C7C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8182794" y="1183772"/>
            <a:ext cx="1721131" cy="1721131"/>
          </a:xfrm>
          <a:prstGeom prst="rect">
            <a:avLst/>
          </a:prstGeom>
        </p:spPr>
      </p:pic>
    </p:spTree>
    <p:extLst>
      <p:ext uri="{BB962C8B-B14F-4D97-AF65-F5344CB8AC3E}">
        <p14:creationId xmlns:p14="http://schemas.microsoft.com/office/powerpoint/2010/main" val="1396799434"/>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10</a:t>
            </a:fld>
            <a:endParaRPr lang="en-US" dirty="0"/>
          </a:p>
        </p:txBody>
      </p:sp>
      <p:sp>
        <p:nvSpPr>
          <p:cNvPr id="5" name="Rectangle 4"/>
          <p:cNvSpPr/>
          <p:nvPr/>
        </p:nvSpPr>
        <p:spPr>
          <a:xfrm>
            <a:off x="466891" y="4561835"/>
            <a:ext cx="11385755" cy="1685077"/>
          </a:xfrm>
          <a:prstGeom prst="rect">
            <a:avLst/>
          </a:prstGeom>
        </p:spPr>
        <p:txBody>
          <a:bodyPr wrap="square">
            <a:spAutoFit/>
          </a:bodyPr>
          <a:lstStyle/>
          <a:p>
            <a:pPr algn="r" rtl="1">
              <a:lnSpc>
                <a:spcPct val="200000"/>
              </a:lnSpc>
            </a:pPr>
            <a:r>
              <a:rPr lang="fa-IR" dirty="0">
                <a:cs typeface="B Nazanin" panose="00000400000000000000" pitchFamily="2" charset="-78"/>
              </a:rPr>
              <a:t>علاوه بر بهبود تجربه مشتری، هوش مصنوعی می‌تواند عملیات کسب‌وکارهای تجارت الکترونیک را نیز بهینه کند.</a:t>
            </a:r>
          </a:p>
          <a:p>
            <a:pPr algn="r" rtl="1">
              <a:lnSpc>
                <a:spcPct val="200000"/>
              </a:lnSpc>
            </a:pPr>
            <a:r>
              <a:rPr lang="fa-IR" dirty="0">
                <a:cs typeface="B Nazanin" panose="00000400000000000000" pitchFamily="2" charset="-78"/>
              </a:rPr>
              <a:t> الگوریتم‌های هوش مصنوعی می‌توانند مقادیر زیادی از داده‌ها را برای پیش‌بینی تقاضا، بهینه‌سازی مدیریت موجودی، و بهبود تدارکات و مدیریت زنجیره تامین تجزیه و تحلیل کنند. این امر منجر به عملکرد کارآمدتر و کاهش هزینه های کسب و کار می شود.</a:t>
            </a:r>
            <a:endParaRPr lang="en-US" dirty="0">
              <a:cs typeface="B Nazanin" panose="00000400000000000000" pitchFamily="2" charset="-78"/>
            </a:endParaRPr>
          </a:p>
        </p:txBody>
      </p:sp>
      <p:sp>
        <p:nvSpPr>
          <p:cNvPr id="3" name="Rectangle 2">
            <a:extLst>
              <a:ext uri="{FF2B5EF4-FFF2-40B4-BE49-F238E27FC236}">
                <a16:creationId xmlns:a16="http://schemas.microsoft.com/office/drawing/2014/main" id="{40E78977-1BC2-CFB0-D80E-C65A257FC7E5}"/>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نقش هوش مصنوعی در تجارت الکترونیکی</a:t>
            </a:r>
          </a:p>
        </p:txBody>
      </p:sp>
      <p:sp>
        <p:nvSpPr>
          <p:cNvPr id="7" name="Rectangle 6">
            <a:extLst>
              <a:ext uri="{FF2B5EF4-FFF2-40B4-BE49-F238E27FC236}">
                <a16:creationId xmlns:a16="http://schemas.microsoft.com/office/drawing/2014/main" id="{D07D3349-A199-B8B4-A176-79CE8A898B13}"/>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2C563444-8CF4-27D5-C717-30D070BCA10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08842" y="750880"/>
            <a:ext cx="8534400" cy="3840480"/>
          </a:xfrm>
          <a:prstGeom prst="rect">
            <a:avLst/>
          </a:prstGeom>
        </p:spPr>
      </p:pic>
    </p:spTree>
    <p:extLst>
      <p:ext uri="{BB962C8B-B14F-4D97-AF65-F5344CB8AC3E}">
        <p14:creationId xmlns:p14="http://schemas.microsoft.com/office/powerpoint/2010/main" val="427657362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11</a:t>
            </a:fld>
            <a:endParaRPr lang="en-US" dirty="0"/>
          </a:p>
        </p:txBody>
      </p:sp>
      <p:sp>
        <p:nvSpPr>
          <p:cNvPr id="3" name="Rectangle 2"/>
          <p:cNvSpPr/>
          <p:nvPr/>
        </p:nvSpPr>
        <p:spPr>
          <a:xfrm>
            <a:off x="734892" y="4676167"/>
            <a:ext cx="11061290" cy="1685077"/>
          </a:xfrm>
          <a:prstGeom prst="rect">
            <a:avLst/>
          </a:prstGeom>
        </p:spPr>
        <p:txBody>
          <a:bodyPr wrap="square">
            <a:spAutoFit/>
          </a:bodyPr>
          <a:lstStyle/>
          <a:p>
            <a:pPr algn="r" rtl="1">
              <a:lnSpc>
                <a:spcPct val="200000"/>
              </a:lnSpc>
            </a:pPr>
            <a:r>
              <a:rPr lang="fa-IR" dirty="0">
                <a:cs typeface="B Nazanin" panose="00000400000000000000" pitchFamily="2" charset="-78"/>
              </a:rPr>
              <a:t>هوش مصنوعی همچنین می تواند به کسب و کارهای تجارت الکترونیک کمک کند تا استراتژی های بازاریابی خود را بهبود بخشند. </a:t>
            </a:r>
          </a:p>
          <a:p>
            <a:pPr algn="r" rtl="1">
              <a:lnSpc>
                <a:spcPct val="200000"/>
              </a:lnSpc>
            </a:pPr>
            <a:r>
              <a:rPr lang="fa-IR" dirty="0">
                <a:cs typeface="B Nazanin" panose="00000400000000000000" pitchFamily="2" charset="-78"/>
              </a:rPr>
              <a:t>با تجزیه و تحلیل داده‌های مشتری، هوش مصنوعی می‌تواند پیش‌بینی کند که مشتریان احتمالاً کدام محصولات را می‌خرند و کدام کمپین‌های بازاریابی بیشتر به فروش منجر می‌شوند. این به کسب و کارها اجازه می دهد تا تلاش های بازاریابی خود را تنظیم کنند و کمپین های مؤثرتری ایجاد کنند.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EF3B5F1E-A7FF-8044-0BE1-D69A63B989CD}"/>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نقش هوش مصنوعی در تجارت الکترونیکی</a:t>
            </a:r>
          </a:p>
        </p:txBody>
      </p:sp>
      <p:sp>
        <p:nvSpPr>
          <p:cNvPr id="7" name="Rectangle 6">
            <a:extLst>
              <a:ext uri="{FF2B5EF4-FFF2-40B4-BE49-F238E27FC236}">
                <a16:creationId xmlns:a16="http://schemas.microsoft.com/office/drawing/2014/main" id="{B0230501-BB56-0542-49A1-D04EC61DE624}"/>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grpSp>
        <p:nvGrpSpPr>
          <p:cNvPr id="14" name="Group 13">
            <a:extLst>
              <a:ext uri="{FF2B5EF4-FFF2-40B4-BE49-F238E27FC236}">
                <a16:creationId xmlns:a16="http://schemas.microsoft.com/office/drawing/2014/main" id="{6FA55793-C0F3-FE8C-66A1-3650092BD5E9}"/>
              </a:ext>
            </a:extLst>
          </p:cNvPr>
          <p:cNvGrpSpPr/>
          <p:nvPr/>
        </p:nvGrpSpPr>
        <p:grpSpPr>
          <a:xfrm>
            <a:off x="688157" y="1202115"/>
            <a:ext cx="10518250" cy="2625189"/>
            <a:chOff x="-564747" y="1011520"/>
            <a:chExt cx="12514871" cy="3123514"/>
          </a:xfrm>
        </p:grpSpPr>
        <p:pic>
          <p:nvPicPr>
            <p:cNvPr id="8" name="Picture 7">
              <a:extLst>
                <a:ext uri="{FF2B5EF4-FFF2-40B4-BE49-F238E27FC236}">
                  <a16:creationId xmlns:a16="http://schemas.microsoft.com/office/drawing/2014/main" id="{1B4B3544-67D5-15D0-A2A3-B257FBB20CFB}"/>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774566" y="1011520"/>
              <a:ext cx="4175558" cy="31235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 name="Picture 9">
              <a:extLst>
                <a:ext uri="{FF2B5EF4-FFF2-40B4-BE49-F238E27FC236}">
                  <a16:creationId xmlns:a16="http://schemas.microsoft.com/office/drawing/2014/main" id="{D06FFF26-6E89-8806-55BA-54218694DD97}"/>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390993" y="1011521"/>
              <a:ext cx="3123513" cy="312351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3" name="Picture 12">
              <a:extLst>
                <a:ext uri="{FF2B5EF4-FFF2-40B4-BE49-F238E27FC236}">
                  <a16:creationId xmlns:a16="http://schemas.microsoft.com/office/drawing/2014/main" id="{3A7DDE6E-1B0C-ADB9-234C-FA94E2417107}"/>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564747" y="1011521"/>
              <a:ext cx="4695679" cy="312351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grpSp>
    </p:spTree>
    <p:extLst>
      <p:ext uri="{BB962C8B-B14F-4D97-AF65-F5344CB8AC3E}">
        <p14:creationId xmlns:p14="http://schemas.microsoft.com/office/powerpoint/2010/main" val="30928131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12</a:t>
            </a:fld>
            <a:endParaRPr lang="en-US" dirty="0"/>
          </a:p>
        </p:txBody>
      </p:sp>
      <p:sp>
        <p:nvSpPr>
          <p:cNvPr id="4" name="Rectangle 3"/>
          <p:cNvSpPr/>
          <p:nvPr/>
        </p:nvSpPr>
        <p:spPr>
          <a:xfrm>
            <a:off x="351234" y="948331"/>
            <a:ext cx="11427812" cy="1754326"/>
          </a:xfrm>
          <a:prstGeom prst="rect">
            <a:avLst/>
          </a:prstGeom>
        </p:spPr>
        <p:txBody>
          <a:bodyPr wrap="square">
            <a:spAutoFit/>
          </a:bodyPr>
          <a:lstStyle/>
          <a:p>
            <a:pPr algn="r" rtl="1">
              <a:lnSpc>
                <a:spcPct val="200000"/>
              </a:lnSpc>
            </a:pPr>
            <a:r>
              <a:rPr lang="fa-IR" dirty="0">
                <a:cs typeface="B Nazanin" panose="00000400000000000000" pitchFamily="2" charset="-78"/>
              </a:rPr>
              <a:t>با این حال، نگرانی هایی در مورد اثرات منفی بالقوه هوش مصنوعی بر صنعت تجارت الکترونیک نیز وجود دارد. یکی از نگرانی های اصلی جابجایی کارگران انسانی است. همانطور که هوش مصنوعی وظایف بیشتری را بر عهده می گیرد، خطر از دست دادن شغل برای کارگران انسانی وجود دارد. علاوه بر این، نگرانی هایی در مورد حفظ حریم خصوصی و امنیت داده ها وجود دارد، زیرا هوش مصنوعی برای عملکرد به مقادیر زیادی از داده های مشتری متکی است.</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2B99633E-1BB4-479C-D5C5-6EE0D838990D}"/>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نقش هوش مصنوعی در تجارت الکترونیکی</a:t>
            </a:r>
          </a:p>
        </p:txBody>
      </p:sp>
      <p:sp>
        <p:nvSpPr>
          <p:cNvPr id="7" name="Rectangle 6">
            <a:extLst>
              <a:ext uri="{FF2B5EF4-FFF2-40B4-BE49-F238E27FC236}">
                <a16:creationId xmlns:a16="http://schemas.microsoft.com/office/drawing/2014/main" id="{E0D4F7AE-77FC-A7B4-3969-392C266F74A1}"/>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9C43C833-6041-F3D9-7561-4356EAB8B668}"/>
              </a:ext>
            </a:extLst>
          </p:cNvPr>
          <p:cNvPicPr>
            <a:picLocks noChangeAspect="1"/>
          </p:cNvPicPr>
          <p:nvPr/>
        </p:nvPicPr>
        <p:blipFill rotWithShape="1">
          <a:blip r:embed="rId2">
            <a:extLst>
              <a:ext uri="{28A0092B-C50C-407E-A947-70E740481C1C}">
                <a14:useLocalDpi xmlns:a14="http://schemas.microsoft.com/office/drawing/2010/main" val="0"/>
              </a:ext>
            </a:extLst>
          </a:blip>
          <a:srcRect b="13783"/>
          <a:stretch/>
        </p:blipFill>
        <p:spPr>
          <a:xfrm>
            <a:off x="2524125" y="2702657"/>
            <a:ext cx="7143750" cy="4155343"/>
          </a:xfrm>
          <a:prstGeom prst="rect">
            <a:avLst/>
          </a:prstGeom>
        </p:spPr>
      </p:pic>
    </p:spTree>
    <p:extLst>
      <p:ext uri="{BB962C8B-B14F-4D97-AF65-F5344CB8AC3E}">
        <p14:creationId xmlns:p14="http://schemas.microsoft.com/office/powerpoint/2010/main" val="731686843"/>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a:extLst>
              <a:ext uri="{FF2B5EF4-FFF2-40B4-BE49-F238E27FC236}">
                <a16:creationId xmlns:a16="http://schemas.microsoft.com/office/drawing/2014/main" id="{C154BB97-DC0E-C228-9098-4CD63E06D39F}"/>
              </a:ext>
            </a:extLst>
          </p:cNvPr>
          <p:cNvSpPr>
            <a:spLocks noGrp="1"/>
          </p:cNvSpPr>
          <p:nvPr>
            <p:ph type="sldNum" sz="quarter" idx="12"/>
          </p:nvPr>
        </p:nvSpPr>
        <p:spPr/>
        <p:txBody>
          <a:bodyPr/>
          <a:lstStyle/>
          <a:p>
            <a:fld id="{2A5BEAD6-0EBB-4CEE-84B2-C282E9154C2C}" type="slidenum">
              <a:rPr lang="en-US" smtClean="0"/>
              <a:pPr/>
              <a:t>13</a:t>
            </a:fld>
            <a:endParaRPr lang="en-US" dirty="0"/>
          </a:p>
        </p:txBody>
      </p:sp>
      <p:sp>
        <p:nvSpPr>
          <p:cNvPr id="3" name="Rectangle 2">
            <a:extLst>
              <a:ext uri="{FF2B5EF4-FFF2-40B4-BE49-F238E27FC236}">
                <a16:creationId xmlns:a16="http://schemas.microsoft.com/office/drawing/2014/main" id="{8BF350DB-0349-E5FF-71CC-5168A6DB2751}"/>
              </a:ext>
            </a:extLst>
          </p:cNvPr>
          <p:cNvSpPr/>
          <p:nvPr/>
        </p:nvSpPr>
        <p:spPr>
          <a:xfrm>
            <a:off x="247541" y="916502"/>
            <a:ext cx="5191726"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به طور کلی، هوش مصنوعی این پتانسیل را دارد که صنعت تجارت الکترونیک را متحول کند، تجربه مشتری را افزایش دهد، عملیات را بهینه کند و فروش را افزایش دهد. با این حال، کسب‌وکارها باید به اثرات نامطلوب احتمالی هوش مصنوعی نیز توجه داشته باشند و برای رفع این نگرانی‌ها تلاش کنند. با ادامه پیشرفت فناوری، نقش هوش مصنوعی در تجارت الکترونیک همچنان به رشد خود ادامه خواهد داد و کسب‌وکارهایی که از این فناوری استقبال می‌کنند در آینده از مزیت رقابتی برخوردار خواهند بود.</a:t>
            </a:r>
            <a:endParaRPr lang="en-US" dirty="0">
              <a:cs typeface="B Nazanin" panose="00000400000000000000" pitchFamily="2" charset="-78"/>
            </a:endParaRPr>
          </a:p>
        </p:txBody>
      </p:sp>
      <p:pic>
        <p:nvPicPr>
          <p:cNvPr id="5" name="Picture 4">
            <a:extLst>
              <a:ext uri="{FF2B5EF4-FFF2-40B4-BE49-F238E27FC236}">
                <a16:creationId xmlns:a16="http://schemas.microsoft.com/office/drawing/2014/main" id="{10AD6C0D-E2C6-5D17-EF7B-6AC476CF7FAE}"/>
              </a:ext>
            </a:extLst>
          </p:cNvPr>
          <p:cNvPicPr>
            <a:picLocks noChangeAspect="1"/>
          </p:cNvPicPr>
          <p:nvPr/>
        </p:nvPicPr>
        <p:blipFill rotWithShape="1">
          <a:blip r:embed="rId2">
            <a:extLst>
              <a:ext uri="{28A0092B-C50C-407E-A947-70E740481C1C}">
                <a14:useLocalDpi xmlns:a14="http://schemas.microsoft.com/office/drawing/2010/main" val="0"/>
              </a:ext>
            </a:extLst>
          </a:blip>
          <a:srcRect l="8680" r="7683"/>
          <a:stretch/>
        </p:blipFill>
        <p:spPr>
          <a:xfrm>
            <a:off x="5863472" y="1398089"/>
            <a:ext cx="6328528" cy="5046850"/>
          </a:xfrm>
          <a:prstGeom prst="rect">
            <a:avLst/>
          </a:prstGeom>
        </p:spPr>
      </p:pic>
      <p:sp>
        <p:nvSpPr>
          <p:cNvPr id="6" name="Rectangle 5">
            <a:extLst>
              <a:ext uri="{FF2B5EF4-FFF2-40B4-BE49-F238E27FC236}">
                <a16:creationId xmlns:a16="http://schemas.microsoft.com/office/drawing/2014/main" id="{BB9D748D-06CA-2957-AB46-65E752163AC4}"/>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نقش هوش مصنوعی در تجارت الکترونیکی</a:t>
            </a:r>
          </a:p>
        </p:txBody>
      </p:sp>
      <p:sp>
        <p:nvSpPr>
          <p:cNvPr id="7" name="Rectangle 6">
            <a:extLst>
              <a:ext uri="{FF2B5EF4-FFF2-40B4-BE49-F238E27FC236}">
                <a16:creationId xmlns:a16="http://schemas.microsoft.com/office/drawing/2014/main" id="{19DC7F0F-D098-C852-7DF8-ABA557E4247F}"/>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54633599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14</a:t>
            </a:fld>
            <a:endParaRPr lang="en-US" dirty="0"/>
          </a:p>
        </p:txBody>
      </p:sp>
      <p:sp>
        <p:nvSpPr>
          <p:cNvPr id="5" name="Rectangle 4"/>
          <p:cNvSpPr/>
          <p:nvPr/>
        </p:nvSpPr>
        <p:spPr>
          <a:xfrm>
            <a:off x="535858" y="1041081"/>
            <a:ext cx="11120284" cy="2862322"/>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ما در دنیایی پر از چت‌بات‌ها (</a:t>
            </a:r>
            <a:r>
              <a:rPr lang="en-US" dirty="0">
                <a:latin typeface="Times New Roman" panose="02020603050405020304" pitchFamily="18" charset="0"/>
                <a:cs typeface="B Nazanin" panose="00000400000000000000" pitchFamily="2" charset="-78"/>
              </a:rPr>
              <a:t>Chabot </a:t>
            </a:r>
            <a:r>
              <a:rPr lang="fa-IR" dirty="0">
                <a:latin typeface="Times New Roman" panose="02020603050405020304" pitchFamily="18" charset="0"/>
                <a:cs typeface="B Nazanin" panose="00000400000000000000" pitchFamily="2" charset="-78"/>
              </a:rPr>
              <a:t> )زندگی می‌کنیم. چت‌بات‌هایی که به راحتی از طریق یک پلت فرم با مخاطبان ارتباط برقرار می‌کنند و بر اساس مکالمات قبلی با کاربران، شروع به تولید ایده می‌کنند و یا اطلاعات مرتبط با کاربران شما را جمع آوری و ارائه می‌دهند. این اطلاعات به برندها کمک می‌کنند تا محصولات خاصی را بازاریابی کنند، دریابند که چه بخشی می بایست اصلاح شود یا چگونه می‌توان مخاطبان مورد نظر را به صورت بهتری هدف قرار داد. شرکت‌های تجارت الکترونیک از این تکنولوژی برای توصیه نمودن کالاهای مناسب به مشتریان نیز استفاده می‌کنند. سطح توقع مشتریان امروزی با توجه به سرعت پیشرفت تکنولوژی تغییر یافته و بالطبع بالاتر رفته است.</a:t>
            </a:r>
            <a:endParaRPr lang="en-US" dirty="0">
              <a:latin typeface="Times New Roman" panose="02020603050405020304" pitchFamily="18" charset="0"/>
              <a:cs typeface="B Nazanin" panose="00000400000000000000" pitchFamily="2" charset="-78"/>
            </a:endParaRPr>
          </a:p>
        </p:txBody>
      </p:sp>
      <p:sp>
        <p:nvSpPr>
          <p:cNvPr id="2" name="Rectangle 1">
            <a:extLst>
              <a:ext uri="{FF2B5EF4-FFF2-40B4-BE49-F238E27FC236}">
                <a16:creationId xmlns:a16="http://schemas.microsoft.com/office/drawing/2014/main" id="{FA33A8AF-4D79-D51E-98E9-516C997BBC60}"/>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برقراری تماس شخصی با ربات های چت</a:t>
            </a:r>
          </a:p>
        </p:txBody>
      </p:sp>
      <p:sp>
        <p:nvSpPr>
          <p:cNvPr id="6" name="Rectangle 5">
            <a:extLst>
              <a:ext uri="{FF2B5EF4-FFF2-40B4-BE49-F238E27FC236}">
                <a16:creationId xmlns:a16="http://schemas.microsoft.com/office/drawing/2014/main" id="{282FD6FB-7F9C-69DF-191B-BF8D9E0689DE}"/>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51D1C96A-15AB-C5C0-486D-2CA22742F35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157" y="3429000"/>
            <a:ext cx="5347103" cy="3007746"/>
          </a:xfrm>
          <a:prstGeom prst="roundRect">
            <a:avLst>
              <a:gd name="adj" fmla="val 4167"/>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pic>
        <p:nvPicPr>
          <p:cNvPr id="10" name="Picture 9">
            <a:extLst>
              <a:ext uri="{FF2B5EF4-FFF2-40B4-BE49-F238E27FC236}">
                <a16:creationId xmlns:a16="http://schemas.microsoft.com/office/drawing/2014/main" id="{1269F166-C225-C328-73BC-D7210520F7F2}"/>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691520" y="4118507"/>
            <a:ext cx="4636477" cy="231823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09566864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15</a:t>
            </a:fld>
            <a:endParaRPr lang="en-US" dirty="0"/>
          </a:p>
        </p:txBody>
      </p:sp>
      <p:sp>
        <p:nvSpPr>
          <p:cNvPr id="2" name="Rectangle 1"/>
          <p:cNvSpPr/>
          <p:nvPr/>
        </p:nvSpPr>
        <p:spPr>
          <a:xfrm>
            <a:off x="6438708" y="1089152"/>
            <a:ext cx="5514480" cy="5078313"/>
          </a:xfrm>
          <a:prstGeom prst="rect">
            <a:avLst/>
          </a:prstGeom>
        </p:spPr>
        <p:txBody>
          <a:bodyPr wrap="square">
            <a:spAutoFit/>
          </a:bodyPr>
          <a:lstStyle/>
          <a:p>
            <a:pPr algn="justLow" rtl="1">
              <a:lnSpc>
                <a:spcPct val="200000"/>
              </a:lnSpc>
            </a:pPr>
            <a:r>
              <a:rPr lang="fa-IR" dirty="0">
                <a:cs typeface="B Nazanin" panose="00000400000000000000" pitchFamily="2" charset="-78"/>
              </a:rPr>
              <a:t>بدین معنا که چنانچه مشتری در یک مدت زمان مشخص به دنبال محصول خاصی بگردد و آن را خریداری نماید، اطلاعات مربوط به وی برای استفاده از بازدیدهای بعدی استفاده خواهد شد. همچنین </a:t>
            </a:r>
            <a:r>
              <a:rPr lang="en-US" dirty="0">
                <a:latin typeface="Times New Roman" panose="02020603050405020304" pitchFamily="18" charset="0"/>
                <a:cs typeface="Times New Roman" panose="02020603050405020304" pitchFamily="18" charset="0"/>
              </a:rPr>
              <a:t>AI</a:t>
            </a:r>
            <a:r>
              <a:rPr lang="fa-IR" dirty="0">
                <a:cs typeface="B Nazanin" panose="00000400000000000000" pitchFamily="2" charset="-78"/>
              </a:rPr>
              <a:t> </a:t>
            </a:r>
            <a:r>
              <a:rPr lang="en-US" dirty="0">
                <a:cs typeface="B Nazanin" panose="00000400000000000000" pitchFamily="2" charset="-78"/>
              </a:rPr>
              <a:t> </a:t>
            </a:r>
            <a:r>
              <a:rPr lang="fa-IR" dirty="0">
                <a:cs typeface="B Nazanin" panose="00000400000000000000" pitchFamily="2" charset="-78"/>
              </a:rPr>
              <a:t>پیشنهادات ویژه ای را به مشتریان بر اساس مدت زمان خرید، نوع محصول، فروشگاه ارائه دهنده محصول و ... به وی ارائه می نماید. به عبارت دیگر با استفاده از اطلاعات به دست آمده مشتری توسط ماشین، توانمندی و پیشرفت بسیار چشمگیر در شناخت خواسته های مشتریان و بطور کلی در بازاریابی الکترونیکی حاصل خواهد شد. در واقع کسب و کارهای الکترونیکی به لطف اطلاعاتی که هوش مصنوعی به دست می آورد، ذهن مشتریان را می خوانند.</a:t>
            </a:r>
            <a:endParaRPr lang="en-US" dirty="0">
              <a:cs typeface="B Nazanin" panose="00000400000000000000" pitchFamily="2" charset="-78"/>
            </a:endParaRPr>
          </a:p>
        </p:txBody>
      </p:sp>
      <p:pic>
        <p:nvPicPr>
          <p:cNvPr id="5" name="Picture 4"/>
          <p:cNvPicPr>
            <a:picLocks noChangeAspect="1"/>
          </p:cNvPicPr>
          <p:nvPr/>
        </p:nvPicPr>
        <p:blipFill rotWithShape="1">
          <a:blip r:embed="rId2">
            <a:clrChange>
              <a:clrFrom>
                <a:srgbClr val="CDE0E0"/>
              </a:clrFrom>
              <a:clrTo>
                <a:srgbClr val="CDE0E0">
                  <a:alpha val="0"/>
                </a:srgbClr>
              </a:clrTo>
            </a:clrChange>
          </a:blip>
          <a:srcRect l="13398" r="12211"/>
          <a:stretch/>
        </p:blipFill>
        <p:spPr>
          <a:xfrm>
            <a:off x="154588" y="1328253"/>
            <a:ext cx="6126221" cy="4600110"/>
          </a:xfrm>
          <a:prstGeom prst="rect">
            <a:avLst/>
          </a:prstGeom>
        </p:spPr>
      </p:pic>
      <p:sp>
        <p:nvSpPr>
          <p:cNvPr id="8" name="Rectangle 7">
            <a:extLst>
              <a:ext uri="{FF2B5EF4-FFF2-40B4-BE49-F238E27FC236}">
                <a16:creationId xmlns:a16="http://schemas.microsoft.com/office/drawing/2014/main" id="{D84E54FB-C27E-2173-2FF2-F7B178DD6257}"/>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برقراری تماس شخصی با ربات های چت</a:t>
            </a:r>
          </a:p>
        </p:txBody>
      </p:sp>
      <p:sp>
        <p:nvSpPr>
          <p:cNvPr id="9" name="Rectangle 8">
            <a:extLst>
              <a:ext uri="{FF2B5EF4-FFF2-40B4-BE49-F238E27FC236}">
                <a16:creationId xmlns:a16="http://schemas.microsoft.com/office/drawing/2014/main" id="{20CB1ECB-FE05-3BC8-52F0-ED04BE2B414C}"/>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83727598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16</a:t>
            </a:fld>
            <a:endParaRPr lang="en-US" dirty="0"/>
          </a:p>
        </p:txBody>
      </p:sp>
      <p:sp>
        <p:nvSpPr>
          <p:cNvPr id="2" name="Rectangle 1"/>
          <p:cNvSpPr/>
          <p:nvPr/>
        </p:nvSpPr>
        <p:spPr>
          <a:xfrm>
            <a:off x="383457" y="1693265"/>
            <a:ext cx="11425085" cy="4108817"/>
          </a:xfrm>
          <a:prstGeom prst="rect">
            <a:avLst/>
          </a:prstGeom>
        </p:spPr>
        <p:txBody>
          <a:bodyPr wrap="square">
            <a:spAutoFit/>
          </a:bodyPr>
          <a:lstStyle/>
          <a:p>
            <a:pPr algn="ctr" rtl="1">
              <a:lnSpc>
                <a:spcPct val="300000"/>
              </a:lnSpc>
            </a:pPr>
            <a:r>
              <a:rPr lang="fa-IR" dirty="0">
                <a:cs typeface="B Nazanin" panose="00000400000000000000" pitchFamily="2" charset="-78"/>
              </a:rPr>
              <a:t>دستیارهای مجازی بر روی نحوه خرید مشتری تاثیر می گذارند و فرصتی خلاقانه برای خرده فروشان تجارت الکترونیک فراهم می نمایند. نمونه های بسیاری از به کارگیری هوش مصنوعی در تجهیزات و اقلامی که روزمره مورد نیاز کاربران می باشند وجود دارد. نظیر همکاری الکسای آمازون با یخچال های هوشمند ال جی. چندین نسخه از یخچال فریزر ال جی دارای صفحه نمایش بوده و با استفاده از دستیار مجازی و نرم افزار سیستم عامل تحت وب، احساس راحتی بیشتری را برای کاربران فراهم کرده است. دستیارهای خرید مجازی هوشمند می‌توانند با تحلیل حجم وسیعی از داده ها در کمترین زمان ممکن، بسیار سریع‌تر از رقبای انسانی خود عمل نمایند. این دستیارها رفتاری تعاملی و انسان‌گونه دارند و شخصیت مجازی آن‌ها؛ اهداف و اولویت‌های برند مالکشان را منعکس می‌کند.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37E8A69D-186C-1385-8FC7-EC9EE56A5AAB}"/>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برقراری تماس شخصی با ربات های چت</a:t>
            </a:r>
          </a:p>
        </p:txBody>
      </p:sp>
      <p:sp>
        <p:nvSpPr>
          <p:cNvPr id="6" name="Rectangle 5">
            <a:extLst>
              <a:ext uri="{FF2B5EF4-FFF2-40B4-BE49-F238E27FC236}">
                <a16:creationId xmlns:a16="http://schemas.microsoft.com/office/drawing/2014/main" id="{D3B8D18D-EB3F-411E-F72E-AFD9B1C41174}"/>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29892123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17</a:t>
            </a:fld>
            <a:endParaRPr lang="en-US" dirty="0"/>
          </a:p>
        </p:txBody>
      </p:sp>
      <p:sp>
        <p:nvSpPr>
          <p:cNvPr id="3" name="Rectangle 2"/>
          <p:cNvSpPr/>
          <p:nvPr/>
        </p:nvSpPr>
        <p:spPr>
          <a:xfrm>
            <a:off x="7151234" y="1156141"/>
            <a:ext cx="4801954"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بر همین اساس بسیاری از خرده فروشان تجارت الکترونیک، با قابلیت های هوش مصنوعی، تلاش می کنند تا با ادغام قابلیتهای متنی، بصری و صوتی؛ به خصوص از طریق "تجارت مکالمه" توجهات مشتریان را بیشتر به خود جذب نمایند. خرده فروشان به دلیل اینکه نیازهای مشتریان به شدت در حال رشد هستند؛ همواره در تلاشند تا بهترین فروش را داشته باشند. </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313258D2-8597-E4A4-E31E-940DED82DD95}"/>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برقراری تماس شخصی با ربات های چت</a:t>
            </a:r>
          </a:p>
        </p:txBody>
      </p:sp>
      <p:sp>
        <p:nvSpPr>
          <p:cNvPr id="7" name="Rectangle 6">
            <a:extLst>
              <a:ext uri="{FF2B5EF4-FFF2-40B4-BE49-F238E27FC236}">
                <a16:creationId xmlns:a16="http://schemas.microsoft.com/office/drawing/2014/main" id="{D3CE924B-C08F-E99B-DED4-CFD7800A9191}"/>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DCFB04CA-D3DE-ED75-05B9-6DEB83BBABE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21727" y="1723227"/>
            <a:ext cx="5474273" cy="409501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71368608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18</a:t>
            </a:fld>
            <a:endParaRPr lang="en-US" dirty="0"/>
          </a:p>
        </p:txBody>
      </p:sp>
      <p:sp>
        <p:nvSpPr>
          <p:cNvPr id="3" name="Rectangle 2"/>
          <p:cNvSpPr/>
          <p:nvPr/>
        </p:nvSpPr>
        <p:spPr>
          <a:xfrm>
            <a:off x="405152" y="1231556"/>
            <a:ext cx="4801954"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بر همین اساس اگر برندها بخواهند دوام بیشتری داشته باشند، اصل در نظر گرفتن نیازهای مشتریان که به شدت در حال رشد می باشند؛ یکی از اولویتهای مهم استراتژی های تجاری است. بنابر این نقش رباتهای چت که در واقع برنامه های کامپیوتری می باشند که برای شبیه سازی گفتگو با کاربران انسانی در اینترنت طراحی شده اند، در "تجارت مکالمه" بسیار حائز اهمیت است.</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313258D2-8597-E4A4-E31E-940DED82DD95}"/>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برقراری تماس شخصی با ربات های چت</a:t>
            </a:r>
          </a:p>
        </p:txBody>
      </p:sp>
      <p:sp>
        <p:nvSpPr>
          <p:cNvPr id="7" name="Rectangle 6">
            <a:extLst>
              <a:ext uri="{FF2B5EF4-FFF2-40B4-BE49-F238E27FC236}">
                <a16:creationId xmlns:a16="http://schemas.microsoft.com/office/drawing/2014/main" id="{D3CE924B-C08F-E99B-DED4-CFD7800A9191}"/>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3BAE939A-D7AF-43C4-BFB8-0E6E3CE5DBC3}"/>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82219" y="1231556"/>
            <a:ext cx="4876190" cy="4876190"/>
          </a:xfrm>
          <a:prstGeom prst="rect">
            <a:avLst/>
          </a:prstGeom>
        </p:spPr>
      </p:pic>
    </p:spTree>
    <p:extLst>
      <p:ext uri="{BB962C8B-B14F-4D97-AF65-F5344CB8AC3E}">
        <p14:creationId xmlns:p14="http://schemas.microsoft.com/office/powerpoint/2010/main" val="199523774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19</a:t>
            </a:fld>
            <a:endParaRPr lang="en-US" dirty="0"/>
          </a:p>
        </p:txBody>
      </p:sp>
      <p:sp>
        <p:nvSpPr>
          <p:cNvPr id="3" name="Rectangle 2"/>
          <p:cNvSpPr/>
          <p:nvPr/>
        </p:nvSpPr>
        <p:spPr>
          <a:xfrm>
            <a:off x="232364" y="965178"/>
            <a:ext cx="11727272" cy="1685077"/>
          </a:xfrm>
          <a:prstGeom prst="rect">
            <a:avLst/>
          </a:prstGeom>
        </p:spPr>
        <p:txBody>
          <a:bodyPr wrap="square">
            <a:spAutoFit/>
          </a:bodyPr>
          <a:lstStyle/>
          <a:p>
            <a:pPr algn="ctr" rtl="1">
              <a:lnSpc>
                <a:spcPct val="200000"/>
              </a:lnSpc>
            </a:pPr>
            <a:r>
              <a:rPr lang="fa-IR" dirty="0">
                <a:cs typeface="B Nazanin" panose="00000400000000000000" pitchFamily="2" charset="-78"/>
              </a:rPr>
              <a:t>چت‌بات‌ها می توانند فرایند سفارش محصول را به صورت خودکار اجرا نمایند و در واقع یکی از قدمهای موثر و کم هزینه برای ارائه خدمات به مشتریان می باشند. بازدید مشتریان از شبکه های اجتماعی نشان دهنده نیازمندی مشتری به یک سرویس و یا محصول خاص می باشد. اغلب، زمانی که مصرف کنندگان در حال مرور آنلاین هستند، به احتمال بسیار زیاد قبلا وارد سیستم های شبکه های اجتماعی شده اند. </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B566113A-7EB7-CCEC-CA2B-90768EBED6E0}"/>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برقراری تماس شخصی با ربات های چت</a:t>
            </a:r>
          </a:p>
        </p:txBody>
      </p:sp>
      <p:sp>
        <p:nvSpPr>
          <p:cNvPr id="6" name="Rectangle 5">
            <a:extLst>
              <a:ext uri="{FF2B5EF4-FFF2-40B4-BE49-F238E27FC236}">
                <a16:creationId xmlns:a16="http://schemas.microsoft.com/office/drawing/2014/main" id="{A0BBAD46-12A3-D47A-B30D-AD367C4D669C}"/>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792727D9-A4A0-0ACE-3E2C-C043BC59117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05202" y="2440456"/>
            <a:ext cx="4008987" cy="4008987"/>
          </a:xfrm>
          <a:prstGeom prst="rect">
            <a:avLst/>
          </a:prstGeom>
        </p:spPr>
      </p:pic>
    </p:spTree>
    <p:extLst>
      <p:ext uri="{BB962C8B-B14F-4D97-AF65-F5344CB8AC3E}">
        <p14:creationId xmlns:p14="http://schemas.microsoft.com/office/powerpoint/2010/main" val="157410306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2</a:t>
            </a:fld>
            <a:endParaRPr lang="en-US" dirty="0"/>
          </a:p>
        </p:txBody>
      </p:sp>
      <p:sp>
        <p:nvSpPr>
          <p:cNvPr id="2" name="Rectangle 1"/>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کاربرد هوش مصنوعی در تجارت الکترونیک</a:t>
            </a:r>
            <a:endParaRPr lang="en-US" sz="2000" dirty="0">
              <a:solidFill>
                <a:srgbClr val="2F3F51"/>
              </a:solidFill>
              <a:cs typeface="B Titr" panose="00000700000000000000" pitchFamily="2" charset="-78"/>
            </a:endParaRPr>
          </a:p>
        </p:txBody>
      </p:sp>
      <p:sp>
        <p:nvSpPr>
          <p:cNvPr id="3" name="Rectangle 2"/>
          <p:cNvSpPr/>
          <p:nvPr/>
        </p:nvSpPr>
        <p:spPr>
          <a:xfrm>
            <a:off x="418292" y="1077249"/>
            <a:ext cx="11326761" cy="1685077"/>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در دنیای امروزی دامنه توجه و صبر مشتریان روز به روز محدود تر می شود. به‌عنوان ‌مثال وب‌سایتی که بارگذاری صفحات آن بیشتر از ۳ ثانیه طول بکشد، ۶۸ درصد از مشتریان قبل از به اتمام رسیدن خرید آن را ترک می‌کنند. امروزه پلتفرم‌های مبتنی بر هوش مصنوعی عنصر حیاتی برای موفقیت تجارت الکترونیک می باشند. </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C96835DC-D478-C0F2-FE25-86DA53532CF7}"/>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922D3685-6657-44F7-AA7F-DB7D6B7B9A8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227868" y="2256233"/>
            <a:ext cx="6924336" cy="4614421"/>
          </a:xfrm>
          <a:prstGeom prst="rect">
            <a:avLst/>
          </a:prstGeom>
        </p:spPr>
      </p:pic>
    </p:spTree>
    <p:extLst>
      <p:ext uri="{BB962C8B-B14F-4D97-AF65-F5344CB8AC3E}">
        <p14:creationId xmlns:p14="http://schemas.microsoft.com/office/powerpoint/2010/main" val="3359046423"/>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20</a:t>
            </a:fld>
            <a:endParaRPr lang="en-US" dirty="0"/>
          </a:p>
        </p:txBody>
      </p:sp>
      <p:sp>
        <p:nvSpPr>
          <p:cNvPr id="3" name="Rectangle 2"/>
          <p:cNvSpPr/>
          <p:nvPr/>
        </p:nvSpPr>
        <p:spPr>
          <a:xfrm>
            <a:off x="208918" y="3841348"/>
            <a:ext cx="11727272" cy="2793072"/>
          </a:xfrm>
          <a:prstGeom prst="rect">
            <a:avLst/>
          </a:prstGeom>
        </p:spPr>
        <p:txBody>
          <a:bodyPr wrap="square">
            <a:spAutoFit/>
          </a:bodyPr>
          <a:lstStyle/>
          <a:p>
            <a:pPr algn="ctr" rtl="1">
              <a:lnSpc>
                <a:spcPct val="200000"/>
              </a:lnSpc>
            </a:pPr>
            <a:r>
              <a:rPr lang="fa-IR" dirty="0">
                <a:cs typeface="B Nazanin" panose="00000400000000000000" pitchFamily="2" charset="-78"/>
              </a:rPr>
              <a:t>لذا این لحظه بهترین فرصت برای استفاده از قابلیت پیام رسانی جهت تایید سفارشات و یا قابلیت پشتیبانی از طریق مسنجر آنلاین می باشد. همچنین می توان یک سیستم چت آنلاین را به سبد خرید اضافه نمود. چنانچه سیستم ربات چت با یکی از سبدهای خرید ادغام شود، می تواند با تمام فروشگاه های بر اساس همان پلتفرم عمل نماید. همچنین سیستمهایی جهت بازیابی اطلاعاتی نظیر جزییات محصول، مقادیر، شرایط حمل و نقل و ...  نیازمند به ادغام و یکپارچه سازی با رباتهای چت در سبد خرید می باشند. می دانیم که گزینه های متفاوتی نظیر فرم های تماس، تماس های تلفنی و ایمیل برای پشتیبانی مشتریان وجود دارند ولی چت آنلاین همواره سریعترین و در بسیاری از موارد بهترین ابزار برای پاسخ به نیازهای مشتریان است.</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B566113A-7EB7-CCEC-CA2B-90768EBED6E0}"/>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برقراری تماس شخصی با ربات های چت</a:t>
            </a:r>
          </a:p>
        </p:txBody>
      </p:sp>
      <p:sp>
        <p:nvSpPr>
          <p:cNvPr id="6" name="Rectangle 5">
            <a:extLst>
              <a:ext uri="{FF2B5EF4-FFF2-40B4-BE49-F238E27FC236}">
                <a16:creationId xmlns:a16="http://schemas.microsoft.com/office/drawing/2014/main" id="{A0BBAD46-12A3-D47A-B30D-AD367C4D669C}"/>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41D029A6-7BCC-AAF2-D77C-9698007DDE1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340295" y="867414"/>
            <a:ext cx="4910975" cy="276242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 name="Picture 8">
            <a:extLst>
              <a:ext uri="{FF2B5EF4-FFF2-40B4-BE49-F238E27FC236}">
                <a16:creationId xmlns:a16="http://schemas.microsoft.com/office/drawing/2014/main" id="{59DC7B33-762F-E00A-6532-BE71673DA06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123692" y="867508"/>
            <a:ext cx="4948861" cy="27837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253272174"/>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21</a:t>
            </a:fld>
            <a:endParaRPr lang="en-US" dirty="0"/>
          </a:p>
        </p:txBody>
      </p:sp>
      <p:sp>
        <p:nvSpPr>
          <p:cNvPr id="4" name="Rectangle 3"/>
          <p:cNvSpPr/>
          <p:nvPr/>
        </p:nvSpPr>
        <p:spPr>
          <a:xfrm>
            <a:off x="688157" y="690143"/>
            <a:ext cx="10806460" cy="2065950"/>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امروزه همه ی ما هر چند کم به کمک اینترنت نیازمند بوده و با برخی از عامل های نرم افزاری هوشمند مبتنی بر  ابر یا همان دستیاران مجازی نظیر </a:t>
            </a:r>
            <a:r>
              <a:rPr lang="en-US" dirty="0">
                <a:latin typeface="Times New Roman" panose="02020603050405020304" pitchFamily="18" charset="0"/>
                <a:cs typeface="B Nazanin" panose="00000400000000000000" pitchFamily="2" charset="-78"/>
              </a:rPr>
              <a:t> Siri,  Google Now </a:t>
            </a:r>
            <a:r>
              <a:rPr lang="fa-IR" dirty="0">
                <a:latin typeface="Times New Roman" panose="02020603050405020304" pitchFamily="18" charset="0"/>
                <a:cs typeface="B Nazanin" panose="00000400000000000000" pitchFamily="2" charset="-78"/>
              </a:rPr>
              <a:t>و </a:t>
            </a:r>
            <a:r>
              <a:rPr lang="en-US" dirty="0">
                <a:latin typeface="Times New Roman" panose="02020603050405020304" pitchFamily="18" charset="0"/>
                <a:cs typeface="B Nazanin" panose="00000400000000000000" pitchFamily="2" charset="-78"/>
              </a:rPr>
              <a:t>Alexa </a:t>
            </a:r>
            <a:r>
              <a:rPr lang="fa-IR" dirty="0">
                <a:latin typeface="Times New Roman" panose="02020603050405020304" pitchFamily="18" charset="0"/>
                <a:cs typeface="B Nazanin" panose="00000400000000000000" pitchFamily="2" charset="-78"/>
              </a:rPr>
              <a:t> آشنا و از طریق تلفن، لپ تاپ و یا حتی برخی از لوازم خانگی با آنها در حال تعامل بوده ایم. وقتی از الکسا سوالی پرسیده می شود، در واقع با یک سرویس ابری ارتباط برقرار می کنیم.</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2617976" y="2857531"/>
            <a:ext cx="6946822" cy="3681816"/>
          </a:xfrm>
          <a:prstGeom prst="rect">
            <a:avLst/>
          </a:prstGeom>
        </p:spPr>
      </p:pic>
      <p:sp>
        <p:nvSpPr>
          <p:cNvPr id="5" name="Rectangle 4">
            <a:extLst>
              <a:ext uri="{FF2B5EF4-FFF2-40B4-BE49-F238E27FC236}">
                <a16:creationId xmlns:a16="http://schemas.microsoft.com/office/drawing/2014/main" id="{9FCF5FAB-6493-42DB-DC08-A90647C2FE7B}"/>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اجرای دستیاران مجازی</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AF6934BE-35BD-C9B1-49F5-A28FC6C625AF}"/>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936021337"/>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22</a:t>
            </a:fld>
            <a:endParaRPr lang="en-US" dirty="0"/>
          </a:p>
        </p:txBody>
      </p:sp>
      <p:sp>
        <p:nvSpPr>
          <p:cNvPr id="4" name="Rectangle 3"/>
          <p:cNvSpPr/>
          <p:nvPr/>
        </p:nvSpPr>
        <p:spPr>
          <a:xfrm>
            <a:off x="424006" y="861295"/>
            <a:ext cx="5883224" cy="5528437"/>
          </a:xfrm>
          <a:prstGeom prst="rect">
            <a:avLst/>
          </a:prstGeom>
        </p:spPr>
        <p:txBody>
          <a:bodyPr wrap="square">
            <a:spAutoFit/>
          </a:bodyPr>
          <a:lstStyle/>
          <a:p>
            <a:pPr algn="justLow" rtl="1">
              <a:lnSpc>
                <a:spcPct val="250000"/>
              </a:lnSpc>
            </a:pPr>
            <a:r>
              <a:rPr lang="fa-IR" dirty="0">
                <a:latin typeface="Times New Roman" panose="02020603050405020304" pitchFamily="18" charset="0"/>
                <a:cs typeface="B Nazanin" panose="00000400000000000000" pitchFamily="2" charset="-78"/>
              </a:rPr>
              <a:t>توسعه دستیارهای مجازی ریشه در پردازش زبان طبیعی و توانمندی ماشینها برای تفسیر آنچه که مردم در قالب کلمات و جملات بیان می کنند دارد. دستیار مجازی آمازون – الکسا-  اخیرا به عنوان یکی از برجسته ترین دستیارها در تجارت شناخته شده است </a:t>
            </a:r>
            <a:r>
              <a:rPr lang="en-US" dirty="0">
                <a:latin typeface="Times New Roman" panose="02020603050405020304" pitchFamily="18" charset="0"/>
                <a:cs typeface="B Nazanin" panose="00000400000000000000" pitchFamily="2" charset="-78"/>
              </a:rPr>
              <a:t>Alexa Voice Service). </a:t>
            </a:r>
            <a:r>
              <a:rPr lang="fa-IR" dirty="0">
                <a:latin typeface="Times New Roman" panose="02020603050405020304" pitchFamily="18" charset="0"/>
                <a:cs typeface="B Nazanin" panose="00000400000000000000" pitchFamily="2" charset="-78"/>
              </a:rPr>
              <a:t>) از مهم ترین دستگاه های دستیار الکسا می توان به </a:t>
            </a:r>
            <a:r>
              <a:rPr lang="en-US" dirty="0">
                <a:latin typeface="Times New Roman" panose="02020603050405020304" pitchFamily="18" charset="0"/>
                <a:cs typeface="B Nazanin" panose="00000400000000000000" pitchFamily="2" charset="-78"/>
              </a:rPr>
              <a:t>Amazon’s Echo </a:t>
            </a:r>
            <a:r>
              <a:rPr lang="fa-IR" dirty="0">
                <a:latin typeface="Times New Roman" panose="02020603050405020304" pitchFamily="18" charset="0"/>
                <a:cs typeface="B Nazanin" panose="00000400000000000000" pitchFamily="2" charset="-78"/>
              </a:rPr>
              <a:t> اشاره نمود که همیشه به فضای ابری متصل است و اطلاعاتی نظیر دمای محیط، ترافیک، اخبار، آب و هوا، پخش یک موسیقی خاص، محاسبات، تنظیم یادآوری ها  و هر آنچه که کاربران بخواهند را در اختیار آنها قرار می دهد.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444809" y="1187106"/>
            <a:ext cx="5508379" cy="5117784"/>
          </a:xfrm>
          <a:prstGeom prst="rect">
            <a:avLst/>
          </a:prstGeom>
        </p:spPr>
      </p:pic>
      <p:sp>
        <p:nvSpPr>
          <p:cNvPr id="6" name="Rectangle 5">
            <a:extLst>
              <a:ext uri="{FF2B5EF4-FFF2-40B4-BE49-F238E27FC236}">
                <a16:creationId xmlns:a16="http://schemas.microsoft.com/office/drawing/2014/main" id="{687F4310-6877-5E0D-7C64-9FFEB5793686}"/>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اجرای دستیاران مجازی</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153AF638-E198-4E4E-CC57-453899B1A53F}"/>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05654576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23</a:t>
            </a:fld>
            <a:endParaRPr lang="en-US" dirty="0"/>
          </a:p>
        </p:txBody>
      </p:sp>
      <p:sp>
        <p:nvSpPr>
          <p:cNvPr id="4" name="Rectangle 3"/>
          <p:cNvSpPr/>
          <p:nvPr/>
        </p:nvSpPr>
        <p:spPr>
          <a:xfrm>
            <a:off x="6768445" y="1194470"/>
            <a:ext cx="5040096" cy="5009064"/>
          </a:xfrm>
          <a:prstGeom prst="rect">
            <a:avLst/>
          </a:prstGeom>
        </p:spPr>
        <p:txBody>
          <a:bodyPr wrap="square">
            <a:spAutoFit/>
          </a:bodyPr>
          <a:lstStyle/>
          <a:p>
            <a:pPr algn="justLow" rtl="1">
              <a:lnSpc>
                <a:spcPct val="200000"/>
              </a:lnSpc>
            </a:pPr>
            <a:r>
              <a:rPr lang="fa-IR" dirty="0">
                <a:cs typeface="B Nazanin" panose="00000400000000000000" pitchFamily="2" charset="-78"/>
              </a:rPr>
              <a:t>حداقل 33٪ از بازاریابی ها توسط تیم بازاریابی و فروش دنبال نمی شود. بدین معنا که بسیاری از خریداران بالقوه مشتاق به محصولات و سرویس های خاص، به صورت صد در صد توسط تیم بازاریاب دیده نمی شوند.</a:t>
            </a:r>
          </a:p>
          <a:p>
            <a:pPr algn="justLow" rtl="1">
              <a:lnSpc>
                <a:spcPct val="200000"/>
              </a:lnSpc>
            </a:pPr>
            <a:r>
              <a:rPr lang="fa-IR" dirty="0">
                <a:cs typeface="B Nazanin" panose="00000400000000000000" pitchFamily="2" charset="-78"/>
              </a:rPr>
              <a:t>به علاوه در بسیاری از کسب و کارهای الکترونیکی، طیف وسیعی از اطلاعات و خواسته های </a:t>
            </a:r>
            <a:r>
              <a:rPr lang="en-US" dirty="0">
                <a:cs typeface="B Nazanin" panose="00000400000000000000" pitchFamily="2" charset="-78"/>
              </a:rPr>
              <a:t> </a:t>
            </a:r>
            <a:r>
              <a:rPr lang="fa-IR" dirty="0">
                <a:cs typeface="B Nazanin" panose="00000400000000000000" pitchFamily="2" charset="-78"/>
              </a:rPr>
              <a:t>مشتریان مدیریت نشده و اقدامی برای آنها صورت نمی گیرد. هوش مصنوعی برای صرفه جویی در زمان خرید و افزایش تجربه خرید بهتر توسط مشتری، از سیستم تشخیص چهره جهت شناسایی و جذب آنها استفاده می نماید.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0F131621-46F3-89FA-EEEF-AF455F464014}"/>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دنبال کردن مشتریان بالقوه</a:t>
            </a:r>
          </a:p>
        </p:txBody>
      </p:sp>
      <p:sp>
        <p:nvSpPr>
          <p:cNvPr id="7" name="Rectangle 6">
            <a:extLst>
              <a:ext uri="{FF2B5EF4-FFF2-40B4-BE49-F238E27FC236}">
                <a16:creationId xmlns:a16="http://schemas.microsoft.com/office/drawing/2014/main" id="{3AF08BB0-1822-BFED-C793-A0DC55F9AD5B}"/>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FFC292B5-7AD9-3A2E-6C40-29F92823167D}"/>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8999706">
            <a:off x="495570" y="2049780"/>
            <a:ext cx="5681434" cy="3251043"/>
          </a:xfrm>
          <a:prstGeom prst="rect">
            <a:avLst/>
          </a:prstGeom>
        </p:spPr>
      </p:pic>
    </p:spTree>
    <p:extLst>
      <p:ext uri="{BB962C8B-B14F-4D97-AF65-F5344CB8AC3E}">
        <p14:creationId xmlns:p14="http://schemas.microsoft.com/office/powerpoint/2010/main" val="278801872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24</a:t>
            </a:fld>
            <a:endParaRPr lang="en-US" dirty="0"/>
          </a:p>
        </p:txBody>
      </p:sp>
      <p:sp>
        <p:nvSpPr>
          <p:cNvPr id="4" name="Rectangle 3"/>
          <p:cNvSpPr/>
          <p:nvPr/>
        </p:nvSpPr>
        <p:spPr>
          <a:xfrm>
            <a:off x="323100" y="878900"/>
            <a:ext cx="11545799" cy="2758447"/>
          </a:xfrm>
          <a:prstGeom prst="rect">
            <a:avLst/>
          </a:prstGeom>
        </p:spPr>
        <p:txBody>
          <a:bodyPr wrap="square">
            <a:spAutoFit/>
          </a:bodyPr>
          <a:lstStyle/>
          <a:p>
            <a:pPr algn="justLow" rtl="1">
              <a:lnSpc>
                <a:spcPct val="250000"/>
              </a:lnSpc>
            </a:pPr>
            <a:r>
              <a:rPr lang="fa-IR" dirty="0">
                <a:cs typeface="B Nazanin" panose="00000400000000000000" pitchFamily="2" charset="-78"/>
              </a:rPr>
              <a:t>هر خرده فروشی آنلاین موفق و باتجربه قادر است حداقل یک داستان دردناک از دریافت نظرات جعلی برند خود بگوید. مصرف کنندگان امروزی در امواج تبلیغات غرق می شوند و این امر تصمیم گیری را مشکل می نماید. در این حالت تبلیغات دهان به دهان ارزشمند شده و چنانچه یکی از دوستان شما محصولی را خریداری نماید و تجربه مثبتی از خرید خود داشته باشد، شما نیز محصول مورد نظر را خواهید پذیرفت. در این بین ارائه دهندگان محصولات جعلی وارد عمل شده و شروع به خدشه دار نمودن اعتبار برندها می نمایند.</a:t>
            </a: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87449" y="3043035"/>
            <a:ext cx="5758270" cy="3417239"/>
          </a:xfrm>
          <a:prstGeom prst="rect">
            <a:avLst/>
          </a:prstGeom>
        </p:spPr>
      </p:pic>
      <p:sp>
        <p:nvSpPr>
          <p:cNvPr id="8" name="Rectangle 7">
            <a:extLst>
              <a:ext uri="{FF2B5EF4-FFF2-40B4-BE49-F238E27FC236}">
                <a16:creationId xmlns:a16="http://schemas.microsoft.com/office/drawing/2014/main" id="{D757779A-5C3A-5D7F-CB5A-1C8E82F07DFB}"/>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تشخیص محصولات تقلبی</a:t>
            </a:r>
            <a:endParaRPr lang="en-US" sz="2000" b="1" dirty="0">
              <a:solidFill>
                <a:srgbClr val="2F3F51"/>
              </a:solidFill>
              <a:cs typeface="B Titr" panose="00000700000000000000" pitchFamily="2" charset="-78"/>
            </a:endParaRPr>
          </a:p>
        </p:txBody>
      </p:sp>
      <p:sp>
        <p:nvSpPr>
          <p:cNvPr id="9" name="Rectangle 8">
            <a:extLst>
              <a:ext uri="{FF2B5EF4-FFF2-40B4-BE49-F238E27FC236}">
                <a16:creationId xmlns:a16="http://schemas.microsoft.com/office/drawing/2014/main" id="{D22DF190-E145-CF20-E741-4DA3950C4129}"/>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107248353"/>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25</a:t>
            </a:fld>
            <a:endParaRPr lang="en-US" dirty="0"/>
          </a:p>
        </p:txBody>
      </p:sp>
      <p:sp>
        <p:nvSpPr>
          <p:cNvPr id="4" name="Rectangle 3"/>
          <p:cNvSpPr/>
          <p:nvPr/>
        </p:nvSpPr>
        <p:spPr>
          <a:xfrm>
            <a:off x="7692271" y="1606309"/>
            <a:ext cx="4072381"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هنگام مرور بازارهای بزرگ آنلاین، مصرف کننده به سختی می تواند محصول جعلی را از فروشنده ثالث شناسایی کند. لذا پس از خرید، نام تجاری مربوطه می تواند تاثیر منفی بر روی مشتری بگذارد. شرکت های مختلفی از نرم افزارهای هوشمندی استفاده می نمایند که می تواند محصولات تقلبی تولید خود را تشخیص دهند. این کار با استفاده از الگوریتم های یادگیری ماشین انجام می شود.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321D803F-F669-4BF0-84FD-3464F9B2893D}"/>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تشخیص محصولات تقلبی</a:t>
            </a:r>
            <a:endParaRPr lang="en-US" sz="2000" b="1" dirty="0">
              <a:solidFill>
                <a:srgbClr val="2F3F51"/>
              </a:solidFill>
              <a:cs typeface="B Titr" panose="00000700000000000000" pitchFamily="2" charset="-78"/>
            </a:endParaRPr>
          </a:p>
        </p:txBody>
      </p:sp>
      <p:sp>
        <p:nvSpPr>
          <p:cNvPr id="6" name="Rectangle 5">
            <a:extLst>
              <a:ext uri="{FF2B5EF4-FFF2-40B4-BE49-F238E27FC236}">
                <a16:creationId xmlns:a16="http://schemas.microsoft.com/office/drawing/2014/main" id="{9EC6B9CE-6301-8973-6856-25914AA7037D}"/>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DE6261A5-9CE2-8293-E801-B0F726A0D4A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88157" y="900456"/>
            <a:ext cx="5733964" cy="5733964"/>
          </a:xfrm>
          <a:prstGeom prst="rect">
            <a:avLst/>
          </a:prstGeom>
        </p:spPr>
      </p:pic>
    </p:spTree>
    <p:extLst>
      <p:ext uri="{BB962C8B-B14F-4D97-AF65-F5344CB8AC3E}">
        <p14:creationId xmlns:p14="http://schemas.microsoft.com/office/powerpoint/2010/main" val="277090540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26</a:t>
            </a:fld>
            <a:endParaRPr lang="en-US" dirty="0"/>
          </a:p>
        </p:txBody>
      </p:sp>
      <p:sp>
        <p:nvSpPr>
          <p:cNvPr id="4" name="Rectangle 3"/>
          <p:cNvSpPr/>
          <p:nvPr/>
        </p:nvSpPr>
        <p:spPr>
          <a:xfrm>
            <a:off x="431650" y="907701"/>
            <a:ext cx="6513406"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با توسعه هوش مصنوعی و عامل های نرم افزاری هوشمند، عامل های هوشمند مذاکره کننده، به ابزاری محبوب وکاربر پسند تبدیل شده اند. این عامل های نرم افزاری در تجارت امروزی سه وظیفه اصلی را بر عهده دارند: مطابقت خریداران با فروشندگان، تسهیل نمودن معاملات و فراهم نمودن زیرساخت سازمانی. عملکرد عامل های هوشمند کاملا اتوماتیک و بوده و آنها بر روی عملیاتی که انجام می دهند کنترل صد در صدی دارند. آنها زبان ارتباطی مخصوص به خودشان را دارند و نه تنها به محیط تعریف شده خود واکنش نشان می دهند، بلکه به دلیل هوشمندی قادر به ابتکاراتی نظیر تولید اهداف جدید می باشند. یکی از مواردی که در آن از عامل های هوشمند استفاده می شود بازاریابی ایمیلی است.</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D3A63221-6469-1E11-B009-513EAAAE7155}"/>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 با عامل های هوشمند</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E0897E8B-4842-A8B9-9A63-1811E1F1B96E}"/>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D2D39B7C-4665-926B-5A73-4640AE5B4C97}"/>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262399" y="1728217"/>
            <a:ext cx="4690789" cy="3401566"/>
          </a:xfrm>
          <a:prstGeom prst="rect">
            <a:avLst/>
          </a:prstGeom>
        </p:spPr>
      </p:pic>
    </p:spTree>
    <p:extLst>
      <p:ext uri="{BB962C8B-B14F-4D97-AF65-F5344CB8AC3E}">
        <p14:creationId xmlns:p14="http://schemas.microsoft.com/office/powerpoint/2010/main" val="138686534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27</a:t>
            </a:fld>
            <a:endParaRPr lang="en-US" dirty="0"/>
          </a:p>
        </p:txBody>
      </p:sp>
      <p:sp>
        <p:nvSpPr>
          <p:cNvPr id="6" name="Rectangle 5"/>
          <p:cNvSpPr/>
          <p:nvPr/>
        </p:nvSpPr>
        <p:spPr>
          <a:xfrm>
            <a:off x="6392092" y="1046925"/>
            <a:ext cx="5464838" cy="5632311"/>
          </a:xfrm>
          <a:prstGeom prst="rect">
            <a:avLst/>
          </a:prstGeom>
        </p:spPr>
        <p:txBody>
          <a:bodyPr wrap="square">
            <a:spAutoFit/>
          </a:bodyPr>
          <a:lstStyle/>
          <a:p>
            <a:pPr algn="justLow" rtl="1">
              <a:lnSpc>
                <a:spcPct val="200000"/>
              </a:lnSpc>
            </a:pPr>
            <a:r>
              <a:rPr lang="fa-IR" dirty="0">
                <a:cs typeface="B Nazanin" panose="00000400000000000000" pitchFamily="2" charset="-78"/>
              </a:rPr>
              <a:t>از آنجایی که حیاتی ترین بخش بازارایابی ایمیلی، باز شدن ایمیل و خوانده شدن پیام است، استفاده از هوش مصنوعی در بازاریابی دیجیتال می‌تواند نرخ باز شدن ایمیل‌ها را افزایش دهد. این تکنولووژی پیشرفته می ‌تواند با حفظ دقیق نام برند "موضوعات ایمیل (</a:t>
            </a:r>
            <a:r>
              <a:rPr lang="en-US" dirty="0">
                <a:cs typeface="B Nazanin" panose="00000400000000000000" pitchFamily="2" charset="-78"/>
              </a:rPr>
              <a:t>Subject Line </a:t>
            </a:r>
            <a:r>
              <a:rPr lang="fa-IR" dirty="0">
                <a:cs typeface="B Nazanin" panose="00000400000000000000" pitchFamily="2" charset="-78"/>
              </a:rPr>
              <a:t> ) را بنویسد و از اموجی ها، اموتیکان ها (</a:t>
            </a:r>
            <a:r>
              <a:rPr lang="en-US" dirty="0">
                <a:cs typeface="B Nazanin" panose="00000400000000000000" pitchFamily="2" charset="-78"/>
              </a:rPr>
              <a:t>Emoticon</a:t>
            </a:r>
            <a:r>
              <a:rPr lang="fa-IR" dirty="0">
                <a:cs typeface="B Nazanin" panose="00000400000000000000" pitchFamily="2" charset="-78"/>
              </a:rPr>
              <a:t> ) </a:t>
            </a:r>
            <a:r>
              <a:rPr lang="en-US" dirty="0">
                <a:cs typeface="B Nazanin" panose="00000400000000000000" pitchFamily="2" charset="-78"/>
              </a:rPr>
              <a:t>، </a:t>
            </a:r>
            <a:r>
              <a:rPr lang="fa-IR" dirty="0">
                <a:cs typeface="B Nazanin" panose="00000400000000000000" pitchFamily="2" charset="-78"/>
              </a:rPr>
              <a:t>کلمات محاوره و اصطلاحات نیز استفاده کند. همچنین این نرم افزار با اندازه‌گیری هزاران اطلاعات کلیدی، شامل تحلیل رفتاری و محرک احساسات کاربران، از این دانش استفاده می‌کند تا موضوعات متفاوت ایمیل را آزمایش و برنامه‌ریزی کند؛ از این طریق ربات‌ها متوجه می‌شوند که چه جملاتی منجر به باز شدن ایمیل‌ها توسط کاربران می‌شود.</a:t>
            </a:r>
            <a:endParaRPr lang="en-US" dirty="0">
              <a:cs typeface="B Nazanin" panose="00000400000000000000" pitchFamily="2" charset="-78"/>
            </a:endParaRPr>
          </a:p>
        </p:txBody>
      </p:sp>
      <p:pic>
        <p:nvPicPr>
          <p:cNvPr id="8" name="Picture 7"/>
          <p:cNvPicPr>
            <a:picLocks noChangeAspect="1"/>
          </p:cNvPicPr>
          <p:nvPr/>
        </p:nvPicPr>
        <p:blipFill rotWithShape="1">
          <a:blip r:embed="rId2"/>
          <a:srcRect r="14629"/>
          <a:stretch/>
        </p:blipFill>
        <p:spPr>
          <a:xfrm rot="20898490">
            <a:off x="785472" y="1216322"/>
            <a:ext cx="3751507" cy="22315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4" name="Rectangle 3">
            <a:extLst>
              <a:ext uri="{FF2B5EF4-FFF2-40B4-BE49-F238E27FC236}">
                <a16:creationId xmlns:a16="http://schemas.microsoft.com/office/drawing/2014/main" id="{B3CD65E7-8E25-7A11-8FE6-92620AB2DF6F}"/>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 با عامل های هوشمند</a:t>
            </a:r>
            <a:endParaRPr lang="en-US" sz="2000" dirty="0">
              <a:solidFill>
                <a:srgbClr val="2F3F51"/>
              </a:solidFill>
              <a:cs typeface="B Titr" panose="00000700000000000000" pitchFamily="2" charset="-78"/>
            </a:endParaRPr>
          </a:p>
        </p:txBody>
      </p:sp>
      <p:sp>
        <p:nvSpPr>
          <p:cNvPr id="5" name="Rectangle 4">
            <a:extLst>
              <a:ext uri="{FF2B5EF4-FFF2-40B4-BE49-F238E27FC236}">
                <a16:creationId xmlns:a16="http://schemas.microsoft.com/office/drawing/2014/main" id="{9F61F210-9745-7F48-D64D-8B0C3C0DF9F5}"/>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84ECA644-ABFB-7F7C-6398-52344322A8DD}"/>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705785">
            <a:off x="793789" y="3563420"/>
            <a:ext cx="4174242" cy="234801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161559233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28</a:t>
            </a:fld>
            <a:endParaRPr lang="en-US" dirty="0"/>
          </a:p>
        </p:txBody>
      </p:sp>
      <p:sp>
        <p:nvSpPr>
          <p:cNvPr id="4" name="Rectangle 3"/>
          <p:cNvSpPr/>
          <p:nvPr/>
        </p:nvSpPr>
        <p:spPr>
          <a:xfrm>
            <a:off x="7107303" y="1483127"/>
            <a:ext cx="4701239" cy="4143442"/>
          </a:xfrm>
          <a:prstGeom prst="rect">
            <a:avLst/>
          </a:prstGeom>
        </p:spPr>
        <p:txBody>
          <a:bodyPr wrap="square">
            <a:spAutoFit/>
          </a:bodyPr>
          <a:lstStyle/>
          <a:p>
            <a:pPr algn="justLow" rtl="1">
              <a:lnSpc>
                <a:spcPct val="250000"/>
              </a:lnSpc>
            </a:pPr>
            <a:r>
              <a:rPr lang="fa-IR" dirty="0">
                <a:cs typeface="B Nazanin" panose="00000400000000000000" pitchFamily="2" charset="-78"/>
              </a:rPr>
              <a:t>ایجاد موتورهای جستجوی مشتری محور بدین معناست که موتورهای جستجویی را ایجاد نماییم تا همانگونه که انسان نگاه می کند، عمل نماید. تا مدتی پیش اغلب مصرف کنندگان دید خوبی نسبت به تجارت الکترونیک نداشتند؛ زیرا نتایج محصول نمایش داده شده، غالبا بی ارتباط بوده و بر مبنای دقیق خواسته های مشتریان نبوده است. </a:t>
            </a:r>
            <a:endParaRPr lang="en-US" dirty="0">
              <a:cs typeface="B Nazanin" panose="00000400000000000000" pitchFamily="2" charset="-78"/>
            </a:endParaRPr>
          </a:p>
        </p:txBody>
      </p:sp>
      <p:pic>
        <p:nvPicPr>
          <p:cNvPr id="6" name="Picture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83458" y="1382434"/>
            <a:ext cx="6224732" cy="4244135"/>
          </a:xfrm>
          <a:prstGeom prst="rect">
            <a:avLst/>
          </a:prstGeom>
        </p:spPr>
      </p:pic>
      <p:sp>
        <p:nvSpPr>
          <p:cNvPr id="5" name="Rectangle 4">
            <a:extLst>
              <a:ext uri="{FF2B5EF4-FFF2-40B4-BE49-F238E27FC236}">
                <a16:creationId xmlns:a16="http://schemas.microsoft.com/office/drawing/2014/main" id="{CDCBD7E9-B2EF-F71E-35B4-3AB0A974E679}"/>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ایجاد موتورهای جستجوی مشتری محورز</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9B4A8B97-2E47-B81B-570F-1D76B8F9E2D2}"/>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479231062"/>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29</a:t>
            </a:fld>
            <a:endParaRPr lang="en-US" dirty="0"/>
          </a:p>
        </p:txBody>
      </p:sp>
      <p:sp>
        <p:nvSpPr>
          <p:cNvPr id="4" name="Rectangle 3"/>
          <p:cNvSpPr/>
          <p:nvPr/>
        </p:nvSpPr>
        <p:spPr>
          <a:xfrm>
            <a:off x="442860" y="1228603"/>
            <a:ext cx="5392332" cy="4835939"/>
          </a:xfrm>
          <a:prstGeom prst="rect">
            <a:avLst/>
          </a:prstGeom>
        </p:spPr>
        <p:txBody>
          <a:bodyPr wrap="square">
            <a:spAutoFit/>
          </a:bodyPr>
          <a:lstStyle/>
          <a:p>
            <a:pPr algn="justLow" rtl="1">
              <a:lnSpc>
                <a:spcPct val="250000"/>
              </a:lnSpc>
            </a:pPr>
            <a:r>
              <a:rPr lang="fa-IR" dirty="0">
                <a:cs typeface="B Nazanin" panose="00000400000000000000" pitchFamily="2" charset="-78"/>
              </a:rPr>
              <a:t>لذا زبانهای محاوره ای می بایست به گونه ای پردازش می شدند تا از طریق متون، تصاویر، دیدئوها و ... به صورت مشخص و دقیقی می آمدند تا نتایج جستجوی خریداران آنلاین را به بهترین حالت نمایش دهند. متخصصان و توسعه دهندگان امروزی در حال طراحی برنامه های هوشمندانه ای هستند که جهان را از نگاه انسان بینند و توانایی ایجاد کسب و کارهای الکترونیکی را به گونه ای داشته باشد که با استفاده از به کارگیری تصاویر و ویدئوها، کاملا بر مبنای خواسته های مشتریان عمل نمایند.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CDCBD7E9-B2EF-F71E-35B4-3AB0A974E679}"/>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ایجاد موتورهای جستجوی مشتری محورز</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9B4A8B97-2E47-B81B-570F-1D76B8F9E2D2}"/>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5BC0F1E5-040E-F995-F1AD-2C0DE42E588A}"/>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6034140" y="1741572"/>
            <a:ext cx="5715000" cy="3810000"/>
          </a:xfrm>
          <a:prstGeom prst="rect">
            <a:avLst/>
          </a:prstGeom>
        </p:spPr>
      </p:pic>
    </p:spTree>
    <p:extLst>
      <p:ext uri="{BB962C8B-B14F-4D97-AF65-F5344CB8AC3E}">
        <p14:creationId xmlns:p14="http://schemas.microsoft.com/office/powerpoint/2010/main" val="407802786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3</a:t>
            </a:fld>
            <a:endParaRPr lang="en-US" dirty="0"/>
          </a:p>
        </p:txBody>
      </p:sp>
      <p:sp>
        <p:nvSpPr>
          <p:cNvPr id="2" name="Rectangle 1"/>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کاربرد هوش مصنوعی در تجارت الکترونیک</a:t>
            </a:r>
            <a:endParaRPr lang="en-US" sz="2000" dirty="0">
              <a:solidFill>
                <a:srgbClr val="2F3F51"/>
              </a:solidFill>
              <a:cs typeface="B Titr" panose="00000700000000000000" pitchFamily="2" charset="-78"/>
            </a:endParaRPr>
          </a:p>
        </p:txBody>
      </p:sp>
      <p:sp>
        <p:nvSpPr>
          <p:cNvPr id="3" name="Rectangle 2"/>
          <p:cNvSpPr/>
          <p:nvPr/>
        </p:nvSpPr>
        <p:spPr>
          <a:xfrm>
            <a:off x="7041822" y="1201467"/>
            <a:ext cx="4693804" cy="4455066"/>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هوش مصنوعی در بازاریابی دیجیتال نقش سازنده‌ای در تصمیم‌گیری‌های بر اساس داده ها ایفا می‌نماید، زیرا از طریق یادگیری عمیق (</a:t>
            </a:r>
            <a:r>
              <a:rPr lang="en-US" dirty="0">
                <a:latin typeface="Times New Roman" panose="02020603050405020304" pitchFamily="18" charset="0"/>
                <a:cs typeface="B Nazanin" panose="00000400000000000000" pitchFamily="2" charset="-78"/>
              </a:rPr>
              <a:t>Deep learning </a:t>
            </a:r>
            <a:r>
              <a:rPr lang="fa-IR" dirty="0">
                <a:latin typeface="Times New Roman" panose="02020603050405020304" pitchFamily="18" charset="0"/>
                <a:cs typeface="B Nazanin" panose="00000400000000000000" pitchFamily="2" charset="-78"/>
              </a:rPr>
              <a:t>) می‌توان رفتار کاربر را از ابتدا تا انتهای مسیر خرید پیش‌بینی کرد. در دنیای امروز، رفتار مشتریان تغییر کرده است. مشتری زمانی که نیازی را احساس می کند، در اولین مرحله، آن را در اینترنت جستجو می کند. اگر ما در این بازار حضور نداشته باشیم و نتوانیم کالای خود را به خوبی ارائه کنیم، به مرور نابود خواهیم شد</a:t>
            </a:r>
            <a:endParaRPr lang="en-US" dirty="0">
              <a:latin typeface="Times New Roman" panose="02020603050405020304" pitchFamily="18" charset="0"/>
              <a:cs typeface="B Nazanin" panose="00000400000000000000" pitchFamily="2" charset="-78"/>
            </a:endParaRPr>
          </a:p>
        </p:txBody>
      </p:sp>
      <p:sp>
        <p:nvSpPr>
          <p:cNvPr id="6" name="Rectangle 5">
            <a:extLst>
              <a:ext uri="{FF2B5EF4-FFF2-40B4-BE49-F238E27FC236}">
                <a16:creationId xmlns:a16="http://schemas.microsoft.com/office/drawing/2014/main" id="{C72CACEE-E5AF-6BDC-E64F-F9B34EFB668A}"/>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7" name="Picture 6">
            <a:extLst>
              <a:ext uri="{FF2B5EF4-FFF2-40B4-BE49-F238E27FC236}">
                <a16:creationId xmlns:a16="http://schemas.microsoft.com/office/drawing/2014/main" id="{59572C31-183B-21F5-F272-407FBF9D923F}"/>
              </a:ext>
            </a:extLst>
          </p:cNvPr>
          <p:cNvPicPr>
            <a:picLocks noChangeAspect="1"/>
          </p:cNvPicPr>
          <p:nvPr/>
        </p:nvPicPr>
        <p:blipFill rotWithShape="1">
          <a:blip r:embed="rId2">
            <a:extLst>
              <a:ext uri="{28A0092B-C50C-407E-A947-70E740481C1C}">
                <a14:useLocalDpi xmlns:a14="http://schemas.microsoft.com/office/drawing/2010/main" val="0"/>
              </a:ext>
            </a:extLst>
          </a:blip>
          <a:srcRect l="9176" r="9498"/>
          <a:stretch/>
        </p:blipFill>
        <p:spPr>
          <a:xfrm>
            <a:off x="320511" y="1715678"/>
            <a:ext cx="6099142" cy="4218495"/>
          </a:xfrm>
          <a:prstGeom prst="rect">
            <a:avLst/>
          </a:prstGeom>
        </p:spPr>
      </p:pic>
    </p:spTree>
    <p:extLst>
      <p:ext uri="{BB962C8B-B14F-4D97-AF65-F5344CB8AC3E}">
        <p14:creationId xmlns:p14="http://schemas.microsoft.com/office/powerpoint/2010/main" val="422489333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30</a:t>
            </a:fld>
            <a:endParaRPr lang="en-US" dirty="0"/>
          </a:p>
        </p:txBody>
      </p:sp>
      <p:sp>
        <p:nvSpPr>
          <p:cNvPr id="5" name="Rectangle 4"/>
          <p:cNvSpPr/>
          <p:nvPr/>
        </p:nvSpPr>
        <p:spPr>
          <a:xfrm>
            <a:off x="424057" y="1149354"/>
            <a:ext cx="11343885" cy="4835939"/>
          </a:xfrm>
          <a:prstGeom prst="rect">
            <a:avLst/>
          </a:prstGeom>
        </p:spPr>
        <p:txBody>
          <a:bodyPr wrap="square">
            <a:spAutoFit/>
          </a:bodyPr>
          <a:lstStyle/>
          <a:p>
            <a:pPr algn="ctr" rtl="1">
              <a:lnSpc>
                <a:spcPct val="250000"/>
              </a:lnSpc>
            </a:pPr>
            <a:r>
              <a:rPr lang="fa-IR" dirty="0">
                <a:latin typeface="Times New Roman" panose="02020603050405020304" pitchFamily="18" charset="0"/>
                <a:cs typeface="B Nazanin" panose="00000400000000000000" pitchFamily="2" charset="-78"/>
              </a:rPr>
              <a:t>یکی از حوزه های هوش مصنوعی "یادگیری ماشین" می باشد که می تواند به صورت خودکار درخواست ها را انتخاب، دسته بندی و به به جستجوی تصاویر و ویدئوهای دلخواه مشتریان بپردازد. در واقع ماشین طراحی شده باید قابلیت یادگیری و مدل سازی مفاهیمی نظیر رنگ ها، برندها، محصولات و دسته بندی آنها، مفاهیمی نظیر عروسی، مسافرت، زیبایی شناسی و ... را داشته باشد. بعد از آموزش مفاهیم مربوطه به ماشین هوشمند، می توان عمل جستجو را با استفاده از مدل های ساخته شده ی جدید؛ بر مبنای خواسته های مشتریان (کلید واژه ها، پردازش صدا و تصویر) مطابقت داد. امروزه هوش مصنوعی در کسب و کار اینترنتی به عنوان یک مزیت رقابتی، با توجه به بودجه ای که در اختیار توسعه دهندگان قرار می گیرد، عمل می نماید. به عنوان مثال در نرم افزار </a:t>
            </a:r>
            <a:r>
              <a:rPr lang="en-US" dirty="0">
                <a:latin typeface="Times New Roman" panose="02020603050405020304" pitchFamily="18" charset="0"/>
                <a:cs typeface="B Nazanin" panose="00000400000000000000" pitchFamily="2" charset="-78"/>
              </a:rPr>
              <a:t> Pinterest </a:t>
            </a:r>
            <a:r>
              <a:rPr lang="fa-IR" dirty="0">
                <a:latin typeface="Times New Roman" panose="02020603050405020304" pitchFamily="18" charset="0"/>
                <a:cs typeface="B Nazanin" panose="00000400000000000000" pitchFamily="2" charset="-78"/>
              </a:rPr>
              <a:t>با استفاده از افزونه ای در مرورگر</a:t>
            </a:r>
            <a:r>
              <a:rPr lang="en-US" dirty="0">
                <a:latin typeface="Times New Roman" panose="02020603050405020304" pitchFamily="18" charset="0"/>
                <a:cs typeface="B Nazanin" panose="00000400000000000000" pitchFamily="2" charset="-78"/>
              </a:rPr>
              <a:t> Chrome  </a:t>
            </a:r>
            <a:r>
              <a:rPr lang="fa-IR" dirty="0">
                <a:latin typeface="Times New Roman" panose="02020603050405020304" pitchFamily="18" charset="0"/>
                <a:cs typeface="B Nazanin" panose="00000400000000000000" pitchFamily="2" charset="-78"/>
              </a:rPr>
              <a:t>می توان به صورت آنلاین، یک آیتم خاص را در هر عکس انتخاب نموده و محصولات مشابه را درخواست داد؛ که با استفاده از نرم افزار تشخیص تصویر خواسته های بازدیدکنندگان برآورده خواهد شد.</a:t>
            </a:r>
            <a:endParaRPr lang="en-US" dirty="0">
              <a:latin typeface="Times New Roman" panose="02020603050405020304" pitchFamily="18" charset="0"/>
              <a:cs typeface="B Nazanin" panose="00000400000000000000" pitchFamily="2" charset="-78"/>
            </a:endParaRPr>
          </a:p>
        </p:txBody>
      </p:sp>
      <p:sp>
        <p:nvSpPr>
          <p:cNvPr id="7" name="Rectangle 6">
            <a:extLst>
              <a:ext uri="{FF2B5EF4-FFF2-40B4-BE49-F238E27FC236}">
                <a16:creationId xmlns:a16="http://schemas.microsoft.com/office/drawing/2014/main" id="{F8D4EFC2-4502-5997-A40A-B12E6AA14251}"/>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ایجاد موتورهای جستجوی مشتری محور</a:t>
            </a:r>
            <a:endParaRPr lang="en-US" sz="2000" dirty="0">
              <a:solidFill>
                <a:srgbClr val="2F3F51"/>
              </a:solidFill>
              <a:cs typeface="B Titr" panose="00000700000000000000" pitchFamily="2" charset="-78"/>
            </a:endParaRPr>
          </a:p>
        </p:txBody>
      </p:sp>
      <p:sp>
        <p:nvSpPr>
          <p:cNvPr id="8" name="Rectangle 7">
            <a:extLst>
              <a:ext uri="{FF2B5EF4-FFF2-40B4-BE49-F238E27FC236}">
                <a16:creationId xmlns:a16="http://schemas.microsoft.com/office/drawing/2014/main" id="{2C973D92-6C06-8FC0-778E-94E61D01A6CA}"/>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2993656687"/>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31</a:t>
            </a:fld>
            <a:endParaRPr lang="en-US" dirty="0"/>
          </a:p>
        </p:txBody>
      </p:sp>
      <p:sp>
        <p:nvSpPr>
          <p:cNvPr id="4" name="Rectangle 3"/>
          <p:cNvSpPr/>
          <p:nvPr/>
        </p:nvSpPr>
        <p:spPr>
          <a:xfrm>
            <a:off x="798196" y="794475"/>
            <a:ext cx="10152668" cy="2777940"/>
          </a:xfrm>
          <a:prstGeom prst="rect">
            <a:avLst/>
          </a:prstGeom>
        </p:spPr>
        <p:txBody>
          <a:bodyPr wrap="square">
            <a:spAutoFit/>
          </a:bodyPr>
          <a:lstStyle/>
          <a:p>
            <a:pPr algn="ctr" rtl="1">
              <a:lnSpc>
                <a:spcPct val="200000"/>
              </a:lnSpc>
            </a:pPr>
            <a:r>
              <a:rPr lang="fa-IR" dirty="0">
                <a:latin typeface="Times New Roman" panose="02020603050405020304" pitchFamily="18" charset="0"/>
                <a:cs typeface="B Nazanin" panose="00000400000000000000" pitchFamily="2" charset="-78"/>
              </a:rPr>
              <a:t>تنها نرم افزار </a:t>
            </a:r>
            <a:r>
              <a:rPr lang="en-US" dirty="0">
                <a:latin typeface="Times New Roman" panose="02020603050405020304" pitchFamily="18" charset="0"/>
                <a:cs typeface="B Nazanin" panose="00000400000000000000" pitchFamily="2" charset="-78"/>
              </a:rPr>
              <a:t>Pinterest </a:t>
            </a:r>
            <a:r>
              <a:rPr lang="fa-IR" dirty="0">
                <a:latin typeface="Times New Roman" panose="02020603050405020304" pitchFamily="18" charset="0"/>
                <a:cs typeface="B Nazanin" panose="00000400000000000000" pitchFamily="2" charset="-78"/>
              </a:rPr>
              <a:t> نیست که تجربیات جستجوی بر مبنای هوش مصنوعی را معرفی می کند. </a:t>
            </a:r>
            <a:r>
              <a:rPr lang="en-US" dirty="0">
                <a:latin typeface="Times New Roman" panose="02020603050405020304" pitchFamily="18" charset="0"/>
                <a:cs typeface="B Nazanin" panose="00000400000000000000" pitchFamily="2" charset="-78"/>
              </a:rPr>
              <a:t> AI، </a:t>
            </a:r>
            <a:r>
              <a:rPr lang="fa-IR" dirty="0">
                <a:latin typeface="Times New Roman" panose="02020603050405020304" pitchFamily="18" charset="0"/>
                <a:cs typeface="B Nazanin" panose="00000400000000000000" pitchFamily="2" charset="-78"/>
              </a:rPr>
              <a:t>مشتریان را قادر می سازد تا محصولات تکمیلی نظیر اندازه، رنگ، شکل، نوع پارچه و ... را، که دقیقا بر مبنای خواسته مشتریان می باشد، بیابند. به عنوان مثال: چنانچه لباسی خریداری شد، برای خرید لباسهای دیگر توسط مشتری، تکنیک هوش مصنوعی به مشتریان اجازه می دهد تا به آسانی موارد مشابه را از فروشگاه های تجارت الکترونیک پیدا کنند. تجزیه و تحلیل های آماری در مجموعه داده های عظیم با الگوریتم های </a:t>
            </a:r>
            <a:r>
              <a:rPr lang="en-US" dirty="0">
                <a:latin typeface="Times New Roman" panose="02020603050405020304" pitchFamily="18" charset="0"/>
                <a:cs typeface="B Nazanin" panose="00000400000000000000" pitchFamily="2" charset="-78"/>
              </a:rPr>
              <a:t> AI  </a:t>
            </a:r>
            <a:r>
              <a:rPr lang="fa-IR" dirty="0">
                <a:latin typeface="Times New Roman" panose="02020603050405020304" pitchFamily="18" charset="0"/>
                <a:cs typeface="B Nazanin" panose="00000400000000000000" pitchFamily="2" charset="-78"/>
              </a:rPr>
              <a:t>به راحتی امکان پذیر است. شرکت ها از این روش ها برای ترسیم رفتار</a:t>
            </a:r>
            <a:r>
              <a:rPr lang="en-US" dirty="0">
                <a:latin typeface="Times New Roman" panose="02020603050405020304" pitchFamily="18" charset="0"/>
                <a:cs typeface="B Nazanin" panose="00000400000000000000" pitchFamily="2" charset="-78"/>
              </a:rPr>
              <a:t> </a:t>
            </a:r>
            <a:r>
              <a:rPr lang="fa-IR" dirty="0">
                <a:latin typeface="Times New Roman" panose="02020603050405020304" pitchFamily="18" charset="0"/>
                <a:cs typeface="B Nazanin" panose="00000400000000000000" pitchFamily="2" charset="-78"/>
              </a:rPr>
              <a:t> مشتریان خود نیز استفاده می کنند.</a:t>
            </a:r>
            <a:endParaRPr lang="en-US" dirty="0">
              <a:latin typeface="Times New Roman" panose="02020603050405020304" pitchFamily="18" charset="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688157" y="3778185"/>
            <a:ext cx="5305588" cy="268374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58428DD5-B12A-B180-4E7A-1CE0B6316563}"/>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ایجاد موتورهای جستجوی مشتری محور</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A56B97DD-7ADA-A08B-134A-80D0538CA883}"/>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3" name="Picture 2">
            <a:extLst>
              <a:ext uri="{FF2B5EF4-FFF2-40B4-BE49-F238E27FC236}">
                <a16:creationId xmlns:a16="http://schemas.microsoft.com/office/drawing/2014/main" id="{C341C15A-C7FB-75ED-C29D-ABFBE5E82C6D}"/>
              </a:ext>
            </a:extLst>
          </p:cNvPr>
          <p:cNvPicPr>
            <a:picLocks noChangeAspect="1"/>
          </p:cNvPicPr>
          <p:nvPr/>
        </p:nvPicPr>
        <p:blipFill rotWithShape="1">
          <a:blip r:embed="rId3"/>
          <a:srcRect r="14629"/>
          <a:stretch/>
        </p:blipFill>
        <p:spPr>
          <a:xfrm rot="20898490">
            <a:off x="7831041" y="3785967"/>
            <a:ext cx="3751507" cy="22315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970009721"/>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32</a:t>
            </a:fld>
            <a:endParaRPr lang="en-US" dirty="0"/>
          </a:p>
        </p:txBody>
      </p:sp>
      <p:sp>
        <p:nvSpPr>
          <p:cNvPr id="4" name="Rectangle 3"/>
          <p:cNvSpPr/>
          <p:nvPr/>
        </p:nvSpPr>
        <p:spPr>
          <a:xfrm>
            <a:off x="7032395" y="1639163"/>
            <a:ext cx="4618333" cy="4455066"/>
          </a:xfrm>
          <a:prstGeom prst="rect">
            <a:avLst/>
          </a:prstGeom>
        </p:spPr>
        <p:txBody>
          <a:bodyPr wrap="square">
            <a:spAutoFit/>
          </a:bodyPr>
          <a:lstStyle/>
          <a:p>
            <a:pPr algn="justLow" rtl="1">
              <a:lnSpc>
                <a:spcPct val="200000"/>
              </a:lnSpc>
            </a:pPr>
            <a:r>
              <a:rPr lang="fa-IR" dirty="0">
                <a:cs typeface="B Nazanin" panose="00000400000000000000" pitchFamily="2" charset="-78"/>
              </a:rPr>
              <a:t>خوشبختانه همه ی ما از تکنیک های فروش سنتی نظیر محدود شدن به تماس های تلفنی به سمت تکنولوژی های به روز نقل مکان کرده ایم. زندگی مشتریان امروزی به شدت تحت تاثیر رسانه ها و شبکه های اجتماعی نظیر اینستاگرام می باشد. چنانچه بخواهید راه حل هایی را برای یک مسئله ارائه دهید، که در زمان مناسب بر روی پلتفرم درست به دست مصرف کننده گان برسد، نیازمند به دخالت هوش مصنوعی در سیستم </a:t>
            </a:r>
            <a:r>
              <a:rPr lang="en-US" dirty="0">
                <a:cs typeface="B Nazanin" panose="00000400000000000000" pitchFamily="2" charset="-78"/>
              </a:rPr>
              <a:t>CRM </a:t>
            </a:r>
            <a:r>
              <a:rPr lang="fa-IR" dirty="0">
                <a:cs typeface="B Nazanin" panose="00000400000000000000" pitchFamily="2" charset="-78"/>
              </a:rPr>
              <a:t> می باشیم.</a:t>
            </a:r>
            <a:endParaRPr lang="en-US" dirty="0">
              <a:cs typeface="B Nazanin" panose="00000400000000000000" pitchFamily="2" charset="-78"/>
            </a:endParaRPr>
          </a:p>
        </p:txBody>
      </p:sp>
      <p:pic>
        <p:nvPicPr>
          <p:cNvPr id="5" name="Picture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874777" y="1462575"/>
            <a:ext cx="5013833" cy="4631654"/>
          </a:xfrm>
          <a:prstGeom prst="rect">
            <a:avLst/>
          </a:prstGeom>
        </p:spPr>
      </p:pic>
      <p:sp>
        <p:nvSpPr>
          <p:cNvPr id="6" name="Rectangle 5">
            <a:extLst>
              <a:ext uri="{FF2B5EF4-FFF2-40B4-BE49-F238E27FC236}">
                <a16:creationId xmlns:a16="http://schemas.microsoft.com/office/drawing/2014/main" id="{081258A4-1F38-51EF-195D-5E044E47872F}"/>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ایجاد فرایند فروش کارآمدتر</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92CBA23E-17E0-027C-B3EF-E6924F40117D}"/>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50199283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33</a:t>
            </a:fld>
            <a:endParaRPr lang="en-US" dirty="0"/>
          </a:p>
        </p:txBody>
      </p:sp>
      <p:sp>
        <p:nvSpPr>
          <p:cNvPr id="5" name="Rectangle 4"/>
          <p:cNvSpPr/>
          <p:nvPr/>
        </p:nvSpPr>
        <p:spPr>
          <a:xfrm>
            <a:off x="1207646" y="4897996"/>
            <a:ext cx="9633180" cy="2308324"/>
          </a:xfrm>
          <a:prstGeom prst="rect">
            <a:avLst/>
          </a:prstGeom>
        </p:spPr>
        <p:txBody>
          <a:bodyPr wrap="square">
            <a:spAutoFit/>
          </a:bodyPr>
          <a:lstStyle/>
          <a:p>
            <a:pPr algn="ctr" rtl="1">
              <a:lnSpc>
                <a:spcPct val="200000"/>
              </a:lnSpc>
            </a:pPr>
            <a:r>
              <a:rPr lang="fa-IR" dirty="0">
                <a:cs typeface="B Nazanin" panose="00000400000000000000" pitchFamily="2" charset="-78"/>
              </a:rPr>
              <a:t>با پیشرفت های روزافزون تکنولوژی یادگیری ماشین، سطوح شخصی سازی اطلاعات مشتریان در دستگاه های مختلف با سرعت زیادی در حال رشد می باشد. بدون آنکه مشتری متوجه شود، دسترسی به نقاط لمس در نمایشگر حاصل می شود تا خواسته های مشتری توسط موتورهای هوش مصنوعی تجزیه و تحلیل شوند.</a:t>
            </a:r>
          </a:p>
          <a:p>
            <a:pPr algn="ctr" rtl="1">
              <a:lnSpc>
                <a:spcPct val="200000"/>
              </a:lnSpc>
            </a:pPr>
            <a:endParaRPr lang="fa-IR" dirty="0">
              <a:cs typeface="B Nazanin" panose="00000400000000000000" pitchFamily="2" charset="-78"/>
            </a:endParaRPr>
          </a:p>
        </p:txBody>
      </p:sp>
      <p:sp>
        <p:nvSpPr>
          <p:cNvPr id="8" name="Rectangle 7">
            <a:extLst>
              <a:ext uri="{FF2B5EF4-FFF2-40B4-BE49-F238E27FC236}">
                <a16:creationId xmlns:a16="http://schemas.microsoft.com/office/drawing/2014/main" id="{C6C49CCC-2ECB-8970-8331-FFEFC78A9BCA}"/>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شخصی سازی در چندین دستگاه</a:t>
            </a:r>
            <a:endParaRPr lang="en-US" sz="2000" dirty="0">
              <a:solidFill>
                <a:srgbClr val="2F3F51"/>
              </a:solidFill>
              <a:cs typeface="B Titr" panose="00000700000000000000" pitchFamily="2" charset="-78"/>
            </a:endParaRPr>
          </a:p>
        </p:txBody>
      </p:sp>
      <p:sp>
        <p:nvSpPr>
          <p:cNvPr id="9" name="Rectangle 8">
            <a:extLst>
              <a:ext uri="{FF2B5EF4-FFF2-40B4-BE49-F238E27FC236}">
                <a16:creationId xmlns:a16="http://schemas.microsoft.com/office/drawing/2014/main" id="{A495B822-6BDD-75F8-F794-ACCA12086E17}"/>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71B12782-255E-3BC0-FF4D-C672C0FE903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858393" y="1157654"/>
            <a:ext cx="5838092" cy="3648808"/>
          </a:xfrm>
          <a:prstGeom prst="rect">
            <a:avLst/>
          </a:prstGeom>
        </p:spPr>
      </p:pic>
    </p:spTree>
    <p:extLst>
      <p:ext uri="{BB962C8B-B14F-4D97-AF65-F5344CB8AC3E}">
        <p14:creationId xmlns:p14="http://schemas.microsoft.com/office/powerpoint/2010/main" val="2829875413"/>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34</a:t>
            </a:fld>
            <a:endParaRPr lang="en-US" dirty="0"/>
          </a:p>
        </p:txBody>
      </p:sp>
      <p:sp>
        <p:nvSpPr>
          <p:cNvPr id="4" name="Rectangle 3"/>
          <p:cNvSpPr/>
          <p:nvPr/>
        </p:nvSpPr>
        <p:spPr>
          <a:xfrm>
            <a:off x="283298" y="1200930"/>
            <a:ext cx="4759547" cy="4939814"/>
          </a:xfrm>
          <a:prstGeom prst="rect">
            <a:avLst/>
          </a:prstGeom>
        </p:spPr>
        <p:txBody>
          <a:bodyPr wrap="square">
            <a:spAutoFit/>
          </a:bodyPr>
          <a:lstStyle/>
          <a:p>
            <a:pPr algn="justLow" rtl="1">
              <a:lnSpc>
                <a:spcPct val="300000"/>
              </a:lnSpc>
            </a:pPr>
            <a:r>
              <a:rPr lang="fa-IR" dirty="0">
                <a:cs typeface="B Nazanin" panose="00000400000000000000" pitchFamily="2" charset="-78"/>
              </a:rPr>
              <a:t>موتور هوش مصنوعی به طور مداوم به کنترل تمامی دستگاه ها و کانال هایی که ممکن است یک برنامه تلفن همراه و یا یک وب سایت باشد، نمای کلی از درخواست های مشتریان را ایجاد می نماید. با استفاده از این نمای کلی، چنانچه مشتری مجددا از طریق گوشی خود به وب سایت مورد نظر مراجعه نماید، اطلاعات لازم در مورد حراجی محصولات مورد نیاز به وی پیشنهاد می شود.</a:t>
            </a:r>
          </a:p>
        </p:txBody>
      </p:sp>
      <p:sp>
        <p:nvSpPr>
          <p:cNvPr id="5" name="Rectangle 4">
            <a:extLst>
              <a:ext uri="{FF2B5EF4-FFF2-40B4-BE49-F238E27FC236}">
                <a16:creationId xmlns:a16="http://schemas.microsoft.com/office/drawing/2014/main" id="{39A36B9B-FB53-AD1E-3C94-7EA039E5EBBF}"/>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شخصی سازی در چندین دستگاه</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03FD64BA-C8AA-BCB1-D5ED-E9D104B3EA43}"/>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1B1603C9-DD26-83F7-8E85-54DE6F42C1C2}"/>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304708" y="1616167"/>
            <a:ext cx="6783553" cy="4524577"/>
          </a:xfrm>
          <a:prstGeom prst="rect">
            <a:avLst/>
          </a:prstGeom>
        </p:spPr>
      </p:pic>
    </p:spTree>
    <p:extLst>
      <p:ext uri="{BB962C8B-B14F-4D97-AF65-F5344CB8AC3E}">
        <p14:creationId xmlns:p14="http://schemas.microsoft.com/office/powerpoint/2010/main" val="3606135858"/>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54588" y="223581"/>
            <a:ext cx="840494" cy="359894"/>
          </a:xfrm>
        </p:spPr>
        <p:txBody>
          <a:bodyPr/>
          <a:lstStyle/>
          <a:p>
            <a:fld id="{2A5BEAD6-0EBB-4CEE-84B2-C282E9154C2C}" type="slidenum">
              <a:rPr lang="en-US" smtClean="0"/>
              <a:pPr/>
              <a:t>35</a:t>
            </a:fld>
            <a:endParaRPr lang="en-US" dirty="0"/>
          </a:p>
        </p:txBody>
      </p:sp>
      <p:sp>
        <p:nvSpPr>
          <p:cNvPr id="5" name="Rectangle 4"/>
          <p:cNvSpPr/>
          <p:nvPr/>
        </p:nvSpPr>
        <p:spPr>
          <a:xfrm>
            <a:off x="4923444" y="1015514"/>
            <a:ext cx="7029744" cy="5563061"/>
          </a:xfrm>
          <a:prstGeom prst="rect">
            <a:avLst/>
          </a:prstGeom>
        </p:spPr>
        <p:txBody>
          <a:bodyPr wrap="square">
            <a:spAutoFit/>
          </a:bodyPr>
          <a:lstStyle/>
          <a:p>
            <a:pPr algn="justLow" rtl="1">
              <a:lnSpc>
                <a:spcPct val="200000"/>
              </a:lnSpc>
            </a:pPr>
            <a:r>
              <a:rPr lang="fa-IR" dirty="0">
                <a:latin typeface="Times New Roman" panose="02020603050405020304" pitchFamily="18" charset="0"/>
                <a:cs typeface="B Nazanin" panose="00000400000000000000" pitchFamily="2" charset="-78"/>
              </a:rPr>
              <a:t>پرش به فناوری های جدید و هیجان انگیز همیشه وسوسه انگیز است. اما باید قبل از اجرای یک برنامه جدید نقشه راه داشته باشید تا مطمئن شوید که زمان و پول زیادی را در شروع های نادرست از دست نمی دهید.</a:t>
            </a:r>
          </a:p>
          <a:p>
            <a:pPr algn="justLow" rtl="1">
              <a:lnSpc>
                <a:spcPct val="200000"/>
              </a:lnSpc>
            </a:pPr>
            <a:r>
              <a:rPr lang="fa-IR" dirty="0">
                <a:solidFill>
                  <a:srgbClr val="2F3F51"/>
                </a:solidFill>
                <a:latin typeface="Times New Roman" panose="02020603050405020304" pitchFamily="18" charset="0"/>
                <a:cs typeface="B Titr" panose="00000700000000000000" pitchFamily="2" charset="-78"/>
              </a:rPr>
              <a:t>1. یک استراتژی ایجاد کنید.</a:t>
            </a:r>
          </a:p>
          <a:p>
            <a:pPr algn="justLow" rtl="1">
              <a:lnSpc>
                <a:spcPct val="200000"/>
              </a:lnSpc>
            </a:pPr>
            <a:r>
              <a:rPr lang="fa-IR" dirty="0">
                <a:latin typeface="Times New Roman" panose="02020603050405020304" pitchFamily="18" charset="0"/>
                <a:cs typeface="B Nazanin" panose="00000400000000000000" pitchFamily="2" charset="-78"/>
              </a:rPr>
              <a:t>باید از جایی شروع کنید – و استراتژی شما مسیری را که باید از آنجا به سمت هدف هوش مصنوعی خود طی کنید را مشخص می کند. این را فقط به یک متخصص هوش مصنوعی تازه استخدام شده یا </a:t>
            </a:r>
            <a:r>
              <a:rPr lang="en-US" dirty="0">
                <a:latin typeface="Times New Roman" panose="02020603050405020304" pitchFamily="18" charset="0"/>
                <a:cs typeface="B Nazanin" panose="00000400000000000000" pitchFamily="2" charset="-78"/>
              </a:rPr>
              <a:t>CIO </a:t>
            </a:r>
            <a:r>
              <a:rPr lang="fa-IR" dirty="0">
                <a:latin typeface="Times New Roman" panose="02020603050405020304" pitchFamily="18" charset="0"/>
                <a:cs typeface="B Nazanin" panose="00000400000000000000" pitchFamily="2" charset="-78"/>
              </a:rPr>
              <a:t> یا </a:t>
            </a:r>
            <a:r>
              <a:rPr lang="en-US" dirty="0">
                <a:latin typeface="Times New Roman" panose="02020603050405020304" pitchFamily="18" charset="0"/>
                <a:cs typeface="B Nazanin" panose="00000400000000000000" pitchFamily="2" charset="-78"/>
              </a:rPr>
              <a:t> CTO </a:t>
            </a:r>
            <a:r>
              <a:rPr lang="fa-IR" dirty="0">
                <a:latin typeface="Times New Roman" panose="02020603050405020304" pitchFamily="18" charset="0"/>
                <a:cs typeface="B Nazanin" panose="00000400000000000000" pitchFamily="2" charset="-78"/>
              </a:rPr>
              <a:t>خود ندهید.</a:t>
            </a:r>
          </a:p>
          <a:p>
            <a:pPr algn="justLow" rtl="1">
              <a:lnSpc>
                <a:spcPct val="200000"/>
              </a:lnSpc>
            </a:pPr>
            <a:r>
              <a:rPr lang="fa-IR" dirty="0">
                <a:latin typeface="Times New Roman" panose="02020603050405020304" pitchFamily="18" charset="0"/>
                <a:cs typeface="B Nazanin" panose="00000400000000000000" pitchFamily="2" charset="-78"/>
              </a:rPr>
              <a:t>واقعاً کمی فکر کنید که می خواهید با هوش مصنوعی چه کاری انجام دهید. یک رویکرد عملی داشته باشید و فراموش نکنید که از کوچک شروع کنید. شما همیشه می توانید بر روی موفقیت های خود در این مسیر پیشرفت کنید.</a:t>
            </a:r>
            <a:endParaRPr lang="en-US" dirty="0">
              <a:latin typeface="Times New Roman" panose="02020603050405020304" pitchFamily="18" charset="0"/>
              <a:cs typeface="B Nazanin" panose="00000400000000000000" pitchFamily="2" charset="-78"/>
            </a:endParaRPr>
          </a:p>
        </p:txBody>
      </p:sp>
      <p:sp>
        <p:nvSpPr>
          <p:cNvPr id="3" name="Rectangle 2">
            <a:extLst>
              <a:ext uri="{FF2B5EF4-FFF2-40B4-BE49-F238E27FC236}">
                <a16:creationId xmlns:a16="http://schemas.microsoft.com/office/drawing/2014/main" id="{9D95B130-878B-7ABE-356F-002CDDE24146}"/>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نحوه پیاده سازی هوش مصنوعی در تجارت الکترونیک</a:t>
            </a:r>
            <a:endParaRPr lang="en-US" sz="2000" b="1" dirty="0">
              <a:solidFill>
                <a:srgbClr val="2F3F51"/>
              </a:solidFill>
              <a:cs typeface="B Titr" panose="00000700000000000000" pitchFamily="2" charset="-78"/>
            </a:endParaRPr>
          </a:p>
        </p:txBody>
      </p:sp>
      <p:sp>
        <p:nvSpPr>
          <p:cNvPr id="6" name="Rectangle 5">
            <a:extLst>
              <a:ext uri="{FF2B5EF4-FFF2-40B4-BE49-F238E27FC236}">
                <a16:creationId xmlns:a16="http://schemas.microsoft.com/office/drawing/2014/main" id="{C66B2A37-B357-CB86-B209-89AD2B53C964}"/>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7885EE97-368A-4DC4-0F31-36DD9EB7B81E}"/>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16200000">
            <a:off x="-220113" y="2106474"/>
            <a:ext cx="5681434" cy="3251043"/>
          </a:xfrm>
          <a:prstGeom prst="rect">
            <a:avLst/>
          </a:prstGeom>
        </p:spPr>
      </p:pic>
    </p:spTree>
    <p:extLst>
      <p:ext uri="{BB962C8B-B14F-4D97-AF65-F5344CB8AC3E}">
        <p14:creationId xmlns:p14="http://schemas.microsoft.com/office/powerpoint/2010/main" val="2660935668"/>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54588" y="223581"/>
            <a:ext cx="840494" cy="359894"/>
          </a:xfrm>
        </p:spPr>
        <p:txBody>
          <a:bodyPr/>
          <a:lstStyle/>
          <a:p>
            <a:fld id="{2A5BEAD6-0EBB-4CEE-84B2-C282E9154C2C}" type="slidenum">
              <a:rPr lang="en-US" smtClean="0"/>
              <a:pPr/>
              <a:t>36</a:t>
            </a:fld>
            <a:endParaRPr lang="en-US" dirty="0"/>
          </a:p>
        </p:txBody>
      </p:sp>
      <p:sp>
        <p:nvSpPr>
          <p:cNvPr id="3" name="Rectangle 2"/>
          <p:cNvSpPr/>
          <p:nvPr/>
        </p:nvSpPr>
        <p:spPr>
          <a:xfrm>
            <a:off x="154588" y="4476432"/>
            <a:ext cx="11773989" cy="1685077"/>
          </a:xfrm>
          <a:prstGeom prst="rect">
            <a:avLst/>
          </a:prstGeom>
        </p:spPr>
        <p:txBody>
          <a:bodyPr wrap="square">
            <a:spAutoFit/>
          </a:bodyPr>
          <a:lstStyle/>
          <a:p>
            <a:pPr algn="ctr" rtl="1">
              <a:lnSpc>
                <a:spcPct val="200000"/>
              </a:lnSpc>
            </a:pPr>
            <a:r>
              <a:rPr lang="fa-IR" dirty="0">
                <a:solidFill>
                  <a:srgbClr val="2F3F51"/>
                </a:solidFill>
                <a:cs typeface="B Titr" panose="00000700000000000000" pitchFamily="2" charset="-78"/>
              </a:rPr>
              <a:t>2. موارد استفاده محدودی را پیدا کنید که با استراتژی کلی شرکت مرتبط است.</a:t>
            </a:r>
          </a:p>
          <a:p>
            <a:pPr algn="ctr" rtl="1">
              <a:lnSpc>
                <a:spcPct val="200000"/>
              </a:lnSpc>
            </a:pPr>
            <a:r>
              <a:rPr lang="fa-IR" dirty="0">
                <a:cs typeface="B Nazanin" panose="00000400000000000000" pitchFamily="2" charset="-78"/>
              </a:rPr>
              <a:t>موفق‌ترین موارد استفاده از هوش مصنوعی در تقاطع اهداف تجاری، تمایز داده‌ها و مدل‌های هوش مصنوعی در دسترس قرار دارند.  شما باید روی فرصت‌های درآمدزایی تمرکز کنید که در آن مزیت داده‌ای دارید و در زمینه‌ای مناسب برای فناوری اثبات‌شده هوش مصنوعی.</a:t>
            </a:r>
            <a:endParaRPr lang="en-US"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6451964" y="1045979"/>
            <a:ext cx="5276354" cy="29679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5" name="Rectangle 4">
            <a:extLst>
              <a:ext uri="{FF2B5EF4-FFF2-40B4-BE49-F238E27FC236}">
                <a16:creationId xmlns:a16="http://schemas.microsoft.com/office/drawing/2014/main" id="{81CD19BF-CA0F-9CF8-8849-C1DB9985595F}"/>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نحوه پیاده سازی هوش مصنوعی در تجارت الکترونیک</a:t>
            </a:r>
            <a:endParaRPr lang="en-US" sz="2000" b="1"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67580226-2CAB-4035-E2E5-39DCA730CEAB}"/>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10" name="Picture 9">
            <a:extLst>
              <a:ext uri="{FF2B5EF4-FFF2-40B4-BE49-F238E27FC236}">
                <a16:creationId xmlns:a16="http://schemas.microsoft.com/office/drawing/2014/main" id="{AA4A1624-8C5A-F290-4E5C-47245A272F30}"/>
              </a:ext>
            </a:extLst>
          </p:cNvPr>
          <p:cNvPicPr>
            <a:picLocks noChangeAspect="1"/>
          </p:cNvPicPr>
          <p:nvPr/>
        </p:nvPicPr>
        <p:blipFill rotWithShape="1">
          <a:blip r:embed="rId3">
            <a:extLst>
              <a:ext uri="{28A0092B-C50C-407E-A947-70E740481C1C}">
                <a14:useLocalDpi xmlns:a14="http://schemas.microsoft.com/office/drawing/2010/main" val="0"/>
              </a:ext>
            </a:extLst>
          </a:blip>
          <a:srcRect r="2781"/>
          <a:stretch/>
        </p:blipFill>
        <p:spPr>
          <a:xfrm>
            <a:off x="318710" y="1045979"/>
            <a:ext cx="5506705" cy="296794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41336885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a:xfrm>
            <a:off x="154588" y="223581"/>
            <a:ext cx="840494" cy="359894"/>
          </a:xfrm>
        </p:spPr>
        <p:txBody>
          <a:bodyPr/>
          <a:lstStyle/>
          <a:p>
            <a:fld id="{2A5BEAD6-0EBB-4CEE-84B2-C282E9154C2C}" type="slidenum">
              <a:rPr lang="en-US" smtClean="0"/>
              <a:pPr/>
              <a:t>37</a:t>
            </a:fld>
            <a:endParaRPr lang="en-US" dirty="0"/>
          </a:p>
        </p:txBody>
      </p:sp>
      <p:sp>
        <p:nvSpPr>
          <p:cNvPr id="3" name="Rectangle 2"/>
          <p:cNvSpPr/>
          <p:nvPr/>
        </p:nvSpPr>
        <p:spPr>
          <a:xfrm>
            <a:off x="154588" y="881496"/>
            <a:ext cx="11717958" cy="2308324"/>
          </a:xfrm>
          <a:prstGeom prst="rect">
            <a:avLst/>
          </a:prstGeom>
        </p:spPr>
        <p:txBody>
          <a:bodyPr wrap="square">
            <a:spAutoFit/>
          </a:bodyPr>
          <a:lstStyle/>
          <a:p>
            <a:pPr algn="justLow" rtl="1">
              <a:lnSpc>
                <a:spcPct val="200000"/>
              </a:lnSpc>
            </a:pPr>
            <a:r>
              <a:rPr lang="fa-IR" dirty="0">
                <a:solidFill>
                  <a:srgbClr val="2F3F51"/>
                </a:solidFill>
                <a:cs typeface="B Titr" panose="00000700000000000000" pitchFamily="2" charset="-78"/>
              </a:rPr>
              <a:t>3. از تخصص شخص ثالث استفاده کنید.</a:t>
            </a:r>
          </a:p>
          <a:p>
            <a:pPr algn="justLow" rtl="1">
              <a:lnSpc>
                <a:spcPct val="200000"/>
              </a:lnSpc>
            </a:pPr>
            <a:r>
              <a:rPr lang="fa-IR" dirty="0">
                <a:cs typeface="B Nazanin" panose="00000400000000000000" pitchFamily="2" charset="-78"/>
              </a:rPr>
              <a:t>حتی اگر از علاقه مندان به هوش مصنوعی صندلی راحتی هستید، باید در این مورد کمک های متخصص را بپذیرید. یک تیم را به صورت پروژه ای یا پاره وقت برای بررسی و کمک در ایجاد یک نقشه راه استراتژیک هوش مصنوعی بیاورید. این اشخاص ثالث می توانند در زنده کردن </a:t>
            </a:r>
            <a:r>
              <a:rPr lang="en-US" dirty="0">
                <a:latin typeface="Times New Roman" panose="02020603050405020304" pitchFamily="18" charset="0"/>
                <a:cs typeface="Times New Roman" panose="02020603050405020304" pitchFamily="18" charset="0"/>
              </a:rPr>
              <a:t>MVP</a:t>
            </a:r>
            <a:r>
              <a:rPr lang="en-US" dirty="0">
                <a:cs typeface="B Nazanin" panose="00000400000000000000" pitchFamily="2" charset="-78"/>
              </a:rPr>
              <a:t> </a:t>
            </a:r>
            <a:r>
              <a:rPr lang="fa-IR" dirty="0">
                <a:cs typeface="B Nazanin" panose="00000400000000000000" pitchFamily="2" charset="-78"/>
              </a:rPr>
              <a:t> (حداقل محصول قابل دوام) شما نیز مفید باشند.</a:t>
            </a:r>
            <a:endParaRPr lang="en-US" dirty="0">
              <a:cs typeface="B Nazanin" panose="00000400000000000000" pitchFamily="2" charset="-78"/>
            </a:endParaRPr>
          </a:p>
        </p:txBody>
      </p:sp>
      <p:sp>
        <p:nvSpPr>
          <p:cNvPr id="5" name="Rectangle 4"/>
          <p:cNvSpPr/>
          <p:nvPr/>
        </p:nvSpPr>
        <p:spPr>
          <a:xfrm>
            <a:off x="154588" y="4752742"/>
            <a:ext cx="11717958" cy="1685077"/>
          </a:xfrm>
          <a:prstGeom prst="rect">
            <a:avLst/>
          </a:prstGeom>
        </p:spPr>
        <p:txBody>
          <a:bodyPr wrap="square">
            <a:spAutoFit/>
          </a:bodyPr>
          <a:lstStyle/>
          <a:p>
            <a:pPr algn="justLow" rtl="1">
              <a:lnSpc>
                <a:spcPct val="200000"/>
              </a:lnSpc>
            </a:pPr>
            <a:r>
              <a:rPr lang="fa-IR" dirty="0">
                <a:solidFill>
                  <a:srgbClr val="2F3F51"/>
                </a:solidFill>
                <a:cs typeface="B Titr" panose="00000700000000000000" pitchFamily="2" charset="-78"/>
              </a:rPr>
              <a:t>4. یک راه حل در مقیاس کامل بسازید.</a:t>
            </a:r>
          </a:p>
          <a:p>
            <a:pPr algn="justLow" rtl="1">
              <a:lnSpc>
                <a:spcPct val="200000"/>
              </a:lnSpc>
            </a:pPr>
            <a:r>
              <a:rPr lang="fa-IR" dirty="0">
                <a:cs typeface="B Nazanin" panose="00000400000000000000" pitchFamily="2" charset="-78"/>
              </a:rPr>
              <a:t>هنگامی که به آنچه تیم تولید کرده است مطمئن شدید، زمان آن رسیده است که راه حلی در مقیاس کامل ایجاد کنید.همانطور که شما و تیمتان با کار در حوزه هوش مصنوعی راحت‌تر می‌شوید، مزایای بیشتری از پروژه‌هایی که اجرا می‌کنید خواهید دید.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88FB8EC1-A145-CAE8-4D6C-EAA1F0F386F4}"/>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نحوه پیاده سازی هوش مصنوعی در تجارت الکترونیک</a:t>
            </a:r>
            <a:endParaRPr lang="en-US" sz="2000" b="1"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5504E6D6-5B22-D774-5923-275BD0F9A5FE}"/>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4" name="Picture 3">
            <a:extLst>
              <a:ext uri="{FF2B5EF4-FFF2-40B4-BE49-F238E27FC236}">
                <a16:creationId xmlns:a16="http://schemas.microsoft.com/office/drawing/2014/main" id="{D7E17880-633B-164C-471C-E2CB08590F2C}"/>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688157" y="2631441"/>
            <a:ext cx="4526487" cy="2679681"/>
          </a:xfrm>
          <a:prstGeom prst="rect">
            <a:avLst/>
          </a:prstGeom>
        </p:spPr>
      </p:pic>
    </p:spTree>
    <p:extLst>
      <p:ext uri="{BB962C8B-B14F-4D97-AF65-F5344CB8AC3E}">
        <p14:creationId xmlns:p14="http://schemas.microsoft.com/office/powerpoint/2010/main" val="402512907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38</a:t>
            </a:fld>
            <a:endParaRPr lang="en-US" dirty="0"/>
          </a:p>
        </p:txBody>
      </p:sp>
      <p:sp>
        <p:nvSpPr>
          <p:cNvPr id="4" name="Rectangle 3"/>
          <p:cNvSpPr/>
          <p:nvPr/>
        </p:nvSpPr>
        <p:spPr>
          <a:xfrm>
            <a:off x="6947555" y="899014"/>
            <a:ext cx="4720741"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هوش مصنوعی برای خرده فروشان تجارت الکترونیک این امکان را فراهم می آورد تا هر روز میلیون ها تعامل را تجزیه و تحلیل نمایند و مشتریان را هدفمند دنبال نمایند. می توان چرخه فروش را با استفاده از برنامه های هوش مصنوعی هدایت نموده و به فروشندگان آنلاین کمک نمود تا با چشم انداز درست، در زمان مناسب، با پیام درست وارد شوند و محصولات خود را به فروش رسانند. تکنولوژی هوش مصنوعی در سالهای آتی تاثیر عظیمی بر سود صنعت تجارت الکترونیکی خواهد گذاشت.</a:t>
            </a:r>
            <a:endParaRPr lang="en-US" dirty="0">
              <a:cs typeface="B Nazanin" panose="00000400000000000000" pitchFamily="2" charset="-78"/>
            </a:endParaRPr>
          </a:p>
        </p:txBody>
      </p:sp>
      <p:pic>
        <p:nvPicPr>
          <p:cNvPr id="6" name="Picture 5"/>
          <p:cNvPicPr>
            <a:picLocks noChangeAspect="1"/>
          </p:cNvPicPr>
          <p:nvPr/>
        </p:nvPicPr>
        <p:blipFill>
          <a:blip r:embed="rId2"/>
          <a:stretch>
            <a:fillRect/>
          </a:stretch>
        </p:blipFill>
        <p:spPr>
          <a:xfrm>
            <a:off x="269109" y="1067215"/>
            <a:ext cx="4787925" cy="25960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
        <p:nvSpPr>
          <p:cNvPr id="3" name="Rectangle 2">
            <a:extLst>
              <a:ext uri="{FF2B5EF4-FFF2-40B4-BE49-F238E27FC236}">
                <a16:creationId xmlns:a16="http://schemas.microsoft.com/office/drawing/2014/main" id="{735B1787-A3FD-13E1-7CA9-B3CAE8F6C56F}"/>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آینده هوش مصنوعی در تجارت الکترونیکی</a:t>
            </a:r>
            <a:endParaRPr lang="en-US" sz="2000" b="1"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8995849A-E850-1706-E974-922ED56A0B1F}"/>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51EDA983-ABD8-E52A-1482-80444B0857A8}"/>
              </a:ext>
            </a:extLst>
          </p:cNvPr>
          <p:cNvPicPr>
            <a:picLocks noChangeAspect="1"/>
          </p:cNvPicPr>
          <p:nvPr/>
        </p:nvPicPr>
        <p:blipFill>
          <a:blip r:embed="rId3"/>
          <a:stretch>
            <a:fillRect/>
          </a:stretch>
        </p:blipFill>
        <p:spPr>
          <a:xfrm>
            <a:off x="1495645" y="4039888"/>
            <a:ext cx="4787924" cy="25047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562132734"/>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Number Placeholder 1"/>
          <p:cNvSpPr>
            <a:spLocks noGrp="1"/>
          </p:cNvSpPr>
          <p:nvPr>
            <p:ph type="sldNum" sz="quarter" idx="12"/>
          </p:nvPr>
        </p:nvSpPr>
        <p:spPr/>
        <p:txBody>
          <a:bodyPr/>
          <a:lstStyle/>
          <a:p>
            <a:fld id="{2A5BEAD6-0EBB-4CEE-84B2-C282E9154C2C}" type="slidenum">
              <a:rPr lang="en-US" smtClean="0"/>
              <a:pPr/>
              <a:t>39</a:t>
            </a:fld>
            <a:endParaRPr lang="en-US" dirty="0"/>
          </a:p>
        </p:txBody>
      </p:sp>
      <p:sp>
        <p:nvSpPr>
          <p:cNvPr id="4" name="Rectangle 3"/>
          <p:cNvSpPr/>
          <p:nvPr/>
        </p:nvSpPr>
        <p:spPr>
          <a:xfrm>
            <a:off x="295049" y="643722"/>
            <a:ext cx="11447477" cy="1685077"/>
          </a:xfrm>
          <a:prstGeom prst="rect">
            <a:avLst/>
          </a:prstGeom>
        </p:spPr>
        <p:txBody>
          <a:bodyPr wrap="square">
            <a:spAutoFit/>
          </a:bodyPr>
          <a:lstStyle/>
          <a:p>
            <a:pPr algn="ctr" rtl="1">
              <a:lnSpc>
                <a:spcPct val="200000"/>
              </a:lnSpc>
            </a:pPr>
            <a:r>
              <a:rPr lang="fa-IR" dirty="0">
                <a:cs typeface="B Nazanin" panose="00000400000000000000" pitchFamily="2" charset="-78"/>
              </a:rPr>
              <a:t>آینده هوش مصنوعی در تجارت الکترونیک امیدوار کننده تر به نظر می رسد. با ادامه پیشرفت فناوری، هوش مصنوعی حتی پیچیده‌تر می‌شود و قادر به انجام وظایف پیچیده‌تر می‌شود. به عنوان مثال، دستیارهای مجازی مبتنی بر هوش مصنوعی می توانند به مشتریان در یافتن محصولات و خرید کمک کنند و نیاز به مداخله انسانی را کاهش دهند. هوش مصنوعی همچنین می‌تواند به کسب‌وکارها در پیش‌بینی روندهای بازار و پیش‌بینی دقیق‌تر تقاضا کمک کند.</a:t>
            </a:r>
            <a:endParaRPr lang="en-US" dirty="0">
              <a:cs typeface="B Nazanin" panose="00000400000000000000" pitchFamily="2" charset="-78"/>
            </a:endParaRPr>
          </a:p>
        </p:txBody>
      </p:sp>
      <p:sp>
        <p:nvSpPr>
          <p:cNvPr id="8" name="Rectangle 7">
            <a:extLst>
              <a:ext uri="{FF2B5EF4-FFF2-40B4-BE49-F238E27FC236}">
                <a16:creationId xmlns:a16="http://schemas.microsoft.com/office/drawing/2014/main" id="{8AA2C072-91FB-0DD4-1039-B81A2B4A5467}"/>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آینده هوش مصنوعی در تجارت الکترونیکی</a:t>
            </a:r>
            <a:endParaRPr lang="en-US" sz="2000" b="1" dirty="0">
              <a:solidFill>
                <a:srgbClr val="2F3F51"/>
              </a:solidFill>
              <a:cs typeface="B Titr" panose="00000700000000000000" pitchFamily="2" charset="-78"/>
            </a:endParaRPr>
          </a:p>
        </p:txBody>
      </p:sp>
      <p:sp>
        <p:nvSpPr>
          <p:cNvPr id="9" name="Rectangle 8">
            <a:extLst>
              <a:ext uri="{FF2B5EF4-FFF2-40B4-BE49-F238E27FC236}">
                <a16:creationId xmlns:a16="http://schemas.microsoft.com/office/drawing/2014/main" id="{76B2A959-192D-0C4A-B086-69380DFD4DE5}"/>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6" name="Picture 5">
            <a:extLst>
              <a:ext uri="{FF2B5EF4-FFF2-40B4-BE49-F238E27FC236}">
                <a16:creationId xmlns:a16="http://schemas.microsoft.com/office/drawing/2014/main" id="{6F3A7DD3-8EEE-FC17-0979-B36B7DC13D76}"/>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46787" y="2613907"/>
            <a:ext cx="9144000" cy="3962400"/>
          </a:xfrm>
          <a:prstGeom prst="rect">
            <a:avLst/>
          </a:prstGeom>
        </p:spPr>
      </p:pic>
    </p:spTree>
    <p:extLst>
      <p:ext uri="{BB962C8B-B14F-4D97-AF65-F5344CB8AC3E}">
        <p14:creationId xmlns:p14="http://schemas.microsoft.com/office/powerpoint/2010/main" val="288228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4</a:t>
            </a:fld>
            <a:endParaRPr lang="en-US" dirty="0"/>
          </a:p>
        </p:txBody>
      </p:sp>
      <p:sp>
        <p:nvSpPr>
          <p:cNvPr id="3" name="Rectangle 2"/>
          <p:cNvSpPr/>
          <p:nvPr/>
        </p:nvSpPr>
        <p:spPr>
          <a:xfrm>
            <a:off x="348791" y="871057"/>
            <a:ext cx="5548606"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با استفاده از فناوری هوش مصنوعی در حوزه تجارت الکترونیک، می‌توانید انتظار افزایش فروش چشمگیری را داشته باشید. به این دلیل که هوش مصنوعی می‌تواند توصیه‌های شخصی‌سازی شده را به خریداران ارائه دهد. مشتریان در عصر تکنولوژی به صورت آنلاین خرید می‌کنند چون در وقت و انرژی آن‌ها صرفه جویی می‌شود، اما همچنین دوست دارند توصیه‌هایی را دریافت کنند که متناسب با علایق آنها باشد. یعنی شما می‌توانید با استفاده هوش مصنوعی به تجزیه و تحلیل داده‌های مشتریان بپردازید و پس از شناخت نیاز آنان، پیشنهادها و توصیه‌هایی بر اساس اولویت‌هایشان ارائه کنید.</a:t>
            </a:r>
            <a:endParaRPr lang="en-US" dirty="0">
              <a:cs typeface="B Nazanin" panose="00000400000000000000" pitchFamily="2" charset="-78"/>
            </a:endParaRPr>
          </a:p>
        </p:txBody>
      </p:sp>
      <p:sp>
        <p:nvSpPr>
          <p:cNvPr id="5" name="Rectangle 4">
            <a:extLst>
              <a:ext uri="{FF2B5EF4-FFF2-40B4-BE49-F238E27FC236}">
                <a16:creationId xmlns:a16="http://schemas.microsoft.com/office/drawing/2014/main" id="{1F55317A-06B4-4A2F-F3AA-31BED83B2473}"/>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کاربرد هوش مصنوعی در تجارت الکترونیک</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423AB109-DE33-71BA-A583-5165694C8E2A}"/>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15FC42CB-AEBA-D00A-1052-44E086DD656F}"/>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108915" y="871057"/>
            <a:ext cx="4531246" cy="5732026"/>
          </a:xfrm>
          <a:prstGeom prst="rect">
            <a:avLst/>
          </a:prstGeom>
        </p:spPr>
      </p:pic>
    </p:spTree>
    <p:extLst>
      <p:ext uri="{BB962C8B-B14F-4D97-AF65-F5344CB8AC3E}">
        <p14:creationId xmlns:p14="http://schemas.microsoft.com/office/powerpoint/2010/main" val="2945595670"/>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444479" y="1036352"/>
            <a:ext cx="11159613" cy="5770811"/>
          </a:xfrm>
          <a:prstGeom prst="rect">
            <a:avLst/>
          </a:prstGeom>
        </p:spPr>
        <p:txBody>
          <a:bodyPr wrap="square">
            <a:spAutoFit/>
          </a:bodyPr>
          <a:lstStyle/>
          <a:p>
            <a:pPr algn="ctr" rtl="1">
              <a:lnSpc>
                <a:spcPct val="300000"/>
              </a:lnSpc>
            </a:pPr>
            <a:r>
              <a:rPr lang="fa-IR" dirty="0">
                <a:cs typeface="B Nazanin" panose="00000400000000000000" pitchFamily="2" charset="-78"/>
              </a:rPr>
              <a:t>هوش مصنوعی فناوری تحول آینده است.</a:t>
            </a:r>
          </a:p>
          <a:p>
            <a:pPr algn="ctr" rtl="1">
              <a:lnSpc>
                <a:spcPct val="300000"/>
              </a:lnSpc>
            </a:pPr>
            <a:r>
              <a:rPr lang="fa-IR" dirty="0">
                <a:cs typeface="B Nazanin" panose="00000400000000000000" pitchFamily="2" charset="-78"/>
              </a:rPr>
              <a:t> تکنولوژی‌های جدید می‌تواند به حوزه تجارت الکترونیک کمک کند تا فروش افزایش یابد و تجربه کاربری بهتری را ارائه داده و در عین حال در هزینه شرکت‌ها صرفه جویی شود. به نظر می‌رسد هوش مصنوعی فردا مستقیماً از فیلم‌ها خارج شده است، اما امروزه بسیاری از فناوری‌های هوش مصنوعی وجود دارد که ممکن است کمتر جذاب به نظر برسند و تجربه مشتری را بهبود می‌بخشد، نرخ تبدیل را افزایش می‌دهد و به ساده‌سازی شیوه اداره کسب‌وکار کمک می‌کند.</a:t>
            </a:r>
          </a:p>
          <a:p>
            <a:pPr algn="ctr" rtl="1">
              <a:lnSpc>
                <a:spcPct val="300000"/>
              </a:lnSpc>
            </a:pPr>
            <a:r>
              <a:rPr lang="fa-IR" dirty="0">
                <a:cs typeface="B Nazanin" panose="00000400000000000000" pitchFamily="2" charset="-78"/>
              </a:rPr>
              <a:t>اگر می خواهید بهترین تجربه خرید ممکن را در وب سایت تجارت الکترونیک خود ارائه دهید، به مزایای مختلف هوش مصنوعی و یادگیری ماشین نگاه کنید. این می تواند به شما کمک کند تا از داده های مشتری و کسب و کار خود بهتر استفاده کنید تا برنامه ای برای آینده خود تنظیم کنید که کارساز باشد.</a:t>
            </a:r>
            <a:endParaRPr lang="en-US" dirty="0">
              <a:cs typeface="B Nazanin" panose="00000400000000000000" pitchFamily="2" charset="-78"/>
            </a:endParaRPr>
          </a:p>
          <a:p>
            <a:pPr algn="ctr" rtl="1">
              <a:lnSpc>
                <a:spcPct val="300000"/>
              </a:lnSpc>
            </a:pPr>
            <a:endParaRPr lang="fa-IR" dirty="0">
              <a:cs typeface="B Nazanin" panose="00000400000000000000" pitchFamily="2" charset="-78"/>
            </a:endParaRPr>
          </a:p>
        </p:txBody>
      </p:sp>
      <p:sp>
        <p:nvSpPr>
          <p:cNvPr id="3" name="Rectangle 2">
            <a:extLst>
              <a:ext uri="{FF2B5EF4-FFF2-40B4-BE49-F238E27FC236}">
                <a16:creationId xmlns:a16="http://schemas.microsoft.com/office/drawing/2014/main" id="{459B78F9-5234-2CE8-A334-D4688162D956}"/>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نتیجه گیری</a:t>
            </a:r>
            <a:endParaRPr lang="en-US" sz="2000" b="1" dirty="0">
              <a:solidFill>
                <a:srgbClr val="2F3F51"/>
              </a:solidFill>
              <a:cs typeface="B Titr" panose="00000700000000000000" pitchFamily="2" charset="-78"/>
            </a:endParaRPr>
          </a:p>
        </p:txBody>
      </p:sp>
      <p:sp>
        <p:nvSpPr>
          <p:cNvPr id="4" name="Rectangle 3">
            <a:extLst>
              <a:ext uri="{FF2B5EF4-FFF2-40B4-BE49-F238E27FC236}">
                <a16:creationId xmlns:a16="http://schemas.microsoft.com/office/drawing/2014/main" id="{2836322F-8815-25F2-41D7-663ACA205F9B}"/>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151233929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41</a:t>
            </a:fld>
            <a:endParaRPr lang="en-US" dirty="0"/>
          </a:p>
        </p:txBody>
      </p:sp>
      <p:sp>
        <p:nvSpPr>
          <p:cNvPr id="3" name="Rectangle 2"/>
          <p:cNvSpPr/>
          <p:nvPr/>
        </p:nvSpPr>
        <p:spPr>
          <a:xfrm>
            <a:off x="638468" y="1348330"/>
            <a:ext cx="4801314"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https://blog.nextaibox.com/ai-in-ecommerce/</a:t>
            </a:r>
          </a:p>
        </p:txBody>
      </p:sp>
      <p:sp>
        <p:nvSpPr>
          <p:cNvPr id="5" name="Rectangle 4"/>
          <p:cNvSpPr/>
          <p:nvPr/>
        </p:nvSpPr>
        <p:spPr>
          <a:xfrm>
            <a:off x="638468" y="2268508"/>
            <a:ext cx="2735044"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https://yasrebigroup.com</a:t>
            </a:r>
          </a:p>
        </p:txBody>
      </p:sp>
      <p:sp>
        <p:nvSpPr>
          <p:cNvPr id="6" name="Rectangle 5"/>
          <p:cNvSpPr/>
          <p:nvPr/>
        </p:nvSpPr>
        <p:spPr>
          <a:xfrm>
            <a:off x="638468" y="3188686"/>
            <a:ext cx="3331361"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https://weblogibc-co.com/ai-4/</a:t>
            </a:r>
          </a:p>
        </p:txBody>
      </p:sp>
      <p:sp>
        <p:nvSpPr>
          <p:cNvPr id="7" name="Rectangle 6"/>
          <p:cNvSpPr/>
          <p:nvPr/>
        </p:nvSpPr>
        <p:spPr>
          <a:xfrm>
            <a:off x="666953" y="4108864"/>
            <a:ext cx="1951175" cy="400110"/>
          </a:xfrm>
          <a:prstGeom prst="rect">
            <a:avLst/>
          </a:prstGeom>
        </p:spPr>
        <p:txBody>
          <a:bodyPr wrap="none">
            <a:spAutoFit/>
          </a:bodyPr>
          <a:lstStyle/>
          <a:p>
            <a:r>
              <a:rPr lang="en-US" sz="2000" dirty="0">
                <a:latin typeface="Times New Roman" panose="02020603050405020304" pitchFamily="18" charset="0"/>
                <a:cs typeface="Times New Roman" panose="02020603050405020304" pitchFamily="18" charset="0"/>
              </a:rPr>
              <a:t>https://fasatech.ir</a:t>
            </a:r>
          </a:p>
        </p:txBody>
      </p:sp>
      <p:sp>
        <p:nvSpPr>
          <p:cNvPr id="8" name="Rectangle 7">
            <a:extLst>
              <a:ext uri="{FF2B5EF4-FFF2-40B4-BE49-F238E27FC236}">
                <a16:creationId xmlns:a16="http://schemas.microsoft.com/office/drawing/2014/main" id="{CCEE41FB-1FD2-12F7-1C63-77134DE99B47}"/>
              </a:ext>
            </a:extLst>
          </p:cNvPr>
          <p:cNvSpPr/>
          <p:nvPr/>
        </p:nvSpPr>
        <p:spPr>
          <a:xfrm>
            <a:off x="5439782" y="70869"/>
            <a:ext cx="6513406" cy="400110"/>
          </a:xfrm>
          <a:prstGeom prst="rect">
            <a:avLst/>
          </a:prstGeom>
        </p:spPr>
        <p:txBody>
          <a:bodyPr wrap="square">
            <a:spAutoFit/>
          </a:bodyPr>
          <a:lstStyle/>
          <a:p>
            <a:pPr algn="ctr" rtl="1"/>
            <a:r>
              <a:rPr lang="fa-IR" sz="2000" b="1" dirty="0">
                <a:solidFill>
                  <a:srgbClr val="2F3F51"/>
                </a:solidFill>
                <a:cs typeface="B Titr" panose="00000700000000000000" pitchFamily="2" charset="-78"/>
              </a:rPr>
              <a:t>منابع</a:t>
            </a:r>
            <a:endParaRPr lang="en-US" sz="2000" b="1" dirty="0">
              <a:solidFill>
                <a:srgbClr val="2F3F51"/>
              </a:solidFill>
              <a:cs typeface="B Titr" panose="00000700000000000000" pitchFamily="2" charset="-78"/>
            </a:endParaRPr>
          </a:p>
        </p:txBody>
      </p:sp>
      <p:sp>
        <p:nvSpPr>
          <p:cNvPr id="9" name="Rectangle 8">
            <a:extLst>
              <a:ext uri="{FF2B5EF4-FFF2-40B4-BE49-F238E27FC236}">
                <a16:creationId xmlns:a16="http://schemas.microsoft.com/office/drawing/2014/main" id="{603BEEA2-F0CA-A100-5EE9-00175538CAD1}"/>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10" name="Picture 9">
            <a:extLst>
              <a:ext uri="{FF2B5EF4-FFF2-40B4-BE49-F238E27FC236}">
                <a16:creationId xmlns:a16="http://schemas.microsoft.com/office/drawing/2014/main" id="{0016CD4C-F3C2-1808-8237-9AC117DDD444}"/>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5115144" y="2468563"/>
            <a:ext cx="5998334" cy="2699250"/>
          </a:xfrm>
          <a:prstGeom prst="rect">
            <a:avLst/>
          </a:prstGeom>
        </p:spPr>
      </p:pic>
    </p:spTree>
    <p:extLst>
      <p:ext uri="{BB962C8B-B14F-4D97-AF65-F5344CB8AC3E}">
        <p14:creationId xmlns:p14="http://schemas.microsoft.com/office/powerpoint/2010/main" val="2606462846"/>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6F9AFBB1-6844-D220-3983-CCC8402EE060}"/>
              </a:ext>
            </a:extLst>
          </p:cNvPr>
          <p:cNvSpPr/>
          <p:nvPr/>
        </p:nvSpPr>
        <p:spPr>
          <a:xfrm>
            <a:off x="1531257" y="2785293"/>
            <a:ext cx="9129485" cy="1200329"/>
          </a:xfrm>
          <a:prstGeom prst="rect">
            <a:avLst/>
          </a:prstGeom>
        </p:spPr>
        <p:txBody>
          <a:bodyPr wrap="square">
            <a:spAutoFit/>
          </a:bodyPr>
          <a:lstStyle/>
          <a:p>
            <a:pPr algn="ctr" rtl="1"/>
            <a:r>
              <a:rPr lang="fa-IR" sz="7200" b="1" dirty="0">
                <a:solidFill>
                  <a:schemeClr val="bg1"/>
                </a:solidFill>
                <a:cs typeface="B Titr" panose="00000700000000000000" pitchFamily="2" charset="-78"/>
              </a:rPr>
              <a:t>با تشگر از توجه شما</a:t>
            </a:r>
            <a:endParaRPr lang="en-US" sz="7200" b="1" dirty="0">
              <a:solidFill>
                <a:schemeClr val="bg1"/>
              </a:solidFill>
              <a:cs typeface="B Titr" panose="00000700000000000000" pitchFamily="2" charset="-78"/>
            </a:endParaRPr>
          </a:p>
        </p:txBody>
      </p:sp>
    </p:spTree>
    <p:extLst>
      <p:ext uri="{BB962C8B-B14F-4D97-AF65-F5344CB8AC3E}">
        <p14:creationId xmlns:p14="http://schemas.microsoft.com/office/powerpoint/2010/main" val="267934802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5</a:t>
            </a:fld>
            <a:endParaRPr lang="en-US" dirty="0"/>
          </a:p>
        </p:txBody>
      </p:sp>
      <p:sp>
        <p:nvSpPr>
          <p:cNvPr id="3" name="Rectangle 2"/>
          <p:cNvSpPr/>
          <p:nvPr/>
        </p:nvSpPr>
        <p:spPr>
          <a:xfrm>
            <a:off x="226860" y="926413"/>
            <a:ext cx="5869140" cy="5528437"/>
          </a:xfrm>
          <a:prstGeom prst="rect">
            <a:avLst/>
          </a:prstGeom>
        </p:spPr>
        <p:txBody>
          <a:bodyPr wrap="square">
            <a:spAutoFit/>
          </a:bodyPr>
          <a:lstStyle/>
          <a:p>
            <a:pPr algn="justLow" rtl="1">
              <a:lnSpc>
                <a:spcPct val="250000"/>
              </a:lnSpc>
            </a:pPr>
            <a:r>
              <a:rPr lang="fa-IR" dirty="0">
                <a:cs typeface="B Nazanin" panose="00000400000000000000" pitchFamily="2" charset="-78"/>
              </a:rPr>
              <a:t>یکی دیگر از مزایای هوش مصنوعی این است که می‌تواند به افزایش تعامل مشتری کمک کند. به هر حال، هر چه مشتریان زمان بیشتری را در سایت شما بگذرانند، احتمال خرید آنها بیشتر می‌شود. به خاطر داشته باشید که هوش مصنوعی همچنین می تواند به شما در کاهش هزینه‌ها کمک کند. به این دلیل  که هوش مصنوعی به گونه ای طراحی شده است که بسیاری از فرآیندها را خودکارسازی کرده و  عملکرد آن مقرون به صرفه باشد. هوش مصنوعی خسته نمی‌شود، استراحت نمی‌کند یا به بیمه درمانی و سایر مزایا نیاز ندارد! این بدان معنی است که می‌تواند حجم زیادی از وظایف را با حداقل نظارت انجام دهد.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37E6076D-509A-71C9-2A06-9A3AAF59F8CB}"/>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کاربرد هوش مصنوعی در تجارت الکترونیک</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B461C08C-D21D-FDDF-1B3A-ECB77AF0B2C9}"/>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527617F4-79CE-5DC3-F8EB-6B4EBA75B34D}"/>
              </a:ext>
            </a:extLst>
          </p:cNvPr>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5895411" y="1643639"/>
            <a:ext cx="6296589" cy="3727581"/>
          </a:xfrm>
          <a:prstGeom prst="rect">
            <a:avLst/>
          </a:prstGeom>
        </p:spPr>
      </p:pic>
    </p:spTree>
    <p:extLst>
      <p:ext uri="{BB962C8B-B14F-4D97-AF65-F5344CB8AC3E}">
        <p14:creationId xmlns:p14="http://schemas.microsoft.com/office/powerpoint/2010/main" val="281498038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6</a:t>
            </a:fld>
            <a:endParaRPr lang="en-US" dirty="0"/>
          </a:p>
        </p:txBody>
      </p:sp>
      <p:sp>
        <p:nvSpPr>
          <p:cNvPr id="3" name="Rectangle 2"/>
          <p:cNvSpPr/>
          <p:nvPr/>
        </p:nvSpPr>
        <p:spPr>
          <a:xfrm>
            <a:off x="792509" y="1208434"/>
            <a:ext cx="10606982" cy="577081"/>
          </a:xfrm>
          <a:prstGeom prst="rect">
            <a:avLst/>
          </a:prstGeom>
        </p:spPr>
        <p:txBody>
          <a:bodyPr wrap="square">
            <a:spAutoFit/>
          </a:bodyPr>
          <a:lstStyle/>
          <a:p>
            <a:pPr algn="ctr" rtl="1">
              <a:lnSpc>
                <a:spcPct val="200000"/>
              </a:lnSpc>
            </a:pPr>
            <a:r>
              <a:rPr lang="fa-IR" dirty="0">
                <a:cs typeface="B Nazanin" panose="00000400000000000000" pitchFamily="2" charset="-78"/>
              </a:rPr>
              <a:t>هوش مصنوعی کاربردهای زیادی در بازاریابی تجارت الکترونیک دارد، اما یکی از محبوب‌ترین آنها اتوماسیون بازاریابی است.</a:t>
            </a:r>
            <a:endParaRPr lang="en-US" dirty="0">
              <a:cs typeface="B Nazanin" panose="00000400000000000000" pitchFamily="2" charset="-78"/>
            </a:endParaRPr>
          </a:p>
        </p:txBody>
      </p:sp>
      <p:sp>
        <p:nvSpPr>
          <p:cNvPr id="5" name="Rectangle 4"/>
          <p:cNvSpPr/>
          <p:nvPr/>
        </p:nvSpPr>
        <p:spPr>
          <a:xfrm>
            <a:off x="372262" y="2136471"/>
            <a:ext cx="11447476" cy="3450945"/>
          </a:xfrm>
          <a:prstGeom prst="rect">
            <a:avLst/>
          </a:prstGeom>
        </p:spPr>
        <p:txBody>
          <a:bodyPr wrap="square">
            <a:spAutoFit/>
          </a:bodyPr>
          <a:lstStyle/>
          <a:p>
            <a:pPr algn="ctr" rtl="1">
              <a:lnSpc>
                <a:spcPct val="250000"/>
              </a:lnSpc>
            </a:pPr>
            <a:r>
              <a:rPr lang="fa-IR" dirty="0">
                <a:cs typeface="B Nazanin" panose="00000400000000000000" pitchFamily="2" charset="-78"/>
              </a:rPr>
              <a:t>مثال اتوماسیون بازاریابی: نوعی نرم افزار که برای ارسال ایمیل به مشتریان در زمان‌های خاص برنامه ریزی شده است؛</a:t>
            </a:r>
          </a:p>
          <a:p>
            <a:pPr algn="ctr" rtl="1">
              <a:lnSpc>
                <a:spcPct val="250000"/>
              </a:lnSpc>
            </a:pPr>
            <a:r>
              <a:rPr lang="fa-IR" dirty="0">
                <a:cs typeface="B Nazanin" panose="00000400000000000000" pitchFamily="2" charset="-78"/>
              </a:rPr>
              <a:t>به عنوان مثال، اگر یک مشتری خریدی انجام دهد، نرم افزار به طور خودکار برای او ایمیلی ارسال می‌کند و از او برای خرید تشکر می‌کند. پیش از این، اتوماسیون بازاریابی چیزی بود که باید یک متخصص را برای انجام آن استخدام می‌کردید. اکنون، این چیزی است که می‌توانید انتخاب کنید که هوش مصنوعی برای شما مدیریت کند. سیستم‌های اتوماسیون بازاریابی هوش مصنوعی می‌توانند ایمیل‌های شخصی‌سازی شده را بر اساس داده‌های مشتری ارسال کنند. می‌توانید نرم‌افزار اتوماسیون بازاریابی خود را طوری تنظیم کنید که مثلاً برای مشتریانی که بیش از مقدار مشخصی هزینه می‌کنند، تخفیف ویژه بفرستید.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FBBEA997-378F-96EC-9C9A-A24EB4B0891B}"/>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کاربرد هوش مصنوعی در تجارت الکترونیک</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31A57332-2CF7-C751-D94D-02CC50DA8CFE}"/>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47855041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7</a:t>
            </a:fld>
            <a:endParaRPr lang="en-US" dirty="0"/>
          </a:p>
        </p:txBody>
      </p:sp>
      <p:sp>
        <p:nvSpPr>
          <p:cNvPr id="3" name="Rectangle 2"/>
          <p:cNvSpPr/>
          <p:nvPr/>
        </p:nvSpPr>
        <p:spPr>
          <a:xfrm>
            <a:off x="329939" y="4728644"/>
            <a:ext cx="11365992" cy="1373453"/>
          </a:xfrm>
          <a:prstGeom prst="rect">
            <a:avLst/>
          </a:prstGeom>
        </p:spPr>
        <p:txBody>
          <a:bodyPr wrap="square">
            <a:spAutoFit/>
          </a:bodyPr>
          <a:lstStyle/>
          <a:p>
            <a:pPr algn="ctr" rtl="1">
              <a:lnSpc>
                <a:spcPct val="250000"/>
              </a:lnSpc>
            </a:pPr>
            <a:r>
              <a:rPr lang="fa-IR" dirty="0">
                <a:cs typeface="B Nazanin" panose="00000400000000000000" pitchFamily="2" charset="-78"/>
              </a:rPr>
              <a:t>هوش مصنوعی همچنین می‌تواند با تجزیه و تحلیل پاسخ‌های مشتریان و تنظیم کمپین‌های آینده به کمپین‌های شما کمک کند. هوش مصنوعی حتی به تبلیغات آنلاین کمک می‌کند؛ در واقع می‌تواند تبلیغات آنلاین شما را مدیریت کند و به شما کمک کند تا انتخاب کنید کدام تبلیغات را به مشتریان مختلف نشان دهید.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BEA12317-4D78-C152-FE66-24006A8A116C}"/>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کاربرد هوش مصنوعی در تجارت الکترونیک</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86D01DCC-52B1-7C59-705F-3A1E27512E03}"/>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5" name="Picture 4">
            <a:extLst>
              <a:ext uri="{FF2B5EF4-FFF2-40B4-BE49-F238E27FC236}">
                <a16:creationId xmlns:a16="http://schemas.microsoft.com/office/drawing/2014/main" id="{41A9AB49-D2BA-971D-05B7-7D0281CC40B0}"/>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466466" y="715839"/>
            <a:ext cx="9092938" cy="4091822"/>
          </a:xfrm>
          <a:prstGeom prst="rect">
            <a:avLst/>
          </a:prstGeom>
        </p:spPr>
      </p:pic>
    </p:spTree>
    <p:extLst>
      <p:ext uri="{BB962C8B-B14F-4D97-AF65-F5344CB8AC3E}">
        <p14:creationId xmlns:p14="http://schemas.microsoft.com/office/powerpoint/2010/main" val="719526615"/>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8</a:t>
            </a:fld>
            <a:endParaRPr lang="en-US" dirty="0"/>
          </a:p>
        </p:txBody>
      </p:sp>
      <p:sp>
        <p:nvSpPr>
          <p:cNvPr id="3" name="Rectangle 2"/>
          <p:cNvSpPr/>
          <p:nvPr/>
        </p:nvSpPr>
        <p:spPr>
          <a:xfrm>
            <a:off x="6466788" y="1263786"/>
            <a:ext cx="5265062" cy="4108817"/>
          </a:xfrm>
          <a:prstGeom prst="rect">
            <a:avLst/>
          </a:prstGeom>
        </p:spPr>
        <p:txBody>
          <a:bodyPr wrap="square">
            <a:spAutoFit/>
          </a:bodyPr>
          <a:lstStyle/>
          <a:p>
            <a:pPr algn="justLow" rtl="1">
              <a:lnSpc>
                <a:spcPct val="300000"/>
              </a:lnSpc>
            </a:pPr>
            <a:r>
              <a:rPr lang="fa-IR" dirty="0">
                <a:latin typeface="Times New Roman" panose="02020603050405020304" pitchFamily="18" charset="0"/>
                <a:cs typeface="B Nazanin" panose="00000400000000000000" pitchFamily="2" charset="-78"/>
              </a:rPr>
              <a:t>هوش مصنوعی در تجارت الکترونیک همچنین می‌تواند به شما در بهینه سازی وب سایت خود برای بهینه سازی موتورهای جستجو ( </a:t>
            </a:r>
            <a:r>
              <a:rPr lang="en-US" dirty="0">
                <a:latin typeface="Times New Roman" panose="02020603050405020304" pitchFamily="18" charset="0"/>
                <a:cs typeface="B Nazanin" panose="00000400000000000000" pitchFamily="2" charset="-78"/>
              </a:rPr>
              <a:t>SEO</a:t>
            </a:r>
            <a:r>
              <a:rPr lang="fa-IR" dirty="0">
                <a:latin typeface="Times New Roman" panose="02020603050405020304" pitchFamily="18" charset="0"/>
                <a:cs typeface="B Nazanin" panose="00000400000000000000" pitchFamily="2" charset="-78"/>
              </a:rPr>
              <a:t> )کمک کند. با درک کلمات کلیدی که ترافیک را به سمت سایت شما هدایت می کنند، هوش مصنوعی می‌تواند مطمئن شود که وب سایت شما محتوای مناسبی برای رتبه‌بندی بالا در نتایج جستجو دارد.</a:t>
            </a:r>
            <a:endParaRPr lang="en-US" dirty="0">
              <a:latin typeface="Times New Roman" panose="02020603050405020304" pitchFamily="18" charset="0"/>
              <a:cs typeface="B Nazanin" panose="00000400000000000000" pitchFamily="2" charset="-78"/>
            </a:endParaRPr>
          </a:p>
        </p:txBody>
      </p:sp>
      <p:pic>
        <p:nvPicPr>
          <p:cNvPr id="5" name="Picture 4"/>
          <p:cNvPicPr>
            <a:picLocks noChangeAspect="1"/>
          </p:cNvPicPr>
          <p:nvPr/>
        </p:nvPicPr>
        <p:blipFill>
          <a:blip r:embed="rId2"/>
          <a:stretch>
            <a:fillRect/>
          </a:stretch>
        </p:blipFill>
        <p:spPr>
          <a:xfrm>
            <a:off x="859215" y="1263786"/>
            <a:ext cx="3769465" cy="2271345"/>
          </a:xfrm>
          <a:prstGeom prst="roundRect">
            <a:avLst>
              <a:gd name="adj" fmla="val 13173"/>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
        <p:nvSpPr>
          <p:cNvPr id="6" name="Rectangle 5">
            <a:extLst>
              <a:ext uri="{FF2B5EF4-FFF2-40B4-BE49-F238E27FC236}">
                <a16:creationId xmlns:a16="http://schemas.microsoft.com/office/drawing/2014/main" id="{B9C2F95F-16FA-7E12-6164-469D7DD7730F}"/>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کاربرد هوش مصنوعی در تجارت الکترونیک</a:t>
            </a:r>
            <a:endParaRPr lang="en-US" sz="2000" dirty="0">
              <a:solidFill>
                <a:srgbClr val="2F3F51"/>
              </a:solidFill>
              <a:cs typeface="B Titr" panose="00000700000000000000" pitchFamily="2" charset="-78"/>
            </a:endParaRPr>
          </a:p>
        </p:txBody>
      </p:sp>
      <p:sp>
        <p:nvSpPr>
          <p:cNvPr id="7" name="Rectangle 6">
            <a:extLst>
              <a:ext uri="{FF2B5EF4-FFF2-40B4-BE49-F238E27FC236}">
                <a16:creationId xmlns:a16="http://schemas.microsoft.com/office/drawing/2014/main" id="{6CD13372-69D0-1F0C-A550-23E258AFD096}"/>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pic>
        <p:nvPicPr>
          <p:cNvPr id="8" name="Picture 7">
            <a:extLst>
              <a:ext uri="{FF2B5EF4-FFF2-40B4-BE49-F238E27FC236}">
                <a16:creationId xmlns:a16="http://schemas.microsoft.com/office/drawing/2014/main" id="{4AE43B47-A401-1159-1832-499FA5B7E02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04130" y="3886477"/>
            <a:ext cx="3830420" cy="2209387"/>
          </a:xfrm>
          <a:prstGeom prst="roundRect">
            <a:avLst>
              <a:gd name="adj" fmla="val 14455"/>
            </a:avLst>
          </a:prstGeom>
          <a:solidFill>
            <a:srgbClr val="FFFFFF"/>
          </a:solidFill>
          <a:ln w="76200" cap="sq">
            <a:solidFill>
              <a:srgbClr val="EAEAEA"/>
            </a:solidFill>
            <a:miter lim="800000"/>
          </a:ln>
          <a:effectLst>
            <a:reflection blurRad="12700" stA="33000" endPos="28000" dist="5000" dir="5400000" sy="-100000" algn="bl" rotWithShape="0"/>
          </a:effectLst>
          <a:scene3d>
            <a:camera prst="orthographicFront"/>
            <a:lightRig rig="threePt" dir="t">
              <a:rot lat="0" lon="0" rev="2700000"/>
            </a:lightRig>
          </a:scene3d>
          <a:sp3d contourW="6350">
            <a:bevelT h="38100"/>
            <a:contourClr>
              <a:srgbClr val="C0C0C0"/>
            </a:contourClr>
          </a:sp3d>
        </p:spPr>
      </p:pic>
    </p:spTree>
    <p:extLst>
      <p:ext uri="{BB962C8B-B14F-4D97-AF65-F5344CB8AC3E}">
        <p14:creationId xmlns:p14="http://schemas.microsoft.com/office/powerpoint/2010/main" val="59981057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7325577" y="3599411"/>
            <a:ext cx="4866423" cy="3244282"/>
          </a:xfrm>
          <a:prstGeom prst="rect">
            <a:avLst/>
          </a:prstGeom>
        </p:spPr>
      </p:pic>
      <p:sp>
        <p:nvSpPr>
          <p:cNvPr id="4" name="Slide Number Placeholder 3">
            <a:extLst>
              <a:ext uri="{FF2B5EF4-FFF2-40B4-BE49-F238E27FC236}">
                <a16:creationId xmlns:a16="http://schemas.microsoft.com/office/drawing/2014/main" id="{3C8D09BA-2FBA-59DE-0C75-7224EC50EC9B}"/>
              </a:ext>
            </a:extLst>
          </p:cNvPr>
          <p:cNvSpPr>
            <a:spLocks noGrp="1"/>
          </p:cNvSpPr>
          <p:nvPr>
            <p:ph type="sldNum" sz="quarter" idx="12"/>
          </p:nvPr>
        </p:nvSpPr>
        <p:spPr/>
        <p:txBody>
          <a:bodyPr/>
          <a:lstStyle/>
          <a:p>
            <a:fld id="{2A5BEAD6-0EBB-4CEE-84B2-C282E9154C2C}" type="slidenum">
              <a:rPr lang="en-US" smtClean="0"/>
              <a:pPr/>
              <a:t>9</a:t>
            </a:fld>
            <a:endParaRPr lang="en-US" dirty="0"/>
          </a:p>
        </p:txBody>
      </p:sp>
      <p:sp>
        <p:nvSpPr>
          <p:cNvPr id="3" name="Rectangle 2"/>
          <p:cNvSpPr/>
          <p:nvPr/>
        </p:nvSpPr>
        <p:spPr>
          <a:xfrm>
            <a:off x="154588" y="1207330"/>
            <a:ext cx="8910336" cy="3450945"/>
          </a:xfrm>
          <a:prstGeom prst="rect">
            <a:avLst/>
          </a:prstGeom>
        </p:spPr>
        <p:txBody>
          <a:bodyPr wrap="square">
            <a:spAutoFit/>
          </a:bodyPr>
          <a:lstStyle/>
          <a:p>
            <a:pPr algn="justLow" rtl="1">
              <a:lnSpc>
                <a:spcPct val="250000"/>
              </a:lnSpc>
            </a:pPr>
            <a:r>
              <a:rPr lang="fa-IR" dirty="0">
                <a:cs typeface="B Nazanin" panose="00000400000000000000" pitchFamily="2" charset="-78"/>
              </a:rPr>
              <a:t>یکی از مزایای کلیدی هوش مصنوعی در تجارت الکترونیک، توانایی آن در شخصی سازی تجربه خرید مشتری است. با کمک هوش مصنوعی، کسب‌وکارهای تجارت الکترونیک می‌توانند داده‌های مشتریان، مانند سابقه خرید و رفتار مرور آن‌ها را تجزیه و تحلیل کنند تا محصولاتی را که احتمال خرید آن‌ها بیشتر است، توصیه کنند. این امر منجر به افزایش نرخ تبدیل و رضایت مشتری می شود. چت بات‌های مبتنی بر هوش مصنوعی همچنین امکان خدمات شخصی‌سازی شده به مشتریان را فراهم می‌کنند و پشتیبانی ۲۴ ساعته و ۷ روز هفته از مشتریان را ارائه می‌کنند و به سؤالات آنها در زمان واقعی پاسخ می‌دهند.</a:t>
            </a:r>
            <a:endParaRPr lang="en-US" dirty="0">
              <a:cs typeface="B Nazanin" panose="00000400000000000000" pitchFamily="2" charset="-78"/>
            </a:endParaRPr>
          </a:p>
        </p:txBody>
      </p:sp>
      <p:sp>
        <p:nvSpPr>
          <p:cNvPr id="6" name="Rectangle 5">
            <a:extLst>
              <a:ext uri="{FF2B5EF4-FFF2-40B4-BE49-F238E27FC236}">
                <a16:creationId xmlns:a16="http://schemas.microsoft.com/office/drawing/2014/main" id="{3ECFB49F-6FA5-CA06-CFE1-EEEBAD1C4E53}"/>
              </a:ext>
            </a:extLst>
          </p:cNvPr>
          <p:cNvSpPr/>
          <p:nvPr/>
        </p:nvSpPr>
        <p:spPr>
          <a:xfrm>
            <a:off x="5439782" y="70869"/>
            <a:ext cx="6513406" cy="400110"/>
          </a:xfrm>
          <a:prstGeom prst="rect">
            <a:avLst/>
          </a:prstGeom>
        </p:spPr>
        <p:txBody>
          <a:bodyPr wrap="square">
            <a:spAutoFit/>
          </a:bodyPr>
          <a:lstStyle/>
          <a:p>
            <a:pPr algn="ctr" rtl="1"/>
            <a:r>
              <a:rPr lang="fa-IR" sz="2000" dirty="0">
                <a:solidFill>
                  <a:srgbClr val="2F3F51"/>
                </a:solidFill>
                <a:cs typeface="B Titr" panose="00000700000000000000" pitchFamily="2" charset="-78"/>
              </a:rPr>
              <a:t>نقش هوش مصنوعی در تجارت الکترونیکی</a:t>
            </a:r>
          </a:p>
        </p:txBody>
      </p:sp>
      <p:sp>
        <p:nvSpPr>
          <p:cNvPr id="7" name="Rectangle 6">
            <a:extLst>
              <a:ext uri="{FF2B5EF4-FFF2-40B4-BE49-F238E27FC236}">
                <a16:creationId xmlns:a16="http://schemas.microsoft.com/office/drawing/2014/main" id="{DA60F2E3-BBD4-757D-BEBD-9A5F37C1564C}"/>
              </a:ext>
            </a:extLst>
          </p:cNvPr>
          <p:cNvSpPr/>
          <p:nvPr/>
        </p:nvSpPr>
        <p:spPr>
          <a:xfrm>
            <a:off x="688157" y="50837"/>
            <a:ext cx="3949831" cy="307777"/>
          </a:xfrm>
          <a:prstGeom prst="rect">
            <a:avLst/>
          </a:prstGeom>
        </p:spPr>
        <p:txBody>
          <a:bodyPr wrap="square">
            <a:spAutoFit/>
          </a:bodyPr>
          <a:lstStyle/>
          <a:p>
            <a:pPr algn="ctr" rtl="1"/>
            <a:r>
              <a:rPr lang="fa-IR" sz="1400" dirty="0">
                <a:solidFill>
                  <a:schemeClr val="bg1"/>
                </a:solidFill>
                <a:cs typeface="B Titr" panose="00000700000000000000" pitchFamily="2" charset="-78"/>
              </a:rPr>
              <a:t>کارشناسی مهندسی فناوری اطلاعات دانشگاه تهران</a:t>
            </a:r>
            <a:endParaRPr lang="en-US" sz="1400" dirty="0">
              <a:solidFill>
                <a:schemeClr val="bg1"/>
              </a:solidFill>
              <a:cs typeface="B Titr" panose="00000700000000000000" pitchFamily="2" charset="-78"/>
            </a:endParaRPr>
          </a:p>
        </p:txBody>
      </p:sp>
    </p:spTree>
    <p:extLst>
      <p:ext uri="{BB962C8B-B14F-4D97-AF65-F5344CB8AC3E}">
        <p14:creationId xmlns:p14="http://schemas.microsoft.com/office/powerpoint/2010/main" val="338793356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269</TotalTime>
  <Words>4393</Words>
  <Application>Microsoft Office PowerPoint</Application>
  <PresentationFormat>Widescreen</PresentationFormat>
  <Paragraphs>181</Paragraphs>
  <Slides>42</Slides>
  <Notes>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42</vt:i4>
      </vt:variant>
    </vt:vector>
  </HeadingPairs>
  <TitlesOfParts>
    <vt:vector size="49" baseType="lpstr">
      <vt:lpstr>Arial</vt:lpstr>
      <vt:lpstr>Calibri</vt:lpstr>
      <vt:lpstr>Lalezar</vt:lpstr>
      <vt:lpstr>Shabnam</vt:lpstr>
      <vt:lpstr>Times New Roman</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Mobotop</dc:creator>
  <cp:lastModifiedBy>Mobotop</cp:lastModifiedBy>
  <cp:revision>43</cp:revision>
  <dcterms:created xsi:type="dcterms:W3CDTF">2024-04-15T15:09:44Z</dcterms:created>
  <dcterms:modified xsi:type="dcterms:W3CDTF">2024-04-20T07:23:57Z</dcterms:modified>
</cp:coreProperties>
</file>