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8" r:id="rId2"/>
    <p:sldId id="256" r:id="rId3"/>
    <p:sldId id="257" r:id="rId4"/>
    <p:sldId id="258" r:id="rId5"/>
    <p:sldId id="259" r:id="rId6"/>
    <p:sldId id="295" r:id="rId7"/>
    <p:sldId id="296" r:id="rId8"/>
    <p:sldId id="297" r:id="rId9"/>
    <p:sldId id="260" r:id="rId10"/>
    <p:sldId id="269" r:id="rId11"/>
    <p:sldId id="271" r:id="rId12"/>
    <p:sldId id="270" r:id="rId13"/>
    <p:sldId id="273" r:id="rId14"/>
    <p:sldId id="291" r:id="rId15"/>
    <p:sldId id="292" r:id="rId16"/>
    <p:sldId id="272" r:id="rId17"/>
    <p:sldId id="275" r:id="rId18"/>
    <p:sldId id="261" r:id="rId19"/>
    <p:sldId id="274" r:id="rId20"/>
    <p:sldId id="281" r:id="rId21"/>
    <p:sldId id="282" r:id="rId22"/>
    <p:sldId id="280" r:id="rId23"/>
    <p:sldId id="283" r:id="rId24"/>
    <p:sldId id="284" r:id="rId25"/>
    <p:sldId id="286" r:id="rId26"/>
    <p:sldId id="285" r:id="rId27"/>
    <p:sldId id="289" r:id="rId28"/>
    <p:sldId id="288" r:id="rId29"/>
    <p:sldId id="287" r:id="rId30"/>
    <p:sldId id="293" r:id="rId31"/>
    <p:sldId id="294" r:id="rId32"/>
    <p:sldId id="277" r:id="rId33"/>
    <p:sldId id="290" r:id="rId34"/>
    <p:sldId id="279" r:id="rId35"/>
    <p:sldId id="278" r:id="rId36"/>
    <p:sldId id="29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A9CF2E-B4C3-4FD1-9E14-A360517BCD6E}" type="datetimeFigureOut">
              <a:rPr lang="en-US" smtClean="0"/>
              <a:t>4/20/2024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240152-3C32-4815-AE0C-6140DC665C74}" type="slidenum">
              <a:rPr lang="en-US" smtClean="0"/>
              <a:t>‹#›</a:t>
            </a:fld>
            <a:endParaRPr lang="en-US"/>
          </a:p>
        </p:txBody>
      </p:sp>
    </p:spTree>
    <p:extLst>
      <p:ext uri="{BB962C8B-B14F-4D97-AF65-F5344CB8AC3E}">
        <p14:creationId xmlns:p14="http://schemas.microsoft.com/office/powerpoint/2010/main" val="2237952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ángulo 26">
            <a:extLst>
              <a:ext uri="{FF2B5EF4-FFF2-40B4-BE49-F238E27FC236}">
                <a16:creationId xmlns:a16="http://schemas.microsoft.com/office/drawing/2014/main" id="{79CD4465-ABAC-E840-96E1-C2590ECF0D68}"/>
              </a:ext>
            </a:extLst>
          </p:cNvPr>
          <p:cNvSpPr/>
          <p:nvPr userDrawn="1"/>
        </p:nvSpPr>
        <p:spPr>
          <a:xfrm>
            <a:off x="0" y="0"/>
            <a:ext cx="4554703" cy="4150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cxnSp>
        <p:nvCxnSpPr>
          <p:cNvPr id="8" name="直接连接符 34">
            <a:extLst>
              <a:ext uri="{FF2B5EF4-FFF2-40B4-BE49-F238E27FC236}">
                <a16:creationId xmlns:a16="http://schemas.microsoft.com/office/drawing/2014/main" id="{420B1D78-3D5A-2241-8477-923032BB12DF}"/>
              </a:ext>
            </a:extLst>
          </p:cNvPr>
          <p:cNvCxnSpPr/>
          <p:nvPr userDrawn="1"/>
        </p:nvCxnSpPr>
        <p:spPr>
          <a:xfrm>
            <a:off x="1026579" y="593719"/>
            <a:ext cx="11165421"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 name="任意多边形 33">
            <a:extLst>
              <a:ext uri="{FF2B5EF4-FFF2-40B4-BE49-F238E27FC236}">
                <a16:creationId xmlns:a16="http://schemas.microsoft.com/office/drawing/2014/main" id="{9C5D4848-0800-DFDC-7FBF-8377F333D06A}"/>
              </a:ext>
            </a:extLst>
          </p:cNvPr>
          <p:cNvSpPr/>
          <p:nvPr userDrawn="1"/>
        </p:nvSpPr>
        <p:spPr>
          <a:xfrm>
            <a:off x="154588" y="207511"/>
            <a:ext cx="871991" cy="415021"/>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9">
            <a:extLst>
              <a:ext uri="{FF2B5EF4-FFF2-40B4-BE49-F238E27FC236}">
                <a16:creationId xmlns:a16="http://schemas.microsoft.com/office/drawing/2014/main" id="{4D802239-1FF8-04A3-159A-E02AA9A22A24}"/>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114843" y="-33772"/>
            <a:ext cx="1210322" cy="693918"/>
          </a:xfrm>
          <a:prstGeom prst="rect">
            <a:avLst/>
          </a:prstGeom>
        </p:spPr>
      </p:pic>
      <p:sp>
        <p:nvSpPr>
          <p:cNvPr id="11" name="Slide Number Placeholder 5">
            <a:extLst>
              <a:ext uri="{FF2B5EF4-FFF2-40B4-BE49-F238E27FC236}">
                <a16:creationId xmlns:a16="http://schemas.microsoft.com/office/drawing/2014/main" id="{A61B9BF7-89DD-F831-80F1-C287EA13356D}"/>
              </a:ext>
            </a:extLst>
          </p:cNvPr>
          <p:cNvSpPr>
            <a:spLocks noGrp="1"/>
          </p:cNvSpPr>
          <p:nvPr>
            <p:ph type="sldNum" sz="quarter" idx="4"/>
          </p:nvPr>
        </p:nvSpPr>
        <p:spPr>
          <a:xfrm>
            <a:off x="154588" y="223580"/>
            <a:ext cx="840494" cy="365125"/>
          </a:xfrm>
          <a:prstGeom prst="rect">
            <a:avLst/>
          </a:prstGeom>
        </p:spPr>
        <p:txBody>
          <a:bodyPr/>
          <a:lstStyle>
            <a:lvl1pPr algn="ctr">
              <a:defRPr sz="1800" b="1">
                <a:solidFill>
                  <a:schemeClr val="bg2">
                    <a:lumMod val="25000"/>
                  </a:schemeClr>
                </a:solidFill>
                <a:latin typeface="Times New Roman" panose="02020603050405020304" pitchFamily="18" charset="0"/>
                <a:cs typeface="Times New Roman" panose="02020603050405020304" pitchFamily="18" charset="0"/>
              </a:defRPr>
            </a:lvl1pPr>
          </a:lstStyle>
          <a:p>
            <a:fld id="{2A5BEAD6-0EBB-4CEE-84B2-C282E9154C2C}" type="slidenum">
              <a:rPr lang="en-US" smtClean="0"/>
              <a:pPr/>
              <a:t>‹#›</a:t>
            </a:fld>
            <a:endParaRPr lang="en-US" dirty="0"/>
          </a:p>
        </p:txBody>
      </p:sp>
    </p:spTree>
    <p:extLst>
      <p:ext uri="{BB962C8B-B14F-4D97-AF65-F5344CB8AC3E}">
        <p14:creationId xmlns:p14="http://schemas.microsoft.com/office/powerpoint/2010/main" val="3980466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92147EA-8D51-1010-159B-E7905FE31735}"/>
              </a:ext>
            </a:extLst>
          </p:cNvPr>
          <p:cNvSpPr/>
          <p:nvPr userDrawn="1"/>
        </p:nvSpPr>
        <p:spPr>
          <a:xfrm>
            <a:off x="1378527" y="2008909"/>
            <a:ext cx="9434945" cy="2244436"/>
          </a:xfrm>
          <a:prstGeom prst="roundRect">
            <a:avLst/>
          </a:prstGeom>
          <a:solidFill>
            <a:srgbClr val="429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2588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83EE9DF6-8275-27D9-5B5F-EBFBD027868D}"/>
              </a:ext>
            </a:extLst>
          </p:cNvPr>
          <p:cNvSpPr/>
          <p:nvPr/>
        </p:nvSpPr>
        <p:spPr>
          <a:xfrm>
            <a:off x="5205016" y="3429000"/>
            <a:ext cx="6986984" cy="3361668"/>
          </a:xfrm>
          <a:custGeom>
            <a:avLst/>
            <a:gdLst>
              <a:gd name="connsiteX0" fmla="*/ 1376184 w 6986984"/>
              <a:gd name="connsiteY0" fmla="*/ 0 h 3361668"/>
              <a:gd name="connsiteX1" fmla="*/ 6986984 w 6986984"/>
              <a:gd name="connsiteY1" fmla="*/ 0 h 3361668"/>
              <a:gd name="connsiteX2" fmla="*/ 6986984 w 6986984"/>
              <a:gd name="connsiteY2" fmla="*/ 3361668 h 3361668"/>
              <a:gd name="connsiteX3" fmla="*/ 79589 w 6986984"/>
              <a:gd name="connsiteY3" fmla="*/ 3361668 h 3361668"/>
              <a:gd name="connsiteX4" fmla="*/ 13962 w 6986984"/>
              <a:gd name="connsiteY4" fmla="*/ 3327103 h 3361668"/>
              <a:gd name="connsiteX5" fmla="*/ 5335 w 6986984"/>
              <a:gd name="connsiteY5" fmla="*/ 3253442 h 3361668"/>
              <a:gd name="connsiteX6" fmla="*/ 1218441 w 6986984"/>
              <a:gd name="connsiteY6" fmla="*/ 108226 h 3361668"/>
              <a:gd name="connsiteX7" fmla="*/ 1376184 w 6986984"/>
              <a:gd name="connsiteY7" fmla="*/ 0 h 336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86984" h="3361668">
                <a:moveTo>
                  <a:pt x="1376184" y="0"/>
                </a:moveTo>
                <a:lnTo>
                  <a:pt x="6986984" y="0"/>
                </a:lnTo>
                <a:lnTo>
                  <a:pt x="6986984" y="3361668"/>
                </a:lnTo>
                <a:lnTo>
                  <a:pt x="79589" y="3361668"/>
                </a:lnTo>
                <a:cubicBezTo>
                  <a:pt x="53357" y="3361668"/>
                  <a:pt x="28804" y="3348741"/>
                  <a:pt x="13962" y="3327103"/>
                </a:cubicBezTo>
                <a:cubicBezTo>
                  <a:pt x="-880" y="3305471"/>
                  <a:pt x="-4110" y="3277919"/>
                  <a:pt x="5335" y="3253442"/>
                </a:cubicBezTo>
                <a:lnTo>
                  <a:pt x="1218441" y="108226"/>
                </a:lnTo>
                <a:cubicBezTo>
                  <a:pt x="1243595" y="43014"/>
                  <a:pt x="1306288" y="0"/>
                  <a:pt x="1376184" y="0"/>
                </a:cubicBezTo>
                <a:close/>
              </a:path>
            </a:pathLst>
          </a:custGeom>
          <a:solidFill>
            <a:srgbClr val="FFC000"/>
          </a:solidFill>
          <a:ln>
            <a:noFill/>
          </a:ln>
        </p:spPr>
      </p:sp>
      <p:grpSp>
        <p:nvGrpSpPr>
          <p:cNvPr id="26" name="Group 6">
            <a:extLst>
              <a:ext uri="{FF2B5EF4-FFF2-40B4-BE49-F238E27FC236}">
                <a16:creationId xmlns:a16="http://schemas.microsoft.com/office/drawing/2014/main" id="{AF933C11-89E8-EA6A-D5FC-4A2AAB05BFD1}"/>
              </a:ext>
            </a:extLst>
          </p:cNvPr>
          <p:cNvGrpSpPr/>
          <p:nvPr userDrawn="1"/>
        </p:nvGrpSpPr>
        <p:grpSpPr>
          <a:xfrm>
            <a:off x="4869051" y="446500"/>
            <a:ext cx="7322949" cy="6058589"/>
            <a:chOff x="0" y="0"/>
            <a:chExt cx="627494" cy="519153"/>
          </a:xfrm>
        </p:grpSpPr>
        <p:sp>
          <p:nvSpPr>
            <p:cNvPr id="27" name="Freeform 7">
              <a:extLst>
                <a:ext uri="{FF2B5EF4-FFF2-40B4-BE49-F238E27FC236}">
                  <a16:creationId xmlns:a16="http://schemas.microsoft.com/office/drawing/2014/main" id="{6A817A5F-205C-D7D9-60C5-A068D1F76B6F}"/>
                </a:ext>
              </a:extLst>
            </p:cNvPr>
            <p:cNvSpPr/>
            <p:nvPr/>
          </p:nvSpPr>
          <p:spPr>
            <a:xfrm>
              <a:off x="11937" y="0"/>
              <a:ext cx="603621" cy="519153"/>
            </a:xfrm>
            <a:custGeom>
              <a:avLst/>
              <a:gdLst/>
              <a:ahLst/>
              <a:cxnLst/>
              <a:rect l="l" t="t" r="r" b="b"/>
              <a:pathLst>
                <a:path w="603621" h="519153">
                  <a:moveTo>
                    <a:pt x="233552" y="0"/>
                  </a:moveTo>
                  <a:lnTo>
                    <a:pt x="573269" y="0"/>
                  </a:lnTo>
                  <a:cubicBezTo>
                    <a:pt x="582808" y="0"/>
                    <a:pt x="591730" y="4713"/>
                    <a:pt x="597107" y="12592"/>
                  </a:cubicBezTo>
                  <a:cubicBezTo>
                    <a:pt x="602484" y="20470"/>
                    <a:pt x="603621" y="30497"/>
                    <a:pt x="600144" y="39380"/>
                  </a:cubicBezTo>
                  <a:lnTo>
                    <a:pt x="427771" y="479773"/>
                  </a:lnTo>
                  <a:cubicBezTo>
                    <a:pt x="418475" y="503524"/>
                    <a:pt x="395574" y="519153"/>
                    <a:pt x="370069" y="519153"/>
                  </a:cubicBezTo>
                  <a:lnTo>
                    <a:pt x="30352" y="519153"/>
                  </a:lnTo>
                  <a:cubicBezTo>
                    <a:pt x="20813" y="519153"/>
                    <a:pt x="11890" y="514440"/>
                    <a:pt x="6513" y="506561"/>
                  </a:cubicBezTo>
                  <a:cubicBezTo>
                    <a:pt x="1137" y="498682"/>
                    <a:pt x="0" y="488656"/>
                    <a:pt x="3476" y="479773"/>
                  </a:cubicBezTo>
                  <a:lnTo>
                    <a:pt x="175850" y="39380"/>
                  </a:lnTo>
                  <a:cubicBezTo>
                    <a:pt x="185146" y="15628"/>
                    <a:pt x="208046" y="0"/>
                    <a:pt x="233552" y="0"/>
                  </a:cubicBezTo>
                  <a:close/>
                </a:path>
              </a:pathLst>
            </a:custGeom>
            <a:solidFill>
              <a:srgbClr val="4295FF"/>
            </a:solidFill>
          </p:spPr>
        </p:sp>
        <p:sp>
          <p:nvSpPr>
            <p:cNvPr id="28" name="TextBox 8">
              <a:extLst>
                <a:ext uri="{FF2B5EF4-FFF2-40B4-BE49-F238E27FC236}">
                  <a16:creationId xmlns:a16="http://schemas.microsoft.com/office/drawing/2014/main" id="{726377DF-5B36-0FD8-C8A4-D37C3DEB563D}"/>
                </a:ext>
              </a:extLst>
            </p:cNvPr>
            <p:cNvSpPr txBox="1"/>
            <p:nvPr/>
          </p:nvSpPr>
          <p:spPr>
            <a:xfrm>
              <a:off x="101600" y="-38100"/>
              <a:ext cx="609600" cy="647700"/>
            </a:xfrm>
            <a:prstGeom prst="rect">
              <a:avLst/>
            </a:prstGeom>
          </p:spPr>
          <p:txBody>
            <a:bodyPr lIns="33867" tIns="33867" rIns="33867" bIns="33867" rtlCol="0" anchor="ctr"/>
            <a:lstStyle/>
            <a:p>
              <a:pPr algn="ctr">
                <a:lnSpc>
                  <a:spcPts val="1773"/>
                </a:lnSpc>
                <a:spcBef>
                  <a:spcPct val="0"/>
                </a:spcBef>
              </a:pPr>
              <a:endParaRPr sz="1200"/>
            </a:p>
          </p:txBody>
        </p:sp>
      </p:grpSp>
      <p:sp>
        <p:nvSpPr>
          <p:cNvPr id="25" name="Picture Placeholder 24">
            <a:extLst>
              <a:ext uri="{FF2B5EF4-FFF2-40B4-BE49-F238E27FC236}">
                <a16:creationId xmlns:a16="http://schemas.microsoft.com/office/drawing/2014/main" id="{608B60AF-9E5D-4059-80E7-6D4A3D7178D8}"/>
              </a:ext>
            </a:extLst>
          </p:cNvPr>
          <p:cNvSpPr>
            <a:spLocks noGrp="1"/>
          </p:cNvSpPr>
          <p:nvPr>
            <p:ph type="pic" sz="quarter" idx="10"/>
          </p:nvPr>
        </p:nvSpPr>
        <p:spPr>
          <a:xfrm>
            <a:off x="5345864" y="596262"/>
            <a:ext cx="6343922" cy="5720888"/>
          </a:xfrm>
          <a:custGeom>
            <a:avLst/>
            <a:gdLst>
              <a:gd name="connsiteX0" fmla="*/ 2348348 w 6343922"/>
              <a:gd name="connsiteY0" fmla="*/ 0 h 5720888"/>
              <a:gd name="connsiteX1" fmla="*/ 6114921 w 6343922"/>
              <a:gd name="connsiteY1" fmla="*/ 0 h 5720888"/>
              <a:gd name="connsiteX2" fmla="*/ 6302888 w 6343922"/>
              <a:gd name="connsiteY2" fmla="*/ 98187 h 5720888"/>
              <a:gd name="connsiteX3" fmla="*/ 6329661 w 6343922"/>
              <a:gd name="connsiteY3" fmla="*/ 308546 h 5720888"/>
              <a:gd name="connsiteX4" fmla="*/ 4438928 w 6343922"/>
              <a:gd name="connsiteY4" fmla="*/ 5412342 h 5720888"/>
              <a:gd name="connsiteX5" fmla="*/ 3995576 w 6343922"/>
              <a:gd name="connsiteY5" fmla="*/ 5720888 h 5720888"/>
              <a:gd name="connsiteX6" fmla="*/ 229002 w 6343922"/>
              <a:gd name="connsiteY6" fmla="*/ 5720888 h 5720888"/>
              <a:gd name="connsiteX7" fmla="*/ 41046 w 6343922"/>
              <a:gd name="connsiteY7" fmla="*/ 5622702 h 5720888"/>
              <a:gd name="connsiteX8" fmla="*/ 14262 w 6343922"/>
              <a:gd name="connsiteY8" fmla="*/ 5412342 h 5720888"/>
              <a:gd name="connsiteX9" fmla="*/ 1905006 w 6343922"/>
              <a:gd name="connsiteY9" fmla="*/ 308546 h 5720888"/>
              <a:gd name="connsiteX10" fmla="*/ 2348348 w 6343922"/>
              <a:gd name="connsiteY10" fmla="*/ 0 h 572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3922" h="5720888">
                <a:moveTo>
                  <a:pt x="2348348" y="0"/>
                </a:moveTo>
                <a:lnTo>
                  <a:pt x="6114921" y="0"/>
                </a:lnTo>
                <a:cubicBezTo>
                  <a:pt x="6189870" y="0"/>
                  <a:pt x="6260073" y="36671"/>
                  <a:pt x="6302888" y="98187"/>
                </a:cubicBezTo>
                <a:cubicBezTo>
                  <a:pt x="6345692" y="159702"/>
                  <a:pt x="6355694" y="238270"/>
                  <a:pt x="6329661" y="308546"/>
                </a:cubicBezTo>
                <a:lnTo>
                  <a:pt x="4438928" y="5412342"/>
                </a:lnTo>
                <a:cubicBezTo>
                  <a:pt x="4370226" y="5597795"/>
                  <a:pt x="4193346" y="5720888"/>
                  <a:pt x="3995576" y="5720888"/>
                </a:cubicBezTo>
                <a:lnTo>
                  <a:pt x="229002" y="5720888"/>
                </a:lnTo>
                <a:cubicBezTo>
                  <a:pt x="154053" y="5720888"/>
                  <a:pt x="83861" y="5684217"/>
                  <a:pt x="41046" y="5622702"/>
                </a:cubicBezTo>
                <a:cubicBezTo>
                  <a:pt x="-1769" y="5561186"/>
                  <a:pt x="-11771" y="5482618"/>
                  <a:pt x="14262" y="5412342"/>
                </a:cubicBezTo>
                <a:lnTo>
                  <a:pt x="1905006" y="308546"/>
                </a:lnTo>
                <a:cubicBezTo>
                  <a:pt x="1973708" y="123093"/>
                  <a:pt x="2150577" y="0"/>
                  <a:pt x="2348348" y="0"/>
                </a:cubicBezTo>
                <a:close/>
              </a:path>
            </a:pathLst>
          </a:custGeom>
        </p:spPr>
        <p:txBody>
          <a:bodyPr wrap="square">
            <a:noAutofit/>
          </a:bodyPr>
          <a:lstStyle/>
          <a:p>
            <a:endParaRPr lang="en-US"/>
          </a:p>
        </p:txBody>
      </p:sp>
      <p:sp>
        <p:nvSpPr>
          <p:cNvPr id="14" name="TextBox 5">
            <a:extLst>
              <a:ext uri="{FF2B5EF4-FFF2-40B4-BE49-F238E27FC236}">
                <a16:creationId xmlns:a16="http://schemas.microsoft.com/office/drawing/2014/main" id="{B04F11A0-CFC8-3598-AB0C-277AFD52403C}"/>
              </a:ext>
            </a:extLst>
          </p:cNvPr>
          <p:cNvSpPr txBox="1"/>
          <p:nvPr/>
        </p:nvSpPr>
        <p:spPr>
          <a:xfrm>
            <a:off x="4533082" y="3052962"/>
            <a:ext cx="4052191" cy="4305450"/>
          </a:xfrm>
          <a:prstGeom prst="rect">
            <a:avLst/>
          </a:prstGeom>
        </p:spPr>
        <p:txBody>
          <a:bodyPr lIns="33867" tIns="33867" rIns="33867" bIns="33867" rtlCol="0" anchor="ctr"/>
          <a:lstStyle/>
          <a:p>
            <a:pPr algn="ctr">
              <a:lnSpc>
                <a:spcPts val="1773"/>
              </a:lnSpc>
              <a:spcBef>
                <a:spcPct val="0"/>
              </a:spcBef>
            </a:pPr>
            <a:endParaRPr sz="1200"/>
          </a:p>
        </p:txBody>
      </p:sp>
      <p:sp>
        <p:nvSpPr>
          <p:cNvPr id="20" name="TextBox 11">
            <a:extLst>
              <a:ext uri="{FF2B5EF4-FFF2-40B4-BE49-F238E27FC236}">
                <a16:creationId xmlns:a16="http://schemas.microsoft.com/office/drawing/2014/main" id="{82384456-0DBC-91A8-0298-BCB55DEECC12}"/>
              </a:ext>
            </a:extLst>
          </p:cNvPr>
          <p:cNvSpPr txBox="1"/>
          <p:nvPr/>
        </p:nvSpPr>
        <p:spPr>
          <a:xfrm>
            <a:off x="6305498" y="198885"/>
            <a:ext cx="6358037" cy="6755414"/>
          </a:xfrm>
          <a:prstGeom prst="rect">
            <a:avLst/>
          </a:prstGeom>
        </p:spPr>
        <p:txBody>
          <a:bodyPr lIns="33867" tIns="33867" rIns="33867" bIns="33867" rtlCol="0" anchor="ctr"/>
          <a:lstStyle/>
          <a:p>
            <a:pPr algn="ctr">
              <a:lnSpc>
                <a:spcPts val="1773"/>
              </a:lnSpc>
              <a:spcBef>
                <a:spcPct val="0"/>
              </a:spcBef>
            </a:pPr>
            <a:endParaRPr sz="1200"/>
          </a:p>
        </p:txBody>
      </p:sp>
    </p:spTree>
    <p:extLst>
      <p:ext uri="{BB962C8B-B14F-4D97-AF65-F5344CB8AC3E}">
        <p14:creationId xmlns:p14="http://schemas.microsoft.com/office/powerpoint/2010/main" val="17953865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5DA6926-F95E-758A-7D95-758361A20E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347A19-13E1-4BF8-8AD3-94B4FF669D0A}" type="slidenum">
              <a:rPr lang="en-US" smtClean="0"/>
              <a:t>‹#›</a:t>
            </a:fld>
            <a:endParaRPr lang="en-US"/>
          </a:p>
        </p:txBody>
      </p:sp>
    </p:spTree>
    <p:extLst>
      <p:ext uri="{BB962C8B-B14F-4D97-AF65-F5344CB8AC3E}">
        <p14:creationId xmlns:p14="http://schemas.microsoft.com/office/powerpoint/2010/main" val="77277200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58FFEC5-AC2A-8F39-C7D8-1A7BBF4AD06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022" r="13022"/>
          <a:stretch>
            <a:fillRect/>
          </a:stretch>
        </p:blipFill>
        <p:spPr>
          <a:xfrm rot="21424413">
            <a:off x="5165754" y="348357"/>
            <a:ext cx="6832281" cy="6161285"/>
          </a:xfrm>
        </p:spPr>
      </p:pic>
      <p:sp>
        <p:nvSpPr>
          <p:cNvPr id="5" name="Rectangle 4">
            <a:extLst>
              <a:ext uri="{FF2B5EF4-FFF2-40B4-BE49-F238E27FC236}">
                <a16:creationId xmlns:a16="http://schemas.microsoft.com/office/drawing/2014/main" id="{D02FDD8A-6656-65B3-1048-FDA6683DF5A7}"/>
              </a:ext>
            </a:extLst>
          </p:cNvPr>
          <p:cNvSpPr/>
          <p:nvPr/>
        </p:nvSpPr>
        <p:spPr>
          <a:xfrm>
            <a:off x="0" y="2386025"/>
            <a:ext cx="6691657" cy="738664"/>
          </a:xfrm>
          <a:prstGeom prst="rect">
            <a:avLst/>
          </a:prstGeom>
        </p:spPr>
        <p:txBody>
          <a:bodyPr wrap="square">
            <a:spAutoFit/>
          </a:bodyPr>
          <a:lstStyle/>
          <a:p>
            <a:pPr algn="ctr" rtl="1">
              <a:lnSpc>
                <a:spcPct val="200000"/>
              </a:lnSpc>
            </a:pPr>
            <a:r>
              <a:rPr lang="fa-IR" sz="2400" dirty="0">
                <a:latin typeface="Lalezar" panose="00000500000000000000" pitchFamily="50" charset="-78"/>
                <a:cs typeface="B Titr" panose="00000700000000000000" pitchFamily="2" charset="-78"/>
              </a:rPr>
              <a:t> </a:t>
            </a:r>
            <a:r>
              <a:rPr lang="fa-IR" sz="2400">
                <a:latin typeface="Lalezar" panose="00000500000000000000" pitchFamily="50" charset="-78"/>
                <a:cs typeface="B Titr" panose="00000700000000000000" pitchFamily="2" charset="-78"/>
              </a:rPr>
              <a:t>پاورپوینت رایانش ابری</a:t>
            </a:r>
            <a:endParaRPr lang="en-US" sz="2400" dirty="0">
              <a:latin typeface="Lalezar" panose="00000500000000000000" pitchFamily="50" charset="-78"/>
              <a:cs typeface="B Titr" panose="00000700000000000000" pitchFamily="2" charset="-78"/>
            </a:endParaRPr>
          </a:p>
        </p:txBody>
      </p:sp>
      <p:sp>
        <p:nvSpPr>
          <p:cNvPr id="6" name="Rectangle 5">
            <a:extLst>
              <a:ext uri="{FF2B5EF4-FFF2-40B4-BE49-F238E27FC236}">
                <a16:creationId xmlns:a16="http://schemas.microsoft.com/office/drawing/2014/main" id="{91E4422D-172C-A8D6-D45E-0AA511C266D1}"/>
              </a:ext>
            </a:extLst>
          </p:cNvPr>
          <p:cNvSpPr/>
          <p:nvPr/>
        </p:nvSpPr>
        <p:spPr>
          <a:xfrm>
            <a:off x="1253794" y="3969346"/>
            <a:ext cx="3863558" cy="461665"/>
          </a:xfrm>
          <a:prstGeom prst="rect">
            <a:avLst/>
          </a:prstGeom>
        </p:spPr>
        <p:txBody>
          <a:bodyPr wrap="none">
            <a:spAutoFit/>
          </a:bodyPr>
          <a:lstStyle/>
          <a:p>
            <a:pPr algn="ctr" rtl="1"/>
            <a:r>
              <a:rPr lang="fa-IR" sz="2400" dirty="0">
                <a:latin typeface="Lalezar" panose="00000500000000000000" pitchFamily="50" charset="-78"/>
                <a:cs typeface="B Titr" panose="00000700000000000000" pitchFamily="2" charset="-78"/>
              </a:rPr>
              <a:t>نام پژوهشگر: محمد جواد عزیزپناه</a:t>
            </a:r>
          </a:p>
        </p:txBody>
      </p:sp>
      <p:sp>
        <p:nvSpPr>
          <p:cNvPr id="7" name="Rectangle 6">
            <a:extLst>
              <a:ext uri="{FF2B5EF4-FFF2-40B4-BE49-F238E27FC236}">
                <a16:creationId xmlns:a16="http://schemas.microsoft.com/office/drawing/2014/main" id="{AF81D607-4D34-1F6C-A241-E47F1622446D}"/>
              </a:ext>
            </a:extLst>
          </p:cNvPr>
          <p:cNvSpPr/>
          <p:nvPr/>
        </p:nvSpPr>
        <p:spPr>
          <a:xfrm>
            <a:off x="1778732" y="5449233"/>
            <a:ext cx="3134192" cy="830997"/>
          </a:xfrm>
          <a:prstGeom prst="rect">
            <a:avLst/>
          </a:prstGeom>
        </p:spPr>
        <p:txBody>
          <a:bodyPr wrap="none">
            <a:spAutoFit/>
          </a:bodyPr>
          <a:lstStyle/>
          <a:p>
            <a:pPr algn="ctr" rtl="1"/>
            <a:r>
              <a:rPr lang="fa-IR" sz="2400" dirty="0">
                <a:latin typeface="Lalezar" panose="00000500000000000000" pitchFamily="50" charset="-78"/>
                <a:cs typeface="B Titr" panose="00000700000000000000" pitchFamily="2" charset="-78"/>
              </a:rPr>
              <a:t>تاریخ ارائه:</a:t>
            </a:r>
            <a:r>
              <a:rPr lang="en-US" sz="2400" dirty="0">
                <a:latin typeface="Lalezar" panose="00000500000000000000" pitchFamily="50" charset="-78"/>
                <a:cs typeface="B Titr" panose="00000700000000000000" pitchFamily="2" charset="-78"/>
              </a:rPr>
              <a:t> </a:t>
            </a:r>
            <a:r>
              <a:rPr lang="fa-IR" sz="2000" dirty="0">
                <a:latin typeface="Vazir" panose="020B0603030804020204" pitchFamily="34" charset="-78"/>
                <a:cs typeface="B Titr" panose="00000700000000000000" pitchFamily="2" charset="-78"/>
              </a:rPr>
              <a:t> زمستان ..........</a:t>
            </a:r>
            <a:endParaRPr lang="fa-IR" sz="2000" dirty="0">
              <a:latin typeface="Vazir" panose="020B0603030804020204" pitchFamily="34" charset="-78"/>
              <a:cs typeface="B Titr" panose="00000700000000000000" pitchFamily="2" charset="-78"/>
              <a:hlinkClick r:id="rId3">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pic>
        <p:nvPicPr>
          <p:cNvPr id="8" name="Graphic 7">
            <a:extLst>
              <a:ext uri="{FF2B5EF4-FFF2-40B4-BE49-F238E27FC236}">
                <a16:creationId xmlns:a16="http://schemas.microsoft.com/office/drawing/2014/main" id="{9761EF23-BF4C-8D75-D93F-71A2FE6B04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38751" y="177966"/>
            <a:ext cx="1814154" cy="1814154"/>
          </a:xfrm>
          <a:prstGeom prst="rect">
            <a:avLst/>
          </a:prstGeom>
        </p:spPr>
      </p:pic>
    </p:spTree>
    <p:extLst>
      <p:ext uri="{BB962C8B-B14F-4D97-AF65-F5344CB8AC3E}">
        <p14:creationId xmlns:p14="http://schemas.microsoft.com/office/powerpoint/2010/main" val="19805847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10</a:t>
            </a:fld>
            <a:endParaRPr lang="en-US" dirty="0"/>
          </a:p>
        </p:txBody>
      </p:sp>
      <p:sp>
        <p:nvSpPr>
          <p:cNvPr id="3" name="Rectangle 2"/>
          <p:cNvSpPr/>
          <p:nvPr/>
        </p:nvSpPr>
        <p:spPr>
          <a:xfrm>
            <a:off x="154588" y="4304806"/>
            <a:ext cx="11576304" cy="2308324"/>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dirty="0">
                <a:cs typeface="B Nazanin" panose="00000400000000000000" pitchFamily="2" charset="-78"/>
              </a:rPr>
              <a:t>شرکت‌های ارائه‌دهنده سرویس‌های ابری داده‌ها و برنامه‌های کاربردی را در ماشین‌های فیزیکی ذخیره می‌کنند؛ یعنی مکان‌هایی که به‌عنوان مراکز داده شناخته می‌شوند.</a:t>
            </a:r>
          </a:p>
          <a:p>
            <a:pPr marL="285750" indent="-285750" algn="r" rtl="1">
              <a:lnSpc>
                <a:spcPct val="200000"/>
              </a:lnSpc>
              <a:buFont typeface="Wingdings" panose="05000000000000000000" pitchFamily="2" charset="2"/>
              <a:buChar char="§"/>
            </a:pPr>
            <a:r>
              <a:rPr lang="fa-IR" dirty="0">
                <a:cs typeface="B Nazanin" panose="00000400000000000000" pitchFamily="2" charset="-78"/>
              </a:rPr>
              <a:t>کاربران به این داده‎‌ها و برنامه‌های کاربردی دسترسی دارند.</a:t>
            </a:r>
          </a:p>
          <a:p>
            <a:pPr marL="285750" indent="-285750" algn="r" rtl="1">
              <a:lnSpc>
                <a:spcPct val="200000"/>
              </a:lnSpc>
              <a:buFont typeface="Wingdings" panose="05000000000000000000" pitchFamily="2" charset="2"/>
              <a:buChar char="§"/>
            </a:pPr>
            <a:r>
              <a:rPr lang="fa-IR" dirty="0">
                <a:cs typeface="B Nazanin" panose="00000400000000000000" pitchFamily="2" charset="-78"/>
              </a:rPr>
              <a:t>اینترنت شرکت‌های ارائه‌دهندگان و کاربران را به‌سرعت حتی در فواصل طولانی به‌هم متصل می‌کند.</a:t>
            </a:r>
          </a:p>
        </p:txBody>
      </p:sp>
      <p:sp>
        <p:nvSpPr>
          <p:cNvPr id="5" name="Rectangle 4"/>
          <p:cNvSpPr/>
          <p:nvPr/>
        </p:nvSpPr>
        <p:spPr>
          <a:xfrm>
            <a:off x="7654135" y="1121140"/>
            <a:ext cx="4076757" cy="369332"/>
          </a:xfrm>
          <a:prstGeom prst="rect">
            <a:avLst/>
          </a:prstGeom>
        </p:spPr>
        <p:txBody>
          <a:bodyPr wrap="none">
            <a:spAutoFit/>
          </a:bodyPr>
          <a:lstStyle/>
          <a:p>
            <a:pPr algn="r" rtl="1"/>
            <a:r>
              <a:rPr lang="fa-IR" dirty="0">
                <a:cs typeface="B Nazanin" panose="00000400000000000000" pitchFamily="2" charset="-78"/>
              </a:rPr>
              <a:t>به‌طورخلاصه، رایانش ابری شامل سه بخش اساسی است:</a:t>
            </a:r>
          </a:p>
        </p:txBody>
      </p:sp>
      <p:pic>
        <p:nvPicPr>
          <p:cNvPr id="6" name="Picture 5"/>
          <p:cNvPicPr>
            <a:picLocks noChangeAspect="1"/>
          </p:cNvPicPr>
          <p:nvPr/>
        </p:nvPicPr>
        <p:blipFill>
          <a:blip r:embed="rId2"/>
          <a:stretch>
            <a:fillRect/>
          </a:stretch>
        </p:blipFill>
        <p:spPr>
          <a:xfrm>
            <a:off x="1493846" y="1836189"/>
            <a:ext cx="4082422" cy="2431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a:extLst>
              <a:ext uri="{FF2B5EF4-FFF2-40B4-BE49-F238E27FC236}">
                <a16:creationId xmlns:a16="http://schemas.microsoft.com/office/drawing/2014/main" id="{26E03854-D03B-BBB5-6F36-936E1CB18181}"/>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رایانش ابری چگونه کار می‌کند؟</a:t>
            </a:r>
          </a:p>
        </p:txBody>
      </p:sp>
      <p:pic>
        <p:nvPicPr>
          <p:cNvPr id="8" name="Picture 7">
            <a:extLst>
              <a:ext uri="{FF2B5EF4-FFF2-40B4-BE49-F238E27FC236}">
                <a16:creationId xmlns:a16="http://schemas.microsoft.com/office/drawing/2014/main" id="{371D9049-AA5C-C99D-91FF-3A678B2216BD}"/>
              </a:ext>
            </a:extLst>
          </p:cNvPr>
          <p:cNvPicPr>
            <a:picLocks noChangeAspect="1"/>
          </p:cNvPicPr>
          <p:nvPr/>
        </p:nvPicPr>
        <p:blipFill rotWithShape="1">
          <a:blip r:embed="rId3">
            <a:extLst>
              <a:ext uri="{28A0092B-C50C-407E-A947-70E740481C1C}">
                <a14:useLocalDpi xmlns:a14="http://schemas.microsoft.com/office/drawing/2010/main" val="0"/>
              </a:ext>
            </a:extLst>
          </a:blip>
          <a:srcRect r="16366"/>
          <a:stretch/>
        </p:blipFill>
        <p:spPr>
          <a:xfrm>
            <a:off x="5967666" y="1799015"/>
            <a:ext cx="4728044" cy="25057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a:extLst>
              <a:ext uri="{FF2B5EF4-FFF2-40B4-BE49-F238E27FC236}">
                <a16:creationId xmlns:a16="http://schemas.microsoft.com/office/drawing/2014/main" id="{89D49D7D-0B89-24B2-AAB7-83E19836F8BA}"/>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887493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11</a:t>
            </a:fld>
            <a:endParaRPr lang="en-US" dirty="0"/>
          </a:p>
        </p:txBody>
      </p:sp>
      <p:sp>
        <p:nvSpPr>
          <p:cNvPr id="3" name="Rectangle 2"/>
          <p:cNvSpPr/>
          <p:nvPr/>
        </p:nvSpPr>
        <p:spPr>
          <a:xfrm>
            <a:off x="776003" y="4688242"/>
            <a:ext cx="10936224" cy="1754326"/>
          </a:xfrm>
          <a:prstGeom prst="rect">
            <a:avLst/>
          </a:prstGeom>
        </p:spPr>
        <p:txBody>
          <a:bodyPr wrap="square">
            <a:spAutoFit/>
          </a:bodyPr>
          <a:lstStyle/>
          <a:p>
            <a:pPr algn="r" rtl="1">
              <a:lnSpc>
                <a:spcPct val="200000"/>
              </a:lnSpc>
            </a:pPr>
            <a:r>
              <a:rPr lang="fa-IR" dirty="0">
                <a:cs typeface="B Nazanin" panose="00000400000000000000" pitchFamily="2" charset="-78"/>
              </a:rPr>
              <a:t>این بخش‌ها ساده هستند؛ اما فناوری‌ای که آن‌ها را در‌کنار‌هم قرار می‌دهد، پیچیده است. برای درک بهتر این موضوع، به نحوه انجام این کارها قبل از فناوری رایانش ابری توجه کنید. تیم‌های فناوری اطلاعات شرکت‌ها مراکز داده خود را در محلی مدیریت می‌کردند که به به‌روزرسانی‌های منظم سخت‌افزار و انرژی زیاد و املاک و مستغلات وسیع نیاز داشتند.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E2E2F0FB-4AAD-60EB-0B66-93FC4A5370F2}"/>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رایانش ابری چگونه کار می‌کند؟</a:t>
            </a:r>
          </a:p>
        </p:txBody>
      </p:sp>
      <p:pic>
        <p:nvPicPr>
          <p:cNvPr id="7" name="Picture 6">
            <a:extLst>
              <a:ext uri="{FF2B5EF4-FFF2-40B4-BE49-F238E27FC236}">
                <a16:creationId xmlns:a16="http://schemas.microsoft.com/office/drawing/2014/main" id="{F0ECFD77-6994-F9A8-2CEE-F4F4FA6F98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3550" y="1317373"/>
            <a:ext cx="8724900" cy="3276600"/>
          </a:xfrm>
          <a:prstGeom prst="rect">
            <a:avLst/>
          </a:prstGeom>
        </p:spPr>
      </p:pic>
      <p:sp>
        <p:nvSpPr>
          <p:cNvPr id="2" name="Rectangle 1">
            <a:extLst>
              <a:ext uri="{FF2B5EF4-FFF2-40B4-BE49-F238E27FC236}">
                <a16:creationId xmlns:a16="http://schemas.microsoft.com/office/drawing/2014/main" id="{133BE4B8-5101-EF17-8D4A-E2AFEDB30BE4}"/>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409877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12</a:t>
            </a:fld>
            <a:endParaRPr lang="en-US" dirty="0"/>
          </a:p>
        </p:txBody>
      </p:sp>
      <p:sp>
        <p:nvSpPr>
          <p:cNvPr id="3" name="Rectangle 2"/>
          <p:cNvSpPr/>
          <p:nvPr/>
        </p:nvSpPr>
        <p:spPr>
          <a:xfrm>
            <a:off x="356616" y="1303127"/>
            <a:ext cx="11558016"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ابرها انواع مختلفی دارند که هرکدام با دیگری متفاوت‌اند. درمجموع، رایانش ابری به سه دسته «عمومی» و «خصوصی» و «ترکیبی» تقسیم می‌شود که در‌ادامه، هرکدام از آن‌ها را بررسی می‌کنیم.</a:t>
            </a:r>
            <a:endParaRPr lang="en-US" dirty="0">
              <a:cs typeface="B Nazanin" panose="00000400000000000000" pitchFamily="2" charset="-78"/>
            </a:endParaRPr>
          </a:p>
        </p:txBody>
      </p:sp>
      <p:sp>
        <p:nvSpPr>
          <p:cNvPr id="5" name="Rectangle 4"/>
          <p:cNvSpPr/>
          <p:nvPr/>
        </p:nvSpPr>
        <p:spPr>
          <a:xfrm>
            <a:off x="154588" y="3794082"/>
            <a:ext cx="11604596"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۱. ابر عمومی</a:t>
            </a:r>
          </a:p>
          <a:p>
            <a:pPr algn="justLow" rtl="1">
              <a:lnSpc>
                <a:spcPct val="200000"/>
              </a:lnSpc>
            </a:pPr>
            <a:r>
              <a:rPr lang="fa-IR" dirty="0">
                <a:cs typeface="B Nazanin" panose="00000400000000000000" pitchFamily="2" charset="-78"/>
              </a:rPr>
              <a:t>ابرهای عمومی سرویس‌های خود را روی سرورها و فضای ذخیره‌سازی در اینترنت ارائه می‌دهند. این ابرها را شرکت‌های شخص ثالثی اداره می‌کنند که وظیفه مدیریت و کنترل تمام سخت‌افزار و نرم‌افزار و زیرساخت‌های کلی را برعهده دارند. کاربران با استفاده از حساب‌هایی که تقریباً برای هرکسی دردسترس است، می‌توانند به این سرویس‌ها دسترسی پیدا کنند.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CE7324FB-D7AD-0FD5-DFCF-1091A80DF283}"/>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مدل‌های مختلف رایانش ابری</a:t>
            </a:r>
          </a:p>
        </p:txBody>
      </p:sp>
      <p:pic>
        <p:nvPicPr>
          <p:cNvPr id="7" name="Picture 6">
            <a:extLst>
              <a:ext uri="{FF2B5EF4-FFF2-40B4-BE49-F238E27FC236}">
                <a16:creationId xmlns:a16="http://schemas.microsoft.com/office/drawing/2014/main" id="{4939CCBD-65A7-E9B1-63A9-DC83ED474C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816" y="2030590"/>
            <a:ext cx="3636920" cy="2424613"/>
          </a:xfrm>
          <a:prstGeom prst="rect">
            <a:avLst/>
          </a:prstGeom>
        </p:spPr>
      </p:pic>
      <p:sp>
        <p:nvSpPr>
          <p:cNvPr id="2" name="Rectangle 1">
            <a:extLst>
              <a:ext uri="{FF2B5EF4-FFF2-40B4-BE49-F238E27FC236}">
                <a16:creationId xmlns:a16="http://schemas.microsoft.com/office/drawing/2014/main" id="{DA690774-AE48-630D-1B95-A80706447D0E}"/>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059055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096000" y="2027484"/>
            <a:ext cx="5839586" cy="3893057"/>
          </a:xfrm>
          <a:prstGeom prst="rect">
            <a:avLst/>
          </a:prstGeom>
        </p:spPr>
      </p:pic>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13</a:t>
            </a:fld>
            <a:endParaRPr lang="en-US" dirty="0"/>
          </a:p>
        </p:txBody>
      </p:sp>
      <p:sp>
        <p:nvSpPr>
          <p:cNvPr id="6" name="Rectangle 5"/>
          <p:cNvSpPr/>
          <p:nvPr/>
        </p:nvSpPr>
        <p:spPr>
          <a:xfrm>
            <a:off x="414805" y="774991"/>
            <a:ext cx="5681195" cy="5528437"/>
          </a:xfrm>
          <a:prstGeom prst="rect">
            <a:avLst/>
          </a:prstGeom>
        </p:spPr>
        <p:txBody>
          <a:bodyPr wrap="square">
            <a:spAutoFit/>
          </a:bodyPr>
          <a:lstStyle/>
          <a:p>
            <a:pPr algn="justLow" rtl="1">
              <a:lnSpc>
                <a:spcPct val="250000"/>
              </a:lnSpc>
            </a:pPr>
            <a:r>
              <a:rPr lang="fa-IR" b="1" dirty="0">
                <a:cs typeface="B Nazanin" panose="00000400000000000000" pitchFamily="2" charset="-78"/>
              </a:rPr>
              <a:t>۲. ابرهای خصوصی</a:t>
            </a:r>
          </a:p>
          <a:p>
            <a:pPr algn="justLow" rtl="1">
              <a:lnSpc>
                <a:spcPct val="250000"/>
              </a:lnSpc>
            </a:pPr>
            <a:r>
              <a:rPr lang="fa-IR" dirty="0">
                <a:cs typeface="B Nazanin" panose="00000400000000000000" pitchFamily="2" charset="-78"/>
              </a:rPr>
              <a:t>ابرهای خصوصی برای مشتریان خاص (معمولاً کسب‌وکار‌ها یا سازمان‌ها) تهیه می‌شوند. مرکز خدمات داده شرکت ممکن است هاست سرویس رایانش ابری باشد. بسیاری از خدمات رایانش ابری خصوصی روی شبکه‌ خصوصی ارائه می‌شوند. از شرکت‌ها گرفته تا دانشگاه‌ها و سازمان‌ها می‌توانند ابرهای خصوصی را برای استفاده انحصاری خود میزبانی کنند. هنگامی که آن‌ها این کار را انجام می‌دهند، مالک زیرساخت‌های زیرین ابر هستند و آن را در محلی از راه دور میزبانی می‌کنند.</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27A261DD-C4C6-36A8-5653-8F9469A45222}"/>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مدل‌های مختلف رایانش ابری</a:t>
            </a:r>
          </a:p>
        </p:txBody>
      </p:sp>
      <p:sp>
        <p:nvSpPr>
          <p:cNvPr id="2" name="Rectangle 1">
            <a:extLst>
              <a:ext uri="{FF2B5EF4-FFF2-40B4-BE49-F238E27FC236}">
                <a16:creationId xmlns:a16="http://schemas.microsoft.com/office/drawing/2014/main" id="{1AEA6404-D806-B9E0-E3F7-27BD4D9D47E2}"/>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4203282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14</a:t>
            </a:fld>
            <a:endParaRPr lang="en-US" dirty="0"/>
          </a:p>
        </p:txBody>
      </p:sp>
      <p:sp>
        <p:nvSpPr>
          <p:cNvPr id="3" name="Rectangle 2"/>
          <p:cNvSpPr/>
          <p:nvPr/>
        </p:nvSpPr>
        <p:spPr>
          <a:xfrm>
            <a:off x="2642616" y="4215384"/>
            <a:ext cx="9079992" cy="2308324"/>
          </a:xfrm>
          <a:prstGeom prst="rect">
            <a:avLst/>
          </a:prstGeom>
        </p:spPr>
        <p:txBody>
          <a:bodyPr wrap="square">
            <a:spAutoFit/>
          </a:bodyPr>
          <a:lstStyle/>
          <a:p>
            <a:pPr algn="r" rtl="1">
              <a:lnSpc>
                <a:spcPct val="200000"/>
              </a:lnSpc>
            </a:pPr>
            <a:r>
              <a:rPr lang="fa-IR" b="1" dirty="0">
                <a:cs typeface="B Nazanin" panose="00000400000000000000" pitchFamily="2" charset="-78"/>
              </a:rPr>
              <a:t>مزایای ابرهای خصوصی:</a:t>
            </a:r>
          </a:p>
          <a:p>
            <a:pPr marL="285750" indent="-285750" algn="r" rtl="1">
              <a:lnSpc>
                <a:spcPct val="200000"/>
              </a:lnSpc>
              <a:buFont typeface="Arial" panose="020B0604020202020204" pitchFamily="34" charset="0"/>
              <a:buChar char="•"/>
            </a:pPr>
            <a:r>
              <a:rPr lang="fa-IR" dirty="0">
                <a:cs typeface="B Nazanin" panose="00000400000000000000" pitchFamily="2" charset="-78"/>
              </a:rPr>
              <a:t>امنیت بالاتر به دلیل امکان سفارشی کردن امنیت</a:t>
            </a:r>
          </a:p>
          <a:p>
            <a:pPr marL="285750" indent="-285750" algn="r" rtl="1">
              <a:lnSpc>
                <a:spcPct val="200000"/>
              </a:lnSpc>
              <a:buFont typeface="Arial" panose="020B0604020202020204" pitchFamily="34" charset="0"/>
              <a:buChar char="•"/>
            </a:pPr>
            <a:r>
              <a:rPr lang="fa-IR" dirty="0">
                <a:cs typeface="B Nazanin" panose="00000400000000000000" pitchFamily="2" charset="-78"/>
              </a:rPr>
              <a:t>محیط‌های غیراشتراکی و اختصاصی</a:t>
            </a:r>
          </a:p>
          <a:p>
            <a:pPr marL="285750" indent="-285750" algn="r" rtl="1">
              <a:lnSpc>
                <a:spcPct val="200000"/>
              </a:lnSpc>
              <a:buFont typeface="Arial" panose="020B0604020202020204" pitchFamily="34" charset="0"/>
              <a:buChar char="•"/>
            </a:pPr>
            <a:r>
              <a:rPr lang="fa-IR" dirty="0">
                <a:cs typeface="B Nazanin" panose="00000400000000000000" pitchFamily="2" charset="-78"/>
              </a:rPr>
              <a:t>    قابلیت مقیاس‌پذیری و انعطاف بالا و عملکرد فوق‌العاده به دلیل </a:t>
            </a:r>
            <a:r>
              <a:rPr lang="en-US" dirty="0">
                <a:cs typeface="B Nazanin" panose="00000400000000000000" pitchFamily="2" charset="-78"/>
              </a:rPr>
              <a:t>SLA </a:t>
            </a:r>
            <a:r>
              <a:rPr lang="fa-IR" dirty="0">
                <a:cs typeface="B Nazanin" panose="00000400000000000000" pitchFamily="2" charset="-78"/>
              </a:rPr>
              <a:t> با قابلیت اطمینان بالا</a:t>
            </a:r>
          </a:p>
        </p:txBody>
      </p:sp>
      <p:sp>
        <p:nvSpPr>
          <p:cNvPr id="6" name="Rectangle 5">
            <a:extLst>
              <a:ext uri="{FF2B5EF4-FFF2-40B4-BE49-F238E27FC236}">
                <a16:creationId xmlns:a16="http://schemas.microsoft.com/office/drawing/2014/main" id="{D9FFA572-E643-ABEA-6579-DEC08A9DA3AE}"/>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مدل‌های مختلف رایانش ابری</a:t>
            </a:r>
          </a:p>
        </p:txBody>
      </p:sp>
      <p:pic>
        <p:nvPicPr>
          <p:cNvPr id="7" name="Picture 6">
            <a:extLst>
              <a:ext uri="{FF2B5EF4-FFF2-40B4-BE49-F238E27FC236}">
                <a16:creationId xmlns:a16="http://schemas.microsoft.com/office/drawing/2014/main" id="{6F89DBC4-CB7E-B560-0746-12B60C26A8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1634"/>
            <a:ext cx="7143750" cy="4095750"/>
          </a:xfrm>
          <a:prstGeom prst="rect">
            <a:avLst/>
          </a:prstGeom>
        </p:spPr>
      </p:pic>
      <p:sp>
        <p:nvSpPr>
          <p:cNvPr id="2" name="Rectangle 1">
            <a:extLst>
              <a:ext uri="{FF2B5EF4-FFF2-40B4-BE49-F238E27FC236}">
                <a16:creationId xmlns:a16="http://schemas.microsoft.com/office/drawing/2014/main" id="{B23D6A83-BBFA-ADF6-B007-4A807F7B7A5E}"/>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028988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15</a:t>
            </a:fld>
            <a:endParaRPr lang="en-US" dirty="0"/>
          </a:p>
        </p:txBody>
      </p:sp>
      <p:sp>
        <p:nvSpPr>
          <p:cNvPr id="5" name="Rectangle 4"/>
          <p:cNvSpPr/>
          <p:nvPr/>
        </p:nvSpPr>
        <p:spPr>
          <a:xfrm>
            <a:off x="5697266" y="1070241"/>
            <a:ext cx="6096000" cy="1685077"/>
          </a:xfrm>
          <a:prstGeom prst="rect">
            <a:avLst/>
          </a:prstGeom>
        </p:spPr>
        <p:txBody>
          <a:bodyPr>
            <a:spAutoFit/>
          </a:bodyPr>
          <a:lstStyle/>
          <a:p>
            <a:pPr algn="justLow" rtl="1">
              <a:lnSpc>
                <a:spcPct val="200000"/>
              </a:lnSpc>
            </a:pPr>
            <a:r>
              <a:rPr lang="fa-IR" b="1" dirty="0">
                <a:cs typeface="B Nazanin" panose="00000400000000000000" pitchFamily="2" charset="-78"/>
              </a:rPr>
              <a:t>معایب ابر خصوصی:</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قیمت بالا در مقایسه با ابر عمومی</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امکان محدودیت دسترسی با موبایل به دلیل اقدامات امنیتی بالا</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27" y="3236853"/>
            <a:ext cx="7379514" cy="3397567"/>
          </a:xfrm>
          <a:prstGeom prst="rect">
            <a:avLst/>
          </a:prstGeom>
        </p:spPr>
      </p:pic>
      <p:sp>
        <p:nvSpPr>
          <p:cNvPr id="3" name="Rectangle 2">
            <a:extLst>
              <a:ext uri="{FF2B5EF4-FFF2-40B4-BE49-F238E27FC236}">
                <a16:creationId xmlns:a16="http://schemas.microsoft.com/office/drawing/2014/main" id="{18CD9A6F-ED0D-65B1-0DD4-7263E6AB68A0}"/>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مدل‌های مختلف رایانش ابری</a:t>
            </a:r>
          </a:p>
        </p:txBody>
      </p:sp>
      <p:sp>
        <p:nvSpPr>
          <p:cNvPr id="2" name="Rectangle 1">
            <a:extLst>
              <a:ext uri="{FF2B5EF4-FFF2-40B4-BE49-F238E27FC236}">
                <a16:creationId xmlns:a16="http://schemas.microsoft.com/office/drawing/2014/main" id="{0B15C927-2AA7-18D9-CE30-155761012586}"/>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72102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16</a:t>
            </a:fld>
            <a:endParaRPr lang="en-US" dirty="0"/>
          </a:p>
        </p:txBody>
      </p:sp>
      <p:sp>
        <p:nvSpPr>
          <p:cNvPr id="3" name="Rectangle 2"/>
          <p:cNvSpPr/>
          <p:nvPr/>
        </p:nvSpPr>
        <p:spPr>
          <a:xfrm>
            <a:off x="574835" y="3808350"/>
            <a:ext cx="11384280"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۳. ابرهای ترکیبی</a:t>
            </a:r>
          </a:p>
          <a:p>
            <a:pPr algn="justLow" rtl="1">
              <a:lnSpc>
                <a:spcPct val="200000"/>
              </a:lnSpc>
            </a:pPr>
            <a:r>
              <a:rPr lang="fa-IR" dirty="0">
                <a:cs typeface="B Nazanin" panose="00000400000000000000" pitchFamily="2" charset="-78"/>
              </a:rPr>
              <a:t>ابرهای ترکیبی همان‌طور‌که از نامشان پیداست، ترکیبی از خدمات عمومی و خصوصی هستند. این نوع مدل به کاربر انعطاف‌پذیری بیشتری می‌دهد و به بهینه‌سازی زیرساخت و امنیت او نیز کمک می‌کند. به‌طور‌کلی، سازمان‌ها از ابرهای خصوصی برای عملکردهای حساس و از ابرهای عمومی برای تطبیق با افزایش تقاضای محاسباتی استفاده می‌کنند. داده‌ها و برنامه‌ها اغلب به‌طور‌خودکار بین آن‌ها ردوبدل می‌شود. این کار به سازمان‌ها انعطاف‌پذیری بیشتری می‌دهد، بدون اینکه آن‌ها را به کنار‌گذاشتن زیرساخت‌های موجود و امنیت ملزم کند.</a:t>
            </a: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27798526-D8CF-BE7F-FBC0-7C030A46946A}"/>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رایانش ابری چگونه کار می‌کند؟</a:t>
            </a:r>
          </a:p>
        </p:txBody>
      </p:sp>
      <p:pic>
        <p:nvPicPr>
          <p:cNvPr id="6" name="Picture 5">
            <a:extLst>
              <a:ext uri="{FF2B5EF4-FFF2-40B4-BE49-F238E27FC236}">
                <a16:creationId xmlns:a16="http://schemas.microsoft.com/office/drawing/2014/main" id="{BC3C8D63-5D8B-A328-21CD-CD7200811C37}"/>
              </a:ext>
            </a:extLst>
          </p:cNvPr>
          <p:cNvPicPr>
            <a:picLocks noChangeAspect="1"/>
          </p:cNvPicPr>
          <p:nvPr/>
        </p:nvPicPr>
        <p:blipFill>
          <a:blip r:embed="rId2">
            <a:clrChange>
              <a:clrFrom>
                <a:srgbClr val="F9F9F9"/>
              </a:clrFrom>
              <a:clrTo>
                <a:srgbClr val="F9F9F9">
                  <a:alpha val="0"/>
                </a:srgbClr>
              </a:clrTo>
            </a:clrChange>
            <a:extLst>
              <a:ext uri="{28A0092B-C50C-407E-A947-70E740481C1C}">
                <a14:useLocalDpi xmlns:a14="http://schemas.microsoft.com/office/drawing/2010/main" val="0"/>
              </a:ext>
            </a:extLst>
          </a:blip>
          <a:stretch>
            <a:fillRect/>
          </a:stretch>
        </p:blipFill>
        <p:spPr>
          <a:xfrm>
            <a:off x="3820023" y="810491"/>
            <a:ext cx="5185431" cy="3429000"/>
          </a:xfrm>
          <a:prstGeom prst="rect">
            <a:avLst/>
          </a:prstGeom>
        </p:spPr>
      </p:pic>
      <p:sp>
        <p:nvSpPr>
          <p:cNvPr id="2" name="Rectangle 1">
            <a:extLst>
              <a:ext uri="{FF2B5EF4-FFF2-40B4-BE49-F238E27FC236}">
                <a16:creationId xmlns:a16="http://schemas.microsoft.com/office/drawing/2014/main" id="{2A04BBA3-FBB6-FEE6-CE25-86DBC974DD3C}"/>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079011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17</a:t>
            </a:fld>
            <a:endParaRPr lang="en-US" dirty="0"/>
          </a:p>
        </p:txBody>
      </p:sp>
      <p:sp>
        <p:nvSpPr>
          <p:cNvPr id="3" name="Rectangle 2"/>
          <p:cNvSpPr/>
          <p:nvPr/>
        </p:nvSpPr>
        <p:spPr>
          <a:xfrm>
            <a:off x="995082" y="1374940"/>
            <a:ext cx="10744200"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رایانش ابری فناوری واحدی مانند ریزتراشه یا تلفن‌همراه نیست؛ بلکه سیستمی است که درمجموع، از سه سرویس تشکیل شده است:</a:t>
            </a:r>
          </a:p>
          <a:p>
            <a:pPr algn="justLow" rtl="1">
              <a:lnSpc>
                <a:spcPct val="200000"/>
              </a:lnSpc>
            </a:pPr>
            <a:r>
              <a:rPr lang="fa-IR" dirty="0">
                <a:latin typeface="Times New Roman" panose="02020603050405020304" pitchFamily="18" charset="0"/>
                <a:cs typeface="B Nazanin" panose="00000400000000000000" pitchFamily="2" charset="-78"/>
              </a:rPr>
              <a:t> ۱. نرم‌افزار به‌عنوان سرویس ( </a:t>
            </a:r>
            <a:r>
              <a:rPr lang="en-US" dirty="0">
                <a:latin typeface="Times New Roman" panose="02020603050405020304" pitchFamily="18" charset="0"/>
                <a:cs typeface="B Nazanin" panose="00000400000000000000" pitchFamily="2" charset="-78"/>
              </a:rPr>
              <a:t>SaaS</a:t>
            </a:r>
            <a:r>
              <a:rPr lang="fa-IR" dirty="0">
                <a:latin typeface="Times New Roman" panose="02020603050405020304" pitchFamily="18" charset="0"/>
                <a:cs typeface="B Nazanin" panose="00000400000000000000" pitchFamily="2" charset="-78"/>
              </a:rPr>
              <a:t> )</a:t>
            </a:r>
          </a:p>
          <a:p>
            <a:pPr algn="justLow" rtl="1">
              <a:lnSpc>
                <a:spcPct val="20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۲. زیرساخت به‌عنوان سرویس ( </a:t>
            </a:r>
            <a:r>
              <a:rPr lang="en-US" dirty="0" err="1">
                <a:latin typeface="Times New Roman" panose="02020603050405020304" pitchFamily="18" charset="0"/>
                <a:cs typeface="B Nazanin" panose="00000400000000000000" pitchFamily="2" charset="-78"/>
              </a:rPr>
              <a:t>IaaS</a:t>
            </a:r>
            <a:r>
              <a:rPr lang="fa-IR" dirty="0">
                <a:latin typeface="Times New Roman" panose="02020603050405020304" pitchFamily="18" charset="0"/>
                <a:cs typeface="B Nazanin" panose="00000400000000000000" pitchFamily="2" charset="-78"/>
              </a:rPr>
              <a:t> ) </a:t>
            </a:r>
          </a:p>
          <a:p>
            <a:pPr algn="justLow" rtl="1">
              <a:lnSpc>
                <a:spcPct val="200000"/>
              </a:lnSpc>
            </a:pPr>
            <a:r>
              <a:rPr lang="fa-IR" dirty="0">
                <a:latin typeface="Times New Roman" panose="02020603050405020304" pitchFamily="18" charset="0"/>
                <a:cs typeface="B Nazanin" panose="00000400000000000000" pitchFamily="2" charset="-78"/>
              </a:rPr>
              <a:t>۳. پلتفرم به‌عنوان سرویس (</a:t>
            </a:r>
            <a:r>
              <a:rPr lang="en-US" dirty="0" err="1">
                <a:latin typeface="Times New Roman" panose="02020603050405020304" pitchFamily="18" charset="0"/>
                <a:cs typeface="B Nazanin" panose="00000400000000000000" pitchFamily="2" charset="-78"/>
              </a:rPr>
              <a:t>PaaS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a:t>
            </a:r>
          </a:p>
          <a:p>
            <a:pPr algn="justLow" rtl="1">
              <a:lnSpc>
                <a:spcPct val="200000"/>
              </a:lnSpc>
            </a:pPr>
            <a:r>
              <a:rPr lang="fa-IR" dirty="0">
                <a:latin typeface="Times New Roman" panose="02020603050405020304" pitchFamily="18" charset="0"/>
                <a:cs typeface="B Nazanin" panose="00000400000000000000" pitchFamily="2" charset="-78"/>
              </a:rPr>
              <a:t>در‌ادامه، شما را با این سرویس‌ها بیشتر آشنا می‌کنیم.</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680EC708-2B44-6C9C-2375-CBB354842077}"/>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سرویس های مهم رایانش ابری</a:t>
            </a:r>
            <a:endParaRPr lang="en-US" sz="2000" dirty="0">
              <a:solidFill>
                <a:srgbClr val="4295FF"/>
              </a:solidFill>
              <a:cs typeface="B Titr" panose="00000700000000000000" pitchFamily="2" charset="-78"/>
            </a:endParaRPr>
          </a:p>
        </p:txBody>
      </p:sp>
      <p:pic>
        <p:nvPicPr>
          <p:cNvPr id="7" name="Picture 6">
            <a:extLst>
              <a:ext uri="{FF2B5EF4-FFF2-40B4-BE49-F238E27FC236}">
                <a16:creationId xmlns:a16="http://schemas.microsoft.com/office/drawing/2014/main" id="{5AC8EEC2-933A-4406-15CD-5C8CA9F60F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88" y="2859952"/>
            <a:ext cx="7621764" cy="2862322"/>
          </a:xfrm>
          <a:prstGeom prst="rect">
            <a:avLst/>
          </a:prstGeom>
        </p:spPr>
      </p:pic>
      <p:sp>
        <p:nvSpPr>
          <p:cNvPr id="2" name="Rectangle 1">
            <a:extLst>
              <a:ext uri="{FF2B5EF4-FFF2-40B4-BE49-F238E27FC236}">
                <a16:creationId xmlns:a16="http://schemas.microsoft.com/office/drawing/2014/main" id="{54452BAE-3811-60D6-4E12-B57DCC4E4738}"/>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299545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18</a:t>
            </a:fld>
            <a:endParaRPr lang="en-US" dirty="0"/>
          </a:p>
        </p:txBody>
      </p:sp>
      <p:sp>
        <p:nvSpPr>
          <p:cNvPr id="3" name="Rectangle 2"/>
          <p:cNvSpPr/>
          <p:nvPr/>
        </p:nvSpPr>
        <p:spPr>
          <a:xfrm>
            <a:off x="257126" y="733888"/>
            <a:ext cx="11677748" cy="5770811"/>
          </a:xfrm>
          <a:prstGeom prst="rect">
            <a:avLst/>
          </a:prstGeom>
        </p:spPr>
        <p:txBody>
          <a:bodyPr wrap="square">
            <a:spAutoFit/>
          </a:bodyPr>
          <a:lstStyle/>
          <a:p>
            <a:pPr algn="ctr" rtl="1">
              <a:lnSpc>
                <a:spcPct val="300000"/>
              </a:lnSpc>
            </a:pPr>
            <a:r>
              <a:rPr lang="fa-IR" b="1" dirty="0">
                <a:latin typeface="Times New Roman" panose="02020603050405020304" pitchFamily="18" charset="0"/>
                <a:cs typeface="B Nazanin" panose="00000400000000000000" pitchFamily="2" charset="-78"/>
              </a:rPr>
              <a:t>۱. نرم‌افزار به‌عنوان سرویس (</a:t>
            </a:r>
            <a:r>
              <a:rPr lang="en-US" b="1" dirty="0">
                <a:latin typeface="Times New Roman" panose="02020603050405020304" pitchFamily="18" charset="0"/>
                <a:cs typeface="B Nazanin" panose="00000400000000000000" pitchFamily="2" charset="-78"/>
              </a:rPr>
              <a:t>SaaS</a:t>
            </a:r>
            <a:r>
              <a:rPr lang="fa-IR" b="1" dirty="0">
                <a:latin typeface="Times New Roman" panose="02020603050405020304" pitchFamily="18" charset="0"/>
                <a:cs typeface="B Nazanin" panose="00000400000000000000" pitchFamily="2" charset="-78"/>
              </a:rPr>
              <a:t>)</a:t>
            </a:r>
            <a:endParaRPr lang="en-US" b="1" dirty="0">
              <a:latin typeface="Times New Roman" panose="02020603050405020304" pitchFamily="18" charset="0"/>
              <a:cs typeface="B Nazanin" panose="00000400000000000000" pitchFamily="2" charset="-78"/>
            </a:endParaRPr>
          </a:p>
          <a:p>
            <a:pPr algn="ctr" rtl="1">
              <a:lnSpc>
                <a:spcPct val="300000"/>
              </a:lnSpc>
            </a:pPr>
            <a:r>
              <a:rPr lang="fa-IR" dirty="0">
                <a:latin typeface="Times New Roman" panose="02020603050405020304" pitchFamily="18" charset="0"/>
                <a:cs typeface="B Nazanin" panose="00000400000000000000" pitchFamily="2" charset="-78"/>
              </a:rPr>
              <a:t>نرم‌افزار به‌عنوان سرویس (</a:t>
            </a:r>
            <a:r>
              <a:rPr lang="en-US" dirty="0">
                <a:latin typeface="Times New Roman" panose="02020603050405020304" pitchFamily="18" charset="0"/>
                <a:cs typeface="B Nazanin" panose="00000400000000000000" pitchFamily="2" charset="-78"/>
              </a:rPr>
              <a:t>SaaS</a:t>
            </a:r>
            <a:r>
              <a:rPr lang="fa-IR" dirty="0">
                <a:latin typeface="Times New Roman" panose="02020603050405020304" pitchFamily="18" charset="0"/>
                <a:cs typeface="B Nazanin" panose="00000400000000000000" pitchFamily="2" charset="-78"/>
              </a:rPr>
              <a:t>) رایج‌ترین نوع رایانش ابری است. درواقع، </a:t>
            </a:r>
            <a:r>
              <a:rPr lang="en-US" dirty="0">
                <a:latin typeface="Times New Roman" panose="02020603050405020304" pitchFamily="18" charset="0"/>
                <a:cs typeface="B Nazanin" panose="00000400000000000000" pitchFamily="2" charset="-78"/>
              </a:rPr>
              <a:t>SaaS </a:t>
            </a:r>
            <a:r>
              <a:rPr lang="fa-IR" dirty="0">
                <a:latin typeface="Times New Roman" panose="02020603050405020304" pitchFamily="18" charset="0"/>
                <a:cs typeface="B Nazanin" panose="00000400000000000000" pitchFamily="2" charset="-78"/>
              </a:rPr>
              <a:t>برنامه‌های کاربردی را به‌صورت کامل و آماده ازطریق اینترنت دراختیار کاربران قرار می‌دهد و دیگر نیازی نیست که کاربران نرم‌افزار را دانلود و روی کامپیوترشان نصب کنند. استفاده از این سرویس به کاربران کمک می‌کند در مدت‌زمان کوتاهی به نرم‌افزار مدنظرشان دسترسی پیدا کنند.</a:t>
            </a:r>
          </a:p>
          <a:p>
            <a:pPr algn="ctr" rtl="1">
              <a:lnSpc>
                <a:spcPct val="300000"/>
              </a:lnSpc>
            </a:pPr>
            <a:r>
              <a:rPr lang="fa-IR" dirty="0">
                <a:latin typeface="Times New Roman" panose="02020603050405020304" pitchFamily="18" charset="0"/>
                <a:cs typeface="B Nazanin" panose="00000400000000000000" pitchFamily="2" charset="-78"/>
              </a:rPr>
              <a:t>شایان ذکر است که تعمیر و نگه‌داری و عیب‌یابی این سرویس کاملاً بر‌عهده شرکت ارائه‌دهنده رایانش ابری است. همچنین، نرم‌افزار به‌عنوان سرویس (</a:t>
            </a:r>
            <a:r>
              <a:rPr lang="en-US" dirty="0">
                <a:latin typeface="Times New Roman" panose="02020603050405020304" pitchFamily="18" charset="0"/>
                <a:cs typeface="B Nazanin" panose="00000400000000000000" pitchFamily="2" charset="-78"/>
              </a:rPr>
              <a:t>SaaS </a:t>
            </a:r>
            <a:r>
              <a:rPr lang="fa-IR" dirty="0">
                <a:latin typeface="Times New Roman" panose="02020603050405020304" pitchFamily="18" charset="0"/>
                <a:cs typeface="B Nazanin" panose="00000400000000000000" pitchFamily="2" charset="-78"/>
              </a:rPr>
              <a:t> )صدور مجوز برنامه نرم‌افزاری به کاربران را شامل می‌شود. مجوزها معمولاً ازطریق مدل پرداختی یا بر‌حسب تقاضا ارائه می‌شوند. این نوع سیستم را می‌توان در </a:t>
            </a:r>
            <a:r>
              <a:rPr lang="en-US" dirty="0">
                <a:latin typeface="Times New Roman" panose="02020603050405020304" pitchFamily="18" charset="0"/>
                <a:cs typeface="B Nazanin" panose="00000400000000000000" pitchFamily="2" charset="-78"/>
              </a:rPr>
              <a:t>Microsoft Office 365 </a:t>
            </a:r>
            <a:r>
              <a:rPr lang="fa-IR" dirty="0">
                <a:latin typeface="Times New Roman" panose="02020603050405020304" pitchFamily="18" charset="0"/>
                <a:cs typeface="B Nazanin" panose="00000400000000000000" pitchFamily="2" charset="-78"/>
              </a:rPr>
              <a:t>یافت.</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84EF3A50-7B48-30D2-6DEE-36941236AE71}"/>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سرویس های مهم رایانش ابری</a:t>
            </a:r>
            <a:endParaRPr lang="en-US" sz="2000" dirty="0">
              <a:solidFill>
                <a:srgbClr val="4295FF"/>
              </a:solidFill>
              <a:cs typeface="B Titr" panose="00000700000000000000" pitchFamily="2" charset="-78"/>
            </a:endParaRPr>
          </a:p>
        </p:txBody>
      </p:sp>
      <p:sp>
        <p:nvSpPr>
          <p:cNvPr id="2" name="Rectangle 1">
            <a:extLst>
              <a:ext uri="{FF2B5EF4-FFF2-40B4-BE49-F238E27FC236}">
                <a16:creationId xmlns:a16="http://schemas.microsoft.com/office/drawing/2014/main" id="{A3DC6E89-3DB6-39BD-E2C7-AC2F1B32DD20}"/>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844867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19</a:t>
            </a:fld>
            <a:endParaRPr lang="en-US" dirty="0"/>
          </a:p>
        </p:txBody>
      </p:sp>
      <p:sp>
        <p:nvSpPr>
          <p:cNvPr id="3" name="Rectangle 2"/>
          <p:cNvSpPr/>
          <p:nvPr/>
        </p:nvSpPr>
        <p:spPr>
          <a:xfrm>
            <a:off x="5860474" y="968054"/>
            <a:ext cx="6083544" cy="552843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۲. زیرساخت به‌عنوان سرویس (</a:t>
            </a:r>
            <a:r>
              <a:rPr lang="en-US" b="1" dirty="0" err="1">
                <a:latin typeface="Times New Roman" panose="02020603050405020304" pitchFamily="18" charset="0"/>
                <a:cs typeface="B Nazanin" panose="00000400000000000000" pitchFamily="2" charset="-78"/>
              </a:rPr>
              <a:t>IaaS</a:t>
            </a:r>
            <a:r>
              <a:rPr lang="fa-IR" b="1" dirty="0">
                <a:latin typeface="Times New Roman" panose="02020603050405020304" pitchFamily="18" charset="0"/>
                <a:cs typeface="B Nazanin" panose="00000400000000000000" pitchFamily="2" charset="-78"/>
              </a:rPr>
              <a:t>)</a:t>
            </a:r>
            <a:endParaRPr lang="en-US" b="1" dirty="0">
              <a:latin typeface="Times New Roman" panose="02020603050405020304" pitchFamily="18" charset="0"/>
              <a:cs typeface="B Nazanin" panose="00000400000000000000" pitchFamily="2" charset="-78"/>
            </a:endParaRPr>
          </a:p>
          <a:p>
            <a:pPr algn="justLow" rtl="1">
              <a:lnSpc>
                <a:spcPct val="250000"/>
              </a:lnSpc>
            </a:pPr>
            <a:r>
              <a:rPr lang="fa-IR" dirty="0">
                <a:latin typeface="Times New Roman" panose="02020603050405020304" pitchFamily="18" charset="0"/>
                <a:cs typeface="B Nazanin" panose="00000400000000000000" pitchFamily="2" charset="-78"/>
              </a:rPr>
              <a:t>زیرساخت به‌عنوان سرویس (</a:t>
            </a:r>
            <a:r>
              <a:rPr lang="en-US" dirty="0" err="1">
                <a:latin typeface="Times New Roman" panose="02020603050405020304" pitchFamily="18" charset="0"/>
                <a:cs typeface="B Nazanin" panose="00000400000000000000" pitchFamily="2" charset="-78"/>
              </a:rPr>
              <a:t>IaaS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)رویکرد انتخاب را برای محاسبات ارائه می‌دهد. فرض بر این است که در‌حال‌حاضر زیرساخت‌های اساسی فناوری اطلاعات را دراختیار دارید و درصورت نیاز، می‌توانید آن را با بلوک‌های ساختمانی مختلف تقویت کنید. این رویکرد برای سازمان‌هایی بهترین کار را انجام می‌دهد که سیستم‌عامل خاص خود را دارند؛ اما در طول زمان، به ابزارهایی برای پشتیبانی از آن سیستم‌ها احتیاج دارند. اتصال به سرورها، فایروال‌ها، سخت‌افزار و سایر زیرساخت‌ها به شرکت‌ها آزادی طراحی در مقیاس را با استفاده از اجزای از‌پیش‌ساخته‌شده می‌دهد.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0349CB42-2780-7FDB-A35A-AD43D3390423}"/>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سرویس های مهم رایانش ابری</a:t>
            </a:r>
            <a:endParaRPr lang="en-US" sz="2000" dirty="0">
              <a:solidFill>
                <a:srgbClr val="4295FF"/>
              </a:solidFill>
              <a:cs typeface="B Titr" panose="00000700000000000000" pitchFamily="2" charset="-78"/>
            </a:endParaRPr>
          </a:p>
        </p:txBody>
      </p:sp>
      <p:pic>
        <p:nvPicPr>
          <p:cNvPr id="7" name="Picture 6">
            <a:extLst>
              <a:ext uri="{FF2B5EF4-FFF2-40B4-BE49-F238E27FC236}">
                <a16:creationId xmlns:a16="http://schemas.microsoft.com/office/drawing/2014/main" id="{FC5493EB-5B6D-396A-602E-ECF0022531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982" y="1857197"/>
            <a:ext cx="5493457" cy="4273553"/>
          </a:xfrm>
          <a:prstGeom prst="rect">
            <a:avLst/>
          </a:prstGeom>
        </p:spPr>
      </p:pic>
      <p:sp>
        <p:nvSpPr>
          <p:cNvPr id="2" name="Rectangle 1">
            <a:extLst>
              <a:ext uri="{FF2B5EF4-FFF2-40B4-BE49-F238E27FC236}">
                <a16:creationId xmlns:a16="http://schemas.microsoft.com/office/drawing/2014/main" id="{5A0DEE49-FA9E-E7E8-7AD6-0F184D12CC67}"/>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588016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a:t>
            </a:fld>
            <a:endParaRPr lang="en-US" dirty="0"/>
          </a:p>
        </p:txBody>
      </p:sp>
      <p:sp>
        <p:nvSpPr>
          <p:cNvPr id="2" name="Rectangle 1"/>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رایانش ابری</a:t>
            </a:r>
            <a:endParaRPr lang="en-US" sz="2000" dirty="0">
              <a:solidFill>
                <a:srgbClr val="4295FF"/>
              </a:solidFill>
              <a:cs typeface="B Titr" panose="00000700000000000000" pitchFamily="2" charset="-78"/>
            </a:endParaRPr>
          </a:p>
        </p:txBody>
      </p:sp>
      <p:sp>
        <p:nvSpPr>
          <p:cNvPr id="5" name="Rectangle 4"/>
          <p:cNvSpPr/>
          <p:nvPr/>
        </p:nvSpPr>
        <p:spPr>
          <a:xfrm>
            <a:off x="6438507" y="1276540"/>
            <a:ext cx="5438325"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رایانش ابری یا </a:t>
            </a:r>
            <a:r>
              <a:rPr lang="en-US" dirty="0">
                <a:latin typeface="Times New Roman" panose="02020603050405020304" pitchFamily="18" charset="0"/>
                <a:cs typeface="B Nazanin" panose="00000400000000000000" pitchFamily="2" charset="-78"/>
              </a:rPr>
              <a:t>Cloud Computing، </a:t>
            </a:r>
            <a:r>
              <a:rPr lang="fa-IR" dirty="0">
                <a:latin typeface="Times New Roman" panose="02020603050405020304" pitchFamily="18" charset="0"/>
                <a:cs typeface="B Nazanin" panose="00000400000000000000" pitchFamily="2" charset="-78"/>
              </a:rPr>
              <a:t>یکی از روش‌های ارائه سرویس‌های محاسباتی است که شامل سرورها، فضای ذخیره‌سازی‌، پایگاه‌های اطلاعاتی، شبکه‌ها، نرم‌افزارها، تجزیه‌و‌تحلیل‌ها و اطلاعات ازطریق اینترنت می‌شود و به کاربران اجازه می‌دهد تا به سادگی و با کمترین هزینه، به منابع محاسباتی مورد نیاز خود دسترسی پیدا کنند و نیاز به تهیه و نگهداری سخت‌افزار و نرم‌افزار خود را نداشته باشند.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a:srcRect l="19141" t="1706" r="15129" b="7475"/>
          <a:stretch/>
        </p:blipFill>
        <p:spPr>
          <a:xfrm rot="20858307">
            <a:off x="1008668" y="1314247"/>
            <a:ext cx="3723588" cy="28939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AAD4A9DB-E68C-2A21-9C63-F0B80BA5A13D}"/>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356193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20</a:t>
            </a:fld>
            <a:endParaRPr lang="en-US" dirty="0"/>
          </a:p>
        </p:txBody>
      </p:sp>
      <p:sp>
        <p:nvSpPr>
          <p:cNvPr id="3" name="Rectangle 2"/>
          <p:cNvSpPr/>
          <p:nvPr/>
        </p:nvSpPr>
        <p:spPr>
          <a:xfrm>
            <a:off x="374044" y="1016752"/>
            <a:ext cx="11440004" cy="3970318"/>
          </a:xfrm>
          <a:prstGeom prst="rect">
            <a:avLst/>
          </a:prstGeom>
        </p:spPr>
        <p:txBody>
          <a:bodyPr wrap="square">
            <a:spAutoFit/>
          </a:bodyPr>
          <a:lstStyle/>
          <a:p>
            <a:pPr algn="justLow" rtl="1">
              <a:lnSpc>
                <a:spcPct val="200000"/>
              </a:lnSpc>
            </a:pPr>
            <a:r>
              <a:rPr lang="en-US" dirty="0" err="1">
                <a:latin typeface="Times New Roman" panose="02020603050405020304" pitchFamily="18" charset="0"/>
                <a:cs typeface="B Nazanin" panose="00000400000000000000" pitchFamily="2" charset="-78"/>
              </a:rPr>
              <a:t>IaaS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می‌تواند به‌عنوان داربستی عمل کند که روی آن پروژه‌های خاص با الزامات منحصربه‌فرد فناوری اطلاعات اجرا می‌شود. برای مثال، کسب‌وکاری که در حال توسعه نرم‌افزار جدید است، احتمال دارد از </a:t>
            </a:r>
            <a:r>
              <a:rPr lang="en-US" dirty="0" err="1">
                <a:latin typeface="Times New Roman" panose="02020603050405020304" pitchFamily="18" charset="0"/>
                <a:cs typeface="B Nazanin" panose="00000400000000000000" pitchFamily="2" charset="-78"/>
              </a:rPr>
              <a:t>IaaS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برای ایجاد محیطی آزمایشی قبل از راه‌اندازی آن استفاده کند. افزون‌براین، شرکت تجارت الکترونیک ممکن است از </a:t>
            </a:r>
            <a:r>
              <a:rPr lang="en-US" dirty="0" err="1">
                <a:latin typeface="Times New Roman" panose="02020603050405020304" pitchFamily="18" charset="0"/>
                <a:cs typeface="B Nazanin" panose="00000400000000000000" pitchFamily="2" charset="-78"/>
              </a:rPr>
              <a:t>IaaS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برای میزبانی وب‌سایتش بهره ببرد.</a:t>
            </a:r>
          </a:p>
          <a:p>
            <a:pPr algn="justLow" rtl="1">
              <a:lnSpc>
                <a:spcPct val="200000"/>
              </a:lnSpc>
            </a:pPr>
            <a:endParaRPr lang="fa-IR"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این سرویس روشی برای ارائه همه‌چیز را شامل می‌شود؛ از سیستم‌عامل گرفته تا سرورها و فضای ذخیره‌سازی ازطریق اتصال مبتنی‌بر</a:t>
            </a:r>
            <a:r>
              <a:rPr lang="en-US" dirty="0">
                <a:latin typeface="Times New Roman" panose="02020603050405020304" pitchFamily="18" charset="0"/>
                <a:cs typeface="B Nazanin" panose="00000400000000000000" pitchFamily="2" charset="-78"/>
              </a:rPr>
              <a:t>IP </a:t>
            </a:r>
            <a:r>
              <a:rPr lang="fa-IR" dirty="0">
                <a:latin typeface="Times New Roman" panose="02020603050405020304" pitchFamily="18" charset="0"/>
                <a:cs typeface="B Nazanin" panose="00000400000000000000" pitchFamily="2" charset="-78"/>
              </a:rPr>
              <a:t>  به‌عنوان بخشی از سرویس درخواستی. با استفاده از سرویس </a:t>
            </a:r>
            <a:r>
              <a:rPr lang="en-US" dirty="0" err="1">
                <a:latin typeface="Times New Roman" panose="02020603050405020304" pitchFamily="18" charset="0"/>
                <a:cs typeface="B Nazanin" panose="00000400000000000000" pitchFamily="2" charset="-78"/>
              </a:rPr>
              <a:t>IaaS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کاربران دیگر به خرید نرم‌افزار یا سرور نیازی ندارند و این منابع را در سرویس برون‌سپاری و بر‌اساس تقاضا می‌توانند تهیه کنند. از نمونه‌های معروف سیستم </a:t>
            </a:r>
            <a:r>
              <a:rPr lang="en-US" dirty="0" err="1">
                <a:latin typeface="Times New Roman" panose="02020603050405020304" pitchFamily="18" charset="0"/>
                <a:cs typeface="B Nazanin" panose="00000400000000000000" pitchFamily="2" charset="-78"/>
              </a:rPr>
              <a:t>IaaS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می‌توان به </a:t>
            </a:r>
            <a:r>
              <a:rPr lang="en-US" dirty="0">
                <a:latin typeface="Times New Roman" panose="02020603050405020304" pitchFamily="18" charset="0"/>
                <a:cs typeface="B Nazanin" panose="00000400000000000000" pitchFamily="2" charset="-78"/>
              </a:rPr>
              <a:t> IBM Cloud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Microsoft Azure </a:t>
            </a:r>
            <a:r>
              <a:rPr lang="fa-IR" dirty="0">
                <a:latin typeface="Times New Roman" panose="02020603050405020304" pitchFamily="18" charset="0"/>
                <a:cs typeface="B Nazanin" panose="00000400000000000000" pitchFamily="2" charset="-78"/>
              </a:rPr>
              <a:t> اشاره کرد.</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BC4A34EC-45C8-D44E-EF70-E0FEB6DAB6D6}"/>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سرویس های مهم رایانش ابری</a:t>
            </a:r>
            <a:endParaRPr lang="en-US" sz="2000" dirty="0">
              <a:solidFill>
                <a:srgbClr val="4295FF"/>
              </a:solidFill>
              <a:cs typeface="B Titr" panose="00000700000000000000" pitchFamily="2" charset="-78"/>
            </a:endParaRPr>
          </a:p>
        </p:txBody>
      </p:sp>
      <p:pic>
        <p:nvPicPr>
          <p:cNvPr id="6" name="Picture 5">
            <a:extLst>
              <a:ext uri="{FF2B5EF4-FFF2-40B4-BE49-F238E27FC236}">
                <a16:creationId xmlns:a16="http://schemas.microsoft.com/office/drawing/2014/main" id="{32DA4249-6607-7DEF-F83E-605C2DC714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88" y="4719610"/>
            <a:ext cx="4542103" cy="2091207"/>
          </a:xfrm>
          <a:prstGeom prst="rect">
            <a:avLst/>
          </a:prstGeom>
        </p:spPr>
      </p:pic>
      <p:sp>
        <p:nvSpPr>
          <p:cNvPr id="2" name="Rectangle 1">
            <a:extLst>
              <a:ext uri="{FF2B5EF4-FFF2-40B4-BE49-F238E27FC236}">
                <a16:creationId xmlns:a16="http://schemas.microsoft.com/office/drawing/2014/main" id="{7A7C2829-6E3B-A432-71D1-5544017C1FEB}"/>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429760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21</a:t>
            </a:fld>
            <a:endParaRPr lang="en-US" dirty="0"/>
          </a:p>
        </p:txBody>
      </p:sp>
      <p:sp>
        <p:nvSpPr>
          <p:cNvPr id="3" name="Rectangle 2"/>
          <p:cNvSpPr/>
          <p:nvPr/>
        </p:nvSpPr>
        <p:spPr>
          <a:xfrm>
            <a:off x="154588" y="1360206"/>
            <a:ext cx="11476580" cy="3970318"/>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3. پلتفرم به‌عنوان سرویس (</a:t>
            </a:r>
            <a:r>
              <a:rPr lang="en-US" b="1" dirty="0" err="1">
                <a:latin typeface="Times New Roman" panose="02020603050405020304" pitchFamily="18" charset="0"/>
                <a:cs typeface="B Nazanin" panose="00000400000000000000" pitchFamily="2" charset="-78"/>
              </a:rPr>
              <a:t>PaaS</a:t>
            </a:r>
            <a:r>
              <a:rPr lang="fa-IR" b="1" dirty="0">
                <a:latin typeface="Times New Roman" panose="02020603050405020304" pitchFamily="18" charset="0"/>
                <a:cs typeface="B Nazanin" panose="00000400000000000000" pitchFamily="2" charset="-78"/>
              </a:rPr>
              <a:t>)</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پلتفرم به‌عنوان سرویس ( </a:t>
            </a:r>
            <a:r>
              <a:rPr lang="en-US" dirty="0" err="1">
                <a:latin typeface="Times New Roman" panose="02020603050405020304" pitchFamily="18" charset="0"/>
                <a:cs typeface="B Nazanin" panose="00000400000000000000" pitchFamily="2" charset="-78"/>
              </a:rPr>
              <a:t>PaaS</a:t>
            </a:r>
            <a:r>
              <a:rPr lang="fa-IR" dirty="0">
                <a:latin typeface="Times New Roman" panose="02020603050405020304" pitchFamily="18" charset="0"/>
                <a:cs typeface="B Nazanin" panose="00000400000000000000" pitchFamily="2" charset="-78"/>
              </a:rPr>
              <a:t> ) ابزارهای مهم برای طراحی و توسعه نرم‌افزار را فراهم می‌کند. این سرویس شامل ابزارهای توسعه، کتابخانه‌های کد، سرورها، محیط‌های برنامه‌نویسی و اجزای برنامه از‌پیش‌پیکربندی‌شده است. با </a:t>
            </a:r>
            <a:r>
              <a:rPr lang="en-US" dirty="0" err="1">
                <a:latin typeface="Times New Roman" panose="02020603050405020304" pitchFamily="18" charset="0"/>
                <a:cs typeface="B Nazanin" panose="00000400000000000000" pitchFamily="2" charset="-78"/>
              </a:rPr>
              <a:t>PaaS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شرکت‌های ارائه‌دهنده رایانش ابری نگرانی‌های مربوط به پشتیبان مانند امنیت و زیرساخت و ادغام داده‌ها را مدیریت می‌کنند؛ درنتیجه، کاربران می‌توانند روی ساخت و هاست و آزمایش برنامه‌ها تمرکز کنند و سریع‌تر و ارزان‌تر آن را انجام دهند. این سرویس پیچیده‌ترین لایه از سه‌لایه محاسبات مبتنی‌بر ابر شناخته می‌شود.</a:t>
            </a:r>
          </a:p>
          <a:p>
            <a:pPr algn="justLow" rtl="1">
              <a:lnSpc>
                <a:spcPct val="200000"/>
              </a:lnSpc>
            </a:pPr>
            <a:r>
              <a:rPr lang="fa-IR" dirty="0">
                <a:latin typeface="Times New Roman" panose="02020603050405020304" pitchFamily="18" charset="0"/>
                <a:cs typeface="B Nazanin" panose="00000400000000000000" pitchFamily="2" charset="-78"/>
              </a:rPr>
              <a:t>نکته مهم اینکه  </a:t>
            </a:r>
            <a:r>
              <a:rPr lang="en-US" dirty="0" err="1">
                <a:latin typeface="Times New Roman" panose="02020603050405020304" pitchFamily="18" charset="0"/>
                <a:cs typeface="B Nazanin" panose="00000400000000000000" pitchFamily="2" charset="-78"/>
              </a:rPr>
              <a:t>PaaS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شباهت‌هایی با </a:t>
            </a:r>
            <a:r>
              <a:rPr lang="en-US" dirty="0">
                <a:latin typeface="Times New Roman" panose="02020603050405020304" pitchFamily="18" charset="0"/>
                <a:cs typeface="B Nazanin" panose="00000400000000000000" pitchFamily="2" charset="-78"/>
              </a:rPr>
              <a:t>SaaS </a:t>
            </a:r>
            <a:r>
              <a:rPr lang="fa-IR" dirty="0">
                <a:latin typeface="Times New Roman" panose="02020603050405020304" pitchFamily="18" charset="0"/>
                <a:cs typeface="B Nazanin" panose="00000400000000000000" pitchFamily="2" charset="-78"/>
              </a:rPr>
              <a:t>دارد؛ ولی تفاوت اصلی‌شان در این است که به‌جای ارائه نرم‌افزار به‌صورت آنلاین، درواقع پلتفرمی برای توسعه نرم‌افزار است که ازطریق اینترنت ارائه می‌شود. این مدل شامل پلتفرم‌هایی مانند </a:t>
            </a:r>
            <a:r>
              <a:rPr lang="en-US" dirty="0">
                <a:latin typeface="Times New Roman" panose="02020603050405020304" pitchFamily="18" charset="0"/>
                <a:cs typeface="B Nazanin" panose="00000400000000000000" pitchFamily="2" charset="-78"/>
              </a:rPr>
              <a:t>Salesforce.com </a:t>
            </a:r>
            <a:r>
              <a:rPr lang="fa-IR" dirty="0">
                <a:latin typeface="Times New Roman" panose="02020603050405020304" pitchFamily="18" charset="0"/>
                <a:cs typeface="B Nazanin" panose="00000400000000000000" pitchFamily="2" charset="-78"/>
              </a:rPr>
              <a:t>و </a:t>
            </a:r>
            <a:r>
              <a:rPr lang="en-US" dirty="0" err="1">
                <a:latin typeface="Times New Roman" panose="02020603050405020304" pitchFamily="18" charset="0"/>
                <a:cs typeface="B Nazanin" panose="00000400000000000000" pitchFamily="2" charset="-78"/>
              </a:rPr>
              <a:t>Heroku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است.</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221B8208-11FC-C1F8-17D6-E2703A595CE9}"/>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سرویس های مهم رایانش ابری</a:t>
            </a:r>
            <a:endParaRPr lang="en-US" sz="2000" dirty="0">
              <a:solidFill>
                <a:srgbClr val="4295FF"/>
              </a:solidFill>
              <a:cs typeface="B Titr" panose="00000700000000000000" pitchFamily="2" charset="-78"/>
            </a:endParaRPr>
          </a:p>
        </p:txBody>
      </p:sp>
      <p:sp>
        <p:nvSpPr>
          <p:cNvPr id="2" name="Rectangle 1">
            <a:extLst>
              <a:ext uri="{FF2B5EF4-FFF2-40B4-BE49-F238E27FC236}">
                <a16:creationId xmlns:a16="http://schemas.microsoft.com/office/drawing/2014/main" id="{23EE85AC-C80A-AAC3-8AB6-CCA427CB6EFB}"/>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8011275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22</a:t>
            </a:fld>
            <a:endParaRPr lang="en-US" dirty="0"/>
          </a:p>
        </p:txBody>
      </p:sp>
      <p:sp>
        <p:nvSpPr>
          <p:cNvPr id="3" name="Rectangle 2"/>
          <p:cNvSpPr/>
          <p:nvPr/>
        </p:nvSpPr>
        <p:spPr>
          <a:xfrm>
            <a:off x="9220776" y="976622"/>
            <a:ext cx="2725426" cy="369332"/>
          </a:xfrm>
          <a:prstGeom prst="rect">
            <a:avLst/>
          </a:prstGeom>
        </p:spPr>
        <p:txBody>
          <a:bodyPr wrap="none">
            <a:spAutoFit/>
          </a:bodyPr>
          <a:lstStyle/>
          <a:p>
            <a:pPr algn="r" rtl="1"/>
            <a:r>
              <a:rPr lang="fa-IR" dirty="0">
                <a:cs typeface="B Nazanin" panose="00000400000000000000" pitchFamily="2" charset="-78"/>
              </a:rPr>
              <a:t>مزایای مهم رایانش ابری عبارت‌اند از:</a:t>
            </a:r>
            <a:endParaRPr lang="en-US" dirty="0">
              <a:cs typeface="B Nazanin" panose="00000400000000000000" pitchFamily="2" charset="-78"/>
            </a:endParaRPr>
          </a:p>
        </p:txBody>
      </p:sp>
      <p:sp>
        <p:nvSpPr>
          <p:cNvPr id="5" name="Rectangle 4"/>
          <p:cNvSpPr/>
          <p:nvPr/>
        </p:nvSpPr>
        <p:spPr>
          <a:xfrm>
            <a:off x="5257800" y="1626954"/>
            <a:ext cx="6688402"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۱. استفاده آسان و راحت</a:t>
            </a:r>
          </a:p>
          <a:p>
            <a:pPr algn="justLow" rtl="1">
              <a:lnSpc>
                <a:spcPct val="200000"/>
              </a:lnSpc>
            </a:pPr>
            <a:r>
              <a:rPr lang="fa-IR" dirty="0">
                <a:cs typeface="B Nazanin" panose="00000400000000000000" pitchFamily="2" charset="-78"/>
              </a:rPr>
              <a:t>استفاده از رایانش ابری ذخیره و بازیابی و به‌اشتراک‌گذاری اطلاعات را سریع و آسان می‌کند. همچنین، می‌توان به توانایی استفاده از نرم‌افزار ازطریق دستگاه‌های مختلف برنامه‌ای بومی یا یک مرورگر اشاره کرد. درنتیجه، کاربران می‌توانند فایل‌ها و تنظیمات خود را به روشی کاملاً یکپارچه به دستگاه‌های دیگر منتقل کنند.</a:t>
            </a: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C41D5F39-7865-8826-3B51-42327DF0A736}"/>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مزایای رایانش ابری</a:t>
            </a:r>
            <a:endParaRPr lang="fa-IR" sz="2000" b="1" dirty="0">
              <a:solidFill>
                <a:srgbClr val="4295FF"/>
              </a:solidFill>
              <a:effectLst/>
              <a:cs typeface="B Titr" panose="00000700000000000000" pitchFamily="2" charset="-78"/>
            </a:endParaRPr>
          </a:p>
        </p:txBody>
      </p:sp>
      <p:pic>
        <p:nvPicPr>
          <p:cNvPr id="8" name="Picture 7">
            <a:extLst>
              <a:ext uri="{FF2B5EF4-FFF2-40B4-BE49-F238E27FC236}">
                <a16:creationId xmlns:a16="http://schemas.microsoft.com/office/drawing/2014/main" id="{0E98E86F-EDD9-CB28-2722-E20136E6B0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8950" y="1054304"/>
            <a:ext cx="8561508" cy="5777345"/>
          </a:xfrm>
          <a:prstGeom prst="rect">
            <a:avLst/>
          </a:prstGeom>
        </p:spPr>
      </p:pic>
      <p:sp>
        <p:nvSpPr>
          <p:cNvPr id="2" name="Rectangle 1">
            <a:extLst>
              <a:ext uri="{FF2B5EF4-FFF2-40B4-BE49-F238E27FC236}">
                <a16:creationId xmlns:a16="http://schemas.microsoft.com/office/drawing/2014/main" id="{4DB5B33D-8A96-7424-25A1-27BC3DF0FDA3}"/>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464032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23</a:t>
            </a:fld>
            <a:endParaRPr lang="en-US" dirty="0"/>
          </a:p>
        </p:txBody>
      </p:sp>
      <p:sp>
        <p:nvSpPr>
          <p:cNvPr id="3" name="Rectangle 2"/>
          <p:cNvSpPr/>
          <p:nvPr/>
        </p:nvSpPr>
        <p:spPr>
          <a:xfrm>
            <a:off x="154588" y="1199864"/>
            <a:ext cx="11577164"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۲. انعطاف‌پذیری</a:t>
            </a:r>
          </a:p>
          <a:p>
            <a:pPr algn="justLow" rtl="1">
              <a:lnSpc>
                <a:spcPct val="200000"/>
              </a:lnSpc>
            </a:pPr>
            <a:r>
              <a:rPr lang="fa-IR" dirty="0">
                <a:cs typeface="B Nazanin" panose="00000400000000000000" pitchFamily="2" charset="-78"/>
              </a:rPr>
              <a:t>ازآن‌جاکه اطلاعات در مکان‌ها و دستگاه‌ها جریان دارد، کارمندان می‌توانند با خیال راحت و به‌طورایمن در هر جایی کار کنند. این باعث می‌شود که آنان در انجام کارشان موفق‌تر و راضی‌تر باشند.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77BBF957-EA9F-1AF2-2C8B-49EB4141DAC7}"/>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مزایای رایانش ابری</a:t>
            </a:r>
            <a:endParaRPr lang="fa-IR" sz="2000" b="1" dirty="0">
              <a:solidFill>
                <a:srgbClr val="4295FF"/>
              </a:solidFill>
              <a:effectLst/>
              <a:cs typeface="B Titr" panose="00000700000000000000" pitchFamily="2" charset="-78"/>
            </a:endParaRPr>
          </a:p>
        </p:txBody>
      </p:sp>
      <p:pic>
        <p:nvPicPr>
          <p:cNvPr id="7" name="Picture 6">
            <a:extLst>
              <a:ext uri="{FF2B5EF4-FFF2-40B4-BE49-F238E27FC236}">
                <a16:creationId xmlns:a16="http://schemas.microsoft.com/office/drawing/2014/main" id="{C1B648FC-E65E-234D-E866-22046DBA3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1631" y="2583487"/>
            <a:ext cx="5107187" cy="3973059"/>
          </a:xfrm>
          <a:prstGeom prst="rect">
            <a:avLst/>
          </a:prstGeom>
        </p:spPr>
      </p:pic>
      <p:sp>
        <p:nvSpPr>
          <p:cNvPr id="2" name="Rectangle 1">
            <a:extLst>
              <a:ext uri="{FF2B5EF4-FFF2-40B4-BE49-F238E27FC236}">
                <a16:creationId xmlns:a16="http://schemas.microsoft.com/office/drawing/2014/main" id="{A95283AB-70B4-6023-59F5-266D425E1B73}"/>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850155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24</a:t>
            </a:fld>
            <a:endParaRPr lang="en-US" dirty="0"/>
          </a:p>
        </p:txBody>
      </p:sp>
      <p:sp>
        <p:nvSpPr>
          <p:cNvPr id="5" name="Rectangle 4"/>
          <p:cNvSpPr/>
          <p:nvPr/>
        </p:nvSpPr>
        <p:spPr>
          <a:xfrm>
            <a:off x="154588" y="1152573"/>
            <a:ext cx="11640312" cy="4939814"/>
          </a:xfrm>
          <a:prstGeom prst="rect">
            <a:avLst/>
          </a:prstGeom>
        </p:spPr>
        <p:txBody>
          <a:bodyPr wrap="square">
            <a:spAutoFit/>
          </a:bodyPr>
          <a:lstStyle/>
          <a:p>
            <a:pPr algn="ctr" rtl="1">
              <a:lnSpc>
                <a:spcPct val="300000"/>
              </a:lnSpc>
            </a:pPr>
            <a:r>
              <a:rPr lang="fa-IR" b="1" dirty="0">
                <a:cs typeface="B Nazanin" panose="00000400000000000000" pitchFamily="2" charset="-78"/>
              </a:rPr>
              <a:t>۳. هزینه</a:t>
            </a:r>
          </a:p>
          <a:p>
            <a:pPr algn="ctr" rtl="1">
              <a:lnSpc>
                <a:spcPct val="300000"/>
              </a:lnSpc>
            </a:pPr>
            <a:r>
              <a:rPr lang="fa-IR" dirty="0">
                <a:cs typeface="B Nazanin" panose="00000400000000000000" pitchFamily="2" charset="-78"/>
              </a:rPr>
              <a:t>در هسته رایانش ابری، ایده «چندتداومی» وجود دارد؛ یعنی ارائه‌دهنده سرویس ابری مشتریان زیادی دارد که از منابع محاسباتی مشابهی استفاده می‌کنند. این درست مانند ساختمان آپارتمانی است. اگرچه ساکنان امکانات و زیرساخت‌های مشترک دارند، همه آزادند آپارتمانشان را به‌دلخواه خود تزیین کنند.</a:t>
            </a:r>
          </a:p>
          <a:p>
            <a:pPr algn="ctr" rtl="1">
              <a:lnSpc>
                <a:spcPct val="300000"/>
              </a:lnSpc>
            </a:pPr>
            <a:r>
              <a:rPr lang="fa-IR" dirty="0">
                <a:cs typeface="B Nazanin" panose="00000400000000000000" pitchFamily="2" charset="-78"/>
              </a:rPr>
              <a:t>همچنین، رایانش ابری در کاهش هزینه بسیار زیاد کسب‌وکار‌ها نقش مؤثری ایفا می‌کند. پیش از فناوری رایانش ابری، شرکت‌ها به خرید و ساخت و نگه‌داری فناوری و زیرساخت مدیریت اطلاعات پرهزینه ملزم بودند. در‌حالی‌که امروزه شرکت‌ها می‌توانند مراکز پرهزینه سرور و بخش‌های فناوری اطلاعات را با اتصالات اینترنتی سریع تعویض کنند و کارمندان نیز برای انجام وظایفشان می‌توانند به‌صورت آنلاین با همدیگر درارتباط باشند.</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6FD198ED-6F9B-9BB3-C3E7-4DA6691074FC}"/>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مزایای رایانش ابری</a:t>
            </a:r>
            <a:endParaRPr lang="fa-IR" sz="2000" b="1" dirty="0">
              <a:solidFill>
                <a:srgbClr val="4295FF"/>
              </a:solidFill>
              <a:effectLst/>
              <a:cs typeface="B Titr" panose="00000700000000000000" pitchFamily="2" charset="-78"/>
            </a:endParaRPr>
          </a:p>
        </p:txBody>
      </p:sp>
      <p:sp>
        <p:nvSpPr>
          <p:cNvPr id="2" name="Rectangle 1">
            <a:extLst>
              <a:ext uri="{FF2B5EF4-FFF2-40B4-BE49-F238E27FC236}">
                <a16:creationId xmlns:a16="http://schemas.microsoft.com/office/drawing/2014/main" id="{E7DCA002-881F-8E48-F6F1-856F58988A75}"/>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4200073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25</a:t>
            </a:fld>
            <a:endParaRPr lang="en-US" dirty="0"/>
          </a:p>
        </p:txBody>
      </p:sp>
      <p:sp>
        <p:nvSpPr>
          <p:cNvPr id="3" name="Rectangle 2"/>
          <p:cNvSpPr/>
          <p:nvPr/>
        </p:nvSpPr>
        <p:spPr>
          <a:xfrm>
            <a:off x="343994" y="915384"/>
            <a:ext cx="11504012"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۴. قابلیت اطمینان</a:t>
            </a:r>
          </a:p>
          <a:p>
            <a:pPr algn="justLow" rtl="1">
              <a:lnSpc>
                <a:spcPct val="200000"/>
              </a:lnSpc>
            </a:pPr>
            <a:r>
              <a:rPr lang="fa-IR" dirty="0">
                <a:cs typeface="B Nazanin" panose="00000400000000000000" pitchFamily="2" charset="-78"/>
              </a:rPr>
              <a:t>ارائه‌دهندگان سرویس‌های ابری به‌طورمستمر معماری خود را اصلاح می‌کنند تا بهترین استانداردهای عملکرد و دردسترس‌بودن را ارائه دهند. در همین حال، اشخاص ثالثی که خدمات آن‌ها را میزبانی می‌کنند، به‌طور‌مداوم آن‌ها را نگه‌داری و به‌روز و دسترسی آسان به پشتیبانی مشتری را فراهم می‌کنند. این تعهد به بهبود مستمر آن‌ها را در استانداردهای برتر قابل‌اعتماد می‌کند.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70D10A56-AC0A-9F90-912A-9BD2BFB8FA6F}"/>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مزایای رایانش ابری</a:t>
            </a:r>
            <a:endParaRPr lang="fa-IR" sz="2000" b="1" dirty="0">
              <a:solidFill>
                <a:srgbClr val="4295FF"/>
              </a:solidFill>
              <a:effectLst/>
              <a:cs typeface="B Titr" panose="00000700000000000000" pitchFamily="2" charset="-78"/>
            </a:endParaRPr>
          </a:p>
        </p:txBody>
      </p:sp>
      <p:pic>
        <p:nvPicPr>
          <p:cNvPr id="7" name="Picture 6">
            <a:extLst>
              <a:ext uri="{FF2B5EF4-FFF2-40B4-BE49-F238E27FC236}">
                <a16:creationId xmlns:a16="http://schemas.microsoft.com/office/drawing/2014/main" id="{54BAF97C-8805-BD87-F11B-E2A5E0F4D4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5933" y="2628179"/>
            <a:ext cx="5248321" cy="4215318"/>
          </a:xfrm>
          <a:prstGeom prst="rect">
            <a:avLst/>
          </a:prstGeom>
        </p:spPr>
      </p:pic>
      <p:sp>
        <p:nvSpPr>
          <p:cNvPr id="2" name="Rectangle 1">
            <a:extLst>
              <a:ext uri="{FF2B5EF4-FFF2-40B4-BE49-F238E27FC236}">
                <a16:creationId xmlns:a16="http://schemas.microsoft.com/office/drawing/2014/main" id="{E7015B46-9AE2-3D30-CF59-79BD291F75B2}"/>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8472602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26</a:t>
            </a:fld>
            <a:endParaRPr lang="en-US" dirty="0"/>
          </a:p>
        </p:txBody>
      </p:sp>
      <p:sp>
        <p:nvSpPr>
          <p:cNvPr id="3" name="Rectangle 2"/>
          <p:cNvSpPr/>
          <p:nvPr/>
        </p:nvSpPr>
        <p:spPr>
          <a:xfrm>
            <a:off x="154588" y="1166842"/>
            <a:ext cx="6410804" cy="4524315"/>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۵. مقیاس‌پذیری</a:t>
            </a:r>
          </a:p>
          <a:p>
            <a:pPr algn="justLow" rtl="1">
              <a:lnSpc>
                <a:spcPct val="200000"/>
              </a:lnSpc>
            </a:pPr>
            <a:r>
              <a:rPr lang="fa-IR" dirty="0">
                <a:latin typeface="Times New Roman" panose="02020603050405020304" pitchFamily="18" charset="0"/>
                <a:cs typeface="B Nazanin" panose="00000400000000000000" pitchFamily="2" charset="-78"/>
              </a:rPr>
              <a:t>فروشندگان ابری معمولاً به مشتریان اجازه می‌دهند منابع محاسباتی را درصورت نیاز افزایش یا کاهش دهند. این بدان‌معناست که میزان رایانش ابری می‌تواند با‌توجه‌به کسب‌وکارتان افزایش یا کاهش یابد؛ یعنی پهنای باند و کاربرها و سرویس‌ها را می‌توانید کم‌وزیاد و حتی ارائه‌دهندگان خدمات بیشتری را اضافه کنید. علاوه‌بر‌این، بسیاری از ارائه‌دهندگان خدمات ابری این مقیاس‌بندی را از‌طرف شما خودکار می‌کنند تا تیم‌ها بتوانند زمان بیشتری را برای تجربه مشتری و زمان کمتری را برای برنامه‌ریزی ظرفیت صرف کنند.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1C51FE0E-D009-A475-71C6-4E200F0FFD15}"/>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مزایای رایانش ابری</a:t>
            </a:r>
            <a:endParaRPr lang="fa-IR" sz="2000" b="1" dirty="0">
              <a:solidFill>
                <a:srgbClr val="4295FF"/>
              </a:solidFill>
              <a:effectLst/>
              <a:cs typeface="B Titr" panose="00000700000000000000" pitchFamily="2" charset="-78"/>
            </a:endParaRPr>
          </a:p>
        </p:txBody>
      </p:sp>
      <p:pic>
        <p:nvPicPr>
          <p:cNvPr id="2" name="Picture 1">
            <a:extLst>
              <a:ext uri="{FF2B5EF4-FFF2-40B4-BE49-F238E27FC236}">
                <a16:creationId xmlns:a16="http://schemas.microsoft.com/office/drawing/2014/main" id="{F2812B72-A9B1-6426-3538-E627F67E4E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5024" y="1321341"/>
            <a:ext cx="5248321" cy="4215318"/>
          </a:xfrm>
          <a:prstGeom prst="rect">
            <a:avLst/>
          </a:prstGeom>
        </p:spPr>
      </p:pic>
      <p:sp>
        <p:nvSpPr>
          <p:cNvPr id="5" name="Rectangle 4">
            <a:extLst>
              <a:ext uri="{FF2B5EF4-FFF2-40B4-BE49-F238E27FC236}">
                <a16:creationId xmlns:a16="http://schemas.microsoft.com/office/drawing/2014/main" id="{C2DC3041-CA2C-18D7-20F7-1D06595FF6E6}"/>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430687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27</a:t>
            </a:fld>
            <a:endParaRPr lang="en-US" dirty="0"/>
          </a:p>
        </p:txBody>
      </p:sp>
      <p:sp>
        <p:nvSpPr>
          <p:cNvPr id="3" name="Rectangle 2"/>
          <p:cNvSpPr/>
          <p:nvPr/>
        </p:nvSpPr>
        <p:spPr>
          <a:xfrm>
            <a:off x="348996" y="732596"/>
            <a:ext cx="11494008" cy="223907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۶. بک‌آپ‌گیری</a:t>
            </a:r>
          </a:p>
          <a:p>
            <a:pPr algn="justLow" rtl="1">
              <a:lnSpc>
                <a:spcPct val="200000"/>
              </a:lnSpc>
            </a:pPr>
            <a:r>
              <a:rPr lang="fa-IR" dirty="0">
                <a:latin typeface="Times New Roman" panose="02020603050405020304" pitchFamily="18" charset="0"/>
                <a:cs typeface="B Nazanin" panose="00000400000000000000" pitchFamily="2" charset="-78"/>
              </a:rPr>
              <a:t>رایانش ابری بسیار فراتر از دسترسی به فایل‌ها در دستگاه‌های مختلف است. به‌لطف خدمات رایانش ابری، کاربران می‌توانند ایمیل خود را در هر کامپیوتر‌ی بررسی و حتی فایل‌ها را با استفاده از سرویس‌هایی مانند </a:t>
            </a:r>
            <a:r>
              <a:rPr lang="en-US" dirty="0">
                <a:latin typeface="Times New Roman" panose="02020603050405020304" pitchFamily="18" charset="0"/>
                <a:cs typeface="B Nazanin" panose="00000400000000000000" pitchFamily="2" charset="-78"/>
              </a:rPr>
              <a:t>Dropbox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Google Drive </a:t>
            </a:r>
            <a:r>
              <a:rPr lang="fa-IR" dirty="0">
                <a:latin typeface="Times New Roman" panose="02020603050405020304" pitchFamily="18" charset="0"/>
                <a:cs typeface="B Nazanin" panose="00000400000000000000" pitchFamily="2" charset="-78"/>
              </a:rPr>
              <a:t> ذخیره کنند. سرویس‌های رایانش ابری امکان بک‌آپ‌گیری از فایل‌های موسیقی و عکس و ویدئو را نیز برای کاربران فراهم می‌کنند؛ در‌نتیجه درصورت خراب‌شدن هارد دیسک، آنان می‌توانند به‌راحتی به تمامی اطلاعاتشان دسترسی پیدا کنند.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54529A90-B934-8F5B-2AE7-1CDA546FBBD8}"/>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مزایای رایانش ابری</a:t>
            </a:r>
            <a:endParaRPr lang="fa-IR" sz="2000" b="1" dirty="0">
              <a:solidFill>
                <a:srgbClr val="4295FF"/>
              </a:solidFill>
              <a:effectLst/>
              <a:cs typeface="B Titr" panose="00000700000000000000" pitchFamily="2" charset="-78"/>
            </a:endParaRPr>
          </a:p>
        </p:txBody>
      </p:sp>
      <p:pic>
        <p:nvPicPr>
          <p:cNvPr id="7" name="Picture 6">
            <a:extLst>
              <a:ext uri="{FF2B5EF4-FFF2-40B4-BE49-F238E27FC236}">
                <a16:creationId xmlns:a16="http://schemas.microsoft.com/office/drawing/2014/main" id="{A7F208A6-CCEB-8ACB-23BD-6424474592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2797" y="3092571"/>
            <a:ext cx="8178512" cy="3765429"/>
          </a:xfrm>
          <a:prstGeom prst="rect">
            <a:avLst/>
          </a:prstGeom>
        </p:spPr>
      </p:pic>
      <p:sp>
        <p:nvSpPr>
          <p:cNvPr id="2" name="Rectangle 1">
            <a:extLst>
              <a:ext uri="{FF2B5EF4-FFF2-40B4-BE49-F238E27FC236}">
                <a16:creationId xmlns:a16="http://schemas.microsoft.com/office/drawing/2014/main" id="{DDE69CE3-5B3F-61E4-866C-7C9EEC2FAAD1}"/>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98847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28</a:t>
            </a:fld>
            <a:endParaRPr lang="en-US" dirty="0"/>
          </a:p>
        </p:txBody>
      </p:sp>
      <p:sp>
        <p:nvSpPr>
          <p:cNvPr id="3" name="Rectangle 2"/>
          <p:cNvSpPr/>
          <p:nvPr/>
        </p:nvSpPr>
        <p:spPr>
          <a:xfrm>
            <a:off x="154588" y="1184023"/>
            <a:ext cx="11668604"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۷. سرعت زیاد</a:t>
            </a:r>
          </a:p>
          <a:p>
            <a:pPr algn="justLow" rtl="1">
              <a:lnSpc>
                <a:spcPct val="200000"/>
              </a:lnSpc>
            </a:pPr>
            <a:r>
              <a:rPr lang="fa-IR" dirty="0">
                <a:latin typeface="Times New Roman" panose="02020603050405020304" pitchFamily="18" charset="0"/>
                <a:cs typeface="B Nazanin" panose="00000400000000000000" pitchFamily="2" charset="-78"/>
              </a:rPr>
              <a:t>ساختار ابری به افراد اجازه می‌دهد تا فضای ذخیره‌سازی را روی دسکتاپ یا لپ‌تاپ خود ذخیره کنند و نرم‌افزار را سریع‌تر ارتقا دهند؛ زیرا شرکت‌های نرم‌افزاری می‌توانند محصولاتشان را به‌جای روش‌های سنتی‌تر و ملموس‌تر شامل هارد دیسک‌ها یا درایوهای فلش، ازطریق وب ارائه دهند. به‌عنوان‌ مثال، کاربران</a:t>
            </a:r>
            <a:r>
              <a:rPr lang="en-US" dirty="0">
                <a:latin typeface="Times New Roman" panose="02020603050405020304" pitchFamily="18" charset="0"/>
                <a:cs typeface="B Nazanin" panose="00000400000000000000" pitchFamily="2" charset="-78"/>
              </a:rPr>
              <a:t>Adobe </a:t>
            </a:r>
            <a:r>
              <a:rPr lang="fa-IR" dirty="0">
                <a:latin typeface="Times New Roman" panose="02020603050405020304" pitchFamily="18" charset="0"/>
                <a:cs typeface="B Nazanin" panose="00000400000000000000" pitchFamily="2" charset="-78"/>
              </a:rPr>
              <a:t> می‌توانند ازطریق اشتراک مبتنی‌بر اینترنت به برنامه‌های کاربردی موجود در </a:t>
            </a:r>
            <a:r>
              <a:rPr lang="en-US" dirty="0">
                <a:latin typeface="Times New Roman" panose="02020603050405020304" pitchFamily="18" charset="0"/>
                <a:cs typeface="B Nazanin" panose="00000400000000000000" pitchFamily="2" charset="-78"/>
              </a:rPr>
              <a:t>Creative Cloud </a:t>
            </a:r>
            <a:r>
              <a:rPr lang="fa-IR" dirty="0">
                <a:latin typeface="Times New Roman" panose="02020603050405020304" pitchFamily="18" charset="0"/>
                <a:cs typeface="B Nazanin" panose="00000400000000000000" pitchFamily="2" charset="-78"/>
              </a:rPr>
              <a:t> خود دسترسی داشته باشند. این امر به کاربران امکان می‌دهد نسخه‌های جدید برنامه‌هایشان را به‌راحتی دانلود و نصب کنند.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265176" y="4169664"/>
            <a:ext cx="4389120" cy="24688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a:extLst>
              <a:ext uri="{FF2B5EF4-FFF2-40B4-BE49-F238E27FC236}">
                <a16:creationId xmlns:a16="http://schemas.microsoft.com/office/drawing/2014/main" id="{BA44000C-7DBB-6A77-D507-C849726944E7}"/>
              </a:ext>
            </a:extLst>
          </p:cNvPr>
          <p:cNvSpPr/>
          <p:nvPr/>
        </p:nvSpPr>
        <p:spPr>
          <a:xfrm>
            <a:off x="758829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مزایای رایانش ابری</a:t>
            </a:r>
            <a:endParaRPr lang="fa-IR" sz="2000" b="1" dirty="0">
              <a:solidFill>
                <a:srgbClr val="4295FF"/>
              </a:solidFill>
              <a:effectLst/>
              <a:cs typeface="B Titr" panose="00000700000000000000" pitchFamily="2" charset="-78"/>
            </a:endParaRPr>
          </a:p>
        </p:txBody>
      </p:sp>
      <p:sp>
        <p:nvSpPr>
          <p:cNvPr id="2" name="Rectangle 1">
            <a:extLst>
              <a:ext uri="{FF2B5EF4-FFF2-40B4-BE49-F238E27FC236}">
                <a16:creationId xmlns:a16="http://schemas.microsoft.com/office/drawing/2014/main" id="{45C0D743-D0E8-C6B2-37A3-CB94311F5C02}"/>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857598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29</a:t>
            </a:fld>
            <a:endParaRPr lang="en-US" dirty="0"/>
          </a:p>
        </p:txBody>
      </p:sp>
      <p:sp>
        <p:nvSpPr>
          <p:cNvPr id="6" name="Rectangle 5"/>
          <p:cNvSpPr/>
          <p:nvPr/>
        </p:nvSpPr>
        <p:spPr>
          <a:xfrm>
            <a:off x="669302" y="1125372"/>
            <a:ext cx="5621769" cy="3416320"/>
          </a:xfrm>
          <a:prstGeom prst="rect">
            <a:avLst/>
          </a:prstGeom>
        </p:spPr>
        <p:txBody>
          <a:bodyPr wrap="square">
            <a:spAutoFit/>
          </a:bodyPr>
          <a:lstStyle/>
          <a:p>
            <a:pPr algn="justLow" rtl="1">
              <a:lnSpc>
                <a:spcPct val="200000"/>
              </a:lnSpc>
            </a:pPr>
            <a:r>
              <a:rPr lang="fa-IR" dirty="0">
                <a:cs typeface="B Nazanin" panose="00000400000000000000" pitchFamily="2" charset="-78"/>
              </a:rPr>
              <a:t>وقتی صحبت از معایب رایانش ابری به میان می‌آید، اولین موردی که به ذهن می‌رسد ارتباطات آنلاین و مبتنی بر اینترنت است. در سیستم‌های سنتی، برای دسترسی به داده‌های موجود در سرورها و فضاهای ذخیره‌سازی، ارتباطات کابلی مطرح بود. اما در رایانش ابری نیاز اولیه ارتباطی، دسترسی به یک اینترنت بدون قطعی است. در صورت قطعی اینترنت یا سرعت ناپایدار و کم، دسترسی به داده‌ها یا سرویس‌های مبتنی بر کلود با مشکل مواجه می‌شود.</a:t>
            </a:r>
            <a:endParaRPr lang="en-US" dirty="0">
              <a:cs typeface="B Nazanin" panose="00000400000000000000" pitchFamily="2" charset="-78"/>
            </a:endParaRPr>
          </a:p>
        </p:txBody>
      </p:sp>
      <p:pic>
        <p:nvPicPr>
          <p:cNvPr id="8" name="Picture 7"/>
          <p:cNvPicPr>
            <a:picLocks noChangeAspect="1"/>
          </p:cNvPicPr>
          <p:nvPr/>
        </p:nvPicPr>
        <p:blipFill rotWithShape="1">
          <a:blip r:embed="rId2"/>
          <a:srcRect l="5341" t="4304" r="11079" b="1809"/>
          <a:stretch/>
        </p:blipFill>
        <p:spPr>
          <a:xfrm>
            <a:off x="6966045" y="1370766"/>
            <a:ext cx="4311556" cy="28452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extLst>
              <a:ext uri="{FF2B5EF4-FFF2-40B4-BE49-F238E27FC236}">
                <a16:creationId xmlns:a16="http://schemas.microsoft.com/office/drawing/2014/main" id="{50EB1E99-A43B-3D94-F47F-DEA8EEBB753F}"/>
              </a:ext>
            </a:extLst>
          </p:cNvPr>
          <p:cNvSpPr/>
          <p:nvPr/>
        </p:nvSpPr>
        <p:spPr>
          <a:xfrm>
            <a:off x="756001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نقاط ضعف  رایانش ابری</a:t>
            </a:r>
            <a:endParaRPr lang="fa-IR" sz="2000" b="1" dirty="0">
              <a:solidFill>
                <a:srgbClr val="4295FF"/>
              </a:solidFill>
              <a:effectLst/>
              <a:cs typeface="B Titr" panose="00000700000000000000" pitchFamily="2" charset="-78"/>
            </a:endParaRPr>
          </a:p>
        </p:txBody>
      </p:sp>
      <p:pic>
        <p:nvPicPr>
          <p:cNvPr id="2" name="Picture 1">
            <a:extLst>
              <a:ext uri="{FF2B5EF4-FFF2-40B4-BE49-F238E27FC236}">
                <a16:creationId xmlns:a16="http://schemas.microsoft.com/office/drawing/2014/main" id="{29448056-2803-B39D-60F1-54F0629D7383}"/>
              </a:ext>
            </a:extLst>
          </p:cNvPr>
          <p:cNvPicPr>
            <a:picLocks noChangeAspect="1"/>
          </p:cNvPicPr>
          <p:nvPr/>
        </p:nvPicPr>
        <p:blipFill rotWithShape="1">
          <a:blip r:embed="rId3">
            <a:extLst>
              <a:ext uri="{28A0092B-C50C-407E-A947-70E740481C1C}">
                <a14:useLocalDpi xmlns:a14="http://schemas.microsoft.com/office/drawing/2010/main" val="0"/>
              </a:ext>
            </a:extLst>
          </a:blip>
          <a:srcRect r="16366"/>
          <a:stretch/>
        </p:blipFill>
        <p:spPr>
          <a:xfrm>
            <a:off x="5672436" y="4978479"/>
            <a:ext cx="2845927" cy="150829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7C1BA489-D225-5D56-64B7-54399DF2A2E1}"/>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917380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3</a:t>
            </a:fld>
            <a:endParaRPr lang="en-US" dirty="0"/>
          </a:p>
        </p:txBody>
      </p:sp>
      <p:sp>
        <p:nvSpPr>
          <p:cNvPr id="3" name="Rectangle 2"/>
          <p:cNvSpPr/>
          <p:nvPr/>
        </p:nvSpPr>
        <p:spPr>
          <a:xfrm>
            <a:off x="273460" y="1027236"/>
            <a:ext cx="11650316"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درحقیقت، ذخیره‌سازی مبتنی‌بر ابر به‌جای ذخیره و نگه‌داری فایل‌ها روی هارد دیسک اختصاصی یا دستگاه ذخیره‌سازی لوکال، امکان ذخیره‌سازی آن‌ها را در پایگاه‌داده از راه دور فراهم می‌کند. با استفاده از رایانش ابری، می‌توانید در زمان و مکان دلخواه فقط با استفاده از اتصال به اینترنت به داده‌ها و برنامه‌ها نرم‌افزاری دسترسی داشته باشید.</a:t>
            </a:r>
          </a:p>
        </p:txBody>
      </p:sp>
      <p:pic>
        <p:nvPicPr>
          <p:cNvPr id="6" name="Picture 5"/>
          <p:cNvPicPr>
            <a:picLocks noChangeAspect="1"/>
          </p:cNvPicPr>
          <p:nvPr/>
        </p:nvPicPr>
        <p:blipFill>
          <a:blip r:embed="rId2"/>
          <a:stretch>
            <a:fillRect/>
          </a:stretch>
        </p:blipFill>
        <p:spPr>
          <a:xfrm rot="21360745">
            <a:off x="350520" y="2511066"/>
            <a:ext cx="3619879" cy="24313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5065776" y="3150844"/>
            <a:ext cx="6775704"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از مزیت‌های مهم رایانش ابری که آن را به گزینه‌ای محبوب در بین کاربران و کسب‌وکارها تبدیل کرده است، می‌توان به مقرون‌به‌صرفه‌بودن، افزایش بهره‌وری، سرعت و کارایی، عملکرد و امنیت اشاره کرد. دلیل نام‌گذاری رایانش ابری این است که دسترسی به اطلاعات را ازطریق فضای ابری یا فضای مجازی امکان‌پذیر می‌کند.</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70FF04E4-780E-7931-1881-B920142B7B77}"/>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رایانش ابری</a:t>
            </a:r>
            <a:endParaRPr lang="en-US" sz="2000" dirty="0">
              <a:solidFill>
                <a:srgbClr val="4295FF"/>
              </a:solidFill>
              <a:cs typeface="B Titr" panose="00000700000000000000" pitchFamily="2" charset="-78"/>
            </a:endParaRPr>
          </a:p>
        </p:txBody>
      </p:sp>
      <p:pic>
        <p:nvPicPr>
          <p:cNvPr id="2" name="Picture 1">
            <a:extLst>
              <a:ext uri="{FF2B5EF4-FFF2-40B4-BE49-F238E27FC236}">
                <a16:creationId xmlns:a16="http://schemas.microsoft.com/office/drawing/2014/main" id="{56E4A49B-756E-1B09-5B9D-0AD411B6DB3A}"/>
              </a:ext>
            </a:extLst>
          </p:cNvPr>
          <p:cNvPicPr>
            <a:picLocks noChangeAspect="1"/>
          </p:cNvPicPr>
          <p:nvPr/>
        </p:nvPicPr>
        <p:blipFill rotWithShape="1">
          <a:blip r:embed="rId3"/>
          <a:srcRect l="20257" r="15979"/>
          <a:stretch/>
        </p:blipFill>
        <p:spPr>
          <a:xfrm rot="21360745">
            <a:off x="2160459" y="4222356"/>
            <a:ext cx="2669884" cy="2355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tangle 7">
            <a:extLst>
              <a:ext uri="{FF2B5EF4-FFF2-40B4-BE49-F238E27FC236}">
                <a16:creationId xmlns:a16="http://schemas.microsoft.com/office/drawing/2014/main" id="{409494A0-B339-E6B8-20DA-00CCFEBFB1AA}"/>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926414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30</a:t>
            </a:fld>
            <a:endParaRPr lang="en-US" dirty="0"/>
          </a:p>
        </p:txBody>
      </p:sp>
      <p:sp>
        <p:nvSpPr>
          <p:cNvPr id="3" name="Rectangle 2"/>
          <p:cNvSpPr/>
          <p:nvPr/>
        </p:nvSpPr>
        <p:spPr>
          <a:xfrm>
            <a:off x="240084" y="5050828"/>
            <a:ext cx="11507670"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حتی ارائه‌دهندگان سرویس‌های ابری برتر دنیا هم ممکن است شاهد قطعی یا افت سرعت به دلیل بروز سوانح طبیعی باشند. یا حتی ممکن است به دلیل یک ایراد فنی پیش‌بینی‌نشده، ارتباطات دچار مشکل شوند و مجبور شوید تا زمان رفع نقص فنی از سرویس‌های ابری خود دور بمانید.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C7D34BB3-098A-8F31-A697-792B9E71CBCD}"/>
              </a:ext>
            </a:extLst>
          </p:cNvPr>
          <p:cNvSpPr/>
          <p:nvPr/>
        </p:nvSpPr>
        <p:spPr>
          <a:xfrm>
            <a:off x="756001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نقاط ضعف  رایانش ابری</a:t>
            </a:r>
            <a:endParaRPr lang="fa-IR" sz="2000" b="1" dirty="0">
              <a:solidFill>
                <a:srgbClr val="4295FF"/>
              </a:solidFill>
              <a:effectLst/>
              <a:cs typeface="B Titr" panose="00000700000000000000" pitchFamily="2" charset="-78"/>
            </a:endParaRPr>
          </a:p>
        </p:txBody>
      </p:sp>
      <p:pic>
        <p:nvPicPr>
          <p:cNvPr id="7" name="Picture 6">
            <a:extLst>
              <a:ext uri="{FF2B5EF4-FFF2-40B4-BE49-F238E27FC236}">
                <a16:creationId xmlns:a16="http://schemas.microsoft.com/office/drawing/2014/main" id="{F65B21D2-9535-12FC-7B3C-784494211A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4961" y="700327"/>
            <a:ext cx="6384348" cy="4256232"/>
          </a:xfrm>
          <a:prstGeom prst="rect">
            <a:avLst/>
          </a:prstGeom>
        </p:spPr>
      </p:pic>
      <p:sp>
        <p:nvSpPr>
          <p:cNvPr id="2" name="Rectangle 1">
            <a:extLst>
              <a:ext uri="{FF2B5EF4-FFF2-40B4-BE49-F238E27FC236}">
                <a16:creationId xmlns:a16="http://schemas.microsoft.com/office/drawing/2014/main" id="{50DB7804-9366-7503-69D0-C20981367360}"/>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4153024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31</a:t>
            </a:fld>
            <a:endParaRPr lang="en-US" dirty="0"/>
          </a:p>
        </p:txBody>
      </p:sp>
      <p:sp>
        <p:nvSpPr>
          <p:cNvPr id="3" name="Rectangle 2"/>
          <p:cNvSpPr/>
          <p:nvPr/>
        </p:nvSpPr>
        <p:spPr>
          <a:xfrm>
            <a:off x="5593320" y="1755465"/>
            <a:ext cx="6027558"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سایر معایب رایانش ابری و سرویس‌های مبتنی بر کلود می‌توانند به شرح زیر باشند:</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کنترل کمتر بر زیرساخت ابری زیربنایی</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نگرانی در مورد تهدیدات آنلاین و خطرات امنیتی مانند حریم خصوصی داده‌ها و نشر اطلاعات</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پیچیدگی یکپارچه‌سازی با سیستم‌های موجود</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نیاز به دانش فنی و تخصصی برای فراهم‌کنندگان سرویس‌های ابری</a:t>
            </a:r>
          </a:p>
        </p:txBody>
      </p:sp>
      <p:sp>
        <p:nvSpPr>
          <p:cNvPr id="6" name="Rectangle 5">
            <a:extLst>
              <a:ext uri="{FF2B5EF4-FFF2-40B4-BE49-F238E27FC236}">
                <a16:creationId xmlns:a16="http://schemas.microsoft.com/office/drawing/2014/main" id="{36E37607-9B4C-DE97-A1CD-F93BAA750AEB}"/>
              </a:ext>
            </a:extLst>
          </p:cNvPr>
          <p:cNvSpPr/>
          <p:nvPr/>
        </p:nvSpPr>
        <p:spPr>
          <a:xfrm>
            <a:off x="7560014" y="94326"/>
            <a:ext cx="3533834"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نقاط ضعف  رایانش ابری</a:t>
            </a:r>
            <a:endParaRPr lang="fa-IR" sz="2000" b="1" dirty="0">
              <a:solidFill>
                <a:srgbClr val="4295FF"/>
              </a:solidFill>
              <a:effectLst/>
              <a:cs typeface="B Titr" panose="00000700000000000000" pitchFamily="2" charset="-78"/>
            </a:endParaRPr>
          </a:p>
        </p:txBody>
      </p:sp>
      <p:pic>
        <p:nvPicPr>
          <p:cNvPr id="2" name="Picture 1">
            <a:extLst>
              <a:ext uri="{FF2B5EF4-FFF2-40B4-BE49-F238E27FC236}">
                <a16:creationId xmlns:a16="http://schemas.microsoft.com/office/drawing/2014/main" id="{49A6EAEB-98C2-C2B6-F478-4CEF476FF24A}"/>
              </a:ext>
            </a:extLst>
          </p:cNvPr>
          <p:cNvPicPr>
            <a:picLocks noChangeAspect="1"/>
          </p:cNvPicPr>
          <p:nvPr/>
        </p:nvPicPr>
        <p:blipFill rotWithShape="1">
          <a:blip r:embed="rId2"/>
          <a:srcRect l="17160" r="16840"/>
          <a:stretch/>
        </p:blipFill>
        <p:spPr>
          <a:xfrm rot="612085">
            <a:off x="810496" y="1173990"/>
            <a:ext cx="3858768" cy="3047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53047F07-A5AD-17AC-3EB5-7C86F9CA51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41961">
            <a:off x="1207027" y="4072279"/>
            <a:ext cx="3570317" cy="2041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1BDF559A-5688-470C-E647-42738ECA0BEA}"/>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3457862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2A5BEAD6-0EBB-4CEE-84B2-C282E9154C2C}" type="slidenum">
              <a:rPr lang="en-US" smtClean="0"/>
              <a:pPr/>
              <a:t>32</a:t>
            </a:fld>
            <a:endParaRPr lang="en-US" dirty="0"/>
          </a:p>
        </p:txBody>
      </p:sp>
      <p:sp>
        <p:nvSpPr>
          <p:cNvPr id="4" name="Rectangle 3"/>
          <p:cNvSpPr/>
          <p:nvPr/>
        </p:nvSpPr>
        <p:spPr>
          <a:xfrm>
            <a:off x="154588" y="975883"/>
            <a:ext cx="11553858" cy="3450945"/>
          </a:xfrm>
          <a:prstGeom prst="rect">
            <a:avLst/>
          </a:prstGeom>
        </p:spPr>
        <p:txBody>
          <a:bodyPr wrap="square">
            <a:spAutoFit/>
          </a:bodyPr>
          <a:lstStyle/>
          <a:p>
            <a:pPr marL="285750" indent="-285750" algn="ctr" rtl="1">
              <a:lnSpc>
                <a:spcPct val="250000"/>
              </a:lnSpc>
              <a:buFont typeface="Wingdings" panose="05000000000000000000" pitchFamily="2" charset="2"/>
              <a:buChar char="§"/>
            </a:pPr>
            <a:r>
              <a:rPr lang="fa-IR" dirty="0">
                <a:cs typeface="B Nazanin" panose="00000400000000000000" pitchFamily="2" charset="-78"/>
              </a:rPr>
              <a:t>رایانش ابری کاربر محور است. هر بار که شما به عنوان یک کاربر به ابر متصل شوید، هر چه که در آن ذخیره شود، متعلق به شما است و می‌توانید داده‌ها را با دیگران به اشتراک بگذارید.</a:t>
            </a:r>
          </a:p>
          <a:p>
            <a:pPr marL="285750" indent="-285750" algn="ctr" rtl="1">
              <a:lnSpc>
                <a:spcPct val="250000"/>
              </a:lnSpc>
              <a:buFont typeface="Wingdings" panose="05000000000000000000" pitchFamily="2" charset="2"/>
              <a:buChar char="§"/>
            </a:pPr>
            <a:r>
              <a:rPr lang="fa-IR" dirty="0">
                <a:cs typeface="B Nazanin" panose="00000400000000000000" pitchFamily="2" charset="-78"/>
              </a:rPr>
              <a:t>رایانش ابری</a:t>
            </a:r>
            <a:r>
              <a:rPr lang="en-US" dirty="0">
                <a:cs typeface="B Nazanin" panose="00000400000000000000" pitchFamily="2" charset="-78"/>
              </a:rPr>
              <a:t>، </a:t>
            </a:r>
            <a:r>
              <a:rPr lang="fa-IR" dirty="0">
                <a:cs typeface="B Nazanin" panose="00000400000000000000" pitchFamily="2" charset="-78"/>
              </a:rPr>
              <a:t>وظیفه‌محور است. به ‌جای تمرکز بر روی برنامه کاربردی و کاری که انجام می‌دهد، بر نیاز کاربر و نحوه‌ای که برنامه کاربردی می‌تواند آن نیاز را برطرف کند، تمرکز دارد.</a:t>
            </a:r>
          </a:p>
          <a:p>
            <a:pPr indent="-285750" algn="ctr" rtl="1">
              <a:lnSpc>
                <a:spcPct val="250000"/>
              </a:lnSpc>
              <a:buFont typeface="Wingdings" panose="05000000000000000000" pitchFamily="2" charset="2"/>
              <a:buChar char="§"/>
            </a:pPr>
            <a:r>
              <a:rPr lang="fa-IR" dirty="0">
                <a:cs typeface="B Nazanin" panose="00000400000000000000" pitchFamily="2" charset="-78"/>
              </a:rPr>
              <a:t>رایانش ابری قدرتمند است. اتصال صدها یا هزاران رایانه به صورت ابر، یک قدرت محاسباتی بسیار زیاد ایجاد می‌کند که با یک رایانه رومیزی امکان‌پذیر نیست.</a:t>
            </a: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77E65594-8CF9-2F6E-3F4D-0542AEB766FC}"/>
              </a:ext>
            </a:extLst>
          </p:cNvPr>
          <p:cNvSpPr/>
          <p:nvPr/>
        </p:nvSpPr>
        <p:spPr>
          <a:xfrm>
            <a:off x="756001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ویژگی‌های رایانش ابری</a:t>
            </a:r>
            <a:endParaRPr lang="en-US" sz="2000" dirty="0">
              <a:solidFill>
                <a:srgbClr val="4295FF"/>
              </a:solidFill>
              <a:cs typeface="B Titr" panose="00000700000000000000" pitchFamily="2" charset="-78"/>
            </a:endParaRPr>
          </a:p>
        </p:txBody>
      </p:sp>
      <p:sp>
        <p:nvSpPr>
          <p:cNvPr id="3" name="Rectangle 2">
            <a:extLst>
              <a:ext uri="{FF2B5EF4-FFF2-40B4-BE49-F238E27FC236}">
                <a16:creationId xmlns:a16="http://schemas.microsoft.com/office/drawing/2014/main" id="{44CB7556-ABA7-517B-EC31-8B55BF49819E}"/>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3188186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2A5BEAD6-0EBB-4CEE-84B2-C282E9154C2C}" type="slidenum">
              <a:rPr lang="en-US" smtClean="0"/>
              <a:pPr/>
              <a:t>33</a:t>
            </a:fld>
            <a:endParaRPr lang="en-US" dirty="0"/>
          </a:p>
        </p:txBody>
      </p:sp>
      <p:sp>
        <p:nvSpPr>
          <p:cNvPr id="4" name="Rectangle 3"/>
          <p:cNvSpPr/>
          <p:nvPr/>
        </p:nvSpPr>
        <p:spPr>
          <a:xfrm>
            <a:off x="64008" y="1676460"/>
            <a:ext cx="11713464" cy="3416320"/>
          </a:xfrm>
          <a:prstGeom prst="rect">
            <a:avLst/>
          </a:prstGeom>
        </p:spPr>
        <p:txBody>
          <a:bodyPr wrap="square">
            <a:spAutoFit/>
          </a:bodyPr>
          <a:lstStyle/>
          <a:p>
            <a:pPr indent="-285750" algn="justLow" rtl="1">
              <a:lnSpc>
                <a:spcPct val="200000"/>
              </a:lnSpc>
              <a:buFont typeface="Wingdings" panose="05000000000000000000" pitchFamily="2" charset="2"/>
              <a:buChar char="§"/>
            </a:pPr>
            <a:r>
              <a:rPr lang="fa-IR" dirty="0">
                <a:cs typeface="B Nazanin" panose="00000400000000000000" pitchFamily="2" charset="-78"/>
              </a:rPr>
              <a:t>رایانش ابری در دسترس است. به‌دلیل اینکه داده در داخل ابر ذخیره می‌شود، کاربران می‌توانند به‌طور سریع و فوری اطلاعات زیادی را از چندین انبار داده بازیابی کنند. برخلاف یک رایانه رومیزی، شما دیگر محدود به یک منبع داده نخواهید بود.</a:t>
            </a:r>
          </a:p>
          <a:p>
            <a:pPr indent="-285750" algn="justLow" rtl="1">
              <a:lnSpc>
                <a:spcPct val="200000"/>
              </a:lnSpc>
              <a:buFont typeface="Wingdings" panose="05000000000000000000" pitchFamily="2" charset="2"/>
              <a:buChar char="§"/>
            </a:pPr>
            <a:r>
              <a:rPr lang="fa-IR" dirty="0">
                <a:cs typeface="B Nazanin" panose="00000400000000000000" pitchFamily="2" charset="-78"/>
              </a:rPr>
              <a:t>رایانش ابری هوشمند است. با توجه به انواع مختلف داده ذخیره شده در ابر، چنانچه بخواهیم هوشمندانه به داده‌ها دسترسی داشته باشیم، داده‌کاوی و تحلیل داده‌ها ضروری خواهد بود.</a:t>
            </a:r>
          </a:p>
          <a:p>
            <a:pPr indent="-285750" algn="justLow" rtl="1">
              <a:lnSpc>
                <a:spcPct val="200000"/>
              </a:lnSpc>
              <a:buFont typeface="Wingdings" panose="05000000000000000000" pitchFamily="2" charset="2"/>
              <a:buChar char="§"/>
            </a:pPr>
            <a:r>
              <a:rPr lang="fa-IR" dirty="0">
                <a:cs typeface="B Nazanin" panose="00000400000000000000" pitchFamily="2" charset="-78"/>
              </a:rPr>
              <a:t>رایانش ابری</a:t>
            </a:r>
            <a:r>
              <a:rPr lang="en-US" dirty="0">
                <a:cs typeface="B Nazanin" panose="00000400000000000000" pitchFamily="2" charset="-78"/>
              </a:rPr>
              <a:t> </a:t>
            </a:r>
            <a:r>
              <a:rPr lang="fa-IR" dirty="0">
                <a:cs typeface="B Nazanin" panose="00000400000000000000" pitchFamily="2" charset="-78"/>
              </a:rPr>
              <a:t>قابل برنامه‌ریزی است. بسیاری از وظایف در رایانش ابری باید به صورت خودکار انجام شود. برای مثال، در جهت محافظت از کل داده‌ها، اطلاعات ذخیره شده در یک رایانه واحد در ابر، باید روی چندین رایانه دیگر نیز ذخیره شود.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2A366C8B-F1B8-57DE-37E8-0AE4B9E089EE}"/>
              </a:ext>
            </a:extLst>
          </p:cNvPr>
          <p:cNvSpPr/>
          <p:nvPr/>
        </p:nvSpPr>
        <p:spPr>
          <a:xfrm>
            <a:off x="756001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ویژگی‌های رایانش ابری</a:t>
            </a:r>
            <a:endParaRPr lang="en-US" sz="2000" dirty="0">
              <a:solidFill>
                <a:srgbClr val="4295FF"/>
              </a:solidFill>
              <a:cs typeface="B Titr" panose="00000700000000000000" pitchFamily="2" charset="-78"/>
            </a:endParaRPr>
          </a:p>
        </p:txBody>
      </p:sp>
      <p:sp>
        <p:nvSpPr>
          <p:cNvPr id="3" name="Rectangle 2">
            <a:extLst>
              <a:ext uri="{FF2B5EF4-FFF2-40B4-BE49-F238E27FC236}">
                <a16:creationId xmlns:a16="http://schemas.microsoft.com/office/drawing/2014/main" id="{7F37C75A-D13F-9790-F62C-C7FA917C2088}"/>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1112607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34</a:t>
            </a:fld>
            <a:endParaRPr lang="en-US" dirty="0"/>
          </a:p>
        </p:txBody>
      </p:sp>
      <p:sp>
        <p:nvSpPr>
          <p:cNvPr id="2" name="Rectangle 1"/>
          <p:cNvSpPr/>
          <p:nvPr/>
        </p:nvSpPr>
        <p:spPr>
          <a:xfrm>
            <a:off x="7474671" y="59930"/>
            <a:ext cx="3618839" cy="400110"/>
          </a:xfrm>
          <a:prstGeom prst="rect">
            <a:avLst/>
          </a:prstGeom>
        </p:spPr>
        <p:txBody>
          <a:bodyPr wrap="square">
            <a:spAutoFit/>
          </a:bodyPr>
          <a:lstStyle/>
          <a:p>
            <a:pPr algn="r" rtl="1"/>
            <a:r>
              <a:rPr lang="fa-IR" sz="2000" b="1" dirty="0">
                <a:solidFill>
                  <a:srgbClr val="4295FF"/>
                </a:solidFill>
                <a:cs typeface="B Titr" panose="00000700000000000000" pitchFamily="2" charset="-78"/>
              </a:rPr>
              <a:t>سخن پایانی </a:t>
            </a:r>
            <a:endParaRPr lang="en-US" sz="2000" b="1" dirty="0">
              <a:solidFill>
                <a:srgbClr val="4295FF"/>
              </a:solidFill>
              <a:cs typeface="B Titr" panose="00000700000000000000" pitchFamily="2" charset="-78"/>
            </a:endParaRPr>
          </a:p>
        </p:txBody>
      </p:sp>
      <p:sp>
        <p:nvSpPr>
          <p:cNvPr id="3" name="Rectangle 2"/>
          <p:cNvSpPr/>
          <p:nvPr/>
        </p:nvSpPr>
        <p:spPr>
          <a:xfrm>
            <a:off x="228600" y="3821514"/>
            <a:ext cx="11356848"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امروزه، با رشد چشمگیر فناوری اطلاعات روبه‌رو هستیم و هرروز فناوری‌های جدیدی روی کار می‌آیند که هرکدام از آن‌ها عملکرد خاص خود را ارائه می‌دهند. رایانش ابری ازجمله فناوری‌های است که در چند سال اخیر، رشد فراوانی کرده است. این فناوری امکان ذخیره‌سازی فایل‌ها و اطلاعات را در پایگاه‌داده از راه دور فراهم می‌کند؛ به‌صورتی‌که می‌توانید در زمان و مکان دلخواه، تنها با استفاده از اتصال به اینترنت به داده‌ها و برنامه‌های نرم‌افزاری دسترسی داشته باشید.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F160C82A-689B-F5BF-3CF7-C218CA40944E}"/>
              </a:ext>
            </a:extLst>
          </p:cNvPr>
          <p:cNvPicPr>
            <a:picLocks noChangeAspect="1"/>
          </p:cNvPicPr>
          <p:nvPr/>
        </p:nvPicPr>
        <p:blipFill>
          <a:blip r:embed="rId2"/>
          <a:stretch>
            <a:fillRect/>
          </a:stretch>
        </p:blipFill>
        <p:spPr>
          <a:xfrm>
            <a:off x="1479992" y="997558"/>
            <a:ext cx="4082422" cy="2431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91BE7B6C-46B4-EEDA-E37C-BFC9F9E78F0E}"/>
              </a:ext>
            </a:extLst>
          </p:cNvPr>
          <p:cNvPicPr>
            <a:picLocks noChangeAspect="1"/>
          </p:cNvPicPr>
          <p:nvPr/>
        </p:nvPicPr>
        <p:blipFill rotWithShape="1">
          <a:blip r:embed="rId3">
            <a:extLst>
              <a:ext uri="{28A0092B-C50C-407E-A947-70E740481C1C}">
                <a14:useLocalDpi xmlns:a14="http://schemas.microsoft.com/office/drawing/2010/main" val="0"/>
              </a:ext>
            </a:extLst>
          </a:blip>
          <a:srcRect r="16366"/>
          <a:stretch/>
        </p:blipFill>
        <p:spPr>
          <a:xfrm>
            <a:off x="5953812" y="960384"/>
            <a:ext cx="4728044" cy="25057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D190539D-DF25-301A-8BEA-E771E9E68E9E}"/>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0729674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35</a:t>
            </a:fld>
            <a:endParaRPr lang="en-US" dirty="0"/>
          </a:p>
        </p:txBody>
      </p:sp>
      <p:sp>
        <p:nvSpPr>
          <p:cNvPr id="2" name="Rectangle 1"/>
          <p:cNvSpPr/>
          <p:nvPr/>
        </p:nvSpPr>
        <p:spPr>
          <a:xfrm>
            <a:off x="10405732" y="103754"/>
            <a:ext cx="699230" cy="400110"/>
          </a:xfrm>
          <a:prstGeom prst="rect">
            <a:avLst/>
          </a:prstGeom>
        </p:spPr>
        <p:txBody>
          <a:bodyPr wrap="none">
            <a:spAutoFit/>
          </a:bodyPr>
          <a:lstStyle/>
          <a:p>
            <a:pPr algn="r" rtl="1"/>
            <a:r>
              <a:rPr lang="fa-IR" sz="2000" dirty="0">
                <a:solidFill>
                  <a:srgbClr val="4295FF"/>
                </a:solidFill>
                <a:cs typeface="B Titr" panose="00000700000000000000" pitchFamily="2" charset="-78"/>
              </a:rPr>
              <a:t>منابع </a:t>
            </a:r>
            <a:endParaRPr lang="en-US" sz="2000" dirty="0">
              <a:solidFill>
                <a:srgbClr val="4295FF"/>
              </a:solidFill>
              <a:cs typeface="B Titr" panose="00000700000000000000" pitchFamily="2" charset="-78"/>
            </a:endParaRPr>
          </a:p>
        </p:txBody>
      </p:sp>
      <p:sp>
        <p:nvSpPr>
          <p:cNvPr id="3" name="Rectangle 2"/>
          <p:cNvSpPr/>
          <p:nvPr/>
        </p:nvSpPr>
        <p:spPr>
          <a:xfrm>
            <a:off x="995082" y="1205222"/>
            <a:ext cx="2200026" cy="369332"/>
          </a:xfrm>
          <a:prstGeom prst="rect">
            <a:avLst/>
          </a:prstGeom>
        </p:spPr>
        <p:txBody>
          <a:bodyPr wrap="none">
            <a:spAutoFit/>
          </a:bodyPr>
          <a:lstStyle/>
          <a:p>
            <a:r>
              <a:rPr lang="en-US" dirty="0"/>
              <a:t>https://parspack.com</a:t>
            </a:r>
          </a:p>
        </p:txBody>
      </p:sp>
      <p:sp>
        <p:nvSpPr>
          <p:cNvPr id="5" name="Rectangle 4"/>
          <p:cNvSpPr/>
          <p:nvPr/>
        </p:nvSpPr>
        <p:spPr>
          <a:xfrm>
            <a:off x="995082" y="1717286"/>
            <a:ext cx="2313069" cy="369332"/>
          </a:xfrm>
          <a:prstGeom prst="rect">
            <a:avLst/>
          </a:prstGeom>
        </p:spPr>
        <p:txBody>
          <a:bodyPr wrap="none">
            <a:spAutoFit/>
          </a:bodyPr>
          <a:lstStyle/>
          <a:p>
            <a:r>
              <a:rPr lang="en-US" dirty="0"/>
              <a:t>https://shamizanjani.ir</a:t>
            </a:r>
          </a:p>
        </p:txBody>
      </p:sp>
      <p:sp>
        <p:nvSpPr>
          <p:cNvPr id="6" name="Rectangle 5"/>
          <p:cNvSpPr/>
          <p:nvPr/>
        </p:nvSpPr>
        <p:spPr>
          <a:xfrm>
            <a:off x="999249" y="2229350"/>
            <a:ext cx="2308902" cy="369332"/>
          </a:xfrm>
          <a:prstGeom prst="rect">
            <a:avLst/>
          </a:prstGeom>
        </p:spPr>
        <p:txBody>
          <a:bodyPr wrap="none">
            <a:spAutoFit/>
          </a:bodyPr>
          <a:lstStyle/>
          <a:p>
            <a:r>
              <a:rPr lang="en-US" dirty="0"/>
              <a:t>https://maralhost.com</a:t>
            </a:r>
          </a:p>
        </p:txBody>
      </p:sp>
      <p:sp>
        <p:nvSpPr>
          <p:cNvPr id="7" name="Rectangle 6"/>
          <p:cNvSpPr/>
          <p:nvPr/>
        </p:nvSpPr>
        <p:spPr>
          <a:xfrm>
            <a:off x="995082" y="2741414"/>
            <a:ext cx="1869294" cy="369332"/>
          </a:xfrm>
          <a:prstGeom prst="rect">
            <a:avLst/>
          </a:prstGeom>
        </p:spPr>
        <p:txBody>
          <a:bodyPr wrap="none">
            <a:spAutoFit/>
          </a:bodyPr>
          <a:lstStyle/>
          <a:p>
            <a:r>
              <a:rPr lang="en-US" dirty="0"/>
              <a:t>https://falnic.com</a:t>
            </a:r>
          </a:p>
        </p:txBody>
      </p:sp>
      <p:sp>
        <p:nvSpPr>
          <p:cNvPr id="9" name="Rectangle 8">
            <a:extLst>
              <a:ext uri="{FF2B5EF4-FFF2-40B4-BE49-F238E27FC236}">
                <a16:creationId xmlns:a16="http://schemas.microsoft.com/office/drawing/2014/main" id="{734FE2F4-1318-93D1-5700-C5B125065EE5}"/>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2753774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251BF7-D08E-D3FF-17AE-26475F2F75C8}"/>
              </a:ext>
            </a:extLst>
          </p:cNvPr>
          <p:cNvSpPr/>
          <p:nvPr/>
        </p:nvSpPr>
        <p:spPr>
          <a:xfrm>
            <a:off x="914400" y="2269490"/>
            <a:ext cx="8475339" cy="1862048"/>
          </a:xfrm>
          <a:prstGeom prst="rect">
            <a:avLst/>
          </a:prstGeom>
        </p:spPr>
        <p:txBody>
          <a:bodyPr wrap="square">
            <a:spAutoFit/>
          </a:bodyPr>
          <a:lstStyle/>
          <a:p>
            <a:pPr algn="r" rtl="1"/>
            <a:r>
              <a:rPr lang="fa-IR" sz="11500" dirty="0">
                <a:cs typeface="B Titr" panose="00000700000000000000" pitchFamily="2" charset="-78"/>
              </a:rPr>
              <a:t>با تشکر از شما</a:t>
            </a:r>
            <a:endParaRPr lang="en-US" sz="11500" dirty="0">
              <a:cs typeface="B Titr" panose="00000700000000000000" pitchFamily="2" charset="-78"/>
            </a:endParaRPr>
          </a:p>
        </p:txBody>
      </p:sp>
    </p:spTree>
    <p:extLst>
      <p:ext uri="{BB962C8B-B14F-4D97-AF65-F5344CB8AC3E}">
        <p14:creationId xmlns:p14="http://schemas.microsoft.com/office/powerpoint/2010/main" val="574448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4</a:t>
            </a:fld>
            <a:endParaRPr lang="en-US" dirty="0"/>
          </a:p>
        </p:txBody>
      </p:sp>
      <p:sp>
        <p:nvSpPr>
          <p:cNvPr id="3" name="Rectangle 2"/>
          <p:cNvSpPr/>
          <p:nvPr/>
        </p:nvSpPr>
        <p:spPr>
          <a:xfrm>
            <a:off x="383188" y="1097941"/>
            <a:ext cx="11421716"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شرکت‌هایی که سرویس‌های ابری ارائه می‌کنند، به کاربران امکان می‌دهند تا فایل‌ها و برنامه‌های کاربردی خود را روی سرورهای راه دور ذخیره کنند و سپس با استفاده از اینترنت در زمان و مکان مدنظرشان به اطلاعاتشان دسترسی داشته باشند. این یعنی کاربر به حضور در مکانی خاص برای دسترسی نیازی ندارد و از راه دور می‌تواند داده‌های ذخیره‌شده‌اش را به‌راحتی کنترل و مدیریت کند.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E8177956-53CB-9425-7BA6-99E2A8F730D5}"/>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رایانش ابری</a:t>
            </a:r>
            <a:endParaRPr lang="en-US" sz="2000" dirty="0">
              <a:solidFill>
                <a:srgbClr val="4295FF"/>
              </a:solidFill>
              <a:cs typeface="B Titr" panose="00000700000000000000" pitchFamily="2" charset="-78"/>
            </a:endParaRPr>
          </a:p>
        </p:txBody>
      </p:sp>
      <p:pic>
        <p:nvPicPr>
          <p:cNvPr id="7" name="Picture 6">
            <a:extLst>
              <a:ext uri="{FF2B5EF4-FFF2-40B4-BE49-F238E27FC236}">
                <a16:creationId xmlns:a16="http://schemas.microsoft.com/office/drawing/2014/main" id="{7AFDAC40-7DB6-C66E-AAAC-EBE12D3AAF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88" y="2382821"/>
            <a:ext cx="6483927" cy="4322618"/>
          </a:xfrm>
          <a:prstGeom prst="rect">
            <a:avLst/>
          </a:prstGeom>
        </p:spPr>
      </p:pic>
      <p:sp>
        <p:nvSpPr>
          <p:cNvPr id="2" name="Rectangle 1">
            <a:extLst>
              <a:ext uri="{FF2B5EF4-FFF2-40B4-BE49-F238E27FC236}">
                <a16:creationId xmlns:a16="http://schemas.microsoft.com/office/drawing/2014/main" id="{898EC1AD-870F-7B30-A9B6-9D1F6B0B2EA6}"/>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833689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5</a:t>
            </a:fld>
            <a:endParaRPr lang="en-US" dirty="0"/>
          </a:p>
        </p:txBody>
      </p:sp>
      <p:sp>
        <p:nvSpPr>
          <p:cNvPr id="3" name="Rectangle 2"/>
          <p:cNvSpPr/>
          <p:nvPr/>
        </p:nvSpPr>
        <p:spPr>
          <a:xfrm>
            <a:off x="475488" y="4959388"/>
            <a:ext cx="11393424" cy="1200329"/>
          </a:xfrm>
          <a:prstGeom prst="rect">
            <a:avLst/>
          </a:prstGeom>
        </p:spPr>
        <p:txBody>
          <a:bodyPr wrap="square">
            <a:spAutoFit/>
          </a:bodyPr>
          <a:lstStyle/>
          <a:p>
            <a:pPr algn="r" rtl="1">
              <a:lnSpc>
                <a:spcPct val="200000"/>
              </a:lnSpc>
            </a:pPr>
            <a:r>
              <a:rPr lang="fa-IR" dirty="0">
                <a:cs typeface="B Nazanin" panose="00000400000000000000" pitchFamily="2" charset="-78"/>
              </a:rPr>
              <a:t>رایانش ابری تمام کارهای سنگین مربوط به پردازش داده‌ها را انجام می‌دهد و تمام این کارها را به کامپیوترهای بسیار دور در فضای مجازی منتقل می‌کند؛ در‌نتیجه، اینترنت به فضایی ابری تبدیل می‌شود و شما می‌توانید در هر نقطه‌ای از جهان با هر دستگاهی، به داده‌ها و فایل‌هایتان دسترسی داشته باشید.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3979DD91-B8FE-22D5-8111-BCA34BBB8E33}"/>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رایانش ابری</a:t>
            </a:r>
            <a:endParaRPr lang="en-US" sz="2000" dirty="0">
              <a:solidFill>
                <a:srgbClr val="4295FF"/>
              </a:solidFill>
              <a:cs typeface="B Titr" panose="00000700000000000000" pitchFamily="2" charset="-78"/>
            </a:endParaRPr>
          </a:p>
        </p:txBody>
      </p:sp>
      <p:pic>
        <p:nvPicPr>
          <p:cNvPr id="7" name="Picture 6">
            <a:extLst>
              <a:ext uri="{FF2B5EF4-FFF2-40B4-BE49-F238E27FC236}">
                <a16:creationId xmlns:a16="http://schemas.microsoft.com/office/drawing/2014/main" id="{A5AE1F9D-5F6A-9EA2-1DF1-96CD7F917E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8311" y="1051724"/>
            <a:ext cx="6807777" cy="3907664"/>
          </a:xfrm>
          <a:prstGeom prst="rect">
            <a:avLst/>
          </a:prstGeom>
        </p:spPr>
      </p:pic>
      <p:sp>
        <p:nvSpPr>
          <p:cNvPr id="2" name="Rectangle 1">
            <a:extLst>
              <a:ext uri="{FF2B5EF4-FFF2-40B4-BE49-F238E27FC236}">
                <a16:creationId xmlns:a16="http://schemas.microsoft.com/office/drawing/2014/main" id="{94D963B8-5473-0888-E090-B977759E2A56}"/>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2185153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6</a:t>
            </a:fld>
            <a:endParaRPr lang="en-US" dirty="0"/>
          </a:p>
        </p:txBody>
      </p:sp>
      <p:sp>
        <p:nvSpPr>
          <p:cNvPr id="3" name="Rectangle 2"/>
          <p:cNvSpPr/>
          <p:nvPr/>
        </p:nvSpPr>
        <p:spPr>
          <a:xfrm>
            <a:off x="328583" y="1253648"/>
            <a:ext cx="11534834" cy="4939814"/>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رایانش ابری اصطلاحی است که در سال‌های اول هزاره سوم مطرح شد اما مفهوم </a:t>
            </a:r>
            <a:r>
              <a:rPr lang="en-US" dirty="0">
                <a:latin typeface="Times New Roman" panose="02020603050405020304" pitchFamily="18" charset="0"/>
                <a:cs typeface="B Nazanin" panose="00000400000000000000" pitchFamily="2" charset="-78"/>
              </a:rPr>
              <a:t>computing-as-a-service </a:t>
            </a:r>
            <a:r>
              <a:rPr lang="fa-IR" dirty="0">
                <a:latin typeface="Times New Roman" panose="02020603050405020304" pitchFamily="18" charset="0"/>
                <a:cs typeface="B Nazanin" panose="00000400000000000000" pitchFamily="2" charset="-78"/>
              </a:rPr>
              <a:t> به خیلی قبل‌تر و حدود دهه شصت میلادی برمی‌گردد. زمانی که شرکت‌ها می‌توانستند به جای این که خودشان کامپیوتر بخرند، زمانی را برای استفاده از آنها در </a:t>
            </a:r>
            <a:r>
              <a:rPr lang="en-US" dirty="0">
                <a:latin typeface="Times New Roman" panose="02020603050405020304" pitchFamily="18" charset="0"/>
                <a:cs typeface="B Nazanin" panose="00000400000000000000" pitchFamily="2" charset="-78"/>
              </a:rPr>
              <a:t>Mainframe</a:t>
            </a:r>
            <a:r>
              <a:rPr lang="fa-IR" dirty="0">
                <a:latin typeface="Times New Roman" panose="02020603050405020304" pitchFamily="18" charset="0"/>
                <a:cs typeface="B Nazanin" panose="00000400000000000000" pitchFamily="2" charset="-78"/>
              </a:rPr>
              <a:t> ها اجاره کنند.</a:t>
            </a:r>
          </a:p>
          <a:p>
            <a:pPr algn="ctr" rtl="1">
              <a:lnSpc>
                <a:spcPct val="300000"/>
              </a:lnSpc>
            </a:pPr>
            <a:r>
              <a:rPr lang="fa-IR" dirty="0">
                <a:latin typeface="Times New Roman" panose="02020603050405020304" pitchFamily="18" charset="0"/>
                <a:cs typeface="B Nazanin" panose="00000400000000000000" pitchFamily="2" charset="-78"/>
              </a:rPr>
              <a:t>این نوع سرویس‌های </a:t>
            </a:r>
            <a:r>
              <a:rPr lang="en-US" dirty="0" err="1">
                <a:latin typeface="Times New Roman" panose="02020603050405020304" pitchFamily="18" charset="0"/>
                <a:cs typeface="B Nazanin" panose="00000400000000000000" pitchFamily="2" charset="-78"/>
              </a:rPr>
              <a:t>TimeSharing</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با پایین آمدن هزینه تهیه کامپیوترها، از </a:t>
            </a:r>
            <a:r>
              <a:rPr lang="en-US" dirty="0">
                <a:latin typeface="Times New Roman" panose="02020603050405020304" pitchFamily="18" charset="0"/>
                <a:cs typeface="B Nazanin" panose="00000400000000000000" pitchFamily="2" charset="-78"/>
              </a:rPr>
              <a:t>PC</a:t>
            </a:r>
            <a:r>
              <a:rPr lang="fa-IR" dirty="0">
                <a:latin typeface="Times New Roman" panose="02020603050405020304" pitchFamily="18" charset="0"/>
                <a:cs typeface="B Nazanin" panose="00000400000000000000" pitchFamily="2" charset="-78"/>
              </a:rPr>
              <a:t>ها و سپس دیتاسنترهای اشتراکی که شرکت‌ها می‌توانند در آنها داده‌های زیادی ذخیره کنند، عقب ماندند. اما مفهوم دسترسی به قدرت پردازشی، بارها و بارها پس از این زمان، مطرح شده است: در تامین‌کنندگان سرویس اپلیکیشن،  </a:t>
            </a:r>
            <a:r>
              <a:rPr lang="en-US" dirty="0">
                <a:latin typeface="Times New Roman" panose="02020603050405020304" pitchFamily="18" charset="0"/>
                <a:cs typeface="B Nazanin" panose="00000400000000000000" pitchFamily="2" charset="-78"/>
              </a:rPr>
              <a:t>Utility Computing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Grid Computing </a:t>
            </a:r>
            <a:r>
              <a:rPr lang="fa-IR" dirty="0">
                <a:latin typeface="Times New Roman" panose="02020603050405020304" pitchFamily="18" charset="0"/>
                <a:cs typeface="B Nazanin" panose="00000400000000000000" pitchFamily="2" charset="-78"/>
              </a:rPr>
              <a:t>.</a:t>
            </a:r>
          </a:p>
          <a:p>
            <a:pPr algn="ctr" rtl="1">
              <a:lnSpc>
                <a:spcPct val="300000"/>
              </a:lnSpc>
            </a:pPr>
            <a:r>
              <a:rPr lang="fa-IR" dirty="0">
                <a:latin typeface="Times New Roman" panose="02020603050405020304" pitchFamily="18" charset="0"/>
                <a:cs typeface="B Nazanin" panose="00000400000000000000" pitchFamily="2" charset="-78"/>
              </a:rPr>
              <a:t>این روند با </a:t>
            </a:r>
            <a:r>
              <a:rPr lang="en-US" dirty="0">
                <a:latin typeface="Times New Roman" panose="02020603050405020304" pitchFamily="18" charset="0"/>
                <a:cs typeface="B Nazanin" panose="00000400000000000000" pitchFamily="2" charset="-78"/>
              </a:rPr>
              <a:t>Cloud Computing </a:t>
            </a:r>
            <a:r>
              <a:rPr lang="fa-IR" dirty="0">
                <a:latin typeface="Times New Roman" panose="02020603050405020304" pitchFamily="18" charset="0"/>
                <a:cs typeface="B Nazanin" panose="00000400000000000000" pitchFamily="2" charset="-78"/>
              </a:rPr>
              <a:t> و با ظهور تامین‌کنندگان رایانش ابری در مقیاس بزرگ و </a:t>
            </a:r>
            <a:r>
              <a:rPr lang="en-US" dirty="0">
                <a:latin typeface="Times New Roman" panose="02020603050405020304" pitchFamily="18" charset="0"/>
                <a:cs typeface="B Nazanin" panose="00000400000000000000" pitchFamily="2" charset="-78"/>
              </a:rPr>
              <a:t>SaaS </a:t>
            </a:r>
            <a:r>
              <a:rPr lang="fa-IR" dirty="0">
                <a:latin typeface="Times New Roman" panose="02020603050405020304" pitchFamily="18" charset="0"/>
                <a:cs typeface="B Nazanin" panose="00000400000000000000" pitchFamily="2" charset="-78"/>
              </a:rPr>
              <a:t>  ادامه یافت که سرویس‌های تحت وب آمازون از آن جمله است.</a:t>
            </a:r>
            <a:endParaRPr lang="en-US" dirty="0">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76F549EA-EDC1-9317-1581-D87D7541BA78}"/>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 تاریخچه رایانش ابری</a:t>
            </a:r>
            <a:endParaRPr lang="en-US" sz="2000" dirty="0">
              <a:solidFill>
                <a:srgbClr val="4295FF"/>
              </a:solidFill>
              <a:cs typeface="B Titr" panose="00000700000000000000" pitchFamily="2" charset="-78"/>
            </a:endParaRPr>
          </a:p>
        </p:txBody>
      </p:sp>
      <p:sp>
        <p:nvSpPr>
          <p:cNvPr id="2" name="Rectangle 1">
            <a:extLst>
              <a:ext uri="{FF2B5EF4-FFF2-40B4-BE49-F238E27FC236}">
                <a16:creationId xmlns:a16="http://schemas.microsoft.com/office/drawing/2014/main" id="{6FD5AFD2-3351-E5E9-CC0F-242521875EFB}"/>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466136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7</a:t>
            </a:fld>
            <a:endParaRPr lang="en-US" dirty="0"/>
          </a:p>
        </p:txBody>
      </p:sp>
      <p:sp>
        <p:nvSpPr>
          <p:cNvPr id="3" name="Rectangle 2"/>
          <p:cNvSpPr/>
          <p:nvPr/>
        </p:nvSpPr>
        <p:spPr>
          <a:xfrm>
            <a:off x="5863473" y="856368"/>
            <a:ext cx="6029898"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واقع، منطق رایانش ابری، اشتراک زمانی یا  </a:t>
            </a:r>
            <a:r>
              <a:rPr lang="en-US" dirty="0" err="1">
                <a:latin typeface="Times New Roman" panose="02020603050405020304" pitchFamily="18" charset="0"/>
                <a:cs typeface="B Nazanin" panose="00000400000000000000" pitchFamily="2" charset="-78"/>
              </a:rPr>
              <a:t>TimeSharing</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است؛ به این معنی که منابع مختلف کامپیوتری میان چند کاربر با استفاده از روش‌های چندبرنامه‌ای و چندوظیفه‌ای به اشتراک گذاشته می‌شود. این راهکار اولین بار در دهه ۱۹۵۰ مورد استفاده قرار گرفت؛ زمانی که به دلیل قیمت بالا و اندازه بزرگ کامپیوترها، امکان تهیه کامپیوتر برای هر کاربری وجود نداشت، در نتیجه با این روش، چند کاربر به یک کامپیوتر مرکزی دسترسی داشتند و به طور مشترک از خدمات آن استفاده می‌کردند. بنابراین می‌توان سرویس‌های ابری را تکامل تدریجی راهکارهای به اشتراک‌گذاری کامپیوترها در دهه ۱۹۵۰ دانست.</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srcRect l="17160" r="16840"/>
          <a:stretch/>
        </p:blipFill>
        <p:spPr>
          <a:xfrm rot="612085">
            <a:off x="810496" y="1173990"/>
            <a:ext cx="3858768" cy="3047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DEE864AE-A14C-CEA1-7E8E-2E3DB5E03A98}"/>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 تاریخچه رایانش ابری</a:t>
            </a:r>
            <a:endParaRPr lang="en-US" sz="2000" dirty="0">
              <a:solidFill>
                <a:srgbClr val="4295FF"/>
              </a:solidFill>
              <a:cs typeface="B Titr" panose="00000700000000000000" pitchFamily="2" charset="-78"/>
            </a:endParaRPr>
          </a:p>
        </p:txBody>
      </p:sp>
      <p:pic>
        <p:nvPicPr>
          <p:cNvPr id="7" name="Picture 6">
            <a:extLst>
              <a:ext uri="{FF2B5EF4-FFF2-40B4-BE49-F238E27FC236}">
                <a16:creationId xmlns:a16="http://schemas.microsoft.com/office/drawing/2014/main" id="{DA88FFB8-6AE9-AC60-2646-F8E55C014A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41961">
            <a:off x="1207027" y="4072279"/>
            <a:ext cx="3570317" cy="2041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a:extLst>
              <a:ext uri="{FF2B5EF4-FFF2-40B4-BE49-F238E27FC236}">
                <a16:creationId xmlns:a16="http://schemas.microsoft.com/office/drawing/2014/main" id="{D3115649-7156-F906-885D-2E8C1B9C0C76}"/>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3458610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8</a:t>
            </a:fld>
            <a:endParaRPr lang="en-US" dirty="0"/>
          </a:p>
        </p:txBody>
      </p:sp>
      <p:sp>
        <p:nvSpPr>
          <p:cNvPr id="3" name="Rectangle 2"/>
          <p:cNvSpPr/>
          <p:nvPr/>
        </p:nvSpPr>
        <p:spPr>
          <a:xfrm>
            <a:off x="264316" y="968586"/>
            <a:ext cx="11659460" cy="2308324"/>
          </a:xfrm>
          <a:prstGeom prst="rect">
            <a:avLst/>
          </a:prstGeom>
        </p:spPr>
        <p:txBody>
          <a:bodyPr wrap="square">
            <a:spAutoFit/>
          </a:bodyPr>
          <a:lstStyle/>
          <a:p>
            <a:pPr algn="justLow" rtl="1">
              <a:lnSpc>
                <a:spcPct val="200000"/>
              </a:lnSpc>
            </a:pPr>
            <a:r>
              <a:rPr lang="fa-IR" dirty="0">
                <a:cs typeface="B Nazanin" panose="00000400000000000000" pitchFamily="2" charset="-78"/>
              </a:rPr>
              <a:t>در دهه ۱۹۷۰ میلادی، ایده ماشین‌های مجازی مطرح شد که امکان استفاده از چند محیط محاسباتی متفاوت روی یک محیط فیزیکی واحد را امکان‌پذیر می‌کرد، این ایده، اشتراک زمانی را که در دهه ۱۹۵۰ مطرح شده بود، به سطح جدیدی ارتقا داد. در دهه ۱۹۹۰ میلادی، شرکت‌های مخابراتی امکان دسترسی به ارتباطات مجازی سازی شده را ممکن کردند. به این وسیله به جای ایجاد ساختارهای فیزیکی مستقل برای هر کاربر، امکان به اشتراک‌گذاری زیرساخت‌های فیزیکی برای طیف وسیعی از کاربران فراهم شد.</a:t>
            </a:r>
            <a:endParaRPr lang="en-US" dirty="0">
              <a:cs typeface="B Nazanin" panose="00000400000000000000" pitchFamily="2" charset="-78"/>
            </a:endParaRPr>
          </a:p>
        </p:txBody>
      </p:sp>
      <p:sp>
        <p:nvSpPr>
          <p:cNvPr id="5" name="Rectangle 4"/>
          <p:cNvSpPr/>
          <p:nvPr/>
        </p:nvSpPr>
        <p:spPr>
          <a:xfrm>
            <a:off x="154588" y="4682389"/>
            <a:ext cx="11796620"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در سال ۲۰۰۲ شرکت آمازون وب سرویس خود را ایجاد کرد که نقش مهمی در گسترش پردازش ابری داشت. این شرکت از سال ۲۰۰۶ امکان دسترسی به سامانه خود از طریق وب سرویس‌های آمازون را بر پایه پردازش همگانی فراهم کرد. شرکت گوگل هم با ارایه سرویس ابری گوگل داکس در همان سال، خدمات ابری را به سطح عموم جامعه آورد و پس از آن شرکت‌های مختلف، خدمات متنوعی را بر بستر رایانش ابری فراهم کردند.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86F5F451-4490-9E47-B823-AEEA35483EA9}"/>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 تاریخچه رایانش ابری</a:t>
            </a:r>
            <a:endParaRPr lang="en-US" sz="2000" dirty="0">
              <a:solidFill>
                <a:srgbClr val="4295FF"/>
              </a:solidFill>
              <a:cs typeface="B Titr" panose="00000700000000000000" pitchFamily="2" charset="-78"/>
            </a:endParaRPr>
          </a:p>
        </p:txBody>
      </p:sp>
      <p:pic>
        <p:nvPicPr>
          <p:cNvPr id="7" name="Picture 6">
            <a:extLst>
              <a:ext uri="{FF2B5EF4-FFF2-40B4-BE49-F238E27FC236}">
                <a16:creationId xmlns:a16="http://schemas.microsoft.com/office/drawing/2014/main" id="{35D31975-6AA7-042D-0D5D-F401D2761D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6237" y="2718896"/>
            <a:ext cx="2064327" cy="2064327"/>
          </a:xfrm>
          <a:prstGeom prst="rect">
            <a:avLst/>
          </a:prstGeom>
        </p:spPr>
      </p:pic>
      <p:sp>
        <p:nvSpPr>
          <p:cNvPr id="2" name="Rectangle 1">
            <a:extLst>
              <a:ext uri="{FF2B5EF4-FFF2-40B4-BE49-F238E27FC236}">
                <a16:creationId xmlns:a16="http://schemas.microsoft.com/office/drawing/2014/main" id="{665B811A-8CED-A041-A2DA-3D689A46FE4C}"/>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680461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F52C15-3658-1C6F-7587-872DAC948679}"/>
              </a:ext>
            </a:extLst>
          </p:cNvPr>
          <p:cNvSpPr>
            <a:spLocks noGrp="1"/>
          </p:cNvSpPr>
          <p:nvPr>
            <p:ph type="sldNum" sz="quarter" idx="4"/>
          </p:nvPr>
        </p:nvSpPr>
        <p:spPr/>
        <p:txBody>
          <a:bodyPr/>
          <a:lstStyle/>
          <a:p>
            <a:fld id="{2A5BEAD6-0EBB-4CEE-84B2-C282E9154C2C}" type="slidenum">
              <a:rPr lang="en-US" smtClean="0"/>
              <a:pPr/>
              <a:t>9</a:t>
            </a:fld>
            <a:endParaRPr lang="en-US" dirty="0"/>
          </a:p>
        </p:txBody>
      </p:sp>
      <p:sp>
        <p:nvSpPr>
          <p:cNvPr id="3" name="Rectangle 2"/>
          <p:cNvSpPr/>
          <p:nvPr/>
        </p:nvSpPr>
        <p:spPr>
          <a:xfrm>
            <a:off x="411480" y="3807393"/>
            <a:ext cx="11448288" cy="2862322"/>
          </a:xfrm>
          <a:prstGeom prst="rect">
            <a:avLst/>
          </a:prstGeom>
        </p:spPr>
        <p:txBody>
          <a:bodyPr wrap="square">
            <a:spAutoFit/>
          </a:bodyPr>
          <a:lstStyle/>
          <a:p>
            <a:pPr marL="285750" indent="-285750" algn="r" rtl="1">
              <a:lnSpc>
                <a:spcPct val="200000"/>
              </a:lnSpc>
              <a:buFont typeface="Wingdings" panose="05000000000000000000" pitchFamily="2" charset="2"/>
              <a:buChar char="ü"/>
            </a:pPr>
            <a:endParaRPr lang="fa-IR" dirty="0">
              <a:cs typeface="B Nazanin" panose="00000400000000000000" pitchFamily="2" charset="-78"/>
            </a:endParaRPr>
          </a:p>
          <a:p>
            <a:pPr marL="285750" indent="-285750" algn="r" rtl="1">
              <a:lnSpc>
                <a:spcPct val="200000"/>
              </a:lnSpc>
              <a:buFont typeface="Wingdings" panose="05000000000000000000" pitchFamily="2" charset="2"/>
              <a:buChar char="ü"/>
            </a:pPr>
            <a:r>
              <a:rPr lang="fa-IR" dirty="0">
                <a:cs typeface="B Nazanin" panose="00000400000000000000" pitchFamily="2" charset="-78"/>
              </a:rPr>
              <a:t>رایانش ابری سرویس‌های مختلفی را ازطریق اینترنت ارائه می‌دهد؛ ازجمله ذخیره‌سازی داده‌ها، سرورها، پایگاه‌های داده، شبکه و نرم‌افزارهای کاربردی.</a:t>
            </a:r>
          </a:p>
          <a:p>
            <a:pPr marL="285750" indent="-285750" algn="r" rtl="1">
              <a:lnSpc>
                <a:spcPct val="200000"/>
              </a:lnSpc>
              <a:buFont typeface="Wingdings" panose="05000000000000000000" pitchFamily="2" charset="2"/>
              <a:buChar char="ü"/>
            </a:pPr>
            <a:r>
              <a:rPr lang="fa-IR" dirty="0">
                <a:cs typeface="B Nazanin" panose="00000400000000000000" pitchFamily="2" charset="-78"/>
              </a:rPr>
              <a:t>ذخیره‌سازی مبتنی‌بر ابر امکان ذخیره فایل‌ها را در پایگاه‌داده راه دور و بازیابی آن‌ها را فراهم می‌کند.</a:t>
            </a:r>
          </a:p>
          <a:p>
            <a:pPr marL="285750" indent="-285750" algn="r" rtl="1">
              <a:lnSpc>
                <a:spcPct val="200000"/>
              </a:lnSpc>
              <a:buFont typeface="Wingdings" panose="05000000000000000000" pitchFamily="2" charset="2"/>
              <a:buChar char="ü"/>
            </a:pPr>
            <a:r>
              <a:rPr lang="fa-IR" dirty="0">
                <a:cs typeface="B Nazanin" panose="00000400000000000000" pitchFamily="2" charset="-78"/>
              </a:rPr>
              <a:t>سرویس‌های رایانش ابری هم عمومی و هم خصوصی هستند. خدمات عمومی به‌صورت آنلاین همراه با هزینه‌ ارائه می‌شوند؛ اما خدمات خصوصی در شبکه برای مشتریان خاصی میزبانی می‌شوند.</a:t>
            </a:r>
          </a:p>
        </p:txBody>
      </p:sp>
      <p:sp>
        <p:nvSpPr>
          <p:cNvPr id="5" name="Rectangle 4">
            <a:extLst>
              <a:ext uri="{FF2B5EF4-FFF2-40B4-BE49-F238E27FC236}">
                <a16:creationId xmlns:a16="http://schemas.microsoft.com/office/drawing/2014/main" id="{DA4DC877-2D54-E94D-9DD9-DBD48EDDBACD}"/>
              </a:ext>
            </a:extLst>
          </p:cNvPr>
          <p:cNvSpPr/>
          <p:nvPr/>
        </p:nvSpPr>
        <p:spPr>
          <a:xfrm>
            <a:off x="7588294" y="94326"/>
            <a:ext cx="3533834" cy="400110"/>
          </a:xfrm>
          <a:prstGeom prst="rect">
            <a:avLst/>
          </a:prstGeom>
        </p:spPr>
        <p:txBody>
          <a:bodyPr wrap="square">
            <a:spAutoFit/>
          </a:bodyPr>
          <a:lstStyle/>
          <a:p>
            <a:pPr algn="r" rtl="1"/>
            <a:r>
              <a:rPr lang="fa-IR" sz="2000" dirty="0">
                <a:solidFill>
                  <a:srgbClr val="4295FF"/>
                </a:solidFill>
                <a:cs typeface="B Titr" panose="00000700000000000000" pitchFamily="2" charset="-78"/>
              </a:rPr>
              <a:t>نکات مهم درباره رایانش ابری</a:t>
            </a:r>
          </a:p>
        </p:txBody>
      </p:sp>
      <p:pic>
        <p:nvPicPr>
          <p:cNvPr id="7" name="Picture 6">
            <a:extLst>
              <a:ext uri="{FF2B5EF4-FFF2-40B4-BE49-F238E27FC236}">
                <a16:creationId xmlns:a16="http://schemas.microsoft.com/office/drawing/2014/main" id="{D066B0DA-975F-E5BC-B5E9-0C201D30FB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9182" y="777717"/>
            <a:ext cx="6293635" cy="3292055"/>
          </a:xfrm>
          <a:prstGeom prst="rect">
            <a:avLst/>
          </a:prstGeom>
        </p:spPr>
      </p:pic>
      <p:sp>
        <p:nvSpPr>
          <p:cNvPr id="2" name="Rectangle 1">
            <a:extLst>
              <a:ext uri="{FF2B5EF4-FFF2-40B4-BE49-F238E27FC236}">
                <a16:creationId xmlns:a16="http://schemas.microsoft.com/office/drawing/2014/main" id="{B885C008-5E64-8DB7-05C8-94E7BC1FA684}"/>
              </a:ext>
            </a:extLst>
          </p:cNvPr>
          <p:cNvSpPr/>
          <p:nvPr/>
        </p:nvSpPr>
        <p:spPr>
          <a:xfrm>
            <a:off x="1168527" y="44876"/>
            <a:ext cx="3132588" cy="338554"/>
          </a:xfrm>
          <a:prstGeom prst="rect">
            <a:avLst/>
          </a:prstGeom>
        </p:spPr>
        <p:txBody>
          <a:bodyPr wrap="none">
            <a:spAutoFit/>
          </a:bodyPr>
          <a:lstStyle/>
          <a:p>
            <a:pPr algn="ctr" rtl="1"/>
            <a:r>
              <a:rPr lang="fa-IR" sz="1600" dirty="0">
                <a:solidFill>
                  <a:schemeClr val="bg1"/>
                </a:solidFill>
                <a:latin typeface="Lalezar" panose="00000500000000000000" pitchFamily="50" charset="-78"/>
                <a:cs typeface="B Titr" panose="00000700000000000000" pitchFamily="2" charset="-78"/>
              </a:rPr>
              <a:t>دانشکده مهندسی کامپیوتر دانشگاه شریف</a:t>
            </a:r>
          </a:p>
        </p:txBody>
      </p:sp>
    </p:spTree>
    <p:extLst>
      <p:ext uri="{BB962C8B-B14F-4D97-AF65-F5344CB8AC3E}">
        <p14:creationId xmlns:p14="http://schemas.microsoft.com/office/powerpoint/2010/main" val="1665721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3245</Words>
  <Application>Microsoft Office PowerPoint</Application>
  <PresentationFormat>Widescreen</PresentationFormat>
  <Paragraphs>190</Paragraphs>
  <Slides>36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Calibri</vt:lpstr>
      <vt:lpstr>Lalezar</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35</cp:revision>
  <dcterms:created xsi:type="dcterms:W3CDTF">2024-04-15T15:30:10Z</dcterms:created>
  <dcterms:modified xsi:type="dcterms:W3CDTF">2024-04-20T14:58:10Z</dcterms:modified>
</cp:coreProperties>
</file>