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6" r:id="rId3"/>
    <p:sldId id="28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85" r:id="rId13"/>
    <p:sldId id="265" r:id="rId14"/>
    <p:sldId id="266" r:id="rId15"/>
    <p:sldId id="286" r:id="rId16"/>
    <p:sldId id="267" r:id="rId17"/>
    <p:sldId id="268" r:id="rId18"/>
    <p:sldId id="28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90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D7EE"/>
    <a:srgbClr val="F2F2F2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34" autoAdjust="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04C95F2-E8F2-F9B8-466B-63D03FE4BF88}"/>
              </a:ext>
            </a:extLst>
          </p:cNvPr>
          <p:cNvSpPr/>
          <p:nvPr userDrawn="1"/>
        </p:nvSpPr>
        <p:spPr>
          <a:xfrm>
            <a:off x="233463" y="715676"/>
            <a:ext cx="11673192" cy="6018752"/>
          </a:xfrm>
          <a:prstGeom prst="roundRect">
            <a:avLst>
              <a:gd name="adj" fmla="val 1636"/>
            </a:avLst>
          </a:prstGeom>
          <a:noFill/>
          <a:ln w="95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93B09A3-8E88-818D-00C0-422BAAC9577C}"/>
              </a:ext>
            </a:extLst>
          </p:cNvPr>
          <p:cNvSpPr/>
          <p:nvPr userDrawn="1"/>
        </p:nvSpPr>
        <p:spPr>
          <a:xfrm>
            <a:off x="4970834" y="289258"/>
            <a:ext cx="6850754" cy="52146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517BCF4-4603-C0E3-2EFA-F4C4784C56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" b="25578"/>
          <a:stretch/>
        </p:blipFill>
        <p:spPr>
          <a:xfrm>
            <a:off x="11217872" y="90878"/>
            <a:ext cx="883336" cy="907560"/>
          </a:xfrm>
          <a:prstGeom prst="roundRect">
            <a:avLst>
              <a:gd name="adj" fmla="val 27039"/>
            </a:avLst>
          </a:prstGeom>
          <a:ln w="38100">
            <a:solidFill>
              <a:srgbClr val="92D050"/>
            </a:solidFill>
          </a:ln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C21BFE0-ED6F-E88E-1B29-FD322E26289B}"/>
              </a:ext>
            </a:extLst>
          </p:cNvPr>
          <p:cNvSpPr/>
          <p:nvPr userDrawn="1"/>
        </p:nvSpPr>
        <p:spPr>
          <a:xfrm>
            <a:off x="233463" y="75983"/>
            <a:ext cx="4610911" cy="52146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413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DAE7446A-9529-8A29-9B59-FF088313E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5773" y="84591"/>
            <a:ext cx="7515632" cy="6688818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2480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484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ogramstore.ir/shop/%D9%BE%D8%A7%D9%88%D8%B1%D9%BE%D9%88%DB%8C%D9%86%D8%AA-%D8%AF%D8%A7%D8%B1%DA%A9-%D9%88%D8%A8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ebp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fa.wikishia.net/" TargetMode="External"/><Relationship Id="rId2" Type="http://schemas.openxmlformats.org/officeDocument/2006/relationships/hyperlink" Target="https://fa.wikipedia.org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a.wikifeqh.ir/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850B8F9A-3B1C-9443-690C-BE29122ACBBB}"/>
              </a:ext>
            </a:extLst>
          </p:cNvPr>
          <p:cNvSpPr/>
          <p:nvPr/>
        </p:nvSpPr>
        <p:spPr>
          <a:xfrm>
            <a:off x="8577389" y="901148"/>
            <a:ext cx="1510748" cy="1510748"/>
          </a:xfrm>
          <a:prstGeom prst="ellipse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AD5A7DD-9E95-BB71-D38D-47A8B5CBFF7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9" r="12600" b="15279"/>
          <a:stretch/>
        </p:blipFill>
        <p:spPr>
          <a:xfrm flipH="1">
            <a:off x="146034" y="617720"/>
            <a:ext cx="6658796" cy="5926245"/>
          </a:xfrm>
          <a:ln w="76200">
            <a:solidFill>
              <a:schemeClr val="accent1">
                <a:lumMod val="40000"/>
                <a:lumOff val="60000"/>
              </a:schemeClr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0C18A24-8DA6-C56F-6C70-57C6F26D01BD}"/>
              </a:ext>
            </a:extLst>
          </p:cNvPr>
          <p:cNvSpPr/>
          <p:nvPr/>
        </p:nvSpPr>
        <p:spPr>
          <a:xfrm>
            <a:off x="6546575" y="2690336"/>
            <a:ext cx="57779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dirty="0">
                <a:latin typeface="Lalezar" panose="00000500000000000000" pitchFamily="50" charset="-78"/>
                <a:cs typeface="B Titr" panose="00000700000000000000" pitchFamily="2" charset="-78"/>
              </a:rPr>
              <a:t> پاورپوینت آیت الله مکارم شیرازی</a:t>
            </a:r>
            <a:endParaRPr lang="en-US" sz="2400" dirty="0">
              <a:latin typeface="Lalezar" panose="00000500000000000000" pitchFamily="50" charset="-78"/>
              <a:cs typeface="B Titr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CC4F20-409E-6F7A-EE5D-0A8DC521B404}"/>
              </a:ext>
            </a:extLst>
          </p:cNvPr>
          <p:cNvSpPr/>
          <p:nvPr/>
        </p:nvSpPr>
        <p:spPr>
          <a:xfrm>
            <a:off x="7494991" y="4289144"/>
            <a:ext cx="38811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>
                <a:latin typeface="Lalezar" panose="00000500000000000000" pitchFamily="50" charset="-78"/>
                <a:cs typeface="B Titr" panose="00000700000000000000" pitchFamily="2" charset="-78"/>
              </a:rPr>
              <a:t>نام پژوهشگر: محمد جواد عزیزپناه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667BCBF-AFA2-01AC-598C-17AADE5C3F70}"/>
              </a:ext>
            </a:extLst>
          </p:cNvPr>
          <p:cNvSpPr/>
          <p:nvPr/>
        </p:nvSpPr>
        <p:spPr>
          <a:xfrm>
            <a:off x="7924988" y="5753544"/>
            <a:ext cx="302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>
                <a:latin typeface="Lalezar" panose="00000500000000000000" pitchFamily="50" charset="-78"/>
                <a:cs typeface="B Titr" panose="00000700000000000000" pitchFamily="2" charset="-78"/>
              </a:rPr>
              <a:t>تاریخ ارائه:</a:t>
            </a:r>
            <a:r>
              <a:rPr lang="en-US" sz="2400" dirty="0">
                <a:latin typeface="Lalezar" panose="00000500000000000000" pitchFamily="50" charset="-78"/>
                <a:cs typeface="B Titr" panose="00000700000000000000" pitchFamily="2" charset="-78"/>
              </a:rPr>
              <a:t> </a:t>
            </a:r>
            <a:r>
              <a:rPr lang="fa-IR" sz="2000" dirty="0">
                <a:latin typeface="Vazir" panose="020B0603030804020204" pitchFamily="34" charset="-78"/>
                <a:cs typeface="B Titr" panose="00000700000000000000" pitchFamily="2" charset="-78"/>
              </a:rPr>
              <a:t> زمستان ..........</a:t>
            </a:r>
            <a:endParaRPr lang="fa-IR" sz="2000" dirty="0">
              <a:latin typeface="Vazir" panose="020B0603030804020204" pitchFamily="34" charset="-78"/>
              <a:cs typeface="B Titr" panose="00000700000000000000" pitchFamily="2" charset="-78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ctr"/>
            <a:endParaRPr lang="fa-IR" sz="2400" b="1" dirty="0"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5E7AF18-C64C-C1E0-814C-B34934C87D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08520" y="841850"/>
            <a:ext cx="1848486" cy="184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099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5935" y="1581446"/>
            <a:ext cx="3929074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مکارم شیرازی، از ابتدای جوانی دست به تألیف و تحقیق زد و علاوه بر تحصیلات حوزوی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مرسوم، اقدامات فرهنگی را هم با جدیت دنبال کرد. این فعالیت‌های او در شرایطی بوده که تعداد نویسندگان حوزوی در آن دوره بسیار اندک بود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برخی از فعالیت‌های او از این قرار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1641" y="1581446"/>
            <a:ext cx="5418162" cy="3471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772860-3243-2662-1EFC-AED195517AD5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اقدامات علمی و فرهنگی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6" name="Picture 2" descr="آیت‌الله مکارم شیرازی - فرا دانشنامه ویکی بین">
            <a:extLst>
              <a:ext uri="{FF2B5EF4-FFF2-40B4-BE49-F238E27FC236}">
                <a16:creationId xmlns:a16="http://schemas.microsoft.com/office/drawing/2014/main" id="{FA147BF5-DF7D-A8A9-C464-FEFD09B2A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1539">
            <a:off x="9651290" y="3517848"/>
            <a:ext cx="1800225" cy="253365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F1C986-22FB-3867-3BA7-EAD556FE12ED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21500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96000" y="2182744"/>
            <a:ext cx="5151867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مکارم شیرازی در 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۱۳۳۳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کتابی با عنوان فیلسوف‌نماها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نوشت که برنده جایزه کتاب سال شد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کتاب، با زبانی داستانی، عقاید مارکسیستی را نقد کرده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او پیش از این، کتاب «جلوه حق» را در نقد فرقه صوفیه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در پی تبلیغات گسترده آن‌ها تألیف کرده بود.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50" b="93750" l="9961" r="89844">
                        <a14:foregroundMark x1="51758" y1="23047" x2="47070" y2="6836"/>
                        <a14:foregroundMark x1="47070" y1="6836" x2="46484" y2="6445"/>
                        <a14:foregroundMark x1="59570" y1="82227" x2="60156" y2="937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0776" y="1270581"/>
            <a:ext cx="4900823" cy="49008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2FFCC21-23DB-2C93-30A3-CF6D47F93CD3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نویسنده برگزیده کتاب سال </a:t>
            </a:r>
            <a:r>
              <a:rPr lang="fa-IR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۱۳۳۳</a:t>
            </a: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ش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CC3DD5-7D4B-E082-ADB4-5C4E3D0FA3E0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3469682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9954" y="1567845"/>
            <a:ext cx="11286697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آیت‌الله مکارم شیرازی و جمعی دیگر از حوزویان، مجله درس‌هایی از مکتب اسلام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را در سال 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۱۳۳۷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پایه‌گذاری کردند و یک سال پس از راه‌اندازی آن، در پی جدایی برخی اعضا، صاحب امتیازی و مدیرمسئولی این نشریه را عهده‌دار شد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این مسئولیت را تا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۱۳۶۶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بر عهده داشت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برخی از کتاب‌های منتشر شده از سوی ناصر مکارم شیرازی اولین بار به‌صورت مقاله‌های متناوب در نشریه مکتب اسلام چاپ شده است؛ کتاب‌هایی از جمله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«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معاد و جهان پس از مرگ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مشرق‌زمین به پا خیزد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» 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«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مهدی، انقلابی بزرگ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سرمقاله‌های آیت‌الله مکارم شیرازی در مجله مکتب اسلام، موضعی انتقادی و معترضانه در برابر حکومت پهلوی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داشت و به توقیف چندباره این مجله انجامید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68AF46-41DC-F626-D40D-7318909D3E16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انتشار مجله درس‌هایی از مکتب اسلام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154A00E-8BE5-97E8-FF4C-4BA0ED1B8BF0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3359692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20003" y="1006612"/>
            <a:ext cx="6096000" cy="5528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آیت‌الله مکارم شیرازی، یکی از اعضای اصلی هیئتی بود که در زمان حیات آیت‌الله بروجردی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برای ساماندهی وضعیت حوزه‌های علمیه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شکل گرفت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پس از درگذشت او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۱۳۴۰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نیز ادامه یافت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هیئت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۱۳۳۷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برای رسیدگی به امور حوزه علمیه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با نظر آیت‌الله بروجردی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که در آن زمان، مرجع عام و زعیم حوزه علمیه بود تشکیل شد و علاوه بر مکارم شیرازی چهره‌های حوزوی‌ای از جمله حسینعلی منتظری، ربانی شیرازی، سید مهدی روحانی، سید موسی زنجانی، احمد آذری قمی، مهدی حائری تهرانی، محسن حرم‌پناهی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 جعفر سبحانی، عضو آن بودند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1997" y="1200809"/>
            <a:ext cx="3622838" cy="53228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968319-162E-2E1F-46FC-E9B4E322F3BF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پایه‌گذاری جامعه مدرسین حوزه علمیه قم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529431-50D8-0C0C-1AAA-5564B4F30DF2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10329181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21365" y="999155"/>
            <a:ext cx="6182437" cy="1373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آیت‌الله مکارم شیرازی در طول سال‌های مرجعیت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خود، مدارس علمیه، مراکز آموزشی و رفاهی و مؤسسات رسانه‌ای را راه‌اندازی کرده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5047955" y="3728182"/>
            <a:ext cx="6555847" cy="2937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مدرسه امیرالمؤمنین(ع)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مدرسه، محل دفتر آیت‌الله مکارم شیرازی در شهر قم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است و دیدارهای عمومی در آن برگزار می‌شود. کتاب تفسیر نمونه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این مدرسه تألیف شده و سال‌ها محل برگزاری درس خارج فقه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 اصول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عقاید او بوده است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90515" y="2649606"/>
            <a:ext cx="52132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: </a:t>
            </a: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مدارس علمیه آیت‌الله مکارم از این قرار است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31310" y="3220351"/>
            <a:ext cx="1372492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مدارس علمیه</a:t>
            </a:r>
            <a:endParaRPr 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B2134BD-C949-FAB0-9F59-6DA1708FCCAC}"/>
              </a:ext>
            </a:extLst>
          </p:cNvPr>
          <p:cNvGrpSpPr/>
          <p:nvPr/>
        </p:nvGrpSpPr>
        <p:grpSpPr>
          <a:xfrm>
            <a:off x="559273" y="1272209"/>
            <a:ext cx="3743594" cy="5243566"/>
            <a:chOff x="559272" y="321756"/>
            <a:chExt cx="4422161" cy="619401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9272" y="321756"/>
              <a:ext cx="4422161" cy="294810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2040" y="3603704"/>
              <a:ext cx="4419393" cy="291207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9E0B844-0281-582F-8630-DE42DDDD3185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مراکز و مؤسسات وابسته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F3999C-CDB6-ED6F-A04E-4B6091D20F0E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392832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0327" y="884869"/>
            <a:ext cx="11271345" cy="2861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مدرسه امام حسن(ع) در سال 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۱۳۶۸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تأسیس شد و تا 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۱۳۷۵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ش، خوابگاه طلاب غیرایرانی بوده است. از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۱۳۷۵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ش، این مدرسه تبدیل به مدرسه علمیه آموزشی خوابگاهی شد و هم‌اکنون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۹۰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نفر از طلاب پایه‌های اول تا سوم در آن مشغول به تحصیل هستند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algn="ctr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مدرسه امام کاظم(ع) در شهریور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۱۳۹۴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با پذیرش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۹۰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طلبه آغاز به کار کرد و از جمله مدارس تخصصی فقه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 اصول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است که طلاب از پایه هفتم حوزه در آن تحصیل می‌کنند. این مدرسه، محل برگزاری کنگره جهانی مقابله با جریان‌های افراطی و تکفیری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۱۳۹۳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بوده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F1FAEE-BBB4-175A-282F-A5D849A942FE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مدرسه امام حسن مجتبی(ع)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AB3F0C5-03D2-006F-5E51-85EB51F78536}"/>
              </a:ext>
            </a:extLst>
          </p:cNvPr>
          <p:cNvGrpSpPr/>
          <p:nvPr/>
        </p:nvGrpSpPr>
        <p:grpSpPr>
          <a:xfrm>
            <a:off x="865895" y="4174434"/>
            <a:ext cx="10460209" cy="1986928"/>
            <a:chOff x="712098" y="4028661"/>
            <a:chExt cx="11855531" cy="225197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578830C-1F5B-AC00-C97C-C9D465DC4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098" y="4028661"/>
              <a:ext cx="3514242" cy="223526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EBF7F45-BC47-62D1-3E0A-EF9D25200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9235" y="4045363"/>
              <a:ext cx="3945466" cy="223526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CD55473-7868-F8E6-CE74-ED66715F7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3351" y="4045363"/>
              <a:ext cx="3744278" cy="223526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0F092976-1ED0-0F20-CC52-E248BFA72D6A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260056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2234" y="1051485"/>
            <a:ext cx="11167531" cy="6063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مرکز تخصصی شیعه‌شناسی در سال 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۱۳۸۷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با هدف دفاع عملی از تشیع، پاسخ‌دهی در راستای حفظ اسلام، شناخت کامل در دفاع از تشیع و شناخت جامع سایر مذاهب و مکاتب، راه‌اندازی شد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algn="ctr" rtl="1">
              <a:lnSpc>
                <a:spcPct val="30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بنیاد از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۱۳۸۱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در مدرسه امام سجاد(ع) آغاز به کار کرده و دو موضوع دائرة المعارف فقه مقارن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(از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۱۳۸۱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ش) و تهیه و تنظیم آیات الاحکام (از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۱۳۸۶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ش) در آن پیگیری می‌شود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 rtl="1">
              <a:lnSpc>
                <a:spcPct val="30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مؤسسه دارُ الإعْلام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با هدف شناخت، نقد و مقابله با وهابیت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همچنین دفاع از عقاید شیعه،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۱۳۸۸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آغاز به کار کرد. این مرکز در ساختمانی به مساحت تقریبی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۴۰۰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متر و در سه طبقه ساخته شده و رویکردی پژوهش‌محور دارد.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 rtl="1">
              <a:lnSpc>
                <a:spcPct val="300000"/>
              </a:lnSpc>
              <a:spcAft>
                <a:spcPts val="800"/>
              </a:spcAft>
            </a:pP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F1E332-B277-F020-38CB-04EC7F812995}"/>
              </a:ext>
            </a:extLst>
          </p:cNvPr>
          <p:cNvSpPr txBox="1"/>
          <p:nvPr/>
        </p:nvSpPr>
        <p:spPr>
          <a:xfrm>
            <a:off x="5005141" y="322951"/>
            <a:ext cx="60746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مراکز آموزشی و پژوهشی که زیر نظر فعالیت می‌کنند عبارتند از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: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B8B2332-1D3C-CB7D-37B8-70CFB8FBEEF5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1745235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34133" y="1019628"/>
            <a:ext cx="5819090" cy="5515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مؤسسه مذکور از سال 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۱۳۷۹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با هدف تأسیس مدارسی در مناطق بسیار محروم کشور مخصوصا در شرق خراسان و منطقه سیستان و بلوچستان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آغاز به کار کرد. مدارس ساخته‌شده، عموما «الغدیر» یا «امیرالمؤمنین» نامگذاری می‌شوند. تعدادی از خیرین در ساخت این مدارس مشارکت می‌کنند</a:t>
            </a:r>
            <a:endParaRPr lang="fa-IR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مدرسه امام حسین(ع)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مدرسه امام حسین(ع) محل استقرار مرکز تخصصی تفسیر قرآن کریم، و محل موقت مرکز تخصصی شیعه‌شناسی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است</a:t>
            </a:r>
            <a:endParaRPr lang="fa-IR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777" y="1189382"/>
            <a:ext cx="4479235" cy="2239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خبرگزاری حوزه - تصاویر/ مراسم عمامه گذاری طلاب مدرسه عالی امام حسین(ع) توسط  حضرت آیت الله مکارم شیرازی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91"/>
          <a:stretch/>
        </p:blipFill>
        <p:spPr bwMode="auto">
          <a:xfrm>
            <a:off x="1461487" y="3935894"/>
            <a:ext cx="4013428" cy="2239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141868-44F3-A424-6411-25E16E49A844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مؤسسه </a:t>
            </a:r>
            <a:r>
              <a:rPr lang="fa-IR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۱۱۰</a:t>
            </a: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مدرسه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2C03E74-17AF-1A94-EBD6-68100C887E8C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3573368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25009" y="956740"/>
            <a:ext cx="7001983" cy="6354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مدرسه علمیه‌ دارُ المبلّغین فلسفی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مدرسه علمیه که به نام محمدتقی فلسفی، واعظ مشهور نامگذاری شده، در خانه فلسفی در تهران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ساخته شده است. هدف این مدرسه، تربیت مبلغان، آشناتر شدن به مسائل زمان، آشنایی با شبهات و پاسخ آن و همچنین هماهنگی در مسائل تبلیغی اعلام شده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fa-IR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مجتمع خاتم الانبیای شیراز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مجتمع که پنج مرکز را در خود جای داده؛ دارای حوزه علمیه، مسجد، کتابخانه عمومی، دارالقرآن و سالن بزرگ دارالقرآن است. مجتمع خاتم الانبیا در شیراز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راه‌اندازی شده و مساحت آن،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۱۲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هزار و پانصد متر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algn="justLow" rtl="1">
              <a:lnSpc>
                <a:spcPct val="250000"/>
              </a:lnSpc>
              <a:spcAft>
                <a:spcPts val="800"/>
              </a:spcAft>
            </a:pPr>
            <a:endParaRPr lang="fa-IR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3076" name="Picture 4" descr="نیم نگاهی به آنچه آیت الله العظمی مکارم در راستای ترویج اسلام ناب انجام  داده است - خبرگزاری حوز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8050">
            <a:off x="615959" y="3629489"/>
            <a:ext cx="3431494" cy="2285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تصویر/آیت الله مکارم شیرازی از کنار دریا تا غار حرا - تسنی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7369">
            <a:off x="565008" y="1039823"/>
            <a:ext cx="3431493" cy="23891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3383FB-946E-CF7E-7B38-4DDF03A4F9B3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مؤسسه </a:t>
            </a:r>
            <a:r>
              <a:rPr lang="fa-IR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۱۱۰</a:t>
            </a: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مدرسه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D4CCAB-6B8F-4064-5001-5B3BFDDC5C22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36304142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883965" y="1277766"/>
            <a:ext cx="5572836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شبکه ماهواره‌ای الولایة، در سال 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۱۳۹۲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برای مخاطبان عرب‌زبان تأسیس شد و هدف آن، جلوگیری از نفوذ تفکر تکفیری-سلفی اعلام شد. برنامه‌های این شبکه به وقت نجف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پخش می‌شود و دفتر رسمی آن در ایران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پیش از این شبکه، شبکه ماهواره‌ای ولایت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از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۱۳۸۹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به زبان فارسی راه‌اندازی شده است. اهداف این شبکه، نشر معارف مکتب اهل بیت و دفاع از مبانی نظری اندیشه‌های اسلامی با روش‌های عقلانی و منطقی اعلام شده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ABC057-E8CB-C55C-885F-7EA4B37477A9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رسانه‌ها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0D457B-7481-F62A-CD1B-2DF7253E1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71" y="1161580"/>
            <a:ext cx="5572835" cy="557283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F2D33C8-75FF-BD33-76B8-3D5AE0822B56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1705915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49046" y="1363491"/>
            <a:ext cx="5796959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حضرت آیة‌الله العظمی مکارم شیرازی، در سال ۱۳۰۵ هجری شمسی در شهر شیراز در میان یک خانواده مذهبی که به فضائل نفسانی و مکارم اخلاقی معروفند دیده به جهان گشود. ایشان در حدود ۱۴ سالگی رسماً دروس دینی را در (مدرسه آقا باباخان شیراز) آغاز و در سن ۱۸ سالگی به قم هجرت کردند؛ سپس برای آشنایی با نظرات و افکار اساتید بزرگ در طی سال‌های ۱۳۲۹ و ۱۳۳۰ هـ. ش در حوزه علمیه نجف اشرف مشغول به تحصیل شدند. 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1026" name="Picture 2" descr="آیت الله مکارم شیرازی: مملکت با شعار اداره نمی شود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6" r="5969"/>
          <a:stretch/>
        </p:blipFill>
        <p:spPr bwMode="auto">
          <a:xfrm>
            <a:off x="850276" y="1721796"/>
            <a:ext cx="4049057" cy="3881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B1EF0D-750E-79B8-A12F-07913EA2C9A6}"/>
              </a:ext>
            </a:extLst>
          </p:cNvPr>
          <p:cNvSpPr txBox="1"/>
          <p:nvPr/>
        </p:nvSpPr>
        <p:spPr>
          <a:xfrm>
            <a:off x="9601200" y="322951"/>
            <a:ext cx="1478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مـــقدمه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DD789FC-8AC3-BE12-F6BD-7D3C595BF60C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12078579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3826" y="948220"/>
            <a:ext cx="10919791" cy="2065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ناصر مکارم شیرازی از جوانی، کتاب‌هایی تألیف کرده و آثار و تألیفات او به صد عنوان می‌رسد. گرچه برخی از کتاب‌هایی که به نام اوست زیر نظر او و با همکاری جمعی از نویسندگان نوشته شده، اما آثار بسیاری نیز به قلم خود وی نوشته و منتشر شده است. کتاب‌های آیت‌الله مکارم شیرازی، در موضوعات مختلف قرآنی، زندگانی معصومان، اعتقادی، فقهی، اخلاقی و ادعیه و زیارات، تألیف شده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841" y="3285406"/>
            <a:ext cx="6075531" cy="29990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B69F1C-3572-90A5-5C42-36E7E5CB095C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رسانه‌ها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A58867-73EF-CCD5-B59D-B670E7F829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5" r="13779"/>
          <a:stretch/>
        </p:blipFill>
        <p:spPr>
          <a:xfrm>
            <a:off x="7388182" y="3285406"/>
            <a:ext cx="3691621" cy="29990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D063CF0-E306-E43A-1F40-C084CF17DFA7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2923271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96117" y="949029"/>
            <a:ext cx="10283686" cy="275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تفسیر، اثر ناصر مکارم شیرازی و برخی دیگر از چهره‌های حوزوی از جمله محمدرضا آشتیانی، محمدجعفر امامی، محمود عبداللهی، محسن قرائتی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 محمد محمدی اشتهاردی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است که در طول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۱۵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سال و در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۲۷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جلد نوشته شده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تفسیر نمونه، به زبان ساده نوشته شده تا برای عموم مردم قابل فهم باشد. این تفسیر، در کنار شرح و بسط آیات قرآن، به مسائل اجتماعی نیز می‌پردازد و برخی مطالب علمی نیز در آن بیان شده و به همین دلیل، از تفاسیر علمی خوانده می‌شود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38EA68-DE98-FBFF-16D5-1CF0D23D60E3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تفسیر نمونه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BEF610E-2069-7BD7-5A1E-5B773FD5C475}"/>
              </a:ext>
            </a:extLst>
          </p:cNvPr>
          <p:cNvGrpSpPr/>
          <p:nvPr/>
        </p:nvGrpSpPr>
        <p:grpSpPr>
          <a:xfrm>
            <a:off x="865895" y="4174434"/>
            <a:ext cx="10460209" cy="1986928"/>
            <a:chOff x="712098" y="4028661"/>
            <a:chExt cx="11855531" cy="225197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53C234B-C999-81D3-1EB4-B5F992E841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098" y="4028661"/>
              <a:ext cx="3514242" cy="223526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199EFE3-48C1-7474-08F0-B8006BD106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9235" y="4045363"/>
              <a:ext cx="3945466" cy="223526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E52E556-E8EF-327F-2676-5536F05FD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3351" y="4045363"/>
              <a:ext cx="3744278" cy="223526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553470FF-F872-EF83-1D3C-C2E15DDA6F5E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27040976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0139" y="1538474"/>
            <a:ext cx="5835058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پیام قرآن از تفاسیر موضوعی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قرآن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به زبان فارسی، اثر آیت‌الله مکارم شیرازی و گروهی از نویسندگان حوزه علمیه قم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است. تألیف این کتاب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۸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سال طول کشیده و در ده جلد منتشر شده است. در این کتاب، ابتدای هر موضوعی، آیات مرتبط با آن آورده شده سپس استنباط و استدلال صورت پذیرفته است. تفسیر پیام قرآن به زبان عربی نیز ترجمه شده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46" y="1219199"/>
            <a:ext cx="4455157" cy="44551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7C8EB4-9404-0494-F5FA-C40C32BEFEB8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b="1" dirty="0">
                <a:solidFill>
                  <a:srgbClr val="000000"/>
                </a:solidFill>
                <a:ea typeface="Times New Roman" panose="02020603050405020304" pitchFamily="18" charset="0"/>
                <a:cs typeface="B Titr" panose="00000700000000000000" pitchFamily="2" charset="-78"/>
              </a:rPr>
              <a:t>پیام قرآن (کتاب)</a:t>
            </a:r>
            <a:endParaRPr lang="en-US" sz="2400" b="1" dirty="0">
              <a:solidFill>
                <a:srgbClr val="000000"/>
              </a:solidFill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CBA717-F074-8EB6-0630-84AAC44099B3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7823357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21026" y="4577192"/>
            <a:ext cx="10349948" cy="2065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پیام امام امیرالمومنین کتابی است در شرح و تفسیر نهج البلاغه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اثر آیت‌الله مکارم شیرازی و گروهی از نویسندگان حوزه علمیه قم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 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کتاب در پانزده جلد و در طول بیست سال نوشته شده است. این اثر تمام خطبه‌ها، نامه‌ها و حکمت‌ها را شرح داده و همچنین در ذیل عناوینی چون «خطبه در یک نگاه»، «نامه در یک نگاه» و «نکته‌ها» به ذکر نکات پیرامونی پرداخته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62D0B5-9DC3-9601-898B-A44031CE11C7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b="1" dirty="0">
                <a:solidFill>
                  <a:srgbClr val="000000"/>
                </a:solidFill>
                <a:cs typeface="B Titr" panose="00000700000000000000" pitchFamily="2" charset="-78"/>
              </a:rPr>
              <a:t>پیام امام امیرالمؤمنین(ع)</a:t>
            </a:r>
            <a:endParaRPr lang="en-US" sz="2400" b="1" dirty="0">
              <a:solidFill>
                <a:srgbClr val="000000"/>
              </a:solidFill>
              <a:cs typeface="B Titr" panose="000007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08F065-9199-0F90-F3DE-344EBD99D8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2" t="6315" r="12087" b="4025"/>
          <a:stretch/>
        </p:blipFill>
        <p:spPr>
          <a:xfrm rot="20974468">
            <a:off x="4858459" y="1032879"/>
            <a:ext cx="2659622" cy="349230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3C4BEEE-59F2-F06D-CB81-731B9158F361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16660477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0" y="1804583"/>
            <a:ext cx="5088105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اخلاق در قرآن (کتاب)، نام کتابی به قلم آیت‌الله مکارم شیرازی و با ملاحظات جمعی از محققان که به روش تفسیر موضوعی، مسائل اخلاقی قرآن را مورد توجه قرار داده است. این کتاب بعد از انتشار پیام قرآن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كه پيرامون معارف و عقايد اسلامى به سبك تفسير موضوعى بود، به سراغ بحث اخلاق اسلامی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قرآن به عنوان دوره دوم پيام قرآن می‌پردازد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14859">
            <a:off x="868391" y="1494989"/>
            <a:ext cx="3613943" cy="47475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81A4A2-C1A6-03CE-971F-54B0D214F7E9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ar-SA" sz="2400" b="1" dirty="0">
                <a:solidFill>
                  <a:srgbClr val="000000"/>
                </a:solidFill>
                <a:ea typeface="Times New Roman" panose="02020603050405020304" pitchFamily="18" charset="0"/>
                <a:cs typeface="B Titr" panose="00000700000000000000" pitchFamily="2" charset="-78"/>
              </a:rPr>
              <a:t>اخلاق در قرآن</a:t>
            </a:r>
            <a:endParaRPr lang="en-US" sz="2400" b="1" dirty="0">
              <a:solidFill>
                <a:srgbClr val="000000"/>
              </a:solidFill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4EAA81-7A03-9AAA-5350-94D190C1B636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18822951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D9DFB5-4AF8-4CB1-D358-1A1B4E79FB6B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b="1" dirty="0">
                <a:solidFill>
                  <a:srgbClr val="000000"/>
                </a:solidFill>
                <a:cs typeface="B Titr" panose="00000700000000000000" pitchFamily="2" charset="-78"/>
              </a:rPr>
              <a:t>مفاتیح نوین</a:t>
            </a:r>
            <a:endParaRPr lang="en-US" sz="2400" b="1" dirty="0">
              <a:solidFill>
                <a:srgbClr val="0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3CCFE1-C878-B3BF-8D87-2E6A9D689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56860"/>
            <a:ext cx="5615609" cy="56156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904CD14-5142-9632-FCFC-9626ED56AD86}"/>
              </a:ext>
            </a:extLst>
          </p:cNvPr>
          <p:cNvSpPr/>
          <p:nvPr/>
        </p:nvSpPr>
        <p:spPr>
          <a:xfrm>
            <a:off x="741528" y="1157178"/>
            <a:ext cx="6219181" cy="4835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مفاتیح نوین نوشته آیت‌الله مکارم شیرازی و جمعی از همکاران بوده و با ترجمه هاشم رسولی محلاتی،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۱۳۸۷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منتشر شد. این کتاب که شباهت‌هایی به مفاتیح الجنان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دارد و نویسندگان آن معتقدند که نسخه‌ای روزآمد و مناسب عصر و زمان و مخصوصا مناسب جوانان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ده بخش مختلف، حاوی سوره‌هایی از قرآن کریم، ادعیه، زیارات، اعمال ماه‌های اسلامی، اعمال شب و روز و ایام هفته، آداب و تعقیبات نماز، نمازهای مستحب، دعاهای مخصوص حل مشکلات معنوی و مادی، آداب استخاره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احکام و آداب مرتبط با مردگان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.[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50377B3-3712-6790-6B53-646E2D32C7E9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34075815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13982" y="1347110"/>
            <a:ext cx="3988849" cy="4835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دائرة المعارف فقه مقارن نوشته آیت‌الله مکارم شیرازی و جمعی از همکاران، حاوی اطلاعات عمومی درباره فقه شیعه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 اهل سنت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سایر مذاهب و ادیان، با رویکردی تطبیقی است. اقتصاد اسلامی، مسائل معاصر فقهی، تاریخ و ادوار فقهی شیعه و اهل سنت و منابع استنباط فقه، جایگاه فلسفه در فقه، و اصطلاحات فقهی، بخش‌های مختلف کتاب را تشکیل می‌دهد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6E640D-DAB0-2587-C7DC-D49A6B7EE632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b="1" dirty="0">
                <a:solidFill>
                  <a:srgbClr val="000000"/>
                </a:solidFill>
                <a:cs typeface="B Titr" panose="00000700000000000000" pitchFamily="2" charset="-78"/>
              </a:rPr>
              <a:t>دائرة المعارف فقه مقارن</a:t>
            </a:r>
            <a:endParaRPr lang="en-US" sz="2400" b="1" dirty="0">
              <a:solidFill>
                <a:srgbClr val="0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906BC0-7C06-3FB2-F8F6-E78CC39709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0376">
            <a:off x="1782417" y="1171739"/>
            <a:ext cx="3480076" cy="5011310"/>
          </a:xfrm>
          <a:prstGeom prst="roundRect">
            <a:avLst>
              <a:gd name="adj" fmla="val 1773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5332BE6-49D4-BD05-8F4C-2CA09188E784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41006967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21287" y="1374591"/>
            <a:ext cx="5204385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انوار الفقاهة،‌ سلسله کتاب‌هایی به زبان عربی است که از «کتاب الخمس و الانفال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آغاز می‌شود و تقریر درس خارج فقه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آیت‌الله مکارم شیرازی است. از این مجموعه، کتاب الخمس والانفال،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۱۴۱۶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ق، کتاب الحدود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۱۴۱۸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ق،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کتاب البیع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۱۴۲۵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ق،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مکاسب محرمه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۱۴۲۶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ق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کتاب النکاح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۱۴۳۲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ق،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[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095" y="1714526"/>
            <a:ext cx="3373670" cy="41625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463721-91E4-B4B9-2A2C-BE4E7689FA1A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b="1" dirty="0">
                <a:solidFill>
                  <a:srgbClr val="000000"/>
                </a:solidFill>
                <a:cs typeface="B Titr" panose="00000700000000000000" pitchFamily="2" charset="-78"/>
              </a:rPr>
              <a:t>انوار الفقاهة فی احکام العترة الطاهرة</a:t>
            </a:r>
            <a:endParaRPr lang="en-US" sz="2400" b="1" dirty="0">
              <a:solidFill>
                <a:srgbClr val="0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7E219E6-75DC-6C44-D5D0-AEF548B2FC29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19721670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18921" y="1461107"/>
            <a:ext cx="5732850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ترجمه قرآن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به قلم آیت‌الله مکارم شیرازی، در 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۱۳۷۳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چاپ و منتشر شده است. این ترجمه به گفته مترجم، با استفاده از ترجمه موجود در تفسیر نمونه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است، بر اساس روش محتوا به محتوا و همچنین به زبان روزمره توده مردم نوشته شده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ترجمه با همکاری دفتر مطالعات تاریخ و معارف اسلامی آماده انتشار شده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ویژگی این ترجمه، دقت و روانی جمله‌ها و آشکار بودن مفهوم و معنای آیات دانسته شده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.[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44873">
            <a:off x="1165685" y="1136584"/>
            <a:ext cx="3523780" cy="50236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54BD53-5CF1-69CA-EA9B-294D7C5AA760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b="1" dirty="0">
                <a:solidFill>
                  <a:srgbClr val="000000"/>
                </a:solidFill>
                <a:cs typeface="B Titr" panose="00000700000000000000" pitchFamily="2" charset="-78"/>
              </a:rPr>
              <a:t>ترجمه قرآن کریم</a:t>
            </a:r>
            <a:endParaRPr lang="en-US" sz="2400" b="1" dirty="0">
              <a:solidFill>
                <a:srgbClr val="0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EBF00C-EC18-4DEC-4BFA-49AEDFD7EDF8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35121049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11518" y="1008888"/>
            <a:ext cx="6096000" cy="275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شانزدهمین دوره همایش کتاب سال حوزه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که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۱۳۹۳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در شهر قم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برگزار شد ناصر مکارم شیرازی به عنوان شخصیت برجسته علمی حوزه معرفی شد و به پاس خدمات علمی، فرهنگی، تدریس و تألیفات مورد تقدیر در این دوره از همایش قرار گرفت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482" y="3095582"/>
            <a:ext cx="4713248" cy="34394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دفتر شهریه حضرت آیت الله العظمی مکارم شیرازی (مد ظله العالی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711" y="3638909"/>
            <a:ext cx="1936794" cy="28961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آیت الله مكارم شیرازی: طلاب علم را مقدمه عمل بدانند - ایرنا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908" y="1008888"/>
            <a:ext cx="2524125" cy="18097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C2EE1B-509F-7AB1-08EA-D3F76A05EB09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b="1" dirty="0">
                <a:solidFill>
                  <a:srgbClr val="000000"/>
                </a:solidFill>
                <a:cs typeface="B Titr" panose="00000700000000000000" pitchFamily="2" charset="-78"/>
              </a:rPr>
              <a:t>بزرگداشت</a:t>
            </a:r>
            <a:endParaRPr lang="en-US" sz="2400" b="1" dirty="0">
              <a:solidFill>
                <a:srgbClr val="0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9C0BBD4-F1CB-B2D4-3794-90F64E31D4E9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592372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7967" y="1743732"/>
            <a:ext cx="4143983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از معظم له حدود یک‌صد و پنجاه جلد کتاب منتشر شده که از جمله آنها: تفسیر نمونه، تفسیر پیام قرآن، القواعد الفقهیّه، دائرة‌المعارف فقه مقارن است. از جمله خدمات فرهنگی معظم له تاسیس نشریه مکتب اسلام، مبارزه با التقاطی‌ها و ساخت مدارسی چون مدرسه امیرالمؤمنین و مدرسه امام سجّاد است.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6148" name="Picture 4" descr="ناصر مکارم شیرازی - ویکی فق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2476">
            <a:off x="5664758" y="1221464"/>
            <a:ext cx="3299069" cy="4662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A6EC24-BCB1-EB7A-4A99-7F5214F3554C}"/>
              </a:ext>
            </a:extLst>
          </p:cNvPr>
          <p:cNvSpPr txBox="1"/>
          <p:nvPr/>
        </p:nvSpPr>
        <p:spPr>
          <a:xfrm>
            <a:off x="9601200" y="322951"/>
            <a:ext cx="1478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مـــقدمه</a:t>
            </a:r>
            <a:endParaRPr lang="en-US" sz="2400" dirty="0"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21E25D-42F0-44AF-C3BF-58C9C4EAED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530" y="4016633"/>
            <a:ext cx="3580687" cy="2518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28CBD6-5B50-D9BF-B5FE-2AD7521EC175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25669553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1411" y="1046816"/>
            <a:ext cx="11157737" cy="2861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درباره آیت‌الله مکارم شیرازی، چند اثر نوشتاری و هنری منتشر شده که از این میان، کتاب «از تبعید تا پیروزی»، رویکردی سیاسی و اجتماعی دارد. کتاب‌های دیگری هم با رویکردهای قرآنی، اخلاقی و... منتشر شده است. این آثار عبارتند از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:</a:t>
            </a:r>
          </a:p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حیات پربرکت، نوشته احمد قدسی، در آبان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۱۳۸۴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و در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۳۵۲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صفحه از سوی انتشارات مدرسه امام علی بن ابیطالب منتشر شد. این کتاب، زندگینامه آیت‌الله مکارم شیرازی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DA4CFF-E2DD-19D0-3A53-5F2CB98A9226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b="1" dirty="0">
                <a:solidFill>
                  <a:srgbClr val="000000"/>
                </a:solidFill>
                <a:cs typeface="B Titr" panose="00000700000000000000" pitchFamily="2" charset="-78"/>
              </a:rPr>
              <a:t>آثار منتشرشده</a:t>
            </a:r>
            <a:endParaRPr lang="en-US" sz="2400" b="1" dirty="0">
              <a:solidFill>
                <a:srgbClr val="000000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2492FE-A7D2-8742-3B8E-1378097CED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1" b="17969"/>
          <a:stretch/>
        </p:blipFill>
        <p:spPr>
          <a:xfrm>
            <a:off x="977469" y="3631096"/>
            <a:ext cx="5204430" cy="26719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DA8072-4638-42C8-1B07-DCD765F50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570" y="3647763"/>
            <a:ext cx="2655243" cy="26552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E4AD934-DB4D-B6C1-F0F9-0A545A14AF26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30625088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161646" y="1113720"/>
            <a:ext cx="6407501" cy="2065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نوشته میرزاباقر علیان‌نژاد،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۱۳۹۲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و در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۲۴۴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صفحه، از سوی انتشارات سوره مهر منتشر شد. این کتاب دربرگیرنده شرح زندگی، مجموعه مقالات و مصاحبه‌های آیت‌الله مکارم شیرازی است و بیشتر رویکردی سیاسی و اجتماعی دارد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2476667" y="3678331"/>
            <a:ext cx="49199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ar-SA" sz="2400" b="1" dirty="0">
                <a:solidFill>
                  <a:srgbClr val="000000"/>
                </a:solidFill>
                <a:cs typeface="B Titr" panose="00000700000000000000" pitchFamily="2" charset="-78"/>
              </a:rPr>
              <a:t>حیات قرآنی آیت‌الله‌العظمی مکارم شیرازی</a:t>
            </a:r>
            <a:endParaRPr lang="en-US" sz="2400" b="1" dirty="0">
              <a:solidFill>
                <a:srgbClr val="00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8870" y="4370827"/>
            <a:ext cx="6617805" cy="1373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نوشته امین عظیمی،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۱۳۸۷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و در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۷۴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صفحه، از سوی انتشارات دفتر عقل، با نگاهی به فعالیت‌ها و آثار قرآنی آیت‌الله مکارم شیرازی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۹۷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نوشته شده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1028" name="Picture 4" descr="حيات قرآنی حضرت آيت الله العظمی مكارم شيرازی - کتابخانه دیجیتال (بازار  کتاب) قائمی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919" y="3345054"/>
            <a:ext cx="2247406" cy="299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3A78BEF-02B8-E707-0BD4-4AA16BB47A2D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ar-SA" sz="2400" b="1" dirty="0">
                <a:solidFill>
                  <a:srgbClr val="000000"/>
                </a:solidFill>
                <a:cs typeface="B Titr" panose="00000700000000000000" pitchFamily="2" charset="-78"/>
              </a:rPr>
              <a:t>از تبعید تا پیروزی</a:t>
            </a:r>
            <a:endParaRPr lang="en-US" sz="2400" b="1" dirty="0">
              <a:solidFill>
                <a:srgbClr val="000000"/>
              </a:solidFill>
              <a:cs typeface="B Titr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752B8DA-0EE9-FE41-6D19-B8C869302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5180">
            <a:off x="675861" y="1034422"/>
            <a:ext cx="1775790" cy="2509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C30F817-E809-5B6C-B38B-EA3C17310605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15731021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62889" y="801084"/>
            <a:ext cx="6969913" cy="2065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نوشته مهدی علمی دانشور و کاظم میرزایی،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۱۳۹۴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و در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۱۴۴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صفحه، از سوی انتشارات عقیق عشق قم، و با رویکردی قرآنی و اخلاقی و همراه با گزارش‌هایی از فعالیت‌های مختلف آیت‌الله مکارم شیرازی منتشر شده است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1028" name="Picture 4" descr="سیره-اخلاقی-قرآنی-آیت‌الله-مکارم-شیرازی | عقیق-عشق | خانه کتاب و ادبیات  ایرا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41" y="919508"/>
            <a:ext cx="2288834" cy="2219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کتاب رمز موفقیت: خاطراتی از زندگی آیه‌الله العظمی مکارم شیرازی [چ3]  -فروشگاه اینترنتی کتاب گیسو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1593">
            <a:off x="2136685" y="2623118"/>
            <a:ext cx="2213252" cy="3358038"/>
          </a:xfrm>
          <a:prstGeom prst="roundRect">
            <a:avLst>
              <a:gd name="adj" fmla="val 1039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5829633" y="3844266"/>
            <a:ext cx="5514960" cy="2065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نوشته مسعود مکارم، در صفحه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۱۵۲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صفحه از سوی انتشارات مدرسه امام امیرالمؤمنین(ع) منتشر شده است. چاپ سوم این کتاب، 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۱۳۸۹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چاپ شد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5248592" y="3218496"/>
            <a:ext cx="60960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ar-SA" sz="2400" b="1" dirty="0">
                <a:solidFill>
                  <a:srgbClr val="000000"/>
                </a:solidFill>
                <a:cs typeface="B Titr" panose="00000700000000000000" pitchFamily="2" charset="-78"/>
              </a:rPr>
              <a:t>خاطراتی از زندگی آیت‌الله‌العظمی مکارم شیرازی</a:t>
            </a:r>
            <a:endParaRPr lang="en-US" sz="2400" b="1" dirty="0">
              <a:solidFill>
                <a:srgbClr val="000000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9840" y="312338"/>
            <a:ext cx="5001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 rtl="1"/>
            <a:r>
              <a:rPr lang="ar-SA" sz="2400" b="1" dirty="0">
                <a:solidFill>
                  <a:srgbClr val="000000"/>
                </a:solidFill>
                <a:ea typeface="Times New Roman" panose="02020603050405020304" pitchFamily="18" charset="0"/>
                <a:cs typeface="B Titr" panose="00000700000000000000" pitchFamily="2" charset="-78"/>
              </a:rPr>
              <a:t>سیره اخلاقی قرآنی آیت‌الله مکارم شیرازی</a:t>
            </a:r>
            <a:endParaRPr lang="en-US" sz="2400" b="1" dirty="0">
              <a:solidFill>
                <a:srgbClr val="000000"/>
              </a:solidFill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ACDB9F-D2DC-EA11-1661-B300F050FC9A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18116200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49742" y="1517253"/>
            <a:ext cx="3428730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درباره زندگی شخصی، ویژگی‌های علمی، مبارزات انقلابی، تألیفات و نقش وی در حوزه علمیه، شهریور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۱۳۹۴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 از شبکه یک تلویزیون ایران پخش شد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اثر مستند تلویزیونی،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۵۹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دقیقه است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849742" y="334304"/>
            <a:ext cx="32415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0000"/>
                </a:solidFill>
                <a:latin typeface="IRANSans" panose="020B0506030804020204" pitchFamily="34" charset="-78"/>
                <a:ea typeface="Times New Roman" panose="02020603050405020304" pitchFamily="18" charset="0"/>
                <a:cs typeface="B Titr" panose="00000700000000000000" pitchFamily="2" charset="-78"/>
              </a:rPr>
              <a:t>مستند تلویزیونی آیت فقاهت</a:t>
            </a:r>
            <a:endParaRPr lang="en-US" sz="2400" b="1" dirty="0">
              <a:solidFill>
                <a:srgbClr val="000000"/>
              </a:solidFill>
              <a:latin typeface="IRANSans" panose="020B0506030804020204" pitchFamily="34" charset="-78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6" name="Picture 4" descr="ناصر مکارم شیرازی - ویکی فقه">
            <a:extLst>
              <a:ext uri="{FF2B5EF4-FFF2-40B4-BE49-F238E27FC236}">
                <a16:creationId xmlns:a16="http://schemas.microsoft.com/office/drawing/2014/main" id="{25858401-9354-FFE6-0F5A-37F96F5F0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2476">
            <a:off x="934281" y="1243431"/>
            <a:ext cx="3299069" cy="4662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BF27E1-400C-5DF5-ADA7-8241B83BD6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801" y="3627085"/>
            <a:ext cx="3580687" cy="2518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5397CF-B5BB-FD81-BE3D-E85EDF26CBF1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3865297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29820" y="315457"/>
            <a:ext cx="1120820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000000"/>
                </a:solidFill>
                <a:ea typeface="Times New Roman" panose="02020603050405020304" pitchFamily="18" charset="0"/>
                <a:cs typeface="Vazir" panose="020B0603030804020204" pitchFamily="34" charset="-78"/>
              </a:defRPr>
            </a:lvl1pPr>
          </a:lstStyle>
          <a:p>
            <a:r>
              <a:rPr lang="fa-IR" dirty="0">
                <a:cs typeface="B Titr" panose="00000700000000000000" pitchFamily="2" charset="-78"/>
              </a:rPr>
              <a:t>منــابع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8189" y="1378182"/>
            <a:ext cx="2579425" cy="2050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https://fa.wikipedia.org/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https://fa.wikishia.net/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https://fa.wikifeqh.ir/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F772BA-A5F7-DCD5-4E5B-13168E35777B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19509527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DA38BD1-845F-57B3-BA77-8376999B8291}"/>
              </a:ext>
            </a:extLst>
          </p:cNvPr>
          <p:cNvSpPr/>
          <p:nvPr/>
        </p:nvSpPr>
        <p:spPr>
          <a:xfrm>
            <a:off x="1152938" y="2280451"/>
            <a:ext cx="5353879" cy="1893982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087225-CEAD-B32E-9A98-C9B6C860B778}"/>
              </a:ext>
            </a:extLst>
          </p:cNvPr>
          <p:cNvSpPr/>
          <p:nvPr/>
        </p:nvSpPr>
        <p:spPr>
          <a:xfrm>
            <a:off x="2297081" y="2214191"/>
            <a:ext cx="875592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3800" b="1" dirty="0">
                <a:solidFill>
                  <a:srgbClr val="000000"/>
                </a:solidFill>
                <a:latin typeface="IRANSans" panose="020B0506030804020204" pitchFamily="34" charset="-78"/>
                <a:ea typeface="Times New Roman" panose="02020603050405020304" pitchFamily="18" charset="0"/>
                <a:cs typeface="B Titr" panose="00000700000000000000" pitchFamily="2" charset="-78"/>
              </a:rPr>
              <a:t>با تشکر از شما</a:t>
            </a:r>
            <a:endParaRPr lang="en-US" sz="13800" b="1" dirty="0">
              <a:solidFill>
                <a:srgbClr val="000000"/>
              </a:solidFill>
              <a:latin typeface="IRANSans" panose="020B0506030804020204" pitchFamily="34" charset="-78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8804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71226" y="2049776"/>
            <a:ext cx="5302970" cy="275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جدّ اعلای ایشان حاج محمدباقر که از تجّار شیراز به شمار می‌رفت، در «سرای نو» شیراز به تجارت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اشتغال داشت، لباسی شبیه لباس روحانیت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می‌پوشید و پیوسته در مسجد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مولای شیراز به جماعت حاضر می‌شد و مورد تکریم و احترام و اطمینان بود. 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84" y="1157591"/>
            <a:ext cx="3600978" cy="48294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E797E5-92EC-3522-CBD3-39EF87CB9BE1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نسب خانوادگی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772FEFF-C8C0-0AAE-20E9-E1F73245AAEC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2859497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23165" y="1006612"/>
            <a:ext cx="6254885" cy="5528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نبوغ استاد از اوایل کودکی امری مشهود بود و در هر مرحله از مراحل عمرش آشکارتر می‌گشت. ایشان در حدود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۱۴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سالگی رسماً دروس دینی را در (مدرسه آقا باباخان شیراز) آغاز کردند و در مدت ‌اندکی نیازهای خود را از علوم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: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صرف، نحو، منطق، بیان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 بدیع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تأمین نمودند. سپس توجه خود را به رشته فقه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 اصول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معطوف ساختند و به خاطر نبوغ فوق‌العاده‌ای که داشتند مجموع دروس مقدماتی و سطح متوسط و عالی را در مدتی نزدیک به چهار سال! به پایان رساندند. در همین سال‌ها گروهی از طلاب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حوزه علمیه شیراز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را نیز با تدریس خود بهره‌مند می‌ساختند. 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2204" y="1385852"/>
            <a:ext cx="3910518" cy="4985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126D58-F074-E6C0-8C39-522F9037A9DF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حیـــات علمی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88C315-F3A6-43E2-83F6-F4C53A96B6CB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2571274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1025" y="5161596"/>
            <a:ext cx="11469949" cy="1373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ایشان در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۱۸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سالگی وارد حوزه علمیه قم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شدند و قریب پنج سال از جلسات علمی و درس اساتید بزرگ آن زمان مانند حضرت آیة‌الله العظمی بروجردی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آیات بزرگ دیگر – (رضوان‌الله‌علیهم) بهره گرفتند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244" y="1349360"/>
            <a:ext cx="4114800" cy="32800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E0A37E-AFA4-EF42-3BFB-5D72646D321F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هجـرت به قم</a:t>
            </a:r>
            <a:endParaRPr lang="en-US" sz="2400" dirty="0"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CA4669-0140-5756-AC2B-89FDA299A3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698" y="1213965"/>
            <a:ext cx="2367250" cy="35508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71249F9-E6D7-5EF7-6DB6-A518F2AA83A1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301209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3206" y="1085628"/>
            <a:ext cx="11197707" cy="275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معظم له برای آشنایی با نظرات و افکار اساتید بزرگ یکی از حوزه‌های عظیم شیعه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سال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۱۳۲۹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هـ. ش وارد حوزه علمیه نجف اشرف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گردید و در آنجا در دروس اساتید عالی‌مقام و بزرگی همچون آیات عظام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: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آقای حکیم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 آقای خویی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 آقای عبدالهادی شیرازی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اساتید برجسته دیگر (قدس‌الله‌اسرارهم) شرکت جستند. معظم له در سن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۲۴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سالگی به اخذ اجازه اجتهاد مطلق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از محضر دو نفر از آیات بزرگ نجف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نائل شدند و حضرت آیت‌الله‌العظمی حکیم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تقریظ کوتاه و پرمحتوایی بر تقریرات ایشان از درس فقه (ابواب طهارت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)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نوشتند که بسیار ممتاز است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767" y="3589507"/>
            <a:ext cx="4901596" cy="2692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097A22-7FF3-D9DD-5869-CEC339DF5D40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هجـرت به نجف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0B02652-7559-0927-6BF5-CEB6B6DD171B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1455651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96463" y="966856"/>
            <a:ext cx="7428338" cy="5528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اقتباس و استفاضه از فیوض علمی دروس اساتید نجف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همچنان ادامه داشت تا این‌که بر اثر نبود وسایل و امکانات، در ماه شعبان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۱۳۳۰ 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هـ. ش به ایران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بازگشتند و در شهر مقدس قم که آن روز مشتاق رجال علمی بود مأوی گزیدند و در جمعی که باید بعداً اثری بس عظیم به وجود آوردند وارد شدند. حضرت آیت‌الله‌العظمی مکارم شیرازی بعد از بازگشت به ایران به تدریس سطوح عالی و سپس خارج (اصول) و فقه پرداختند و قریب 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۵۷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سال است که حوزه گرم درس خارج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ایشان مورد استقبال طلاب و بسیاری از کتب مهم فقهی را پس از تدریس به رشته تحریر درآورده‌اند. در حال حاضر حوزه درس خارج ایشان یکی از پرجمعیت‌ترین دروس حوزه علمیه شیعه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است و قریب به دو هزار نفر از طلاب و فضلای عالی‌قدر از محضر ایشان استفاده می‌کنند. 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5122" name="Picture 2" descr="آیت‌الله مکارم شیرازی - فرا دانشنامه ویکی بی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1539">
            <a:off x="9147707" y="1582816"/>
            <a:ext cx="1800225" cy="253365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ناصر مکارم شیرازی - ویکی‌پدیا، دانشنامهٔ آزاد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358" y="3125897"/>
            <a:ext cx="1990789" cy="2986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108FFE-E513-3416-2214-ED52FDD19D05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بازگشت به ایران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FD0881-9B92-BAB1-2676-D3EC2900EC65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3393492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137778" y="1834764"/>
            <a:ext cx="4372205" cy="345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  <a:spcAft>
                <a:spcPts val="800"/>
              </a:spcAft>
            </a:pP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ناصر مکارم شیرازی یکی از مراجع تقلید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شناخته‌شده در جمهوری اسلامی ایران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 یکی از هفت فقیهی است که پس از درگذشت آیت‌الله اراکی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 آذر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fa-IR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۱۳۷۳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ش، از سوی جامعه مدرسین حوزه علمیه قم، واجد شرایط مرجعیت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 </a:t>
            </a:r>
            <a:r>
              <a:rPr lang="ar-SA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شناخته و اعلام رسمی شد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106" r="5134"/>
          <a:stretch/>
        </p:blipFill>
        <p:spPr>
          <a:xfrm rot="252579">
            <a:off x="717061" y="981592"/>
            <a:ext cx="5499652" cy="36166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26D182-4C11-FC56-8344-785BFBA02C2E}"/>
              </a:ext>
            </a:extLst>
          </p:cNvPr>
          <p:cNvSpPr txBox="1"/>
          <p:nvPr/>
        </p:nvSpPr>
        <p:spPr>
          <a:xfrm>
            <a:off x="5005141" y="322951"/>
            <a:ext cx="607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dirty="0">
                <a:solidFill>
                  <a:srgbClr val="0000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مرجعیــت</a:t>
            </a:r>
            <a:endParaRPr lang="en-US" sz="2400" dirty="0"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944FC4-DDE4-82E1-679F-C2FC47B303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4098">
            <a:off x="4060035" y="3390104"/>
            <a:ext cx="1988377" cy="281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B059DAB-7A46-F675-DF0D-2DBAB2EE3D7D}"/>
              </a:ext>
            </a:extLst>
          </p:cNvPr>
          <p:cNvSpPr/>
          <p:nvPr/>
        </p:nvSpPr>
        <p:spPr>
          <a:xfrm>
            <a:off x="235670" y="144246"/>
            <a:ext cx="4590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B Titr" panose="00000700000000000000" pitchFamily="2" charset="-78"/>
              </a:rPr>
              <a:t>دانشکده الهیات دانشگاه امام صادق (ع)</a:t>
            </a:r>
          </a:p>
        </p:txBody>
      </p:sp>
    </p:spTree>
    <p:extLst>
      <p:ext uri="{BB962C8B-B14F-4D97-AF65-F5344CB8AC3E}">
        <p14:creationId xmlns:p14="http://schemas.microsoft.com/office/powerpoint/2010/main" val="1247024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3075</Words>
  <Application>Microsoft Office PowerPoint</Application>
  <PresentationFormat>Widescreen</PresentationFormat>
  <Paragraphs>123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Arial</vt:lpstr>
      <vt:lpstr>Calibri</vt:lpstr>
      <vt:lpstr>IRANSans</vt:lpstr>
      <vt:lpstr>Lalezar</vt:lpstr>
      <vt:lpstr>Shabnam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48</cp:revision>
  <dcterms:created xsi:type="dcterms:W3CDTF">2024-04-18T08:46:55Z</dcterms:created>
  <dcterms:modified xsi:type="dcterms:W3CDTF">2024-04-20T15:14:10Z</dcterms:modified>
</cp:coreProperties>
</file>