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04" r:id="rId2"/>
    <p:sldId id="265" r:id="rId3"/>
    <p:sldId id="256" r:id="rId4"/>
    <p:sldId id="300" r:id="rId5"/>
    <p:sldId id="258" r:id="rId6"/>
    <p:sldId id="259" r:id="rId7"/>
    <p:sldId id="301" r:id="rId8"/>
    <p:sldId id="266" r:id="rId9"/>
    <p:sldId id="267" r:id="rId10"/>
    <p:sldId id="269" r:id="rId11"/>
    <p:sldId id="268" r:id="rId12"/>
    <p:sldId id="270" r:id="rId13"/>
    <p:sldId id="260" r:id="rId14"/>
    <p:sldId id="302" r:id="rId15"/>
    <p:sldId id="303" r:id="rId16"/>
    <p:sldId id="273" r:id="rId17"/>
    <p:sldId id="272" r:id="rId18"/>
    <p:sldId id="271" r:id="rId19"/>
    <p:sldId id="274" r:id="rId20"/>
    <p:sldId id="275" r:id="rId21"/>
    <p:sldId id="276" r:id="rId22"/>
    <p:sldId id="261" r:id="rId23"/>
    <p:sldId id="262" r:id="rId24"/>
    <p:sldId id="279" r:id="rId25"/>
    <p:sldId id="278" r:id="rId26"/>
    <p:sldId id="281" r:id="rId27"/>
    <p:sldId id="282" r:id="rId28"/>
    <p:sldId id="283" r:id="rId29"/>
    <p:sldId id="284" r:id="rId30"/>
    <p:sldId id="277" r:id="rId31"/>
    <p:sldId id="264" r:id="rId32"/>
    <p:sldId id="286" r:id="rId33"/>
    <p:sldId id="285" r:id="rId34"/>
    <p:sldId id="289" r:id="rId35"/>
    <p:sldId id="293" r:id="rId36"/>
    <p:sldId id="292" r:id="rId37"/>
    <p:sldId id="294" r:id="rId38"/>
    <p:sldId id="290" r:id="rId39"/>
    <p:sldId id="295" r:id="rId40"/>
    <p:sldId id="296" r:id="rId41"/>
    <p:sldId id="297" r:id="rId42"/>
    <p:sldId id="291" r:id="rId43"/>
    <p:sldId id="288" r:id="rId44"/>
    <p:sldId id="299" r:id="rId45"/>
    <p:sldId id="263" r:id="rId46"/>
    <p:sldId id="305"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2C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2" d="100"/>
          <a:sy n="72" d="100"/>
        </p:scale>
        <p:origin x="355" y="25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D4DE87-A036-4FB5-B188-F2A5A65E0C4E}" type="datetimeFigureOut">
              <a:rPr lang="en-US" smtClean="0"/>
              <a:t>4/22/2024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844184-6103-4577-906F-204F55909953}" type="slidenum">
              <a:rPr lang="en-US" smtClean="0"/>
              <a:t>‹#›</a:t>
            </a:fld>
            <a:endParaRPr lang="en-US"/>
          </a:p>
        </p:txBody>
      </p:sp>
    </p:spTree>
    <p:extLst>
      <p:ext uri="{BB962C8B-B14F-4D97-AF65-F5344CB8AC3E}">
        <p14:creationId xmlns:p14="http://schemas.microsoft.com/office/powerpoint/2010/main" val="3781771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E880F6F5-7C6B-6B26-794C-ABB6C764ADDA}"/>
              </a:ext>
            </a:extLst>
          </p:cNvPr>
          <p:cNvSpPr/>
          <p:nvPr userDrawn="1"/>
        </p:nvSpPr>
        <p:spPr>
          <a:xfrm>
            <a:off x="5315712" y="539501"/>
            <a:ext cx="6376181" cy="488272"/>
          </a:xfrm>
          <a:prstGeom prst="roundRect">
            <a:avLst/>
          </a:prstGeom>
          <a:solidFill>
            <a:schemeClr val="bg1"/>
          </a:solidFill>
          <a:ln>
            <a:solidFill>
              <a:srgbClr val="302C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D0B824D-F6F2-4AA7-35E2-35ADDC37220F}"/>
              </a:ext>
            </a:extLst>
          </p:cNvPr>
          <p:cNvPicPr>
            <a:picLocks noChangeAspect="1"/>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9513" t="13104" r="20397" b="31768"/>
          <a:stretch/>
        </p:blipFill>
        <p:spPr>
          <a:xfrm>
            <a:off x="10756775" y="-118859"/>
            <a:ext cx="1435225" cy="1316720"/>
          </a:xfrm>
          <a:prstGeom prst="rect">
            <a:avLst/>
          </a:prstGeom>
        </p:spPr>
      </p:pic>
    </p:spTree>
    <p:extLst>
      <p:ext uri="{BB962C8B-B14F-4D97-AF65-F5344CB8AC3E}">
        <p14:creationId xmlns:p14="http://schemas.microsoft.com/office/powerpoint/2010/main" val="4078913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4F1A2D38-F7B8-5D8D-0FC1-50409CBDAC1D}"/>
              </a:ext>
            </a:extLst>
          </p:cNvPr>
          <p:cNvSpPr>
            <a:spLocks noGrp="1"/>
          </p:cNvSpPr>
          <p:nvPr>
            <p:ph type="pic" sz="quarter" idx="10"/>
          </p:nvPr>
        </p:nvSpPr>
        <p:spPr>
          <a:xfrm>
            <a:off x="659869" y="-1409088"/>
            <a:ext cx="10872261" cy="9676175"/>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692287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01504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9509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F863925-137B-EEB0-6F59-6355A33250D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513" r="12513"/>
          <a:stretch>
            <a:fillRect/>
          </a:stretch>
        </p:blipFill>
        <p:spPr/>
      </p:pic>
      <p:sp>
        <p:nvSpPr>
          <p:cNvPr id="5" name="Rectangle: Rounded Corners 4">
            <a:extLst>
              <a:ext uri="{FF2B5EF4-FFF2-40B4-BE49-F238E27FC236}">
                <a16:creationId xmlns:a16="http://schemas.microsoft.com/office/drawing/2014/main" id="{E6C88406-076D-F6DB-D8B6-2A03FED0924B}"/>
              </a:ext>
            </a:extLst>
          </p:cNvPr>
          <p:cNvSpPr/>
          <p:nvPr/>
        </p:nvSpPr>
        <p:spPr>
          <a:xfrm>
            <a:off x="326063" y="2339163"/>
            <a:ext cx="5769937" cy="659218"/>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A8DC2E5-9B70-BE54-F543-6FF63338B334}"/>
              </a:ext>
            </a:extLst>
          </p:cNvPr>
          <p:cNvSpPr/>
          <p:nvPr/>
        </p:nvSpPr>
        <p:spPr>
          <a:xfrm>
            <a:off x="138223" y="3150782"/>
            <a:ext cx="5599815" cy="659218"/>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37BB5AD9-CB52-7F45-C8AC-181FBD8DCD5A}"/>
              </a:ext>
            </a:extLst>
          </p:cNvPr>
          <p:cNvSpPr/>
          <p:nvPr/>
        </p:nvSpPr>
        <p:spPr>
          <a:xfrm>
            <a:off x="414668" y="3922665"/>
            <a:ext cx="4876803" cy="659218"/>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E2E745E-CE21-C501-9F51-8C35511C54A5}"/>
              </a:ext>
            </a:extLst>
          </p:cNvPr>
          <p:cNvSpPr/>
          <p:nvPr/>
        </p:nvSpPr>
        <p:spPr>
          <a:xfrm>
            <a:off x="659869" y="2474417"/>
            <a:ext cx="5436131" cy="400110"/>
          </a:xfrm>
          <a:prstGeom prst="rect">
            <a:avLst/>
          </a:prstGeom>
        </p:spPr>
        <p:txBody>
          <a:bodyPr wrap="square">
            <a:spAutoFit/>
          </a:bodyPr>
          <a:lstStyle/>
          <a:p>
            <a:pPr algn="ctr" rtl="1"/>
            <a:r>
              <a:rPr lang="fa-IR" sz="2000" dirty="0">
                <a:solidFill>
                  <a:schemeClr val="bg1"/>
                </a:solidFill>
                <a:cs typeface="B Titr" panose="00000700000000000000" pitchFamily="2" charset="-78"/>
              </a:rPr>
              <a:t>پاورپوینت انواع حملات به وب سایت ها</a:t>
            </a:r>
            <a:endParaRPr lang="en-US" sz="2000" dirty="0">
              <a:solidFill>
                <a:schemeClr val="bg1"/>
              </a:solidFill>
              <a:cs typeface="B Titr" panose="00000700000000000000" pitchFamily="2" charset="-78"/>
            </a:endParaRPr>
          </a:p>
        </p:txBody>
      </p:sp>
      <p:sp>
        <p:nvSpPr>
          <p:cNvPr id="9" name="Rectangle 8">
            <a:extLst>
              <a:ext uri="{FF2B5EF4-FFF2-40B4-BE49-F238E27FC236}">
                <a16:creationId xmlns:a16="http://schemas.microsoft.com/office/drawing/2014/main" id="{CE645E24-390F-8C7C-8065-40622596F02B}"/>
              </a:ext>
            </a:extLst>
          </p:cNvPr>
          <p:cNvSpPr/>
          <p:nvPr/>
        </p:nvSpPr>
        <p:spPr>
          <a:xfrm>
            <a:off x="396948" y="3280336"/>
            <a:ext cx="5436131" cy="400110"/>
          </a:xfrm>
          <a:prstGeom prst="rect">
            <a:avLst/>
          </a:prstGeom>
        </p:spPr>
        <p:txBody>
          <a:bodyPr wrap="square">
            <a:spAutoFit/>
          </a:bodyPr>
          <a:lstStyle/>
          <a:p>
            <a:pPr algn="ctr" rtl="1"/>
            <a:r>
              <a:rPr lang="fa-IR" sz="2000" dirty="0">
                <a:solidFill>
                  <a:schemeClr val="bg1"/>
                </a:solidFill>
                <a:cs typeface="B Titr" panose="00000700000000000000" pitchFamily="2" charset="-78"/>
              </a:rPr>
              <a:t>پژوهشگر: محمد جواد عزیزی</a:t>
            </a:r>
            <a:endParaRPr lang="en-US" sz="2000" dirty="0">
              <a:solidFill>
                <a:schemeClr val="bg1"/>
              </a:solidFill>
              <a:cs typeface="B Titr" panose="00000700000000000000" pitchFamily="2" charset="-78"/>
            </a:endParaRPr>
          </a:p>
        </p:txBody>
      </p:sp>
      <p:sp>
        <p:nvSpPr>
          <p:cNvPr id="10" name="Rectangle 9">
            <a:extLst>
              <a:ext uri="{FF2B5EF4-FFF2-40B4-BE49-F238E27FC236}">
                <a16:creationId xmlns:a16="http://schemas.microsoft.com/office/drawing/2014/main" id="{03D9077D-449C-9AB7-6A99-BA977837AD2E}"/>
              </a:ext>
            </a:extLst>
          </p:cNvPr>
          <p:cNvSpPr/>
          <p:nvPr/>
        </p:nvSpPr>
        <p:spPr>
          <a:xfrm>
            <a:off x="326063" y="4052219"/>
            <a:ext cx="5436131" cy="400110"/>
          </a:xfrm>
          <a:prstGeom prst="rect">
            <a:avLst/>
          </a:prstGeom>
        </p:spPr>
        <p:txBody>
          <a:bodyPr wrap="square">
            <a:spAutoFit/>
          </a:bodyPr>
          <a:lstStyle/>
          <a:p>
            <a:pPr algn="ctr" rtl="1"/>
            <a:r>
              <a:rPr lang="fa-IR" sz="2000" dirty="0">
                <a:solidFill>
                  <a:schemeClr val="bg1"/>
                </a:solidFill>
                <a:cs typeface="B Titr" panose="00000700000000000000" pitchFamily="2" charset="-78"/>
              </a:rPr>
              <a:t>استاد راهنما: دکتر حسین حسینی دوست</a:t>
            </a:r>
            <a:endParaRPr lang="en-US" sz="2000" dirty="0">
              <a:solidFill>
                <a:schemeClr val="bg1"/>
              </a:solidFill>
              <a:cs typeface="B Titr" panose="00000700000000000000" pitchFamily="2" charset="-78"/>
            </a:endParaRPr>
          </a:p>
        </p:txBody>
      </p:sp>
      <p:sp>
        <p:nvSpPr>
          <p:cNvPr id="11" name="Rectangle: Rounded Corners 10">
            <a:extLst>
              <a:ext uri="{FF2B5EF4-FFF2-40B4-BE49-F238E27FC236}">
                <a16:creationId xmlns:a16="http://schemas.microsoft.com/office/drawing/2014/main" id="{734B6DAB-636D-BE97-B09A-A7DBB5B49C8C}"/>
              </a:ext>
            </a:extLst>
          </p:cNvPr>
          <p:cNvSpPr/>
          <p:nvPr/>
        </p:nvSpPr>
        <p:spPr>
          <a:xfrm>
            <a:off x="396948" y="4728552"/>
            <a:ext cx="3774558" cy="659218"/>
          </a:xfrm>
          <a:prstGeom prst="round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9F4197D-1B35-174C-06CA-20F57FAFD292}"/>
              </a:ext>
            </a:extLst>
          </p:cNvPr>
          <p:cNvSpPr/>
          <p:nvPr/>
        </p:nvSpPr>
        <p:spPr>
          <a:xfrm>
            <a:off x="-350877" y="4858106"/>
            <a:ext cx="5436131" cy="400110"/>
          </a:xfrm>
          <a:prstGeom prst="rect">
            <a:avLst/>
          </a:prstGeom>
        </p:spPr>
        <p:txBody>
          <a:bodyPr wrap="square">
            <a:spAutoFit/>
          </a:bodyPr>
          <a:lstStyle/>
          <a:p>
            <a:pPr algn="ctr" rtl="1"/>
            <a:r>
              <a:rPr lang="fa-IR" sz="2000" dirty="0">
                <a:solidFill>
                  <a:schemeClr val="bg1"/>
                </a:solidFill>
                <a:cs typeface="B Titr" panose="00000700000000000000" pitchFamily="2" charset="-78"/>
              </a:rPr>
              <a:t>تاریخ ارائه: بهار.......</a:t>
            </a:r>
            <a:endParaRPr lang="en-US" sz="2000" dirty="0">
              <a:solidFill>
                <a:schemeClr val="bg1"/>
              </a:solidFill>
              <a:cs typeface="B Titr" panose="00000700000000000000" pitchFamily="2" charset="-78"/>
            </a:endParaRPr>
          </a:p>
        </p:txBody>
      </p:sp>
      <p:sp>
        <p:nvSpPr>
          <p:cNvPr id="14" name="Oval 13">
            <a:extLst>
              <a:ext uri="{FF2B5EF4-FFF2-40B4-BE49-F238E27FC236}">
                <a16:creationId xmlns:a16="http://schemas.microsoft.com/office/drawing/2014/main" id="{6366DF52-4A6E-4C8E-A360-EFA45B6DCC03}"/>
              </a:ext>
            </a:extLst>
          </p:cNvPr>
          <p:cNvSpPr/>
          <p:nvPr/>
        </p:nvSpPr>
        <p:spPr>
          <a:xfrm>
            <a:off x="2211246" y="372883"/>
            <a:ext cx="1807534" cy="1807534"/>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aphic 14">
            <a:extLst>
              <a:ext uri="{FF2B5EF4-FFF2-40B4-BE49-F238E27FC236}">
                <a16:creationId xmlns:a16="http://schemas.microsoft.com/office/drawing/2014/main" id="{3FF277A6-FC79-2FEC-B5FD-A80D99062324}"/>
              </a:ext>
            </a:extLst>
          </p:cNvPr>
          <p:cNvGrpSpPr/>
          <p:nvPr/>
        </p:nvGrpSpPr>
        <p:grpSpPr>
          <a:xfrm>
            <a:off x="2254447" y="419399"/>
            <a:ext cx="1722502" cy="1722502"/>
            <a:chOff x="2254447" y="419399"/>
            <a:chExt cx="1722502" cy="1722502"/>
          </a:xfrm>
          <a:solidFill>
            <a:schemeClr val="bg1"/>
          </a:solidFill>
        </p:grpSpPr>
        <p:grpSp>
          <p:nvGrpSpPr>
            <p:cNvPr id="17" name="Graphic 14">
              <a:extLst>
                <a:ext uri="{FF2B5EF4-FFF2-40B4-BE49-F238E27FC236}">
                  <a16:creationId xmlns:a16="http://schemas.microsoft.com/office/drawing/2014/main" id="{2C063B4D-220C-C850-4BC5-101626A711B3}"/>
                </a:ext>
              </a:extLst>
            </p:cNvPr>
            <p:cNvGrpSpPr/>
            <p:nvPr/>
          </p:nvGrpSpPr>
          <p:grpSpPr>
            <a:xfrm>
              <a:off x="2254447" y="419399"/>
              <a:ext cx="1722502" cy="1722502"/>
              <a:chOff x="2254447" y="419399"/>
              <a:chExt cx="1722502" cy="1722502"/>
            </a:xfrm>
            <a:grpFill/>
          </p:grpSpPr>
          <p:sp>
            <p:nvSpPr>
              <p:cNvPr id="18" name="Freeform: Shape 17">
                <a:extLst>
                  <a:ext uri="{FF2B5EF4-FFF2-40B4-BE49-F238E27FC236}">
                    <a16:creationId xmlns:a16="http://schemas.microsoft.com/office/drawing/2014/main" id="{0F41F5F2-CDBA-6385-589C-02A2C05ABA55}"/>
                  </a:ext>
                </a:extLst>
              </p:cNvPr>
              <p:cNvSpPr/>
              <p:nvPr/>
            </p:nvSpPr>
            <p:spPr>
              <a:xfrm>
                <a:off x="2950111" y="914486"/>
                <a:ext cx="336279" cy="665824"/>
              </a:xfrm>
              <a:custGeom>
                <a:avLst/>
                <a:gdLst>
                  <a:gd name="connsiteX0" fmla="*/ 315689 w 336279"/>
                  <a:gd name="connsiteY0" fmla="*/ 400 h 665824"/>
                  <a:gd name="connsiteX1" fmla="*/ 335406 w 336279"/>
                  <a:gd name="connsiteY1" fmla="*/ 11464 h 665824"/>
                  <a:gd name="connsiteX2" fmla="*/ 237671 w 336279"/>
                  <a:gd name="connsiteY2" fmla="*/ 441652 h 665824"/>
                  <a:gd name="connsiteX3" fmla="*/ 237671 w 336279"/>
                  <a:gd name="connsiteY3" fmla="*/ 665825 h 665824"/>
                  <a:gd name="connsiteX4" fmla="*/ 189252 w 336279"/>
                  <a:gd name="connsiteY4" fmla="*/ 665825 h 665824"/>
                  <a:gd name="connsiteX5" fmla="*/ 189252 w 336279"/>
                  <a:gd name="connsiteY5" fmla="*/ 160077 h 665824"/>
                  <a:gd name="connsiteX6" fmla="*/ 147028 w 336279"/>
                  <a:gd name="connsiteY6" fmla="*/ 160077 h 665824"/>
                  <a:gd name="connsiteX7" fmla="*/ 147028 w 336279"/>
                  <a:gd name="connsiteY7" fmla="*/ 665825 h 665824"/>
                  <a:gd name="connsiteX8" fmla="*/ 98609 w 336279"/>
                  <a:gd name="connsiteY8" fmla="*/ 665825 h 665824"/>
                  <a:gd name="connsiteX9" fmla="*/ 98609 w 336279"/>
                  <a:gd name="connsiteY9" fmla="*/ 441652 h 665824"/>
                  <a:gd name="connsiteX10" fmla="*/ 873 w 336279"/>
                  <a:gd name="connsiteY10" fmla="*/ 11464 h 665824"/>
                  <a:gd name="connsiteX11" fmla="*/ 20591 w 336279"/>
                  <a:gd name="connsiteY11" fmla="*/ 400 h 665824"/>
                  <a:gd name="connsiteX12" fmla="*/ 315689 w 336279"/>
                  <a:gd name="connsiteY12" fmla="*/ 400 h 66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6279" h="665824">
                    <a:moveTo>
                      <a:pt x="315689" y="400"/>
                    </a:moveTo>
                    <a:cubicBezTo>
                      <a:pt x="334603" y="-1445"/>
                      <a:pt x="338291" y="3520"/>
                      <a:pt x="335406" y="11464"/>
                    </a:cubicBezTo>
                    <a:cubicBezTo>
                      <a:pt x="255213" y="76054"/>
                      <a:pt x="237671" y="175586"/>
                      <a:pt x="237671" y="441652"/>
                    </a:cubicBezTo>
                    <a:lnTo>
                      <a:pt x="237671" y="665825"/>
                    </a:lnTo>
                    <a:lnTo>
                      <a:pt x="189252" y="665825"/>
                    </a:lnTo>
                    <a:lnTo>
                      <a:pt x="189252" y="160077"/>
                    </a:lnTo>
                    <a:cubicBezTo>
                      <a:pt x="189252" y="128302"/>
                      <a:pt x="147028" y="127026"/>
                      <a:pt x="147028" y="160077"/>
                    </a:cubicBezTo>
                    <a:lnTo>
                      <a:pt x="147028" y="665825"/>
                    </a:lnTo>
                    <a:lnTo>
                      <a:pt x="98609" y="665825"/>
                    </a:lnTo>
                    <a:lnTo>
                      <a:pt x="98609" y="441652"/>
                    </a:lnTo>
                    <a:cubicBezTo>
                      <a:pt x="98609" y="175586"/>
                      <a:pt x="81067" y="76054"/>
                      <a:pt x="873" y="11464"/>
                    </a:cubicBezTo>
                    <a:cubicBezTo>
                      <a:pt x="-2011" y="3520"/>
                      <a:pt x="1677" y="-1492"/>
                      <a:pt x="20591" y="400"/>
                    </a:cubicBezTo>
                    <a:lnTo>
                      <a:pt x="315689" y="400"/>
                    </a:lnTo>
                    <a:close/>
                  </a:path>
                </a:pathLst>
              </a:custGeom>
              <a:grpFill/>
              <a:ln w="471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11F8E70-D5F4-B89B-B438-55398D84E1E3}"/>
                  </a:ext>
                </a:extLst>
              </p:cNvPr>
              <p:cNvSpPr/>
              <p:nvPr/>
            </p:nvSpPr>
            <p:spPr>
              <a:xfrm>
                <a:off x="2950111" y="914486"/>
                <a:ext cx="336279" cy="665824"/>
              </a:xfrm>
              <a:custGeom>
                <a:avLst/>
                <a:gdLst>
                  <a:gd name="connsiteX0" fmla="*/ 315689 w 336279"/>
                  <a:gd name="connsiteY0" fmla="*/ 400 h 665824"/>
                  <a:gd name="connsiteX1" fmla="*/ 335406 w 336279"/>
                  <a:gd name="connsiteY1" fmla="*/ 11464 h 665824"/>
                  <a:gd name="connsiteX2" fmla="*/ 237671 w 336279"/>
                  <a:gd name="connsiteY2" fmla="*/ 441652 h 665824"/>
                  <a:gd name="connsiteX3" fmla="*/ 237671 w 336279"/>
                  <a:gd name="connsiteY3" fmla="*/ 665825 h 665824"/>
                  <a:gd name="connsiteX4" fmla="*/ 189252 w 336279"/>
                  <a:gd name="connsiteY4" fmla="*/ 665825 h 665824"/>
                  <a:gd name="connsiteX5" fmla="*/ 189252 w 336279"/>
                  <a:gd name="connsiteY5" fmla="*/ 160077 h 665824"/>
                  <a:gd name="connsiteX6" fmla="*/ 147028 w 336279"/>
                  <a:gd name="connsiteY6" fmla="*/ 160077 h 665824"/>
                  <a:gd name="connsiteX7" fmla="*/ 147028 w 336279"/>
                  <a:gd name="connsiteY7" fmla="*/ 665825 h 665824"/>
                  <a:gd name="connsiteX8" fmla="*/ 98609 w 336279"/>
                  <a:gd name="connsiteY8" fmla="*/ 665825 h 665824"/>
                  <a:gd name="connsiteX9" fmla="*/ 98609 w 336279"/>
                  <a:gd name="connsiteY9" fmla="*/ 441652 h 665824"/>
                  <a:gd name="connsiteX10" fmla="*/ 873 w 336279"/>
                  <a:gd name="connsiteY10" fmla="*/ 11464 h 665824"/>
                  <a:gd name="connsiteX11" fmla="*/ 20591 w 336279"/>
                  <a:gd name="connsiteY11" fmla="*/ 400 h 665824"/>
                  <a:gd name="connsiteX12" fmla="*/ 315689 w 336279"/>
                  <a:gd name="connsiteY12" fmla="*/ 400 h 665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6279" h="665824">
                    <a:moveTo>
                      <a:pt x="315689" y="400"/>
                    </a:moveTo>
                    <a:cubicBezTo>
                      <a:pt x="334603" y="-1445"/>
                      <a:pt x="338291" y="3520"/>
                      <a:pt x="335406" y="11464"/>
                    </a:cubicBezTo>
                    <a:cubicBezTo>
                      <a:pt x="255213" y="76054"/>
                      <a:pt x="237671" y="175586"/>
                      <a:pt x="237671" y="441652"/>
                    </a:cubicBezTo>
                    <a:lnTo>
                      <a:pt x="237671" y="665825"/>
                    </a:lnTo>
                    <a:lnTo>
                      <a:pt x="189252" y="665825"/>
                    </a:lnTo>
                    <a:lnTo>
                      <a:pt x="189252" y="160077"/>
                    </a:lnTo>
                    <a:cubicBezTo>
                      <a:pt x="189252" y="128302"/>
                      <a:pt x="147028" y="127026"/>
                      <a:pt x="147028" y="160077"/>
                    </a:cubicBezTo>
                    <a:lnTo>
                      <a:pt x="147028" y="665825"/>
                    </a:lnTo>
                    <a:lnTo>
                      <a:pt x="98609" y="665825"/>
                    </a:lnTo>
                    <a:lnTo>
                      <a:pt x="98609" y="441652"/>
                    </a:lnTo>
                    <a:cubicBezTo>
                      <a:pt x="98609" y="175586"/>
                      <a:pt x="81067" y="76054"/>
                      <a:pt x="873" y="11464"/>
                    </a:cubicBezTo>
                    <a:cubicBezTo>
                      <a:pt x="-2011" y="3520"/>
                      <a:pt x="1677" y="-1492"/>
                      <a:pt x="20591" y="400"/>
                    </a:cubicBezTo>
                    <a:lnTo>
                      <a:pt x="315689" y="400"/>
                    </a:lnTo>
                    <a:close/>
                  </a:path>
                </a:pathLst>
              </a:custGeom>
              <a:grpFill/>
              <a:ln w="4557"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C7157806-FE96-3F22-5500-14FDC0DE2462}"/>
                  </a:ext>
                </a:extLst>
              </p:cNvPr>
              <p:cNvSpPr/>
              <p:nvPr/>
            </p:nvSpPr>
            <p:spPr>
              <a:xfrm>
                <a:off x="3219220" y="1029557"/>
                <a:ext cx="187279" cy="420250"/>
              </a:xfrm>
              <a:custGeom>
                <a:avLst/>
                <a:gdLst>
                  <a:gd name="connsiteX0" fmla="*/ 183230 w 187279"/>
                  <a:gd name="connsiteY0" fmla="*/ 8077 h 420250"/>
                  <a:gd name="connsiteX1" fmla="*/ 951 w 187279"/>
                  <a:gd name="connsiteY1" fmla="*/ 170639 h 420250"/>
                  <a:gd name="connsiteX2" fmla="*/ 951 w 187279"/>
                  <a:gd name="connsiteY2" fmla="*/ 420250 h 420250"/>
                  <a:gd name="connsiteX3" fmla="*/ 45067 w 187279"/>
                  <a:gd name="connsiteY3" fmla="*/ 366252 h 420250"/>
                  <a:gd name="connsiteX4" fmla="*/ 43317 w 187279"/>
                  <a:gd name="connsiteY4" fmla="*/ 183973 h 420250"/>
                  <a:gd name="connsiteX5" fmla="*/ 84643 w 187279"/>
                  <a:gd name="connsiteY5" fmla="*/ 183406 h 420250"/>
                  <a:gd name="connsiteX6" fmla="*/ 84643 w 187279"/>
                  <a:gd name="connsiteY6" fmla="*/ 326676 h 420250"/>
                  <a:gd name="connsiteX7" fmla="*/ 161810 w 187279"/>
                  <a:gd name="connsiteY7" fmla="*/ 287241 h 420250"/>
                  <a:gd name="connsiteX8" fmla="*/ 160155 w 187279"/>
                  <a:gd name="connsiteY8" fmla="*/ 68837 h 420250"/>
                  <a:gd name="connsiteX9" fmla="*/ 171314 w 187279"/>
                  <a:gd name="connsiteY9" fmla="*/ 30773 h 420250"/>
                  <a:gd name="connsiteX10" fmla="*/ 183230 w 187279"/>
                  <a:gd name="connsiteY10" fmla="*/ 8077 h 420250"/>
                  <a:gd name="connsiteX11" fmla="*/ 183230 w 187279"/>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79" h="420250">
                    <a:moveTo>
                      <a:pt x="183230" y="8077"/>
                    </a:moveTo>
                    <a:cubicBezTo>
                      <a:pt x="115992" y="-20908"/>
                      <a:pt x="-12289" y="26944"/>
                      <a:pt x="951" y="170639"/>
                    </a:cubicBezTo>
                    <a:lnTo>
                      <a:pt x="951" y="420250"/>
                    </a:lnTo>
                    <a:cubicBezTo>
                      <a:pt x="11779" y="402235"/>
                      <a:pt x="23600" y="384267"/>
                      <a:pt x="45067" y="366252"/>
                    </a:cubicBezTo>
                    <a:lnTo>
                      <a:pt x="43317" y="183973"/>
                    </a:lnTo>
                    <a:cubicBezTo>
                      <a:pt x="49559" y="153570"/>
                      <a:pt x="84832" y="165769"/>
                      <a:pt x="84643" y="183406"/>
                    </a:cubicBezTo>
                    <a:lnTo>
                      <a:pt x="84643" y="326676"/>
                    </a:lnTo>
                    <a:cubicBezTo>
                      <a:pt x="107576" y="307242"/>
                      <a:pt x="132731" y="292773"/>
                      <a:pt x="161810" y="287241"/>
                    </a:cubicBezTo>
                    <a:lnTo>
                      <a:pt x="160155" y="68837"/>
                    </a:lnTo>
                    <a:cubicBezTo>
                      <a:pt x="159635" y="57300"/>
                      <a:pt x="157224" y="40703"/>
                      <a:pt x="171314" y="30773"/>
                    </a:cubicBezTo>
                    <a:cubicBezTo>
                      <a:pt x="182426" y="22972"/>
                      <a:pt x="193443" y="14555"/>
                      <a:pt x="183230" y="8077"/>
                    </a:cubicBezTo>
                    <a:lnTo>
                      <a:pt x="183230" y="8077"/>
                    </a:lnTo>
                    <a:close/>
                  </a:path>
                </a:pathLst>
              </a:custGeom>
              <a:grpFill/>
              <a:ln w="471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D4B8DA1-27EB-F4FD-ED9E-63999C35ABF9}"/>
                  </a:ext>
                </a:extLst>
              </p:cNvPr>
              <p:cNvSpPr/>
              <p:nvPr/>
            </p:nvSpPr>
            <p:spPr>
              <a:xfrm>
                <a:off x="3219220" y="1029557"/>
                <a:ext cx="187279" cy="420250"/>
              </a:xfrm>
              <a:custGeom>
                <a:avLst/>
                <a:gdLst>
                  <a:gd name="connsiteX0" fmla="*/ 183230 w 187279"/>
                  <a:gd name="connsiteY0" fmla="*/ 8077 h 420250"/>
                  <a:gd name="connsiteX1" fmla="*/ 951 w 187279"/>
                  <a:gd name="connsiteY1" fmla="*/ 170639 h 420250"/>
                  <a:gd name="connsiteX2" fmla="*/ 951 w 187279"/>
                  <a:gd name="connsiteY2" fmla="*/ 420250 h 420250"/>
                  <a:gd name="connsiteX3" fmla="*/ 45067 w 187279"/>
                  <a:gd name="connsiteY3" fmla="*/ 366252 h 420250"/>
                  <a:gd name="connsiteX4" fmla="*/ 43317 w 187279"/>
                  <a:gd name="connsiteY4" fmla="*/ 183973 h 420250"/>
                  <a:gd name="connsiteX5" fmla="*/ 84643 w 187279"/>
                  <a:gd name="connsiteY5" fmla="*/ 183406 h 420250"/>
                  <a:gd name="connsiteX6" fmla="*/ 84643 w 187279"/>
                  <a:gd name="connsiteY6" fmla="*/ 326676 h 420250"/>
                  <a:gd name="connsiteX7" fmla="*/ 161810 w 187279"/>
                  <a:gd name="connsiteY7" fmla="*/ 287241 h 420250"/>
                  <a:gd name="connsiteX8" fmla="*/ 160155 w 187279"/>
                  <a:gd name="connsiteY8" fmla="*/ 68837 h 420250"/>
                  <a:gd name="connsiteX9" fmla="*/ 171314 w 187279"/>
                  <a:gd name="connsiteY9" fmla="*/ 30773 h 420250"/>
                  <a:gd name="connsiteX10" fmla="*/ 183230 w 187279"/>
                  <a:gd name="connsiteY10" fmla="*/ 8077 h 420250"/>
                  <a:gd name="connsiteX11" fmla="*/ 183230 w 187279"/>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79" h="420250">
                    <a:moveTo>
                      <a:pt x="183230" y="8077"/>
                    </a:moveTo>
                    <a:cubicBezTo>
                      <a:pt x="115992" y="-20908"/>
                      <a:pt x="-12289" y="26944"/>
                      <a:pt x="951" y="170639"/>
                    </a:cubicBezTo>
                    <a:lnTo>
                      <a:pt x="951" y="420250"/>
                    </a:lnTo>
                    <a:cubicBezTo>
                      <a:pt x="11779" y="402235"/>
                      <a:pt x="23600" y="384267"/>
                      <a:pt x="45067" y="366252"/>
                    </a:cubicBezTo>
                    <a:lnTo>
                      <a:pt x="43317" y="183973"/>
                    </a:lnTo>
                    <a:cubicBezTo>
                      <a:pt x="49559" y="153570"/>
                      <a:pt x="84832" y="165769"/>
                      <a:pt x="84643" y="183406"/>
                    </a:cubicBezTo>
                    <a:lnTo>
                      <a:pt x="84643" y="326676"/>
                    </a:lnTo>
                    <a:cubicBezTo>
                      <a:pt x="107576" y="307242"/>
                      <a:pt x="132731" y="292773"/>
                      <a:pt x="161810" y="287241"/>
                    </a:cubicBezTo>
                    <a:lnTo>
                      <a:pt x="160155" y="68837"/>
                    </a:lnTo>
                    <a:cubicBezTo>
                      <a:pt x="159635" y="57300"/>
                      <a:pt x="157224" y="40703"/>
                      <a:pt x="171314" y="30773"/>
                    </a:cubicBezTo>
                    <a:cubicBezTo>
                      <a:pt x="182426" y="22972"/>
                      <a:pt x="193443" y="14555"/>
                      <a:pt x="183230" y="8077"/>
                    </a:cubicBezTo>
                    <a:lnTo>
                      <a:pt x="183230" y="8077"/>
                    </a:lnTo>
                    <a:close/>
                  </a:path>
                </a:pathLst>
              </a:custGeom>
              <a:grpFill/>
              <a:ln w="4557"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B4BBA3A-ED42-E834-BC23-9FB0F20AA1BD}"/>
                  </a:ext>
                </a:extLst>
              </p:cNvPr>
              <p:cNvSpPr/>
              <p:nvPr/>
            </p:nvSpPr>
            <p:spPr>
              <a:xfrm>
                <a:off x="2825124" y="1029557"/>
                <a:ext cx="187287" cy="420250"/>
              </a:xfrm>
              <a:custGeom>
                <a:avLst/>
                <a:gdLst>
                  <a:gd name="connsiteX0" fmla="*/ 4058 w 187287"/>
                  <a:gd name="connsiteY0" fmla="*/ 8077 h 420250"/>
                  <a:gd name="connsiteX1" fmla="*/ 186337 w 187287"/>
                  <a:gd name="connsiteY1" fmla="*/ 170639 h 420250"/>
                  <a:gd name="connsiteX2" fmla="*/ 186337 w 187287"/>
                  <a:gd name="connsiteY2" fmla="*/ 420250 h 420250"/>
                  <a:gd name="connsiteX3" fmla="*/ 142221 w 187287"/>
                  <a:gd name="connsiteY3" fmla="*/ 366252 h 420250"/>
                  <a:gd name="connsiteX4" fmla="*/ 143971 w 187287"/>
                  <a:gd name="connsiteY4" fmla="*/ 183973 h 420250"/>
                  <a:gd name="connsiteX5" fmla="*/ 102644 w 187287"/>
                  <a:gd name="connsiteY5" fmla="*/ 183406 h 420250"/>
                  <a:gd name="connsiteX6" fmla="*/ 102644 w 187287"/>
                  <a:gd name="connsiteY6" fmla="*/ 326676 h 420250"/>
                  <a:gd name="connsiteX7" fmla="*/ 25477 w 187287"/>
                  <a:gd name="connsiteY7" fmla="*/ 287241 h 420250"/>
                  <a:gd name="connsiteX8" fmla="*/ 27132 w 187287"/>
                  <a:gd name="connsiteY8" fmla="*/ 68837 h 420250"/>
                  <a:gd name="connsiteX9" fmla="*/ 15973 w 187287"/>
                  <a:gd name="connsiteY9" fmla="*/ 30773 h 420250"/>
                  <a:gd name="connsiteX10" fmla="*/ 4058 w 187287"/>
                  <a:gd name="connsiteY10" fmla="*/ 8077 h 420250"/>
                  <a:gd name="connsiteX11" fmla="*/ 4058 w 187287"/>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87" h="420250">
                    <a:moveTo>
                      <a:pt x="4058" y="8077"/>
                    </a:moveTo>
                    <a:cubicBezTo>
                      <a:pt x="71295" y="-20908"/>
                      <a:pt x="199576" y="26944"/>
                      <a:pt x="186337" y="170639"/>
                    </a:cubicBezTo>
                    <a:lnTo>
                      <a:pt x="186337" y="420250"/>
                    </a:lnTo>
                    <a:cubicBezTo>
                      <a:pt x="175509" y="402235"/>
                      <a:pt x="163688" y="384267"/>
                      <a:pt x="142221" y="366252"/>
                    </a:cubicBezTo>
                    <a:lnTo>
                      <a:pt x="143971" y="183973"/>
                    </a:lnTo>
                    <a:cubicBezTo>
                      <a:pt x="137729" y="153570"/>
                      <a:pt x="102455" y="165769"/>
                      <a:pt x="102644" y="183406"/>
                    </a:cubicBezTo>
                    <a:lnTo>
                      <a:pt x="102644" y="326676"/>
                    </a:lnTo>
                    <a:cubicBezTo>
                      <a:pt x="79712" y="307242"/>
                      <a:pt x="54557" y="292773"/>
                      <a:pt x="25477" y="287241"/>
                    </a:cubicBezTo>
                    <a:lnTo>
                      <a:pt x="27132" y="68837"/>
                    </a:lnTo>
                    <a:cubicBezTo>
                      <a:pt x="27652" y="57300"/>
                      <a:pt x="30064" y="40703"/>
                      <a:pt x="15973" y="30773"/>
                    </a:cubicBezTo>
                    <a:cubicBezTo>
                      <a:pt x="4814" y="22972"/>
                      <a:pt x="-6156" y="14555"/>
                      <a:pt x="4058" y="8077"/>
                    </a:cubicBezTo>
                    <a:lnTo>
                      <a:pt x="4058" y="8077"/>
                    </a:lnTo>
                    <a:close/>
                  </a:path>
                </a:pathLst>
              </a:custGeom>
              <a:grpFill/>
              <a:ln w="471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81B1DF4-18CD-74FE-1D93-1D914850D74F}"/>
                  </a:ext>
                </a:extLst>
              </p:cNvPr>
              <p:cNvSpPr/>
              <p:nvPr/>
            </p:nvSpPr>
            <p:spPr>
              <a:xfrm>
                <a:off x="2825124" y="1029557"/>
                <a:ext cx="187287" cy="420250"/>
              </a:xfrm>
              <a:custGeom>
                <a:avLst/>
                <a:gdLst>
                  <a:gd name="connsiteX0" fmla="*/ 4058 w 187287"/>
                  <a:gd name="connsiteY0" fmla="*/ 8077 h 420250"/>
                  <a:gd name="connsiteX1" fmla="*/ 186337 w 187287"/>
                  <a:gd name="connsiteY1" fmla="*/ 170639 h 420250"/>
                  <a:gd name="connsiteX2" fmla="*/ 186337 w 187287"/>
                  <a:gd name="connsiteY2" fmla="*/ 420250 h 420250"/>
                  <a:gd name="connsiteX3" fmla="*/ 142221 w 187287"/>
                  <a:gd name="connsiteY3" fmla="*/ 366252 h 420250"/>
                  <a:gd name="connsiteX4" fmla="*/ 143971 w 187287"/>
                  <a:gd name="connsiteY4" fmla="*/ 183973 h 420250"/>
                  <a:gd name="connsiteX5" fmla="*/ 102644 w 187287"/>
                  <a:gd name="connsiteY5" fmla="*/ 183406 h 420250"/>
                  <a:gd name="connsiteX6" fmla="*/ 102644 w 187287"/>
                  <a:gd name="connsiteY6" fmla="*/ 326676 h 420250"/>
                  <a:gd name="connsiteX7" fmla="*/ 25477 w 187287"/>
                  <a:gd name="connsiteY7" fmla="*/ 287241 h 420250"/>
                  <a:gd name="connsiteX8" fmla="*/ 27132 w 187287"/>
                  <a:gd name="connsiteY8" fmla="*/ 68837 h 420250"/>
                  <a:gd name="connsiteX9" fmla="*/ 15973 w 187287"/>
                  <a:gd name="connsiteY9" fmla="*/ 30773 h 420250"/>
                  <a:gd name="connsiteX10" fmla="*/ 4058 w 187287"/>
                  <a:gd name="connsiteY10" fmla="*/ 8077 h 420250"/>
                  <a:gd name="connsiteX11" fmla="*/ 4058 w 187287"/>
                  <a:gd name="connsiteY11" fmla="*/ 8077 h 42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287" h="420250">
                    <a:moveTo>
                      <a:pt x="4058" y="8077"/>
                    </a:moveTo>
                    <a:cubicBezTo>
                      <a:pt x="71295" y="-20908"/>
                      <a:pt x="199576" y="26944"/>
                      <a:pt x="186337" y="170639"/>
                    </a:cubicBezTo>
                    <a:lnTo>
                      <a:pt x="186337" y="420250"/>
                    </a:lnTo>
                    <a:cubicBezTo>
                      <a:pt x="175509" y="402235"/>
                      <a:pt x="163688" y="384267"/>
                      <a:pt x="142221" y="366252"/>
                    </a:cubicBezTo>
                    <a:lnTo>
                      <a:pt x="143971" y="183973"/>
                    </a:lnTo>
                    <a:cubicBezTo>
                      <a:pt x="137729" y="153570"/>
                      <a:pt x="102455" y="165769"/>
                      <a:pt x="102644" y="183406"/>
                    </a:cubicBezTo>
                    <a:lnTo>
                      <a:pt x="102644" y="326676"/>
                    </a:lnTo>
                    <a:cubicBezTo>
                      <a:pt x="79712" y="307242"/>
                      <a:pt x="54557" y="292773"/>
                      <a:pt x="25477" y="287241"/>
                    </a:cubicBezTo>
                    <a:lnTo>
                      <a:pt x="27132" y="68837"/>
                    </a:lnTo>
                    <a:cubicBezTo>
                      <a:pt x="27652" y="57300"/>
                      <a:pt x="30064" y="40703"/>
                      <a:pt x="15973" y="30773"/>
                    </a:cubicBezTo>
                    <a:cubicBezTo>
                      <a:pt x="4814" y="22972"/>
                      <a:pt x="-6156" y="14555"/>
                      <a:pt x="4058" y="8077"/>
                    </a:cubicBezTo>
                    <a:lnTo>
                      <a:pt x="4058" y="8077"/>
                    </a:lnTo>
                    <a:close/>
                  </a:path>
                </a:pathLst>
              </a:custGeom>
              <a:grpFill/>
              <a:ln w="4557"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7508DBE-15AA-4867-592F-023B6C5D4215}"/>
                  </a:ext>
                </a:extLst>
              </p:cNvPr>
              <p:cNvSpPr/>
              <p:nvPr/>
            </p:nvSpPr>
            <p:spPr>
              <a:xfrm>
                <a:off x="2754140" y="1106270"/>
                <a:ext cx="54803" cy="205279"/>
              </a:xfrm>
              <a:custGeom>
                <a:avLst/>
                <a:gdLst>
                  <a:gd name="connsiteX0" fmla="*/ 2555 w 54803"/>
                  <a:gd name="connsiteY0" fmla="*/ 205280 h 205279"/>
                  <a:gd name="connsiteX1" fmla="*/ 2555 w 54803"/>
                  <a:gd name="connsiteY1" fmla="*/ 20684 h 205279"/>
                  <a:gd name="connsiteX2" fmla="*/ 24637 w 54803"/>
                  <a:gd name="connsiteY2" fmla="*/ 7917 h 205279"/>
                  <a:gd name="connsiteX3" fmla="*/ 54804 w 54803"/>
                  <a:gd name="connsiteY3" fmla="*/ 96149 h 205279"/>
                  <a:gd name="connsiteX4" fmla="*/ 54804 w 54803"/>
                  <a:gd name="connsiteY4" fmla="*/ 205280 h 205279"/>
                  <a:gd name="connsiteX5" fmla="*/ 2555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2555" y="205280"/>
                    </a:moveTo>
                    <a:cubicBezTo>
                      <a:pt x="2555" y="205280"/>
                      <a:pt x="2555" y="54823"/>
                      <a:pt x="2555" y="20684"/>
                    </a:cubicBezTo>
                    <a:cubicBezTo>
                      <a:pt x="-7564" y="-8585"/>
                      <a:pt x="14991" y="-783"/>
                      <a:pt x="24637" y="7917"/>
                    </a:cubicBezTo>
                    <a:cubicBezTo>
                      <a:pt x="53716" y="30803"/>
                      <a:pt x="53290" y="68110"/>
                      <a:pt x="54804" y="96149"/>
                    </a:cubicBezTo>
                    <a:lnTo>
                      <a:pt x="54804" y="205280"/>
                    </a:lnTo>
                    <a:lnTo>
                      <a:pt x="2555" y="205280"/>
                    </a:lnTo>
                    <a:close/>
                  </a:path>
                </a:pathLst>
              </a:custGeom>
              <a:grpFill/>
              <a:ln w="471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1B5B2CE9-9FA2-74C3-688B-1C8A7FABC51A}"/>
                  </a:ext>
                </a:extLst>
              </p:cNvPr>
              <p:cNvSpPr/>
              <p:nvPr/>
            </p:nvSpPr>
            <p:spPr>
              <a:xfrm>
                <a:off x="2754140" y="1106270"/>
                <a:ext cx="54803" cy="205279"/>
              </a:xfrm>
              <a:custGeom>
                <a:avLst/>
                <a:gdLst>
                  <a:gd name="connsiteX0" fmla="*/ 2555 w 54803"/>
                  <a:gd name="connsiteY0" fmla="*/ 205280 h 205279"/>
                  <a:gd name="connsiteX1" fmla="*/ 2555 w 54803"/>
                  <a:gd name="connsiteY1" fmla="*/ 20684 h 205279"/>
                  <a:gd name="connsiteX2" fmla="*/ 24637 w 54803"/>
                  <a:gd name="connsiteY2" fmla="*/ 7917 h 205279"/>
                  <a:gd name="connsiteX3" fmla="*/ 54804 w 54803"/>
                  <a:gd name="connsiteY3" fmla="*/ 96149 h 205279"/>
                  <a:gd name="connsiteX4" fmla="*/ 54804 w 54803"/>
                  <a:gd name="connsiteY4" fmla="*/ 205280 h 205279"/>
                  <a:gd name="connsiteX5" fmla="*/ 2555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2555" y="205280"/>
                    </a:moveTo>
                    <a:cubicBezTo>
                      <a:pt x="2555" y="205280"/>
                      <a:pt x="2555" y="54823"/>
                      <a:pt x="2555" y="20684"/>
                    </a:cubicBezTo>
                    <a:cubicBezTo>
                      <a:pt x="-7564" y="-8585"/>
                      <a:pt x="14991" y="-783"/>
                      <a:pt x="24637" y="7917"/>
                    </a:cubicBezTo>
                    <a:cubicBezTo>
                      <a:pt x="53716" y="30803"/>
                      <a:pt x="53290" y="68110"/>
                      <a:pt x="54804" y="96149"/>
                    </a:cubicBezTo>
                    <a:lnTo>
                      <a:pt x="54804" y="205280"/>
                    </a:lnTo>
                    <a:lnTo>
                      <a:pt x="2555" y="205280"/>
                    </a:lnTo>
                    <a:close/>
                  </a:path>
                </a:pathLst>
              </a:custGeom>
              <a:grpFill/>
              <a:ln w="4557"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CCB22DCF-68A9-E2F5-5BCB-69C83071C705}"/>
                  </a:ext>
                </a:extLst>
              </p:cNvPr>
              <p:cNvSpPr/>
              <p:nvPr/>
            </p:nvSpPr>
            <p:spPr>
              <a:xfrm>
                <a:off x="3417534" y="1106270"/>
                <a:ext cx="54803" cy="205279"/>
              </a:xfrm>
              <a:custGeom>
                <a:avLst/>
                <a:gdLst>
                  <a:gd name="connsiteX0" fmla="*/ 52249 w 54803"/>
                  <a:gd name="connsiteY0" fmla="*/ 205280 h 205279"/>
                  <a:gd name="connsiteX1" fmla="*/ 52249 w 54803"/>
                  <a:gd name="connsiteY1" fmla="*/ 20684 h 205279"/>
                  <a:gd name="connsiteX2" fmla="*/ 30167 w 54803"/>
                  <a:gd name="connsiteY2" fmla="*/ 7917 h 205279"/>
                  <a:gd name="connsiteX3" fmla="*/ 0 w 54803"/>
                  <a:gd name="connsiteY3" fmla="*/ 96149 h 205279"/>
                  <a:gd name="connsiteX4" fmla="*/ 0 w 54803"/>
                  <a:gd name="connsiteY4" fmla="*/ 205280 h 205279"/>
                  <a:gd name="connsiteX5" fmla="*/ 52249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52249" y="205280"/>
                    </a:moveTo>
                    <a:cubicBezTo>
                      <a:pt x="52249" y="205280"/>
                      <a:pt x="52249" y="54823"/>
                      <a:pt x="52249" y="20684"/>
                    </a:cubicBezTo>
                    <a:cubicBezTo>
                      <a:pt x="62367" y="-8585"/>
                      <a:pt x="39813" y="-783"/>
                      <a:pt x="30167" y="7917"/>
                    </a:cubicBezTo>
                    <a:cubicBezTo>
                      <a:pt x="1088" y="30803"/>
                      <a:pt x="1513" y="68110"/>
                      <a:pt x="0" y="96149"/>
                    </a:cubicBezTo>
                    <a:lnTo>
                      <a:pt x="0" y="205280"/>
                    </a:lnTo>
                    <a:lnTo>
                      <a:pt x="52249" y="205280"/>
                    </a:lnTo>
                    <a:close/>
                  </a:path>
                </a:pathLst>
              </a:custGeom>
              <a:grpFill/>
              <a:ln w="471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6F7555B-42EC-FA88-7202-F2AEA24C685B}"/>
                  </a:ext>
                </a:extLst>
              </p:cNvPr>
              <p:cNvSpPr/>
              <p:nvPr/>
            </p:nvSpPr>
            <p:spPr>
              <a:xfrm>
                <a:off x="3417534" y="1106270"/>
                <a:ext cx="54803" cy="205279"/>
              </a:xfrm>
              <a:custGeom>
                <a:avLst/>
                <a:gdLst>
                  <a:gd name="connsiteX0" fmla="*/ 52249 w 54803"/>
                  <a:gd name="connsiteY0" fmla="*/ 205280 h 205279"/>
                  <a:gd name="connsiteX1" fmla="*/ 52249 w 54803"/>
                  <a:gd name="connsiteY1" fmla="*/ 20684 h 205279"/>
                  <a:gd name="connsiteX2" fmla="*/ 30167 w 54803"/>
                  <a:gd name="connsiteY2" fmla="*/ 7917 h 205279"/>
                  <a:gd name="connsiteX3" fmla="*/ 0 w 54803"/>
                  <a:gd name="connsiteY3" fmla="*/ 96149 h 205279"/>
                  <a:gd name="connsiteX4" fmla="*/ 0 w 54803"/>
                  <a:gd name="connsiteY4" fmla="*/ 205280 h 205279"/>
                  <a:gd name="connsiteX5" fmla="*/ 52249 w 54803"/>
                  <a:gd name="connsiteY5" fmla="*/ 205280 h 205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03" h="205279">
                    <a:moveTo>
                      <a:pt x="52249" y="205280"/>
                    </a:moveTo>
                    <a:cubicBezTo>
                      <a:pt x="52249" y="205280"/>
                      <a:pt x="52249" y="54823"/>
                      <a:pt x="52249" y="20684"/>
                    </a:cubicBezTo>
                    <a:cubicBezTo>
                      <a:pt x="62367" y="-8585"/>
                      <a:pt x="39813" y="-783"/>
                      <a:pt x="30167" y="7917"/>
                    </a:cubicBezTo>
                    <a:cubicBezTo>
                      <a:pt x="1088" y="30803"/>
                      <a:pt x="1513" y="68110"/>
                      <a:pt x="0" y="96149"/>
                    </a:cubicBezTo>
                    <a:lnTo>
                      <a:pt x="0" y="205280"/>
                    </a:lnTo>
                    <a:lnTo>
                      <a:pt x="52249" y="205280"/>
                    </a:lnTo>
                    <a:close/>
                  </a:path>
                </a:pathLst>
              </a:custGeom>
              <a:grpFill/>
              <a:ln w="4557"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F1A0F615-45C2-B16A-72A4-5302B6EF40C2}"/>
                  </a:ext>
                </a:extLst>
              </p:cNvPr>
              <p:cNvSpPr/>
              <p:nvPr/>
            </p:nvSpPr>
            <p:spPr>
              <a:xfrm>
                <a:off x="3202014" y="1344898"/>
                <a:ext cx="405081" cy="235459"/>
              </a:xfrm>
              <a:custGeom>
                <a:avLst/>
                <a:gdLst>
                  <a:gd name="connsiteX0" fmla="*/ 0 w 405081"/>
                  <a:gd name="connsiteY0" fmla="*/ 235412 h 235459"/>
                  <a:gd name="connsiteX1" fmla="*/ 395718 w 405081"/>
                  <a:gd name="connsiteY1" fmla="*/ 68737 h 235459"/>
                  <a:gd name="connsiteX2" fmla="*/ 377656 w 405081"/>
                  <a:gd name="connsiteY2" fmla="*/ 88454 h 235459"/>
                  <a:gd name="connsiteX3" fmla="*/ 142844 w 405081"/>
                  <a:gd name="connsiteY3" fmla="*/ 234609 h 235459"/>
                  <a:gd name="connsiteX4" fmla="*/ 90312 w 405081"/>
                  <a:gd name="connsiteY4" fmla="*/ 234609 h 235459"/>
                  <a:gd name="connsiteX5" fmla="*/ 213486 w 405081"/>
                  <a:gd name="connsiteY5" fmla="*/ 87651 h 235459"/>
                  <a:gd name="connsiteX6" fmla="*/ 193769 w 405081"/>
                  <a:gd name="connsiteY6" fmla="*/ 62212 h 235459"/>
                  <a:gd name="connsiteX7" fmla="*/ 52532 w 405081"/>
                  <a:gd name="connsiteY7" fmla="*/ 235460 h 235459"/>
                  <a:gd name="connsiteX8" fmla="*/ 0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0" y="235412"/>
                    </a:moveTo>
                    <a:cubicBezTo>
                      <a:pt x="94473" y="-30559"/>
                      <a:pt x="268099" y="-48101"/>
                      <a:pt x="395718" y="68737"/>
                    </a:cubicBezTo>
                    <a:cubicBezTo>
                      <a:pt x="414490" y="85901"/>
                      <a:pt x="403284" y="97580"/>
                      <a:pt x="377656" y="88454"/>
                    </a:cubicBezTo>
                    <a:cubicBezTo>
                      <a:pt x="253961" y="73371"/>
                      <a:pt x="194951" y="149120"/>
                      <a:pt x="142844" y="234609"/>
                    </a:cubicBezTo>
                    <a:lnTo>
                      <a:pt x="90312" y="234609"/>
                    </a:lnTo>
                    <a:cubicBezTo>
                      <a:pt x="120337" y="181320"/>
                      <a:pt x="133482" y="134556"/>
                      <a:pt x="213486" y="87651"/>
                    </a:cubicBezTo>
                    <a:cubicBezTo>
                      <a:pt x="227104" y="79660"/>
                      <a:pt x="213628" y="54221"/>
                      <a:pt x="193769" y="62212"/>
                    </a:cubicBezTo>
                    <a:cubicBezTo>
                      <a:pt x="114143" y="94270"/>
                      <a:pt x="77924" y="158907"/>
                      <a:pt x="52532" y="235460"/>
                    </a:cubicBezTo>
                    <a:lnTo>
                      <a:pt x="0" y="235460"/>
                    </a:lnTo>
                    <a:close/>
                  </a:path>
                </a:pathLst>
              </a:custGeom>
              <a:grpFill/>
              <a:ln w="471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13715EF-148B-58FC-92C2-22E862212525}"/>
                  </a:ext>
                </a:extLst>
              </p:cNvPr>
              <p:cNvSpPr/>
              <p:nvPr/>
            </p:nvSpPr>
            <p:spPr>
              <a:xfrm>
                <a:off x="3202014" y="1344898"/>
                <a:ext cx="405081" cy="235459"/>
              </a:xfrm>
              <a:custGeom>
                <a:avLst/>
                <a:gdLst>
                  <a:gd name="connsiteX0" fmla="*/ 0 w 405081"/>
                  <a:gd name="connsiteY0" fmla="*/ 235412 h 235459"/>
                  <a:gd name="connsiteX1" fmla="*/ 395718 w 405081"/>
                  <a:gd name="connsiteY1" fmla="*/ 68737 h 235459"/>
                  <a:gd name="connsiteX2" fmla="*/ 377656 w 405081"/>
                  <a:gd name="connsiteY2" fmla="*/ 88454 h 235459"/>
                  <a:gd name="connsiteX3" fmla="*/ 142844 w 405081"/>
                  <a:gd name="connsiteY3" fmla="*/ 234609 h 235459"/>
                  <a:gd name="connsiteX4" fmla="*/ 90312 w 405081"/>
                  <a:gd name="connsiteY4" fmla="*/ 234609 h 235459"/>
                  <a:gd name="connsiteX5" fmla="*/ 213486 w 405081"/>
                  <a:gd name="connsiteY5" fmla="*/ 87651 h 235459"/>
                  <a:gd name="connsiteX6" fmla="*/ 193769 w 405081"/>
                  <a:gd name="connsiteY6" fmla="*/ 62212 h 235459"/>
                  <a:gd name="connsiteX7" fmla="*/ 52532 w 405081"/>
                  <a:gd name="connsiteY7" fmla="*/ 235460 h 235459"/>
                  <a:gd name="connsiteX8" fmla="*/ 0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0" y="235412"/>
                    </a:moveTo>
                    <a:cubicBezTo>
                      <a:pt x="94473" y="-30559"/>
                      <a:pt x="268099" y="-48101"/>
                      <a:pt x="395718" y="68737"/>
                    </a:cubicBezTo>
                    <a:cubicBezTo>
                      <a:pt x="414490" y="85901"/>
                      <a:pt x="403284" y="97580"/>
                      <a:pt x="377656" y="88454"/>
                    </a:cubicBezTo>
                    <a:cubicBezTo>
                      <a:pt x="253961" y="73371"/>
                      <a:pt x="194951" y="149120"/>
                      <a:pt x="142844" y="234609"/>
                    </a:cubicBezTo>
                    <a:lnTo>
                      <a:pt x="90312" y="234609"/>
                    </a:lnTo>
                    <a:cubicBezTo>
                      <a:pt x="120337" y="181320"/>
                      <a:pt x="133482" y="134556"/>
                      <a:pt x="213486" y="87651"/>
                    </a:cubicBezTo>
                    <a:cubicBezTo>
                      <a:pt x="227104" y="79660"/>
                      <a:pt x="213628" y="54221"/>
                      <a:pt x="193769" y="62212"/>
                    </a:cubicBezTo>
                    <a:cubicBezTo>
                      <a:pt x="114143" y="94270"/>
                      <a:pt x="77924" y="158907"/>
                      <a:pt x="52532" y="235460"/>
                    </a:cubicBezTo>
                    <a:lnTo>
                      <a:pt x="0" y="235460"/>
                    </a:lnTo>
                    <a:close/>
                  </a:path>
                </a:pathLst>
              </a:custGeom>
              <a:grpFill/>
              <a:ln w="4557"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C0A44B9D-BC8F-52E0-047D-1F42A5674C69}"/>
                  </a:ext>
                </a:extLst>
              </p:cNvPr>
              <p:cNvSpPr/>
              <p:nvPr/>
            </p:nvSpPr>
            <p:spPr>
              <a:xfrm>
                <a:off x="2627326" y="1344898"/>
                <a:ext cx="405081" cy="235459"/>
              </a:xfrm>
              <a:custGeom>
                <a:avLst/>
                <a:gdLst>
                  <a:gd name="connsiteX0" fmla="*/ 405082 w 405081"/>
                  <a:gd name="connsiteY0" fmla="*/ 235412 h 235459"/>
                  <a:gd name="connsiteX1" fmla="*/ 9363 w 405081"/>
                  <a:gd name="connsiteY1" fmla="*/ 68737 h 235459"/>
                  <a:gd name="connsiteX2" fmla="*/ 27426 w 405081"/>
                  <a:gd name="connsiteY2" fmla="*/ 88454 h 235459"/>
                  <a:gd name="connsiteX3" fmla="*/ 262237 w 405081"/>
                  <a:gd name="connsiteY3" fmla="*/ 234609 h 235459"/>
                  <a:gd name="connsiteX4" fmla="*/ 314769 w 405081"/>
                  <a:gd name="connsiteY4" fmla="*/ 234609 h 235459"/>
                  <a:gd name="connsiteX5" fmla="*/ 191595 w 405081"/>
                  <a:gd name="connsiteY5" fmla="*/ 87651 h 235459"/>
                  <a:gd name="connsiteX6" fmla="*/ 211312 w 405081"/>
                  <a:gd name="connsiteY6" fmla="*/ 62212 h 235459"/>
                  <a:gd name="connsiteX7" fmla="*/ 352549 w 405081"/>
                  <a:gd name="connsiteY7" fmla="*/ 235460 h 235459"/>
                  <a:gd name="connsiteX8" fmla="*/ 405082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405082" y="235412"/>
                    </a:moveTo>
                    <a:cubicBezTo>
                      <a:pt x="310608" y="-30559"/>
                      <a:pt x="136982" y="-48101"/>
                      <a:pt x="9363" y="68737"/>
                    </a:cubicBezTo>
                    <a:cubicBezTo>
                      <a:pt x="-9408" y="85901"/>
                      <a:pt x="1798" y="97580"/>
                      <a:pt x="27426" y="88454"/>
                    </a:cubicBezTo>
                    <a:cubicBezTo>
                      <a:pt x="151120" y="73371"/>
                      <a:pt x="210130" y="149120"/>
                      <a:pt x="262237" y="234609"/>
                    </a:cubicBezTo>
                    <a:lnTo>
                      <a:pt x="314769" y="234609"/>
                    </a:lnTo>
                    <a:cubicBezTo>
                      <a:pt x="284744" y="181320"/>
                      <a:pt x="271599" y="134556"/>
                      <a:pt x="191595" y="87651"/>
                    </a:cubicBezTo>
                    <a:cubicBezTo>
                      <a:pt x="177977" y="79660"/>
                      <a:pt x="191453" y="54221"/>
                      <a:pt x="211312" y="62212"/>
                    </a:cubicBezTo>
                    <a:cubicBezTo>
                      <a:pt x="290938" y="94270"/>
                      <a:pt x="327158" y="158907"/>
                      <a:pt x="352549" y="235460"/>
                    </a:cubicBezTo>
                    <a:lnTo>
                      <a:pt x="405082" y="235460"/>
                    </a:lnTo>
                    <a:close/>
                  </a:path>
                </a:pathLst>
              </a:custGeom>
              <a:grpFill/>
              <a:ln w="471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591F308-3163-1196-2EDE-64FB541BDC0A}"/>
                  </a:ext>
                </a:extLst>
              </p:cNvPr>
              <p:cNvSpPr/>
              <p:nvPr/>
            </p:nvSpPr>
            <p:spPr>
              <a:xfrm>
                <a:off x="2627326" y="1344898"/>
                <a:ext cx="405081" cy="235459"/>
              </a:xfrm>
              <a:custGeom>
                <a:avLst/>
                <a:gdLst>
                  <a:gd name="connsiteX0" fmla="*/ 405082 w 405081"/>
                  <a:gd name="connsiteY0" fmla="*/ 235412 h 235459"/>
                  <a:gd name="connsiteX1" fmla="*/ 9363 w 405081"/>
                  <a:gd name="connsiteY1" fmla="*/ 68737 h 235459"/>
                  <a:gd name="connsiteX2" fmla="*/ 27426 w 405081"/>
                  <a:gd name="connsiteY2" fmla="*/ 88454 h 235459"/>
                  <a:gd name="connsiteX3" fmla="*/ 262237 w 405081"/>
                  <a:gd name="connsiteY3" fmla="*/ 234609 h 235459"/>
                  <a:gd name="connsiteX4" fmla="*/ 314769 w 405081"/>
                  <a:gd name="connsiteY4" fmla="*/ 234609 h 235459"/>
                  <a:gd name="connsiteX5" fmla="*/ 191595 w 405081"/>
                  <a:gd name="connsiteY5" fmla="*/ 87651 h 235459"/>
                  <a:gd name="connsiteX6" fmla="*/ 211312 w 405081"/>
                  <a:gd name="connsiteY6" fmla="*/ 62212 h 235459"/>
                  <a:gd name="connsiteX7" fmla="*/ 352549 w 405081"/>
                  <a:gd name="connsiteY7" fmla="*/ 235460 h 235459"/>
                  <a:gd name="connsiteX8" fmla="*/ 405082 w 405081"/>
                  <a:gd name="connsiteY8" fmla="*/ 235460 h 23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081" h="235459">
                    <a:moveTo>
                      <a:pt x="405082" y="235412"/>
                    </a:moveTo>
                    <a:cubicBezTo>
                      <a:pt x="310608" y="-30559"/>
                      <a:pt x="136982" y="-48101"/>
                      <a:pt x="9363" y="68737"/>
                    </a:cubicBezTo>
                    <a:cubicBezTo>
                      <a:pt x="-9408" y="85901"/>
                      <a:pt x="1798" y="97580"/>
                      <a:pt x="27426" y="88454"/>
                    </a:cubicBezTo>
                    <a:cubicBezTo>
                      <a:pt x="151120" y="73371"/>
                      <a:pt x="210130" y="149120"/>
                      <a:pt x="262237" y="234609"/>
                    </a:cubicBezTo>
                    <a:lnTo>
                      <a:pt x="314769" y="234609"/>
                    </a:lnTo>
                    <a:cubicBezTo>
                      <a:pt x="284744" y="181320"/>
                      <a:pt x="271599" y="134556"/>
                      <a:pt x="191595" y="87651"/>
                    </a:cubicBezTo>
                    <a:cubicBezTo>
                      <a:pt x="177977" y="79660"/>
                      <a:pt x="191453" y="54221"/>
                      <a:pt x="211312" y="62212"/>
                    </a:cubicBezTo>
                    <a:cubicBezTo>
                      <a:pt x="290938" y="94270"/>
                      <a:pt x="327158" y="158907"/>
                      <a:pt x="352549" y="235460"/>
                    </a:cubicBezTo>
                    <a:lnTo>
                      <a:pt x="405082" y="235460"/>
                    </a:lnTo>
                    <a:close/>
                  </a:path>
                </a:pathLst>
              </a:custGeom>
              <a:grpFill/>
              <a:ln w="4557"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AE50C82-3040-24F8-868C-1E355454A020}"/>
                  </a:ext>
                </a:extLst>
              </p:cNvPr>
              <p:cNvSpPr/>
              <p:nvPr/>
            </p:nvSpPr>
            <p:spPr>
              <a:xfrm>
                <a:off x="3175015" y="1615821"/>
                <a:ext cx="262452" cy="178827"/>
              </a:xfrm>
              <a:custGeom>
                <a:avLst/>
                <a:gdLst>
                  <a:gd name="connsiteX0" fmla="*/ 0 w 262452"/>
                  <a:gd name="connsiteY0" fmla="*/ 0 h 178827"/>
                  <a:gd name="connsiteX1" fmla="*/ 426 w 262452"/>
                  <a:gd name="connsiteY1" fmla="*/ 50736 h 178827"/>
                  <a:gd name="connsiteX2" fmla="*/ 138778 w 262452"/>
                  <a:gd name="connsiteY2" fmla="*/ 50736 h 178827"/>
                  <a:gd name="connsiteX3" fmla="*/ 173673 w 262452"/>
                  <a:gd name="connsiteY3" fmla="*/ 81943 h 178827"/>
                  <a:gd name="connsiteX4" fmla="*/ 0 w 262452"/>
                  <a:gd name="connsiteY4" fmla="*/ 81943 h 178827"/>
                  <a:gd name="connsiteX5" fmla="*/ 0 w 262452"/>
                  <a:gd name="connsiteY5" fmla="*/ 178827 h 178827"/>
                  <a:gd name="connsiteX6" fmla="*/ 245498 w 262452"/>
                  <a:gd name="connsiteY6" fmla="*/ 178827 h 178827"/>
                  <a:gd name="connsiteX7" fmla="*/ 261905 w 262452"/>
                  <a:gd name="connsiteY7" fmla="*/ 147620 h 178827"/>
                  <a:gd name="connsiteX8" fmla="*/ 135279 w 262452"/>
                  <a:gd name="connsiteY8" fmla="*/ 0 h 178827"/>
                  <a:gd name="connsiteX9" fmla="*/ 0 w 262452"/>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52" h="178827">
                    <a:moveTo>
                      <a:pt x="0" y="0"/>
                    </a:moveTo>
                    <a:lnTo>
                      <a:pt x="426" y="50736"/>
                    </a:lnTo>
                    <a:lnTo>
                      <a:pt x="138778" y="50736"/>
                    </a:lnTo>
                    <a:cubicBezTo>
                      <a:pt x="163697" y="56362"/>
                      <a:pt x="172775" y="68656"/>
                      <a:pt x="173673" y="81943"/>
                    </a:cubicBezTo>
                    <a:lnTo>
                      <a:pt x="0" y="81943"/>
                    </a:lnTo>
                    <a:lnTo>
                      <a:pt x="0" y="178827"/>
                    </a:lnTo>
                    <a:lnTo>
                      <a:pt x="245498" y="178827"/>
                    </a:lnTo>
                    <a:cubicBezTo>
                      <a:pt x="266586" y="177220"/>
                      <a:pt x="262142" y="163366"/>
                      <a:pt x="261905" y="147620"/>
                    </a:cubicBezTo>
                    <a:cubicBezTo>
                      <a:pt x="261007" y="82416"/>
                      <a:pt x="208664" y="993"/>
                      <a:pt x="135279" y="0"/>
                    </a:cubicBezTo>
                    <a:lnTo>
                      <a:pt x="0" y="0"/>
                    </a:lnTo>
                    <a:close/>
                  </a:path>
                </a:pathLst>
              </a:custGeom>
              <a:grpFill/>
              <a:ln w="471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00D514B-3F34-9BD7-7726-81B6D2DFEB2B}"/>
                  </a:ext>
                </a:extLst>
              </p:cNvPr>
              <p:cNvSpPr/>
              <p:nvPr/>
            </p:nvSpPr>
            <p:spPr>
              <a:xfrm>
                <a:off x="3175015" y="1615821"/>
                <a:ext cx="262452" cy="178827"/>
              </a:xfrm>
              <a:custGeom>
                <a:avLst/>
                <a:gdLst>
                  <a:gd name="connsiteX0" fmla="*/ 0 w 262452"/>
                  <a:gd name="connsiteY0" fmla="*/ 0 h 178827"/>
                  <a:gd name="connsiteX1" fmla="*/ 426 w 262452"/>
                  <a:gd name="connsiteY1" fmla="*/ 50736 h 178827"/>
                  <a:gd name="connsiteX2" fmla="*/ 138778 w 262452"/>
                  <a:gd name="connsiteY2" fmla="*/ 50736 h 178827"/>
                  <a:gd name="connsiteX3" fmla="*/ 173673 w 262452"/>
                  <a:gd name="connsiteY3" fmla="*/ 81943 h 178827"/>
                  <a:gd name="connsiteX4" fmla="*/ 0 w 262452"/>
                  <a:gd name="connsiteY4" fmla="*/ 81943 h 178827"/>
                  <a:gd name="connsiteX5" fmla="*/ 0 w 262452"/>
                  <a:gd name="connsiteY5" fmla="*/ 178827 h 178827"/>
                  <a:gd name="connsiteX6" fmla="*/ 245498 w 262452"/>
                  <a:gd name="connsiteY6" fmla="*/ 178827 h 178827"/>
                  <a:gd name="connsiteX7" fmla="*/ 261905 w 262452"/>
                  <a:gd name="connsiteY7" fmla="*/ 147620 h 178827"/>
                  <a:gd name="connsiteX8" fmla="*/ 135279 w 262452"/>
                  <a:gd name="connsiteY8" fmla="*/ 0 h 178827"/>
                  <a:gd name="connsiteX9" fmla="*/ 0 w 262452"/>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52" h="178827">
                    <a:moveTo>
                      <a:pt x="0" y="0"/>
                    </a:moveTo>
                    <a:lnTo>
                      <a:pt x="426" y="50736"/>
                    </a:lnTo>
                    <a:lnTo>
                      <a:pt x="138778" y="50736"/>
                    </a:lnTo>
                    <a:cubicBezTo>
                      <a:pt x="163697" y="56362"/>
                      <a:pt x="172775" y="68656"/>
                      <a:pt x="173673" y="81943"/>
                    </a:cubicBezTo>
                    <a:lnTo>
                      <a:pt x="0" y="81943"/>
                    </a:lnTo>
                    <a:lnTo>
                      <a:pt x="0" y="178827"/>
                    </a:lnTo>
                    <a:lnTo>
                      <a:pt x="245498" y="178827"/>
                    </a:lnTo>
                    <a:cubicBezTo>
                      <a:pt x="266586" y="177220"/>
                      <a:pt x="262142" y="163366"/>
                      <a:pt x="261905" y="147620"/>
                    </a:cubicBezTo>
                    <a:cubicBezTo>
                      <a:pt x="261007" y="82416"/>
                      <a:pt x="208664" y="993"/>
                      <a:pt x="135279" y="0"/>
                    </a:cubicBezTo>
                    <a:lnTo>
                      <a:pt x="0" y="0"/>
                    </a:lnTo>
                    <a:close/>
                  </a:path>
                </a:pathLst>
              </a:custGeom>
              <a:grpFill/>
              <a:ln w="4557"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254C75EB-55A2-3611-2462-A49E93B875AB}"/>
                  </a:ext>
                </a:extLst>
              </p:cNvPr>
              <p:cNvSpPr/>
              <p:nvPr/>
            </p:nvSpPr>
            <p:spPr>
              <a:xfrm>
                <a:off x="3075861" y="1611093"/>
                <a:ext cx="84732" cy="84732"/>
              </a:xfrm>
              <a:custGeom>
                <a:avLst/>
                <a:gdLst>
                  <a:gd name="connsiteX0" fmla="*/ 84733 w 84732"/>
                  <a:gd name="connsiteY0" fmla="*/ 42366 h 84732"/>
                  <a:gd name="connsiteX1" fmla="*/ 42366 w 84732"/>
                  <a:gd name="connsiteY1" fmla="*/ 84733 h 84732"/>
                  <a:gd name="connsiteX2" fmla="*/ 0 w 84732"/>
                  <a:gd name="connsiteY2" fmla="*/ 42366 h 84732"/>
                  <a:gd name="connsiteX3" fmla="*/ 42366 w 84732"/>
                  <a:gd name="connsiteY3" fmla="*/ 0 h 84732"/>
                  <a:gd name="connsiteX4" fmla="*/ 84733 w 84732"/>
                  <a:gd name="connsiteY4" fmla="*/ 42366 h 84732"/>
                  <a:gd name="connsiteX5" fmla="*/ 84733 w 84732"/>
                  <a:gd name="connsiteY5" fmla="*/ 42366 h 8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2" h="84732">
                    <a:moveTo>
                      <a:pt x="84733" y="42366"/>
                    </a:moveTo>
                    <a:cubicBezTo>
                      <a:pt x="84733" y="65772"/>
                      <a:pt x="65772" y="84733"/>
                      <a:pt x="42366" y="84733"/>
                    </a:cubicBezTo>
                    <a:cubicBezTo>
                      <a:pt x="18961" y="84733"/>
                      <a:pt x="0" y="65772"/>
                      <a:pt x="0" y="42366"/>
                    </a:cubicBezTo>
                    <a:cubicBezTo>
                      <a:pt x="0" y="18961"/>
                      <a:pt x="18961" y="0"/>
                      <a:pt x="42366" y="0"/>
                    </a:cubicBezTo>
                    <a:cubicBezTo>
                      <a:pt x="65772" y="0"/>
                      <a:pt x="84733" y="18961"/>
                      <a:pt x="84733" y="42366"/>
                    </a:cubicBezTo>
                    <a:lnTo>
                      <a:pt x="84733" y="42366"/>
                    </a:lnTo>
                    <a:close/>
                  </a:path>
                </a:pathLst>
              </a:custGeom>
              <a:grpFill/>
              <a:ln w="471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A9EEE547-E198-4C1F-CC3A-AFF1DE39E984}"/>
                  </a:ext>
                </a:extLst>
              </p:cNvPr>
              <p:cNvSpPr/>
              <p:nvPr/>
            </p:nvSpPr>
            <p:spPr>
              <a:xfrm>
                <a:off x="3075861" y="1611093"/>
                <a:ext cx="84732" cy="84732"/>
              </a:xfrm>
              <a:custGeom>
                <a:avLst/>
                <a:gdLst>
                  <a:gd name="connsiteX0" fmla="*/ 84733 w 84732"/>
                  <a:gd name="connsiteY0" fmla="*/ 42366 h 84732"/>
                  <a:gd name="connsiteX1" fmla="*/ 42366 w 84732"/>
                  <a:gd name="connsiteY1" fmla="*/ 84733 h 84732"/>
                  <a:gd name="connsiteX2" fmla="*/ 0 w 84732"/>
                  <a:gd name="connsiteY2" fmla="*/ 42366 h 84732"/>
                  <a:gd name="connsiteX3" fmla="*/ 42366 w 84732"/>
                  <a:gd name="connsiteY3" fmla="*/ 0 h 84732"/>
                  <a:gd name="connsiteX4" fmla="*/ 84733 w 84732"/>
                  <a:gd name="connsiteY4" fmla="*/ 42366 h 84732"/>
                  <a:gd name="connsiteX5" fmla="*/ 84733 w 84732"/>
                  <a:gd name="connsiteY5" fmla="*/ 42366 h 8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32" h="84732">
                    <a:moveTo>
                      <a:pt x="84733" y="42366"/>
                    </a:moveTo>
                    <a:cubicBezTo>
                      <a:pt x="84733" y="65772"/>
                      <a:pt x="65772" y="84733"/>
                      <a:pt x="42366" y="84733"/>
                    </a:cubicBezTo>
                    <a:cubicBezTo>
                      <a:pt x="18961" y="84733"/>
                      <a:pt x="0" y="65772"/>
                      <a:pt x="0" y="42366"/>
                    </a:cubicBezTo>
                    <a:cubicBezTo>
                      <a:pt x="0" y="18961"/>
                      <a:pt x="18961" y="0"/>
                      <a:pt x="42366" y="0"/>
                    </a:cubicBezTo>
                    <a:cubicBezTo>
                      <a:pt x="65772" y="0"/>
                      <a:pt x="84733" y="18961"/>
                      <a:pt x="84733" y="42366"/>
                    </a:cubicBezTo>
                    <a:lnTo>
                      <a:pt x="84733" y="42366"/>
                    </a:lnTo>
                    <a:close/>
                  </a:path>
                </a:pathLst>
              </a:custGeom>
              <a:grpFill/>
              <a:ln w="13669" cap="rnd">
                <a:noFill/>
                <a:prstDash val="solid"/>
                <a:bevel/>
              </a:ln>
            </p:spPr>
            <p:txBody>
              <a:bodyPr rtlCol="0" anchor="ctr"/>
              <a:lstStyle/>
              <a:p>
                <a:endParaRPr lang="en-US"/>
              </a:p>
            </p:txBody>
          </p:sp>
          <p:sp>
            <p:nvSpPr>
              <p:cNvPr id="36" name="Freeform: Shape 35">
                <a:extLst>
                  <a:ext uri="{FF2B5EF4-FFF2-40B4-BE49-F238E27FC236}">
                    <a16:creationId xmlns:a16="http://schemas.microsoft.com/office/drawing/2014/main" id="{47540C7C-DEEC-F2F2-AE02-5B09FFDBFBF7}"/>
                  </a:ext>
                </a:extLst>
              </p:cNvPr>
              <p:cNvSpPr/>
              <p:nvPr/>
            </p:nvSpPr>
            <p:spPr>
              <a:xfrm>
                <a:off x="2798704" y="1615821"/>
                <a:ext cx="262499" cy="178827"/>
              </a:xfrm>
              <a:custGeom>
                <a:avLst/>
                <a:gdLst>
                  <a:gd name="connsiteX0" fmla="*/ 262499 w 262499"/>
                  <a:gd name="connsiteY0" fmla="*/ 0 h 178827"/>
                  <a:gd name="connsiteX1" fmla="*/ 262074 w 262499"/>
                  <a:gd name="connsiteY1" fmla="*/ 50736 h 178827"/>
                  <a:gd name="connsiteX2" fmla="*/ 123721 w 262499"/>
                  <a:gd name="connsiteY2" fmla="*/ 50736 h 178827"/>
                  <a:gd name="connsiteX3" fmla="*/ 88826 w 262499"/>
                  <a:gd name="connsiteY3" fmla="*/ 81943 h 178827"/>
                  <a:gd name="connsiteX4" fmla="*/ 262452 w 262499"/>
                  <a:gd name="connsiteY4" fmla="*/ 81943 h 178827"/>
                  <a:gd name="connsiteX5" fmla="*/ 262452 w 262499"/>
                  <a:gd name="connsiteY5" fmla="*/ 178827 h 178827"/>
                  <a:gd name="connsiteX6" fmla="*/ 16955 w 262499"/>
                  <a:gd name="connsiteY6" fmla="*/ 178827 h 178827"/>
                  <a:gd name="connsiteX7" fmla="*/ 547 w 262499"/>
                  <a:gd name="connsiteY7" fmla="*/ 147620 h 178827"/>
                  <a:gd name="connsiteX8" fmla="*/ 127173 w 262499"/>
                  <a:gd name="connsiteY8" fmla="*/ 0 h 178827"/>
                  <a:gd name="connsiteX9" fmla="*/ 262499 w 262499"/>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99" h="178827">
                    <a:moveTo>
                      <a:pt x="262499" y="0"/>
                    </a:moveTo>
                    <a:lnTo>
                      <a:pt x="262074" y="50736"/>
                    </a:lnTo>
                    <a:lnTo>
                      <a:pt x="123721" y="50736"/>
                    </a:lnTo>
                    <a:cubicBezTo>
                      <a:pt x="98803" y="56362"/>
                      <a:pt x="89724" y="68656"/>
                      <a:pt x="88826" y="81943"/>
                    </a:cubicBezTo>
                    <a:lnTo>
                      <a:pt x="262452" y="81943"/>
                    </a:lnTo>
                    <a:lnTo>
                      <a:pt x="262452" y="178827"/>
                    </a:lnTo>
                    <a:lnTo>
                      <a:pt x="16955" y="178827"/>
                    </a:lnTo>
                    <a:cubicBezTo>
                      <a:pt x="-4134" y="177220"/>
                      <a:pt x="311" y="163366"/>
                      <a:pt x="547" y="147620"/>
                    </a:cubicBezTo>
                    <a:cubicBezTo>
                      <a:pt x="1446" y="82416"/>
                      <a:pt x="53789" y="993"/>
                      <a:pt x="127173" y="0"/>
                    </a:cubicBezTo>
                    <a:lnTo>
                      <a:pt x="262499" y="0"/>
                    </a:lnTo>
                    <a:close/>
                  </a:path>
                </a:pathLst>
              </a:custGeom>
              <a:grpFill/>
              <a:ln w="471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03E5F67F-0D70-2649-8D51-E7AA7D20E564}"/>
                  </a:ext>
                </a:extLst>
              </p:cNvPr>
              <p:cNvSpPr/>
              <p:nvPr/>
            </p:nvSpPr>
            <p:spPr>
              <a:xfrm>
                <a:off x="2798704" y="1615821"/>
                <a:ext cx="262499" cy="178827"/>
              </a:xfrm>
              <a:custGeom>
                <a:avLst/>
                <a:gdLst>
                  <a:gd name="connsiteX0" fmla="*/ 262499 w 262499"/>
                  <a:gd name="connsiteY0" fmla="*/ 0 h 178827"/>
                  <a:gd name="connsiteX1" fmla="*/ 262074 w 262499"/>
                  <a:gd name="connsiteY1" fmla="*/ 50736 h 178827"/>
                  <a:gd name="connsiteX2" fmla="*/ 123721 w 262499"/>
                  <a:gd name="connsiteY2" fmla="*/ 50736 h 178827"/>
                  <a:gd name="connsiteX3" fmla="*/ 88826 w 262499"/>
                  <a:gd name="connsiteY3" fmla="*/ 81943 h 178827"/>
                  <a:gd name="connsiteX4" fmla="*/ 262452 w 262499"/>
                  <a:gd name="connsiteY4" fmla="*/ 81943 h 178827"/>
                  <a:gd name="connsiteX5" fmla="*/ 262452 w 262499"/>
                  <a:gd name="connsiteY5" fmla="*/ 178827 h 178827"/>
                  <a:gd name="connsiteX6" fmla="*/ 16955 w 262499"/>
                  <a:gd name="connsiteY6" fmla="*/ 178827 h 178827"/>
                  <a:gd name="connsiteX7" fmla="*/ 547 w 262499"/>
                  <a:gd name="connsiteY7" fmla="*/ 147620 h 178827"/>
                  <a:gd name="connsiteX8" fmla="*/ 127173 w 262499"/>
                  <a:gd name="connsiteY8" fmla="*/ 0 h 178827"/>
                  <a:gd name="connsiteX9" fmla="*/ 262499 w 262499"/>
                  <a:gd name="connsiteY9" fmla="*/ 0 h 17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499" h="178827">
                    <a:moveTo>
                      <a:pt x="262499" y="0"/>
                    </a:moveTo>
                    <a:lnTo>
                      <a:pt x="262074" y="50736"/>
                    </a:lnTo>
                    <a:lnTo>
                      <a:pt x="123721" y="50736"/>
                    </a:lnTo>
                    <a:cubicBezTo>
                      <a:pt x="98803" y="56362"/>
                      <a:pt x="89724" y="68656"/>
                      <a:pt x="88826" y="81943"/>
                    </a:cubicBezTo>
                    <a:lnTo>
                      <a:pt x="262452" y="81943"/>
                    </a:lnTo>
                    <a:lnTo>
                      <a:pt x="262452" y="178827"/>
                    </a:lnTo>
                    <a:lnTo>
                      <a:pt x="16955" y="178827"/>
                    </a:lnTo>
                    <a:cubicBezTo>
                      <a:pt x="-4134" y="177220"/>
                      <a:pt x="311" y="163366"/>
                      <a:pt x="547" y="147620"/>
                    </a:cubicBezTo>
                    <a:cubicBezTo>
                      <a:pt x="1446" y="82416"/>
                      <a:pt x="53789" y="993"/>
                      <a:pt x="127173" y="0"/>
                    </a:cubicBezTo>
                    <a:lnTo>
                      <a:pt x="262499" y="0"/>
                    </a:lnTo>
                    <a:close/>
                  </a:path>
                </a:pathLst>
              </a:custGeom>
              <a:grpFill/>
              <a:ln w="4557"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2DCB3DE-5AE3-C500-7FA2-24615239F417}"/>
                  </a:ext>
                </a:extLst>
              </p:cNvPr>
              <p:cNvSpPr/>
              <p:nvPr/>
            </p:nvSpPr>
            <p:spPr>
              <a:xfrm>
                <a:off x="3377154" y="1454592"/>
                <a:ext cx="275191" cy="170922"/>
              </a:xfrm>
              <a:custGeom>
                <a:avLst/>
                <a:gdLst>
                  <a:gd name="connsiteX0" fmla="*/ 0 w 275191"/>
                  <a:gd name="connsiteY0" fmla="*/ 136594 h 170922"/>
                  <a:gd name="connsiteX1" fmla="*/ 216087 w 275191"/>
                  <a:gd name="connsiteY1" fmla="*/ 133 h 170922"/>
                  <a:gd name="connsiteX2" fmla="*/ 275192 w 275191"/>
                  <a:gd name="connsiteY2" fmla="*/ 55975 h 170922"/>
                  <a:gd name="connsiteX3" fmla="*/ 40380 w 275191"/>
                  <a:gd name="connsiteY3" fmla="*/ 170922 h 170922"/>
                  <a:gd name="connsiteX4" fmla="*/ 0 w 275191"/>
                  <a:gd name="connsiteY4" fmla="*/ 136594 h 170922"/>
                  <a:gd name="connsiteX5" fmla="*/ 0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0" y="136594"/>
                    </a:moveTo>
                    <a:cubicBezTo>
                      <a:pt x="52059" y="38291"/>
                      <a:pt x="124640" y="-2657"/>
                      <a:pt x="216087" y="133"/>
                    </a:cubicBezTo>
                    <a:cubicBezTo>
                      <a:pt x="254623" y="1315"/>
                      <a:pt x="272118" y="25903"/>
                      <a:pt x="275192" y="55975"/>
                    </a:cubicBezTo>
                    <a:cubicBezTo>
                      <a:pt x="152301" y="38480"/>
                      <a:pt x="84780" y="90256"/>
                      <a:pt x="40380" y="170922"/>
                    </a:cubicBezTo>
                    <a:cubicBezTo>
                      <a:pt x="29032" y="153853"/>
                      <a:pt x="15887" y="141464"/>
                      <a:pt x="0" y="136594"/>
                    </a:cubicBezTo>
                    <a:lnTo>
                      <a:pt x="0" y="136594"/>
                    </a:lnTo>
                    <a:close/>
                  </a:path>
                </a:pathLst>
              </a:custGeom>
              <a:grpFill/>
              <a:ln w="471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63CCCF6-3C53-830E-920D-01176FA0CF82}"/>
                  </a:ext>
                </a:extLst>
              </p:cNvPr>
              <p:cNvSpPr/>
              <p:nvPr/>
            </p:nvSpPr>
            <p:spPr>
              <a:xfrm>
                <a:off x="3377154" y="1454592"/>
                <a:ext cx="275191" cy="170922"/>
              </a:xfrm>
              <a:custGeom>
                <a:avLst/>
                <a:gdLst>
                  <a:gd name="connsiteX0" fmla="*/ 0 w 275191"/>
                  <a:gd name="connsiteY0" fmla="*/ 136594 h 170922"/>
                  <a:gd name="connsiteX1" fmla="*/ 216087 w 275191"/>
                  <a:gd name="connsiteY1" fmla="*/ 133 h 170922"/>
                  <a:gd name="connsiteX2" fmla="*/ 275192 w 275191"/>
                  <a:gd name="connsiteY2" fmla="*/ 55975 h 170922"/>
                  <a:gd name="connsiteX3" fmla="*/ 40380 w 275191"/>
                  <a:gd name="connsiteY3" fmla="*/ 170922 h 170922"/>
                  <a:gd name="connsiteX4" fmla="*/ 0 w 275191"/>
                  <a:gd name="connsiteY4" fmla="*/ 136594 h 170922"/>
                  <a:gd name="connsiteX5" fmla="*/ 0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0" y="136594"/>
                    </a:moveTo>
                    <a:cubicBezTo>
                      <a:pt x="52059" y="38291"/>
                      <a:pt x="124640" y="-2657"/>
                      <a:pt x="216087" y="133"/>
                    </a:cubicBezTo>
                    <a:cubicBezTo>
                      <a:pt x="254623" y="1315"/>
                      <a:pt x="272118" y="25903"/>
                      <a:pt x="275192" y="55975"/>
                    </a:cubicBezTo>
                    <a:cubicBezTo>
                      <a:pt x="152301" y="38480"/>
                      <a:pt x="84780" y="90256"/>
                      <a:pt x="40380" y="170922"/>
                    </a:cubicBezTo>
                    <a:cubicBezTo>
                      <a:pt x="29032" y="153853"/>
                      <a:pt x="15887" y="141464"/>
                      <a:pt x="0" y="136594"/>
                    </a:cubicBezTo>
                    <a:lnTo>
                      <a:pt x="0" y="136594"/>
                    </a:lnTo>
                    <a:close/>
                  </a:path>
                </a:pathLst>
              </a:custGeom>
              <a:grpFill/>
              <a:ln w="4557"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DF032A8-C17C-71FE-D3F8-E3DBA77AF216}"/>
                  </a:ext>
                </a:extLst>
              </p:cNvPr>
              <p:cNvSpPr/>
              <p:nvPr/>
            </p:nvSpPr>
            <p:spPr>
              <a:xfrm>
                <a:off x="2579097" y="1454592"/>
                <a:ext cx="275191" cy="170922"/>
              </a:xfrm>
              <a:custGeom>
                <a:avLst/>
                <a:gdLst>
                  <a:gd name="connsiteX0" fmla="*/ 275192 w 275191"/>
                  <a:gd name="connsiteY0" fmla="*/ 136594 h 170922"/>
                  <a:gd name="connsiteX1" fmla="*/ 59105 w 275191"/>
                  <a:gd name="connsiteY1" fmla="*/ 133 h 170922"/>
                  <a:gd name="connsiteX2" fmla="*/ 0 w 275191"/>
                  <a:gd name="connsiteY2" fmla="*/ 55975 h 170922"/>
                  <a:gd name="connsiteX3" fmla="*/ 234811 w 275191"/>
                  <a:gd name="connsiteY3" fmla="*/ 170922 h 170922"/>
                  <a:gd name="connsiteX4" fmla="*/ 275192 w 275191"/>
                  <a:gd name="connsiteY4" fmla="*/ 136594 h 170922"/>
                  <a:gd name="connsiteX5" fmla="*/ 275192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275192" y="136594"/>
                    </a:moveTo>
                    <a:cubicBezTo>
                      <a:pt x="223132" y="38291"/>
                      <a:pt x="150552" y="-2657"/>
                      <a:pt x="59105" y="133"/>
                    </a:cubicBezTo>
                    <a:cubicBezTo>
                      <a:pt x="20568" y="1315"/>
                      <a:pt x="3073" y="25903"/>
                      <a:pt x="0" y="55975"/>
                    </a:cubicBezTo>
                    <a:cubicBezTo>
                      <a:pt x="122891" y="38480"/>
                      <a:pt x="190412" y="90256"/>
                      <a:pt x="234811" y="170922"/>
                    </a:cubicBezTo>
                    <a:cubicBezTo>
                      <a:pt x="246112" y="153853"/>
                      <a:pt x="259304" y="141464"/>
                      <a:pt x="275192" y="136594"/>
                    </a:cubicBezTo>
                    <a:lnTo>
                      <a:pt x="275192" y="136594"/>
                    </a:lnTo>
                    <a:close/>
                  </a:path>
                </a:pathLst>
              </a:custGeom>
              <a:grpFill/>
              <a:ln w="471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553D2D86-E943-5F95-2F75-07B304D78311}"/>
                  </a:ext>
                </a:extLst>
              </p:cNvPr>
              <p:cNvSpPr/>
              <p:nvPr/>
            </p:nvSpPr>
            <p:spPr>
              <a:xfrm>
                <a:off x="2579097" y="1454592"/>
                <a:ext cx="275191" cy="170922"/>
              </a:xfrm>
              <a:custGeom>
                <a:avLst/>
                <a:gdLst>
                  <a:gd name="connsiteX0" fmla="*/ 275192 w 275191"/>
                  <a:gd name="connsiteY0" fmla="*/ 136594 h 170922"/>
                  <a:gd name="connsiteX1" fmla="*/ 59105 w 275191"/>
                  <a:gd name="connsiteY1" fmla="*/ 133 h 170922"/>
                  <a:gd name="connsiteX2" fmla="*/ 0 w 275191"/>
                  <a:gd name="connsiteY2" fmla="*/ 55975 h 170922"/>
                  <a:gd name="connsiteX3" fmla="*/ 234811 w 275191"/>
                  <a:gd name="connsiteY3" fmla="*/ 170922 h 170922"/>
                  <a:gd name="connsiteX4" fmla="*/ 275192 w 275191"/>
                  <a:gd name="connsiteY4" fmla="*/ 136594 h 170922"/>
                  <a:gd name="connsiteX5" fmla="*/ 275192 w 275191"/>
                  <a:gd name="connsiteY5" fmla="*/ 136594 h 17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191" h="170922">
                    <a:moveTo>
                      <a:pt x="275192" y="136594"/>
                    </a:moveTo>
                    <a:cubicBezTo>
                      <a:pt x="223132" y="38291"/>
                      <a:pt x="150552" y="-2657"/>
                      <a:pt x="59105" y="133"/>
                    </a:cubicBezTo>
                    <a:cubicBezTo>
                      <a:pt x="20568" y="1315"/>
                      <a:pt x="3073" y="25903"/>
                      <a:pt x="0" y="55975"/>
                    </a:cubicBezTo>
                    <a:cubicBezTo>
                      <a:pt x="122891" y="38480"/>
                      <a:pt x="190412" y="90256"/>
                      <a:pt x="234811" y="170922"/>
                    </a:cubicBezTo>
                    <a:cubicBezTo>
                      <a:pt x="246112" y="153853"/>
                      <a:pt x="259304" y="141464"/>
                      <a:pt x="275192" y="136594"/>
                    </a:cubicBezTo>
                    <a:lnTo>
                      <a:pt x="275192" y="136594"/>
                    </a:lnTo>
                    <a:close/>
                  </a:path>
                </a:pathLst>
              </a:custGeom>
              <a:grpFill/>
              <a:ln w="4557"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14B40EC1-A7F0-F0E7-3298-9D8A16A6810D}"/>
                  </a:ext>
                </a:extLst>
              </p:cNvPr>
              <p:cNvSpPr/>
              <p:nvPr/>
            </p:nvSpPr>
            <p:spPr>
              <a:xfrm>
                <a:off x="3049666" y="1745067"/>
                <a:ext cx="137075" cy="129315"/>
              </a:xfrm>
              <a:custGeom>
                <a:avLst/>
                <a:gdLst>
                  <a:gd name="connsiteX0" fmla="*/ 0 w 137075"/>
                  <a:gd name="connsiteY0" fmla="*/ 84052 h 129315"/>
                  <a:gd name="connsiteX1" fmla="*/ 55653 w 137075"/>
                  <a:gd name="connsiteY1" fmla="*/ 12984 h 129315"/>
                  <a:gd name="connsiteX2" fmla="*/ 80761 w 137075"/>
                  <a:gd name="connsiteY2" fmla="*/ 12984 h 129315"/>
                  <a:gd name="connsiteX3" fmla="*/ 137076 w 137075"/>
                  <a:gd name="connsiteY3" fmla="*/ 84052 h 129315"/>
                  <a:gd name="connsiteX4" fmla="*/ 76080 w 137075"/>
                  <a:gd name="connsiteY4" fmla="*/ 117576 h 129315"/>
                  <a:gd name="connsiteX5" fmla="*/ 60854 w 137075"/>
                  <a:gd name="connsiteY5" fmla="*/ 117576 h 129315"/>
                  <a:gd name="connsiteX6" fmla="*/ 0 w 137075"/>
                  <a:gd name="connsiteY6" fmla="*/ 84052 h 129315"/>
                  <a:gd name="connsiteX7" fmla="*/ 0 w 137075"/>
                  <a:gd name="connsiteY7" fmla="*/ 84052 h 12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075" h="129315">
                    <a:moveTo>
                      <a:pt x="0" y="84052"/>
                    </a:moveTo>
                    <a:lnTo>
                      <a:pt x="55653" y="12984"/>
                    </a:lnTo>
                    <a:cubicBezTo>
                      <a:pt x="68656" y="-4984"/>
                      <a:pt x="67994" y="-3660"/>
                      <a:pt x="80761" y="12984"/>
                    </a:cubicBezTo>
                    <a:lnTo>
                      <a:pt x="137076" y="84052"/>
                    </a:lnTo>
                    <a:cubicBezTo>
                      <a:pt x="110739" y="84194"/>
                      <a:pt x="90690" y="92563"/>
                      <a:pt x="76080" y="117576"/>
                    </a:cubicBezTo>
                    <a:cubicBezTo>
                      <a:pt x="67947" y="134929"/>
                      <a:pt x="68940" y="131430"/>
                      <a:pt x="60854" y="117576"/>
                    </a:cubicBezTo>
                    <a:cubicBezTo>
                      <a:pt x="46338" y="92657"/>
                      <a:pt x="26290" y="84146"/>
                      <a:pt x="0" y="84052"/>
                    </a:cubicBezTo>
                    <a:lnTo>
                      <a:pt x="0" y="84052"/>
                    </a:lnTo>
                    <a:close/>
                  </a:path>
                </a:pathLst>
              </a:custGeom>
              <a:grpFill/>
              <a:ln w="471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E88EA16-7E28-13DD-0DF3-01CFB0AF1B03}"/>
                  </a:ext>
                </a:extLst>
              </p:cNvPr>
              <p:cNvSpPr/>
              <p:nvPr/>
            </p:nvSpPr>
            <p:spPr>
              <a:xfrm>
                <a:off x="3049666" y="1745067"/>
                <a:ext cx="137075" cy="129315"/>
              </a:xfrm>
              <a:custGeom>
                <a:avLst/>
                <a:gdLst>
                  <a:gd name="connsiteX0" fmla="*/ 0 w 137075"/>
                  <a:gd name="connsiteY0" fmla="*/ 84052 h 129315"/>
                  <a:gd name="connsiteX1" fmla="*/ 55653 w 137075"/>
                  <a:gd name="connsiteY1" fmla="*/ 12984 h 129315"/>
                  <a:gd name="connsiteX2" fmla="*/ 80761 w 137075"/>
                  <a:gd name="connsiteY2" fmla="*/ 12984 h 129315"/>
                  <a:gd name="connsiteX3" fmla="*/ 137076 w 137075"/>
                  <a:gd name="connsiteY3" fmla="*/ 84052 h 129315"/>
                  <a:gd name="connsiteX4" fmla="*/ 76080 w 137075"/>
                  <a:gd name="connsiteY4" fmla="*/ 117576 h 129315"/>
                  <a:gd name="connsiteX5" fmla="*/ 60854 w 137075"/>
                  <a:gd name="connsiteY5" fmla="*/ 117576 h 129315"/>
                  <a:gd name="connsiteX6" fmla="*/ 0 w 137075"/>
                  <a:gd name="connsiteY6" fmla="*/ 84052 h 129315"/>
                  <a:gd name="connsiteX7" fmla="*/ 0 w 137075"/>
                  <a:gd name="connsiteY7" fmla="*/ 84052 h 12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075" h="129315">
                    <a:moveTo>
                      <a:pt x="0" y="84052"/>
                    </a:moveTo>
                    <a:lnTo>
                      <a:pt x="55653" y="12984"/>
                    </a:lnTo>
                    <a:cubicBezTo>
                      <a:pt x="68656" y="-4984"/>
                      <a:pt x="67994" y="-3660"/>
                      <a:pt x="80761" y="12984"/>
                    </a:cubicBezTo>
                    <a:lnTo>
                      <a:pt x="137076" y="84052"/>
                    </a:lnTo>
                    <a:cubicBezTo>
                      <a:pt x="110739" y="84194"/>
                      <a:pt x="90690" y="92563"/>
                      <a:pt x="76080" y="117576"/>
                    </a:cubicBezTo>
                    <a:cubicBezTo>
                      <a:pt x="67947" y="134929"/>
                      <a:pt x="68940" y="131430"/>
                      <a:pt x="60854" y="117576"/>
                    </a:cubicBezTo>
                    <a:cubicBezTo>
                      <a:pt x="46338" y="92657"/>
                      <a:pt x="26290" y="84146"/>
                      <a:pt x="0" y="84052"/>
                    </a:cubicBezTo>
                    <a:lnTo>
                      <a:pt x="0" y="84052"/>
                    </a:lnTo>
                    <a:close/>
                  </a:path>
                </a:pathLst>
              </a:custGeom>
              <a:grpFill/>
              <a:ln w="45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B2FAA075-03CC-4BEE-6997-59F912C8E9FE}"/>
                  </a:ext>
                </a:extLst>
              </p:cNvPr>
              <p:cNvSpPr/>
              <p:nvPr/>
            </p:nvSpPr>
            <p:spPr>
              <a:xfrm>
                <a:off x="2254447" y="419399"/>
                <a:ext cx="4728" cy="4728"/>
              </a:xfrm>
              <a:custGeom>
                <a:avLst/>
                <a:gdLst/>
                <a:ahLst/>
                <a:cxnLst/>
                <a:rect l="l" t="t" r="r" b="b"/>
                <a:pathLst>
                  <a:path w="4728" h="4728"/>
                </a:pathLst>
              </a:custGeom>
              <a:grpFill/>
              <a:ln w="471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4AC6082E-FBA6-847B-66EB-6997606AA0D6}"/>
                  </a:ext>
                </a:extLst>
              </p:cNvPr>
              <p:cNvSpPr/>
              <p:nvPr/>
            </p:nvSpPr>
            <p:spPr>
              <a:xfrm>
                <a:off x="2321069" y="486021"/>
                <a:ext cx="1589256" cy="1589303"/>
              </a:xfrm>
              <a:custGeom>
                <a:avLst/>
                <a:gdLst>
                  <a:gd name="connsiteX0" fmla="*/ 1589257 w 1589256"/>
                  <a:gd name="connsiteY0" fmla="*/ 927094 h 1589303"/>
                  <a:gd name="connsiteX1" fmla="*/ 1589257 w 1589256"/>
                  <a:gd name="connsiteY1" fmla="*/ 662210 h 1589303"/>
                  <a:gd name="connsiteX2" fmla="*/ 1479936 w 1589256"/>
                  <a:gd name="connsiteY2" fmla="*/ 662210 h 1589303"/>
                  <a:gd name="connsiteX3" fmla="*/ 1454403 w 1589256"/>
                  <a:gd name="connsiteY3" fmla="*/ 566697 h 1589303"/>
                  <a:gd name="connsiteX4" fmla="*/ 1549018 w 1589256"/>
                  <a:gd name="connsiteY4" fmla="*/ 512036 h 1589303"/>
                  <a:gd name="connsiteX5" fmla="*/ 1416576 w 1589256"/>
                  <a:gd name="connsiteY5" fmla="*/ 282663 h 1589303"/>
                  <a:gd name="connsiteX6" fmla="*/ 1321772 w 1589256"/>
                  <a:gd name="connsiteY6" fmla="*/ 337370 h 1589303"/>
                  <a:gd name="connsiteX7" fmla="*/ 1251886 w 1589256"/>
                  <a:gd name="connsiteY7" fmla="*/ 267485 h 1589303"/>
                  <a:gd name="connsiteX8" fmla="*/ 1306594 w 1589256"/>
                  <a:gd name="connsiteY8" fmla="*/ 172681 h 1589303"/>
                  <a:gd name="connsiteX9" fmla="*/ 1077267 w 1589256"/>
                  <a:gd name="connsiteY9" fmla="*/ 40239 h 1589303"/>
                  <a:gd name="connsiteX10" fmla="*/ 1022654 w 1589256"/>
                  <a:gd name="connsiteY10" fmla="*/ 134901 h 1589303"/>
                  <a:gd name="connsiteX11" fmla="*/ 927141 w 1589256"/>
                  <a:gd name="connsiteY11" fmla="*/ 109367 h 1589303"/>
                  <a:gd name="connsiteX12" fmla="*/ 927141 w 1589256"/>
                  <a:gd name="connsiteY12" fmla="*/ 0 h 1589303"/>
                  <a:gd name="connsiteX13" fmla="*/ 662257 w 1589256"/>
                  <a:gd name="connsiteY13" fmla="*/ 0 h 1589303"/>
                  <a:gd name="connsiteX14" fmla="*/ 662257 w 1589256"/>
                  <a:gd name="connsiteY14" fmla="*/ 109320 h 1589303"/>
                  <a:gd name="connsiteX15" fmla="*/ 566744 w 1589256"/>
                  <a:gd name="connsiteY15" fmla="*/ 134853 h 1589303"/>
                  <a:gd name="connsiteX16" fmla="*/ 512036 w 1589256"/>
                  <a:gd name="connsiteY16" fmla="*/ 40239 h 1589303"/>
                  <a:gd name="connsiteX17" fmla="*/ 282615 w 1589256"/>
                  <a:gd name="connsiteY17" fmla="*/ 172681 h 1589303"/>
                  <a:gd name="connsiteX18" fmla="*/ 337323 w 1589256"/>
                  <a:gd name="connsiteY18" fmla="*/ 267485 h 1589303"/>
                  <a:gd name="connsiteX19" fmla="*/ 267437 w 1589256"/>
                  <a:gd name="connsiteY19" fmla="*/ 337370 h 1589303"/>
                  <a:gd name="connsiteX20" fmla="*/ 172681 w 1589256"/>
                  <a:gd name="connsiteY20" fmla="*/ 282615 h 1589303"/>
                  <a:gd name="connsiteX21" fmla="*/ 40239 w 1589256"/>
                  <a:gd name="connsiteY21" fmla="*/ 512036 h 1589303"/>
                  <a:gd name="connsiteX22" fmla="*/ 134901 w 1589256"/>
                  <a:gd name="connsiteY22" fmla="*/ 566697 h 1589303"/>
                  <a:gd name="connsiteX23" fmla="*/ 109320 w 1589256"/>
                  <a:gd name="connsiteY23" fmla="*/ 662210 h 1589303"/>
                  <a:gd name="connsiteX24" fmla="*/ 0 w 1589256"/>
                  <a:gd name="connsiteY24" fmla="*/ 662210 h 1589303"/>
                  <a:gd name="connsiteX25" fmla="*/ 0 w 1589256"/>
                  <a:gd name="connsiteY25" fmla="*/ 927094 h 1589303"/>
                  <a:gd name="connsiteX26" fmla="*/ 109320 w 1589256"/>
                  <a:gd name="connsiteY26" fmla="*/ 927094 h 1589303"/>
                  <a:gd name="connsiteX27" fmla="*/ 134901 w 1589256"/>
                  <a:gd name="connsiteY27" fmla="*/ 1022607 h 1589303"/>
                  <a:gd name="connsiteX28" fmla="*/ 40239 w 1589256"/>
                  <a:gd name="connsiteY28" fmla="*/ 1077267 h 1589303"/>
                  <a:gd name="connsiteX29" fmla="*/ 172681 w 1589256"/>
                  <a:gd name="connsiteY29" fmla="*/ 1306641 h 1589303"/>
                  <a:gd name="connsiteX30" fmla="*/ 267485 w 1589256"/>
                  <a:gd name="connsiteY30" fmla="*/ 1251934 h 1589303"/>
                  <a:gd name="connsiteX31" fmla="*/ 337370 w 1589256"/>
                  <a:gd name="connsiteY31" fmla="*/ 1321819 h 1589303"/>
                  <a:gd name="connsiteX32" fmla="*/ 282663 w 1589256"/>
                  <a:gd name="connsiteY32" fmla="*/ 1416623 h 1589303"/>
                  <a:gd name="connsiteX33" fmla="*/ 512036 w 1589256"/>
                  <a:gd name="connsiteY33" fmla="*/ 1549065 h 1589303"/>
                  <a:gd name="connsiteX34" fmla="*/ 566697 w 1589256"/>
                  <a:gd name="connsiteY34" fmla="*/ 1454450 h 1589303"/>
                  <a:gd name="connsiteX35" fmla="*/ 662210 w 1589256"/>
                  <a:gd name="connsiteY35" fmla="*/ 1479984 h 1589303"/>
                  <a:gd name="connsiteX36" fmla="*/ 662210 w 1589256"/>
                  <a:gd name="connsiteY36" fmla="*/ 1589304 h 1589303"/>
                  <a:gd name="connsiteX37" fmla="*/ 927094 w 1589256"/>
                  <a:gd name="connsiteY37" fmla="*/ 1589304 h 1589303"/>
                  <a:gd name="connsiteX38" fmla="*/ 927094 w 1589256"/>
                  <a:gd name="connsiteY38" fmla="*/ 1479984 h 1589303"/>
                  <a:gd name="connsiteX39" fmla="*/ 1022607 w 1589256"/>
                  <a:gd name="connsiteY39" fmla="*/ 1454450 h 1589303"/>
                  <a:gd name="connsiteX40" fmla="*/ 1077220 w 1589256"/>
                  <a:gd name="connsiteY40" fmla="*/ 1549065 h 1589303"/>
                  <a:gd name="connsiteX41" fmla="*/ 1306594 w 1589256"/>
                  <a:gd name="connsiteY41" fmla="*/ 1416623 h 1589303"/>
                  <a:gd name="connsiteX42" fmla="*/ 1251886 w 1589256"/>
                  <a:gd name="connsiteY42" fmla="*/ 1321819 h 1589303"/>
                  <a:gd name="connsiteX43" fmla="*/ 1321772 w 1589256"/>
                  <a:gd name="connsiteY43" fmla="*/ 1251934 h 1589303"/>
                  <a:gd name="connsiteX44" fmla="*/ 1416576 w 1589256"/>
                  <a:gd name="connsiteY44" fmla="*/ 1306641 h 1589303"/>
                  <a:gd name="connsiteX45" fmla="*/ 1549018 w 1589256"/>
                  <a:gd name="connsiteY45" fmla="*/ 1077267 h 1589303"/>
                  <a:gd name="connsiteX46" fmla="*/ 1454403 w 1589256"/>
                  <a:gd name="connsiteY46" fmla="*/ 1022654 h 1589303"/>
                  <a:gd name="connsiteX47" fmla="*/ 1479936 w 1589256"/>
                  <a:gd name="connsiteY47" fmla="*/ 927141 h 1589303"/>
                  <a:gd name="connsiteX48" fmla="*/ 1589257 w 1589256"/>
                  <a:gd name="connsiteY48" fmla="*/ 927141 h 1589303"/>
                  <a:gd name="connsiteX49" fmla="*/ 1458328 w 1589256"/>
                  <a:gd name="connsiteY49" fmla="*/ 1105307 h 1589303"/>
                  <a:gd name="connsiteX50" fmla="*/ 1395487 w 1589256"/>
                  <a:gd name="connsiteY50" fmla="*/ 1214107 h 1589303"/>
                  <a:gd name="connsiteX51" fmla="*/ 1300731 w 1589256"/>
                  <a:gd name="connsiteY51" fmla="*/ 1159399 h 1589303"/>
                  <a:gd name="connsiteX52" fmla="*/ 1159352 w 1589256"/>
                  <a:gd name="connsiteY52" fmla="*/ 1300778 h 1589303"/>
                  <a:gd name="connsiteX53" fmla="*/ 1214059 w 1589256"/>
                  <a:gd name="connsiteY53" fmla="*/ 1395582 h 1589303"/>
                  <a:gd name="connsiteX54" fmla="*/ 1105212 w 1589256"/>
                  <a:gd name="connsiteY54" fmla="*/ 1458375 h 1589303"/>
                  <a:gd name="connsiteX55" fmla="*/ 1050552 w 1589256"/>
                  <a:gd name="connsiteY55" fmla="*/ 1363713 h 1589303"/>
                  <a:gd name="connsiteX56" fmla="*/ 857398 w 1589256"/>
                  <a:gd name="connsiteY56" fmla="*/ 1415347 h 1589303"/>
                  <a:gd name="connsiteX57" fmla="*/ 857398 w 1589256"/>
                  <a:gd name="connsiteY57" fmla="*/ 1524809 h 1589303"/>
                  <a:gd name="connsiteX58" fmla="*/ 731764 w 1589256"/>
                  <a:gd name="connsiteY58" fmla="*/ 1524809 h 1589303"/>
                  <a:gd name="connsiteX59" fmla="*/ 731764 w 1589256"/>
                  <a:gd name="connsiteY59" fmla="*/ 1415347 h 1589303"/>
                  <a:gd name="connsiteX60" fmla="*/ 538610 w 1589256"/>
                  <a:gd name="connsiteY60" fmla="*/ 1363713 h 1589303"/>
                  <a:gd name="connsiteX61" fmla="*/ 483950 w 1589256"/>
                  <a:gd name="connsiteY61" fmla="*/ 1458375 h 1589303"/>
                  <a:gd name="connsiteX62" fmla="*/ 375103 w 1589256"/>
                  <a:gd name="connsiteY62" fmla="*/ 1395582 h 1589303"/>
                  <a:gd name="connsiteX63" fmla="*/ 429857 w 1589256"/>
                  <a:gd name="connsiteY63" fmla="*/ 1300778 h 1589303"/>
                  <a:gd name="connsiteX64" fmla="*/ 288479 w 1589256"/>
                  <a:gd name="connsiteY64" fmla="*/ 1159399 h 1589303"/>
                  <a:gd name="connsiteX65" fmla="*/ 193675 w 1589256"/>
                  <a:gd name="connsiteY65" fmla="*/ 1214107 h 1589303"/>
                  <a:gd name="connsiteX66" fmla="*/ 130834 w 1589256"/>
                  <a:gd name="connsiteY66" fmla="*/ 1105307 h 1589303"/>
                  <a:gd name="connsiteX67" fmla="*/ 225497 w 1589256"/>
                  <a:gd name="connsiteY67" fmla="*/ 1050646 h 1589303"/>
                  <a:gd name="connsiteX68" fmla="*/ 173863 w 1589256"/>
                  <a:gd name="connsiteY68" fmla="*/ 857445 h 1589303"/>
                  <a:gd name="connsiteX69" fmla="*/ 64495 w 1589256"/>
                  <a:gd name="connsiteY69" fmla="*/ 857445 h 1589303"/>
                  <a:gd name="connsiteX70" fmla="*/ 64495 w 1589256"/>
                  <a:gd name="connsiteY70" fmla="*/ 731812 h 1589303"/>
                  <a:gd name="connsiteX71" fmla="*/ 173957 w 1589256"/>
                  <a:gd name="connsiteY71" fmla="*/ 731812 h 1589303"/>
                  <a:gd name="connsiteX72" fmla="*/ 225591 w 1589256"/>
                  <a:gd name="connsiteY72" fmla="*/ 538610 h 1589303"/>
                  <a:gd name="connsiteX73" fmla="*/ 130929 w 1589256"/>
                  <a:gd name="connsiteY73" fmla="*/ 483950 h 1589303"/>
                  <a:gd name="connsiteX74" fmla="*/ 193769 w 1589256"/>
                  <a:gd name="connsiteY74" fmla="*/ 375150 h 1589303"/>
                  <a:gd name="connsiteX75" fmla="*/ 288526 w 1589256"/>
                  <a:gd name="connsiteY75" fmla="*/ 429857 h 1589303"/>
                  <a:gd name="connsiteX76" fmla="*/ 429905 w 1589256"/>
                  <a:gd name="connsiteY76" fmla="*/ 288479 h 1589303"/>
                  <a:gd name="connsiteX77" fmla="*/ 375150 w 1589256"/>
                  <a:gd name="connsiteY77" fmla="*/ 193722 h 1589303"/>
                  <a:gd name="connsiteX78" fmla="*/ 483997 w 1589256"/>
                  <a:gd name="connsiteY78" fmla="*/ 130929 h 1589303"/>
                  <a:gd name="connsiteX79" fmla="*/ 538657 w 1589256"/>
                  <a:gd name="connsiteY79" fmla="*/ 225591 h 1589303"/>
                  <a:gd name="connsiteX80" fmla="*/ 731812 w 1589256"/>
                  <a:gd name="connsiteY80" fmla="*/ 173957 h 1589303"/>
                  <a:gd name="connsiteX81" fmla="*/ 731812 w 1589256"/>
                  <a:gd name="connsiteY81" fmla="*/ 64542 h 1589303"/>
                  <a:gd name="connsiteX82" fmla="*/ 857445 w 1589256"/>
                  <a:gd name="connsiteY82" fmla="*/ 64542 h 1589303"/>
                  <a:gd name="connsiteX83" fmla="*/ 857445 w 1589256"/>
                  <a:gd name="connsiteY83" fmla="*/ 174004 h 1589303"/>
                  <a:gd name="connsiteX84" fmla="*/ 1050599 w 1589256"/>
                  <a:gd name="connsiteY84" fmla="*/ 225638 h 1589303"/>
                  <a:gd name="connsiteX85" fmla="*/ 1105259 w 1589256"/>
                  <a:gd name="connsiteY85" fmla="*/ 130976 h 1589303"/>
                  <a:gd name="connsiteX86" fmla="*/ 1214107 w 1589256"/>
                  <a:gd name="connsiteY86" fmla="*/ 193769 h 1589303"/>
                  <a:gd name="connsiteX87" fmla="*/ 1159352 w 1589256"/>
                  <a:gd name="connsiteY87" fmla="*/ 288573 h 1589303"/>
                  <a:gd name="connsiteX88" fmla="*/ 1300731 w 1589256"/>
                  <a:gd name="connsiteY88" fmla="*/ 429952 h 1589303"/>
                  <a:gd name="connsiteX89" fmla="*/ 1395535 w 1589256"/>
                  <a:gd name="connsiteY89" fmla="*/ 375244 h 1589303"/>
                  <a:gd name="connsiteX90" fmla="*/ 1458375 w 1589256"/>
                  <a:gd name="connsiteY90" fmla="*/ 484044 h 1589303"/>
                  <a:gd name="connsiteX91" fmla="*/ 1363713 w 1589256"/>
                  <a:gd name="connsiteY91" fmla="*/ 538705 h 1589303"/>
                  <a:gd name="connsiteX92" fmla="*/ 1415347 w 1589256"/>
                  <a:gd name="connsiteY92" fmla="*/ 731906 h 1589303"/>
                  <a:gd name="connsiteX93" fmla="*/ 1524809 w 1589256"/>
                  <a:gd name="connsiteY93" fmla="*/ 731906 h 1589303"/>
                  <a:gd name="connsiteX94" fmla="*/ 1524809 w 1589256"/>
                  <a:gd name="connsiteY94" fmla="*/ 857539 h 1589303"/>
                  <a:gd name="connsiteX95" fmla="*/ 1415347 w 1589256"/>
                  <a:gd name="connsiteY95" fmla="*/ 857539 h 1589303"/>
                  <a:gd name="connsiteX96" fmla="*/ 1363713 w 1589256"/>
                  <a:gd name="connsiteY96" fmla="*/ 1050741 h 1589303"/>
                  <a:gd name="connsiteX97" fmla="*/ 1458328 w 1589256"/>
                  <a:gd name="connsiteY97" fmla="*/ 1105307 h 158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589256" h="1589303">
                    <a:moveTo>
                      <a:pt x="1589257" y="927094"/>
                    </a:moveTo>
                    <a:lnTo>
                      <a:pt x="1589257" y="662210"/>
                    </a:lnTo>
                    <a:lnTo>
                      <a:pt x="1479936" y="662210"/>
                    </a:lnTo>
                    <a:cubicBezTo>
                      <a:pt x="1473648" y="629490"/>
                      <a:pt x="1465089" y="597620"/>
                      <a:pt x="1454403" y="566697"/>
                    </a:cubicBezTo>
                    <a:lnTo>
                      <a:pt x="1549018" y="512036"/>
                    </a:lnTo>
                    <a:lnTo>
                      <a:pt x="1416576" y="282663"/>
                    </a:lnTo>
                    <a:lnTo>
                      <a:pt x="1321772" y="337370"/>
                    </a:lnTo>
                    <a:cubicBezTo>
                      <a:pt x="1300163" y="312451"/>
                      <a:pt x="1276805" y="289141"/>
                      <a:pt x="1251886" y="267485"/>
                    </a:cubicBezTo>
                    <a:lnTo>
                      <a:pt x="1306594" y="172681"/>
                    </a:lnTo>
                    <a:lnTo>
                      <a:pt x="1077267" y="40239"/>
                    </a:lnTo>
                    <a:lnTo>
                      <a:pt x="1022654" y="134901"/>
                    </a:lnTo>
                    <a:cubicBezTo>
                      <a:pt x="991731" y="124215"/>
                      <a:pt x="959862" y="115656"/>
                      <a:pt x="927141" y="109367"/>
                    </a:cubicBezTo>
                    <a:lnTo>
                      <a:pt x="927141" y="0"/>
                    </a:lnTo>
                    <a:lnTo>
                      <a:pt x="662257" y="0"/>
                    </a:lnTo>
                    <a:lnTo>
                      <a:pt x="662257" y="109320"/>
                    </a:lnTo>
                    <a:cubicBezTo>
                      <a:pt x="629537" y="115609"/>
                      <a:pt x="597668" y="124215"/>
                      <a:pt x="566744" y="134853"/>
                    </a:cubicBezTo>
                    <a:lnTo>
                      <a:pt x="512036" y="40239"/>
                    </a:lnTo>
                    <a:lnTo>
                      <a:pt x="282615" y="172681"/>
                    </a:lnTo>
                    <a:lnTo>
                      <a:pt x="337323" y="267485"/>
                    </a:lnTo>
                    <a:cubicBezTo>
                      <a:pt x="312404" y="289093"/>
                      <a:pt x="289093" y="312451"/>
                      <a:pt x="267437" y="337370"/>
                    </a:cubicBezTo>
                    <a:lnTo>
                      <a:pt x="172681" y="282615"/>
                    </a:lnTo>
                    <a:lnTo>
                      <a:pt x="40239" y="512036"/>
                    </a:lnTo>
                    <a:lnTo>
                      <a:pt x="134901" y="566697"/>
                    </a:lnTo>
                    <a:cubicBezTo>
                      <a:pt x="124215" y="597620"/>
                      <a:pt x="115656" y="629490"/>
                      <a:pt x="109320" y="662210"/>
                    </a:cubicBezTo>
                    <a:lnTo>
                      <a:pt x="0" y="662210"/>
                    </a:lnTo>
                    <a:lnTo>
                      <a:pt x="0" y="927094"/>
                    </a:lnTo>
                    <a:lnTo>
                      <a:pt x="109320" y="927094"/>
                    </a:lnTo>
                    <a:cubicBezTo>
                      <a:pt x="115609" y="959814"/>
                      <a:pt x="124215" y="991684"/>
                      <a:pt x="134901" y="1022607"/>
                    </a:cubicBezTo>
                    <a:lnTo>
                      <a:pt x="40239" y="1077267"/>
                    </a:lnTo>
                    <a:lnTo>
                      <a:pt x="172681" y="1306641"/>
                    </a:lnTo>
                    <a:lnTo>
                      <a:pt x="267485" y="1251934"/>
                    </a:lnTo>
                    <a:cubicBezTo>
                      <a:pt x="289093" y="1276852"/>
                      <a:pt x="312451" y="1300163"/>
                      <a:pt x="337370" y="1321819"/>
                    </a:cubicBezTo>
                    <a:lnTo>
                      <a:pt x="282663" y="1416623"/>
                    </a:lnTo>
                    <a:lnTo>
                      <a:pt x="512036" y="1549065"/>
                    </a:lnTo>
                    <a:lnTo>
                      <a:pt x="566697" y="1454450"/>
                    </a:lnTo>
                    <a:cubicBezTo>
                      <a:pt x="597620" y="1465137"/>
                      <a:pt x="629490" y="1473695"/>
                      <a:pt x="662210" y="1479984"/>
                    </a:cubicBezTo>
                    <a:lnTo>
                      <a:pt x="662210" y="1589304"/>
                    </a:lnTo>
                    <a:lnTo>
                      <a:pt x="927094" y="1589304"/>
                    </a:lnTo>
                    <a:lnTo>
                      <a:pt x="927094" y="1479984"/>
                    </a:lnTo>
                    <a:cubicBezTo>
                      <a:pt x="959814" y="1473695"/>
                      <a:pt x="991684" y="1465089"/>
                      <a:pt x="1022607" y="1454450"/>
                    </a:cubicBezTo>
                    <a:lnTo>
                      <a:pt x="1077220" y="1549065"/>
                    </a:lnTo>
                    <a:lnTo>
                      <a:pt x="1306594" y="1416623"/>
                    </a:lnTo>
                    <a:lnTo>
                      <a:pt x="1251886" y="1321819"/>
                    </a:lnTo>
                    <a:cubicBezTo>
                      <a:pt x="1276805" y="1300211"/>
                      <a:pt x="1300116" y="1276852"/>
                      <a:pt x="1321772" y="1251934"/>
                    </a:cubicBezTo>
                    <a:lnTo>
                      <a:pt x="1416576" y="1306641"/>
                    </a:lnTo>
                    <a:lnTo>
                      <a:pt x="1549018" y="1077267"/>
                    </a:lnTo>
                    <a:lnTo>
                      <a:pt x="1454403" y="1022654"/>
                    </a:lnTo>
                    <a:cubicBezTo>
                      <a:pt x="1465089" y="991731"/>
                      <a:pt x="1473648" y="959862"/>
                      <a:pt x="1479936" y="927141"/>
                    </a:cubicBezTo>
                    <a:lnTo>
                      <a:pt x="1589257" y="927141"/>
                    </a:lnTo>
                    <a:close/>
                    <a:moveTo>
                      <a:pt x="1458328" y="1105307"/>
                    </a:moveTo>
                    <a:lnTo>
                      <a:pt x="1395487" y="1214107"/>
                    </a:lnTo>
                    <a:lnTo>
                      <a:pt x="1300731" y="1159399"/>
                    </a:lnTo>
                    <a:cubicBezTo>
                      <a:pt x="1261485" y="1213728"/>
                      <a:pt x="1213728" y="1261532"/>
                      <a:pt x="1159352" y="1300778"/>
                    </a:cubicBezTo>
                    <a:lnTo>
                      <a:pt x="1214059" y="1395582"/>
                    </a:lnTo>
                    <a:lnTo>
                      <a:pt x="1105212" y="1458375"/>
                    </a:lnTo>
                    <a:lnTo>
                      <a:pt x="1050552" y="1363713"/>
                    </a:lnTo>
                    <a:cubicBezTo>
                      <a:pt x="990596" y="1390712"/>
                      <a:pt x="925628" y="1408538"/>
                      <a:pt x="857398" y="1415347"/>
                    </a:cubicBezTo>
                    <a:lnTo>
                      <a:pt x="857398" y="1524809"/>
                    </a:lnTo>
                    <a:lnTo>
                      <a:pt x="731764" y="1524809"/>
                    </a:lnTo>
                    <a:lnTo>
                      <a:pt x="731764" y="1415347"/>
                    </a:lnTo>
                    <a:cubicBezTo>
                      <a:pt x="663534" y="1408538"/>
                      <a:pt x="598566" y="1390712"/>
                      <a:pt x="538610" y="1363713"/>
                    </a:cubicBezTo>
                    <a:lnTo>
                      <a:pt x="483950" y="1458375"/>
                    </a:lnTo>
                    <a:lnTo>
                      <a:pt x="375103" y="1395582"/>
                    </a:lnTo>
                    <a:lnTo>
                      <a:pt x="429857" y="1300778"/>
                    </a:lnTo>
                    <a:cubicBezTo>
                      <a:pt x="375528" y="1261532"/>
                      <a:pt x="327724" y="1213776"/>
                      <a:pt x="288479" y="1159399"/>
                    </a:cubicBezTo>
                    <a:lnTo>
                      <a:pt x="193675" y="1214107"/>
                    </a:lnTo>
                    <a:lnTo>
                      <a:pt x="130834" y="1105307"/>
                    </a:lnTo>
                    <a:lnTo>
                      <a:pt x="225497" y="1050646"/>
                    </a:lnTo>
                    <a:cubicBezTo>
                      <a:pt x="198497" y="990691"/>
                      <a:pt x="180671" y="925675"/>
                      <a:pt x="173863" y="857445"/>
                    </a:cubicBezTo>
                    <a:lnTo>
                      <a:pt x="64495" y="857445"/>
                    </a:lnTo>
                    <a:lnTo>
                      <a:pt x="64495" y="731812"/>
                    </a:lnTo>
                    <a:lnTo>
                      <a:pt x="173957" y="731812"/>
                    </a:lnTo>
                    <a:cubicBezTo>
                      <a:pt x="180766" y="663581"/>
                      <a:pt x="198592" y="598566"/>
                      <a:pt x="225591" y="538610"/>
                    </a:cubicBezTo>
                    <a:lnTo>
                      <a:pt x="130929" y="483950"/>
                    </a:lnTo>
                    <a:lnTo>
                      <a:pt x="193769" y="375150"/>
                    </a:lnTo>
                    <a:lnTo>
                      <a:pt x="288526" y="429857"/>
                    </a:lnTo>
                    <a:cubicBezTo>
                      <a:pt x="327771" y="375528"/>
                      <a:pt x="375528" y="327724"/>
                      <a:pt x="429905" y="288479"/>
                    </a:cubicBezTo>
                    <a:lnTo>
                      <a:pt x="375150" y="193722"/>
                    </a:lnTo>
                    <a:lnTo>
                      <a:pt x="483997" y="130929"/>
                    </a:lnTo>
                    <a:lnTo>
                      <a:pt x="538657" y="225591"/>
                    </a:lnTo>
                    <a:cubicBezTo>
                      <a:pt x="598613" y="198592"/>
                      <a:pt x="663581" y="180766"/>
                      <a:pt x="731812" y="173957"/>
                    </a:cubicBezTo>
                    <a:lnTo>
                      <a:pt x="731812" y="64542"/>
                    </a:lnTo>
                    <a:lnTo>
                      <a:pt x="857445" y="64542"/>
                    </a:lnTo>
                    <a:lnTo>
                      <a:pt x="857445" y="174004"/>
                    </a:lnTo>
                    <a:cubicBezTo>
                      <a:pt x="925675" y="180813"/>
                      <a:pt x="990643" y="198639"/>
                      <a:pt x="1050599" y="225638"/>
                    </a:cubicBezTo>
                    <a:lnTo>
                      <a:pt x="1105259" y="130976"/>
                    </a:lnTo>
                    <a:lnTo>
                      <a:pt x="1214107" y="193769"/>
                    </a:lnTo>
                    <a:lnTo>
                      <a:pt x="1159352" y="288573"/>
                    </a:lnTo>
                    <a:cubicBezTo>
                      <a:pt x="1213681" y="327819"/>
                      <a:pt x="1261485" y="375575"/>
                      <a:pt x="1300731" y="429952"/>
                    </a:cubicBezTo>
                    <a:lnTo>
                      <a:pt x="1395535" y="375244"/>
                    </a:lnTo>
                    <a:lnTo>
                      <a:pt x="1458375" y="484044"/>
                    </a:lnTo>
                    <a:lnTo>
                      <a:pt x="1363713" y="538705"/>
                    </a:lnTo>
                    <a:cubicBezTo>
                      <a:pt x="1390712" y="598660"/>
                      <a:pt x="1408538" y="663676"/>
                      <a:pt x="1415347" y="731906"/>
                    </a:cubicBezTo>
                    <a:lnTo>
                      <a:pt x="1524809" y="731906"/>
                    </a:lnTo>
                    <a:lnTo>
                      <a:pt x="1524809" y="857539"/>
                    </a:lnTo>
                    <a:lnTo>
                      <a:pt x="1415347" y="857539"/>
                    </a:lnTo>
                    <a:cubicBezTo>
                      <a:pt x="1408538" y="925770"/>
                      <a:pt x="1390712" y="990785"/>
                      <a:pt x="1363713" y="1050741"/>
                    </a:cubicBezTo>
                    <a:lnTo>
                      <a:pt x="1458328" y="1105307"/>
                    </a:lnTo>
                    <a:close/>
                  </a:path>
                </a:pathLst>
              </a:custGeom>
              <a:grpFill/>
              <a:ln w="471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CEB64E4F-0854-3084-E30C-F65660D22860}"/>
                  </a:ext>
                </a:extLst>
              </p:cNvPr>
              <p:cNvSpPr/>
              <p:nvPr/>
            </p:nvSpPr>
            <p:spPr>
              <a:xfrm>
                <a:off x="2254447" y="419399"/>
                <a:ext cx="4728" cy="4728"/>
              </a:xfrm>
              <a:custGeom>
                <a:avLst/>
                <a:gdLst/>
                <a:ahLst/>
                <a:cxnLst/>
                <a:rect l="l" t="t" r="r" b="b"/>
                <a:pathLst>
                  <a:path w="4728" h="4728"/>
                </a:pathLst>
              </a:custGeom>
              <a:grpFill/>
              <a:ln w="27683" cap="rnd">
                <a:noFill/>
                <a:prstDash val="solid"/>
                <a:bevel/>
              </a:ln>
            </p:spPr>
            <p:txBody>
              <a:bodyPr rtlCol="0" anchor="ctr"/>
              <a:lstStyle/>
              <a:p>
                <a:endParaRPr lang="en-US"/>
              </a:p>
            </p:txBody>
          </p:sp>
          <p:sp>
            <p:nvSpPr>
              <p:cNvPr id="48" name="Freeform: Shape 47">
                <a:extLst>
                  <a:ext uri="{FF2B5EF4-FFF2-40B4-BE49-F238E27FC236}">
                    <a16:creationId xmlns:a16="http://schemas.microsoft.com/office/drawing/2014/main" id="{6947368F-6C73-5ECB-7490-A85C82563082}"/>
                  </a:ext>
                </a:extLst>
              </p:cNvPr>
              <p:cNvSpPr/>
              <p:nvPr/>
            </p:nvSpPr>
            <p:spPr>
              <a:xfrm>
                <a:off x="2254447" y="419399"/>
                <a:ext cx="1722502" cy="1722502"/>
              </a:xfrm>
              <a:custGeom>
                <a:avLst/>
                <a:gdLst>
                  <a:gd name="connsiteX0" fmla="*/ 861275 w 1722502"/>
                  <a:gd name="connsiteY0" fmla="*/ 1722502 h 1722502"/>
                  <a:gd name="connsiteX1" fmla="*/ 531707 w 1722502"/>
                  <a:gd name="connsiteY1" fmla="*/ 1656920 h 1722502"/>
                  <a:gd name="connsiteX2" fmla="*/ 252306 w 1722502"/>
                  <a:gd name="connsiteY2" fmla="*/ 1470243 h 1722502"/>
                  <a:gd name="connsiteX3" fmla="*/ 65630 w 1722502"/>
                  <a:gd name="connsiteY3" fmla="*/ 1190843 h 1722502"/>
                  <a:gd name="connsiteX4" fmla="*/ 0 w 1722502"/>
                  <a:gd name="connsiteY4" fmla="*/ 861275 h 1722502"/>
                  <a:gd name="connsiteX5" fmla="*/ 65583 w 1722502"/>
                  <a:gd name="connsiteY5" fmla="*/ 531707 h 1722502"/>
                  <a:gd name="connsiteX6" fmla="*/ 252259 w 1722502"/>
                  <a:gd name="connsiteY6" fmla="*/ 252306 h 1722502"/>
                  <a:gd name="connsiteX7" fmla="*/ 531659 w 1722502"/>
                  <a:gd name="connsiteY7" fmla="*/ 65630 h 1722502"/>
                  <a:gd name="connsiteX8" fmla="*/ 861275 w 1722502"/>
                  <a:gd name="connsiteY8" fmla="*/ 0 h 1722502"/>
                  <a:gd name="connsiteX9" fmla="*/ 1190843 w 1722502"/>
                  <a:gd name="connsiteY9" fmla="*/ 65535 h 1722502"/>
                  <a:gd name="connsiteX10" fmla="*/ 1470243 w 1722502"/>
                  <a:gd name="connsiteY10" fmla="*/ 252212 h 1722502"/>
                  <a:gd name="connsiteX11" fmla="*/ 1656920 w 1722502"/>
                  <a:gd name="connsiteY11" fmla="*/ 531612 h 1722502"/>
                  <a:gd name="connsiteX12" fmla="*/ 1722502 w 1722502"/>
                  <a:gd name="connsiteY12" fmla="*/ 861180 h 1722502"/>
                  <a:gd name="connsiteX13" fmla="*/ 1656920 w 1722502"/>
                  <a:gd name="connsiteY13" fmla="*/ 1190748 h 1722502"/>
                  <a:gd name="connsiteX14" fmla="*/ 1470243 w 1722502"/>
                  <a:gd name="connsiteY14" fmla="*/ 1470149 h 1722502"/>
                  <a:gd name="connsiteX15" fmla="*/ 1190843 w 1722502"/>
                  <a:gd name="connsiteY15" fmla="*/ 1656825 h 1722502"/>
                  <a:gd name="connsiteX16" fmla="*/ 861275 w 1722502"/>
                  <a:gd name="connsiteY16" fmla="*/ 1722502 h 1722502"/>
                  <a:gd name="connsiteX17" fmla="*/ 861275 w 1722502"/>
                  <a:gd name="connsiteY17" fmla="*/ 34470 h 1722502"/>
                  <a:gd name="connsiteX18" fmla="*/ 276658 w 1722502"/>
                  <a:gd name="connsiteY18" fmla="*/ 276610 h 1722502"/>
                  <a:gd name="connsiteX19" fmla="*/ 34470 w 1722502"/>
                  <a:gd name="connsiteY19" fmla="*/ 861275 h 1722502"/>
                  <a:gd name="connsiteX20" fmla="*/ 276610 w 1722502"/>
                  <a:gd name="connsiteY20" fmla="*/ 1445892 h 1722502"/>
                  <a:gd name="connsiteX21" fmla="*/ 861275 w 1722502"/>
                  <a:gd name="connsiteY21" fmla="*/ 1688032 h 1722502"/>
                  <a:gd name="connsiteX22" fmla="*/ 1445892 w 1722502"/>
                  <a:gd name="connsiteY22" fmla="*/ 1445892 h 1722502"/>
                  <a:gd name="connsiteX23" fmla="*/ 1688032 w 1722502"/>
                  <a:gd name="connsiteY23" fmla="*/ 861275 h 1722502"/>
                  <a:gd name="connsiteX24" fmla="*/ 1445892 w 1722502"/>
                  <a:gd name="connsiteY24" fmla="*/ 276658 h 1722502"/>
                  <a:gd name="connsiteX25" fmla="*/ 861275 w 1722502"/>
                  <a:gd name="connsiteY25" fmla="*/ 34470 h 1722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22502" h="1722502">
                    <a:moveTo>
                      <a:pt x="861275" y="1722502"/>
                    </a:moveTo>
                    <a:cubicBezTo>
                      <a:pt x="747604" y="1722502"/>
                      <a:pt x="636724" y="1700468"/>
                      <a:pt x="531707" y="1656920"/>
                    </a:cubicBezTo>
                    <a:cubicBezTo>
                      <a:pt x="426689" y="1613419"/>
                      <a:pt x="332689" y="1550626"/>
                      <a:pt x="252306" y="1470243"/>
                    </a:cubicBezTo>
                    <a:cubicBezTo>
                      <a:pt x="171924" y="1389861"/>
                      <a:pt x="109131" y="1295860"/>
                      <a:pt x="65630" y="1190843"/>
                    </a:cubicBezTo>
                    <a:cubicBezTo>
                      <a:pt x="22034" y="1085826"/>
                      <a:pt x="0" y="974945"/>
                      <a:pt x="0" y="861275"/>
                    </a:cubicBezTo>
                    <a:cubicBezTo>
                      <a:pt x="0" y="747604"/>
                      <a:pt x="22034" y="636724"/>
                      <a:pt x="65583" y="531707"/>
                    </a:cubicBezTo>
                    <a:cubicBezTo>
                      <a:pt x="109084" y="426689"/>
                      <a:pt x="171877" y="332689"/>
                      <a:pt x="252259" y="252306"/>
                    </a:cubicBezTo>
                    <a:cubicBezTo>
                      <a:pt x="332642" y="171924"/>
                      <a:pt x="426642" y="109131"/>
                      <a:pt x="531659" y="65630"/>
                    </a:cubicBezTo>
                    <a:cubicBezTo>
                      <a:pt x="636677" y="22034"/>
                      <a:pt x="747604" y="0"/>
                      <a:pt x="861275" y="0"/>
                    </a:cubicBezTo>
                    <a:cubicBezTo>
                      <a:pt x="974945" y="0"/>
                      <a:pt x="1085826" y="22034"/>
                      <a:pt x="1190843" y="65535"/>
                    </a:cubicBezTo>
                    <a:cubicBezTo>
                      <a:pt x="1295860" y="109036"/>
                      <a:pt x="1389861" y="171829"/>
                      <a:pt x="1470243" y="252212"/>
                    </a:cubicBezTo>
                    <a:cubicBezTo>
                      <a:pt x="1550626" y="332594"/>
                      <a:pt x="1613419" y="426595"/>
                      <a:pt x="1656920" y="531612"/>
                    </a:cubicBezTo>
                    <a:cubicBezTo>
                      <a:pt x="1700421" y="636629"/>
                      <a:pt x="1722502" y="747510"/>
                      <a:pt x="1722502" y="861180"/>
                    </a:cubicBezTo>
                    <a:cubicBezTo>
                      <a:pt x="1722502" y="974851"/>
                      <a:pt x="1700468" y="1085731"/>
                      <a:pt x="1656920" y="1190748"/>
                    </a:cubicBezTo>
                    <a:cubicBezTo>
                      <a:pt x="1613419" y="1295766"/>
                      <a:pt x="1550626" y="1389766"/>
                      <a:pt x="1470243" y="1470149"/>
                    </a:cubicBezTo>
                    <a:cubicBezTo>
                      <a:pt x="1389861" y="1550531"/>
                      <a:pt x="1295860" y="1613324"/>
                      <a:pt x="1190843" y="1656825"/>
                    </a:cubicBezTo>
                    <a:cubicBezTo>
                      <a:pt x="1085826" y="1700468"/>
                      <a:pt x="974945" y="1722502"/>
                      <a:pt x="861275" y="1722502"/>
                    </a:cubicBezTo>
                    <a:close/>
                    <a:moveTo>
                      <a:pt x="861275" y="34470"/>
                    </a:moveTo>
                    <a:cubicBezTo>
                      <a:pt x="640459" y="34470"/>
                      <a:pt x="432836" y="120479"/>
                      <a:pt x="276658" y="276610"/>
                    </a:cubicBezTo>
                    <a:cubicBezTo>
                      <a:pt x="120479" y="432789"/>
                      <a:pt x="34470" y="640412"/>
                      <a:pt x="34470" y="861275"/>
                    </a:cubicBezTo>
                    <a:cubicBezTo>
                      <a:pt x="34470" y="1082138"/>
                      <a:pt x="120479" y="1289761"/>
                      <a:pt x="276610" y="1445892"/>
                    </a:cubicBezTo>
                    <a:cubicBezTo>
                      <a:pt x="432789" y="1602023"/>
                      <a:pt x="640412" y="1688032"/>
                      <a:pt x="861275" y="1688032"/>
                    </a:cubicBezTo>
                    <a:cubicBezTo>
                      <a:pt x="1082138" y="1688032"/>
                      <a:pt x="1289761" y="1602023"/>
                      <a:pt x="1445892" y="1445892"/>
                    </a:cubicBezTo>
                    <a:cubicBezTo>
                      <a:pt x="1602023" y="1289714"/>
                      <a:pt x="1688032" y="1082090"/>
                      <a:pt x="1688032" y="861275"/>
                    </a:cubicBezTo>
                    <a:cubicBezTo>
                      <a:pt x="1688032" y="640459"/>
                      <a:pt x="1602023" y="432836"/>
                      <a:pt x="1445892" y="276658"/>
                    </a:cubicBezTo>
                    <a:cubicBezTo>
                      <a:pt x="1289714" y="120479"/>
                      <a:pt x="1082090" y="34470"/>
                      <a:pt x="861275" y="34470"/>
                    </a:cubicBezTo>
                    <a:close/>
                  </a:path>
                </a:pathLst>
              </a:custGeom>
              <a:grpFill/>
              <a:ln w="4710" cap="flat">
                <a:noFill/>
                <a:prstDash val="solid"/>
                <a:miter/>
              </a:ln>
            </p:spPr>
            <p:txBody>
              <a:bodyPr rtlCol="0" anchor="ctr"/>
              <a:lstStyle/>
              <a:p>
                <a:endParaRPr lang="en-US"/>
              </a:p>
            </p:txBody>
          </p:sp>
        </p:grpSp>
        <p:grpSp>
          <p:nvGrpSpPr>
            <p:cNvPr id="49" name="Graphic 14">
              <a:extLst>
                <a:ext uri="{FF2B5EF4-FFF2-40B4-BE49-F238E27FC236}">
                  <a16:creationId xmlns:a16="http://schemas.microsoft.com/office/drawing/2014/main" id="{9A4144E0-4355-D908-EB93-0549FAC20D0C}"/>
                </a:ext>
              </a:extLst>
            </p:cNvPr>
            <p:cNvGrpSpPr/>
            <p:nvPr/>
          </p:nvGrpSpPr>
          <p:grpSpPr>
            <a:xfrm>
              <a:off x="2586284" y="725838"/>
              <a:ext cx="1073484" cy="455543"/>
              <a:chOff x="2586284" y="725838"/>
              <a:chExt cx="1073484" cy="455543"/>
            </a:xfrm>
            <a:grpFill/>
          </p:grpSpPr>
          <p:sp>
            <p:nvSpPr>
              <p:cNvPr id="50" name="Freeform: Shape 49">
                <a:extLst>
                  <a:ext uri="{FF2B5EF4-FFF2-40B4-BE49-F238E27FC236}">
                    <a16:creationId xmlns:a16="http://schemas.microsoft.com/office/drawing/2014/main" id="{A18CEC32-B446-5037-F95F-9EF2C2A54944}"/>
                  </a:ext>
                </a:extLst>
              </p:cNvPr>
              <p:cNvSpPr/>
              <p:nvPr/>
            </p:nvSpPr>
            <p:spPr>
              <a:xfrm rot="-3788110">
                <a:off x="2595651" y="996083"/>
                <a:ext cx="18583" cy="18583"/>
              </a:xfrm>
              <a:custGeom>
                <a:avLst/>
                <a:gdLst>
                  <a:gd name="connsiteX0" fmla="*/ 0 w 18583"/>
                  <a:gd name="connsiteY0" fmla="*/ 0 h 18583"/>
                  <a:gd name="connsiteX1" fmla="*/ 18583 w 18583"/>
                  <a:gd name="connsiteY1" fmla="*/ 0 h 18583"/>
                  <a:gd name="connsiteX2" fmla="*/ 18583 w 18583"/>
                  <a:gd name="connsiteY2" fmla="*/ 18583 h 18583"/>
                  <a:gd name="connsiteX3" fmla="*/ 0 w 18583"/>
                  <a:gd name="connsiteY3" fmla="*/ 18583 h 18583"/>
                </a:gdLst>
                <a:ahLst/>
                <a:cxnLst>
                  <a:cxn ang="0">
                    <a:pos x="connsiteX0" y="connsiteY0"/>
                  </a:cxn>
                  <a:cxn ang="0">
                    <a:pos x="connsiteX1" y="connsiteY1"/>
                  </a:cxn>
                  <a:cxn ang="0">
                    <a:pos x="connsiteX2" y="connsiteY2"/>
                  </a:cxn>
                  <a:cxn ang="0">
                    <a:pos x="connsiteX3" y="connsiteY3"/>
                  </a:cxn>
                </a:cxnLst>
                <a:rect l="l" t="t" r="r" b="b"/>
                <a:pathLst>
                  <a:path w="18583" h="18583">
                    <a:moveTo>
                      <a:pt x="0" y="0"/>
                    </a:moveTo>
                    <a:lnTo>
                      <a:pt x="18583" y="0"/>
                    </a:lnTo>
                    <a:lnTo>
                      <a:pt x="18583" y="18583"/>
                    </a:lnTo>
                    <a:lnTo>
                      <a:pt x="0" y="18583"/>
                    </a:lnTo>
                    <a:close/>
                  </a:path>
                </a:pathLst>
              </a:custGeom>
              <a:grpFill/>
              <a:ln w="471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00C84671-F1B0-88E1-28E9-201316CCC429}"/>
                  </a:ext>
                </a:extLst>
              </p:cNvPr>
              <p:cNvSpPr/>
              <p:nvPr/>
            </p:nvSpPr>
            <p:spPr>
              <a:xfrm rot="-3120144">
                <a:off x="2704503" y="1016224"/>
                <a:ext cx="16548" cy="16690"/>
              </a:xfrm>
              <a:custGeom>
                <a:avLst/>
                <a:gdLst>
                  <a:gd name="connsiteX0" fmla="*/ 0 w 16548"/>
                  <a:gd name="connsiteY0" fmla="*/ 0 h 16690"/>
                  <a:gd name="connsiteX1" fmla="*/ 16549 w 16548"/>
                  <a:gd name="connsiteY1" fmla="*/ 0 h 16690"/>
                  <a:gd name="connsiteX2" fmla="*/ 16549 w 16548"/>
                  <a:gd name="connsiteY2" fmla="*/ 16690 h 16690"/>
                  <a:gd name="connsiteX3" fmla="*/ 0 w 16548"/>
                  <a:gd name="connsiteY3" fmla="*/ 16690 h 16690"/>
                </a:gdLst>
                <a:ahLst/>
                <a:cxnLst>
                  <a:cxn ang="0">
                    <a:pos x="connsiteX0" y="connsiteY0"/>
                  </a:cxn>
                  <a:cxn ang="0">
                    <a:pos x="connsiteX1" y="connsiteY1"/>
                  </a:cxn>
                  <a:cxn ang="0">
                    <a:pos x="connsiteX2" y="connsiteY2"/>
                  </a:cxn>
                  <a:cxn ang="0">
                    <a:pos x="connsiteX3" y="connsiteY3"/>
                  </a:cxn>
                </a:cxnLst>
                <a:rect l="l" t="t" r="r" b="b"/>
                <a:pathLst>
                  <a:path w="16548" h="16690">
                    <a:moveTo>
                      <a:pt x="0" y="0"/>
                    </a:moveTo>
                    <a:lnTo>
                      <a:pt x="16549" y="0"/>
                    </a:lnTo>
                    <a:lnTo>
                      <a:pt x="16549" y="16690"/>
                    </a:lnTo>
                    <a:lnTo>
                      <a:pt x="0" y="16690"/>
                    </a:lnTo>
                    <a:close/>
                  </a:path>
                </a:pathLst>
              </a:custGeom>
              <a:grpFill/>
              <a:ln w="471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AC679484-CFB7-A297-4BBC-6936192932BC}"/>
                  </a:ext>
                </a:extLst>
              </p:cNvPr>
              <p:cNvSpPr/>
              <p:nvPr/>
            </p:nvSpPr>
            <p:spPr>
              <a:xfrm>
                <a:off x="2586284" y="962406"/>
                <a:ext cx="118621" cy="178754"/>
              </a:xfrm>
              <a:custGeom>
                <a:avLst/>
                <a:gdLst>
                  <a:gd name="connsiteX0" fmla="*/ 106436 w 118621"/>
                  <a:gd name="connsiteY0" fmla="*/ 9173 h 178754"/>
                  <a:gd name="connsiteX1" fmla="*/ 73148 w 118621"/>
                  <a:gd name="connsiteY1" fmla="*/ 0 h 178754"/>
                  <a:gd name="connsiteX2" fmla="*/ 71588 w 118621"/>
                  <a:gd name="connsiteY2" fmla="*/ 20001 h 178754"/>
                  <a:gd name="connsiteX3" fmla="*/ 89887 w 118621"/>
                  <a:gd name="connsiteY3" fmla="*/ 22838 h 178754"/>
                  <a:gd name="connsiteX4" fmla="*/ 94000 w 118621"/>
                  <a:gd name="connsiteY4" fmla="*/ 24446 h 178754"/>
                  <a:gd name="connsiteX5" fmla="*/ 93858 w 118621"/>
                  <a:gd name="connsiteY5" fmla="*/ 32815 h 178754"/>
                  <a:gd name="connsiteX6" fmla="*/ 79342 w 118621"/>
                  <a:gd name="connsiteY6" fmla="*/ 55606 h 178754"/>
                  <a:gd name="connsiteX7" fmla="*/ 76222 w 118621"/>
                  <a:gd name="connsiteY7" fmla="*/ 47520 h 178754"/>
                  <a:gd name="connsiteX8" fmla="*/ 67001 w 118621"/>
                  <a:gd name="connsiteY8" fmla="*/ 38725 h 178754"/>
                  <a:gd name="connsiteX9" fmla="*/ 34423 w 118621"/>
                  <a:gd name="connsiteY9" fmla="*/ 51019 h 178754"/>
                  <a:gd name="connsiteX10" fmla="*/ 31586 w 118621"/>
                  <a:gd name="connsiteY10" fmla="*/ 69838 h 178754"/>
                  <a:gd name="connsiteX11" fmla="*/ 44069 w 118621"/>
                  <a:gd name="connsiteY11" fmla="*/ 83976 h 178754"/>
                  <a:gd name="connsiteX12" fmla="*/ 64732 w 118621"/>
                  <a:gd name="connsiteY12" fmla="*/ 84402 h 178754"/>
                  <a:gd name="connsiteX13" fmla="*/ 31349 w 118621"/>
                  <a:gd name="connsiteY13" fmla="*/ 150363 h 178754"/>
                  <a:gd name="connsiteX14" fmla="*/ 15462 w 118621"/>
                  <a:gd name="connsiteY14" fmla="*/ 156935 h 178754"/>
                  <a:gd name="connsiteX15" fmla="*/ 8369 w 118621"/>
                  <a:gd name="connsiteY15" fmla="*/ 153341 h 178754"/>
                  <a:gd name="connsiteX16" fmla="*/ 0 w 118621"/>
                  <a:gd name="connsiteY16" fmla="*/ 169843 h 178754"/>
                  <a:gd name="connsiteX17" fmla="*/ 9031 w 118621"/>
                  <a:gd name="connsiteY17" fmla="*/ 174430 h 178754"/>
                  <a:gd name="connsiteX18" fmla="*/ 30876 w 118621"/>
                  <a:gd name="connsiteY18" fmla="*/ 178165 h 178754"/>
                  <a:gd name="connsiteX19" fmla="*/ 47709 w 118621"/>
                  <a:gd name="connsiteY19" fmla="*/ 164359 h 178754"/>
                  <a:gd name="connsiteX20" fmla="*/ 79579 w 118621"/>
                  <a:gd name="connsiteY20" fmla="*/ 101424 h 178754"/>
                  <a:gd name="connsiteX21" fmla="*/ 82463 w 118621"/>
                  <a:gd name="connsiteY21" fmla="*/ 75039 h 178754"/>
                  <a:gd name="connsiteX22" fmla="*/ 91920 w 118621"/>
                  <a:gd name="connsiteY22" fmla="*/ 68987 h 178754"/>
                  <a:gd name="connsiteX23" fmla="*/ 112819 w 118621"/>
                  <a:gd name="connsiteY23" fmla="*/ 42555 h 178754"/>
                  <a:gd name="connsiteX24" fmla="*/ 106436 w 118621"/>
                  <a:gd name="connsiteY24" fmla="*/ 9173 h 178754"/>
                  <a:gd name="connsiteX25" fmla="*/ 59956 w 118621"/>
                  <a:gd name="connsiteY25" fmla="*/ 69885 h 178754"/>
                  <a:gd name="connsiteX26" fmla="*/ 51918 w 118621"/>
                  <a:gd name="connsiteY26" fmla="*/ 69602 h 178754"/>
                  <a:gd name="connsiteX27" fmla="*/ 49695 w 118621"/>
                  <a:gd name="connsiteY27" fmla="*/ 58348 h 178754"/>
                  <a:gd name="connsiteX28" fmla="*/ 53951 w 118621"/>
                  <a:gd name="connsiteY28" fmla="*/ 53714 h 178754"/>
                  <a:gd name="connsiteX29" fmla="*/ 60050 w 118621"/>
                  <a:gd name="connsiteY29" fmla="*/ 53478 h 178754"/>
                  <a:gd name="connsiteX30" fmla="*/ 65110 w 118621"/>
                  <a:gd name="connsiteY30" fmla="*/ 60003 h 178754"/>
                  <a:gd name="connsiteX31" fmla="*/ 66008 w 118621"/>
                  <a:gd name="connsiteY31" fmla="*/ 66623 h 178754"/>
                  <a:gd name="connsiteX32" fmla="*/ 59956 w 118621"/>
                  <a:gd name="connsiteY32" fmla="*/ 69885 h 17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8621" h="178754">
                    <a:moveTo>
                      <a:pt x="106436" y="9173"/>
                    </a:moveTo>
                    <a:cubicBezTo>
                      <a:pt x="100998" y="5532"/>
                      <a:pt x="90218" y="2080"/>
                      <a:pt x="73148" y="0"/>
                    </a:cubicBezTo>
                    <a:lnTo>
                      <a:pt x="71588" y="20001"/>
                    </a:lnTo>
                    <a:lnTo>
                      <a:pt x="89887" y="22838"/>
                    </a:lnTo>
                    <a:cubicBezTo>
                      <a:pt x="91589" y="23122"/>
                      <a:pt x="92960" y="23642"/>
                      <a:pt x="94000" y="24446"/>
                    </a:cubicBezTo>
                    <a:cubicBezTo>
                      <a:pt x="96648" y="26526"/>
                      <a:pt x="96601" y="29269"/>
                      <a:pt x="93858" y="32815"/>
                    </a:cubicBezTo>
                    <a:lnTo>
                      <a:pt x="79342" y="55606"/>
                    </a:lnTo>
                    <a:cubicBezTo>
                      <a:pt x="79390" y="53573"/>
                      <a:pt x="78349" y="50877"/>
                      <a:pt x="76222" y="47520"/>
                    </a:cubicBezTo>
                    <a:cubicBezTo>
                      <a:pt x="73715" y="43501"/>
                      <a:pt x="70689" y="40570"/>
                      <a:pt x="67001" y="38725"/>
                    </a:cubicBezTo>
                    <a:cubicBezTo>
                      <a:pt x="53005" y="31633"/>
                      <a:pt x="42177" y="35747"/>
                      <a:pt x="34423" y="51019"/>
                    </a:cubicBezTo>
                    <a:cubicBezTo>
                      <a:pt x="30971" y="57781"/>
                      <a:pt x="30073" y="64070"/>
                      <a:pt x="31586" y="69838"/>
                    </a:cubicBezTo>
                    <a:cubicBezTo>
                      <a:pt x="33193" y="75843"/>
                      <a:pt x="37354" y="80572"/>
                      <a:pt x="44069" y="83976"/>
                    </a:cubicBezTo>
                    <a:cubicBezTo>
                      <a:pt x="50641" y="87333"/>
                      <a:pt x="57544" y="87475"/>
                      <a:pt x="64732" y="84402"/>
                    </a:cubicBezTo>
                    <a:lnTo>
                      <a:pt x="31349" y="150363"/>
                    </a:lnTo>
                    <a:cubicBezTo>
                      <a:pt x="27425" y="158117"/>
                      <a:pt x="22129" y="160292"/>
                      <a:pt x="15462" y="156935"/>
                    </a:cubicBezTo>
                    <a:lnTo>
                      <a:pt x="8369" y="153341"/>
                    </a:lnTo>
                    <a:lnTo>
                      <a:pt x="0" y="169843"/>
                    </a:lnTo>
                    <a:lnTo>
                      <a:pt x="9031" y="174430"/>
                    </a:lnTo>
                    <a:cubicBezTo>
                      <a:pt x="16833" y="178355"/>
                      <a:pt x="24115" y="179631"/>
                      <a:pt x="30876" y="178165"/>
                    </a:cubicBezTo>
                    <a:cubicBezTo>
                      <a:pt x="38253" y="176558"/>
                      <a:pt x="43879" y="171971"/>
                      <a:pt x="47709" y="164359"/>
                    </a:cubicBezTo>
                    <a:lnTo>
                      <a:pt x="79579" y="101424"/>
                    </a:lnTo>
                    <a:cubicBezTo>
                      <a:pt x="83503" y="93669"/>
                      <a:pt x="84449" y="84874"/>
                      <a:pt x="82463" y="75039"/>
                    </a:cubicBezTo>
                    <a:cubicBezTo>
                      <a:pt x="84733" y="74330"/>
                      <a:pt x="87759" y="72155"/>
                      <a:pt x="91920" y="68987"/>
                    </a:cubicBezTo>
                    <a:cubicBezTo>
                      <a:pt x="97688" y="64590"/>
                      <a:pt x="112819" y="42555"/>
                      <a:pt x="112819" y="42555"/>
                    </a:cubicBezTo>
                    <a:cubicBezTo>
                      <a:pt x="122040" y="30782"/>
                      <a:pt x="120526" y="18677"/>
                      <a:pt x="106436" y="9173"/>
                    </a:cubicBezTo>
                    <a:close/>
                    <a:moveTo>
                      <a:pt x="59956" y="69885"/>
                    </a:moveTo>
                    <a:cubicBezTo>
                      <a:pt x="56835" y="70831"/>
                      <a:pt x="54140" y="70737"/>
                      <a:pt x="51918" y="69602"/>
                    </a:cubicBezTo>
                    <a:cubicBezTo>
                      <a:pt x="47709" y="67474"/>
                      <a:pt x="46953" y="63739"/>
                      <a:pt x="49695" y="58348"/>
                    </a:cubicBezTo>
                    <a:cubicBezTo>
                      <a:pt x="50783" y="56268"/>
                      <a:pt x="52201" y="54707"/>
                      <a:pt x="53951" y="53714"/>
                    </a:cubicBezTo>
                    <a:cubicBezTo>
                      <a:pt x="56031" y="52532"/>
                      <a:pt x="58065" y="52438"/>
                      <a:pt x="60050" y="53478"/>
                    </a:cubicBezTo>
                    <a:cubicBezTo>
                      <a:pt x="62320" y="54660"/>
                      <a:pt x="64022" y="56788"/>
                      <a:pt x="65110" y="60003"/>
                    </a:cubicBezTo>
                    <a:cubicBezTo>
                      <a:pt x="66008" y="62557"/>
                      <a:pt x="66292" y="64779"/>
                      <a:pt x="66008" y="66623"/>
                    </a:cubicBezTo>
                    <a:cubicBezTo>
                      <a:pt x="64448" y="68041"/>
                      <a:pt x="62462" y="69129"/>
                      <a:pt x="59956" y="69885"/>
                    </a:cubicBezTo>
                    <a:close/>
                  </a:path>
                </a:pathLst>
              </a:custGeom>
              <a:grpFill/>
              <a:ln w="471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30639674-CED6-3873-54E6-93000AFC96EC}"/>
                  </a:ext>
                </a:extLst>
              </p:cNvPr>
              <p:cNvSpPr/>
              <p:nvPr/>
            </p:nvSpPr>
            <p:spPr>
              <a:xfrm rot="-2023025">
                <a:off x="2768383" y="825733"/>
                <a:ext cx="16313" cy="16880"/>
              </a:xfrm>
              <a:custGeom>
                <a:avLst/>
                <a:gdLst>
                  <a:gd name="connsiteX0" fmla="*/ 0 w 16313"/>
                  <a:gd name="connsiteY0" fmla="*/ 0 h 16880"/>
                  <a:gd name="connsiteX1" fmla="*/ 16313 w 16313"/>
                  <a:gd name="connsiteY1" fmla="*/ 0 h 16880"/>
                  <a:gd name="connsiteX2" fmla="*/ 16313 w 16313"/>
                  <a:gd name="connsiteY2" fmla="*/ 16881 h 16880"/>
                  <a:gd name="connsiteX3" fmla="*/ 0 w 16313"/>
                  <a:gd name="connsiteY3" fmla="*/ 16881 h 16880"/>
                </a:gdLst>
                <a:ahLst/>
                <a:cxnLst>
                  <a:cxn ang="0">
                    <a:pos x="connsiteX0" y="connsiteY0"/>
                  </a:cxn>
                  <a:cxn ang="0">
                    <a:pos x="connsiteX1" y="connsiteY1"/>
                  </a:cxn>
                  <a:cxn ang="0">
                    <a:pos x="connsiteX2" y="connsiteY2"/>
                  </a:cxn>
                  <a:cxn ang="0">
                    <a:pos x="connsiteX3" y="connsiteY3"/>
                  </a:cxn>
                </a:cxnLst>
                <a:rect l="l" t="t" r="r" b="b"/>
                <a:pathLst>
                  <a:path w="16313" h="16880">
                    <a:moveTo>
                      <a:pt x="0" y="0"/>
                    </a:moveTo>
                    <a:lnTo>
                      <a:pt x="16313" y="0"/>
                    </a:lnTo>
                    <a:lnTo>
                      <a:pt x="16313" y="16881"/>
                    </a:lnTo>
                    <a:lnTo>
                      <a:pt x="0" y="16881"/>
                    </a:lnTo>
                    <a:close/>
                  </a:path>
                </a:pathLst>
              </a:custGeom>
              <a:grpFill/>
              <a:ln w="471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DF3A6E42-64C6-F8BF-29D4-AC230DBC22F0}"/>
                  </a:ext>
                </a:extLst>
              </p:cNvPr>
              <p:cNvSpPr/>
              <p:nvPr/>
            </p:nvSpPr>
            <p:spPr>
              <a:xfrm rot="-2023025">
                <a:off x="2785358" y="814341"/>
                <a:ext cx="16549" cy="16880"/>
              </a:xfrm>
              <a:custGeom>
                <a:avLst/>
                <a:gdLst>
                  <a:gd name="connsiteX0" fmla="*/ 0 w 16549"/>
                  <a:gd name="connsiteY0" fmla="*/ 0 h 16880"/>
                  <a:gd name="connsiteX1" fmla="*/ 16550 w 16549"/>
                  <a:gd name="connsiteY1" fmla="*/ 0 h 16880"/>
                  <a:gd name="connsiteX2" fmla="*/ 16550 w 16549"/>
                  <a:gd name="connsiteY2" fmla="*/ 16881 h 16880"/>
                  <a:gd name="connsiteX3" fmla="*/ 0 w 16549"/>
                  <a:gd name="connsiteY3" fmla="*/ 16881 h 16880"/>
                </a:gdLst>
                <a:ahLst/>
                <a:cxnLst>
                  <a:cxn ang="0">
                    <a:pos x="connsiteX0" y="connsiteY0"/>
                  </a:cxn>
                  <a:cxn ang="0">
                    <a:pos x="connsiteX1" y="connsiteY1"/>
                  </a:cxn>
                  <a:cxn ang="0">
                    <a:pos x="connsiteX2" y="connsiteY2"/>
                  </a:cxn>
                  <a:cxn ang="0">
                    <a:pos x="connsiteX3" y="connsiteY3"/>
                  </a:cxn>
                </a:cxnLst>
                <a:rect l="l" t="t" r="r" b="b"/>
                <a:pathLst>
                  <a:path w="16549" h="16880">
                    <a:moveTo>
                      <a:pt x="0" y="0"/>
                    </a:moveTo>
                    <a:lnTo>
                      <a:pt x="16550" y="0"/>
                    </a:lnTo>
                    <a:lnTo>
                      <a:pt x="16550" y="16881"/>
                    </a:lnTo>
                    <a:lnTo>
                      <a:pt x="0" y="16881"/>
                    </a:lnTo>
                    <a:close/>
                  </a:path>
                </a:pathLst>
              </a:custGeom>
              <a:grpFill/>
              <a:ln w="471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3FC2C001-C71B-EC65-C3CA-3B30DFFF521A}"/>
                  </a:ext>
                </a:extLst>
              </p:cNvPr>
              <p:cNvSpPr/>
              <p:nvPr/>
            </p:nvSpPr>
            <p:spPr>
              <a:xfrm rot="-2022739">
                <a:off x="2765220" y="803935"/>
                <a:ext cx="16879" cy="16643"/>
              </a:xfrm>
              <a:custGeom>
                <a:avLst/>
                <a:gdLst>
                  <a:gd name="connsiteX0" fmla="*/ 0 w 16879"/>
                  <a:gd name="connsiteY0" fmla="*/ 0 h 16643"/>
                  <a:gd name="connsiteX1" fmla="*/ 16880 w 16879"/>
                  <a:gd name="connsiteY1" fmla="*/ 0 h 16643"/>
                  <a:gd name="connsiteX2" fmla="*/ 16880 w 16879"/>
                  <a:gd name="connsiteY2" fmla="*/ 16643 h 16643"/>
                  <a:gd name="connsiteX3" fmla="*/ 0 w 16879"/>
                  <a:gd name="connsiteY3" fmla="*/ 16643 h 16643"/>
                </a:gdLst>
                <a:ahLst/>
                <a:cxnLst>
                  <a:cxn ang="0">
                    <a:pos x="connsiteX0" y="connsiteY0"/>
                  </a:cxn>
                  <a:cxn ang="0">
                    <a:pos x="connsiteX1" y="connsiteY1"/>
                  </a:cxn>
                  <a:cxn ang="0">
                    <a:pos x="connsiteX2" y="connsiteY2"/>
                  </a:cxn>
                  <a:cxn ang="0">
                    <a:pos x="connsiteX3" y="connsiteY3"/>
                  </a:cxn>
                </a:cxnLst>
                <a:rect l="l" t="t" r="r" b="b"/>
                <a:pathLst>
                  <a:path w="16879" h="16643">
                    <a:moveTo>
                      <a:pt x="0" y="0"/>
                    </a:moveTo>
                    <a:lnTo>
                      <a:pt x="16880" y="0"/>
                    </a:lnTo>
                    <a:lnTo>
                      <a:pt x="16880" y="16643"/>
                    </a:lnTo>
                    <a:lnTo>
                      <a:pt x="0" y="16643"/>
                    </a:lnTo>
                    <a:close/>
                  </a:path>
                </a:pathLst>
              </a:custGeom>
              <a:grpFill/>
              <a:ln w="4710"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8910C286-B44C-C57F-286F-D1073DFD0A4D}"/>
                  </a:ext>
                </a:extLst>
              </p:cNvPr>
              <p:cNvSpPr/>
              <p:nvPr/>
            </p:nvSpPr>
            <p:spPr>
              <a:xfrm>
                <a:off x="2707520" y="817197"/>
                <a:ext cx="149604" cy="201381"/>
              </a:xfrm>
              <a:custGeom>
                <a:avLst/>
                <a:gdLst>
                  <a:gd name="connsiteX0" fmla="*/ 116318 w 149604"/>
                  <a:gd name="connsiteY0" fmla="*/ 0 h 201381"/>
                  <a:gd name="connsiteX1" fmla="*/ 108705 w 149604"/>
                  <a:gd name="connsiteY1" fmla="*/ 16124 h 201381"/>
                  <a:gd name="connsiteX2" fmla="*/ 127430 w 149604"/>
                  <a:gd name="connsiteY2" fmla="*/ 29458 h 201381"/>
                  <a:gd name="connsiteX3" fmla="*/ 124309 w 149604"/>
                  <a:gd name="connsiteY3" fmla="*/ 40475 h 201381"/>
                  <a:gd name="connsiteX4" fmla="*/ 94426 w 149604"/>
                  <a:gd name="connsiteY4" fmla="*/ 22129 h 201381"/>
                  <a:gd name="connsiteX5" fmla="*/ 80146 w 149604"/>
                  <a:gd name="connsiteY5" fmla="*/ 31680 h 201381"/>
                  <a:gd name="connsiteX6" fmla="*/ 90880 w 149604"/>
                  <a:gd name="connsiteY6" fmla="*/ 47757 h 201381"/>
                  <a:gd name="connsiteX7" fmla="*/ 93717 w 149604"/>
                  <a:gd name="connsiteY7" fmla="*/ 55842 h 201381"/>
                  <a:gd name="connsiteX8" fmla="*/ 90312 w 149604"/>
                  <a:gd name="connsiteY8" fmla="*/ 63218 h 201381"/>
                  <a:gd name="connsiteX9" fmla="*/ 76316 w 149604"/>
                  <a:gd name="connsiteY9" fmla="*/ 61989 h 201381"/>
                  <a:gd name="connsiteX10" fmla="*/ 61374 w 149604"/>
                  <a:gd name="connsiteY10" fmla="*/ 43832 h 201381"/>
                  <a:gd name="connsiteX11" fmla="*/ 45960 w 149604"/>
                  <a:gd name="connsiteY11" fmla="*/ 54093 h 201381"/>
                  <a:gd name="connsiteX12" fmla="*/ 57592 w 149604"/>
                  <a:gd name="connsiteY12" fmla="*/ 71540 h 201381"/>
                  <a:gd name="connsiteX13" fmla="*/ 60571 w 149604"/>
                  <a:gd name="connsiteY13" fmla="*/ 82037 h 201381"/>
                  <a:gd name="connsiteX14" fmla="*/ 53147 w 149604"/>
                  <a:gd name="connsiteY14" fmla="*/ 90170 h 201381"/>
                  <a:gd name="connsiteX15" fmla="*/ 38536 w 149604"/>
                  <a:gd name="connsiteY15" fmla="*/ 96837 h 201381"/>
                  <a:gd name="connsiteX16" fmla="*/ 27046 w 149604"/>
                  <a:gd name="connsiteY16" fmla="*/ 94284 h 201381"/>
                  <a:gd name="connsiteX17" fmla="*/ 4823 w 149604"/>
                  <a:gd name="connsiteY17" fmla="*/ 86955 h 201381"/>
                  <a:gd name="connsiteX18" fmla="*/ 0 w 149604"/>
                  <a:gd name="connsiteY18" fmla="*/ 106010 h 201381"/>
                  <a:gd name="connsiteX19" fmla="*/ 21183 w 149604"/>
                  <a:gd name="connsiteY19" fmla="*/ 113387 h 201381"/>
                  <a:gd name="connsiteX20" fmla="*/ 27141 w 149604"/>
                  <a:gd name="connsiteY20" fmla="*/ 117311 h 201381"/>
                  <a:gd name="connsiteX21" fmla="*/ 31396 w 149604"/>
                  <a:gd name="connsiteY21" fmla="*/ 124498 h 201381"/>
                  <a:gd name="connsiteX22" fmla="*/ 28370 w 149604"/>
                  <a:gd name="connsiteY22" fmla="*/ 161001 h 201381"/>
                  <a:gd name="connsiteX23" fmla="*/ 22838 w 149604"/>
                  <a:gd name="connsiteY23" fmla="*/ 182137 h 201381"/>
                  <a:gd name="connsiteX24" fmla="*/ 17590 w 149604"/>
                  <a:gd name="connsiteY24" fmla="*/ 178024 h 201381"/>
                  <a:gd name="connsiteX25" fmla="*/ 7376 w 149604"/>
                  <a:gd name="connsiteY25" fmla="*/ 191074 h 201381"/>
                  <a:gd name="connsiteX26" fmla="*/ 20568 w 149604"/>
                  <a:gd name="connsiteY26" fmla="*/ 201382 h 201381"/>
                  <a:gd name="connsiteX27" fmla="*/ 30782 w 149604"/>
                  <a:gd name="connsiteY27" fmla="*/ 188331 h 201381"/>
                  <a:gd name="connsiteX28" fmla="*/ 27472 w 149604"/>
                  <a:gd name="connsiteY28" fmla="*/ 185731 h 201381"/>
                  <a:gd name="connsiteX29" fmla="*/ 40806 w 149604"/>
                  <a:gd name="connsiteY29" fmla="*/ 189608 h 201381"/>
                  <a:gd name="connsiteX30" fmla="*/ 50688 w 149604"/>
                  <a:gd name="connsiteY30" fmla="*/ 122181 h 201381"/>
                  <a:gd name="connsiteX31" fmla="*/ 47142 w 149604"/>
                  <a:gd name="connsiteY31" fmla="*/ 111590 h 201381"/>
                  <a:gd name="connsiteX32" fmla="*/ 69034 w 149604"/>
                  <a:gd name="connsiteY32" fmla="*/ 104119 h 201381"/>
                  <a:gd name="connsiteX33" fmla="*/ 70973 w 149604"/>
                  <a:gd name="connsiteY33" fmla="*/ 102180 h 201381"/>
                  <a:gd name="connsiteX34" fmla="*/ 79531 w 149604"/>
                  <a:gd name="connsiteY34" fmla="*/ 81896 h 201381"/>
                  <a:gd name="connsiteX35" fmla="*/ 91447 w 149604"/>
                  <a:gd name="connsiteY35" fmla="*/ 84496 h 201381"/>
                  <a:gd name="connsiteX36" fmla="*/ 102937 w 149604"/>
                  <a:gd name="connsiteY36" fmla="*/ 81044 h 201381"/>
                  <a:gd name="connsiteX37" fmla="*/ 112772 w 149604"/>
                  <a:gd name="connsiteY37" fmla="*/ 59010 h 201381"/>
                  <a:gd name="connsiteX38" fmla="*/ 138494 w 149604"/>
                  <a:gd name="connsiteY38" fmla="*/ 56173 h 201381"/>
                  <a:gd name="connsiteX39" fmla="*/ 149511 w 149604"/>
                  <a:gd name="connsiteY39" fmla="*/ 39009 h 201381"/>
                  <a:gd name="connsiteX40" fmla="*/ 143459 w 149604"/>
                  <a:gd name="connsiteY40" fmla="*/ 19055 h 201381"/>
                  <a:gd name="connsiteX41" fmla="*/ 116318 w 149604"/>
                  <a:gd name="connsiteY41" fmla="*/ 0 h 201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9604" h="201381">
                    <a:moveTo>
                      <a:pt x="116318" y="0"/>
                    </a:moveTo>
                    <a:lnTo>
                      <a:pt x="108705" y="16124"/>
                    </a:lnTo>
                    <a:cubicBezTo>
                      <a:pt x="118541" y="21041"/>
                      <a:pt x="124735" y="25486"/>
                      <a:pt x="127430" y="29458"/>
                    </a:cubicBezTo>
                    <a:cubicBezTo>
                      <a:pt x="130172" y="33572"/>
                      <a:pt x="129132" y="37260"/>
                      <a:pt x="124309" y="40475"/>
                    </a:cubicBezTo>
                    <a:cubicBezTo>
                      <a:pt x="116176" y="45913"/>
                      <a:pt x="106199" y="39766"/>
                      <a:pt x="94426" y="22129"/>
                    </a:cubicBezTo>
                    <a:lnTo>
                      <a:pt x="80146" y="31680"/>
                    </a:lnTo>
                    <a:lnTo>
                      <a:pt x="90880" y="47757"/>
                    </a:lnTo>
                    <a:cubicBezTo>
                      <a:pt x="92629" y="50357"/>
                      <a:pt x="93575" y="53052"/>
                      <a:pt x="93717" y="55842"/>
                    </a:cubicBezTo>
                    <a:cubicBezTo>
                      <a:pt x="93906" y="59105"/>
                      <a:pt x="92771" y="61564"/>
                      <a:pt x="90312" y="63218"/>
                    </a:cubicBezTo>
                    <a:cubicBezTo>
                      <a:pt x="85867" y="66197"/>
                      <a:pt x="81186" y="65772"/>
                      <a:pt x="76316" y="61989"/>
                    </a:cubicBezTo>
                    <a:cubicBezTo>
                      <a:pt x="72439" y="58963"/>
                      <a:pt x="67427" y="52958"/>
                      <a:pt x="61374" y="43832"/>
                    </a:cubicBezTo>
                    <a:lnTo>
                      <a:pt x="45960" y="54093"/>
                    </a:lnTo>
                    <a:lnTo>
                      <a:pt x="57592" y="71540"/>
                    </a:lnTo>
                    <a:cubicBezTo>
                      <a:pt x="60476" y="75843"/>
                      <a:pt x="61469" y="79342"/>
                      <a:pt x="60571" y="82037"/>
                    </a:cubicBezTo>
                    <a:cubicBezTo>
                      <a:pt x="59956" y="83834"/>
                      <a:pt x="53147" y="90170"/>
                      <a:pt x="53147" y="90170"/>
                    </a:cubicBezTo>
                    <a:cubicBezTo>
                      <a:pt x="48419" y="94520"/>
                      <a:pt x="43548" y="96837"/>
                      <a:pt x="38536" y="96837"/>
                    </a:cubicBezTo>
                    <a:cubicBezTo>
                      <a:pt x="36078" y="96885"/>
                      <a:pt x="32248" y="96033"/>
                      <a:pt x="27046" y="94284"/>
                    </a:cubicBezTo>
                    <a:lnTo>
                      <a:pt x="4823" y="86955"/>
                    </a:lnTo>
                    <a:lnTo>
                      <a:pt x="0" y="106010"/>
                    </a:lnTo>
                    <a:cubicBezTo>
                      <a:pt x="10261" y="109178"/>
                      <a:pt x="17306" y="111637"/>
                      <a:pt x="21183" y="113387"/>
                    </a:cubicBezTo>
                    <a:cubicBezTo>
                      <a:pt x="23358" y="114190"/>
                      <a:pt x="25344" y="115467"/>
                      <a:pt x="27141" y="117311"/>
                    </a:cubicBezTo>
                    <a:cubicBezTo>
                      <a:pt x="29363" y="119534"/>
                      <a:pt x="30782" y="121945"/>
                      <a:pt x="31396" y="124498"/>
                    </a:cubicBezTo>
                    <a:cubicBezTo>
                      <a:pt x="33193" y="131780"/>
                      <a:pt x="32200" y="143979"/>
                      <a:pt x="28370" y="161001"/>
                    </a:cubicBezTo>
                    <a:cubicBezTo>
                      <a:pt x="26857" y="167668"/>
                      <a:pt x="24966" y="174761"/>
                      <a:pt x="22838" y="182137"/>
                    </a:cubicBezTo>
                    <a:lnTo>
                      <a:pt x="17590" y="178024"/>
                    </a:lnTo>
                    <a:lnTo>
                      <a:pt x="7376" y="191074"/>
                    </a:lnTo>
                    <a:lnTo>
                      <a:pt x="20568" y="201382"/>
                    </a:lnTo>
                    <a:lnTo>
                      <a:pt x="30782" y="188331"/>
                    </a:lnTo>
                    <a:lnTo>
                      <a:pt x="27472" y="185731"/>
                    </a:lnTo>
                    <a:lnTo>
                      <a:pt x="40806" y="189608"/>
                    </a:lnTo>
                    <a:cubicBezTo>
                      <a:pt x="50263" y="155800"/>
                      <a:pt x="53573" y="133340"/>
                      <a:pt x="50688" y="122181"/>
                    </a:cubicBezTo>
                    <a:cubicBezTo>
                      <a:pt x="49270" y="116649"/>
                      <a:pt x="48088" y="113150"/>
                      <a:pt x="47142" y="111590"/>
                    </a:cubicBezTo>
                    <a:cubicBezTo>
                      <a:pt x="55558" y="112725"/>
                      <a:pt x="62887" y="110219"/>
                      <a:pt x="69034" y="104119"/>
                    </a:cubicBezTo>
                    <a:lnTo>
                      <a:pt x="70973" y="102180"/>
                    </a:lnTo>
                    <a:cubicBezTo>
                      <a:pt x="77309" y="96885"/>
                      <a:pt x="80146" y="90123"/>
                      <a:pt x="79531" y="81896"/>
                    </a:cubicBezTo>
                    <a:cubicBezTo>
                      <a:pt x="83078" y="83740"/>
                      <a:pt x="87097" y="84638"/>
                      <a:pt x="91447" y="84496"/>
                    </a:cubicBezTo>
                    <a:cubicBezTo>
                      <a:pt x="95844" y="84402"/>
                      <a:pt x="99674" y="83220"/>
                      <a:pt x="102937" y="81044"/>
                    </a:cubicBezTo>
                    <a:cubicBezTo>
                      <a:pt x="110550" y="75985"/>
                      <a:pt x="113812" y="68609"/>
                      <a:pt x="112772" y="59010"/>
                    </a:cubicBezTo>
                    <a:cubicBezTo>
                      <a:pt x="121567" y="62698"/>
                      <a:pt x="130172" y="61753"/>
                      <a:pt x="138494" y="56173"/>
                    </a:cubicBezTo>
                    <a:cubicBezTo>
                      <a:pt x="145256" y="51681"/>
                      <a:pt x="148897" y="45960"/>
                      <a:pt x="149511" y="39009"/>
                    </a:cubicBezTo>
                    <a:cubicBezTo>
                      <a:pt x="150079" y="32579"/>
                      <a:pt x="148046" y="25959"/>
                      <a:pt x="143459" y="19055"/>
                    </a:cubicBezTo>
                    <a:cubicBezTo>
                      <a:pt x="139156" y="12719"/>
                      <a:pt x="130125" y="6336"/>
                      <a:pt x="116318" y="0"/>
                    </a:cubicBezTo>
                    <a:close/>
                  </a:path>
                </a:pathLst>
              </a:custGeom>
              <a:grpFill/>
              <a:ln w="4710"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2120E519-9E93-D443-CF1F-932E654636D3}"/>
                  </a:ext>
                </a:extLst>
              </p:cNvPr>
              <p:cNvSpPr/>
              <p:nvPr/>
            </p:nvSpPr>
            <p:spPr>
              <a:xfrm rot="-498162">
                <a:off x="3018873" y="727653"/>
                <a:ext cx="16549" cy="16690"/>
              </a:xfrm>
              <a:custGeom>
                <a:avLst/>
                <a:gdLst>
                  <a:gd name="connsiteX0" fmla="*/ 0 w 16549"/>
                  <a:gd name="connsiteY0" fmla="*/ 0 h 16690"/>
                  <a:gd name="connsiteX1" fmla="*/ 16549 w 16549"/>
                  <a:gd name="connsiteY1" fmla="*/ 0 h 16690"/>
                  <a:gd name="connsiteX2" fmla="*/ 16549 w 16549"/>
                  <a:gd name="connsiteY2" fmla="*/ 16691 h 16690"/>
                  <a:gd name="connsiteX3" fmla="*/ 0 w 16549"/>
                  <a:gd name="connsiteY3" fmla="*/ 16691 h 16690"/>
                </a:gdLst>
                <a:ahLst/>
                <a:cxnLst>
                  <a:cxn ang="0">
                    <a:pos x="connsiteX0" y="connsiteY0"/>
                  </a:cxn>
                  <a:cxn ang="0">
                    <a:pos x="connsiteX1" y="connsiteY1"/>
                  </a:cxn>
                  <a:cxn ang="0">
                    <a:pos x="connsiteX2" y="connsiteY2"/>
                  </a:cxn>
                  <a:cxn ang="0">
                    <a:pos x="connsiteX3" y="connsiteY3"/>
                  </a:cxn>
                </a:cxnLst>
                <a:rect l="l" t="t" r="r" b="b"/>
                <a:pathLst>
                  <a:path w="16549" h="16690">
                    <a:moveTo>
                      <a:pt x="0" y="0"/>
                    </a:moveTo>
                    <a:lnTo>
                      <a:pt x="16549" y="0"/>
                    </a:lnTo>
                    <a:lnTo>
                      <a:pt x="16549" y="16691"/>
                    </a:lnTo>
                    <a:lnTo>
                      <a:pt x="0" y="16691"/>
                    </a:lnTo>
                    <a:close/>
                  </a:path>
                </a:pathLst>
              </a:custGeom>
              <a:grpFill/>
              <a:ln w="4710"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948E0F93-B9F9-A267-8E02-E56D0A4E15B4}"/>
                  </a:ext>
                </a:extLst>
              </p:cNvPr>
              <p:cNvSpPr/>
              <p:nvPr/>
            </p:nvSpPr>
            <p:spPr>
              <a:xfrm rot="-498502">
                <a:off x="2996747" y="730975"/>
                <a:ext cx="16549" cy="16691"/>
              </a:xfrm>
              <a:custGeom>
                <a:avLst/>
                <a:gdLst>
                  <a:gd name="connsiteX0" fmla="*/ 0 w 16549"/>
                  <a:gd name="connsiteY0" fmla="*/ 0 h 16691"/>
                  <a:gd name="connsiteX1" fmla="*/ 16549 w 16549"/>
                  <a:gd name="connsiteY1" fmla="*/ 0 h 16691"/>
                  <a:gd name="connsiteX2" fmla="*/ 16549 w 16549"/>
                  <a:gd name="connsiteY2" fmla="*/ 16691 h 16691"/>
                  <a:gd name="connsiteX3" fmla="*/ 0 w 16549"/>
                  <a:gd name="connsiteY3" fmla="*/ 16691 h 16691"/>
                </a:gdLst>
                <a:ahLst/>
                <a:cxnLst>
                  <a:cxn ang="0">
                    <a:pos x="connsiteX0" y="connsiteY0"/>
                  </a:cxn>
                  <a:cxn ang="0">
                    <a:pos x="connsiteX1" y="connsiteY1"/>
                  </a:cxn>
                  <a:cxn ang="0">
                    <a:pos x="connsiteX2" y="connsiteY2"/>
                  </a:cxn>
                  <a:cxn ang="0">
                    <a:pos x="connsiteX3" y="connsiteY3"/>
                  </a:cxn>
                </a:cxnLst>
                <a:rect l="l" t="t" r="r" b="b"/>
                <a:pathLst>
                  <a:path w="16549" h="16691">
                    <a:moveTo>
                      <a:pt x="0" y="0"/>
                    </a:moveTo>
                    <a:lnTo>
                      <a:pt x="16549" y="0"/>
                    </a:lnTo>
                    <a:lnTo>
                      <a:pt x="16549" y="16691"/>
                    </a:lnTo>
                    <a:lnTo>
                      <a:pt x="0" y="16691"/>
                    </a:lnTo>
                    <a:close/>
                  </a:path>
                </a:pathLst>
              </a:custGeom>
              <a:grpFill/>
              <a:ln w="4710"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4B1D1231-6B2D-2F35-6170-FC15CA7F820F}"/>
                  </a:ext>
                </a:extLst>
              </p:cNvPr>
              <p:cNvSpPr/>
              <p:nvPr/>
            </p:nvSpPr>
            <p:spPr>
              <a:xfrm rot="-5169509">
                <a:off x="3128890" y="726461"/>
                <a:ext cx="18583" cy="18536"/>
              </a:xfrm>
              <a:custGeom>
                <a:avLst/>
                <a:gdLst>
                  <a:gd name="connsiteX0" fmla="*/ 0 w 18583"/>
                  <a:gd name="connsiteY0" fmla="*/ 0 h 18536"/>
                  <a:gd name="connsiteX1" fmla="*/ 18583 w 18583"/>
                  <a:gd name="connsiteY1" fmla="*/ 0 h 18536"/>
                  <a:gd name="connsiteX2" fmla="*/ 18583 w 18583"/>
                  <a:gd name="connsiteY2" fmla="*/ 18536 h 18536"/>
                  <a:gd name="connsiteX3" fmla="*/ 0 w 18583"/>
                  <a:gd name="connsiteY3" fmla="*/ 18536 h 18536"/>
                </a:gdLst>
                <a:ahLst/>
                <a:cxnLst>
                  <a:cxn ang="0">
                    <a:pos x="connsiteX0" y="connsiteY0"/>
                  </a:cxn>
                  <a:cxn ang="0">
                    <a:pos x="connsiteX1" y="connsiteY1"/>
                  </a:cxn>
                  <a:cxn ang="0">
                    <a:pos x="connsiteX2" y="connsiteY2"/>
                  </a:cxn>
                  <a:cxn ang="0">
                    <a:pos x="connsiteX3" y="connsiteY3"/>
                  </a:cxn>
                </a:cxnLst>
                <a:rect l="l" t="t" r="r" b="b"/>
                <a:pathLst>
                  <a:path w="18583" h="18536">
                    <a:moveTo>
                      <a:pt x="0" y="0"/>
                    </a:moveTo>
                    <a:lnTo>
                      <a:pt x="18583" y="0"/>
                    </a:lnTo>
                    <a:lnTo>
                      <a:pt x="18583" y="18536"/>
                    </a:lnTo>
                    <a:lnTo>
                      <a:pt x="0" y="18536"/>
                    </a:lnTo>
                    <a:close/>
                  </a:path>
                </a:pathLst>
              </a:custGeom>
              <a:grpFill/>
              <a:ln w="4710"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1CE7C810-2C86-6AC7-55FB-BAE59E1AA95A}"/>
                  </a:ext>
                </a:extLst>
              </p:cNvPr>
              <p:cNvSpPr/>
              <p:nvPr/>
            </p:nvSpPr>
            <p:spPr>
              <a:xfrm>
                <a:off x="2902665" y="747949"/>
                <a:ext cx="376330" cy="129708"/>
              </a:xfrm>
              <a:custGeom>
                <a:avLst/>
                <a:gdLst>
                  <a:gd name="connsiteX0" fmla="*/ 355712 w 376330"/>
                  <a:gd name="connsiteY0" fmla="*/ 17000 h 129708"/>
                  <a:gd name="connsiteX1" fmla="*/ 296324 w 376330"/>
                  <a:gd name="connsiteY1" fmla="*/ 45748 h 129708"/>
                  <a:gd name="connsiteX2" fmla="*/ 292257 w 376330"/>
                  <a:gd name="connsiteY2" fmla="*/ 39649 h 129708"/>
                  <a:gd name="connsiteX3" fmla="*/ 291501 w 376330"/>
                  <a:gd name="connsiteY3" fmla="*/ 32367 h 129708"/>
                  <a:gd name="connsiteX4" fmla="*/ 295000 w 376330"/>
                  <a:gd name="connsiteY4" fmla="*/ 16810 h 129708"/>
                  <a:gd name="connsiteX5" fmla="*/ 276559 w 376330"/>
                  <a:gd name="connsiteY5" fmla="*/ 12649 h 129708"/>
                  <a:gd name="connsiteX6" fmla="*/ 271736 w 376330"/>
                  <a:gd name="connsiteY6" fmla="*/ 34116 h 129708"/>
                  <a:gd name="connsiteX7" fmla="*/ 261144 w 376330"/>
                  <a:gd name="connsiteY7" fmla="*/ 41067 h 129708"/>
                  <a:gd name="connsiteX8" fmla="*/ 256227 w 376330"/>
                  <a:gd name="connsiteY8" fmla="*/ 40263 h 129708"/>
                  <a:gd name="connsiteX9" fmla="*/ 242798 w 376330"/>
                  <a:gd name="connsiteY9" fmla="*/ 16716 h 129708"/>
                  <a:gd name="connsiteX10" fmla="*/ 243507 w 376330"/>
                  <a:gd name="connsiteY10" fmla="*/ 6124 h 129708"/>
                  <a:gd name="connsiteX11" fmla="*/ 225020 w 376330"/>
                  <a:gd name="connsiteY11" fmla="*/ 4895 h 129708"/>
                  <a:gd name="connsiteX12" fmla="*/ 223648 w 376330"/>
                  <a:gd name="connsiteY12" fmla="*/ 25511 h 129708"/>
                  <a:gd name="connsiteX13" fmla="*/ 213340 w 376330"/>
                  <a:gd name="connsiteY13" fmla="*/ 37379 h 129708"/>
                  <a:gd name="connsiteX14" fmla="*/ 192914 w 376330"/>
                  <a:gd name="connsiteY14" fmla="*/ 34542 h 129708"/>
                  <a:gd name="connsiteX15" fmla="*/ 200763 w 376330"/>
                  <a:gd name="connsiteY15" fmla="*/ 22106 h 129708"/>
                  <a:gd name="connsiteX16" fmla="*/ 201945 w 376330"/>
                  <a:gd name="connsiteY16" fmla="*/ 14494 h 129708"/>
                  <a:gd name="connsiteX17" fmla="*/ 193718 w 376330"/>
                  <a:gd name="connsiteY17" fmla="*/ 2767 h 129708"/>
                  <a:gd name="connsiteX18" fmla="*/ 178776 w 376330"/>
                  <a:gd name="connsiteY18" fmla="*/ 25 h 129708"/>
                  <a:gd name="connsiteX19" fmla="*/ 160477 w 376330"/>
                  <a:gd name="connsiteY19" fmla="*/ 4091 h 129708"/>
                  <a:gd name="connsiteX20" fmla="*/ 148231 w 376330"/>
                  <a:gd name="connsiteY20" fmla="*/ 16054 h 129708"/>
                  <a:gd name="connsiteX21" fmla="*/ 155323 w 376330"/>
                  <a:gd name="connsiteY21" fmla="*/ 27497 h 129708"/>
                  <a:gd name="connsiteX22" fmla="*/ 166482 w 376330"/>
                  <a:gd name="connsiteY22" fmla="*/ 36575 h 129708"/>
                  <a:gd name="connsiteX23" fmla="*/ 144684 w 376330"/>
                  <a:gd name="connsiteY23" fmla="*/ 39885 h 129708"/>
                  <a:gd name="connsiteX24" fmla="*/ 125251 w 376330"/>
                  <a:gd name="connsiteY24" fmla="*/ 19742 h 129708"/>
                  <a:gd name="connsiteX25" fmla="*/ 123738 w 376330"/>
                  <a:gd name="connsiteY25" fmla="*/ 9245 h 129708"/>
                  <a:gd name="connsiteX26" fmla="*/ 105391 w 376330"/>
                  <a:gd name="connsiteY26" fmla="*/ 11940 h 129708"/>
                  <a:gd name="connsiteX27" fmla="*/ 108370 w 376330"/>
                  <a:gd name="connsiteY27" fmla="*/ 32414 h 129708"/>
                  <a:gd name="connsiteX28" fmla="*/ 102129 w 376330"/>
                  <a:gd name="connsiteY28" fmla="*/ 45795 h 129708"/>
                  <a:gd name="connsiteX29" fmla="*/ 49786 w 376330"/>
                  <a:gd name="connsiteY29" fmla="*/ 62297 h 129708"/>
                  <a:gd name="connsiteX30" fmla="*/ 50306 w 376330"/>
                  <a:gd name="connsiteY30" fmla="*/ 80123 h 129708"/>
                  <a:gd name="connsiteX31" fmla="*/ 84870 w 376330"/>
                  <a:gd name="connsiteY31" fmla="*/ 78327 h 129708"/>
                  <a:gd name="connsiteX32" fmla="*/ 87518 w 376330"/>
                  <a:gd name="connsiteY32" fmla="*/ 79934 h 129708"/>
                  <a:gd name="connsiteX33" fmla="*/ 87329 w 376330"/>
                  <a:gd name="connsiteY33" fmla="*/ 82440 h 129708"/>
                  <a:gd name="connsiteX34" fmla="*/ 53143 w 376330"/>
                  <a:gd name="connsiteY34" fmla="*/ 106508 h 129708"/>
                  <a:gd name="connsiteX35" fmla="*/ 19855 w 376330"/>
                  <a:gd name="connsiteY35" fmla="*/ 89580 h 129708"/>
                  <a:gd name="connsiteX36" fmla="*/ 17207 w 376330"/>
                  <a:gd name="connsiteY36" fmla="*/ 72085 h 129708"/>
                  <a:gd name="connsiteX37" fmla="*/ 90 w 376330"/>
                  <a:gd name="connsiteY37" fmla="*/ 72038 h 129708"/>
                  <a:gd name="connsiteX38" fmla="*/ 2596 w 376330"/>
                  <a:gd name="connsiteY38" fmla="*/ 96436 h 129708"/>
                  <a:gd name="connsiteX39" fmla="*/ 56642 w 376330"/>
                  <a:gd name="connsiteY39" fmla="*/ 126793 h 129708"/>
                  <a:gd name="connsiteX40" fmla="*/ 87518 w 376330"/>
                  <a:gd name="connsiteY40" fmla="*/ 109865 h 129708"/>
                  <a:gd name="connsiteX41" fmla="*/ 105770 w 376330"/>
                  <a:gd name="connsiteY41" fmla="*/ 80549 h 129708"/>
                  <a:gd name="connsiteX42" fmla="*/ 104257 w 376330"/>
                  <a:gd name="connsiteY42" fmla="*/ 67073 h 129708"/>
                  <a:gd name="connsiteX43" fmla="*/ 104919 w 376330"/>
                  <a:gd name="connsiteY43" fmla="*/ 66837 h 129708"/>
                  <a:gd name="connsiteX44" fmla="*/ 108370 w 376330"/>
                  <a:gd name="connsiteY44" fmla="*/ 66317 h 129708"/>
                  <a:gd name="connsiteX45" fmla="*/ 126007 w 376330"/>
                  <a:gd name="connsiteY45" fmla="*/ 51280 h 129708"/>
                  <a:gd name="connsiteX46" fmla="*/ 135228 w 376330"/>
                  <a:gd name="connsiteY46" fmla="*/ 58893 h 129708"/>
                  <a:gd name="connsiteX47" fmla="*/ 143881 w 376330"/>
                  <a:gd name="connsiteY47" fmla="*/ 60832 h 129708"/>
                  <a:gd name="connsiteX48" fmla="*/ 143881 w 376330"/>
                  <a:gd name="connsiteY48" fmla="*/ 60832 h 129708"/>
                  <a:gd name="connsiteX49" fmla="*/ 143881 w 376330"/>
                  <a:gd name="connsiteY49" fmla="*/ 60832 h 129708"/>
                  <a:gd name="connsiteX50" fmla="*/ 144684 w 376330"/>
                  <a:gd name="connsiteY50" fmla="*/ 60784 h 129708"/>
                  <a:gd name="connsiteX51" fmla="*/ 157356 w 376330"/>
                  <a:gd name="connsiteY51" fmla="*/ 60312 h 129708"/>
                  <a:gd name="connsiteX52" fmla="*/ 181897 w 376330"/>
                  <a:gd name="connsiteY52" fmla="*/ 47498 h 129708"/>
                  <a:gd name="connsiteX53" fmla="*/ 190833 w 376330"/>
                  <a:gd name="connsiteY53" fmla="*/ 53550 h 129708"/>
                  <a:gd name="connsiteX54" fmla="*/ 207666 w 376330"/>
                  <a:gd name="connsiteY54" fmla="*/ 58373 h 129708"/>
                  <a:gd name="connsiteX55" fmla="*/ 211686 w 376330"/>
                  <a:gd name="connsiteY55" fmla="*/ 58231 h 129708"/>
                  <a:gd name="connsiteX56" fmla="*/ 216414 w 376330"/>
                  <a:gd name="connsiteY56" fmla="*/ 58562 h 129708"/>
                  <a:gd name="connsiteX57" fmla="*/ 236793 w 376330"/>
                  <a:gd name="connsiteY57" fmla="*/ 47592 h 129708"/>
                  <a:gd name="connsiteX58" fmla="*/ 244217 w 376330"/>
                  <a:gd name="connsiteY58" fmla="*/ 57002 h 129708"/>
                  <a:gd name="connsiteX59" fmla="*/ 254808 w 376330"/>
                  <a:gd name="connsiteY59" fmla="*/ 61115 h 129708"/>
                  <a:gd name="connsiteX60" fmla="*/ 256085 w 376330"/>
                  <a:gd name="connsiteY60" fmla="*/ 61399 h 129708"/>
                  <a:gd name="connsiteX61" fmla="*/ 273344 w 376330"/>
                  <a:gd name="connsiteY61" fmla="*/ 61494 h 129708"/>
                  <a:gd name="connsiteX62" fmla="*/ 281902 w 376330"/>
                  <a:gd name="connsiteY62" fmla="*/ 54496 h 129708"/>
                  <a:gd name="connsiteX63" fmla="*/ 302423 w 376330"/>
                  <a:gd name="connsiteY63" fmla="*/ 71849 h 129708"/>
                  <a:gd name="connsiteX64" fmla="*/ 336089 w 376330"/>
                  <a:gd name="connsiteY64" fmla="*/ 79414 h 129708"/>
                  <a:gd name="connsiteX65" fmla="*/ 359211 w 376330"/>
                  <a:gd name="connsiteY65" fmla="*/ 76341 h 129708"/>
                  <a:gd name="connsiteX66" fmla="*/ 375571 w 376330"/>
                  <a:gd name="connsiteY66" fmla="*/ 51659 h 129708"/>
                  <a:gd name="connsiteX67" fmla="*/ 372356 w 376330"/>
                  <a:gd name="connsiteY67" fmla="*/ 30144 h 129708"/>
                  <a:gd name="connsiteX68" fmla="*/ 355712 w 376330"/>
                  <a:gd name="connsiteY68" fmla="*/ 17000 h 129708"/>
                  <a:gd name="connsiteX69" fmla="*/ 358076 w 376330"/>
                  <a:gd name="connsiteY69" fmla="*/ 48822 h 129708"/>
                  <a:gd name="connsiteX70" fmla="*/ 339021 w 376330"/>
                  <a:gd name="connsiteY70" fmla="*/ 58798 h 129708"/>
                  <a:gd name="connsiteX71" fmla="*/ 312778 w 376330"/>
                  <a:gd name="connsiteY71" fmla="*/ 52888 h 129708"/>
                  <a:gd name="connsiteX72" fmla="*/ 332165 w 376330"/>
                  <a:gd name="connsiteY72" fmla="*/ 38987 h 129708"/>
                  <a:gd name="connsiteX73" fmla="*/ 348525 w 376330"/>
                  <a:gd name="connsiteY73" fmla="*/ 35346 h 129708"/>
                  <a:gd name="connsiteX74" fmla="*/ 356327 w 376330"/>
                  <a:gd name="connsiteY74" fmla="*/ 40216 h 129708"/>
                  <a:gd name="connsiteX75" fmla="*/ 358076 w 376330"/>
                  <a:gd name="connsiteY75" fmla="*/ 48822 h 129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76330" h="129708">
                    <a:moveTo>
                      <a:pt x="355712" y="17000"/>
                    </a:moveTo>
                    <a:cubicBezTo>
                      <a:pt x="340061" y="13453"/>
                      <a:pt x="320249" y="23052"/>
                      <a:pt x="296324" y="45748"/>
                    </a:cubicBezTo>
                    <a:cubicBezTo>
                      <a:pt x="294574" y="44377"/>
                      <a:pt x="293250" y="42344"/>
                      <a:pt x="292257" y="39649"/>
                    </a:cubicBezTo>
                    <a:cubicBezTo>
                      <a:pt x="291264" y="36953"/>
                      <a:pt x="291028" y="34495"/>
                      <a:pt x="291501" y="32367"/>
                    </a:cubicBezTo>
                    <a:lnTo>
                      <a:pt x="295000" y="16810"/>
                    </a:lnTo>
                    <a:lnTo>
                      <a:pt x="276559" y="12649"/>
                    </a:lnTo>
                    <a:lnTo>
                      <a:pt x="271736" y="34116"/>
                    </a:lnTo>
                    <a:cubicBezTo>
                      <a:pt x="270507" y="39601"/>
                      <a:pt x="266960" y="41918"/>
                      <a:pt x="261144" y="41067"/>
                    </a:cubicBezTo>
                    <a:lnTo>
                      <a:pt x="256227" y="40263"/>
                    </a:lnTo>
                    <a:cubicBezTo>
                      <a:pt x="244690" y="37994"/>
                      <a:pt x="241853" y="31137"/>
                      <a:pt x="242798" y="16716"/>
                    </a:cubicBezTo>
                    <a:lnTo>
                      <a:pt x="243507" y="6124"/>
                    </a:lnTo>
                    <a:lnTo>
                      <a:pt x="225020" y="4895"/>
                    </a:lnTo>
                    <a:lnTo>
                      <a:pt x="223648" y="25511"/>
                    </a:lnTo>
                    <a:cubicBezTo>
                      <a:pt x="222703" y="39081"/>
                      <a:pt x="213340" y="37379"/>
                      <a:pt x="213340" y="37379"/>
                    </a:cubicBezTo>
                    <a:cubicBezTo>
                      <a:pt x="213340" y="37379"/>
                      <a:pt x="195656" y="36859"/>
                      <a:pt x="192914" y="34542"/>
                    </a:cubicBezTo>
                    <a:cubicBezTo>
                      <a:pt x="197075" y="28679"/>
                      <a:pt x="199723" y="24518"/>
                      <a:pt x="200763" y="22106"/>
                    </a:cubicBezTo>
                    <a:cubicBezTo>
                      <a:pt x="201661" y="20026"/>
                      <a:pt x="202087" y="17472"/>
                      <a:pt x="201945" y="14494"/>
                    </a:cubicBezTo>
                    <a:cubicBezTo>
                      <a:pt x="201756" y="9245"/>
                      <a:pt x="199013" y="5368"/>
                      <a:pt x="193718" y="2767"/>
                    </a:cubicBezTo>
                    <a:cubicBezTo>
                      <a:pt x="189509" y="734"/>
                      <a:pt x="184497" y="-165"/>
                      <a:pt x="178776" y="25"/>
                    </a:cubicBezTo>
                    <a:cubicBezTo>
                      <a:pt x="173007" y="261"/>
                      <a:pt x="166908" y="1585"/>
                      <a:pt x="160477" y="4091"/>
                    </a:cubicBezTo>
                    <a:cubicBezTo>
                      <a:pt x="152108" y="7354"/>
                      <a:pt x="148041" y="11325"/>
                      <a:pt x="148231" y="16054"/>
                    </a:cubicBezTo>
                    <a:cubicBezTo>
                      <a:pt x="148372" y="19364"/>
                      <a:pt x="150737" y="23146"/>
                      <a:pt x="155323" y="27497"/>
                    </a:cubicBezTo>
                    <a:cubicBezTo>
                      <a:pt x="157073" y="29199"/>
                      <a:pt x="160808" y="32225"/>
                      <a:pt x="166482" y="36575"/>
                    </a:cubicBezTo>
                    <a:cubicBezTo>
                      <a:pt x="161234" y="39412"/>
                      <a:pt x="144684" y="39885"/>
                      <a:pt x="144684" y="39885"/>
                    </a:cubicBezTo>
                    <a:cubicBezTo>
                      <a:pt x="133147" y="40358"/>
                      <a:pt x="127426" y="34731"/>
                      <a:pt x="125251" y="19742"/>
                    </a:cubicBezTo>
                    <a:lnTo>
                      <a:pt x="123738" y="9245"/>
                    </a:lnTo>
                    <a:lnTo>
                      <a:pt x="105391" y="11940"/>
                    </a:lnTo>
                    <a:lnTo>
                      <a:pt x="108370" y="32414"/>
                    </a:lnTo>
                    <a:cubicBezTo>
                      <a:pt x="109411" y="39507"/>
                      <a:pt x="107283" y="43951"/>
                      <a:pt x="102129" y="45795"/>
                    </a:cubicBezTo>
                    <a:lnTo>
                      <a:pt x="49786" y="62297"/>
                    </a:lnTo>
                    <a:lnTo>
                      <a:pt x="50306" y="80123"/>
                    </a:lnTo>
                    <a:cubicBezTo>
                      <a:pt x="68605" y="78752"/>
                      <a:pt x="80142" y="78138"/>
                      <a:pt x="84870" y="78327"/>
                    </a:cubicBezTo>
                    <a:cubicBezTo>
                      <a:pt x="86289" y="78374"/>
                      <a:pt x="87187" y="78894"/>
                      <a:pt x="87518" y="79934"/>
                    </a:cubicBezTo>
                    <a:cubicBezTo>
                      <a:pt x="87755" y="80738"/>
                      <a:pt x="87707" y="81589"/>
                      <a:pt x="87329" y="82440"/>
                    </a:cubicBezTo>
                    <a:cubicBezTo>
                      <a:pt x="82979" y="92701"/>
                      <a:pt x="71584" y="100692"/>
                      <a:pt x="53143" y="106508"/>
                    </a:cubicBezTo>
                    <a:cubicBezTo>
                      <a:pt x="36168" y="111851"/>
                      <a:pt x="25056" y="106224"/>
                      <a:pt x="19855" y="89580"/>
                    </a:cubicBezTo>
                    <a:cubicBezTo>
                      <a:pt x="18200" y="84284"/>
                      <a:pt x="17302" y="78469"/>
                      <a:pt x="17207" y="72085"/>
                    </a:cubicBezTo>
                    <a:lnTo>
                      <a:pt x="90" y="72038"/>
                    </a:lnTo>
                    <a:cubicBezTo>
                      <a:pt x="-288" y="81778"/>
                      <a:pt x="516" y="89911"/>
                      <a:pt x="2596" y="96436"/>
                    </a:cubicBezTo>
                    <a:cubicBezTo>
                      <a:pt x="11628" y="125185"/>
                      <a:pt x="29690" y="135304"/>
                      <a:pt x="56642" y="126793"/>
                    </a:cubicBezTo>
                    <a:cubicBezTo>
                      <a:pt x="68132" y="123199"/>
                      <a:pt x="78392" y="117525"/>
                      <a:pt x="87518" y="109865"/>
                    </a:cubicBezTo>
                    <a:cubicBezTo>
                      <a:pt x="98204" y="100786"/>
                      <a:pt x="104304" y="91046"/>
                      <a:pt x="105770" y="80549"/>
                    </a:cubicBezTo>
                    <a:cubicBezTo>
                      <a:pt x="106337" y="76530"/>
                      <a:pt x="105817" y="72038"/>
                      <a:pt x="104257" y="67073"/>
                    </a:cubicBezTo>
                    <a:lnTo>
                      <a:pt x="104919" y="66837"/>
                    </a:lnTo>
                    <a:lnTo>
                      <a:pt x="108370" y="66317"/>
                    </a:lnTo>
                    <a:cubicBezTo>
                      <a:pt x="117543" y="64993"/>
                      <a:pt x="123407" y="59981"/>
                      <a:pt x="126007" y="51280"/>
                    </a:cubicBezTo>
                    <a:cubicBezTo>
                      <a:pt x="128230" y="54637"/>
                      <a:pt x="131303" y="57191"/>
                      <a:pt x="135228" y="58893"/>
                    </a:cubicBezTo>
                    <a:cubicBezTo>
                      <a:pt x="138112" y="60170"/>
                      <a:pt x="140996" y="60832"/>
                      <a:pt x="143881" y="60832"/>
                    </a:cubicBezTo>
                    <a:lnTo>
                      <a:pt x="143881" y="60832"/>
                    </a:lnTo>
                    <a:lnTo>
                      <a:pt x="143881" y="60832"/>
                    </a:lnTo>
                    <a:cubicBezTo>
                      <a:pt x="144164" y="60832"/>
                      <a:pt x="144401" y="60832"/>
                      <a:pt x="144684" y="60784"/>
                    </a:cubicBezTo>
                    <a:lnTo>
                      <a:pt x="157356" y="60312"/>
                    </a:lnTo>
                    <a:cubicBezTo>
                      <a:pt x="166719" y="59933"/>
                      <a:pt x="174899" y="55678"/>
                      <a:pt x="181897" y="47498"/>
                    </a:cubicBezTo>
                    <a:cubicBezTo>
                      <a:pt x="183883" y="49389"/>
                      <a:pt x="186861" y="51375"/>
                      <a:pt x="190833" y="53550"/>
                    </a:cubicBezTo>
                    <a:cubicBezTo>
                      <a:pt x="197027" y="56954"/>
                      <a:pt x="202654" y="58562"/>
                      <a:pt x="207666" y="58373"/>
                    </a:cubicBezTo>
                    <a:lnTo>
                      <a:pt x="211686" y="58231"/>
                    </a:lnTo>
                    <a:lnTo>
                      <a:pt x="216414" y="58562"/>
                    </a:lnTo>
                    <a:cubicBezTo>
                      <a:pt x="225634" y="59177"/>
                      <a:pt x="232443" y="55536"/>
                      <a:pt x="236793" y="47592"/>
                    </a:cubicBezTo>
                    <a:cubicBezTo>
                      <a:pt x="238259" y="51328"/>
                      <a:pt x="240765" y="54448"/>
                      <a:pt x="244217" y="57002"/>
                    </a:cubicBezTo>
                    <a:cubicBezTo>
                      <a:pt x="247527" y="59413"/>
                      <a:pt x="251073" y="60784"/>
                      <a:pt x="254808" y="61115"/>
                    </a:cubicBezTo>
                    <a:lnTo>
                      <a:pt x="256085" y="61399"/>
                    </a:lnTo>
                    <a:cubicBezTo>
                      <a:pt x="263414" y="63054"/>
                      <a:pt x="269183" y="63101"/>
                      <a:pt x="273344" y="61494"/>
                    </a:cubicBezTo>
                    <a:cubicBezTo>
                      <a:pt x="276181" y="60406"/>
                      <a:pt x="279018" y="58089"/>
                      <a:pt x="281902" y="54496"/>
                    </a:cubicBezTo>
                    <a:cubicBezTo>
                      <a:pt x="284124" y="63480"/>
                      <a:pt x="290980" y="69248"/>
                      <a:pt x="302423" y="71849"/>
                    </a:cubicBezTo>
                    <a:lnTo>
                      <a:pt x="336089" y="79414"/>
                    </a:lnTo>
                    <a:cubicBezTo>
                      <a:pt x="344553" y="81306"/>
                      <a:pt x="352260" y="80313"/>
                      <a:pt x="359211" y="76341"/>
                    </a:cubicBezTo>
                    <a:cubicBezTo>
                      <a:pt x="367438" y="71660"/>
                      <a:pt x="372923" y="63432"/>
                      <a:pt x="375571" y="51659"/>
                    </a:cubicBezTo>
                    <a:cubicBezTo>
                      <a:pt x="377226" y="44282"/>
                      <a:pt x="376186" y="37142"/>
                      <a:pt x="372356" y="30144"/>
                    </a:cubicBezTo>
                    <a:cubicBezTo>
                      <a:pt x="368573" y="23099"/>
                      <a:pt x="362994" y="18654"/>
                      <a:pt x="355712" y="17000"/>
                    </a:cubicBezTo>
                    <a:close/>
                    <a:moveTo>
                      <a:pt x="358076" y="48822"/>
                    </a:moveTo>
                    <a:cubicBezTo>
                      <a:pt x="356043" y="57853"/>
                      <a:pt x="349707" y="61163"/>
                      <a:pt x="339021" y="58798"/>
                    </a:cubicBezTo>
                    <a:lnTo>
                      <a:pt x="312778" y="52888"/>
                    </a:lnTo>
                    <a:cubicBezTo>
                      <a:pt x="321053" y="46174"/>
                      <a:pt x="327531" y="41540"/>
                      <a:pt x="332165" y="38987"/>
                    </a:cubicBezTo>
                    <a:cubicBezTo>
                      <a:pt x="338453" y="35535"/>
                      <a:pt x="343938" y="34305"/>
                      <a:pt x="348525" y="35346"/>
                    </a:cubicBezTo>
                    <a:cubicBezTo>
                      <a:pt x="351787" y="36102"/>
                      <a:pt x="354388" y="37710"/>
                      <a:pt x="356327" y="40216"/>
                    </a:cubicBezTo>
                    <a:cubicBezTo>
                      <a:pt x="358171" y="42675"/>
                      <a:pt x="358785" y="45559"/>
                      <a:pt x="358076" y="48822"/>
                    </a:cubicBezTo>
                    <a:close/>
                  </a:path>
                </a:pathLst>
              </a:custGeom>
              <a:grpFill/>
              <a:ln w="4710"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3E552D5D-FBA5-14BD-D28E-AB57763F32B4}"/>
                  </a:ext>
                </a:extLst>
              </p:cNvPr>
              <p:cNvSpPr/>
              <p:nvPr/>
            </p:nvSpPr>
            <p:spPr>
              <a:xfrm>
                <a:off x="3317754" y="802452"/>
                <a:ext cx="63226" cy="67882"/>
              </a:xfrm>
              <a:custGeom>
                <a:avLst/>
                <a:gdLst>
                  <a:gd name="connsiteX0" fmla="*/ 39446 w 63226"/>
                  <a:gd name="connsiteY0" fmla="*/ 2310 h 67882"/>
                  <a:gd name="connsiteX1" fmla="*/ 19350 w 63226"/>
                  <a:gd name="connsiteY1" fmla="*/ 2735 h 67882"/>
                  <a:gd name="connsiteX2" fmla="*/ 4645 w 63226"/>
                  <a:gd name="connsiteY2" fmla="*/ 17251 h 67882"/>
                  <a:gd name="connsiteX3" fmla="*/ 1477 w 63226"/>
                  <a:gd name="connsiteY3" fmla="*/ 43257 h 67882"/>
                  <a:gd name="connsiteX4" fmla="*/ 19871 w 63226"/>
                  <a:gd name="connsiteY4" fmla="*/ 62313 h 67882"/>
                  <a:gd name="connsiteX5" fmla="*/ 41810 w 63226"/>
                  <a:gd name="connsiteY5" fmla="*/ 67845 h 67882"/>
                  <a:gd name="connsiteX6" fmla="*/ 60677 w 63226"/>
                  <a:gd name="connsiteY6" fmla="*/ 55551 h 67882"/>
                  <a:gd name="connsiteX7" fmla="*/ 58312 w 63226"/>
                  <a:gd name="connsiteY7" fmla="*/ 25100 h 67882"/>
                  <a:gd name="connsiteX8" fmla="*/ 39446 w 63226"/>
                  <a:gd name="connsiteY8" fmla="*/ 2310 h 67882"/>
                  <a:gd name="connsiteX9" fmla="*/ 42945 w 63226"/>
                  <a:gd name="connsiteY9" fmla="*/ 44723 h 67882"/>
                  <a:gd name="connsiteX10" fmla="*/ 28618 w 63226"/>
                  <a:gd name="connsiteY10" fmla="*/ 44487 h 67882"/>
                  <a:gd name="connsiteX11" fmla="*/ 20627 w 63226"/>
                  <a:gd name="connsiteY11" fmla="*/ 36827 h 67882"/>
                  <a:gd name="connsiteX12" fmla="*/ 20627 w 63226"/>
                  <a:gd name="connsiteY12" fmla="*/ 26093 h 67882"/>
                  <a:gd name="connsiteX13" fmla="*/ 25450 w 63226"/>
                  <a:gd name="connsiteY13" fmla="*/ 21129 h 67882"/>
                  <a:gd name="connsiteX14" fmla="*/ 31975 w 63226"/>
                  <a:gd name="connsiteY14" fmla="*/ 20561 h 67882"/>
                  <a:gd name="connsiteX15" fmla="*/ 40581 w 63226"/>
                  <a:gd name="connsiteY15" fmla="*/ 30585 h 67882"/>
                  <a:gd name="connsiteX16" fmla="*/ 42945 w 63226"/>
                  <a:gd name="connsiteY16" fmla="*/ 44723 h 67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3226" h="67882">
                    <a:moveTo>
                      <a:pt x="39446" y="2310"/>
                    </a:moveTo>
                    <a:cubicBezTo>
                      <a:pt x="33157" y="-906"/>
                      <a:pt x="26443" y="-764"/>
                      <a:pt x="19350" y="2735"/>
                    </a:cubicBezTo>
                    <a:cubicBezTo>
                      <a:pt x="12825" y="5950"/>
                      <a:pt x="7955" y="10773"/>
                      <a:pt x="4645" y="17251"/>
                    </a:cubicBezTo>
                    <a:cubicBezTo>
                      <a:pt x="-178" y="26755"/>
                      <a:pt x="-1265" y="35456"/>
                      <a:pt x="1477" y="43257"/>
                    </a:cubicBezTo>
                    <a:cubicBezTo>
                      <a:pt x="4220" y="51106"/>
                      <a:pt x="10319" y="57443"/>
                      <a:pt x="19871" y="62313"/>
                    </a:cubicBezTo>
                    <a:cubicBezTo>
                      <a:pt x="27767" y="66332"/>
                      <a:pt x="35049" y="68176"/>
                      <a:pt x="41810" y="67845"/>
                    </a:cubicBezTo>
                    <a:cubicBezTo>
                      <a:pt x="50416" y="67419"/>
                      <a:pt x="56705" y="63306"/>
                      <a:pt x="60677" y="55551"/>
                    </a:cubicBezTo>
                    <a:cubicBezTo>
                      <a:pt x="64743" y="47560"/>
                      <a:pt x="63939" y="37441"/>
                      <a:pt x="58312" y="25100"/>
                    </a:cubicBezTo>
                    <a:cubicBezTo>
                      <a:pt x="53017" y="13658"/>
                      <a:pt x="46775" y="6045"/>
                      <a:pt x="39446" y="2310"/>
                    </a:cubicBezTo>
                    <a:close/>
                    <a:moveTo>
                      <a:pt x="42945" y="44723"/>
                    </a:moveTo>
                    <a:cubicBezTo>
                      <a:pt x="41054" y="48459"/>
                      <a:pt x="36278" y="48364"/>
                      <a:pt x="28618" y="44487"/>
                    </a:cubicBezTo>
                    <a:cubicBezTo>
                      <a:pt x="24883" y="42595"/>
                      <a:pt x="22235" y="40042"/>
                      <a:pt x="20627" y="36827"/>
                    </a:cubicBezTo>
                    <a:cubicBezTo>
                      <a:pt x="18783" y="33233"/>
                      <a:pt x="18830" y="29687"/>
                      <a:pt x="20627" y="26093"/>
                    </a:cubicBezTo>
                    <a:cubicBezTo>
                      <a:pt x="21667" y="24060"/>
                      <a:pt x="23275" y="22405"/>
                      <a:pt x="25450" y="21129"/>
                    </a:cubicBezTo>
                    <a:cubicBezTo>
                      <a:pt x="27862" y="19757"/>
                      <a:pt x="30037" y="19568"/>
                      <a:pt x="31975" y="20561"/>
                    </a:cubicBezTo>
                    <a:cubicBezTo>
                      <a:pt x="34812" y="22027"/>
                      <a:pt x="37697" y="25337"/>
                      <a:pt x="40581" y="30585"/>
                    </a:cubicBezTo>
                    <a:cubicBezTo>
                      <a:pt x="43938" y="36543"/>
                      <a:pt x="44695" y="41271"/>
                      <a:pt x="42945" y="44723"/>
                    </a:cubicBezTo>
                    <a:close/>
                  </a:path>
                </a:pathLst>
              </a:custGeom>
              <a:grpFill/>
              <a:ln w="471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2F5A554B-8985-8D6B-3AF3-5CCEE611B636}"/>
                  </a:ext>
                </a:extLst>
              </p:cNvPr>
              <p:cNvSpPr/>
              <p:nvPr/>
            </p:nvSpPr>
            <p:spPr>
              <a:xfrm>
                <a:off x="3470539" y="833510"/>
                <a:ext cx="52154" cy="33382"/>
              </a:xfrm>
              <a:custGeom>
                <a:avLst/>
                <a:gdLst>
                  <a:gd name="connsiteX0" fmla="*/ 52154 w 52154"/>
                  <a:gd name="connsiteY0" fmla="*/ 23122 h 33382"/>
                  <a:gd name="connsiteX1" fmla="*/ 2648 w 52154"/>
                  <a:gd name="connsiteY1" fmla="*/ 0 h 33382"/>
                  <a:gd name="connsiteX2" fmla="*/ 0 w 52154"/>
                  <a:gd name="connsiteY2" fmla="*/ 10639 h 33382"/>
                  <a:gd name="connsiteX3" fmla="*/ 49081 w 52154"/>
                  <a:gd name="connsiteY3" fmla="*/ 33382 h 33382"/>
                </a:gdLst>
                <a:ahLst/>
                <a:cxnLst>
                  <a:cxn ang="0">
                    <a:pos x="connsiteX0" y="connsiteY0"/>
                  </a:cxn>
                  <a:cxn ang="0">
                    <a:pos x="connsiteX1" y="connsiteY1"/>
                  </a:cxn>
                  <a:cxn ang="0">
                    <a:pos x="connsiteX2" y="connsiteY2"/>
                  </a:cxn>
                  <a:cxn ang="0">
                    <a:pos x="connsiteX3" y="connsiteY3"/>
                  </a:cxn>
                </a:cxnLst>
                <a:rect l="l" t="t" r="r" b="b"/>
                <a:pathLst>
                  <a:path w="52154" h="33382">
                    <a:moveTo>
                      <a:pt x="52154" y="23122"/>
                    </a:moveTo>
                    <a:lnTo>
                      <a:pt x="2648" y="0"/>
                    </a:lnTo>
                    <a:lnTo>
                      <a:pt x="0" y="10639"/>
                    </a:lnTo>
                    <a:lnTo>
                      <a:pt x="49081" y="33382"/>
                    </a:lnTo>
                    <a:close/>
                  </a:path>
                </a:pathLst>
              </a:custGeom>
              <a:grpFill/>
              <a:ln w="4710"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EB119125-44CA-37C5-E356-757F985FA2C9}"/>
                  </a:ext>
                </a:extLst>
              </p:cNvPr>
              <p:cNvSpPr/>
              <p:nvPr/>
            </p:nvSpPr>
            <p:spPr>
              <a:xfrm rot="-2327588">
                <a:off x="3537905" y="934414"/>
                <a:ext cx="16880" cy="16407"/>
              </a:xfrm>
              <a:custGeom>
                <a:avLst/>
                <a:gdLst>
                  <a:gd name="connsiteX0" fmla="*/ 0 w 16880"/>
                  <a:gd name="connsiteY0" fmla="*/ 0 h 16407"/>
                  <a:gd name="connsiteX1" fmla="*/ 16880 w 16880"/>
                  <a:gd name="connsiteY1" fmla="*/ 0 h 16407"/>
                  <a:gd name="connsiteX2" fmla="*/ 16880 w 16880"/>
                  <a:gd name="connsiteY2" fmla="*/ 16407 h 16407"/>
                  <a:gd name="connsiteX3" fmla="*/ 0 w 16880"/>
                  <a:gd name="connsiteY3" fmla="*/ 16407 h 16407"/>
                </a:gdLst>
                <a:ahLst/>
                <a:cxnLst>
                  <a:cxn ang="0">
                    <a:pos x="connsiteX0" y="connsiteY0"/>
                  </a:cxn>
                  <a:cxn ang="0">
                    <a:pos x="connsiteX1" y="connsiteY1"/>
                  </a:cxn>
                  <a:cxn ang="0">
                    <a:pos x="connsiteX2" y="connsiteY2"/>
                  </a:cxn>
                  <a:cxn ang="0">
                    <a:pos x="connsiteX3" y="connsiteY3"/>
                  </a:cxn>
                </a:cxnLst>
                <a:rect l="l" t="t" r="r" b="b"/>
                <a:pathLst>
                  <a:path w="16880" h="16407">
                    <a:moveTo>
                      <a:pt x="0" y="0"/>
                    </a:moveTo>
                    <a:lnTo>
                      <a:pt x="16880" y="0"/>
                    </a:lnTo>
                    <a:lnTo>
                      <a:pt x="16880" y="16407"/>
                    </a:lnTo>
                    <a:lnTo>
                      <a:pt x="0" y="16407"/>
                    </a:lnTo>
                    <a:close/>
                  </a:path>
                </a:pathLst>
              </a:custGeom>
              <a:grpFill/>
              <a:ln w="4710"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E395EBAF-1AFE-A37A-515C-33C54E159757}"/>
                  </a:ext>
                </a:extLst>
              </p:cNvPr>
              <p:cNvSpPr/>
              <p:nvPr/>
            </p:nvSpPr>
            <p:spPr>
              <a:xfrm rot="-2328071">
                <a:off x="3559573" y="929379"/>
                <a:ext cx="16643" cy="16879"/>
              </a:xfrm>
              <a:custGeom>
                <a:avLst/>
                <a:gdLst>
                  <a:gd name="connsiteX0" fmla="*/ 0 w 16643"/>
                  <a:gd name="connsiteY0" fmla="*/ 0 h 16879"/>
                  <a:gd name="connsiteX1" fmla="*/ 16643 w 16643"/>
                  <a:gd name="connsiteY1" fmla="*/ 0 h 16879"/>
                  <a:gd name="connsiteX2" fmla="*/ 16643 w 16643"/>
                  <a:gd name="connsiteY2" fmla="*/ 16880 h 16879"/>
                  <a:gd name="connsiteX3" fmla="*/ 0 w 16643"/>
                  <a:gd name="connsiteY3" fmla="*/ 16880 h 16879"/>
                </a:gdLst>
                <a:ahLst/>
                <a:cxnLst>
                  <a:cxn ang="0">
                    <a:pos x="connsiteX0" y="connsiteY0"/>
                  </a:cxn>
                  <a:cxn ang="0">
                    <a:pos x="connsiteX1" y="connsiteY1"/>
                  </a:cxn>
                  <a:cxn ang="0">
                    <a:pos x="connsiteX2" y="connsiteY2"/>
                  </a:cxn>
                  <a:cxn ang="0">
                    <a:pos x="connsiteX3" y="connsiteY3"/>
                  </a:cxn>
                </a:cxnLst>
                <a:rect l="l" t="t" r="r" b="b"/>
                <a:pathLst>
                  <a:path w="16643" h="16879">
                    <a:moveTo>
                      <a:pt x="0" y="0"/>
                    </a:moveTo>
                    <a:lnTo>
                      <a:pt x="16643" y="0"/>
                    </a:lnTo>
                    <a:lnTo>
                      <a:pt x="16643" y="16880"/>
                    </a:lnTo>
                    <a:lnTo>
                      <a:pt x="0" y="16880"/>
                    </a:lnTo>
                    <a:close/>
                  </a:path>
                </a:pathLst>
              </a:custGeom>
              <a:grpFill/>
              <a:ln w="4710"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96D850E8-B03E-5463-A64F-C794C129B07E}"/>
                  </a:ext>
                </a:extLst>
              </p:cNvPr>
              <p:cNvSpPr/>
              <p:nvPr/>
            </p:nvSpPr>
            <p:spPr>
              <a:xfrm rot="-2328071">
                <a:off x="3550751" y="950411"/>
                <a:ext cx="16879" cy="16548"/>
              </a:xfrm>
              <a:custGeom>
                <a:avLst/>
                <a:gdLst>
                  <a:gd name="connsiteX0" fmla="*/ 0 w 16879"/>
                  <a:gd name="connsiteY0" fmla="*/ 0 h 16548"/>
                  <a:gd name="connsiteX1" fmla="*/ 16880 w 16879"/>
                  <a:gd name="connsiteY1" fmla="*/ 0 h 16548"/>
                  <a:gd name="connsiteX2" fmla="*/ 16880 w 16879"/>
                  <a:gd name="connsiteY2" fmla="*/ 16549 h 16548"/>
                  <a:gd name="connsiteX3" fmla="*/ 0 w 16879"/>
                  <a:gd name="connsiteY3" fmla="*/ 16549 h 16548"/>
                </a:gdLst>
                <a:ahLst/>
                <a:cxnLst>
                  <a:cxn ang="0">
                    <a:pos x="connsiteX0" y="connsiteY0"/>
                  </a:cxn>
                  <a:cxn ang="0">
                    <a:pos x="connsiteX1" y="connsiteY1"/>
                  </a:cxn>
                  <a:cxn ang="0">
                    <a:pos x="connsiteX2" y="connsiteY2"/>
                  </a:cxn>
                  <a:cxn ang="0">
                    <a:pos x="connsiteX3" y="connsiteY3"/>
                  </a:cxn>
                </a:cxnLst>
                <a:rect l="l" t="t" r="r" b="b"/>
                <a:pathLst>
                  <a:path w="16879" h="16548">
                    <a:moveTo>
                      <a:pt x="0" y="0"/>
                    </a:moveTo>
                    <a:lnTo>
                      <a:pt x="16880" y="0"/>
                    </a:lnTo>
                    <a:lnTo>
                      <a:pt x="16880" y="16549"/>
                    </a:lnTo>
                    <a:lnTo>
                      <a:pt x="0" y="16549"/>
                    </a:lnTo>
                    <a:close/>
                  </a:path>
                </a:pathLst>
              </a:custGeom>
              <a:grpFill/>
              <a:ln w="4710"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B1C32B6D-7BCA-3F09-72F6-D48995B0CF6F}"/>
                  </a:ext>
                </a:extLst>
              </p:cNvPr>
              <p:cNvSpPr/>
              <p:nvPr/>
            </p:nvSpPr>
            <p:spPr>
              <a:xfrm rot="-1795566">
                <a:off x="3596606" y="1013143"/>
                <a:ext cx="18583" cy="18583"/>
              </a:xfrm>
              <a:custGeom>
                <a:avLst/>
                <a:gdLst>
                  <a:gd name="connsiteX0" fmla="*/ 0 w 18583"/>
                  <a:gd name="connsiteY0" fmla="*/ 0 h 18583"/>
                  <a:gd name="connsiteX1" fmla="*/ 18583 w 18583"/>
                  <a:gd name="connsiteY1" fmla="*/ 0 h 18583"/>
                  <a:gd name="connsiteX2" fmla="*/ 18583 w 18583"/>
                  <a:gd name="connsiteY2" fmla="*/ 18583 h 18583"/>
                  <a:gd name="connsiteX3" fmla="*/ 0 w 18583"/>
                  <a:gd name="connsiteY3" fmla="*/ 18583 h 18583"/>
                </a:gdLst>
                <a:ahLst/>
                <a:cxnLst>
                  <a:cxn ang="0">
                    <a:pos x="connsiteX0" y="connsiteY0"/>
                  </a:cxn>
                  <a:cxn ang="0">
                    <a:pos x="connsiteX1" y="connsiteY1"/>
                  </a:cxn>
                  <a:cxn ang="0">
                    <a:pos x="connsiteX2" y="connsiteY2"/>
                  </a:cxn>
                  <a:cxn ang="0">
                    <a:pos x="connsiteX3" y="connsiteY3"/>
                  </a:cxn>
                </a:cxnLst>
                <a:rect l="l" t="t" r="r" b="b"/>
                <a:pathLst>
                  <a:path w="18583" h="18583">
                    <a:moveTo>
                      <a:pt x="0" y="0"/>
                    </a:moveTo>
                    <a:lnTo>
                      <a:pt x="18583" y="0"/>
                    </a:lnTo>
                    <a:lnTo>
                      <a:pt x="18583" y="18583"/>
                    </a:lnTo>
                    <a:lnTo>
                      <a:pt x="0" y="18583"/>
                    </a:lnTo>
                    <a:close/>
                  </a:path>
                </a:pathLst>
              </a:custGeom>
              <a:grpFill/>
              <a:ln w="471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1717D772-15D9-D535-DAF6-15941A652E5C}"/>
                  </a:ext>
                </a:extLst>
              </p:cNvPr>
              <p:cNvSpPr/>
              <p:nvPr/>
            </p:nvSpPr>
            <p:spPr>
              <a:xfrm>
                <a:off x="3386344" y="804052"/>
                <a:ext cx="210631" cy="264583"/>
              </a:xfrm>
              <a:custGeom>
                <a:avLst/>
                <a:gdLst>
                  <a:gd name="connsiteX0" fmla="*/ 189638 w 210631"/>
                  <a:gd name="connsiteY0" fmla="*/ 259494 h 264583"/>
                  <a:gd name="connsiteX1" fmla="*/ 210632 w 210631"/>
                  <a:gd name="connsiteY1" fmla="*/ 232116 h 264583"/>
                  <a:gd name="connsiteX2" fmla="*/ 192711 w 210631"/>
                  <a:gd name="connsiteY2" fmla="*/ 223132 h 264583"/>
                  <a:gd name="connsiteX3" fmla="*/ 183207 w 210631"/>
                  <a:gd name="connsiteY3" fmla="*/ 239020 h 264583"/>
                  <a:gd name="connsiteX4" fmla="*/ 180181 w 210631"/>
                  <a:gd name="connsiteY4" fmla="*/ 242235 h 264583"/>
                  <a:gd name="connsiteX5" fmla="*/ 172521 w 210631"/>
                  <a:gd name="connsiteY5" fmla="*/ 238972 h 264583"/>
                  <a:gd name="connsiteX6" fmla="*/ 163111 w 210631"/>
                  <a:gd name="connsiteY6" fmla="*/ 215472 h 264583"/>
                  <a:gd name="connsiteX7" fmla="*/ 182072 w 210631"/>
                  <a:gd name="connsiteY7" fmla="*/ 194762 h 264583"/>
                  <a:gd name="connsiteX8" fmla="*/ 170488 w 210631"/>
                  <a:gd name="connsiteY8" fmla="*/ 180340 h 264583"/>
                  <a:gd name="connsiteX9" fmla="*/ 153891 w 210631"/>
                  <a:gd name="connsiteY9" fmla="*/ 193675 h 264583"/>
                  <a:gd name="connsiteX10" fmla="*/ 139517 w 210631"/>
                  <a:gd name="connsiteY10" fmla="*/ 194998 h 264583"/>
                  <a:gd name="connsiteX11" fmla="*/ 142921 w 210631"/>
                  <a:gd name="connsiteY11" fmla="*/ 177787 h 264583"/>
                  <a:gd name="connsiteX12" fmla="*/ 157674 w 210631"/>
                  <a:gd name="connsiteY12" fmla="*/ 164406 h 264583"/>
                  <a:gd name="connsiteX13" fmla="*/ 145711 w 210631"/>
                  <a:gd name="connsiteY13" fmla="*/ 149559 h 264583"/>
                  <a:gd name="connsiteX14" fmla="*/ 130391 w 210631"/>
                  <a:gd name="connsiteY14" fmla="*/ 161900 h 264583"/>
                  <a:gd name="connsiteX15" fmla="*/ 114835 w 210631"/>
                  <a:gd name="connsiteY15" fmla="*/ 163507 h 264583"/>
                  <a:gd name="connsiteX16" fmla="*/ 131715 w 210631"/>
                  <a:gd name="connsiteY16" fmla="*/ 132158 h 264583"/>
                  <a:gd name="connsiteX17" fmla="*/ 120130 w 210631"/>
                  <a:gd name="connsiteY17" fmla="*/ 117737 h 264583"/>
                  <a:gd name="connsiteX18" fmla="*/ 103770 w 210631"/>
                  <a:gd name="connsiteY18" fmla="*/ 130882 h 264583"/>
                  <a:gd name="connsiteX19" fmla="*/ 93604 w 210631"/>
                  <a:gd name="connsiteY19" fmla="*/ 134806 h 264583"/>
                  <a:gd name="connsiteX20" fmla="*/ 84715 w 210631"/>
                  <a:gd name="connsiteY20" fmla="*/ 128139 h 264583"/>
                  <a:gd name="connsiteX21" fmla="*/ 75258 w 210631"/>
                  <a:gd name="connsiteY21" fmla="*/ 96648 h 264583"/>
                  <a:gd name="connsiteX22" fmla="*/ 81783 w 210631"/>
                  <a:gd name="connsiteY22" fmla="*/ 67710 h 264583"/>
                  <a:gd name="connsiteX23" fmla="*/ 83202 w 210631"/>
                  <a:gd name="connsiteY23" fmla="*/ 64211 h 264583"/>
                  <a:gd name="connsiteX24" fmla="*/ 88970 w 210631"/>
                  <a:gd name="connsiteY24" fmla="*/ 63880 h 264583"/>
                  <a:gd name="connsiteX25" fmla="*/ 128027 w 210631"/>
                  <a:gd name="connsiteY25" fmla="*/ 82794 h 264583"/>
                  <a:gd name="connsiteX26" fmla="*/ 131857 w 210631"/>
                  <a:gd name="connsiteY26" fmla="*/ 67379 h 264583"/>
                  <a:gd name="connsiteX27" fmla="*/ 86323 w 210631"/>
                  <a:gd name="connsiteY27" fmla="*/ 46480 h 264583"/>
                  <a:gd name="connsiteX28" fmla="*/ 69868 w 210631"/>
                  <a:gd name="connsiteY28" fmla="*/ 48939 h 264583"/>
                  <a:gd name="connsiteX29" fmla="*/ 65281 w 210631"/>
                  <a:gd name="connsiteY29" fmla="*/ 58774 h 264583"/>
                  <a:gd name="connsiteX30" fmla="*/ 57905 w 210631"/>
                  <a:gd name="connsiteY30" fmla="*/ 89319 h 264583"/>
                  <a:gd name="connsiteX31" fmla="*/ 54690 w 210631"/>
                  <a:gd name="connsiteY31" fmla="*/ 95608 h 264583"/>
                  <a:gd name="connsiteX32" fmla="*/ 49157 w 210631"/>
                  <a:gd name="connsiteY32" fmla="*/ 96412 h 264583"/>
                  <a:gd name="connsiteX33" fmla="*/ 27880 w 210631"/>
                  <a:gd name="connsiteY33" fmla="*/ 80761 h 264583"/>
                  <a:gd name="connsiteX34" fmla="*/ 21686 w 210631"/>
                  <a:gd name="connsiteY34" fmla="*/ 69744 h 264583"/>
                  <a:gd name="connsiteX35" fmla="*/ 27407 w 210631"/>
                  <a:gd name="connsiteY35" fmla="*/ 57592 h 264583"/>
                  <a:gd name="connsiteX36" fmla="*/ 59323 w 210631"/>
                  <a:gd name="connsiteY36" fmla="*/ 10355 h 264583"/>
                  <a:gd name="connsiteX37" fmla="*/ 44003 w 210631"/>
                  <a:gd name="connsiteY37" fmla="*/ 0 h 264583"/>
                  <a:gd name="connsiteX38" fmla="*/ 8399 w 210631"/>
                  <a:gd name="connsiteY38" fmla="*/ 52721 h 264583"/>
                  <a:gd name="connsiteX39" fmla="*/ 77 w 210631"/>
                  <a:gd name="connsiteY39" fmla="*/ 73999 h 264583"/>
                  <a:gd name="connsiteX40" fmla="*/ 9392 w 210631"/>
                  <a:gd name="connsiteY40" fmla="*/ 93575 h 264583"/>
                  <a:gd name="connsiteX41" fmla="*/ 30291 w 210631"/>
                  <a:gd name="connsiteY41" fmla="*/ 109367 h 264583"/>
                  <a:gd name="connsiteX42" fmla="*/ 59702 w 210631"/>
                  <a:gd name="connsiteY42" fmla="*/ 116507 h 264583"/>
                  <a:gd name="connsiteX43" fmla="*/ 61971 w 210631"/>
                  <a:gd name="connsiteY43" fmla="*/ 132158 h 264583"/>
                  <a:gd name="connsiteX44" fmla="*/ 75258 w 210631"/>
                  <a:gd name="connsiteY44" fmla="*/ 147904 h 264583"/>
                  <a:gd name="connsiteX45" fmla="*/ 95306 w 210631"/>
                  <a:gd name="connsiteY45" fmla="*/ 153672 h 264583"/>
                  <a:gd name="connsiteX46" fmla="*/ 93415 w 210631"/>
                  <a:gd name="connsiteY46" fmla="*/ 165683 h 264583"/>
                  <a:gd name="connsiteX47" fmla="*/ 98191 w 210631"/>
                  <a:gd name="connsiteY47" fmla="*/ 176936 h 264583"/>
                  <a:gd name="connsiteX48" fmla="*/ 107742 w 210631"/>
                  <a:gd name="connsiteY48" fmla="*/ 184549 h 264583"/>
                  <a:gd name="connsiteX49" fmla="*/ 119705 w 210631"/>
                  <a:gd name="connsiteY49" fmla="*/ 186204 h 264583"/>
                  <a:gd name="connsiteX50" fmla="*/ 124953 w 210631"/>
                  <a:gd name="connsiteY50" fmla="*/ 210271 h 264583"/>
                  <a:gd name="connsiteX51" fmla="*/ 145900 w 210631"/>
                  <a:gd name="connsiteY51" fmla="*/ 217175 h 264583"/>
                  <a:gd name="connsiteX52" fmla="*/ 147224 w 210631"/>
                  <a:gd name="connsiteY52" fmla="*/ 237365 h 264583"/>
                  <a:gd name="connsiteX53" fmla="*/ 156255 w 210631"/>
                  <a:gd name="connsiteY53" fmla="*/ 253063 h 264583"/>
                  <a:gd name="connsiteX54" fmla="*/ 189638 w 210631"/>
                  <a:gd name="connsiteY54" fmla="*/ 259494 h 26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10631" h="264583">
                    <a:moveTo>
                      <a:pt x="189638" y="259494"/>
                    </a:moveTo>
                    <a:cubicBezTo>
                      <a:pt x="195312" y="256231"/>
                      <a:pt x="202310" y="247105"/>
                      <a:pt x="210632" y="232116"/>
                    </a:cubicBezTo>
                    <a:lnTo>
                      <a:pt x="192711" y="223132"/>
                    </a:lnTo>
                    <a:lnTo>
                      <a:pt x="183207" y="239020"/>
                    </a:lnTo>
                    <a:cubicBezTo>
                      <a:pt x="182309" y="240486"/>
                      <a:pt x="181316" y="241573"/>
                      <a:pt x="180181" y="242235"/>
                    </a:cubicBezTo>
                    <a:cubicBezTo>
                      <a:pt x="177297" y="243890"/>
                      <a:pt x="174696" y="242802"/>
                      <a:pt x="172521" y="238972"/>
                    </a:cubicBezTo>
                    <a:cubicBezTo>
                      <a:pt x="172521" y="238972"/>
                      <a:pt x="160984" y="221761"/>
                      <a:pt x="163111" y="215472"/>
                    </a:cubicBezTo>
                    <a:cubicBezTo>
                      <a:pt x="164861" y="210318"/>
                      <a:pt x="171291" y="203462"/>
                      <a:pt x="182072" y="194762"/>
                    </a:cubicBezTo>
                    <a:lnTo>
                      <a:pt x="170488" y="180340"/>
                    </a:lnTo>
                    <a:lnTo>
                      <a:pt x="153891" y="193675"/>
                    </a:lnTo>
                    <a:cubicBezTo>
                      <a:pt x="147650" y="198687"/>
                      <a:pt x="142827" y="199112"/>
                      <a:pt x="139517" y="194998"/>
                    </a:cubicBezTo>
                    <a:cubicBezTo>
                      <a:pt x="135923" y="190507"/>
                      <a:pt x="137058" y="184785"/>
                      <a:pt x="142921" y="177787"/>
                    </a:cubicBezTo>
                    <a:cubicBezTo>
                      <a:pt x="145522" y="174666"/>
                      <a:pt x="150439" y="170222"/>
                      <a:pt x="157674" y="164406"/>
                    </a:cubicBezTo>
                    <a:lnTo>
                      <a:pt x="145711" y="149559"/>
                    </a:lnTo>
                    <a:lnTo>
                      <a:pt x="130391" y="161900"/>
                    </a:lnTo>
                    <a:cubicBezTo>
                      <a:pt x="123582" y="167385"/>
                      <a:pt x="118381" y="167905"/>
                      <a:pt x="114835" y="163507"/>
                    </a:cubicBezTo>
                    <a:cubicBezTo>
                      <a:pt x="109019" y="156273"/>
                      <a:pt x="114646" y="145823"/>
                      <a:pt x="131715" y="132158"/>
                    </a:cubicBezTo>
                    <a:lnTo>
                      <a:pt x="120130" y="117737"/>
                    </a:lnTo>
                    <a:lnTo>
                      <a:pt x="103770" y="130882"/>
                    </a:lnTo>
                    <a:cubicBezTo>
                      <a:pt x="99704" y="134144"/>
                      <a:pt x="96394" y="135137"/>
                      <a:pt x="93604" y="134806"/>
                    </a:cubicBezTo>
                    <a:cubicBezTo>
                      <a:pt x="90956" y="134475"/>
                      <a:pt x="84715" y="128139"/>
                      <a:pt x="84715" y="128139"/>
                    </a:cubicBezTo>
                    <a:cubicBezTo>
                      <a:pt x="75589" y="119817"/>
                      <a:pt x="72374" y="109320"/>
                      <a:pt x="75258" y="96648"/>
                    </a:cubicBezTo>
                    <a:lnTo>
                      <a:pt x="81783" y="67710"/>
                    </a:lnTo>
                    <a:cubicBezTo>
                      <a:pt x="82114" y="66056"/>
                      <a:pt x="82587" y="64921"/>
                      <a:pt x="83202" y="64211"/>
                    </a:cubicBezTo>
                    <a:cubicBezTo>
                      <a:pt x="84478" y="62746"/>
                      <a:pt x="86370" y="62651"/>
                      <a:pt x="88970" y="63880"/>
                    </a:cubicBezTo>
                    <a:lnTo>
                      <a:pt x="128027" y="82794"/>
                    </a:lnTo>
                    <a:lnTo>
                      <a:pt x="131857" y="67379"/>
                    </a:lnTo>
                    <a:lnTo>
                      <a:pt x="86323" y="46480"/>
                    </a:lnTo>
                    <a:cubicBezTo>
                      <a:pt x="79419" y="43359"/>
                      <a:pt x="73981" y="44163"/>
                      <a:pt x="69868" y="48939"/>
                    </a:cubicBezTo>
                    <a:cubicBezTo>
                      <a:pt x="67834" y="51303"/>
                      <a:pt x="66274" y="54613"/>
                      <a:pt x="65281" y="58774"/>
                    </a:cubicBezTo>
                    <a:lnTo>
                      <a:pt x="57905" y="89319"/>
                    </a:lnTo>
                    <a:cubicBezTo>
                      <a:pt x="57337" y="91683"/>
                      <a:pt x="56250" y="93764"/>
                      <a:pt x="54690" y="95608"/>
                    </a:cubicBezTo>
                    <a:cubicBezTo>
                      <a:pt x="53508" y="96979"/>
                      <a:pt x="51663" y="97216"/>
                      <a:pt x="49157" y="96412"/>
                    </a:cubicBezTo>
                    <a:cubicBezTo>
                      <a:pt x="47266" y="95797"/>
                      <a:pt x="27880" y="80761"/>
                      <a:pt x="27880" y="80761"/>
                    </a:cubicBezTo>
                    <a:cubicBezTo>
                      <a:pt x="23246" y="77640"/>
                      <a:pt x="21165" y="73952"/>
                      <a:pt x="21686" y="69744"/>
                    </a:cubicBezTo>
                    <a:cubicBezTo>
                      <a:pt x="22016" y="66812"/>
                      <a:pt x="23955" y="62746"/>
                      <a:pt x="27407" y="57592"/>
                    </a:cubicBezTo>
                    <a:lnTo>
                      <a:pt x="59323" y="10355"/>
                    </a:lnTo>
                    <a:lnTo>
                      <a:pt x="44003" y="0"/>
                    </a:lnTo>
                    <a:lnTo>
                      <a:pt x="8399" y="52721"/>
                    </a:lnTo>
                    <a:cubicBezTo>
                      <a:pt x="3339" y="60192"/>
                      <a:pt x="597" y="67285"/>
                      <a:pt x="77" y="73999"/>
                    </a:cubicBezTo>
                    <a:cubicBezTo>
                      <a:pt x="-538" y="82416"/>
                      <a:pt x="2536" y="88941"/>
                      <a:pt x="9392" y="93575"/>
                    </a:cubicBezTo>
                    <a:lnTo>
                      <a:pt x="30291" y="109367"/>
                    </a:lnTo>
                    <a:cubicBezTo>
                      <a:pt x="40363" y="117973"/>
                      <a:pt x="50150" y="120337"/>
                      <a:pt x="59702" y="116507"/>
                    </a:cubicBezTo>
                    <a:cubicBezTo>
                      <a:pt x="58425" y="121141"/>
                      <a:pt x="59182" y="126390"/>
                      <a:pt x="61971" y="132158"/>
                    </a:cubicBezTo>
                    <a:cubicBezTo>
                      <a:pt x="64430" y="137170"/>
                      <a:pt x="75258" y="147904"/>
                      <a:pt x="75258" y="147904"/>
                    </a:cubicBezTo>
                    <a:cubicBezTo>
                      <a:pt x="75258" y="147904"/>
                      <a:pt x="84289" y="156651"/>
                      <a:pt x="95306" y="153672"/>
                    </a:cubicBezTo>
                    <a:cubicBezTo>
                      <a:pt x="93368" y="157219"/>
                      <a:pt x="92753" y="161238"/>
                      <a:pt x="93415" y="165683"/>
                    </a:cubicBezTo>
                    <a:cubicBezTo>
                      <a:pt x="94030" y="169985"/>
                      <a:pt x="95637" y="173721"/>
                      <a:pt x="98191" y="176936"/>
                    </a:cubicBezTo>
                    <a:cubicBezTo>
                      <a:pt x="100839" y="180246"/>
                      <a:pt x="104054" y="182752"/>
                      <a:pt x="107742" y="184549"/>
                    </a:cubicBezTo>
                    <a:cubicBezTo>
                      <a:pt x="111903" y="186535"/>
                      <a:pt x="115875" y="187055"/>
                      <a:pt x="119705" y="186204"/>
                    </a:cubicBezTo>
                    <a:cubicBezTo>
                      <a:pt x="117719" y="195377"/>
                      <a:pt x="119468" y="203415"/>
                      <a:pt x="124953" y="210271"/>
                    </a:cubicBezTo>
                    <a:cubicBezTo>
                      <a:pt x="129871" y="216371"/>
                      <a:pt x="136869" y="218688"/>
                      <a:pt x="145900" y="217175"/>
                    </a:cubicBezTo>
                    <a:cubicBezTo>
                      <a:pt x="141928" y="227908"/>
                      <a:pt x="147224" y="237365"/>
                      <a:pt x="147224" y="237365"/>
                    </a:cubicBezTo>
                    <a:lnTo>
                      <a:pt x="156255" y="253063"/>
                    </a:lnTo>
                    <a:cubicBezTo>
                      <a:pt x="163773" y="265830"/>
                      <a:pt x="174838" y="268005"/>
                      <a:pt x="189638" y="259494"/>
                    </a:cubicBezTo>
                    <a:close/>
                  </a:path>
                </a:pathLst>
              </a:custGeom>
              <a:grpFill/>
              <a:ln w="4710"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B2329A1F-8D85-3037-B296-5EFED154AE29}"/>
                  </a:ext>
                </a:extLst>
              </p:cNvPr>
              <p:cNvSpPr/>
              <p:nvPr/>
            </p:nvSpPr>
            <p:spPr>
              <a:xfrm rot="-1571610">
                <a:off x="3554697" y="1065424"/>
                <a:ext cx="96836" cy="18535"/>
              </a:xfrm>
              <a:custGeom>
                <a:avLst/>
                <a:gdLst>
                  <a:gd name="connsiteX0" fmla="*/ 0 w 96836"/>
                  <a:gd name="connsiteY0" fmla="*/ 0 h 18535"/>
                  <a:gd name="connsiteX1" fmla="*/ 96836 w 96836"/>
                  <a:gd name="connsiteY1" fmla="*/ 0 h 18535"/>
                  <a:gd name="connsiteX2" fmla="*/ 96836 w 96836"/>
                  <a:gd name="connsiteY2" fmla="*/ 18535 h 18535"/>
                  <a:gd name="connsiteX3" fmla="*/ 0 w 96836"/>
                  <a:gd name="connsiteY3" fmla="*/ 18535 h 18535"/>
                </a:gdLst>
                <a:ahLst/>
                <a:cxnLst>
                  <a:cxn ang="0">
                    <a:pos x="connsiteX0" y="connsiteY0"/>
                  </a:cxn>
                  <a:cxn ang="0">
                    <a:pos x="connsiteX1" y="connsiteY1"/>
                  </a:cxn>
                  <a:cxn ang="0">
                    <a:pos x="connsiteX2" y="connsiteY2"/>
                  </a:cxn>
                  <a:cxn ang="0">
                    <a:pos x="connsiteX3" y="connsiteY3"/>
                  </a:cxn>
                </a:cxnLst>
                <a:rect l="l" t="t" r="r" b="b"/>
                <a:pathLst>
                  <a:path w="96836" h="18535">
                    <a:moveTo>
                      <a:pt x="0" y="0"/>
                    </a:moveTo>
                    <a:lnTo>
                      <a:pt x="96836" y="0"/>
                    </a:lnTo>
                    <a:lnTo>
                      <a:pt x="96836" y="18535"/>
                    </a:lnTo>
                    <a:lnTo>
                      <a:pt x="0" y="18535"/>
                    </a:lnTo>
                    <a:close/>
                  </a:path>
                </a:pathLst>
              </a:custGeom>
              <a:grpFill/>
              <a:ln w="4710"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89C65FA0-C6C9-B992-E06E-458DF6A48228}"/>
                  </a:ext>
                </a:extLst>
              </p:cNvPr>
              <p:cNvSpPr/>
              <p:nvPr/>
            </p:nvSpPr>
            <p:spPr>
              <a:xfrm>
                <a:off x="3576663" y="1107142"/>
                <a:ext cx="83105" cy="74239"/>
              </a:xfrm>
              <a:custGeom>
                <a:avLst/>
                <a:gdLst>
                  <a:gd name="connsiteX0" fmla="*/ 65516 w 83105"/>
                  <a:gd name="connsiteY0" fmla="*/ 9457 h 74239"/>
                  <a:gd name="connsiteX1" fmla="*/ 41591 w 83105"/>
                  <a:gd name="connsiteY1" fmla="*/ 49743 h 74239"/>
                  <a:gd name="connsiteX2" fmla="*/ 36862 w 83105"/>
                  <a:gd name="connsiteY2" fmla="*/ 53714 h 74239"/>
                  <a:gd name="connsiteX3" fmla="*/ 28399 w 83105"/>
                  <a:gd name="connsiteY3" fmla="*/ 46338 h 74239"/>
                  <a:gd name="connsiteX4" fmla="*/ 20691 w 83105"/>
                  <a:gd name="connsiteY4" fmla="*/ 24540 h 74239"/>
                  <a:gd name="connsiteX5" fmla="*/ 21590 w 83105"/>
                  <a:gd name="connsiteY5" fmla="*/ 13807 h 74239"/>
                  <a:gd name="connsiteX6" fmla="*/ 24427 w 83105"/>
                  <a:gd name="connsiteY6" fmla="*/ 7802 h 74239"/>
                  <a:gd name="connsiteX7" fmla="*/ 8067 w 83105"/>
                  <a:gd name="connsiteY7" fmla="*/ 0 h 74239"/>
                  <a:gd name="connsiteX8" fmla="*/ 1683 w 83105"/>
                  <a:gd name="connsiteY8" fmla="*/ 33572 h 74239"/>
                  <a:gd name="connsiteX9" fmla="*/ 8398 w 83105"/>
                  <a:gd name="connsiteY9" fmla="*/ 52485 h 74239"/>
                  <a:gd name="connsiteX10" fmla="*/ 43766 w 83105"/>
                  <a:gd name="connsiteY10" fmla="*/ 72108 h 74239"/>
                  <a:gd name="connsiteX11" fmla="*/ 58802 w 83105"/>
                  <a:gd name="connsiteY11" fmla="*/ 59058 h 74239"/>
                  <a:gd name="connsiteX12" fmla="*/ 83106 w 83105"/>
                  <a:gd name="connsiteY12" fmla="*/ 18346 h 74239"/>
                  <a:gd name="connsiteX13" fmla="*/ 65516 w 83105"/>
                  <a:gd name="connsiteY13" fmla="*/ 9457 h 7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105" h="74239">
                    <a:moveTo>
                      <a:pt x="65516" y="9457"/>
                    </a:moveTo>
                    <a:lnTo>
                      <a:pt x="41591" y="49743"/>
                    </a:lnTo>
                    <a:cubicBezTo>
                      <a:pt x="40409" y="51729"/>
                      <a:pt x="38801" y="53052"/>
                      <a:pt x="36862" y="53714"/>
                    </a:cubicBezTo>
                    <a:cubicBezTo>
                      <a:pt x="33363" y="54944"/>
                      <a:pt x="30574" y="52485"/>
                      <a:pt x="28399" y="46338"/>
                    </a:cubicBezTo>
                    <a:lnTo>
                      <a:pt x="20691" y="24540"/>
                    </a:lnTo>
                    <a:cubicBezTo>
                      <a:pt x="19746" y="21845"/>
                      <a:pt x="20029" y="18252"/>
                      <a:pt x="21590" y="13807"/>
                    </a:cubicBezTo>
                    <a:cubicBezTo>
                      <a:pt x="22914" y="10024"/>
                      <a:pt x="23859" y="7991"/>
                      <a:pt x="24427" y="7802"/>
                    </a:cubicBezTo>
                    <a:lnTo>
                      <a:pt x="8067" y="0"/>
                    </a:lnTo>
                    <a:cubicBezTo>
                      <a:pt x="265" y="12294"/>
                      <a:pt x="-1910" y="23500"/>
                      <a:pt x="1683" y="33572"/>
                    </a:cubicBezTo>
                    <a:lnTo>
                      <a:pt x="8398" y="52485"/>
                    </a:lnTo>
                    <a:cubicBezTo>
                      <a:pt x="15112" y="71540"/>
                      <a:pt x="26933" y="78066"/>
                      <a:pt x="43766" y="72108"/>
                    </a:cubicBezTo>
                    <a:cubicBezTo>
                      <a:pt x="49913" y="69933"/>
                      <a:pt x="54925" y="65583"/>
                      <a:pt x="58802" y="59058"/>
                    </a:cubicBezTo>
                    <a:lnTo>
                      <a:pt x="83106" y="18346"/>
                    </a:lnTo>
                    <a:lnTo>
                      <a:pt x="65516" y="9457"/>
                    </a:lnTo>
                    <a:close/>
                  </a:path>
                </a:pathLst>
              </a:custGeom>
              <a:grpFill/>
              <a:ln w="471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319330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0903" y="588220"/>
            <a:ext cx="535461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XSS Injection </a:t>
            </a:r>
            <a:r>
              <a:rPr lang="fa-IR" sz="2000" b="1" dirty="0">
                <a:latin typeface="Times New Roman" panose="02020603050405020304" pitchFamily="18" charset="0"/>
                <a:cs typeface="B Titr" panose="00000700000000000000" pitchFamily="2" charset="-78"/>
              </a:rPr>
              <a:t> یا </a:t>
            </a:r>
            <a:r>
              <a:rPr lang="en-US" sz="2000" b="1" dirty="0">
                <a:latin typeface="Times New Roman" panose="02020603050405020304" pitchFamily="18" charset="0"/>
                <a:cs typeface="B Titr" panose="00000700000000000000" pitchFamily="2" charset="-78"/>
              </a:rPr>
              <a:t>Cross Site Scripting</a:t>
            </a:r>
          </a:p>
        </p:txBody>
      </p:sp>
      <p:sp>
        <p:nvSpPr>
          <p:cNvPr id="3" name="Rectangle 2"/>
          <p:cNvSpPr/>
          <p:nvPr/>
        </p:nvSpPr>
        <p:spPr>
          <a:xfrm>
            <a:off x="403124" y="1529282"/>
            <a:ext cx="11287432"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صورتیکه برنامه نویس وب سایت شما در فیلد های ورودی اطلاعات خود اعتبارسنجی یا </a:t>
            </a:r>
            <a:r>
              <a:rPr lang="en-US" dirty="0">
                <a:latin typeface="Times New Roman" panose="02020603050405020304" pitchFamily="18" charset="0"/>
                <a:cs typeface="B Nazanin" panose="00000400000000000000" pitchFamily="2" charset="-78"/>
              </a:rPr>
              <a:t>Validation </a:t>
            </a:r>
            <a:r>
              <a:rPr lang="fa-IR" dirty="0">
                <a:latin typeface="Times New Roman" panose="02020603050405020304" pitchFamily="18" charset="0"/>
                <a:cs typeface="B Nazanin" panose="00000400000000000000" pitchFamily="2" charset="-78"/>
              </a:rPr>
              <a:t> را انجام ندهد ، آن وب سایت مستعد بروز حملات</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خواهد بود. حملات  </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خود به دو دسته بندی تقسیم می شوند که به عنوان انعکاس و ذخیره شناخته می شوند ، در حملات از نوع انعاکاس هکر یک حفره امنیتی و راهی برای استفاده از آن پیدا می نماید تا کاربر ناشناس را به یک برنامه وب دارای آسیب پذیری </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هدایت کند. </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304801" y="5058216"/>
            <a:ext cx="11710222"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این هنگام حمله انجام شده است. این حمله به وسیله یک سری از پارامترهای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که با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ارسال می شوند، انجام می شود. هکر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مخرب را با پارامترهای موجود در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برای کاربر ارسال می کند. این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معمولا از طریق ایمیل، وبلاگ ها یا انجمن ها و یا هر روش ممکن دیگری برای کاربر فرستاده می شود.</a:t>
            </a:r>
          </a:p>
        </p:txBody>
      </p:sp>
      <p:pic>
        <p:nvPicPr>
          <p:cNvPr id="6" name="Picture 5">
            <a:extLst>
              <a:ext uri="{FF2B5EF4-FFF2-40B4-BE49-F238E27FC236}">
                <a16:creationId xmlns:a16="http://schemas.microsoft.com/office/drawing/2014/main" id="{762845D6-C395-11C4-EDC6-05519E7559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131" y="3293749"/>
            <a:ext cx="3047943" cy="1685077"/>
          </a:xfrm>
          <a:prstGeom prst="rect">
            <a:avLst/>
          </a:prstGeom>
        </p:spPr>
      </p:pic>
    </p:spTree>
    <p:extLst>
      <p:ext uri="{BB962C8B-B14F-4D97-AF65-F5344CB8AC3E}">
        <p14:creationId xmlns:p14="http://schemas.microsoft.com/office/powerpoint/2010/main" val="2550391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0903" y="588220"/>
            <a:ext cx="535461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XSS Injection </a:t>
            </a:r>
            <a:r>
              <a:rPr lang="fa-IR" sz="2000" b="1" dirty="0">
                <a:latin typeface="Times New Roman" panose="02020603050405020304" pitchFamily="18" charset="0"/>
                <a:cs typeface="B Titr" panose="00000700000000000000" pitchFamily="2" charset="-78"/>
              </a:rPr>
              <a:t> یا </a:t>
            </a:r>
            <a:r>
              <a:rPr lang="en-US" sz="2000" b="1" dirty="0">
                <a:latin typeface="Times New Roman" panose="02020603050405020304" pitchFamily="18" charset="0"/>
                <a:cs typeface="B Titr" panose="00000700000000000000" pitchFamily="2" charset="-78"/>
              </a:rPr>
              <a:t>Cross Site Scripting</a:t>
            </a:r>
          </a:p>
        </p:txBody>
      </p:sp>
      <p:sp>
        <p:nvSpPr>
          <p:cNvPr id="3" name="Rectangle 2"/>
          <p:cNvSpPr/>
          <p:nvPr/>
        </p:nvSpPr>
        <p:spPr>
          <a:xfrm>
            <a:off x="717754" y="1457961"/>
            <a:ext cx="11208054"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شاید تصور شود که کاربر بر روی لینک های ناشناس کلیک نمی کند، بنابراین مشکلی برای او پیش نمی آید. اما باید توجه نمود که با استفاده از </a:t>
            </a:r>
            <a:r>
              <a:rPr lang="en-US" dirty="0">
                <a:latin typeface="Times New Roman" panose="02020603050405020304" pitchFamily="18" charset="0"/>
                <a:cs typeface="B Nazanin" panose="00000400000000000000" pitchFamily="2" charset="-78"/>
              </a:rPr>
              <a:t>JavaScript </a:t>
            </a:r>
            <a:r>
              <a:rPr lang="fa-IR" dirty="0">
                <a:latin typeface="Times New Roman" panose="02020603050405020304" pitchFamily="18" charset="0"/>
                <a:cs typeface="B Nazanin" panose="00000400000000000000" pitchFamily="2" charset="-78"/>
              </a:rPr>
              <a:t>حتی با بازنمودن یک ایمیل و حتی مشاهده یک سایت، حمله </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انجام می شود. به علاوه در این نوع حمله معمولا</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ها با متدهایی مثل </a:t>
            </a:r>
            <a:r>
              <a:rPr lang="en-US" dirty="0">
                <a:latin typeface="Times New Roman" panose="02020603050405020304" pitchFamily="18" charset="0"/>
                <a:cs typeface="B Nazanin" panose="00000400000000000000" pitchFamily="2" charset="-78"/>
              </a:rPr>
              <a:t>Hex </a:t>
            </a:r>
            <a:r>
              <a:rPr lang="fa-IR" dirty="0">
                <a:latin typeface="Times New Roman" panose="02020603050405020304" pitchFamily="18" charset="0"/>
                <a:cs typeface="B Nazanin" panose="00000400000000000000" pitchFamily="2" charset="-78"/>
              </a:rPr>
              <a:t> و یا هر متد کدگذاری دیگری که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ها را بصورت معتبر نمایش می دهد، کدگذاری می شوند.</a:t>
            </a:r>
          </a:p>
        </p:txBody>
      </p:sp>
      <p:pic>
        <p:nvPicPr>
          <p:cNvPr id="4" name="Picture 3"/>
          <p:cNvPicPr>
            <a:picLocks noChangeAspect="1"/>
          </p:cNvPicPr>
          <p:nvPr/>
        </p:nvPicPr>
        <p:blipFill>
          <a:blip r:embed="rId2"/>
          <a:stretch>
            <a:fillRect/>
          </a:stretch>
        </p:blipFill>
        <p:spPr>
          <a:xfrm>
            <a:off x="632951" y="3543843"/>
            <a:ext cx="4830097" cy="2716930"/>
          </a:xfrm>
          <a:prstGeom prst="rect">
            <a:avLst/>
          </a:prstGeom>
        </p:spPr>
      </p:pic>
      <p:sp>
        <p:nvSpPr>
          <p:cNvPr id="5" name="Rectangle 4"/>
          <p:cNvSpPr/>
          <p:nvPr/>
        </p:nvSpPr>
        <p:spPr>
          <a:xfrm>
            <a:off x="5590903" y="3612669"/>
            <a:ext cx="6213987" cy="223907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حملات از نوع ذخیره ، هکر کدهای مخربی را که یک کاربر در آینده آنها را فراخوانی می کند ذخیره می نماید. در واقع یک کاربر ندانسته به کدهای مخرب برخورد می نماید و کدهای مخرب اجرا می شوند. مسئله اینجاست که هنگام ذخیره سازی کدها و همچنین هنگام واکشی آنها اعتبارسنجی ورودی ها و خروجی ها انجام نشده است. </a:t>
            </a:r>
          </a:p>
        </p:txBody>
      </p:sp>
    </p:spTree>
    <p:extLst>
      <p:ext uri="{BB962C8B-B14F-4D97-AF65-F5344CB8AC3E}">
        <p14:creationId xmlns:p14="http://schemas.microsoft.com/office/powerpoint/2010/main" val="1070107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0903" y="588220"/>
            <a:ext cx="535461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XSS Injection </a:t>
            </a:r>
            <a:r>
              <a:rPr lang="fa-IR" sz="2000" b="1" dirty="0">
                <a:latin typeface="Times New Roman" panose="02020603050405020304" pitchFamily="18" charset="0"/>
                <a:cs typeface="B Titr" panose="00000700000000000000" pitchFamily="2" charset="-78"/>
              </a:rPr>
              <a:t> یا </a:t>
            </a:r>
            <a:r>
              <a:rPr lang="en-US" sz="2000" b="1" dirty="0">
                <a:latin typeface="Times New Roman" panose="02020603050405020304" pitchFamily="18" charset="0"/>
                <a:cs typeface="B Titr" panose="00000700000000000000" pitchFamily="2" charset="-78"/>
              </a:rPr>
              <a:t>Cross Site Scripting</a:t>
            </a:r>
          </a:p>
        </p:txBody>
      </p:sp>
      <p:sp>
        <p:nvSpPr>
          <p:cNvPr id="3" name="Rectangle 2"/>
          <p:cNvSpPr/>
          <p:nvPr/>
        </p:nvSpPr>
        <p:spPr>
          <a:xfrm>
            <a:off x="530943" y="4133984"/>
            <a:ext cx="11316209"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نکته حائز اهمیت این است که حتی درصورت اعتبارسنجی یا </a:t>
            </a:r>
            <a:r>
              <a:rPr lang="en-US" dirty="0">
                <a:latin typeface="Times New Roman" panose="02020603050405020304" pitchFamily="18" charset="0"/>
                <a:cs typeface="B Nazanin" panose="00000400000000000000" pitchFamily="2" charset="-78"/>
              </a:rPr>
              <a:t>Validation </a:t>
            </a:r>
            <a:r>
              <a:rPr lang="fa-IR" dirty="0">
                <a:latin typeface="Times New Roman" panose="02020603050405020304" pitchFamily="18" charset="0"/>
                <a:cs typeface="B Nazanin" panose="00000400000000000000" pitchFamily="2" charset="-78"/>
              </a:rPr>
              <a:t> کدها در هنگام ذخیره نمودن آنها، چک نمودن خروجی ها و اعتبار سنجی آنها نیز لازم است. چراکه به این ترتیب کدهای مخرب ناشناخته در طی فرایند اعتبار سنجی ورودی، کشف خواهند شد. یک کاربر معمولا از راه های مختلفی مورد حملات </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قرار می گیرد که از آن جمله می توانیم به باز کردن یک صفحه وب سایت ، کلیک کردن بر روی یک لینک و همچنین حتی باز کردن یک ایمیل ساده اشاره کنیم.</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7312" t="4644" r="3354" b="16210"/>
          <a:stretch/>
        </p:blipFill>
        <p:spPr>
          <a:xfrm>
            <a:off x="530943" y="1157846"/>
            <a:ext cx="5015616" cy="2499572"/>
          </a:xfrm>
          <a:prstGeom prst="rect">
            <a:avLst/>
          </a:prstGeom>
        </p:spPr>
      </p:pic>
    </p:spTree>
    <p:extLst>
      <p:ext uri="{BB962C8B-B14F-4D97-AF65-F5344CB8AC3E}">
        <p14:creationId xmlns:p14="http://schemas.microsoft.com/office/powerpoint/2010/main" val="4171991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0697" y="609289"/>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SQL Injection</a:t>
            </a:r>
          </a:p>
        </p:txBody>
      </p:sp>
      <p:sp>
        <p:nvSpPr>
          <p:cNvPr id="4" name="Rectangle 3"/>
          <p:cNvSpPr/>
          <p:nvPr/>
        </p:nvSpPr>
        <p:spPr>
          <a:xfrm>
            <a:off x="501445" y="1387391"/>
            <a:ext cx="10972800"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همانطور که می دانید واژه </a:t>
            </a:r>
            <a:r>
              <a:rPr lang="en-US" dirty="0">
                <a:latin typeface="Times New Roman" panose="02020603050405020304" pitchFamily="18" charset="0"/>
                <a:cs typeface="B Nazanin" panose="00000400000000000000" pitchFamily="2" charset="-78"/>
              </a:rPr>
              <a:t>SQL </a:t>
            </a:r>
            <a:r>
              <a:rPr lang="fa-IR" dirty="0">
                <a:latin typeface="Times New Roman" panose="02020603050405020304" pitchFamily="18" charset="0"/>
                <a:cs typeface="B Nazanin" panose="00000400000000000000" pitchFamily="2" charset="-78"/>
              </a:rPr>
              <a:t> مخفف کلمه</a:t>
            </a:r>
            <a:r>
              <a:rPr lang="en-US" dirty="0">
                <a:latin typeface="Times New Roman" panose="02020603050405020304" pitchFamily="18" charset="0"/>
                <a:cs typeface="B Nazanin" panose="00000400000000000000" pitchFamily="2" charset="-78"/>
              </a:rPr>
              <a:t>Structured Query Language </a:t>
            </a:r>
            <a:r>
              <a:rPr lang="fa-IR" dirty="0">
                <a:latin typeface="Times New Roman" panose="02020603050405020304" pitchFamily="18" charset="0"/>
                <a:cs typeface="B Nazanin" panose="00000400000000000000" pitchFamily="2" charset="-78"/>
              </a:rPr>
              <a:t> می باشد که زبانی برای برقرار ارتباط با پایگاه های داده می باشد ، این زبان می تواند برای انجام پرسش و پاسخ یا </a:t>
            </a:r>
            <a:r>
              <a:rPr lang="en-US" dirty="0">
                <a:latin typeface="Times New Roman" panose="02020603050405020304" pitchFamily="18" charset="0"/>
                <a:cs typeface="B Nazanin" panose="00000400000000000000" pitchFamily="2" charset="-78"/>
              </a:rPr>
              <a:t>Query </a:t>
            </a:r>
            <a:r>
              <a:rPr lang="fa-IR" dirty="0">
                <a:latin typeface="Times New Roman" panose="02020603050405020304" pitchFamily="18" charset="0"/>
                <a:cs typeface="B Nazanin" panose="00000400000000000000" pitchFamily="2" charset="-78"/>
              </a:rPr>
              <a:t>گرفتن از پایگاه های داده ای مانند </a:t>
            </a:r>
            <a:r>
              <a:rPr lang="en-US" dirty="0">
                <a:latin typeface="Times New Roman" panose="02020603050405020304" pitchFamily="18" charset="0"/>
                <a:cs typeface="B Nazanin" panose="00000400000000000000" pitchFamily="2" charset="-78"/>
              </a:rPr>
              <a:t>MSSQL </a:t>
            </a:r>
            <a:r>
              <a:rPr lang="fa-IR" dirty="0">
                <a:latin typeface="Times New Roman" panose="02020603050405020304" pitchFamily="18" charset="0"/>
                <a:cs typeface="B Nazanin" panose="00000400000000000000" pitchFamily="2" charset="-78"/>
              </a:rPr>
              <a:t> یا</a:t>
            </a:r>
            <a:r>
              <a:rPr lang="en-US" dirty="0">
                <a:latin typeface="Times New Roman" panose="02020603050405020304" pitchFamily="18" charset="0"/>
                <a:cs typeface="B Nazanin" panose="00000400000000000000" pitchFamily="2" charset="-78"/>
              </a:rPr>
              <a:t>MySQL </a:t>
            </a:r>
            <a:r>
              <a:rPr lang="fa-IR" dirty="0">
                <a:latin typeface="Times New Roman" panose="02020603050405020304" pitchFamily="18" charset="0"/>
                <a:cs typeface="B Nazanin" panose="00000400000000000000" pitchFamily="2" charset="-78"/>
              </a:rPr>
              <a:t>یا </a:t>
            </a:r>
            <a:r>
              <a:rPr lang="en-US" dirty="0">
                <a:latin typeface="Times New Roman" panose="02020603050405020304" pitchFamily="18" charset="0"/>
                <a:cs typeface="B Nazanin" panose="00000400000000000000" pitchFamily="2" charset="-78"/>
              </a:rPr>
              <a:t>Oracle </a:t>
            </a:r>
            <a:r>
              <a:rPr lang="fa-IR" dirty="0">
                <a:latin typeface="Times New Roman" panose="02020603050405020304" pitchFamily="18" charset="0"/>
                <a:cs typeface="B Nazanin" panose="00000400000000000000" pitchFamily="2" charset="-78"/>
              </a:rPr>
              <a:t>یا هر پایگاه داده مشابهی مورد استفاده قرار بگیرد.</a:t>
            </a:r>
          </a:p>
        </p:txBody>
      </p:sp>
      <p:pic>
        <p:nvPicPr>
          <p:cNvPr id="6" name="Picture 5"/>
          <p:cNvPicPr>
            <a:picLocks noChangeAspect="1"/>
          </p:cNvPicPr>
          <p:nvPr/>
        </p:nvPicPr>
        <p:blipFill>
          <a:blip r:embed="rId2"/>
          <a:stretch>
            <a:fillRect/>
          </a:stretch>
        </p:blipFill>
        <p:spPr>
          <a:xfrm>
            <a:off x="717755" y="3072468"/>
            <a:ext cx="6265115" cy="335631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 name="Picture 1">
            <a:extLst>
              <a:ext uri="{FF2B5EF4-FFF2-40B4-BE49-F238E27FC236}">
                <a16:creationId xmlns:a16="http://schemas.microsoft.com/office/drawing/2014/main" id="{64D047C8-653E-05F8-C5EA-371229E1B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2126" y="4046235"/>
            <a:ext cx="3586705" cy="239113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342456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0697" y="609289"/>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SQL Injection</a:t>
            </a:r>
          </a:p>
        </p:txBody>
      </p:sp>
      <p:sp>
        <p:nvSpPr>
          <p:cNvPr id="2" name="Rectangle 1">
            <a:extLst>
              <a:ext uri="{FF2B5EF4-FFF2-40B4-BE49-F238E27FC236}">
                <a16:creationId xmlns:a16="http://schemas.microsoft.com/office/drawing/2014/main" id="{D3FC6B80-38A2-10E5-038D-02420842A81A}"/>
              </a:ext>
            </a:extLst>
          </p:cNvPr>
          <p:cNvSpPr/>
          <p:nvPr/>
        </p:nvSpPr>
        <p:spPr>
          <a:xfrm>
            <a:off x="5644895" y="1392835"/>
            <a:ext cx="6045659"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همانطور که قبلا هم اشاره کردیم هرگاه نامی از </a:t>
            </a:r>
            <a:r>
              <a:rPr lang="en-US" dirty="0">
                <a:latin typeface="Times New Roman" panose="02020603050405020304" pitchFamily="18" charset="0"/>
                <a:cs typeface="B Nazanin" panose="00000400000000000000" pitchFamily="2" charset="-78"/>
              </a:rPr>
              <a:t>Injection </a:t>
            </a:r>
            <a:r>
              <a:rPr lang="fa-IR" dirty="0">
                <a:latin typeface="Times New Roman" panose="02020603050405020304" pitchFamily="18" charset="0"/>
                <a:cs typeface="B Nazanin" panose="00000400000000000000" pitchFamily="2" charset="-78"/>
              </a:rPr>
              <a:t> یا تزریق به گوشمان خورد بلافاصله باید به این فکر بیوفتیم که می توانیم دستورات تعریف نشده ای را به سمت سرور مقصد ارسال و پاسخ دلخواه خود را بدست بیاوریم. ساختار کاری حملات</a:t>
            </a:r>
            <a:r>
              <a:rPr lang="en-US" dirty="0">
                <a:latin typeface="Times New Roman" panose="02020603050405020304" pitchFamily="18" charset="0"/>
                <a:cs typeface="B Nazanin" panose="00000400000000000000" pitchFamily="2" charset="-78"/>
              </a:rPr>
              <a:t>SQL Injection </a:t>
            </a:r>
            <a:r>
              <a:rPr lang="fa-IR" dirty="0">
                <a:latin typeface="Times New Roman" panose="02020603050405020304" pitchFamily="18" charset="0"/>
                <a:cs typeface="B Nazanin" panose="00000400000000000000" pitchFamily="2" charset="-78"/>
              </a:rPr>
              <a:t> به این صورت است که هرگاه فیلد ورود و خروج اطلاعاتی وجود داشته باشد که در پس زمینه آن یک پایگاه داده باشد .</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A759EEE5-DAAD-BA32-86FA-F16329E0B0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93" y="1950720"/>
            <a:ext cx="4931769" cy="3285744"/>
          </a:xfrm>
          <a:prstGeom prst="rect">
            <a:avLst/>
          </a:prstGeom>
        </p:spPr>
      </p:pic>
    </p:spTree>
    <p:extLst>
      <p:ext uri="{BB962C8B-B14F-4D97-AF65-F5344CB8AC3E}">
        <p14:creationId xmlns:p14="http://schemas.microsoft.com/office/powerpoint/2010/main" val="4062064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0697" y="609289"/>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SQL Injection</a:t>
            </a:r>
          </a:p>
        </p:txBody>
      </p:sp>
      <p:grpSp>
        <p:nvGrpSpPr>
          <p:cNvPr id="8" name="Group 7">
            <a:extLst>
              <a:ext uri="{FF2B5EF4-FFF2-40B4-BE49-F238E27FC236}">
                <a16:creationId xmlns:a16="http://schemas.microsoft.com/office/drawing/2014/main" id="{3A3207C3-35E2-0DF6-D4A3-0DB59F5A4FDF}"/>
              </a:ext>
            </a:extLst>
          </p:cNvPr>
          <p:cNvGrpSpPr/>
          <p:nvPr/>
        </p:nvGrpSpPr>
        <p:grpSpPr>
          <a:xfrm>
            <a:off x="536448" y="1286723"/>
            <a:ext cx="10789920" cy="5458769"/>
            <a:chOff x="536448" y="1286723"/>
            <a:chExt cx="10789920" cy="5458769"/>
          </a:xfrm>
        </p:grpSpPr>
        <p:pic>
          <p:nvPicPr>
            <p:cNvPr id="5" name="Picture 4">
              <a:extLst>
                <a:ext uri="{FF2B5EF4-FFF2-40B4-BE49-F238E27FC236}">
                  <a16:creationId xmlns:a16="http://schemas.microsoft.com/office/drawing/2014/main" id="{93C33E74-B5D1-27C5-A540-DE88113F30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633" y="1286723"/>
              <a:ext cx="10647735" cy="5181445"/>
            </a:xfrm>
            <a:prstGeom prst="rect">
              <a:avLst/>
            </a:prstGeom>
          </p:spPr>
        </p:pic>
        <p:sp>
          <p:nvSpPr>
            <p:cNvPr id="6" name="Oval 5">
              <a:extLst>
                <a:ext uri="{FF2B5EF4-FFF2-40B4-BE49-F238E27FC236}">
                  <a16:creationId xmlns:a16="http://schemas.microsoft.com/office/drawing/2014/main" id="{7F964C11-2B9A-3121-AE29-7540996B46FE}"/>
                </a:ext>
              </a:extLst>
            </p:cNvPr>
            <p:cNvSpPr/>
            <p:nvPr/>
          </p:nvSpPr>
          <p:spPr>
            <a:xfrm>
              <a:off x="536448" y="5559552"/>
              <a:ext cx="1877568" cy="11859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06941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20697" y="609289"/>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SQL Injection</a:t>
            </a:r>
          </a:p>
        </p:txBody>
      </p:sp>
      <p:sp>
        <p:nvSpPr>
          <p:cNvPr id="2" name="Rectangle 1"/>
          <p:cNvSpPr/>
          <p:nvPr/>
        </p:nvSpPr>
        <p:spPr>
          <a:xfrm>
            <a:off x="344130" y="1377560"/>
            <a:ext cx="11257936" cy="4766690"/>
          </a:xfrm>
          <a:prstGeom prst="rect">
            <a:avLst/>
          </a:prstGeom>
        </p:spPr>
        <p:txBody>
          <a:bodyPr wrap="square">
            <a:spAutoFit/>
          </a:bodyPr>
          <a:lstStyle/>
          <a:p>
            <a:pPr algn="ctr" rtl="1">
              <a:lnSpc>
                <a:spcPct val="350000"/>
              </a:lnSpc>
            </a:pPr>
            <a:r>
              <a:rPr lang="fa-IR" dirty="0">
                <a:latin typeface="Times New Roman" panose="02020603050405020304" pitchFamily="18" charset="0"/>
                <a:cs typeface="B Nazanin" panose="00000400000000000000" pitchFamily="2" charset="-78"/>
              </a:rPr>
              <a:t>می توانیم با وارد کردن دستورات غیرمعمول زبان </a:t>
            </a:r>
            <a:r>
              <a:rPr lang="en-US" dirty="0">
                <a:latin typeface="Times New Roman" panose="02020603050405020304" pitchFamily="18" charset="0"/>
                <a:cs typeface="B Nazanin" panose="00000400000000000000" pitchFamily="2" charset="-78"/>
              </a:rPr>
              <a:t>SQL </a:t>
            </a:r>
            <a:r>
              <a:rPr lang="fa-IR" dirty="0">
                <a:latin typeface="Times New Roman" panose="02020603050405020304" pitchFamily="18" charset="0"/>
                <a:cs typeface="B Nazanin" panose="00000400000000000000" pitchFamily="2" charset="-78"/>
              </a:rPr>
              <a:t>در این فیلد ها پاسخ هایی از سرور مورد نظر دریافت کنیم که حاوی اطلاعات حساس می باشند. در خصوص حملات </a:t>
            </a:r>
            <a:r>
              <a:rPr lang="en-US" dirty="0">
                <a:latin typeface="Times New Roman" panose="02020603050405020304" pitchFamily="18" charset="0"/>
                <a:cs typeface="B Nazanin" panose="00000400000000000000" pitchFamily="2" charset="-78"/>
              </a:rPr>
              <a:t>SQL Injection </a:t>
            </a:r>
            <a:r>
              <a:rPr lang="fa-IR" dirty="0">
                <a:latin typeface="Times New Roman" panose="02020603050405020304" pitchFamily="18" charset="0"/>
                <a:cs typeface="B Nazanin" panose="00000400000000000000" pitchFamily="2" charset="-78"/>
              </a:rPr>
              <a:t>در مقاله ای بصورت جداگانه و مفصل بحث خواهیم کرد و هدف در اینجا صرفا شناسایی این نوع حمله است.</a:t>
            </a:r>
          </a:p>
          <a:p>
            <a:pPr algn="ctr" rtl="1">
              <a:lnSpc>
                <a:spcPct val="350000"/>
              </a:lnSpc>
            </a:pPr>
            <a:r>
              <a:rPr lang="fa-IR" dirty="0">
                <a:latin typeface="Times New Roman" panose="02020603050405020304" pitchFamily="18" charset="0"/>
                <a:cs typeface="B Nazanin" panose="00000400000000000000" pitchFamily="2" charset="-78"/>
              </a:rPr>
              <a:t>یکی از فیلدهایی که در وب سایت ها بسیار مورد حملات </a:t>
            </a:r>
            <a:r>
              <a:rPr lang="en-US" dirty="0">
                <a:latin typeface="Times New Roman" panose="02020603050405020304" pitchFamily="18" charset="0"/>
                <a:cs typeface="B Nazanin" panose="00000400000000000000" pitchFamily="2" charset="-78"/>
              </a:rPr>
              <a:t>SQL Injection </a:t>
            </a:r>
            <a:r>
              <a:rPr lang="fa-IR" dirty="0">
                <a:latin typeface="Times New Roman" panose="02020603050405020304" pitchFamily="18" charset="0"/>
                <a:cs typeface="B Nazanin" panose="00000400000000000000" pitchFamily="2" charset="-78"/>
              </a:rPr>
              <a:t>قرار می گیرد ، فیلد </a:t>
            </a:r>
            <a:r>
              <a:rPr lang="en-US" dirty="0">
                <a:latin typeface="Times New Roman" panose="02020603050405020304" pitchFamily="18" charset="0"/>
                <a:cs typeface="B Nazanin" panose="00000400000000000000" pitchFamily="2" charset="-78"/>
              </a:rPr>
              <a:t>Forgot Password </a:t>
            </a:r>
            <a:r>
              <a:rPr lang="fa-IR" dirty="0">
                <a:latin typeface="Times New Roman" panose="02020603050405020304" pitchFamily="18" charset="0"/>
                <a:cs typeface="B Nazanin" panose="00000400000000000000" pitchFamily="2" charset="-78"/>
              </a:rPr>
              <a:t>یا فراموشی رمز عبور است. از این فیلد زمانی استفاده می شود که کاربر رمز عبور خود را فراموش کرده است و می خواهد با وارد کردن ایمیل خود ، رمز عبور را بازیابی کند تا بتواند مجددا وارد وب سایت بشود. فرض را بر این بگیرید که یک هکر در این فیلد یک ایمیل با قالب نادرست را وارد می کند .</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436702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79690" y="569960"/>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SQL Injection</a:t>
            </a:r>
          </a:p>
        </p:txBody>
      </p:sp>
      <p:sp>
        <p:nvSpPr>
          <p:cNvPr id="2" name="Rectangle 1"/>
          <p:cNvSpPr/>
          <p:nvPr/>
        </p:nvSpPr>
        <p:spPr>
          <a:xfrm>
            <a:off x="473798" y="1432949"/>
            <a:ext cx="11174498"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پاسخی که از پایگاه داده یا سرور بازگردانده می شود ممکن است حاوی اطلاعاتی باشد که چگونگی اعتبارسنجی درخواست داده شده را بررسی می کند ، در این لحظه هکر فیلد ایمیل را با دستورات </a:t>
            </a:r>
            <a:r>
              <a:rPr lang="en-US" dirty="0">
                <a:latin typeface="Times New Roman" panose="02020603050405020304" pitchFamily="18" charset="0"/>
                <a:cs typeface="B Nazanin" panose="00000400000000000000" pitchFamily="2" charset="-78"/>
              </a:rPr>
              <a:t>SQL </a:t>
            </a:r>
            <a:r>
              <a:rPr lang="fa-IR" dirty="0">
                <a:latin typeface="Times New Roman" panose="02020603050405020304" pitchFamily="18" charset="0"/>
                <a:cs typeface="B Nazanin" panose="00000400000000000000" pitchFamily="2" charset="-78"/>
              </a:rPr>
              <a:t>ای که بر اساس داده های بدست آمده است پر می کند و برای سرور ارسال می کند ، سرور این دستورات را پردازش کرده و خروجی را اعلام می کند ، فرص کنید که دستور زیر در یک پایگاه داده دارای نقطه ضعف امنیتی وارد شده باشد :</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473798" y="3791312"/>
            <a:ext cx="6951131" cy="56194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lnSpc>
                <a:spcPct val="200000"/>
              </a:lnSpc>
            </a:pPr>
            <a:r>
              <a:rPr lang="en-US" b="1" dirty="0">
                <a:solidFill>
                  <a:schemeClr val="tx1"/>
                </a:solidFill>
                <a:latin typeface="Times New Roman" panose="02020603050405020304" pitchFamily="18" charset="0"/>
                <a:cs typeface="B Titr" panose="00000700000000000000" pitchFamily="2" charset="-78"/>
              </a:rPr>
              <a:t>SELECT </a:t>
            </a:r>
            <a:r>
              <a:rPr lang="en-US" b="1" dirty="0" err="1">
                <a:solidFill>
                  <a:schemeClr val="tx1"/>
                </a:solidFill>
                <a:latin typeface="Times New Roman" panose="02020603050405020304" pitchFamily="18" charset="0"/>
                <a:cs typeface="B Titr" panose="00000700000000000000" pitchFamily="2" charset="-78"/>
              </a:rPr>
              <a:t>fieldlist</a:t>
            </a:r>
            <a:r>
              <a:rPr lang="en-US" b="1" dirty="0">
                <a:solidFill>
                  <a:schemeClr val="tx1"/>
                </a:solidFill>
                <a:latin typeface="Times New Roman" panose="02020603050405020304" pitchFamily="18" charset="0"/>
                <a:cs typeface="B Titr" panose="00000700000000000000" pitchFamily="2" charset="-78"/>
              </a:rPr>
              <a:t> FROM table WHERE field = ‘whatever’ or ‘a’=‘a’</a:t>
            </a:r>
          </a:p>
        </p:txBody>
      </p:sp>
      <p:sp>
        <p:nvSpPr>
          <p:cNvPr id="5" name="Rectangle 4"/>
          <p:cNvSpPr/>
          <p:nvPr/>
        </p:nvSpPr>
        <p:spPr>
          <a:xfrm>
            <a:off x="393291" y="5026547"/>
            <a:ext cx="11569638"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این حالت و با وارد کردن دستور بالا توسط هکر ، کلیه ایمیل هایی که در پایگاه داده وجود دارد به نمایش در می آیند. برای انجام چنین حملاتی هکر می بایست دارای دانش فنی نسبتا خوبی در خصوص پایگاه های داده و به ویژه زبان </a:t>
            </a:r>
            <a:r>
              <a:rPr lang="en-US" dirty="0">
                <a:latin typeface="Times New Roman" panose="02020603050405020304" pitchFamily="18" charset="0"/>
                <a:cs typeface="B Nazanin" panose="00000400000000000000" pitchFamily="2" charset="-78"/>
              </a:rPr>
              <a:t>SQL </a:t>
            </a:r>
            <a:r>
              <a:rPr lang="fa-IR" dirty="0">
                <a:latin typeface="Times New Roman" panose="02020603050405020304" pitchFamily="18" charset="0"/>
                <a:cs typeface="B Nazanin" panose="00000400000000000000" pitchFamily="2" charset="-78"/>
              </a:rPr>
              <a:t>داشته باشد ، این نوع حمله از خطرناکترین نوع حملاتی است که امروزه به وب سایت ها و نرم افزارهای تحت وب انجام می شود.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6BF50E78-9976-0BA5-0C19-0B2FFC0427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3788" y="3429000"/>
            <a:ext cx="2283039" cy="1565150"/>
          </a:xfrm>
          <a:prstGeom prst="rect">
            <a:avLst/>
          </a:prstGeom>
        </p:spPr>
      </p:pic>
    </p:spTree>
    <p:extLst>
      <p:ext uri="{BB962C8B-B14F-4D97-AF65-F5344CB8AC3E}">
        <p14:creationId xmlns:p14="http://schemas.microsoft.com/office/powerpoint/2010/main" val="2478520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79690" y="619121"/>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373626" y="1436552"/>
            <a:ext cx="11257935"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قبل از اینکه در خصوص این نوع حملات صحبت کنیم بهتر است بدانیم که منظور از </a:t>
            </a:r>
            <a:r>
              <a:rPr lang="en-US" dirty="0">
                <a:latin typeface="Times New Roman" panose="02020603050405020304" pitchFamily="18" charset="0"/>
                <a:cs typeface="B Nazanin" panose="00000400000000000000" pitchFamily="2" charset="-78"/>
              </a:rPr>
              <a:t>Markup Language </a:t>
            </a:r>
            <a:r>
              <a:rPr lang="fa-IR" dirty="0">
                <a:latin typeface="Times New Roman" panose="02020603050405020304" pitchFamily="18" charset="0"/>
                <a:cs typeface="B Nazanin" panose="00000400000000000000" pitchFamily="2" charset="-78"/>
              </a:rPr>
              <a:t>چیست ؟ کلماتی مثل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مخفف </a:t>
            </a:r>
            <a:r>
              <a:rPr lang="en-US" dirty="0">
                <a:latin typeface="Times New Roman" panose="02020603050405020304" pitchFamily="18" charset="0"/>
                <a:cs typeface="B Nazanin" panose="00000400000000000000" pitchFamily="2" charset="-78"/>
              </a:rPr>
              <a:t>Extensible Markup Language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مخفف </a:t>
            </a:r>
            <a:r>
              <a:rPr lang="en-US" dirty="0">
                <a:latin typeface="Times New Roman" panose="02020603050405020304" pitchFamily="18" charset="0"/>
                <a:cs typeface="B Nazanin" panose="00000400000000000000" pitchFamily="2" charset="-78"/>
              </a:rPr>
              <a:t>Hypertext Markup Language </a:t>
            </a:r>
            <a:r>
              <a:rPr lang="fa-IR" dirty="0">
                <a:latin typeface="Times New Roman" panose="02020603050405020304" pitchFamily="18" charset="0"/>
                <a:cs typeface="B Nazanin" panose="00000400000000000000" pitchFamily="2" charset="-78"/>
              </a:rPr>
              <a:t>می باشند. </a:t>
            </a:r>
            <a:r>
              <a:rPr lang="en-US" dirty="0">
                <a:latin typeface="Times New Roman" panose="02020603050405020304" pitchFamily="18" charset="0"/>
                <a:cs typeface="B Nazanin" panose="00000400000000000000" pitchFamily="2" charset="-78"/>
              </a:rPr>
              <a:t>Markup Language </a:t>
            </a:r>
            <a:r>
              <a:rPr lang="fa-IR" dirty="0">
                <a:latin typeface="Times New Roman" panose="02020603050405020304" pitchFamily="18" charset="0"/>
                <a:cs typeface="B Nazanin" panose="00000400000000000000" pitchFamily="2" charset="-78"/>
              </a:rPr>
              <a:t>زبانی است که شیوه نمایش اطلاعات در صفحات وب را نشان می دهد . به این معنی که شما با استفاده از این زبان می توانید به متن های خود یادداشت یا حاشیه اضافه کنید.</a:t>
            </a:r>
          </a:p>
        </p:txBody>
      </p:sp>
      <p:pic>
        <p:nvPicPr>
          <p:cNvPr id="4" name="Picture 3"/>
          <p:cNvPicPr>
            <a:picLocks noChangeAspect="1"/>
          </p:cNvPicPr>
          <p:nvPr/>
        </p:nvPicPr>
        <p:blipFill rotWithShape="1">
          <a:blip r:embed="rId2"/>
          <a:srcRect l="21943" t="14918" r="20434" b="17757"/>
          <a:stretch/>
        </p:blipFill>
        <p:spPr>
          <a:xfrm>
            <a:off x="373626" y="3736372"/>
            <a:ext cx="3868404" cy="2437896"/>
          </a:xfrm>
          <a:prstGeom prst="ellipse">
            <a:avLst/>
          </a:prstGeom>
          <a:ln>
            <a:noFill/>
          </a:ln>
          <a:effectLst>
            <a:softEdge rad="112500"/>
          </a:effectLst>
        </p:spPr>
      </p:pic>
      <p:sp>
        <p:nvSpPr>
          <p:cNvPr id="5" name="Rectangle 4"/>
          <p:cNvSpPr/>
          <p:nvPr/>
        </p:nvSpPr>
        <p:spPr>
          <a:xfrm>
            <a:off x="4719484" y="3991966"/>
            <a:ext cx="6912077"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این میان معروف ترین زبان های </a:t>
            </a:r>
            <a:r>
              <a:rPr lang="en-US" dirty="0">
                <a:latin typeface="Times New Roman" panose="02020603050405020304" pitchFamily="18" charset="0"/>
                <a:cs typeface="B Nazanin" panose="00000400000000000000" pitchFamily="2" charset="-78"/>
              </a:rPr>
              <a:t>Markup </a:t>
            </a:r>
            <a:r>
              <a:rPr lang="fa-IR" dirty="0">
                <a:latin typeface="Times New Roman" panose="02020603050405020304" pitchFamily="18" charset="0"/>
                <a:cs typeface="B Nazanin" panose="00000400000000000000" pitchFamily="2" charset="-78"/>
              </a:rPr>
              <a:t> به نام</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 شناخته می شوند. اکثر وب سایت ها و نرم افزارهای تحت وبی که امروزه مشاهده می کنید با استفاده از یک روش داده های خود را ذخیره می کنند ، معمولترین روش استفاده از یک پایگاه داده مانند </a:t>
            </a:r>
            <a:r>
              <a:rPr lang="en-US" dirty="0">
                <a:latin typeface="Times New Roman" panose="02020603050405020304" pitchFamily="18" charset="0"/>
                <a:cs typeface="B Nazanin" panose="00000400000000000000" pitchFamily="2" charset="-78"/>
              </a:rPr>
              <a:t>SQL </a:t>
            </a:r>
            <a:r>
              <a:rPr lang="fa-IR" dirty="0">
                <a:latin typeface="Times New Roman" panose="02020603050405020304" pitchFamily="18" charset="0"/>
                <a:cs typeface="B Nazanin" panose="00000400000000000000" pitchFamily="2" charset="-78"/>
              </a:rPr>
              <a:t>سرور می باشد.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965495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79690" y="619121"/>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4" name="Rectangle 3"/>
          <p:cNvSpPr/>
          <p:nvPr/>
        </p:nvSpPr>
        <p:spPr>
          <a:xfrm>
            <a:off x="629264" y="4272478"/>
            <a:ext cx="11218607"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شما در </a:t>
            </a:r>
            <a:r>
              <a:rPr lang="en-US" dirty="0">
                <a:latin typeface="Times New Roman" panose="02020603050405020304" pitchFamily="18" charset="0"/>
                <a:cs typeface="B Nazanin" panose="00000400000000000000" pitchFamily="2" charset="-78"/>
              </a:rPr>
              <a:t>HTML </a:t>
            </a:r>
            <a:r>
              <a:rPr lang="fa-IR" dirty="0">
                <a:latin typeface="Times New Roman" panose="02020603050405020304" pitchFamily="18" charset="0"/>
                <a:cs typeface="B Nazanin" panose="00000400000000000000" pitchFamily="2" charset="-78"/>
              </a:rPr>
              <a:t> در قالب برچسب ها یا </a:t>
            </a:r>
            <a:r>
              <a:rPr lang="en-US" dirty="0">
                <a:latin typeface="Times New Roman" panose="02020603050405020304" pitchFamily="18" charset="0"/>
                <a:cs typeface="B Nazanin" panose="00000400000000000000" pitchFamily="2" charset="-78"/>
              </a:rPr>
              <a:t>Tag </a:t>
            </a:r>
            <a:r>
              <a:rPr lang="fa-IR" dirty="0">
                <a:latin typeface="Times New Roman" panose="02020603050405020304" pitchFamily="18" charset="0"/>
                <a:cs typeface="B Nazanin" panose="00000400000000000000" pitchFamily="2" charset="-78"/>
              </a:rPr>
              <a:t> ها صرفا به صفحه وب می گویید که متون را چگونه نمایش دهد ، اما در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 شما داده ها را می توانید نگهداری کنید و قالب بندی چندان مد نظر نیست . برخی از وب سایت ها از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 برای ذخیره سازی داده ها استفاده می کنند ، توجه کنید که زمانیکه نام ذخیره داده در ذهن شما آمد باید به این نتیجه برسید که می توان از این داده </a:t>
            </a:r>
            <a:r>
              <a:rPr lang="en-US" dirty="0">
                <a:latin typeface="Times New Roman" panose="02020603050405020304" pitchFamily="18" charset="0"/>
                <a:cs typeface="B Nazanin" panose="00000400000000000000" pitchFamily="2" charset="-78"/>
              </a:rPr>
              <a:t>Query </a:t>
            </a:r>
            <a:r>
              <a:rPr lang="fa-IR" dirty="0">
                <a:latin typeface="Times New Roman" panose="02020603050405020304" pitchFamily="18" charset="0"/>
                <a:cs typeface="B Nazanin" panose="00000400000000000000" pitchFamily="2" charset="-78"/>
              </a:rPr>
              <a:t> گرفت ، بنابراین می توان به آن حمله از نوع </a:t>
            </a:r>
            <a:r>
              <a:rPr lang="en-US" dirty="0">
                <a:latin typeface="Times New Roman" panose="02020603050405020304" pitchFamily="18" charset="0"/>
                <a:cs typeface="B Nazanin" panose="00000400000000000000" pitchFamily="2" charset="-78"/>
              </a:rPr>
              <a:t>Injection </a:t>
            </a:r>
            <a:r>
              <a:rPr lang="fa-IR" dirty="0">
                <a:latin typeface="Times New Roman" panose="02020603050405020304" pitchFamily="18" charset="0"/>
                <a:cs typeface="B Nazanin" panose="00000400000000000000" pitchFamily="2" charset="-78"/>
              </a:rPr>
              <a:t>  انجام داد.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1674CFF7-910F-D59C-1389-80549859F0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2534" y="1195345"/>
            <a:ext cx="4354311" cy="2901018"/>
          </a:xfrm>
          <a:prstGeom prst="rect">
            <a:avLst/>
          </a:prstGeom>
        </p:spPr>
      </p:pic>
    </p:spTree>
    <p:extLst>
      <p:ext uri="{BB962C8B-B14F-4D97-AF65-F5344CB8AC3E}">
        <p14:creationId xmlns:p14="http://schemas.microsoft.com/office/powerpoint/2010/main" val="2099060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6995" y="588220"/>
            <a:ext cx="5058521" cy="400110"/>
          </a:xfrm>
          <a:prstGeom prst="rect">
            <a:avLst/>
          </a:prstGeom>
        </p:spPr>
        <p:txBody>
          <a:bodyPr wrap="square">
            <a:spAutoFit/>
          </a:bodyPr>
          <a:lstStyle/>
          <a:p>
            <a:pPr algn="r" rtl="1"/>
            <a:r>
              <a:rPr lang="fa-IR" sz="2000" dirty="0">
                <a:cs typeface="B Titr" panose="00000700000000000000" pitchFamily="2" charset="-78"/>
              </a:rPr>
              <a:t>انواع حملات به وب سایت ها</a:t>
            </a:r>
            <a:endParaRPr lang="en-US" sz="2000" dirty="0">
              <a:cs typeface="B Titr" panose="00000700000000000000" pitchFamily="2" charset="-78"/>
            </a:endParaRPr>
          </a:p>
        </p:txBody>
      </p:sp>
      <p:sp>
        <p:nvSpPr>
          <p:cNvPr id="3" name="Rectangle 2"/>
          <p:cNvSpPr/>
          <p:nvPr/>
        </p:nvSpPr>
        <p:spPr>
          <a:xfrm>
            <a:off x="275303" y="3331651"/>
            <a:ext cx="11751236" cy="3416320"/>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یکی از علاقه مندی های هکر ها حمله به وب سایت ها (</a:t>
            </a:r>
            <a:r>
              <a:rPr lang="en-US" dirty="0">
                <a:latin typeface="Times New Roman" panose="02020603050405020304" pitchFamily="18" charset="0"/>
                <a:cs typeface="B Nazanin" panose="00000400000000000000" pitchFamily="2" charset="-78"/>
              </a:rPr>
              <a:t>Web Application Attacks </a:t>
            </a:r>
            <a:r>
              <a:rPr lang="fa-IR" dirty="0">
                <a:latin typeface="Times New Roman" panose="02020603050405020304" pitchFamily="18" charset="0"/>
                <a:cs typeface="B Nazanin" panose="00000400000000000000" pitchFamily="2" charset="-78"/>
              </a:rPr>
              <a:t> )</a:t>
            </a:r>
          </a:p>
          <a:p>
            <a:pPr algn="justLow" rtl="1">
              <a:lnSpc>
                <a:spcPct val="200000"/>
              </a:lnSpc>
            </a:pPr>
            <a:r>
              <a:rPr lang="fa-IR" dirty="0">
                <a:latin typeface="Times New Roman" panose="02020603050405020304" pitchFamily="18" charset="0"/>
                <a:cs typeface="B Nazanin" panose="00000400000000000000" pitchFamily="2" charset="-78"/>
              </a:rPr>
              <a:t>می باشد. این حملات انواع مختلفی دارند که در این مطلب با آن ها آشنا خواهید شد. سالها پیش زمانیکه صحبت از یک نرم افزار کاربردی در یک شبکه می شد ، به سراغ استفاده از نرم افزارهایی می رفتیم که دارای دو قسمت بود ، یک قسمت بر روی سرور نصب می شدو قسمت دیگر بر روی کامپیوتری که قصد استفاده از آن سرویس را داشت نصب می شد ، با گذشت زمان و رواج یافتن نرم افزار های کاربردی تحت وب این تفکر رواج یافت که اینگونه نرم افزارهای تحت وب دارای امنیت و کاربرد ساده تری نسبت به نرم افزاهای گذشته هستند و به شدت شروع به رشد کردند ، به گونه ای که امروزه اکثر نرم افزارهایی که برای شبکه نوشته می شود در قالب نرم افزارهای کاربردی تحت وب می باشد.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412458" y="988330"/>
            <a:ext cx="4296931" cy="26259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1" name="Group 10">
            <a:extLst>
              <a:ext uri="{FF2B5EF4-FFF2-40B4-BE49-F238E27FC236}">
                <a16:creationId xmlns:a16="http://schemas.microsoft.com/office/drawing/2014/main" id="{57FD9614-2B38-5B5F-63EA-746C710B7608}"/>
              </a:ext>
            </a:extLst>
          </p:cNvPr>
          <p:cNvGrpSpPr/>
          <p:nvPr/>
        </p:nvGrpSpPr>
        <p:grpSpPr>
          <a:xfrm>
            <a:off x="5387263" y="1460982"/>
            <a:ext cx="6224240" cy="1680598"/>
            <a:chOff x="4988705" y="1328652"/>
            <a:chExt cx="7204428" cy="1945257"/>
          </a:xfrm>
        </p:grpSpPr>
        <p:pic>
          <p:nvPicPr>
            <p:cNvPr id="6" name="Picture 5">
              <a:extLst>
                <a:ext uri="{FF2B5EF4-FFF2-40B4-BE49-F238E27FC236}">
                  <a16:creationId xmlns:a16="http://schemas.microsoft.com/office/drawing/2014/main" id="{FE45C89A-3B93-9599-EB69-7285310F1B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705" y="1328653"/>
              <a:ext cx="2917884" cy="1945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23E11E22-77B4-7D3C-6E38-D0145B31B6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6304" y="1328652"/>
              <a:ext cx="3536829" cy="1945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1821487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79690" y="619121"/>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415314" y="1299065"/>
            <a:ext cx="5912334"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یکی از معروف ترین روش های حمله به دیتاهای ذخیره شده در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 به نام  </a:t>
            </a:r>
            <a:r>
              <a:rPr lang="en-US" dirty="0" err="1">
                <a:latin typeface="Times New Roman" panose="02020603050405020304" pitchFamily="18" charset="0"/>
                <a:cs typeface="B Nazanin" panose="00000400000000000000" pitchFamily="2" charset="-78"/>
              </a:rPr>
              <a:t>Xpath</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می باشد یا  </a:t>
            </a:r>
            <a:r>
              <a:rPr lang="en-US" dirty="0">
                <a:latin typeface="Times New Roman" panose="02020603050405020304" pitchFamily="18" charset="0"/>
                <a:cs typeface="B Nazanin" panose="00000400000000000000" pitchFamily="2" charset="-78"/>
              </a:rPr>
              <a:t>XPath Injection </a:t>
            </a:r>
            <a:r>
              <a:rPr lang="fa-IR" dirty="0">
                <a:latin typeface="Times New Roman" panose="02020603050405020304" pitchFamily="18" charset="0"/>
                <a:cs typeface="B Nazanin" panose="00000400000000000000" pitchFamily="2" charset="-78"/>
              </a:rPr>
              <a:t> .</a:t>
            </a:r>
          </a:p>
          <a:p>
            <a:pPr algn="justLow" rtl="1">
              <a:lnSpc>
                <a:spcPct val="300000"/>
              </a:lnSpc>
            </a:pPr>
            <a:r>
              <a:rPr lang="fa-IR" dirty="0">
                <a:latin typeface="Times New Roman" panose="02020603050405020304" pitchFamily="18" charset="0"/>
                <a:cs typeface="B Nazanin" panose="00000400000000000000" pitchFamily="2" charset="-78"/>
              </a:rPr>
              <a:t>زمانیکه یک وب سایت از پایگاه داده </a:t>
            </a:r>
            <a:r>
              <a:rPr lang="en-US" dirty="0">
                <a:latin typeface="Times New Roman" panose="02020603050405020304" pitchFamily="18" charset="0"/>
                <a:cs typeface="B Nazanin" panose="00000400000000000000" pitchFamily="2" charset="-78"/>
              </a:rPr>
              <a:t>SQL </a:t>
            </a:r>
            <a:r>
              <a:rPr lang="fa-IR" dirty="0">
                <a:latin typeface="Times New Roman" panose="02020603050405020304" pitchFamily="18" charset="0"/>
                <a:cs typeface="B Nazanin" panose="00000400000000000000" pitchFamily="2" charset="-78"/>
              </a:rPr>
              <a:t>استفاده می کند قطعا باید به فکر حملات </a:t>
            </a:r>
            <a:r>
              <a:rPr lang="en-US" dirty="0">
                <a:latin typeface="Times New Roman" panose="02020603050405020304" pitchFamily="18" charset="0"/>
                <a:cs typeface="B Nazanin" panose="00000400000000000000" pitchFamily="2" charset="-78"/>
              </a:rPr>
              <a:t>SQL Injection </a:t>
            </a:r>
            <a:r>
              <a:rPr lang="fa-IR" dirty="0">
                <a:latin typeface="Times New Roman" panose="02020603050405020304" pitchFamily="18" charset="0"/>
                <a:cs typeface="B Nazanin" panose="00000400000000000000" pitchFamily="2" charset="-78"/>
              </a:rPr>
              <a:t>ای که به این پایگاه داده می شود نیز باشد ، وب سایت هایی که از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استفاده می کنند نیز بایستی انتظار این را داشته باشند که مورد حمله حملات </a:t>
            </a:r>
            <a:r>
              <a:rPr lang="en-US" dirty="0">
                <a:latin typeface="Times New Roman" panose="02020603050405020304" pitchFamily="18" charset="0"/>
                <a:cs typeface="B Nazanin" panose="00000400000000000000" pitchFamily="2" charset="-78"/>
              </a:rPr>
              <a:t>XML Injection </a:t>
            </a:r>
            <a:r>
              <a:rPr lang="fa-IR" dirty="0">
                <a:latin typeface="Times New Roman" panose="02020603050405020304" pitchFamily="18" charset="0"/>
                <a:cs typeface="B Nazanin" panose="00000400000000000000" pitchFamily="2" charset="-78"/>
              </a:rPr>
              <a:t>یا </a:t>
            </a:r>
            <a:r>
              <a:rPr lang="en-US" dirty="0">
                <a:latin typeface="Times New Roman" panose="02020603050405020304" pitchFamily="18" charset="0"/>
                <a:cs typeface="B Nazanin" panose="00000400000000000000" pitchFamily="2" charset="-78"/>
              </a:rPr>
              <a:t>XPath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Injection </a:t>
            </a:r>
            <a:r>
              <a:rPr lang="fa-IR" dirty="0">
                <a:latin typeface="Times New Roman" panose="02020603050405020304" pitchFamily="18" charset="0"/>
                <a:cs typeface="B Nazanin" panose="00000400000000000000" pitchFamily="2" charset="-78"/>
              </a:rPr>
              <a:t> قرار بگیرند.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F11E3387-9D4A-AF66-3C5E-3E05E583ED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6446" y="1387722"/>
            <a:ext cx="4762500" cy="4762500"/>
          </a:xfrm>
          <a:prstGeom prst="rect">
            <a:avLst/>
          </a:prstGeom>
        </p:spPr>
      </p:pic>
    </p:spTree>
    <p:extLst>
      <p:ext uri="{BB962C8B-B14F-4D97-AF65-F5344CB8AC3E}">
        <p14:creationId xmlns:p14="http://schemas.microsoft.com/office/powerpoint/2010/main" val="4093430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79690" y="619121"/>
            <a:ext cx="50442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894735" y="1361287"/>
            <a:ext cx="10943303"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همیشه توجه کنید که اگر از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به عنوان دیتابیس استفاد می کنید در طراحی فرم های ورودی و خروجی اطلاعات و پاسخ هایی که به </a:t>
            </a:r>
            <a:r>
              <a:rPr lang="en-US" dirty="0">
                <a:latin typeface="Times New Roman" panose="02020603050405020304" pitchFamily="18" charset="0"/>
                <a:cs typeface="B Nazanin" panose="00000400000000000000" pitchFamily="2" charset="-78"/>
              </a:rPr>
              <a:t>Query </a:t>
            </a:r>
            <a:r>
              <a:rPr lang="fa-IR" dirty="0">
                <a:latin typeface="Times New Roman" panose="02020603050405020304" pitchFamily="18" charset="0"/>
                <a:cs typeface="B Nazanin" panose="00000400000000000000" pitchFamily="2" charset="-78"/>
              </a:rPr>
              <a:t>ها داده می شود دفت کنید. هرگاه وب سایتی که داده های خود را که در قالب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ذخیره شده اند را به درستی در مقابل ورودی اطلاعات کاربران فیلتر نکرده باشد ، آن وب سایت مستعد حملات </a:t>
            </a:r>
            <a:r>
              <a:rPr lang="en-US" dirty="0">
                <a:latin typeface="Times New Roman" panose="02020603050405020304" pitchFamily="18" charset="0"/>
                <a:cs typeface="B Nazanin" panose="00000400000000000000" pitchFamily="2" charset="-78"/>
              </a:rPr>
              <a:t>XML Injection </a:t>
            </a:r>
            <a:r>
              <a:rPr lang="fa-IR" dirty="0">
                <a:latin typeface="Times New Roman" panose="02020603050405020304" pitchFamily="18" charset="0"/>
                <a:cs typeface="B Nazanin" panose="00000400000000000000" pitchFamily="2" charset="-78"/>
              </a:rPr>
              <a:t>می باشد. فرض کنید که یک وب سایت دارید که از کدهای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برای ذخیره سازی داده های خود استفاده می کند و قالب </a:t>
            </a:r>
            <a:r>
              <a:rPr lang="en-US" dirty="0">
                <a:latin typeface="Times New Roman" panose="02020603050405020304" pitchFamily="18" charset="0"/>
                <a:cs typeface="B Nazanin" panose="00000400000000000000" pitchFamily="2" charset="-78"/>
              </a:rPr>
              <a:t>XML </a:t>
            </a:r>
            <a:r>
              <a:rPr lang="fa-IR" dirty="0">
                <a:latin typeface="Times New Roman" panose="02020603050405020304" pitchFamily="18" charset="0"/>
                <a:cs typeface="B Nazanin" panose="00000400000000000000" pitchFamily="2" charset="-78"/>
              </a:rPr>
              <a:t>مورد استفاده در آن به شکل زیر می باشد :</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698090" y="4208312"/>
            <a:ext cx="1728118" cy="142199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lnSpc>
                <a:spcPct val="150000"/>
              </a:lnSpc>
            </a:pPr>
            <a:r>
              <a:rPr lang="en-US" sz="2000" b="1" dirty="0">
                <a:solidFill>
                  <a:schemeClr val="tx1"/>
                </a:solidFill>
                <a:latin typeface="Times New Roman" panose="02020603050405020304" pitchFamily="18" charset="0"/>
                <a:cs typeface="B Titr" panose="00000700000000000000" pitchFamily="2" charset="-78"/>
              </a:rPr>
              <a:t>Admin</a:t>
            </a:r>
          </a:p>
          <a:p>
            <a:pPr rtl="1">
              <a:lnSpc>
                <a:spcPct val="150000"/>
              </a:lnSpc>
            </a:pPr>
            <a:r>
              <a:rPr lang="en-US" sz="2000" b="1" dirty="0">
                <a:solidFill>
                  <a:schemeClr val="tx1"/>
                </a:solidFill>
                <a:latin typeface="Times New Roman" panose="02020603050405020304" pitchFamily="18" charset="0"/>
                <a:cs typeface="B Titr" panose="00000700000000000000" pitchFamily="2" charset="-78"/>
              </a:rPr>
              <a:t>MyPassw0rd</a:t>
            </a:r>
          </a:p>
          <a:p>
            <a:pPr rtl="1">
              <a:lnSpc>
                <a:spcPct val="150000"/>
              </a:lnSpc>
            </a:pPr>
            <a:r>
              <a:rPr lang="en-US" sz="2000" b="1" dirty="0">
                <a:solidFill>
                  <a:schemeClr val="tx1"/>
                </a:solidFill>
                <a:latin typeface="Times New Roman" panose="02020603050405020304" pitchFamily="18" charset="0"/>
                <a:cs typeface="B Titr" panose="00000700000000000000" pitchFamily="2" charset="-78"/>
              </a:rPr>
              <a:t>admin</a:t>
            </a:r>
          </a:p>
        </p:txBody>
      </p:sp>
    </p:spTree>
    <p:extLst>
      <p:ext uri="{BB962C8B-B14F-4D97-AF65-F5344CB8AC3E}">
        <p14:creationId xmlns:p14="http://schemas.microsoft.com/office/powerpoint/2010/main" val="899210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6995" y="588220"/>
            <a:ext cx="50585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4" name="Rectangle 3"/>
          <p:cNvSpPr/>
          <p:nvPr/>
        </p:nvSpPr>
        <p:spPr>
          <a:xfrm>
            <a:off x="550606" y="1678037"/>
            <a:ext cx="1717106" cy="142199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lnSpc>
                <a:spcPct val="150000"/>
              </a:lnSpc>
            </a:pPr>
            <a:r>
              <a:rPr lang="en-US" sz="2000" b="1" dirty="0">
                <a:solidFill>
                  <a:schemeClr val="tx1"/>
                </a:solidFill>
                <a:latin typeface="Times New Roman" panose="02020603050405020304" pitchFamily="18" charset="0"/>
                <a:cs typeface="B Titr" panose="00000700000000000000" pitchFamily="2" charset="-78"/>
              </a:rPr>
              <a:t>Admin</a:t>
            </a:r>
          </a:p>
          <a:p>
            <a:pPr rtl="1">
              <a:lnSpc>
                <a:spcPct val="150000"/>
              </a:lnSpc>
            </a:pPr>
            <a:r>
              <a:rPr lang="en-US" sz="2000" b="1" dirty="0">
                <a:solidFill>
                  <a:schemeClr val="tx1"/>
                </a:solidFill>
                <a:latin typeface="Times New Roman" panose="02020603050405020304" pitchFamily="18" charset="0"/>
                <a:cs typeface="B Titr" panose="00000700000000000000" pitchFamily="2" charset="-78"/>
              </a:rPr>
              <a:t>MyPassw0rd</a:t>
            </a:r>
          </a:p>
          <a:p>
            <a:pPr rtl="1">
              <a:lnSpc>
                <a:spcPct val="150000"/>
              </a:lnSpc>
            </a:pPr>
            <a:r>
              <a:rPr lang="en-US" sz="2000" b="1" dirty="0">
                <a:solidFill>
                  <a:schemeClr val="tx1"/>
                </a:solidFill>
                <a:latin typeface="Times New Roman" panose="02020603050405020304" pitchFamily="18" charset="0"/>
                <a:cs typeface="B Titr" panose="00000700000000000000" pitchFamily="2" charset="-78"/>
              </a:rPr>
              <a:t>admin</a:t>
            </a:r>
          </a:p>
        </p:txBody>
      </p:sp>
      <p:sp>
        <p:nvSpPr>
          <p:cNvPr id="5" name="Rectangle 4"/>
          <p:cNvSpPr/>
          <p:nvPr/>
        </p:nvSpPr>
        <p:spPr>
          <a:xfrm>
            <a:off x="2694432" y="1546494"/>
            <a:ext cx="9070849"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به کد وارد شده در بالا توجه کنید ، زمانیکه کاربر با استفاده از کد بالا می خواهد اطلاعاتی برای ورود به وب سایت را وارد کند ، بعد از اینکه کاربر نام کاربری و رمز عبور خود را در فرم وارد کرد یک </a:t>
            </a:r>
            <a:r>
              <a:rPr lang="en-US" dirty="0">
                <a:latin typeface="Times New Roman" panose="02020603050405020304" pitchFamily="18" charset="0"/>
                <a:cs typeface="B Nazanin" panose="00000400000000000000" pitchFamily="2" charset="-78"/>
              </a:rPr>
              <a:t>XPath Query </a:t>
            </a:r>
            <a:r>
              <a:rPr lang="fa-IR" dirty="0">
                <a:latin typeface="Times New Roman" panose="02020603050405020304" pitchFamily="18" charset="0"/>
                <a:cs typeface="B Nazanin" panose="00000400000000000000" pitchFamily="2" charset="-78"/>
              </a:rPr>
              <a:t>در </a:t>
            </a:r>
            <a:r>
              <a:rPr lang="en-US" dirty="0">
                <a:latin typeface="Times New Roman" panose="02020603050405020304" pitchFamily="18" charset="0"/>
                <a:cs typeface="B Nazanin" panose="00000400000000000000" pitchFamily="2" charset="-78"/>
              </a:rPr>
              <a:t>PHP </a:t>
            </a:r>
            <a:r>
              <a:rPr lang="fa-IR" dirty="0">
                <a:latin typeface="Times New Roman" panose="02020603050405020304" pitchFamily="18" charset="0"/>
                <a:cs typeface="B Nazanin" panose="00000400000000000000" pitchFamily="2" charset="-78"/>
              </a:rPr>
              <a:t> بصورت خودکار ایجاد می شود که حاوی نام کاربری و رمز عبور کاربر است.</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E66BB894-97DF-162D-5219-F8414A9A64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9425" y="2990088"/>
            <a:ext cx="3417570" cy="3417570"/>
          </a:xfrm>
          <a:prstGeom prst="rect">
            <a:avLst/>
          </a:prstGeom>
        </p:spPr>
      </p:pic>
    </p:spTree>
    <p:extLst>
      <p:ext uri="{BB962C8B-B14F-4D97-AF65-F5344CB8AC3E}">
        <p14:creationId xmlns:p14="http://schemas.microsoft.com/office/powerpoint/2010/main" val="2281164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22374" y="578661"/>
            <a:ext cx="532093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4" name="Rectangle 3"/>
          <p:cNvSpPr/>
          <p:nvPr/>
        </p:nvSpPr>
        <p:spPr>
          <a:xfrm>
            <a:off x="6616779" y="1606697"/>
            <a:ext cx="5034776" cy="369332"/>
          </a:xfrm>
          <a:prstGeom prst="rect">
            <a:avLst/>
          </a:prstGeom>
        </p:spPr>
        <p:txBody>
          <a:bodyPr wrap="none">
            <a:spAutoFit/>
          </a:bodyPr>
          <a:lstStyle/>
          <a:p>
            <a:pPr algn="r" rtl="1"/>
            <a:r>
              <a:rPr lang="fa-IR" b="1" dirty="0">
                <a:cs typeface="B Nazanin" panose="00000400000000000000" pitchFamily="2" charset="-78"/>
              </a:rPr>
              <a:t>این </a:t>
            </a:r>
            <a:r>
              <a:rPr lang="en-US" b="1" dirty="0">
                <a:cs typeface="B Nazanin" panose="00000400000000000000" pitchFamily="2" charset="-78"/>
              </a:rPr>
              <a:t>Query </a:t>
            </a:r>
            <a:r>
              <a:rPr lang="fa-IR" b="1" dirty="0">
                <a:cs typeface="B Nazanin" panose="00000400000000000000" pitchFamily="2" charset="-78"/>
              </a:rPr>
              <a:t> شبیه چیزی است که در پایین مشاهده می کنید : </a:t>
            </a:r>
            <a:endParaRPr lang="en-US" b="1" dirty="0">
              <a:cs typeface="B Nazanin" panose="00000400000000000000" pitchFamily="2" charset="-78"/>
            </a:endParaRPr>
          </a:p>
        </p:txBody>
      </p:sp>
      <p:sp>
        <p:nvSpPr>
          <p:cNvPr id="5" name="Rectangle 4"/>
          <p:cNvSpPr/>
          <p:nvPr/>
        </p:nvSpPr>
        <p:spPr>
          <a:xfrm>
            <a:off x="393289" y="2634733"/>
            <a:ext cx="6446423" cy="101566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r>
              <a:rPr lang="en-US" sz="2000" b="1" dirty="0" err="1">
                <a:solidFill>
                  <a:schemeClr val="tx1"/>
                </a:solidFill>
                <a:latin typeface="Times New Roman" panose="02020603050405020304" pitchFamily="18" charset="0"/>
                <a:cs typeface="B Titr" panose="00000700000000000000" pitchFamily="2" charset="-78"/>
              </a:rPr>
              <a:t>xpath</a:t>
            </a:r>
            <a:r>
              <a:rPr lang="en-US" sz="2000" b="1" dirty="0">
                <a:solidFill>
                  <a:schemeClr val="tx1"/>
                </a:solidFill>
                <a:latin typeface="Times New Roman" panose="02020603050405020304" pitchFamily="18" charset="0"/>
                <a:cs typeface="B Titr" panose="00000700000000000000" pitchFamily="2" charset="-78"/>
              </a:rPr>
              <a:t>("//User[username/test()='".$_POST['user']." AND password/text()='".$_POST['pass']."'";</a:t>
            </a:r>
          </a:p>
          <a:p>
            <a:pPr rtl="1"/>
            <a:r>
              <a:rPr lang="en-US" sz="2000" b="1" dirty="0">
                <a:solidFill>
                  <a:schemeClr val="tx1"/>
                </a:solidFill>
                <a:latin typeface="Times New Roman" panose="02020603050405020304" pitchFamily="18" charset="0"/>
                <a:cs typeface="B Titr" panose="00000700000000000000" pitchFamily="2" charset="-78"/>
              </a:rPr>
              <a:t>?&gt;</a:t>
            </a:r>
          </a:p>
        </p:txBody>
      </p:sp>
      <p:sp>
        <p:nvSpPr>
          <p:cNvPr id="6" name="Rectangle 5"/>
          <p:cNvSpPr/>
          <p:nvPr/>
        </p:nvSpPr>
        <p:spPr>
          <a:xfrm>
            <a:off x="393289" y="4301979"/>
            <a:ext cx="11375923"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مشکل اصلی در قسمت بالا این است که داده هایی که از کاربر دریافت شده اند اعتبارسنجی نشده اند ، متغیر </a:t>
            </a:r>
            <a:r>
              <a:rPr lang="en-US" dirty="0">
                <a:latin typeface="Times New Roman" panose="02020603050405020304" pitchFamily="18" charset="0"/>
                <a:cs typeface="B Nazanin" panose="00000400000000000000" pitchFamily="2" charset="-78"/>
              </a:rPr>
              <a:t>POST </a:t>
            </a:r>
            <a:r>
              <a:rPr lang="fa-IR" dirty="0">
                <a:latin typeface="Times New Roman" panose="02020603050405020304" pitchFamily="18" charset="0"/>
                <a:cs typeface="B Nazanin" panose="00000400000000000000" pitchFamily="2" charset="-78"/>
              </a:rPr>
              <a:t>به گونه ای نوشته شده است که می تواند داده ها را مستقیما از جانب کادر ورود یا </a:t>
            </a:r>
            <a:r>
              <a:rPr lang="en-US" dirty="0">
                <a:latin typeface="Times New Roman" panose="02020603050405020304" pitchFamily="18" charset="0"/>
                <a:cs typeface="B Nazanin" panose="00000400000000000000" pitchFamily="2" charset="-78"/>
              </a:rPr>
              <a:t>Login </a:t>
            </a:r>
            <a:r>
              <a:rPr lang="fa-IR" dirty="0">
                <a:latin typeface="Times New Roman" panose="02020603050405020304" pitchFamily="18" charset="0"/>
                <a:cs typeface="B Nazanin" panose="00000400000000000000" pitchFamily="2" charset="-78"/>
              </a:rPr>
              <a:t>دریافت کند و آن را در </a:t>
            </a:r>
            <a:r>
              <a:rPr lang="en-US" dirty="0">
                <a:latin typeface="Times New Roman" panose="02020603050405020304" pitchFamily="18" charset="0"/>
                <a:cs typeface="B Nazanin" panose="00000400000000000000" pitchFamily="2" charset="-78"/>
              </a:rPr>
              <a:t>XPath Query </a:t>
            </a:r>
            <a:r>
              <a:rPr lang="fa-IR" dirty="0">
                <a:latin typeface="Times New Roman" panose="02020603050405020304" pitchFamily="18" charset="0"/>
                <a:cs typeface="B Nazanin" panose="00000400000000000000" pitchFamily="2" charset="-78"/>
              </a:rPr>
              <a:t> ایجاد شده قرار دهد ، در اینجا هکر می تواند کد یا </a:t>
            </a:r>
            <a:r>
              <a:rPr lang="en-US" dirty="0">
                <a:latin typeface="Times New Roman" panose="02020603050405020304" pitchFamily="18" charset="0"/>
                <a:cs typeface="B Nazanin" panose="00000400000000000000" pitchFamily="2" charset="-78"/>
              </a:rPr>
              <a:t>Query </a:t>
            </a:r>
            <a:r>
              <a:rPr lang="fa-IR" dirty="0">
                <a:latin typeface="Times New Roman" panose="02020603050405020304" pitchFamily="18" charset="0"/>
                <a:cs typeface="B Nazanin" panose="00000400000000000000" pitchFamily="2" charset="-78"/>
              </a:rPr>
              <a:t>مخربی که خود مد نظر دارد را وارد کرده و به جای رشته های نام کاربردی و رمز عبور ، رشته یا نام کاربری مورد نظر خود را وارد می کند.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DF72157D-967A-3686-0964-8D0A2893FD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7280" y="2041977"/>
            <a:ext cx="2326026" cy="2326026"/>
          </a:xfrm>
          <a:prstGeom prst="rect">
            <a:avLst/>
          </a:prstGeom>
        </p:spPr>
      </p:pic>
    </p:spTree>
    <p:extLst>
      <p:ext uri="{BB962C8B-B14F-4D97-AF65-F5344CB8AC3E}">
        <p14:creationId xmlns:p14="http://schemas.microsoft.com/office/powerpoint/2010/main" val="3642037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43716" y="589625"/>
            <a:ext cx="533076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8355350" y="1071011"/>
            <a:ext cx="3084499" cy="577081"/>
          </a:xfrm>
          <a:prstGeom prst="rect">
            <a:avLst/>
          </a:prstGeom>
        </p:spPr>
        <p:txBody>
          <a:bodyPr wrap="none">
            <a:spAutoFit/>
          </a:bodyPr>
          <a:lstStyle/>
          <a:p>
            <a:pPr algn="justLow" rtl="1">
              <a:lnSpc>
                <a:spcPct val="200000"/>
              </a:lnSpc>
            </a:pPr>
            <a:r>
              <a:rPr lang="fa-IR" dirty="0">
                <a:latin typeface="Times New Roman" panose="02020603050405020304" pitchFamily="18" charset="0"/>
                <a:cs typeface="B Nazanin" panose="00000400000000000000" pitchFamily="2" charset="-78"/>
              </a:rPr>
              <a:t>به </a:t>
            </a:r>
            <a:r>
              <a:rPr lang="en-US" dirty="0">
                <a:latin typeface="Times New Roman" panose="02020603050405020304" pitchFamily="18" charset="0"/>
                <a:cs typeface="B Nazanin" panose="00000400000000000000" pitchFamily="2" charset="-78"/>
              </a:rPr>
              <a:t>Query </a:t>
            </a:r>
            <a:r>
              <a:rPr lang="fa-IR" dirty="0">
                <a:latin typeface="Times New Roman" panose="02020603050405020304" pitchFamily="18" charset="0"/>
                <a:cs typeface="B Nazanin" panose="00000400000000000000" pitchFamily="2" charset="-78"/>
              </a:rPr>
              <a:t> وارد شده در زیر دقت کنید : </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465247" y="2467586"/>
            <a:ext cx="1595201" cy="40011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rtl="1"/>
            <a:r>
              <a:rPr lang="en-US" sz="2000" b="1" dirty="0">
                <a:solidFill>
                  <a:schemeClr val="tx1"/>
                </a:solidFill>
                <a:latin typeface="Times New Roman" panose="02020603050405020304" pitchFamily="18" charset="0"/>
                <a:cs typeface="B Titr" panose="00000700000000000000" pitchFamily="2" charset="-78"/>
              </a:rPr>
              <a:t>' or 1=1 or '</a:t>
            </a:r>
          </a:p>
        </p:txBody>
      </p:sp>
      <p:sp>
        <p:nvSpPr>
          <p:cNvPr id="5" name="Rectangle 4"/>
          <p:cNvSpPr/>
          <p:nvPr/>
        </p:nvSpPr>
        <p:spPr>
          <a:xfrm>
            <a:off x="197023" y="5356514"/>
            <a:ext cx="11405419"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با استفاده از این </a:t>
            </a:r>
            <a:r>
              <a:rPr lang="en-US" dirty="0">
                <a:latin typeface="Times New Roman" panose="02020603050405020304" pitchFamily="18" charset="0"/>
                <a:cs typeface="B Nazanin" panose="00000400000000000000" pitchFamily="2" charset="-78"/>
              </a:rPr>
              <a:t>Query </a:t>
            </a:r>
            <a:r>
              <a:rPr lang="fa-IR" dirty="0">
                <a:latin typeface="Times New Roman" panose="02020603050405020304" pitchFamily="18" charset="0"/>
                <a:cs typeface="B Nazanin" panose="00000400000000000000" pitchFamily="2" charset="-78"/>
              </a:rPr>
              <a:t>هکر می تواند نام اولین کاربر و رمز آن را بدست بیاورد ، با توجه به اینکه اولین کاربر در اینجا </a:t>
            </a:r>
            <a:r>
              <a:rPr lang="en-US" dirty="0">
                <a:latin typeface="Times New Roman" panose="02020603050405020304" pitchFamily="18" charset="0"/>
                <a:cs typeface="B Nazanin" panose="00000400000000000000" pitchFamily="2" charset="-78"/>
              </a:rPr>
              <a:t>Administrator </a:t>
            </a:r>
            <a:r>
              <a:rPr lang="fa-IR" dirty="0">
                <a:latin typeface="Times New Roman" panose="02020603050405020304" pitchFamily="18" charset="0"/>
                <a:cs typeface="B Nazanin" panose="00000400000000000000" pitchFamily="2" charset="-78"/>
              </a:rPr>
              <a:t> می باشد ، اکنون هکر می تواند با کاربر </a:t>
            </a:r>
            <a:r>
              <a:rPr lang="en-US" dirty="0">
                <a:latin typeface="Times New Roman" panose="02020603050405020304" pitchFamily="18" charset="0"/>
                <a:cs typeface="B Nazanin" panose="00000400000000000000" pitchFamily="2" charset="-78"/>
              </a:rPr>
              <a:t>Administrator </a:t>
            </a:r>
            <a:r>
              <a:rPr lang="fa-IR" dirty="0">
                <a:latin typeface="Times New Roman" panose="02020603050405020304" pitchFamily="18" charset="0"/>
                <a:cs typeface="B Nazanin" panose="00000400000000000000" pitchFamily="2" charset="-78"/>
              </a:rPr>
              <a:t>وارد وب سایت شود. نکته اخلاقی : همیشه برای فیلدهای ورودی اطلاعات خود </a:t>
            </a:r>
            <a:r>
              <a:rPr lang="en-US" dirty="0">
                <a:latin typeface="Times New Roman" panose="02020603050405020304" pitchFamily="18" charset="0"/>
                <a:cs typeface="B Nazanin" panose="00000400000000000000" pitchFamily="2" charset="-78"/>
              </a:rPr>
              <a:t>Validation </a:t>
            </a:r>
            <a:r>
              <a:rPr lang="fa-IR" dirty="0">
                <a:latin typeface="Times New Roman" panose="02020603050405020304" pitchFamily="18" charset="0"/>
                <a:cs typeface="B Nazanin" panose="00000400000000000000" pitchFamily="2" charset="-78"/>
              </a:rPr>
              <a:t> ایجاد کنید.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1C8A1BF4-B2CA-90DF-30DB-8CF7FC8DE0F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314273" y="1556733"/>
            <a:ext cx="7962983" cy="3843639"/>
          </a:xfrm>
          <a:prstGeom prst="rect">
            <a:avLst/>
          </a:prstGeom>
        </p:spPr>
      </p:pic>
    </p:spTree>
    <p:extLst>
      <p:ext uri="{BB962C8B-B14F-4D97-AF65-F5344CB8AC3E}">
        <p14:creationId xmlns:p14="http://schemas.microsoft.com/office/powerpoint/2010/main" val="3787169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22375" y="589625"/>
            <a:ext cx="515378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717754" y="4357967"/>
            <a:ext cx="10990621"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برخی اوقات به علل مختلف که بارزترین آنها سهل انگاری مدیر وب سرور است ، دسترسی های مناسب برای پوشه ریشه در نظر گرفته نمی شود و همین امر می تواند باعث شود مهاجم به دایرکتوری ریشه وب سرور دسترسی پیدا کند. </a:t>
            </a:r>
            <a:r>
              <a:rPr lang="en-US" dirty="0">
                <a:latin typeface="Times New Roman" panose="02020603050405020304" pitchFamily="18" charset="0"/>
                <a:cs typeface="B Nazanin" panose="00000400000000000000" pitchFamily="2" charset="-78"/>
              </a:rPr>
              <a:t>Directory Traversal </a:t>
            </a:r>
            <a:r>
              <a:rPr lang="fa-IR" dirty="0">
                <a:latin typeface="Times New Roman" panose="02020603050405020304" pitchFamily="18" charset="0"/>
                <a:cs typeface="B Nazanin" panose="00000400000000000000" pitchFamily="2" charset="-78"/>
              </a:rPr>
              <a:t>یا </a:t>
            </a:r>
            <a:r>
              <a:rPr lang="en-US" dirty="0">
                <a:latin typeface="Times New Roman" panose="02020603050405020304" pitchFamily="18" charset="0"/>
                <a:cs typeface="B Nazanin" panose="00000400000000000000" pitchFamily="2" charset="-78"/>
              </a:rPr>
              <a:t>Path Traversal </a:t>
            </a:r>
            <a:r>
              <a:rPr lang="fa-IR" dirty="0">
                <a:latin typeface="Times New Roman" panose="02020603050405020304" pitchFamily="18" charset="0"/>
                <a:cs typeface="B Nazanin" panose="00000400000000000000" pitchFamily="2" charset="-78"/>
              </a:rPr>
              <a:t> سوء استفاده از همین نقاط ضعفی است که در سطوح دسترسی یا عدم اعتبارسنجی داده های ورودی کاربر به ویژه نام فایل ها در وب سرور است که در نهاید می تواند باعث شود مهاجم با وارد کردن کاراکترهای مشخصی به </a:t>
            </a:r>
            <a:r>
              <a:rPr lang="en-US" dirty="0">
                <a:latin typeface="Times New Roman" panose="02020603050405020304" pitchFamily="18" charset="0"/>
                <a:cs typeface="B Nazanin" panose="00000400000000000000" pitchFamily="2" charset="-78"/>
              </a:rPr>
              <a:t>Parent Directory </a:t>
            </a:r>
            <a:r>
              <a:rPr lang="fa-IR" dirty="0">
                <a:latin typeface="Times New Roman" panose="02020603050405020304" pitchFamily="18" charset="0"/>
                <a:cs typeface="B Nazanin" panose="00000400000000000000" pitchFamily="2" charset="-78"/>
              </a:rPr>
              <a:t> یا پوشه بالاسری دسترسی پیدا کند. </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EB01963C-6B2B-9872-FDBB-8BD5A99F54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6976" y="1550285"/>
            <a:ext cx="3478975" cy="23193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E3050FFF-A5FB-850F-5811-AFFBE5734F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2538" y="1356800"/>
            <a:ext cx="4920526" cy="27062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15420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04388" y="589625"/>
            <a:ext cx="537009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511279" y="1354076"/>
            <a:ext cx="11227168"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هدف اینگونه حملات دسترسی پیدا کردن به فایل هایی است که نبایستی بصورت عمومی در دسترس قرار بگیرند ، در این حمله در نهایت هکر می تواند فایل های موجود در قسمت محدود شده یا </a:t>
            </a:r>
            <a:r>
              <a:rPr lang="en-US" dirty="0">
                <a:latin typeface="Times New Roman" panose="02020603050405020304" pitchFamily="18" charset="0"/>
                <a:cs typeface="B Nazanin" panose="00000400000000000000" pitchFamily="2" charset="-78"/>
              </a:rPr>
              <a:t>Restricted </a:t>
            </a:r>
            <a:r>
              <a:rPr lang="fa-IR" dirty="0">
                <a:latin typeface="Times New Roman" panose="02020603050405020304" pitchFamily="18" charset="0"/>
                <a:cs typeface="B Nazanin" panose="00000400000000000000" pitchFamily="2" charset="-78"/>
              </a:rPr>
              <a:t>را دستکاری کند و نتیجه لازم را بگیرد. حملات نوع </a:t>
            </a:r>
            <a:r>
              <a:rPr lang="en-US" dirty="0">
                <a:latin typeface="Times New Roman" panose="02020603050405020304" pitchFamily="18" charset="0"/>
                <a:cs typeface="B Nazanin" panose="00000400000000000000" pitchFamily="2" charset="-78"/>
              </a:rPr>
              <a:t>Directory Traversal </a:t>
            </a:r>
            <a:r>
              <a:rPr lang="fa-IR" dirty="0">
                <a:latin typeface="Times New Roman" panose="02020603050405020304" pitchFamily="18" charset="0"/>
                <a:cs typeface="B Nazanin" panose="00000400000000000000" pitchFamily="2" charset="-78"/>
              </a:rPr>
              <a:t> به حملات /.. یا </a:t>
            </a:r>
            <a:r>
              <a:rPr lang="en-US" dirty="0">
                <a:latin typeface="Times New Roman" panose="02020603050405020304" pitchFamily="18" charset="0"/>
                <a:cs typeface="B Nazanin" panose="00000400000000000000" pitchFamily="2" charset="-78"/>
              </a:rPr>
              <a:t>dot </a:t>
            </a:r>
            <a:r>
              <a:rPr lang="en-US" dirty="0" err="1">
                <a:latin typeface="Times New Roman" panose="02020603050405020304" pitchFamily="18" charset="0"/>
                <a:cs typeface="B Nazanin" panose="00000400000000000000" pitchFamily="2" charset="-78"/>
              </a:rPr>
              <a:t>dot</a:t>
            </a:r>
            <a:r>
              <a:rPr lang="en-US" dirty="0">
                <a:latin typeface="Times New Roman" panose="02020603050405020304" pitchFamily="18" charset="0"/>
                <a:cs typeface="B Nazanin" panose="00000400000000000000" pitchFamily="2" charset="-78"/>
              </a:rPr>
              <a:t> slash ، Directory Climbing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Backtracking</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نیز معروف می باشند. برخی از انواع این نوع حملات به نام </a:t>
            </a:r>
            <a:r>
              <a:rPr lang="en-US" dirty="0">
                <a:latin typeface="Times New Roman" panose="02020603050405020304" pitchFamily="18" charset="0"/>
                <a:cs typeface="B Nazanin" panose="00000400000000000000" pitchFamily="2" charset="-78"/>
              </a:rPr>
              <a:t>canonicalization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attacks </a:t>
            </a:r>
            <a:r>
              <a:rPr lang="fa-IR" dirty="0">
                <a:latin typeface="Times New Roman" panose="02020603050405020304" pitchFamily="18" charset="0"/>
                <a:cs typeface="B Nazanin" panose="00000400000000000000" pitchFamily="2" charset="-78"/>
              </a:rPr>
              <a:t>  نیز معروف می باشند.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F5CD4833-C0D5-7CE9-0CD8-1EBF60275A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0819" y="3526536"/>
            <a:ext cx="5336029" cy="2919570"/>
          </a:xfrm>
          <a:prstGeom prst="rect">
            <a:avLst/>
          </a:prstGeom>
        </p:spPr>
      </p:pic>
    </p:spTree>
    <p:extLst>
      <p:ext uri="{BB962C8B-B14F-4D97-AF65-F5344CB8AC3E}">
        <p14:creationId xmlns:p14="http://schemas.microsoft.com/office/powerpoint/2010/main" val="58989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69858" y="589625"/>
            <a:ext cx="51046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4" name="Rectangle 3"/>
          <p:cNvSpPr/>
          <p:nvPr/>
        </p:nvSpPr>
        <p:spPr>
          <a:xfrm>
            <a:off x="452284" y="1421215"/>
            <a:ext cx="11287432" cy="4939814"/>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تزریق دستورات یا </a:t>
            </a:r>
            <a:r>
              <a:rPr lang="en-US" dirty="0">
                <a:latin typeface="Times New Roman" panose="02020603050405020304" pitchFamily="18" charset="0"/>
                <a:cs typeface="B Nazanin" panose="00000400000000000000" pitchFamily="2" charset="-78"/>
              </a:rPr>
              <a:t>Command Injection </a:t>
            </a:r>
            <a:r>
              <a:rPr lang="fa-IR" dirty="0">
                <a:latin typeface="Times New Roman" panose="02020603050405020304" pitchFamily="18" charset="0"/>
                <a:cs typeface="B Nazanin" panose="00000400000000000000" pitchFamily="2" charset="-78"/>
              </a:rPr>
              <a:t>که به </a:t>
            </a:r>
            <a:r>
              <a:rPr lang="en-US" dirty="0">
                <a:latin typeface="Times New Roman" panose="02020603050405020304" pitchFamily="18" charset="0"/>
                <a:cs typeface="B Nazanin" panose="00000400000000000000" pitchFamily="2" charset="-78"/>
              </a:rPr>
              <a:t>Shell Injection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Code Injection </a:t>
            </a:r>
            <a:r>
              <a:rPr lang="fa-IR" dirty="0">
                <a:latin typeface="Times New Roman" panose="02020603050405020304" pitchFamily="18" charset="0"/>
                <a:cs typeface="B Nazanin" panose="00000400000000000000" pitchFamily="2" charset="-78"/>
              </a:rPr>
              <a:t>نیز معروف است یکی دیگر از حملاتی است که می توان به وب سرورها و نرم افزارهای کاربردی تحت وب انجام داد. هدف اصلی </a:t>
            </a:r>
            <a:r>
              <a:rPr lang="en-US" dirty="0">
                <a:latin typeface="Times New Roman" panose="02020603050405020304" pitchFamily="18" charset="0"/>
                <a:cs typeface="B Nazanin" panose="00000400000000000000" pitchFamily="2" charset="-78"/>
              </a:rPr>
              <a:t>Command Injection </a:t>
            </a:r>
            <a:r>
              <a:rPr lang="fa-IR" dirty="0">
                <a:latin typeface="Times New Roman" panose="02020603050405020304" pitchFamily="18" charset="0"/>
                <a:cs typeface="B Nazanin" panose="00000400000000000000" pitchFamily="2" charset="-78"/>
              </a:rPr>
              <a:t>وارد کردن و اجرا کردن کدها و دستورات مد نظر مهاجم در نرم افزار دارای نقطه ضعف امنیتی است .</a:t>
            </a:r>
          </a:p>
          <a:p>
            <a:pPr algn="ctr" rtl="1">
              <a:lnSpc>
                <a:spcPct val="300000"/>
              </a:lnSpc>
            </a:pPr>
            <a:r>
              <a:rPr lang="fa-IR" dirty="0">
                <a:latin typeface="Times New Roman" panose="02020603050405020304" pitchFamily="18" charset="0"/>
                <a:cs typeface="B Nazanin" panose="00000400000000000000" pitchFamily="2" charset="-78"/>
              </a:rPr>
              <a:t>در چنین مواقعی نرم افزاری که کدها و دستورات وارد شده ناخواسته را اجرا می کند درکی از این ندارد که کد وارد شده مخرب است یا نیست و هر دستور ورودی از </a:t>
            </a:r>
            <a:r>
              <a:rPr lang="en-US" dirty="0">
                <a:latin typeface="Times New Roman" panose="02020603050405020304" pitchFamily="18" charset="0"/>
                <a:cs typeface="B Nazanin" panose="00000400000000000000" pitchFamily="2" charset="-78"/>
              </a:rPr>
              <a:t>Shell </a:t>
            </a:r>
            <a:r>
              <a:rPr lang="fa-IR" dirty="0">
                <a:latin typeface="Times New Roman" panose="02020603050405020304" pitchFamily="18" charset="0"/>
                <a:cs typeface="B Nazanin" panose="00000400000000000000" pitchFamily="2" charset="-78"/>
              </a:rPr>
              <a:t>را به عنوان یک دستور مجاز از طرف کاربر سیستم برداشت می کند. دستورات در محیطی وارد می شوند که سطح دسترسی برابر سطح دسترسی نرم افزار کاربردی دارد .</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6298456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40362" y="589625"/>
            <a:ext cx="5134118"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266651" y="1354329"/>
            <a:ext cx="5451397"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این نوع حمله در مواقعی که شما اعتبارسنجی ورود اطلاعات را در برنامه نویسی خود ندیده اید که در اصطلاح به آن </a:t>
            </a:r>
            <a:r>
              <a:rPr lang="en-US" dirty="0">
                <a:latin typeface="Times New Roman" panose="02020603050405020304" pitchFamily="18" charset="0"/>
                <a:cs typeface="B Nazanin" panose="00000400000000000000" pitchFamily="2" charset="-78"/>
              </a:rPr>
              <a:t>Input Validation </a:t>
            </a:r>
            <a:r>
              <a:rPr lang="fa-IR" dirty="0">
                <a:latin typeface="Times New Roman" panose="02020603050405020304" pitchFamily="18" charset="0"/>
                <a:cs typeface="B Nazanin" panose="00000400000000000000" pitchFamily="2" charset="-78"/>
              </a:rPr>
              <a:t> می گویند انجام می شود و می تواند از پارامترهایی مثل فرمهای ورود و خروج اطلاعات ، کوکی ها ، </a:t>
            </a:r>
            <a:r>
              <a:rPr lang="en-US" dirty="0">
                <a:latin typeface="Times New Roman" panose="02020603050405020304" pitchFamily="18" charset="0"/>
                <a:cs typeface="B Nazanin" panose="00000400000000000000" pitchFamily="2" charset="-78"/>
              </a:rPr>
              <a:t>Http Header </a:t>
            </a:r>
            <a:r>
              <a:rPr lang="fa-IR" dirty="0">
                <a:latin typeface="Times New Roman" panose="02020603050405020304" pitchFamily="18" charset="0"/>
                <a:cs typeface="B Nazanin" panose="00000400000000000000" pitchFamily="2" charset="-78"/>
              </a:rPr>
              <a:t> ها و غیره استفاده کند.در اصطلاح هک به دسترسی پیدا کردن به خط فرمان سیستم قربانی </a:t>
            </a:r>
            <a:r>
              <a:rPr lang="en-US" dirty="0">
                <a:latin typeface="Times New Roman" panose="02020603050405020304" pitchFamily="18" charset="0"/>
                <a:cs typeface="B Nazanin" panose="00000400000000000000" pitchFamily="2" charset="-78"/>
              </a:rPr>
              <a:t>Shell </a:t>
            </a:r>
            <a:r>
              <a:rPr lang="fa-IR" dirty="0">
                <a:latin typeface="Times New Roman" panose="02020603050405020304" pitchFamily="18" charset="0"/>
                <a:cs typeface="B Nazanin" panose="00000400000000000000" pitchFamily="2" charset="-78"/>
              </a:rPr>
              <a:t> گرفتن نیز می گویند.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35AD5ECC-C052-59E0-1B4E-1E25ED5288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7504" y="1755111"/>
            <a:ext cx="5864352" cy="3907069"/>
          </a:xfrm>
          <a:prstGeom prst="rect">
            <a:avLst/>
          </a:prstGeom>
        </p:spPr>
      </p:pic>
    </p:spTree>
    <p:extLst>
      <p:ext uri="{BB962C8B-B14F-4D97-AF65-F5344CB8AC3E}">
        <p14:creationId xmlns:p14="http://schemas.microsoft.com/office/powerpoint/2010/main" val="20279805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51872" y="589625"/>
            <a:ext cx="5222608"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XML Injection </a:t>
            </a:r>
            <a:r>
              <a:rPr lang="fa-IR" sz="2000" b="1" dirty="0">
                <a:latin typeface="Times New Roman" panose="02020603050405020304" pitchFamily="18" charset="0"/>
                <a:cs typeface="B Titr" panose="00000700000000000000" pitchFamily="2" charset="-78"/>
              </a:rPr>
              <a:t> یا </a:t>
            </a:r>
            <a:r>
              <a:rPr lang="en-US" sz="2000" b="1" dirty="0" err="1">
                <a:latin typeface="Times New Roman" panose="02020603050405020304" pitchFamily="18" charset="0"/>
                <a:cs typeface="B Titr" panose="00000700000000000000" pitchFamily="2" charset="-78"/>
              </a:rPr>
              <a:t>XPath</a:t>
            </a:r>
            <a:r>
              <a:rPr lang="en-US" sz="2000" b="1" dirty="0">
                <a:latin typeface="Times New Roman" panose="02020603050405020304" pitchFamily="18" charset="0"/>
                <a:cs typeface="B Titr" panose="00000700000000000000" pitchFamily="2" charset="-78"/>
              </a:rPr>
              <a:t> Injection</a:t>
            </a:r>
          </a:p>
        </p:txBody>
      </p:sp>
      <p:sp>
        <p:nvSpPr>
          <p:cNvPr id="2" name="Rectangle 1"/>
          <p:cNvSpPr/>
          <p:nvPr/>
        </p:nvSpPr>
        <p:spPr>
          <a:xfrm>
            <a:off x="491613" y="3817656"/>
            <a:ext cx="11228440"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a:t>
            </a:r>
            <a:r>
              <a:rPr lang="en-US" dirty="0">
                <a:latin typeface="Times New Roman" panose="02020603050405020304" pitchFamily="18" charset="0"/>
                <a:cs typeface="B Nazanin" panose="00000400000000000000" pitchFamily="2" charset="-78"/>
              </a:rPr>
              <a:t>Command Injection </a:t>
            </a:r>
            <a:r>
              <a:rPr lang="fa-IR" dirty="0">
                <a:latin typeface="Times New Roman" panose="02020603050405020304" pitchFamily="18" charset="0"/>
                <a:cs typeface="B Nazanin" panose="00000400000000000000" pitchFamily="2" charset="-78"/>
              </a:rPr>
              <a:t>مهاجم دستورات مورد نظر خود را در خط فرمان سیستم قربانی اجرا می کند ، اما در </a:t>
            </a:r>
            <a:r>
              <a:rPr lang="en-US" dirty="0">
                <a:latin typeface="Times New Roman" panose="02020603050405020304" pitchFamily="18" charset="0"/>
                <a:cs typeface="B Nazanin" panose="00000400000000000000" pitchFamily="2" charset="-78"/>
              </a:rPr>
              <a:t>Code Injection </a:t>
            </a:r>
            <a:r>
              <a:rPr lang="fa-IR" dirty="0">
                <a:latin typeface="Times New Roman" panose="02020603050405020304" pitchFamily="18" charset="0"/>
                <a:cs typeface="B Nazanin" panose="00000400000000000000" pitchFamily="2" charset="-78"/>
              </a:rPr>
              <a:t>مهاجم کدهای مد نظر خود را در نرم افزار کاربردی که وجود دارد قرار می دهد که به جای کد اصلی نرم افزار اجرا شود ، در این حالت بدون نیاز به اجرا دستور خاصی با اجرا شدن اصل نرم افزار کدهای مخرب مورد نظر هکر اجرا خواهند شد ، سطح دسترسی کدهای اجرایی در اینجا برابر سطح دسترسی نرم افزار کاربردی خواهد بود. اکثر کرم های اینترنتی از این حالت برای انتشار و اجرا شدن استفاده می کنند . آنها از نقاط ضعف سیستم عامل استفاده می کنند و خود را به نرم افزارهای مختلف می چسبانند</a:t>
            </a:r>
            <a:endParaRPr lang="en-US" dirty="0">
              <a:latin typeface="Times New Roman" panose="02020603050405020304" pitchFamily="18" charset="0"/>
              <a:cs typeface="B Nazanin" panose="00000400000000000000" pitchFamily="2" charset="-78"/>
            </a:endParaRPr>
          </a:p>
        </p:txBody>
      </p:sp>
      <p:grpSp>
        <p:nvGrpSpPr>
          <p:cNvPr id="7" name="Group 6">
            <a:extLst>
              <a:ext uri="{FF2B5EF4-FFF2-40B4-BE49-F238E27FC236}">
                <a16:creationId xmlns:a16="http://schemas.microsoft.com/office/drawing/2014/main" id="{46545E6B-B949-7EC2-B402-FBB98371887E}"/>
              </a:ext>
            </a:extLst>
          </p:cNvPr>
          <p:cNvGrpSpPr/>
          <p:nvPr/>
        </p:nvGrpSpPr>
        <p:grpSpPr>
          <a:xfrm>
            <a:off x="0" y="0"/>
            <a:ext cx="4974336" cy="3730752"/>
            <a:chOff x="0" y="0"/>
            <a:chExt cx="4974336" cy="3730752"/>
          </a:xfrm>
        </p:grpSpPr>
        <p:pic>
          <p:nvPicPr>
            <p:cNvPr id="5" name="Picture 4">
              <a:extLst>
                <a:ext uri="{FF2B5EF4-FFF2-40B4-BE49-F238E27FC236}">
                  <a16:creationId xmlns:a16="http://schemas.microsoft.com/office/drawing/2014/main" id="{4C0741D2-C430-A6E8-6870-FFA4965AE470}"/>
                </a:ext>
              </a:extLst>
            </p:cNvPr>
            <p:cNvPicPr>
              <a:picLocks noChangeAspect="1"/>
            </p:cNvPicPr>
            <p:nvPr/>
          </p:nvPicPr>
          <p:blipFill rotWithShape="1">
            <a:blip r:embed="rId2">
              <a:extLst>
                <a:ext uri="{28A0092B-C50C-407E-A947-70E740481C1C}">
                  <a14:useLocalDpi xmlns:a14="http://schemas.microsoft.com/office/drawing/2010/main" val="0"/>
                </a:ext>
              </a:extLst>
            </a:blip>
            <a:srcRect l="36534" b="2276"/>
            <a:stretch/>
          </p:blipFill>
          <p:spPr>
            <a:xfrm flipH="1">
              <a:off x="0" y="0"/>
              <a:ext cx="4153610" cy="3730752"/>
            </a:xfrm>
            <a:prstGeom prst="rect">
              <a:avLst/>
            </a:prstGeom>
          </p:spPr>
        </p:pic>
        <p:sp>
          <p:nvSpPr>
            <p:cNvPr id="6" name="Oval 5">
              <a:extLst>
                <a:ext uri="{FF2B5EF4-FFF2-40B4-BE49-F238E27FC236}">
                  <a16:creationId xmlns:a16="http://schemas.microsoft.com/office/drawing/2014/main" id="{F9B81432-F260-3FD0-97BE-1E0430D9BDB0}"/>
                </a:ext>
              </a:extLst>
            </p:cNvPr>
            <p:cNvSpPr/>
            <p:nvPr/>
          </p:nvSpPr>
          <p:spPr>
            <a:xfrm>
              <a:off x="3535680" y="1292352"/>
              <a:ext cx="1438656" cy="7071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61850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6995" y="588220"/>
            <a:ext cx="5058521" cy="400110"/>
          </a:xfrm>
          <a:prstGeom prst="rect">
            <a:avLst/>
          </a:prstGeom>
        </p:spPr>
        <p:txBody>
          <a:bodyPr wrap="square">
            <a:spAutoFit/>
          </a:bodyPr>
          <a:lstStyle/>
          <a:p>
            <a:pPr algn="r" rtl="1"/>
            <a:r>
              <a:rPr lang="fa-IR" sz="2000" dirty="0">
                <a:cs typeface="B Titr" panose="00000700000000000000" pitchFamily="2" charset="-78"/>
              </a:rPr>
              <a:t>انواع حملات به وب سایت ها</a:t>
            </a:r>
            <a:endParaRPr lang="en-US" sz="2000" dirty="0">
              <a:cs typeface="B Titr" panose="00000700000000000000" pitchFamily="2" charset="-78"/>
            </a:endParaRPr>
          </a:p>
        </p:txBody>
      </p:sp>
      <p:sp>
        <p:nvSpPr>
          <p:cNvPr id="4" name="Rectangle 3"/>
          <p:cNvSpPr/>
          <p:nvPr/>
        </p:nvSpPr>
        <p:spPr>
          <a:xfrm>
            <a:off x="6230112" y="1194938"/>
            <a:ext cx="5573204"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تحت وب بودن یک نرم افزار هم مزیت است و هم دارای عیب های زیادی می باشد، مزیت استفاده از این نرم افزارها این است که شما دیگر نیازی به استفاده از یک نرم افزار </a:t>
            </a:r>
            <a:r>
              <a:rPr lang="en-US" dirty="0">
                <a:latin typeface="Times New Roman" panose="02020603050405020304" pitchFamily="18" charset="0"/>
                <a:cs typeface="B Nazanin" panose="00000400000000000000" pitchFamily="2" charset="-78"/>
              </a:rPr>
              <a:t>Agent </a:t>
            </a:r>
            <a:r>
              <a:rPr lang="fa-IR" dirty="0">
                <a:latin typeface="Times New Roman" panose="02020603050405020304" pitchFamily="18" charset="0"/>
                <a:cs typeface="B Nazanin" panose="00000400000000000000" pitchFamily="2" charset="-78"/>
              </a:rPr>
              <a:t> برای متصل شدن به سرور اصلی خود ندارید و صرفا با وارد کردن آدرس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 سرور نرم افزار کاربردی تحت وب می توانید به آن وصل شده و از سرویس های آن استفاده کنید ، اما همین موضوع می تواند نقطه ضعف بزرگی برای اینگونه سیستم ها باشد</a:t>
            </a:r>
            <a:r>
              <a:rPr lang="en-US" dirty="0">
                <a:latin typeface="Times New Roman" panose="02020603050405020304" pitchFamily="18" charset="0"/>
                <a:cs typeface="B Nazanin" panose="00000400000000000000" pitchFamily="2" charset="-78"/>
              </a:rPr>
              <a:t>.</a:t>
            </a:r>
          </a:p>
        </p:txBody>
      </p:sp>
      <p:grpSp>
        <p:nvGrpSpPr>
          <p:cNvPr id="8" name="Group 7">
            <a:extLst>
              <a:ext uri="{FF2B5EF4-FFF2-40B4-BE49-F238E27FC236}">
                <a16:creationId xmlns:a16="http://schemas.microsoft.com/office/drawing/2014/main" id="{3BFBDE82-05D4-D7D3-FB45-75677B6DF0D7}"/>
              </a:ext>
            </a:extLst>
          </p:cNvPr>
          <p:cNvGrpSpPr/>
          <p:nvPr/>
        </p:nvGrpSpPr>
        <p:grpSpPr>
          <a:xfrm>
            <a:off x="120179" y="1381220"/>
            <a:ext cx="5841710" cy="4373404"/>
            <a:chOff x="120179" y="1381220"/>
            <a:chExt cx="5841710" cy="4373404"/>
          </a:xfrm>
        </p:grpSpPr>
        <p:pic>
          <p:nvPicPr>
            <p:cNvPr id="6" name="Picture 5">
              <a:extLst>
                <a:ext uri="{FF2B5EF4-FFF2-40B4-BE49-F238E27FC236}">
                  <a16:creationId xmlns:a16="http://schemas.microsoft.com/office/drawing/2014/main" id="{364F22FE-E6A7-6557-CE7F-5C7F8A2963AE}"/>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847" r="10289"/>
            <a:stretch/>
          </p:blipFill>
          <p:spPr>
            <a:xfrm>
              <a:off x="120179" y="1381220"/>
              <a:ext cx="5669280" cy="4095559"/>
            </a:xfrm>
            <a:prstGeom prst="rect">
              <a:avLst/>
            </a:prstGeom>
          </p:spPr>
        </p:pic>
        <p:sp>
          <p:nvSpPr>
            <p:cNvPr id="7" name="Rectangle 6">
              <a:extLst>
                <a:ext uri="{FF2B5EF4-FFF2-40B4-BE49-F238E27FC236}">
                  <a16:creationId xmlns:a16="http://schemas.microsoft.com/office/drawing/2014/main" id="{DED05C9C-7FA6-DA9F-8DAC-6C54908FDF0B}"/>
                </a:ext>
              </a:extLst>
            </p:cNvPr>
            <p:cNvSpPr/>
            <p:nvPr/>
          </p:nvSpPr>
          <p:spPr>
            <a:xfrm>
              <a:off x="4706112" y="4608576"/>
              <a:ext cx="1255777" cy="1146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838349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49600" y="579465"/>
            <a:ext cx="7893919"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تزریق کد </a:t>
            </a:r>
            <a:r>
              <a:rPr lang="en-US" sz="2000" b="1" dirty="0">
                <a:latin typeface="Times New Roman" panose="02020603050405020304" pitchFamily="18" charset="0"/>
                <a:cs typeface="B Titr" panose="00000700000000000000" pitchFamily="2" charset="-78"/>
              </a:rPr>
              <a:t>Code Injection </a:t>
            </a:r>
            <a:r>
              <a:rPr lang="fa-IR" sz="2000" b="1" dirty="0">
                <a:latin typeface="Times New Roman" panose="02020603050405020304" pitchFamily="18" charset="0"/>
                <a:cs typeface="B Titr" panose="00000700000000000000" pitchFamily="2" charset="-78"/>
              </a:rPr>
              <a:t> و </a:t>
            </a:r>
            <a:r>
              <a:rPr lang="en-US" sz="2000" b="1" dirty="0">
                <a:latin typeface="Times New Roman" panose="02020603050405020304" pitchFamily="18" charset="0"/>
                <a:cs typeface="B Titr" panose="00000700000000000000" pitchFamily="2" charset="-78"/>
              </a:rPr>
              <a:t>Directory Traversal</a:t>
            </a:r>
          </a:p>
        </p:txBody>
      </p:sp>
      <p:sp>
        <p:nvSpPr>
          <p:cNvPr id="9" name="Rectangle 8">
            <a:extLst>
              <a:ext uri="{FF2B5EF4-FFF2-40B4-BE49-F238E27FC236}">
                <a16:creationId xmlns:a16="http://schemas.microsoft.com/office/drawing/2014/main" id="{02780D20-5AC5-4034-F798-B6AEA0056E87}"/>
              </a:ext>
            </a:extLst>
          </p:cNvPr>
          <p:cNvSpPr/>
          <p:nvPr/>
        </p:nvSpPr>
        <p:spPr>
          <a:xfrm>
            <a:off x="394733" y="1478466"/>
            <a:ext cx="5164819" cy="3901068"/>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وب سرورها نیز مانند ساختار فایلی که در سیستم عامل وجود دارد دارای سلسله مراتب می باشند ، وب سرورها معمولا دسترسی به ریشه یا </a:t>
            </a:r>
            <a:r>
              <a:rPr lang="en-US" dirty="0">
                <a:latin typeface="Times New Roman" panose="02020603050405020304" pitchFamily="18" charset="0"/>
                <a:cs typeface="B Nazanin" panose="00000400000000000000" pitchFamily="2" charset="-78"/>
              </a:rPr>
              <a:t>root </a:t>
            </a:r>
            <a:r>
              <a:rPr lang="fa-IR" dirty="0">
                <a:latin typeface="Times New Roman" panose="02020603050405020304" pitchFamily="18" charset="0"/>
                <a:cs typeface="B Nazanin" panose="00000400000000000000" pitchFamily="2" charset="-78"/>
              </a:rPr>
              <a:t> دایرکتوری های خود را محدود می کنند ، کاربران در این حالت می توانند به دایرکتوری های زیر مجموعه دسترسی پیدا کنند اما نمی توانند به مرحله بالاتر که ریشه است دسترسی پیدا کنند ، همچنین نمی توانند بصورت موازی از پوشه های کنار دستی نیز استفاده کنند و صرفا به محلی ارجاع داده می شوند که به آن دسترسی دارند.</a:t>
            </a:r>
            <a:endParaRPr lang="en-US" dirty="0">
              <a:latin typeface="Times New Roman" panose="02020603050405020304" pitchFamily="18" charset="0"/>
              <a:cs typeface="B Nazanin" panose="00000400000000000000" pitchFamily="2" charset="-78"/>
            </a:endParaRPr>
          </a:p>
        </p:txBody>
      </p:sp>
      <p:pic>
        <p:nvPicPr>
          <p:cNvPr id="10" name="Picture 9">
            <a:extLst>
              <a:ext uri="{FF2B5EF4-FFF2-40B4-BE49-F238E27FC236}">
                <a16:creationId xmlns:a16="http://schemas.microsoft.com/office/drawing/2014/main" id="{244978FD-2FA7-9E2D-47E4-E01146B68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3907" y="2459964"/>
            <a:ext cx="5336029" cy="2919570"/>
          </a:xfrm>
          <a:prstGeom prst="rect">
            <a:avLst/>
          </a:prstGeom>
        </p:spPr>
      </p:pic>
    </p:spTree>
    <p:extLst>
      <p:ext uri="{BB962C8B-B14F-4D97-AF65-F5344CB8AC3E}">
        <p14:creationId xmlns:p14="http://schemas.microsoft.com/office/powerpoint/2010/main" val="9484251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8002" y="598053"/>
            <a:ext cx="50585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بد افزار </a:t>
            </a:r>
            <a:r>
              <a:rPr lang="en-US" sz="2000" b="1" dirty="0">
                <a:latin typeface="Times New Roman" panose="02020603050405020304" pitchFamily="18" charset="0"/>
                <a:cs typeface="B Titr" panose="00000700000000000000" pitchFamily="2" charset="-78"/>
              </a:rPr>
              <a:t>Malware</a:t>
            </a:r>
          </a:p>
        </p:txBody>
      </p:sp>
      <p:sp>
        <p:nvSpPr>
          <p:cNvPr id="3" name="Rectangle 2"/>
          <p:cNvSpPr/>
          <p:nvPr/>
        </p:nvSpPr>
        <p:spPr>
          <a:xfrm>
            <a:off x="521110" y="1380103"/>
            <a:ext cx="11267610"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بد افزار اصطلاحی است که برای توصیف چند نوع نرم افزار مخرب مختلف از جمله، باج افزار، جاسوس افزار، ویروس ها و کرم ها به کار می رود. رایج ترین روش نفوذ بد افزار در یک شبکه از طریق یک آسیب پذیری خاص است، که معمولاً زمانی رخ می دهد که شخص بر روی یک لینک بدافزار یا یک ضمیمه ایمیل کلیک کند که باعث نصب نرم افزار مخرب می شود.</a:t>
            </a:r>
          </a:p>
          <a:p>
            <a:pPr algn="justLow" rtl="1">
              <a:lnSpc>
                <a:spcPct val="200000"/>
              </a:lnSpc>
            </a:pPr>
            <a:r>
              <a:rPr lang="fa-IR" dirty="0">
                <a:latin typeface="Times New Roman" panose="02020603050405020304" pitchFamily="18" charset="0"/>
                <a:cs typeface="B Nazanin" panose="00000400000000000000" pitchFamily="2" charset="-78"/>
              </a:rPr>
              <a:t>هنگامی که بد افزار وارد یک سیستم می شود، می تواند نرم افزارهای مخرب دیگری را نصب کند و دسترسی به اجزای شبکه مهم را مسدود کند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747251" y="4991084"/>
            <a:ext cx="11198784"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رایج ترین نوع بد افزار، باج افزار می باشد. باج افزار برنامه ای است که فایل های قربانیان را کدگذاری می کند و برای دادن رمز جهت کدگشایی از آنها باج خواهی می کند. از طرف دیگر، جاسوس افزار، نرم افزاری است که خودش بر روی دستگاه شما نصب می شود و بدون اطلاع و اجازه شما به صورت مخفی بر رفتار آنلاین شما نظارت می کند</a:t>
            </a:r>
            <a:r>
              <a:rPr lang="en-US" dirty="0">
                <a:latin typeface="Times New Roman" panose="02020603050405020304" pitchFamily="18" charset="0"/>
                <a:cs typeface="B Nazanin" panose="00000400000000000000" pitchFamily="2" charset="-78"/>
              </a:rPr>
              <a:t>.</a:t>
            </a:r>
            <a:endParaRPr lang="fa-IR"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4201485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8002" y="598053"/>
            <a:ext cx="50585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بد افزار </a:t>
            </a:r>
            <a:r>
              <a:rPr lang="en-US" sz="2000" b="1" dirty="0">
                <a:latin typeface="Times New Roman" panose="02020603050405020304" pitchFamily="18" charset="0"/>
                <a:cs typeface="B Titr" panose="00000700000000000000" pitchFamily="2" charset="-78"/>
              </a:rPr>
              <a:t>Malware</a:t>
            </a:r>
          </a:p>
        </p:txBody>
      </p:sp>
      <p:sp>
        <p:nvSpPr>
          <p:cNvPr id="3" name="Rectangle 2"/>
          <p:cNvSpPr/>
          <p:nvPr/>
        </p:nvSpPr>
        <p:spPr>
          <a:xfrm>
            <a:off x="373626" y="1530129"/>
            <a:ext cx="11031636"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ویروسها، کدهای کامپیوتری مخرب هستند که از یک دستگاه به دستگاه دیگر انتشار می یابند. آنها برای آسیب به دستگاه یا سرقت داده ها طراحی شده اند. کرم ها با ویروسها تفاوت دارند زیرا به فایل میزبان نمی چسبند. آنها برنامه های مستقلی هستند که در میان شبکه ها و کامپیوترها منتشر می شوند. کرم ها معمولاً از طریق ضمیمه های ایمیل منتشر می شوند.</a:t>
            </a:r>
            <a:endParaRPr lang="en-US" dirty="0">
              <a:latin typeface="Times New Roman" panose="02020603050405020304" pitchFamily="18" charset="0"/>
              <a:cs typeface="B Nazanin" panose="00000400000000000000" pitchFamily="2" charset="-78"/>
            </a:endParaRPr>
          </a:p>
        </p:txBody>
      </p:sp>
      <p:grpSp>
        <p:nvGrpSpPr>
          <p:cNvPr id="8" name="Group 7">
            <a:extLst>
              <a:ext uri="{FF2B5EF4-FFF2-40B4-BE49-F238E27FC236}">
                <a16:creationId xmlns:a16="http://schemas.microsoft.com/office/drawing/2014/main" id="{1EA4F235-3907-2A2E-D18A-E97F936E9FFA}"/>
              </a:ext>
            </a:extLst>
          </p:cNvPr>
          <p:cNvGrpSpPr/>
          <p:nvPr/>
        </p:nvGrpSpPr>
        <p:grpSpPr>
          <a:xfrm>
            <a:off x="97536" y="3215206"/>
            <a:ext cx="5791908" cy="3478202"/>
            <a:chOff x="97536" y="3215206"/>
            <a:chExt cx="5791908" cy="3478202"/>
          </a:xfrm>
        </p:grpSpPr>
        <p:pic>
          <p:nvPicPr>
            <p:cNvPr id="6" name="Picture 5">
              <a:extLst>
                <a:ext uri="{FF2B5EF4-FFF2-40B4-BE49-F238E27FC236}">
                  <a16:creationId xmlns:a16="http://schemas.microsoft.com/office/drawing/2014/main" id="{0C19A6D6-C314-0C21-C466-E2AAA19E0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852" y="3215206"/>
              <a:ext cx="5498592" cy="3436620"/>
            </a:xfrm>
            <a:prstGeom prst="rect">
              <a:avLst/>
            </a:prstGeom>
          </p:spPr>
        </p:pic>
        <p:sp>
          <p:nvSpPr>
            <p:cNvPr id="7" name="Oval 6">
              <a:extLst>
                <a:ext uri="{FF2B5EF4-FFF2-40B4-BE49-F238E27FC236}">
                  <a16:creationId xmlns:a16="http://schemas.microsoft.com/office/drawing/2014/main" id="{31EEDE9C-9BE6-7CEF-7E9A-1E10E82AC36D}"/>
                </a:ext>
              </a:extLst>
            </p:cNvPr>
            <p:cNvSpPr/>
            <p:nvPr/>
          </p:nvSpPr>
          <p:spPr>
            <a:xfrm>
              <a:off x="97536" y="5876544"/>
              <a:ext cx="1341120" cy="8168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04020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8002" y="598053"/>
            <a:ext cx="50585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بد افزار </a:t>
            </a:r>
            <a:r>
              <a:rPr lang="en-US" sz="2000" b="1" dirty="0">
                <a:latin typeface="Times New Roman" panose="02020603050405020304" pitchFamily="18" charset="0"/>
                <a:cs typeface="B Titr" panose="00000700000000000000" pitchFamily="2" charset="-78"/>
              </a:rPr>
              <a:t>Malware</a:t>
            </a:r>
          </a:p>
        </p:txBody>
      </p:sp>
      <p:sp>
        <p:nvSpPr>
          <p:cNvPr id="3" name="Rectangle 2"/>
          <p:cNvSpPr/>
          <p:nvPr/>
        </p:nvSpPr>
        <p:spPr>
          <a:xfrm>
            <a:off x="147484" y="1412992"/>
            <a:ext cx="11680723"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نکته: بهترین روش برای حفاظت در برابر بد افزارها، نصب نرم افزار آنتی ویروس است. نرم افزار آنتی ویروس، کامپیوتر شما را اسکن می کند تا بدافزارها را شناسایی و پاکسازی کند. همچنین به روز رسانی های خودکار را فراهم می کند تا حفاظت از سیستم را در برابر ویروس های جدید ارتقا دهد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ackgroundRemoval t="14454" b="81471" l="10684" r="87903"/>
                    </a14:imgEffect>
                  </a14:imgLayer>
                </a14:imgProps>
              </a:ext>
            </a:extLst>
          </a:blip>
          <a:srcRect l="1032" t="6077" r="2445" b="10151"/>
          <a:stretch/>
        </p:blipFill>
        <p:spPr>
          <a:xfrm>
            <a:off x="-1219497" y="2310538"/>
            <a:ext cx="7437417" cy="4841203"/>
          </a:xfrm>
          <a:prstGeom prst="rect">
            <a:avLst/>
          </a:prstGeom>
        </p:spPr>
      </p:pic>
    </p:spTree>
    <p:extLst>
      <p:ext uri="{BB962C8B-B14F-4D97-AF65-F5344CB8AC3E}">
        <p14:creationId xmlns:p14="http://schemas.microsoft.com/office/powerpoint/2010/main" val="26238765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58580" y="383148"/>
            <a:ext cx="5588641" cy="630942"/>
          </a:xfrm>
          <a:prstGeom prst="rect">
            <a:avLst/>
          </a:prstGeom>
        </p:spPr>
        <p:txBody>
          <a:bodyPr wrap="square">
            <a:spAutoFit/>
          </a:bodyPr>
          <a:lstStyle/>
          <a:p>
            <a:pPr algn="r" rtl="1">
              <a:lnSpc>
                <a:spcPct val="200000"/>
              </a:lnSpc>
            </a:pPr>
            <a:r>
              <a:rPr lang="fa-IR" sz="2000" b="1" dirty="0">
                <a:latin typeface="Times New Roman" panose="02020603050405020304" pitchFamily="18" charset="0"/>
                <a:cs typeface="B Titr" panose="00000700000000000000" pitchFamily="2" charset="-78"/>
              </a:rPr>
              <a:t>حمله فیشینگ، سرقت اطلاعات ( </a:t>
            </a:r>
            <a:r>
              <a:rPr lang="en-US" sz="2000" b="1" dirty="0">
                <a:latin typeface="Times New Roman" panose="02020603050405020304" pitchFamily="18" charset="0"/>
                <a:cs typeface="B Titr" panose="00000700000000000000" pitchFamily="2" charset="-78"/>
              </a:rPr>
              <a:t>Phishing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4" name="Rectangle 3"/>
          <p:cNvSpPr/>
          <p:nvPr/>
        </p:nvSpPr>
        <p:spPr>
          <a:xfrm>
            <a:off x="117987" y="4932939"/>
            <a:ext cx="11849830"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فیشینگ شامل ارسال پیام های ارتباطی ساختگی است که به نظر می رسند از یک منبع معتبر هستند که اکثراً از طریق ایمیل انجام می شوند.</a:t>
            </a:r>
          </a:p>
          <a:p>
            <a:pPr algn="justLow" rtl="1">
              <a:lnSpc>
                <a:spcPct val="200000"/>
              </a:lnSpc>
            </a:pPr>
            <a:r>
              <a:rPr lang="fa-IR" dirty="0">
                <a:latin typeface="Times New Roman" panose="02020603050405020304" pitchFamily="18" charset="0"/>
                <a:cs typeface="B Nazanin" panose="00000400000000000000" pitchFamily="2" charset="-78"/>
              </a:rPr>
              <a:t> هدف این حمله سایبری دزدیدن اطلاعات حساس مانند شماره کارت اعتباری یا اطلاعات ورود به سیستم، یا گاهی اوقات نصب بد افزار بر دستگاه کاربر است.</a:t>
            </a:r>
            <a:endParaRPr lang="en-US" dirty="0">
              <a:latin typeface="Times New Roman" panose="02020603050405020304" pitchFamily="18" charset="0"/>
              <a:cs typeface="B Nazanin" panose="00000400000000000000" pitchFamily="2" charset="-78"/>
            </a:endParaRPr>
          </a:p>
        </p:txBody>
      </p:sp>
      <p:pic>
        <p:nvPicPr>
          <p:cNvPr id="2" name="Picture 1">
            <a:extLst>
              <a:ext uri="{FF2B5EF4-FFF2-40B4-BE49-F238E27FC236}">
                <a16:creationId xmlns:a16="http://schemas.microsoft.com/office/drawing/2014/main" id="{87F32682-14C2-4305-A482-E7624EEEE2F0}"/>
              </a:ext>
            </a:extLst>
          </p:cNvPr>
          <p:cNvPicPr>
            <a:picLocks noChangeAspect="1"/>
          </p:cNvPicPr>
          <p:nvPr/>
        </p:nvPicPr>
        <p:blipFill>
          <a:blip r:embed="rId2"/>
          <a:stretch>
            <a:fillRect/>
          </a:stretch>
        </p:blipFill>
        <p:spPr>
          <a:xfrm>
            <a:off x="752725" y="1488202"/>
            <a:ext cx="4296931" cy="2625902"/>
          </a:xfrm>
          <a:prstGeom prst="roundRect">
            <a:avLst>
              <a:gd name="adj" fmla="val 11061"/>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9156F60A-D2AF-CA80-B217-3233425DB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0932" y="1488202"/>
            <a:ext cx="5644389" cy="310441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220625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9269" b="20709"/>
          <a:stretch/>
        </p:blipFill>
        <p:spPr>
          <a:xfrm>
            <a:off x="719721" y="1014090"/>
            <a:ext cx="3575256" cy="2503449"/>
          </a:xfrm>
          <a:prstGeom prst="rect">
            <a:avLst/>
          </a:prstGeom>
        </p:spPr>
      </p:pic>
      <p:sp>
        <p:nvSpPr>
          <p:cNvPr id="3" name="Rectangle 2"/>
          <p:cNvSpPr/>
          <p:nvPr/>
        </p:nvSpPr>
        <p:spPr>
          <a:xfrm>
            <a:off x="5358580" y="383148"/>
            <a:ext cx="5588641" cy="630942"/>
          </a:xfrm>
          <a:prstGeom prst="rect">
            <a:avLst/>
          </a:prstGeom>
        </p:spPr>
        <p:txBody>
          <a:bodyPr wrap="square">
            <a:spAutoFit/>
          </a:bodyPr>
          <a:lstStyle/>
          <a:p>
            <a:pPr algn="r" rtl="1">
              <a:lnSpc>
                <a:spcPct val="200000"/>
              </a:lnSpc>
            </a:pPr>
            <a:r>
              <a:rPr lang="fa-IR" sz="2000" b="1" dirty="0">
                <a:latin typeface="Times New Roman" panose="02020603050405020304" pitchFamily="18" charset="0"/>
                <a:cs typeface="B Titr" panose="00000700000000000000" pitchFamily="2" charset="-78"/>
              </a:rPr>
              <a:t>حمله فیشینگ، سرقت اطلاعات ( </a:t>
            </a:r>
            <a:r>
              <a:rPr lang="en-US" sz="2000" b="1" dirty="0">
                <a:latin typeface="Times New Roman" panose="02020603050405020304" pitchFamily="18" charset="0"/>
                <a:cs typeface="B Titr" panose="00000700000000000000" pitchFamily="2" charset="-78"/>
              </a:rPr>
              <a:t>Phishing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2" name="Rectangle 1"/>
          <p:cNvSpPr/>
          <p:nvPr/>
        </p:nvSpPr>
        <p:spPr>
          <a:xfrm>
            <a:off x="871138" y="3848123"/>
            <a:ext cx="10650294" cy="2239074"/>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یک مهاجم یک ایمیل ظاهراً معتبر را ایجاد می کند که به نظر درست و قانونی می رسد اما شامل لینک ها و ضمیمه های مخرب است. فیشرها از احساساتی مانند نیاز فوری، ترس و حس کنجکاوی استفاده می کنند تا دریافت کننده ایمیل را وسوسه کنند که بر روی لینک کلیک کنند و ضمیمه ها را باز کنند. حتی با کلیک کردن بر روی یک لینک خراب، شبکه شما ممکن است به خطر افتد و فیشر، داده های شخصی شما را سرقت کند.</a:t>
            </a:r>
          </a:p>
          <a:p>
            <a:pPr algn="ctr" rtl="1">
              <a:lnSpc>
                <a:spcPct val="200000"/>
              </a:lnSpc>
            </a:pPr>
            <a:r>
              <a:rPr lang="fa-IR" dirty="0">
                <a:latin typeface="Times New Roman" panose="02020603050405020304" pitchFamily="18" charset="0"/>
                <a:cs typeface="B Nazanin" panose="00000400000000000000" pitchFamily="2" charset="-78"/>
              </a:rPr>
              <a:t>فیشینگ یکی از رایج ترین اشکال حملات سایبری است و رایج بودن آن به دلیل راحتی انجام دادن آن و موثر بودن شگفت آور آن است.</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3309254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58580" y="383148"/>
            <a:ext cx="5588641" cy="630942"/>
          </a:xfrm>
          <a:prstGeom prst="rect">
            <a:avLst/>
          </a:prstGeom>
        </p:spPr>
        <p:txBody>
          <a:bodyPr wrap="square">
            <a:spAutoFit/>
          </a:bodyPr>
          <a:lstStyle/>
          <a:p>
            <a:pPr algn="r" rtl="1">
              <a:lnSpc>
                <a:spcPct val="200000"/>
              </a:lnSpc>
            </a:pPr>
            <a:r>
              <a:rPr lang="fa-IR" sz="2000" b="1" dirty="0">
                <a:latin typeface="Times New Roman" panose="02020603050405020304" pitchFamily="18" charset="0"/>
                <a:cs typeface="B Titr" panose="00000700000000000000" pitchFamily="2" charset="-78"/>
              </a:rPr>
              <a:t>حمله فیشینگ، سرقت اطلاعات ( </a:t>
            </a:r>
            <a:r>
              <a:rPr lang="en-US" sz="2000" b="1" dirty="0">
                <a:latin typeface="Times New Roman" panose="02020603050405020304" pitchFamily="18" charset="0"/>
                <a:cs typeface="B Titr" panose="00000700000000000000" pitchFamily="2" charset="-78"/>
              </a:rPr>
              <a:t>Phishing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2" name="Rectangle 1"/>
          <p:cNvSpPr/>
          <p:nvPr/>
        </p:nvSpPr>
        <p:spPr>
          <a:xfrm>
            <a:off x="4739148" y="1494699"/>
            <a:ext cx="7071351"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برخی از خطرناک ترین ریسک های فیشینگ شامل موارد زیر هستند:</a:t>
            </a:r>
          </a:p>
          <a:p>
            <a:pPr algn="justLow" rtl="1">
              <a:lnSpc>
                <a:spcPct val="300000"/>
              </a:lnSpc>
            </a:pPr>
            <a:r>
              <a:rPr lang="fa-IR" dirty="0">
                <a:latin typeface="Times New Roman" panose="02020603050405020304" pitchFamily="18" charset="0"/>
                <a:cs typeface="B Nazanin" panose="00000400000000000000" pitchFamily="2" charset="-78"/>
              </a:rPr>
              <a:t>برداشت پول از حساب بانکی شما</a:t>
            </a:r>
          </a:p>
          <a:p>
            <a:pPr algn="justLow" rtl="1">
              <a:lnSpc>
                <a:spcPct val="300000"/>
              </a:lnSpc>
            </a:pPr>
            <a:r>
              <a:rPr lang="fa-IR" dirty="0">
                <a:latin typeface="Times New Roman" panose="02020603050405020304" pitchFamily="18" charset="0"/>
                <a:cs typeface="B Nazanin" panose="00000400000000000000" pitchFamily="2" charset="-78"/>
              </a:rPr>
              <a:t>هزینه های جعلی در کارت های اعتباری شما</a:t>
            </a:r>
          </a:p>
          <a:p>
            <a:pPr algn="justLow" rtl="1">
              <a:lnSpc>
                <a:spcPct val="300000"/>
              </a:lnSpc>
            </a:pPr>
            <a:r>
              <a:rPr lang="fa-IR" dirty="0">
                <a:latin typeface="Times New Roman" panose="02020603050405020304" pitchFamily="18" charset="0"/>
                <a:cs typeface="B Nazanin" panose="00000400000000000000" pitchFamily="2" charset="-78"/>
              </a:rPr>
              <a:t>دسترسی فیشر به رسانه و فایل های شما</a:t>
            </a:r>
          </a:p>
          <a:p>
            <a:pPr algn="justLow" rtl="1">
              <a:lnSpc>
                <a:spcPct val="300000"/>
              </a:lnSpc>
            </a:pPr>
            <a:r>
              <a:rPr lang="fa-IR" dirty="0">
                <a:latin typeface="Times New Roman" panose="02020603050405020304" pitchFamily="18" charset="0"/>
                <a:cs typeface="B Nazanin" panose="00000400000000000000" pitchFamily="2" charset="-78"/>
              </a:rPr>
              <a:t>ارسال پست های شبکه های اجتماعی جعلی از حساب شما توسط فیشر</a:t>
            </a:r>
          </a:p>
          <a:p>
            <a:pPr algn="justLow" rtl="1">
              <a:lnSpc>
                <a:spcPct val="300000"/>
              </a:lnSpc>
            </a:pPr>
            <a:r>
              <a:rPr lang="fa-IR" dirty="0">
                <a:latin typeface="Times New Roman" panose="02020603050405020304" pitchFamily="18" charset="0"/>
                <a:cs typeface="B Nazanin" panose="00000400000000000000" pitchFamily="2" charset="-78"/>
              </a:rPr>
              <a:t>فیشر با جعل هویت شما، دوستان یا اعضای خانواده شما را در معرض ریسک قرار می دهد.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D6A754F0-7378-9002-8B44-E1B827CFF641}"/>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0"/>
            <a:ext cx="6858000" cy="6858000"/>
          </a:xfrm>
          <a:prstGeom prst="rect">
            <a:avLst/>
          </a:prstGeom>
        </p:spPr>
      </p:pic>
    </p:spTree>
    <p:extLst>
      <p:ext uri="{BB962C8B-B14F-4D97-AF65-F5344CB8AC3E}">
        <p14:creationId xmlns:p14="http://schemas.microsoft.com/office/powerpoint/2010/main" val="25707075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58580" y="383148"/>
            <a:ext cx="5588641" cy="630942"/>
          </a:xfrm>
          <a:prstGeom prst="rect">
            <a:avLst/>
          </a:prstGeom>
        </p:spPr>
        <p:txBody>
          <a:bodyPr wrap="square">
            <a:spAutoFit/>
          </a:bodyPr>
          <a:lstStyle/>
          <a:p>
            <a:pPr algn="r" rtl="1">
              <a:lnSpc>
                <a:spcPct val="200000"/>
              </a:lnSpc>
            </a:pPr>
            <a:r>
              <a:rPr lang="fa-IR" sz="2000" b="1" dirty="0">
                <a:latin typeface="Times New Roman" panose="02020603050405020304" pitchFamily="18" charset="0"/>
                <a:cs typeface="B Titr" panose="00000700000000000000" pitchFamily="2" charset="-78"/>
              </a:rPr>
              <a:t>حمله فیشینگ، سرقت اطلاعات ( </a:t>
            </a:r>
            <a:r>
              <a:rPr lang="en-US" sz="2000" b="1" dirty="0">
                <a:latin typeface="Times New Roman" panose="02020603050405020304" pitchFamily="18" charset="0"/>
                <a:cs typeface="B Titr" panose="00000700000000000000" pitchFamily="2" charset="-78"/>
              </a:rPr>
              <a:t>Phishing</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4" name="Rectangle 3"/>
          <p:cNvSpPr/>
          <p:nvPr/>
        </p:nvSpPr>
        <p:spPr>
          <a:xfrm>
            <a:off x="432620" y="1589122"/>
            <a:ext cx="11002297"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نکته: یکی از بهترین روش ها برای تشخیص یک حمله فیشینگ، بررسی لینک ها است. بررسی کنید که آیا لینک </a:t>
            </a:r>
            <a:r>
              <a:rPr lang="en-US" dirty="0">
                <a:latin typeface="Times New Roman" panose="02020603050405020304" pitchFamily="18" charset="0"/>
                <a:cs typeface="B Nazanin" panose="00000400000000000000" pitchFamily="2" charset="-78"/>
              </a:rPr>
              <a:t>URL </a:t>
            </a:r>
            <a:r>
              <a:rPr lang="fa-IR" dirty="0">
                <a:latin typeface="Times New Roman" panose="02020603050405020304" pitchFamily="18" charset="0"/>
                <a:cs typeface="B Nazanin" panose="00000400000000000000" pitchFamily="2" charset="-78"/>
              </a:rPr>
              <a:t>مقصد، معادل با آنچه در ایمیل گفته شده است می باشد یا خیر. همچنین از کلیک کردن بر روی لینک هایی که کارکترهای غیر عادی در آنها هستند یا خلاصه شده اند اجتناب کنید. </a:t>
            </a:r>
            <a:r>
              <a:rPr lang="en-US" dirty="0">
                <a:latin typeface="Times New Roman" panose="02020603050405020304" pitchFamily="18" charset="0"/>
                <a:cs typeface="B Nazanin" panose="00000400000000000000" pitchFamily="2" charset="-78"/>
              </a:rPr>
              <a:t>HTTPS (SSL) </a:t>
            </a:r>
            <a:r>
              <a:rPr lang="fa-IR" dirty="0">
                <a:latin typeface="Times New Roman" panose="02020603050405020304" pitchFamily="18" charset="0"/>
                <a:cs typeface="B Nazanin" panose="00000400000000000000" pitchFamily="2" charset="-78"/>
              </a:rPr>
              <a:t>نیز در برابر حملات فیشینگ محافظت می کند.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2BB7D806-2A52-8E32-5BF0-89FE87F559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924" y="2952921"/>
            <a:ext cx="4755844" cy="3641193"/>
          </a:xfrm>
          <a:prstGeom prst="rect">
            <a:avLst/>
          </a:prstGeom>
        </p:spPr>
      </p:pic>
    </p:spTree>
    <p:extLst>
      <p:ext uri="{BB962C8B-B14F-4D97-AF65-F5344CB8AC3E}">
        <p14:creationId xmlns:p14="http://schemas.microsoft.com/office/powerpoint/2010/main" val="32686660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18788" y="609289"/>
            <a:ext cx="436870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MitM Man-in-the-Middle</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4" name="Rectangle 3"/>
          <p:cNvSpPr/>
          <p:nvPr/>
        </p:nvSpPr>
        <p:spPr>
          <a:xfrm>
            <a:off x="403123" y="1538267"/>
            <a:ext cx="11051458"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حملات مرد میانی (</a:t>
            </a:r>
            <a:r>
              <a:rPr lang="en-US" dirty="0">
                <a:latin typeface="Times New Roman" panose="02020603050405020304" pitchFamily="18" charset="0"/>
                <a:cs typeface="B Nazanin" panose="00000400000000000000" pitchFamily="2" charset="-78"/>
              </a:rPr>
              <a:t>MitM </a:t>
            </a:r>
            <a:r>
              <a:rPr lang="fa-IR" dirty="0">
                <a:latin typeface="Times New Roman" panose="02020603050405020304" pitchFamily="18" charset="0"/>
                <a:cs typeface="B Nazanin" panose="00000400000000000000" pitchFamily="2" charset="-78"/>
              </a:rPr>
              <a:t> )زمانی روی می دهند که یک مهاجم ارتباط بین دو شخص را قطع کند. هدف مهاجم در این حمله، جاسوسی کردن از قربانیان و سرقت اطلاعات شخصی یا مدارک اعتباری آنها است. برای مثال، هنگامی که قربانی از یک شبکه </a:t>
            </a:r>
            <a:r>
              <a:rPr lang="en-US" dirty="0" err="1">
                <a:latin typeface="Times New Roman" panose="02020603050405020304" pitchFamily="18" charset="0"/>
                <a:cs typeface="B Nazanin" panose="00000400000000000000" pitchFamily="2" charset="-78"/>
              </a:rPr>
              <a:t>WiFi</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عمومی غیر ایمن استفاده می کند، یک مهاجم می تواند خود را بین دستگاه بازدید کننده و شبکه جای دهد. هنگامی که دستگاه هک شودفرد مهاجم می تواند نرم افزار را برای پردازش اطلاعات قربانی بر روی دستگاه آن نصب کند.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599768" y="3695251"/>
            <a:ext cx="5264584" cy="27335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a:extLst>
              <a:ext uri="{FF2B5EF4-FFF2-40B4-BE49-F238E27FC236}">
                <a16:creationId xmlns:a16="http://schemas.microsoft.com/office/drawing/2014/main" id="{F6A84DCF-1EF5-19BA-21D3-26D6E8F060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6114" y="3942119"/>
            <a:ext cx="3586705" cy="239113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3087357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18788" y="609289"/>
            <a:ext cx="436870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MitM Man-in-the-Middle</a:t>
            </a:r>
            <a:r>
              <a:rPr lang="fa-IR" sz="2000" b="1" dirty="0">
                <a:latin typeface="Times New Roman" panose="02020603050405020304" pitchFamily="18" charset="0"/>
                <a:cs typeface="B Titr" panose="00000700000000000000" pitchFamily="2" charset="-78"/>
              </a:rPr>
              <a:t> )</a:t>
            </a:r>
            <a:endParaRPr lang="en-US" sz="2000" b="1" dirty="0">
              <a:latin typeface="Times New Roman" panose="02020603050405020304" pitchFamily="18" charset="0"/>
              <a:cs typeface="B Titr" panose="00000700000000000000" pitchFamily="2" charset="-78"/>
            </a:endParaRPr>
          </a:p>
        </p:txBody>
      </p:sp>
      <p:sp>
        <p:nvSpPr>
          <p:cNvPr id="2" name="Rectangle 1"/>
          <p:cNvSpPr/>
          <p:nvPr/>
        </p:nvSpPr>
        <p:spPr>
          <a:xfrm>
            <a:off x="475488" y="5292162"/>
            <a:ext cx="11022355"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با افزایش استفاده از رمزگذاری </a:t>
            </a:r>
            <a:r>
              <a:rPr lang="en-US" dirty="0">
                <a:latin typeface="Times New Roman" panose="02020603050405020304" pitchFamily="18" charset="0"/>
                <a:cs typeface="B Nazanin" panose="00000400000000000000" pitchFamily="2" charset="-78"/>
              </a:rPr>
              <a:t>End to End </a:t>
            </a:r>
            <a:r>
              <a:rPr lang="fa-IR" dirty="0">
                <a:latin typeface="Times New Roman" panose="02020603050405020304" pitchFamily="18" charset="0"/>
                <a:cs typeface="B Nazanin" panose="00000400000000000000" pitchFamily="2" charset="-78"/>
              </a:rPr>
              <a:t> توسط سیستم های ایمیل و چت، تعداد دفعات حملات  </a:t>
            </a:r>
            <a:r>
              <a:rPr lang="en-US" dirty="0">
                <a:latin typeface="Times New Roman" panose="02020603050405020304" pitchFamily="18" charset="0"/>
                <a:cs typeface="B Nazanin" panose="00000400000000000000" pitchFamily="2" charset="-78"/>
              </a:rPr>
              <a:t>MitM </a:t>
            </a:r>
            <a:r>
              <a:rPr lang="fa-IR" dirty="0">
                <a:latin typeface="Times New Roman" panose="02020603050405020304" pitchFamily="18" charset="0"/>
                <a:cs typeface="B Nazanin" panose="00000400000000000000" pitchFamily="2" charset="-78"/>
              </a:rPr>
              <a:t> نیز افزایش می یابد. با استفاده از این روش، قطع کردن داده که در یک شبکه ارسال می شود صرف نظر از اینکه ایمن باشد یا نه دشوارتر می شود.</a:t>
            </a:r>
          </a:p>
        </p:txBody>
      </p:sp>
      <p:pic>
        <p:nvPicPr>
          <p:cNvPr id="4" name="Picture 3"/>
          <p:cNvPicPr>
            <a:picLocks noChangeAspect="1"/>
          </p:cNvPicPr>
          <p:nvPr/>
        </p:nvPicPr>
        <p:blipFill rotWithShape="1">
          <a:blip r:embed="rId2"/>
          <a:srcRect l="15677" t="9177" r="6560" b="15063"/>
          <a:stretch/>
        </p:blipFill>
        <p:spPr>
          <a:xfrm>
            <a:off x="2775647" y="1441608"/>
            <a:ext cx="6640706" cy="3639212"/>
          </a:xfrm>
          <a:prstGeom prst="rect">
            <a:avLst/>
          </a:prstGeom>
        </p:spPr>
      </p:pic>
    </p:spTree>
    <p:extLst>
      <p:ext uri="{BB962C8B-B14F-4D97-AF65-F5344CB8AC3E}">
        <p14:creationId xmlns:p14="http://schemas.microsoft.com/office/powerpoint/2010/main" val="3411036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6995" y="588220"/>
            <a:ext cx="5058521" cy="400110"/>
          </a:xfrm>
          <a:prstGeom prst="rect">
            <a:avLst/>
          </a:prstGeom>
        </p:spPr>
        <p:txBody>
          <a:bodyPr wrap="square">
            <a:spAutoFit/>
          </a:bodyPr>
          <a:lstStyle/>
          <a:p>
            <a:pPr algn="r" rtl="1"/>
            <a:r>
              <a:rPr lang="fa-IR" sz="2000" dirty="0">
                <a:cs typeface="B Titr" panose="00000700000000000000" pitchFamily="2" charset="-78"/>
              </a:rPr>
              <a:t>انواع حملات به وب سایت ها</a:t>
            </a:r>
            <a:endParaRPr lang="en-US" sz="2000" dirty="0">
              <a:cs typeface="B Titr" panose="00000700000000000000" pitchFamily="2" charset="-78"/>
            </a:endParaRPr>
          </a:p>
        </p:txBody>
      </p:sp>
      <p:sp>
        <p:nvSpPr>
          <p:cNvPr id="5" name="TextBox 4">
            <a:extLst>
              <a:ext uri="{FF2B5EF4-FFF2-40B4-BE49-F238E27FC236}">
                <a16:creationId xmlns:a16="http://schemas.microsoft.com/office/drawing/2014/main" id="{0064D720-1121-C541-184E-C1A2B21A87BE}"/>
              </a:ext>
            </a:extLst>
          </p:cNvPr>
          <p:cNvSpPr txBox="1"/>
          <p:nvPr/>
        </p:nvSpPr>
        <p:spPr>
          <a:xfrm>
            <a:off x="388684" y="1281976"/>
            <a:ext cx="6096000" cy="4939814"/>
          </a:xfrm>
          <a:prstGeom prst="rect">
            <a:avLst/>
          </a:prstGeom>
          <a:noFill/>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یک هکر یا مهاجم نیز به همان سادگی که شما می توانید به نرم افزار خود متصل شوید می تواند به سیستم شما متصل شود ، در ساختار های قدیمی همین وجود </a:t>
            </a:r>
            <a:r>
              <a:rPr lang="en-US" dirty="0">
                <a:latin typeface="Times New Roman" panose="02020603050405020304" pitchFamily="18" charset="0"/>
                <a:cs typeface="B Nazanin" panose="00000400000000000000" pitchFamily="2" charset="-78"/>
              </a:rPr>
              <a:t>Agent </a:t>
            </a:r>
            <a:r>
              <a:rPr lang="fa-IR" dirty="0">
                <a:latin typeface="Times New Roman" panose="02020603050405020304" pitchFamily="18" charset="0"/>
                <a:cs typeface="B Nazanin" panose="00000400000000000000" pitchFamily="2" charset="-78"/>
              </a:rPr>
              <a:t>تا حدودی کار را برای هکرها سخت تر می کرد. یکی از مواردی که تحت وب بودن نرم افزارها خطر آفرین است این است که شما هر اندازه شبکه خود را امن کنید در نهایت به دلیل استفاده از نرم افزارهای تحت وب منتشر شده به بیرون از سازمان می توان به شبکه شما دسترسی و نفوذ کرد.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8E5AADDD-DEE5-0E1B-E418-F4A06C575E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6836" y="1804416"/>
            <a:ext cx="5445164" cy="4175760"/>
          </a:xfrm>
          <a:prstGeom prst="rect">
            <a:avLst/>
          </a:prstGeom>
        </p:spPr>
      </p:pic>
    </p:spTree>
    <p:extLst>
      <p:ext uri="{BB962C8B-B14F-4D97-AF65-F5344CB8AC3E}">
        <p14:creationId xmlns:p14="http://schemas.microsoft.com/office/powerpoint/2010/main" val="28304328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67949" y="579792"/>
            <a:ext cx="436870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Zero-Day Exploit</a:t>
            </a:r>
          </a:p>
        </p:txBody>
      </p:sp>
      <p:sp>
        <p:nvSpPr>
          <p:cNvPr id="2" name="Rectangle 1"/>
          <p:cNvSpPr/>
          <p:nvPr/>
        </p:nvSpPr>
        <p:spPr>
          <a:xfrm>
            <a:off x="216310" y="1393921"/>
            <a:ext cx="11731473"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یک حمله  </a:t>
            </a:r>
            <a:r>
              <a:rPr lang="en-US" dirty="0">
                <a:latin typeface="Times New Roman" panose="02020603050405020304" pitchFamily="18" charset="0"/>
                <a:cs typeface="B Nazanin" panose="00000400000000000000" pitchFamily="2" charset="-78"/>
              </a:rPr>
              <a:t>Zero-Day Exploit </a:t>
            </a:r>
            <a:r>
              <a:rPr lang="fa-IR" dirty="0">
                <a:latin typeface="Times New Roman" panose="02020603050405020304" pitchFamily="18" charset="0"/>
                <a:cs typeface="B Nazanin" panose="00000400000000000000" pitchFamily="2" charset="-78"/>
              </a:rPr>
              <a:t> زمانی رخ می دهد که مهاجمان نقاط آسیب پذیر نرم افزار که برای فروشنده نرم افزار یا آنتی ویروس ناشناخته است را یاد بگیرد. هنگامی که آنها یک نقطه آسیب پذیر پیدا کنند، سازمان ها را با استفاده از نرم افزار یا سیستم مورد هدف قرار می دهند تا قبل از اینکه آن نقاط آسیب پذیر اصلاح شوند، از آنها سود ببرند</a:t>
            </a:r>
            <a:r>
              <a:rPr lang="en-US" dirty="0">
                <a:latin typeface="Times New Roman" panose="02020603050405020304" pitchFamily="18" charset="0"/>
                <a:cs typeface="B Nazanin" panose="00000400000000000000" pitchFamily="2" charset="-78"/>
              </a:rPr>
              <a:t>.</a:t>
            </a:r>
          </a:p>
        </p:txBody>
      </p:sp>
      <p:sp>
        <p:nvSpPr>
          <p:cNvPr id="4" name="Rectangle 3"/>
          <p:cNvSpPr/>
          <p:nvPr/>
        </p:nvSpPr>
        <p:spPr>
          <a:xfrm>
            <a:off x="147483" y="5316592"/>
            <a:ext cx="11800300" cy="1131079"/>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نکته: حفاظت فایروال مهمترین حفاظت برای سیستم شما در برابر تهدیدهای </a:t>
            </a:r>
            <a:r>
              <a:rPr lang="en-US" dirty="0">
                <a:latin typeface="Times New Roman" panose="02020603050405020304" pitchFamily="18" charset="0"/>
                <a:cs typeface="B Nazanin" panose="00000400000000000000" pitchFamily="2" charset="-78"/>
              </a:rPr>
              <a:t> Zero-Day Exploit </a:t>
            </a:r>
            <a:r>
              <a:rPr lang="fa-IR" dirty="0">
                <a:latin typeface="Times New Roman" panose="02020603050405020304" pitchFamily="18" charset="0"/>
                <a:cs typeface="B Nazanin" panose="00000400000000000000" pitchFamily="2" charset="-78"/>
              </a:rPr>
              <a:t>است. با پیکربندی فایروال به گونه ای که تنها اجازه مبادلات ضروری را بدهد، می توانید از حداکثر حفاظت اطمینان حاصل کنید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srcRect l="1644" t="13105" r="6151" b="16253"/>
          <a:stretch/>
        </p:blipFill>
        <p:spPr>
          <a:xfrm>
            <a:off x="656402" y="2875110"/>
            <a:ext cx="7987726" cy="2041755"/>
          </a:xfrm>
          <a:prstGeom prst="rect">
            <a:avLst/>
          </a:prstGeom>
        </p:spPr>
      </p:pic>
    </p:spTree>
    <p:extLst>
      <p:ext uri="{BB962C8B-B14F-4D97-AF65-F5344CB8AC3E}">
        <p14:creationId xmlns:p14="http://schemas.microsoft.com/office/powerpoint/2010/main" val="29240766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567949" y="579792"/>
            <a:ext cx="4368702"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DNS Tunneling</a:t>
            </a:r>
          </a:p>
        </p:txBody>
      </p:sp>
      <p:sp>
        <p:nvSpPr>
          <p:cNvPr id="2" name="Rectangle 1"/>
          <p:cNvSpPr/>
          <p:nvPr/>
        </p:nvSpPr>
        <p:spPr>
          <a:xfrm>
            <a:off x="589936" y="1578443"/>
            <a:ext cx="11071122"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تونل</a:t>
            </a:r>
            <a:r>
              <a:rPr lang="en-US" dirty="0">
                <a:latin typeface="Times New Roman" panose="02020603050405020304" pitchFamily="18" charset="0"/>
                <a:cs typeface="B Nazanin" panose="00000400000000000000" pitchFamily="2" charset="-78"/>
              </a:rPr>
              <a:t>DNS </a:t>
            </a:r>
            <a:r>
              <a:rPr lang="fa-IR" dirty="0">
                <a:latin typeface="Times New Roman" panose="02020603050405020304" pitchFamily="18" charset="0"/>
                <a:cs typeface="B Nazanin" panose="00000400000000000000" pitchFamily="2" charset="-78"/>
              </a:rPr>
              <a:t>شامل سوء استفاده از پروتکل</a:t>
            </a:r>
            <a:r>
              <a:rPr lang="en-US" dirty="0">
                <a:latin typeface="Times New Roman" panose="02020603050405020304" pitchFamily="18" charset="0"/>
                <a:cs typeface="B Nazanin" panose="00000400000000000000" pitchFamily="2" charset="-78"/>
              </a:rPr>
              <a:t> (DNS) </a:t>
            </a:r>
            <a:r>
              <a:rPr lang="fa-IR" dirty="0">
                <a:latin typeface="Times New Roman" panose="02020603050405020304" pitchFamily="18" charset="0"/>
                <a:cs typeface="B Nazanin" panose="00000400000000000000" pitchFamily="2" charset="-78"/>
              </a:rPr>
              <a:t>است تا ترافیک مخرب پنهانی ازنرم افزار های امنیتی یک سازمان عبور کند. از آنجایی که بسیاری از شرکت ها بر ترافیک </a:t>
            </a:r>
            <a:r>
              <a:rPr lang="en-US" dirty="0">
                <a:latin typeface="Times New Roman" panose="02020603050405020304" pitchFamily="18" charset="0"/>
                <a:cs typeface="B Nazanin" panose="00000400000000000000" pitchFamily="2" charset="-78"/>
              </a:rPr>
              <a:t>DNS </a:t>
            </a:r>
            <a:r>
              <a:rPr lang="fa-IR" dirty="0">
                <a:latin typeface="Times New Roman" panose="02020603050405020304" pitchFamily="18" charset="0"/>
                <a:cs typeface="B Nazanin" panose="00000400000000000000" pitchFamily="2" charset="-78"/>
              </a:rPr>
              <a:t>جهت شناسایی فعالیت مخرب نظارت نمی کنند، مهاجمان می توانند بدافزار را در درخواست های </a:t>
            </a:r>
            <a:r>
              <a:rPr lang="en-US" dirty="0">
                <a:latin typeface="Times New Roman" panose="02020603050405020304" pitchFamily="18" charset="0"/>
                <a:cs typeface="B Nazanin" panose="00000400000000000000" pitchFamily="2" charset="-78"/>
              </a:rPr>
              <a:t> DNS </a:t>
            </a:r>
            <a:r>
              <a:rPr lang="fa-IR" dirty="0">
                <a:latin typeface="Times New Roman" panose="02020603050405020304" pitchFamily="18" charset="0"/>
                <a:cs typeface="B Nazanin" panose="00000400000000000000" pitchFamily="2" charset="-78"/>
              </a:rPr>
              <a:t>جای دهند یا تونل بزنند. این بد افزار یک کانال ارتباطی مداوم ایجاد می کند که بسیاری از فایروال ها نمی توانند تشخیص دهند.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a:srcRect l="6852" r="11385"/>
          <a:stretch/>
        </p:blipFill>
        <p:spPr>
          <a:xfrm>
            <a:off x="486068" y="3706367"/>
            <a:ext cx="3976204" cy="27882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0805A734-1524-1813-A1ED-0E52462C9FD0}"/>
              </a:ext>
            </a:extLst>
          </p:cNvPr>
          <p:cNvPicPr>
            <a:picLocks noChangeAspect="1"/>
          </p:cNvPicPr>
          <p:nvPr/>
        </p:nvPicPr>
        <p:blipFill rotWithShape="1">
          <a:blip r:embed="rId3">
            <a:extLst>
              <a:ext uri="{28A0092B-C50C-407E-A947-70E740481C1C}">
                <a14:useLocalDpi xmlns:a14="http://schemas.microsoft.com/office/drawing/2010/main" val="0"/>
              </a:ext>
            </a:extLst>
          </a:blip>
          <a:srcRect b="17451"/>
          <a:stretch/>
        </p:blipFill>
        <p:spPr>
          <a:xfrm>
            <a:off x="4916619" y="3706367"/>
            <a:ext cx="6829783" cy="27882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261612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8002" y="598053"/>
            <a:ext cx="50585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با استفاده از اطلاعات کاربری</a:t>
            </a:r>
          </a:p>
        </p:txBody>
      </p:sp>
      <p:sp>
        <p:nvSpPr>
          <p:cNvPr id="3" name="Rectangle 2"/>
          <p:cNvSpPr/>
          <p:nvPr/>
        </p:nvSpPr>
        <p:spPr>
          <a:xfrm>
            <a:off x="786581" y="4183143"/>
            <a:ext cx="10933471" cy="2308324"/>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یک حمله استفاده ازاطلاعات کاربری شامل یک مهاجم است که اطلاعات کاربری معتبر را از یک سیستم به دست می آورد و سعی می کند از اطلاعات کاربری دزدیده شده استفاده کند تا سایر سیستم ها/حساب های کاربری را به خطر اندازد. مهاجمان معمولاً از بات ها </a:t>
            </a:r>
            <a:r>
              <a:rPr lang="en-US" dirty="0">
                <a:latin typeface="Times New Roman" panose="02020603050405020304" pitchFamily="18" charset="0"/>
                <a:cs typeface="B Nazanin" panose="00000400000000000000" pitchFamily="2" charset="-78"/>
              </a:rPr>
              <a:t>(bots) </a:t>
            </a:r>
            <a:r>
              <a:rPr lang="fa-IR" dirty="0">
                <a:latin typeface="Times New Roman" panose="02020603050405020304" pitchFamily="18" charset="0"/>
                <a:cs typeface="B Nazanin" panose="00000400000000000000" pitchFamily="2" charset="-78"/>
              </a:rPr>
              <a:t> برای اتوماسیون، با این مقیاس استفاده می کنند که اکثریت کاربران در سرویس های متعدد از نام کاربری و کلمه عبور خود استفاده مجدد می کنند. مطابق با آمار، حدود 0.1% از اطلاعات هویتی دزدیده شده که بر روی سرویس دیگر امتحان می شوند موفق خواهند بود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rot="21168858">
            <a:off x="1492670" y="1732685"/>
            <a:ext cx="3596459" cy="2117340"/>
          </a:xfrm>
          <a:prstGeom prst="round2DiagRect">
            <a:avLst>
              <a:gd name="adj1" fmla="val 50000"/>
              <a:gd name="adj2" fmla="val 20298"/>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A810679E-1CEF-8898-36FA-D592A724C4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99939">
            <a:off x="6185707" y="1558768"/>
            <a:ext cx="3968315" cy="2232177"/>
          </a:xfrm>
          <a:prstGeom prst="round2DiagRect">
            <a:avLst>
              <a:gd name="adj1" fmla="val 16667"/>
              <a:gd name="adj2" fmla="val 5000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351710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8002" y="598053"/>
            <a:ext cx="5058521" cy="400110"/>
          </a:xfrm>
          <a:prstGeom prst="rect">
            <a:avLst/>
          </a:prstGeom>
        </p:spPr>
        <p:txBody>
          <a:bodyPr wrap="square">
            <a:spAutoFit/>
          </a:bodyPr>
          <a:lstStyle/>
          <a:p>
            <a:pPr algn="r" rtl="1"/>
            <a:r>
              <a:rPr lang="fa-IR" sz="2000" b="1" dirty="0">
                <a:cs typeface="B Titr" panose="00000700000000000000" pitchFamily="2" charset="-78"/>
              </a:rPr>
              <a:t>سخن نهایی</a:t>
            </a:r>
            <a:endParaRPr lang="en-US" sz="2000" b="1" dirty="0">
              <a:cs typeface="B Titr" panose="00000700000000000000" pitchFamily="2" charset="-78"/>
            </a:endParaRPr>
          </a:p>
        </p:txBody>
      </p:sp>
      <p:sp>
        <p:nvSpPr>
          <p:cNvPr id="3" name="Rectangle 2"/>
          <p:cNvSpPr/>
          <p:nvPr/>
        </p:nvSpPr>
        <p:spPr>
          <a:xfrm>
            <a:off x="5958437" y="1530708"/>
            <a:ext cx="5577260" cy="4924681"/>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در اینجا فقط تعدادی از حملاتی که هکرها برای به خطر انداختن سیستم های اطلاعاتی استفاده می کنند را بررسی کردیم.</a:t>
            </a:r>
          </a:p>
          <a:p>
            <a:pPr algn="justLow" rtl="1">
              <a:lnSpc>
                <a:spcPct val="300000"/>
              </a:lnSpc>
            </a:pPr>
            <a:r>
              <a:rPr lang="fa-IR" dirty="0">
                <a:latin typeface="Times New Roman" panose="02020603050405020304" pitchFamily="18" charset="0"/>
                <a:cs typeface="B Nazanin" panose="00000400000000000000" pitchFamily="2" charset="-78"/>
              </a:rPr>
              <a:t>همانطور که مشخص است، هکرها گزینه های قدرتمند زیادی برای تخریب سیستم و در نتیجه کسب و کار شما دارند. نشت اطلاعات حساس می تواند به طور قابل توجهی به شرکت شما و اعتماد مشتریان وفادار شما آسیب برساند.</a:t>
            </a:r>
            <a:endParaRPr lang="en-US" dirty="0">
              <a:latin typeface="Times New Roman" panose="02020603050405020304" pitchFamily="18" charset="0"/>
              <a:cs typeface="B Nazanin" panose="00000400000000000000" pitchFamily="2" charset="-78"/>
            </a:endParaRPr>
          </a:p>
          <a:p>
            <a:pPr algn="justLow" rtl="1">
              <a:lnSpc>
                <a:spcPct val="300000"/>
              </a:lnSpc>
            </a:pP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77396"/>
            <a:ext cx="5380604" cy="5380604"/>
          </a:xfrm>
          <a:prstGeom prst="rect">
            <a:avLst/>
          </a:prstGeom>
        </p:spPr>
      </p:pic>
    </p:spTree>
    <p:extLst>
      <p:ext uri="{BB962C8B-B14F-4D97-AF65-F5344CB8AC3E}">
        <p14:creationId xmlns:p14="http://schemas.microsoft.com/office/powerpoint/2010/main" val="36321451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8002" y="598053"/>
            <a:ext cx="5058521" cy="400110"/>
          </a:xfrm>
          <a:prstGeom prst="rect">
            <a:avLst/>
          </a:prstGeom>
        </p:spPr>
        <p:txBody>
          <a:bodyPr wrap="square">
            <a:spAutoFit/>
          </a:bodyPr>
          <a:lstStyle/>
          <a:p>
            <a:pPr algn="r" rtl="1"/>
            <a:r>
              <a:rPr lang="fa-IR" sz="2000" b="1" dirty="0">
                <a:cs typeface="B Titr" panose="00000700000000000000" pitchFamily="2" charset="-78"/>
              </a:rPr>
              <a:t>سخن نهایی</a:t>
            </a:r>
            <a:endParaRPr lang="en-US" sz="2000" b="1" dirty="0">
              <a:cs typeface="B Titr" panose="00000700000000000000" pitchFamily="2" charset="-78"/>
            </a:endParaRPr>
          </a:p>
        </p:txBody>
      </p:sp>
      <p:sp>
        <p:nvSpPr>
          <p:cNvPr id="3" name="Rectangle 2"/>
          <p:cNvSpPr/>
          <p:nvPr/>
        </p:nvSpPr>
        <p:spPr>
          <a:xfrm>
            <a:off x="206478" y="1113441"/>
            <a:ext cx="11720052" cy="563231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با وجود اینکه اقدامات انجام شده برای کاهش این حملات متفاوت هستند، اما مبنای امنیتی آنها یکسان است. مهم ترین گام هایی که باید برای پشتیبانی و نگهداری وب سایت خود بردارید شامل موارد زیر هستند:</a:t>
            </a:r>
          </a:p>
          <a:p>
            <a:pPr algn="justLow" rtl="1">
              <a:lnSpc>
                <a:spcPct val="200000"/>
              </a:lnSpc>
            </a:pPr>
            <a:r>
              <a:rPr lang="fa-IR" dirty="0">
                <a:latin typeface="Times New Roman" panose="02020603050405020304" pitchFamily="18" charset="0"/>
                <a:cs typeface="B Nazanin" panose="00000400000000000000" pitchFamily="2" charset="-78"/>
              </a:rPr>
              <a:t>یک برنامه مناسب برای جلوگیری حملات داشته باشید.</a:t>
            </a:r>
          </a:p>
          <a:p>
            <a:pPr algn="justLow" rtl="1">
              <a:lnSpc>
                <a:spcPct val="200000"/>
              </a:lnSpc>
            </a:pPr>
            <a:r>
              <a:rPr lang="fa-IR" dirty="0">
                <a:latin typeface="Times New Roman" panose="02020603050405020304" pitchFamily="18" charset="0"/>
                <a:cs typeface="B Nazanin" panose="00000400000000000000" pitchFamily="2" charset="-78"/>
              </a:rPr>
              <a:t>نرم افزار آنتی ویروس را نصب کنید.</a:t>
            </a:r>
          </a:p>
          <a:p>
            <a:pPr algn="justLow" rtl="1">
              <a:lnSpc>
                <a:spcPct val="200000"/>
              </a:lnSpc>
            </a:pPr>
            <a:r>
              <a:rPr lang="fa-IR" dirty="0">
                <a:latin typeface="Times New Roman" panose="02020603050405020304" pitchFamily="18" charset="0"/>
                <a:cs typeface="B Nazanin" panose="00000400000000000000" pitchFamily="2" charset="-78"/>
              </a:rPr>
              <a:t>بر روی لینک های مشکوک کلیک نکنید.</a:t>
            </a:r>
          </a:p>
          <a:p>
            <a:pPr algn="justLow" rtl="1">
              <a:lnSpc>
                <a:spcPct val="200000"/>
              </a:lnSpc>
            </a:pPr>
            <a:r>
              <a:rPr lang="fa-IR" dirty="0">
                <a:latin typeface="Times New Roman" panose="02020603050405020304" pitchFamily="18" charset="0"/>
                <a:cs typeface="B Nazanin" panose="00000400000000000000" pitchFamily="2" charset="-78"/>
              </a:rPr>
              <a:t>به کارکنان خود در این مورد آموزش دهید.</a:t>
            </a:r>
          </a:p>
          <a:p>
            <a:pPr algn="justLow" rtl="1">
              <a:lnSpc>
                <a:spcPct val="200000"/>
              </a:lnSpc>
            </a:pPr>
            <a:r>
              <a:rPr lang="fa-IR" dirty="0">
                <a:latin typeface="Times New Roman" panose="02020603050405020304" pitchFamily="18" charset="0"/>
                <a:cs typeface="B Nazanin" panose="00000400000000000000" pitchFamily="2" charset="-78"/>
              </a:rPr>
              <a:t>گذرواژه قوی انتخاب کنید.</a:t>
            </a:r>
          </a:p>
          <a:p>
            <a:pPr algn="justLow" rtl="1">
              <a:lnSpc>
                <a:spcPct val="200000"/>
              </a:lnSpc>
            </a:pPr>
            <a:r>
              <a:rPr lang="fa-IR" dirty="0">
                <a:latin typeface="Times New Roman" panose="02020603050405020304" pitchFamily="18" charset="0"/>
                <a:cs typeface="B Nazanin" panose="00000400000000000000" pitchFamily="2" charset="-78"/>
              </a:rPr>
              <a:t>کد وبسایت خود را با برنامه های کاربردی تحت وب را به طور مداوم اسکن کنید.</a:t>
            </a:r>
          </a:p>
          <a:p>
            <a:pPr algn="justLow" rtl="1">
              <a:lnSpc>
                <a:spcPct val="200000"/>
              </a:lnSpc>
            </a:pPr>
            <a:r>
              <a:rPr lang="fa-IR" dirty="0">
                <a:latin typeface="Times New Roman" panose="02020603050405020304" pitchFamily="18" charset="0"/>
                <a:cs typeface="B Nazanin" panose="00000400000000000000" pitchFamily="2" charset="-78"/>
              </a:rPr>
              <a:t>به طور منظم از سیستم بکاپ گیری کنید.</a:t>
            </a:r>
          </a:p>
          <a:p>
            <a:pPr algn="justLow" rtl="1">
              <a:lnSpc>
                <a:spcPct val="200000"/>
              </a:lnSpc>
            </a:pPr>
            <a:r>
              <a:rPr lang="fa-IR" dirty="0">
                <a:latin typeface="Times New Roman" panose="02020603050405020304" pitchFamily="18" charset="0"/>
                <a:cs typeface="B Nazanin" panose="00000400000000000000" pitchFamily="2" charset="-78"/>
              </a:rPr>
              <a:t>از یک شبکه خصوصی مجازی برای کد گذاری بر ترافیک وب خود استفاده کنید.</a:t>
            </a:r>
            <a:endParaRPr lang="en-US" dirty="0">
              <a:latin typeface="Times New Roman" panose="02020603050405020304" pitchFamily="18" charset="0"/>
              <a:cs typeface="B Nazanin" panose="00000400000000000000" pitchFamily="2" charset="-78"/>
            </a:endParaRPr>
          </a:p>
        </p:txBody>
      </p:sp>
      <p:grpSp>
        <p:nvGrpSpPr>
          <p:cNvPr id="7" name="Group 6">
            <a:extLst>
              <a:ext uri="{FF2B5EF4-FFF2-40B4-BE49-F238E27FC236}">
                <a16:creationId xmlns:a16="http://schemas.microsoft.com/office/drawing/2014/main" id="{8AF5554B-8760-7221-3528-07CFC39647C2}"/>
              </a:ext>
            </a:extLst>
          </p:cNvPr>
          <p:cNvGrpSpPr/>
          <p:nvPr/>
        </p:nvGrpSpPr>
        <p:grpSpPr>
          <a:xfrm>
            <a:off x="785089" y="2781994"/>
            <a:ext cx="4664365" cy="2962565"/>
            <a:chOff x="0" y="2111093"/>
            <a:chExt cx="6291072" cy="4148854"/>
          </a:xfrm>
        </p:grpSpPr>
        <p:pic>
          <p:nvPicPr>
            <p:cNvPr id="5" name="Picture 4">
              <a:extLst>
                <a:ext uri="{FF2B5EF4-FFF2-40B4-BE49-F238E27FC236}">
                  <a16:creationId xmlns:a16="http://schemas.microsoft.com/office/drawing/2014/main" id="{6EEA2658-76F9-4FF1-968D-49AC0505A1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11093"/>
              <a:ext cx="6291072" cy="4148854"/>
            </a:xfrm>
            <a:prstGeom prst="rect">
              <a:avLst/>
            </a:prstGeom>
          </p:spPr>
        </p:pic>
        <p:sp>
          <p:nvSpPr>
            <p:cNvPr id="6" name="Rectangle 5">
              <a:extLst>
                <a:ext uri="{FF2B5EF4-FFF2-40B4-BE49-F238E27FC236}">
                  <a16:creationId xmlns:a16="http://schemas.microsoft.com/office/drawing/2014/main" id="{B727280B-5CA6-24D6-A3F9-C19CEFA4EEFE}"/>
                </a:ext>
              </a:extLst>
            </p:cNvPr>
            <p:cNvSpPr/>
            <p:nvPr/>
          </p:nvSpPr>
          <p:spPr>
            <a:xfrm>
              <a:off x="4054997" y="4919241"/>
              <a:ext cx="1215342" cy="4359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607967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6995" y="588220"/>
            <a:ext cx="5058521" cy="400110"/>
          </a:xfrm>
          <a:prstGeom prst="rect">
            <a:avLst/>
          </a:prstGeom>
        </p:spPr>
        <p:txBody>
          <a:bodyPr wrap="square">
            <a:spAutoFit/>
          </a:bodyPr>
          <a:lstStyle/>
          <a:p>
            <a:pPr algn="r" rtl="1"/>
            <a:r>
              <a:rPr lang="fa-IR" sz="2000" dirty="0">
                <a:cs typeface="B Titr" panose="00000700000000000000" pitchFamily="2" charset="-78"/>
              </a:rPr>
              <a:t>منابع</a:t>
            </a:r>
            <a:endParaRPr lang="en-US" sz="2000" dirty="0">
              <a:cs typeface="B Titr" panose="00000700000000000000" pitchFamily="2" charset="-78"/>
            </a:endParaRPr>
          </a:p>
        </p:txBody>
      </p:sp>
      <p:sp>
        <p:nvSpPr>
          <p:cNvPr id="3" name="Rectangle 2"/>
          <p:cNvSpPr/>
          <p:nvPr/>
        </p:nvSpPr>
        <p:spPr>
          <a:xfrm>
            <a:off x="652376" y="1248385"/>
            <a:ext cx="1935145" cy="561949"/>
          </a:xfrm>
          <a:prstGeom prst="rect">
            <a:avLst/>
          </a:prstGeom>
        </p:spPr>
        <p:txBody>
          <a:bodyPr wrap="none">
            <a:spAutoFit/>
          </a:bodyPr>
          <a:lstStyle/>
          <a:p>
            <a:pPr algn="justLow" rtl="1">
              <a:lnSpc>
                <a:spcPct val="200000"/>
              </a:lnSpc>
            </a:pPr>
            <a:r>
              <a:rPr lang="en-US" dirty="0">
                <a:latin typeface="Times New Roman" panose="02020603050405020304" pitchFamily="18" charset="0"/>
                <a:cs typeface="B Nazanin" panose="00000400000000000000" pitchFamily="2" charset="-78"/>
              </a:rPr>
              <a:t>https://tosinso.com</a:t>
            </a:r>
          </a:p>
        </p:txBody>
      </p:sp>
      <p:sp>
        <p:nvSpPr>
          <p:cNvPr id="4" name="Rectangle 3"/>
          <p:cNvSpPr/>
          <p:nvPr/>
        </p:nvSpPr>
        <p:spPr>
          <a:xfrm>
            <a:off x="669271" y="1789160"/>
            <a:ext cx="2760115" cy="561949"/>
          </a:xfrm>
          <a:prstGeom prst="rect">
            <a:avLst/>
          </a:prstGeom>
        </p:spPr>
        <p:txBody>
          <a:bodyPr wrap="none">
            <a:spAutoFit/>
          </a:bodyPr>
          <a:lstStyle/>
          <a:p>
            <a:pPr algn="justLow" rtl="1">
              <a:lnSpc>
                <a:spcPct val="200000"/>
              </a:lnSpc>
            </a:pPr>
            <a:r>
              <a:rPr lang="en-US" dirty="0">
                <a:latin typeface="Times New Roman" panose="02020603050405020304" pitchFamily="18" charset="0"/>
                <a:cs typeface="B Nazanin" panose="00000400000000000000" pitchFamily="2" charset="-78"/>
              </a:rPr>
              <a:t>https://www.saman360.com</a:t>
            </a:r>
          </a:p>
        </p:txBody>
      </p:sp>
    </p:spTree>
    <p:extLst>
      <p:ext uri="{BB962C8B-B14F-4D97-AF65-F5344CB8AC3E}">
        <p14:creationId xmlns:p14="http://schemas.microsoft.com/office/powerpoint/2010/main" val="14372956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684908E-BF92-5D50-A62B-CB9B2DDBBEBB}"/>
              </a:ext>
            </a:extLst>
          </p:cNvPr>
          <p:cNvSpPr/>
          <p:nvPr/>
        </p:nvSpPr>
        <p:spPr>
          <a:xfrm>
            <a:off x="2265783" y="2747865"/>
            <a:ext cx="7660433" cy="1362270"/>
          </a:xfrm>
          <a:prstGeom prst="roundRect">
            <a:avLst/>
          </a:prstGeom>
          <a:solidFill>
            <a:srgbClr val="302C4D">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1391463-FFCC-1F7B-BF8C-1C0E3B919D7B}"/>
              </a:ext>
            </a:extLst>
          </p:cNvPr>
          <p:cNvSpPr/>
          <p:nvPr/>
        </p:nvSpPr>
        <p:spPr>
          <a:xfrm>
            <a:off x="1531257" y="2785293"/>
            <a:ext cx="9129485" cy="1200329"/>
          </a:xfrm>
          <a:prstGeom prst="rect">
            <a:avLst/>
          </a:prstGeom>
        </p:spPr>
        <p:txBody>
          <a:bodyPr wrap="square">
            <a:spAutoFit/>
          </a:bodyPr>
          <a:lstStyle/>
          <a:p>
            <a:pPr algn="ctr" rtl="1"/>
            <a:r>
              <a:rPr lang="fa-IR" sz="7200" b="1" dirty="0">
                <a:solidFill>
                  <a:schemeClr val="bg1"/>
                </a:solidFill>
                <a:cs typeface="B Titr" panose="00000700000000000000" pitchFamily="2" charset="-78"/>
              </a:rPr>
              <a:t>با تشگر از توجه شما</a:t>
            </a:r>
            <a:endParaRPr lang="en-US" sz="7200" b="1" dirty="0">
              <a:solidFill>
                <a:schemeClr val="bg1"/>
              </a:solidFill>
              <a:cs typeface="B Titr" panose="00000700000000000000" pitchFamily="2" charset="-78"/>
            </a:endParaRPr>
          </a:p>
        </p:txBody>
      </p:sp>
    </p:spTree>
    <p:extLst>
      <p:ext uri="{BB962C8B-B14F-4D97-AF65-F5344CB8AC3E}">
        <p14:creationId xmlns:p14="http://schemas.microsoft.com/office/powerpoint/2010/main" val="3188919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86995" y="588220"/>
            <a:ext cx="5058521"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انواع حملات به وب سایت ها</a:t>
            </a:r>
            <a:endParaRPr lang="en-US" sz="2000" b="1" dirty="0">
              <a:latin typeface="Times New Roman" panose="02020603050405020304" pitchFamily="18" charset="0"/>
              <a:cs typeface="B Titr" panose="00000700000000000000" pitchFamily="2" charset="-78"/>
            </a:endParaRPr>
          </a:p>
        </p:txBody>
      </p:sp>
      <p:sp>
        <p:nvSpPr>
          <p:cNvPr id="3" name="Rectangle 2"/>
          <p:cNvSpPr/>
          <p:nvPr/>
        </p:nvSpPr>
        <p:spPr>
          <a:xfrm>
            <a:off x="285923" y="1429698"/>
            <a:ext cx="4651838"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حملات نوع خاصی وجود دارند که به  </a:t>
            </a:r>
            <a:r>
              <a:rPr lang="en-US" dirty="0">
                <a:latin typeface="Times New Roman" panose="02020603050405020304" pitchFamily="18" charset="0"/>
                <a:cs typeface="B Nazanin" panose="00000400000000000000" pitchFamily="2" charset="-78"/>
              </a:rPr>
              <a:t>Web Application Attacks </a:t>
            </a:r>
            <a:r>
              <a:rPr lang="fa-IR" dirty="0">
                <a:latin typeface="Times New Roman" panose="02020603050405020304" pitchFamily="18" charset="0"/>
                <a:cs typeface="B Nazanin" panose="00000400000000000000" pitchFamily="2" charset="-78"/>
              </a:rPr>
              <a:t>یا حملات به نرم افزارهای کاربردی مشهور هستند ، اینگونه حملات با توجه به گسترش روز افزون وب سایت ها و نرم افزارهای تحت وب بصورت فزاینده ای در حال زیاد شدن هستند. در بهترین شرایط ممکن اگر کسی بخواهد جلوی اینگونه حملات را بگیردمدت زمانی طول می کشد که در همین زمان می توان از نقاط ضعف بوجود آمده استفاده کرده و به هدف حمله کرد. </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6F03043C-E206-63C2-28D5-40B21693D7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2911" y="1374583"/>
            <a:ext cx="2917884" cy="194525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Picture 5">
            <a:extLst>
              <a:ext uri="{FF2B5EF4-FFF2-40B4-BE49-F238E27FC236}">
                <a16:creationId xmlns:a16="http://schemas.microsoft.com/office/drawing/2014/main" id="{AB98953D-FC6C-E32E-0047-90EF6B3C0E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7820" y="3706092"/>
            <a:ext cx="4566958" cy="251182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2439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0903" y="588220"/>
            <a:ext cx="535461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XSS Injection </a:t>
            </a:r>
            <a:r>
              <a:rPr lang="fa-IR" sz="2000" b="1" dirty="0">
                <a:latin typeface="Times New Roman" panose="02020603050405020304" pitchFamily="18" charset="0"/>
                <a:cs typeface="B Titr" panose="00000700000000000000" pitchFamily="2" charset="-78"/>
              </a:rPr>
              <a:t> یا </a:t>
            </a:r>
            <a:r>
              <a:rPr lang="en-US" sz="2000" b="1" dirty="0">
                <a:latin typeface="Times New Roman" panose="02020603050405020304" pitchFamily="18" charset="0"/>
                <a:cs typeface="B Titr" panose="00000700000000000000" pitchFamily="2" charset="-78"/>
              </a:rPr>
              <a:t>Cross Site Scripting</a:t>
            </a:r>
          </a:p>
        </p:txBody>
      </p:sp>
      <p:sp>
        <p:nvSpPr>
          <p:cNvPr id="3" name="Rectangle 2"/>
          <p:cNvSpPr/>
          <p:nvPr/>
        </p:nvSpPr>
        <p:spPr>
          <a:xfrm>
            <a:off x="477224" y="1376354"/>
            <a:ext cx="11237551"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این نوع حمله که همانطور که از نامش پیداست از ساختار اسکریپت نویسی استفاده می کند ، به نرم افزارهای تحت وب از طریق اسکریپت نویسی حمله می کند. هدف اصلی این نوع حمله بدست آودن اطلاعات از کاربران و کلاینت هایی است که به سرور متصل می شود . اگر نرم افزار تحت وبی دارای مشکل باشد و هکر بتواند اسکریپت مخرب خود را در فرم های نرم افزار وارد کند.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C3A6B9EC-68CE-FE41-1BD9-1AD771AF33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997" y="2655022"/>
            <a:ext cx="5484003" cy="3759589"/>
          </a:xfrm>
          <a:prstGeom prst="rect">
            <a:avLst/>
          </a:prstGeom>
        </p:spPr>
      </p:pic>
    </p:spTree>
    <p:extLst>
      <p:ext uri="{BB962C8B-B14F-4D97-AF65-F5344CB8AC3E}">
        <p14:creationId xmlns:p14="http://schemas.microsoft.com/office/powerpoint/2010/main" val="3638954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0903" y="588220"/>
            <a:ext cx="535461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XSS Injection </a:t>
            </a:r>
            <a:r>
              <a:rPr lang="fa-IR" sz="2000" b="1" dirty="0">
                <a:latin typeface="Times New Roman" panose="02020603050405020304" pitchFamily="18" charset="0"/>
                <a:cs typeface="B Titr" panose="00000700000000000000" pitchFamily="2" charset="-78"/>
              </a:rPr>
              <a:t> یا </a:t>
            </a:r>
            <a:r>
              <a:rPr lang="en-US" sz="2000" b="1" dirty="0">
                <a:latin typeface="Times New Roman" panose="02020603050405020304" pitchFamily="18" charset="0"/>
                <a:cs typeface="B Titr" panose="00000700000000000000" pitchFamily="2" charset="-78"/>
              </a:rPr>
              <a:t>Cross Site Scripting</a:t>
            </a:r>
          </a:p>
        </p:txBody>
      </p:sp>
      <p:sp>
        <p:nvSpPr>
          <p:cNvPr id="4" name="Rectangle 3">
            <a:extLst>
              <a:ext uri="{FF2B5EF4-FFF2-40B4-BE49-F238E27FC236}">
                <a16:creationId xmlns:a16="http://schemas.microsoft.com/office/drawing/2014/main" id="{F94A6D8B-7F97-139D-6927-AC16E27B5B1E}"/>
              </a:ext>
            </a:extLst>
          </p:cNvPr>
          <p:cNvSpPr/>
          <p:nvPr/>
        </p:nvSpPr>
        <p:spPr>
          <a:xfrm>
            <a:off x="272866" y="988330"/>
            <a:ext cx="5908478" cy="5770811"/>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کاربر یا کلاینت ها به محض متصل شدن به سرور آلوده کد مخرب مورد نظر هکر را از طریق مرورگر اجرا کرده و سیستم خود را آلوده می کنند ، مرورگرها توانایی تشخیص این را ندارند که اسکریپتی که بر روی کامپیوتر آنها اجرا می شود آلوده است یا خیر ؟ بعد از اینکه اسکریپت مخرب بر روی کامپیوتر هدف اجرا شد ، مرورگر کلاینت آلوده تابع دستوراتی خواهد بود که هکر صادر می کند بنابراین هر دستوری که هکر بخواهد را می تواند به مرورگر آلوده ارسال و اطلاعات مورد نیاز خود را دریافت کند.</a:t>
            </a:r>
          </a:p>
        </p:txBody>
      </p:sp>
      <p:pic>
        <p:nvPicPr>
          <p:cNvPr id="6" name="Picture 5">
            <a:extLst>
              <a:ext uri="{FF2B5EF4-FFF2-40B4-BE49-F238E27FC236}">
                <a16:creationId xmlns:a16="http://schemas.microsoft.com/office/drawing/2014/main" id="{D872DF98-50B3-27F3-58A2-1DD8A4B66E2F}"/>
              </a:ext>
            </a:extLst>
          </p:cNvPr>
          <p:cNvPicPr>
            <a:picLocks noChangeAspect="1"/>
          </p:cNvPicPr>
          <p:nvPr/>
        </p:nvPicPr>
        <p:blipFill rotWithShape="1">
          <a:blip r:embed="rId2">
            <a:extLst>
              <a:ext uri="{28A0092B-C50C-407E-A947-70E740481C1C}">
                <a14:useLocalDpi xmlns:a14="http://schemas.microsoft.com/office/drawing/2010/main" val="0"/>
              </a:ext>
            </a:extLst>
          </a:blip>
          <a:srcRect l="911" r="1889"/>
          <a:stretch/>
        </p:blipFill>
        <p:spPr>
          <a:xfrm>
            <a:off x="6571488" y="1765132"/>
            <a:ext cx="5620512" cy="4060590"/>
          </a:xfrm>
          <a:prstGeom prst="rect">
            <a:avLst/>
          </a:prstGeom>
        </p:spPr>
      </p:pic>
    </p:spTree>
    <p:extLst>
      <p:ext uri="{BB962C8B-B14F-4D97-AF65-F5344CB8AC3E}">
        <p14:creationId xmlns:p14="http://schemas.microsoft.com/office/powerpoint/2010/main" val="1955511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0903" y="588220"/>
            <a:ext cx="535461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XSS Injection </a:t>
            </a:r>
            <a:r>
              <a:rPr lang="fa-IR" sz="2000" b="1" dirty="0">
                <a:latin typeface="Times New Roman" panose="02020603050405020304" pitchFamily="18" charset="0"/>
                <a:cs typeface="B Titr" panose="00000700000000000000" pitchFamily="2" charset="-78"/>
              </a:rPr>
              <a:t> یا </a:t>
            </a:r>
            <a:r>
              <a:rPr lang="en-US" sz="2000" b="1" dirty="0">
                <a:latin typeface="Times New Roman" panose="02020603050405020304" pitchFamily="18" charset="0"/>
                <a:cs typeface="B Titr" panose="00000700000000000000" pitchFamily="2" charset="-78"/>
              </a:rPr>
              <a:t>Cross Site Scripting</a:t>
            </a:r>
          </a:p>
        </p:txBody>
      </p:sp>
      <p:sp>
        <p:nvSpPr>
          <p:cNvPr id="3" name="Rectangle 2"/>
          <p:cNvSpPr/>
          <p:nvPr/>
        </p:nvSpPr>
        <p:spPr>
          <a:xfrm>
            <a:off x="471948" y="4666620"/>
            <a:ext cx="11375203" cy="1685077"/>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مخفف کلمه </a:t>
            </a:r>
            <a:r>
              <a:rPr lang="en-US" dirty="0">
                <a:latin typeface="Times New Roman" panose="02020603050405020304" pitchFamily="18" charset="0"/>
                <a:cs typeface="B Nazanin" panose="00000400000000000000" pitchFamily="2" charset="-78"/>
              </a:rPr>
              <a:t>Cross-Site Scripting </a:t>
            </a:r>
            <a:r>
              <a:rPr lang="fa-IR" dirty="0">
                <a:latin typeface="Times New Roman" panose="02020603050405020304" pitchFamily="18" charset="0"/>
                <a:cs typeface="B Nazanin" panose="00000400000000000000" pitchFamily="2" charset="-78"/>
              </a:rPr>
              <a:t> بصورت</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می باشد اما این مخفف به دلیل اینکه با ساختاری به نام </a:t>
            </a:r>
            <a:r>
              <a:rPr lang="en-US" dirty="0">
                <a:latin typeface="Times New Roman" panose="02020603050405020304" pitchFamily="18" charset="0"/>
                <a:cs typeface="B Nazanin" panose="00000400000000000000" pitchFamily="2" charset="-78"/>
              </a:rPr>
              <a:t>CSS </a:t>
            </a:r>
            <a:r>
              <a:rPr lang="fa-IR" dirty="0">
                <a:latin typeface="Times New Roman" panose="02020603050405020304" pitchFamily="18" charset="0"/>
                <a:cs typeface="B Nazanin" panose="00000400000000000000" pitchFamily="2" charset="-78"/>
              </a:rPr>
              <a:t> که در طراحی وب وجود دارد شباهت دارد به </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تغییر داده شد. اکثر کدهایی که توسط هکر ها در نرم افزارهای تحت وب وارد می شود که در سمت کلاینت اجرا شود معمولا به زبان جاوا اسکریپت نوشته می شود. </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5C95ECC6-B676-A62C-FA4E-E8CF5D1381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643" y="1637862"/>
            <a:ext cx="4691965" cy="26392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39C716F6-9A19-52B8-4D46-9F1F014D8E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637862"/>
            <a:ext cx="5164836" cy="26392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54002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90903" y="588220"/>
            <a:ext cx="535461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حمله </a:t>
            </a:r>
            <a:r>
              <a:rPr lang="en-US" sz="2000" b="1" dirty="0">
                <a:latin typeface="Times New Roman" panose="02020603050405020304" pitchFamily="18" charset="0"/>
                <a:cs typeface="B Titr" panose="00000700000000000000" pitchFamily="2" charset="-78"/>
              </a:rPr>
              <a:t>XSS Injection </a:t>
            </a:r>
            <a:r>
              <a:rPr lang="fa-IR" sz="2000" b="1" dirty="0">
                <a:latin typeface="Times New Roman" panose="02020603050405020304" pitchFamily="18" charset="0"/>
                <a:cs typeface="B Titr" panose="00000700000000000000" pitchFamily="2" charset="-78"/>
              </a:rPr>
              <a:t> یا </a:t>
            </a:r>
            <a:r>
              <a:rPr lang="en-US" sz="2000" b="1" dirty="0">
                <a:latin typeface="Times New Roman" panose="02020603050405020304" pitchFamily="18" charset="0"/>
                <a:cs typeface="B Titr" panose="00000700000000000000" pitchFamily="2" charset="-78"/>
              </a:rPr>
              <a:t>Cross Site Scripting</a:t>
            </a:r>
          </a:p>
        </p:txBody>
      </p:sp>
      <p:sp>
        <p:nvSpPr>
          <p:cNvPr id="3" name="Rectangle 2"/>
          <p:cNvSpPr/>
          <p:nvPr/>
        </p:nvSpPr>
        <p:spPr>
          <a:xfrm>
            <a:off x="603504" y="1318552"/>
            <a:ext cx="10984992" cy="4939814"/>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و سپس به سرور تزریق یا </a:t>
            </a:r>
            <a:r>
              <a:rPr lang="en-US" dirty="0">
                <a:latin typeface="Times New Roman" panose="02020603050405020304" pitchFamily="18" charset="0"/>
                <a:cs typeface="B Nazanin" panose="00000400000000000000" pitchFamily="2" charset="-78"/>
              </a:rPr>
              <a:t>Inject </a:t>
            </a:r>
            <a:r>
              <a:rPr lang="fa-IR" dirty="0">
                <a:latin typeface="Times New Roman" panose="02020603050405020304" pitchFamily="18" charset="0"/>
                <a:cs typeface="B Nazanin" panose="00000400000000000000" pitchFamily="2" charset="-78"/>
              </a:rPr>
              <a:t> می شود. اگر کمی با ساختار طراحی صفحات وب پویا یا داینامیک آشنایی داشته باشید متوجه می شوید که درخواست ها در سرور اجرا می شوند و نتیجه به سمت کلاینت ارسال می شود . همیشه در هر جا نامی از </a:t>
            </a:r>
            <a:r>
              <a:rPr lang="en-US" dirty="0">
                <a:latin typeface="Times New Roman" panose="02020603050405020304" pitchFamily="18" charset="0"/>
                <a:cs typeface="B Nazanin" panose="00000400000000000000" pitchFamily="2" charset="-78"/>
              </a:rPr>
              <a:t>Inject </a:t>
            </a:r>
            <a:r>
              <a:rPr lang="fa-IR" dirty="0">
                <a:latin typeface="Times New Roman" panose="02020603050405020304" pitchFamily="18" charset="0"/>
                <a:cs typeface="B Nazanin" panose="00000400000000000000" pitchFamily="2" charset="-78"/>
              </a:rPr>
              <a:t> کردن شنیدید ، به این معناست که حمله از طریق وارد کردن اطلاعات به درون یک فیلد اطلاعاتی انجام می شود. </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که به نام </a:t>
            </a:r>
            <a:r>
              <a:rPr lang="en-US" dirty="0">
                <a:latin typeface="Times New Roman" panose="02020603050405020304" pitchFamily="18" charset="0"/>
                <a:cs typeface="B Nazanin" panose="00000400000000000000" pitchFamily="2" charset="-78"/>
              </a:rPr>
              <a:t>XSS Injection </a:t>
            </a:r>
            <a:r>
              <a:rPr lang="fa-IR" dirty="0">
                <a:latin typeface="Times New Roman" panose="02020603050405020304" pitchFamily="18" charset="0"/>
                <a:cs typeface="B Nazanin" panose="00000400000000000000" pitchFamily="2" charset="-78"/>
              </a:rPr>
              <a:t> نیز معروف است نیز از این مورد استثناء نیست .</a:t>
            </a:r>
          </a:p>
          <a:p>
            <a:pPr algn="ctr" rtl="1">
              <a:lnSpc>
                <a:spcPct val="300000"/>
              </a:lnSpc>
            </a:pPr>
            <a:r>
              <a:rPr lang="fa-IR" dirty="0">
                <a:latin typeface="Times New Roman" panose="02020603050405020304" pitchFamily="18" charset="0"/>
                <a:cs typeface="B Nazanin" panose="00000400000000000000" pitchFamily="2" charset="-78"/>
              </a:rPr>
              <a:t>در این نوع حمله هکر به دنبال فیلد های ورود اطلاعاتی می گردد که در وب سایت مورد نظر قرار دارد و در صورت عدم رعایت موارد امنیتی مناسب در وب سرور می تواند به آن وب سایت حمله کند. بیشتر اطلاعاتی که از طریق</a:t>
            </a:r>
            <a:r>
              <a:rPr lang="en-US" dirty="0">
                <a:latin typeface="Times New Roman" panose="02020603050405020304" pitchFamily="18" charset="0"/>
                <a:cs typeface="B Nazanin" panose="00000400000000000000" pitchFamily="2" charset="-78"/>
              </a:rPr>
              <a:t>XSS </a:t>
            </a:r>
            <a:r>
              <a:rPr lang="fa-IR" dirty="0">
                <a:latin typeface="Times New Roman" panose="02020603050405020304" pitchFamily="18" charset="0"/>
                <a:cs typeface="B Nazanin" panose="00000400000000000000" pitchFamily="2" charset="-78"/>
              </a:rPr>
              <a:t> بدست می آید از طریق </a:t>
            </a:r>
            <a:r>
              <a:rPr lang="en-US" dirty="0">
                <a:latin typeface="Times New Roman" panose="02020603050405020304" pitchFamily="18" charset="0"/>
                <a:cs typeface="B Nazanin" panose="00000400000000000000" pitchFamily="2" charset="-78"/>
              </a:rPr>
              <a:t>Cookie </a:t>
            </a:r>
            <a:r>
              <a:rPr lang="fa-IR" dirty="0">
                <a:latin typeface="Times New Roman" panose="02020603050405020304" pitchFamily="18" charset="0"/>
                <a:cs typeface="B Nazanin" panose="00000400000000000000" pitchFamily="2" charset="-78"/>
              </a:rPr>
              <a:t> هایی است که کلاینت بر روی مرورگر خود بر جای می گذارد.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16966018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4405</Words>
  <Application>Microsoft Office PowerPoint</Application>
  <PresentationFormat>Widescreen</PresentationFormat>
  <Paragraphs>133</Paragraphs>
  <Slides>46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25</cp:revision>
  <dcterms:created xsi:type="dcterms:W3CDTF">2024-04-20T09:46:12Z</dcterms:created>
  <dcterms:modified xsi:type="dcterms:W3CDTF">2024-04-22T15:54:00Z</dcterms:modified>
</cp:coreProperties>
</file>