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0" r:id="rId2"/>
    <p:sldId id="256" r:id="rId3"/>
    <p:sldId id="291" r:id="rId4"/>
    <p:sldId id="292" r:id="rId5"/>
    <p:sldId id="302" r:id="rId6"/>
    <p:sldId id="303" r:id="rId7"/>
    <p:sldId id="304" r:id="rId8"/>
    <p:sldId id="305" r:id="rId9"/>
    <p:sldId id="306" r:id="rId10"/>
    <p:sldId id="309" r:id="rId11"/>
    <p:sldId id="308" r:id="rId12"/>
    <p:sldId id="257" r:id="rId13"/>
    <p:sldId id="296" r:id="rId14"/>
    <p:sldId id="297" r:id="rId15"/>
    <p:sldId id="258" r:id="rId16"/>
    <p:sldId id="259" r:id="rId17"/>
    <p:sldId id="284" r:id="rId18"/>
    <p:sldId id="294" r:id="rId19"/>
    <p:sldId id="298" r:id="rId20"/>
    <p:sldId id="260" r:id="rId21"/>
    <p:sldId id="285" r:id="rId22"/>
    <p:sldId id="261" r:id="rId23"/>
    <p:sldId id="262" r:id="rId24"/>
    <p:sldId id="263" r:id="rId25"/>
    <p:sldId id="264" r:id="rId26"/>
    <p:sldId id="299" r:id="rId27"/>
    <p:sldId id="265" r:id="rId28"/>
    <p:sldId id="266" r:id="rId29"/>
    <p:sldId id="267" r:id="rId30"/>
    <p:sldId id="287" r:id="rId31"/>
    <p:sldId id="286" r:id="rId32"/>
    <p:sldId id="268" r:id="rId33"/>
    <p:sldId id="288" r:id="rId34"/>
    <p:sldId id="289" r:id="rId35"/>
    <p:sldId id="269" r:id="rId36"/>
    <p:sldId id="270" r:id="rId37"/>
    <p:sldId id="271" r:id="rId38"/>
    <p:sldId id="300" r:id="rId39"/>
    <p:sldId id="290" r:id="rId40"/>
    <p:sldId id="311"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B00"/>
    <a:srgbClr val="14C336"/>
    <a:srgbClr val="238BFE"/>
    <a:srgbClr val="92D050"/>
    <a:srgbClr val="3494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0C150802-289B-C5C1-1D42-70A4F302CA3A}"/>
              </a:ext>
            </a:extLst>
          </p:cNvPr>
          <p:cNvSpPr/>
          <p:nvPr userDrawn="1"/>
        </p:nvSpPr>
        <p:spPr>
          <a:xfrm>
            <a:off x="168676" y="435006"/>
            <a:ext cx="11913833" cy="6294268"/>
          </a:xfrm>
          <a:prstGeom prst="roundRect">
            <a:avLst>
              <a:gd name="adj" fmla="val 6512"/>
            </a:avLst>
          </a:prstGeom>
          <a:noFill/>
          <a:ln>
            <a:solidFill>
              <a:srgbClr val="238B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FF74C00A-0E09-9E32-7750-A2A773C486E2}"/>
              </a:ext>
            </a:extLst>
          </p:cNvPr>
          <p:cNvSpPr/>
          <p:nvPr userDrawn="1"/>
        </p:nvSpPr>
        <p:spPr>
          <a:xfrm>
            <a:off x="3059837" y="204186"/>
            <a:ext cx="6072326" cy="461639"/>
          </a:xfrm>
          <a:prstGeom prst="roundRect">
            <a:avLst/>
          </a:prstGeom>
          <a:solidFill>
            <a:schemeClr val="bg1"/>
          </a:solidFill>
          <a:ln>
            <a:solidFill>
              <a:srgbClr val="238B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30196BD-5593-7081-CE56-B0D356F21135}"/>
              </a:ext>
            </a:extLst>
          </p:cNvPr>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731590" y="88579"/>
            <a:ext cx="1650234" cy="653448"/>
          </a:xfrm>
          <a:prstGeom prst="rect">
            <a:avLst/>
          </a:prstGeom>
        </p:spPr>
      </p:pic>
    </p:spTree>
    <p:extLst>
      <p:ext uri="{BB962C8B-B14F-4D97-AF65-F5344CB8AC3E}">
        <p14:creationId xmlns:p14="http://schemas.microsoft.com/office/powerpoint/2010/main" val="1032596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2AF04B6-9CC7-8701-F514-ED79A4183D8C}"/>
              </a:ext>
            </a:extLst>
          </p:cNvPr>
          <p:cNvSpPr>
            <a:spLocks noGrp="1"/>
          </p:cNvSpPr>
          <p:nvPr>
            <p:ph type="pic" sz="quarter" idx="10"/>
          </p:nvPr>
        </p:nvSpPr>
        <p:spPr>
          <a:xfrm>
            <a:off x="0" y="0"/>
            <a:ext cx="12192000" cy="6858000"/>
          </a:xfrm>
          <a:prstGeom prst="rect">
            <a:avLst/>
          </a:prstGeom>
        </p:spPr>
        <p:txBody>
          <a:bodyPr/>
          <a:lstStyle/>
          <a:p>
            <a:endParaRPr lang="en-US"/>
          </a:p>
        </p:txBody>
      </p:sp>
    </p:spTree>
    <p:extLst>
      <p:ext uri="{BB962C8B-B14F-4D97-AF65-F5344CB8AC3E}">
        <p14:creationId xmlns:p14="http://schemas.microsoft.com/office/powerpoint/2010/main" val="32704381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871753"/>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hyperlink" Target="https://scholar.google.com/schhp?hl=fa" TargetMode="Externa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5673C63F-FCBF-72F3-ACE6-D4FA774A259B}"/>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941" r="2941"/>
          <a:stretch>
            <a:fillRect/>
          </a:stretch>
        </p:blipFill>
        <p:spPr/>
      </p:pic>
      <p:sp>
        <p:nvSpPr>
          <p:cNvPr id="5" name="Rectangle 4">
            <a:extLst>
              <a:ext uri="{FF2B5EF4-FFF2-40B4-BE49-F238E27FC236}">
                <a16:creationId xmlns:a16="http://schemas.microsoft.com/office/drawing/2014/main" id="{A7AA651F-61FB-3864-D1D6-E28C894013D1}"/>
              </a:ext>
            </a:extLst>
          </p:cNvPr>
          <p:cNvSpPr/>
          <p:nvPr/>
        </p:nvSpPr>
        <p:spPr>
          <a:xfrm>
            <a:off x="593890" y="2721114"/>
            <a:ext cx="7927942" cy="707886"/>
          </a:xfrm>
          <a:prstGeom prst="rect">
            <a:avLst/>
          </a:prstGeom>
        </p:spPr>
        <p:txBody>
          <a:bodyPr wrap="square">
            <a:spAutoFit/>
          </a:bodyPr>
          <a:lstStyle/>
          <a:p>
            <a:pPr algn="r" rtl="1"/>
            <a:r>
              <a:rPr lang="fa-IR" sz="4000" dirty="0">
                <a:cs typeface="B Titr" panose="00000700000000000000" pitchFamily="2" charset="-78"/>
              </a:rPr>
              <a:t>پاورپوینت گوگل اسکولار چیست؟ </a:t>
            </a:r>
            <a:endParaRPr lang="en-US" sz="4000" dirty="0">
              <a:cs typeface="B Titr" panose="00000700000000000000" pitchFamily="2" charset="-78"/>
            </a:endParaRPr>
          </a:p>
        </p:txBody>
      </p:sp>
      <p:sp>
        <p:nvSpPr>
          <p:cNvPr id="6" name="Rectangle 5">
            <a:extLst>
              <a:ext uri="{FF2B5EF4-FFF2-40B4-BE49-F238E27FC236}">
                <a16:creationId xmlns:a16="http://schemas.microsoft.com/office/drawing/2014/main" id="{F7488D88-3E2A-E98D-A27B-131011A856E8}"/>
              </a:ext>
            </a:extLst>
          </p:cNvPr>
          <p:cNvSpPr/>
          <p:nvPr/>
        </p:nvSpPr>
        <p:spPr>
          <a:xfrm>
            <a:off x="-1234911" y="226243"/>
            <a:ext cx="13150391" cy="6410227"/>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974784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93806" y="274992"/>
            <a:ext cx="5356674" cy="400110"/>
          </a:xfrm>
          <a:prstGeom prst="rect">
            <a:avLst/>
          </a:prstGeom>
        </p:spPr>
        <p:txBody>
          <a:bodyPr wrap="square">
            <a:spAutoFit/>
          </a:bodyPr>
          <a:lstStyle/>
          <a:p>
            <a:pPr algn="r" rtl="1"/>
            <a:r>
              <a:rPr lang="fa-IR" sz="2000" dirty="0">
                <a:cs typeface="B Titr" panose="00000700000000000000" pitchFamily="2" charset="-78"/>
              </a:rPr>
              <a:t>عضویت در سایت گوگل اسکولار</a:t>
            </a:r>
            <a:endParaRPr lang="en-US" sz="2000" dirty="0">
              <a:cs typeface="B Titr" panose="00000700000000000000" pitchFamily="2" charset="-78"/>
            </a:endParaRPr>
          </a:p>
        </p:txBody>
      </p:sp>
      <p:pic>
        <p:nvPicPr>
          <p:cNvPr id="6" name="Picture 5">
            <a:extLst>
              <a:ext uri="{FF2B5EF4-FFF2-40B4-BE49-F238E27FC236}">
                <a16:creationId xmlns:a16="http://schemas.microsoft.com/office/drawing/2014/main" id="{56E3DD60-0375-586A-E7AD-581816FF13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3524" y="1875933"/>
            <a:ext cx="7188678" cy="4784103"/>
          </a:xfrm>
          <a:prstGeom prst="rect">
            <a:avLst/>
          </a:prstGeom>
        </p:spPr>
      </p:pic>
      <p:sp>
        <p:nvSpPr>
          <p:cNvPr id="7" name="Rectangle 6">
            <a:extLst>
              <a:ext uri="{FF2B5EF4-FFF2-40B4-BE49-F238E27FC236}">
                <a16:creationId xmlns:a16="http://schemas.microsoft.com/office/drawing/2014/main" id="{8D973144-7464-EFFE-4994-F025F607BC69}"/>
              </a:ext>
            </a:extLst>
          </p:cNvPr>
          <p:cNvSpPr/>
          <p:nvPr/>
        </p:nvSpPr>
        <p:spPr>
          <a:xfrm>
            <a:off x="688258" y="1236858"/>
            <a:ext cx="11041625" cy="1131079"/>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یک لینک برای شما، ایمیل می‌شود تا صحت سنجی این که ایمیل متعلق به شما است انجام شود. وارد ایمیل تان شوید و بر روی لینک کلیک کنید تا پروفایل شما فعال شود. به همین راحتی توانستید یه پروفایل گوگل اسکالر ایجاد کنید.</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515935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64310" y="274992"/>
            <a:ext cx="5386170" cy="400110"/>
          </a:xfrm>
          <a:prstGeom prst="rect">
            <a:avLst/>
          </a:prstGeom>
        </p:spPr>
        <p:txBody>
          <a:bodyPr wrap="square">
            <a:spAutoFit/>
          </a:bodyPr>
          <a:lstStyle/>
          <a:p>
            <a:pPr algn="r" rtl="1"/>
            <a:r>
              <a:rPr lang="fa-IR" sz="2000" dirty="0">
                <a:cs typeface="B Titr" panose="00000700000000000000" pitchFamily="2" charset="-78"/>
              </a:rPr>
              <a:t>عضویت در سایت گوگل اسکولار</a:t>
            </a:r>
            <a:endParaRPr lang="en-US" sz="2000" dirty="0">
              <a:cs typeface="B Titr" panose="00000700000000000000" pitchFamily="2" charset="-78"/>
            </a:endParaRPr>
          </a:p>
        </p:txBody>
      </p:sp>
      <p:sp>
        <p:nvSpPr>
          <p:cNvPr id="3" name="Rectangle 2"/>
          <p:cNvSpPr/>
          <p:nvPr/>
        </p:nvSpPr>
        <p:spPr>
          <a:xfrm>
            <a:off x="304800" y="1312125"/>
            <a:ext cx="11621729" cy="223907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در این پروفایل می‌توانید لیست مقالاتی را که به چاپ رسانده اید به نمایش بگذارید و </a:t>
            </a:r>
            <a:r>
              <a:rPr lang="en-US" dirty="0">
                <a:latin typeface="Times New Roman" panose="02020603050405020304" pitchFamily="18" charset="0"/>
                <a:cs typeface="B Nazanin" panose="00000400000000000000" pitchFamily="2" charset="-78"/>
              </a:rPr>
              <a:t>H Index </a:t>
            </a:r>
            <a:r>
              <a:rPr lang="fa-IR" dirty="0">
                <a:latin typeface="Times New Roman" panose="02020603050405020304" pitchFamily="18" charset="0"/>
                <a:cs typeface="B Nazanin" panose="00000400000000000000" pitchFamily="2" charset="-78"/>
              </a:rPr>
              <a:t> خود یا دیگران را ببینید. شما هر مقاله آکادمیک داشته باشید در این جا به نمایش در خواهد آمد.</a:t>
            </a:r>
          </a:p>
          <a:p>
            <a:pPr algn="justLow" rtl="1">
              <a:lnSpc>
                <a:spcPct val="200000"/>
              </a:lnSpc>
            </a:pPr>
            <a:r>
              <a:rPr lang="fa-IR" dirty="0">
                <a:latin typeface="Times New Roman" panose="02020603050405020304" pitchFamily="18" charset="0"/>
                <a:cs typeface="B Nazanin" panose="00000400000000000000" pitchFamily="2" charset="-78"/>
              </a:rPr>
              <a:t>برای وارد کردن اطلاعات بیشتر به قسمت </a:t>
            </a:r>
            <a:r>
              <a:rPr lang="en-US" dirty="0">
                <a:latin typeface="Times New Roman" panose="02020603050405020304" pitchFamily="18" charset="0"/>
                <a:cs typeface="B Nazanin" panose="00000400000000000000" pitchFamily="2" charset="-78"/>
              </a:rPr>
              <a:t>setting </a:t>
            </a:r>
            <a:r>
              <a:rPr lang="fa-IR" dirty="0">
                <a:latin typeface="Times New Roman" panose="02020603050405020304" pitchFamily="18" charset="0"/>
                <a:cs typeface="B Nazanin" panose="00000400000000000000" pitchFamily="2" charset="-78"/>
              </a:rPr>
              <a:t> برید. سپس بر روی گزینه </a:t>
            </a:r>
            <a:r>
              <a:rPr lang="en-US" dirty="0">
                <a:latin typeface="Times New Roman" panose="02020603050405020304" pitchFamily="18" charset="0"/>
                <a:cs typeface="B Nazanin" panose="00000400000000000000" pitchFamily="2" charset="-78"/>
              </a:rPr>
              <a:t>libraries </a:t>
            </a:r>
            <a:r>
              <a:rPr lang="fa-IR" dirty="0">
                <a:latin typeface="Times New Roman" panose="02020603050405020304" pitchFamily="18" charset="0"/>
                <a:cs typeface="B Nazanin" panose="00000400000000000000" pitchFamily="2" charset="-78"/>
              </a:rPr>
              <a:t> کلیک کنید. اسم دانشگاه تون رو جستجو کنید. تیک دانشگاه را فعال کنید.</a:t>
            </a:r>
            <a:endParaRPr lang="en-US" dirty="0">
              <a:latin typeface="Times New Roman" panose="02020603050405020304" pitchFamily="18" charset="0"/>
              <a:cs typeface="B Nazanin" panose="00000400000000000000" pitchFamily="2" charset="-78"/>
            </a:endParaRPr>
          </a:p>
        </p:txBody>
      </p:sp>
      <p:sp>
        <p:nvSpPr>
          <p:cNvPr id="5" name="Rectangle 4"/>
          <p:cNvSpPr/>
          <p:nvPr/>
        </p:nvSpPr>
        <p:spPr>
          <a:xfrm>
            <a:off x="855406" y="3251108"/>
            <a:ext cx="11071123" cy="577081"/>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پس از این که نام دانشگاه نشان داده شد؛ تیک آن را فعال کنید و بر روی گزینه ای </a:t>
            </a:r>
            <a:r>
              <a:rPr lang="en-US" dirty="0">
                <a:latin typeface="Times New Roman" panose="02020603050405020304" pitchFamily="18" charset="0"/>
                <a:cs typeface="B Nazanin" panose="00000400000000000000" pitchFamily="2" charset="-78"/>
              </a:rPr>
              <a:t>save </a:t>
            </a:r>
            <a:r>
              <a:rPr lang="fa-IR" dirty="0">
                <a:latin typeface="Times New Roman" panose="02020603050405020304" pitchFamily="18" charset="0"/>
                <a:cs typeface="B Nazanin" panose="00000400000000000000" pitchFamily="2" charset="-78"/>
              </a:rPr>
              <a:t> کلیک کنید.</a:t>
            </a:r>
          </a:p>
        </p:txBody>
      </p:sp>
      <p:sp>
        <p:nvSpPr>
          <p:cNvPr id="6" name="Rectangle 5"/>
          <p:cNvSpPr/>
          <p:nvPr/>
        </p:nvSpPr>
        <p:spPr>
          <a:xfrm>
            <a:off x="2617288" y="3897439"/>
            <a:ext cx="9309241" cy="577081"/>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هم اکنون شما یک پروفایل در گوگل اسکالر برای خود ایجاد کرده اید و می‌توانید از امکانات آن استفاده کنید.</a:t>
            </a:r>
            <a:endParaRPr lang="en-US"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422DA234-015F-3EE8-9211-E302CD0EFA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489" y="4511447"/>
            <a:ext cx="4143122" cy="2071561"/>
          </a:xfrm>
          <a:prstGeom prst="rect">
            <a:avLst/>
          </a:prstGeom>
        </p:spPr>
      </p:pic>
    </p:spTree>
    <p:extLst>
      <p:ext uri="{BB962C8B-B14F-4D97-AF65-F5344CB8AC3E}">
        <p14:creationId xmlns:p14="http://schemas.microsoft.com/office/powerpoint/2010/main" val="9015864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39845" y="255328"/>
            <a:ext cx="5851487" cy="369332"/>
          </a:xfrm>
          <a:prstGeom prst="rect">
            <a:avLst/>
          </a:prstGeom>
        </p:spPr>
        <p:txBody>
          <a:bodyPr wrap="square">
            <a:spAutoFit/>
          </a:bodyPr>
          <a:lstStyle/>
          <a:p>
            <a:pPr algn="r" rtl="1"/>
            <a:r>
              <a:rPr lang="fa-IR" dirty="0">
                <a:cs typeface="B Titr" panose="00000700000000000000" pitchFamily="2" charset="-78"/>
              </a:rPr>
              <a:t>آیا گوگل اسکولار بهترین موتور جستجوی رایگان منابع علمی است؟</a:t>
            </a:r>
            <a:endParaRPr lang="en-US" dirty="0">
              <a:cs typeface="B Titr" panose="00000700000000000000" pitchFamily="2" charset="-78"/>
            </a:endParaRPr>
          </a:p>
        </p:txBody>
      </p:sp>
      <p:sp>
        <p:nvSpPr>
          <p:cNvPr id="3" name="Rectangle 2"/>
          <p:cNvSpPr/>
          <p:nvPr/>
        </p:nvSpPr>
        <p:spPr>
          <a:xfrm>
            <a:off x="314632" y="1256242"/>
            <a:ext cx="11562735" cy="4939814"/>
          </a:xfrm>
          <a:prstGeom prst="rect">
            <a:avLst/>
          </a:prstGeom>
        </p:spPr>
        <p:txBody>
          <a:bodyPr wrap="square">
            <a:spAutoFit/>
          </a:bodyPr>
          <a:lstStyle/>
          <a:p>
            <a:pPr algn="ctr" rtl="1">
              <a:lnSpc>
                <a:spcPct val="300000"/>
              </a:lnSpc>
            </a:pPr>
            <a:r>
              <a:rPr lang="fa-IR" dirty="0">
                <a:latin typeface="Times New Roman" panose="02020603050405020304" pitchFamily="18" charset="0"/>
                <a:cs typeface="B Nazanin" panose="00000400000000000000" pitchFamily="2" charset="-78"/>
              </a:rPr>
              <a:t>در مواقعی که بانک‌های اطلاعاتی استنادی اصلی یعنی وب آو ساینس و اسکوپوس و یا دیگر دیتابیس‌های تخصصی به دلایل مختلف از جمله هزینه بسیار زیاد دسترسی به آن‌ها در دسترس دانشجویان، اساتید و پژوهشگران نیستند، گوگل اسکولار به‌عنوان یک موتور سرچ رایگان و دارای جامعیت بسیار عالی نقطه آغاز مناسبی برای جستجوی منابع علمی می‌باشد. لازم به یادآوری است که هرچند گوگل اسکالر به منابع خیلی زیادی دسترسی دارد اما بااین‌وجود نمی‌توان آن را به‌عنوان بهترین موتور جستجوی مقالات علمی در نظر گرفت. بااین‌حال به علت رایگان بودن آن، بسیاری از محققان می‌توانند با داشتن اطلاعات کافی نسبت به نحوه کار و جستجوی دقیق در گوگل پژوهشگر، بسیاری از نیازهای پژوهشی خود را برطرف نمایند. در واقع گوگل پژوهشگر به شما کمک می‌کند که در بین دنیایی از تحقیقات دانشگاهی و سازمانی جستجو کرده و به اطلاعات مرتبط با فیلد کاری، پژوهشی و تحصیلی خود دست پیدا کنید.</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23359328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30767" y="265160"/>
            <a:ext cx="5061640" cy="400110"/>
          </a:xfrm>
          <a:prstGeom prst="rect">
            <a:avLst/>
          </a:prstGeom>
        </p:spPr>
        <p:txBody>
          <a:bodyPr wrap="square">
            <a:spAutoFit/>
          </a:bodyPr>
          <a:lstStyle/>
          <a:p>
            <a:pPr algn="r" rtl="1"/>
            <a:r>
              <a:rPr lang="fa-IR" sz="2000" dirty="0">
                <a:cs typeface="B Titr" panose="00000700000000000000" pitchFamily="2" charset="-78"/>
              </a:rPr>
              <a:t>گوگل اسکولار چیست؟</a:t>
            </a:r>
            <a:endParaRPr lang="en-US" sz="2000" dirty="0">
              <a:cs typeface="B Titr" panose="00000700000000000000" pitchFamily="2" charset="-78"/>
            </a:endParaRPr>
          </a:p>
        </p:txBody>
      </p:sp>
      <p:sp>
        <p:nvSpPr>
          <p:cNvPr id="4" name="Rectangle 3"/>
          <p:cNvSpPr/>
          <p:nvPr/>
        </p:nvSpPr>
        <p:spPr>
          <a:xfrm>
            <a:off x="1710431" y="892813"/>
            <a:ext cx="9960078" cy="577081"/>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با استفاده از گوگل اسکالر ( </a:t>
            </a:r>
            <a:r>
              <a:rPr lang="en-US" dirty="0">
                <a:latin typeface="Times New Roman" panose="02020603050405020304" pitchFamily="18" charset="0"/>
                <a:cs typeface="B Nazanin" panose="00000400000000000000" pitchFamily="2" charset="-78"/>
              </a:rPr>
              <a:t>Google Scholar</a:t>
            </a:r>
            <a:r>
              <a:rPr lang="fa-IR" dirty="0">
                <a:latin typeface="Times New Roman" panose="02020603050405020304" pitchFamily="18" charset="0"/>
                <a:cs typeface="B Nazanin" panose="00000400000000000000" pitchFamily="2" charset="-78"/>
              </a:rPr>
              <a:t> )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می‌توان به جستجو در بخش‌های مختلفی پرداخت از جمله: </a:t>
            </a:r>
            <a:endParaRPr lang="en-US" dirty="0">
              <a:latin typeface="Times New Roman" panose="02020603050405020304" pitchFamily="18" charset="0"/>
              <a:cs typeface="B Nazanin" panose="00000400000000000000" pitchFamily="2" charset="-78"/>
            </a:endParaRPr>
          </a:p>
        </p:txBody>
      </p:sp>
      <p:sp>
        <p:nvSpPr>
          <p:cNvPr id="5" name="Rectangle 4"/>
          <p:cNvSpPr/>
          <p:nvPr/>
        </p:nvSpPr>
        <p:spPr>
          <a:xfrm>
            <a:off x="5544407" y="1029779"/>
            <a:ext cx="6096000" cy="5563061"/>
          </a:xfrm>
          <a:prstGeom prst="rect">
            <a:avLst/>
          </a:prstGeom>
        </p:spPr>
        <p:txBody>
          <a:bodyPr wrap="square">
            <a:spAutoFit/>
          </a:bodyPr>
          <a:lstStyle/>
          <a:p>
            <a:pPr algn="justLow" rtl="1">
              <a:lnSpc>
                <a:spcPct val="200000"/>
              </a:lnSpc>
            </a:pPr>
            <a:endParaRPr lang="fa-IR" dirty="0">
              <a:latin typeface="Times New Roman" panose="02020603050405020304" pitchFamily="18" charset="0"/>
              <a:cs typeface="B Nazanin" panose="00000400000000000000" pitchFamily="2" charset="-78"/>
            </a:endParaRPr>
          </a:p>
          <a:p>
            <a:pPr algn="justLow" rtl="1">
              <a:lnSpc>
                <a:spcPct val="200000"/>
              </a:lnSpc>
            </a:pPr>
            <a:r>
              <a:rPr lang="fa-IR" dirty="0">
                <a:latin typeface="Times New Roman" panose="02020603050405020304" pitchFamily="18" charset="0"/>
                <a:cs typeface="B Nazanin" panose="00000400000000000000" pitchFamily="2" charset="-78"/>
              </a:rPr>
              <a:t>مقالات ژورنال‌ها</a:t>
            </a:r>
          </a:p>
          <a:p>
            <a:pPr algn="justLow" rtl="1">
              <a:lnSpc>
                <a:spcPct val="200000"/>
              </a:lnSpc>
            </a:pPr>
            <a:r>
              <a:rPr lang="fa-IR" dirty="0">
                <a:latin typeface="Times New Roman" panose="02020603050405020304" pitchFamily="18" charset="0"/>
                <a:cs typeface="B Nazanin" panose="00000400000000000000" pitchFamily="2" charset="-78"/>
              </a:rPr>
              <a:t>پایان نامه‌های کارشناسی ارشد</a:t>
            </a:r>
          </a:p>
          <a:p>
            <a:pPr algn="justLow" rtl="1">
              <a:lnSpc>
                <a:spcPct val="200000"/>
              </a:lnSpc>
            </a:pPr>
            <a:r>
              <a:rPr lang="fa-IR" dirty="0">
                <a:latin typeface="Times New Roman" panose="02020603050405020304" pitchFamily="18" charset="0"/>
                <a:cs typeface="B Nazanin" panose="00000400000000000000" pitchFamily="2" charset="-78"/>
              </a:rPr>
              <a:t>رساله‌های دکتری</a:t>
            </a:r>
          </a:p>
          <a:p>
            <a:pPr algn="justLow" rtl="1">
              <a:lnSpc>
                <a:spcPct val="200000"/>
              </a:lnSpc>
            </a:pPr>
            <a:r>
              <a:rPr lang="fa-IR" dirty="0">
                <a:latin typeface="Times New Roman" panose="02020603050405020304" pitchFamily="18" charset="0"/>
                <a:cs typeface="B Nazanin" panose="00000400000000000000" pitchFamily="2" charset="-78"/>
              </a:rPr>
              <a:t>چکیده‌ها </a:t>
            </a:r>
          </a:p>
          <a:p>
            <a:pPr algn="justLow" rtl="1">
              <a:lnSpc>
                <a:spcPct val="200000"/>
              </a:lnSpc>
            </a:pPr>
            <a:r>
              <a:rPr lang="fa-IR" dirty="0">
                <a:latin typeface="Times New Roman" panose="02020603050405020304" pitchFamily="18" charset="0"/>
                <a:cs typeface="B Nazanin" panose="00000400000000000000" pitchFamily="2" charset="-78"/>
              </a:rPr>
              <a:t>کتاب‌ها </a:t>
            </a:r>
          </a:p>
          <a:p>
            <a:pPr algn="justLow" rtl="1">
              <a:lnSpc>
                <a:spcPct val="200000"/>
              </a:lnSpc>
            </a:pPr>
            <a:r>
              <a:rPr lang="fa-IR" dirty="0">
                <a:latin typeface="Times New Roman" panose="02020603050405020304" pitchFamily="18" charset="0"/>
                <a:cs typeface="B Nazanin" panose="00000400000000000000" pitchFamily="2" charset="-78"/>
              </a:rPr>
              <a:t>تز‌ها</a:t>
            </a:r>
          </a:p>
          <a:p>
            <a:pPr algn="justLow" rtl="1">
              <a:lnSpc>
                <a:spcPct val="200000"/>
              </a:lnSpc>
            </a:pPr>
            <a:r>
              <a:rPr lang="fa-IR" dirty="0">
                <a:latin typeface="Times New Roman" panose="02020603050405020304" pitchFamily="18" charset="0"/>
                <a:cs typeface="B Nazanin" panose="00000400000000000000" pitchFamily="2" charset="-78"/>
              </a:rPr>
              <a:t>همایش‌ها </a:t>
            </a:r>
          </a:p>
          <a:p>
            <a:pPr algn="justLow" rtl="1">
              <a:lnSpc>
                <a:spcPct val="200000"/>
              </a:lnSpc>
            </a:pPr>
            <a:r>
              <a:rPr lang="fa-IR" dirty="0">
                <a:latin typeface="Times New Roman" panose="02020603050405020304" pitchFamily="18" charset="0"/>
                <a:cs typeface="B Nazanin" panose="00000400000000000000" pitchFamily="2" charset="-78"/>
              </a:rPr>
              <a:t>پرونده‌ها و متن‌های حقوقی و قضایی</a:t>
            </a:r>
          </a:p>
          <a:p>
            <a:pPr algn="justLow" rtl="1">
              <a:lnSpc>
                <a:spcPct val="200000"/>
              </a:lnSpc>
            </a:pPr>
            <a:r>
              <a:rPr lang="fa-IR" dirty="0">
                <a:latin typeface="Times New Roman" panose="02020603050405020304" pitchFamily="18" charset="0"/>
                <a:cs typeface="B Nazanin" panose="00000400000000000000" pitchFamily="2" charset="-78"/>
              </a:rPr>
              <a:t>پتنت یا ثبت اختراع‌ها</a:t>
            </a:r>
          </a:p>
        </p:txBody>
      </p:sp>
      <p:pic>
        <p:nvPicPr>
          <p:cNvPr id="3" name="Picture 2"/>
          <p:cNvPicPr>
            <a:picLocks noChangeAspect="1"/>
          </p:cNvPicPr>
          <p:nvPr/>
        </p:nvPicPr>
        <p:blipFill rotWithShape="1">
          <a:blip r:embed="rId2"/>
          <a:srcRect l="17591" t="20727" r="11060" b="3566"/>
          <a:stretch/>
        </p:blipFill>
        <p:spPr>
          <a:xfrm>
            <a:off x="905522" y="1915676"/>
            <a:ext cx="8229600" cy="3791265"/>
          </a:xfrm>
          <a:prstGeom prst="rect">
            <a:avLst/>
          </a:prstGeom>
        </p:spPr>
      </p:pic>
    </p:spTree>
    <p:extLst>
      <p:ext uri="{BB962C8B-B14F-4D97-AF65-F5344CB8AC3E}">
        <p14:creationId xmlns:p14="http://schemas.microsoft.com/office/powerpoint/2010/main" val="9535137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96697" y="255328"/>
            <a:ext cx="4399349" cy="400110"/>
          </a:xfrm>
          <a:prstGeom prst="rect">
            <a:avLst/>
          </a:prstGeom>
        </p:spPr>
        <p:txBody>
          <a:bodyPr wrap="square">
            <a:spAutoFit/>
          </a:bodyPr>
          <a:lstStyle/>
          <a:p>
            <a:pPr algn="r" rtl="1"/>
            <a:r>
              <a:rPr lang="fa-IR" sz="2000" dirty="0">
                <a:cs typeface="B Titr" panose="00000700000000000000" pitchFamily="2" charset="-78"/>
              </a:rPr>
              <a:t>گوگل اسکولار چیست؟</a:t>
            </a:r>
            <a:endParaRPr lang="en-US" sz="2000" dirty="0">
              <a:cs typeface="B Titr" panose="00000700000000000000" pitchFamily="2" charset="-78"/>
            </a:endParaRPr>
          </a:p>
        </p:txBody>
      </p:sp>
      <p:sp>
        <p:nvSpPr>
          <p:cNvPr id="3" name="Rectangle 2"/>
          <p:cNvSpPr/>
          <p:nvPr/>
        </p:nvSpPr>
        <p:spPr>
          <a:xfrm>
            <a:off x="505279" y="4294348"/>
            <a:ext cx="11181442" cy="2308324"/>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شما با جستجوی یک مقاله در گوگل اسکالر، قادر هستید اطلاعات زیادی در مورد مقاله کسب کنید. به عنوان مثال تعداد ارجاعاتی (</a:t>
            </a:r>
            <a:r>
              <a:rPr lang="en-US" dirty="0">
                <a:latin typeface="Times New Roman" panose="02020603050405020304" pitchFamily="18" charset="0"/>
                <a:cs typeface="B Nazanin" panose="00000400000000000000" pitchFamily="2" charset="-78"/>
              </a:rPr>
              <a:t>Citation </a:t>
            </a:r>
            <a:r>
              <a:rPr lang="fa-IR" dirty="0">
                <a:latin typeface="Times New Roman" panose="02020603050405020304" pitchFamily="18" charset="0"/>
                <a:cs typeface="B Nazanin" panose="00000400000000000000" pitchFamily="2" charset="-78"/>
              </a:rPr>
              <a:t> ) که به آن مقاله داده شده است، نویسندگان و مشارکت کننده‌های مقاله، خواندن چکیده‌ی مقاله و کلی اطلاعات دیگر. به طور کلی در گوگل اسکالر امکان خواندن مقالات وجود ندارد، تنها بخشی از مقالات که به طور رایگان منتشر شده‌اند را به اصطلاح </a:t>
            </a:r>
            <a:r>
              <a:rPr lang="en-US" dirty="0">
                <a:latin typeface="Times New Roman" panose="02020603050405020304" pitchFamily="18" charset="0"/>
                <a:cs typeface="B Nazanin" panose="00000400000000000000" pitchFamily="2" charset="-78"/>
              </a:rPr>
              <a:t>Free Full Text </a:t>
            </a:r>
            <a:r>
              <a:rPr lang="fa-IR" dirty="0">
                <a:latin typeface="Times New Roman" panose="02020603050405020304" pitchFamily="18" charset="0"/>
                <a:cs typeface="B Nazanin" panose="00000400000000000000" pitchFamily="2" charset="-78"/>
              </a:rPr>
              <a:t> هستند را می‌توانید بخوانید. اکثر مقالاتی که در گوگل اسکالر ثبت شده‌اند، تنها بخش چکیده‌ی آن‌ها برای عموم قابل مشاهده است.</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3362963" y="952234"/>
            <a:ext cx="5466074" cy="3342114"/>
          </a:xfrm>
          <a:prstGeom prst="rect">
            <a:avLst/>
          </a:prstGeom>
        </p:spPr>
      </p:pic>
    </p:spTree>
    <p:extLst>
      <p:ext uri="{BB962C8B-B14F-4D97-AF65-F5344CB8AC3E}">
        <p14:creationId xmlns:p14="http://schemas.microsoft.com/office/powerpoint/2010/main" val="4805421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74142" y="225832"/>
            <a:ext cx="5360690" cy="400110"/>
          </a:xfrm>
          <a:prstGeom prst="rect">
            <a:avLst/>
          </a:prstGeom>
        </p:spPr>
        <p:txBody>
          <a:bodyPr wrap="square">
            <a:spAutoFit/>
          </a:bodyPr>
          <a:lstStyle/>
          <a:p>
            <a:pPr algn="r" rtl="1"/>
            <a:r>
              <a:rPr lang="fa-IR" sz="2000" dirty="0">
                <a:cs typeface="B Titr" panose="00000700000000000000" pitchFamily="2" charset="-78"/>
              </a:rPr>
              <a:t>تعداد مدارک تحت پوشش گوگل اسکولار</a:t>
            </a:r>
            <a:endParaRPr lang="en-US" sz="2000" dirty="0">
              <a:cs typeface="B Titr" panose="00000700000000000000" pitchFamily="2" charset="-78"/>
            </a:endParaRPr>
          </a:p>
        </p:txBody>
      </p:sp>
      <p:sp>
        <p:nvSpPr>
          <p:cNvPr id="3" name="Rectangle 2"/>
          <p:cNvSpPr/>
          <p:nvPr/>
        </p:nvSpPr>
        <p:spPr>
          <a:xfrm>
            <a:off x="547621" y="925752"/>
            <a:ext cx="11096758" cy="2793072"/>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هرچند تاکنون، کمپانی گوگل گزارشی رسمی مبنی بر آمار دقیق منابع علمی قابل‌دسترس در گوگل اسکولار را عرضه نکرده اما بر اساس گزارش‌های غیررسمی، این موتور جستجو در سال ۲۰۱۴ میلادی بیش از ۱۶۰ میلیون مدرک علمی را در برمی‌گرفت. بیشترین منابعی که در این موتور جستجو وجود دارد شامل مقاله‌ها و کتاب‌های علمی است؛ هرچند در موارد اندکی برخی پایان‌نامه‌ها و گزارشات علمی نیز در دسترس هستند. منابع جستجو شونده از وبگاه‌های ناشران آکادمیک، دانشگاه‌ها، جوامع و انجمن‌های علمی، آرشیوها، مخازن سازمانی آنلاین، و دیگر سایت‌ها و دیتابیس‌های علمی پژوهشی می‌باشند. مدارک علمی موجود در زمینه‌های گوناگون دانشگاهی از فیزیک و پزشکی گرفته تا علوم کامپیوتر و اقتصاد در زمره جستجوی این ابزار رایگان قرار می‌گیرند.</a:t>
            </a:r>
            <a:endParaRPr lang="en-US"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4A8CC8B8-175A-2ECF-9BF9-5DDB1478E0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4142" y="3906438"/>
            <a:ext cx="5469641" cy="2734821"/>
          </a:xfrm>
          <a:prstGeom prst="rect">
            <a:avLst/>
          </a:prstGeom>
        </p:spPr>
      </p:pic>
    </p:spTree>
    <p:extLst>
      <p:ext uri="{BB962C8B-B14F-4D97-AF65-F5344CB8AC3E}">
        <p14:creationId xmlns:p14="http://schemas.microsoft.com/office/powerpoint/2010/main" val="10693615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0" y="255327"/>
            <a:ext cx="5643357" cy="400110"/>
          </a:xfrm>
          <a:prstGeom prst="rect">
            <a:avLst/>
          </a:prstGeom>
        </p:spPr>
        <p:txBody>
          <a:bodyPr wrap="square">
            <a:spAutoFit/>
          </a:bodyPr>
          <a:lstStyle/>
          <a:p>
            <a:pPr algn="r" rtl="1"/>
            <a:r>
              <a:rPr lang="fa-IR" sz="2000" dirty="0">
                <a:cs typeface="B Titr" panose="00000700000000000000" pitchFamily="2" charset="-78"/>
              </a:rPr>
              <a:t>ویژگی‌ها و امکانات گوگل اسکولار</a:t>
            </a:r>
            <a:endParaRPr lang="en-US" sz="2000" dirty="0">
              <a:cs typeface="B Titr" panose="00000700000000000000" pitchFamily="2" charset="-78"/>
            </a:endParaRPr>
          </a:p>
        </p:txBody>
      </p:sp>
      <p:sp>
        <p:nvSpPr>
          <p:cNvPr id="3" name="Rectangle 2"/>
          <p:cNvSpPr/>
          <p:nvPr/>
        </p:nvSpPr>
        <p:spPr>
          <a:xfrm>
            <a:off x="4857709" y="1720840"/>
            <a:ext cx="6902245" cy="3416320"/>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جستجو در بین همه منابع علمی</a:t>
            </a:r>
          </a:p>
          <a:p>
            <a:pPr algn="justLow" rtl="1">
              <a:lnSpc>
                <a:spcPct val="200000"/>
              </a:lnSpc>
            </a:pPr>
            <a:r>
              <a:rPr lang="fa-IR" dirty="0">
                <a:latin typeface="Times New Roman" panose="02020603050405020304" pitchFamily="18" charset="0"/>
                <a:cs typeface="B Nazanin" panose="00000400000000000000" pitchFamily="2" charset="-78"/>
              </a:rPr>
              <a:t>جستجو مقالات بر اساس سال انتشار</a:t>
            </a:r>
          </a:p>
          <a:p>
            <a:pPr algn="justLow" rtl="1">
              <a:lnSpc>
                <a:spcPct val="200000"/>
              </a:lnSpc>
            </a:pPr>
            <a:r>
              <a:rPr lang="fa-IR" dirty="0">
                <a:latin typeface="Times New Roman" panose="02020603050405020304" pitchFamily="18" charset="0"/>
                <a:cs typeface="B Nazanin" panose="00000400000000000000" pitchFamily="2" charset="-78"/>
              </a:rPr>
              <a:t>مشاهده رفرنس‌های مقالات و جستجو بر اساس آن‌ها</a:t>
            </a:r>
          </a:p>
          <a:p>
            <a:pPr algn="justLow" rtl="1">
              <a:lnSpc>
                <a:spcPct val="200000"/>
              </a:lnSpc>
            </a:pPr>
            <a:r>
              <a:rPr lang="fa-IR" dirty="0">
                <a:latin typeface="Times New Roman" panose="02020603050405020304" pitchFamily="18" charset="0"/>
                <a:cs typeface="B Nazanin" panose="00000400000000000000" pitchFamily="2" charset="-78"/>
              </a:rPr>
              <a:t>مشاهده تعداد استنادات</a:t>
            </a:r>
          </a:p>
          <a:p>
            <a:pPr algn="justLow" rtl="1">
              <a:lnSpc>
                <a:spcPct val="200000"/>
              </a:lnSpc>
            </a:pPr>
            <a:r>
              <a:rPr lang="fa-IR" dirty="0">
                <a:latin typeface="Times New Roman" panose="02020603050405020304" pitchFamily="18" charset="0"/>
                <a:cs typeface="B Nazanin" panose="00000400000000000000" pitchFamily="2" charset="-78"/>
              </a:rPr>
              <a:t>پیدا کردن ورژن مختلف مقاله در اینترنت</a:t>
            </a:r>
          </a:p>
          <a:p>
            <a:pPr algn="justLow" rtl="1">
              <a:lnSpc>
                <a:spcPct val="200000"/>
              </a:lnSpc>
            </a:pPr>
            <a:r>
              <a:rPr lang="fa-IR" dirty="0">
                <a:latin typeface="Times New Roman" panose="02020603050405020304" pitchFamily="18" charset="0"/>
                <a:cs typeface="B Nazanin" panose="00000400000000000000" pitchFamily="2" charset="-78"/>
              </a:rPr>
              <a:t>یافتن فول تکست مدارک علمی در فضای وب</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a:srcRect l="5910" t="4383" r="6157" b="2915"/>
          <a:stretch/>
        </p:blipFill>
        <p:spPr>
          <a:xfrm>
            <a:off x="528873" y="1160207"/>
            <a:ext cx="6991756" cy="4938752"/>
          </a:xfrm>
          <a:prstGeom prst="rect">
            <a:avLst/>
          </a:prstGeom>
        </p:spPr>
      </p:pic>
      <p:sp>
        <p:nvSpPr>
          <p:cNvPr id="5" name="Oval 4">
            <a:extLst>
              <a:ext uri="{FF2B5EF4-FFF2-40B4-BE49-F238E27FC236}">
                <a16:creationId xmlns:a16="http://schemas.microsoft.com/office/drawing/2014/main" id="{9575CAC0-7D74-8052-9480-829A895D3DE7}"/>
              </a:ext>
            </a:extLst>
          </p:cNvPr>
          <p:cNvSpPr/>
          <p:nvPr/>
        </p:nvSpPr>
        <p:spPr>
          <a:xfrm rot="16750517" flipH="1">
            <a:off x="5922818" y="4512594"/>
            <a:ext cx="1543705" cy="1422027"/>
          </a:xfrm>
          <a:custGeom>
            <a:avLst/>
            <a:gdLst>
              <a:gd name="connsiteX0" fmla="*/ 0 w 5372665"/>
              <a:gd name="connsiteY0" fmla="*/ 2686333 h 5372665"/>
              <a:gd name="connsiteX1" fmla="*/ 2686333 w 5372665"/>
              <a:gd name="connsiteY1" fmla="*/ 0 h 5372665"/>
              <a:gd name="connsiteX2" fmla="*/ 5372666 w 5372665"/>
              <a:gd name="connsiteY2" fmla="*/ 2686333 h 5372665"/>
              <a:gd name="connsiteX3" fmla="*/ 2686333 w 5372665"/>
              <a:gd name="connsiteY3" fmla="*/ 5372666 h 5372665"/>
              <a:gd name="connsiteX4" fmla="*/ 0 w 5372665"/>
              <a:gd name="connsiteY4" fmla="*/ 2686333 h 5372665"/>
              <a:gd name="connsiteX0" fmla="*/ 2033 w 5374699"/>
              <a:gd name="connsiteY0" fmla="*/ 2083017 h 4769350"/>
              <a:gd name="connsiteX1" fmla="*/ 2377282 w 5374699"/>
              <a:gd name="connsiteY1" fmla="*/ 0 h 4769350"/>
              <a:gd name="connsiteX2" fmla="*/ 5374699 w 5374699"/>
              <a:gd name="connsiteY2" fmla="*/ 2083017 h 4769350"/>
              <a:gd name="connsiteX3" fmla="*/ 2688366 w 5374699"/>
              <a:gd name="connsiteY3" fmla="*/ 4769350 h 4769350"/>
              <a:gd name="connsiteX4" fmla="*/ 2033 w 5374699"/>
              <a:gd name="connsiteY4" fmla="*/ 2083017 h 4769350"/>
              <a:gd name="connsiteX0" fmla="*/ 1131 w 5373797"/>
              <a:gd name="connsiteY0" fmla="*/ 2235058 h 4921391"/>
              <a:gd name="connsiteX1" fmla="*/ 2376380 w 5373797"/>
              <a:gd name="connsiteY1" fmla="*/ 152041 h 4921391"/>
              <a:gd name="connsiteX2" fmla="*/ 5373797 w 5373797"/>
              <a:gd name="connsiteY2" fmla="*/ 2235058 h 4921391"/>
              <a:gd name="connsiteX3" fmla="*/ 2687464 w 5373797"/>
              <a:gd name="connsiteY3" fmla="*/ 4921391 h 4921391"/>
              <a:gd name="connsiteX4" fmla="*/ 1131 w 5373797"/>
              <a:gd name="connsiteY4" fmla="*/ 2235058 h 4921391"/>
              <a:gd name="connsiteX0" fmla="*/ 200392 w 5573058"/>
              <a:gd name="connsiteY0" fmla="*/ 2223382 h 4909715"/>
              <a:gd name="connsiteX1" fmla="*/ 2575641 w 5573058"/>
              <a:gd name="connsiteY1" fmla="*/ 140365 h 4909715"/>
              <a:gd name="connsiteX2" fmla="*/ 5573058 w 5573058"/>
              <a:gd name="connsiteY2" fmla="*/ 2223382 h 4909715"/>
              <a:gd name="connsiteX3" fmla="*/ 2886725 w 5573058"/>
              <a:gd name="connsiteY3" fmla="*/ 4909715 h 4909715"/>
              <a:gd name="connsiteX4" fmla="*/ 200392 w 5573058"/>
              <a:gd name="connsiteY4" fmla="*/ 2223382 h 4909715"/>
              <a:gd name="connsiteX0" fmla="*/ 2811 w 5375477"/>
              <a:gd name="connsiteY0" fmla="*/ 2686152 h 5372485"/>
              <a:gd name="connsiteX1" fmla="*/ 3113350 w 5375477"/>
              <a:gd name="connsiteY1" fmla="*/ 131795 h 5372485"/>
              <a:gd name="connsiteX2" fmla="*/ 5375477 w 5375477"/>
              <a:gd name="connsiteY2" fmla="*/ 2686152 h 5372485"/>
              <a:gd name="connsiteX3" fmla="*/ 2689144 w 5375477"/>
              <a:gd name="connsiteY3" fmla="*/ 5372485 h 5372485"/>
              <a:gd name="connsiteX4" fmla="*/ 2811 w 5375477"/>
              <a:gd name="connsiteY4" fmla="*/ 2686152 h 5372485"/>
              <a:gd name="connsiteX0" fmla="*/ 2811 w 5375477"/>
              <a:gd name="connsiteY0" fmla="*/ 3621256 h 6307589"/>
              <a:gd name="connsiteX1" fmla="*/ 3113350 w 5375477"/>
              <a:gd name="connsiteY1" fmla="*/ 1066899 h 6307589"/>
              <a:gd name="connsiteX2" fmla="*/ 5375477 w 5375477"/>
              <a:gd name="connsiteY2" fmla="*/ 3621256 h 6307589"/>
              <a:gd name="connsiteX3" fmla="*/ 2689144 w 5375477"/>
              <a:gd name="connsiteY3" fmla="*/ 6307589 h 6307589"/>
              <a:gd name="connsiteX4" fmla="*/ 2811 w 5375477"/>
              <a:gd name="connsiteY4" fmla="*/ 3621256 h 6307589"/>
              <a:gd name="connsiteX0" fmla="*/ 1524 w 5374190"/>
              <a:gd name="connsiteY0" fmla="*/ 3621256 h 5892810"/>
              <a:gd name="connsiteX1" fmla="*/ 3112063 w 5374190"/>
              <a:gd name="connsiteY1" fmla="*/ 1066899 h 5892810"/>
              <a:gd name="connsiteX2" fmla="*/ 5374190 w 5374190"/>
              <a:gd name="connsiteY2" fmla="*/ 3621256 h 5892810"/>
              <a:gd name="connsiteX3" fmla="*/ 2791552 w 5374190"/>
              <a:gd name="connsiteY3" fmla="*/ 5892810 h 5892810"/>
              <a:gd name="connsiteX4" fmla="*/ 1524 w 5374190"/>
              <a:gd name="connsiteY4" fmla="*/ 3621256 h 589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4190" h="5892810">
                <a:moveTo>
                  <a:pt x="1524" y="3621256"/>
                </a:moveTo>
                <a:cubicBezTo>
                  <a:pt x="54942" y="2816938"/>
                  <a:pt x="2118636" y="4045769"/>
                  <a:pt x="3112063" y="1066899"/>
                </a:cubicBezTo>
                <a:cubicBezTo>
                  <a:pt x="4105490" y="-1911971"/>
                  <a:pt x="5374190" y="2137635"/>
                  <a:pt x="5374190" y="3621256"/>
                </a:cubicBezTo>
                <a:cubicBezTo>
                  <a:pt x="5374190" y="5104877"/>
                  <a:pt x="4275173" y="5892810"/>
                  <a:pt x="2791552" y="5892810"/>
                </a:cubicBezTo>
                <a:cubicBezTo>
                  <a:pt x="1307931" y="5892810"/>
                  <a:pt x="-51894" y="4425574"/>
                  <a:pt x="1524" y="3621256"/>
                </a:cubicBezTo>
                <a:close/>
              </a:path>
            </a:pathLst>
          </a:custGeom>
          <a:solidFill>
            <a:srgbClr val="FFD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4">
            <a:extLst>
              <a:ext uri="{FF2B5EF4-FFF2-40B4-BE49-F238E27FC236}">
                <a16:creationId xmlns:a16="http://schemas.microsoft.com/office/drawing/2014/main" id="{12B2AC9A-AAB9-8248-309B-A7A721ACB232}"/>
              </a:ext>
            </a:extLst>
          </p:cNvPr>
          <p:cNvSpPr/>
          <p:nvPr/>
        </p:nvSpPr>
        <p:spPr>
          <a:xfrm rot="2911979" flipH="1">
            <a:off x="499245" y="2478387"/>
            <a:ext cx="1543705" cy="1422027"/>
          </a:xfrm>
          <a:custGeom>
            <a:avLst/>
            <a:gdLst>
              <a:gd name="connsiteX0" fmla="*/ 0 w 5372665"/>
              <a:gd name="connsiteY0" fmla="*/ 2686333 h 5372665"/>
              <a:gd name="connsiteX1" fmla="*/ 2686333 w 5372665"/>
              <a:gd name="connsiteY1" fmla="*/ 0 h 5372665"/>
              <a:gd name="connsiteX2" fmla="*/ 5372666 w 5372665"/>
              <a:gd name="connsiteY2" fmla="*/ 2686333 h 5372665"/>
              <a:gd name="connsiteX3" fmla="*/ 2686333 w 5372665"/>
              <a:gd name="connsiteY3" fmla="*/ 5372666 h 5372665"/>
              <a:gd name="connsiteX4" fmla="*/ 0 w 5372665"/>
              <a:gd name="connsiteY4" fmla="*/ 2686333 h 5372665"/>
              <a:gd name="connsiteX0" fmla="*/ 2033 w 5374699"/>
              <a:gd name="connsiteY0" fmla="*/ 2083017 h 4769350"/>
              <a:gd name="connsiteX1" fmla="*/ 2377282 w 5374699"/>
              <a:gd name="connsiteY1" fmla="*/ 0 h 4769350"/>
              <a:gd name="connsiteX2" fmla="*/ 5374699 w 5374699"/>
              <a:gd name="connsiteY2" fmla="*/ 2083017 h 4769350"/>
              <a:gd name="connsiteX3" fmla="*/ 2688366 w 5374699"/>
              <a:gd name="connsiteY3" fmla="*/ 4769350 h 4769350"/>
              <a:gd name="connsiteX4" fmla="*/ 2033 w 5374699"/>
              <a:gd name="connsiteY4" fmla="*/ 2083017 h 4769350"/>
              <a:gd name="connsiteX0" fmla="*/ 1131 w 5373797"/>
              <a:gd name="connsiteY0" fmla="*/ 2235058 h 4921391"/>
              <a:gd name="connsiteX1" fmla="*/ 2376380 w 5373797"/>
              <a:gd name="connsiteY1" fmla="*/ 152041 h 4921391"/>
              <a:gd name="connsiteX2" fmla="*/ 5373797 w 5373797"/>
              <a:gd name="connsiteY2" fmla="*/ 2235058 h 4921391"/>
              <a:gd name="connsiteX3" fmla="*/ 2687464 w 5373797"/>
              <a:gd name="connsiteY3" fmla="*/ 4921391 h 4921391"/>
              <a:gd name="connsiteX4" fmla="*/ 1131 w 5373797"/>
              <a:gd name="connsiteY4" fmla="*/ 2235058 h 4921391"/>
              <a:gd name="connsiteX0" fmla="*/ 200392 w 5573058"/>
              <a:gd name="connsiteY0" fmla="*/ 2223382 h 4909715"/>
              <a:gd name="connsiteX1" fmla="*/ 2575641 w 5573058"/>
              <a:gd name="connsiteY1" fmla="*/ 140365 h 4909715"/>
              <a:gd name="connsiteX2" fmla="*/ 5573058 w 5573058"/>
              <a:gd name="connsiteY2" fmla="*/ 2223382 h 4909715"/>
              <a:gd name="connsiteX3" fmla="*/ 2886725 w 5573058"/>
              <a:gd name="connsiteY3" fmla="*/ 4909715 h 4909715"/>
              <a:gd name="connsiteX4" fmla="*/ 200392 w 5573058"/>
              <a:gd name="connsiteY4" fmla="*/ 2223382 h 4909715"/>
              <a:gd name="connsiteX0" fmla="*/ 2811 w 5375477"/>
              <a:gd name="connsiteY0" fmla="*/ 2686152 h 5372485"/>
              <a:gd name="connsiteX1" fmla="*/ 3113350 w 5375477"/>
              <a:gd name="connsiteY1" fmla="*/ 131795 h 5372485"/>
              <a:gd name="connsiteX2" fmla="*/ 5375477 w 5375477"/>
              <a:gd name="connsiteY2" fmla="*/ 2686152 h 5372485"/>
              <a:gd name="connsiteX3" fmla="*/ 2689144 w 5375477"/>
              <a:gd name="connsiteY3" fmla="*/ 5372485 h 5372485"/>
              <a:gd name="connsiteX4" fmla="*/ 2811 w 5375477"/>
              <a:gd name="connsiteY4" fmla="*/ 2686152 h 5372485"/>
              <a:gd name="connsiteX0" fmla="*/ 2811 w 5375477"/>
              <a:gd name="connsiteY0" fmla="*/ 3621256 h 6307589"/>
              <a:gd name="connsiteX1" fmla="*/ 3113350 w 5375477"/>
              <a:gd name="connsiteY1" fmla="*/ 1066899 h 6307589"/>
              <a:gd name="connsiteX2" fmla="*/ 5375477 w 5375477"/>
              <a:gd name="connsiteY2" fmla="*/ 3621256 h 6307589"/>
              <a:gd name="connsiteX3" fmla="*/ 2689144 w 5375477"/>
              <a:gd name="connsiteY3" fmla="*/ 6307589 h 6307589"/>
              <a:gd name="connsiteX4" fmla="*/ 2811 w 5375477"/>
              <a:gd name="connsiteY4" fmla="*/ 3621256 h 6307589"/>
              <a:gd name="connsiteX0" fmla="*/ 1524 w 5374190"/>
              <a:gd name="connsiteY0" fmla="*/ 3621256 h 5892810"/>
              <a:gd name="connsiteX1" fmla="*/ 3112063 w 5374190"/>
              <a:gd name="connsiteY1" fmla="*/ 1066899 h 5892810"/>
              <a:gd name="connsiteX2" fmla="*/ 5374190 w 5374190"/>
              <a:gd name="connsiteY2" fmla="*/ 3621256 h 5892810"/>
              <a:gd name="connsiteX3" fmla="*/ 2791552 w 5374190"/>
              <a:gd name="connsiteY3" fmla="*/ 5892810 h 5892810"/>
              <a:gd name="connsiteX4" fmla="*/ 1524 w 5374190"/>
              <a:gd name="connsiteY4" fmla="*/ 3621256 h 589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4190" h="5892810">
                <a:moveTo>
                  <a:pt x="1524" y="3621256"/>
                </a:moveTo>
                <a:cubicBezTo>
                  <a:pt x="54942" y="2816938"/>
                  <a:pt x="2118636" y="4045769"/>
                  <a:pt x="3112063" y="1066899"/>
                </a:cubicBezTo>
                <a:cubicBezTo>
                  <a:pt x="4105490" y="-1911971"/>
                  <a:pt x="5374190" y="2137635"/>
                  <a:pt x="5374190" y="3621256"/>
                </a:cubicBezTo>
                <a:cubicBezTo>
                  <a:pt x="5374190" y="5104877"/>
                  <a:pt x="4275173" y="5892810"/>
                  <a:pt x="2791552" y="5892810"/>
                </a:cubicBezTo>
                <a:cubicBezTo>
                  <a:pt x="1307931" y="5892810"/>
                  <a:pt x="-51894" y="4425574"/>
                  <a:pt x="1524" y="3621256"/>
                </a:cubicBezTo>
                <a:close/>
              </a:path>
            </a:pathLst>
          </a:custGeom>
          <a:solidFill>
            <a:srgbClr val="FFD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01082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4">
            <a:extLst>
              <a:ext uri="{FF2B5EF4-FFF2-40B4-BE49-F238E27FC236}">
                <a16:creationId xmlns:a16="http://schemas.microsoft.com/office/drawing/2014/main" id="{7644349F-A987-BAB0-777F-B7B14870F96F}"/>
              </a:ext>
            </a:extLst>
          </p:cNvPr>
          <p:cNvSpPr/>
          <p:nvPr/>
        </p:nvSpPr>
        <p:spPr>
          <a:xfrm rot="16750517" flipH="1">
            <a:off x="381119" y="1868499"/>
            <a:ext cx="3067147" cy="2825388"/>
          </a:xfrm>
          <a:custGeom>
            <a:avLst/>
            <a:gdLst>
              <a:gd name="connsiteX0" fmla="*/ 0 w 5372665"/>
              <a:gd name="connsiteY0" fmla="*/ 2686333 h 5372665"/>
              <a:gd name="connsiteX1" fmla="*/ 2686333 w 5372665"/>
              <a:gd name="connsiteY1" fmla="*/ 0 h 5372665"/>
              <a:gd name="connsiteX2" fmla="*/ 5372666 w 5372665"/>
              <a:gd name="connsiteY2" fmla="*/ 2686333 h 5372665"/>
              <a:gd name="connsiteX3" fmla="*/ 2686333 w 5372665"/>
              <a:gd name="connsiteY3" fmla="*/ 5372666 h 5372665"/>
              <a:gd name="connsiteX4" fmla="*/ 0 w 5372665"/>
              <a:gd name="connsiteY4" fmla="*/ 2686333 h 5372665"/>
              <a:gd name="connsiteX0" fmla="*/ 2033 w 5374699"/>
              <a:gd name="connsiteY0" fmla="*/ 2083017 h 4769350"/>
              <a:gd name="connsiteX1" fmla="*/ 2377282 w 5374699"/>
              <a:gd name="connsiteY1" fmla="*/ 0 h 4769350"/>
              <a:gd name="connsiteX2" fmla="*/ 5374699 w 5374699"/>
              <a:gd name="connsiteY2" fmla="*/ 2083017 h 4769350"/>
              <a:gd name="connsiteX3" fmla="*/ 2688366 w 5374699"/>
              <a:gd name="connsiteY3" fmla="*/ 4769350 h 4769350"/>
              <a:gd name="connsiteX4" fmla="*/ 2033 w 5374699"/>
              <a:gd name="connsiteY4" fmla="*/ 2083017 h 4769350"/>
              <a:gd name="connsiteX0" fmla="*/ 1131 w 5373797"/>
              <a:gd name="connsiteY0" fmla="*/ 2235058 h 4921391"/>
              <a:gd name="connsiteX1" fmla="*/ 2376380 w 5373797"/>
              <a:gd name="connsiteY1" fmla="*/ 152041 h 4921391"/>
              <a:gd name="connsiteX2" fmla="*/ 5373797 w 5373797"/>
              <a:gd name="connsiteY2" fmla="*/ 2235058 h 4921391"/>
              <a:gd name="connsiteX3" fmla="*/ 2687464 w 5373797"/>
              <a:gd name="connsiteY3" fmla="*/ 4921391 h 4921391"/>
              <a:gd name="connsiteX4" fmla="*/ 1131 w 5373797"/>
              <a:gd name="connsiteY4" fmla="*/ 2235058 h 4921391"/>
              <a:gd name="connsiteX0" fmla="*/ 200392 w 5573058"/>
              <a:gd name="connsiteY0" fmla="*/ 2223382 h 4909715"/>
              <a:gd name="connsiteX1" fmla="*/ 2575641 w 5573058"/>
              <a:gd name="connsiteY1" fmla="*/ 140365 h 4909715"/>
              <a:gd name="connsiteX2" fmla="*/ 5573058 w 5573058"/>
              <a:gd name="connsiteY2" fmla="*/ 2223382 h 4909715"/>
              <a:gd name="connsiteX3" fmla="*/ 2886725 w 5573058"/>
              <a:gd name="connsiteY3" fmla="*/ 4909715 h 4909715"/>
              <a:gd name="connsiteX4" fmla="*/ 200392 w 5573058"/>
              <a:gd name="connsiteY4" fmla="*/ 2223382 h 4909715"/>
              <a:gd name="connsiteX0" fmla="*/ 2811 w 5375477"/>
              <a:gd name="connsiteY0" fmla="*/ 2686152 h 5372485"/>
              <a:gd name="connsiteX1" fmla="*/ 3113350 w 5375477"/>
              <a:gd name="connsiteY1" fmla="*/ 131795 h 5372485"/>
              <a:gd name="connsiteX2" fmla="*/ 5375477 w 5375477"/>
              <a:gd name="connsiteY2" fmla="*/ 2686152 h 5372485"/>
              <a:gd name="connsiteX3" fmla="*/ 2689144 w 5375477"/>
              <a:gd name="connsiteY3" fmla="*/ 5372485 h 5372485"/>
              <a:gd name="connsiteX4" fmla="*/ 2811 w 5375477"/>
              <a:gd name="connsiteY4" fmla="*/ 2686152 h 5372485"/>
              <a:gd name="connsiteX0" fmla="*/ 2811 w 5375477"/>
              <a:gd name="connsiteY0" fmla="*/ 3621256 h 6307589"/>
              <a:gd name="connsiteX1" fmla="*/ 3113350 w 5375477"/>
              <a:gd name="connsiteY1" fmla="*/ 1066899 h 6307589"/>
              <a:gd name="connsiteX2" fmla="*/ 5375477 w 5375477"/>
              <a:gd name="connsiteY2" fmla="*/ 3621256 h 6307589"/>
              <a:gd name="connsiteX3" fmla="*/ 2689144 w 5375477"/>
              <a:gd name="connsiteY3" fmla="*/ 6307589 h 6307589"/>
              <a:gd name="connsiteX4" fmla="*/ 2811 w 5375477"/>
              <a:gd name="connsiteY4" fmla="*/ 3621256 h 6307589"/>
              <a:gd name="connsiteX0" fmla="*/ 1524 w 5374190"/>
              <a:gd name="connsiteY0" fmla="*/ 3621256 h 5892810"/>
              <a:gd name="connsiteX1" fmla="*/ 3112063 w 5374190"/>
              <a:gd name="connsiteY1" fmla="*/ 1066899 h 5892810"/>
              <a:gd name="connsiteX2" fmla="*/ 5374190 w 5374190"/>
              <a:gd name="connsiteY2" fmla="*/ 3621256 h 5892810"/>
              <a:gd name="connsiteX3" fmla="*/ 2791552 w 5374190"/>
              <a:gd name="connsiteY3" fmla="*/ 5892810 h 5892810"/>
              <a:gd name="connsiteX4" fmla="*/ 1524 w 5374190"/>
              <a:gd name="connsiteY4" fmla="*/ 3621256 h 589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4190" h="5892810">
                <a:moveTo>
                  <a:pt x="1524" y="3621256"/>
                </a:moveTo>
                <a:cubicBezTo>
                  <a:pt x="54942" y="2816938"/>
                  <a:pt x="2118636" y="4045769"/>
                  <a:pt x="3112063" y="1066899"/>
                </a:cubicBezTo>
                <a:cubicBezTo>
                  <a:pt x="4105490" y="-1911971"/>
                  <a:pt x="5374190" y="2137635"/>
                  <a:pt x="5374190" y="3621256"/>
                </a:cubicBezTo>
                <a:cubicBezTo>
                  <a:pt x="5374190" y="5104877"/>
                  <a:pt x="4275173" y="5892810"/>
                  <a:pt x="2791552" y="5892810"/>
                </a:cubicBezTo>
                <a:cubicBezTo>
                  <a:pt x="1307931" y="5892810"/>
                  <a:pt x="-51894" y="4425574"/>
                  <a:pt x="1524" y="3621256"/>
                </a:cubicBezTo>
                <a:close/>
              </a:path>
            </a:pathLst>
          </a:custGeom>
          <a:solidFill>
            <a:srgbClr val="FFD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861188" y="265160"/>
            <a:ext cx="5712183" cy="400110"/>
          </a:xfrm>
          <a:prstGeom prst="rect">
            <a:avLst/>
          </a:prstGeom>
        </p:spPr>
        <p:txBody>
          <a:bodyPr wrap="square">
            <a:spAutoFit/>
          </a:bodyPr>
          <a:lstStyle/>
          <a:p>
            <a:pPr algn="r" rtl="1"/>
            <a:r>
              <a:rPr lang="fa-IR" sz="2000" dirty="0">
                <a:cs typeface="B Titr" panose="00000700000000000000" pitchFamily="2" charset="-78"/>
              </a:rPr>
              <a:t>ویژگی‌ها و امکانات گوگل اسکولار</a:t>
            </a:r>
            <a:endParaRPr lang="en-US" sz="2000" dirty="0">
              <a:cs typeface="B Titr" panose="00000700000000000000" pitchFamily="2" charset="-78"/>
            </a:endParaRPr>
          </a:p>
        </p:txBody>
      </p:sp>
      <p:sp>
        <p:nvSpPr>
          <p:cNvPr id="3" name="Rectangle 2"/>
          <p:cNvSpPr/>
          <p:nvPr/>
        </p:nvSpPr>
        <p:spPr>
          <a:xfrm>
            <a:off x="5897731" y="1390783"/>
            <a:ext cx="5742039" cy="3970318"/>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 ارائه ارجاع قالب‌بندی شده مقاله در قالب مختلف</a:t>
            </a:r>
          </a:p>
          <a:p>
            <a:pPr algn="justLow" rtl="1">
              <a:lnSpc>
                <a:spcPct val="200000"/>
              </a:lnSpc>
            </a:pPr>
            <a:r>
              <a:rPr lang="fa-IR" dirty="0">
                <a:latin typeface="Times New Roman" panose="02020603050405020304" pitchFamily="18" charset="0"/>
                <a:cs typeface="B Nazanin" panose="00000400000000000000" pitchFamily="2" charset="-78"/>
              </a:rPr>
              <a:t>• نمایش اطلاعات پژوهشگران و نویسندگان برتر</a:t>
            </a:r>
          </a:p>
          <a:p>
            <a:pPr algn="justLow" rtl="1">
              <a:lnSpc>
                <a:spcPct val="200000"/>
              </a:lnSpc>
            </a:pPr>
            <a:r>
              <a:rPr lang="fa-IR" dirty="0">
                <a:latin typeface="Times New Roman" panose="02020603050405020304" pitchFamily="18" charset="0"/>
                <a:cs typeface="B Nazanin" panose="00000400000000000000" pitchFamily="2" charset="-78"/>
              </a:rPr>
              <a:t>• یافتن آثار مرتبط، نقل‌قول‌ها و ارجاعات، نویسندگان و انتشارات</a:t>
            </a:r>
          </a:p>
          <a:p>
            <a:pPr algn="justLow" rtl="1">
              <a:lnSpc>
                <a:spcPct val="200000"/>
              </a:lnSpc>
            </a:pPr>
            <a:r>
              <a:rPr lang="fa-IR" dirty="0">
                <a:latin typeface="Times New Roman" panose="02020603050405020304" pitchFamily="18" charset="0"/>
                <a:cs typeface="B Nazanin" panose="00000400000000000000" pitchFamily="2" charset="-78"/>
              </a:rPr>
              <a:t>• آگاهی یافتن از جدیدترین پیشرفت‌های علمی در تمامی زمینه‌ها</a:t>
            </a:r>
          </a:p>
          <a:p>
            <a:pPr algn="justLow" rtl="1">
              <a:lnSpc>
                <a:spcPct val="200000"/>
              </a:lnSpc>
            </a:pPr>
            <a:r>
              <a:rPr lang="fa-IR" dirty="0">
                <a:latin typeface="Times New Roman" panose="02020603050405020304" pitchFamily="18" charset="0"/>
                <a:cs typeface="B Nazanin" panose="00000400000000000000" pitchFamily="2" charset="-78"/>
              </a:rPr>
              <a:t>• جستجوی ساده و پیشرفته</a:t>
            </a:r>
          </a:p>
          <a:p>
            <a:pPr algn="justLow" rtl="1">
              <a:lnSpc>
                <a:spcPct val="200000"/>
              </a:lnSpc>
            </a:pPr>
            <a:r>
              <a:rPr lang="fa-IR" dirty="0">
                <a:latin typeface="Times New Roman" panose="02020603050405020304" pitchFamily="18" charset="0"/>
                <a:cs typeface="B Nazanin" panose="00000400000000000000" pitchFamily="2" charset="-78"/>
              </a:rPr>
              <a:t>• ذخیره منابع بازیابی شده</a:t>
            </a:r>
          </a:p>
          <a:p>
            <a:pPr algn="justLow" rtl="1">
              <a:lnSpc>
                <a:spcPct val="200000"/>
              </a:lnSpc>
            </a:pPr>
            <a:r>
              <a:rPr lang="fa-IR" dirty="0">
                <a:latin typeface="Times New Roman" panose="02020603050405020304" pitchFamily="18" charset="0"/>
                <a:cs typeface="B Nazanin" panose="00000400000000000000" pitchFamily="2" charset="-78"/>
              </a:rPr>
              <a:t>• آلرت یا آگاهی‌رسانی</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rot="410128">
            <a:off x="1156510" y="1032744"/>
            <a:ext cx="3663221" cy="263303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a:extLst>
              <a:ext uri="{FF2B5EF4-FFF2-40B4-BE49-F238E27FC236}">
                <a16:creationId xmlns:a16="http://schemas.microsoft.com/office/drawing/2014/main" id="{4C24E8B1-6535-CBEB-A072-EBCB22AC49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56501">
            <a:off x="1696826" y="3629321"/>
            <a:ext cx="4613486" cy="241285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7599078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4">
            <a:extLst>
              <a:ext uri="{FF2B5EF4-FFF2-40B4-BE49-F238E27FC236}">
                <a16:creationId xmlns:a16="http://schemas.microsoft.com/office/drawing/2014/main" id="{A0BEE418-AE44-671F-DF4D-61EEBE4C7D0F}"/>
              </a:ext>
            </a:extLst>
          </p:cNvPr>
          <p:cNvSpPr/>
          <p:nvPr/>
        </p:nvSpPr>
        <p:spPr>
          <a:xfrm rot="16750517" flipH="1">
            <a:off x="7086390" y="2981680"/>
            <a:ext cx="3067147" cy="2825388"/>
          </a:xfrm>
          <a:custGeom>
            <a:avLst/>
            <a:gdLst>
              <a:gd name="connsiteX0" fmla="*/ 0 w 5372665"/>
              <a:gd name="connsiteY0" fmla="*/ 2686333 h 5372665"/>
              <a:gd name="connsiteX1" fmla="*/ 2686333 w 5372665"/>
              <a:gd name="connsiteY1" fmla="*/ 0 h 5372665"/>
              <a:gd name="connsiteX2" fmla="*/ 5372666 w 5372665"/>
              <a:gd name="connsiteY2" fmla="*/ 2686333 h 5372665"/>
              <a:gd name="connsiteX3" fmla="*/ 2686333 w 5372665"/>
              <a:gd name="connsiteY3" fmla="*/ 5372666 h 5372665"/>
              <a:gd name="connsiteX4" fmla="*/ 0 w 5372665"/>
              <a:gd name="connsiteY4" fmla="*/ 2686333 h 5372665"/>
              <a:gd name="connsiteX0" fmla="*/ 2033 w 5374699"/>
              <a:gd name="connsiteY0" fmla="*/ 2083017 h 4769350"/>
              <a:gd name="connsiteX1" fmla="*/ 2377282 w 5374699"/>
              <a:gd name="connsiteY1" fmla="*/ 0 h 4769350"/>
              <a:gd name="connsiteX2" fmla="*/ 5374699 w 5374699"/>
              <a:gd name="connsiteY2" fmla="*/ 2083017 h 4769350"/>
              <a:gd name="connsiteX3" fmla="*/ 2688366 w 5374699"/>
              <a:gd name="connsiteY3" fmla="*/ 4769350 h 4769350"/>
              <a:gd name="connsiteX4" fmla="*/ 2033 w 5374699"/>
              <a:gd name="connsiteY4" fmla="*/ 2083017 h 4769350"/>
              <a:gd name="connsiteX0" fmla="*/ 1131 w 5373797"/>
              <a:gd name="connsiteY0" fmla="*/ 2235058 h 4921391"/>
              <a:gd name="connsiteX1" fmla="*/ 2376380 w 5373797"/>
              <a:gd name="connsiteY1" fmla="*/ 152041 h 4921391"/>
              <a:gd name="connsiteX2" fmla="*/ 5373797 w 5373797"/>
              <a:gd name="connsiteY2" fmla="*/ 2235058 h 4921391"/>
              <a:gd name="connsiteX3" fmla="*/ 2687464 w 5373797"/>
              <a:gd name="connsiteY3" fmla="*/ 4921391 h 4921391"/>
              <a:gd name="connsiteX4" fmla="*/ 1131 w 5373797"/>
              <a:gd name="connsiteY4" fmla="*/ 2235058 h 4921391"/>
              <a:gd name="connsiteX0" fmla="*/ 200392 w 5573058"/>
              <a:gd name="connsiteY0" fmla="*/ 2223382 h 4909715"/>
              <a:gd name="connsiteX1" fmla="*/ 2575641 w 5573058"/>
              <a:gd name="connsiteY1" fmla="*/ 140365 h 4909715"/>
              <a:gd name="connsiteX2" fmla="*/ 5573058 w 5573058"/>
              <a:gd name="connsiteY2" fmla="*/ 2223382 h 4909715"/>
              <a:gd name="connsiteX3" fmla="*/ 2886725 w 5573058"/>
              <a:gd name="connsiteY3" fmla="*/ 4909715 h 4909715"/>
              <a:gd name="connsiteX4" fmla="*/ 200392 w 5573058"/>
              <a:gd name="connsiteY4" fmla="*/ 2223382 h 4909715"/>
              <a:gd name="connsiteX0" fmla="*/ 2811 w 5375477"/>
              <a:gd name="connsiteY0" fmla="*/ 2686152 h 5372485"/>
              <a:gd name="connsiteX1" fmla="*/ 3113350 w 5375477"/>
              <a:gd name="connsiteY1" fmla="*/ 131795 h 5372485"/>
              <a:gd name="connsiteX2" fmla="*/ 5375477 w 5375477"/>
              <a:gd name="connsiteY2" fmla="*/ 2686152 h 5372485"/>
              <a:gd name="connsiteX3" fmla="*/ 2689144 w 5375477"/>
              <a:gd name="connsiteY3" fmla="*/ 5372485 h 5372485"/>
              <a:gd name="connsiteX4" fmla="*/ 2811 w 5375477"/>
              <a:gd name="connsiteY4" fmla="*/ 2686152 h 5372485"/>
              <a:gd name="connsiteX0" fmla="*/ 2811 w 5375477"/>
              <a:gd name="connsiteY0" fmla="*/ 3621256 h 6307589"/>
              <a:gd name="connsiteX1" fmla="*/ 3113350 w 5375477"/>
              <a:gd name="connsiteY1" fmla="*/ 1066899 h 6307589"/>
              <a:gd name="connsiteX2" fmla="*/ 5375477 w 5375477"/>
              <a:gd name="connsiteY2" fmla="*/ 3621256 h 6307589"/>
              <a:gd name="connsiteX3" fmla="*/ 2689144 w 5375477"/>
              <a:gd name="connsiteY3" fmla="*/ 6307589 h 6307589"/>
              <a:gd name="connsiteX4" fmla="*/ 2811 w 5375477"/>
              <a:gd name="connsiteY4" fmla="*/ 3621256 h 6307589"/>
              <a:gd name="connsiteX0" fmla="*/ 1524 w 5374190"/>
              <a:gd name="connsiteY0" fmla="*/ 3621256 h 5892810"/>
              <a:gd name="connsiteX1" fmla="*/ 3112063 w 5374190"/>
              <a:gd name="connsiteY1" fmla="*/ 1066899 h 5892810"/>
              <a:gd name="connsiteX2" fmla="*/ 5374190 w 5374190"/>
              <a:gd name="connsiteY2" fmla="*/ 3621256 h 5892810"/>
              <a:gd name="connsiteX3" fmla="*/ 2791552 w 5374190"/>
              <a:gd name="connsiteY3" fmla="*/ 5892810 h 5892810"/>
              <a:gd name="connsiteX4" fmla="*/ 1524 w 5374190"/>
              <a:gd name="connsiteY4" fmla="*/ 3621256 h 589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4190" h="5892810">
                <a:moveTo>
                  <a:pt x="1524" y="3621256"/>
                </a:moveTo>
                <a:cubicBezTo>
                  <a:pt x="54942" y="2816938"/>
                  <a:pt x="2118636" y="4045769"/>
                  <a:pt x="3112063" y="1066899"/>
                </a:cubicBezTo>
                <a:cubicBezTo>
                  <a:pt x="4105490" y="-1911971"/>
                  <a:pt x="5374190" y="2137635"/>
                  <a:pt x="5374190" y="3621256"/>
                </a:cubicBezTo>
                <a:cubicBezTo>
                  <a:pt x="5374190" y="5104877"/>
                  <a:pt x="4275173" y="5892810"/>
                  <a:pt x="2791552" y="5892810"/>
                </a:cubicBezTo>
                <a:cubicBezTo>
                  <a:pt x="1307931" y="5892810"/>
                  <a:pt x="-51894" y="4425574"/>
                  <a:pt x="1524" y="3621256"/>
                </a:cubicBezTo>
                <a:close/>
              </a:path>
            </a:pathLst>
          </a:custGeom>
          <a:solidFill>
            <a:srgbClr val="FFD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106994" y="245495"/>
            <a:ext cx="5538327" cy="400110"/>
          </a:xfrm>
          <a:prstGeom prst="rect">
            <a:avLst/>
          </a:prstGeom>
        </p:spPr>
        <p:txBody>
          <a:bodyPr wrap="square">
            <a:spAutoFit/>
          </a:bodyPr>
          <a:lstStyle/>
          <a:p>
            <a:pPr algn="r" rtl="1"/>
            <a:r>
              <a:rPr lang="fa-IR" sz="2000" dirty="0">
                <a:cs typeface="B Titr" panose="00000700000000000000" pitchFamily="2" charset="-78"/>
              </a:rPr>
              <a:t>نقاط ضعف گوگل اسکالر</a:t>
            </a:r>
            <a:endParaRPr lang="en-US" sz="2000" dirty="0">
              <a:cs typeface="B Titr" panose="00000700000000000000" pitchFamily="2" charset="-78"/>
            </a:endParaRPr>
          </a:p>
        </p:txBody>
      </p:sp>
      <p:sp>
        <p:nvSpPr>
          <p:cNvPr id="3" name="Rectangle 2"/>
          <p:cNvSpPr/>
          <p:nvPr/>
        </p:nvSpPr>
        <p:spPr>
          <a:xfrm>
            <a:off x="523783" y="915409"/>
            <a:ext cx="4687410" cy="5563061"/>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علی‌رغم داشتن مزایا و امکانات بسیار زیاد، گوگل اسکالر دارای یکسری نقاط ضعف نیز می‌باشد که در زیر لیستی از آنها را آورده‌ایم:</a:t>
            </a:r>
          </a:p>
          <a:p>
            <a:pPr algn="justLow" rtl="1">
              <a:lnSpc>
                <a:spcPct val="200000"/>
              </a:lnSpc>
            </a:pPr>
            <a:r>
              <a:rPr lang="fa-IR" dirty="0">
                <a:latin typeface="Times New Roman" panose="02020603050405020304" pitchFamily="18" charset="0"/>
                <a:cs typeface="B Nazanin" panose="00000400000000000000" pitchFamily="2" charset="-78"/>
              </a:rPr>
              <a:t>گوگل اسکالر اسناد و مقالات گسترده‌ای را پوشش داده است، اما کامل نیست! بنابراین نباید تنها منبع شما برای کارهای تحقیقاتی باشد.</a:t>
            </a:r>
          </a:p>
          <a:p>
            <a:pPr algn="justLow" rtl="1">
              <a:lnSpc>
                <a:spcPct val="200000"/>
              </a:lnSpc>
            </a:pPr>
            <a:r>
              <a:rPr lang="fa-IR" dirty="0">
                <a:latin typeface="Times New Roman" panose="02020603050405020304" pitchFamily="18" charset="0"/>
                <a:cs typeface="B Nazanin" panose="00000400000000000000" pitchFamily="2" charset="-78"/>
              </a:rPr>
              <a:t>امکان بررسی عمق علمی بودن یک مطلب در گوگل اسکالر وجود ندارد و در واقع هیچ معیاری برای میزان علمی بودن یک نتیجه‌ی جستجو در نظر گرفته نشده. بنابراین بررسی کیفیت مطلب بر عهده‌ی محقق گذاشته شده است.</a:t>
            </a:r>
            <a:endParaRPr lang="en-US"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BFA2E9E5-B457-DD8E-55D2-933C4D627C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8724" y="1663970"/>
            <a:ext cx="6313194" cy="33422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9236925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93806" y="255327"/>
            <a:ext cx="5371179" cy="400110"/>
          </a:xfrm>
          <a:prstGeom prst="rect">
            <a:avLst/>
          </a:prstGeom>
        </p:spPr>
        <p:txBody>
          <a:bodyPr wrap="square">
            <a:spAutoFit/>
          </a:bodyPr>
          <a:lstStyle/>
          <a:p>
            <a:pPr algn="r" rtl="1"/>
            <a:r>
              <a:rPr lang="fa-IR" sz="2000" dirty="0">
                <a:cs typeface="B Titr" panose="00000700000000000000" pitchFamily="2" charset="-78"/>
              </a:rPr>
              <a:t>نقاط ضعف گوگل اسکالر</a:t>
            </a:r>
            <a:endParaRPr lang="en-US" sz="2000" dirty="0">
              <a:cs typeface="B Titr" panose="00000700000000000000" pitchFamily="2" charset="-78"/>
            </a:endParaRPr>
          </a:p>
        </p:txBody>
      </p:sp>
      <p:sp>
        <p:nvSpPr>
          <p:cNvPr id="3" name="Rectangle 2"/>
          <p:cNvSpPr/>
          <p:nvPr/>
        </p:nvSpPr>
        <p:spPr>
          <a:xfrm>
            <a:off x="514905" y="862025"/>
            <a:ext cx="11351866"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گوگل اسکالر اجازه نمی‌دهد تا نتایج جستجو را بر اساس محتواهایی که </a:t>
            </a:r>
            <a:r>
              <a:rPr lang="en-US" dirty="0">
                <a:latin typeface="Times New Roman" panose="02020603050405020304" pitchFamily="18" charset="0"/>
                <a:cs typeface="B Nazanin" panose="00000400000000000000" pitchFamily="2" charset="-78"/>
              </a:rPr>
              <a:t>Full Text </a:t>
            </a:r>
            <a:r>
              <a:rPr lang="fa-IR" dirty="0">
                <a:latin typeface="Times New Roman" panose="02020603050405020304" pitchFamily="18" charset="0"/>
                <a:cs typeface="B Nazanin" panose="00000400000000000000" pitchFamily="2" charset="-78"/>
              </a:rPr>
              <a:t>دارند محدود کرد. همچنین نمی‌توان بر اساس یک رشته جستجو کرد.</a:t>
            </a:r>
          </a:p>
          <a:p>
            <a:pPr algn="justLow" rtl="1">
              <a:lnSpc>
                <a:spcPct val="200000"/>
              </a:lnSpc>
            </a:pPr>
            <a:r>
              <a:rPr lang="fa-IR" dirty="0">
                <a:latin typeface="Times New Roman" panose="02020603050405020304" pitchFamily="18" charset="0"/>
                <a:cs typeface="B Nazanin" panose="00000400000000000000" pitchFamily="2" charset="-78"/>
              </a:rPr>
              <a:t>گوگل اسکالر درباره‌ی زمان بروزرسانی مطالب خود هیچ اطلاعاتی ارائه نمی‌کند.</a:t>
            </a:r>
          </a:p>
          <a:p>
            <a:pPr algn="justLow" rtl="1">
              <a:lnSpc>
                <a:spcPct val="200000"/>
              </a:lnSpc>
            </a:pPr>
            <a:r>
              <a:rPr lang="fa-IR" dirty="0">
                <a:latin typeface="Times New Roman" panose="02020603050405020304" pitchFamily="18" charset="0"/>
                <a:cs typeface="B Nazanin" panose="00000400000000000000" pitchFamily="2" charset="-78"/>
              </a:rPr>
              <a:t>استفاده از ردیاب ها یا </a:t>
            </a:r>
            <a:r>
              <a:rPr lang="en-US" dirty="0">
                <a:latin typeface="Times New Roman" panose="02020603050405020304" pitchFamily="18" charset="0"/>
                <a:cs typeface="B Nazanin" panose="00000400000000000000" pitchFamily="2" charset="-78"/>
              </a:rPr>
              <a:t>Tracker‌</a:t>
            </a:r>
            <a:r>
              <a:rPr lang="fa-IR" dirty="0">
                <a:latin typeface="Times New Roman" panose="02020603050405020304" pitchFamily="18" charset="0"/>
                <a:cs typeface="B Nazanin" panose="00000400000000000000" pitchFamily="2" charset="-78"/>
              </a:rPr>
              <a:t>های ارجاعات گوگل اسکالر ممکن است سخت و در بعضی مواقع اشتباه باشد.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7599E54E-2620-ACCD-0518-BA5669C566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513" y="2617649"/>
            <a:ext cx="10105534" cy="4001520"/>
          </a:xfrm>
          <a:prstGeom prst="rect">
            <a:avLst/>
          </a:prstGeom>
        </p:spPr>
      </p:pic>
    </p:spTree>
    <p:extLst>
      <p:ext uri="{BB962C8B-B14F-4D97-AF65-F5344CB8AC3E}">
        <p14:creationId xmlns:p14="http://schemas.microsoft.com/office/powerpoint/2010/main" val="1015050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01270" y="265161"/>
            <a:ext cx="5189460" cy="400110"/>
          </a:xfrm>
          <a:prstGeom prst="rect">
            <a:avLst/>
          </a:prstGeom>
        </p:spPr>
        <p:txBody>
          <a:bodyPr wrap="square">
            <a:spAutoFit/>
          </a:bodyPr>
          <a:lstStyle/>
          <a:p>
            <a:pPr algn="r" rtl="1"/>
            <a:r>
              <a:rPr lang="fa-IR" sz="2000" dirty="0">
                <a:cs typeface="B Titr" panose="00000700000000000000" pitchFamily="2" charset="-78"/>
              </a:rPr>
              <a:t>گوگل اسکولار چیست؟</a:t>
            </a:r>
            <a:endParaRPr lang="en-US" sz="2000" dirty="0">
              <a:cs typeface="B Titr" panose="00000700000000000000" pitchFamily="2" charset="-78"/>
            </a:endParaRPr>
          </a:p>
        </p:txBody>
      </p:sp>
      <p:sp>
        <p:nvSpPr>
          <p:cNvPr id="3" name="Rectangle 2"/>
          <p:cNvSpPr/>
          <p:nvPr/>
        </p:nvSpPr>
        <p:spPr>
          <a:xfrm>
            <a:off x="589936" y="1027525"/>
            <a:ext cx="11120403" cy="2793072"/>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گوگل اسکالر بهترین موتور جستجوی رایگان منابع علمی است. دانشجویان و پژوهشگران در بسیاری از مواقع برای یافتن مدارک علمی مرتبط با رشته تحصیلی و یا زمینه پژوهشی خود به مشکل برمی‌خورند و سعی می‌کنند تا بهترین منابع را پیدا کنند. </a:t>
            </a:r>
          </a:p>
          <a:p>
            <a:pPr algn="justLow" rtl="1">
              <a:lnSpc>
                <a:spcPct val="200000"/>
              </a:lnSpc>
            </a:pPr>
            <a:r>
              <a:rPr lang="fa-IR" dirty="0">
                <a:latin typeface="Times New Roman" panose="02020603050405020304" pitchFamily="18" charset="0"/>
                <a:cs typeface="B Nazanin" panose="00000400000000000000" pitchFamily="2" charset="-78"/>
              </a:rPr>
              <a:t>گوگل اسکولار </a:t>
            </a:r>
            <a:r>
              <a:rPr lang="fa-IR" b="1" dirty="0">
                <a:solidFill>
                  <a:srgbClr val="FF0000"/>
                </a:solidFill>
                <a:latin typeface="Times New Roman" panose="02020603050405020304" pitchFamily="18" charset="0"/>
                <a:cs typeface="B Nazanin" panose="00000400000000000000" pitchFamily="2" charset="-78"/>
              </a:rPr>
              <a:t>(</a:t>
            </a:r>
            <a:r>
              <a:rPr lang="en-US" b="1" dirty="0">
                <a:solidFill>
                  <a:srgbClr val="FF0000"/>
                </a:solidFill>
                <a:latin typeface="Times New Roman" panose="02020603050405020304" pitchFamily="18" charset="0"/>
                <a:cs typeface="B Nazanin" panose="00000400000000000000" pitchFamily="2" charset="-78"/>
              </a:rPr>
              <a:t>scholar.google.com </a:t>
            </a:r>
            <a:r>
              <a:rPr lang="fa-IR" b="1" dirty="0">
                <a:solidFill>
                  <a:srgbClr val="FF0000"/>
                </a:solidFill>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یکی از ساده‌ترین راه‌های جستجو و دسترسی به مقالات علمی است. گوگل اسکالر رایج‌ترین موتور کاوش ویژه بسیاری از مدارک علمی مانند مقالات ژورنال‌ها و همایش‌ها، دانلود کتاب، رساله‌ها و پایان‌نامه‌های کارشناسی ارشد و دکتری، چکیده‌ها، متون قضایی و حقوقی و منابع علمی دیگر است. در این مقاله، با گوگل اسکولار بیشتر آشنا خواهیم شد و به بررسی نحوه استفاده از آن خواهیم پرداخت.</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a:srcRect t="17018" b="20389"/>
          <a:stretch/>
        </p:blipFill>
        <p:spPr>
          <a:xfrm>
            <a:off x="774443" y="4112950"/>
            <a:ext cx="6531880" cy="2383610"/>
          </a:xfrm>
          <a:prstGeom prst="rect">
            <a:avLst/>
          </a:prstGeom>
        </p:spPr>
      </p:pic>
    </p:spTree>
    <p:extLst>
      <p:ext uri="{BB962C8B-B14F-4D97-AF65-F5344CB8AC3E}">
        <p14:creationId xmlns:p14="http://schemas.microsoft.com/office/powerpoint/2010/main" val="24862184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39811" y="215998"/>
            <a:ext cx="5312377" cy="369332"/>
          </a:xfrm>
          <a:prstGeom prst="rect">
            <a:avLst/>
          </a:prstGeom>
        </p:spPr>
        <p:txBody>
          <a:bodyPr wrap="square">
            <a:spAutoFit/>
          </a:bodyPr>
          <a:lstStyle/>
          <a:p>
            <a:pPr algn="r" rtl="1"/>
            <a:r>
              <a:rPr lang="fa-IR" b="1" dirty="0">
                <a:cs typeface="B Titr" panose="00000700000000000000" pitchFamily="2" charset="-78"/>
              </a:rPr>
              <a:t>پروفایل عمومی نویسندگان در گوگل اسکالر</a:t>
            </a:r>
            <a:endParaRPr lang="en-US" b="1" dirty="0">
              <a:cs typeface="B Titr" panose="00000700000000000000" pitchFamily="2" charset="-78"/>
            </a:endParaRPr>
          </a:p>
        </p:txBody>
      </p:sp>
      <p:sp>
        <p:nvSpPr>
          <p:cNvPr id="4" name="Rectangle 3"/>
          <p:cNvSpPr/>
          <p:nvPr/>
        </p:nvSpPr>
        <p:spPr>
          <a:xfrm>
            <a:off x="6933460" y="1171037"/>
            <a:ext cx="4838179" cy="500906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از طریق ایجاد پروفایل عمومی امکان مشاهده مشخصات هر نویسنده در نتایج جستجوی گوگل اسکالر وجود دارد. رزومه علمی و آموزشی و همچنین همه پژوهش‌های آن نویسنده، همه به‌وسیله این صفحه شخصی قابل جستجو و مشاهده است. از همه مهم‌تر اینکه حتی اگر محققی چندین مقاله نوشته باشد و اسمش با نویسندگان دیگر مشابه باشد، باز هم به‌آسانی می‌توان اثرش را پیدا کرد. با استفاده از گوگل اسکولار، می‌توان مقالات مرتبط با هم را نیز به مطلب افزود. هنگامی‌که یک ارجاع جدید به اثر فرد در وب صورت گیرد، شمار ارجاعات به آن مقاله به‌صورت اتوماتیک آپدیت می‌شود.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16E62D3F-4E5F-7330-34CF-614652138D3E}"/>
              </a:ext>
            </a:extLst>
          </p:cNvPr>
          <p:cNvPicPr>
            <a:picLocks noChangeAspect="1"/>
          </p:cNvPicPr>
          <p:nvPr/>
        </p:nvPicPr>
        <p:blipFill>
          <a:blip r:embed="rId2">
            <a:clrChange>
              <a:clrFrom>
                <a:srgbClr val="F4F4F4"/>
              </a:clrFrom>
              <a:clrTo>
                <a:srgbClr val="F4F4F4">
                  <a:alpha val="0"/>
                </a:srgbClr>
              </a:clrTo>
            </a:clrChange>
            <a:extLst>
              <a:ext uri="{28A0092B-C50C-407E-A947-70E740481C1C}">
                <a14:useLocalDpi xmlns:a14="http://schemas.microsoft.com/office/drawing/2010/main" val="0"/>
              </a:ext>
            </a:extLst>
          </a:blip>
          <a:stretch>
            <a:fillRect/>
          </a:stretch>
        </p:blipFill>
        <p:spPr>
          <a:xfrm>
            <a:off x="240813" y="1004044"/>
            <a:ext cx="6397995" cy="5570754"/>
          </a:xfrm>
          <a:prstGeom prst="rect">
            <a:avLst/>
          </a:prstGeom>
        </p:spPr>
      </p:pic>
    </p:spTree>
    <p:extLst>
      <p:ext uri="{BB962C8B-B14F-4D97-AF65-F5344CB8AC3E}">
        <p14:creationId xmlns:p14="http://schemas.microsoft.com/office/powerpoint/2010/main" val="33535289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740" y="986980"/>
            <a:ext cx="11567603" cy="1685077"/>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با در اختیار داشتن این پروفایل عمومی در گوگل اسکولار، «مقالات منتشرشده توسط پژوهشگر»، «تعداد استنادهای دریافتی هر پژوهشگر به تفکیک سال‌های مختلف و هر یک از مقالات»، «شاخص‌های </a:t>
            </a:r>
            <a:r>
              <a:rPr lang="en-US" dirty="0">
                <a:latin typeface="Times New Roman" panose="02020603050405020304" pitchFamily="18" charset="0"/>
                <a:cs typeface="B Nazanin" panose="00000400000000000000" pitchFamily="2" charset="-78"/>
              </a:rPr>
              <a:t>h-index </a:t>
            </a:r>
            <a:r>
              <a:rPr lang="fa-IR" dirty="0">
                <a:latin typeface="Times New Roman" panose="02020603050405020304" pitchFamily="18" charset="0"/>
                <a:cs typeface="B Nazanin" panose="00000400000000000000" pitchFamily="2" charset="-78"/>
              </a:rPr>
              <a:t>و </a:t>
            </a:r>
            <a:r>
              <a:rPr lang="en-US" dirty="0">
                <a:latin typeface="Times New Roman" panose="02020603050405020304" pitchFamily="18" charset="0"/>
                <a:cs typeface="B Nazanin" panose="00000400000000000000" pitchFamily="2" charset="-78"/>
              </a:rPr>
              <a:t>i10-index </a:t>
            </a:r>
            <a:r>
              <a:rPr lang="fa-IR" dirty="0">
                <a:latin typeface="Times New Roman" panose="02020603050405020304" pitchFamily="18" charset="0"/>
                <a:cs typeface="B Nazanin" panose="00000400000000000000" pitchFamily="2" charset="-78"/>
              </a:rPr>
              <a:t>پژوهشگر»، «همکاران پژوهشی پژوهشگر» قابل مشاهده بوده و امکان «دنبال کردن فعالیت‌های پژوهشگر» و همچنین «ایجاد کتابخانه شخصی» فراهم می‌گردد.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2742835" y="3213215"/>
            <a:ext cx="6363457" cy="2390842"/>
          </a:xfrm>
          <a:prstGeom prst="rect">
            <a:avLst/>
          </a:prstGeom>
        </p:spPr>
      </p:pic>
      <p:sp>
        <p:nvSpPr>
          <p:cNvPr id="5" name="Rectangle 4"/>
          <p:cNvSpPr/>
          <p:nvPr/>
        </p:nvSpPr>
        <p:spPr>
          <a:xfrm>
            <a:off x="3352800" y="260884"/>
            <a:ext cx="5348452" cy="400110"/>
          </a:xfrm>
          <a:prstGeom prst="rect">
            <a:avLst/>
          </a:prstGeom>
        </p:spPr>
        <p:txBody>
          <a:bodyPr wrap="square">
            <a:spAutoFit/>
          </a:bodyPr>
          <a:lstStyle/>
          <a:p>
            <a:pPr algn="r" rtl="1"/>
            <a:r>
              <a:rPr lang="fa-IR" sz="2000" dirty="0">
                <a:cs typeface="B Titr" panose="00000700000000000000" pitchFamily="2" charset="-78"/>
              </a:rPr>
              <a:t>پروفایل عمومی نویسندگان در</a:t>
            </a:r>
            <a:r>
              <a:rPr lang="fa-IR" dirty="0">
                <a:cs typeface="B Titr" panose="00000700000000000000" pitchFamily="2" charset="-78"/>
              </a:rPr>
              <a:t> </a:t>
            </a:r>
            <a:r>
              <a:rPr lang="fa-IR" sz="2000" dirty="0">
                <a:cs typeface="B Titr" panose="00000700000000000000" pitchFamily="2" charset="-78"/>
              </a:rPr>
              <a:t>گوگل</a:t>
            </a:r>
            <a:r>
              <a:rPr lang="fa-IR" dirty="0">
                <a:cs typeface="B Titr" panose="00000700000000000000" pitchFamily="2" charset="-78"/>
              </a:rPr>
              <a:t> </a:t>
            </a:r>
            <a:r>
              <a:rPr lang="fa-IR" sz="2000" dirty="0">
                <a:cs typeface="B Titr" panose="00000700000000000000" pitchFamily="2" charset="-78"/>
              </a:rPr>
              <a:t>اسکالر</a:t>
            </a:r>
            <a:endParaRPr lang="en-US" sz="2000" dirty="0">
              <a:cs typeface="B Titr" panose="00000700000000000000" pitchFamily="2" charset="-78"/>
            </a:endParaRPr>
          </a:p>
        </p:txBody>
      </p:sp>
    </p:spTree>
    <p:extLst>
      <p:ext uri="{BB962C8B-B14F-4D97-AF65-F5344CB8AC3E}">
        <p14:creationId xmlns:p14="http://schemas.microsoft.com/office/powerpoint/2010/main" val="27716767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0" y="235663"/>
            <a:ext cx="5640682" cy="400110"/>
          </a:xfrm>
          <a:prstGeom prst="rect">
            <a:avLst/>
          </a:prstGeom>
        </p:spPr>
        <p:txBody>
          <a:bodyPr wrap="square">
            <a:spAutoFit/>
          </a:bodyPr>
          <a:lstStyle/>
          <a:p>
            <a:pPr algn="r" rtl="1"/>
            <a:r>
              <a:rPr lang="fa-IR" sz="2000" dirty="0">
                <a:cs typeface="B Titr" panose="00000700000000000000" pitchFamily="2" charset="-78"/>
              </a:rPr>
              <a:t>رتبه‌بندی مدارک در گوگل اسکالر</a:t>
            </a:r>
            <a:endParaRPr lang="en-US" sz="2000" dirty="0">
              <a:cs typeface="B Titr" panose="00000700000000000000" pitchFamily="2" charset="-78"/>
            </a:endParaRPr>
          </a:p>
        </p:txBody>
      </p:sp>
      <p:sp>
        <p:nvSpPr>
          <p:cNvPr id="3" name="Rectangle 2"/>
          <p:cNvSpPr/>
          <p:nvPr/>
        </p:nvSpPr>
        <p:spPr>
          <a:xfrm>
            <a:off x="514624" y="1136285"/>
            <a:ext cx="3831132"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گوگل اسکولار مدارک علمی را بر اساس روشی که پژوهشگران جستجو می‌کنند، وزن علمی، مکان انتشار، نویسنده مدارک و همچنین میزان ارجاعات و استناداتی که به آن‌ها شده است رتبه‌بندی می‌کند. </a:t>
            </a:r>
          </a:p>
          <a:p>
            <a:pPr algn="justLow" rtl="1">
              <a:lnSpc>
                <a:spcPct val="300000"/>
              </a:lnSpc>
            </a:pPr>
            <a:r>
              <a:rPr lang="fa-IR" dirty="0">
                <a:latin typeface="Times New Roman" panose="02020603050405020304" pitchFamily="18" charset="0"/>
                <a:cs typeface="B Nazanin" panose="00000400000000000000" pitchFamily="2" charset="-78"/>
              </a:rPr>
              <a:t>ایبوک رالی بهترین سایت خرید کتاب الکترونیکی از آمازون است.</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a:srcRect l="13871" t="15972" r="14490" b="15604"/>
          <a:stretch/>
        </p:blipFill>
        <p:spPr>
          <a:xfrm>
            <a:off x="5286491" y="1331528"/>
            <a:ext cx="6804382" cy="4549328"/>
          </a:xfrm>
          <a:prstGeom prst="rect">
            <a:avLst/>
          </a:prstGeom>
        </p:spPr>
      </p:pic>
    </p:spTree>
    <p:extLst>
      <p:ext uri="{BB962C8B-B14F-4D97-AF65-F5344CB8AC3E}">
        <p14:creationId xmlns:p14="http://schemas.microsoft.com/office/powerpoint/2010/main" val="3088950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0" y="235663"/>
            <a:ext cx="5618485" cy="400110"/>
          </a:xfrm>
          <a:prstGeom prst="rect">
            <a:avLst/>
          </a:prstGeom>
        </p:spPr>
        <p:txBody>
          <a:bodyPr wrap="square">
            <a:spAutoFit/>
          </a:bodyPr>
          <a:lstStyle/>
          <a:p>
            <a:pPr algn="r" rtl="1"/>
            <a:r>
              <a:rPr lang="fa-IR" sz="2000" dirty="0">
                <a:cs typeface="B Titr" panose="00000700000000000000" pitchFamily="2" charset="-78"/>
              </a:rPr>
              <a:t>ارجاعات گوگل اسکالر</a:t>
            </a:r>
            <a:endParaRPr lang="en-US" sz="2000" dirty="0">
              <a:cs typeface="B Titr" panose="00000700000000000000" pitchFamily="2" charset="-78"/>
            </a:endParaRPr>
          </a:p>
        </p:txBody>
      </p:sp>
      <p:sp>
        <p:nvSpPr>
          <p:cNvPr id="3" name="Rectangle 2"/>
          <p:cNvSpPr/>
          <p:nvPr/>
        </p:nvSpPr>
        <p:spPr>
          <a:xfrm>
            <a:off x="499013" y="927423"/>
            <a:ext cx="11425893"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ارجاعات و یا همان استنادات (</a:t>
            </a:r>
            <a:r>
              <a:rPr lang="en-US" dirty="0">
                <a:latin typeface="Times New Roman" panose="02020603050405020304" pitchFamily="18" charset="0"/>
                <a:cs typeface="B Nazanin" panose="00000400000000000000" pitchFamily="2" charset="-78"/>
              </a:rPr>
              <a:t>Citation </a:t>
            </a:r>
            <a:r>
              <a:rPr lang="fa-IR" dirty="0">
                <a:latin typeface="Times New Roman" panose="02020603050405020304" pitchFamily="18" charset="0"/>
                <a:cs typeface="B Nazanin" panose="00000400000000000000" pitchFamily="2" charset="-78"/>
              </a:rPr>
              <a:t> ) گوگل اسکولار، راهی آسان در اختیار محققان قرار می‌دهد تا ارجاعاتی که به پژوهش‌های آن‌ها می‌شود را شناسایی نمایند. بدین‌صورت به‌آسانی می‌توان فهمید که چه کسانی به آثار علمی هر نویسنده ارجاع می‌دهند و با کمک نمودار ارجاعات، شاخص‌های مختلف ارجاع را محاسبه کرد. ایران پیپر بزرگترین سایت دانلود کتاب انگلیسی است.</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499013" y="2904150"/>
            <a:ext cx="8200415" cy="3247144"/>
          </a:xfrm>
          <a:prstGeom prst="rect">
            <a:avLst/>
          </a:prstGeom>
        </p:spPr>
      </p:pic>
    </p:spTree>
    <p:extLst>
      <p:ext uri="{BB962C8B-B14F-4D97-AF65-F5344CB8AC3E}">
        <p14:creationId xmlns:p14="http://schemas.microsoft.com/office/powerpoint/2010/main" val="6591625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1" y="304489"/>
            <a:ext cx="5625762" cy="369332"/>
          </a:xfrm>
          <a:prstGeom prst="rect">
            <a:avLst/>
          </a:prstGeom>
        </p:spPr>
        <p:txBody>
          <a:bodyPr wrap="square">
            <a:spAutoFit/>
          </a:bodyPr>
          <a:lstStyle/>
          <a:p>
            <a:pPr algn="r" rtl="1"/>
            <a:r>
              <a:rPr lang="fa-IR" dirty="0">
                <a:cs typeface="B Titr" panose="00000700000000000000" pitchFamily="2" charset="-78"/>
              </a:rPr>
              <a:t>شاخص‌های گوگل اسکالر</a:t>
            </a:r>
            <a:endParaRPr lang="en-US" dirty="0">
              <a:cs typeface="B Titr" panose="00000700000000000000" pitchFamily="2" charset="-78"/>
            </a:endParaRPr>
          </a:p>
        </p:txBody>
      </p:sp>
      <p:sp>
        <p:nvSpPr>
          <p:cNvPr id="4" name="Rectangle 3"/>
          <p:cNvSpPr/>
          <p:nvPr/>
        </p:nvSpPr>
        <p:spPr>
          <a:xfrm>
            <a:off x="6381946" y="1219164"/>
            <a:ext cx="5355529"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شاخص‌های گوگل اسکالر، راهی ساده برای پژوهشگران فراهم می‌کند تا به تأثیر مقالات و دیگر آثار علمی خود در جوامع علمی پی ببرند. نویسندگان با بررسی اینکه ناشرین به چه نوع مقالاتی ارجاع می‌دهند، بهتر می‌توانند تصمیم‌گیری کنند که آثار خود را برای انتشار به کدام‌یک از ناشرین بفرستند. شاخص‌های گوگل اسکولار در حال حاضر مقالات منتشرشده بین سال‌های 2013 تا 2017 را پوشش می‌دهد.</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B958F140-F916-EBEB-B167-ED4E43FA6A7D}"/>
              </a:ext>
            </a:extLst>
          </p:cNvPr>
          <p:cNvPicPr>
            <a:picLocks noChangeAspect="1"/>
          </p:cNvPicPr>
          <p:nvPr/>
        </p:nvPicPr>
        <p:blipFill rotWithShape="1">
          <a:blip r:embed="rId2">
            <a:extLst>
              <a:ext uri="{28A0092B-C50C-407E-A947-70E740481C1C}">
                <a14:useLocalDpi xmlns:a14="http://schemas.microsoft.com/office/drawing/2010/main" val="0"/>
              </a:ext>
            </a:extLst>
          </a:blip>
          <a:srcRect l="18822" r="12335"/>
          <a:stretch/>
        </p:blipFill>
        <p:spPr>
          <a:xfrm>
            <a:off x="697583" y="1044937"/>
            <a:ext cx="5272207" cy="5114041"/>
          </a:xfrm>
          <a:prstGeom prst="rect">
            <a:avLst/>
          </a:prstGeom>
        </p:spPr>
      </p:pic>
    </p:spTree>
    <p:extLst>
      <p:ext uri="{BB962C8B-B14F-4D97-AF65-F5344CB8AC3E}">
        <p14:creationId xmlns:p14="http://schemas.microsoft.com/office/powerpoint/2010/main" val="35337004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15958" y="1100501"/>
            <a:ext cx="5876042" cy="1685077"/>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 بزرگ و کوچک بودن حروف کلیدواژه‌های جستجو حساس نیست.</a:t>
            </a:r>
          </a:p>
          <a:p>
            <a:pPr algn="ctr" rtl="1">
              <a:lnSpc>
                <a:spcPct val="200000"/>
              </a:lnSpc>
            </a:pPr>
            <a:r>
              <a:rPr lang="fa-IR" dirty="0">
                <a:latin typeface="Times New Roman" panose="02020603050405020304" pitchFamily="18" charset="0"/>
                <a:cs typeface="B Nazanin" panose="00000400000000000000" pitchFamily="2" charset="-78"/>
              </a:rPr>
              <a:t>• کلیدواژه‌های جستجو با عملگر </a:t>
            </a:r>
            <a:r>
              <a:rPr lang="en-US" dirty="0">
                <a:latin typeface="Times New Roman" panose="02020603050405020304" pitchFamily="18" charset="0"/>
                <a:cs typeface="B Nazanin" panose="00000400000000000000" pitchFamily="2" charset="-78"/>
              </a:rPr>
              <a:t>AND</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با یکدیگر ادغام می‌شوند.</a:t>
            </a:r>
          </a:p>
          <a:p>
            <a:pPr algn="ctr" rtl="1">
              <a:lnSpc>
                <a:spcPct val="200000"/>
              </a:lnSpc>
            </a:pPr>
            <a:r>
              <a:rPr lang="fa-IR" dirty="0">
                <a:latin typeface="Times New Roman" panose="02020603050405020304" pitchFamily="18" charset="0"/>
                <a:cs typeface="B Nazanin" panose="00000400000000000000" pitchFamily="2" charset="-78"/>
              </a:rPr>
              <a:t>• فول تکست منابع پژوهشی برای یافتن نتایج جستجو می‌شوند.</a:t>
            </a:r>
            <a:endParaRPr lang="en-US" dirty="0">
              <a:latin typeface="Times New Roman" panose="02020603050405020304" pitchFamily="18" charset="0"/>
              <a:cs typeface="B Nazanin" panose="00000400000000000000" pitchFamily="2" charset="-78"/>
            </a:endParaRPr>
          </a:p>
        </p:txBody>
      </p:sp>
      <p:sp>
        <p:nvSpPr>
          <p:cNvPr id="3" name="Rectangle 2"/>
          <p:cNvSpPr/>
          <p:nvPr/>
        </p:nvSpPr>
        <p:spPr>
          <a:xfrm>
            <a:off x="3116826" y="265160"/>
            <a:ext cx="5553498" cy="400110"/>
          </a:xfrm>
          <a:prstGeom prst="rect">
            <a:avLst/>
          </a:prstGeom>
        </p:spPr>
        <p:txBody>
          <a:bodyPr wrap="square">
            <a:spAutoFit/>
          </a:bodyPr>
          <a:lstStyle/>
          <a:p>
            <a:pPr algn="r" rtl="1"/>
            <a:r>
              <a:rPr lang="fa-IR" sz="2000" dirty="0">
                <a:cs typeface="B Titr" panose="00000700000000000000" pitchFamily="2" charset="-78"/>
              </a:rPr>
              <a:t>نکات جستجو در گوگل اسکالر</a:t>
            </a:r>
          </a:p>
        </p:txBody>
      </p:sp>
      <p:pic>
        <p:nvPicPr>
          <p:cNvPr id="6" name="Picture 5">
            <a:extLst>
              <a:ext uri="{FF2B5EF4-FFF2-40B4-BE49-F238E27FC236}">
                <a16:creationId xmlns:a16="http://schemas.microsoft.com/office/drawing/2014/main" id="{02051C6A-0478-84F7-D789-E70619CAC0A9}"/>
              </a:ext>
            </a:extLst>
          </p:cNvPr>
          <p:cNvPicPr>
            <a:picLocks noChangeAspect="1"/>
          </p:cNvPicPr>
          <p:nvPr/>
        </p:nvPicPr>
        <p:blipFill>
          <a:blip r:embed="rId2">
            <a:clrChange>
              <a:clrFrom>
                <a:srgbClr val="F7F7F7"/>
              </a:clrFrom>
              <a:clrTo>
                <a:srgbClr val="F7F7F7">
                  <a:alpha val="0"/>
                </a:srgbClr>
              </a:clrTo>
            </a:clrChange>
            <a:extLst>
              <a:ext uri="{28A0092B-C50C-407E-A947-70E740481C1C}">
                <a14:useLocalDpi xmlns:a14="http://schemas.microsoft.com/office/drawing/2010/main" val="0"/>
              </a:ext>
            </a:extLst>
          </a:blip>
          <a:stretch>
            <a:fillRect/>
          </a:stretch>
        </p:blipFill>
        <p:spPr>
          <a:xfrm>
            <a:off x="699878" y="1527142"/>
            <a:ext cx="5396122" cy="4041883"/>
          </a:xfrm>
          <a:prstGeom prst="rect">
            <a:avLst/>
          </a:prstGeom>
        </p:spPr>
      </p:pic>
    </p:spTree>
    <p:extLst>
      <p:ext uri="{BB962C8B-B14F-4D97-AF65-F5344CB8AC3E}">
        <p14:creationId xmlns:p14="http://schemas.microsoft.com/office/powerpoint/2010/main" val="13593062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39614" y="245495"/>
            <a:ext cx="5133368" cy="400110"/>
          </a:xfrm>
          <a:prstGeom prst="rect">
            <a:avLst/>
          </a:prstGeom>
        </p:spPr>
        <p:txBody>
          <a:bodyPr wrap="square">
            <a:spAutoFit/>
          </a:bodyPr>
          <a:lstStyle/>
          <a:p>
            <a:pPr algn="r" rtl="1"/>
            <a:r>
              <a:rPr lang="fa-IR" sz="2000" dirty="0">
                <a:cs typeface="B Titr" panose="00000700000000000000" pitchFamily="2" charset="-78"/>
              </a:rPr>
              <a:t>جایگزین های گوگل اسکولار</a:t>
            </a:r>
            <a:endParaRPr lang="en-US" sz="2000" dirty="0">
              <a:cs typeface="B Titr" panose="00000700000000000000" pitchFamily="2" charset="-78"/>
            </a:endParaRPr>
          </a:p>
        </p:txBody>
      </p:sp>
      <p:sp>
        <p:nvSpPr>
          <p:cNvPr id="5" name="Rectangle 4"/>
          <p:cNvSpPr/>
          <p:nvPr/>
        </p:nvSpPr>
        <p:spPr>
          <a:xfrm>
            <a:off x="453094" y="903243"/>
            <a:ext cx="11443532"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درست است که گوگل اسکولار یکی از پرطرفدارترین و معروف‌ترین موتور جستجوگر مقالات علمی و پژوهشی است، اما تنها گزینه‌ی پیش روی کاربران نیست، جایگزین‌های متفاوتی برای گوگل اسکولار وجود دارد که بعضا برخی از آنها در موارد خاصی حتی بهتر از گوگل اسکولار عمل می‌کنند. لیستی از جایگزین های گوگل اسکولار در زیر آورده شده است.</a:t>
            </a:r>
            <a:endParaRPr lang="en-US" dirty="0">
              <a:latin typeface="Times New Roman" panose="02020603050405020304" pitchFamily="18" charset="0"/>
              <a:cs typeface="B Nazanin" panose="00000400000000000000" pitchFamily="2" charset="-78"/>
            </a:endParaRPr>
          </a:p>
        </p:txBody>
      </p:sp>
      <p:sp>
        <p:nvSpPr>
          <p:cNvPr id="6" name="Rectangle 5"/>
          <p:cNvSpPr/>
          <p:nvPr/>
        </p:nvSpPr>
        <p:spPr>
          <a:xfrm>
            <a:off x="358319" y="2845958"/>
            <a:ext cx="4483510" cy="3416320"/>
          </a:xfrm>
          <a:prstGeom prst="rect">
            <a:avLst/>
          </a:prstGeom>
        </p:spPr>
        <p:txBody>
          <a:bodyPr wrap="square">
            <a:spAutoFit/>
          </a:bodyPr>
          <a:lstStyle/>
          <a:p>
            <a:pPr marL="285750" indent="-285750" algn="justLow" rtl="1">
              <a:lnSpc>
                <a:spcPct val="200000"/>
              </a:lnSpc>
              <a:buFont typeface="Arial" panose="020B0604020202020204" pitchFamily="34" charset="0"/>
              <a:buChar char="•"/>
            </a:pPr>
            <a:r>
              <a:rPr lang="en-US" dirty="0">
                <a:latin typeface="Times New Roman" panose="02020603050405020304" pitchFamily="18" charset="0"/>
                <a:cs typeface="B Nazanin" panose="00000400000000000000" pitchFamily="2" charset="-78"/>
              </a:rPr>
              <a:t>Microsoft Academic</a:t>
            </a:r>
          </a:p>
          <a:p>
            <a:pPr marL="285750" indent="-285750" algn="justLow" rtl="1">
              <a:lnSpc>
                <a:spcPct val="200000"/>
              </a:lnSpc>
              <a:buFont typeface="Arial" panose="020B0604020202020204" pitchFamily="34" charset="0"/>
              <a:buChar char="•"/>
            </a:pPr>
            <a:r>
              <a:rPr lang="en-US" dirty="0">
                <a:latin typeface="Times New Roman" panose="02020603050405020304" pitchFamily="18" charset="0"/>
                <a:cs typeface="B Nazanin" panose="00000400000000000000" pitchFamily="2" charset="-78"/>
              </a:rPr>
              <a:t>Educational Resources Information Center</a:t>
            </a:r>
          </a:p>
          <a:p>
            <a:pPr marL="285750" indent="-285750" algn="justLow" rtl="1">
              <a:lnSpc>
                <a:spcPct val="200000"/>
              </a:lnSpc>
              <a:buFont typeface="Arial" panose="020B0604020202020204" pitchFamily="34" charset="0"/>
              <a:buChar char="•"/>
            </a:pPr>
            <a:r>
              <a:rPr lang="en-US" dirty="0" err="1">
                <a:latin typeface="Times New Roman" panose="02020603050405020304" pitchFamily="18" charset="0"/>
                <a:cs typeface="B Nazanin" panose="00000400000000000000" pitchFamily="2" charset="-78"/>
              </a:rPr>
              <a:t>ResearchGate</a:t>
            </a:r>
            <a:endParaRPr lang="en-US" dirty="0">
              <a:latin typeface="Times New Roman" panose="02020603050405020304" pitchFamily="18" charset="0"/>
              <a:cs typeface="B Nazanin" panose="00000400000000000000" pitchFamily="2" charset="-78"/>
            </a:endParaRPr>
          </a:p>
          <a:p>
            <a:pPr marL="285750" indent="-285750" algn="justLow" rtl="1">
              <a:lnSpc>
                <a:spcPct val="200000"/>
              </a:lnSpc>
              <a:buFont typeface="Arial" panose="020B0604020202020204" pitchFamily="34" charset="0"/>
              <a:buChar char="•"/>
            </a:pPr>
            <a:r>
              <a:rPr lang="en-US" dirty="0">
                <a:latin typeface="Times New Roman" panose="02020603050405020304" pitchFamily="18" charset="0"/>
                <a:cs typeface="B Nazanin" panose="00000400000000000000" pitchFamily="2" charset="-78"/>
              </a:rPr>
              <a:t>Bielefeld Academic Search Engine</a:t>
            </a:r>
          </a:p>
          <a:p>
            <a:pPr marL="285750" indent="-285750" algn="justLow" rtl="1">
              <a:lnSpc>
                <a:spcPct val="200000"/>
              </a:lnSpc>
              <a:buFont typeface="Arial" panose="020B0604020202020204" pitchFamily="34" charset="0"/>
              <a:buChar char="•"/>
            </a:pPr>
            <a:r>
              <a:rPr lang="en-US" dirty="0" err="1">
                <a:latin typeface="Times New Roman" panose="02020603050405020304" pitchFamily="18" charset="0"/>
                <a:cs typeface="B Nazanin" panose="00000400000000000000" pitchFamily="2" charset="-78"/>
              </a:rPr>
              <a:t>COnnecting</a:t>
            </a:r>
            <a:r>
              <a:rPr lang="en-US" dirty="0">
                <a:latin typeface="Times New Roman" panose="02020603050405020304" pitchFamily="18" charset="0"/>
                <a:cs typeface="B Nazanin" panose="00000400000000000000" pitchFamily="2" charset="-78"/>
              </a:rPr>
              <a:t> </a:t>
            </a:r>
            <a:r>
              <a:rPr lang="en-US" dirty="0" err="1">
                <a:latin typeface="Times New Roman" panose="02020603050405020304" pitchFamily="18" charset="0"/>
                <a:cs typeface="B Nazanin" panose="00000400000000000000" pitchFamily="2" charset="-78"/>
              </a:rPr>
              <a:t>REpositories</a:t>
            </a:r>
            <a:endParaRPr lang="en-US" dirty="0">
              <a:latin typeface="Times New Roman" panose="02020603050405020304" pitchFamily="18" charset="0"/>
              <a:cs typeface="B Nazanin" panose="00000400000000000000" pitchFamily="2" charset="-78"/>
            </a:endParaRPr>
          </a:p>
          <a:p>
            <a:pPr marL="285750" indent="-285750" algn="justLow" rtl="1">
              <a:lnSpc>
                <a:spcPct val="200000"/>
              </a:lnSpc>
              <a:buFont typeface="Arial" panose="020B0604020202020204" pitchFamily="34" charset="0"/>
              <a:buChar char="•"/>
            </a:pPr>
            <a:r>
              <a:rPr lang="en-US" dirty="0">
                <a:latin typeface="Times New Roman" panose="02020603050405020304" pitchFamily="18" charset="0"/>
                <a:cs typeface="B Nazanin" panose="00000400000000000000" pitchFamily="2" charset="-78"/>
              </a:rPr>
              <a:t>Semantic Scholar</a:t>
            </a:r>
          </a:p>
        </p:txBody>
      </p:sp>
      <p:pic>
        <p:nvPicPr>
          <p:cNvPr id="3" name="Picture 2">
            <a:extLst>
              <a:ext uri="{FF2B5EF4-FFF2-40B4-BE49-F238E27FC236}">
                <a16:creationId xmlns:a16="http://schemas.microsoft.com/office/drawing/2014/main" id="{B700B1A6-FF28-4DAC-A3BD-2B84EA854497}"/>
              </a:ext>
            </a:extLst>
          </p:cNvPr>
          <p:cNvPicPr>
            <a:picLocks noChangeAspect="1"/>
          </p:cNvPicPr>
          <p:nvPr/>
        </p:nvPicPr>
        <p:blipFill rotWithShape="1">
          <a:blip r:embed="rId2">
            <a:extLst>
              <a:ext uri="{28A0092B-C50C-407E-A947-70E740481C1C}">
                <a14:useLocalDpi xmlns:a14="http://schemas.microsoft.com/office/drawing/2010/main" val="0"/>
              </a:ext>
            </a:extLst>
          </a:blip>
          <a:srcRect t="1140"/>
          <a:stretch/>
        </p:blipFill>
        <p:spPr>
          <a:xfrm>
            <a:off x="5268943" y="2845958"/>
            <a:ext cx="6459795" cy="3592201"/>
          </a:xfrm>
          <a:prstGeom prst="rect">
            <a:avLst/>
          </a:prstGeom>
          <a:ln>
            <a:noFill/>
          </a:ln>
          <a:effectLst>
            <a:softEdge rad="112500"/>
          </a:effectLst>
        </p:spPr>
      </p:pic>
    </p:spTree>
    <p:extLst>
      <p:ext uri="{BB962C8B-B14F-4D97-AF65-F5344CB8AC3E}">
        <p14:creationId xmlns:p14="http://schemas.microsoft.com/office/powerpoint/2010/main" val="8290429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73744" y="255328"/>
            <a:ext cx="4499950" cy="369332"/>
          </a:xfrm>
          <a:prstGeom prst="rect">
            <a:avLst/>
          </a:prstGeom>
        </p:spPr>
        <p:txBody>
          <a:bodyPr wrap="none">
            <a:spAutoFit/>
          </a:bodyPr>
          <a:lstStyle/>
          <a:p>
            <a:r>
              <a:rPr lang="fa-IR" dirty="0">
                <a:cs typeface="B Titr" panose="00000700000000000000" pitchFamily="2" charset="-78"/>
              </a:rPr>
              <a:t>برخی از ترفندهای کاربردی جستجو در گوگل اسکولار</a:t>
            </a:r>
            <a:endParaRPr lang="en-US" dirty="0">
              <a:cs typeface="B Titr" panose="00000700000000000000" pitchFamily="2" charset="-78"/>
            </a:endParaRPr>
          </a:p>
        </p:txBody>
      </p:sp>
      <p:sp>
        <p:nvSpPr>
          <p:cNvPr id="3" name="Rectangle 2"/>
          <p:cNvSpPr/>
          <p:nvPr/>
        </p:nvSpPr>
        <p:spPr>
          <a:xfrm>
            <a:off x="499620" y="4186888"/>
            <a:ext cx="11048215" cy="2308324"/>
          </a:xfrm>
          <a:prstGeom prst="rect">
            <a:avLst/>
          </a:prstGeom>
        </p:spPr>
        <p:txBody>
          <a:bodyPr wrap="square">
            <a:spAutoFit/>
          </a:bodyPr>
          <a:lstStyle/>
          <a:p>
            <a:pPr marL="285750" indent="-285750" algn="ctr" rtl="1">
              <a:lnSpc>
                <a:spcPct val="20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درصورتی‌که از کاراکتر ~ بلافاصله قبل از کلیدواژه‌ها استفاده شود، جستجو به همراه کلمات مترادف انجام می‌شود.</a:t>
            </a:r>
          </a:p>
          <a:p>
            <a:pPr marL="285750" indent="-285750" algn="ctr" rtl="1">
              <a:lnSpc>
                <a:spcPct val="20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در صورت به‌کارگیری کاراکتر ” قبل و بعد از عبارت جستجو، منابعی که کل عبارت را شامل شوند نمایش داده می‌شوند.</a:t>
            </a:r>
          </a:p>
          <a:p>
            <a:pPr marL="285750" indent="-285750" algn="ctr" rtl="1">
              <a:lnSpc>
                <a:spcPct val="20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در صورت درج عبارت </a:t>
            </a:r>
            <a:r>
              <a:rPr lang="en-US" dirty="0">
                <a:latin typeface="Times New Roman" panose="02020603050405020304" pitchFamily="18" charset="0"/>
                <a:cs typeface="B Nazanin" panose="00000400000000000000" pitchFamily="2" charset="-78"/>
              </a:rPr>
              <a:t>OR </a:t>
            </a:r>
            <a:r>
              <a:rPr lang="fa-IR" dirty="0">
                <a:latin typeface="Times New Roman" panose="02020603050405020304" pitchFamily="18" charset="0"/>
                <a:cs typeface="B Nazanin" panose="00000400000000000000" pitchFamily="2" charset="-78"/>
              </a:rPr>
              <a:t>بین کلیدواژه‌های جستجو، منابعی که شامل حداقل یکی از کلمه‌ها باشد نمایش داده می‌شوند.</a:t>
            </a:r>
          </a:p>
          <a:p>
            <a:pPr marL="285750" indent="-285750" algn="ctr" rtl="1">
              <a:lnSpc>
                <a:spcPct val="20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استفاده از کاراکتر – بلافاصله قبل از کلمات جستجو، منابعی را که شامل عبارت مربوطه نشود را نشان می‌دهد.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B0274AF7-7C5D-F198-3322-3BAFF9377C1A}"/>
              </a:ext>
            </a:extLst>
          </p:cNvPr>
          <p:cNvPicPr>
            <a:picLocks noChangeAspect="1"/>
          </p:cNvPicPr>
          <p:nvPr/>
        </p:nvPicPr>
        <p:blipFill rotWithShape="1">
          <a:blip r:embed="rId2">
            <a:extLst>
              <a:ext uri="{28A0092B-C50C-407E-A947-70E740481C1C}">
                <a14:useLocalDpi xmlns:a14="http://schemas.microsoft.com/office/drawing/2010/main" val="0"/>
              </a:ext>
            </a:extLst>
          </a:blip>
          <a:srcRect t="14507"/>
          <a:stretch/>
        </p:blipFill>
        <p:spPr>
          <a:xfrm>
            <a:off x="1630825" y="760711"/>
            <a:ext cx="8323879" cy="3290126"/>
          </a:xfrm>
          <a:prstGeom prst="rect">
            <a:avLst/>
          </a:prstGeom>
        </p:spPr>
      </p:pic>
    </p:spTree>
    <p:extLst>
      <p:ext uri="{BB962C8B-B14F-4D97-AF65-F5344CB8AC3E}">
        <p14:creationId xmlns:p14="http://schemas.microsoft.com/office/powerpoint/2010/main" val="39440957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56155" y="235664"/>
            <a:ext cx="5516822" cy="400110"/>
          </a:xfrm>
          <a:prstGeom prst="rect">
            <a:avLst/>
          </a:prstGeom>
        </p:spPr>
        <p:txBody>
          <a:bodyPr wrap="square">
            <a:spAutoFit/>
          </a:bodyPr>
          <a:lstStyle/>
          <a:p>
            <a:pPr algn="r" rtl="1"/>
            <a:r>
              <a:rPr lang="fa-IR" sz="2000" dirty="0">
                <a:cs typeface="B Titr" panose="00000700000000000000" pitchFamily="2" charset="-78"/>
              </a:rPr>
              <a:t>ترفندهای پیشرفته جستجو در گوگل اسکولار</a:t>
            </a:r>
            <a:endParaRPr lang="en-US" sz="2000" dirty="0">
              <a:cs typeface="B Titr" panose="00000700000000000000" pitchFamily="2" charset="-78"/>
            </a:endParaRPr>
          </a:p>
        </p:txBody>
      </p:sp>
      <p:sp>
        <p:nvSpPr>
          <p:cNvPr id="5" name="Rectangle 4">
            <a:extLst>
              <a:ext uri="{FF2B5EF4-FFF2-40B4-BE49-F238E27FC236}">
                <a16:creationId xmlns:a16="http://schemas.microsoft.com/office/drawing/2014/main" id="{7E81D912-CFE7-B466-25B9-7EF9EBCA8878}"/>
              </a:ext>
            </a:extLst>
          </p:cNvPr>
          <p:cNvSpPr/>
          <p:nvPr/>
        </p:nvSpPr>
        <p:spPr>
          <a:xfrm>
            <a:off x="4157221" y="793540"/>
            <a:ext cx="7657706" cy="4108817"/>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درج عبارت </a:t>
            </a:r>
            <a:r>
              <a:rPr lang="en-US" dirty="0">
                <a:latin typeface="Times New Roman" panose="02020603050405020304" pitchFamily="18" charset="0"/>
                <a:cs typeface="B Nazanin" panose="00000400000000000000" pitchFamily="2" charset="-78"/>
              </a:rPr>
              <a:t>intitle </a:t>
            </a:r>
            <a:r>
              <a:rPr lang="fa-IR" dirty="0">
                <a:latin typeface="Times New Roman" panose="02020603050405020304" pitchFamily="18" charset="0"/>
                <a:cs typeface="B Nazanin" panose="00000400000000000000" pitchFamily="2" charset="-78"/>
              </a:rPr>
              <a:t> : منابعی را که عبارت جستجو در عنوان آن آمده باشد را نشان خواهد داد.</a:t>
            </a:r>
          </a:p>
          <a:p>
            <a:pPr algn="justLow" rtl="1">
              <a:lnSpc>
                <a:spcPct val="300000"/>
              </a:lnSpc>
            </a:pPr>
            <a:r>
              <a:rPr lang="fa-IR" dirty="0">
                <a:latin typeface="Times New Roman" panose="02020603050405020304" pitchFamily="18" charset="0"/>
                <a:cs typeface="B Nazanin" panose="00000400000000000000" pitchFamily="2" charset="-78"/>
              </a:rPr>
              <a:t>درج عبارت </a:t>
            </a:r>
            <a:r>
              <a:rPr lang="en-US" dirty="0">
                <a:latin typeface="Times New Roman" panose="02020603050405020304" pitchFamily="18" charset="0"/>
                <a:cs typeface="B Nazanin" panose="00000400000000000000" pitchFamily="2" charset="-78"/>
              </a:rPr>
              <a:t>intext </a:t>
            </a:r>
            <a:r>
              <a:rPr lang="fa-IR" dirty="0">
                <a:latin typeface="Times New Roman" panose="02020603050405020304" pitchFamily="18" charset="0"/>
                <a:cs typeface="B Nazanin" panose="00000400000000000000" pitchFamily="2" charset="-78"/>
              </a:rPr>
              <a:t> :منابعی را که عبارت جستجو در متن آن مدرک آمده باشد را نشان می‌دهد.</a:t>
            </a:r>
          </a:p>
          <a:p>
            <a:pPr algn="justLow" rtl="1">
              <a:lnSpc>
                <a:spcPct val="300000"/>
              </a:lnSpc>
            </a:pPr>
            <a:r>
              <a:rPr lang="fa-IR" dirty="0">
                <a:latin typeface="Times New Roman" panose="02020603050405020304" pitchFamily="18" charset="0"/>
                <a:cs typeface="B Nazanin" panose="00000400000000000000" pitchFamily="2" charset="-78"/>
              </a:rPr>
              <a:t>درج عبارت </a:t>
            </a:r>
            <a:r>
              <a:rPr lang="en-US" dirty="0" err="1">
                <a:latin typeface="Times New Roman" panose="02020603050405020304" pitchFamily="18" charset="0"/>
                <a:cs typeface="B Nazanin" panose="00000400000000000000" pitchFamily="2" charset="-78"/>
              </a:rPr>
              <a:t>allintitle</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 منابعی را که تمام عبارات جستجو در عنوان آن آمده باشند را نشان خواهد داد.</a:t>
            </a:r>
          </a:p>
          <a:p>
            <a:pPr algn="justLow" rtl="1">
              <a:lnSpc>
                <a:spcPct val="300000"/>
              </a:lnSpc>
            </a:pPr>
            <a:r>
              <a:rPr lang="fa-IR" dirty="0">
                <a:latin typeface="Times New Roman" panose="02020603050405020304" pitchFamily="18" charset="0"/>
                <a:cs typeface="B Nazanin" panose="00000400000000000000" pitchFamily="2" charset="-78"/>
              </a:rPr>
              <a:t>درج عبارت </a:t>
            </a:r>
            <a:r>
              <a:rPr lang="en-US" dirty="0" err="1">
                <a:latin typeface="Times New Roman" panose="02020603050405020304" pitchFamily="18" charset="0"/>
                <a:cs typeface="B Nazanin" panose="00000400000000000000" pitchFamily="2" charset="-78"/>
              </a:rPr>
              <a:t>allintext</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:منابعی را که تمام عبارات جستجو در متن آن مدرک آمده باشند را نشان می‌دهد.</a:t>
            </a:r>
          </a:p>
          <a:p>
            <a:pPr algn="justLow" rtl="1">
              <a:lnSpc>
                <a:spcPct val="300000"/>
              </a:lnSpc>
            </a:pPr>
            <a:r>
              <a:rPr lang="fa-IR" dirty="0">
                <a:latin typeface="Times New Roman" panose="02020603050405020304" pitchFamily="18" charset="0"/>
                <a:cs typeface="B Nazanin" panose="00000400000000000000" pitchFamily="2" charset="-78"/>
              </a:rPr>
              <a:t>درج عبارت </a:t>
            </a:r>
            <a:r>
              <a:rPr lang="en-US" dirty="0">
                <a:latin typeface="Times New Roman" panose="02020603050405020304" pitchFamily="18" charset="0"/>
                <a:cs typeface="B Nazanin" panose="00000400000000000000" pitchFamily="2" charset="-78"/>
              </a:rPr>
              <a:t>author </a:t>
            </a:r>
            <a:r>
              <a:rPr lang="fa-IR" dirty="0">
                <a:latin typeface="Times New Roman" panose="02020603050405020304" pitchFamily="18" charset="0"/>
                <a:cs typeface="B Nazanin" panose="00000400000000000000" pitchFamily="2" charset="-78"/>
              </a:rPr>
              <a:t> : منابعی را که عبارت جستجو در نام نویسنده آن آمده باشد را نمایش می‌دهد.</a:t>
            </a:r>
            <a:endParaRPr lang="en-US" dirty="0">
              <a:latin typeface="Times New Roman" panose="02020603050405020304" pitchFamily="18" charset="0"/>
              <a:cs typeface="B Nazanin" panose="00000400000000000000" pitchFamily="2" charset="-78"/>
            </a:endParaRPr>
          </a:p>
        </p:txBody>
      </p:sp>
      <p:sp>
        <p:nvSpPr>
          <p:cNvPr id="6" name="Oval 4">
            <a:extLst>
              <a:ext uri="{FF2B5EF4-FFF2-40B4-BE49-F238E27FC236}">
                <a16:creationId xmlns:a16="http://schemas.microsoft.com/office/drawing/2014/main" id="{5E125323-C78F-6725-B53B-5F576AE7E545}"/>
              </a:ext>
            </a:extLst>
          </p:cNvPr>
          <p:cNvSpPr/>
          <p:nvPr/>
        </p:nvSpPr>
        <p:spPr>
          <a:xfrm rot="16750517" flipH="1">
            <a:off x="381119" y="1868499"/>
            <a:ext cx="3067147" cy="2825388"/>
          </a:xfrm>
          <a:custGeom>
            <a:avLst/>
            <a:gdLst>
              <a:gd name="connsiteX0" fmla="*/ 0 w 5372665"/>
              <a:gd name="connsiteY0" fmla="*/ 2686333 h 5372665"/>
              <a:gd name="connsiteX1" fmla="*/ 2686333 w 5372665"/>
              <a:gd name="connsiteY1" fmla="*/ 0 h 5372665"/>
              <a:gd name="connsiteX2" fmla="*/ 5372666 w 5372665"/>
              <a:gd name="connsiteY2" fmla="*/ 2686333 h 5372665"/>
              <a:gd name="connsiteX3" fmla="*/ 2686333 w 5372665"/>
              <a:gd name="connsiteY3" fmla="*/ 5372666 h 5372665"/>
              <a:gd name="connsiteX4" fmla="*/ 0 w 5372665"/>
              <a:gd name="connsiteY4" fmla="*/ 2686333 h 5372665"/>
              <a:gd name="connsiteX0" fmla="*/ 2033 w 5374699"/>
              <a:gd name="connsiteY0" fmla="*/ 2083017 h 4769350"/>
              <a:gd name="connsiteX1" fmla="*/ 2377282 w 5374699"/>
              <a:gd name="connsiteY1" fmla="*/ 0 h 4769350"/>
              <a:gd name="connsiteX2" fmla="*/ 5374699 w 5374699"/>
              <a:gd name="connsiteY2" fmla="*/ 2083017 h 4769350"/>
              <a:gd name="connsiteX3" fmla="*/ 2688366 w 5374699"/>
              <a:gd name="connsiteY3" fmla="*/ 4769350 h 4769350"/>
              <a:gd name="connsiteX4" fmla="*/ 2033 w 5374699"/>
              <a:gd name="connsiteY4" fmla="*/ 2083017 h 4769350"/>
              <a:gd name="connsiteX0" fmla="*/ 1131 w 5373797"/>
              <a:gd name="connsiteY0" fmla="*/ 2235058 h 4921391"/>
              <a:gd name="connsiteX1" fmla="*/ 2376380 w 5373797"/>
              <a:gd name="connsiteY1" fmla="*/ 152041 h 4921391"/>
              <a:gd name="connsiteX2" fmla="*/ 5373797 w 5373797"/>
              <a:gd name="connsiteY2" fmla="*/ 2235058 h 4921391"/>
              <a:gd name="connsiteX3" fmla="*/ 2687464 w 5373797"/>
              <a:gd name="connsiteY3" fmla="*/ 4921391 h 4921391"/>
              <a:gd name="connsiteX4" fmla="*/ 1131 w 5373797"/>
              <a:gd name="connsiteY4" fmla="*/ 2235058 h 4921391"/>
              <a:gd name="connsiteX0" fmla="*/ 200392 w 5573058"/>
              <a:gd name="connsiteY0" fmla="*/ 2223382 h 4909715"/>
              <a:gd name="connsiteX1" fmla="*/ 2575641 w 5573058"/>
              <a:gd name="connsiteY1" fmla="*/ 140365 h 4909715"/>
              <a:gd name="connsiteX2" fmla="*/ 5573058 w 5573058"/>
              <a:gd name="connsiteY2" fmla="*/ 2223382 h 4909715"/>
              <a:gd name="connsiteX3" fmla="*/ 2886725 w 5573058"/>
              <a:gd name="connsiteY3" fmla="*/ 4909715 h 4909715"/>
              <a:gd name="connsiteX4" fmla="*/ 200392 w 5573058"/>
              <a:gd name="connsiteY4" fmla="*/ 2223382 h 4909715"/>
              <a:gd name="connsiteX0" fmla="*/ 2811 w 5375477"/>
              <a:gd name="connsiteY0" fmla="*/ 2686152 h 5372485"/>
              <a:gd name="connsiteX1" fmla="*/ 3113350 w 5375477"/>
              <a:gd name="connsiteY1" fmla="*/ 131795 h 5372485"/>
              <a:gd name="connsiteX2" fmla="*/ 5375477 w 5375477"/>
              <a:gd name="connsiteY2" fmla="*/ 2686152 h 5372485"/>
              <a:gd name="connsiteX3" fmla="*/ 2689144 w 5375477"/>
              <a:gd name="connsiteY3" fmla="*/ 5372485 h 5372485"/>
              <a:gd name="connsiteX4" fmla="*/ 2811 w 5375477"/>
              <a:gd name="connsiteY4" fmla="*/ 2686152 h 5372485"/>
              <a:gd name="connsiteX0" fmla="*/ 2811 w 5375477"/>
              <a:gd name="connsiteY0" fmla="*/ 3621256 h 6307589"/>
              <a:gd name="connsiteX1" fmla="*/ 3113350 w 5375477"/>
              <a:gd name="connsiteY1" fmla="*/ 1066899 h 6307589"/>
              <a:gd name="connsiteX2" fmla="*/ 5375477 w 5375477"/>
              <a:gd name="connsiteY2" fmla="*/ 3621256 h 6307589"/>
              <a:gd name="connsiteX3" fmla="*/ 2689144 w 5375477"/>
              <a:gd name="connsiteY3" fmla="*/ 6307589 h 6307589"/>
              <a:gd name="connsiteX4" fmla="*/ 2811 w 5375477"/>
              <a:gd name="connsiteY4" fmla="*/ 3621256 h 6307589"/>
              <a:gd name="connsiteX0" fmla="*/ 1524 w 5374190"/>
              <a:gd name="connsiteY0" fmla="*/ 3621256 h 5892810"/>
              <a:gd name="connsiteX1" fmla="*/ 3112063 w 5374190"/>
              <a:gd name="connsiteY1" fmla="*/ 1066899 h 5892810"/>
              <a:gd name="connsiteX2" fmla="*/ 5374190 w 5374190"/>
              <a:gd name="connsiteY2" fmla="*/ 3621256 h 5892810"/>
              <a:gd name="connsiteX3" fmla="*/ 2791552 w 5374190"/>
              <a:gd name="connsiteY3" fmla="*/ 5892810 h 5892810"/>
              <a:gd name="connsiteX4" fmla="*/ 1524 w 5374190"/>
              <a:gd name="connsiteY4" fmla="*/ 3621256 h 589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4190" h="5892810">
                <a:moveTo>
                  <a:pt x="1524" y="3621256"/>
                </a:moveTo>
                <a:cubicBezTo>
                  <a:pt x="54942" y="2816938"/>
                  <a:pt x="2118636" y="4045769"/>
                  <a:pt x="3112063" y="1066899"/>
                </a:cubicBezTo>
                <a:cubicBezTo>
                  <a:pt x="4105490" y="-1911971"/>
                  <a:pt x="5374190" y="2137635"/>
                  <a:pt x="5374190" y="3621256"/>
                </a:cubicBezTo>
                <a:cubicBezTo>
                  <a:pt x="5374190" y="5104877"/>
                  <a:pt x="4275173" y="5892810"/>
                  <a:pt x="2791552" y="5892810"/>
                </a:cubicBezTo>
                <a:cubicBezTo>
                  <a:pt x="1307931" y="5892810"/>
                  <a:pt x="-51894" y="4425574"/>
                  <a:pt x="1524" y="3621256"/>
                </a:cubicBezTo>
                <a:close/>
              </a:path>
            </a:pathLst>
          </a:custGeom>
          <a:solidFill>
            <a:srgbClr val="FFD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EB98F41F-C391-6D9E-264D-8C649368E3C2}"/>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23585" y="1541979"/>
            <a:ext cx="5700701" cy="3205412"/>
          </a:xfrm>
          <a:prstGeom prst="rect">
            <a:avLst/>
          </a:prstGeom>
        </p:spPr>
      </p:pic>
    </p:spTree>
    <p:extLst>
      <p:ext uri="{BB962C8B-B14F-4D97-AF65-F5344CB8AC3E}">
        <p14:creationId xmlns:p14="http://schemas.microsoft.com/office/powerpoint/2010/main" val="27771623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39846" y="247928"/>
            <a:ext cx="5797674" cy="400110"/>
          </a:xfrm>
          <a:prstGeom prst="rect">
            <a:avLst/>
          </a:prstGeom>
        </p:spPr>
        <p:txBody>
          <a:bodyPr wrap="square">
            <a:spAutoFit/>
          </a:bodyPr>
          <a:lstStyle/>
          <a:p>
            <a:pPr algn="r" rtl="1"/>
            <a:r>
              <a:rPr lang="fa-IR" sz="2000" dirty="0">
                <a:cs typeface="B Titr" panose="00000700000000000000" pitchFamily="2" charset="-78"/>
              </a:rPr>
              <a:t>آشنایی با فرمت خروجی جستجوها</a:t>
            </a:r>
            <a:endParaRPr lang="en-US" sz="2000" dirty="0">
              <a:cs typeface="B Titr" panose="00000700000000000000" pitchFamily="2" charset="-78"/>
            </a:endParaRPr>
          </a:p>
        </p:txBody>
      </p:sp>
      <p:sp>
        <p:nvSpPr>
          <p:cNvPr id="3" name="Rectangle 2"/>
          <p:cNvSpPr/>
          <p:nvPr/>
        </p:nvSpPr>
        <p:spPr>
          <a:xfrm>
            <a:off x="386500" y="974979"/>
            <a:ext cx="11599416" cy="223907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در گوگل اسکولار، نتایج جستجو با فرمت‌ها و اشکال مختلفی قابل‌مشاهده هستند که برای مثال در شکل زیر دو نوع اصلی آن نشان داده شده است.</a:t>
            </a:r>
          </a:p>
          <a:p>
            <a:pPr algn="justLow" rtl="1">
              <a:lnSpc>
                <a:spcPct val="200000"/>
              </a:lnSpc>
            </a:pPr>
            <a:r>
              <a:rPr lang="en-US" dirty="0">
                <a:latin typeface="Times New Roman" panose="02020603050405020304" pitchFamily="18" charset="0"/>
                <a:cs typeface="B Nazanin" panose="00000400000000000000" pitchFamily="2" charset="-78"/>
              </a:rPr>
              <a:t>Type A </a:t>
            </a:r>
            <a:r>
              <a:rPr lang="fa-IR" dirty="0">
                <a:latin typeface="Times New Roman" panose="02020603050405020304" pitchFamily="18" charset="0"/>
                <a:cs typeface="B Nazanin" panose="00000400000000000000" pitchFamily="2" charset="-78"/>
              </a:rPr>
              <a:t> نشان‌دهنده این است که مدرک موردنظر یک مقاله یا پایان‌نامه است که احتمالاً نسخه الکترونیکی از آن موجود است.</a:t>
            </a:r>
          </a:p>
          <a:p>
            <a:pPr algn="justLow" rtl="1">
              <a:lnSpc>
                <a:spcPct val="200000"/>
              </a:lnSpc>
            </a:pPr>
            <a:r>
              <a:rPr lang="en-US" dirty="0">
                <a:latin typeface="Times New Roman" panose="02020603050405020304" pitchFamily="18" charset="0"/>
                <a:cs typeface="B Nazanin" panose="00000400000000000000" pitchFamily="2" charset="-78"/>
              </a:rPr>
              <a:t>Type B</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که عبارت</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a:t>
            </a:r>
            <a:r>
              <a:rPr lang="en-US" dirty="0">
                <a:latin typeface="Times New Roman" panose="02020603050405020304" pitchFamily="18" charset="0"/>
                <a:cs typeface="B Nazanin" panose="00000400000000000000" pitchFamily="2" charset="-78"/>
              </a:rPr>
              <a:t>Citation</a:t>
            </a:r>
            <a:r>
              <a:rPr lang="fa-IR" dirty="0">
                <a:latin typeface="Times New Roman" panose="02020603050405020304" pitchFamily="18" charset="0"/>
                <a:cs typeface="B Nazanin" panose="00000400000000000000" pitchFamily="2" charset="-78"/>
              </a:rPr>
              <a:t> } قبل از نتیجه جستجو آمده است به معنی عدم دسترسی به منبع مربوطه به‌صورت الکترونیکی است. به‌طوری‌که فقط اطلاعات کتاب شناختی آن مدرک در دسترس می‌باشد. همچنین مشاهده عبارت </a:t>
            </a:r>
            <a:r>
              <a:rPr lang="en-US" dirty="0">
                <a:latin typeface="Times New Roman" panose="02020603050405020304" pitchFamily="18" charset="0"/>
                <a:cs typeface="B Nazanin" panose="00000400000000000000" pitchFamily="2" charset="-78"/>
              </a:rPr>
              <a:t>Book </a:t>
            </a:r>
            <a:r>
              <a:rPr lang="fa-IR" dirty="0">
                <a:latin typeface="Times New Roman" panose="02020603050405020304" pitchFamily="18" charset="0"/>
                <a:cs typeface="B Nazanin" panose="00000400000000000000" pitchFamily="2" charset="-78"/>
              </a:rPr>
              <a:t>  قبل از هر کدام از نتایج جستجو بیانگر این است که منبع مربوطه از نوع کتاب است.</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4C4F4FC3-1FBD-9B95-2405-A57E4DA88970}"/>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306468" y="3214053"/>
            <a:ext cx="5426716" cy="3318049"/>
          </a:xfrm>
          <a:prstGeom prst="rect">
            <a:avLst/>
          </a:prstGeom>
        </p:spPr>
      </p:pic>
      <p:sp>
        <p:nvSpPr>
          <p:cNvPr id="6" name="Oval 4">
            <a:extLst>
              <a:ext uri="{FF2B5EF4-FFF2-40B4-BE49-F238E27FC236}">
                <a16:creationId xmlns:a16="http://schemas.microsoft.com/office/drawing/2014/main" id="{C04A1762-0B4B-9101-C0B4-0E556EF81DD1}"/>
              </a:ext>
            </a:extLst>
          </p:cNvPr>
          <p:cNvSpPr/>
          <p:nvPr/>
        </p:nvSpPr>
        <p:spPr>
          <a:xfrm rot="6547064" flipH="1">
            <a:off x="6295741" y="4003639"/>
            <a:ext cx="1107044" cy="1019785"/>
          </a:xfrm>
          <a:custGeom>
            <a:avLst/>
            <a:gdLst>
              <a:gd name="connsiteX0" fmla="*/ 0 w 5372665"/>
              <a:gd name="connsiteY0" fmla="*/ 2686333 h 5372665"/>
              <a:gd name="connsiteX1" fmla="*/ 2686333 w 5372665"/>
              <a:gd name="connsiteY1" fmla="*/ 0 h 5372665"/>
              <a:gd name="connsiteX2" fmla="*/ 5372666 w 5372665"/>
              <a:gd name="connsiteY2" fmla="*/ 2686333 h 5372665"/>
              <a:gd name="connsiteX3" fmla="*/ 2686333 w 5372665"/>
              <a:gd name="connsiteY3" fmla="*/ 5372666 h 5372665"/>
              <a:gd name="connsiteX4" fmla="*/ 0 w 5372665"/>
              <a:gd name="connsiteY4" fmla="*/ 2686333 h 5372665"/>
              <a:gd name="connsiteX0" fmla="*/ 2033 w 5374699"/>
              <a:gd name="connsiteY0" fmla="*/ 2083017 h 4769350"/>
              <a:gd name="connsiteX1" fmla="*/ 2377282 w 5374699"/>
              <a:gd name="connsiteY1" fmla="*/ 0 h 4769350"/>
              <a:gd name="connsiteX2" fmla="*/ 5374699 w 5374699"/>
              <a:gd name="connsiteY2" fmla="*/ 2083017 h 4769350"/>
              <a:gd name="connsiteX3" fmla="*/ 2688366 w 5374699"/>
              <a:gd name="connsiteY3" fmla="*/ 4769350 h 4769350"/>
              <a:gd name="connsiteX4" fmla="*/ 2033 w 5374699"/>
              <a:gd name="connsiteY4" fmla="*/ 2083017 h 4769350"/>
              <a:gd name="connsiteX0" fmla="*/ 1131 w 5373797"/>
              <a:gd name="connsiteY0" fmla="*/ 2235058 h 4921391"/>
              <a:gd name="connsiteX1" fmla="*/ 2376380 w 5373797"/>
              <a:gd name="connsiteY1" fmla="*/ 152041 h 4921391"/>
              <a:gd name="connsiteX2" fmla="*/ 5373797 w 5373797"/>
              <a:gd name="connsiteY2" fmla="*/ 2235058 h 4921391"/>
              <a:gd name="connsiteX3" fmla="*/ 2687464 w 5373797"/>
              <a:gd name="connsiteY3" fmla="*/ 4921391 h 4921391"/>
              <a:gd name="connsiteX4" fmla="*/ 1131 w 5373797"/>
              <a:gd name="connsiteY4" fmla="*/ 2235058 h 4921391"/>
              <a:gd name="connsiteX0" fmla="*/ 200392 w 5573058"/>
              <a:gd name="connsiteY0" fmla="*/ 2223382 h 4909715"/>
              <a:gd name="connsiteX1" fmla="*/ 2575641 w 5573058"/>
              <a:gd name="connsiteY1" fmla="*/ 140365 h 4909715"/>
              <a:gd name="connsiteX2" fmla="*/ 5573058 w 5573058"/>
              <a:gd name="connsiteY2" fmla="*/ 2223382 h 4909715"/>
              <a:gd name="connsiteX3" fmla="*/ 2886725 w 5573058"/>
              <a:gd name="connsiteY3" fmla="*/ 4909715 h 4909715"/>
              <a:gd name="connsiteX4" fmla="*/ 200392 w 5573058"/>
              <a:gd name="connsiteY4" fmla="*/ 2223382 h 4909715"/>
              <a:gd name="connsiteX0" fmla="*/ 2811 w 5375477"/>
              <a:gd name="connsiteY0" fmla="*/ 2686152 h 5372485"/>
              <a:gd name="connsiteX1" fmla="*/ 3113350 w 5375477"/>
              <a:gd name="connsiteY1" fmla="*/ 131795 h 5372485"/>
              <a:gd name="connsiteX2" fmla="*/ 5375477 w 5375477"/>
              <a:gd name="connsiteY2" fmla="*/ 2686152 h 5372485"/>
              <a:gd name="connsiteX3" fmla="*/ 2689144 w 5375477"/>
              <a:gd name="connsiteY3" fmla="*/ 5372485 h 5372485"/>
              <a:gd name="connsiteX4" fmla="*/ 2811 w 5375477"/>
              <a:gd name="connsiteY4" fmla="*/ 2686152 h 5372485"/>
              <a:gd name="connsiteX0" fmla="*/ 2811 w 5375477"/>
              <a:gd name="connsiteY0" fmla="*/ 3621256 h 6307589"/>
              <a:gd name="connsiteX1" fmla="*/ 3113350 w 5375477"/>
              <a:gd name="connsiteY1" fmla="*/ 1066899 h 6307589"/>
              <a:gd name="connsiteX2" fmla="*/ 5375477 w 5375477"/>
              <a:gd name="connsiteY2" fmla="*/ 3621256 h 6307589"/>
              <a:gd name="connsiteX3" fmla="*/ 2689144 w 5375477"/>
              <a:gd name="connsiteY3" fmla="*/ 6307589 h 6307589"/>
              <a:gd name="connsiteX4" fmla="*/ 2811 w 5375477"/>
              <a:gd name="connsiteY4" fmla="*/ 3621256 h 6307589"/>
              <a:gd name="connsiteX0" fmla="*/ 1524 w 5374190"/>
              <a:gd name="connsiteY0" fmla="*/ 3621256 h 5892810"/>
              <a:gd name="connsiteX1" fmla="*/ 3112063 w 5374190"/>
              <a:gd name="connsiteY1" fmla="*/ 1066899 h 5892810"/>
              <a:gd name="connsiteX2" fmla="*/ 5374190 w 5374190"/>
              <a:gd name="connsiteY2" fmla="*/ 3621256 h 5892810"/>
              <a:gd name="connsiteX3" fmla="*/ 2791552 w 5374190"/>
              <a:gd name="connsiteY3" fmla="*/ 5892810 h 5892810"/>
              <a:gd name="connsiteX4" fmla="*/ 1524 w 5374190"/>
              <a:gd name="connsiteY4" fmla="*/ 3621256 h 589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4190" h="5892810">
                <a:moveTo>
                  <a:pt x="1524" y="3621256"/>
                </a:moveTo>
                <a:cubicBezTo>
                  <a:pt x="54942" y="2816938"/>
                  <a:pt x="2118636" y="4045769"/>
                  <a:pt x="3112063" y="1066899"/>
                </a:cubicBezTo>
                <a:cubicBezTo>
                  <a:pt x="4105490" y="-1911971"/>
                  <a:pt x="5374190" y="2137635"/>
                  <a:pt x="5374190" y="3621256"/>
                </a:cubicBezTo>
                <a:cubicBezTo>
                  <a:pt x="5374190" y="5104877"/>
                  <a:pt x="4275173" y="5892810"/>
                  <a:pt x="2791552" y="5892810"/>
                </a:cubicBezTo>
                <a:cubicBezTo>
                  <a:pt x="1307931" y="5892810"/>
                  <a:pt x="-51894" y="4425574"/>
                  <a:pt x="1524" y="3621256"/>
                </a:cubicBezTo>
                <a:close/>
              </a:path>
            </a:pathLst>
          </a:custGeom>
          <a:solidFill>
            <a:srgbClr val="FFD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03059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4">
            <a:extLst>
              <a:ext uri="{FF2B5EF4-FFF2-40B4-BE49-F238E27FC236}">
                <a16:creationId xmlns:a16="http://schemas.microsoft.com/office/drawing/2014/main" id="{5A34BC3F-9B36-AE32-63FC-25E89CA01D6B}"/>
              </a:ext>
            </a:extLst>
          </p:cNvPr>
          <p:cNvSpPr/>
          <p:nvPr/>
        </p:nvSpPr>
        <p:spPr>
          <a:xfrm rot="6547064" flipH="1">
            <a:off x="214954" y="2630591"/>
            <a:ext cx="3704857" cy="3412833"/>
          </a:xfrm>
          <a:custGeom>
            <a:avLst/>
            <a:gdLst>
              <a:gd name="connsiteX0" fmla="*/ 0 w 5372665"/>
              <a:gd name="connsiteY0" fmla="*/ 2686333 h 5372665"/>
              <a:gd name="connsiteX1" fmla="*/ 2686333 w 5372665"/>
              <a:gd name="connsiteY1" fmla="*/ 0 h 5372665"/>
              <a:gd name="connsiteX2" fmla="*/ 5372666 w 5372665"/>
              <a:gd name="connsiteY2" fmla="*/ 2686333 h 5372665"/>
              <a:gd name="connsiteX3" fmla="*/ 2686333 w 5372665"/>
              <a:gd name="connsiteY3" fmla="*/ 5372666 h 5372665"/>
              <a:gd name="connsiteX4" fmla="*/ 0 w 5372665"/>
              <a:gd name="connsiteY4" fmla="*/ 2686333 h 5372665"/>
              <a:gd name="connsiteX0" fmla="*/ 2033 w 5374699"/>
              <a:gd name="connsiteY0" fmla="*/ 2083017 h 4769350"/>
              <a:gd name="connsiteX1" fmla="*/ 2377282 w 5374699"/>
              <a:gd name="connsiteY1" fmla="*/ 0 h 4769350"/>
              <a:gd name="connsiteX2" fmla="*/ 5374699 w 5374699"/>
              <a:gd name="connsiteY2" fmla="*/ 2083017 h 4769350"/>
              <a:gd name="connsiteX3" fmla="*/ 2688366 w 5374699"/>
              <a:gd name="connsiteY3" fmla="*/ 4769350 h 4769350"/>
              <a:gd name="connsiteX4" fmla="*/ 2033 w 5374699"/>
              <a:gd name="connsiteY4" fmla="*/ 2083017 h 4769350"/>
              <a:gd name="connsiteX0" fmla="*/ 1131 w 5373797"/>
              <a:gd name="connsiteY0" fmla="*/ 2235058 h 4921391"/>
              <a:gd name="connsiteX1" fmla="*/ 2376380 w 5373797"/>
              <a:gd name="connsiteY1" fmla="*/ 152041 h 4921391"/>
              <a:gd name="connsiteX2" fmla="*/ 5373797 w 5373797"/>
              <a:gd name="connsiteY2" fmla="*/ 2235058 h 4921391"/>
              <a:gd name="connsiteX3" fmla="*/ 2687464 w 5373797"/>
              <a:gd name="connsiteY3" fmla="*/ 4921391 h 4921391"/>
              <a:gd name="connsiteX4" fmla="*/ 1131 w 5373797"/>
              <a:gd name="connsiteY4" fmla="*/ 2235058 h 4921391"/>
              <a:gd name="connsiteX0" fmla="*/ 200392 w 5573058"/>
              <a:gd name="connsiteY0" fmla="*/ 2223382 h 4909715"/>
              <a:gd name="connsiteX1" fmla="*/ 2575641 w 5573058"/>
              <a:gd name="connsiteY1" fmla="*/ 140365 h 4909715"/>
              <a:gd name="connsiteX2" fmla="*/ 5573058 w 5573058"/>
              <a:gd name="connsiteY2" fmla="*/ 2223382 h 4909715"/>
              <a:gd name="connsiteX3" fmla="*/ 2886725 w 5573058"/>
              <a:gd name="connsiteY3" fmla="*/ 4909715 h 4909715"/>
              <a:gd name="connsiteX4" fmla="*/ 200392 w 5573058"/>
              <a:gd name="connsiteY4" fmla="*/ 2223382 h 4909715"/>
              <a:gd name="connsiteX0" fmla="*/ 2811 w 5375477"/>
              <a:gd name="connsiteY0" fmla="*/ 2686152 h 5372485"/>
              <a:gd name="connsiteX1" fmla="*/ 3113350 w 5375477"/>
              <a:gd name="connsiteY1" fmla="*/ 131795 h 5372485"/>
              <a:gd name="connsiteX2" fmla="*/ 5375477 w 5375477"/>
              <a:gd name="connsiteY2" fmla="*/ 2686152 h 5372485"/>
              <a:gd name="connsiteX3" fmla="*/ 2689144 w 5375477"/>
              <a:gd name="connsiteY3" fmla="*/ 5372485 h 5372485"/>
              <a:gd name="connsiteX4" fmla="*/ 2811 w 5375477"/>
              <a:gd name="connsiteY4" fmla="*/ 2686152 h 5372485"/>
              <a:gd name="connsiteX0" fmla="*/ 2811 w 5375477"/>
              <a:gd name="connsiteY0" fmla="*/ 3621256 h 6307589"/>
              <a:gd name="connsiteX1" fmla="*/ 3113350 w 5375477"/>
              <a:gd name="connsiteY1" fmla="*/ 1066899 h 6307589"/>
              <a:gd name="connsiteX2" fmla="*/ 5375477 w 5375477"/>
              <a:gd name="connsiteY2" fmla="*/ 3621256 h 6307589"/>
              <a:gd name="connsiteX3" fmla="*/ 2689144 w 5375477"/>
              <a:gd name="connsiteY3" fmla="*/ 6307589 h 6307589"/>
              <a:gd name="connsiteX4" fmla="*/ 2811 w 5375477"/>
              <a:gd name="connsiteY4" fmla="*/ 3621256 h 6307589"/>
              <a:gd name="connsiteX0" fmla="*/ 1524 w 5374190"/>
              <a:gd name="connsiteY0" fmla="*/ 3621256 h 5892810"/>
              <a:gd name="connsiteX1" fmla="*/ 3112063 w 5374190"/>
              <a:gd name="connsiteY1" fmla="*/ 1066899 h 5892810"/>
              <a:gd name="connsiteX2" fmla="*/ 5374190 w 5374190"/>
              <a:gd name="connsiteY2" fmla="*/ 3621256 h 5892810"/>
              <a:gd name="connsiteX3" fmla="*/ 2791552 w 5374190"/>
              <a:gd name="connsiteY3" fmla="*/ 5892810 h 5892810"/>
              <a:gd name="connsiteX4" fmla="*/ 1524 w 5374190"/>
              <a:gd name="connsiteY4" fmla="*/ 3621256 h 589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4190" h="5892810">
                <a:moveTo>
                  <a:pt x="1524" y="3621256"/>
                </a:moveTo>
                <a:cubicBezTo>
                  <a:pt x="54942" y="2816938"/>
                  <a:pt x="2118636" y="4045769"/>
                  <a:pt x="3112063" y="1066899"/>
                </a:cubicBezTo>
                <a:cubicBezTo>
                  <a:pt x="4105490" y="-1911971"/>
                  <a:pt x="5374190" y="2137635"/>
                  <a:pt x="5374190" y="3621256"/>
                </a:cubicBezTo>
                <a:cubicBezTo>
                  <a:pt x="5374190" y="5104877"/>
                  <a:pt x="4275173" y="5892810"/>
                  <a:pt x="2791552" y="5892810"/>
                </a:cubicBezTo>
                <a:cubicBezTo>
                  <a:pt x="1307931" y="5892810"/>
                  <a:pt x="-51894" y="4425574"/>
                  <a:pt x="1524" y="3621256"/>
                </a:cubicBezTo>
                <a:close/>
              </a:path>
            </a:pathLst>
          </a:custGeom>
          <a:solidFill>
            <a:srgbClr val="FFD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244646" y="245496"/>
            <a:ext cx="5405770" cy="400110"/>
          </a:xfrm>
          <a:prstGeom prst="rect">
            <a:avLst/>
          </a:prstGeom>
        </p:spPr>
        <p:txBody>
          <a:bodyPr wrap="square">
            <a:spAutoFit/>
          </a:bodyPr>
          <a:lstStyle/>
          <a:p>
            <a:pPr algn="r" rtl="1"/>
            <a:r>
              <a:rPr lang="fa-IR" sz="2000" dirty="0">
                <a:cs typeface="B Titr" panose="00000700000000000000" pitchFamily="2" charset="-78"/>
              </a:rPr>
              <a:t>گوگل اسکولار چیست؟</a:t>
            </a:r>
            <a:endParaRPr lang="en-US" sz="2000" dirty="0">
              <a:cs typeface="B Titr" panose="00000700000000000000" pitchFamily="2" charset="-78"/>
            </a:endParaRPr>
          </a:p>
        </p:txBody>
      </p:sp>
      <p:sp>
        <p:nvSpPr>
          <p:cNvPr id="4" name="Rectangle 3"/>
          <p:cNvSpPr/>
          <p:nvPr/>
        </p:nvSpPr>
        <p:spPr>
          <a:xfrm>
            <a:off x="5571240" y="1160070"/>
            <a:ext cx="6066853" cy="500906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 گوگل اسکالر </a:t>
            </a:r>
            <a:r>
              <a:rPr lang="fa-IR" b="1" dirty="0">
                <a:solidFill>
                  <a:srgbClr val="FF0000"/>
                </a:solidFill>
                <a:latin typeface="Times New Roman" panose="02020603050405020304" pitchFamily="18" charset="0"/>
                <a:cs typeface="B Nazanin" panose="00000400000000000000" pitchFamily="2" charset="-78"/>
              </a:rPr>
              <a:t>(</a:t>
            </a:r>
            <a:r>
              <a:rPr lang="en-US" b="1" dirty="0">
                <a:solidFill>
                  <a:srgbClr val="FF0000"/>
                </a:solidFill>
                <a:latin typeface="Times New Roman" panose="02020603050405020304" pitchFamily="18" charset="0"/>
                <a:cs typeface="B Nazanin" panose="00000400000000000000" pitchFamily="2" charset="-78"/>
              </a:rPr>
              <a:t>Google Scholar </a:t>
            </a:r>
            <a:r>
              <a:rPr lang="fa-IR" b="1" dirty="0">
                <a:solidFill>
                  <a:srgbClr val="FF0000"/>
                </a:solidFill>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یکی از بزرگترین و معروف‌ترین موتور جستجوی رایگان برای مقالات علمی پژوهشی است. دقت کنید که بعضی از فارسی زبان‌ها </a:t>
            </a:r>
            <a:r>
              <a:rPr lang="en-US" b="1" dirty="0">
                <a:solidFill>
                  <a:srgbClr val="FF0000"/>
                </a:solidFill>
                <a:latin typeface="Times New Roman" panose="02020603050405020304" pitchFamily="18" charset="0"/>
                <a:cs typeface="B Nazanin" panose="00000400000000000000" pitchFamily="2" charset="-78"/>
              </a:rPr>
              <a:t>Google</a:t>
            </a:r>
            <a:r>
              <a:rPr lang="en-US" dirty="0">
                <a:latin typeface="Times New Roman" panose="02020603050405020304" pitchFamily="18" charset="0"/>
                <a:cs typeface="B Nazanin" panose="00000400000000000000" pitchFamily="2" charset="-78"/>
              </a:rPr>
              <a:t> </a:t>
            </a:r>
            <a:r>
              <a:rPr lang="en-US" b="1" dirty="0">
                <a:solidFill>
                  <a:srgbClr val="FF0000"/>
                </a:solidFill>
                <a:latin typeface="Times New Roman" panose="02020603050405020304" pitchFamily="18" charset="0"/>
                <a:cs typeface="B Nazanin" panose="00000400000000000000" pitchFamily="2" charset="-78"/>
              </a:rPr>
              <a:t>Scholar</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را گوگل اسکولار نیز تلفظ می‌کنند. اگر شما مشغول انجام کار پژوهشی هستید و یا می‌خواهید در مورد مقاله‌های نوشته شده اطلاعات کسب کنید، امکان جستجو کردن مقاله‌های مرتبط با کار شما در موتور جستجوی گوگل </a:t>
            </a:r>
            <a:r>
              <a:rPr lang="fa-IR" b="1" dirty="0">
                <a:solidFill>
                  <a:srgbClr val="FF0000"/>
                </a:solidFill>
                <a:latin typeface="Times New Roman" panose="02020603050405020304" pitchFamily="18" charset="0"/>
                <a:cs typeface="B Nazanin" panose="00000400000000000000" pitchFamily="2" charset="-78"/>
              </a:rPr>
              <a:t>( </a:t>
            </a:r>
            <a:r>
              <a:rPr lang="en-US" b="1" dirty="0">
                <a:solidFill>
                  <a:srgbClr val="FF0000"/>
                </a:solidFill>
                <a:latin typeface="Times New Roman" panose="02020603050405020304" pitchFamily="18" charset="0"/>
                <a:cs typeface="B Nazanin" panose="00000400000000000000" pitchFamily="2" charset="-78"/>
              </a:rPr>
              <a:t>Google Search Engine</a:t>
            </a:r>
            <a:r>
              <a:rPr lang="fa-IR" b="1" dirty="0">
                <a:solidFill>
                  <a:srgbClr val="FF0000"/>
                </a:solidFill>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وجود دارد، اما به دلیل پراکنده بودن موضوع‌ها، امکان برخورد با سایت‌هایی که خبرهای نادرست پخش می‌کنند و خیلی از موارد دیگر، اعضای تیم جستجوگر گوگل به این فکر رسیدند تا یک جستجوگر منسجم درست کنند</a:t>
            </a:r>
            <a:r>
              <a:rPr lang="en-US" dirty="0">
                <a:latin typeface="Times New Roman" panose="02020603050405020304" pitchFamily="18" charset="0"/>
                <a:cs typeface="B Nazanin" panose="00000400000000000000" pitchFamily="2" charset="-78"/>
              </a:rPr>
              <a:t>.</a:t>
            </a:r>
          </a:p>
        </p:txBody>
      </p:sp>
      <p:pic>
        <p:nvPicPr>
          <p:cNvPr id="5" name="Picture 4">
            <a:extLst>
              <a:ext uri="{FF2B5EF4-FFF2-40B4-BE49-F238E27FC236}">
                <a16:creationId xmlns:a16="http://schemas.microsoft.com/office/drawing/2014/main" id="{F8AC55BB-37AD-B30B-C8B9-4B7805614B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715" y="1340502"/>
            <a:ext cx="4648200" cy="4648200"/>
          </a:xfrm>
          <a:prstGeom prst="rect">
            <a:avLst/>
          </a:prstGeom>
        </p:spPr>
      </p:pic>
    </p:spTree>
    <p:extLst>
      <p:ext uri="{BB962C8B-B14F-4D97-AF65-F5344CB8AC3E}">
        <p14:creationId xmlns:p14="http://schemas.microsoft.com/office/powerpoint/2010/main" val="35095645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4">
            <a:extLst>
              <a:ext uri="{FF2B5EF4-FFF2-40B4-BE49-F238E27FC236}">
                <a16:creationId xmlns:a16="http://schemas.microsoft.com/office/drawing/2014/main" id="{6260B99A-4A32-067A-D875-CF0FA76AE76F}"/>
              </a:ext>
            </a:extLst>
          </p:cNvPr>
          <p:cNvSpPr/>
          <p:nvPr/>
        </p:nvSpPr>
        <p:spPr>
          <a:xfrm rot="6547064" flipH="1">
            <a:off x="932701" y="1555127"/>
            <a:ext cx="2216337" cy="2041641"/>
          </a:xfrm>
          <a:custGeom>
            <a:avLst/>
            <a:gdLst>
              <a:gd name="connsiteX0" fmla="*/ 0 w 5372665"/>
              <a:gd name="connsiteY0" fmla="*/ 2686333 h 5372665"/>
              <a:gd name="connsiteX1" fmla="*/ 2686333 w 5372665"/>
              <a:gd name="connsiteY1" fmla="*/ 0 h 5372665"/>
              <a:gd name="connsiteX2" fmla="*/ 5372666 w 5372665"/>
              <a:gd name="connsiteY2" fmla="*/ 2686333 h 5372665"/>
              <a:gd name="connsiteX3" fmla="*/ 2686333 w 5372665"/>
              <a:gd name="connsiteY3" fmla="*/ 5372666 h 5372665"/>
              <a:gd name="connsiteX4" fmla="*/ 0 w 5372665"/>
              <a:gd name="connsiteY4" fmla="*/ 2686333 h 5372665"/>
              <a:gd name="connsiteX0" fmla="*/ 2033 w 5374699"/>
              <a:gd name="connsiteY0" fmla="*/ 2083017 h 4769350"/>
              <a:gd name="connsiteX1" fmla="*/ 2377282 w 5374699"/>
              <a:gd name="connsiteY1" fmla="*/ 0 h 4769350"/>
              <a:gd name="connsiteX2" fmla="*/ 5374699 w 5374699"/>
              <a:gd name="connsiteY2" fmla="*/ 2083017 h 4769350"/>
              <a:gd name="connsiteX3" fmla="*/ 2688366 w 5374699"/>
              <a:gd name="connsiteY3" fmla="*/ 4769350 h 4769350"/>
              <a:gd name="connsiteX4" fmla="*/ 2033 w 5374699"/>
              <a:gd name="connsiteY4" fmla="*/ 2083017 h 4769350"/>
              <a:gd name="connsiteX0" fmla="*/ 1131 w 5373797"/>
              <a:gd name="connsiteY0" fmla="*/ 2235058 h 4921391"/>
              <a:gd name="connsiteX1" fmla="*/ 2376380 w 5373797"/>
              <a:gd name="connsiteY1" fmla="*/ 152041 h 4921391"/>
              <a:gd name="connsiteX2" fmla="*/ 5373797 w 5373797"/>
              <a:gd name="connsiteY2" fmla="*/ 2235058 h 4921391"/>
              <a:gd name="connsiteX3" fmla="*/ 2687464 w 5373797"/>
              <a:gd name="connsiteY3" fmla="*/ 4921391 h 4921391"/>
              <a:gd name="connsiteX4" fmla="*/ 1131 w 5373797"/>
              <a:gd name="connsiteY4" fmla="*/ 2235058 h 4921391"/>
              <a:gd name="connsiteX0" fmla="*/ 200392 w 5573058"/>
              <a:gd name="connsiteY0" fmla="*/ 2223382 h 4909715"/>
              <a:gd name="connsiteX1" fmla="*/ 2575641 w 5573058"/>
              <a:gd name="connsiteY1" fmla="*/ 140365 h 4909715"/>
              <a:gd name="connsiteX2" fmla="*/ 5573058 w 5573058"/>
              <a:gd name="connsiteY2" fmla="*/ 2223382 h 4909715"/>
              <a:gd name="connsiteX3" fmla="*/ 2886725 w 5573058"/>
              <a:gd name="connsiteY3" fmla="*/ 4909715 h 4909715"/>
              <a:gd name="connsiteX4" fmla="*/ 200392 w 5573058"/>
              <a:gd name="connsiteY4" fmla="*/ 2223382 h 4909715"/>
              <a:gd name="connsiteX0" fmla="*/ 2811 w 5375477"/>
              <a:gd name="connsiteY0" fmla="*/ 2686152 h 5372485"/>
              <a:gd name="connsiteX1" fmla="*/ 3113350 w 5375477"/>
              <a:gd name="connsiteY1" fmla="*/ 131795 h 5372485"/>
              <a:gd name="connsiteX2" fmla="*/ 5375477 w 5375477"/>
              <a:gd name="connsiteY2" fmla="*/ 2686152 h 5372485"/>
              <a:gd name="connsiteX3" fmla="*/ 2689144 w 5375477"/>
              <a:gd name="connsiteY3" fmla="*/ 5372485 h 5372485"/>
              <a:gd name="connsiteX4" fmla="*/ 2811 w 5375477"/>
              <a:gd name="connsiteY4" fmla="*/ 2686152 h 5372485"/>
              <a:gd name="connsiteX0" fmla="*/ 2811 w 5375477"/>
              <a:gd name="connsiteY0" fmla="*/ 3621256 h 6307589"/>
              <a:gd name="connsiteX1" fmla="*/ 3113350 w 5375477"/>
              <a:gd name="connsiteY1" fmla="*/ 1066899 h 6307589"/>
              <a:gd name="connsiteX2" fmla="*/ 5375477 w 5375477"/>
              <a:gd name="connsiteY2" fmla="*/ 3621256 h 6307589"/>
              <a:gd name="connsiteX3" fmla="*/ 2689144 w 5375477"/>
              <a:gd name="connsiteY3" fmla="*/ 6307589 h 6307589"/>
              <a:gd name="connsiteX4" fmla="*/ 2811 w 5375477"/>
              <a:gd name="connsiteY4" fmla="*/ 3621256 h 6307589"/>
              <a:gd name="connsiteX0" fmla="*/ 1524 w 5374190"/>
              <a:gd name="connsiteY0" fmla="*/ 3621256 h 5892810"/>
              <a:gd name="connsiteX1" fmla="*/ 3112063 w 5374190"/>
              <a:gd name="connsiteY1" fmla="*/ 1066899 h 5892810"/>
              <a:gd name="connsiteX2" fmla="*/ 5374190 w 5374190"/>
              <a:gd name="connsiteY2" fmla="*/ 3621256 h 5892810"/>
              <a:gd name="connsiteX3" fmla="*/ 2791552 w 5374190"/>
              <a:gd name="connsiteY3" fmla="*/ 5892810 h 5892810"/>
              <a:gd name="connsiteX4" fmla="*/ 1524 w 5374190"/>
              <a:gd name="connsiteY4" fmla="*/ 3621256 h 589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4190" h="5892810">
                <a:moveTo>
                  <a:pt x="1524" y="3621256"/>
                </a:moveTo>
                <a:cubicBezTo>
                  <a:pt x="54942" y="2816938"/>
                  <a:pt x="2118636" y="4045769"/>
                  <a:pt x="3112063" y="1066899"/>
                </a:cubicBezTo>
                <a:cubicBezTo>
                  <a:pt x="4105490" y="-1911971"/>
                  <a:pt x="5374190" y="2137635"/>
                  <a:pt x="5374190" y="3621256"/>
                </a:cubicBezTo>
                <a:cubicBezTo>
                  <a:pt x="5374190" y="5104877"/>
                  <a:pt x="4275173" y="5892810"/>
                  <a:pt x="2791552" y="5892810"/>
                </a:cubicBezTo>
                <a:cubicBezTo>
                  <a:pt x="1307931" y="5892810"/>
                  <a:pt x="-51894" y="4425574"/>
                  <a:pt x="1524" y="3621256"/>
                </a:cubicBezTo>
                <a:close/>
              </a:path>
            </a:pathLst>
          </a:custGeom>
          <a:solidFill>
            <a:srgbClr val="FFD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4">
            <a:extLst>
              <a:ext uri="{FF2B5EF4-FFF2-40B4-BE49-F238E27FC236}">
                <a16:creationId xmlns:a16="http://schemas.microsoft.com/office/drawing/2014/main" id="{65ADD10B-C842-5C20-F4D4-C3E090FAAB95}"/>
              </a:ext>
            </a:extLst>
          </p:cNvPr>
          <p:cNvSpPr/>
          <p:nvPr/>
        </p:nvSpPr>
        <p:spPr>
          <a:xfrm rot="16767589" flipH="1">
            <a:off x="9552831" y="4315076"/>
            <a:ext cx="2216337" cy="2041641"/>
          </a:xfrm>
          <a:custGeom>
            <a:avLst/>
            <a:gdLst>
              <a:gd name="connsiteX0" fmla="*/ 0 w 5372665"/>
              <a:gd name="connsiteY0" fmla="*/ 2686333 h 5372665"/>
              <a:gd name="connsiteX1" fmla="*/ 2686333 w 5372665"/>
              <a:gd name="connsiteY1" fmla="*/ 0 h 5372665"/>
              <a:gd name="connsiteX2" fmla="*/ 5372666 w 5372665"/>
              <a:gd name="connsiteY2" fmla="*/ 2686333 h 5372665"/>
              <a:gd name="connsiteX3" fmla="*/ 2686333 w 5372665"/>
              <a:gd name="connsiteY3" fmla="*/ 5372666 h 5372665"/>
              <a:gd name="connsiteX4" fmla="*/ 0 w 5372665"/>
              <a:gd name="connsiteY4" fmla="*/ 2686333 h 5372665"/>
              <a:gd name="connsiteX0" fmla="*/ 2033 w 5374699"/>
              <a:gd name="connsiteY0" fmla="*/ 2083017 h 4769350"/>
              <a:gd name="connsiteX1" fmla="*/ 2377282 w 5374699"/>
              <a:gd name="connsiteY1" fmla="*/ 0 h 4769350"/>
              <a:gd name="connsiteX2" fmla="*/ 5374699 w 5374699"/>
              <a:gd name="connsiteY2" fmla="*/ 2083017 h 4769350"/>
              <a:gd name="connsiteX3" fmla="*/ 2688366 w 5374699"/>
              <a:gd name="connsiteY3" fmla="*/ 4769350 h 4769350"/>
              <a:gd name="connsiteX4" fmla="*/ 2033 w 5374699"/>
              <a:gd name="connsiteY4" fmla="*/ 2083017 h 4769350"/>
              <a:gd name="connsiteX0" fmla="*/ 1131 w 5373797"/>
              <a:gd name="connsiteY0" fmla="*/ 2235058 h 4921391"/>
              <a:gd name="connsiteX1" fmla="*/ 2376380 w 5373797"/>
              <a:gd name="connsiteY1" fmla="*/ 152041 h 4921391"/>
              <a:gd name="connsiteX2" fmla="*/ 5373797 w 5373797"/>
              <a:gd name="connsiteY2" fmla="*/ 2235058 h 4921391"/>
              <a:gd name="connsiteX3" fmla="*/ 2687464 w 5373797"/>
              <a:gd name="connsiteY3" fmla="*/ 4921391 h 4921391"/>
              <a:gd name="connsiteX4" fmla="*/ 1131 w 5373797"/>
              <a:gd name="connsiteY4" fmla="*/ 2235058 h 4921391"/>
              <a:gd name="connsiteX0" fmla="*/ 200392 w 5573058"/>
              <a:gd name="connsiteY0" fmla="*/ 2223382 h 4909715"/>
              <a:gd name="connsiteX1" fmla="*/ 2575641 w 5573058"/>
              <a:gd name="connsiteY1" fmla="*/ 140365 h 4909715"/>
              <a:gd name="connsiteX2" fmla="*/ 5573058 w 5573058"/>
              <a:gd name="connsiteY2" fmla="*/ 2223382 h 4909715"/>
              <a:gd name="connsiteX3" fmla="*/ 2886725 w 5573058"/>
              <a:gd name="connsiteY3" fmla="*/ 4909715 h 4909715"/>
              <a:gd name="connsiteX4" fmla="*/ 200392 w 5573058"/>
              <a:gd name="connsiteY4" fmla="*/ 2223382 h 4909715"/>
              <a:gd name="connsiteX0" fmla="*/ 2811 w 5375477"/>
              <a:gd name="connsiteY0" fmla="*/ 2686152 h 5372485"/>
              <a:gd name="connsiteX1" fmla="*/ 3113350 w 5375477"/>
              <a:gd name="connsiteY1" fmla="*/ 131795 h 5372485"/>
              <a:gd name="connsiteX2" fmla="*/ 5375477 w 5375477"/>
              <a:gd name="connsiteY2" fmla="*/ 2686152 h 5372485"/>
              <a:gd name="connsiteX3" fmla="*/ 2689144 w 5375477"/>
              <a:gd name="connsiteY3" fmla="*/ 5372485 h 5372485"/>
              <a:gd name="connsiteX4" fmla="*/ 2811 w 5375477"/>
              <a:gd name="connsiteY4" fmla="*/ 2686152 h 5372485"/>
              <a:gd name="connsiteX0" fmla="*/ 2811 w 5375477"/>
              <a:gd name="connsiteY0" fmla="*/ 3621256 h 6307589"/>
              <a:gd name="connsiteX1" fmla="*/ 3113350 w 5375477"/>
              <a:gd name="connsiteY1" fmla="*/ 1066899 h 6307589"/>
              <a:gd name="connsiteX2" fmla="*/ 5375477 w 5375477"/>
              <a:gd name="connsiteY2" fmla="*/ 3621256 h 6307589"/>
              <a:gd name="connsiteX3" fmla="*/ 2689144 w 5375477"/>
              <a:gd name="connsiteY3" fmla="*/ 6307589 h 6307589"/>
              <a:gd name="connsiteX4" fmla="*/ 2811 w 5375477"/>
              <a:gd name="connsiteY4" fmla="*/ 3621256 h 6307589"/>
              <a:gd name="connsiteX0" fmla="*/ 1524 w 5374190"/>
              <a:gd name="connsiteY0" fmla="*/ 3621256 h 5892810"/>
              <a:gd name="connsiteX1" fmla="*/ 3112063 w 5374190"/>
              <a:gd name="connsiteY1" fmla="*/ 1066899 h 5892810"/>
              <a:gd name="connsiteX2" fmla="*/ 5374190 w 5374190"/>
              <a:gd name="connsiteY2" fmla="*/ 3621256 h 5892810"/>
              <a:gd name="connsiteX3" fmla="*/ 2791552 w 5374190"/>
              <a:gd name="connsiteY3" fmla="*/ 5892810 h 5892810"/>
              <a:gd name="connsiteX4" fmla="*/ 1524 w 5374190"/>
              <a:gd name="connsiteY4" fmla="*/ 3621256 h 589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4190" h="5892810">
                <a:moveTo>
                  <a:pt x="1524" y="3621256"/>
                </a:moveTo>
                <a:cubicBezTo>
                  <a:pt x="54942" y="2816938"/>
                  <a:pt x="2118636" y="4045769"/>
                  <a:pt x="3112063" y="1066899"/>
                </a:cubicBezTo>
                <a:cubicBezTo>
                  <a:pt x="4105490" y="-1911971"/>
                  <a:pt x="5374190" y="2137635"/>
                  <a:pt x="5374190" y="3621256"/>
                </a:cubicBezTo>
                <a:cubicBezTo>
                  <a:pt x="5374190" y="5104877"/>
                  <a:pt x="4275173" y="5892810"/>
                  <a:pt x="2791552" y="5892810"/>
                </a:cubicBezTo>
                <a:cubicBezTo>
                  <a:pt x="1307931" y="5892810"/>
                  <a:pt x="-51894" y="4425574"/>
                  <a:pt x="1524" y="3621256"/>
                </a:cubicBezTo>
                <a:close/>
              </a:path>
            </a:pathLst>
          </a:custGeom>
          <a:solidFill>
            <a:srgbClr val="FFD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303639" y="274993"/>
            <a:ext cx="5372671" cy="369332"/>
          </a:xfrm>
          <a:prstGeom prst="rect">
            <a:avLst/>
          </a:prstGeom>
        </p:spPr>
        <p:txBody>
          <a:bodyPr wrap="square">
            <a:spAutoFit/>
          </a:bodyPr>
          <a:lstStyle/>
          <a:p>
            <a:pPr algn="r" rtl="1"/>
            <a:r>
              <a:rPr lang="fa-IR" dirty="0">
                <a:cs typeface="B Titr" panose="00000700000000000000" pitchFamily="2" charset="-78"/>
              </a:rPr>
              <a:t>آشنایی با فرمت خروجی جستجوها</a:t>
            </a:r>
            <a:endParaRPr lang="en-US" dirty="0">
              <a:cs typeface="B Titr" panose="00000700000000000000" pitchFamily="2" charset="-78"/>
            </a:endParaRPr>
          </a:p>
        </p:txBody>
      </p:sp>
      <p:sp>
        <p:nvSpPr>
          <p:cNvPr id="4" name="Rectangle 3"/>
          <p:cNvSpPr/>
          <p:nvPr/>
        </p:nvSpPr>
        <p:spPr>
          <a:xfrm>
            <a:off x="798339" y="896967"/>
            <a:ext cx="8603227" cy="577081"/>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به‌منظور آشنایی بیشتر با اجزای مختلف هر یک از خروجی‌ها، شکل زیر را مشاهده نمایید.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1531001" y="1922239"/>
            <a:ext cx="9422945" cy="4305562"/>
          </a:xfrm>
          <a:prstGeom prst="rect">
            <a:avLst/>
          </a:prstGeom>
        </p:spPr>
      </p:pic>
    </p:spTree>
    <p:extLst>
      <p:ext uri="{BB962C8B-B14F-4D97-AF65-F5344CB8AC3E}">
        <p14:creationId xmlns:p14="http://schemas.microsoft.com/office/powerpoint/2010/main" val="35248351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15149" y="274993"/>
            <a:ext cx="5461162" cy="400110"/>
          </a:xfrm>
          <a:prstGeom prst="rect">
            <a:avLst/>
          </a:prstGeom>
        </p:spPr>
        <p:txBody>
          <a:bodyPr wrap="square">
            <a:spAutoFit/>
          </a:bodyPr>
          <a:lstStyle/>
          <a:p>
            <a:pPr algn="r" rtl="1"/>
            <a:r>
              <a:rPr lang="fa-IR" sz="2000" dirty="0">
                <a:cs typeface="B Titr" panose="00000700000000000000" pitchFamily="2" charset="-78"/>
              </a:rPr>
              <a:t>آشنایی با فرمت خروجی جستجوها</a:t>
            </a:r>
            <a:endParaRPr lang="en-US" sz="2000" dirty="0">
              <a:cs typeface="B Titr" panose="00000700000000000000" pitchFamily="2" charset="-78"/>
            </a:endParaRPr>
          </a:p>
        </p:txBody>
      </p:sp>
      <p:sp>
        <p:nvSpPr>
          <p:cNvPr id="3" name="Rectangle 2"/>
          <p:cNvSpPr/>
          <p:nvPr/>
        </p:nvSpPr>
        <p:spPr>
          <a:xfrm>
            <a:off x="299884" y="785523"/>
            <a:ext cx="11592232" cy="5632311"/>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مطابق با شكل اسلاید قبل ، اجزای مختلف نتایج جستجو به شرح زیر است:</a:t>
            </a:r>
          </a:p>
          <a:p>
            <a:pPr algn="justLow" rtl="1">
              <a:lnSpc>
                <a:spcPct val="200000"/>
              </a:lnSpc>
            </a:pPr>
            <a:r>
              <a:rPr lang="fa-IR" dirty="0">
                <a:latin typeface="Times New Roman" panose="02020603050405020304" pitchFamily="18" charset="0"/>
                <a:cs typeface="B Nazanin" panose="00000400000000000000" pitchFamily="2" charset="-78"/>
              </a:rPr>
              <a:t>1: عنوان منبع پژوهشی</a:t>
            </a:r>
          </a:p>
          <a:p>
            <a:pPr algn="justLow" rtl="1">
              <a:lnSpc>
                <a:spcPct val="200000"/>
              </a:lnSpc>
            </a:pPr>
            <a:r>
              <a:rPr lang="fa-IR" dirty="0">
                <a:latin typeface="Times New Roman" panose="02020603050405020304" pitchFamily="18" charset="0"/>
                <a:cs typeface="B Nazanin" panose="00000400000000000000" pitchFamily="2" charset="-78"/>
              </a:rPr>
              <a:t>2: شامل چهار بخش (به ترتیب از چپ به راست) نام نویسنده (ها)، محل نشر (مجله/کتاب/ کنفرانس و …)، سال نشر، ناشر</a:t>
            </a:r>
          </a:p>
          <a:p>
            <a:pPr algn="justLow" rtl="1">
              <a:lnSpc>
                <a:spcPct val="200000"/>
              </a:lnSpc>
            </a:pPr>
            <a:r>
              <a:rPr lang="fa-IR" dirty="0">
                <a:latin typeface="Times New Roman" panose="02020603050405020304" pitchFamily="18" charset="0"/>
                <a:cs typeface="B Nazanin" panose="00000400000000000000" pitchFamily="2" charset="-78"/>
              </a:rPr>
              <a:t>3: چکیده‌ای از منبع</a:t>
            </a:r>
          </a:p>
          <a:p>
            <a:pPr algn="justLow" rtl="1">
              <a:lnSpc>
                <a:spcPct val="200000"/>
              </a:lnSpc>
            </a:pPr>
            <a:r>
              <a:rPr lang="fa-IR" dirty="0">
                <a:latin typeface="Times New Roman" panose="02020603050405020304" pitchFamily="18" charset="0"/>
                <a:cs typeface="B Nazanin" panose="00000400000000000000" pitchFamily="2" charset="-78"/>
              </a:rPr>
              <a:t>4: تعداد استنادات دریافتی منبع مربوطه که شاید بتوان این ویژگی را مهم‌ترین قابلیت گوگل پژوهشگر دانست که با کلیک بر روی این گزینه امکان مشاهده تمامی منابعی که منبع مربوطه را به‌عنوان مرجع استفاده نموده‌اند وجود دارد</a:t>
            </a:r>
          </a:p>
          <a:p>
            <a:pPr algn="justLow" rtl="1">
              <a:lnSpc>
                <a:spcPct val="200000"/>
              </a:lnSpc>
            </a:pPr>
            <a:r>
              <a:rPr lang="fa-IR" dirty="0">
                <a:latin typeface="Times New Roman" panose="02020603050405020304" pitchFamily="18" charset="0"/>
                <a:cs typeface="B Nazanin" panose="00000400000000000000" pitchFamily="2" charset="-78"/>
              </a:rPr>
              <a:t>5: منابع مرتبط با منبع مربوطه</a:t>
            </a:r>
          </a:p>
          <a:p>
            <a:pPr algn="justLow" rtl="1">
              <a:lnSpc>
                <a:spcPct val="200000"/>
              </a:lnSpc>
            </a:pPr>
            <a:r>
              <a:rPr lang="fa-IR" dirty="0">
                <a:latin typeface="Times New Roman" panose="02020603050405020304" pitchFamily="18" charset="0"/>
                <a:cs typeface="B Nazanin" panose="00000400000000000000" pitchFamily="2" charset="-78"/>
              </a:rPr>
              <a:t>6: نمایش ویرایش‌های مختلف از منبع مربوطه</a:t>
            </a:r>
          </a:p>
          <a:p>
            <a:pPr algn="justLow" rtl="1">
              <a:lnSpc>
                <a:spcPct val="200000"/>
              </a:lnSpc>
            </a:pPr>
            <a:r>
              <a:rPr lang="fa-IR" dirty="0">
                <a:latin typeface="Times New Roman" panose="02020603050405020304" pitchFamily="18" charset="0"/>
                <a:cs typeface="B Nazanin" panose="00000400000000000000" pitchFamily="2" charset="-78"/>
              </a:rPr>
              <a:t>7: درصورتی‌که تمایل به ارجاع به منبع وجود داشته باشد با کلیک بر روی این گزینه خروجی مربوطه نمایش داده می‌شود</a:t>
            </a:r>
          </a:p>
          <a:p>
            <a:pPr algn="justLow" rtl="1">
              <a:lnSpc>
                <a:spcPct val="200000"/>
              </a:lnSpc>
            </a:pPr>
            <a:r>
              <a:rPr lang="fa-IR" dirty="0">
                <a:latin typeface="Times New Roman" panose="02020603050405020304" pitchFamily="18" charset="0"/>
                <a:cs typeface="B Nazanin" panose="00000400000000000000" pitchFamily="2" charset="-78"/>
              </a:rPr>
              <a:t>8: امکان ذخیره منبع مربوطه را فراهم می‌نماید.</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22670508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08671" y="245495"/>
            <a:ext cx="5574269" cy="400110"/>
          </a:xfrm>
          <a:prstGeom prst="rect">
            <a:avLst/>
          </a:prstGeom>
        </p:spPr>
        <p:txBody>
          <a:bodyPr wrap="square">
            <a:spAutoFit/>
          </a:bodyPr>
          <a:lstStyle/>
          <a:p>
            <a:pPr algn="r" rtl="1"/>
            <a:r>
              <a:rPr lang="fa-IR" sz="2000" dirty="0">
                <a:cs typeface="B Titr" panose="00000700000000000000" pitchFamily="2" charset="-78"/>
              </a:rPr>
              <a:t>نمایش نتایج جدیدتر در صفحه نتایج جستجو</a:t>
            </a:r>
            <a:endParaRPr lang="en-US" sz="2000" dirty="0">
              <a:cs typeface="B Titr" panose="00000700000000000000" pitchFamily="2" charset="-78"/>
            </a:endParaRPr>
          </a:p>
        </p:txBody>
      </p:sp>
      <p:sp>
        <p:nvSpPr>
          <p:cNvPr id="3" name="Rectangle 2"/>
          <p:cNvSpPr/>
          <p:nvPr/>
        </p:nvSpPr>
        <p:spPr>
          <a:xfrm>
            <a:off x="962345" y="1095493"/>
            <a:ext cx="10668000" cy="577081"/>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نتایج جستجو غالباً به ترتیب ارتباط با یکدیگر و نه به ترتیب تاریخ نمایش داده می‌شوند. برای یافتن مقالات جدیدتر می‌تواند روش‌های زیر را انجام داد.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2337755" y="2367558"/>
            <a:ext cx="7343573" cy="3581404"/>
          </a:xfrm>
          <a:prstGeom prst="rect">
            <a:avLst/>
          </a:prstGeom>
        </p:spPr>
      </p:pic>
    </p:spTree>
    <p:extLst>
      <p:ext uri="{BB962C8B-B14F-4D97-AF65-F5344CB8AC3E}">
        <p14:creationId xmlns:p14="http://schemas.microsoft.com/office/powerpoint/2010/main" val="37840054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4">
            <a:extLst>
              <a:ext uri="{FF2B5EF4-FFF2-40B4-BE49-F238E27FC236}">
                <a16:creationId xmlns:a16="http://schemas.microsoft.com/office/drawing/2014/main" id="{B517F1D1-0503-B9AA-8B4E-85F81ACC1497}"/>
              </a:ext>
            </a:extLst>
          </p:cNvPr>
          <p:cNvSpPr/>
          <p:nvPr/>
        </p:nvSpPr>
        <p:spPr>
          <a:xfrm rot="2495158" flipH="1">
            <a:off x="630283" y="1634244"/>
            <a:ext cx="4304492" cy="3965203"/>
          </a:xfrm>
          <a:custGeom>
            <a:avLst/>
            <a:gdLst>
              <a:gd name="connsiteX0" fmla="*/ 0 w 5372665"/>
              <a:gd name="connsiteY0" fmla="*/ 2686333 h 5372665"/>
              <a:gd name="connsiteX1" fmla="*/ 2686333 w 5372665"/>
              <a:gd name="connsiteY1" fmla="*/ 0 h 5372665"/>
              <a:gd name="connsiteX2" fmla="*/ 5372666 w 5372665"/>
              <a:gd name="connsiteY2" fmla="*/ 2686333 h 5372665"/>
              <a:gd name="connsiteX3" fmla="*/ 2686333 w 5372665"/>
              <a:gd name="connsiteY3" fmla="*/ 5372666 h 5372665"/>
              <a:gd name="connsiteX4" fmla="*/ 0 w 5372665"/>
              <a:gd name="connsiteY4" fmla="*/ 2686333 h 5372665"/>
              <a:gd name="connsiteX0" fmla="*/ 2033 w 5374699"/>
              <a:gd name="connsiteY0" fmla="*/ 2083017 h 4769350"/>
              <a:gd name="connsiteX1" fmla="*/ 2377282 w 5374699"/>
              <a:gd name="connsiteY1" fmla="*/ 0 h 4769350"/>
              <a:gd name="connsiteX2" fmla="*/ 5374699 w 5374699"/>
              <a:gd name="connsiteY2" fmla="*/ 2083017 h 4769350"/>
              <a:gd name="connsiteX3" fmla="*/ 2688366 w 5374699"/>
              <a:gd name="connsiteY3" fmla="*/ 4769350 h 4769350"/>
              <a:gd name="connsiteX4" fmla="*/ 2033 w 5374699"/>
              <a:gd name="connsiteY4" fmla="*/ 2083017 h 4769350"/>
              <a:gd name="connsiteX0" fmla="*/ 1131 w 5373797"/>
              <a:gd name="connsiteY0" fmla="*/ 2235058 h 4921391"/>
              <a:gd name="connsiteX1" fmla="*/ 2376380 w 5373797"/>
              <a:gd name="connsiteY1" fmla="*/ 152041 h 4921391"/>
              <a:gd name="connsiteX2" fmla="*/ 5373797 w 5373797"/>
              <a:gd name="connsiteY2" fmla="*/ 2235058 h 4921391"/>
              <a:gd name="connsiteX3" fmla="*/ 2687464 w 5373797"/>
              <a:gd name="connsiteY3" fmla="*/ 4921391 h 4921391"/>
              <a:gd name="connsiteX4" fmla="*/ 1131 w 5373797"/>
              <a:gd name="connsiteY4" fmla="*/ 2235058 h 4921391"/>
              <a:gd name="connsiteX0" fmla="*/ 200392 w 5573058"/>
              <a:gd name="connsiteY0" fmla="*/ 2223382 h 4909715"/>
              <a:gd name="connsiteX1" fmla="*/ 2575641 w 5573058"/>
              <a:gd name="connsiteY1" fmla="*/ 140365 h 4909715"/>
              <a:gd name="connsiteX2" fmla="*/ 5573058 w 5573058"/>
              <a:gd name="connsiteY2" fmla="*/ 2223382 h 4909715"/>
              <a:gd name="connsiteX3" fmla="*/ 2886725 w 5573058"/>
              <a:gd name="connsiteY3" fmla="*/ 4909715 h 4909715"/>
              <a:gd name="connsiteX4" fmla="*/ 200392 w 5573058"/>
              <a:gd name="connsiteY4" fmla="*/ 2223382 h 4909715"/>
              <a:gd name="connsiteX0" fmla="*/ 2811 w 5375477"/>
              <a:gd name="connsiteY0" fmla="*/ 2686152 h 5372485"/>
              <a:gd name="connsiteX1" fmla="*/ 3113350 w 5375477"/>
              <a:gd name="connsiteY1" fmla="*/ 131795 h 5372485"/>
              <a:gd name="connsiteX2" fmla="*/ 5375477 w 5375477"/>
              <a:gd name="connsiteY2" fmla="*/ 2686152 h 5372485"/>
              <a:gd name="connsiteX3" fmla="*/ 2689144 w 5375477"/>
              <a:gd name="connsiteY3" fmla="*/ 5372485 h 5372485"/>
              <a:gd name="connsiteX4" fmla="*/ 2811 w 5375477"/>
              <a:gd name="connsiteY4" fmla="*/ 2686152 h 5372485"/>
              <a:gd name="connsiteX0" fmla="*/ 2811 w 5375477"/>
              <a:gd name="connsiteY0" fmla="*/ 3621256 h 6307589"/>
              <a:gd name="connsiteX1" fmla="*/ 3113350 w 5375477"/>
              <a:gd name="connsiteY1" fmla="*/ 1066899 h 6307589"/>
              <a:gd name="connsiteX2" fmla="*/ 5375477 w 5375477"/>
              <a:gd name="connsiteY2" fmla="*/ 3621256 h 6307589"/>
              <a:gd name="connsiteX3" fmla="*/ 2689144 w 5375477"/>
              <a:gd name="connsiteY3" fmla="*/ 6307589 h 6307589"/>
              <a:gd name="connsiteX4" fmla="*/ 2811 w 5375477"/>
              <a:gd name="connsiteY4" fmla="*/ 3621256 h 6307589"/>
              <a:gd name="connsiteX0" fmla="*/ 1524 w 5374190"/>
              <a:gd name="connsiteY0" fmla="*/ 3621256 h 5892810"/>
              <a:gd name="connsiteX1" fmla="*/ 3112063 w 5374190"/>
              <a:gd name="connsiteY1" fmla="*/ 1066899 h 5892810"/>
              <a:gd name="connsiteX2" fmla="*/ 5374190 w 5374190"/>
              <a:gd name="connsiteY2" fmla="*/ 3621256 h 5892810"/>
              <a:gd name="connsiteX3" fmla="*/ 2791552 w 5374190"/>
              <a:gd name="connsiteY3" fmla="*/ 5892810 h 5892810"/>
              <a:gd name="connsiteX4" fmla="*/ 1524 w 5374190"/>
              <a:gd name="connsiteY4" fmla="*/ 3621256 h 589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4190" h="5892810">
                <a:moveTo>
                  <a:pt x="1524" y="3621256"/>
                </a:moveTo>
                <a:cubicBezTo>
                  <a:pt x="54942" y="2816938"/>
                  <a:pt x="2118636" y="4045769"/>
                  <a:pt x="3112063" y="1066899"/>
                </a:cubicBezTo>
                <a:cubicBezTo>
                  <a:pt x="4105490" y="-1911971"/>
                  <a:pt x="5374190" y="2137635"/>
                  <a:pt x="5374190" y="3621256"/>
                </a:cubicBezTo>
                <a:cubicBezTo>
                  <a:pt x="5374190" y="5104877"/>
                  <a:pt x="4275173" y="5892810"/>
                  <a:pt x="2791552" y="5892810"/>
                </a:cubicBezTo>
                <a:cubicBezTo>
                  <a:pt x="1307931" y="5892810"/>
                  <a:pt x="-51894" y="4425574"/>
                  <a:pt x="1524" y="3621256"/>
                </a:cubicBezTo>
                <a:close/>
              </a:path>
            </a:pathLst>
          </a:custGeom>
          <a:solidFill>
            <a:srgbClr val="FFD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175820" y="255327"/>
            <a:ext cx="5569748" cy="400110"/>
          </a:xfrm>
          <a:prstGeom prst="rect">
            <a:avLst/>
          </a:prstGeom>
        </p:spPr>
        <p:txBody>
          <a:bodyPr wrap="square">
            <a:spAutoFit/>
          </a:bodyPr>
          <a:lstStyle/>
          <a:p>
            <a:pPr algn="r" rtl="1"/>
            <a:r>
              <a:rPr lang="fa-IR" sz="2000" dirty="0">
                <a:cs typeface="B Titr" panose="00000700000000000000" pitchFamily="2" charset="-78"/>
              </a:rPr>
              <a:t>نمایش نتایج جدیدتر د</a:t>
            </a:r>
            <a:r>
              <a:rPr lang="fa-IR" dirty="0">
                <a:cs typeface="B Titr" panose="00000700000000000000" pitchFamily="2" charset="-78"/>
              </a:rPr>
              <a:t>ر </a:t>
            </a:r>
            <a:r>
              <a:rPr lang="fa-IR" sz="2000" dirty="0">
                <a:cs typeface="B Titr" panose="00000700000000000000" pitchFamily="2" charset="-78"/>
              </a:rPr>
              <a:t>صفحه</a:t>
            </a:r>
            <a:r>
              <a:rPr lang="fa-IR" dirty="0">
                <a:cs typeface="B Titr" panose="00000700000000000000" pitchFamily="2" charset="-78"/>
              </a:rPr>
              <a:t> </a:t>
            </a:r>
            <a:r>
              <a:rPr lang="fa-IR" sz="2000" dirty="0">
                <a:cs typeface="B Titr" panose="00000700000000000000" pitchFamily="2" charset="-78"/>
              </a:rPr>
              <a:t>نتایج جستجو</a:t>
            </a:r>
            <a:endParaRPr lang="en-US" sz="2000" dirty="0">
              <a:cs typeface="B Titr" panose="00000700000000000000" pitchFamily="2" charset="-78"/>
            </a:endParaRPr>
          </a:p>
        </p:txBody>
      </p:sp>
      <p:sp>
        <p:nvSpPr>
          <p:cNvPr id="5" name="Rectangle 4"/>
          <p:cNvSpPr/>
          <p:nvPr/>
        </p:nvSpPr>
        <p:spPr>
          <a:xfrm>
            <a:off x="5708261" y="1146938"/>
            <a:ext cx="6074613" cy="4939814"/>
          </a:xfrm>
          <a:prstGeom prst="rect">
            <a:avLst/>
          </a:prstGeom>
        </p:spPr>
        <p:txBody>
          <a:bodyPr wrap="square">
            <a:spAutoFit/>
          </a:bodyPr>
          <a:lstStyle/>
          <a:p>
            <a:pPr algn="r" rtl="1">
              <a:lnSpc>
                <a:spcPct val="300000"/>
              </a:lnSpc>
            </a:pPr>
            <a:r>
              <a:rPr lang="fa-IR" dirty="0">
                <a:latin typeface="Times New Roman" panose="02020603050405020304" pitchFamily="18" charset="0"/>
                <a:cs typeface="B Nazanin" panose="00000400000000000000" pitchFamily="2" charset="-78"/>
              </a:rPr>
              <a:t>• از روی گزینه‌های سمت چپ صفحه نتایج جستجو بر روی گزینه “</a:t>
            </a:r>
            <a:r>
              <a:rPr lang="en-US" dirty="0">
                <a:latin typeface="Times New Roman" panose="02020603050405020304" pitchFamily="18" charset="0"/>
                <a:cs typeface="B Nazanin" panose="00000400000000000000" pitchFamily="2" charset="-78"/>
              </a:rPr>
              <a:t>since year” </a:t>
            </a:r>
            <a:r>
              <a:rPr lang="fa-IR" dirty="0">
                <a:latin typeface="Times New Roman" panose="02020603050405020304" pitchFamily="18" charset="0"/>
                <a:cs typeface="B Nazanin" panose="00000400000000000000" pitchFamily="2" charset="-78"/>
              </a:rPr>
              <a:t>کلیک کرده تا مقالات مربوط به یک بازه زمانی خاص نمایش داده شوند.</a:t>
            </a:r>
          </a:p>
          <a:p>
            <a:pPr algn="r" rtl="1">
              <a:lnSpc>
                <a:spcPct val="300000"/>
              </a:lnSpc>
            </a:pPr>
            <a:r>
              <a:rPr lang="fa-IR" dirty="0">
                <a:latin typeface="Times New Roman" panose="02020603050405020304" pitchFamily="18" charset="0"/>
                <a:cs typeface="B Nazanin" panose="00000400000000000000" pitchFamily="2" charset="-78"/>
              </a:rPr>
              <a:t>• با کلیک بر روی گزینه </a:t>
            </a:r>
            <a:r>
              <a:rPr lang="en-US" dirty="0">
                <a:latin typeface="Times New Roman" panose="02020603050405020304" pitchFamily="18" charset="0"/>
                <a:cs typeface="B Nazanin" panose="00000400000000000000" pitchFamily="2" charset="-78"/>
              </a:rPr>
              <a:t>Sort by date </a:t>
            </a:r>
            <a:r>
              <a:rPr lang="fa-IR" dirty="0">
                <a:latin typeface="Times New Roman" panose="02020603050405020304" pitchFamily="18" charset="0"/>
                <a:cs typeface="B Nazanin" panose="00000400000000000000" pitchFamily="2" charset="-78"/>
              </a:rPr>
              <a:t>می‌توان جدیدترین مقالات را یافت و نتایج جست‌وجو به ترتیب زمانی نمایش داده خواهد شد.</a:t>
            </a:r>
          </a:p>
          <a:p>
            <a:pPr algn="r" rtl="1">
              <a:lnSpc>
                <a:spcPct val="300000"/>
              </a:lnSpc>
            </a:pPr>
            <a:r>
              <a:rPr lang="fa-IR" dirty="0">
                <a:latin typeface="Times New Roman" panose="02020603050405020304" pitchFamily="18" charset="0"/>
                <a:cs typeface="B Nazanin" panose="00000400000000000000" pitchFamily="2" charset="-78"/>
              </a:rPr>
              <a:t>• اگر بر روی تصویر پاکت نامه کلیک کنید (</a:t>
            </a:r>
            <a:r>
              <a:rPr lang="en-US" dirty="0">
                <a:latin typeface="Times New Roman" panose="02020603050405020304" pitchFamily="18" charset="0"/>
                <a:cs typeface="B Nazanin" panose="00000400000000000000" pitchFamily="2" charset="-78"/>
              </a:rPr>
              <a:t>Create Alert </a:t>
            </a:r>
            <a:r>
              <a:rPr lang="fa-IR" dirty="0">
                <a:latin typeface="Times New Roman" panose="02020603050405020304" pitchFamily="18" charset="0"/>
                <a:cs typeface="B Nazanin" panose="00000400000000000000" pitchFamily="2" charset="-78"/>
              </a:rPr>
              <a:t> ) نتایج جدید به‌صورت دوره‌ای به ایمیل شما ارسال خواهد شد.</a:t>
            </a:r>
            <a:endParaRPr lang="en-US"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0CFC32B7-9E3B-D9B3-2AB0-B25B418DAAC1}"/>
              </a:ext>
            </a:extLst>
          </p:cNvPr>
          <p:cNvPicPr>
            <a:picLocks noChangeAspect="1"/>
          </p:cNvPicPr>
          <p:nvPr/>
        </p:nvPicPr>
        <p:blipFill rotWithShape="1">
          <a:blip r:embed="rId2">
            <a:extLst>
              <a:ext uri="{28A0092B-C50C-407E-A947-70E740481C1C}">
                <a14:useLocalDpi xmlns:a14="http://schemas.microsoft.com/office/drawing/2010/main" val="0"/>
              </a:ext>
            </a:extLst>
          </a:blip>
          <a:srcRect l="41755"/>
          <a:stretch/>
        </p:blipFill>
        <p:spPr>
          <a:xfrm>
            <a:off x="179108" y="559307"/>
            <a:ext cx="3393649" cy="5826548"/>
          </a:xfrm>
          <a:prstGeom prst="rect">
            <a:avLst/>
          </a:prstGeom>
        </p:spPr>
      </p:pic>
    </p:spTree>
    <p:extLst>
      <p:ext uri="{BB962C8B-B14F-4D97-AF65-F5344CB8AC3E}">
        <p14:creationId xmlns:p14="http://schemas.microsoft.com/office/powerpoint/2010/main" val="25413153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89006" y="235663"/>
            <a:ext cx="5519823" cy="369332"/>
          </a:xfrm>
          <a:prstGeom prst="rect">
            <a:avLst/>
          </a:prstGeom>
        </p:spPr>
        <p:txBody>
          <a:bodyPr wrap="square">
            <a:spAutoFit/>
          </a:bodyPr>
          <a:lstStyle/>
          <a:p>
            <a:pPr algn="r" rtl="1"/>
            <a:r>
              <a:rPr lang="fa-IR" dirty="0">
                <a:cs typeface="B Titr" panose="00000700000000000000" pitchFamily="2" charset="-78"/>
              </a:rPr>
              <a:t>یافتن متن کامل مقاله توسط گوگل اسکالر</a:t>
            </a:r>
            <a:endParaRPr lang="en-US" dirty="0">
              <a:cs typeface="B Titr" panose="00000700000000000000" pitchFamily="2" charset="-78"/>
            </a:endParaRPr>
          </a:p>
        </p:txBody>
      </p:sp>
      <p:sp>
        <p:nvSpPr>
          <p:cNvPr id="3" name="Rectangle 2"/>
          <p:cNvSpPr/>
          <p:nvPr/>
        </p:nvSpPr>
        <p:spPr>
          <a:xfrm>
            <a:off x="786579" y="1247543"/>
            <a:ext cx="10776155" cy="1131079"/>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هنگام جستجو در گوگل اسکولار، در اغلب موارد چکیده و گاهی اوقات متن کامل مدارک به‌صورت رایگان در اختیار جستجوگران قرار می‌گیرد؛ اما مطالعه و دانلود متن کامل برخی دیگر از مقالات و مدارک نیاز به اشتراک شخصی یا سازمانی دارد. برای دانلود رایگان مقاله می توانید از ایران پیپر کمک بگیرید.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1934831" y="2789304"/>
            <a:ext cx="8322338" cy="3380149"/>
          </a:xfrm>
          <a:prstGeom prst="rect">
            <a:avLst/>
          </a:prstGeom>
        </p:spPr>
      </p:pic>
    </p:spTree>
    <p:extLst>
      <p:ext uri="{BB962C8B-B14F-4D97-AF65-F5344CB8AC3E}">
        <p14:creationId xmlns:p14="http://schemas.microsoft.com/office/powerpoint/2010/main" val="3287124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05317" y="265160"/>
            <a:ext cx="5401835" cy="369332"/>
          </a:xfrm>
          <a:prstGeom prst="rect">
            <a:avLst/>
          </a:prstGeom>
        </p:spPr>
        <p:txBody>
          <a:bodyPr wrap="square">
            <a:spAutoFit/>
          </a:bodyPr>
          <a:lstStyle/>
          <a:p>
            <a:pPr algn="r" rtl="1"/>
            <a:r>
              <a:rPr lang="fa-IR" dirty="0">
                <a:cs typeface="B Titr" panose="00000700000000000000" pitchFamily="2" charset="-78"/>
              </a:rPr>
              <a:t>یافتن متن کامل مقاله توسط گوگل اسکالر</a:t>
            </a:r>
            <a:endParaRPr lang="en-US" dirty="0">
              <a:cs typeface="B Titr" panose="00000700000000000000" pitchFamily="2" charset="-78"/>
            </a:endParaRPr>
          </a:p>
        </p:txBody>
      </p:sp>
      <p:sp>
        <p:nvSpPr>
          <p:cNvPr id="3" name="Rectangle 2"/>
          <p:cNvSpPr/>
          <p:nvPr/>
        </p:nvSpPr>
        <p:spPr>
          <a:xfrm>
            <a:off x="1533528" y="2210776"/>
            <a:ext cx="10215715" cy="4108817"/>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چند روش زیر ممکن است مفید واقع شود.</a:t>
            </a:r>
          </a:p>
          <a:p>
            <a:pPr algn="justLow" rtl="1">
              <a:lnSpc>
                <a:spcPct val="300000"/>
              </a:lnSpc>
            </a:pPr>
            <a:r>
              <a:rPr lang="fa-IR" dirty="0">
                <a:latin typeface="Times New Roman" panose="02020603050405020304" pitchFamily="18" charset="0"/>
                <a:cs typeface="B Nazanin" panose="00000400000000000000" pitchFamily="2" charset="-78"/>
              </a:rPr>
              <a:t>• بر روی لینک  </a:t>
            </a:r>
            <a:r>
              <a:rPr lang="en-US" dirty="0">
                <a:latin typeface="Times New Roman" panose="02020603050405020304" pitchFamily="18" charset="0"/>
                <a:cs typeface="B Nazanin" panose="00000400000000000000" pitchFamily="2" charset="-78"/>
              </a:rPr>
              <a:t>Library </a:t>
            </a:r>
            <a:r>
              <a:rPr lang="fa-IR" dirty="0">
                <a:latin typeface="Times New Roman" panose="02020603050405020304" pitchFamily="18" charset="0"/>
                <a:cs typeface="B Nazanin" panose="00000400000000000000" pitchFamily="2" charset="-78"/>
              </a:rPr>
              <a:t> در سمت راست صفحه نتایج جستجو کلیک کنید.</a:t>
            </a:r>
          </a:p>
          <a:p>
            <a:pPr algn="justLow" rtl="1">
              <a:lnSpc>
                <a:spcPct val="300000"/>
              </a:lnSpc>
            </a:pPr>
            <a:r>
              <a:rPr lang="fa-IR" dirty="0">
                <a:latin typeface="Times New Roman" panose="02020603050405020304" pitchFamily="18" charset="0"/>
                <a:cs typeface="B Nazanin" panose="00000400000000000000" pitchFamily="2" charset="-78"/>
              </a:rPr>
              <a:t>• بر روی لینک </a:t>
            </a:r>
            <a:r>
              <a:rPr lang="en-US" dirty="0">
                <a:latin typeface="Times New Roman" panose="02020603050405020304" pitchFamily="18" charset="0"/>
                <a:cs typeface="B Nazanin" panose="00000400000000000000" pitchFamily="2" charset="-78"/>
              </a:rPr>
              <a:t>PDF </a:t>
            </a:r>
            <a:r>
              <a:rPr lang="fa-IR" dirty="0">
                <a:latin typeface="Times New Roman" panose="02020603050405020304" pitchFamily="18" charset="0"/>
                <a:cs typeface="B Nazanin" panose="00000400000000000000" pitchFamily="2" charset="-78"/>
              </a:rPr>
              <a:t> در سمت راست نتایج جستجو کلیک کنید.</a:t>
            </a:r>
          </a:p>
          <a:p>
            <a:pPr algn="justLow" rtl="1">
              <a:lnSpc>
                <a:spcPct val="300000"/>
              </a:lnSpc>
            </a:pPr>
            <a:r>
              <a:rPr lang="fa-IR" dirty="0">
                <a:latin typeface="Times New Roman" panose="02020603050405020304" pitchFamily="18" charset="0"/>
                <a:cs typeface="B Nazanin" panose="00000400000000000000" pitchFamily="2" charset="-78"/>
              </a:rPr>
              <a:t>• بر روی </a:t>
            </a:r>
            <a:r>
              <a:rPr lang="en-US" dirty="0">
                <a:latin typeface="Times New Roman" panose="02020603050405020304" pitchFamily="18" charset="0"/>
                <a:cs typeface="B Nazanin" panose="00000400000000000000" pitchFamily="2" charset="-78"/>
              </a:rPr>
              <a:t>All Versions </a:t>
            </a:r>
            <a:r>
              <a:rPr lang="fa-IR" dirty="0">
                <a:latin typeface="Times New Roman" panose="02020603050405020304" pitchFamily="18" charset="0"/>
                <a:cs typeface="B Nazanin" panose="00000400000000000000" pitchFamily="2" charset="-78"/>
              </a:rPr>
              <a:t> در پایین نتیجه جستجو کلیک کنید و منابع جایگزین و دیگر را بررسی نمایید.</a:t>
            </a:r>
          </a:p>
          <a:p>
            <a:pPr algn="justLow" rtl="1">
              <a:lnSpc>
                <a:spcPct val="300000"/>
              </a:lnSpc>
            </a:pPr>
            <a:r>
              <a:rPr lang="fa-IR" dirty="0">
                <a:latin typeface="Times New Roman" panose="02020603050405020304" pitchFamily="18" charset="0"/>
                <a:cs typeface="B Nazanin" panose="00000400000000000000" pitchFamily="2" charset="-78"/>
              </a:rPr>
              <a:t>• بر روی  </a:t>
            </a:r>
            <a:r>
              <a:rPr lang="en-US" dirty="0">
                <a:latin typeface="Times New Roman" panose="02020603050405020304" pitchFamily="18" charset="0"/>
                <a:cs typeface="B Nazanin" panose="00000400000000000000" pitchFamily="2" charset="-78"/>
              </a:rPr>
              <a:t>Related Articles </a:t>
            </a:r>
            <a:r>
              <a:rPr lang="fa-IR" dirty="0">
                <a:latin typeface="Times New Roman" panose="02020603050405020304" pitchFamily="18" charset="0"/>
                <a:cs typeface="B Nazanin" panose="00000400000000000000" pitchFamily="2" charset="-78"/>
              </a:rPr>
              <a:t> و یا </a:t>
            </a:r>
            <a:r>
              <a:rPr lang="en-US" dirty="0">
                <a:latin typeface="Times New Roman" panose="02020603050405020304" pitchFamily="18" charset="0"/>
                <a:cs typeface="B Nazanin" panose="00000400000000000000" pitchFamily="2" charset="-78"/>
              </a:rPr>
              <a:t>Cited by </a:t>
            </a:r>
            <a:r>
              <a:rPr lang="fa-IR" dirty="0">
                <a:latin typeface="Times New Roman" panose="02020603050405020304" pitchFamily="18" charset="0"/>
                <a:cs typeface="B Nazanin" panose="00000400000000000000" pitchFamily="2" charset="-78"/>
              </a:rPr>
              <a:t> در پایین صفحه جستجو کلیک کنید تا مقاله‌های مشابه را مشاهده نمایید.</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90F9A9E1-B545-D141-0AEC-A479D50C6743}"/>
              </a:ext>
            </a:extLst>
          </p:cNvPr>
          <p:cNvPicPr>
            <a:picLocks noChangeAspect="1"/>
          </p:cNvPicPr>
          <p:nvPr/>
        </p:nvPicPr>
        <p:blipFill rotWithShape="1">
          <a:blip r:embed="rId2">
            <a:extLst>
              <a:ext uri="{28A0092B-C50C-407E-A947-70E740481C1C}">
                <a14:useLocalDpi xmlns:a14="http://schemas.microsoft.com/office/drawing/2010/main" val="0"/>
              </a:ext>
            </a:extLst>
          </a:blip>
          <a:srcRect t="14507"/>
          <a:stretch/>
        </p:blipFill>
        <p:spPr>
          <a:xfrm>
            <a:off x="351924" y="893030"/>
            <a:ext cx="6667683" cy="2635492"/>
          </a:xfrm>
          <a:prstGeom prst="rect">
            <a:avLst/>
          </a:prstGeom>
        </p:spPr>
      </p:pic>
      <p:sp>
        <p:nvSpPr>
          <p:cNvPr id="7" name="Oval 4">
            <a:extLst>
              <a:ext uri="{FF2B5EF4-FFF2-40B4-BE49-F238E27FC236}">
                <a16:creationId xmlns:a16="http://schemas.microsoft.com/office/drawing/2014/main" id="{E8D36EE9-1068-7FDC-A864-817E71803C4E}"/>
              </a:ext>
            </a:extLst>
          </p:cNvPr>
          <p:cNvSpPr/>
          <p:nvPr/>
        </p:nvSpPr>
        <p:spPr>
          <a:xfrm rot="2495158" flipH="1">
            <a:off x="672843" y="2735677"/>
            <a:ext cx="1721371" cy="1585689"/>
          </a:xfrm>
          <a:custGeom>
            <a:avLst/>
            <a:gdLst>
              <a:gd name="connsiteX0" fmla="*/ 0 w 5372665"/>
              <a:gd name="connsiteY0" fmla="*/ 2686333 h 5372665"/>
              <a:gd name="connsiteX1" fmla="*/ 2686333 w 5372665"/>
              <a:gd name="connsiteY1" fmla="*/ 0 h 5372665"/>
              <a:gd name="connsiteX2" fmla="*/ 5372666 w 5372665"/>
              <a:gd name="connsiteY2" fmla="*/ 2686333 h 5372665"/>
              <a:gd name="connsiteX3" fmla="*/ 2686333 w 5372665"/>
              <a:gd name="connsiteY3" fmla="*/ 5372666 h 5372665"/>
              <a:gd name="connsiteX4" fmla="*/ 0 w 5372665"/>
              <a:gd name="connsiteY4" fmla="*/ 2686333 h 5372665"/>
              <a:gd name="connsiteX0" fmla="*/ 2033 w 5374699"/>
              <a:gd name="connsiteY0" fmla="*/ 2083017 h 4769350"/>
              <a:gd name="connsiteX1" fmla="*/ 2377282 w 5374699"/>
              <a:gd name="connsiteY1" fmla="*/ 0 h 4769350"/>
              <a:gd name="connsiteX2" fmla="*/ 5374699 w 5374699"/>
              <a:gd name="connsiteY2" fmla="*/ 2083017 h 4769350"/>
              <a:gd name="connsiteX3" fmla="*/ 2688366 w 5374699"/>
              <a:gd name="connsiteY3" fmla="*/ 4769350 h 4769350"/>
              <a:gd name="connsiteX4" fmla="*/ 2033 w 5374699"/>
              <a:gd name="connsiteY4" fmla="*/ 2083017 h 4769350"/>
              <a:gd name="connsiteX0" fmla="*/ 1131 w 5373797"/>
              <a:gd name="connsiteY0" fmla="*/ 2235058 h 4921391"/>
              <a:gd name="connsiteX1" fmla="*/ 2376380 w 5373797"/>
              <a:gd name="connsiteY1" fmla="*/ 152041 h 4921391"/>
              <a:gd name="connsiteX2" fmla="*/ 5373797 w 5373797"/>
              <a:gd name="connsiteY2" fmla="*/ 2235058 h 4921391"/>
              <a:gd name="connsiteX3" fmla="*/ 2687464 w 5373797"/>
              <a:gd name="connsiteY3" fmla="*/ 4921391 h 4921391"/>
              <a:gd name="connsiteX4" fmla="*/ 1131 w 5373797"/>
              <a:gd name="connsiteY4" fmla="*/ 2235058 h 4921391"/>
              <a:gd name="connsiteX0" fmla="*/ 200392 w 5573058"/>
              <a:gd name="connsiteY0" fmla="*/ 2223382 h 4909715"/>
              <a:gd name="connsiteX1" fmla="*/ 2575641 w 5573058"/>
              <a:gd name="connsiteY1" fmla="*/ 140365 h 4909715"/>
              <a:gd name="connsiteX2" fmla="*/ 5573058 w 5573058"/>
              <a:gd name="connsiteY2" fmla="*/ 2223382 h 4909715"/>
              <a:gd name="connsiteX3" fmla="*/ 2886725 w 5573058"/>
              <a:gd name="connsiteY3" fmla="*/ 4909715 h 4909715"/>
              <a:gd name="connsiteX4" fmla="*/ 200392 w 5573058"/>
              <a:gd name="connsiteY4" fmla="*/ 2223382 h 4909715"/>
              <a:gd name="connsiteX0" fmla="*/ 2811 w 5375477"/>
              <a:gd name="connsiteY0" fmla="*/ 2686152 h 5372485"/>
              <a:gd name="connsiteX1" fmla="*/ 3113350 w 5375477"/>
              <a:gd name="connsiteY1" fmla="*/ 131795 h 5372485"/>
              <a:gd name="connsiteX2" fmla="*/ 5375477 w 5375477"/>
              <a:gd name="connsiteY2" fmla="*/ 2686152 h 5372485"/>
              <a:gd name="connsiteX3" fmla="*/ 2689144 w 5375477"/>
              <a:gd name="connsiteY3" fmla="*/ 5372485 h 5372485"/>
              <a:gd name="connsiteX4" fmla="*/ 2811 w 5375477"/>
              <a:gd name="connsiteY4" fmla="*/ 2686152 h 5372485"/>
              <a:gd name="connsiteX0" fmla="*/ 2811 w 5375477"/>
              <a:gd name="connsiteY0" fmla="*/ 3621256 h 6307589"/>
              <a:gd name="connsiteX1" fmla="*/ 3113350 w 5375477"/>
              <a:gd name="connsiteY1" fmla="*/ 1066899 h 6307589"/>
              <a:gd name="connsiteX2" fmla="*/ 5375477 w 5375477"/>
              <a:gd name="connsiteY2" fmla="*/ 3621256 h 6307589"/>
              <a:gd name="connsiteX3" fmla="*/ 2689144 w 5375477"/>
              <a:gd name="connsiteY3" fmla="*/ 6307589 h 6307589"/>
              <a:gd name="connsiteX4" fmla="*/ 2811 w 5375477"/>
              <a:gd name="connsiteY4" fmla="*/ 3621256 h 6307589"/>
              <a:gd name="connsiteX0" fmla="*/ 1524 w 5374190"/>
              <a:gd name="connsiteY0" fmla="*/ 3621256 h 5892810"/>
              <a:gd name="connsiteX1" fmla="*/ 3112063 w 5374190"/>
              <a:gd name="connsiteY1" fmla="*/ 1066899 h 5892810"/>
              <a:gd name="connsiteX2" fmla="*/ 5374190 w 5374190"/>
              <a:gd name="connsiteY2" fmla="*/ 3621256 h 5892810"/>
              <a:gd name="connsiteX3" fmla="*/ 2791552 w 5374190"/>
              <a:gd name="connsiteY3" fmla="*/ 5892810 h 5892810"/>
              <a:gd name="connsiteX4" fmla="*/ 1524 w 5374190"/>
              <a:gd name="connsiteY4" fmla="*/ 3621256 h 589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4190" h="5892810">
                <a:moveTo>
                  <a:pt x="1524" y="3621256"/>
                </a:moveTo>
                <a:cubicBezTo>
                  <a:pt x="54942" y="2816938"/>
                  <a:pt x="2118636" y="4045769"/>
                  <a:pt x="3112063" y="1066899"/>
                </a:cubicBezTo>
                <a:cubicBezTo>
                  <a:pt x="4105490" y="-1911971"/>
                  <a:pt x="5374190" y="2137635"/>
                  <a:pt x="5374190" y="3621256"/>
                </a:cubicBezTo>
                <a:cubicBezTo>
                  <a:pt x="5374190" y="5104877"/>
                  <a:pt x="4275173" y="5892810"/>
                  <a:pt x="2791552" y="5892810"/>
                </a:cubicBezTo>
                <a:cubicBezTo>
                  <a:pt x="1307931" y="5892810"/>
                  <a:pt x="-51894" y="4425574"/>
                  <a:pt x="1524" y="3621256"/>
                </a:cubicBezTo>
                <a:close/>
              </a:path>
            </a:pathLst>
          </a:custGeom>
          <a:solidFill>
            <a:srgbClr val="FFD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45772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4">
            <a:extLst>
              <a:ext uri="{FF2B5EF4-FFF2-40B4-BE49-F238E27FC236}">
                <a16:creationId xmlns:a16="http://schemas.microsoft.com/office/drawing/2014/main" id="{0BA2CC3B-1BD9-54E7-CE7A-E1190C32AF7E}"/>
              </a:ext>
            </a:extLst>
          </p:cNvPr>
          <p:cNvSpPr/>
          <p:nvPr/>
        </p:nvSpPr>
        <p:spPr>
          <a:xfrm rot="2495158" flipH="1">
            <a:off x="655200" y="2479317"/>
            <a:ext cx="4176000" cy="3846839"/>
          </a:xfrm>
          <a:custGeom>
            <a:avLst/>
            <a:gdLst>
              <a:gd name="connsiteX0" fmla="*/ 0 w 5372665"/>
              <a:gd name="connsiteY0" fmla="*/ 2686333 h 5372665"/>
              <a:gd name="connsiteX1" fmla="*/ 2686333 w 5372665"/>
              <a:gd name="connsiteY1" fmla="*/ 0 h 5372665"/>
              <a:gd name="connsiteX2" fmla="*/ 5372666 w 5372665"/>
              <a:gd name="connsiteY2" fmla="*/ 2686333 h 5372665"/>
              <a:gd name="connsiteX3" fmla="*/ 2686333 w 5372665"/>
              <a:gd name="connsiteY3" fmla="*/ 5372666 h 5372665"/>
              <a:gd name="connsiteX4" fmla="*/ 0 w 5372665"/>
              <a:gd name="connsiteY4" fmla="*/ 2686333 h 5372665"/>
              <a:gd name="connsiteX0" fmla="*/ 2033 w 5374699"/>
              <a:gd name="connsiteY0" fmla="*/ 2083017 h 4769350"/>
              <a:gd name="connsiteX1" fmla="*/ 2377282 w 5374699"/>
              <a:gd name="connsiteY1" fmla="*/ 0 h 4769350"/>
              <a:gd name="connsiteX2" fmla="*/ 5374699 w 5374699"/>
              <a:gd name="connsiteY2" fmla="*/ 2083017 h 4769350"/>
              <a:gd name="connsiteX3" fmla="*/ 2688366 w 5374699"/>
              <a:gd name="connsiteY3" fmla="*/ 4769350 h 4769350"/>
              <a:gd name="connsiteX4" fmla="*/ 2033 w 5374699"/>
              <a:gd name="connsiteY4" fmla="*/ 2083017 h 4769350"/>
              <a:gd name="connsiteX0" fmla="*/ 1131 w 5373797"/>
              <a:gd name="connsiteY0" fmla="*/ 2235058 h 4921391"/>
              <a:gd name="connsiteX1" fmla="*/ 2376380 w 5373797"/>
              <a:gd name="connsiteY1" fmla="*/ 152041 h 4921391"/>
              <a:gd name="connsiteX2" fmla="*/ 5373797 w 5373797"/>
              <a:gd name="connsiteY2" fmla="*/ 2235058 h 4921391"/>
              <a:gd name="connsiteX3" fmla="*/ 2687464 w 5373797"/>
              <a:gd name="connsiteY3" fmla="*/ 4921391 h 4921391"/>
              <a:gd name="connsiteX4" fmla="*/ 1131 w 5373797"/>
              <a:gd name="connsiteY4" fmla="*/ 2235058 h 4921391"/>
              <a:gd name="connsiteX0" fmla="*/ 200392 w 5573058"/>
              <a:gd name="connsiteY0" fmla="*/ 2223382 h 4909715"/>
              <a:gd name="connsiteX1" fmla="*/ 2575641 w 5573058"/>
              <a:gd name="connsiteY1" fmla="*/ 140365 h 4909715"/>
              <a:gd name="connsiteX2" fmla="*/ 5573058 w 5573058"/>
              <a:gd name="connsiteY2" fmla="*/ 2223382 h 4909715"/>
              <a:gd name="connsiteX3" fmla="*/ 2886725 w 5573058"/>
              <a:gd name="connsiteY3" fmla="*/ 4909715 h 4909715"/>
              <a:gd name="connsiteX4" fmla="*/ 200392 w 5573058"/>
              <a:gd name="connsiteY4" fmla="*/ 2223382 h 4909715"/>
              <a:gd name="connsiteX0" fmla="*/ 2811 w 5375477"/>
              <a:gd name="connsiteY0" fmla="*/ 2686152 h 5372485"/>
              <a:gd name="connsiteX1" fmla="*/ 3113350 w 5375477"/>
              <a:gd name="connsiteY1" fmla="*/ 131795 h 5372485"/>
              <a:gd name="connsiteX2" fmla="*/ 5375477 w 5375477"/>
              <a:gd name="connsiteY2" fmla="*/ 2686152 h 5372485"/>
              <a:gd name="connsiteX3" fmla="*/ 2689144 w 5375477"/>
              <a:gd name="connsiteY3" fmla="*/ 5372485 h 5372485"/>
              <a:gd name="connsiteX4" fmla="*/ 2811 w 5375477"/>
              <a:gd name="connsiteY4" fmla="*/ 2686152 h 5372485"/>
              <a:gd name="connsiteX0" fmla="*/ 2811 w 5375477"/>
              <a:gd name="connsiteY0" fmla="*/ 3621256 h 6307589"/>
              <a:gd name="connsiteX1" fmla="*/ 3113350 w 5375477"/>
              <a:gd name="connsiteY1" fmla="*/ 1066899 h 6307589"/>
              <a:gd name="connsiteX2" fmla="*/ 5375477 w 5375477"/>
              <a:gd name="connsiteY2" fmla="*/ 3621256 h 6307589"/>
              <a:gd name="connsiteX3" fmla="*/ 2689144 w 5375477"/>
              <a:gd name="connsiteY3" fmla="*/ 6307589 h 6307589"/>
              <a:gd name="connsiteX4" fmla="*/ 2811 w 5375477"/>
              <a:gd name="connsiteY4" fmla="*/ 3621256 h 6307589"/>
              <a:gd name="connsiteX0" fmla="*/ 1524 w 5374190"/>
              <a:gd name="connsiteY0" fmla="*/ 3621256 h 5892810"/>
              <a:gd name="connsiteX1" fmla="*/ 3112063 w 5374190"/>
              <a:gd name="connsiteY1" fmla="*/ 1066899 h 5892810"/>
              <a:gd name="connsiteX2" fmla="*/ 5374190 w 5374190"/>
              <a:gd name="connsiteY2" fmla="*/ 3621256 h 5892810"/>
              <a:gd name="connsiteX3" fmla="*/ 2791552 w 5374190"/>
              <a:gd name="connsiteY3" fmla="*/ 5892810 h 5892810"/>
              <a:gd name="connsiteX4" fmla="*/ 1524 w 5374190"/>
              <a:gd name="connsiteY4" fmla="*/ 3621256 h 589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4190" h="5892810">
                <a:moveTo>
                  <a:pt x="1524" y="3621256"/>
                </a:moveTo>
                <a:cubicBezTo>
                  <a:pt x="54942" y="2816938"/>
                  <a:pt x="2118636" y="4045769"/>
                  <a:pt x="3112063" y="1066899"/>
                </a:cubicBezTo>
                <a:cubicBezTo>
                  <a:pt x="4105490" y="-1911971"/>
                  <a:pt x="5374190" y="2137635"/>
                  <a:pt x="5374190" y="3621256"/>
                </a:cubicBezTo>
                <a:cubicBezTo>
                  <a:pt x="5374190" y="5104877"/>
                  <a:pt x="4275173" y="5892810"/>
                  <a:pt x="2791552" y="5892810"/>
                </a:cubicBezTo>
                <a:cubicBezTo>
                  <a:pt x="1307931" y="5892810"/>
                  <a:pt x="-51894" y="4425574"/>
                  <a:pt x="1524" y="3621256"/>
                </a:cubicBezTo>
                <a:close/>
              </a:path>
            </a:pathLst>
          </a:custGeom>
          <a:solidFill>
            <a:srgbClr val="FFD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2743200" y="284824"/>
            <a:ext cx="6070804" cy="369332"/>
          </a:xfrm>
          <a:prstGeom prst="rect">
            <a:avLst/>
          </a:prstGeom>
        </p:spPr>
        <p:txBody>
          <a:bodyPr wrap="square">
            <a:spAutoFit/>
          </a:bodyPr>
          <a:lstStyle/>
          <a:p>
            <a:pPr algn="r" rtl="1"/>
            <a:r>
              <a:rPr lang="fa-IR" dirty="0">
                <a:cs typeface="B Titr" panose="00000700000000000000" pitchFamily="2" charset="-78"/>
              </a:rPr>
              <a:t>آیا جستجوی مقالات فارسی از طریق گوگل اسکالر امکان‌پذیر است؟</a:t>
            </a:r>
          </a:p>
        </p:txBody>
      </p:sp>
      <p:sp>
        <p:nvSpPr>
          <p:cNvPr id="5" name="Rectangle 4">
            <a:extLst>
              <a:ext uri="{FF2B5EF4-FFF2-40B4-BE49-F238E27FC236}">
                <a16:creationId xmlns:a16="http://schemas.microsoft.com/office/drawing/2014/main" id="{AB35CD47-E419-C794-88C2-FA6FF35E3C0C}"/>
              </a:ext>
            </a:extLst>
          </p:cNvPr>
          <p:cNvSpPr/>
          <p:nvPr/>
        </p:nvSpPr>
        <p:spPr>
          <a:xfrm>
            <a:off x="370685" y="1106645"/>
            <a:ext cx="11474245"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باوجود اینکه نسخه فارسی گوگل اسکولار در لینک </a:t>
            </a:r>
            <a:r>
              <a:rPr lang="en-US" dirty="0">
                <a:latin typeface="Times New Roman" panose="02020603050405020304" pitchFamily="18" charset="0"/>
                <a:cs typeface="B Nazanin" panose="00000400000000000000" pitchFamily="2" charset="-78"/>
                <a:hlinkClick r:id="rId2"/>
              </a:rPr>
              <a:t>https://scholar.google.com/schhp?hl=fa</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در دسترس می‌باشد اما متأسفانه جستجوی مقالات فارسی در آن به‌خوبی صورت نمی‌پذیرد. بدین منظور پیشنهاد می‌شود درصورتی‌که قصد جستجوی مقالات و مدارک علمی فارسی را دارید مستقیماً از دیتابیس‌های داخلی استفاده کنید. برای دانلود رایگان مقالات </a:t>
            </a:r>
            <a:r>
              <a:rPr lang="en-US" dirty="0" err="1">
                <a:latin typeface="Times New Roman" panose="02020603050405020304" pitchFamily="18" charset="0"/>
                <a:cs typeface="B Nazanin" panose="00000400000000000000" pitchFamily="2" charset="-78"/>
              </a:rPr>
              <a:t>sciencedirect</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و دانلود رایگان کتاب کلیک کنید.</a:t>
            </a:r>
            <a:endParaRPr lang="en-US"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FB534F00-3339-D3E1-7801-AE39CBD762A2}"/>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0513" y="2617649"/>
            <a:ext cx="10105534" cy="4001520"/>
          </a:xfrm>
          <a:prstGeom prst="rect">
            <a:avLst/>
          </a:prstGeom>
        </p:spPr>
      </p:pic>
    </p:spTree>
    <p:extLst>
      <p:ext uri="{BB962C8B-B14F-4D97-AF65-F5344CB8AC3E}">
        <p14:creationId xmlns:p14="http://schemas.microsoft.com/office/powerpoint/2010/main" val="13070406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0ACA1394-517F-B3CE-3997-09AF5B89604B}"/>
              </a:ext>
            </a:extLst>
          </p:cNvPr>
          <p:cNvSpPr/>
          <p:nvPr/>
        </p:nvSpPr>
        <p:spPr>
          <a:xfrm rot="2495158" flipH="1">
            <a:off x="2242849" y="3530987"/>
            <a:ext cx="3134461" cy="2887396"/>
          </a:xfrm>
          <a:custGeom>
            <a:avLst/>
            <a:gdLst>
              <a:gd name="connsiteX0" fmla="*/ 0 w 5372665"/>
              <a:gd name="connsiteY0" fmla="*/ 2686333 h 5372665"/>
              <a:gd name="connsiteX1" fmla="*/ 2686333 w 5372665"/>
              <a:gd name="connsiteY1" fmla="*/ 0 h 5372665"/>
              <a:gd name="connsiteX2" fmla="*/ 5372666 w 5372665"/>
              <a:gd name="connsiteY2" fmla="*/ 2686333 h 5372665"/>
              <a:gd name="connsiteX3" fmla="*/ 2686333 w 5372665"/>
              <a:gd name="connsiteY3" fmla="*/ 5372666 h 5372665"/>
              <a:gd name="connsiteX4" fmla="*/ 0 w 5372665"/>
              <a:gd name="connsiteY4" fmla="*/ 2686333 h 5372665"/>
              <a:gd name="connsiteX0" fmla="*/ 2033 w 5374699"/>
              <a:gd name="connsiteY0" fmla="*/ 2083017 h 4769350"/>
              <a:gd name="connsiteX1" fmla="*/ 2377282 w 5374699"/>
              <a:gd name="connsiteY1" fmla="*/ 0 h 4769350"/>
              <a:gd name="connsiteX2" fmla="*/ 5374699 w 5374699"/>
              <a:gd name="connsiteY2" fmla="*/ 2083017 h 4769350"/>
              <a:gd name="connsiteX3" fmla="*/ 2688366 w 5374699"/>
              <a:gd name="connsiteY3" fmla="*/ 4769350 h 4769350"/>
              <a:gd name="connsiteX4" fmla="*/ 2033 w 5374699"/>
              <a:gd name="connsiteY4" fmla="*/ 2083017 h 4769350"/>
              <a:gd name="connsiteX0" fmla="*/ 1131 w 5373797"/>
              <a:gd name="connsiteY0" fmla="*/ 2235058 h 4921391"/>
              <a:gd name="connsiteX1" fmla="*/ 2376380 w 5373797"/>
              <a:gd name="connsiteY1" fmla="*/ 152041 h 4921391"/>
              <a:gd name="connsiteX2" fmla="*/ 5373797 w 5373797"/>
              <a:gd name="connsiteY2" fmla="*/ 2235058 h 4921391"/>
              <a:gd name="connsiteX3" fmla="*/ 2687464 w 5373797"/>
              <a:gd name="connsiteY3" fmla="*/ 4921391 h 4921391"/>
              <a:gd name="connsiteX4" fmla="*/ 1131 w 5373797"/>
              <a:gd name="connsiteY4" fmla="*/ 2235058 h 4921391"/>
              <a:gd name="connsiteX0" fmla="*/ 200392 w 5573058"/>
              <a:gd name="connsiteY0" fmla="*/ 2223382 h 4909715"/>
              <a:gd name="connsiteX1" fmla="*/ 2575641 w 5573058"/>
              <a:gd name="connsiteY1" fmla="*/ 140365 h 4909715"/>
              <a:gd name="connsiteX2" fmla="*/ 5573058 w 5573058"/>
              <a:gd name="connsiteY2" fmla="*/ 2223382 h 4909715"/>
              <a:gd name="connsiteX3" fmla="*/ 2886725 w 5573058"/>
              <a:gd name="connsiteY3" fmla="*/ 4909715 h 4909715"/>
              <a:gd name="connsiteX4" fmla="*/ 200392 w 5573058"/>
              <a:gd name="connsiteY4" fmla="*/ 2223382 h 4909715"/>
              <a:gd name="connsiteX0" fmla="*/ 2811 w 5375477"/>
              <a:gd name="connsiteY0" fmla="*/ 2686152 h 5372485"/>
              <a:gd name="connsiteX1" fmla="*/ 3113350 w 5375477"/>
              <a:gd name="connsiteY1" fmla="*/ 131795 h 5372485"/>
              <a:gd name="connsiteX2" fmla="*/ 5375477 w 5375477"/>
              <a:gd name="connsiteY2" fmla="*/ 2686152 h 5372485"/>
              <a:gd name="connsiteX3" fmla="*/ 2689144 w 5375477"/>
              <a:gd name="connsiteY3" fmla="*/ 5372485 h 5372485"/>
              <a:gd name="connsiteX4" fmla="*/ 2811 w 5375477"/>
              <a:gd name="connsiteY4" fmla="*/ 2686152 h 5372485"/>
              <a:gd name="connsiteX0" fmla="*/ 2811 w 5375477"/>
              <a:gd name="connsiteY0" fmla="*/ 3621256 h 6307589"/>
              <a:gd name="connsiteX1" fmla="*/ 3113350 w 5375477"/>
              <a:gd name="connsiteY1" fmla="*/ 1066899 h 6307589"/>
              <a:gd name="connsiteX2" fmla="*/ 5375477 w 5375477"/>
              <a:gd name="connsiteY2" fmla="*/ 3621256 h 6307589"/>
              <a:gd name="connsiteX3" fmla="*/ 2689144 w 5375477"/>
              <a:gd name="connsiteY3" fmla="*/ 6307589 h 6307589"/>
              <a:gd name="connsiteX4" fmla="*/ 2811 w 5375477"/>
              <a:gd name="connsiteY4" fmla="*/ 3621256 h 6307589"/>
              <a:gd name="connsiteX0" fmla="*/ 1524 w 5374190"/>
              <a:gd name="connsiteY0" fmla="*/ 3621256 h 5892810"/>
              <a:gd name="connsiteX1" fmla="*/ 3112063 w 5374190"/>
              <a:gd name="connsiteY1" fmla="*/ 1066899 h 5892810"/>
              <a:gd name="connsiteX2" fmla="*/ 5374190 w 5374190"/>
              <a:gd name="connsiteY2" fmla="*/ 3621256 h 5892810"/>
              <a:gd name="connsiteX3" fmla="*/ 2791552 w 5374190"/>
              <a:gd name="connsiteY3" fmla="*/ 5892810 h 5892810"/>
              <a:gd name="connsiteX4" fmla="*/ 1524 w 5374190"/>
              <a:gd name="connsiteY4" fmla="*/ 3621256 h 589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4190" h="5892810">
                <a:moveTo>
                  <a:pt x="1524" y="3621256"/>
                </a:moveTo>
                <a:cubicBezTo>
                  <a:pt x="54942" y="2816938"/>
                  <a:pt x="2118636" y="4045769"/>
                  <a:pt x="3112063" y="1066899"/>
                </a:cubicBezTo>
                <a:cubicBezTo>
                  <a:pt x="4105490" y="-1911971"/>
                  <a:pt x="5374190" y="2137635"/>
                  <a:pt x="5374190" y="3621256"/>
                </a:cubicBezTo>
                <a:cubicBezTo>
                  <a:pt x="5374190" y="5104877"/>
                  <a:pt x="4275173" y="5892810"/>
                  <a:pt x="2791552" y="5892810"/>
                </a:cubicBezTo>
                <a:cubicBezTo>
                  <a:pt x="1307931" y="5892810"/>
                  <a:pt x="-51894" y="4425574"/>
                  <a:pt x="1524" y="3621256"/>
                </a:cubicBezTo>
                <a:close/>
              </a:path>
            </a:pathLst>
          </a:custGeom>
          <a:solidFill>
            <a:srgbClr val="FFD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215148" y="255327"/>
            <a:ext cx="5547509" cy="369332"/>
          </a:xfrm>
          <a:prstGeom prst="rect">
            <a:avLst/>
          </a:prstGeom>
        </p:spPr>
        <p:txBody>
          <a:bodyPr wrap="square">
            <a:spAutoFit/>
          </a:bodyPr>
          <a:lstStyle/>
          <a:p>
            <a:pPr algn="r" rtl="1"/>
            <a:r>
              <a:rPr lang="fa-IR" dirty="0">
                <a:cs typeface="B Titr" panose="00000700000000000000" pitchFamily="2" charset="-78"/>
              </a:rPr>
              <a:t>گزینه‌های پیشرفته در گوگل اسکولار</a:t>
            </a:r>
            <a:endParaRPr lang="en-US" dirty="0">
              <a:cs typeface="B Titr" panose="00000700000000000000" pitchFamily="2" charset="-78"/>
            </a:endParaRPr>
          </a:p>
        </p:txBody>
      </p:sp>
      <p:sp>
        <p:nvSpPr>
          <p:cNvPr id="3" name="Rectangle 2"/>
          <p:cNvSpPr/>
          <p:nvPr/>
        </p:nvSpPr>
        <p:spPr>
          <a:xfrm>
            <a:off x="6853285" y="1445216"/>
            <a:ext cx="4986779" cy="4455066"/>
          </a:xfrm>
          <a:prstGeom prst="rect">
            <a:avLst/>
          </a:prstGeom>
        </p:spPr>
        <p:txBody>
          <a:bodyPr wrap="square">
            <a:spAutoFit/>
          </a:bodyPr>
          <a:lstStyle/>
          <a:p>
            <a:pPr algn="justLow" rtl="1">
              <a:lnSpc>
                <a:spcPct val="200000"/>
              </a:lnSpc>
            </a:pPr>
            <a:r>
              <a:rPr lang="en-US" dirty="0">
                <a:latin typeface="Times New Roman" panose="02020603050405020304" pitchFamily="18" charset="0"/>
                <a:cs typeface="B Nazanin" panose="00000400000000000000" pitchFamily="2" charset="-78"/>
              </a:rPr>
              <a:t>Metrics </a:t>
            </a:r>
            <a:r>
              <a:rPr lang="fa-IR" dirty="0">
                <a:latin typeface="Times New Roman" panose="02020603050405020304" pitchFamily="18" charset="0"/>
                <a:cs typeface="B Nazanin" panose="00000400000000000000" pitchFamily="2" charset="-78"/>
              </a:rPr>
              <a:t>  :  به اعلام رتبه و جایگاه نشریات بر اساس شاخص‌های </a:t>
            </a:r>
            <a:r>
              <a:rPr lang="en-US" dirty="0">
                <a:latin typeface="Times New Roman" panose="02020603050405020304" pitchFamily="18" charset="0"/>
                <a:cs typeface="B Nazanin" panose="00000400000000000000" pitchFamily="2" charset="-78"/>
              </a:rPr>
              <a:t>h-index، h-core، h-median، h5-index، h5-core، h5-median</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در خلال سال‌های 2013 تا 2017 می‌پردازد.</a:t>
            </a:r>
          </a:p>
          <a:p>
            <a:pPr algn="justLow" rtl="1">
              <a:lnSpc>
                <a:spcPct val="200000"/>
              </a:lnSpc>
            </a:pP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Advanced search </a:t>
            </a:r>
            <a:r>
              <a:rPr lang="fa-IR" dirty="0">
                <a:latin typeface="Times New Roman" panose="02020603050405020304" pitchFamily="18" charset="0"/>
                <a:cs typeface="B Nazanin" panose="00000400000000000000" pitchFamily="2" charset="-78"/>
              </a:rPr>
              <a:t> : ابزارهای جستجوی پیشرفته نظیر «تعیین محل جستجو (عنوان / تمام متن)»، «جستجو در نام نویسندگان»، «جستجو در عنوان مجله» و «بازه زمانی جستجو» را در اختیار قرار می‌دهد.</a:t>
            </a:r>
          </a:p>
          <a:p>
            <a:pPr algn="justLow" rtl="1">
              <a:lnSpc>
                <a:spcPct val="200000"/>
              </a:lnSpc>
            </a:pPr>
            <a:r>
              <a:rPr lang="en-US" dirty="0">
                <a:latin typeface="Times New Roman" panose="02020603050405020304" pitchFamily="18" charset="0"/>
                <a:cs typeface="B Nazanin" panose="00000400000000000000" pitchFamily="2" charset="-78"/>
              </a:rPr>
              <a:t>Settings</a:t>
            </a:r>
            <a:r>
              <a:rPr lang="fa-IR" dirty="0">
                <a:latin typeface="Times New Roman" panose="02020603050405020304" pitchFamily="18" charset="0"/>
                <a:cs typeface="B Nazanin" panose="00000400000000000000" pitchFamily="2" charset="-78"/>
              </a:rPr>
              <a:t> :  نظیمات پیشرفته گوگل اسکولار را شامل می شود.</a:t>
            </a:r>
            <a:endParaRPr lang="en-US"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576A6A3C-49DF-0784-F7E3-E32CE075BF07}"/>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848411" y="2118170"/>
            <a:ext cx="5722071" cy="3290126"/>
          </a:xfrm>
          <a:prstGeom prst="rect">
            <a:avLst/>
          </a:prstGeom>
        </p:spPr>
      </p:pic>
    </p:spTree>
    <p:extLst>
      <p:ext uri="{BB962C8B-B14F-4D97-AF65-F5344CB8AC3E}">
        <p14:creationId xmlns:p14="http://schemas.microsoft.com/office/powerpoint/2010/main" val="15819229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548BF3E3-432A-199C-C5EC-390D0615E5DB}"/>
              </a:ext>
            </a:extLst>
          </p:cNvPr>
          <p:cNvSpPr/>
          <p:nvPr/>
        </p:nvSpPr>
        <p:spPr>
          <a:xfrm>
            <a:off x="6096000" y="1218005"/>
            <a:ext cx="4901801" cy="5374835"/>
          </a:xfrm>
          <a:custGeom>
            <a:avLst/>
            <a:gdLst>
              <a:gd name="connsiteX0" fmla="*/ 0 w 5372665"/>
              <a:gd name="connsiteY0" fmla="*/ 2686333 h 5372665"/>
              <a:gd name="connsiteX1" fmla="*/ 2686333 w 5372665"/>
              <a:gd name="connsiteY1" fmla="*/ 0 h 5372665"/>
              <a:gd name="connsiteX2" fmla="*/ 5372666 w 5372665"/>
              <a:gd name="connsiteY2" fmla="*/ 2686333 h 5372665"/>
              <a:gd name="connsiteX3" fmla="*/ 2686333 w 5372665"/>
              <a:gd name="connsiteY3" fmla="*/ 5372666 h 5372665"/>
              <a:gd name="connsiteX4" fmla="*/ 0 w 5372665"/>
              <a:gd name="connsiteY4" fmla="*/ 2686333 h 5372665"/>
              <a:gd name="connsiteX0" fmla="*/ 2033 w 5374699"/>
              <a:gd name="connsiteY0" fmla="*/ 2083017 h 4769350"/>
              <a:gd name="connsiteX1" fmla="*/ 2377282 w 5374699"/>
              <a:gd name="connsiteY1" fmla="*/ 0 h 4769350"/>
              <a:gd name="connsiteX2" fmla="*/ 5374699 w 5374699"/>
              <a:gd name="connsiteY2" fmla="*/ 2083017 h 4769350"/>
              <a:gd name="connsiteX3" fmla="*/ 2688366 w 5374699"/>
              <a:gd name="connsiteY3" fmla="*/ 4769350 h 4769350"/>
              <a:gd name="connsiteX4" fmla="*/ 2033 w 5374699"/>
              <a:gd name="connsiteY4" fmla="*/ 2083017 h 4769350"/>
              <a:gd name="connsiteX0" fmla="*/ 1131 w 5373797"/>
              <a:gd name="connsiteY0" fmla="*/ 2235058 h 4921391"/>
              <a:gd name="connsiteX1" fmla="*/ 2376380 w 5373797"/>
              <a:gd name="connsiteY1" fmla="*/ 152041 h 4921391"/>
              <a:gd name="connsiteX2" fmla="*/ 5373797 w 5373797"/>
              <a:gd name="connsiteY2" fmla="*/ 2235058 h 4921391"/>
              <a:gd name="connsiteX3" fmla="*/ 2687464 w 5373797"/>
              <a:gd name="connsiteY3" fmla="*/ 4921391 h 4921391"/>
              <a:gd name="connsiteX4" fmla="*/ 1131 w 5373797"/>
              <a:gd name="connsiteY4" fmla="*/ 2235058 h 4921391"/>
              <a:gd name="connsiteX0" fmla="*/ 200392 w 5573058"/>
              <a:gd name="connsiteY0" fmla="*/ 2223382 h 4909715"/>
              <a:gd name="connsiteX1" fmla="*/ 2575641 w 5573058"/>
              <a:gd name="connsiteY1" fmla="*/ 140365 h 4909715"/>
              <a:gd name="connsiteX2" fmla="*/ 5573058 w 5573058"/>
              <a:gd name="connsiteY2" fmla="*/ 2223382 h 4909715"/>
              <a:gd name="connsiteX3" fmla="*/ 2886725 w 5573058"/>
              <a:gd name="connsiteY3" fmla="*/ 4909715 h 4909715"/>
              <a:gd name="connsiteX4" fmla="*/ 200392 w 5573058"/>
              <a:gd name="connsiteY4" fmla="*/ 2223382 h 4909715"/>
              <a:gd name="connsiteX0" fmla="*/ 2811 w 5375477"/>
              <a:gd name="connsiteY0" fmla="*/ 2686152 h 5372485"/>
              <a:gd name="connsiteX1" fmla="*/ 3113350 w 5375477"/>
              <a:gd name="connsiteY1" fmla="*/ 131795 h 5372485"/>
              <a:gd name="connsiteX2" fmla="*/ 5375477 w 5375477"/>
              <a:gd name="connsiteY2" fmla="*/ 2686152 h 5372485"/>
              <a:gd name="connsiteX3" fmla="*/ 2689144 w 5375477"/>
              <a:gd name="connsiteY3" fmla="*/ 5372485 h 5372485"/>
              <a:gd name="connsiteX4" fmla="*/ 2811 w 5375477"/>
              <a:gd name="connsiteY4" fmla="*/ 2686152 h 5372485"/>
              <a:gd name="connsiteX0" fmla="*/ 2811 w 5375477"/>
              <a:gd name="connsiteY0" fmla="*/ 3621256 h 6307589"/>
              <a:gd name="connsiteX1" fmla="*/ 3113350 w 5375477"/>
              <a:gd name="connsiteY1" fmla="*/ 1066899 h 6307589"/>
              <a:gd name="connsiteX2" fmla="*/ 5375477 w 5375477"/>
              <a:gd name="connsiteY2" fmla="*/ 3621256 h 6307589"/>
              <a:gd name="connsiteX3" fmla="*/ 2689144 w 5375477"/>
              <a:gd name="connsiteY3" fmla="*/ 6307589 h 6307589"/>
              <a:gd name="connsiteX4" fmla="*/ 2811 w 5375477"/>
              <a:gd name="connsiteY4" fmla="*/ 3621256 h 6307589"/>
              <a:gd name="connsiteX0" fmla="*/ 1524 w 5374190"/>
              <a:gd name="connsiteY0" fmla="*/ 3621256 h 5892810"/>
              <a:gd name="connsiteX1" fmla="*/ 3112063 w 5374190"/>
              <a:gd name="connsiteY1" fmla="*/ 1066899 h 5892810"/>
              <a:gd name="connsiteX2" fmla="*/ 5374190 w 5374190"/>
              <a:gd name="connsiteY2" fmla="*/ 3621256 h 5892810"/>
              <a:gd name="connsiteX3" fmla="*/ 2791552 w 5374190"/>
              <a:gd name="connsiteY3" fmla="*/ 5892810 h 5892810"/>
              <a:gd name="connsiteX4" fmla="*/ 1524 w 5374190"/>
              <a:gd name="connsiteY4" fmla="*/ 3621256 h 589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4190" h="5892810">
                <a:moveTo>
                  <a:pt x="1524" y="3621256"/>
                </a:moveTo>
                <a:cubicBezTo>
                  <a:pt x="54942" y="2816938"/>
                  <a:pt x="2118636" y="4045769"/>
                  <a:pt x="3112063" y="1066899"/>
                </a:cubicBezTo>
                <a:cubicBezTo>
                  <a:pt x="4105490" y="-1911971"/>
                  <a:pt x="5374190" y="2137635"/>
                  <a:pt x="5374190" y="3621256"/>
                </a:cubicBezTo>
                <a:cubicBezTo>
                  <a:pt x="5374190" y="5104877"/>
                  <a:pt x="4275173" y="5892810"/>
                  <a:pt x="2791552" y="5892810"/>
                </a:cubicBezTo>
                <a:cubicBezTo>
                  <a:pt x="1307931" y="5892810"/>
                  <a:pt x="-51894" y="4425574"/>
                  <a:pt x="1524" y="3621256"/>
                </a:cubicBezTo>
                <a:close/>
              </a:path>
            </a:pathLst>
          </a:custGeom>
          <a:solidFill>
            <a:srgbClr val="FFD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965291" y="265160"/>
            <a:ext cx="3746058" cy="369332"/>
          </a:xfrm>
          <a:prstGeom prst="rect">
            <a:avLst/>
          </a:prstGeom>
        </p:spPr>
        <p:txBody>
          <a:bodyPr wrap="square">
            <a:spAutoFit/>
          </a:bodyPr>
          <a:lstStyle/>
          <a:p>
            <a:pPr algn="r" rtl="1"/>
            <a:r>
              <a:rPr lang="fa-IR" dirty="0">
                <a:cs typeface="B Titr" panose="00000700000000000000" pitchFamily="2" charset="-78"/>
              </a:rPr>
              <a:t>سخن پایانی</a:t>
            </a:r>
            <a:endParaRPr lang="en-US" dirty="0">
              <a:cs typeface="B Titr" panose="00000700000000000000" pitchFamily="2" charset="-78"/>
            </a:endParaRPr>
          </a:p>
        </p:txBody>
      </p:sp>
      <p:sp>
        <p:nvSpPr>
          <p:cNvPr id="3" name="Rectangle 2"/>
          <p:cNvSpPr/>
          <p:nvPr/>
        </p:nvSpPr>
        <p:spPr>
          <a:xfrm>
            <a:off x="516449" y="1377608"/>
            <a:ext cx="5120782" cy="4455066"/>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گوگل اسکالر (</a:t>
            </a:r>
            <a:r>
              <a:rPr lang="en-US" dirty="0">
                <a:latin typeface="Times New Roman" panose="02020603050405020304" pitchFamily="18" charset="0"/>
                <a:cs typeface="B Nazanin" panose="00000400000000000000" pitchFamily="2" charset="-78"/>
              </a:rPr>
              <a:t>Google Scholar </a:t>
            </a:r>
            <a:r>
              <a:rPr lang="fa-IR" dirty="0">
                <a:latin typeface="Times New Roman" panose="02020603050405020304" pitchFamily="18" charset="0"/>
                <a:cs typeface="B Nazanin" panose="00000400000000000000" pitchFamily="2" charset="-78"/>
              </a:rPr>
              <a:t> ) یکی از بزرگترین موتور جستجوی رایگان برای مقالات علمی پژوهشی است. گوگل اسکالر در نوامبر سال 2004 بوجود آمد، طبق آمارهای غیر رسمی در سال 2017، تعداد مقالات و اسناد ثبت شده در بانک اطلاعاتی گوگل اسکالر، نزدیک 210 میلیون برآورد شده است. به طور کلی در گوگل اسکالر امکان خواندن مقالات وجود ندارد، تنها بخشی از مقالات که به طور رایگان منتشر شده‌اند را به اصطلاح </a:t>
            </a:r>
            <a:r>
              <a:rPr lang="en-US" dirty="0">
                <a:latin typeface="Times New Roman" panose="02020603050405020304" pitchFamily="18" charset="0"/>
                <a:cs typeface="B Nazanin" panose="00000400000000000000" pitchFamily="2" charset="-78"/>
              </a:rPr>
              <a:t>Free Full Text </a:t>
            </a:r>
            <a:r>
              <a:rPr lang="fa-IR" dirty="0">
                <a:latin typeface="Times New Roman" panose="02020603050405020304" pitchFamily="18" charset="0"/>
                <a:cs typeface="B Nazanin" panose="00000400000000000000" pitchFamily="2" charset="-78"/>
              </a:rPr>
              <a:t> هستند را می‌توانید بخوانید.</a:t>
            </a:r>
            <a:endParaRPr lang="en-US"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40D0C372-17DE-E2CC-63D1-46CBB34E4B30}"/>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8822" r="12335"/>
          <a:stretch/>
        </p:blipFill>
        <p:spPr>
          <a:xfrm>
            <a:off x="6257570" y="2159487"/>
            <a:ext cx="5272207" cy="5114041"/>
          </a:xfrm>
          <a:prstGeom prst="rect">
            <a:avLst/>
          </a:prstGeom>
        </p:spPr>
      </p:pic>
    </p:spTree>
    <p:extLst>
      <p:ext uri="{BB962C8B-B14F-4D97-AF65-F5344CB8AC3E}">
        <p14:creationId xmlns:p14="http://schemas.microsoft.com/office/powerpoint/2010/main" val="23388625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43716" y="255327"/>
            <a:ext cx="3001711" cy="369332"/>
          </a:xfrm>
          <a:prstGeom prst="rect">
            <a:avLst/>
          </a:prstGeom>
        </p:spPr>
        <p:txBody>
          <a:bodyPr wrap="square">
            <a:spAutoFit/>
          </a:bodyPr>
          <a:lstStyle/>
          <a:p>
            <a:pPr algn="r" rtl="1"/>
            <a:r>
              <a:rPr lang="fa-IR" b="1" dirty="0">
                <a:cs typeface="B Titr" panose="00000700000000000000" pitchFamily="2" charset="-78"/>
              </a:rPr>
              <a:t>منابع :</a:t>
            </a:r>
            <a:endParaRPr lang="en-US" b="1" dirty="0">
              <a:cs typeface="B Titr" panose="00000700000000000000" pitchFamily="2" charset="-78"/>
            </a:endParaRPr>
          </a:p>
        </p:txBody>
      </p:sp>
      <p:sp>
        <p:nvSpPr>
          <p:cNvPr id="4" name="Rectangle 3"/>
          <p:cNvSpPr/>
          <p:nvPr/>
        </p:nvSpPr>
        <p:spPr>
          <a:xfrm>
            <a:off x="522029" y="1435199"/>
            <a:ext cx="4046556" cy="561949"/>
          </a:xfrm>
          <a:prstGeom prst="rect">
            <a:avLst/>
          </a:prstGeom>
        </p:spPr>
        <p:txBody>
          <a:bodyPr wrap="square">
            <a:spAutoFit/>
          </a:bodyPr>
          <a:lstStyle/>
          <a:p>
            <a:pPr algn="justLow">
              <a:lnSpc>
                <a:spcPct val="200000"/>
              </a:lnSpc>
            </a:pPr>
            <a:r>
              <a:rPr lang="en-US" dirty="0">
                <a:latin typeface="Times New Roman" panose="02020603050405020304" pitchFamily="18" charset="0"/>
                <a:cs typeface="B Nazanin" panose="00000400000000000000" pitchFamily="2" charset="-78"/>
              </a:rPr>
              <a:t>https://iranpaper.ir/blog/google-scholar-2/</a:t>
            </a:r>
          </a:p>
        </p:txBody>
      </p:sp>
      <p:sp>
        <p:nvSpPr>
          <p:cNvPr id="5" name="Rectangle 4"/>
          <p:cNvSpPr/>
          <p:nvPr/>
        </p:nvSpPr>
        <p:spPr>
          <a:xfrm>
            <a:off x="522029" y="2237428"/>
            <a:ext cx="5741828" cy="561949"/>
          </a:xfrm>
          <a:prstGeom prst="rect">
            <a:avLst/>
          </a:prstGeom>
        </p:spPr>
        <p:txBody>
          <a:bodyPr wrap="square">
            <a:spAutoFit/>
          </a:bodyPr>
          <a:lstStyle/>
          <a:p>
            <a:pPr algn="justLow">
              <a:lnSpc>
                <a:spcPct val="200000"/>
              </a:lnSpc>
            </a:pPr>
            <a:r>
              <a:rPr lang="en-US" dirty="0">
                <a:latin typeface="Times New Roman" panose="02020603050405020304" pitchFamily="18" charset="0"/>
                <a:cs typeface="B Nazanin" panose="00000400000000000000" pitchFamily="2" charset="-78"/>
              </a:rPr>
              <a:t>https://www.konkurcomputer.ir/what-is-google-scholar.html</a:t>
            </a:r>
          </a:p>
        </p:txBody>
      </p:sp>
      <p:sp>
        <p:nvSpPr>
          <p:cNvPr id="6" name="Rectangle 5"/>
          <p:cNvSpPr/>
          <p:nvPr/>
        </p:nvSpPr>
        <p:spPr>
          <a:xfrm>
            <a:off x="522029" y="3039657"/>
            <a:ext cx="6096000" cy="568745"/>
          </a:xfrm>
          <a:prstGeom prst="rect">
            <a:avLst/>
          </a:prstGeom>
        </p:spPr>
        <p:txBody>
          <a:bodyPr wrap="square">
            <a:spAutoFit/>
          </a:bodyPr>
          <a:lstStyle/>
          <a:p>
            <a:pPr algn="justLow">
              <a:lnSpc>
                <a:spcPct val="200000"/>
              </a:lnSpc>
            </a:pPr>
            <a:r>
              <a:rPr lang="en-US" dirty="0">
                <a:latin typeface="Times New Roman" panose="02020603050405020304" pitchFamily="18" charset="0"/>
                <a:cs typeface="B Nazanin" panose="00000400000000000000" pitchFamily="2" charset="-78"/>
              </a:rPr>
              <a:t>https://arkascience.ir</a:t>
            </a:r>
          </a:p>
        </p:txBody>
      </p:sp>
      <p:sp>
        <p:nvSpPr>
          <p:cNvPr id="7" name="Rectangle 6"/>
          <p:cNvSpPr/>
          <p:nvPr/>
        </p:nvSpPr>
        <p:spPr>
          <a:xfrm>
            <a:off x="522029" y="3848682"/>
            <a:ext cx="2704587" cy="561949"/>
          </a:xfrm>
          <a:prstGeom prst="rect">
            <a:avLst/>
          </a:prstGeom>
        </p:spPr>
        <p:txBody>
          <a:bodyPr wrap="square">
            <a:spAutoFit/>
          </a:bodyPr>
          <a:lstStyle/>
          <a:p>
            <a:pPr algn="justLow">
              <a:lnSpc>
                <a:spcPct val="200000"/>
              </a:lnSpc>
            </a:pPr>
            <a:r>
              <a:rPr lang="en-US" dirty="0">
                <a:latin typeface="Times New Roman" panose="02020603050405020304" pitchFamily="18" charset="0"/>
                <a:cs typeface="B Nazanin" panose="00000400000000000000" pitchFamily="2" charset="-78"/>
              </a:rPr>
              <a:t>https://iraniantranslate.com</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9054" y="1405722"/>
            <a:ext cx="4046556" cy="4046556"/>
          </a:xfrm>
          <a:prstGeom prst="rect">
            <a:avLst/>
          </a:prstGeom>
        </p:spPr>
      </p:pic>
    </p:spTree>
    <p:extLst>
      <p:ext uri="{BB962C8B-B14F-4D97-AF65-F5344CB8AC3E}">
        <p14:creationId xmlns:p14="http://schemas.microsoft.com/office/powerpoint/2010/main" val="1122451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24981" y="225831"/>
            <a:ext cx="5578141" cy="400110"/>
          </a:xfrm>
          <a:prstGeom prst="rect">
            <a:avLst/>
          </a:prstGeom>
        </p:spPr>
        <p:txBody>
          <a:bodyPr wrap="square">
            <a:spAutoFit/>
          </a:bodyPr>
          <a:lstStyle/>
          <a:p>
            <a:pPr algn="r" rtl="1"/>
            <a:r>
              <a:rPr lang="fa-IR" sz="2000" dirty="0">
                <a:cs typeface="B Titr" panose="00000700000000000000" pitchFamily="2" charset="-78"/>
              </a:rPr>
              <a:t>گوگل اسکولار چیست؟</a:t>
            </a:r>
            <a:endParaRPr lang="en-US" sz="2000" dirty="0">
              <a:cs typeface="B Titr" panose="00000700000000000000" pitchFamily="2" charset="-78"/>
            </a:endParaRPr>
          </a:p>
        </p:txBody>
      </p:sp>
      <p:sp>
        <p:nvSpPr>
          <p:cNvPr id="3" name="Rectangle 2"/>
          <p:cNvSpPr/>
          <p:nvPr/>
        </p:nvSpPr>
        <p:spPr>
          <a:xfrm>
            <a:off x="510047" y="4784607"/>
            <a:ext cx="11159613" cy="1685077"/>
          </a:xfrm>
          <a:prstGeom prst="rect">
            <a:avLst/>
          </a:prstGeom>
        </p:spPr>
        <p:txBody>
          <a:bodyPr wrap="square">
            <a:spAutoFit/>
          </a:bodyPr>
          <a:lstStyle/>
          <a:p>
            <a:pPr algn="ctr" rtl="1">
              <a:lnSpc>
                <a:spcPct val="200000"/>
              </a:lnSpc>
            </a:pPr>
            <a:r>
              <a:rPr lang="fa-IR" dirty="0">
                <a:cs typeface="B Nazanin" panose="00000400000000000000" pitchFamily="2" charset="-78"/>
              </a:rPr>
              <a:t>بنابراین گوگل اسکالر با این هدف در نوامبر سال 2004 بوجود آمد. تاکنون هیچ آمار و ارقام رسمی از تعداد مقالات ثبت شده در گوگل اسکالر توسط گوگل منتشر نشده است. طبق آمارهای غیر رسمی در سال 2017، تعداد مقالات و اسناد ثبت شده در بانک اطلاعاتی گوگل اسکالر، نزدیک 210 میلیون برآورد شده است که انتظار می‌رود مقدار آن اکنون خیلی بالاتر باشد</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52C2E8C3-9FFE-5715-670D-975C70B025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2156" y="1031142"/>
            <a:ext cx="6675393" cy="3753465"/>
          </a:xfrm>
          <a:prstGeom prst="rect">
            <a:avLst/>
          </a:prstGeom>
        </p:spPr>
      </p:pic>
    </p:spTree>
    <p:extLst>
      <p:ext uri="{BB962C8B-B14F-4D97-AF65-F5344CB8AC3E}">
        <p14:creationId xmlns:p14="http://schemas.microsoft.com/office/powerpoint/2010/main" val="23201853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
            <a:extLst>
              <a:ext uri="{FF2B5EF4-FFF2-40B4-BE49-F238E27FC236}">
                <a16:creationId xmlns:a16="http://schemas.microsoft.com/office/drawing/2014/main" id="{E9AD6C14-6BD0-EF10-6EA3-2896B3213FD5}"/>
              </a:ext>
            </a:extLst>
          </p:cNvPr>
          <p:cNvSpPr/>
          <p:nvPr/>
        </p:nvSpPr>
        <p:spPr>
          <a:xfrm>
            <a:off x="3805286" y="652397"/>
            <a:ext cx="4901801" cy="5374835"/>
          </a:xfrm>
          <a:custGeom>
            <a:avLst/>
            <a:gdLst>
              <a:gd name="connsiteX0" fmla="*/ 0 w 5372665"/>
              <a:gd name="connsiteY0" fmla="*/ 2686333 h 5372665"/>
              <a:gd name="connsiteX1" fmla="*/ 2686333 w 5372665"/>
              <a:gd name="connsiteY1" fmla="*/ 0 h 5372665"/>
              <a:gd name="connsiteX2" fmla="*/ 5372666 w 5372665"/>
              <a:gd name="connsiteY2" fmla="*/ 2686333 h 5372665"/>
              <a:gd name="connsiteX3" fmla="*/ 2686333 w 5372665"/>
              <a:gd name="connsiteY3" fmla="*/ 5372666 h 5372665"/>
              <a:gd name="connsiteX4" fmla="*/ 0 w 5372665"/>
              <a:gd name="connsiteY4" fmla="*/ 2686333 h 5372665"/>
              <a:gd name="connsiteX0" fmla="*/ 2033 w 5374699"/>
              <a:gd name="connsiteY0" fmla="*/ 2083017 h 4769350"/>
              <a:gd name="connsiteX1" fmla="*/ 2377282 w 5374699"/>
              <a:gd name="connsiteY1" fmla="*/ 0 h 4769350"/>
              <a:gd name="connsiteX2" fmla="*/ 5374699 w 5374699"/>
              <a:gd name="connsiteY2" fmla="*/ 2083017 h 4769350"/>
              <a:gd name="connsiteX3" fmla="*/ 2688366 w 5374699"/>
              <a:gd name="connsiteY3" fmla="*/ 4769350 h 4769350"/>
              <a:gd name="connsiteX4" fmla="*/ 2033 w 5374699"/>
              <a:gd name="connsiteY4" fmla="*/ 2083017 h 4769350"/>
              <a:gd name="connsiteX0" fmla="*/ 1131 w 5373797"/>
              <a:gd name="connsiteY0" fmla="*/ 2235058 h 4921391"/>
              <a:gd name="connsiteX1" fmla="*/ 2376380 w 5373797"/>
              <a:gd name="connsiteY1" fmla="*/ 152041 h 4921391"/>
              <a:gd name="connsiteX2" fmla="*/ 5373797 w 5373797"/>
              <a:gd name="connsiteY2" fmla="*/ 2235058 h 4921391"/>
              <a:gd name="connsiteX3" fmla="*/ 2687464 w 5373797"/>
              <a:gd name="connsiteY3" fmla="*/ 4921391 h 4921391"/>
              <a:gd name="connsiteX4" fmla="*/ 1131 w 5373797"/>
              <a:gd name="connsiteY4" fmla="*/ 2235058 h 4921391"/>
              <a:gd name="connsiteX0" fmla="*/ 200392 w 5573058"/>
              <a:gd name="connsiteY0" fmla="*/ 2223382 h 4909715"/>
              <a:gd name="connsiteX1" fmla="*/ 2575641 w 5573058"/>
              <a:gd name="connsiteY1" fmla="*/ 140365 h 4909715"/>
              <a:gd name="connsiteX2" fmla="*/ 5573058 w 5573058"/>
              <a:gd name="connsiteY2" fmla="*/ 2223382 h 4909715"/>
              <a:gd name="connsiteX3" fmla="*/ 2886725 w 5573058"/>
              <a:gd name="connsiteY3" fmla="*/ 4909715 h 4909715"/>
              <a:gd name="connsiteX4" fmla="*/ 200392 w 5573058"/>
              <a:gd name="connsiteY4" fmla="*/ 2223382 h 4909715"/>
              <a:gd name="connsiteX0" fmla="*/ 2811 w 5375477"/>
              <a:gd name="connsiteY0" fmla="*/ 2686152 h 5372485"/>
              <a:gd name="connsiteX1" fmla="*/ 3113350 w 5375477"/>
              <a:gd name="connsiteY1" fmla="*/ 131795 h 5372485"/>
              <a:gd name="connsiteX2" fmla="*/ 5375477 w 5375477"/>
              <a:gd name="connsiteY2" fmla="*/ 2686152 h 5372485"/>
              <a:gd name="connsiteX3" fmla="*/ 2689144 w 5375477"/>
              <a:gd name="connsiteY3" fmla="*/ 5372485 h 5372485"/>
              <a:gd name="connsiteX4" fmla="*/ 2811 w 5375477"/>
              <a:gd name="connsiteY4" fmla="*/ 2686152 h 5372485"/>
              <a:gd name="connsiteX0" fmla="*/ 2811 w 5375477"/>
              <a:gd name="connsiteY0" fmla="*/ 3621256 h 6307589"/>
              <a:gd name="connsiteX1" fmla="*/ 3113350 w 5375477"/>
              <a:gd name="connsiteY1" fmla="*/ 1066899 h 6307589"/>
              <a:gd name="connsiteX2" fmla="*/ 5375477 w 5375477"/>
              <a:gd name="connsiteY2" fmla="*/ 3621256 h 6307589"/>
              <a:gd name="connsiteX3" fmla="*/ 2689144 w 5375477"/>
              <a:gd name="connsiteY3" fmla="*/ 6307589 h 6307589"/>
              <a:gd name="connsiteX4" fmla="*/ 2811 w 5375477"/>
              <a:gd name="connsiteY4" fmla="*/ 3621256 h 6307589"/>
              <a:gd name="connsiteX0" fmla="*/ 1524 w 5374190"/>
              <a:gd name="connsiteY0" fmla="*/ 3621256 h 5892810"/>
              <a:gd name="connsiteX1" fmla="*/ 3112063 w 5374190"/>
              <a:gd name="connsiteY1" fmla="*/ 1066899 h 5892810"/>
              <a:gd name="connsiteX2" fmla="*/ 5374190 w 5374190"/>
              <a:gd name="connsiteY2" fmla="*/ 3621256 h 5892810"/>
              <a:gd name="connsiteX3" fmla="*/ 2791552 w 5374190"/>
              <a:gd name="connsiteY3" fmla="*/ 5892810 h 5892810"/>
              <a:gd name="connsiteX4" fmla="*/ 1524 w 5374190"/>
              <a:gd name="connsiteY4" fmla="*/ 3621256 h 589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4190" h="5892810">
                <a:moveTo>
                  <a:pt x="1524" y="3621256"/>
                </a:moveTo>
                <a:cubicBezTo>
                  <a:pt x="54942" y="2816938"/>
                  <a:pt x="2118636" y="4045769"/>
                  <a:pt x="3112063" y="1066899"/>
                </a:cubicBezTo>
                <a:cubicBezTo>
                  <a:pt x="4105490" y="-1911971"/>
                  <a:pt x="5374190" y="2137635"/>
                  <a:pt x="5374190" y="3621256"/>
                </a:cubicBezTo>
                <a:cubicBezTo>
                  <a:pt x="5374190" y="5104877"/>
                  <a:pt x="4275173" y="5892810"/>
                  <a:pt x="2791552" y="5892810"/>
                </a:cubicBezTo>
                <a:cubicBezTo>
                  <a:pt x="1307931" y="5892810"/>
                  <a:pt x="-51894" y="4425574"/>
                  <a:pt x="1524" y="3621256"/>
                </a:cubicBezTo>
                <a:close/>
              </a:path>
            </a:pathLst>
          </a:custGeom>
          <a:solidFill>
            <a:srgbClr val="FFD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B38658FA-2F69-F35D-C0A2-B8B88FCDE5A4}"/>
              </a:ext>
            </a:extLst>
          </p:cNvPr>
          <p:cNvSpPr/>
          <p:nvPr/>
        </p:nvSpPr>
        <p:spPr>
          <a:xfrm>
            <a:off x="2639504" y="2612434"/>
            <a:ext cx="6533757" cy="2123658"/>
          </a:xfrm>
          <a:prstGeom prst="rect">
            <a:avLst/>
          </a:prstGeom>
        </p:spPr>
        <p:txBody>
          <a:bodyPr wrap="square">
            <a:spAutoFit/>
          </a:bodyPr>
          <a:lstStyle/>
          <a:p>
            <a:pPr algn="r" rtl="1"/>
            <a:r>
              <a:rPr lang="fa-IR" sz="6600" dirty="0">
                <a:cs typeface="B Titr" panose="00000700000000000000" pitchFamily="2" charset="-78"/>
              </a:rPr>
              <a:t>با تشکر از توجه شما عزیزان</a:t>
            </a:r>
            <a:endParaRPr lang="en-US" sz="6600" dirty="0">
              <a:cs typeface="B Titr" panose="00000700000000000000" pitchFamily="2" charset="-78"/>
            </a:endParaRPr>
          </a:p>
        </p:txBody>
      </p:sp>
    </p:spTree>
    <p:extLst>
      <p:ext uri="{BB962C8B-B14F-4D97-AF65-F5344CB8AC3E}">
        <p14:creationId xmlns:p14="http://schemas.microsoft.com/office/powerpoint/2010/main" val="3346951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60955" y="206165"/>
            <a:ext cx="5300865" cy="400110"/>
          </a:xfrm>
          <a:prstGeom prst="rect">
            <a:avLst/>
          </a:prstGeom>
        </p:spPr>
        <p:txBody>
          <a:bodyPr wrap="square">
            <a:spAutoFit/>
          </a:bodyPr>
          <a:lstStyle/>
          <a:p>
            <a:pPr algn="r" rtl="1"/>
            <a:r>
              <a:rPr lang="fa-IR" sz="2000" dirty="0">
                <a:cs typeface="B Titr" panose="00000700000000000000" pitchFamily="2" charset="-78"/>
              </a:rPr>
              <a:t>گوگل اسکولار چیست؟</a:t>
            </a:r>
            <a:endParaRPr lang="en-US" sz="2000" dirty="0">
              <a:cs typeface="B Titr" panose="00000700000000000000" pitchFamily="2" charset="-78"/>
            </a:endParaRPr>
          </a:p>
        </p:txBody>
      </p:sp>
      <p:sp>
        <p:nvSpPr>
          <p:cNvPr id="4" name="Rectangle 3"/>
          <p:cNvSpPr/>
          <p:nvPr/>
        </p:nvSpPr>
        <p:spPr>
          <a:xfrm>
            <a:off x="340024" y="1336286"/>
            <a:ext cx="4755759" cy="4455066"/>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کاربران گوگل اسکولار می‌توانند نتایج سرچ خود را نیز سیو کنند و هر وقت نیازشان شد، بتوانند دوباره به آن رجوع کنند. همچنین گوگل اسکولار اسم و مشخصات دقیق نویسندگان را هم ارائه می‌دهد و سوابق نویسندگان در آن مشخص شده است که در ریسرچ‌های خاص به شدت کاربردی است. به علاوه می‌توان به کمک گوگل اسکولار به نوشته‌های مرتبط به هر مقاله دسترسی پیدا کرد. شما به کمک گوگل اسکولار، می‌توانید اطلاعات مفید در مورد یک مقاله کسب کنید. </a:t>
            </a:r>
            <a:endParaRPr lang="en-US" dirty="0">
              <a:latin typeface="Times New Roman" panose="02020603050405020304" pitchFamily="18" charset="0"/>
              <a:cs typeface="B Nazanin" panose="00000400000000000000" pitchFamily="2" charset="-78"/>
            </a:endParaRPr>
          </a:p>
        </p:txBody>
      </p:sp>
      <p:sp>
        <p:nvSpPr>
          <p:cNvPr id="7" name="Oval 4">
            <a:extLst>
              <a:ext uri="{FF2B5EF4-FFF2-40B4-BE49-F238E27FC236}">
                <a16:creationId xmlns:a16="http://schemas.microsoft.com/office/drawing/2014/main" id="{0D43260F-E280-3C4D-27AD-E6E901AF44F8}"/>
              </a:ext>
            </a:extLst>
          </p:cNvPr>
          <p:cNvSpPr/>
          <p:nvPr/>
        </p:nvSpPr>
        <p:spPr>
          <a:xfrm rot="6547064" flipH="1">
            <a:off x="7972830" y="2862026"/>
            <a:ext cx="3686797" cy="3396197"/>
          </a:xfrm>
          <a:custGeom>
            <a:avLst/>
            <a:gdLst>
              <a:gd name="connsiteX0" fmla="*/ 0 w 5372665"/>
              <a:gd name="connsiteY0" fmla="*/ 2686333 h 5372665"/>
              <a:gd name="connsiteX1" fmla="*/ 2686333 w 5372665"/>
              <a:gd name="connsiteY1" fmla="*/ 0 h 5372665"/>
              <a:gd name="connsiteX2" fmla="*/ 5372666 w 5372665"/>
              <a:gd name="connsiteY2" fmla="*/ 2686333 h 5372665"/>
              <a:gd name="connsiteX3" fmla="*/ 2686333 w 5372665"/>
              <a:gd name="connsiteY3" fmla="*/ 5372666 h 5372665"/>
              <a:gd name="connsiteX4" fmla="*/ 0 w 5372665"/>
              <a:gd name="connsiteY4" fmla="*/ 2686333 h 5372665"/>
              <a:gd name="connsiteX0" fmla="*/ 2033 w 5374699"/>
              <a:gd name="connsiteY0" fmla="*/ 2083017 h 4769350"/>
              <a:gd name="connsiteX1" fmla="*/ 2377282 w 5374699"/>
              <a:gd name="connsiteY1" fmla="*/ 0 h 4769350"/>
              <a:gd name="connsiteX2" fmla="*/ 5374699 w 5374699"/>
              <a:gd name="connsiteY2" fmla="*/ 2083017 h 4769350"/>
              <a:gd name="connsiteX3" fmla="*/ 2688366 w 5374699"/>
              <a:gd name="connsiteY3" fmla="*/ 4769350 h 4769350"/>
              <a:gd name="connsiteX4" fmla="*/ 2033 w 5374699"/>
              <a:gd name="connsiteY4" fmla="*/ 2083017 h 4769350"/>
              <a:gd name="connsiteX0" fmla="*/ 1131 w 5373797"/>
              <a:gd name="connsiteY0" fmla="*/ 2235058 h 4921391"/>
              <a:gd name="connsiteX1" fmla="*/ 2376380 w 5373797"/>
              <a:gd name="connsiteY1" fmla="*/ 152041 h 4921391"/>
              <a:gd name="connsiteX2" fmla="*/ 5373797 w 5373797"/>
              <a:gd name="connsiteY2" fmla="*/ 2235058 h 4921391"/>
              <a:gd name="connsiteX3" fmla="*/ 2687464 w 5373797"/>
              <a:gd name="connsiteY3" fmla="*/ 4921391 h 4921391"/>
              <a:gd name="connsiteX4" fmla="*/ 1131 w 5373797"/>
              <a:gd name="connsiteY4" fmla="*/ 2235058 h 4921391"/>
              <a:gd name="connsiteX0" fmla="*/ 200392 w 5573058"/>
              <a:gd name="connsiteY0" fmla="*/ 2223382 h 4909715"/>
              <a:gd name="connsiteX1" fmla="*/ 2575641 w 5573058"/>
              <a:gd name="connsiteY1" fmla="*/ 140365 h 4909715"/>
              <a:gd name="connsiteX2" fmla="*/ 5573058 w 5573058"/>
              <a:gd name="connsiteY2" fmla="*/ 2223382 h 4909715"/>
              <a:gd name="connsiteX3" fmla="*/ 2886725 w 5573058"/>
              <a:gd name="connsiteY3" fmla="*/ 4909715 h 4909715"/>
              <a:gd name="connsiteX4" fmla="*/ 200392 w 5573058"/>
              <a:gd name="connsiteY4" fmla="*/ 2223382 h 4909715"/>
              <a:gd name="connsiteX0" fmla="*/ 2811 w 5375477"/>
              <a:gd name="connsiteY0" fmla="*/ 2686152 h 5372485"/>
              <a:gd name="connsiteX1" fmla="*/ 3113350 w 5375477"/>
              <a:gd name="connsiteY1" fmla="*/ 131795 h 5372485"/>
              <a:gd name="connsiteX2" fmla="*/ 5375477 w 5375477"/>
              <a:gd name="connsiteY2" fmla="*/ 2686152 h 5372485"/>
              <a:gd name="connsiteX3" fmla="*/ 2689144 w 5375477"/>
              <a:gd name="connsiteY3" fmla="*/ 5372485 h 5372485"/>
              <a:gd name="connsiteX4" fmla="*/ 2811 w 5375477"/>
              <a:gd name="connsiteY4" fmla="*/ 2686152 h 5372485"/>
              <a:gd name="connsiteX0" fmla="*/ 2811 w 5375477"/>
              <a:gd name="connsiteY0" fmla="*/ 3621256 h 6307589"/>
              <a:gd name="connsiteX1" fmla="*/ 3113350 w 5375477"/>
              <a:gd name="connsiteY1" fmla="*/ 1066899 h 6307589"/>
              <a:gd name="connsiteX2" fmla="*/ 5375477 w 5375477"/>
              <a:gd name="connsiteY2" fmla="*/ 3621256 h 6307589"/>
              <a:gd name="connsiteX3" fmla="*/ 2689144 w 5375477"/>
              <a:gd name="connsiteY3" fmla="*/ 6307589 h 6307589"/>
              <a:gd name="connsiteX4" fmla="*/ 2811 w 5375477"/>
              <a:gd name="connsiteY4" fmla="*/ 3621256 h 6307589"/>
              <a:gd name="connsiteX0" fmla="*/ 1524 w 5374190"/>
              <a:gd name="connsiteY0" fmla="*/ 3621256 h 5892810"/>
              <a:gd name="connsiteX1" fmla="*/ 3112063 w 5374190"/>
              <a:gd name="connsiteY1" fmla="*/ 1066899 h 5892810"/>
              <a:gd name="connsiteX2" fmla="*/ 5374190 w 5374190"/>
              <a:gd name="connsiteY2" fmla="*/ 3621256 h 5892810"/>
              <a:gd name="connsiteX3" fmla="*/ 2791552 w 5374190"/>
              <a:gd name="connsiteY3" fmla="*/ 5892810 h 5892810"/>
              <a:gd name="connsiteX4" fmla="*/ 1524 w 5374190"/>
              <a:gd name="connsiteY4" fmla="*/ 3621256 h 589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4190" h="5892810">
                <a:moveTo>
                  <a:pt x="1524" y="3621256"/>
                </a:moveTo>
                <a:cubicBezTo>
                  <a:pt x="54942" y="2816938"/>
                  <a:pt x="2118636" y="4045769"/>
                  <a:pt x="3112063" y="1066899"/>
                </a:cubicBezTo>
                <a:cubicBezTo>
                  <a:pt x="4105490" y="-1911971"/>
                  <a:pt x="5374190" y="2137635"/>
                  <a:pt x="5374190" y="3621256"/>
                </a:cubicBezTo>
                <a:cubicBezTo>
                  <a:pt x="5374190" y="5104877"/>
                  <a:pt x="4275173" y="5892810"/>
                  <a:pt x="2791552" y="5892810"/>
                </a:cubicBezTo>
                <a:cubicBezTo>
                  <a:pt x="1307931" y="5892810"/>
                  <a:pt x="-51894" y="4425574"/>
                  <a:pt x="1524" y="3621256"/>
                </a:cubicBezTo>
                <a:close/>
              </a:path>
            </a:pathLst>
          </a:custGeom>
          <a:solidFill>
            <a:srgbClr val="FFD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115873FC-76B5-3024-9BDB-AB308EF4F204}"/>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15096"/>
          <a:stretch/>
        </p:blipFill>
        <p:spPr>
          <a:xfrm>
            <a:off x="6096000" y="1742987"/>
            <a:ext cx="5928405" cy="5115013"/>
          </a:xfrm>
          <a:prstGeom prst="rect">
            <a:avLst/>
          </a:prstGeom>
        </p:spPr>
      </p:pic>
    </p:spTree>
    <p:extLst>
      <p:ext uri="{BB962C8B-B14F-4D97-AF65-F5344CB8AC3E}">
        <p14:creationId xmlns:p14="http://schemas.microsoft.com/office/powerpoint/2010/main" val="21779047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05315" y="225831"/>
            <a:ext cx="5511116" cy="400110"/>
          </a:xfrm>
          <a:prstGeom prst="rect">
            <a:avLst/>
          </a:prstGeom>
        </p:spPr>
        <p:txBody>
          <a:bodyPr wrap="square">
            <a:spAutoFit/>
          </a:bodyPr>
          <a:lstStyle/>
          <a:p>
            <a:pPr algn="r" rtl="1"/>
            <a:r>
              <a:rPr lang="fa-IR" sz="2000" dirty="0">
                <a:cs typeface="B Titr" panose="00000700000000000000" pitchFamily="2" charset="-78"/>
              </a:rPr>
              <a:t>کاربرد گوگل اسکولار چیست؟</a:t>
            </a:r>
            <a:endParaRPr lang="en-US" sz="2000" dirty="0">
              <a:cs typeface="B Titr" panose="00000700000000000000" pitchFamily="2" charset="-78"/>
            </a:endParaRPr>
          </a:p>
        </p:txBody>
      </p:sp>
      <p:sp>
        <p:nvSpPr>
          <p:cNvPr id="3" name="Rectangle 2"/>
          <p:cNvSpPr/>
          <p:nvPr/>
        </p:nvSpPr>
        <p:spPr>
          <a:xfrm>
            <a:off x="503969" y="972289"/>
            <a:ext cx="10913807" cy="2793072"/>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گوگل اسکولار برای ارائه مقالات علمی و پژوهشی با محتوای به‌روز و دقیق برای کاربران طراحی شده است. کاربران می‌توانند با استفاده از گوگل اسکولار، به راحتی به مقالات علمی دسترسی داشته باشند و با استفاده از ویژگی‌های مختلف این سرویس، مقالات مورد نظر خود را جستجو، فیلتر و حتی دانلود کنند. در حقیقت گوگل اسکولار برای دانشجویان، اساتید، پژوهشگران و سایر افرادی که به دنبال دسترسی به مقالات علمی هستند، معتبرترین و شناخته‌شده‌ترین منبع علمی به حساب می‌آید. به خصوص افرادی که که در حوزه پژوهش‌های علمی فعالیت می‌توانند به راحتی از طریق مجلات مختلف مقاله خود را در گوگل اسکولار منتشر کنند و این سرویس برای‌شان به شدت کاربردی است.</a:t>
            </a:r>
            <a:endParaRPr lang="en-US"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AF4C67CF-5BE2-23ED-73F0-81C4F4D9F8B0}"/>
              </a:ext>
            </a:extLst>
          </p:cNvPr>
          <p:cNvPicPr>
            <a:picLocks noChangeAspect="1"/>
          </p:cNvPicPr>
          <p:nvPr/>
        </p:nvPicPr>
        <p:blipFill rotWithShape="1">
          <a:blip r:embed="rId2">
            <a:extLst>
              <a:ext uri="{28A0092B-C50C-407E-A947-70E740481C1C}">
                <a14:useLocalDpi xmlns:a14="http://schemas.microsoft.com/office/drawing/2010/main" val="0"/>
              </a:ext>
            </a:extLst>
          </a:blip>
          <a:srcRect t="14507"/>
          <a:stretch/>
        </p:blipFill>
        <p:spPr>
          <a:xfrm>
            <a:off x="2548369" y="4064927"/>
            <a:ext cx="6667683" cy="2635492"/>
          </a:xfrm>
          <a:prstGeom prst="rect">
            <a:avLst/>
          </a:prstGeom>
        </p:spPr>
      </p:pic>
    </p:spTree>
    <p:extLst>
      <p:ext uri="{BB962C8B-B14F-4D97-AF65-F5344CB8AC3E}">
        <p14:creationId xmlns:p14="http://schemas.microsoft.com/office/powerpoint/2010/main" val="26915344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4">
            <a:extLst>
              <a:ext uri="{FF2B5EF4-FFF2-40B4-BE49-F238E27FC236}">
                <a16:creationId xmlns:a16="http://schemas.microsoft.com/office/drawing/2014/main" id="{7547CB24-AA7C-0D4B-6708-2B0F0AC73687}"/>
              </a:ext>
            </a:extLst>
          </p:cNvPr>
          <p:cNvSpPr/>
          <p:nvPr/>
        </p:nvSpPr>
        <p:spPr>
          <a:xfrm rot="6547064" flipH="1">
            <a:off x="746916" y="1256569"/>
            <a:ext cx="5581026" cy="5141119"/>
          </a:xfrm>
          <a:custGeom>
            <a:avLst/>
            <a:gdLst>
              <a:gd name="connsiteX0" fmla="*/ 0 w 5372665"/>
              <a:gd name="connsiteY0" fmla="*/ 2686333 h 5372665"/>
              <a:gd name="connsiteX1" fmla="*/ 2686333 w 5372665"/>
              <a:gd name="connsiteY1" fmla="*/ 0 h 5372665"/>
              <a:gd name="connsiteX2" fmla="*/ 5372666 w 5372665"/>
              <a:gd name="connsiteY2" fmla="*/ 2686333 h 5372665"/>
              <a:gd name="connsiteX3" fmla="*/ 2686333 w 5372665"/>
              <a:gd name="connsiteY3" fmla="*/ 5372666 h 5372665"/>
              <a:gd name="connsiteX4" fmla="*/ 0 w 5372665"/>
              <a:gd name="connsiteY4" fmla="*/ 2686333 h 5372665"/>
              <a:gd name="connsiteX0" fmla="*/ 2033 w 5374699"/>
              <a:gd name="connsiteY0" fmla="*/ 2083017 h 4769350"/>
              <a:gd name="connsiteX1" fmla="*/ 2377282 w 5374699"/>
              <a:gd name="connsiteY1" fmla="*/ 0 h 4769350"/>
              <a:gd name="connsiteX2" fmla="*/ 5374699 w 5374699"/>
              <a:gd name="connsiteY2" fmla="*/ 2083017 h 4769350"/>
              <a:gd name="connsiteX3" fmla="*/ 2688366 w 5374699"/>
              <a:gd name="connsiteY3" fmla="*/ 4769350 h 4769350"/>
              <a:gd name="connsiteX4" fmla="*/ 2033 w 5374699"/>
              <a:gd name="connsiteY4" fmla="*/ 2083017 h 4769350"/>
              <a:gd name="connsiteX0" fmla="*/ 1131 w 5373797"/>
              <a:gd name="connsiteY0" fmla="*/ 2235058 h 4921391"/>
              <a:gd name="connsiteX1" fmla="*/ 2376380 w 5373797"/>
              <a:gd name="connsiteY1" fmla="*/ 152041 h 4921391"/>
              <a:gd name="connsiteX2" fmla="*/ 5373797 w 5373797"/>
              <a:gd name="connsiteY2" fmla="*/ 2235058 h 4921391"/>
              <a:gd name="connsiteX3" fmla="*/ 2687464 w 5373797"/>
              <a:gd name="connsiteY3" fmla="*/ 4921391 h 4921391"/>
              <a:gd name="connsiteX4" fmla="*/ 1131 w 5373797"/>
              <a:gd name="connsiteY4" fmla="*/ 2235058 h 4921391"/>
              <a:gd name="connsiteX0" fmla="*/ 200392 w 5573058"/>
              <a:gd name="connsiteY0" fmla="*/ 2223382 h 4909715"/>
              <a:gd name="connsiteX1" fmla="*/ 2575641 w 5573058"/>
              <a:gd name="connsiteY1" fmla="*/ 140365 h 4909715"/>
              <a:gd name="connsiteX2" fmla="*/ 5573058 w 5573058"/>
              <a:gd name="connsiteY2" fmla="*/ 2223382 h 4909715"/>
              <a:gd name="connsiteX3" fmla="*/ 2886725 w 5573058"/>
              <a:gd name="connsiteY3" fmla="*/ 4909715 h 4909715"/>
              <a:gd name="connsiteX4" fmla="*/ 200392 w 5573058"/>
              <a:gd name="connsiteY4" fmla="*/ 2223382 h 4909715"/>
              <a:gd name="connsiteX0" fmla="*/ 2811 w 5375477"/>
              <a:gd name="connsiteY0" fmla="*/ 2686152 h 5372485"/>
              <a:gd name="connsiteX1" fmla="*/ 3113350 w 5375477"/>
              <a:gd name="connsiteY1" fmla="*/ 131795 h 5372485"/>
              <a:gd name="connsiteX2" fmla="*/ 5375477 w 5375477"/>
              <a:gd name="connsiteY2" fmla="*/ 2686152 h 5372485"/>
              <a:gd name="connsiteX3" fmla="*/ 2689144 w 5375477"/>
              <a:gd name="connsiteY3" fmla="*/ 5372485 h 5372485"/>
              <a:gd name="connsiteX4" fmla="*/ 2811 w 5375477"/>
              <a:gd name="connsiteY4" fmla="*/ 2686152 h 5372485"/>
              <a:gd name="connsiteX0" fmla="*/ 2811 w 5375477"/>
              <a:gd name="connsiteY0" fmla="*/ 3621256 h 6307589"/>
              <a:gd name="connsiteX1" fmla="*/ 3113350 w 5375477"/>
              <a:gd name="connsiteY1" fmla="*/ 1066899 h 6307589"/>
              <a:gd name="connsiteX2" fmla="*/ 5375477 w 5375477"/>
              <a:gd name="connsiteY2" fmla="*/ 3621256 h 6307589"/>
              <a:gd name="connsiteX3" fmla="*/ 2689144 w 5375477"/>
              <a:gd name="connsiteY3" fmla="*/ 6307589 h 6307589"/>
              <a:gd name="connsiteX4" fmla="*/ 2811 w 5375477"/>
              <a:gd name="connsiteY4" fmla="*/ 3621256 h 6307589"/>
              <a:gd name="connsiteX0" fmla="*/ 1524 w 5374190"/>
              <a:gd name="connsiteY0" fmla="*/ 3621256 h 5892810"/>
              <a:gd name="connsiteX1" fmla="*/ 3112063 w 5374190"/>
              <a:gd name="connsiteY1" fmla="*/ 1066899 h 5892810"/>
              <a:gd name="connsiteX2" fmla="*/ 5374190 w 5374190"/>
              <a:gd name="connsiteY2" fmla="*/ 3621256 h 5892810"/>
              <a:gd name="connsiteX3" fmla="*/ 2791552 w 5374190"/>
              <a:gd name="connsiteY3" fmla="*/ 5892810 h 5892810"/>
              <a:gd name="connsiteX4" fmla="*/ 1524 w 5374190"/>
              <a:gd name="connsiteY4" fmla="*/ 3621256 h 5892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4190" h="5892810">
                <a:moveTo>
                  <a:pt x="1524" y="3621256"/>
                </a:moveTo>
                <a:cubicBezTo>
                  <a:pt x="54942" y="2816938"/>
                  <a:pt x="2118636" y="4045769"/>
                  <a:pt x="3112063" y="1066899"/>
                </a:cubicBezTo>
                <a:cubicBezTo>
                  <a:pt x="4105490" y="-1911971"/>
                  <a:pt x="5374190" y="2137635"/>
                  <a:pt x="5374190" y="3621256"/>
                </a:cubicBezTo>
                <a:cubicBezTo>
                  <a:pt x="5374190" y="5104877"/>
                  <a:pt x="4275173" y="5892810"/>
                  <a:pt x="2791552" y="5892810"/>
                </a:cubicBezTo>
                <a:cubicBezTo>
                  <a:pt x="1307931" y="5892810"/>
                  <a:pt x="-51894" y="4425574"/>
                  <a:pt x="1524" y="3621256"/>
                </a:cubicBezTo>
                <a:close/>
              </a:path>
            </a:pathLst>
          </a:custGeom>
          <a:solidFill>
            <a:srgbClr val="FFD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156154" y="245495"/>
            <a:ext cx="5550445" cy="400110"/>
          </a:xfrm>
          <a:prstGeom prst="rect">
            <a:avLst/>
          </a:prstGeom>
        </p:spPr>
        <p:txBody>
          <a:bodyPr wrap="square">
            <a:spAutoFit/>
          </a:bodyPr>
          <a:lstStyle/>
          <a:p>
            <a:pPr algn="r" rtl="1"/>
            <a:r>
              <a:rPr lang="fa-IR" sz="2000" dirty="0">
                <a:cs typeface="B Titr" panose="00000700000000000000" pitchFamily="2" charset="-78"/>
              </a:rPr>
              <a:t>کاربرد گوگل اسکولار چیست؟</a:t>
            </a:r>
            <a:endParaRPr lang="en-US" sz="2000" dirty="0">
              <a:cs typeface="B Titr" panose="00000700000000000000" pitchFamily="2" charset="-78"/>
            </a:endParaRPr>
          </a:p>
        </p:txBody>
      </p:sp>
      <p:sp>
        <p:nvSpPr>
          <p:cNvPr id="4" name="Rectangle 3"/>
          <p:cNvSpPr/>
          <p:nvPr/>
        </p:nvSpPr>
        <p:spPr>
          <a:xfrm>
            <a:off x="6938127" y="1287246"/>
            <a:ext cx="4915441" cy="500906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در نظر داشته باشید که گوگل اسکولار تنها یک موتور جستجوی مقالات علمی است و اعتبار و صحت علمی مقالات را نمی‌تواند تضمین می‌کند، اما با ارائه اطلاعات تکمیلی می‌تواند تا حد زیادی اعتبار مقاله را نشان دهد. در هر صورت در هنگام استفاده از یک مقاله، خود پژوهش‌گر نیز باید اطلاعات را ارزیابی کند تا دچار اشتباه نشود. به کمک گوگل اسکولار می‌توان به جست‌وجو در بخش‌های مختلفی مثل مقالات ژورنال‌ها و کنفرانس‌ها، پایان‌نامه‌های ارشد و رساله‌های دکتری، پرونده‌های قضایی و پتنت یا ثبت اختراع‌ها پرداخت.</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47FDFD50-0E56-98E6-2989-4C6B132E8889}"/>
              </a:ext>
            </a:extLst>
          </p:cNvPr>
          <p:cNvPicPr>
            <a:picLocks noChangeAspect="1"/>
          </p:cNvPicPr>
          <p:nvPr/>
        </p:nvPicPr>
        <p:blipFill>
          <a:blip r:embed="rId2">
            <a:clrChange>
              <a:clrFrom>
                <a:srgbClr val="F4F4F4"/>
              </a:clrFrom>
              <a:clrTo>
                <a:srgbClr val="F4F4F4">
                  <a:alpha val="0"/>
                </a:srgbClr>
              </a:clrTo>
            </a:clrChange>
            <a:extLst>
              <a:ext uri="{28A0092B-C50C-407E-A947-70E740481C1C}">
                <a14:useLocalDpi xmlns:a14="http://schemas.microsoft.com/office/drawing/2010/main" val="0"/>
              </a:ext>
            </a:extLst>
          </a:blip>
          <a:stretch>
            <a:fillRect/>
          </a:stretch>
        </p:blipFill>
        <p:spPr>
          <a:xfrm>
            <a:off x="338432" y="1041751"/>
            <a:ext cx="6397995" cy="5570754"/>
          </a:xfrm>
          <a:prstGeom prst="rect">
            <a:avLst/>
          </a:prstGeom>
        </p:spPr>
      </p:pic>
    </p:spTree>
    <p:extLst>
      <p:ext uri="{BB962C8B-B14F-4D97-AF65-F5344CB8AC3E}">
        <p14:creationId xmlns:p14="http://schemas.microsoft.com/office/powerpoint/2010/main" val="18090417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95484" y="235663"/>
            <a:ext cx="5460218" cy="400110"/>
          </a:xfrm>
          <a:prstGeom prst="rect">
            <a:avLst/>
          </a:prstGeom>
        </p:spPr>
        <p:txBody>
          <a:bodyPr wrap="square">
            <a:spAutoFit/>
          </a:bodyPr>
          <a:lstStyle/>
          <a:p>
            <a:pPr algn="r" rtl="1"/>
            <a:r>
              <a:rPr lang="fa-IR" sz="2000" dirty="0">
                <a:cs typeface="B Titr" panose="00000700000000000000" pitchFamily="2" charset="-78"/>
              </a:rPr>
              <a:t>عضویت در سایت گوگل اسکولار</a:t>
            </a:r>
            <a:endParaRPr lang="en-US" sz="2000" dirty="0">
              <a:cs typeface="B Titr" panose="00000700000000000000" pitchFamily="2" charset="-78"/>
            </a:endParaRPr>
          </a:p>
        </p:txBody>
      </p:sp>
      <p:pic>
        <p:nvPicPr>
          <p:cNvPr id="4" name="Picture 3"/>
          <p:cNvPicPr>
            <a:picLocks noChangeAspect="1"/>
          </p:cNvPicPr>
          <p:nvPr/>
        </p:nvPicPr>
        <p:blipFill rotWithShape="1">
          <a:blip r:embed="rId2"/>
          <a:srcRect l="-157" t="-3150" r="16950" b="3150"/>
          <a:stretch/>
        </p:blipFill>
        <p:spPr>
          <a:xfrm>
            <a:off x="1703394" y="702142"/>
            <a:ext cx="8048735" cy="4377207"/>
          </a:xfrm>
          <a:prstGeom prst="rect">
            <a:avLst/>
          </a:prstGeom>
        </p:spPr>
      </p:pic>
      <p:sp>
        <p:nvSpPr>
          <p:cNvPr id="5" name="Rectangle 4">
            <a:extLst>
              <a:ext uri="{FF2B5EF4-FFF2-40B4-BE49-F238E27FC236}">
                <a16:creationId xmlns:a16="http://schemas.microsoft.com/office/drawing/2014/main" id="{338925E7-9EF6-6348-C7CC-7B706017C773}"/>
              </a:ext>
            </a:extLst>
          </p:cNvPr>
          <p:cNvSpPr/>
          <p:nvPr/>
        </p:nvSpPr>
        <p:spPr>
          <a:xfrm>
            <a:off x="7173798" y="4294487"/>
            <a:ext cx="4671553" cy="2239074"/>
          </a:xfrm>
          <a:prstGeom prst="rect">
            <a:avLst/>
          </a:prstGeom>
        </p:spPr>
        <p:txBody>
          <a:bodyPr wrap="square">
            <a:spAutoFit/>
          </a:bodyPr>
          <a:lstStyle/>
          <a:p>
            <a:pPr marL="285750" indent="-285750" algn="justLow" rtl="1">
              <a:lnSpc>
                <a:spcPct val="20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ابتدا وارد سایت گوگل اسکولار به آدرس زیر شوید:</a:t>
            </a:r>
          </a:p>
          <a:p>
            <a:pPr marL="285750" indent="-285750" algn="justLow" rtl="1">
              <a:lnSpc>
                <a:spcPct val="200000"/>
              </a:lnSpc>
              <a:buFont typeface="Arial" panose="020B0604020202020204" pitchFamily="34" charset="0"/>
              <a:buChar char="•"/>
            </a:pPr>
            <a:r>
              <a:rPr lang="en-US" b="1" dirty="0">
                <a:solidFill>
                  <a:srgbClr val="FF0000"/>
                </a:solidFill>
                <a:latin typeface="Times New Roman" panose="02020603050405020304" pitchFamily="18" charset="0"/>
                <a:cs typeface="B Nazanin" panose="00000400000000000000" pitchFamily="2" charset="-78"/>
              </a:rPr>
              <a:t>scholar.google.com</a:t>
            </a:r>
          </a:p>
          <a:p>
            <a:pPr marL="285750" indent="-285750" algn="justLow" rtl="1">
              <a:lnSpc>
                <a:spcPct val="20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در بالای صفحه بر روی گزینه </a:t>
            </a:r>
            <a:r>
              <a:rPr lang="en-US" b="1" dirty="0">
                <a:solidFill>
                  <a:srgbClr val="FF0000"/>
                </a:solidFill>
                <a:latin typeface="Times New Roman" panose="02020603050405020304" pitchFamily="18" charset="0"/>
                <a:cs typeface="B Nazanin" panose="00000400000000000000" pitchFamily="2" charset="-78"/>
              </a:rPr>
              <a:t>my profile</a:t>
            </a:r>
            <a:r>
              <a:rPr lang="fa-IR" b="1" dirty="0">
                <a:solidFill>
                  <a:srgbClr val="FF0000"/>
                </a:solidFill>
                <a:latin typeface="Times New Roman" panose="02020603050405020304" pitchFamily="18" charset="0"/>
                <a:cs typeface="B Nazanin" panose="00000400000000000000" pitchFamily="2" charset="-78"/>
              </a:rPr>
              <a:t> </a:t>
            </a:r>
            <a:r>
              <a:rPr lang="en-US" b="1" dirty="0">
                <a:solidFill>
                  <a:srgbClr val="FF0000"/>
                </a:solidFill>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کلیک کنید.</a:t>
            </a:r>
          </a:p>
          <a:p>
            <a:pPr marL="285750" indent="-285750" algn="justLow" rtl="1">
              <a:lnSpc>
                <a:spcPct val="200000"/>
              </a:lnSpc>
              <a:buFont typeface="Arial" panose="020B0604020202020204" pitchFamily="34" charset="0"/>
              <a:buChar char="•"/>
            </a:pPr>
            <a:r>
              <a:rPr lang="fa-IR" dirty="0">
                <a:latin typeface="Times New Roman" panose="02020603050405020304" pitchFamily="18" charset="0"/>
                <a:cs typeface="B Nazanin" panose="00000400000000000000" pitchFamily="2" charset="-78"/>
              </a:rPr>
              <a:t>عضویت در سایت گوگل اسکولار</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34650144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16826" y="274992"/>
            <a:ext cx="5533654" cy="400110"/>
          </a:xfrm>
          <a:prstGeom prst="rect">
            <a:avLst/>
          </a:prstGeom>
        </p:spPr>
        <p:txBody>
          <a:bodyPr wrap="square">
            <a:spAutoFit/>
          </a:bodyPr>
          <a:lstStyle/>
          <a:p>
            <a:pPr algn="r" rtl="1"/>
            <a:r>
              <a:rPr lang="fa-IR" sz="2000" dirty="0">
                <a:cs typeface="B Titr" panose="00000700000000000000" pitchFamily="2" charset="-78"/>
              </a:rPr>
              <a:t>عضویت در سایت گوگل اسکولار</a:t>
            </a:r>
            <a:endParaRPr lang="en-US" sz="2000" dirty="0">
              <a:cs typeface="B Titr" panose="00000700000000000000" pitchFamily="2" charset="-78"/>
            </a:endParaRPr>
          </a:p>
        </p:txBody>
      </p:sp>
      <p:sp>
        <p:nvSpPr>
          <p:cNvPr id="3" name="Rectangle 2"/>
          <p:cNvSpPr/>
          <p:nvPr/>
        </p:nvSpPr>
        <p:spPr>
          <a:xfrm>
            <a:off x="8308317" y="1243804"/>
            <a:ext cx="3509294" cy="369332"/>
          </a:xfrm>
          <a:prstGeom prst="rect">
            <a:avLst/>
          </a:prstGeom>
        </p:spPr>
        <p:txBody>
          <a:bodyPr wrap="none">
            <a:spAutoFit/>
          </a:bodyPr>
          <a:lstStyle/>
          <a:p>
            <a:pPr marL="285750" indent="-285750" algn="justLow" rtl="1">
              <a:buFont typeface="Arial" panose="020B0604020202020204" pitchFamily="34" charset="0"/>
              <a:buChar char="•"/>
            </a:pPr>
            <a:r>
              <a:rPr lang="fa-IR" dirty="0">
                <a:latin typeface="Times New Roman" panose="02020603050405020304" pitchFamily="18" charset="0"/>
                <a:cs typeface="B Nazanin" panose="00000400000000000000" pitchFamily="2" charset="-78"/>
              </a:rPr>
              <a:t>در صفحه بازشده، اطلاعات تان را وارد کنید.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a:srcRect l="27530"/>
          <a:stretch/>
        </p:blipFill>
        <p:spPr>
          <a:xfrm>
            <a:off x="592325" y="942680"/>
            <a:ext cx="4809234" cy="4275327"/>
          </a:xfrm>
          <a:prstGeom prst="rect">
            <a:avLst/>
          </a:prstGeom>
        </p:spPr>
      </p:pic>
      <p:sp>
        <p:nvSpPr>
          <p:cNvPr id="5" name="Rectangle 4">
            <a:extLst>
              <a:ext uri="{FF2B5EF4-FFF2-40B4-BE49-F238E27FC236}">
                <a16:creationId xmlns:a16="http://schemas.microsoft.com/office/drawing/2014/main" id="{D73C0EAB-6475-0DBD-6A11-CE4FB67906E4}"/>
              </a:ext>
            </a:extLst>
          </p:cNvPr>
          <p:cNvSpPr/>
          <p:nvPr/>
        </p:nvSpPr>
        <p:spPr>
          <a:xfrm>
            <a:off x="592325" y="3180666"/>
            <a:ext cx="11287432" cy="3416320"/>
          </a:xfrm>
          <a:prstGeom prst="rect">
            <a:avLst/>
          </a:prstGeom>
        </p:spPr>
        <p:txBody>
          <a:bodyPr wrap="square">
            <a:spAutoFit/>
          </a:bodyPr>
          <a:lstStyle/>
          <a:p>
            <a:pPr algn="justLow" rtl="1">
              <a:lnSpc>
                <a:spcPct val="200000"/>
              </a:lnSpc>
            </a:pPr>
            <a:r>
              <a:rPr lang="en-US" dirty="0">
                <a:latin typeface="Times New Roman" panose="02020603050405020304" pitchFamily="18" charset="0"/>
                <a:cs typeface="B Nazanin" panose="00000400000000000000" pitchFamily="2" charset="-78"/>
              </a:rPr>
              <a:t>Name </a:t>
            </a:r>
            <a:r>
              <a:rPr lang="fa-IR" dirty="0">
                <a:latin typeface="Times New Roman" panose="02020603050405020304" pitchFamily="18" charset="0"/>
                <a:cs typeface="B Nazanin" panose="00000400000000000000" pitchFamily="2" charset="-78"/>
              </a:rPr>
              <a:t> نام</a:t>
            </a:r>
          </a:p>
          <a:p>
            <a:pPr algn="justLow" rtl="1">
              <a:lnSpc>
                <a:spcPct val="200000"/>
              </a:lnSpc>
            </a:pPr>
            <a:r>
              <a:rPr lang="en-US" dirty="0">
                <a:latin typeface="Times New Roman" panose="02020603050405020304" pitchFamily="18" charset="0"/>
                <a:cs typeface="B Nazanin" panose="00000400000000000000" pitchFamily="2" charset="-78"/>
              </a:rPr>
              <a:t>Affiliation </a:t>
            </a:r>
            <a:r>
              <a:rPr lang="fa-IR" dirty="0">
                <a:latin typeface="Times New Roman" panose="02020603050405020304" pitchFamily="18" charset="0"/>
                <a:cs typeface="B Nazanin" panose="00000400000000000000" pitchFamily="2" charset="-78"/>
              </a:rPr>
              <a:t> ارتباط آکادمیک تان را با دانشگاه یا موسسه وارد کنید.</a:t>
            </a:r>
          </a:p>
          <a:p>
            <a:pPr algn="justLow" rtl="1">
              <a:lnSpc>
                <a:spcPct val="200000"/>
              </a:lnSpc>
            </a:pP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Email for verification </a:t>
            </a:r>
            <a:r>
              <a:rPr lang="fa-IR" dirty="0">
                <a:latin typeface="Times New Roman" panose="02020603050405020304" pitchFamily="18" charset="0"/>
                <a:cs typeface="B Nazanin" panose="00000400000000000000" pitchFamily="2" charset="-78"/>
              </a:rPr>
              <a:t> آدرس ایمیل تان را وارد کنید.</a:t>
            </a:r>
          </a:p>
          <a:p>
            <a:pPr algn="justLow" rtl="1">
              <a:lnSpc>
                <a:spcPct val="200000"/>
              </a:lnSpc>
            </a:pPr>
            <a:r>
              <a:rPr lang="en-US" dirty="0">
                <a:latin typeface="Times New Roman" panose="02020603050405020304" pitchFamily="18" charset="0"/>
                <a:cs typeface="B Nazanin" panose="00000400000000000000" pitchFamily="2" charset="-78"/>
              </a:rPr>
              <a:t>Areas of interest </a:t>
            </a:r>
            <a:r>
              <a:rPr lang="fa-IR" dirty="0">
                <a:latin typeface="Times New Roman" panose="02020603050405020304" pitchFamily="18" charset="0"/>
                <a:cs typeface="B Nazanin" panose="00000400000000000000" pitchFamily="2" charset="-78"/>
              </a:rPr>
              <a:t>  موضوع مورد علاقه تان رو وارد کنید. می‌توانید موضوعی که پژوهش تون در آن مورد هست را وارد کنید.</a:t>
            </a:r>
          </a:p>
          <a:p>
            <a:pPr algn="justLow" rtl="1">
              <a:lnSpc>
                <a:spcPct val="200000"/>
              </a:lnSpc>
            </a:pPr>
            <a:r>
              <a:rPr lang="fa-IR" dirty="0">
                <a:latin typeface="Times New Roman" panose="02020603050405020304" pitchFamily="18" charset="0"/>
                <a:cs typeface="B Nazanin" panose="00000400000000000000" pitchFamily="2" charset="-78"/>
              </a:rPr>
              <a:t>(</a:t>
            </a:r>
            <a:r>
              <a:rPr lang="en-US" dirty="0">
                <a:latin typeface="Times New Roman" panose="02020603050405020304" pitchFamily="18" charset="0"/>
                <a:cs typeface="B Nazanin" panose="00000400000000000000" pitchFamily="2" charset="-78"/>
              </a:rPr>
              <a:t>Homepage (optional </a:t>
            </a:r>
            <a:r>
              <a:rPr lang="fa-IR" dirty="0">
                <a:latin typeface="Times New Roman" panose="02020603050405020304" pitchFamily="18" charset="0"/>
                <a:cs typeface="B Nazanin" panose="00000400000000000000" pitchFamily="2" charset="-78"/>
              </a:rPr>
              <a:t> در صورتی که صفحه شخصی اینترنتی دارید می‌توانید در این قسمت وارد کنید. البته این گزینه اختیاری هست.</a:t>
            </a:r>
          </a:p>
          <a:p>
            <a:pPr algn="justLow" rtl="1">
              <a:lnSpc>
                <a:spcPct val="200000"/>
              </a:lnSpc>
            </a:pPr>
            <a:r>
              <a:rPr lang="fa-IR" dirty="0">
                <a:latin typeface="Times New Roman" panose="02020603050405020304" pitchFamily="18" charset="0"/>
                <a:cs typeface="B Nazanin" panose="00000400000000000000" pitchFamily="2" charset="-78"/>
              </a:rPr>
              <a:t>در انتها بر روی گزینه </a:t>
            </a:r>
            <a:r>
              <a:rPr lang="en-US" dirty="0">
                <a:latin typeface="Times New Roman" panose="02020603050405020304" pitchFamily="18" charset="0"/>
                <a:cs typeface="B Nazanin" panose="00000400000000000000" pitchFamily="2" charset="-78"/>
              </a:rPr>
              <a:t>next </a:t>
            </a:r>
            <a:r>
              <a:rPr lang="fa-IR" dirty="0">
                <a:latin typeface="Times New Roman" panose="02020603050405020304" pitchFamily="18" charset="0"/>
                <a:cs typeface="B Nazanin" panose="00000400000000000000" pitchFamily="2" charset="-78"/>
              </a:rPr>
              <a:t>کلیک کنید.</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39039662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TotalTime>
  <Words>3191</Words>
  <Application>Microsoft Office PowerPoint</Application>
  <PresentationFormat>Widescreen</PresentationFormat>
  <Paragraphs>153</Paragraphs>
  <Slides>40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37</cp:revision>
  <dcterms:created xsi:type="dcterms:W3CDTF">2024-04-22T22:25:13Z</dcterms:created>
  <dcterms:modified xsi:type="dcterms:W3CDTF">2024-04-25T11:21:57Z</dcterms:modified>
</cp:coreProperties>
</file>