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93" r:id="rId21"/>
    <p:sldId id="294" r:id="rId22"/>
    <p:sldId id="295" r:id="rId23"/>
    <p:sldId id="296" r:id="rId24"/>
    <p:sldId id="297" r:id="rId25"/>
    <p:sldId id="274" r:id="rId26"/>
    <p:sldId id="275" r:id="rId27"/>
    <p:sldId id="276" r:id="rId28"/>
    <p:sldId id="277" r:id="rId29"/>
    <p:sldId id="278" r:id="rId30"/>
    <p:sldId id="279" r:id="rId31"/>
    <p:sldId id="280" r:id="rId32"/>
    <p:sldId id="307" r:id="rId33"/>
    <p:sldId id="288" r:id="rId34"/>
    <p:sldId id="289" r:id="rId35"/>
    <p:sldId id="290" r:id="rId36"/>
    <p:sldId id="306" r:id="rId37"/>
    <p:sldId id="291" r:id="rId38"/>
    <p:sldId id="292" r:id="rId39"/>
    <p:sldId id="304" r:id="rId40"/>
    <p:sldId id="30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455B"/>
    <a:srgbClr val="2C45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9" d="100"/>
          <a:sy n="59" d="100"/>
        </p:scale>
        <p:origin x="869" y="54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237CA5-34C4-4EBD-9512-24BBE5E1DF96}" type="datetimeFigureOut">
              <a:rPr lang="en-US" smtClean="0"/>
              <a:t>4/25/2024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E687D-8F35-403E-A59D-2D2FEF7E3D7A}" type="slidenum">
              <a:rPr lang="en-US" smtClean="0"/>
              <a:t>‹#›</a:t>
            </a:fld>
            <a:endParaRPr lang="en-US"/>
          </a:p>
        </p:txBody>
      </p:sp>
    </p:spTree>
    <p:extLst>
      <p:ext uri="{BB962C8B-B14F-4D97-AF65-F5344CB8AC3E}">
        <p14:creationId xmlns:p14="http://schemas.microsoft.com/office/powerpoint/2010/main" val="155879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E687D-8F35-403E-A59D-2D2FEF7E3D7A}" type="slidenum">
              <a:rPr lang="en-US" smtClean="0"/>
              <a:t>1</a:t>
            </a:fld>
            <a:endParaRPr lang="en-US"/>
          </a:p>
        </p:txBody>
      </p:sp>
    </p:spTree>
    <p:extLst>
      <p:ext uri="{BB962C8B-B14F-4D97-AF65-F5344CB8AC3E}">
        <p14:creationId xmlns:p14="http://schemas.microsoft.com/office/powerpoint/2010/main" val="2813837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E687D-8F35-403E-A59D-2D2FEF7E3D7A}" type="slidenum">
              <a:rPr lang="en-US" smtClean="0"/>
              <a:t>10</a:t>
            </a:fld>
            <a:endParaRPr lang="en-US"/>
          </a:p>
        </p:txBody>
      </p:sp>
    </p:spTree>
    <p:extLst>
      <p:ext uri="{BB962C8B-B14F-4D97-AF65-F5344CB8AC3E}">
        <p14:creationId xmlns:p14="http://schemas.microsoft.com/office/powerpoint/2010/main" val="35019837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5E5C9C2-863B-244D-6B42-52FAC31A8E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0" y="428"/>
            <a:ext cx="12192000" cy="6857143"/>
          </a:xfrm>
          <a:prstGeom prst="rect">
            <a:avLst/>
          </a:prstGeom>
        </p:spPr>
      </p:pic>
      <p:sp>
        <p:nvSpPr>
          <p:cNvPr id="3" name="Rectangle: Rounded Corners 2">
            <a:extLst>
              <a:ext uri="{FF2B5EF4-FFF2-40B4-BE49-F238E27FC236}">
                <a16:creationId xmlns:a16="http://schemas.microsoft.com/office/drawing/2014/main" id="{7C60508A-4F78-C9B4-96DD-20FA00101841}"/>
              </a:ext>
            </a:extLst>
          </p:cNvPr>
          <p:cNvSpPr/>
          <p:nvPr userDrawn="1"/>
        </p:nvSpPr>
        <p:spPr>
          <a:xfrm>
            <a:off x="177553" y="142043"/>
            <a:ext cx="11842812" cy="6516209"/>
          </a:xfrm>
          <a:prstGeom prst="roundRect">
            <a:avLst>
              <a:gd name="adj" fmla="val 2362"/>
            </a:avLst>
          </a:prstGeom>
          <a:solidFill>
            <a:schemeClr val="bg1"/>
          </a:solidFill>
          <a:ln w="6350">
            <a:solidFill>
              <a:srgbClr val="2C45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8BDF57E-DCCF-4B1B-1C31-537015E4BE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75722" y="303866"/>
            <a:ext cx="1115700" cy="832591"/>
          </a:xfrm>
          <a:prstGeom prst="rect">
            <a:avLst/>
          </a:prstGeom>
        </p:spPr>
      </p:pic>
    </p:spTree>
    <p:extLst>
      <p:ext uri="{BB962C8B-B14F-4D97-AF65-F5344CB8AC3E}">
        <p14:creationId xmlns:p14="http://schemas.microsoft.com/office/powerpoint/2010/main" val="2047522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5E5C9C2-863B-244D-6B42-52FAC31A8E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1" y="-1"/>
            <a:ext cx="12192761" cy="6857571"/>
          </a:xfrm>
          <a:prstGeom prst="rect">
            <a:avLst/>
          </a:prstGeom>
        </p:spPr>
      </p:pic>
      <p:sp>
        <p:nvSpPr>
          <p:cNvPr id="3" name="Rectangle: Rounded Corners 2">
            <a:extLst>
              <a:ext uri="{FF2B5EF4-FFF2-40B4-BE49-F238E27FC236}">
                <a16:creationId xmlns:a16="http://schemas.microsoft.com/office/drawing/2014/main" id="{7C60508A-4F78-C9B4-96DD-20FA00101841}"/>
              </a:ext>
            </a:extLst>
          </p:cNvPr>
          <p:cNvSpPr/>
          <p:nvPr userDrawn="1"/>
        </p:nvSpPr>
        <p:spPr>
          <a:xfrm>
            <a:off x="177553" y="142043"/>
            <a:ext cx="11842812" cy="6516209"/>
          </a:xfrm>
          <a:prstGeom prst="roundRect">
            <a:avLst>
              <a:gd name="adj" fmla="val 2362"/>
            </a:avLst>
          </a:prstGeom>
          <a:solidFill>
            <a:schemeClr val="bg1"/>
          </a:solidFill>
          <a:ln w="6350">
            <a:solidFill>
              <a:srgbClr val="2C45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7E213CF7-3EEB-5396-56AC-E542598BF86B}"/>
              </a:ext>
            </a:extLst>
          </p:cNvPr>
          <p:cNvSpPr>
            <a:spLocks noGrp="1"/>
          </p:cNvSpPr>
          <p:nvPr>
            <p:ph type="pic" sz="quarter" idx="10"/>
          </p:nvPr>
        </p:nvSpPr>
        <p:spPr>
          <a:xfrm>
            <a:off x="177800" y="150813"/>
            <a:ext cx="11833225" cy="6524625"/>
          </a:xfrm>
          <a:prstGeom prst="roundRect">
            <a:avLst>
              <a:gd name="adj" fmla="val 2652"/>
            </a:avLst>
          </a:prstGeom>
        </p:spPr>
        <p:txBody>
          <a:bodyPr/>
          <a:lstStyle/>
          <a:p>
            <a:endParaRPr lang="en-US"/>
          </a:p>
        </p:txBody>
      </p:sp>
    </p:spTree>
    <p:extLst>
      <p:ext uri="{BB962C8B-B14F-4D97-AF65-F5344CB8AC3E}">
        <p14:creationId xmlns:p14="http://schemas.microsoft.com/office/powerpoint/2010/main" val="427954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0E958-2CA7-4383-8D95-0796E54A20BE}" type="datetimeFigureOut">
              <a:rPr lang="en-US" smtClean="0"/>
              <a:t>4/25/2024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5E2F7A-BE01-4796-908B-CF134255C76F}" type="slidenum">
              <a:rPr lang="en-US" smtClean="0"/>
              <a:t>‹#›</a:t>
            </a:fld>
            <a:endParaRPr lang="en-US"/>
          </a:p>
        </p:txBody>
      </p:sp>
    </p:spTree>
    <p:extLst>
      <p:ext uri="{BB962C8B-B14F-4D97-AF65-F5344CB8AC3E}">
        <p14:creationId xmlns:p14="http://schemas.microsoft.com/office/powerpoint/2010/main" val="179279773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daneshchi.ir/" TargetMode="Externa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farsnews.ir/" TargetMode="External"/><Relationship Id="rId2" Type="http://schemas.openxmlformats.org/officeDocument/2006/relationships/hyperlink" Target="https://www.tabnak.ir/" TargetMode="External"/><Relationship Id="rId1" Type="http://schemas.openxmlformats.org/officeDocument/2006/relationships/slideLayout" Target="../slideLayouts/slideLayout1.xml"/><Relationship Id="rId5" Type="http://schemas.openxmlformats.org/officeDocument/2006/relationships/hyperlink" Target="https://savaderesane.ir/" TargetMode="External"/><Relationship Id="rId4" Type="http://schemas.openxmlformats.org/officeDocument/2006/relationships/hyperlink" Target="https://www.daneshchi.ir/"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5242A00-366E-F31F-E94F-7D7EF6A5365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75" b="475"/>
          <a:stretch>
            <a:fillRect/>
          </a:stretch>
        </p:blipFill>
        <p:spPr>
          <a:xfrm>
            <a:off x="177800" y="150813"/>
            <a:ext cx="11869656" cy="6524625"/>
          </a:xfrm>
        </p:spPr>
      </p:pic>
      <p:sp>
        <p:nvSpPr>
          <p:cNvPr id="18" name="Freeform: Shape 17">
            <a:extLst>
              <a:ext uri="{FF2B5EF4-FFF2-40B4-BE49-F238E27FC236}">
                <a16:creationId xmlns:a16="http://schemas.microsoft.com/office/drawing/2014/main" id="{A77E63E8-407F-CA25-1BCA-0BF2775D0A35}"/>
              </a:ext>
            </a:extLst>
          </p:cNvPr>
          <p:cNvSpPr/>
          <p:nvPr/>
        </p:nvSpPr>
        <p:spPr>
          <a:xfrm>
            <a:off x="177800" y="150813"/>
            <a:ext cx="6341894" cy="6524625"/>
          </a:xfrm>
          <a:custGeom>
            <a:avLst/>
            <a:gdLst>
              <a:gd name="connsiteX0" fmla="*/ 144781 w 6341894"/>
              <a:gd name="connsiteY0" fmla="*/ 0 h 6524625"/>
              <a:gd name="connsiteX1" fmla="*/ 6341893 w 6341894"/>
              <a:gd name="connsiteY1" fmla="*/ 0 h 6524625"/>
              <a:gd name="connsiteX2" fmla="*/ 6314391 w 6341894"/>
              <a:gd name="connsiteY2" fmla="*/ 21613 h 6524625"/>
              <a:gd name="connsiteX3" fmla="*/ 4786087 w 6341894"/>
              <a:gd name="connsiteY3" fmla="*/ 3262312 h 6524625"/>
              <a:gd name="connsiteX4" fmla="*/ 6314391 w 6341894"/>
              <a:gd name="connsiteY4" fmla="*/ 6503012 h 6524625"/>
              <a:gd name="connsiteX5" fmla="*/ 6341894 w 6341894"/>
              <a:gd name="connsiteY5" fmla="*/ 6524625 h 6524625"/>
              <a:gd name="connsiteX6" fmla="*/ 144781 w 6341894"/>
              <a:gd name="connsiteY6" fmla="*/ 6524625 h 6524625"/>
              <a:gd name="connsiteX7" fmla="*/ 0 w 6341894"/>
              <a:gd name="connsiteY7" fmla="*/ 6379844 h 6524625"/>
              <a:gd name="connsiteX8" fmla="*/ 0 w 6341894"/>
              <a:gd name="connsiteY8" fmla="*/ 144781 h 6524625"/>
              <a:gd name="connsiteX9" fmla="*/ 144781 w 6341894"/>
              <a:gd name="connsiteY9" fmla="*/ 0 h 652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41894" h="6524625">
                <a:moveTo>
                  <a:pt x="144781" y="0"/>
                </a:moveTo>
                <a:lnTo>
                  <a:pt x="6341893" y="0"/>
                </a:lnTo>
                <a:lnTo>
                  <a:pt x="6314391" y="21613"/>
                </a:lnTo>
                <a:cubicBezTo>
                  <a:pt x="5381017" y="791901"/>
                  <a:pt x="4786087" y="1957630"/>
                  <a:pt x="4786087" y="3262312"/>
                </a:cubicBezTo>
                <a:cubicBezTo>
                  <a:pt x="4786087" y="4566994"/>
                  <a:pt x="5381017" y="5732723"/>
                  <a:pt x="6314391" y="6503012"/>
                </a:cubicBezTo>
                <a:lnTo>
                  <a:pt x="6341894" y="6524625"/>
                </a:lnTo>
                <a:lnTo>
                  <a:pt x="144781" y="6524625"/>
                </a:lnTo>
                <a:cubicBezTo>
                  <a:pt x="64821" y="6524625"/>
                  <a:pt x="0" y="6459804"/>
                  <a:pt x="0" y="6379844"/>
                </a:cubicBezTo>
                <a:lnTo>
                  <a:pt x="0" y="144781"/>
                </a:lnTo>
                <a:cubicBezTo>
                  <a:pt x="0" y="64821"/>
                  <a:pt x="64821" y="0"/>
                  <a:pt x="144781" y="0"/>
                </a:cubicBezTo>
                <a:close/>
              </a:path>
            </a:pathLst>
          </a:custGeom>
          <a:solidFill>
            <a:srgbClr val="2C455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Rectangle 6">
            <a:extLst>
              <a:ext uri="{FF2B5EF4-FFF2-40B4-BE49-F238E27FC236}">
                <a16:creationId xmlns:a16="http://schemas.microsoft.com/office/drawing/2014/main" id="{87193DA5-76D9-6EE3-6151-841E923A2089}"/>
              </a:ext>
            </a:extLst>
          </p:cNvPr>
          <p:cNvSpPr/>
          <p:nvPr/>
        </p:nvSpPr>
        <p:spPr>
          <a:xfrm>
            <a:off x="7674207" y="3238865"/>
            <a:ext cx="4339993" cy="630942"/>
          </a:xfrm>
          <a:prstGeom prst="rect">
            <a:avLst/>
          </a:prstGeom>
        </p:spPr>
        <p:txBody>
          <a:bodyPr wrap="square">
            <a:spAutoFit/>
          </a:bodyPr>
          <a:lstStyle/>
          <a:p>
            <a:pPr algn="ctr" rtl="1">
              <a:lnSpc>
                <a:spcPct val="200000"/>
              </a:lnSpc>
            </a:pPr>
            <a:endParaRPr lang="en-US" sz="2000" b="1" dirty="0">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41759723-8A9E-1F96-39C4-420173FA7887}"/>
              </a:ext>
            </a:extLst>
          </p:cNvPr>
          <p:cNvSpPr/>
          <p:nvPr/>
        </p:nvSpPr>
        <p:spPr>
          <a:xfrm>
            <a:off x="390453" y="2695706"/>
            <a:ext cx="4479707" cy="3724096"/>
          </a:xfrm>
          <a:prstGeom prst="rect">
            <a:avLst/>
          </a:prstGeom>
        </p:spPr>
        <p:txBody>
          <a:bodyPr wrap="square">
            <a:spAutoFit/>
          </a:bodyPr>
          <a:lstStyle/>
          <a:p>
            <a:pPr algn="ctr" rtl="1"/>
            <a:r>
              <a:rPr lang="fa-IR" sz="2800" dirty="0">
                <a:solidFill>
                  <a:schemeClr val="bg1"/>
                </a:solidFill>
                <a:latin typeface="Aviny" panose="020B0506030804020204" pitchFamily="34" charset="-78"/>
                <a:cs typeface="Aviny" panose="020B0506030804020204" pitchFamily="34" charset="-78"/>
              </a:rPr>
              <a:t> پاورپوینت جنگ نرم + تاریخچه و اثرات آن</a:t>
            </a:r>
            <a:endParaRPr lang="en-US" sz="2800" dirty="0">
              <a:solidFill>
                <a:schemeClr val="bg1"/>
              </a:solidFill>
              <a:latin typeface="Aviny" panose="020B0506030804020204" pitchFamily="34" charset="-78"/>
              <a:cs typeface="Aviny" panose="020B0506030804020204" pitchFamily="34" charset="-78"/>
            </a:endParaRPr>
          </a:p>
          <a:p>
            <a:pPr algn="ctr" rtl="1"/>
            <a:endParaRPr lang="fa-IR" sz="2800" dirty="0">
              <a:solidFill>
                <a:schemeClr val="bg1"/>
              </a:solidFill>
              <a:latin typeface="Aviny" panose="020B0506030804020204" pitchFamily="34" charset="-78"/>
              <a:cs typeface="Aviny" panose="020B0506030804020204" pitchFamily="34" charset="-78"/>
            </a:endParaRPr>
          </a:p>
          <a:p>
            <a:pPr algn="ctr" rtl="1"/>
            <a:r>
              <a:rPr lang="fa-IR" sz="2800" dirty="0">
                <a:solidFill>
                  <a:schemeClr val="bg1"/>
                </a:solidFill>
                <a:latin typeface="Aviny" panose="020B0506030804020204" pitchFamily="34" charset="-78"/>
                <a:cs typeface="Aviny" panose="020B0506030804020204" pitchFamily="34" charset="-78"/>
              </a:rPr>
              <a:t>نام پژوهشگر: محمد جواد عزیزپناه</a:t>
            </a:r>
          </a:p>
          <a:p>
            <a:pPr algn="ctr" rtl="1"/>
            <a:r>
              <a:rPr lang="fa-IR" sz="2800" dirty="0">
                <a:solidFill>
                  <a:schemeClr val="bg1"/>
                </a:solidFill>
                <a:latin typeface="Aviny" panose="020B0506030804020204" pitchFamily="34" charset="-78"/>
                <a:cs typeface="Aviny" panose="020B0506030804020204" pitchFamily="34" charset="-78"/>
              </a:rPr>
              <a:t>             </a:t>
            </a:r>
          </a:p>
          <a:p>
            <a:pPr algn="ctr" rtl="1"/>
            <a:r>
              <a:rPr lang="fa-IR" sz="2800" dirty="0">
                <a:solidFill>
                  <a:schemeClr val="bg1"/>
                </a:solidFill>
                <a:latin typeface="Aviny" panose="020B0506030804020204" pitchFamily="34" charset="-78"/>
                <a:cs typeface="Aviny" panose="020B0506030804020204" pitchFamily="34" charset="-78"/>
              </a:rPr>
              <a:t>استاد راهنما: علیرضا عزیزی</a:t>
            </a:r>
          </a:p>
          <a:p>
            <a:pPr algn="ctr" rtl="1"/>
            <a:endParaRPr lang="fa-IR" sz="2800" dirty="0">
              <a:solidFill>
                <a:schemeClr val="bg1"/>
              </a:solidFill>
              <a:latin typeface="Aviny" panose="020B0506030804020204" pitchFamily="34" charset="-78"/>
              <a:cs typeface="Aviny" panose="020B0506030804020204" pitchFamily="34" charset="-78"/>
            </a:endParaRPr>
          </a:p>
          <a:p>
            <a:pPr algn="ctr" rtl="1"/>
            <a:r>
              <a:rPr lang="fa-IR" sz="2800" dirty="0">
                <a:solidFill>
                  <a:schemeClr val="bg1"/>
                </a:solidFill>
                <a:latin typeface="Aviny" panose="020B0506030804020204" pitchFamily="34" charset="-78"/>
                <a:cs typeface="Aviny" panose="020B0506030804020204" pitchFamily="34" charset="-78"/>
              </a:rPr>
              <a:t>تاریخ ارائه:</a:t>
            </a:r>
            <a:r>
              <a:rPr lang="en-US" sz="2800" dirty="0">
                <a:solidFill>
                  <a:schemeClr val="bg1"/>
                </a:solidFill>
                <a:latin typeface="Aviny" panose="020B0506030804020204" pitchFamily="34" charset="-78"/>
                <a:cs typeface="Aviny" panose="020B0506030804020204" pitchFamily="34" charset="-78"/>
              </a:rPr>
              <a:t> </a:t>
            </a:r>
            <a:r>
              <a:rPr lang="fa-IR" sz="2800" dirty="0">
                <a:solidFill>
                  <a:schemeClr val="bg1"/>
                </a:solidFill>
                <a:latin typeface="Aviny" panose="020B0506030804020204" pitchFamily="34" charset="-78"/>
                <a:cs typeface="Aviny" panose="020B0506030804020204" pitchFamily="34" charset="-78"/>
              </a:rPr>
              <a:t> زمستان ..........</a:t>
            </a:r>
          </a:p>
          <a:p>
            <a:pPr algn="ctr" rtl="1"/>
            <a:endParaRPr lang="fa-IR" sz="2000" dirty="0">
              <a:solidFill>
                <a:schemeClr val="bg1"/>
              </a:solidFill>
              <a:latin typeface="Shabnam" panose="020B0603030804020204" pitchFamily="34" charset="-78"/>
              <a:cs typeface="Shabnam" panose="020B0603030804020204" pitchFamily="34" charset="-78"/>
            </a:endParaRPr>
          </a:p>
          <a:p>
            <a:pPr algn="ctr" rtl="1"/>
            <a:endParaRPr lang="fa-IR" sz="2000" dirty="0">
              <a:solidFill>
                <a:schemeClr val="bg1"/>
              </a:solidFill>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3418EED3-E0E7-CBD1-5452-37D456FAB629}"/>
              </a:ext>
            </a:extLst>
          </p:cNvPr>
          <p:cNvSpPr/>
          <p:nvPr/>
        </p:nvSpPr>
        <p:spPr>
          <a:xfrm>
            <a:off x="9751838" y="5161379"/>
            <a:ext cx="184731" cy="400110"/>
          </a:xfrm>
          <a:prstGeom prst="rect">
            <a:avLst/>
          </a:prstGeom>
        </p:spPr>
        <p:txBody>
          <a:bodyPr wrap="none">
            <a:spAutoFit/>
          </a:bodyPr>
          <a:lstStyle/>
          <a:p>
            <a:pPr algn="ctr" rtl="1"/>
            <a:endParaRPr lang="fa-IR" sz="2000" dirty="0">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CE276FF8-FD98-E662-A5E8-0BEB79A86752}"/>
              </a:ext>
            </a:extLst>
          </p:cNvPr>
          <p:cNvSpPr/>
          <p:nvPr/>
        </p:nvSpPr>
        <p:spPr>
          <a:xfrm>
            <a:off x="9751837" y="5930583"/>
            <a:ext cx="184731" cy="400110"/>
          </a:xfrm>
          <a:prstGeom prst="rect">
            <a:avLst/>
          </a:prstGeom>
        </p:spPr>
        <p:txBody>
          <a:bodyPr wrap="none">
            <a:spAutoFit/>
          </a:bodyPr>
          <a:lstStyle/>
          <a:p>
            <a:pPr algn="ctr" rtl="1"/>
            <a:endParaRPr lang="fa-IR" sz="2000" dirty="0">
              <a:latin typeface="Shabnam" panose="020B0603030804020204" pitchFamily="34" charset="-78"/>
              <a:cs typeface="Shabnam" panose="020B0603030804020204" pitchFamily="34" charset="-78"/>
            </a:endParaRPr>
          </a:p>
        </p:txBody>
      </p:sp>
      <p:grpSp>
        <p:nvGrpSpPr>
          <p:cNvPr id="14" name="Group 13">
            <a:extLst>
              <a:ext uri="{FF2B5EF4-FFF2-40B4-BE49-F238E27FC236}">
                <a16:creationId xmlns:a16="http://schemas.microsoft.com/office/drawing/2014/main" id="{732C91DC-E98D-FE19-BDD9-2C70DBE0631C}"/>
              </a:ext>
            </a:extLst>
          </p:cNvPr>
          <p:cNvGrpSpPr/>
          <p:nvPr/>
        </p:nvGrpSpPr>
        <p:grpSpPr>
          <a:xfrm>
            <a:off x="1944506" y="1046337"/>
            <a:ext cx="1371600" cy="1371600"/>
            <a:chOff x="8161506" y="1776141"/>
            <a:chExt cx="2003898" cy="2003898"/>
          </a:xfrm>
        </p:grpSpPr>
        <p:sp>
          <p:nvSpPr>
            <p:cNvPr id="12" name="Oval 11">
              <a:extLst>
                <a:ext uri="{FF2B5EF4-FFF2-40B4-BE49-F238E27FC236}">
                  <a16:creationId xmlns:a16="http://schemas.microsoft.com/office/drawing/2014/main" id="{5F404A53-5DFA-8B3F-9200-8C5154015018}"/>
                </a:ext>
              </a:extLst>
            </p:cNvPr>
            <p:cNvSpPr/>
            <p:nvPr/>
          </p:nvSpPr>
          <p:spPr>
            <a:xfrm>
              <a:off x="8161506" y="1776141"/>
              <a:ext cx="2003898" cy="20038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3" name="Graphic 12">
              <a:extLst>
                <a:ext uri="{FF2B5EF4-FFF2-40B4-BE49-F238E27FC236}">
                  <a16:creationId xmlns:a16="http://schemas.microsoft.com/office/drawing/2014/main" id="{A39FB9C4-6431-2951-D943-4546170A8B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63815" y="1878450"/>
              <a:ext cx="1799281" cy="1799281"/>
            </a:xfrm>
            <a:prstGeom prst="rect">
              <a:avLst/>
            </a:prstGeom>
          </p:spPr>
        </p:pic>
      </p:grpSp>
    </p:spTree>
    <p:extLst>
      <p:ext uri="{BB962C8B-B14F-4D97-AF65-F5344CB8AC3E}">
        <p14:creationId xmlns:p14="http://schemas.microsoft.com/office/powerpoint/2010/main" val="22961602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3603" y="1133122"/>
            <a:ext cx="5030397"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جنگ نرم مسئله‌ی نوینی نبوده و از سبقه‌ی تاریخی برخوردار می‌باشد، بدان صورت که در ابتدا چهره‌ی ساده‌ای داشته یعنی به صورت شایعه پراکنی، دروغ و اهانت بوده، اما با گذشت زمان و تحولات و پیچیدگی‌های روز افزون اجتماعی، این رویکرد نیز پیشرفت نموده و از پیچیدگی، ظرافت و تاثیر گذاری بیشتری برخوردار گشته است.</a:t>
            </a:r>
          </a:p>
        </p:txBody>
      </p:sp>
      <p:pic>
        <p:nvPicPr>
          <p:cNvPr id="10242" name="Picture 2" descr="جنگ نرم، جنگی بدون بازگشت"/>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51" b="95946" l="10000" r="90000">
                        <a14:foregroundMark x1="41167" y1="15616" x2="44500" y2="1201"/>
                        <a14:foregroundMark x1="51333" y1="80631" x2="48500" y2="95946"/>
                        <a14:foregroundMark x1="48500" y1="95946" x2="48500" y2="95946"/>
                      </a14:backgroundRemoval>
                    </a14:imgEffect>
                  </a14:imgLayer>
                </a14:imgProps>
              </a:ext>
              <a:ext uri="{28A0092B-C50C-407E-A947-70E740481C1C}">
                <a14:useLocalDpi xmlns:a14="http://schemas.microsoft.com/office/drawing/2010/main" val="0"/>
              </a:ext>
            </a:extLst>
          </a:blip>
          <a:srcRect l="23496" r="29028" b="6636"/>
          <a:stretch/>
        </p:blipFill>
        <p:spPr bwMode="auto">
          <a:xfrm>
            <a:off x="487427" y="1614802"/>
            <a:ext cx="4609707" cy="503109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C5CAEB6-70B0-D983-CAF4-DE04D06F7E0A}"/>
              </a:ext>
            </a:extLst>
          </p:cNvPr>
          <p:cNvSpPr/>
          <p:nvPr/>
        </p:nvSpPr>
        <p:spPr>
          <a:xfrm>
            <a:off x="4628889" y="4399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آسیب</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محور</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بودن</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جنگ</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نرم</a:t>
            </a:r>
          </a:p>
        </p:txBody>
      </p:sp>
    </p:spTree>
    <p:extLst>
      <p:ext uri="{BB962C8B-B14F-4D97-AF65-F5344CB8AC3E}">
        <p14:creationId xmlns:p14="http://schemas.microsoft.com/office/powerpoint/2010/main" val="1827466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892" y="1373764"/>
            <a:ext cx="4828212" cy="4455066"/>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جنگ نرم تردیدآفرین است. ایجاد تردید و بدبینی نسبت به بسیاری از مسائل یک اصل و قاعده است حرکت در این جنگ با خلق تردید و ایجاد ناامیدی و یاس شروع می‌شود و برای توفیق با نوپردازی به صورت ظریف و آرام در باور‌ها و اعتقادات اساسی تردید ایجاد می‌وشد و به مرور بر دامنه این تردید‌ها افزوده شده تا د رنهایت به ایجاد تغییرات اساسی در ارزش‌ها و بارو‌ها دست یابند.</a:t>
            </a:r>
          </a:p>
        </p:txBody>
      </p:sp>
      <p:pic>
        <p:nvPicPr>
          <p:cNvPr id="4" name="Picture 3"/>
          <p:cNvPicPr>
            <a:picLocks noChangeAspect="1"/>
          </p:cNvPicPr>
          <p:nvPr/>
        </p:nvPicPr>
        <p:blipFill rotWithShape="1">
          <a:blip r:embed="rId2"/>
          <a:srcRect r="15165"/>
          <a:stretch/>
        </p:blipFill>
        <p:spPr>
          <a:xfrm>
            <a:off x="6271304" y="1665200"/>
            <a:ext cx="4739204" cy="37175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6C29F465-FDFC-5E9A-7AA4-3F058759BE28}"/>
              </a:ext>
            </a:extLst>
          </p:cNvPr>
          <p:cNvSpPr/>
          <p:nvPr/>
        </p:nvSpPr>
        <p:spPr>
          <a:xfrm>
            <a:off x="4628889" y="4399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آسیب</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محور</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بودن</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جنگ</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نرم</a:t>
            </a:r>
          </a:p>
        </p:txBody>
      </p:sp>
    </p:spTree>
    <p:extLst>
      <p:ext uri="{BB962C8B-B14F-4D97-AF65-F5344CB8AC3E}">
        <p14:creationId xmlns:p14="http://schemas.microsoft.com/office/powerpoint/2010/main" val="1011486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1658" y="1373154"/>
            <a:ext cx="11453567" cy="1685077"/>
          </a:xfrm>
          <a:prstGeom prst="rect">
            <a:avLst/>
          </a:prstGeom>
        </p:spPr>
        <p:txBody>
          <a:bodyPr wrap="square">
            <a:spAutoFit/>
          </a:bodyPr>
          <a:lstStyle/>
          <a:p>
            <a:pPr algn="ctr" rtl="1">
              <a:lnSpc>
                <a:spcPct val="200000"/>
              </a:lnSpc>
            </a:pPr>
            <a:r>
              <a:rPr lang="fa-IR" dirty="0">
                <a:solidFill>
                  <a:srgbClr val="282828"/>
                </a:solidFill>
                <a:latin typeface="Vazir" panose="020B0603030804020204" pitchFamily="34" charset="-78"/>
                <a:cs typeface="Vazir" panose="020B0603030804020204" pitchFamily="34" charset="-78"/>
              </a:rPr>
              <a:t>جنگ نرم از ابزار روز استفاده می‌کنند در این نوع جنگ، از پیشرفته‌ترین تکنیک ها‌ی روز استفاده می‌گردد. فضای مجازی و سایبری، محیط اصلی جنگ نرم در شرایط کنونی به حساب می‌آید. این فضا، امکان اغواگری با ایجاد جاذبه‌های گوناگون و خلق بستر‌های لازم برای سوار شدن به امواج احساسات را به خوبی فراهم می‌سازد.</a:t>
            </a:r>
          </a:p>
        </p:txBody>
      </p:sp>
      <p:pic>
        <p:nvPicPr>
          <p:cNvPr id="3" name="Picture 2">
            <a:extLst>
              <a:ext uri="{FF2B5EF4-FFF2-40B4-BE49-F238E27FC236}">
                <a16:creationId xmlns:a16="http://schemas.microsoft.com/office/drawing/2014/main" id="{309CD03B-AA47-443E-A947-36B0AC3B4024}"/>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254"/>
          <a:stretch/>
        </p:blipFill>
        <p:spPr bwMode="auto">
          <a:xfrm>
            <a:off x="4133658" y="3639515"/>
            <a:ext cx="3924684" cy="23743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FC424EA-61A6-A8DE-AC00-236D224EAF7B}"/>
              </a:ext>
            </a:extLst>
          </p:cNvPr>
          <p:cNvSpPr/>
          <p:nvPr/>
        </p:nvSpPr>
        <p:spPr>
          <a:xfrm>
            <a:off x="4628889" y="4399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آسیب</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محور</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بودن</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جنگ</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نرم</a:t>
            </a:r>
          </a:p>
        </p:txBody>
      </p:sp>
    </p:spTree>
    <p:extLst>
      <p:ext uri="{BB962C8B-B14F-4D97-AF65-F5344CB8AC3E}">
        <p14:creationId xmlns:p14="http://schemas.microsoft.com/office/powerpoint/2010/main" val="725441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33802" y="40014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تفاوت‏‌های جنگ نرم و جنگ سخت</a:t>
            </a:r>
          </a:p>
        </p:txBody>
      </p:sp>
      <p:sp>
        <p:nvSpPr>
          <p:cNvPr id="3" name="Rectangle 2"/>
          <p:cNvSpPr/>
          <p:nvPr/>
        </p:nvSpPr>
        <p:spPr>
          <a:xfrm>
            <a:off x="465829" y="1126434"/>
            <a:ext cx="11260342" cy="4939814"/>
          </a:xfrm>
          <a:prstGeom prst="rect">
            <a:avLst/>
          </a:prstGeom>
        </p:spPr>
        <p:txBody>
          <a:bodyPr wrap="square">
            <a:spAutoFit/>
          </a:bodyPr>
          <a:lstStyle/>
          <a:p>
            <a:pPr algn="ctr" rtl="1">
              <a:lnSpc>
                <a:spcPct val="300000"/>
              </a:lnSpc>
            </a:pPr>
            <a:r>
              <a:rPr lang="fa-IR" dirty="0">
                <a:solidFill>
                  <a:srgbClr val="282828"/>
                </a:solidFill>
                <a:latin typeface="Vazir" panose="020B0603030804020204" pitchFamily="34" charset="-78"/>
                <a:cs typeface="Vazir" panose="020B0603030804020204" pitchFamily="34" charset="-78"/>
              </a:rPr>
              <a:t>۱- حوزه تهدید نرم اجتماعی، فرهنگی و سیاسی است، در حالی که حوزه تهدید سخت امنیتی و نظامی می‌باشد؛</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۲- تهدید‌های نرم پیچده و محصول پردازش ذهنی نخبگان و بنابراین اندازه‌گیری آن مشکل است، در حالی که تهدید‌های سخت؛ عینی، واقعی و محسوس است و می‌توان آن را با ارائه برخی از معیار‌ها اندازه‌گیری کرد؛</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۳- روش اعمال تهدید‌های سخت، استفاده از زور و اجبار است، در حالی که در نرم، از روش القاء و اقناع بهره‌گیری می‌شود؛ و تصرف و اشغال سرزمین است در حالی که در تهدید نرم، هدف تاثیر‌گذاری بر انتخاب‌ها، فرآیند تصمیم‌گیری و الگو‌های رفتاری حریف و در نهایت سلب هویت‌های فرهنگی است؛</a:t>
            </a:r>
          </a:p>
        </p:txBody>
      </p:sp>
    </p:spTree>
    <p:extLst>
      <p:ext uri="{BB962C8B-B14F-4D97-AF65-F5344CB8AC3E}">
        <p14:creationId xmlns:p14="http://schemas.microsoft.com/office/powerpoint/2010/main" val="2239282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68305" y="1372523"/>
            <a:ext cx="7280308" cy="5078313"/>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۴- مفهوم امنیت در رویکرد‌های نرم شامل امنیت ارزش‌ها و هویت‌های اجتماعی می‌شود، در حالی که این مفهوم در رویکرد‌های سخت به معنای نبود تهدید خارجی تلقی می‌گردد.</a:t>
            </a:r>
          </a:p>
          <a:p>
            <a:pPr algn="justLow" rtl="1">
              <a:lnSpc>
                <a:spcPct val="200000"/>
              </a:lnSpc>
            </a:pPr>
            <a:r>
              <a:rPr lang="fa-IR" dirty="0">
                <a:solidFill>
                  <a:srgbClr val="282828"/>
                </a:solidFill>
                <a:latin typeface="Vazir" panose="020B0603030804020204" pitchFamily="34" charset="-78"/>
                <a:cs typeface="Vazir" panose="020B0603030804020204" pitchFamily="34" charset="-78"/>
              </a:rPr>
              <a:t>۵- تهدید‌های سخت، محسوس و همراه با واکنش برانگیختن است، در حالی که تهدید‌های نرم به دلیل ماهیت غیر عینی و محسوس آن، اغلب فاقد عکس‌العمل است.</a:t>
            </a:r>
          </a:p>
          <a:p>
            <a:pPr algn="justLow" rtl="1">
              <a:lnSpc>
                <a:spcPct val="200000"/>
              </a:lnSpc>
            </a:pPr>
            <a:r>
              <a:rPr lang="fa-IR" dirty="0">
                <a:solidFill>
                  <a:srgbClr val="282828"/>
                </a:solidFill>
                <a:latin typeface="Vazir" panose="020B0603030804020204" pitchFamily="34" charset="-78"/>
                <a:cs typeface="Vazir" panose="020B0603030804020204" pitchFamily="34" charset="-78"/>
              </a:rPr>
              <a:t>۶-مرجع امنیت در حوزه تهدید‌های سخت، به طور عمده دولت‌ها هستند، در حالی که مرجع امنیت در تهدید‌های نرم محیط فروملی و فراملی (هویت‌های فروملی و جهانی) است؛</a:t>
            </a:r>
            <a:endParaRPr lang="en-US" dirty="0">
              <a:solidFill>
                <a:srgbClr val="282828"/>
              </a:solidFill>
              <a:latin typeface="Vazir" panose="020B0603030804020204" pitchFamily="34" charset="-78"/>
              <a:cs typeface="Vazir" panose="020B0603030804020204" pitchFamily="34" charset="-78"/>
            </a:endParaRPr>
          </a:p>
        </p:txBody>
      </p:sp>
      <p:pic>
        <p:nvPicPr>
          <p:cNvPr id="18434" name="Picture 2" descr="تفاوت گلوله های جنگ سخت و جنگ نرم... :: خط خطی"/>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759" t="4049" r="4724" b="4780"/>
          <a:stretch/>
        </p:blipFill>
        <p:spPr bwMode="auto">
          <a:xfrm>
            <a:off x="547082" y="723309"/>
            <a:ext cx="2940836" cy="305195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a:extLst>
              <a:ext uri="{FF2B5EF4-FFF2-40B4-BE49-F238E27FC236}">
                <a16:creationId xmlns:a16="http://schemas.microsoft.com/office/drawing/2014/main" id="{B01C1768-8379-6268-CFE4-5293B82C5C53}"/>
              </a:ext>
            </a:extLst>
          </p:cNvPr>
          <p:cNvSpPr/>
          <p:nvPr/>
        </p:nvSpPr>
        <p:spPr>
          <a:xfrm>
            <a:off x="4733802" y="40014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تفاوت‏‌های جنگ نرم و جنگ سخت</a:t>
            </a:r>
          </a:p>
        </p:txBody>
      </p:sp>
      <p:pic>
        <p:nvPicPr>
          <p:cNvPr id="4" name="Picture 3">
            <a:extLst>
              <a:ext uri="{FF2B5EF4-FFF2-40B4-BE49-F238E27FC236}">
                <a16:creationId xmlns:a16="http://schemas.microsoft.com/office/drawing/2014/main" id="{275FC002-E34A-97A8-E852-FF836D821184}"/>
              </a:ext>
            </a:extLst>
          </p:cNvPr>
          <p:cNvPicPr>
            <a:picLocks noChangeAspect="1"/>
          </p:cNvPicPr>
          <p:nvPr/>
        </p:nvPicPr>
        <p:blipFill>
          <a:blip r:embed="rId3"/>
          <a:stretch>
            <a:fillRect/>
          </a:stretch>
        </p:blipFill>
        <p:spPr>
          <a:xfrm>
            <a:off x="1386068" y="4097660"/>
            <a:ext cx="2799434" cy="1861623"/>
          </a:xfrm>
          <a:prstGeom prst="roundRect">
            <a:avLst>
              <a:gd name="adj" fmla="val 1195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210342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7975" y="1219844"/>
            <a:ext cx="11384062" cy="2446824"/>
          </a:xfrm>
          <a:prstGeom prst="rect">
            <a:avLst/>
          </a:prstGeom>
        </p:spPr>
        <p:txBody>
          <a:bodyPr wrap="square">
            <a:spAutoFit/>
          </a:bodyPr>
          <a:lstStyle/>
          <a:p>
            <a:pPr algn="justLow" rtl="1">
              <a:lnSpc>
                <a:spcPct val="300000"/>
              </a:lnSpc>
            </a:pPr>
            <a:r>
              <a:rPr lang="fa-IR" dirty="0">
                <a:solidFill>
                  <a:srgbClr val="282828"/>
                </a:solidFill>
                <a:latin typeface="Vazir" panose="020B0603030804020204" pitchFamily="34" charset="-78"/>
                <a:cs typeface="Vazir" panose="020B0603030804020204" pitchFamily="34" charset="-78"/>
              </a:rPr>
              <a:t>۷- کاربرد تهدید سخت در رویکرد امنیتی جدید عمدتاً مترادف با فروپاشی نظام‌های سیاسی- امنیتی مخالف یا معارض است، در حالی که کاربرد تهدید نرم در رویکرد‌های امنیتی جدید علیه نظام‌های سیاسی مخالف یا معارض، مترادف با فرهنگ‌سازی و نهادسازی در چارچوب اندیشه و الگو‌های رفتاری نظام‌های لیبرال و دموکراسی تلقی می‌شود.</a:t>
            </a:r>
          </a:p>
        </p:txBody>
      </p:sp>
      <p:sp>
        <p:nvSpPr>
          <p:cNvPr id="3" name="AutoShape 2" descr="فرهنگ چکیده ای از یک جامعه"/>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9460" name="Picture 4" descr="تاثیر فرهنگ بر رفتار اجتماعی انسان"/>
          <p:cNvPicPr>
            <a:picLocks noChangeAspect="1" noChangeArrowheads="1"/>
          </p:cNvPicPr>
          <p:nvPr/>
        </p:nvPicPr>
        <p:blipFill rotWithShape="1">
          <a:blip r:embed="rId2" cstate="print">
            <a:biLevel thresh="50000"/>
            <a:extLst>
              <a:ext uri="{28A0092B-C50C-407E-A947-70E740481C1C}">
                <a14:useLocalDpi xmlns:a14="http://schemas.microsoft.com/office/drawing/2010/main" val="0"/>
              </a:ext>
            </a:extLst>
          </a:blip>
          <a:srcRect b="11103"/>
          <a:stretch/>
        </p:blipFill>
        <p:spPr bwMode="auto">
          <a:xfrm>
            <a:off x="547098" y="3960088"/>
            <a:ext cx="4496242" cy="26580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40DDABC-98E0-D2C9-7E86-E445E597A034}"/>
              </a:ext>
            </a:extLst>
          </p:cNvPr>
          <p:cNvSpPr/>
          <p:nvPr/>
        </p:nvSpPr>
        <p:spPr>
          <a:xfrm>
            <a:off x="4733802" y="40014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تفاوت‏‌های جنگ نرم و جنگ سخت</a:t>
            </a:r>
          </a:p>
        </p:txBody>
      </p:sp>
    </p:spTree>
    <p:extLst>
      <p:ext uri="{BB962C8B-B14F-4D97-AF65-F5344CB8AC3E}">
        <p14:creationId xmlns:p14="http://schemas.microsoft.com/office/powerpoint/2010/main" val="191347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04725" y="42964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اهداف جنگ نرم</a:t>
            </a:r>
          </a:p>
        </p:txBody>
      </p:sp>
      <p:sp>
        <p:nvSpPr>
          <p:cNvPr id="4" name="Rectangle 3"/>
          <p:cNvSpPr/>
          <p:nvPr/>
        </p:nvSpPr>
        <p:spPr>
          <a:xfrm>
            <a:off x="5156462" y="1300256"/>
            <a:ext cx="6589711" cy="4455066"/>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۱- استحاله فرهنگی در جهت تأثیرگذاری شدید بر افکار عمومی جامعه مورد هدف با ابزار خبر و اطلاع رسانی هدفمند و کنترل شده که نظام سلطه همواره از این روش برای پیشبرد اهداف خود سود جسته است.</a:t>
            </a:r>
          </a:p>
          <a:p>
            <a:pPr algn="justLow" rtl="1">
              <a:lnSpc>
                <a:spcPct val="200000"/>
              </a:lnSpc>
            </a:pPr>
            <a:r>
              <a:rPr lang="fa-IR" dirty="0">
                <a:solidFill>
                  <a:srgbClr val="282828"/>
                </a:solidFill>
                <a:latin typeface="Vazir" panose="020B0603030804020204" pitchFamily="34" charset="-78"/>
                <a:cs typeface="Vazir" panose="020B0603030804020204" pitchFamily="34" charset="-78"/>
              </a:rPr>
              <a:t>۲- استحاله سیاسی به منظور ناکارآمد جلوه دادن نظام مورد هدف و تخریب و سیاه نمایی ارکان آن نظام.</a:t>
            </a:r>
          </a:p>
          <a:p>
            <a:pPr algn="justLow" rtl="1">
              <a:lnSpc>
                <a:spcPct val="200000"/>
              </a:lnSpc>
            </a:pPr>
            <a:r>
              <a:rPr lang="fa-IR" dirty="0">
                <a:solidFill>
                  <a:srgbClr val="282828"/>
                </a:solidFill>
                <a:latin typeface="Vazir" panose="020B0603030804020204" pitchFamily="34" charset="-78"/>
                <a:cs typeface="Vazir" panose="020B0603030804020204" pitchFamily="34" charset="-78"/>
              </a:rPr>
              <a:t>۳- ایجاد رعب و وحشت از مسائلی همچون فقر، جنگ یا قدرت خارجی سرکوبگر و پس از آن دعوت به تسلیم از راه پخش شایعات و دامن زدن به آن برای ایجاد جو بی اعتمادی و ناامنی روانی.</a:t>
            </a:r>
            <a:endParaRPr lang="en-US" dirty="0">
              <a:solidFill>
                <a:srgbClr val="282828"/>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5F33BF92-1A34-5B00-7AE4-E53C4B9FC3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390" y="3629319"/>
            <a:ext cx="4283106" cy="3010971"/>
          </a:xfrm>
          <a:prstGeom prst="rect">
            <a:avLst/>
          </a:prstGeom>
        </p:spPr>
      </p:pic>
    </p:spTree>
    <p:extLst>
      <p:ext uri="{BB962C8B-B14F-4D97-AF65-F5344CB8AC3E}">
        <p14:creationId xmlns:p14="http://schemas.microsoft.com/office/powerpoint/2010/main" val="3751109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32684" y="1234023"/>
            <a:ext cx="9726632" cy="4939814"/>
          </a:xfrm>
          <a:prstGeom prst="rect">
            <a:avLst/>
          </a:prstGeom>
        </p:spPr>
        <p:txBody>
          <a:bodyPr wrap="square">
            <a:spAutoFit/>
          </a:bodyPr>
          <a:lstStyle/>
          <a:p>
            <a:pPr algn="ctr" rtl="1">
              <a:lnSpc>
                <a:spcPct val="300000"/>
              </a:lnSpc>
            </a:pPr>
            <a:r>
              <a:rPr lang="fa-IR" dirty="0">
                <a:solidFill>
                  <a:srgbClr val="282828"/>
                </a:solidFill>
                <a:latin typeface="Vazir" panose="020B0603030804020204" pitchFamily="34" charset="-78"/>
                <a:cs typeface="Vazir" panose="020B0603030804020204" pitchFamily="34" charset="-78"/>
              </a:rPr>
              <a:t>۴- اختلاف افکنی در صفوف مردم و برانگیختن اختلاف میان مقام‌های نظامی و سیاسی کشور مورد نظر در راستای تجزیه سیاسی کشور.</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۵- ترویج روحیه یاس و ناامیدی به جای نشاط اجتماعی و احساس بالندگی از پیشرفت‌های کشور.</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۶- بی تفاوت کردن نسل جوان به مسائل مهم کشور.</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۷- کاهش روحیه و کارآیی در میان نظامیان و ایجاد اختلاف میان شاخه‌های مختلف نظامی و امنیتی.</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۸- ایجاد اختلاف در سامانه‌های کنترلی و ارتباطی کشور هدف.</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BC83BCD8-E272-00E7-9A72-C57DF76A1FBA}"/>
              </a:ext>
            </a:extLst>
          </p:cNvPr>
          <p:cNvSpPr/>
          <p:nvPr/>
        </p:nvSpPr>
        <p:spPr>
          <a:xfrm>
            <a:off x="4704725" y="42964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اهداف جنگ نرم</a:t>
            </a:r>
          </a:p>
        </p:txBody>
      </p:sp>
    </p:spTree>
    <p:extLst>
      <p:ext uri="{BB962C8B-B14F-4D97-AF65-F5344CB8AC3E}">
        <p14:creationId xmlns:p14="http://schemas.microsoft.com/office/powerpoint/2010/main" val="2862033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5999" y="1494596"/>
            <a:ext cx="5508397"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۹- تبلیغات سیاه (با هدف براندازی و آشوب) به وسیله شایعه پراکنی، پخش تصاویر مستهجن، جوسازی از راه پخش شب نامه‌ها و...</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۱۰- تقویت نارضایتی‌های ملت به دلیل مسائل مذهبی، قومی، سیاسی و اجتماعی نسبت به دولت خود به طوری که در مواقع حساس این نارضایتی‌ها زمینه تجزیه کشور را فراهم کند.</a:t>
            </a:r>
          </a:p>
        </p:txBody>
      </p:sp>
      <p:pic>
        <p:nvPicPr>
          <p:cNvPr id="3" name="Picture 2">
            <a:extLst>
              <a:ext uri="{FF2B5EF4-FFF2-40B4-BE49-F238E27FC236}">
                <a16:creationId xmlns:a16="http://schemas.microsoft.com/office/drawing/2014/main" id="{7E0D84E1-E62D-AE09-F6E2-D01DC8C0FD5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353" r="17139" b="22786"/>
          <a:stretch/>
        </p:blipFill>
        <p:spPr bwMode="auto">
          <a:xfrm rot="16200000">
            <a:off x="-462437" y="1417400"/>
            <a:ext cx="6199756" cy="393056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ADB1F35-0043-ED19-7148-DB776C0A62E7}"/>
              </a:ext>
            </a:extLst>
          </p:cNvPr>
          <p:cNvSpPr/>
          <p:nvPr/>
        </p:nvSpPr>
        <p:spPr>
          <a:xfrm>
            <a:off x="4704725" y="42964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اهداف جنگ نرم</a:t>
            </a:r>
          </a:p>
        </p:txBody>
      </p:sp>
    </p:spTree>
    <p:extLst>
      <p:ext uri="{BB962C8B-B14F-4D97-AF65-F5344CB8AC3E}">
        <p14:creationId xmlns:p14="http://schemas.microsoft.com/office/powerpoint/2010/main" val="311765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24846" y="414219"/>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ابزار‌های جنگ نرم</a:t>
            </a:r>
          </a:p>
        </p:txBody>
      </p:sp>
      <p:sp>
        <p:nvSpPr>
          <p:cNvPr id="3" name="Rectangle 2"/>
          <p:cNvSpPr/>
          <p:nvPr/>
        </p:nvSpPr>
        <p:spPr>
          <a:xfrm>
            <a:off x="382231" y="1277366"/>
            <a:ext cx="11427537" cy="4939814"/>
          </a:xfrm>
          <a:prstGeom prst="rect">
            <a:avLst/>
          </a:prstGeom>
        </p:spPr>
        <p:txBody>
          <a:bodyPr wrap="square">
            <a:spAutoFit/>
          </a:bodyPr>
          <a:lstStyle/>
          <a:p>
            <a:pPr algn="ctr" rtl="1">
              <a:lnSpc>
                <a:spcPct val="300000"/>
              </a:lnSpc>
            </a:pPr>
            <a:r>
              <a:rPr lang="fa-IR" dirty="0">
                <a:solidFill>
                  <a:srgbClr val="282828"/>
                </a:solidFill>
                <a:latin typeface="Vazir" panose="020B0603030804020204" pitchFamily="34" charset="-78"/>
                <a:cs typeface="Vazir" panose="020B0603030804020204" pitchFamily="34" charset="-78"/>
              </a:rPr>
              <a:t>جنگ نرم با پشتوانه قدرت نرم انجام می‌گیرد؛ بنابراین تمامی ابزار‌های حامل قدرت نرم را باید به عنوان ابزار‌های جنگ نرم مورد توجه و شناسایی قرار داد. این ابزار‌ها انتقال دهنده پیام‌ها با اهداف خاص هستند. در عصر ارتباطات با تنوع ابزاری برای انتقال پیام از یک نقطه به نقطه دیگر هستیم. رسانه‌ها شامل رادیو، تلویزیون و مطبوعات، عرصه‌های هنر شامل سینما، تئاتر، نقاشی، گرافیک و موسیقی، انواع سازمان‌های مردم نهاد و شبکه‌های انسانی در زمره ابزار جنگ نرم به شمار می‏آیند.</a:t>
            </a:r>
          </a:p>
          <a:p>
            <a:pPr algn="ctr" rtl="1">
              <a:lnSpc>
                <a:spcPct val="300000"/>
              </a:lnSpc>
            </a:pPr>
            <a:r>
              <a:rPr lang="fa-IR" dirty="0">
                <a:solidFill>
                  <a:srgbClr val="282828"/>
                </a:solidFill>
                <a:latin typeface="Vazir" panose="020B0603030804020204" pitchFamily="34" charset="-78"/>
                <a:cs typeface="Vazir" panose="020B0603030804020204" pitchFamily="34" charset="-78"/>
              </a:rPr>
              <a:t>با توجه به اینکه در جنگ نرم از ابزار مختلفی استفاده می‌شود می‌توان گفت که به همان نسبت نیز گروه‌های مختلفی را مورد هدف و مبارزه قرار می‌دهد.</a:t>
            </a:r>
            <a:endParaRPr lang="en-US" dirty="0">
              <a:solidFill>
                <a:srgbClr val="282828"/>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544675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75509" y="1452967"/>
            <a:ext cx="6096000" cy="5009064"/>
          </a:xfrm>
          <a:prstGeom prst="rect">
            <a:avLst/>
          </a:prstGeom>
        </p:spPr>
        <p:txBody>
          <a:bodyPr>
            <a:spAutoFit/>
          </a:bodyPr>
          <a:lstStyle/>
          <a:p>
            <a:pPr algn="justLow" rtl="1">
              <a:lnSpc>
                <a:spcPct val="200000"/>
              </a:lnSpc>
            </a:pPr>
            <a:r>
              <a:rPr lang="fa-IR" i="0" dirty="0">
                <a:solidFill>
                  <a:srgbClr val="282828"/>
                </a:solidFill>
                <a:effectLst/>
                <a:latin typeface="Vazir" panose="020B0603030804020204" pitchFamily="34" charset="-78"/>
                <a:cs typeface="Vazir" panose="020B0603030804020204" pitchFamily="34" charset="-78"/>
              </a:rPr>
              <a:t>امروزه به اقدامات روانی و تبلیغاتی که در مورد هدف خاصی صورت می گیرد جنگ نرم گفته می شود</a:t>
            </a:r>
            <a:endParaRPr lang="en-US" i="0" dirty="0">
              <a:solidFill>
                <a:srgbClr val="282828"/>
              </a:solidFill>
              <a:effectLst/>
              <a:latin typeface="Vazir" panose="020B0603030804020204" pitchFamily="34" charset="-78"/>
              <a:cs typeface="Vazir" panose="020B0603030804020204" pitchFamily="34" charset="-78"/>
            </a:endParaRPr>
          </a:p>
          <a:p>
            <a:pPr algn="justLow" rtl="1">
              <a:lnSpc>
                <a:spcPct val="200000"/>
              </a:lnSpc>
            </a:pPr>
            <a:r>
              <a:rPr lang="fa-IR" i="0" dirty="0">
                <a:solidFill>
                  <a:srgbClr val="282828"/>
                </a:solidFill>
                <a:effectLst/>
                <a:latin typeface="Vazir" panose="020B0603030804020204" pitchFamily="34" charset="-78"/>
                <a:cs typeface="Vazir" panose="020B0603030804020204" pitchFamily="34" charset="-78"/>
              </a:rPr>
              <a:t>و برخلاف جنگ سخت در آن است تسلیحات نظامی اصلاً استفاده نمی‌شود</a:t>
            </a:r>
            <a:endParaRPr lang="en-US" i="0" dirty="0">
              <a:solidFill>
                <a:srgbClr val="282828"/>
              </a:solidFill>
              <a:effectLst/>
              <a:latin typeface="Vazir" panose="020B0603030804020204" pitchFamily="34" charset="-78"/>
              <a:cs typeface="Vazir" panose="020B0603030804020204" pitchFamily="34" charset="-78"/>
            </a:endParaRPr>
          </a:p>
          <a:p>
            <a:pPr algn="justLow" rtl="1">
              <a:lnSpc>
                <a:spcPct val="200000"/>
              </a:lnSpc>
            </a:pPr>
            <a:r>
              <a:rPr lang="fa-IR" i="0" dirty="0">
                <a:solidFill>
                  <a:srgbClr val="282828"/>
                </a:solidFill>
                <a:effectLst/>
                <a:latin typeface="Vazir" panose="020B0603030804020204" pitchFamily="34" charset="-78"/>
                <a:cs typeface="Vazir" panose="020B0603030804020204" pitchFamily="34" charset="-78"/>
              </a:rPr>
              <a:t>بلکه سلاح‌های مورد استفاده در جنگ نرم سلاح های تبلیغاتی است.</a:t>
            </a:r>
            <a:endParaRPr lang="en-US" i="0" dirty="0">
              <a:solidFill>
                <a:srgbClr val="282828"/>
              </a:solidFill>
              <a:effectLst/>
              <a:latin typeface="Vazir" panose="020B0603030804020204" pitchFamily="34" charset="-78"/>
              <a:cs typeface="Vazir" panose="020B0603030804020204" pitchFamily="34" charset="-78"/>
            </a:endParaRPr>
          </a:p>
          <a:p>
            <a:pPr algn="justLow" rtl="1">
              <a:lnSpc>
                <a:spcPct val="200000"/>
              </a:lnSpc>
            </a:pPr>
            <a:r>
              <a:rPr lang="fa-IR" i="0" dirty="0">
                <a:solidFill>
                  <a:srgbClr val="282828"/>
                </a:solidFill>
                <a:effectLst/>
                <a:latin typeface="Vazir" panose="020B0603030804020204" pitchFamily="34" charset="-78"/>
                <a:cs typeface="Vazir" panose="020B0603030804020204" pitchFamily="34" charset="-78"/>
              </a:rPr>
              <a:t>در جنگ نرم دشمن تمام سعی خود را می‌کند تا بتواند بر اعتقادات احساسات و تفکرات سیاست و فرهنگ طرف مقابل تاثیر گذار باشد.</a:t>
            </a:r>
            <a:endParaRPr lang="en-US" dirty="0">
              <a:latin typeface="Vazir" panose="020B0603030804020204" pitchFamily="34" charset="-78"/>
              <a:cs typeface="Vazir" panose="020B0603030804020204" pitchFamily="34" charset="-78"/>
            </a:endParaRPr>
          </a:p>
        </p:txBody>
      </p:sp>
      <p:pic>
        <p:nvPicPr>
          <p:cNvPr id="1026" name="Picture 2" descr="جنگ نرم در فضای سایبر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189" y="2022051"/>
            <a:ext cx="5058194" cy="313608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AE87EBA-AA78-FA65-87AA-6B321ED0178F}"/>
              </a:ext>
            </a:extLst>
          </p:cNvPr>
          <p:cNvSpPr/>
          <p:nvPr/>
        </p:nvSpPr>
        <p:spPr>
          <a:xfrm>
            <a:off x="4679722" y="490126"/>
            <a:ext cx="6096000" cy="646331"/>
          </a:xfrm>
          <a:prstGeom prst="rect">
            <a:avLst/>
          </a:prstGeom>
        </p:spPr>
        <p:txBody>
          <a:bodyPr>
            <a:spAutoFit/>
          </a:bodyPr>
          <a:lstStyle/>
          <a:p>
            <a:pPr algn="r" rtl="1"/>
            <a:r>
              <a:rPr lang="fa-IR" sz="3600" u="none" strike="noStrike" dirty="0">
                <a:solidFill>
                  <a:srgbClr val="2C455B"/>
                </a:solidFill>
                <a:effectLst/>
                <a:latin typeface="Aviny" panose="020B0506030804020204" pitchFamily="34" charset="-78"/>
                <a:cs typeface="Aviny" panose="020B0506030804020204" pitchFamily="34" charset="-78"/>
              </a:rPr>
              <a:t>جنگ نرم چیست؟</a:t>
            </a:r>
          </a:p>
        </p:txBody>
      </p:sp>
    </p:spTree>
    <p:extLst>
      <p:ext uri="{BB962C8B-B14F-4D97-AF65-F5344CB8AC3E}">
        <p14:creationId xmlns:p14="http://schemas.microsoft.com/office/powerpoint/2010/main" val="977914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85486" y="3205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مهمترین ویژگی‌های جنگ نرم</a:t>
            </a:r>
          </a:p>
        </p:txBody>
      </p:sp>
      <p:sp>
        <p:nvSpPr>
          <p:cNvPr id="3" name="Rectangle 2"/>
          <p:cNvSpPr/>
          <p:nvPr/>
        </p:nvSpPr>
        <p:spPr>
          <a:xfrm>
            <a:off x="386593" y="1215877"/>
            <a:ext cx="11418814" cy="2758447"/>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جنگ نرم به دلیل پیچیدگی و اتکا به قدرت نرم از ویژگی‌های بسیار زیاد و متنوع برخوردار است که مهمترین آنها عبارتند از:</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1- جنگ نرم در پی تغییر قالب های ماهوی جامعه و ساختار سیاسی است.</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در این جنگ، اعتقادات، باورها و ارزش های اساسی یک جامعه مورد هجوم برای تغییر قرار می گیرد. با تغییر باورهای اساسی جامعه، قالب های تفکر و اندیشه دگرگون شده و مدل های رفتاری جدیدی شکل می گیرد. </a:t>
            </a:r>
          </a:p>
        </p:txBody>
      </p:sp>
      <p:pic>
        <p:nvPicPr>
          <p:cNvPr id="4" name="Picture 2">
            <a:extLst>
              <a:ext uri="{FF2B5EF4-FFF2-40B4-BE49-F238E27FC236}">
                <a16:creationId xmlns:a16="http://schemas.microsoft.com/office/drawing/2014/main" id="{25105250-BDB2-C4DD-6ADE-10CAB35D0C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911" y="4308050"/>
            <a:ext cx="4130734" cy="20220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504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1370373"/>
            <a:ext cx="5517353"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2- آرام، تدریجی و زیرسطحی است.</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جنگ نرم دفعی، شتابان و پرتحرک در یک مقطع نیست. این جنگ به صورت آرام شروع شده و به صورت تدریجی به سمت جلو حرکت می کند. آرام و تدریجی بودن این جنگ به گونه ای است که بسیاری آن را تشخیص نمی دهند. جنگ نرم زیرسطحی، غیر آشکار و به همین دلیل نامحسوس است.</a:t>
            </a:r>
          </a:p>
        </p:txBody>
      </p:sp>
      <p:sp>
        <p:nvSpPr>
          <p:cNvPr id="3" name="Rectangle 2">
            <a:extLst>
              <a:ext uri="{FF2B5EF4-FFF2-40B4-BE49-F238E27FC236}">
                <a16:creationId xmlns:a16="http://schemas.microsoft.com/office/drawing/2014/main" id="{3F1DAC42-D5D8-FB55-E6C6-D9AC5E07B1A1}"/>
              </a:ext>
            </a:extLst>
          </p:cNvPr>
          <p:cNvSpPr/>
          <p:nvPr/>
        </p:nvSpPr>
        <p:spPr>
          <a:xfrm>
            <a:off x="4785486" y="3205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مهمترین ویژگی‌های جنگ نرم</a:t>
            </a:r>
          </a:p>
        </p:txBody>
      </p:sp>
      <p:pic>
        <p:nvPicPr>
          <p:cNvPr id="5" name="Picture 4">
            <a:extLst>
              <a:ext uri="{FF2B5EF4-FFF2-40B4-BE49-F238E27FC236}">
                <a16:creationId xmlns:a16="http://schemas.microsoft.com/office/drawing/2014/main" id="{8B27036C-90A2-EB68-4F3A-11EF22B01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951" y="570321"/>
            <a:ext cx="4248207" cy="5717357"/>
          </a:xfrm>
          <a:prstGeom prst="rect">
            <a:avLst/>
          </a:prstGeom>
        </p:spPr>
      </p:pic>
    </p:spTree>
    <p:extLst>
      <p:ext uri="{BB962C8B-B14F-4D97-AF65-F5344CB8AC3E}">
        <p14:creationId xmlns:p14="http://schemas.microsoft.com/office/powerpoint/2010/main" val="3617088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78" y="796115"/>
            <a:ext cx="5194544" cy="5528437"/>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3- جنگ نرم نمادساز است.</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نمادسازی با بهره گیری از نمادهای تاریخی و گذشته برای ارائه و نمایش تصویری مطلوب از خود یک ویژگی برجسته از جنگ نرم است. در این جنگ تلاش می شود تصویری شکست خورده، ناامید و مأیوس از حریف ارائه شود و در مقابل مهاجم با نمادسازی و تصویرسازی خود را پیروز و موفق نشان می دهد. در این ویژگی عملیات روانی در حد اعلی خود انجام می شود.</a:t>
            </a:r>
          </a:p>
        </p:txBody>
      </p:sp>
      <p:sp>
        <p:nvSpPr>
          <p:cNvPr id="3" name="Rectangle 2">
            <a:extLst>
              <a:ext uri="{FF2B5EF4-FFF2-40B4-BE49-F238E27FC236}">
                <a16:creationId xmlns:a16="http://schemas.microsoft.com/office/drawing/2014/main" id="{6630D2A8-1848-8B8E-290C-DF538862610A}"/>
              </a:ext>
            </a:extLst>
          </p:cNvPr>
          <p:cNvSpPr/>
          <p:nvPr/>
        </p:nvSpPr>
        <p:spPr>
          <a:xfrm>
            <a:off x="4785486" y="3205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مهمترین ویژگی‌های جنگ نرم</a:t>
            </a:r>
          </a:p>
        </p:txBody>
      </p:sp>
      <p:pic>
        <p:nvPicPr>
          <p:cNvPr id="5" name="Picture 4">
            <a:extLst>
              <a:ext uri="{FF2B5EF4-FFF2-40B4-BE49-F238E27FC236}">
                <a16:creationId xmlns:a16="http://schemas.microsoft.com/office/drawing/2014/main" id="{D530B88C-B8C8-7FA4-FDA1-E3943B6B60B6}"/>
              </a:ext>
            </a:extLst>
          </p:cNvPr>
          <p:cNvPicPr>
            <a:picLocks noChangeAspect="1"/>
          </p:cNvPicPr>
          <p:nvPr/>
        </p:nvPicPr>
        <p:blipFill rotWithShape="1">
          <a:blip r:embed="rId2">
            <a:extLst>
              <a:ext uri="{28A0092B-C50C-407E-A947-70E740481C1C}">
                <a14:useLocalDpi xmlns:a14="http://schemas.microsoft.com/office/drawing/2010/main" val="0"/>
              </a:ext>
            </a:extLst>
          </a:blip>
          <a:srcRect t="11363"/>
          <a:stretch/>
        </p:blipFill>
        <p:spPr>
          <a:xfrm>
            <a:off x="6947221" y="1440118"/>
            <a:ext cx="3934265" cy="4993673"/>
          </a:xfrm>
          <a:prstGeom prst="rect">
            <a:avLst/>
          </a:prstGeom>
        </p:spPr>
      </p:pic>
    </p:spTree>
    <p:extLst>
      <p:ext uri="{BB962C8B-B14F-4D97-AF65-F5344CB8AC3E}">
        <p14:creationId xmlns:p14="http://schemas.microsoft.com/office/powerpoint/2010/main" val="2300300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7645" y="1287837"/>
            <a:ext cx="11481848" cy="1685077"/>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4- پایدار و بادوام است.</a:t>
            </a:r>
          </a:p>
          <a:p>
            <a:pPr algn="justLow" rtl="1">
              <a:lnSpc>
                <a:spcPct val="200000"/>
              </a:lnSpc>
            </a:pPr>
            <a:r>
              <a:rPr lang="fa-IR" dirty="0">
                <a:solidFill>
                  <a:srgbClr val="282828"/>
                </a:solidFill>
                <a:latin typeface="Vazir" panose="020B0603030804020204" pitchFamily="34" charset="-78"/>
                <a:cs typeface="Vazir" panose="020B0603030804020204" pitchFamily="34" charset="-78"/>
              </a:rPr>
              <a:t>نتایج جنگ نرم در صورت موفق بودن، پایدار و بادوام خواهد بود. هدف اصلی در جنگ نرم تغییر باورها و اعتقادات است. چنانچه این تغییر حاصل گردد، به راحتی تغییر مجدد و بازگشت به حالت اولیه میسر نمی باشد. </a:t>
            </a:r>
          </a:p>
        </p:txBody>
      </p:sp>
      <p:sp>
        <p:nvSpPr>
          <p:cNvPr id="3" name="Rectangle 2">
            <a:extLst>
              <a:ext uri="{FF2B5EF4-FFF2-40B4-BE49-F238E27FC236}">
                <a16:creationId xmlns:a16="http://schemas.microsoft.com/office/drawing/2014/main" id="{2C4055FA-5C9A-6D75-77C8-98C658075C8D}"/>
              </a:ext>
            </a:extLst>
          </p:cNvPr>
          <p:cNvSpPr/>
          <p:nvPr/>
        </p:nvSpPr>
        <p:spPr>
          <a:xfrm>
            <a:off x="4785486" y="3205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مهمترین ویژگی‌های جنگ نرم</a:t>
            </a:r>
          </a:p>
        </p:txBody>
      </p:sp>
      <p:pic>
        <p:nvPicPr>
          <p:cNvPr id="5" name="Picture 4">
            <a:extLst>
              <a:ext uri="{FF2B5EF4-FFF2-40B4-BE49-F238E27FC236}">
                <a16:creationId xmlns:a16="http://schemas.microsoft.com/office/drawing/2014/main" id="{AE9D58DA-5ADA-4DDB-9AC0-A2BC700D9E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435" y="3139919"/>
            <a:ext cx="4482445" cy="3120902"/>
          </a:xfrm>
          <a:prstGeom prst="rect">
            <a:avLst/>
          </a:prstGeom>
        </p:spPr>
      </p:pic>
    </p:spTree>
    <p:extLst>
      <p:ext uri="{BB962C8B-B14F-4D97-AF65-F5344CB8AC3E}">
        <p14:creationId xmlns:p14="http://schemas.microsoft.com/office/powerpoint/2010/main" val="3239502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04114" y="1447553"/>
            <a:ext cx="4559759" cy="4143442"/>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5- جنگ نرم پرتحرک و جاذبه دار است.</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جنگ نرم که به صورت تدریجی و آرام شروع می شود، در نقطه ای به دلیل ایجاد جاذبه های کاذب، خود جامعه هدف را برای تحقق اهداف به کار گرفته و از این طریق بر دامنه تحرکات آن افزوده می گردد. </a:t>
            </a:r>
          </a:p>
        </p:txBody>
      </p:sp>
      <p:pic>
        <p:nvPicPr>
          <p:cNvPr id="4" name="Picture 3"/>
          <p:cNvPicPr>
            <a:picLocks noChangeAspect="1"/>
          </p:cNvPicPr>
          <p:nvPr/>
        </p:nvPicPr>
        <p:blipFill>
          <a:blip r:embed="rId2"/>
          <a:stretch>
            <a:fillRect/>
          </a:stretch>
        </p:blipFill>
        <p:spPr>
          <a:xfrm rot="19725028">
            <a:off x="423816" y="1765986"/>
            <a:ext cx="5610524" cy="350657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Rectangle 2">
            <a:extLst>
              <a:ext uri="{FF2B5EF4-FFF2-40B4-BE49-F238E27FC236}">
                <a16:creationId xmlns:a16="http://schemas.microsoft.com/office/drawing/2014/main" id="{5ACB6C60-6E09-9551-A621-195C08D75DE4}"/>
              </a:ext>
            </a:extLst>
          </p:cNvPr>
          <p:cNvSpPr/>
          <p:nvPr/>
        </p:nvSpPr>
        <p:spPr>
          <a:xfrm>
            <a:off x="4785486" y="3205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مهمترین ویژگی‌های جنگ نرم</a:t>
            </a:r>
          </a:p>
        </p:txBody>
      </p:sp>
    </p:spTree>
    <p:extLst>
      <p:ext uri="{BB962C8B-B14F-4D97-AF65-F5344CB8AC3E}">
        <p14:creationId xmlns:p14="http://schemas.microsoft.com/office/powerpoint/2010/main" val="101353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7015" y="391847"/>
            <a:ext cx="7956645"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چه افراد و تشکل‏هایی هدف جنگ نرم هستند؟</a:t>
            </a:r>
          </a:p>
        </p:txBody>
      </p:sp>
      <p:sp>
        <p:nvSpPr>
          <p:cNvPr id="3" name="Rectangle 2"/>
          <p:cNvSpPr/>
          <p:nvPr/>
        </p:nvSpPr>
        <p:spPr>
          <a:xfrm>
            <a:off x="375408" y="1514373"/>
            <a:ext cx="6410226" cy="4455066"/>
          </a:xfrm>
          <a:prstGeom prst="rect">
            <a:avLst/>
          </a:prstGeom>
        </p:spPr>
        <p:txBody>
          <a:bodyPr wrap="square">
            <a:spAutoFit/>
          </a:bodyPr>
          <a:lstStyle/>
          <a:p>
            <a:pPr algn="ctr" rtl="1">
              <a:lnSpc>
                <a:spcPct val="200000"/>
              </a:lnSpc>
            </a:pPr>
            <a:r>
              <a:rPr lang="fa-IR" dirty="0">
                <a:solidFill>
                  <a:srgbClr val="282828"/>
                </a:solidFill>
                <a:latin typeface="Vazir" panose="020B0603030804020204" pitchFamily="34" charset="-78"/>
                <a:cs typeface="Vazir" panose="020B0603030804020204" pitchFamily="34" charset="-78"/>
              </a:rPr>
              <a:t>همه افراد جامعه می‏توانند بخش‌های مشخصی باشند که مورد نظر راه اندازان جنگ نرم قرار گرفته اند و البته این موضوع وابسته به هدفی است که بانی جنگ نرم آن را دنبال می‌کند. اقشار مورد نظر بانیان جنگ نرم بستگی به هدف آن‌ها دارد که میان مدت است یا عمومی و با توجه به هدف اقشار را تحت نظر می‌گیرند، اما در حالت کلی می‌توان گفت که گروه‌های هدف در جنگ نرم، رهبران، نخبگان و توده‌های مردم هستند. </a:t>
            </a:r>
            <a:br>
              <a:rPr lang="fa-IR" dirty="0">
                <a:solidFill>
                  <a:srgbClr val="282828"/>
                </a:solidFill>
                <a:latin typeface="Vazir" panose="020B0603030804020204" pitchFamily="34" charset="-78"/>
                <a:cs typeface="Vazir" panose="020B0603030804020204" pitchFamily="34" charset="-78"/>
              </a:rPr>
            </a:br>
            <a:endParaRPr lang="en-US" dirty="0">
              <a:solidFill>
                <a:srgbClr val="282828"/>
              </a:solidFill>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A8BA8007-761E-1758-3303-BD4534CB29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7068" y="1310325"/>
            <a:ext cx="3908805" cy="4863163"/>
          </a:xfrm>
          <a:prstGeom prst="rect">
            <a:avLst/>
          </a:prstGeom>
        </p:spPr>
      </p:pic>
    </p:spTree>
    <p:extLst>
      <p:ext uri="{BB962C8B-B14F-4D97-AF65-F5344CB8AC3E}">
        <p14:creationId xmlns:p14="http://schemas.microsoft.com/office/powerpoint/2010/main" val="3988686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73797" y="1474278"/>
            <a:ext cx="4440025"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در بعضی موارد برای رسیدن به اهداف مورد نظر خود گروه‌ها و اشخاص خاص و تأثیرگذار را مورد هدف قرار می‌دهند و از آن گروه یا فرد برای رسیدن به اهداف خود استفاده می‌کنند. مانند استفاده از قومیت‌های مختلف یا خواص و نخبگان فرهنگی وعلمی.</a:t>
            </a:r>
          </a:p>
          <a:p>
            <a:pPr algn="justLow" rtl="1">
              <a:lnSpc>
                <a:spcPct val="250000"/>
              </a:lnSpc>
            </a:pP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FC72FF08-C643-8530-EC10-753BBCD4F874}"/>
              </a:ext>
            </a:extLst>
          </p:cNvPr>
          <p:cNvSpPr/>
          <p:nvPr/>
        </p:nvSpPr>
        <p:spPr>
          <a:xfrm>
            <a:off x="2867015" y="391847"/>
            <a:ext cx="7956645"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چه افراد و تشکل‏هایی هدف جنگ نرم هستند؟</a:t>
            </a:r>
          </a:p>
        </p:txBody>
      </p:sp>
      <p:pic>
        <p:nvPicPr>
          <p:cNvPr id="5" name="Picture 4">
            <a:extLst>
              <a:ext uri="{FF2B5EF4-FFF2-40B4-BE49-F238E27FC236}">
                <a16:creationId xmlns:a16="http://schemas.microsoft.com/office/drawing/2014/main" id="{67F4D881-C4DD-E8E7-42DE-545FE1901D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976943">
            <a:off x="210886" y="2128242"/>
            <a:ext cx="4380084" cy="29200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215C3635-B3B1-60A2-1243-F0D7B0AF83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96286">
            <a:off x="3717960" y="2374083"/>
            <a:ext cx="2501390" cy="35819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21878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3910" y="959093"/>
            <a:ext cx="4333188" cy="4939814"/>
          </a:xfrm>
          <a:prstGeom prst="rect">
            <a:avLst/>
          </a:prstGeom>
        </p:spPr>
        <p:txBody>
          <a:bodyPr wrap="square">
            <a:spAutoFit/>
          </a:bodyPr>
          <a:lstStyle/>
          <a:p>
            <a:pPr algn="justLow" rtl="1">
              <a:lnSpc>
                <a:spcPct val="300000"/>
              </a:lnSpc>
            </a:pPr>
            <a:r>
              <a:rPr lang="fa-IR" dirty="0">
                <a:solidFill>
                  <a:srgbClr val="282828"/>
                </a:solidFill>
                <a:latin typeface="Vazir" panose="020B0603030804020204" pitchFamily="34" charset="-78"/>
                <a:cs typeface="Vazir" panose="020B0603030804020204" pitchFamily="34" charset="-78"/>
              </a:rPr>
              <a:t>با توجه به اینکه در جنگ نرم از ابزار‌های رسانه ای، فرهنگی و علمی استفاده می‌شود پوشش آن برای طبقات مختلف بیشتر و متفاوت‌تر است. جنگ رسانه‌ای می‌تواند توده‌های مردم را تحت تأثیر قرار بدهد و به همین شکل در جنگ علمی نخبگان را مورد هدف قرار دهد. </a:t>
            </a:r>
          </a:p>
        </p:txBody>
      </p:sp>
      <p:sp>
        <p:nvSpPr>
          <p:cNvPr id="3" name="Rectangle 2">
            <a:extLst>
              <a:ext uri="{FF2B5EF4-FFF2-40B4-BE49-F238E27FC236}">
                <a16:creationId xmlns:a16="http://schemas.microsoft.com/office/drawing/2014/main" id="{935316BB-AC47-87A0-405F-F455C7B94873}"/>
              </a:ext>
            </a:extLst>
          </p:cNvPr>
          <p:cNvSpPr/>
          <p:nvPr/>
        </p:nvSpPr>
        <p:spPr>
          <a:xfrm>
            <a:off x="2867015" y="391847"/>
            <a:ext cx="7956645"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چه افراد و تشکل‏هایی هدف جنگ نرم هستند؟</a:t>
            </a:r>
          </a:p>
        </p:txBody>
      </p:sp>
      <p:pic>
        <p:nvPicPr>
          <p:cNvPr id="4" name="Picture 3">
            <a:extLst>
              <a:ext uri="{FF2B5EF4-FFF2-40B4-BE49-F238E27FC236}">
                <a16:creationId xmlns:a16="http://schemas.microsoft.com/office/drawing/2014/main" id="{CB7E1674-F811-440E-2F96-5E28F19CF82B}"/>
              </a:ext>
            </a:extLst>
          </p:cNvPr>
          <p:cNvPicPr>
            <a:picLocks noChangeAspect="1"/>
          </p:cNvPicPr>
          <p:nvPr/>
        </p:nvPicPr>
        <p:blipFill rotWithShape="1">
          <a:blip r:embed="rId2">
            <a:extLst>
              <a:ext uri="{28A0092B-C50C-407E-A947-70E740481C1C}">
                <a14:useLocalDpi xmlns:a14="http://schemas.microsoft.com/office/drawing/2010/main" val="0"/>
              </a:ext>
            </a:extLst>
          </a:blip>
          <a:srcRect b="5192"/>
          <a:stretch/>
        </p:blipFill>
        <p:spPr>
          <a:xfrm>
            <a:off x="5078444" y="1472219"/>
            <a:ext cx="7025572" cy="4212144"/>
          </a:xfrm>
          <a:prstGeom prst="rect">
            <a:avLst/>
          </a:prstGeom>
        </p:spPr>
      </p:pic>
    </p:spTree>
    <p:extLst>
      <p:ext uri="{BB962C8B-B14F-4D97-AF65-F5344CB8AC3E}">
        <p14:creationId xmlns:p14="http://schemas.microsoft.com/office/powerpoint/2010/main" val="23802130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17823" y="1320548"/>
            <a:ext cx="6096000" cy="2862322"/>
          </a:xfrm>
          <a:prstGeom prst="rect">
            <a:avLst/>
          </a:prstGeom>
        </p:spPr>
        <p:txBody>
          <a:bodyPr>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در جنگ نرم علاوه بر استفاده از ابزار‌های رسانه های، فرهنگی و علمی برای نفوذ در طبقات و اقشار مختلف از تاکتیک‌های متنوعی مختلفی استفاده می‌شود.</a:t>
            </a:r>
          </a:p>
          <a:p>
            <a:pPr algn="justLow" rtl="1">
              <a:lnSpc>
                <a:spcPct val="200000"/>
              </a:lnSpc>
            </a:pPr>
            <a:br>
              <a:rPr lang="fa-IR" dirty="0">
                <a:solidFill>
                  <a:srgbClr val="282828"/>
                </a:solidFill>
                <a:latin typeface="Vazir" panose="020B0603030804020204" pitchFamily="34" charset="-78"/>
                <a:cs typeface="Vazir" panose="020B0603030804020204" pitchFamily="34" charset="-78"/>
              </a:rPr>
            </a:b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8A6B4E3F-5870-13A3-F4BD-A498C7D2143F}"/>
              </a:ext>
            </a:extLst>
          </p:cNvPr>
          <p:cNvSpPr/>
          <p:nvPr/>
        </p:nvSpPr>
        <p:spPr>
          <a:xfrm>
            <a:off x="2867015" y="391847"/>
            <a:ext cx="7956645"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چه افراد و تشکل‏هایی هدف جنگ نرم هستند؟</a:t>
            </a:r>
          </a:p>
        </p:txBody>
      </p:sp>
      <p:pic>
        <p:nvPicPr>
          <p:cNvPr id="4" name="Picture 3">
            <a:extLst>
              <a:ext uri="{FF2B5EF4-FFF2-40B4-BE49-F238E27FC236}">
                <a16:creationId xmlns:a16="http://schemas.microsoft.com/office/drawing/2014/main" id="{2660C024-707D-AAD8-934D-0586625BC3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389" y="2844407"/>
            <a:ext cx="5399643" cy="3795883"/>
          </a:xfrm>
          <a:prstGeom prst="rect">
            <a:avLst/>
          </a:prstGeom>
        </p:spPr>
      </p:pic>
    </p:spTree>
    <p:extLst>
      <p:ext uri="{BB962C8B-B14F-4D97-AF65-F5344CB8AC3E}">
        <p14:creationId xmlns:p14="http://schemas.microsoft.com/office/powerpoint/2010/main" val="2977815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41448" y="52213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تاکتیک‏‌های جنگ نرم</a:t>
            </a:r>
          </a:p>
        </p:txBody>
      </p:sp>
      <p:sp>
        <p:nvSpPr>
          <p:cNvPr id="3" name="Rectangle 2"/>
          <p:cNvSpPr/>
          <p:nvPr/>
        </p:nvSpPr>
        <p:spPr>
          <a:xfrm>
            <a:off x="461913" y="1502523"/>
            <a:ext cx="11067068" cy="4455066"/>
          </a:xfrm>
          <a:prstGeom prst="rect">
            <a:avLst/>
          </a:prstGeom>
        </p:spPr>
        <p:txBody>
          <a:bodyPr wrap="square">
            <a:spAutoFit/>
          </a:bodyPr>
          <a:lstStyle/>
          <a:p>
            <a:pPr algn="ctr" rtl="1">
              <a:lnSpc>
                <a:spcPct val="200000"/>
              </a:lnSpc>
            </a:pPr>
            <a:r>
              <a:rPr lang="fa-IR" dirty="0">
                <a:solidFill>
                  <a:srgbClr val="282828"/>
                </a:solidFill>
                <a:latin typeface="Vazir" panose="020B0603030804020204" pitchFamily="34" charset="-78"/>
                <a:cs typeface="Vazir" panose="020B0603030804020204" pitchFamily="34" charset="-78"/>
              </a:rPr>
              <a:t>۱- برچسب زدن: بر اساس این تاکتیک، رسانه ها، واژه‌های مختلف را به صفات مثبت و منفی تبدیل کرده و آن‌ها را به آحاد یا نهاد‌های مختلف نسبت می‌دهند.</a:t>
            </a:r>
          </a:p>
          <a:p>
            <a:pPr algn="ctr" rtl="1">
              <a:lnSpc>
                <a:spcPct val="200000"/>
              </a:lnSpc>
            </a:pPr>
            <a:r>
              <a:rPr lang="fa-IR" dirty="0">
                <a:solidFill>
                  <a:srgbClr val="282828"/>
                </a:solidFill>
                <a:latin typeface="Vazir" panose="020B0603030804020204" pitchFamily="34" charset="-78"/>
                <a:cs typeface="Vazir" panose="020B0603030804020204" pitchFamily="34" charset="-78"/>
              </a:rPr>
              <a:t>۲- تلطیف و تنویر: از تلطیف و تنویر (مرتبط ساختن چیزی با کلمه‌ای پر فضیلت) استفاده می‌شود تا چیزی را بدون بررسی شواهد بپذیریم و تصدیق کنیم.</a:t>
            </a:r>
          </a:p>
          <a:p>
            <a:pPr algn="ctr" rtl="1">
              <a:lnSpc>
                <a:spcPct val="200000"/>
              </a:lnSpc>
            </a:pPr>
            <a:r>
              <a:rPr lang="fa-IR" dirty="0">
                <a:solidFill>
                  <a:srgbClr val="282828"/>
                </a:solidFill>
                <a:latin typeface="Vazir" panose="020B0603030804020204" pitchFamily="34" charset="-78"/>
                <a:cs typeface="Vazir" panose="020B0603030804020204" pitchFamily="34" charset="-78"/>
              </a:rPr>
              <a:t>۳- انتقال: انتقال یعنی اینکه اقتدار، حرمت و منزلت امری مورد احترام به چیزی دیگر برای قابل قبول‌تر کردن آن منتقل شود.</a:t>
            </a:r>
          </a:p>
          <a:p>
            <a:pPr algn="ctr" rtl="1">
              <a:lnSpc>
                <a:spcPct val="200000"/>
              </a:lnSpc>
            </a:pPr>
            <a:r>
              <a:rPr lang="fa-IR" dirty="0">
                <a:solidFill>
                  <a:srgbClr val="282828"/>
                </a:solidFill>
                <a:latin typeface="Vazir" panose="020B0603030804020204" pitchFamily="34" charset="-78"/>
                <a:cs typeface="Vazir" panose="020B0603030804020204" pitchFamily="34" charset="-78"/>
              </a:rPr>
              <a:t>۴. تصدیق: تصدیق یعنی اینکه شخصی که مورد احترام یا منفور است بگوید فکر، برنامه یا محصول یا شخص معینی خوب یا بد است. تصدیق فنی رایج در تبلیغ، مبارزات سیاسی و انتخاباتی است.</a:t>
            </a:r>
            <a:endParaRPr lang="en-US" dirty="0">
              <a:solidFill>
                <a:srgbClr val="282828"/>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224522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374591"/>
            <a:ext cx="11099428" cy="4108817"/>
          </a:xfrm>
          <a:prstGeom prst="rect">
            <a:avLst/>
          </a:prstGeom>
        </p:spPr>
        <p:txBody>
          <a:bodyPr wrap="square">
            <a:spAutoFit/>
          </a:bodyPr>
          <a:lstStyle/>
          <a:p>
            <a:pPr algn="ctr" rtl="1">
              <a:lnSpc>
                <a:spcPct val="300000"/>
              </a:lnSpc>
            </a:pPr>
            <a:r>
              <a:rPr lang="fa-IR" dirty="0">
                <a:solidFill>
                  <a:srgbClr val="282828"/>
                </a:solidFill>
                <a:latin typeface="Vazir" panose="020B0603030804020204" pitchFamily="34" charset="-78"/>
                <a:cs typeface="Vazir" panose="020B0603030804020204" pitchFamily="34" charset="-78"/>
              </a:rPr>
              <a:t>امروزه جنگ ها شکل های مختلفی به خود گرفته اند از جمله جنگ نرم که شامل اقدامات روانی و تبلیغاتی می شود که هدف آن جامعه یا گروه خاصی است و عمده تفاوت آن با جنگ سخت عدم استفاده از سلاح های نظامی می باشد زیرا در جنگ نرم از سلاح های تبلیغاتی استفاده می شود. به تعبیر دیگر جنگ نرم استفاده دقیق و طراحی شده از تبلیغات و ابزارهای مربوط به آن است، به منظور تاثیر گذاری بر عقاید، فرهنگ، سیاست، احساسات، تمایلات، رفتار و مختصات فکری دشمن با توسل به شیوه هایی که موجب پیشرفت مقاصد امنیت ملی می شود است</a:t>
            </a:r>
            <a:r>
              <a:rPr lang="fa-IR" dirty="0">
                <a:solidFill>
                  <a:srgbClr val="282828"/>
                </a:solidFill>
                <a:latin typeface="Vazir" panose="020B0603030804020204" pitchFamily="34" charset="-78"/>
                <a:cs typeface="Vazir" panose="020B0603030804020204" pitchFamily="34" charset="-78"/>
                <a:hlinkClick r:id="rId2"/>
              </a:rPr>
              <a:t>.</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CE936FBF-6FC2-BD43-07C3-EC5AAE9C8AB0}"/>
              </a:ext>
            </a:extLst>
          </p:cNvPr>
          <p:cNvSpPr/>
          <p:nvPr/>
        </p:nvSpPr>
        <p:spPr>
          <a:xfrm>
            <a:off x="4679722" y="490126"/>
            <a:ext cx="6096000" cy="646331"/>
          </a:xfrm>
          <a:prstGeom prst="rect">
            <a:avLst/>
          </a:prstGeom>
        </p:spPr>
        <p:txBody>
          <a:bodyPr>
            <a:spAutoFit/>
          </a:bodyPr>
          <a:lstStyle/>
          <a:p>
            <a:pPr algn="r" rtl="1"/>
            <a:r>
              <a:rPr lang="fa-IR" sz="3600" u="none" strike="noStrike" dirty="0">
                <a:solidFill>
                  <a:srgbClr val="2C455B"/>
                </a:solidFill>
                <a:effectLst/>
                <a:latin typeface="Aviny" panose="020B0506030804020204" pitchFamily="34" charset="-78"/>
                <a:cs typeface="Aviny" panose="020B0506030804020204" pitchFamily="34" charset="-78"/>
              </a:rPr>
              <a:t>جنگ نرم چیست؟</a:t>
            </a:r>
          </a:p>
        </p:txBody>
      </p:sp>
    </p:spTree>
    <p:extLst>
      <p:ext uri="{BB962C8B-B14F-4D97-AF65-F5344CB8AC3E}">
        <p14:creationId xmlns:p14="http://schemas.microsoft.com/office/powerpoint/2010/main" val="506414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2750" y="959093"/>
            <a:ext cx="7289266" cy="4939814"/>
          </a:xfrm>
          <a:prstGeom prst="rect">
            <a:avLst/>
          </a:prstGeom>
        </p:spPr>
        <p:txBody>
          <a:bodyPr wrap="square">
            <a:spAutoFit/>
          </a:bodyPr>
          <a:lstStyle/>
          <a:p>
            <a:pPr algn="justLow" rtl="1">
              <a:lnSpc>
                <a:spcPct val="300000"/>
              </a:lnSpc>
            </a:pPr>
            <a:r>
              <a:rPr lang="fa-IR" dirty="0">
                <a:solidFill>
                  <a:srgbClr val="282828"/>
                </a:solidFill>
                <a:latin typeface="Vazir" panose="020B0603030804020204" pitchFamily="34" charset="-78"/>
                <a:cs typeface="Vazir" panose="020B0603030804020204" pitchFamily="34" charset="-78"/>
              </a:rPr>
              <a:t>۵- شایعه: شایعه در فضایی تولید می‌شود که امکان دسترسی به اخبار و اطلاعات موثق امکان پذیر نباشد.</a:t>
            </a:r>
          </a:p>
          <a:p>
            <a:pPr algn="justLow" rtl="1">
              <a:lnSpc>
                <a:spcPct val="300000"/>
              </a:lnSpc>
            </a:pPr>
            <a:r>
              <a:rPr lang="fa-IR" dirty="0">
                <a:solidFill>
                  <a:srgbClr val="282828"/>
                </a:solidFill>
                <a:latin typeface="Vazir" panose="020B0603030804020204" pitchFamily="34" charset="-78"/>
                <a:cs typeface="Vazir" panose="020B0603030804020204" pitchFamily="34" charset="-78"/>
              </a:rPr>
              <a:t>۶- کلی‏ گویی: محتوای واقعی بسیاری از مفاهیمی که از سوی رسانه‌های غربی مصادره و در جامعه منتشر می‌شود، مورد کنکاش قرار نمی‌گیرد. </a:t>
            </a:r>
          </a:p>
          <a:p>
            <a:pPr algn="justLow" rtl="1">
              <a:lnSpc>
                <a:spcPct val="300000"/>
              </a:lnSpc>
            </a:pPr>
            <a:r>
              <a:rPr lang="fa-IR" dirty="0">
                <a:solidFill>
                  <a:srgbClr val="282828"/>
                </a:solidFill>
                <a:latin typeface="Vazir" panose="020B0603030804020204" pitchFamily="34" charset="-78"/>
                <a:cs typeface="Vazir" panose="020B0603030804020204" pitchFamily="34" charset="-78"/>
              </a:rPr>
              <a:t>۷- دروغ بزرگ: این تاکتیک قدیمی که هنوز هم مورد استفاده فراوان است، عمدتاً برای مرعوب کردن و فریب ذهن حریف مورد استفاده قرار می‏ گیرد.</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0C7A28D0-78D4-9E04-1E8A-2D334A116A93}"/>
              </a:ext>
            </a:extLst>
          </p:cNvPr>
          <p:cNvSpPr/>
          <p:nvPr/>
        </p:nvSpPr>
        <p:spPr>
          <a:xfrm>
            <a:off x="4741448" y="52213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تاکتیک‏‌های جنگ نرم</a:t>
            </a:r>
          </a:p>
        </p:txBody>
      </p:sp>
      <p:pic>
        <p:nvPicPr>
          <p:cNvPr id="4" name="Picture 3">
            <a:extLst>
              <a:ext uri="{FF2B5EF4-FFF2-40B4-BE49-F238E27FC236}">
                <a16:creationId xmlns:a16="http://schemas.microsoft.com/office/drawing/2014/main" id="{73ECD00A-2911-93DA-BAAD-2E2FF16937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030879">
            <a:off x="7931164" y="2427610"/>
            <a:ext cx="3789492" cy="2827909"/>
          </a:xfrm>
          <a:prstGeom prst="rect">
            <a:avLst/>
          </a:prstGeom>
        </p:spPr>
      </p:pic>
    </p:spTree>
    <p:extLst>
      <p:ext uri="{BB962C8B-B14F-4D97-AF65-F5344CB8AC3E}">
        <p14:creationId xmlns:p14="http://schemas.microsoft.com/office/powerpoint/2010/main" val="34334200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79011" y="1238506"/>
            <a:ext cx="6095484"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۸- پاره حقیقت‏ گویی: گاهی خبر یا سخنی مطرح می‌شود که از نظر منبع، محتوای پیام، مجموعه‌ای به هم پیوسته و مرتب است که اگر بخشی از آن نقل و بخشی نقل نشود، جهت و نتیجه پیام منحرف خواهد شد</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۹- انسانیت‏ زدایی و اهریمن‏سازی: یکی از موثرترین شیوه‌های توجیه حمله به دشمن به هنگام جنگ (نرم و یا سخت)، «انسانیت‏زدایی» است. </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A3822229-C7D6-934C-A369-423866A26A25}"/>
              </a:ext>
            </a:extLst>
          </p:cNvPr>
          <p:cNvSpPr/>
          <p:nvPr/>
        </p:nvSpPr>
        <p:spPr>
          <a:xfrm>
            <a:off x="4741448" y="52213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تاکتیک‏‌های جنگ نرم</a:t>
            </a:r>
          </a:p>
        </p:txBody>
      </p:sp>
      <p:pic>
        <p:nvPicPr>
          <p:cNvPr id="4" name="Picture 2">
            <a:extLst>
              <a:ext uri="{FF2B5EF4-FFF2-40B4-BE49-F238E27FC236}">
                <a16:creationId xmlns:a16="http://schemas.microsoft.com/office/drawing/2014/main" id="{6E72C29D-1BCF-88F9-E8B4-27AC28A88B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179" y="254524"/>
            <a:ext cx="4946561" cy="372619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1FBC217-836B-D9A6-7B7B-312416B4AE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9722" y="3980717"/>
            <a:ext cx="3900863" cy="243803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8621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608" y="1185432"/>
            <a:ext cx="3983130" cy="4143442"/>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9- مغالطه: مغالطه شامل گزینش و استفاده از اظهارات درست یا نادرست، مشروح یا مغشوش و منطقی یا غیرمنطقی است، به این منظور که بهترین یا بدترین مورد ممکن را برای یک فکر، برنامه، شخص یا محصول ارائه داد. </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9C104C76-C8D9-A75F-C9AE-5AA7F3E29663}"/>
              </a:ext>
            </a:extLst>
          </p:cNvPr>
          <p:cNvSpPr/>
          <p:nvPr/>
        </p:nvSpPr>
        <p:spPr>
          <a:xfrm>
            <a:off x="4741448" y="522134"/>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تاکتیک‏‌های جنگ نرم</a:t>
            </a:r>
          </a:p>
        </p:txBody>
      </p:sp>
      <p:pic>
        <p:nvPicPr>
          <p:cNvPr id="4" name="Picture 2">
            <a:extLst>
              <a:ext uri="{FF2B5EF4-FFF2-40B4-BE49-F238E27FC236}">
                <a16:creationId xmlns:a16="http://schemas.microsoft.com/office/drawing/2014/main" id="{7C663A7B-F715-42C4-0FA5-953F32F22E07}"/>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51" b="95946" l="10000" r="90000">
                        <a14:foregroundMark x1="41167" y1="15616" x2="44500" y2="1201"/>
                        <a14:foregroundMark x1="51333" y1="80631" x2="48500" y2="95946"/>
                        <a14:foregroundMark x1="48500" y1="95946" x2="48500" y2="95946"/>
                      </a14:backgroundRemoval>
                    </a14:imgEffect>
                  </a14:imgLayer>
                </a14:imgProps>
              </a:ext>
              <a:ext uri="{28A0092B-C50C-407E-A947-70E740481C1C}">
                <a14:useLocalDpi xmlns:a14="http://schemas.microsoft.com/office/drawing/2010/main" val="0"/>
              </a:ext>
            </a:extLst>
          </a:blip>
          <a:srcRect l="23496" r="29028" b="6636"/>
          <a:stretch/>
        </p:blipFill>
        <p:spPr bwMode="auto">
          <a:xfrm>
            <a:off x="6227741" y="1624229"/>
            <a:ext cx="4609707" cy="5031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1185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3060" y="1239630"/>
            <a:ext cx="11171185" cy="2239074"/>
          </a:xfrm>
          <a:prstGeom prst="rect">
            <a:avLst/>
          </a:prstGeom>
        </p:spPr>
        <p:txBody>
          <a:bodyPr wrap="square">
            <a:spAutoFit/>
          </a:bodyPr>
          <a:lstStyle/>
          <a:p>
            <a:pPr algn="ctr" rtl="1">
              <a:lnSpc>
                <a:spcPct val="200000"/>
              </a:lnSpc>
            </a:pPr>
            <a:r>
              <a:rPr lang="fa-IR" dirty="0">
                <a:solidFill>
                  <a:srgbClr val="282828"/>
                </a:solidFill>
                <a:latin typeface="Vazir" panose="020B0603030804020204" pitchFamily="34" charset="-78"/>
                <a:cs typeface="Vazir" panose="020B0603030804020204" pitchFamily="34" charset="-78"/>
              </a:rPr>
              <a:t>برای مقابله با جنگ نرم، نخست باید ویژگی‌های این نوع جنگ را آنالیز کرده و خوب بشناسیم و بدانیم که جنگ نرم با جنگ سخت، چه تفاوت‌هایی دارد. آنچه در جنگ سخت مورد هدف قرار می‌گیرد، جان انسان‌ها، تجهیزات، امکانات و بناهاست که معمولا در این مواقع با استفاده از همین مسائلی که مورد هدف قرار گرفته است، افکار عمومی علیه دشمن فعال می‌شود، در حالی که در جنگ نرم آن چه هدف قرار می‌گیرد، افکار عمومی است.</a:t>
            </a:r>
            <a:endParaRPr lang="en-US" dirty="0">
              <a:solidFill>
                <a:srgbClr val="282828"/>
              </a:solidFill>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F8F8762-983D-C0D3-47F1-9E321AD8CE7A}"/>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اصول و روش‏های مقابله با جنگ نرم</a:t>
            </a:r>
          </a:p>
        </p:txBody>
      </p:sp>
      <p:pic>
        <p:nvPicPr>
          <p:cNvPr id="2" name="Picture 1">
            <a:extLst>
              <a:ext uri="{FF2B5EF4-FFF2-40B4-BE49-F238E27FC236}">
                <a16:creationId xmlns:a16="http://schemas.microsoft.com/office/drawing/2014/main" id="{C01351F7-8685-38F2-5B0C-1A4B66FC5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5541" y="3832912"/>
            <a:ext cx="4055777" cy="2823834"/>
          </a:xfrm>
          <a:prstGeom prst="rect">
            <a:avLst/>
          </a:prstGeom>
        </p:spPr>
      </p:pic>
    </p:spTree>
    <p:extLst>
      <p:ext uri="{BB962C8B-B14F-4D97-AF65-F5344CB8AC3E}">
        <p14:creationId xmlns:p14="http://schemas.microsoft.com/office/powerpoint/2010/main" val="8679923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42062" y="1204548"/>
            <a:ext cx="7471939"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برای دستیابی به این هدف، باید بیش از گذشته رسانه‌ها را مورد توجه قرار دهیم و افکار عمومی داخلی و جهانی را نسبت به دروغ‌پردازی رسانه‌های خارجی، آگاه کنیم.</a:t>
            </a:r>
            <a:endParaRPr lang="en-US" dirty="0">
              <a:solidFill>
                <a:srgbClr val="282828"/>
              </a:solidFill>
              <a:latin typeface="Vazir" panose="020B0603030804020204" pitchFamily="34" charset="-78"/>
              <a:cs typeface="Vazir" panose="020B0603030804020204" pitchFamily="34" charset="-78"/>
            </a:endParaRP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این دو مهم فقط با تقویت رسانه‌های خودی و تلاش برای بین‌المللی کردن این رسانه‌ها، میسر است. دیپلماسی رسانه‌ای در سیاست خارجی هر کشور به دو صورت تحقق می‌یابد؛ یکی مدیریت رسانه‌ها توسط سازمان‌های دیپلماتیک رسمی کشور و دیگری به صورت خودجوش و در راستای سیاست‌های کلان کشورها.</a:t>
            </a:r>
            <a:endParaRPr lang="en-US" dirty="0">
              <a:solidFill>
                <a:srgbClr val="282828"/>
              </a:solidFill>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4C450EA6-542F-EE1C-67BB-9A7DF8DD8241}"/>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اصول و روش‏های مقابله با جنگ نرم</a:t>
            </a:r>
          </a:p>
        </p:txBody>
      </p:sp>
      <p:pic>
        <p:nvPicPr>
          <p:cNvPr id="3" name="Picture 2">
            <a:extLst>
              <a:ext uri="{FF2B5EF4-FFF2-40B4-BE49-F238E27FC236}">
                <a16:creationId xmlns:a16="http://schemas.microsoft.com/office/drawing/2014/main" id="{B3A3CF5A-4083-42C4-5AC6-ADC87D7118D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353" r="17139" b="22786"/>
          <a:stretch/>
        </p:blipFill>
        <p:spPr bwMode="auto">
          <a:xfrm rot="16200000">
            <a:off x="-823098" y="1463718"/>
            <a:ext cx="6199756" cy="3930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1282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8386" y="1169567"/>
            <a:ext cx="5258844"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هر ملتی و کشوری دارای منابع قدرت نرم است که شناسایی و تقویت و سازماندهی آن‌ها می‌تواند براساس یک طرح جامع تبدیل به یک فرصت و هجوم به دشمنان طراح جنگ نرم شود. به عنوان مثال، منابع قدرت نرم در ایران را می‌توانیم «ایدئولوژی اسلامی»، «قدرت نفوذ رهبری»، «حماسه‏آفرینی‏ها» و «درجه بالای وفاداری ملت به حکومت» برشمریم.</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34468446-F964-5B4E-AFFF-EA14D4D2B7E6}"/>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اصول و روش‏های مقابله با جنگ نرم</a:t>
            </a:r>
          </a:p>
        </p:txBody>
      </p:sp>
      <p:pic>
        <p:nvPicPr>
          <p:cNvPr id="4" name="Picture 2">
            <a:extLst>
              <a:ext uri="{FF2B5EF4-FFF2-40B4-BE49-F238E27FC236}">
                <a16:creationId xmlns:a16="http://schemas.microsoft.com/office/drawing/2014/main" id="{041C8645-DF76-C3AA-A855-4C5580D2ED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5088" y="1860959"/>
            <a:ext cx="5058194" cy="3136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2240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50351" y="1384393"/>
            <a:ext cx="5909339" cy="2758447"/>
          </a:xfrm>
          <a:prstGeom prst="rect">
            <a:avLst/>
          </a:prstGeom>
        </p:spPr>
        <p:txBody>
          <a:bodyPr wrap="square">
            <a:spAutoFit/>
          </a:bodyPr>
          <a:lstStyle/>
          <a:p>
            <a:pPr marL="342900" indent="-342900" algn="justLow" rtl="1">
              <a:lnSpc>
                <a:spcPct val="250000"/>
              </a:lnSpc>
              <a:buAutoNum type="arabicPeriod"/>
            </a:pPr>
            <a:r>
              <a:rPr lang="fa-IR" dirty="0">
                <a:solidFill>
                  <a:srgbClr val="282828"/>
                </a:solidFill>
                <a:latin typeface="Vazir" panose="020B0603030804020204" pitchFamily="34" charset="-78"/>
                <a:cs typeface="Vazir" panose="020B0603030804020204" pitchFamily="34" charset="-78"/>
              </a:rPr>
              <a:t>گسترش دامنه و شمول فعالیت‏های فرهنگی.</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۲. افزایش محصولات فرهنگی تأثیرگذار بر جامعه و جوانان.</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۳. ایجاد راه‏های مشروع برای ارضاء نیاز‌های مردم.</a:t>
            </a:r>
          </a:p>
          <a:p>
            <a:pPr algn="justLow" rtl="1">
              <a:lnSpc>
                <a:spcPct val="250000"/>
              </a:lnSpc>
            </a:pPr>
            <a:r>
              <a:rPr lang="fa-IR" dirty="0">
                <a:solidFill>
                  <a:srgbClr val="282828"/>
                </a:solidFill>
                <a:latin typeface="Vazir" panose="020B0603030804020204" pitchFamily="34" charset="-78"/>
                <a:cs typeface="Vazir" panose="020B0603030804020204" pitchFamily="34" charset="-78"/>
              </a:rPr>
              <a:t>۴. استفاده از دیپلماسی عمومی.</a:t>
            </a:r>
            <a:endParaRPr lang="en-US" dirty="0">
              <a:solidFill>
                <a:srgbClr val="282828"/>
              </a:solidFill>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DE2EED8A-137E-61C1-D665-1DA66550D351}"/>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برخی راهکار های  مقابله با جنگ نرم</a:t>
            </a:r>
          </a:p>
        </p:txBody>
      </p:sp>
      <p:pic>
        <p:nvPicPr>
          <p:cNvPr id="3" name="Picture 2">
            <a:extLst>
              <a:ext uri="{FF2B5EF4-FFF2-40B4-BE49-F238E27FC236}">
                <a16:creationId xmlns:a16="http://schemas.microsoft.com/office/drawing/2014/main" id="{C5BD7CA2-C686-DEC6-4DA4-9AE3BEE65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951" y="570321"/>
            <a:ext cx="4248207" cy="5717357"/>
          </a:xfrm>
          <a:prstGeom prst="rect">
            <a:avLst/>
          </a:prstGeom>
        </p:spPr>
      </p:pic>
    </p:spTree>
    <p:extLst>
      <p:ext uri="{BB962C8B-B14F-4D97-AF65-F5344CB8AC3E}">
        <p14:creationId xmlns:p14="http://schemas.microsoft.com/office/powerpoint/2010/main" val="2451475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9027" y="1132876"/>
            <a:ext cx="10953946" cy="4939814"/>
          </a:xfrm>
          <a:prstGeom prst="rect">
            <a:avLst/>
          </a:prstGeom>
        </p:spPr>
        <p:txBody>
          <a:bodyPr wrap="square">
            <a:spAutoFit/>
          </a:bodyPr>
          <a:lstStyle/>
          <a:p>
            <a:pPr algn="ctr" rtl="1">
              <a:lnSpc>
                <a:spcPct val="300000"/>
              </a:lnSpc>
            </a:pPr>
            <a:r>
              <a:rPr lang="fa-IR" dirty="0">
                <a:solidFill>
                  <a:srgbClr val="282828"/>
                </a:solidFill>
                <a:latin typeface="Vazir" panose="020B0603030804020204" pitchFamily="34" charset="-78"/>
                <a:cs typeface="Vazir" panose="020B0603030804020204" pitchFamily="34" charset="-78"/>
              </a:rPr>
              <a:t>۵. استفاده از راهبرد‌های ویژه در مورد اقوام و اقلیت‏ها: اقلیت‏های جامعه اغلب به سبب داشتن احساس نابرابری، مستعد مخالفت‏ورزی علیه نظام حاکم هستند و دشمنان فرامنطقه‌ای یکی از میدان‌های فعالیت خود را در کشور‌هایی که دارای تنوع قومیت هاست، قرار می‌دهند. اما زمانی که نظام مستقر با انجام راهبرد‌های مناسب در مناطق محروم و دور از مرکز و اختصاص بودجه‌های لازم در قالب طرح‌های توسعه همه جانبه خصوصا طرح‌های اشتغال زا و به کارگیری مدیریت‌های توانمند در این مناطق و با روحیه جهادی و بسیجی مشغول خدمت به مردم شدند، می‌توانند آن احساس را کم کنند یا از میان بردارند.</a:t>
            </a:r>
            <a:endParaRPr lang="en-US" dirty="0">
              <a:solidFill>
                <a:srgbClr val="282828"/>
              </a:solidFill>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8B15DA6B-44A7-870B-85BD-6E31603BC799}"/>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برخی راهکار های  مقابله با جنگ نرم</a:t>
            </a:r>
          </a:p>
        </p:txBody>
      </p:sp>
    </p:spTree>
    <p:extLst>
      <p:ext uri="{BB962C8B-B14F-4D97-AF65-F5344CB8AC3E}">
        <p14:creationId xmlns:p14="http://schemas.microsoft.com/office/powerpoint/2010/main" val="3046024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0970" y="737951"/>
            <a:ext cx="5334540" cy="5528437"/>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۶. عملیات روانی متقابل: در مقابله با جنگ نرم نبایستی منفعلانه عمل کرد. عاملان تهدید نرم از انواع تبلیغات، فنون مجاب سازی روش‌های نفوذ اجتماعی و عملیات روانی به منزله روش‌های تغییر نگرش ها، باور‌ها و ارزش‌های جامعه هدف استفاده می‌کنند. انجام تبلیغات هوشمندانه، سریع با قدرت منطق و اندیشه و احاطه ذهنی بر مخاطبان جنگ نرم می‌تواند یکی از روش‏های مقابله باشد.</a:t>
            </a:r>
            <a:endParaRPr lang="en-US" dirty="0">
              <a:solidFill>
                <a:srgbClr val="282828"/>
              </a:solidFill>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23552067-2041-BB2E-E38D-AE8C48A2BC9B}"/>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برخی راهکار های  مقابله با جنگ نرم</a:t>
            </a:r>
          </a:p>
        </p:txBody>
      </p:sp>
      <p:pic>
        <p:nvPicPr>
          <p:cNvPr id="4" name="Picture 2">
            <a:extLst>
              <a:ext uri="{FF2B5EF4-FFF2-40B4-BE49-F238E27FC236}">
                <a16:creationId xmlns:a16="http://schemas.microsoft.com/office/drawing/2014/main" id="{8A4124BB-6480-AE3A-F8F8-A6848DD3AD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294479">
            <a:off x="6639365" y="2045102"/>
            <a:ext cx="4662611" cy="29141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526670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213" y="1047889"/>
            <a:ext cx="2916183" cy="3693319"/>
          </a:xfrm>
          <a:prstGeom prst="rect">
            <a:avLst/>
          </a:prstGeom>
        </p:spPr>
        <p:txBody>
          <a:bodyPr wrap="none">
            <a:spAutoFit/>
          </a:bodyPr>
          <a:lstStyle/>
          <a:p>
            <a:pPr>
              <a:lnSpc>
                <a:spcPct val="300000"/>
              </a:lnSpc>
            </a:pPr>
            <a:r>
              <a:rPr lang="en-US" dirty="0">
                <a:solidFill>
                  <a:srgbClr val="282828"/>
                </a:solidFill>
                <a:latin typeface="Vazir" panose="020B0603030804020204" pitchFamily="34" charset="-78"/>
                <a:cs typeface="Vazir" panose="020B0603030804020204" pitchFamily="34" charset="-78"/>
                <a:hlinkClick r:id="rId2">
                  <a:extLst>
                    <a:ext uri="{A12FA001-AC4F-418D-AE19-62706E023703}">
                      <ahyp:hlinkClr xmlns:ahyp="http://schemas.microsoft.com/office/drawing/2018/hyperlinkcolor" val="tx"/>
                    </a:ext>
                  </a:extLst>
                </a:hlinkClick>
              </a:rPr>
              <a:t>https://www.tabnak.ir/</a:t>
            </a:r>
            <a:endParaRPr lang="fa-IR" dirty="0">
              <a:solidFill>
                <a:srgbClr val="282828"/>
              </a:solidFill>
              <a:latin typeface="Vazir" panose="020B0603030804020204" pitchFamily="34" charset="-78"/>
              <a:cs typeface="Vazir" panose="020B0603030804020204" pitchFamily="34" charset="-78"/>
            </a:endParaRPr>
          </a:p>
          <a:p>
            <a:pPr>
              <a:lnSpc>
                <a:spcPct val="300000"/>
              </a:lnSpc>
            </a:pPr>
            <a:r>
              <a:rPr lang="en-US" dirty="0">
                <a:solidFill>
                  <a:srgbClr val="282828"/>
                </a:solidFill>
                <a:latin typeface="Vazir" panose="020B0603030804020204" pitchFamily="34" charset="-78"/>
                <a:cs typeface="Vazir" panose="020B0603030804020204" pitchFamily="34" charset="-78"/>
                <a:hlinkClick r:id="rId3">
                  <a:extLst>
                    <a:ext uri="{A12FA001-AC4F-418D-AE19-62706E023703}">
                      <ahyp:hlinkClr xmlns:ahyp="http://schemas.microsoft.com/office/drawing/2018/hyperlinkcolor" val="tx"/>
                    </a:ext>
                  </a:extLst>
                </a:hlinkClick>
              </a:rPr>
              <a:t>https://farsnews.ir/</a:t>
            </a:r>
            <a:endParaRPr lang="fa-IR" dirty="0">
              <a:solidFill>
                <a:srgbClr val="282828"/>
              </a:solidFill>
              <a:latin typeface="Vazir" panose="020B0603030804020204" pitchFamily="34" charset="-78"/>
              <a:cs typeface="Vazir" panose="020B0603030804020204" pitchFamily="34" charset="-78"/>
            </a:endParaRPr>
          </a:p>
          <a:p>
            <a:pPr>
              <a:lnSpc>
                <a:spcPct val="300000"/>
              </a:lnSpc>
            </a:pPr>
            <a:r>
              <a:rPr lang="en-US" dirty="0">
                <a:solidFill>
                  <a:srgbClr val="282828"/>
                </a:solidFill>
                <a:latin typeface="Vazir" panose="020B0603030804020204" pitchFamily="34" charset="-78"/>
                <a:cs typeface="Vazir" panose="020B0603030804020204" pitchFamily="34" charset="-78"/>
                <a:hlinkClick r:id="rId4">
                  <a:extLst>
                    <a:ext uri="{A12FA001-AC4F-418D-AE19-62706E023703}">
                      <ahyp:hlinkClr xmlns:ahyp="http://schemas.microsoft.com/office/drawing/2018/hyperlinkcolor" val="tx"/>
                    </a:ext>
                  </a:extLst>
                </a:hlinkClick>
              </a:rPr>
              <a:t>https://www.daneshchi.ir/</a:t>
            </a:r>
            <a:endParaRPr lang="fa-IR" dirty="0">
              <a:solidFill>
                <a:srgbClr val="282828"/>
              </a:solidFill>
              <a:latin typeface="Vazir" panose="020B0603030804020204" pitchFamily="34" charset="-78"/>
              <a:cs typeface="Vazir" panose="020B0603030804020204" pitchFamily="34" charset="-78"/>
            </a:endParaRPr>
          </a:p>
          <a:p>
            <a:pPr>
              <a:lnSpc>
                <a:spcPct val="300000"/>
              </a:lnSpc>
            </a:pPr>
            <a:r>
              <a:rPr lang="en-US" dirty="0">
                <a:solidFill>
                  <a:srgbClr val="282828"/>
                </a:solidFill>
                <a:latin typeface="Vazir" panose="020B0603030804020204" pitchFamily="34" charset="-78"/>
                <a:cs typeface="Vazir" panose="020B0603030804020204" pitchFamily="34" charset="-78"/>
                <a:hlinkClick r:id="rId5">
                  <a:extLst>
                    <a:ext uri="{A12FA001-AC4F-418D-AE19-62706E023703}">
                      <ahyp:hlinkClr xmlns:ahyp="http://schemas.microsoft.com/office/drawing/2018/hyperlinkcolor" val="tx"/>
                    </a:ext>
                  </a:extLst>
                </a:hlinkClick>
              </a:rPr>
              <a:t>https://savaderesane.ir/</a:t>
            </a:r>
            <a:endParaRPr lang="fa-IR" dirty="0">
              <a:solidFill>
                <a:srgbClr val="282828"/>
              </a:solidFill>
              <a:latin typeface="Vazir" panose="020B0603030804020204" pitchFamily="34" charset="-78"/>
              <a:cs typeface="Vazir" panose="020B0603030804020204" pitchFamily="34" charset="-78"/>
            </a:endParaRPr>
          </a:p>
          <a:p>
            <a:endParaRPr lang="en-US" dirty="0"/>
          </a:p>
        </p:txBody>
      </p:sp>
      <p:sp>
        <p:nvSpPr>
          <p:cNvPr id="3" name="Rectangle 2">
            <a:extLst>
              <a:ext uri="{FF2B5EF4-FFF2-40B4-BE49-F238E27FC236}">
                <a16:creationId xmlns:a16="http://schemas.microsoft.com/office/drawing/2014/main" id="{9C9DCE02-7092-B251-D579-C9DA0B55EF62}"/>
              </a:ext>
            </a:extLst>
          </p:cNvPr>
          <p:cNvSpPr/>
          <p:nvPr/>
        </p:nvSpPr>
        <p:spPr>
          <a:xfrm>
            <a:off x="3730762" y="395865"/>
            <a:ext cx="7110484" cy="646331"/>
          </a:xfrm>
          <a:prstGeom prst="rect">
            <a:avLst/>
          </a:prstGeom>
        </p:spPr>
        <p:txBody>
          <a:bodyPr wrap="square">
            <a:spAutoFit/>
          </a:bodyPr>
          <a:lstStyle/>
          <a:p>
            <a:pPr algn="r" rtl="1"/>
            <a:r>
              <a:rPr lang="fa-IR" sz="3600" dirty="0">
                <a:solidFill>
                  <a:srgbClr val="2C455B"/>
                </a:solidFill>
                <a:latin typeface="Aviny" panose="020B0506030804020204" pitchFamily="34" charset="-78"/>
                <a:cs typeface="Aviny" panose="020B0506030804020204" pitchFamily="34" charset="-78"/>
              </a:rPr>
              <a:t>منابع</a:t>
            </a:r>
          </a:p>
        </p:txBody>
      </p:sp>
    </p:spTree>
    <p:extLst>
      <p:ext uri="{BB962C8B-B14F-4D97-AF65-F5344CB8AC3E}">
        <p14:creationId xmlns:p14="http://schemas.microsoft.com/office/powerpoint/2010/main" val="411475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09846" y="1388118"/>
            <a:ext cx="4827227" cy="4455066"/>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جنگ ها تا سال ۱۹۴۵ میلادی غالبا جنگ سخت بود. بعد از آن با توجه به دو قطبی شدن جهان به بلوک شرق و بلوک غرب، دوره ای جدید از رقابت ها میان آمریکا و شوروی سابق آغاز شد که به جنگ سرد مشهور شد. جنگ سرد ترکیبی از جنگ سخت و جنگ نرم بود که طی آن دو ابر قدرت در عین تهدیدهای سخت از رویارویی مستقیم با یکدیگر پرهیز می‏کردند.</a:t>
            </a:r>
            <a:endParaRPr lang="en-US" dirty="0">
              <a:solidFill>
                <a:srgbClr val="282828"/>
              </a:solidFill>
              <a:latin typeface="Vazir" panose="020B0603030804020204" pitchFamily="34" charset="-78"/>
              <a:cs typeface="Vazir" panose="020B0603030804020204" pitchFamily="34"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594" y="235671"/>
            <a:ext cx="4946561" cy="372619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0CBF3B5E-3CEA-5A53-21B6-04624A8D2E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137" y="3961864"/>
            <a:ext cx="3900863" cy="243803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5897C5E-C8F5-9DC9-29CF-95CC0CB332F5}"/>
              </a:ext>
            </a:extLst>
          </p:cNvPr>
          <p:cNvSpPr/>
          <p:nvPr/>
        </p:nvSpPr>
        <p:spPr>
          <a:xfrm>
            <a:off x="4679722" y="490126"/>
            <a:ext cx="6096000" cy="646331"/>
          </a:xfrm>
          <a:prstGeom prst="rect">
            <a:avLst/>
          </a:prstGeom>
        </p:spPr>
        <p:txBody>
          <a:bodyPr>
            <a:spAutoFit/>
          </a:bodyPr>
          <a:lstStyle/>
          <a:p>
            <a:pPr algn="r" rtl="1"/>
            <a:r>
              <a:rPr lang="fa-IR" sz="3600" u="none" strike="noStrike" dirty="0">
                <a:solidFill>
                  <a:srgbClr val="2C455B"/>
                </a:solidFill>
                <a:effectLst/>
                <a:latin typeface="Aviny" panose="020B0506030804020204" pitchFamily="34" charset="-78"/>
                <a:cs typeface="Aviny" panose="020B0506030804020204" pitchFamily="34" charset="-78"/>
              </a:rPr>
              <a:t>جنگ نرم چیست؟</a:t>
            </a:r>
          </a:p>
        </p:txBody>
      </p:sp>
    </p:spTree>
    <p:extLst>
      <p:ext uri="{BB962C8B-B14F-4D97-AF65-F5344CB8AC3E}">
        <p14:creationId xmlns:p14="http://schemas.microsoft.com/office/powerpoint/2010/main" val="7499110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E1CD19-9490-AB8B-352C-D91D70225876}"/>
              </a:ext>
            </a:extLst>
          </p:cNvPr>
          <p:cNvSpPr/>
          <p:nvPr/>
        </p:nvSpPr>
        <p:spPr>
          <a:xfrm>
            <a:off x="666206" y="2343392"/>
            <a:ext cx="10619177" cy="1862048"/>
          </a:xfrm>
          <a:prstGeom prst="rect">
            <a:avLst/>
          </a:prstGeom>
        </p:spPr>
        <p:txBody>
          <a:bodyPr wrap="square">
            <a:spAutoFit/>
          </a:bodyPr>
          <a:lstStyle/>
          <a:p>
            <a:pPr algn="r" rtl="1"/>
            <a:r>
              <a:rPr lang="fa-IR" sz="11500" dirty="0">
                <a:solidFill>
                  <a:srgbClr val="2C455B"/>
                </a:solidFill>
                <a:latin typeface="Aviny" panose="020B0506030804020204" pitchFamily="34" charset="-78"/>
                <a:cs typeface="Aviny" panose="020B0506030804020204" pitchFamily="34" charset="-78"/>
              </a:rPr>
              <a:t>با تشکر از توجه شما عزیزان</a:t>
            </a:r>
          </a:p>
        </p:txBody>
      </p:sp>
    </p:spTree>
    <p:extLst>
      <p:ext uri="{BB962C8B-B14F-4D97-AF65-F5344CB8AC3E}">
        <p14:creationId xmlns:p14="http://schemas.microsoft.com/office/powerpoint/2010/main" val="3067863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1531935"/>
            <a:ext cx="5402262" cy="4835939"/>
          </a:xfrm>
          <a:prstGeom prst="rect">
            <a:avLst/>
          </a:prstGeom>
        </p:spPr>
        <p:txBody>
          <a:bodyPr wrap="square">
            <a:spAutoFit/>
          </a:bodyPr>
          <a:lstStyle/>
          <a:p>
            <a:pPr algn="justLow" rtl="1">
              <a:lnSpc>
                <a:spcPct val="250000"/>
              </a:lnSpc>
            </a:pPr>
            <a:r>
              <a:rPr lang="fa-IR" dirty="0">
                <a:solidFill>
                  <a:srgbClr val="282828"/>
                </a:solidFill>
                <a:latin typeface="Vazir" panose="020B0603030804020204" pitchFamily="34" charset="-78"/>
                <a:cs typeface="Vazir" panose="020B0603030804020204" pitchFamily="34" charset="-78"/>
              </a:rPr>
              <a:t>با فروپاشی شوروی سابق در سال ۱۹۹۱ میلادی و پایان یافتن جنگ سرد کارشناسان جنگ در ایالات متحده با استفاده از تجارب دو جنگ جهانی و دوران جنگ سرد دریافتند که می شود با هزینه کمتر و بدون دخالت مستقیم در سایر کشورها به اهداف سیاسی، اقتصادی و… دست یافت که در ادبیات سیاسی جهان به جنگ نرم شهرت یافت.</a:t>
            </a:r>
          </a:p>
        </p:txBody>
      </p:sp>
      <p:sp>
        <p:nvSpPr>
          <p:cNvPr id="3" name="Rectangle 2">
            <a:extLst>
              <a:ext uri="{FF2B5EF4-FFF2-40B4-BE49-F238E27FC236}">
                <a16:creationId xmlns:a16="http://schemas.microsoft.com/office/drawing/2014/main" id="{608136BD-52B7-1F71-BC30-A85C1C00F392}"/>
              </a:ext>
            </a:extLst>
          </p:cNvPr>
          <p:cNvSpPr/>
          <p:nvPr/>
        </p:nvSpPr>
        <p:spPr>
          <a:xfrm>
            <a:off x="4679722" y="490126"/>
            <a:ext cx="6096000" cy="646331"/>
          </a:xfrm>
          <a:prstGeom prst="rect">
            <a:avLst/>
          </a:prstGeom>
        </p:spPr>
        <p:txBody>
          <a:bodyPr>
            <a:spAutoFit/>
          </a:bodyPr>
          <a:lstStyle/>
          <a:p>
            <a:pPr algn="r" rtl="1"/>
            <a:r>
              <a:rPr lang="fa-IR" sz="3600" u="none" strike="noStrike" dirty="0">
                <a:solidFill>
                  <a:srgbClr val="2C455B"/>
                </a:solidFill>
                <a:effectLst/>
                <a:latin typeface="Aviny" panose="020B0506030804020204" pitchFamily="34" charset="-78"/>
                <a:cs typeface="Aviny" panose="020B0506030804020204" pitchFamily="34" charset="-78"/>
              </a:rPr>
              <a:t>جنگ نرم چیست؟</a:t>
            </a:r>
          </a:p>
        </p:txBody>
      </p:sp>
      <p:pic>
        <p:nvPicPr>
          <p:cNvPr id="5" name="Picture 4">
            <a:extLst>
              <a:ext uri="{FF2B5EF4-FFF2-40B4-BE49-F238E27FC236}">
                <a16:creationId xmlns:a16="http://schemas.microsoft.com/office/drawing/2014/main" id="{1B6EB79D-1276-5870-9413-CE012A1F346C}"/>
              </a:ext>
            </a:extLst>
          </p:cNvPr>
          <p:cNvPicPr>
            <a:picLocks noChangeAspect="1"/>
          </p:cNvPicPr>
          <p:nvPr/>
        </p:nvPicPr>
        <p:blipFill rotWithShape="1">
          <a:blip r:embed="rId2">
            <a:extLst>
              <a:ext uri="{28A0092B-C50C-407E-A947-70E740481C1C}">
                <a14:useLocalDpi xmlns:a14="http://schemas.microsoft.com/office/drawing/2010/main" val="0"/>
              </a:ext>
            </a:extLst>
          </a:blip>
          <a:srcRect b="6666"/>
          <a:stretch/>
        </p:blipFill>
        <p:spPr>
          <a:xfrm>
            <a:off x="435110" y="395925"/>
            <a:ext cx="5340895" cy="6231118"/>
          </a:xfrm>
          <a:prstGeom prst="rect">
            <a:avLst/>
          </a:prstGeom>
        </p:spPr>
      </p:pic>
    </p:spTree>
    <p:extLst>
      <p:ext uri="{BB962C8B-B14F-4D97-AF65-F5344CB8AC3E}">
        <p14:creationId xmlns:p14="http://schemas.microsoft.com/office/powerpoint/2010/main" val="2718492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093" y="1756979"/>
            <a:ext cx="4551551" cy="3901068"/>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در واقع جنگ های نرم مسئله ی تازه ای نبوده و از سابقه ی تاریخی برخوردار است. به این صورت که در ابتدا چهره ی ساده ای داشته مثلا شایعه پراکنی و دروغ پردازی اما با گذشت زمان و تحولات و پیچیدگی های روز افزون اجتماعی، این رویکرد نیز پیشرفت نموده و از پیچیدگی های بیشتری برخوردار شده است.</a:t>
            </a:r>
          </a:p>
        </p:txBody>
      </p:sp>
      <p:pic>
        <p:nvPicPr>
          <p:cNvPr id="5122" name="Picture 2" descr="جنگ نرم چیس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294479">
            <a:off x="5932374" y="1736776"/>
            <a:ext cx="5161620" cy="32260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a:extLst>
              <a:ext uri="{FF2B5EF4-FFF2-40B4-BE49-F238E27FC236}">
                <a16:creationId xmlns:a16="http://schemas.microsoft.com/office/drawing/2014/main" id="{C4386919-536D-6CE9-2066-44ED36911439}"/>
              </a:ext>
            </a:extLst>
          </p:cNvPr>
          <p:cNvSpPr/>
          <p:nvPr/>
        </p:nvSpPr>
        <p:spPr>
          <a:xfrm>
            <a:off x="4679722" y="490126"/>
            <a:ext cx="6096000" cy="646331"/>
          </a:xfrm>
          <a:prstGeom prst="rect">
            <a:avLst/>
          </a:prstGeom>
        </p:spPr>
        <p:txBody>
          <a:bodyPr>
            <a:spAutoFit/>
          </a:bodyPr>
          <a:lstStyle/>
          <a:p>
            <a:pPr algn="r" rtl="1"/>
            <a:r>
              <a:rPr lang="fa-IR" sz="3600" u="none" strike="noStrike" dirty="0">
                <a:solidFill>
                  <a:srgbClr val="2C455B"/>
                </a:solidFill>
                <a:effectLst/>
                <a:latin typeface="Aviny" panose="020B0506030804020204" pitchFamily="34" charset="-78"/>
                <a:cs typeface="Aviny" panose="020B0506030804020204" pitchFamily="34" charset="-78"/>
              </a:rPr>
              <a:t>جنگ نرم چیست؟</a:t>
            </a:r>
          </a:p>
        </p:txBody>
      </p:sp>
    </p:spTree>
    <p:extLst>
      <p:ext uri="{BB962C8B-B14F-4D97-AF65-F5344CB8AC3E}">
        <p14:creationId xmlns:p14="http://schemas.microsoft.com/office/powerpoint/2010/main" val="3089692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8889" y="4399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آسیب</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محور</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بودن</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جنگ</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نرم</a:t>
            </a:r>
          </a:p>
        </p:txBody>
      </p:sp>
      <p:sp>
        <p:nvSpPr>
          <p:cNvPr id="3" name="Rectangle 2"/>
          <p:cNvSpPr/>
          <p:nvPr/>
        </p:nvSpPr>
        <p:spPr>
          <a:xfrm>
            <a:off x="533859" y="4571705"/>
            <a:ext cx="11124282" cy="1685077"/>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جنگ نرم آسیب محور است. آسیب‌های اجتماعی، فرهنگی، اقتصادی، و میدان مانور جنگ نرم است. دشمنان در جنگ نرم با شناسایی نقاط آسیب جامعه مورد نظر در حوزه‌های ذکرشده، فعالیت‌های خود را سامان داده و با خلق آسیب‌های جدید، بر دامنه تحرکات خود می‌افزایند.</a:t>
            </a:r>
          </a:p>
        </p:txBody>
      </p:sp>
      <p:pic>
        <p:nvPicPr>
          <p:cNvPr id="8" name="Picture 7">
            <a:extLst>
              <a:ext uri="{FF2B5EF4-FFF2-40B4-BE49-F238E27FC236}">
                <a16:creationId xmlns:a16="http://schemas.microsoft.com/office/drawing/2014/main" id="{B2EE8FBC-9AFE-C7B6-1782-7E3FBC9CE4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2534" y="1086298"/>
            <a:ext cx="4689358" cy="3499434"/>
          </a:xfrm>
          <a:prstGeom prst="rect">
            <a:avLst/>
          </a:prstGeom>
        </p:spPr>
      </p:pic>
    </p:spTree>
    <p:extLst>
      <p:ext uri="{BB962C8B-B14F-4D97-AF65-F5344CB8AC3E}">
        <p14:creationId xmlns:p14="http://schemas.microsoft.com/office/powerpoint/2010/main" val="4181782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33295" y="1657208"/>
            <a:ext cx="3333290" cy="3901068"/>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جنگ نرم چند وجهی است. پر دامنه بودن و برخوردداری از وجوه مختلف از دیگر ویژگی‌های جنگ نرم است، د راین جنگ از تمامی علوم، فنون، شیوه‌ها و روش‌های شناخته شده و ارزش‌های موجود استفاده می‌گردد.</a:t>
            </a:r>
          </a:p>
        </p:txBody>
      </p:sp>
      <p:sp>
        <p:nvSpPr>
          <p:cNvPr id="3" name="Rectangle 2">
            <a:extLst>
              <a:ext uri="{FF2B5EF4-FFF2-40B4-BE49-F238E27FC236}">
                <a16:creationId xmlns:a16="http://schemas.microsoft.com/office/drawing/2014/main" id="{251297DB-AF59-3426-EEAD-C671885420DA}"/>
              </a:ext>
            </a:extLst>
          </p:cNvPr>
          <p:cNvSpPr/>
          <p:nvPr/>
        </p:nvSpPr>
        <p:spPr>
          <a:xfrm>
            <a:off x="4628889" y="4399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آسیب</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محور</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بودن</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جنگ</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نرم</a:t>
            </a:r>
          </a:p>
        </p:txBody>
      </p:sp>
      <p:pic>
        <p:nvPicPr>
          <p:cNvPr id="6" name="Picture 5">
            <a:extLst>
              <a:ext uri="{FF2B5EF4-FFF2-40B4-BE49-F238E27FC236}">
                <a16:creationId xmlns:a16="http://schemas.microsoft.com/office/drawing/2014/main" id="{7743470D-9BC2-AB8A-1E65-A232874A81B4}"/>
              </a:ext>
            </a:extLst>
          </p:cNvPr>
          <p:cNvPicPr>
            <a:picLocks noChangeAspect="1"/>
          </p:cNvPicPr>
          <p:nvPr/>
        </p:nvPicPr>
        <p:blipFill rotWithShape="1">
          <a:blip r:embed="rId2">
            <a:extLst>
              <a:ext uri="{28A0092B-C50C-407E-A947-70E740481C1C}">
                <a14:useLocalDpi xmlns:a14="http://schemas.microsoft.com/office/drawing/2010/main" val="0"/>
              </a:ext>
            </a:extLst>
          </a:blip>
          <a:srcRect b="5192"/>
          <a:stretch/>
        </p:blipFill>
        <p:spPr>
          <a:xfrm>
            <a:off x="459310" y="1434512"/>
            <a:ext cx="7025572" cy="4212144"/>
          </a:xfrm>
          <a:prstGeom prst="rect">
            <a:avLst/>
          </a:prstGeom>
        </p:spPr>
      </p:pic>
    </p:spTree>
    <p:extLst>
      <p:ext uri="{BB962C8B-B14F-4D97-AF65-F5344CB8AC3E}">
        <p14:creationId xmlns:p14="http://schemas.microsoft.com/office/powerpoint/2010/main" val="1186034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499" y="1432706"/>
            <a:ext cx="11302738" cy="2239074"/>
          </a:xfrm>
          <a:prstGeom prst="rect">
            <a:avLst/>
          </a:prstGeom>
        </p:spPr>
        <p:txBody>
          <a:bodyPr wrap="square">
            <a:spAutoFit/>
          </a:bodyPr>
          <a:lstStyle/>
          <a:p>
            <a:pPr algn="justLow" rtl="1">
              <a:lnSpc>
                <a:spcPct val="200000"/>
              </a:lnSpc>
            </a:pPr>
            <a:r>
              <a:rPr lang="fa-IR" dirty="0">
                <a:solidFill>
                  <a:srgbClr val="282828"/>
                </a:solidFill>
                <a:latin typeface="Vazir" panose="020B0603030804020204" pitchFamily="34" charset="-78"/>
                <a:cs typeface="Vazir" panose="020B0603030804020204" pitchFamily="34" charset="-78"/>
              </a:rPr>
              <a:t>جنگ نرم تضاد آفرین است. جنگ نرم از محیط‌های آسیب دار در جامعه شروع می‌شود و با ایجاد گسل‌های متعدد در بخش‌های گوناگون جامعه و از طریقه متفاوت کردن باور‌ها، ارزش‌ها و شکل دهی به رفتار‌های جدید، اعضای یک جامعه را در برابر همه قرار می‌دهد. تضاد‌های بوجود آمده از طریق جنگ نرم، همبستگی اجتماعی و وحدت ملی را بر هم زده و زمینه‌های بروز بحران و درگیری‌های داخلی را فراهم می‌سازد، بنابراین تخریب و وحدت ملی یکی از پیامد‌ها و ویژگی‌های جنگ نرم است.</a:t>
            </a:r>
          </a:p>
        </p:txBody>
      </p:sp>
      <p:sp>
        <p:nvSpPr>
          <p:cNvPr id="3" name="Rectangle 2">
            <a:extLst>
              <a:ext uri="{FF2B5EF4-FFF2-40B4-BE49-F238E27FC236}">
                <a16:creationId xmlns:a16="http://schemas.microsoft.com/office/drawing/2014/main" id="{E1DA8C28-8FC3-73D8-2B79-F54B1A4FDB2D}"/>
              </a:ext>
            </a:extLst>
          </p:cNvPr>
          <p:cNvSpPr/>
          <p:nvPr/>
        </p:nvSpPr>
        <p:spPr>
          <a:xfrm>
            <a:off x="4628889" y="439967"/>
            <a:ext cx="6096000" cy="646331"/>
          </a:xfrm>
          <a:prstGeom prst="rect">
            <a:avLst/>
          </a:prstGeom>
        </p:spPr>
        <p:txBody>
          <a:bodyPr>
            <a:spAutoFit/>
          </a:bodyPr>
          <a:lstStyle/>
          <a:p>
            <a:pPr algn="r" rtl="1"/>
            <a:r>
              <a:rPr lang="fa-IR" sz="3600" dirty="0">
                <a:solidFill>
                  <a:srgbClr val="2C455B"/>
                </a:solidFill>
                <a:latin typeface="Aviny" panose="020B0506030804020204" pitchFamily="34" charset="-78"/>
                <a:cs typeface="Aviny" panose="020B0506030804020204" pitchFamily="34" charset="-78"/>
              </a:rPr>
              <a:t>آسیب</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محور</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بودن</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جنگ</a:t>
            </a:r>
            <a:r>
              <a:rPr lang="fa-IR" sz="3200" dirty="0">
                <a:solidFill>
                  <a:srgbClr val="1809A6"/>
                </a:solidFill>
                <a:latin typeface="IRANSans" panose="020B0506030804020204" pitchFamily="34" charset="-78"/>
                <a:cs typeface="IRANSans" panose="020B0506030804020204" pitchFamily="34" charset="-78"/>
              </a:rPr>
              <a:t> </a:t>
            </a:r>
            <a:r>
              <a:rPr lang="fa-IR" sz="3600" dirty="0">
                <a:solidFill>
                  <a:srgbClr val="2C455B"/>
                </a:solidFill>
                <a:latin typeface="Aviny" panose="020B0506030804020204" pitchFamily="34" charset="-78"/>
                <a:cs typeface="Aviny" panose="020B0506030804020204" pitchFamily="34" charset="-78"/>
              </a:rPr>
              <a:t>نرم</a:t>
            </a:r>
          </a:p>
        </p:txBody>
      </p:sp>
      <p:pic>
        <p:nvPicPr>
          <p:cNvPr id="4" name="Picture 2">
            <a:extLst>
              <a:ext uri="{FF2B5EF4-FFF2-40B4-BE49-F238E27FC236}">
                <a16:creationId xmlns:a16="http://schemas.microsoft.com/office/drawing/2014/main" id="{B0B3D1F3-93F3-2EE7-E18B-6A725EECC8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056" y="3971054"/>
            <a:ext cx="3346515" cy="2330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4A748186-A450-FAA2-E5B9-9BD36BD801A2}"/>
              </a:ext>
            </a:extLst>
          </p:cNvPr>
          <p:cNvPicPr>
            <a:picLocks noChangeAspect="1"/>
          </p:cNvPicPr>
          <p:nvPr/>
        </p:nvPicPr>
        <p:blipFill>
          <a:blip r:embed="rId3"/>
          <a:stretch>
            <a:fillRect/>
          </a:stretch>
        </p:blipFill>
        <p:spPr>
          <a:xfrm>
            <a:off x="5898867" y="3921551"/>
            <a:ext cx="3578216" cy="23795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58571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1029</TotalTime>
  <Words>3020</Words>
  <Application>Microsoft Office PowerPoint</Application>
  <PresentationFormat>Widescreen</PresentationFormat>
  <Paragraphs>121</Paragraphs>
  <Slides>40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Aviny</vt:lpstr>
      <vt:lpstr>Calibri</vt:lpstr>
      <vt:lpstr>Calibri Light</vt:lpstr>
      <vt:lpstr>IRANSans</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24</cp:revision>
  <dcterms:created xsi:type="dcterms:W3CDTF">2024-04-22T19:57:49Z</dcterms:created>
  <dcterms:modified xsi:type="dcterms:W3CDTF">2024-04-25T16:58:54Z</dcterms:modified>
</cp:coreProperties>
</file>