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4"/>
  </p:notesMasterIdLst>
  <p:sldIdLst>
    <p:sldId id="310" r:id="rId2"/>
    <p:sldId id="256" r:id="rId3"/>
    <p:sldId id="278" r:id="rId4"/>
    <p:sldId id="279" r:id="rId5"/>
    <p:sldId id="258" r:id="rId6"/>
    <p:sldId id="259" r:id="rId7"/>
    <p:sldId id="280" r:id="rId8"/>
    <p:sldId id="281" r:id="rId9"/>
    <p:sldId id="282" r:id="rId10"/>
    <p:sldId id="283" r:id="rId11"/>
    <p:sldId id="285" r:id="rId12"/>
    <p:sldId id="284" r:id="rId13"/>
    <p:sldId id="286" r:id="rId14"/>
    <p:sldId id="287" r:id="rId15"/>
    <p:sldId id="288" r:id="rId16"/>
    <p:sldId id="289" r:id="rId17"/>
    <p:sldId id="290" r:id="rId18"/>
    <p:sldId id="291" r:id="rId19"/>
    <p:sldId id="292" r:id="rId20"/>
    <p:sldId id="293" r:id="rId21"/>
    <p:sldId id="294" r:id="rId22"/>
    <p:sldId id="295" r:id="rId23"/>
    <p:sldId id="296" r:id="rId24"/>
    <p:sldId id="297" r:id="rId25"/>
    <p:sldId id="298" r:id="rId26"/>
    <p:sldId id="299" r:id="rId27"/>
    <p:sldId id="300" r:id="rId28"/>
    <p:sldId id="301" r:id="rId29"/>
    <p:sldId id="302" r:id="rId30"/>
    <p:sldId id="309" r:id="rId31"/>
    <p:sldId id="303" r:id="rId32"/>
    <p:sldId id="260" r:id="rId33"/>
    <p:sldId id="262" r:id="rId34"/>
    <p:sldId id="305" r:id="rId35"/>
    <p:sldId id="264" r:id="rId36"/>
    <p:sldId id="306" r:id="rId37"/>
    <p:sldId id="307" r:id="rId38"/>
    <p:sldId id="308" r:id="rId39"/>
    <p:sldId id="304" r:id="rId40"/>
    <p:sldId id="263" r:id="rId41"/>
    <p:sldId id="261" r:id="rId42"/>
    <p:sldId id="257" r:id="rId4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377" autoAdjust="0"/>
    <p:restoredTop sz="93585" autoAdjust="0"/>
  </p:normalViewPr>
  <p:slideViewPr>
    <p:cSldViewPr snapToGrid="0">
      <p:cViewPr>
        <p:scale>
          <a:sx n="46" d="100"/>
          <a:sy n="46" d="100"/>
        </p:scale>
        <p:origin x="1392" y="797"/>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tableStyles" Target="tableStyle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viewProps" Target="viewProps.xml"/><Relationship Id="rId20" Type="http://schemas.openxmlformats.org/officeDocument/2006/relationships/slide" Target="slides/slide19.xml"/><Relationship Id="rId41" Type="http://schemas.openxmlformats.org/officeDocument/2006/relationships/slide" Target="slides/slide40.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2CD2045-E6E3-4509-88D4-A147446C5756}" type="datetimeFigureOut">
              <a:rPr lang="en-US" smtClean="0"/>
              <a:t>5/2/2024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E6F14B8-F88B-4B65-BF03-DCDDB1732A9C}" type="slidenum">
              <a:rPr lang="en-US" smtClean="0"/>
              <a:t>‹#›</a:t>
            </a:fld>
            <a:endParaRPr lang="en-US"/>
          </a:p>
        </p:txBody>
      </p:sp>
    </p:spTree>
    <p:extLst>
      <p:ext uri="{BB962C8B-B14F-4D97-AF65-F5344CB8AC3E}">
        <p14:creationId xmlns:p14="http://schemas.microsoft.com/office/powerpoint/2010/main" val="140109928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AE6F14B8-F88B-4B65-BF03-DCDDB1732A9C}" type="slidenum">
              <a:rPr lang="en-US" smtClean="0"/>
              <a:t>2</a:t>
            </a:fld>
            <a:endParaRPr lang="en-US"/>
          </a:p>
        </p:txBody>
      </p:sp>
    </p:spTree>
    <p:extLst>
      <p:ext uri="{BB962C8B-B14F-4D97-AF65-F5344CB8AC3E}">
        <p14:creationId xmlns:p14="http://schemas.microsoft.com/office/powerpoint/2010/main" val="289375473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13" name="Rectangle: Rounded Corners 12">
            <a:extLst>
              <a:ext uri="{FF2B5EF4-FFF2-40B4-BE49-F238E27FC236}">
                <a16:creationId xmlns:a16="http://schemas.microsoft.com/office/drawing/2014/main" id="{537680FE-92D0-81CB-2581-F00C6CD7B8A7}"/>
              </a:ext>
            </a:extLst>
          </p:cNvPr>
          <p:cNvSpPr/>
          <p:nvPr userDrawn="1"/>
        </p:nvSpPr>
        <p:spPr>
          <a:xfrm>
            <a:off x="5738675" y="248445"/>
            <a:ext cx="6010182" cy="485736"/>
          </a:xfrm>
          <a:prstGeom prst="roundRect">
            <a:avLst>
              <a:gd name="adj" fmla="val 50000"/>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Picture 13">
            <a:extLst>
              <a:ext uri="{FF2B5EF4-FFF2-40B4-BE49-F238E27FC236}">
                <a16:creationId xmlns:a16="http://schemas.microsoft.com/office/drawing/2014/main" id="{BBF685A8-D207-74BC-5E12-7A3BA18B3E59}"/>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122241" y="21115"/>
            <a:ext cx="1016929" cy="744900"/>
          </a:xfrm>
          <a:prstGeom prst="rect">
            <a:avLst/>
          </a:prstGeom>
        </p:spPr>
      </p:pic>
      <p:sp>
        <p:nvSpPr>
          <p:cNvPr id="15" name="Rectangle 14">
            <a:extLst>
              <a:ext uri="{FF2B5EF4-FFF2-40B4-BE49-F238E27FC236}">
                <a16:creationId xmlns:a16="http://schemas.microsoft.com/office/drawing/2014/main" id="{9370DE12-00DC-297D-BDA5-60963B276EDA}"/>
              </a:ext>
            </a:extLst>
          </p:cNvPr>
          <p:cNvSpPr/>
          <p:nvPr userDrawn="1"/>
        </p:nvSpPr>
        <p:spPr>
          <a:xfrm>
            <a:off x="0" y="6782540"/>
            <a:ext cx="12192000" cy="8433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Oval 15">
            <a:extLst>
              <a:ext uri="{FF2B5EF4-FFF2-40B4-BE49-F238E27FC236}">
                <a16:creationId xmlns:a16="http://schemas.microsoft.com/office/drawing/2014/main" id="{39D6371E-1541-6402-161A-7E009113EF3F}"/>
              </a:ext>
            </a:extLst>
          </p:cNvPr>
          <p:cNvSpPr/>
          <p:nvPr userDrawn="1"/>
        </p:nvSpPr>
        <p:spPr>
          <a:xfrm>
            <a:off x="5259151" y="254657"/>
            <a:ext cx="479524" cy="47952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Slide Number Placeholder 5">
            <a:extLst>
              <a:ext uri="{FF2B5EF4-FFF2-40B4-BE49-F238E27FC236}">
                <a16:creationId xmlns:a16="http://schemas.microsoft.com/office/drawing/2014/main" id="{2BABF647-47FD-CB13-EC18-23CA39F6FB9F}"/>
              </a:ext>
            </a:extLst>
          </p:cNvPr>
          <p:cNvSpPr>
            <a:spLocks noGrp="1"/>
          </p:cNvSpPr>
          <p:nvPr>
            <p:ph type="sldNum" sz="quarter" idx="12"/>
          </p:nvPr>
        </p:nvSpPr>
        <p:spPr>
          <a:xfrm>
            <a:off x="5241395" y="299872"/>
            <a:ext cx="524522" cy="365125"/>
          </a:xfrm>
        </p:spPr>
        <p:txBody>
          <a:bodyPr/>
          <a:lstStyle>
            <a:lvl1pPr algn="ctr">
              <a:defRPr sz="1600" b="1">
                <a:solidFill>
                  <a:schemeClr val="bg1"/>
                </a:solidFill>
                <a:latin typeface="Times New Roman" panose="02020603050405020304" pitchFamily="18" charset="0"/>
                <a:cs typeface="Times New Roman" panose="02020603050405020304" pitchFamily="18" charset="0"/>
              </a:defRPr>
            </a:lvl1pPr>
          </a:lstStyle>
          <a:p>
            <a:fld id="{5904434A-41D3-46CB-A90E-8E43A5601C26}" type="slidenum">
              <a:rPr lang="en-US" smtClean="0"/>
              <a:pPr/>
              <a:t>‹#›</a:t>
            </a:fld>
            <a:endParaRPr lang="en-US" dirty="0"/>
          </a:p>
        </p:txBody>
      </p:sp>
    </p:spTree>
    <p:extLst>
      <p:ext uri="{BB962C8B-B14F-4D97-AF65-F5344CB8AC3E}">
        <p14:creationId xmlns:p14="http://schemas.microsoft.com/office/powerpoint/2010/main" val="309810564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9370DE12-00DC-297D-BDA5-60963B276EDA}"/>
              </a:ext>
            </a:extLst>
          </p:cNvPr>
          <p:cNvSpPr/>
          <p:nvPr userDrawn="1"/>
        </p:nvSpPr>
        <p:spPr>
          <a:xfrm>
            <a:off x="0" y="6782540"/>
            <a:ext cx="12192000" cy="8433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003971320"/>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Slide Number Placeholder 5">
            <a:extLst>
              <a:ext uri="{FF2B5EF4-FFF2-40B4-BE49-F238E27FC236}">
                <a16:creationId xmlns:a16="http://schemas.microsoft.com/office/drawing/2014/main" id="{6382A701-5770-0086-5EDD-AB3BD7DBD7D7}"/>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904434A-41D3-46CB-A90E-8E43A5601C26}" type="slidenum">
              <a:rPr lang="en-US" smtClean="0"/>
              <a:t>‹#›</a:t>
            </a:fld>
            <a:endParaRPr lang="en-US"/>
          </a:p>
        </p:txBody>
      </p:sp>
    </p:spTree>
    <p:extLst>
      <p:ext uri="{BB962C8B-B14F-4D97-AF65-F5344CB8AC3E}">
        <p14:creationId xmlns:p14="http://schemas.microsoft.com/office/powerpoint/2010/main" val="3396479316"/>
      </p:ext>
    </p:extLst>
  </p:cSld>
  <p:clrMap bg1="lt1" tx1="dk1" bg2="lt2" tx2="dk2" accent1="accent1" accent2="accent2" accent3="accent3" accent4="accent4" accent5="accent5" accent6="accent6" hlink="hlink" folHlink="folHlink"/>
  <p:sldLayoutIdLst>
    <p:sldLayoutId id="2147483649" r:id="rId1"/>
    <p:sldLayoutId id="2147483650" r:id="rId2"/>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 Id="rId5" Type="http://schemas.openxmlformats.org/officeDocument/2006/relationships/image" Target="../media/image5.svg"/><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image" Target="../media/image17.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17.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2" Type="http://schemas.openxmlformats.org/officeDocument/2006/relationships/image" Target="../media/image34.jpg"/><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4EE256C4-EFAB-FAB2-0D5B-2FF48A138AB0}"/>
              </a:ext>
            </a:extLst>
          </p:cNvPr>
          <p:cNvPicPr>
            <a:picLocks noChangeAspect="1"/>
          </p:cNvPicPr>
          <p:nvPr/>
        </p:nvPicPr>
        <p:blipFill rotWithShape="1">
          <a:blip r:embed="rId2">
            <a:extLst>
              <a:ext uri="{28A0092B-C50C-407E-A947-70E740481C1C}">
                <a14:useLocalDpi xmlns:a14="http://schemas.microsoft.com/office/drawing/2010/main" val="0"/>
              </a:ext>
            </a:extLst>
          </a:blip>
          <a:srcRect r="23976"/>
          <a:stretch/>
        </p:blipFill>
        <p:spPr>
          <a:xfrm flipH="1">
            <a:off x="0" y="-711550"/>
            <a:ext cx="8634153" cy="7569550"/>
          </a:xfrm>
          <a:prstGeom prst="rect">
            <a:avLst/>
          </a:prstGeom>
        </p:spPr>
      </p:pic>
      <p:pic>
        <p:nvPicPr>
          <p:cNvPr id="3" name="Picture 2">
            <a:extLst>
              <a:ext uri="{FF2B5EF4-FFF2-40B4-BE49-F238E27FC236}">
                <a16:creationId xmlns:a16="http://schemas.microsoft.com/office/drawing/2014/main" id="{6D3E97DD-76A7-E6C0-A896-368C4D32755D}"/>
              </a:ext>
            </a:extLst>
          </p:cNvPr>
          <p:cNvPicPr>
            <a:picLocks noChangeAspect="1"/>
          </p:cNvPicPr>
          <p:nvPr/>
        </p:nvPicPr>
        <p:blipFill rotWithShape="1">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l="20160" t="54064" r="20428" b="14411"/>
          <a:stretch/>
        </p:blipFill>
        <p:spPr>
          <a:xfrm>
            <a:off x="-1235825" y="2010973"/>
            <a:ext cx="4727169" cy="1254142"/>
          </a:xfrm>
          <a:prstGeom prst="rect">
            <a:avLst/>
          </a:prstGeom>
        </p:spPr>
      </p:pic>
      <p:sp>
        <p:nvSpPr>
          <p:cNvPr id="8" name="Rectangle 7">
            <a:extLst>
              <a:ext uri="{FF2B5EF4-FFF2-40B4-BE49-F238E27FC236}">
                <a16:creationId xmlns:a16="http://schemas.microsoft.com/office/drawing/2014/main" id="{F64C36E9-9CAE-4B06-BBE6-9514EE465A45}"/>
              </a:ext>
            </a:extLst>
          </p:cNvPr>
          <p:cNvSpPr/>
          <p:nvPr/>
        </p:nvSpPr>
        <p:spPr>
          <a:xfrm>
            <a:off x="7329575" y="2607923"/>
            <a:ext cx="4581426" cy="487506"/>
          </a:xfrm>
          <a:prstGeom prst="rect">
            <a:avLst/>
          </a:prstGeom>
        </p:spPr>
        <p:txBody>
          <a:bodyPr wrap="square">
            <a:spAutoFit/>
          </a:bodyPr>
          <a:lstStyle/>
          <a:p>
            <a:pPr algn="ctr" rtl="1">
              <a:lnSpc>
                <a:spcPct val="107000"/>
              </a:lnSpc>
              <a:spcAft>
                <a:spcPts val="800"/>
              </a:spcAft>
            </a:pPr>
            <a:r>
              <a:rPr lang="fa-IR" sz="2400" b="1" dirty="0">
                <a:latin typeface="Shabnam" panose="020B0603030804020204" pitchFamily="34" charset="-78"/>
                <a:cs typeface="B Titr" panose="00000700000000000000" pitchFamily="2" charset="-78"/>
              </a:rPr>
              <a:t>موضوع: پاورپوینت سئو کلاه سیاه</a:t>
            </a:r>
            <a:endParaRPr lang="en-US" sz="2400" b="1" dirty="0">
              <a:latin typeface="Shabnam" panose="020B0603030804020204" pitchFamily="34" charset="-78"/>
              <a:cs typeface="B Titr" panose="00000700000000000000" pitchFamily="2" charset="-78"/>
            </a:endParaRPr>
          </a:p>
        </p:txBody>
      </p:sp>
      <p:sp>
        <p:nvSpPr>
          <p:cNvPr id="9" name="Rectangle 8">
            <a:extLst>
              <a:ext uri="{FF2B5EF4-FFF2-40B4-BE49-F238E27FC236}">
                <a16:creationId xmlns:a16="http://schemas.microsoft.com/office/drawing/2014/main" id="{BF906F59-D5EA-11D9-2242-DDF9E8F7F198}"/>
              </a:ext>
            </a:extLst>
          </p:cNvPr>
          <p:cNvSpPr/>
          <p:nvPr/>
        </p:nvSpPr>
        <p:spPr>
          <a:xfrm>
            <a:off x="7329575" y="3439043"/>
            <a:ext cx="4581426" cy="487506"/>
          </a:xfrm>
          <a:prstGeom prst="rect">
            <a:avLst/>
          </a:prstGeom>
        </p:spPr>
        <p:txBody>
          <a:bodyPr wrap="square">
            <a:spAutoFit/>
          </a:bodyPr>
          <a:lstStyle/>
          <a:p>
            <a:pPr algn="ctr" rtl="1">
              <a:lnSpc>
                <a:spcPct val="107000"/>
              </a:lnSpc>
              <a:spcAft>
                <a:spcPts val="800"/>
              </a:spcAft>
            </a:pPr>
            <a:r>
              <a:rPr lang="fa-IR" sz="2400" b="1" dirty="0">
                <a:latin typeface="Shabnam" panose="020B0603030804020204" pitchFamily="34" charset="-78"/>
                <a:cs typeface="B Titr" panose="00000700000000000000" pitchFamily="2" charset="-78"/>
              </a:rPr>
              <a:t>استاد راهنما:  دکتر علیرضا عزیزی</a:t>
            </a:r>
            <a:endParaRPr lang="en-US" sz="2400" b="1" dirty="0">
              <a:latin typeface="Shabnam" panose="020B0603030804020204" pitchFamily="34" charset="-78"/>
              <a:cs typeface="B Titr" panose="00000700000000000000" pitchFamily="2" charset="-78"/>
            </a:endParaRPr>
          </a:p>
        </p:txBody>
      </p:sp>
      <p:sp>
        <p:nvSpPr>
          <p:cNvPr id="10" name="Rectangle 9">
            <a:extLst>
              <a:ext uri="{FF2B5EF4-FFF2-40B4-BE49-F238E27FC236}">
                <a16:creationId xmlns:a16="http://schemas.microsoft.com/office/drawing/2014/main" id="{9730596D-2B46-6356-54D3-9DE0B61FFE51}"/>
              </a:ext>
            </a:extLst>
          </p:cNvPr>
          <p:cNvSpPr/>
          <p:nvPr/>
        </p:nvSpPr>
        <p:spPr>
          <a:xfrm>
            <a:off x="7329575" y="4294200"/>
            <a:ext cx="4581426" cy="487506"/>
          </a:xfrm>
          <a:prstGeom prst="rect">
            <a:avLst/>
          </a:prstGeom>
        </p:spPr>
        <p:txBody>
          <a:bodyPr wrap="square">
            <a:spAutoFit/>
          </a:bodyPr>
          <a:lstStyle/>
          <a:p>
            <a:pPr algn="ctr" rtl="1">
              <a:lnSpc>
                <a:spcPct val="107000"/>
              </a:lnSpc>
              <a:spcAft>
                <a:spcPts val="800"/>
              </a:spcAft>
            </a:pPr>
            <a:r>
              <a:rPr lang="fa-IR" sz="2400" b="1" dirty="0">
                <a:latin typeface="Shabnam" panose="020B0603030804020204" pitchFamily="34" charset="-78"/>
                <a:cs typeface="B Titr" panose="00000700000000000000" pitchFamily="2" charset="-78"/>
              </a:rPr>
              <a:t>پژوهشگر: محمد جواد عزیزی</a:t>
            </a:r>
            <a:endParaRPr lang="en-US" sz="2400" b="1" dirty="0">
              <a:latin typeface="Shabnam" panose="020B0603030804020204" pitchFamily="34" charset="-78"/>
              <a:cs typeface="B Titr" panose="00000700000000000000" pitchFamily="2" charset="-78"/>
            </a:endParaRPr>
          </a:p>
        </p:txBody>
      </p:sp>
      <p:sp>
        <p:nvSpPr>
          <p:cNvPr id="11" name="Rectangle 10">
            <a:extLst>
              <a:ext uri="{FF2B5EF4-FFF2-40B4-BE49-F238E27FC236}">
                <a16:creationId xmlns:a16="http://schemas.microsoft.com/office/drawing/2014/main" id="{F9E08DA1-0BAF-E5CC-AC4D-6DA53DE4F552}"/>
              </a:ext>
            </a:extLst>
          </p:cNvPr>
          <p:cNvSpPr/>
          <p:nvPr/>
        </p:nvSpPr>
        <p:spPr>
          <a:xfrm>
            <a:off x="7329575" y="5110220"/>
            <a:ext cx="4581426" cy="487506"/>
          </a:xfrm>
          <a:prstGeom prst="rect">
            <a:avLst/>
          </a:prstGeom>
        </p:spPr>
        <p:txBody>
          <a:bodyPr wrap="square">
            <a:spAutoFit/>
          </a:bodyPr>
          <a:lstStyle/>
          <a:p>
            <a:pPr algn="ctr" rtl="1">
              <a:lnSpc>
                <a:spcPct val="107000"/>
              </a:lnSpc>
              <a:spcAft>
                <a:spcPts val="800"/>
              </a:spcAft>
            </a:pPr>
            <a:r>
              <a:rPr lang="fa-IR" sz="2400" b="1" dirty="0">
                <a:latin typeface="Shabnam" panose="020B0603030804020204" pitchFamily="34" charset="-78"/>
                <a:cs typeface="B Titr" panose="00000700000000000000" pitchFamily="2" charset="-78"/>
              </a:rPr>
              <a:t>تاریخ ارائه: .........</a:t>
            </a:r>
            <a:endParaRPr lang="en-US" sz="2400" b="1" dirty="0">
              <a:latin typeface="Shabnam" panose="020B0603030804020204" pitchFamily="34" charset="-78"/>
              <a:cs typeface="B Titr" panose="00000700000000000000" pitchFamily="2" charset="-78"/>
            </a:endParaRPr>
          </a:p>
        </p:txBody>
      </p:sp>
      <p:sp>
        <p:nvSpPr>
          <p:cNvPr id="14" name="Rectangle: Rounded Corners 13">
            <a:extLst>
              <a:ext uri="{FF2B5EF4-FFF2-40B4-BE49-F238E27FC236}">
                <a16:creationId xmlns:a16="http://schemas.microsoft.com/office/drawing/2014/main" id="{F484DA45-9D70-F396-BFB7-27BCCB067D96}"/>
              </a:ext>
            </a:extLst>
          </p:cNvPr>
          <p:cNvSpPr/>
          <p:nvPr/>
        </p:nvSpPr>
        <p:spPr>
          <a:xfrm>
            <a:off x="7647709" y="1409732"/>
            <a:ext cx="4073237" cy="4574648"/>
          </a:xfrm>
          <a:prstGeom prst="round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368BE1F9-8D00-4649-8E57-1ABEB9A8111B}"/>
              </a:ext>
            </a:extLst>
          </p:cNvPr>
          <p:cNvSpPr/>
          <p:nvPr/>
        </p:nvSpPr>
        <p:spPr>
          <a:xfrm>
            <a:off x="8794865" y="881149"/>
            <a:ext cx="1671720" cy="112982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8" name="Graphic 17">
            <a:extLst>
              <a:ext uri="{FF2B5EF4-FFF2-40B4-BE49-F238E27FC236}">
                <a16:creationId xmlns:a16="http://schemas.microsoft.com/office/drawing/2014/main" id="{E1279913-DECE-0A3D-C2D0-9102683AEBEF}"/>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8935318" y="545850"/>
            <a:ext cx="1498017" cy="1677090"/>
          </a:xfrm>
          <a:prstGeom prst="rect">
            <a:avLst/>
          </a:prstGeom>
        </p:spPr>
      </p:pic>
    </p:spTree>
    <p:extLst>
      <p:ext uri="{BB962C8B-B14F-4D97-AF65-F5344CB8AC3E}">
        <p14:creationId xmlns:p14="http://schemas.microsoft.com/office/powerpoint/2010/main" val="51675438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F4B431BF-7754-61EA-8674-535B623FB428}"/>
              </a:ext>
            </a:extLst>
          </p:cNvPr>
          <p:cNvSpPr>
            <a:spLocks noGrp="1"/>
          </p:cNvSpPr>
          <p:nvPr>
            <p:ph type="sldNum" sz="quarter" idx="12"/>
          </p:nvPr>
        </p:nvSpPr>
        <p:spPr/>
        <p:txBody>
          <a:bodyPr/>
          <a:lstStyle/>
          <a:p>
            <a:fld id="{5904434A-41D3-46CB-A90E-8E43A5601C26}" type="slidenum">
              <a:rPr lang="en-US" smtClean="0"/>
              <a:pPr/>
              <a:t>10</a:t>
            </a:fld>
            <a:endParaRPr lang="en-US" dirty="0"/>
          </a:p>
        </p:txBody>
      </p:sp>
      <p:sp>
        <p:nvSpPr>
          <p:cNvPr id="2" name="Rectangle 1"/>
          <p:cNvSpPr/>
          <p:nvPr/>
        </p:nvSpPr>
        <p:spPr>
          <a:xfrm>
            <a:off x="5919020" y="299872"/>
            <a:ext cx="5376922" cy="400110"/>
          </a:xfrm>
          <a:prstGeom prst="rect">
            <a:avLst/>
          </a:prstGeom>
        </p:spPr>
        <p:txBody>
          <a:bodyPr wrap="square">
            <a:spAutoFit/>
          </a:bodyPr>
          <a:lstStyle/>
          <a:p>
            <a:pPr algn="r" rtl="1"/>
            <a:r>
              <a:rPr lang="fa-IR" sz="2000" dirty="0">
                <a:solidFill>
                  <a:schemeClr val="bg1"/>
                </a:solidFill>
                <a:latin typeface="Times New Roman" panose="02020603050405020304" pitchFamily="18" charset="0"/>
                <a:cs typeface="B Titr" panose="00000700000000000000" pitchFamily="2" charset="-78"/>
              </a:rPr>
              <a:t>تکنیک‌های کلاه سیاه در </a:t>
            </a:r>
            <a:r>
              <a:rPr lang="en-US" sz="2000" b="1" dirty="0">
                <a:solidFill>
                  <a:schemeClr val="bg1"/>
                </a:solidFill>
                <a:latin typeface="Times New Roman" panose="02020603050405020304" pitchFamily="18" charset="0"/>
                <a:cs typeface="B Titr" panose="00000700000000000000" pitchFamily="2" charset="-78"/>
              </a:rPr>
              <a:t>SEO</a:t>
            </a:r>
          </a:p>
        </p:txBody>
      </p:sp>
      <p:sp>
        <p:nvSpPr>
          <p:cNvPr id="3" name="Rectangle 2"/>
          <p:cNvSpPr/>
          <p:nvPr/>
        </p:nvSpPr>
        <p:spPr>
          <a:xfrm>
            <a:off x="228601" y="905907"/>
            <a:ext cx="11650872" cy="2462213"/>
          </a:xfrm>
          <a:prstGeom prst="rect">
            <a:avLst/>
          </a:prstGeom>
        </p:spPr>
        <p:txBody>
          <a:bodyPr wrap="square">
            <a:spAutoFit/>
          </a:bodyPr>
          <a:lstStyle/>
          <a:p>
            <a:pPr algn="justLow" rtl="1">
              <a:lnSpc>
                <a:spcPct val="250000"/>
              </a:lnSpc>
            </a:pPr>
            <a:r>
              <a:rPr lang="fa-IR" sz="1600" b="1" dirty="0">
                <a:latin typeface="Vazir" panose="020B0603030804020204" pitchFamily="34" charset="-78"/>
                <a:cs typeface="Vazir" panose="020B0603030804020204" pitchFamily="34" charset="-78"/>
              </a:rPr>
              <a:t>کیورد استافینگ در تگ </a:t>
            </a:r>
            <a:r>
              <a:rPr lang="en-US" sz="1600" b="1" dirty="0">
                <a:latin typeface="Vazir" panose="020B0603030804020204" pitchFamily="34" charset="-78"/>
                <a:cs typeface="Vazir" panose="020B0603030804020204" pitchFamily="34" charset="-78"/>
              </a:rPr>
              <a:t>ALT</a:t>
            </a:r>
          </a:p>
          <a:p>
            <a:pPr algn="justLow" rtl="1">
              <a:lnSpc>
                <a:spcPct val="250000"/>
              </a:lnSpc>
            </a:pPr>
            <a:r>
              <a:rPr lang="fa-IR" sz="1600" dirty="0">
                <a:latin typeface="Vazir" panose="020B0603030804020204" pitchFamily="34" charset="-78"/>
                <a:cs typeface="Vazir" panose="020B0603030804020204" pitchFamily="34" charset="-78"/>
              </a:rPr>
              <a:t>کیورد استافینگ فقط در داخل متن اتفاق نمی‌افتد! پرکردن تگ‌های </a:t>
            </a:r>
            <a:r>
              <a:rPr lang="en-US" sz="1600" dirty="0">
                <a:latin typeface="Vazir" panose="020B0603030804020204" pitchFamily="34" charset="-78"/>
                <a:cs typeface="Vazir" panose="020B0603030804020204" pitchFamily="34" charset="-78"/>
              </a:rPr>
              <a:t> Alt</a:t>
            </a:r>
            <a:r>
              <a:rPr lang="fa-IR" sz="1600" dirty="0">
                <a:latin typeface="Vazir" panose="020B0603030804020204" pitchFamily="34" charset="-78"/>
                <a:cs typeface="Vazir" panose="020B0603030804020204" pitchFamily="34" charset="-78"/>
              </a:rPr>
              <a:t>با کلمات کلیدی اصلی یکی از روش‌های بلک سئو است که به‌شدت به رتبه سایت آسیب می‌زند. توصیه به پرکردن جایگاه </a:t>
            </a:r>
            <a:r>
              <a:rPr lang="en-US" sz="1600" dirty="0">
                <a:latin typeface="Vazir" panose="020B0603030804020204" pitchFamily="34" charset="-78"/>
                <a:cs typeface="Vazir" panose="020B0603030804020204" pitchFamily="34" charset="-78"/>
              </a:rPr>
              <a:t> Alt </a:t>
            </a:r>
            <a:r>
              <a:rPr lang="fa-IR" sz="1600" dirty="0">
                <a:latin typeface="Vazir" panose="020B0603030804020204" pitchFamily="34" charset="-78"/>
                <a:cs typeface="Vazir" panose="020B0603030804020204" pitchFamily="34" charset="-78"/>
              </a:rPr>
              <a:t>تصاویر همیشه جزو فاکتورهای سئو داخلی سایت است؛ اما این موضوع به این معنا نیست که باید از تکرار کلمه کلیدی در این تگ‌ها استفاده کرد.</a:t>
            </a:r>
            <a:endParaRPr lang="en-US" sz="1600" dirty="0">
              <a:latin typeface="Vazir" panose="020B0603030804020204" pitchFamily="34" charset="-78"/>
              <a:cs typeface="Vazir" panose="020B0603030804020204" pitchFamily="34" charset="-78"/>
            </a:endParaRPr>
          </a:p>
        </p:txBody>
      </p:sp>
      <p:pic>
        <p:nvPicPr>
          <p:cNvPr id="5" name="Picture 4"/>
          <p:cNvPicPr>
            <a:picLocks noChangeAspect="1"/>
          </p:cNvPicPr>
          <p:nvPr/>
        </p:nvPicPr>
        <p:blipFill rotWithShape="1">
          <a:blip r:embed="rId2"/>
          <a:srcRect l="30612" t="60227" r="28374" b="13686"/>
          <a:stretch/>
        </p:blipFill>
        <p:spPr>
          <a:xfrm>
            <a:off x="3926314" y="4888778"/>
            <a:ext cx="4634119" cy="1669350"/>
          </a:xfrm>
          <a:prstGeom prst="rect">
            <a:avLst/>
          </a:prstGeom>
        </p:spPr>
      </p:pic>
      <p:pic>
        <p:nvPicPr>
          <p:cNvPr id="6" name="Picture 5"/>
          <p:cNvPicPr>
            <a:picLocks noChangeAspect="1"/>
          </p:cNvPicPr>
          <p:nvPr/>
        </p:nvPicPr>
        <p:blipFill rotWithShape="1">
          <a:blip r:embed="rId2"/>
          <a:srcRect l="34980" t="30383" r="34862" b="39443"/>
          <a:stretch/>
        </p:blipFill>
        <p:spPr>
          <a:xfrm>
            <a:off x="1855051" y="3078931"/>
            <a:ext cx="3386344" cy="2006592"/>
          </a:xfrm>
          <a:prstGeom prst="rect">
            <a:avLst/>
          </a:prstGeom>
        </p:spPr>
      </p:pic>
    </p:spTree>
    <p:extLst>
      <p:ext uri="{BB962C8B-B14F-4D97-AF65-F5344CB8AC3E}">
        <p14:creationId xmlns:p14="http://schemas.microsoft.com/office/powerpoint/2010/main" val="246982419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F4B431BF-7754-61EA-8674-535B623FB428}"/>
              </a:ext>
            </a:extLst>
          </p:cNvPr>
          <p:cNvSpPr>
            <a:spLocks noGrp="1"/>
          </p:cNvSpPr>
          <p:nvPr>
            <p:ph type="sldNum" sz="quarter" idx="12"/>
          </p:nvPr>
        </p:nvSpPr>
        <p:spPr/>
        <p:txBody>
          <a:bodyPr/>
          <a:lstStyle/>
          <a:p>
            <a:fld id="{5904434A-41D3-46CB-A90E-8E43A5601C26}" type="slidenum">
              <a:rPr lang="en-US" smtClean="0"/>
              <a:pPr/>
              <a:t>11</a:t>
            </a:fld>
            <a:endParaRPr lang="en-US" dirty="0"/>
          </a:p>
        </p:txBody>
      </p:sp>
      <p:sp>
        <p:nvSpPr>
          <p:cNvPr id="2" name="Rectangle 1"/>
          <p:cNvSpPr/>
          <p:nvPr/>
        </p:nvSpPr>
        <p:spPr>
          <a:xfrm>
            <a:off x="5919020" y="299872"/>
            <a:ext cx="5376922" cy="400110"/>
          </a:xfrm>
          <a:prstGeom prst="rect">
            <a:avLst/>
          </a:prstGeom>
        </p:spPr>
        <p:txBody>
          <a:bodyPr wrap="square">
            <a:spAutoFit/>
          </a:bodyPr>
          <a:lstStyle/>
          <a:p>
            <a:pPr algn="r" rtl="1"/>
            <a:r>
              <a:rPr lang="fa-IR" sz="2000" dirty="0">
                <a:solidFill>
                  <a:schemeClr val="bg1"/>
                </a:solidFill>
                <a:latin typeface="Times New Roman" panose="02020603050405020304" pitchFamily="18" charset="0"/>
                <a:cs typeface="B Titr" panose="00000700000000000000" pitchFamily="2" charset="-78"/>
              </a:rPr>
              <a:t>تکنیک‌های کلاه سیاه در </a:t>
            </a:r>
            <a:r>
              <a:rPr lang="en-US" sz="2000" b="1" dirty="0">
                <a:solidFill>
                  <a:schemeClr val="bg1"/>
                </a:solidFill>
                <a:latin typeface="Times New Roman" panose="02020603050405020304" pitchFamily="18" charset="0"/>
                <a:cs typeface="B Titr" panose="00000700000000000000" pitchFamily="2" charset="-78"/>
              </a:rPr>
              <a:t>SEO</a:t>
            </a:r>
          </a:p>
        </p:txBody>
      </p:sp>
      <p:sp>
        <p:nvSpPr>
          <p:cNvPr id="3" name="Rectangle 2"/>
          <p:cNvSpPr/>
          <p:nvPr/>
        </p:nvSpPr>
        <p:spPr>
          <a:xfrm>
            <a:off x="180560" y="499927"/>
            <a:ext cx="6582190" cy="5539978"/>
          </a:xfrm>
          <a:prstGeom prst="rect">
            <a:avLst/>
          </a:prstGeom>
        </p:spPr>
        <p:txBody>
          <a:bodyPr wrap="square">
            <a:spAutoFit/>
          </a:bodyPr>
          <a:lstStyle/>
          <a:p>
            <a:pPr algn="justLow" rtl="1">
              <a:lnSpc>
                <a:spcPct val="250000"/>
              </a:lnSpc>
            </a:pPr>
            <a:endParaRPr lang="fa-IR" sz="1600" dirty="0">
              <a:latin typeface="Vazir" panose="020B0603030804020204" pitchFamily="34" charset="-78"/>
              <a:cs typeface="Vazir" panose="020B0603030804020204" pitchFamily="34" charset="-78"/>
            </a:endParaRPr>
          </a:p>
          <a:p>
            <a:pPr algn="justLow" rtl="1">
              <a:lnSpc>
                <a:spcPct val="250000"/>
              </a:lnSpc>
            </a:pPr>
            <a:r>
              <a:rPr lang="fa-IR" sz="1600" b="1" dirty="0">
                <a:latin typeface="Vazir" panose="020B0603030804020204" pitchFamily="34" charset="-78"/>
                <a:cs typeface="Vazir" panose="020B0603030804020204" pitchFamily="34" charset="-78"/>
              </a:rPr>
              <a:t>سایت هک‌شده </a:t>
            </a:r>
            <a:r>
              <a:rPr lang="en-US" sz="1600" b="1" dirty="0">
                <a:latin typeface="Vazir" panose="020B0603030804020204" pitchFamily="34" charset="-78"/>
                <a:cs typeface="Vazir" panose="020B0603030804020204" pitchFamily="34" charset="-78"/>
              </a:rPr>
              <a:t>( Hacked Website )</a:t>
            </a:r>
          </a:p>
          <a:p>
            <a:pPr algn="justLow" rtl="1">
              <a:lnSpc>
                <a:spcPct val="250000"/>
              </a:lnSpc>
            </a:pPr>
            <a:r>
              <a:rPr lang="fa-IR" sz="1600" dirty="0">
                <a:latin typeface="Vazir" panose="020B0603030804020204" pitchFamily="34" charset="-78"/>
                <a:cs typeface="Vazir" panose="020B0603030804020204" pitchFamily="34" charset="-78"/>
              </a:rPr>
              <a:t>اگر سایتی مورد حمله رقبا قرار بگیرد و کدهای </a:t>
            </a:r>
            <a:r>
              <a:rPr lang="en-US" sz="1600" dirty="0">
                <a:latin typeface="Vazir" panose="020B0603030804020204" pitchFamily="34" charset="-78"/>
                <a:cs typeface="Vazir" panose="020B0603030804020204" pitchFamily="34" charset="-78"/>
              </a:rPr>
              <a:t>HTML </a:t>
            </a:r>
            <a:r>
              <a:rPr lang="fa-IR" sz="1600" dirty="0">
                <a:latin typeface="Vazir" panose="020B0603030804020204" pitchFamily="34" charset="-78"/>
                <a:cs typeface="Vazir" panose="020B0603030804020204" pitchFamily="34" charset="-78"/>
              </a:rPr>
              <a:t>آن دست‌کاری شود، قطعاً امنیت سایت به خطر میفتد و رتبه‌های ارزشمندش را در نتایج گوگل از دست می‌دهد. نمایش اخطار سایت هک‌شده </a:t>
            </a:r>
            <a:r>
              <a:rPr lang="en-US" sz="1600" dirty="0">
                <a:latin typeface="Vazir" panose="020B0603030804020204" pitchFamily="34" charset="-78"/>
                <a:cs typeface="Vazir" panose="020B0603030804020204" pitchFamily="34" charset="-78"/>
              </a:rPr>
              <a:t> (This site may be hacked)  </a:t>
            </a:r>
            <a:r>
              <a:rPr lang="fa-IR" sz="1600" dirty="0">
                <a:latin typeface="Vazir" panose="020B0603030804020204" pitchFamily="34" charset="-78"/>
                <a:cs typeface="Vazir" panose="020B0603030804020204" pitchFamily="34" charset="-78"/>
              </a:rPr>
              <a:t>در بالای توضیحات لینک سایت باعث می‌شود اعتماد بازدیدکنندگان از بین برود و جایگاه‌‌ آن در گوگل افت می‌کند. وجود خطای سایت هک‌شده و کدهای مخرب در </a:t>
            </a:r>
            <a:r>
              <a:rPr lang="en-US" sz="1600" dirty="0">
                <a:latin typeface="Vazir" panose="020B0603030804020204" pitchFamily="34" charset="-78"/>
                <a:cs typeface="Vazir" panose="020B0603030804020204" pitchFamily="34" charset="-78"/>
              </a:rPr>
              <a:t>HTML </a:t>
            </a:r>
            <a:r>
              <a:rPr lang="fa-IR" sz="1600" dirty="0">
                <a:latin typeface="Vazir" panose="020B0603030804020204" pitchFamily="34" charset="-78"/>
                <a:cs typeface="Vazir" panose="020B0603030804020204" pitchFamily="34" charset="-78"/>
              </a:rPr>
              <a:t>سایت را می‌توان از طریق </a:t>
            </a:r>
            <a:r>
              <a:rPr lang="en-US" sz="1600" dirty="0">
                <a:latin typeface="Vazir" panose="020B0603030804020204" pitchFamily="34" charset="-78"/>
                <a:cs typeface="Vazir" panose="020B0603030804020204" pitchFamily="34" charset="-78"/>
              </a:rPr>
              <a:t>Google Analytics </a:t>
            </a:r>
            <a:r>
              <a:rPr lang="fa-IR" sz="1600" dirty="0">
                <a:latin typeface="Vazir" panose="020B0603030804020204" pitchFamily="34" charset="-78"/>
                <a:cs typeface="Vazir" panose="020B0603030804020204" pitchFamily="34" charset="-78"/>
              </a:rPr>
              <a:t>مشاهده کرد و برای رفع آن اقدام کرد.</a:t>
            </a:r>
            <a:endParaRPr lang="en-US" sz="1600" dirty="0">
              <a:latin typeface="Vazir" panose="020B0603030804020204" pitchFamily="34" charset="-78"/>
              <a:cs typeface="Vazir" panose="020B0603030804020204" pitchFamily="34" charset="-78"/>
            </a:endParaRPr>
          </a:p>
        </p:txBody>
      </p:sp>
      <p:pic>
        <p:nvPicPr>
          <p:cNvPr id="7" name="Picture 6">
            <a:extLst>
              <a:ext uri="{FF2B5EF4-FFF2-40B4-BE49-F238E27FC236}">
                <a16:creationId xmlns:a16="http://schemas.microsoft.com/office/drawing/2014/main" id="{FEFF355D-8CD9-FFAE-24C0-061EFB0DFA25}"/>
              </a:ext>
            </a:extLst>
          </p:cNvPr>
          <p:cNvPicPr>
            <a:picLocks noChangeAspect="1"/>
          </p:cNvPicPr>
          <p:nvPr/>
        </p:nvPicPr>
        <p:blipFill rotWithShape="1">
          <a:blip r:embed="rId2">
            <a:extLst>
              <a:ext uri="{28A0092B-C50C-407E-A947-70E740481C1C}">
                <a14:useLocalDpi xmlns:a14="http://schemas.microsoft.com/office/drawing/2010/main" val="0"/>
              </a:ext>
            </a:extLst>
          </a:blip>
          <a:srcRect l="16945" r="36015"/>
          <a:stretch/>
        </p:blipFill>
        <p:spPr>
          <a:xfrm>
            <a:off x="7725189" y="709507"/>
            <a:ext cx="4286251" cy="6074481"/>
          </a:xfrm>
          <a:prstGeom prst="rect">
            <a:avLst/>
          </a:prstGeom>
        </p:spPr>
      </p:pic>
    </p:spTree>
    <p:extLst>
      <p:ext uri="{BB962C8B-B14F-4D97-AF65-F5344CB8AC3E}">
        <p14:creationId xmlns:p14="http://schemas.microsoft.com/office/powerpoint/2010/main" val="82983509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F4B431BF-7754-61EA-8674-535B623FB428}"/>
              </a:ext>
            </a:extLst>
          </p:cNvPr>
          <p:cNvSpPr>
            <a:spLocks noGrp="1"/>
          </p:cNvSpPr>
          <p:nvPr>
            <p:ph type="sldNum" sz="quarter" idx="12"/>
          </p:nvPr>
        </p:nvSpPr>
        <p:spPr/>
        <p:txBody>
          <a:bodyPr/>
          <a:lstStyle/>
          <a:p>
            <a:fld id="{5904434A-41D3-46CB-A90E-8E43A5601C26}" type="slidenum">
              <a:rPr lang="en-US" smtClean="0"/>
              <a:pPr/>
              <a:t>12</a:t>
            </a:fld>
            <a:endParaRPr lang="en-US" dirty="0"/>
          </a:p>
        </p:txBody>
      </p:sp>
      <p:sp>
        <p:nvSpPr>
          <p:cNvPr id="2" name="Rectangle 1"/>
          <p:cNvSpPr/>
          <p:nvPr/>
        </p:nvSpPr>
        <p:spPr>
          <a:xfrm>
            <a:off x="5919020" y="299872"/>
            <a:ext cx="5376922" cy="400110"/>
          </a:xfrm>
          <a:prstGeom prst="rect">
            <a:avLst/>
          </a:prstGeom>
        </p:spPr>
        <p:txBody>
          <a:bodyPr wrap="square">
            <a:spAutoFit/>
          </a:bodyPr>
          <a:lstStyle/>
          <a:p>
            <a:pPr algn="r" rtl="1"/>
            <a:r>
              <a:rPr lang="fa-IR" sz="2000" dirty="0">
                <a:solidFill>
                  <a:schemeClr val="bg1"/>
                </a:solidFill>
                <a:latin typeface="Times New Roman" panose="02020603050405020304" pitchFamily="18" charset="0"/>
                <a:cs typeface="B Titr" panose="00000700000000000000" pitchFamily="2" charset="-78"/>
              </a:rPr>
              <a:t>تکنیک‌های کلاه سیاه در </a:t>
            </a:r>
            <a:r>
              <a:rPr lang="en-US" sz="2000" b="1" dirty="0">
                <a:solidFill>
                  <a:schemeClr val="bg1"/>
                </a:solidFill>
                <a:latin typeface="Times New Roman" panose="02020603050405020304" pitchFamily="18" charset="0"/>
                <a:cs typeface="B Titr" panose="00000700000000000000" pitchFamily="2" charset="-78"/>
              </a:rPr>
              <a:t>SEO</a:t>
            </a:r>
          </a:p>
        </p:txBody>
      </p:sp>
      <p:sp>
        <p:nvSpPr>
          <p:cNvPr id="3" name="Rectangle 2"/>
          <p:cNvSpPr/>
          <p:nvPr/>
        </p:nvSpPr>
        <p:spPr>
          <a:xfrm>
            <a:off x="247650" y="962687"/>
            <a:ext cx="11608877" cy="5109091"/>
          </a:xfrm>
          <a:prstGeom prst="rect">
            <a:avLst/>
          </a:prstGeom>
        </p:spPr>
        <p:txBody>
          <a:bodyPr wrap="square">
            <a:spAutoFit/>
          </a:bodyPr>
          <a:lstStyle/>
          <a:p>
            <a:pPr algn="ctr" rtl="1">
              <a:lnSpc>
                <a:spcPct val="350000"/>
              </a:lnSpc>
            </a:pPr>
            <a:r>
              <a:rPr lang="fa-IR" sz="1600" b="1" dirty="0">
                <a:latin typeface="Vazir" panose="020B0603030804020204" pitchFamily="34" charset="-78"/>
                <a:cs typeface="Vazir" panose="020B0603030804020204" pitchFamily="34" charset="-78"/>
              </a:rPr>
              <a:t>تولید محتوای خودکار</a:t>
            </a:r>
          </a:p>
          <a:p>
            <a:pPr algn="ctr" rtl="1">
              <a:lnSpc>
                <a:spcPct val="350000"/>
              </a:lnSpc>
            </a:pPr>
            <a:r>
              <a:rPr lang="fa-IR" sz="1600" dirty="0">
                <a:latin typeface="Vazir" panose="020B0603030804020204" pitchFamily="34" charset="-78"/>
                <a:cs typeface="Vazir" panose="020B0603030804020204" pitchFamily="34" charset="-78"/>
              </a:rPr>
              <a:t>تولید محتوای اتوماتیک یکی از تکنیک‌های سئو کلاه سیاه است که هیچ نویسنده‌ای در نوشتن آن نقشی ندارد و مطلب توسط ربات‌ها و برنامه‌های نرم‌افزاری در سطح وب جمع‌آوری و تولید می‌شود. در نگاه اول، این یک روش کپی محتوای آشکار است و زمانی می‌توان از آن بازخورد گرفت که ربات‌ها به محتوای سایت‌های تازه‌ تاسیس دسترسی پیدا کنند و آن‌ها را هدف قرار دهند. تولید محتوای خودکار در مدت زمان کوتاه می‌تواند پاسخگوی نیاز شما باشد؛ اما این شکل از تولید محتوا هیچ ارزش‌افزوده‌ای برای کاربران ایجاد نمی‌کند و مرور زمان روی میزان اعتبار و اعتماد گوگل به سایت شما اثر می‌گذارد و ممکن است در نهایت جریمه‌های سنگین را شامل حال شما کند.</a:t>
            </a:r>
            <a:endParaRPr lang="en-US" sz="1600" dirty="0">
              <a:latin typeface="Vazir" panose="020B0603030804020204" pitchFamily="34" charset="-78"/>
              <a:cs typeface="Vazir" panose="020B0603030804020204" pitchFamily="34" charset="-78"/>
            </a:endParaRPr>
          </a:p>
        </p:txBody>
      </p:sp>
    </p:spTree>
    <p:extLst>
      <p:ext uri="{BB962C8B-B14F-4D97-AF65-F5344CB8AC3E}">
        <p14:creationId xmlns:p14="http://schemas.microsoft.com/office/powerpoint/2010/main" val="302957328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Rounded Corners 5">
            <a:extLst>
              <a:ext uri="{FF2B5EF4-FFF2-40B4-BE49-F238E27FC236}">
                <a16:creationId xmlns:a16="http://schemas.microsoft.com/office/drawing/2014/main" id="{7D5CF712-B17B-3C87-23C5-08D94534FAA4}"/>
              </a:ext>
            </a:extLst>
          </p:cNvPr>
          <p:cNvSpPr/>
          <p:nvPr/>
        </p:nvSpPr>
        <p:spPr>
          <a:xfrm>
            <a:off x="1190625" y="923925"/>
            <a:ext cx="6877050" cy="3038475"/>
          </a:xfrm>
          <a:prstGeom prst="roundRect">
            <a:avLst>
              <a:gd name="adj" fmla="val 14585"/>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Slide Number Placeholder 3">
            <a:extLst>
              <a:ext uri="{FF2B5EF4-FFF2-40B4-BE49-F238E27FC236}">
                <a16:creationId xmlns:a16="http://schemas.microsoft.com/office/drawing/2014/main" id="{F4B431BF-7754-61EA-8674-535B623FB428}"/>
              </a:ext>
            </a:extLst>
          </p:cNvPr>
          <p:cNvSpPr>
            <a:spLocks noGrp="1"/>
          </p:cNvSpPr>
          <p:nvPr>
            <p:ph type="sldNum" sz="quarter" idx="12"/>
          </p:nvPr>
        </p:nvSpPr>
        <p:spPr/>
        <p:txBody>
          <a:bodyPr/>
          <a:lstStyle/>
          <a:p>
            <a:fld id="{5904434A-41D3-46CB-A90E-8E43A5601C26}" type="slidenum">
              <a:rPr lang="en-US" smtClean="0"/>
              <a:pPr/>
              <a:t>13</a:t>
            </a:fld>
            <a:endParaRPr lang="en-US" dirty="0"/>
          </a:p>
        </p:txBody>
      </p:sp>
      <p:sp>
        <p:nvSpPr>
          <p:cNvPr id="2" name="Rectangle 1"/>
          <p:cNvSpPr/>
          <p:nvPr/>
        </p:nvSpPr>
        <p:spPr>
          <a:xfrm>
            <a:off x="5919020" y="299872"/>
            <a:ext cx="5376922" cy="400110"/>
          </a:xfrm>
          <a:prstGeom prst="rect">
            <a:avLst/>
          </a:prstGeom>
        </p:spPr>
        <p:txBody>
          <a:bodyPr wrap="square">
            <a:spAutoFit/>
          </a:bodyPr>
          <a:lstStyle/>
          <a:p>
            <a:pPr algn="r" rtl="1"/>
            <a:r>
              <a:rPr lang="fa-IR" sz="2000" dirty="0">
                <a:solidFill>
                  <a:schemeClr val="bg1"/>
                </a:solidFill>
                <a:latin typeface="Times New Roman" panose="02020603050405020304" pitchFamily="18" charset="0"/>
                <a:cs typeface="B Titr" panose="00000700000000000000" pitchFamily="2" charset="-78"/>
              </a:rPr>
              <a:t>تکنیک‌های کلاه سیاه در </a:t>
            </a:r>
            <a:r>
              <a:rPr lang="en-US" sz="2000" b="1" dirty="0">
                <a:solidFill>
                  <a:schemeClr val="bg1"/>
                </a:solidFill>
                <a:latin typeface="Times New Roman" panose="02020603050405020304" pitchFamily="18" charset="0"/>
                <a:cs typeface="B Titr" panose="00000700000000000000" pitchFamily="2" charset="-78"/>
              </a:rPr>
              <a:t>SEO</a:t>
            </a:r>
          </a:p>
        </p:txBody>
      </p:sp>
      <p:sp>
        <p:nvSpPr>
          <p:cNvPr id="3" name="Rectangle 2"/>
          <p:cNvSpPr/>
          <p:nvPr/>
        </p:nvSpPr>
        <p:spPr>
          <a:xfrm>
            <a:off x="238126" y="3518452"/>
            <a:ext cx="11665062" cy="3077766"/>
          </a:xfrm>
          <a:prstGeom prst="rect">
            <a:avLst/>
          </a:prstGeom>
        </p:spPr>
        <p:txBody>
          <a:bodyPr wrap="square">
            <a:spAutoFit/>
          </a:bodyPr>
          <a:lstStyle/>
          <a:p>
            <a:pPr algn="justLow" rtl="1">
              <a:lnSpc>
                <a:spcPct val="250000"/>
              </a:lnSpc>
            </a:pPr>
            <a:r>
              <a:rPr lang="fa-IR" sz="1600" b="1" dirty="0">
                <a:latin typeface="Vazir" panose="020B0603030804020204" pitchFamily="34" charset="-78"/>
                <a:cs typeface="Vazir" panose="020B0603030804020204" pitchFamily="34" charset="-78"/>
              </a:rPr>
              <a:t>صفحات درگاه </a:t>
            </a:r>
            <a:r>
              <a:rPr lang="en-US" sz="1600" b="1" dirty="0">
                <a:latin typeface="Vazir" panose="020B0603030804020204" pitchFamily="34" charset="-78"/>
                <a:cs typeface="Vazir" panose="020B0603030804020204" pitchFamily="34" charset="-78"/>
              </a:rPr>
              <a:t>(Doorway Pages)</a:t>
            </a:r>
          </a:p>
          <a:p>
            <a:pPr algn="justLow" rtl="1">
              <a:lnSpc>
                <a:spcPct val="250000"/>
              </a:lnSpc>
            </a:pPr>
            <a:r>
              <a:rPr lang="fa-IR" sz="1600" dirty="0">
                <a:latin typeface="Vazir" panose="020B0603030804020204" pitchFamily="34" charset="-78"/>
                <a:cs typeface="Vazir" panose="020B0603030804020204" pitchFamily="34" charset="-78"/>
              </a:rPr>
              <a:t>در حرفه سئو سایت، ده‌ها تکنیک برای افزایش رتبه سایت وجود دارد که صفحات </a:t>
            </a:r>
            <a:r>
              <a:rPr lang="en-US" sz="1600" dirty="0">
                <a:latin typeface="Vazir" panose="020B0603030804020204" pitchFamily="34" charset="-78"/>
                <a:cs typeface="Vazir" panose="020B0603030804020204" pitchFamily="34" charset="-78"/>
              </a:rPr>
              <a:t>doorway </a:t>
            </a:r>
            <a:r>
              <a:rPr lang="fa-IR" sz="1600" dirty="0">
                <a:latin typeface="Vazir" panose="020B0603030804020204" pitchFamily="34" charset="-78"/>
                <a:cs typeface="Vazir" panose="020B0603030804020204" pitchFamily="34" charset="-78"/>
              </a:rPr>
              <a:t>یکی از همان ترفندهای سئو کلاه سیاه است از همه آن‌ها مخرب‌تر هستند. صفحات درگاه مجموعه‌ای از صفحات مشابه و چندگانه هستند و با جایگزینی کلمات کلیدی ساخته می‌شوند تا کیبوردهای خاص و متنوع جست‌وجوی کاربران را هدف قرار دهد، بدون اینکه به ارزش واقعی آن کلمات یا تجربه کاربری آن‌ها توجهی کنند و محتوای به‌دردبخور و کاربردی برای آن‌ها تولید کند.</a:t>
            </a:r>
            <a:endParaRPr lang="en-US" sz="1600" dirty="0">
              <a:latin typeface="Vazir" panose="020B0603030804020204" pitchFamily="34" charset="-78"/>
              <a:cs typeface="Vazir" panose="020B0603030804020204" pitchFamily="34" charset="-78"/>
            </a:endParaRPr>
          </a:p>
        </p:txBody>
      </p:sp>
      <p:pic>
        <p:nvPicPr>
          <p:cNvPr id="5" name="Picture 4"/>
          <p:cNvPicPr>
            <a:picLocks noChangeAspect="1"/>
          </p:cNvPicPr>
          <p:nvPr/>
        </p:nvPicPr>
        <p:blipFill rotWithShape="1">
          <a:blip r:embed="rId2"/>
          <a:srcRect t="11011" b="7936"/>
          <a:stretch/>
        </p:blipFill>
        <p:spPr>
          <a:xfrm>
            <a:off x="736344" y="1067649"/>
            <a:ext cx="6797931" cy="3104724"/>
          </a:xfrm>
          <a:prstGeom prst="roundRect">
            <a:avLst/>
          </a:prstGeom>
          <a:effectLst>
            <a:outerShdw blurRad="63500" algn="ctr" rotWithShape="0">
              <a:prstClr val="black">
                <a:alpha val="35000"/>
              </a:prstClr>
            </a:outerShdw>
          </a:effectLst>
        </p:spPr>
      </p:pic>
    </p:spTree>
    <p:extLst>
      <p:ext uri="{BB962C8B-B14F-4D97-AF65-F5344CB8AC3E}">
        <p14:creationId xmlns:p14="http://schemas.microsoft.com/office/powerpoint/2010/main" val="351582093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Rounded Corners 7">
            <a:extLst>
              <a:ext uri="{FF2B5EF4-FFF2-40B4-BE49-F238E27FC236}">
                <a16:creationId xmlns:a16="http://schemas.microsoft.com/office/drawing/2014/main" id="{EEEDC088-A758-5FB3-3CD7-BCF0458A560A}"/>
              </a:ext>
            </a:extLst>
          </p:cNvPr>
          <p:cNvSpPr/>
          <p:nvPr/>
        </p:nvSpPr>
        <p:spPr>
          <a:xfrm>
            <a:off x="321324" y="599562"/>
            <a:ext cx="3107676" cy="2142710"/>
          </a:xfrm>
          <a:prstGeom prst="roundRect">
            <a:avLst>
              <a:gd name="adj" fmla="val 14585"/>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Slide Number Placeholder 3">
            <a:extLst>
              <a:ext uri="{FF2B5EF4-FFF2-40B4-BE49-F238E27FC236}">
                <a16:creationId xmlns:a16="http://schemas.microsoft.com/office/drawing/2014/main" id="{F4B431BF-7754-61EA-8674-535B623FB428}"/>
              </a:ext>
            </a:extLst>
          </p:cNvPr>
          <p:cNvSpPr>
            <a:spLocks noGrp="1"/>
          </p:cNvSpPr>
          <p:nvPr>
            <p:ph type="sldNum" sz="quarter" idx="12"/>
          </p:nvPr>
        </p:nvSpPr>
        <p:spPr/>
        <p:txBody>
          <a:bodyPr/>
          <a:lstStyle/>
          <a:p>
            <a:fld id="{5904434A-41D3-46CB-A90E-8E43A5601C26}" type="slidenum">
              <a:rPr lang="en-US" smtClean="0"/>
              <a:pPr/>
              <a:t>14</a:t>
            </a:fld>
            <a:endParaRPr lang="en-US" dirty="0"/>
          </a:p>
        </p:txBody>
      </p:sp>
      <p:sp>
        <p:nvSpPr>
          <p:cNvPr id="2" name="Rectangle 1"/>
          <p:cNvSpPr/>
          <p:nvPr/>
        </p:nvSpPr>
        <p:spPr>
          <a:xfrm>
            <a:off x="5919020" y="299872"/>
            <a:ext cx="5376922" cy="400110"/>
          </a:xfrm>
          <a:prstGeom prst="rect">
            <a:avLst/>
          </a:prstGeom>
        </p:spPr>
        <p:txBody>
          <a:bodyPr wrap="square">
            <a:spAutoFit/>
          </a:bodyPr>
          <a:lstStyle/>
          <a:p>
            <a:pPr algn="r" rtl="1"/>
            <a:r>
              <a:rPr lang="fa-IR" sz="2000" dirty="0">
                <a:solidFill>
                  <a:schemeClr val="bg1"/>
                </a:solidFill>
                <a:latin typeface="Times New Roman" panose="02020603050405020304" pitchFamily="18" charset="0"/>
                <a:cs typeface="B Titr" panose="00000700000000000000" pitchFamily="2" charset="-78"/>
              </a:rPr>
              <a:t>تکنیک‌های کلاه سیاه در </a:t>
            </a:r>
            <a:r>
              <a:rPr lang="en-US" sz="2000" b="1" dirty="0">
                <a:solidFill>
                  <a:schemeClr val="bg1"/>
                </a:solidFill>
                <a:latin typeface="Times New Roman" panose="02020603050405020304" pitchFamily="18" charset="0"/>
                <a:cs typeface="B Titr" panose="00000700000000000000" pitchFamily="2" charset="-78"/>
              </a:rPr>
              <a:t>SEO</a:t>
            </a:r>
          </a:p>
        </p:txBody>
      </p:sp>
      <p:sp>
        <p:nvSpPr>
          <p:cNvPr id="3" name="Rectangle 2"/>
          <p:cNvSpPr/>
          <p:nvPr/>
        </p:nvSpPr>
        <p:spPr>
          <a:xfrm>
            <a:off x="4951177" y="1090612"/>
            <a:ext cx="6840773" cy="4924425"/>
          </a:xfrm>
          <a:prstGeom prst="rect">
            <a:avLst/>
          </a:prstGeom>
        </p:spPr>
        <p:txBody>
          <a:bodyPr wrap="square">
            <a:spAutoFit/>
          </a:bodyPr>
          <a:lstStyle/>
          <a:p>
            <a:pPr algn="justLow" rtl="1">
              <a:lnSpc>
                <a:spcPct val="250000"/>
              </a:lnSpc>
            </a:pPr>
            <a:r>
              <a:rPr lang="fa-IR" sz="1600" b="1" dirty="0">
                <a:latin typeface="Vazir" panose="020B0603030804020204" pitchFamily="34" charset="-78"/>
                <a:cs typeface="Vazir" panose="020B0603030804020204" pitchFamily="34" charset="-78"/>
              </a:rPr>
              <a:t>استفاده بی‌رویه از کلمات کلیدی</a:t>
            </a:r>
          </a:p>
          <a:p>
            <a:pPr algn="justLow" rtl="1">
              <a:lnSpc>
                <a:spcPct val="250000"/>
              </a:lnSpc>
            </a:pPr>
            <a:r>
              <a:rPr lang="en-US" sz="1600" dirty="0">
                <a:latin typeface="Vazir" panose="020B0603030804020204" pitchFamily="34" charset="-78"/>
                <a:cs typeface="Vazir" panose="020B0603030804020204" pitchFamily="34" charset="-78"/>
              </a:rPr>
              <a:t> Keyword stuffing </a:t>
            </a:r>
            <a:r>
              <a:rPr lang="fa-IR" sz="1600" dirty="0">
                <a:latin typeface="Vazir" panose="020B0603030804020204" pitchFamily="34" charset="-78"/>
                <a:cs typeface="Vazir" panose="020B0603030804020204" pitchFamily="34" charset="-78"/>
              </a:rPr>
              <a:t>یا در معنای لغوی چپاندن کلمه کلیدی، زمانی اتفاق میفتد که شما متن خود را با کلمات کلیدی نامرتبط پر می‌کنید. این کار برای دست‌کاری و فریب‌دادن الگوریتم‌های موتور جست‌وجو به کار می‌رود تا از این طریق در رتبه‌های بالای نتایج جست‌وجو دیده شوید. اضافه‌کردن کلمات کلیدی مشابه و مشتقات آن در متن بدون اینکه ارزشی به مخاطب اضافه بکند، فقط یک تجربه کاربری بد ایجاد خواهد کرد. حتی ممکن است باعث شود صفحه شما در نتایج جست‌وجوی نامرتبطی دیده شود و رتبه کسب کند.</a:t>
            </a:r>
          </a:p>
        </p:txBody>
      </p:sp>
      <p:pic>
        <p:nvPicPr>
          <p:cNvPr id="5" name="Picture 4"/>
          <p:cNvPicPr>
            <a:picLocks noChangeAspect="1"/>
          </p:cNvPicPr>
          <p:nvPr/>
        </p:nvPicPr>
        <p:blipFill>
          <a:blip r:embed="rId2"/>
          <a:stretch>
            <a:fillRect/>
          </a:stretch>
        </p:blipFill>
        <p:spPr>
          <a:xfrm>
            <a:off x="474427" y="699982"/>
            <a:ext cx="3428337" cy="2142711"/>
          </a:xfrm>
          <a:prstGeom prst="roundRect">
            <a:avLst/>
          </a:prstGeom>
        </p:spPr>
      </p:pic>
      <p:sp>
        <p:nvSpPr>
          <p:cNvPr id="6" name="Rectangle: Rounded Corners 5">
            <a:extLst>
              <a:ext uri="{FF2B5EF4-FFF2-40B4-BE49-F238E27FC236}">
                <a16:creationId xmlns:a16="http://schemas.microsoft.com/office/drawing/2014/main" id="{B403A02F-9FC9-85C4-6349-1D91B0F097CD}"/>
              </a:ext>
            </a:extLst>
          </p:cNvPr>
          <p:cNvSpPr/>
          <p:nvPr/>
        </p:nvSpPr>
        <p:spPr>
          <a:xfrm>
            <a:off x="1248247" y="3696322"/>
            <a:ext cx="2654517" cy="2795308"/>
          </a:xfrm>
          <a:prstGeom prst="roundRect">
            <a:avLst>
              <a:gd name="adj" fmla="val 14585"/>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B14E8996-6592-9363-9022-8E8D9F5B46B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69149" y="3434385"/>
            <a:ext cx="2795308" cy="2795308"/>
          </a:xfrm>
          <a:prstGeom prst="roundRect">
            <a:avLst>
              <a:gd name="adj" fmla="val 10821"/>
            </a:avLst>
          </a:prstGeom>
        </p:spPr>
      </p:pic>
    </p:spTree>
    <p:extLst>
      <p:ext uri="{BB962C8B-B14F-4D97-AF65-F5344CB8AC3E}">
        <p14:creationId xmlns:p14="http://schemas.microsoft.com/office/powerpoint/2010/main" val="34948663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F4B431BF-7754-61EA-8674-535B623FB428}"/>
              </a:ext>
            </a:extLst>
          </p:cNvPr>
          <p:cNvSpPr>
            <a:spLocks noGrp="1"/>
          </p:cNvSpPr>
          <p:nvPr>
            <p:ph type="sldNum" sz="quarter" idx="12"/>
          </p:nvPr>
        </p:nvSpPr>
        <p:spPr/>
        <p:txBody>
          <a:bodyPr/>
          <a:lstStyle/>
          <a:p>
            <a:fld id="{5904434A-41D3-46CB-A90E-8E43A5601C26}" type="slidenum">
              <a:rPr lang="en-US" smtClean="0"/>
              <a:pPr/>
              <a:t>15</a:t>
            </a:fld>
            <a:endParaRPr lang="en-US" dirty="0"/>
          </a:p>
        </p:txBody>
      </p:sp>
      <p:sp>
        <p:nvSpPr>
          <p:cNvPr id="2" name="Rectangle 1"/>
          <p:cNvSpPr/>
          <p:nvPr/>
        </p:nvSpPr>
        <p:spPr>
          <a:xfrm>
            <a:off x="5919020" y="299872"/>
            <a:ext cx="5376922" cy="400110"/>
          </a:xfrm>
          <a:prstGeom prst="rect">
            <a:avLst/>
          </a:prstGeom>
        </p:spPr>
        <p:txBody>
          <a:bodyPr wrap="square">
            <a:spAutoFit/>
          </a:bodyPr>
          <a:lstStyle/>
          <a:p>
            <a:pPr algn="r" rtl="1"/>
            <a:r>
              <a:rPr lang="fa-IR" sz="2000" dirty="0">
                <a:solidFill>
                  <a:schemeClr val="bg1"/>
                </a:solidFill>
                <a:latin typeface="Times New Roman" panose="02020603050405020304" pitchFamily="18" charset="0"/>
                <a:cs typeface="B Titr" panose="00000700000000000000" pitchFamily="2" charset="-78"/>
              </a:rPr>
              <a:t>تکنیک‌های کلاه سیاه در </a:t>
            </a:r>
            <a:r>
              <a:rPr lang="en-US" sz="2000" b="1" dirty="0">
                <a:solidFill>
                  <a:schemeClr val="bg1"/>
                </a:solidFill>
                <a:latin typeface="Times New Roman" panose="02020603050405020304" pitchFamily="18" charset="0"/>
                <a:cs typeface="B Titr" panose="00000700000000000000" pitchFamily="2" charset="-78"/>
              </a:rPr>
              <a:t>SEO</a:t>
            </a:r>
          </a:p>
        </p:txBody>
      </p:sp>
      <p:sp>
        <p:nvSpPr>
          <p:cNvPr id="3" name="Rectangle 2"/>
          <p:cNvSpPr/>
          <p:nvPr/>
        </p:nvSpPr>
        <p:spPr>
          <a:xfrm>
            <a:off x="298174" y="814387"/>
            <a:ext cx="11643104" cy="5878532"/>
          </a:xfrm>
          <a:prstGeom prst="rect">
            <a:avLst/>
          </a:prstGeom>
        </p:spPr>
        <p:txBody>
          <a:bodyPr wrap="square">
            <a:spAutoFit/>
          </a:bodyPr>
          <a:lstStyle/>
          <a:p>
            <a:pPr algn="justLow" rtl="1">
              <a:lnSpc>
                <a:spcPct val="300000"/>
              </a:lnSpc>
            </a:pPr>
            <a:r>
              <a:rPr lang="fa-IR" sz="1600" dirty="0">
                <a:latin typeface="Vazir" panose="020B0603030804020204" pitchFamily="34" charset="-78"/>
                <a:cs typeface="Vazir" panose="020B0603030804020204" pitchFamily="34" charset="-78"/>
              </a:rPr>
              <a:t>گوگل </a:t>
            </a:r>
            <a:r>
              <a:rPr lang="en-US" sz="1600" dirty="0">
                <a:latin typeface="Vazir" panose="020B0603030804020204" pitchFamily="34" charset="-78"/>
                <a:cs typeface="Vazir" panose="020B0603030804020204" pitchFamily="34" charset="-78"/>
              </a:rPr>
              <a:t>keyword stuffing </a:t>
            </a:r>
            <a:r>
              <a:rPr lang="fa-IR" sz="1600" dirty="0">
                <a:latin typeface="Vazir" panose="020B0603030804020204" pitchFamily="34" charset="-78"/>
                <a:cs typeface="Vazir" panose="020B0603030804020204" pitchFamily="34" charset="-78"/>
              </a:rPr>
              <a:t> را این‌گونه توضیح می‌دهد:</a:t>
            </a:r>
          </a:p>
          <a:p>
            <a:pPr marL="285750" indent="-285750" algn="justLow" rtl="1">
              <a:lnSpc>
                <a:spcPct val="300000"/>
              </a:lnSpc>
              <a:buFont typeface="Wingdings" panose="05000000000000000000" pitchFamily="2" charset="2"/>
              <a:buChar char="v"/>
            </a:pPr>
            <a:r>
              <a:rPr lang="fa-IR" sz="1600" dirty="0">
                <a:latin typeface="Vazir" panose="020B0603030804020204" pitchFamily="34" charset="-78"/>
                <a:cs typeface="Vazir" panose="020B0603030804020204" pitchFamily="34" charset="-78"/>
              </a:rPr>
              <a:t>لیستی از شماره تلفن‌های بلااستفاده و بی‌معنی.</a:t>
            </a:r>
          </a:p>
          <a:p>
            <a:pPr marL="285750" indent="-285750" algn="justLow" rtl="1">
              <a:lnSpc>
                <a:spcPct val="300000"/>
              </a:lnSpc>
              <a:buFont typeface="Wingdings" panose="05000000000000000000" pitchFamily="2" charset="2"/>
              <a:buChar char="v"/>
            </a:pPr>
            <a:r>
              <a:rPr lang="fa-IR" sz="1600" dirty="0">
                <a:latin typeface="Vazir" panose="020B0603030804020204" pitchFamily="34" charset="-78"/>
                <a:cs typeface="Vazir" panose="020B0603030804020204" pitchFamily="34" charset="-78"/>
              </a:rPr>
              <a:t>متن‌های طولانی از اسامی شهرها یا کلماتی که صفحه با آن‌ها رتبه‌ای کسب کند.</a:t>
            </a:r>
          </a:p>
          <a:p>
            <a:pPr marL="285750" indent="-285750" algn="justLow" rtl="1">
              <a:lnSpc>
                <a:spcPct val="300000"/>
              </a:lnSpc>
              <a:buFont typeface="Wingdings" panose="05000000000000000000" pitchFamily="2" charset="2"/>
              <a:buChar char="v"/>
            </a:pPr>
            <a:r>
              <a:rPr lang="fa-IR" sz="1600" dirty="0">
                <a:latin typeface="Vazir" panose="020B0603030804020204" pitchFamily="34" charset="-78"/>
                <a:cs typeface="Vazir" panose="020B0603030804020204" pitchFamily="34" charset="-78"/>
              </a:rPr>
              <a:t>تکرار کلمات یا عبارات یکسان که بیش از حد و غیر‌طبیعی به نظر می‌رسد.</a:t>
            </a:r>
          </a:p>
          <a:p>
            <a:pPr marL="285750" indent="-285750" algn="justLow" rtl="1">
              <a:lnSpc>
                <a:spcPct val="300000"/>
              </a:lnSpc>
              <a:buFont typeface="Wingdings" panose="05000000000000000000" pitchFamily="2" charset="2"/>
              <a:buChar char="v"/>
            </a:pPr>
            <a:r>
              <a:rPr lang="fa-IR" sz="1600" dirty="0">
                <a:latin typeface="Vazir" panose="020B0603030804020204" pitchFamily="34" charset="-78"/>
                <a:cs typeface="Vazir" panose="020B0603030804020204" pitchFamily="34" charset="-78"/>
              </a:rPr>
              <a:t>به طور کلی شما باید در محتوایی که می‌نویسید، ارزشی برای مخاطب ایجاد کنید. صرفاً نوشتن کلمات مرتبط کنار همدیگر به قصد سئو کردن آن‌ها، جزو تکنیک‌های بلک سئو به حساب می‌آید. البته می‌توانید قبل از تولید محتوا، بررسی کنید و ببینید مخاطبان چه چیزهایی را بیشتر جست‌وجو می‌کنند. اما استفاده بی‌رویه از این کلمات کلیدی در محتوا فکر خوبی نیست. به جای این کار، تمرکز خود را روی تولید محتواهای مفید و ارزشمند بگذارید.</a:t>
            </a:r>
          </a:p>
        </p:txBody>
      </p:sp>
      <p:pic>
        <p:nvPicPr>
          <p:cNvPr id="6" name="Picture 5"/>
          <p:cNvPicPr>
            <a:picLocks noChangeAspect="1"/>
          </p:cNvPicPr>
          <p:nvPr/>
        </p:nvPicPr>
        <p:blipFill rotWithShape="1">
          <a:blip r:embed="rId2" cstate="email">
            <a:clrChange>
              <a:clrFrom>
                <a:srgbClr val="FFFFFF"/>
              </a:clrFrom>
              <a:clrTo>
                <a:srgbClr val="FFFFFF">
                  <a:alpha val="0"/>
                </a:srgbClr>
              </a:clrTo>
            </a:clrChange>
            <a:extLst>
              <a:ext uri="{28A0092B-C50C-407E-A947-70E740481C1C}">
                <a14:useLocalDpi xmlns:a14="http://schemas.microsoft.com/office/drawing/2010/main"/>
              </a:ext>
            </a:extLst>
          </a:blip>
          <a:srcRect t="14030" b="12094"/>
          <a:stretch/>
        </p:blipFill>
        <p:spPr>
          <a:xfrm>
            <a:off x="817617" y="499927"/>
            <a:ext cx="3521351" cy="3209925"/>
          </a:xfrm>
          <a:prstGeom prst="rect">
            <a:avLst/>
          </a:prstGeom>
        </p:spPr>
      </p:pic>
    </p:spTree>
    <p:extLst>
      <p:ext uri="{BB962C8B-B14F-4D97-AF65-F5344CB8AC3E}">
        <p14:creationId xmlns:p14="http://schemas.microsoft.com/office/powerpoint/2010/main" val="75907452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F4B431BF-7754-61EA-8674-535B623FB428}"/>
              </a:ext>
            </a:extLst>
          </p:cNvPr>
          <p:cNvSpPr>
            <a:spLocks noGrp="1"/>
          </p:cNvSpPr>
          <p:nvPr>
            <p:ph type="sldNum" sz="quarter" idx="12"/>
          </p:nvPr>
        </p:nvSpPr>
        <p:spPr/>
        <p:txBody>
          <a:bodyPr/>
          <a:lstStyle/>
          <a:p>
            <a:fld id="{5904434A-41D3-46CB-A90E-8E43A5601C26}" type="slidenum">
              <a:rPr lang="en-US" smtClean="0"/>
              <a:pPr/>
              <a:t>16</a:t>
            </a:fld>
            <a:endParaRPr lang="en-US" dirty="0"/>
          </a:p>
        </p:txBody>
      </p:sp>
      <p:sp>
        <p:nvSpPr>
          <p:cNvPr id="2" name="Rectangle 1"/>
          <p:cNvSpPr/>
          <p:nvPr/>
        </p:nvSpPr>
        <p:spPr>
          <a:xfrm>
            <a:off x="5919020" y="299872"/>
            <a:ext cx="5376922" cy="400110"/>
          </a:xfrm>
          <a:prstGeom prst="rect">
            <a:avLst/>
          </a:prstGeom>
        </p:spPr>
        <p:txBody>
          <a:bodyPr wrap="square">
            <a:spAutoFit/>
          </a:bodyPr>
          <a:lstStyle/>
          <a:p>
            <a:pPr algn="r" rtl="1"/>
            <a:r>
              <a:rPr lang="fa-IR" sz="2000" dirty="0">
                <a:solidFill>
                  <a:schemeClr val="bg1"/>
                </a:solidFill>
                <a:latin typeface="Times New Roman" panose="02020603050405020304" pitchFamily="18" charset="0"/>
                <a:cs typeface="B Titr" panose="00000700000000000000" pitchFamily="2" charset="-78"/>
              </a:rPr>
              <a:t>تکنیک‌های کلاه سیاه در </a:t>
            </a:r>
            <a:r>
              <a:rPr lang="en-US" sz="2000" b="1" dirty="0">
                <a:solidFill>
                  <a:schemeClr val="bg1"/>
                </a:solidFill>
                <a:latin typeface="Times New Roman" panose="02020603050405020304" pitchFamily="18" charset="0"/>
                <a:cs typeface="B Titr" panose="00000700000000000000" pitchFamily="2" charset="-78"/>
              </a:rPr>
              <a:t>SEO</a:t>
            </a:r>
          </a:p>
        </p:txBody>
      </p:sp>
      <p:sp>
        <p:nvSpPr>
          <p:cNvPr id="3" name="Rectangle 2"/>
          <p:cNvSpPr/>
          <p:nvPr/>
        </p:nvSpPr>
        <p:spPr>
          <a:xfrm>
            <a:off x="135654" y="4030513"/>
            <a:ext cx="11920691" cy="2527615"/>
          </a:xfrm>
          <a:prstGeom prst="rect">
            <a:avLst/>
          </a:prstGeom>
        </p:spPr>
        <p:txBody>
          <a:bodyPr wrap="square">
            <a:spAutoFit/>
          </a:bodyPr>
          <a:lstStyle/>
          <a:p>
            <a:pPr algn="justLow" rtl="1">
              <a:lnSpc>
                <a:spcPct val="250000"/>
              </a:lnSpc>
            </a:pPr>
            <a:r>
              <a:rPr lang="fa-IR" sz="1600" b="1" dirty="0">
                <a:latin typeface="Vazir" panose="020B0603030804020204" pitchFamily="34" charset="-78"/>
                <a:cs typeface="Vazir" panose="020B0603030804020204" pitchFamily="34" charset="-78"/>
              </a:rPr>
              <a:t>تکنیک کلاکینگ </a:t>
            </a:r>
            <a:r>
              <a:rPr lang="en-US" sz="1600" b="1" dirty="0">
                <a:latin typeface="Vazir" panose="020B0603030804020204" pitchFamily="34" charset="-78"/>
                <a:cs typeface="Vazir" panose="020B0603030804020204" pitchFamily="34" charset="-78"/>
              </a:rPr>
              <a:t>Cloaking</a:t>
            </a:r>
          </a:p>
          <a:p>
            <a:pPr algn="justLow" rtl="1">
              <a:lnSpc>
                <a:spcPct val="250000"/>
              </a:lnSpc>
            </a:pPr>
            <a:r>
              <a:rPr lang="fa-IR" sz="1600" dirty="0">
                <a:latin typeface="Vazir" panose="020B0603030804020204" pitchFamily="34" charset="-78"/>
                <a:cs typeface="Vazir" panose="020B0603030804020204" pitchFamily="34" charset="-78"/>
              </a:rPr>
              <a:t>تکنیک مخفی‌کاری یا </a:t>
            </a:r>
            <a:r>
              <a:rPr lang="en-US" sz="1600" dirty="0">
                <a:latin typeface="Vazir" panose="020B0603030804020204" pitchFamily="34" charset="-78"/>
                <a:cs typeface="Vazir" panose="020B0603030804020204" pitchFamily="34" charset="-78"/>
              </a:rPr>
              <a:t>cloaking </a:t>
            </a:r>
            <a:r>
              <a:rPr lang="fa-IR" sz="1600" dirty="0">
                <a:latin typeface="Vazir" panose="020B0603030804020204" pitchFamily="34" charset="-78"/>
                <a:cs typeface="Vazir" panose="020B0603030804020204" pitchFamily="34" charset="-78"/>
              </a:rPr>
              <a:t> یعنی نشان‌دادن یک نسخه از محتوا به کاربران و نسخه متفاوتی به موتورهای جست‌وجو. سایت‌ها معمولاً از این تکنیک استفاده می‌کنند تا یک محتوا بتواند برای حوزه‌هایی نامرتبط با موضوع صفحه رتبه کسب کند.</a:t>
            </a:r>
          </a:p>
          <a:p>
            <a:pPr algn="justLow" rtl="1">
              <a:lnSpc>
                <a:spcPct val="250000"/>
              </a:lnSpc>
            </a:pPr>
            <a:r>
              <a:rPr lang="fa-IR" sz="1600" dirty="0">
                <a:latin typeface="Vazir" panose="020B0603030804020204" pitchFamily="34" charset="-78"/>
                <a:cs typeface="Vazir" panose="020B0603030804020204" pitchFamily="34" charset="-78"/>
              </a:rPr>
              <a:t> البته سایت‌های اسپم از این تکنیک با هدف مخفی کردن محتوای خود از ربات‌ها، استفاده می‌کنند.</a:t>
            </a:r>
          </a:p>
        </p:txBody>
      </p:sp>
      <p:pic>
        <p:nvPicPr>
          <p:cNvPr id="5" name="Picture 4"/>
          <p:cNvPicPr>
            <a:picLocks noChangeAspect="1"/>
          </p:cNvPicPr>
          <p:nvPr/>
        </p:nvPicPr>
        <p:blipFill>
          <a:blip r:embed="rId2"/>
          <a:stretch>
            <a:fillRect/>
          </a:stretch>
        </p:blipFill>
        <p:spPr>
          <a:xfrm>
            <a:off x="911948" y="1107791"/>
            <a:ext cx="7695533" cy="3439391"/>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276134670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F4B431BF-7754-61EA-8674-535B623FB428}"/>
              </a:ext>
            </a:extLst>
          </p:cNvPr>
          <p:cNvSpPr>
            <a:spLocks noGrp="1"/>
          </p:cNvSpPr>
          <p:nvPr>
            <p:ph type="sldNum" sz="quarter" idx="12"/>
          </p:nvPr>
        </p:nvSpPr>
        <p:spPr/>
        <p:txBody>
          <a:bodyPr/>
          <a:lstStyle/>
          <a:p>
            <a:fld id="{5904434A-41D3-46CB-A90E-8E43A5601C26}" type="slidenum">
              <a:rPr lang="en-US" smtClean="0"/>
              <a:pPr/>
              <a:t>17</a:t>
            </a:fld>
            <a:endParaRPr lang="en-US" dirty="0"/>
          </a:p>
        </p:txBody>
      </p:sp>
      <p:sp>
        <p:nvSpPr>
          <p:cNvPr id="2" name="Rectangle 1"/>
          <p:cNvSpPr/>
          <p:nvPr/>
        </p:nvSpPr>
        <p:spPr>
          <a:xfrm>
            <a:off x="5919020" y="299872"/>
            <a:ext cx="5376922" cy="400110"/>
          </a:xfrm>
          <a:prstGeom prst="rect">
            <a:avLst/>
          </a:prstGeom>
        </p:spPr>
        <p:txBody>
          <a:bodyPr wrap="square">
            <a:spAutoFit/>
          </a:bodyPr>
          <a:lstStyle/>
          <a:p>
            <a:pPr algn="r" rtl="1"/>
            <a:r>
              <a:rPr lang="fa-IR" sz="2000" dirty="0">
                <a:solidFill>
                  <a:schemeClr val="bg1"/>
                </a:solidFill>
                <a:latin typeface="Times New Roman" panose="02020603050405020304" pitchFamily="18" charset="0"/>
                <a:cs typeface="B Titr" panose="00000700000000000000" pitchFamily="2" charset="-78"/>
              </a:rPr>
              <a:t>تکنیک‌های کلاه سیاه در </a:t>
            </a:r>
            <a:r>
              <a:rPr lang="en-US" sz="2000" b="1" dirty="0">
                <a:solidFill>
                  <a:schemeClr val="bg1"/>
                </a:solidFill>
                <a:latin typeface="Times New Roman" panose="02020603050405020304" pitchFamily="18" charset="0"/>
                <a:cs typeface="B Titr" panose="00000700000000000000" pitchFamily="2" charset="-78"/>
              </a:rPr>
              <a:t>SEO</a:t>
            </a:r>
          </a:p>
        </p:txBody>
      </p:sp>
      <p:sp>
        <p:nvSpPr>
          <p:cNvPr id="3" name="Rectangle 2"/>
          <p:cNvSpPr/>
          <p:nvPr/>
        </p:nvSpPr>
        <p:spPr>
          <a:xfrm>
            <a:off x="209550" y="903012"/>
            <a:ext cx="11755453" cy="2462213"/>
          </a:xfrm>
          <a:prstGeom prst="rect">
            <a:avLst/>
          </a:prstGeom>
        </p:spPr>
        <p:txBody>
          <a:bodyPr wrap="square">
            <a:spAutoFit/>
          </a:bodyPr>
          <a:lstStyle/>
          <a:p>
            <a:pPr algn="ctr" rtl="1">
              <a:lnSpc>
                <a:spcPct val="250000"/>
              </a:lnSpc>
            </a:pPr>
            <a:r>
              <a:rPr lang="fa-IR" sz="1600" dirty="0">
                <a:latin typeface="Vazir" panose="020B0603030804020204" pitchFamily="34" charset="-78"/>
                <a:cs typeface="Vazir" panose="020B0603030804020204" pitchFamily="34" charset="-78"/>
              </a:rPr>
              <a:t>اصلاح و سازگارکردن محتوای سایت برای گروه‌های مختلف کاربران امری قابل قبول است. برای مثال، شما ممکن است سایت خود را در حالت نمایش موبایل کوچک و بهینه‌تر طراحی کنید. یا مثلاً زبان سایت خود را بسته به کشوری که مخاطب‌تان از آن، سایت شما را بازدید می‌کند، تغییر دهید. سایت‌هایی مانند </a:t>
            </a:r>
            <a:r>
              <a:rPr lang="en-US" sz="1600" dirty="0">
                <a:latin typeface="Vazir" panose="020B0603030804020204" pitchFamily="34" charset="-78"/>
                <a:cs typeface="Vazir" panose="020B0603030804020204" pitchFamily="34" charset="-78"/>
              </a:rPr>
              <a:t>Forbes </a:t>
            </a:r>
            <a:r>
              <a:rPr lang="fa-IR" sz="1600" dirty="0">
                <a:latin typeface="Vazir" panose="020B0603030804020204" pitchFamily="34" charset="-78"/>
                <a:cs typeface="Vazir" panose="020B0603030804020204" pitchFamily="34" charset="-78"/>
              </a:rPr>
              <a:t>یا </a:t>
            </a:r>
            <a:r>
              <a:rPr lang="en-US" sz="1600" dirty="0">
                <a:latin typeface="Vazir" panose="020B0603030804020204" pitchFamily="34" charset="-78"/>
                <a:cs typeface="Vazir" panose="020B0603030804020204" pitchFamily="34" charset="-78"/>
              </a:rPr>
              <a:t>Inc </a:t>
            </a:r>
            <a:r>
              <a:rPr lang="fa-IR" sz="1600" dirty="0">
                <a:latin typeface="Vazir" panose="020B0603030804020204" pitchFamily="34" charset="-78"/>
                <a:cs typeface="Vazir" panose="020B0603030804020204" pitchFamily="34" charset="-78"/>
              </a:rPr>
              <a:t>ممکن است حتی تبلیغاتی که در یک صفحه نشان می‌دهند را برحسب شرایط عوض کنند. تا زمانی که محتوا را صرفاً به خاطر مخفی‌کردن از موتورهای جست‌وجو عوض نمی‌کنید، این مثال‌ها کاملاً قابل قبول هستند.</a:t>
            </a:r>
          </a:p>
        </p:txBody>
      </p:sp>
      <p:pic>
        <p:nvPicPr>
          <p:cNvPr id="6" name="Picture 5">
            <a:extLst>
              <a:ext uri="{FF2B5EF4-FFF2-40B4-BE49-F238E27FC236}">
                <a16:creationId xmlns:a16="http://schemas.microsoft.com/office/drawing/2014/main" id="{9DFC69E0-E16E-178B-54DB-0DA8F6034BA8}"/>
              </a:ext>
            </a:extLst>
          </p:cNvPr>
          <p:cNvPicPr>
            <a:picLocks noChangeAspect="1"/>
          </p:cNvPicPr>
          <p:nvPr/>
        </p:nvPicPr>
        <p:blipFill rotWithShape="1">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t="26094" b="18750"/>
          <a:stretch/>
        </p:blipFill>
        <p:spPr>
          <a:xfrm>
            <a:off x="738697" y="3603240"/>
            <a:ext cx="10714605" cy="2954888"/>
          </a:xfrm>
          <a:prstGeom prst="rect">
            <a:avLst/>
          </a:prstGeom>
        </p:spPr>
      </p:pic>
    </p:spTree>
    <p:extLst>
      <p:ext uri="{BB962C8B-B14F-4D97-AF65-F5344CB8AC3E}">
        <p14:creationId xmlns:p14="http://schemas.microsoft.com/office/powerpoint/2010/main" val="331274668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F4B431BF-7754-61EA-8674-535B623FB428}"/>
              </a:ext>
            </a:extLst>
          </p:cNvPr>
          <p:cNvSpPr>
            <a:spLocks noGrp="1"/>
          </p:cNvSpPr>
          <p:nvPr>
            <p:ph type="sldNum" sz="quarter" idx="12"/>
          </p:nvPr>
        </p:nvSpPr>
        <p:spPr/>
        <p:txBody>
          <a:bodyPr/>
          <a:lstStyle/>
          <a:p>
            <a:fld id="{5904434A-41D3-46CB-A90E-8E43A5601C26}" type="slidenum">
              <a:rPr lang="en-US" smtClean="0"/>
              <a:pPr/>
              <a:t>18</a:t>
            </a:fld>
            <a:endParaRPr lang="en-US" dirty="0"/>
          </a:p>
        </p:txBody>
      </p:sp>
      <p:sp>
        <p:nvSpPr>
          <p:cNvPr id="2" name="Rectangle 1"/>
          <p:cNvSpPr/>
          <p:nvPr/>
        </p:nvSpPr>
        <p:spPr>
          <a:xfrm>
            <a:off x="5919020" y="299872"/>
            <a:ext cx="5376922" cy="400110"/>
          </a:xfrm>
          <a:prstGeom prst="rect">
            <a:avLst/>
          </a:prstGeom>
        </p:spPr>
        <p:txBody>
          <a:bodyPr wrap="square">
            <a:spAutoFit/>
          </a:bodyPr>
          <a:lstStyle/>
          <a:p>
            <a:pPr algn="r" rtl="1"/>
            <a:r>
              <a:rPr lang="fa-IR" sz="2000" dirty="0">
                <a:solidFill>
                  <a:schemeClr val="bg1"/>
                </a:solidFill>
                <a:latin typeface="Times New Roman" panose="02020603050405020304" pitchFamily="18" charset="0"/>
                <a:cs typeface="B Titr" panose="00000700000000000000" pitchFamily="2" charset="-78"/>
              </a:rPr>
              <a:t>تکنیک‌های کلاه سیاه در </a:t>
            </a:r>
            <a:r>
              <a:rPr lang="en-US" sz="2000" b="1" dirty="0">
                <a:solidFill>
                  <a:schemeClr val="bg1"/>
                </a:solidFill>
                <a:latin typeface="Times New Roman" panose="02020603050405020304" pitchFamily="18" charset="0"/>
                <a:cs typeface="B Titr" panose="00000700000000000000" pitchFamily="2" charset="-78"/>
              </a:rPr>
              <a:t>SEO</a:t>
            </a:r>
          </a:p>
        </p:txBody>
      </p:sp>
      <p:sp>
        <p:nvSpPr>
          <p:cNvPr id="3" name="Rectangle 2"/>
          <p:cNvSpPr/>
          <p:nvPr/>
        </p:nvSpPr>
        <p:spPr>
          <a:xfrm>
            <a:off x="228600" y="4195991"/>
            <a:ext cx="11643852" cy="2462213"/>
          </a:xfrm>
          <a:prstGeom prst="rect">
            <a:avLst/>
          </a:prstGeom>
        </p:spPr>
        <p:txBody>
          <a:bodyPr wrap="square">
            <a:spAutoFit/>
          </a:bodyPr>
          <a:lstStyle/>
          <a:p>
            <a:pPr algn="ctr" rtl="1">
              <a:lnSpc>
                <a:spcPct val="250000"/>
              </a:lnSpc>
            </a:pPr>
            <a:r>
              <a:rPr lang="fa-IR" sz="1600" dirty="0">
                <a:latin typeface="Vazir" panose="020B0603030804020204" pitchFamily="34" charset="-78"/>
                <a:cs typeface="Vazir" panose="020B0603030804020204" pitchFamily="34" charset="-78"/>
              </a:rPr>
              <a:t>از آنجایی که قوانین چندان مشخصی در این زمینه وجود ندارد که چه چیزی مورد قبول است یا نه، پیشنهاد می‌کنیم از خودتان بپرسید، آیا تغییراتی که می‌دهید به نفع کاربرانتان است؟ اگر پاسخ به این سوال مثبت باشد، پس می‌توان مطمئن بود که این کار مورد قبول است. شما باید با موتورهای جست‌وجو نیز مانند کاربران واقعی رفتار کنید. برای اینکه ببینید گوگل چه دیدی نسبت به سایت شما دارد می‌توانید از ابزار  </a:t>
            </a:r>
            <a:r>
              <a:rPr lang="en-US" sz="1600" dirty="0">
                <a:latin typeface="Vazir" panose="020B0603030804020204" pitchFamily="34" charset="-78"/>
                <a:cs typeface="Vazir" panose="020B0603030804020204" pitchFamily="34" charset="-78"/>
              </a:rPr>
              <a:t>Fetch as Google </a:t>
            </a:r>
            <a:r>
              <a:rPr lang="fa-IR" sz="1600" dirty="0">
                <a:latin typeface="Vazir" panose="020B0603030804020204" pitchFamily="34" charset="-78"/>
                <a:cs typeface="Vazir" panose="020B0603030804020204" pitchFamily="34" charset="-78"/>
              </a:rPr>
              <a:t>  استفاده کنید.</a:t>
            </a:r>
          </a:p>
        </p:txBody>
      </p:sp>
      <p:pic>
        <p:nvPicPr>
          <p:cNvPr id="8" name="Picture 7">
            <a:extLst>
              <a:ext uri="{FF2B5EF4-FFF2-40B4-BE49-F238E27FC236}">
                <a16:creationId xmlns:a16="http://schemas.microsoft.com/office/drawing/2014/main" id="{6F13909F-383D-3E4E-EFE2-30096AB9A280}"/>
              </a:ext>
            </a:extLst>
          </p:cNvPr>
          <p:cNvPicPr>
            <a:picLocks noChangeAspect="1"/>
          </p:cNvPicPr>
          <p:nvPr/>
        </p:nvPicPr>
        <p:blipFill rotWithShape="1">
          <a:blip r:embed="rId2"/>
          <a:srcRect l="21364" t="10680" r="15043" b="17300"/>
          <a:stretch/>
        </p:blipFill>
        <p:spPr>
          <a:xfrm>
            <a:off x="3502960" y="803338"/>
            <a:ext cx="5095131" cy="3392653"/>
          </a:xfrm>
          <a:prstGeom prst="rect">
            <a:avLst/>
          </a:prstGeom>
        </p:spPr>
      </p:pic>
    </p:spTree>
    <p:extLst>
      <p:ext uri="{BB962C8B-B14F-4D97-AF65-F5344CB8AC3E}">
        <p14:creationId xmlns:p14="http://schemas.microsoft.com/office/powerpoint/2010/main" val="215755036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Rounded Corners 8">
            <a:extLst>
              <a:ext uri="{FF2B5EF4-FFF2-40B4-BE49-F238E27FC236}">
                <a16:creationId xmlns:a16="http://schemas.microsoft.com/office/drawing/2014/main" id="{06CE8C4B-12A9-92C8-F31E-8BDE1E59A8E8}"/>
              </a:ext>
            </a:extLst>
          </p:cNvPr>
          <p:cNvSpPr/>
          <p:nvPr/>
        </p:nvSpPr>
        <p:spPr>
          <a:xfrm>
            <a:off x="8474460" y="1647131"/>
            <a:ext cx="3107676" cy="2142710"/>
          </a:xfrm>
          <a:prstGeom prst="roundRect">
            <a:avLst>
              <a:gd name="adj" fmla="val 14585"/>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Slide Number Placeholder 3">
            <a:extLst>
              <a:ext uri="{FF2B5EF4-FFF2-40B4-BE49-F238E27FC236}">
                <a16:creationId xmlns:a16="http://schemas.microsoft.com/office/drawing/2014/main" id="{F4B431BF-7754-61EA-8674-535B623FB428}"/>
              </a:ext>
            </a:extLst>
          </p:cNvPr>
          <p:cNvSpPr>
            <a:spLocks noGrp="1"/>
          </p:cNvSpPr>
          <p:nvPr>
            <p:ph type="sldNum" sz="quarter" idx="12"/>
          </p:nvPr>
        </p:nvSpPr>
        <p:spPr/>
        <p:txBody>
          <a:bodyPr/>
          <a:lstStyle/>
          <a:p>
            <a:fld id="{5904434A-41D3-46CB-A90E-8E43A5601C26}" type="slidenum">
              <a:rPr lang="en-US" smtClean="0"/>
              <a:pPr/>
              <a:t>19</a:t>
            </a:fld>
            <a:endParaRPr lang="en-US" dirty="0"/>
          </a:p>
        </p:txBody>
      </p:sp>
      <p:sp>
        <p:nvSpPr>
          <p:cNvPr id="2" name="Rectangle 1"/>
          <p:cNvSpPr/>
          <p:nvPr/>
        </p:nvSpPr>
        <p:spPr>
          <a:xfrm>
            <a:off x="5919020" y="299872"/>
            <a:ext cx="5376922" cy="400110"/>
          </a:xfrm>
          <a:prstGeom prst="rect">
            <a:avLst/>
          </a:prstGeom>
        </p:spPr>
        <p:txBody>
          <a:bodyPr wrap="square">
            <a:spAutoFit/>
          </a:bodyPr>
          <a:lstStyle/>
          <a:p>
            <a:pPr algn="r" rtl="1"/>
            <a:r>
              <a:rPr lang="fa-IR" sz="2000" dirty="0">
                <a:solidFill>
                  <a:schemeClr val="bg1"/>
                </a:solidFill>
                <a:latin typeface="Times New Roman" panose="02020603050405020304" pitchFamily="18" charset="0"/>
                <a:cs typeface="B Titr" panose="00000700000000000000" pitchFamily="2" charset="-78"/>
              </a:rPr>
              <a:t>تکنیک‌های کلاه سیاه در </a:t>
            </a:r>
            <a:r>
              <a:rPr lang="en-US" sz="2000" b="1" dirty="0">
                <a:solidFill>
                  <a:schemeClr val="bg1"/>
                </a:solidFill>
                <a:latin typeface="Times New Roman" panose="02020603050405020304" pitchFamily="18" charset="0"/>
                <a:cs typeface="B Titr" panose="00000700000000000000" pitchFamily="2" charset="-78"/>
              </a:rPr>
              <a:t>SEO</a:t>
            </a:r>
          </a:p>
        </p:txBody>
      </p:sp>
      <p:sp>
        <p:nvSpPr>
          <p:cNvPr id="3" name="Rectangle 2"/>
          <p:cNvSpPr/>
          <p:nvPr/>
        </p:nvSpPr>
        <p:spPr>
          <a:xfrm>
            <a:off x="0" y="3838395"/>
            <a:ext cx="11906864" cy="2462213"/>
          </a:xfrm>
          <a:prstGeom prst="rect">
            <a:avLst/>
          </a:prstGeom>
        </p:spPr>
        <p:txBody>
          <a:bodyPr wrap="square">
            <a:spAutoFit/>
          </a:bodyPr>
          <a:lstStyle/>
          <a:p>
            <a:pPr algn="ctr" rtl="1">
              <a:lnSpc>
                <a:spcPct val="250000"/>
              </a:lnSpc>
            </a:pPr>
            <a:r>
              <a:rPr lang="fa-IR" sz="1600" b="1" dirty="0">
                <a:latin typeface="Vazir" panose="020B0603030804020204" pitchFamily="34" charset="-78"/>
                <a:cs typeface="Vazir" panose="020B0603030804020204" pitchFamily="34" charset="-78"/>
              </a:rPr>
              <a:t>ریدایرکت‌های دزدکی و مخفیانه </a:t>
            </a:r>
            <a:r>
              <a:rPr lang="en-US" sz="1600" b="1" dirty="0">
                <a:latin typeface="Vazir" panose="020B0603030804020204" pitchFamily="34" charset="-78"/>
                <a:cs typeface="Vazir" panose="020B0603030804020204" pitchFamily="34" charset="-78"/>
              </a:rPr>
              <a:t>Sneaky redirect</a:t>
            </a:r>
          </a:p>
          <a:p>
            <a:pPr algn="ctr" rtl="1">
              <a:lnSpc>
                <a:spcPct val="250000"/>
              </a:lnSpc>
            </a:pPr>
            <a:r>
              <a:rPr lang="fa-IR" sz="1600" dirty="0">
                <a:latin typeface="Vazir" panose="020B0603030804020204" pitchFamily="34" charset="-78"/>
                <a:cs typeface="Vazir" panose="020B0603030804020204" pitchFamily="34" charset="-78"/>
              </a:rPr>
              <a:t>به طور کلی، ریدایرکت‌کردن یعنی فرستادن کاربر به  </a:t>
            </a:r>
            <a:r>
              <a:rPr lang="en-US" sz="1600" dirty="0">
                <a:latin typeface="Vazir" panose="020B0603030804020204" pitchFamily="34" charset="-78"/>
                <a:cs typeface="Vazir" panose="020B0603030804020204" pitchFamily="34" charset="-78"/>
              </a:rPr>
              <a:t>URL</a:t>
            </a:r>
            <a:r>
              <a:rPr lang="fa-IR" sz="1600" dirty="0">
                <a:latin typeface="Vazir" panose="020B0603030804020204" pitchFamily="34" charset="-78"/>
                <a:cs typeface="Vazir" panose="020B0603030804020204" pitchFamily="34" charset="-78"/>
              </a:rPr>
              <a:t> ای متفاوت از چیزی که در ابتدا روی آن کلیک کرده است. سئو کلاه سیاه از این ریدایرکت‌ها برای هدفی دیگر استفاده می‌کند. مانند مخفی‌کاری که در قسمت قبل توضیح دادیم، </a:t>
            </a:r>
            <a:r>
              <a:rPr lang="en-US" sz="1600" dirty="0">
                <a:latin typeface="Vazir" panose="020B0603030804020204" pitchFamily="34" charset="-78"/>
                <a:cs typeface="Vazir" panose="020B0603030804020204" pitchFamily="34" charset="-78"/>
              </a:rPr>
              <a:t>Black hat SEO </a:t>
            </a:r>
            <a:r>
              <a:rPr lang="fa-IR" sz="1600" dirty="0">
                <a:latin typeface="Vazir" panose="020B0603030804020204" pitchFamily="34" charset="-78"/>
                <a:cs typeface="Vazir" panose="020B0603030804020204" pitchFamily="34" charset="-78"/>
              </a:rPr>
              <a:t> می‌تواند موتورهای جست‌وجو را به یک صفحه منتقل کند و سایر کاربران را به صفحه‌ای دیگر ریدایرکت نماید.</a:t>
            </a:r>
          </a:p>
        </p:txBody>
      </p:sp>
      <p:sp>
        <p:nvSpPr>
          <p:cNvPr id="6" name="Rectangle: Rounded Corners 5">
            <a:extLst>
              <a:ext uri="{FF2B5EF4-FFF2-40B4-BE49-F238E27FC236}">
                <a16:creationId xmlns:a16="http://schemas.microsoft.com/office/drawing/2014/main" id="{74F29E5E-3A52-4811-3BB7-975597C7923D}"/>
              </a:ext>
            </a:extLst>
          </p:cNvPr>
          <p:cNvSpPr/>
          <p:nvPr/>
        </p:nvSpPr>
        <p:spPr>
          <a:xfrm>
            <a:off x="930924" y="1104387"/>
            <a:ext cx="3107676" cy="2142710"/>
          </a:xfrm>
          <a:prstGeom prst="roundRect">
            <a:avLst>
              <a:gd name="adj" fmla="val 14585"/>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05B126DE-9304-98F0-CAF6-45DA70C445AC}"/>
              </a:ext>
            </a:extLst>
          </p:cNvPr>
          <p:cNvPicPr>
            <a:picLocks noChangeAspect="1"/>
          </p:cNvPicPr>
          <p:nvPr/>
        </p:nvPicPr>
        <p:blipFill>
          <a:blip r:embed="rId2"/>
          <a:stretch>
            <a:fillRect/>
          </a:stretch>
        </p:blipFill>
        <p:spPr>
          <a:xfrm>
            <a:off x="1084027" y="1204807"/>
            <a:ext cx="3428337" cy="2142711"/>
          </a:xfrm>
          <a:prstGeom prst="roundRect">
            <a:avLst/>
          </a:prstGeom>
        </p:spPr>
      </p:pic>
      <p:pic>
        <p:nvPicPr>
          <p:cNvPr id="8" name="Picture 7">
            <a:extLst>
              <a:ext uri="{FF2B5EF4-FFF2-40B4-BE49-F238E27FC236}">
                <a16:creationId xmlns:a16="http://schemas.microsoft.com/office/drawing/2014/main" id="{56A707CE-246C-14B0-42AE-AAA1E121A8AC}"/>
              </a:ext>
            </a:extLst>
          </p:cNvPr>
          <p:cNvPicPr>
            <a:picLocks noChangeAspect="1"/>
          </p:cNvPicPr>
          <p:nvPr/>
        </p:nvPicPr>
        <p:blipFill>
          <a:blip r:embed="rId3"/>
          <a:stretch>
            <a:fillRect/>
          </a:stretch>
        </p:blipFill>
        <p:spPr>
          <a:xfrm>
            <a:off x="7068164" y="1222376"/>
            <a:ext cx="4383412" cy="2465669"/>
          </a:xfrm>
          <a:prstGeom prst="roundRect">
            <a:avLst/>
          </a:prstGeom>
        </p:spPr>
      </p:pic>
    </p:spTree>
    <p:extLst>
      <p:ext uri="{BB962C8B-B14F-4D97-AF65-F5344CB8AC3E}">
        <p14:creationId xmlns:p14="http://schemas.microsoft.com/office/powerpoint/2010/main" val="134232194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F4B431BF-7754-61EA-8674-535B623FB428}"/>
              </a:ext>
            </a:extLst>
          </p:cNvPr>
          <p:cNvSpPr>
            <a:spLocks noGrp="1"/>
          </p:cNvSpPr>
          <p:nvPr>
            <p:ph type="sldNum" sz="quarter" idx="12"/>
          </p:nvPr>
        </p:nvSpPr>
        <p:spPr/>
        <p:txBody>
          <a:bodyPr/>
          <a:lstStyle/>
          <a:p>
            <a:fld id="{5904434A-41D3-46CB-A90E-8E43A5601C26}" type="slidenum">
              <a:rPr lang="en-US" smtClean="0"/>
              <a:pPr/>
              <a:t>2</a:t>
            </a:fld>
            <a:endParaRPr lang="en-US" dirty="0"/>
          </a:p>
        </p:txBody>
      </p:sp>
      <p:sp>
        <p:nvSpPr>
          <p:cNvPr id="2" name="Rectangle 1"/>
          <p:cNvSpPr/>
          <p:nvPr/>
        </p:nvSpPr>
        <p:spPr>
          <a:xfrm>
            <a:off x="6705600" y="282379"/>
            <a:ext cx="4577868" cy="400110"/>
          </a:xfrm>
          <a:prstGeom prst="rect">
            <a:avLst/>
          </a:prstGeom>
        </p:spPr>
        <p:txBody>
          <a:bodyPr wrap="square">
            <a:spAutoFit/>
          </a:bodyPr>
          <a:lstStyle/>
          <a:p>
            <a:pPr algn="r" rtl="1"/>
            <a:r>
              <a:rPr lang="fa-IR" sz="2000" dirty="0">
                <a:solidFill>
                  <a:schemeClr val="bg1"/>
                </a:solidFill>
                <a:cs typeface="B Titr" panose="00000700000000000000" pitchFamily="2" charset="-78"/>
              </a:rPr>
              <a:t>سئو کلاه سیاه چیست؟</a:t>
            </a:r>
            <a:endParaRPr lang="en-US" sz="2000" dirty="0">
              <a:solidFill>
                <a:schemeClr val="bg1"/>
              </a:solidFill>
              <a:cs typeface="B Titr" panose="00000700000000000000" pitchFamily="2" charset="-78"/>
            </a:endParaRPr>
          </a:p>
        </p:txBody>
      </p:sp>
      <p:sp>
        <p:nvSpPr>
          <p:cNvPr id="3" name="Rectangle 2"/>
          <p:cNvSpPr/>
          <p:nvPr/>
        </p:nvSpPr>
        <p:spPr>
          <a:xfrm>
            <a:off x="5594467" y="1170481"/>
            <a:ext cx="6308096" cy="4924425"/>
          </a:xfrm>
          <a:prstGeom prst="rect">
            <a:avLst/>
          </a:prstGeom>
        </p:spPr>
        <p:txBody>
          <a:bodyPr wrap="square">
            <a:spAutoFit/>
          </a:bodyPr>
          <a:lstStyle/>
          <a:p>
            <a:pPr algn="justLow" rtl="1">
              <a:lnSpc>
                <a:spcPct val="250000"/>
              </a:lnSpc>
            </a:pPr>
            <a:r>
              <a:rPr lang="fa-IR" sz="1600" dirty="0">
                <a:latin typeface="Vazir" panose="020B0603030804020204" pitchFamily="34" charset="-78"/>
                <a:cs typeface="Vazir" panose="020B0603030804020204" pitchFamily="34" charset="-78"/>
              </a:rPr>
              <a:t>در یک تعریف ساده می‌توان گفت سئو کلاه سیاه مجموعه ای از تکنیک‌ها برای کسب جایگاه سریع در نتایج جستجو است که با استانداردها و الگوریتم‌‌های پیشنهادی گوگل در تضاد است.</a:t>
            </a:r>
          </a:p>
          <a:p>
            <a:pPr algn="justLow" rtl="1">
              <a:lnSpc>
                <a:spcPct val="250000"/>
              </a:lnSpc>
            </a:pPr>
            <a:r>
              <a:rPr lang="fa-IR" sz="1600" dirty="0">
                <a:latin typeface="Vazir" panose="020B0603030804020204" pitchFamily="34" charset="-78"/>
                <a:cs typeface="Vazir" panose="020B0603030804020204" pitchFamily="34" charset="-78"/>
              </a:rPr>
              <a:t>به بیان ساده تر تکنیک‌های کلاه سیاه روش‌هایی برای فریب موتور جستجو هستند تا جایگاه بهتری برای سایت ما در نظر بگیرند.</a:t>
            </a:r>
          </a:p>
          <a:p>
            <a:pPr algn="justLow" rtl="1">
              <a:lnSpc>
                <a:spcPct val="250000"/>
              </a:lnSpc>
            </a:pPr>
            <a:r>
              <a:rPr lang="fa-IR" sz="1600" dirty="0">
                <a:latin typeface="Vazir" panose="020B0603030804020204" pitchFamily="34" charset="-78"/>
                <a:cs typeface="Vazir" panose="020B0603030804020204" pitchFamily="34" charset="-78"/>
              </a:rPr>
              <a:t>برخلاف تصور عموم، تکنیک‌های کلاه سیاه تنها مختص لینک سازی خارجی نیستند بلکه حتی در آموزش تولید محتوا، و سئو تکنیکال نیز روش‌های کلاه سیاه متعددی وجود دارند.</a:t>
            </a:r>
            <a:endParaRPr lang="en-US" sz="1600" dirty="0">
              <a:latin typeface="Vazir" panose="020B0603030804020204" pitchFamily="34" charset="-78"/>
              <a:cs typeface="Vazir" panose="020B0603030804020204" pitchFamily="34" charset="-78"/>
            </a:endParaRPr>
          </a:p>
        </p:txBody>
      </p:sp>
      <p:sp>
        <p:nvSpPr>
          <p:cNvPr id="8" name="Rectangle: Rounded Corners 7">
            <a:extLst>
              <a:ext uri="{FF2B5EF4-FFF2-40B4-BE49-F238E27FC236}">
                <a16:creationId xmlns:a16="http://schemas.microsoft.com/office/drawing/2014/main" id="{508DA939-25A8-BBED-EA72-7B2B3E43C364}"/>
              </a:ext>
            </a:extLst>
          </p:cNvPr>
          <p:cNvSpPr/>
          <p:nvPr/>
        </p:nvSpPr>
        <p:spPr>
          <a:xfrm>
            <a:off x="375162" y="992051"/>
            <a:ext cx="4158738" cy="3659353"/>
          </a:xfrm>
          <a:prstGeom prst="roundRect">
            <a:avLst>
              <a:gd name="adj" fmla="val 14585"/>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a:extLst>
              <a:ext uri="{FF2B5EF4-FFF2-40B4-BE49-F238E27FC236}">
                <a16:creationId xmlns:a16="http://schemas.microsoft.com/office/drawing/2014/main" id="{FF434B74-6021-C4AF-B213-5BB170A1C251}"/>
              </a:ext>
            </a:extLst>
          </p:cNvPr>
          <p:cNvPicPr>
            <a:picLocks noChangeAspect="1"/>
          </p:cNvPicPr>
          <p:nvPr/>
        </p:nvPicPr>
        <p:blipFill rotWithShape="1">
          <a:blip r:embed="rId3">
            <a:extLst>
              <a:ext uri="{28A0092B-C50C-407E-A947-70E740481C1C}">
                <a14:useLocalDpi xmlns:a14="http://schemas.microsoft.com/office/drawing/2010/main" val="0"/>
              </a:ext>
            </a:extLst>
          </a:blip>
          <a:srcRect l="4955" r="4716" b="7737"/>
          <a:stretch/>
        </p:blipFill>
        <p:spPr>
          <a:xfrm>
            <a:off x="563621" y="1157287"/>
            <a:ext cx="4448175" cy="4543426"/>
          </a:xfrm>
          <a:prstGeom prst="roundRect">
            <a:avLst>
              <a:gd name="adj" fmla="val 13669"/>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Tree>
    <p:extLst>
      <p:ext uri="{BB962C8B-B14F-4D97-AF65-F5344CB8AC3E}">
        <p14:creationId xmlns:p14="http://schemas.microsoft.com/office/powerpoint/2010/main" val="310630580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F4B431BF-7754-61EA-8674-535B623FB428}"/>
              </a:ext>
            </a:extLst>
          </p:cNvPr>
          <p:cNvSpPr>
            <a:spLocks noGrp="1"/>
          </p:cNvSpPr>
          <p:nvPr>
            <p:ph type="sldNum" sz="quarter" idx="12"/>
          </p:nvPr>
        </p:nvSpPr>
        <p:spPr/>
        <p:txBody>
          <a:bodyPr/>
          <a:lstStyle/>
          <a:p>
            <a:fld id="{5904434A-41D3-46CB-A90E-8E43A5601C26}" type="slidenum">
              <a:rPr lang="en-US" smtClean="0"/>
              <a:pPr/>
              <a:t>20</a:t>
            </a:fld>
            <a:endParaRPr lang="en-US" dirty="0"/>
          </a:p>
        </p:txBody>
      </p:sp>
      <p:sp>
        <p:nvSpPr>
          <p:cNvPr id="2" name="Rectangle 1"/>
          <p:cNvSpPr/>
          <p:nvPr/>
        </p:nvSpPr>
        <p:spPr>
          <a:xfrm>
            <a:off x="5919020" y="299872"/>
            <a:ext cx="5376922" cy="400110"/>
          </a:xfrm>
          <a:prstGeom prst="rect">
            <a:avLst/>
          </a:prstGeom>
        </p:spPr>
        <p:txBody>
          <a:bodyPr wrap="square">
            <a:spAutoFit/>
          </a:bodyPr>
          <a:lstStyle/>
          <a:p>
            <a:pPr algn="r" rtl="1"/>
            <a:r>
              <a:rPr lang="fa-IR" sz="2000" dirty="0">
                <a:solidFill>
                  <a:schemeClr val="bg1"/>
                </a:solidFill>
                <a:latin typeface="Times New Roman" panose="02020603050405020304" pitchFamily="18" charset="0"/>
                <a:cs typeface="B Titr" panose="00000700000000000000" pitchFamily="2" charset="-78"/>
              </a:rPr>
              <a:t>تکنیک‌های کلاه سیاه در </a:t>
            </a:r>
            <a:r>
              <a:rPr lang="en-US" sz="2000" b="1" dirty="0">
                <a:solidFill>
                  <a:schemeClr val="bg1"/>
                </a:solidFill>
                <a:latin typeface="Times New Roman" panose="02020603050405020304" pitchFamily="18" charset="0"/>
                <a:cs typeface="B Titr" panose="00000700000000000000" pitchFamily="2" charset="-78"/>
              </a:rPr>
              <a:t>SEO</a:t>
            </a:r>
          </a:p>
        </p:txBody>
      </p:sp>
      <p:sp>
        <p:nvSpPr>
          <p:cNvPr id="3" name="Rectangle 2"/>
          <p:cNvSpPr/>
          <p:nvPr/>
        </p:nvSpPr>
        <p:spPr>
          <a:xfrm>
            <a:off x="5100845" y="918976"/>
            <a:ext cx="6681580" cy="3693319"/>
          </a:xfrm>
          <a:prstGeom prst="rect">
            <a:avLst/>
          </a:prstGeom>
        </p:spPr>
        <p:txBody>
          <a:bodyPr wrap="square">
            <a:spAutoFit/>
          </a:bodyPr>
          <a:lstStyle/>
          <a:p>
            <a:pPr algn="justLow" rtl="1">
              <a:lnSpc>
                <a:spcPct val="250000"/>
              </a:lnSpc>
            </a:pPr>
            <a:r>
              <a:rPr lang="fa-IR" sz="1600" dirty="0">
                <a:latin typeface="Vazir" panose="020B0603030804020204" pitchFamily="34" charset="-78"/>
                <a:cs typeface="Vazir" panose="020B0603030804020204" pitchFamily="34" charset="-78"/>
              </a:rPr>
              <a:t>برای مثال یک صفحه با آتوریتی بالا را فقط برای موتورهای جست‌وجو به آدرس صفحه‌ای نامرتبط ریدایرکت می‌کند تا رتبه آن در نتایج گوگل افزایش یابد. این در حالی است که  ریدایرکت 301  می‌تواند باعث انتقال بخش زیادی از آتوریتی یک صفحه به صفحه‌ای دیگر شود. به بیان دیگر، کسی که روش‌های سئو کلاه سیاه را به کار می‌برد، از ریدایرکت‌ها برای دست‌کاری‌کردن نتایج جست‌وجو استفاده می‌کند.</a:t>
            </a:r>
          </a:p>
        </p:txBody>
      </p:sp>
      <p:pic>
        <p:nvPicPr>
          <p:cNvPr id="6" name="Picture 5"/>
          <p:cNvPicPr>
            <a:picLocks noChangeAspect="1"/>
          </p:cNvPicPr>
          <p:nvPr/>
        </p:nvPicPr>
        <p:blipFill rotWithShape="1">
          <a:blip r:embed="rId2"/>
          <a:srcRect l="25124" r="27061"/>
          <a:stretch/>
        </p:blipFill>
        <p:spPr>
          <a:xfrm>
            <a:off x="308081" y="699982"/>
            <a:ext cx="4443094" cy="5057803"/>
          </a:xfrm>
          <a:prstGeom prst="rect">
            <a:avLst/>
          </a:prstGeom>
        </p:spPr>
      </p:pic>
    </p:spTree>
    <p:extLst>
      <p:ext uri="{BB962C8B-B14F-4D97-AF65-F5344CB8AC3E}">
        <p14:creationId xmlns:p14="http://schemas.microsoft.com/office/powerpoint/2010/main" val="307373731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F4B431BF-7754-61EA-8674-535B623FB428}"/>
              </a:ext>
            </a:extLst>
          </p:cNvPr>
          <p:cNvSpPr>
            <a:spLocks noGrp="1"/>
          </p:cNvSpPr>
          <p:nvPr>
            <p:ph type="sldNum" sz="quarter" idx="12"/>
          </p:nvPr>
        </p:nvSpPr>
        <p:spPr/>
        <p:txBody>
          <a:bodyPr/>
          <a:lstStyle/>
          <a:p>
            <a:fld id="{5904434A-41D3-46CB-A90E-8E43A5601C26}" type="slidenum">
              <a:rPr lang="en-US" smtClean="0"/>
              <a:pPr/>
              <a:t>21</a:t>
            </a:fld>
            <a:endParaRPr lang="en-US" dirty="0"/>
          </a:p>
        </p:txBody>
      </p:sp>
      <p:sp>
        <p:nvSpPr>
          <p:cNvPr id="2" name="Rectangle 1"/>
          <p:cNvSpPr/>
          <p:nvPr/>
        </p:nvSpPr>
        <p:spPr>
          <a:xfrm>
            <a:off x="5919020" y="299872"/>
            <a:ext cx="5376922" cy="400110"/>
          </a:xfrm>
          <a:prstGeom prst="rect">
            <a:avLst/>
          </a:prstGeom>
        </p:spPr>
        <p:txBody>
          <a:bodyPr wrap="square">
            <a:spAutoFit/>
          </a:bodyPr>
          <a:lstStyle/>
          <a:p>
            <a:pPr algn="r" rtl="1"/>
            <a:r>
              <a:rPr lang="fa-IR" sz="2000" dirty="0">
                <a:solidFill>
                  <a:schemeClr val="bg1"/>
                </a:solidFill>
                <a:latin typeface="Times New Roman" panose="02020603050405020304" pitchFamily="18" charset="0"/>
                <a:cs typeface="B Titr" panose="00000700000000000000" pitchFamily="2" charset="-78"/>
              </a:rPr>
              <a:t>تکنیک‌های کلاه سیاه در </a:t>
            </a:r>
            <a:r>
              <a:rPr lang="en-US" sz="2000" b="1" dirty="0">
                <a:solidFill>
                  <a:schemeClr val="bg1"/>
                </a:solidFill>
                <a:latin typeface="Times New Roman" panose="02020603050405020304" pitchFamily="18" charset="0"/>
                <a:cs typeface="B Titr" panose="00000700000000000000" pitchFamily="2" charset="-78"/>
              </a:rPr>
              <a:t>SEO</a:t>
            </a:r>
          </a:p>
        </p:txBody>
      </p:sp>
      <p:sp>
        <p:nvSpPr>
          <p:cNvPr id="3" name="Rectangle 2"/>
          <p:cNvSpPr/>
          <p:nvPr/>
        </p:nvSpPr>
        <p:spPr>
          <a:xfrm>
            <a:off x="171450" y="1018150"/>
            <a:ext cx="6140946" cy="5539978"/>
          </a:xfrm>
          <a:prstGeom prst="rect">
            <a:avLst/>
          </a:prstGeom>
        </p:spPr>
        <p:txBody>
          <a:bodyPr wrap="square">
            <a:spAutoFit/>
          </a:bodyPr>
          <a:lstStyle/>
          <a:p>
            <a:pPr algn="justLow" rtl="1">
              <a:lnSpc>
                <a:spcPct val="250000"/>
              </a:lnSpc>
            </a:pPr>
            <a:r>
              <a:rPr lang="fa-IR" sz="1600" dirty="0">
                <a:latin typeface="Vazir" panose="020B0603030804020204" pitchFamily="34" charset="-78"/>
                <a:cs typeface="Vazir" panose="020B0603030804020204" pitchFamily="34" charset="-78"/>
              </a:rPr>
              <a:t>ریدایرکت‌ها فقط باید برای هدفی استفاده شوند که برای آن ساخته شده‌اند. زمانی که قرار است آدرس یک دامنه را تغییر بدهید یا دو محتوا را در یک صفحه یکپارچه کنید. همچنین ریدایرکت‌های مبتنی بر جاوا اسکریپت در بعضی شرایط خاص قابل قبول است. مثلاً در لینکدین زمانی که وارد حساب کاربری خود می‌شوید، نسخه کاملِ پروفایل سایر کاربران را به شما نشان می‌دهد. در غیر این صورت شما نسخه پابلیک پروفایل‌ها را می‌بینید. از طرف دیگر، </a:t>
            </a:r>
            <a:r>
              <a:rPr lang="en-US" sz="1600" dirty="0">
                <a:latin typeface="Vazir" panose="020B0603030804020204" pitchFamily="34" charset="-78"/>
                <a:cs typeface="Vazir" panose="020B0603030804020204" pitchFamily="34" charset="-78"/>
              </a:rPr>
              <a:t>sneaky redirects </a:t>
            </a:r>
            <a:r>
              <a:rPr lang="fa-IR" sz="1600" dirty="0">
                <a:latin typeface="Vazir" panose="020B0603030804020204" pitchFamily="34" charset="-78"/>
                <a:cs typeface="Vazir" panose="020B0603030804020204" pitchFamily="34" charset="-78"/>
              </a:rPr>
              <a:t>  دستورالعمل‌های موتورهای جست‌وجویی چون گوگل و یاندکس را زیر پا می‌گذارند و باید از آن ها دوری کنید.</a:t>
            </a:r>
          </a:p>
        </p:txBody>
      </p:sp>
      <p:pic>
        <p:nvPicPr>
          <p:cNvPr id="6" name="Picture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496050" y="1509339"/>
            <a:ext cx="5241395" cy="3839322"/>
          </a:xfrm>
          <a:prstGeom prst="rect">
            <a:avLst/>
          </a:prstGeom>
        </p:spPr>
      </p:pic>
    </p:spTree>
    <p:extLst>
      <p:ext uri="{BB962C8B-B14F-4D97-AF65-F5344CB8AC3E}">
        <p14:creationId xmlns:p14="http://schemas.microsoft.com/office/powerpoint/2010/main" val="190987780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F4B431BF-7754-61EA-8674-535B623FB428}"/>
              </a:ext>
            </a:extLst>
          </p:cNvPr>
          <p:cNvSpPr>
            <a:spLocks noGrp="1"/>
          </p:cNvSpPr>
          <p:nvPr>
            <p:ph type="sldNum" sz="quarter" idx="12"/>
          </p:nvPr>
        </p:nvSpPr>
        <p:spPr/>
        <p:txBody>
          <a:bodyPr/>
          <a:lstStyle/>
          <a:p>
            <a:fld id="{5904434A-41D3-46CB-A90E-8E43A5601C26}" type="slidenum">
              <a:rPr lang="en-US" smtClean="0"/>
              <a:pPr/>
              <a:t>22</a:t>
            </a:fld>
            <a:endParaRPr lang="en-US" dirty="0"/>
          </a:p>
        </p:txBody>
      </p:sp>
      <p:sp>
        <p:nvSpPr>
          <p:cNvPr id="2" name="Rectangle 1"/>
          <p:cNvSpPr/>
          <p:nvPr/>
        </p:nvSpPr>
        <p:spPr>
          <a:xfrm>
            <a:off x="5919020" y="299872"/>
            <a:ext cx="5376922" cy="400110"/>
          </a:xfrm>
          <a:prstGeom prst="rect">
            <a:avLst/>
          </a:prstGeom>
        </p:spPr>
        <p:txBody>
          <a:bodyPr wrap="square">
            <a:spAutoFit/>
          </a:bodyPr>
          <a:lstStyle/>
          <a:p>
            <a:pPr algn="r" rtl="1"/>
            <a:r>
              <a:rPr lang="fa-IR" sz="2000" dirty="0">
                <a:solidFill>
                  <a:schemeClr val="bg1"/>
                </a:solidFill>
                <a:latin typeface="Times New Roman" panose="02020603050405020304" pitchFamily="18" charset="0"/>
                <a:cs typeface="B Titr" panose="00000700000000000000" pitchFamily="2" charset="-78"/>
              </a:rPr>
              <a:t>تکنیک‌های کلاه سیاه در </a:t>
            </a:r>
            <a:r>
              <a:rPr lang="en-US" sz="2000" b="1" dirty="0">
                <a:solidFill>
                  <a:schemeClr val="bg1"/>
                </a:solidFill>
                <a:latin typeface="Times New Roman" panose="02020603050405020304" pitchFamily="18" charset="0"/>
                <a:cs typeface="B Titr" panose="00000700000000000000" pitchFamily="2" charset="-78"/>
              </a:rPr>
              <a:t>SEO</a:t>
            </a:r>
          </a:p>
        </p:txBody>
      </p:sp>
      <p:sp>
        <p:nvSpPr>
          <p:cNvPr id="3" name="Rectangle 2"/>
          <p:cNvSpPr/>
          <p:nvPr/>
        </p:nvSpPr>
        <p:spPr>
          <a:xfrm>
            <a:off x="166534" y="664997"/>
            <a:ext cx="11858931" cy="5416868"/>
          </a:xfrm>
          <a:prstGeom prst="rect">
            <a:avLst/>
          </a:prstGeom>
        </p:spPr>
        <p:txBody>
          <a:bodyPr wrap="square">
            <a:spAutoFit/>
          </a:bodyPr>
          <a:lstStyle/>
          <a:p>
            <a:pPr algn="ctr" rtl="1">
              <a:lnSpc>
                <a:spcPct val="450000"/>
              </a:lnSpc>
            </a:pPr>
            <a:r>
              <a:rPr lang="fa-IR" sz="1600" b="1" dirty="0">
                <a:latin typeface="Vazir" panose="020B0603030804020204" pitchFamily="34" charset="-78"/>
                <a:cs typeface="Vazir" panose="020B0603030804020204" pitchFamily="34" charset="-78"/>
              </a:rPr>
              <a:t>استفاده از محتوای بی‌کیفیت</a:t>
            </a:r>
          </a:p>
          <a:p>
            <a:pPr algn="ctr" rtl="1">
              <a:lnSpc>
                <a:spcPct val="450000"/>
              </a:lnSpc>
            </a:pPr>
            <a:r>
              <a:rPr lang="fa-IR" sz="1600" dirty="0">
                <a:latin typeface="Vazir" panose="020B0603030804020204" pitchFamily="34" charset="-78"/>
                <a:cs typeface="Vazir" panose="020B0603030804020204" pitchFamily="34" charset="-78"/>
              </a:rPr>
              <a:t>ایجاد محتوای بی‌کیفیت از جمله اقدامات رایج سئو کلاه سیاه است که نه مورد پسند کاربر است و نه گوگل. محتواهایی کپی‌ و تکراری که توسط ربات یا نویسنده‌ها در سایت‌ها منتشر می‌شوند نمونه بارز از محتوای بی‌کیفیت است. الگوریتم پاندا  در سال 2011 به‌وجود آمد تا مشکل تولید محتوای بی‌کیفیت را حل کند. در آن زمان بسیاری از سایت‌هایی که مطالب خود را از منابع دیگری کپی کرده بودند، توسط این الگوریتم شناخته شده و آسیب جدی در رتبه بندی نتایج گوگل دیدند. از آن پس گوگل قدرت بسیار بیشتری در شناسایی محتواهای بی‌کیفیت و کپی پیدا کرد.</a:t>
            </a:r>
          </a:p>
        </p:txBody>
      </p:sp>
    </p:spTree>
    <p:extLst>
      <p:ext uri="{BB962C8B-B14F-4D97-AF65-F5344CB8AC3E}">
        <p14:creationId xmlns:p14="http://schemas.microsoft.com/office/powerpoint/2010/main" val="193572404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F4B431BF-7754-61EA-8674-535B623FB428}"/>
              </a:ext>
            </a:extLst>
          </p:cNvPr>
          <p:cNvSpPr>
            <a:spLocks noGrp="1"/>
          </p:cNvSpPr>
          <p:nvPr>
            <p:ph type="sldNum" sz="quarter" idx="12"/>
          </p:nvPr>
        </p:nvSpPr>
        <p:spPr/>
        <p:txBody>
          <a:bodyPr/>
          <a:lstStyle/>
          <a:p>
            <a:fld id="{5904434A-41D3-46CB-A90E-8E43A5601C26}" type="slidenum">
              <a:rPr lang="en-US" smtClean="0"/>
              <a:pPr/>
              <a:t>23</a:t>
            </a:fld>
            <a:endParaRPr lang="en-US" dirty="0"/>
          </a:p>
        </p:txBody>
      </p:sp>
      <p:sp>
        <p:nvSpPr>
          <p:cNvPr id="2" name="Rectangle 1"/>
          <p:cNvSpPr/>
          <p:nvPr/>
        </p:nvSpPr>
        <p:spPr>
          <a:xfrm>
            <a:off x="5919020" y="299872"/>
            <a:ext cx="5376922" cy="400110"/>
          </a:xfrm>
          <a:prstGeom prst="rect">
            <a:avLst/>
          </a:prstGeom>
        </p:spPr>
        <p:txBody>
          <a:bodyPr wrap="square">
            <a:spAutoFit/>
          </a:bodyPr>
          <a:lstStyle/>
          <a:p>
            <a:pPr algn="r" rtl="1"/>
            <a:r>
              <a:rPr lang="fa-IR" sz="2000" dirty="0">
                <a:solidFill>
                  <a:schemeClr val="bg1"/>
                </a:solidFill>
                <a:latin typeface="Times New Roman" panose="02020603050405020304" pitchFamily="18" charset="0"/>
                <a:cs typeface="B Titr" panose="00000700000000000000" pitchFamily="2" charset="-78"/>
              </a:rPr>
              <a:t>تکنیک‌های کلاه سیاه در </a:t>
            </a:r>
            <a:r>
              <a:rPr lang="en-US" sz="2000" b="1" dirty="0">
                <a:solidFill>
                  <a:schemeClr val="bg1"/>
                </a:solidFill>
                <a:latin typeface="Times New Roman" panose="02020603050405020304" pitchFamily="18" charset="0"/>
                <a:cs typeface="B Titr" panose="00000700000000000000" pitchFamily="2" charset="-78"/>
              </a:rPr>
              <a:t>SEO</a:t>
            </a:r>
          </a:p>
        </p:txBody>
      </p:sp>
      <p:sp>
        <p:nvSpPr>
          <p:cNvPr id="3" name="Rectangle 2"/>
          <p:cNvSpPr/>
          <p:nvPr/>
        </p:nvSpPr>
        <p:spPr>
          <a:xfrm>
            <a:off x="5185757" y="1046541"/>
            <a:ext cx="6624216" cy="4924425"/>
          </a:xfrm>
          <a:prstGeom prst="rect">
            <a:avLst/>
          </a:prstGeom>
        </p:spPr>
        <p:txBody>
          <a:bodyPr wrap="square">
            <a:spAutoFit/>
          </a:bodyPr>
          <a:lstStyle/>
          <a:p>
            <a:pPr algn="justLow" rtl="1">
              <a:lnSpc>
                <a:spcPct val="250000"/>
              </a:lnSpc>
            </a:pPr>
            <a:r>
              <a:rPr lang="fa-IR" sz="1600" b="1" dirty="0">
                <a:latin typeface="Vazir" panose="020B0603030804020204" pitchFamily="34" charset="-78"/>
                <a:cs typeface="Vazir" panose="020B0603030804020204" pitchFamily="34" charset="-78"/>
              </a:rPr>
              <a:t>تکنیک </a:t>
            </a:r>
            <a:r>
              <a:rPr lang="en-US" sz="1600" b="1" dirty="0">
                <a:latin typeface="Vazir" panose="020B0603030804020204" pitchFamily="34" charset="-78"/>
                <a:cs typeface="Vazir" panose="020B0603030804020204" pitchFamily="34" charset="-78"/>
              </a:rPr>
              <a:t>bait and switch</a:t>
            </a:r>
          </a:p>
          <a:p>
            <a:pPr algn="justLow" rtl="1">
              <a:lnSpc>
                <a:spcPct val="250000"/>
              </a:lnSpc>
            </a:pPr>
            <a:r>
              <a:rPr lang="fa-IR" sz="1600" dirty="0">
                <a:latin typeface="Vazir" panose="020B0603030804020204" pitchFamily="34" charset="-78"/>
                <a:cs typeface="Vazir" panose="020B0603030804020204" pitchFamily="34" charset="-78"/>
              </a:rPr>
              <a:t>یکی دیگر از اقداماتی که در سئو کلاه سیاه شاهد آن هستیم، تکنیک «فروش و تغییر» یا </a:t>
            </a:r>
            <a:r>
              <a:rPr lang="en-US" sz="1600" dirty="0">
                <a:latin typeface="Vazir" panose="020B0603030804020204" pitchFamily="34" charset="-78"/>
                <a:cs typeface="Vazir" panose="020B0603030804020204" pitchFamily="34" charset="-78"/>
              </a:rPr>
              <a:t>bait and switch </a:t>
            </a:r>
            <a:r>
              <a:rPr lang="fa-IR" sz="1600" dirty="0">
                <a:latin typeface="Vazir" panose="020B0603030804020204" pitchFamily="34" charset="-78"/>
                <a:cs typeface="Vazir" panose="020B0603030804020204" pitchFamily="34" charset="-78"/>
              </a:rPr>
              <a:t> است. در این مدل شما محتوایی برای موضوعی تولید می‌کنید که می‌خواهید در آن رتبه کسب کنید. بعد از اینکه صفحه جایگاه مناسبی در نتایج جست‌وجو پیدا کرد، یک محتوای دیگر جایگزین آن خواهید کرد. این اقدام تجربه بسیار ناخوشایندی برای مخاطبین در پی خواهد داشت. چرا که کاربران انتظار دارند بعد از کلیک روی لینک صفحه سایت شما، با موضوعی رو‌به‌رو شوند که درباره آن جست‌وجو کرده‌اند.</a:t>
            </a:r>
          </a:p>
        </p:txBody>
      </p:sp>
      <p:pic>
        <p:nvPicPr>
          <p:cNvPr id="8" name="Picture 7"/>
          <p:cNvPicPr>
            <a:picLocks noChangeAspect="1"/>
          </p:cNvPicPr>
          <p:nvPr/>
        </p:nvPicPr>
        <p:blipFill rotWithShape="1">
          <a:blip r:embed="rId2">
            <a:clrChange>
              <a:clrFrom>
                <a:srgbClr val="FFFFFF"/>
              </a:clrFrom>
              <a:clrTo>
                <a:srgbClr val="FFFFFF">
                  <a:alpha val="0"/>
                </a:srgbClr>
              </a:clrTo>
            </a:clrChange>
          </a:blip>
          <a:srcRect l="20253" t="9622" r="19176" b="5765"/>
          <a:stretch/>
        </p:blipFill>
        <p:spPr>
          <a:xfrm>
            <a:off x="69510" y="964443"/>
            <a:ext cx="5171885" cy="4847016"/>
          </a:xfrm>
          <a:prstGeom prst="rect">
            <a:avLst/>
          </a:prstGeom>
        </p:spPr>
      </p:pic>
    </p:spTree>
    <p:extLst>
      <p:ext uri="{BB962C8B-B14F-4D97-AF65-F5344CB8AC3E}">
        <p14:creationId xmlns:p14="http://schemas.microsoft.com/office/powerpoint/2010/main" val="278386130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F4B431BF-7754-61EA-8674-535B623FB428}"/>
              </a:ext>
            </a:extLst>
          </p:cNvPr>
          <p:cNvSpPr>
            <a:spLocks noGrp="1"/>
          </p:cNvSpPr>
          <p:nvPr>
            <p:ph type="sldNum" sz="quarter" idx="12"/>
          </p:nvPr>
        </p:nvSpPr>
        <p:spPr/>
        <p:txBody>
          <a:bodyPr/>
          <a:lstStyle/>
          <a:p>
            <a:fld id="{5904434A-41D3-46CB-A90E-8E43A5601C26}" type="slidenum">
              <a:rPr lang="en-US" smtClean="0"/>
              <a:pPr/>
              <a:t>24</a:t>
            </a:fld>
            <a:endParaRPr lang="en-US" dirty="0"/>
          </a:p>
        </p:txBody>
      </p:sp>
      <p:sp>
        <p:nvSpPr>
          <p:cNvPr id="2" name="Rectangle 1"/>
          <p:cNvSpPr/>
          <p:nvPr/>
        </p:nvSpPr>
        <p:spPr>
          <a:xfrm>
            <a:off x="5919020" y="299872"/>
            <a:ext cx="5376922" cy="400110"/>
          </a:xfrm>
          <a:prstGeom prst="rect">
            <a:avLst/>
          </a:prstGeom>
        </p:spPr>
        <p:txBody>
          <a:bodyPr wrap="square">
            <a:spAutoFit/>
          </a:bodyPr>
          <a:lstStyle/>
          <a:p>
            <a:pPr algn="r" rtl="1"/>
            <a:r>
              <a:rPr lang="fa-IR" sz="2000" dirty="0">
                <a:solidFill>
                  <a:schemeClr val="bg1"/>
                </a:solidFill>
                <a:latin typeface="Times New Roman" panose="02020603050405020304" pitchFamily="18" charset="0"/>
                <a:cs typeface="B Titr" panose="00000700000000000000" pitchFamily="2" charset="-78"/>
              </a:rPr>
              <a:t>تکنیک‌های کلاه سیاه در </a:t>
            </a:r>
            <a:r>
              <a:rPr lang="en-US" sz="2000" b="1" dirty="0">
                <a:solidFill>
                  <a:schemeClr val="bg1"/>
                </a:solidFill>
                <a:latin typeface="Times New Roman" panose="02020603050405020304" pitchFamily="18" charset="0"/>
                <a:cs typeface="B Titr" panose="00000700000000000000" pitchFamily="2" charset="-78"/>
              </a:rPr>
              <a:t>SEO</a:t>
            </a:r>
          </a:p>
        </p:txBody>
      </p:sp>
      <p:sp>
        <p:nvSpPr>
          <p:cNvPr id="3" name="Rectangle 2"/>
          <p:cNvSpPr/>
          <p:nvPr/>
        </p:nvSpPr>
        <p:spPr>
          <a:xfrm>
            <a:off x="6096000" y="1378860"/>
            <a:ext cx="5680029" cy="4308872"/>
          </a:xfrm>
          <a:prstGeom prst="rect">
            <a:avLst/>
          </a:prstGeom>
        </p:spPr>
        <p:txBody>
          <a:bodyPr wrap="square">
            <a:spAutoFit/>
          </a:bodyPr>
          <a:lstStyle/>
          <a:p>
            <a:pPr algn="justLow" rtl="1">
              <a:lnSpc>
                <a:spcPct val="250000"/>
              </a:lnSpc>
            </a:pPr>
            <a:r>
              <a:rPr lang="fa-IR" sz="1600" b="1" dirty="0">
                <a:latin typeface="Vazir" panose="020B0603030804020204" pitchFamily="34" charset="-78"/>
                <a:cs typeface="Vazir" panose="020B0603030804020204" pitchFamily="34" charset="-78"/>
              </a:rPr>
              <a:t>لینک خارجی پولی و مخرب </a:t>
            </a:r>
            <a:r>
              <a:rPr lang="en-US" sz="1600" b="1" dirty="0">
                <a:latin typeface="Vazir" panose="020B0603030804020204" pitchFamily="34" charset="-78"/>
                <a:cs typeface="Vazir" panose="020B0603030804020204" pitchFamily="34" charset="-78"/>
              </a:rPr>
              <a:t>Buy Backlinks)</a:t>
            </a:r>
            <a:r>
              <a:rPr lang="fa-IR" sz="1600" b="1" dirty="0">
                <a:latin typeface="Vazir" panose="020B0603030804020204" pitchFamily="34" charset="-78"/>
                <a:cs typeface="Vazir" panose="020B0603030804020204" pitchFamily="34" charset="-78"/>
              </a:rPr>
              <a:t> )</a:t>
            </a:r>
            <a:endParaRPr lang="en-US" sz="1600" b="1" dirty="0">
              <a:latin typeface="Vazir" panose="020B0603030804020204" pitchFamily="34" charset="-78"/>
              <a:cs typeface="Vazir" panose="020B0603030804020204" pitchFamily="34" charset="-78"/>
            </a:endParaRPr>
          </a:p>
          <a:p>
            <a:pPr algn="justLow" rtl="1">
              <a:lnSpc>
                <a:spcPct val="250000"/>
              </a:lnSpc>
            </a:pPr>
            <a:r>
              <a:rPr lang="fa-IR" sz="1600" dirty="0">
                <a:latin typeface="Vazir" panose="020B0603030804020204" pitchFamily="34" charset="-78"/>
                <a:cs typeface="Vazir" panose="020B0603030804020204" pitchFamily="34" charset="-78"/>
              </a:rPr>
              <a:t>موتورهای جست‌وجو مانند گوگل، خرید و فروش لینک‌ها را اکیداً ممنوع کرده است. آنها در سایت خود اعلام کرده‌اند که « هرگونه لینکی که با هدف دست‌کاری و فریب پیج رنک یا رتبه‌بندی سایت‌ها در گوگل ایجاد شده باشد، مغایر با قوانین گوگل است.» اگر مطمئن نیستید که چه لینک‌هایی قابل قبول نخواهند بود، می‌توانید از بخش    دستور العمل های </a:t>
            </a:r>
            <a:r>
              <a:rPr lang="en-US" sz="1600" dirty="0">
                <a:latin typeface="Vazir" panose="020B0603030804020204" pitchFamily="34" charset="-78"/>
                <a:cs typeface="Vazir" panose="020B0603030804020204" pitchFamily="34" charset="-78"/>
              </a:rPr>
              <a:t>FTC </a:t>
            </a:r>
            <a:r>
              <a:rPr lang="fa-IR" sz="1600" dirty="0">
                <a:latin typeface="Vazir" panose="020B0603030804020204" pitchFamily="34" charset="-78"/>
                <a:cs typeface="Vazir" panose="020B0603030804020204" pitchFamily="34" charset="-78"/>
              </a:rPr>
              <a:t> اطمینان حاصل کنید.</a:t>
            </a:r>
          </a:p>
        </p:txBody>
      </p:sp>
      <p:pic>
        <p:nvPicPr>
          <p:cNvPr id="5" name="Picture 4"/>
          <p:cNvPicPr>
            <a:picLocks noChangeAspect="1"/>
          </p:cNvPicPr>
          <p:nvPr/>
        </p:nvPicPr>
        <p:blipFill rotWithShape="1">
          <a:blip r:embed="rId2"/>
          <a:srcRect l="16052" t="-7602" r="12261" b="7602"/>
          <a:stretch/>
        </p:blipFill>
        <p:spPr>
          <a:xfrm>
            <a:off x="0" y="299872"/>
            <a:ext cx="5676517" cy="5542935"/>
          </a:xfrm>
          <a:prstGeom prst="rect">
            <a:avLst/>
          </a:prstGeom>
        </p:spPr>
      </p:pic>
    </p:spTree>
    <p:extLst>
      <p:ext uri="{BB962C8B-B14F-4D97-AF65-F5344CB8AC3E}">
        <p14:creationId xmlns:p14="http://schemas.microsoft.com/office/powerpoint/2010/main" val="426544457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F4B431BF-7754-61EA-8674-535B623FB428}"/>
              </a:ext>
            </a:extLst>
          </p:cNvPr>
          <p:cNvSpPr>
            <a:spLocks noGrp="1"/>
          </p:cNvSpPr>
          <p:nvPr>
            <p:ph type="sldNum" sz="quarter" idx="12"/>
          </p:nvPr>
        </p:nvSpPr>
        <p:spPr/>
        <p:txBody>
          <a:bodyPr/>
          <a:lstStyle/>
          <a:p>
            <a:fld id="{5904434A-41D3-46CB-A90E-8E43A5601C26}" type="slidenum">
              <a:rPr lang="en-US" smtClean="0"/>
              <a:pPr/>
              <a:t>25</a:t>
            </a:fld>
            <a:endParaRPr lang="en-US" dirty="0"/>
          </a:p>
        </p:txBody>
      </p:sp>
      <p:sp>
        <p:nvSpPr>
          <p:cNvPr id="2" name="Rectangle 1"/>
          <p:cNvSpPr/>
          <p:nvPr/>
        </p:nvSpPr>
        <p:spPr>
          <a:xfrm>
            <a:off x="5919020" y="299872"/>
            <a:ext cx="5376922" cy="400110"/>
          </a:xfrm>
          <a:prstGeom prst="rect">
            <a:avLst/>
          </a:prstGeom>
        </p:spPr>
        <p:txBody>
          <a:bodyPr wrap="square">
            <a:spAutoFit/>
          </a:bodyPr>
          <a:lstStyle/>
          <a:p>
            <a:pPr algn="r" rtl="1"/>
            <a:r>
              <a:rPr lang="fa-IR" sz="2000" dirty="0">
                <a:solidFill>
                  <a:schemeClr val="bg1"/>
                </a:solidFill>
                <a:latin typeface="Times New Roman" panose="02020603050405020304" pitchFamily="18" charset="0"/>
                <a:cs typeface="B Titr" panose="00000700000000000000" pitchFamily="2" charset="-78"/>
              </a:rPr>
              <a:t>تکنیک‌های کلاه سیاه در </a:t>
            </a:r>
            <a:r>
              <a:rPr lang="en-US" sz="2000" b="1" dirty="0">
                <a:solidFill>
                  <a:schemeClr val="bg1"/>
                </a:solidFill>
                <a:latin typeface="Times New Roman" panose="02020603050405020304" pitchFamily="18" charset="0"/>
                <a:cs typeface="B Titr" panose="00000700000000000000" pitchFamily="2" charset="-78"/>
              </a:rPr>
              <a:t>SEO</a:t>
            </a:r>
          </a:p>
        </p:txBody>
      </p:sp>
      <p:sp>
        <p:nvSpPr>
          <p:cNvPr id="3" name="Rectangle 2"/>
          <p:cNvSpPr/>
          <p:nvPr/>
        </p:nvSpPr>
        <p:spPr>
          <a:xfrm>
            <a:off x="413382" y="4344863"/>
            <a:ext cx="11533238" cy="1754326"/>
          </a:xfrm>
          <a:prstGeom prst="rect">
            <a:avLst/>
          </a:prstGeom>
        </p:spPr>
        <p:txBody>
          <a:bodyPr wrap="square">
            <a:spAutoFit/>
          </a:bodyPr>
          <a:lstStyle/>
          <a:p>
            <a:pPr algn="ctr" rtl="1">
              <a:lnSpc>
                <a:spcPct val="250000"/>
              </a:lnSpc>
            </a:pPr>
            <a:r>
              <a:rPr lang="fa-IR" sz="1600" dirty="0">
                <a:latin typeface="Vazir" panose="020B0603030804020204" pitchFamily="34" charset="-78"/>
                <a:cs typeface="Vazir" panose="020B0603030804020204" pitchFamily="34" charset="-78"/>
              </a:rPr>
              <a:t>بهتر است از پرداخت پول به سایر سایت‌ها برای قرار‌دادن لینک در آن‌ها پرهیزید کنید. چرا که گوگل هر دو سایت خریدار و فروشنده را در نتیجه این اقدام جریمه خواهد کرد. اگر قبل از خواندن این مقاله، اقدام به  خرید بک لینک کرده‌اید، بهتر است هرچه زودتر به سراغ حذف آن‌ها بروید. اگر دسترسی به سرچ کنسول سایت‌ دارید می‌توانید از طریق ابزار</a:t>
            </a:r>
            <a:r>
              <a:rPr lang="en-US" sz="1600" dirty="0">
                <a:latin typeface="Vazir" panose="020B0603030804020204" pitchFamily="34" charset="-78"/>
                <a:cs typeface="Vazir" panose="020B0603030804020204" pitchFamily="34" charset="-78"/>
              </a:rPr>
              <a:t>disavow links </a:t>
            </a:r>
            <a:r>
              <a:rPr lang="fa-IR" sz="1600" dirty="0">
                <a:latin typeface="Vazir" panose="020B0603030804020204" pitchFamily="34" charset="-78"/>
                <a:cs typeface="Vazir" panose="020B0603030804020204" pitchFamily="34" charset="-78"/>
              </a:rPr>
              <a:t>  اقدام به بی‌اثرکردن لینک‌ها کنید.</a:t>
            </a:r>
          </a:p>
        </p:txBody>
      </p:sp>
      <p:pic>
        <p:nvPicPr>
          <p:cNvPr id="6" name="Picture 5">
            <a:extLst>
              <a:ext uri="{FF2B5EF4-FFF2-40B4-BE49-F238E27FC236}">
                <a16:creationId xmlns:a16="http://schemas.microsoft.com/office/drawing/2014/main" id="{3710F752-C9AE-375B-BD18-5F68F9B2C178}"/>
              </a:ext>
            </a:extLst>
          </p:cNvPr>
          <p:cNvPicPr>
            <a:picLocks noChangeAspect="1"/>
          </p:cNvPicPr>
          <p:nvPr/>
        </p:nvPicPr>
        <p:blipFill rotWithShape="1">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t="26094" b="18750"/>
          <a:stretch/>
        </p:blipFill>
        <p:spPr>
          <a:xfrm>
            <a:off x="822698" y="1389975"/>
            <a:ext cx="10714605" cy="2954888"/>
          </a:xfrm>
          <a:prstGeom prst="rect">
            <a:avLst/>
          </a:prstGeom>
        </p:spPr>
      </p:pic>
    </p:spTree>
    <p:extLst>
      <p:ext uri="{BB962C8B-B14F-4D97-AF65-F5344CB8AC3E}">
        <p14:creationId xmlns:p14="http://schemas.microsoft.com/office/powerpoint/2010/main" val="10073780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F4B431BF-7754-61EA-8674-535B623FB428}"/>
              </a:ext>
            </a:extLst>
          </p:cNvPr>
          <p:cNvSpPr>
            <a:spLocks noGrp="1"/>
          </p:cNvSpPr>
          <p:nvPr>
            <p:ph type="sldNum" sz="quarter" idx="12"/>
          </p:nvPr>
        </p:nvSpPr>
        <p:spPr/>
        <p:txBody>
          <a:bodyPr/>
          <a:lstStyle/>
          <a:p>
            <a:fld id="{5904434A-41D3-46CB-A90E-8E43A5601C26}" type="slidenum">
              <a:rPr lang="en-US" smtClean="0"/>
              <a:pPr/>
              <a:t>26</a:t>
            </a:fld>
            <a:endParaRPr lang="en-US" dirty="0"/>
          </a:p>
        </p:txBody>
      </p:sp>
      <p:sp>
        <p:nvSpPr>
          <p:cNvPr id="2" name="Rectangle 1"/>
          <p:cNvSpPr/>
          <p:nvPr/>
        </p:nvSpPr>
        <p:spPr>
          <a:xfrm>
            <a:off x="5919020" y="299872"/>
            <a:ext cx="5376922" cy="400110"/>
          </a:xfrm>
          <a:prstGeom prst="rect">
            <a:avLst/>
          </a:prstGeom>
        </p:spPr>
        <p:txBody>
          <a:bodyPr wrap="square">
            <a:spAutoFit/>
          </a:bodyPr>
          <a:lstStyle/>
          <a:p>
            <a:pPr algn="r" rtl="1"/>
            <a:r>
              <a:rPr lang="fa-IR" sz="2000" dirty="0">
                <a:solidFill>
                  <a:schemeClr val="bg1"/>
                </a:solidFill>
                <a:latin typeface="Times New Roman" panose="02020603050405020304" pitchFamily="18" charset="0"/>
                <a:cs typeface="B Titr" panose="00000700000000000000" pitchFamily="2" charset="-78"/>
              </a:rPr>
              <a:t>تکنیک‌های کلاه سیاه در </a:t>
            </a:r>
            <a:r>
              <a:rPr lang="en-US" sz="2000" b="1" dirty="0">
                <a:solidFill>
                  <a:schemeClr val="bg1"/>
                </a:solidFill>
                <a:latin typeface="Times New Roman" panose="02020603050405020304" pitchFamily="18" charset="0"/>
                <a:cs typeface="B Titr" panose="00000700000000000000" pitchFamily="2" charset="-78"/>
              </a:rPr>
              <a:t>SEO</a:t>
            </a:r>
          </a:p>
        </p:txBody>
      </p:sp>
      <p:sp>
        <p:nvSpPr>
          <p:cNvPr id="3" name="Rectangle 2"/>
          <p:cNvSpPr/>
          <p:nvPr/>
        </p:nvSpPr>
        <p:spPr>
          <a:xfrm>
            <a:off x="155045" y="817014"/>
            <a:ext cx="6516382" cy="5539978"/>
          </a:xfrm>
          <a:prstGeom prst="rect">
            <a:avLst/>
          </a:prstGeom>
        </p:spPr>
        <p:txBody>
          <a:bodyPr wrap="square">
            <a:spAutoFit/>
          </a:bodyPr>
          <a:lstStyle/>
          <a:p>
            <a:pPr algn="justLow" rtl="1">
              <a:lnSpc>
                <a:spcPct val="250000"/>
              </a:lnSpc>
            </a:pPr>
            <a:r>
              <a:rPr lang="fa-IR" sz="1600" b="1" dirty="0">
                <a:latin typeface="Vazir" panose="020B0603030804020204" pitchFamily="34" charset="-78"/>
                <a:cs typeface="Vazir" panose="020B0603030804020204" pitchFamily="34" charset="-78"/>
              </a:rPr>
              <a:t>سوء استفاده از داده‌های ساختاریافته یا ریچ اسنیپت‌ها</a:t>
            </a:r>
          </a:p>
          <a:p>
            <a:pPr algn="justLow" rtl="1">
              <a:lnSpc>
                <a:spcPct val="250000"/>
              </a:lnSpc>
            </a:pPr>
            <a:r>
              <a:rPr lang="en-US" sz="1600" dirty="0">
                <a:latin typeface="Vazir" panose="020B0603030804020204" pitchFamily="34" charset="-78"/>
                <a:cs typeface="Vazir" panose="020B0603030804020204" pitchFamily="34" charset="-78"/>
              </a:rPr>
              <a:t>Structured data </a:t>
            </a:r>
            <a:r>
              <a:rPr lang="fa-IR" sz="1600" dirty="0">
                <a:latin typeface="Vazir" panose="020B0603030804020204" pitchFamily="34" charset="-78"/>
                <a:cs typeface="Vazir" panose="020B0603030804020204" pitchFamily="34" charset="-78"/>
              </a:rPr>
              <a:t>  یا </a:t>
            </a:r>
            <a:r>
              <a:rPr lang="en-US" sz="1600" dirty="0">
                <a:latin typeface="Vazir" panose="020B0603030804020204" pitchFamily="34" charset="-78"/>
                <a:cs typeface="Vazir" panose="020B0603030804020204" pitchFamily="34" charset="-78"/>
              </a:rPr>
              <a:t>rich snippets، </a:t>
            </a:r>
            <a:r>
              <a:rPr lang="fa-IR" sz="1600" dirty="0">
                <a:latin typeface="Vazir" panose="020B0603030804020204" pitchFamily="34" charset="-78"/>
                <a:cs typeface="Vazir" panose="020B0603030804020204" pitchFamily="34" charset="-78"/>
              </a:rPr>
              <a:t>به شما اجازه می‌دهند که مشخص کنید محتوای شما در صفحه نتایج گوگل چگونه دیده شوند. این کار باعث می‌شود محتوای شما در بین سایر رقبا به چشم بیاید و دیده شود. سئو کلاه سیاه امکان دارد با دست‌کاری و ارائه اطلاعات نادرست در این قسمت، سعی در فریب موتورهای جست‌وجو داشته باشد. برای مثال از طریق روش‌هایی متقلبانه، امتیاز 5 از 5 برای محتوایی ثبت کند. توصیه می‌کنیم به هیچ‌وجه از این روش‌ها استفاده نکنید، چرا که گوگل همواره کاربران خود را تشویق می‌کند تا چنین سایت‌هایی را گزارش دهند تا جریمه شوند.</a:t>
            </a:r>
          </a:p>
        </p:txBody>
      </p:sp>
      <p:pic>
        <p:nvPicPr>
          <p:cNvPr id="6" name="Picture 5"/>
          <p:cNvPicPr>
            <a:picLocks noChangeAspect="1"/>
          </p:cNvPicPr>
          <p:nvPr/>
        </p:nvPicPr>
        <p:blipFill rotWithShape="1">
          <a:blip r:embed="rId2"/>
          <a:srcRect r="2621"/>
          <a:stretch/>
        </p:blipFill>
        <p:spPr>
          <a:xfrm>
            <a:off x="6747428" y="3114675"/>
            <a:ext cx="5376922" cy="3663799"/>
          </a:xfrm>
          <a:prstGeom prst="rect">
            <a:avLst/>
          </a:prstGeom>
        </p:spPr>
      </p:pic>
    </p:spTree>
    <p:extLst>
      <p:ext uri="{BB962C8B-B14F-4D97-AF65-F5344CB8AC3E}">
        <p14:creationId xmlns:p14="http://schemas.microsoft.com/office/powerpoint/2010/main" val="293218192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F4B431BF-7754-61EA-8674-535B623FB428}"/>
              </a:ext>
            </a:extLst>
          </p:cNvPr>
          <p:cNvSpPr>
            <a:spLocks noGrp="1"/>
          </p:cNvSpPr>
          <p:nvPr>
            <p:ph type="sldNum" sz="quarter" idx="12"/>
          </p:nvPr>
        </p:nvSpPr>
        <p:spPr/>
        <p:txBody>
          <a:bodyPr/>
          <a:lstStyle/>
          <a:p>
            <a:fld id="{5904434A-41D3-46CB-A90E-8E43A5601C26}" type="slidenum">
              <a:rPr lang="en-US" smtClean="0"/>
              <a:pPr/>
              <a:t>27</a:t>
            </a:fld>
            <a:endParaRPr lang="en-US" dirty="0"/>
          </a:p>
        </p:txBody>
      </p:sp>
      <p:sp>
        <p:nvSpPr>
          <p:cNvPr id="2" name="Rectangle 1"/>
          <p:cNvSpPr/>
          <p:nvPr/>
        </p:nvSpPr>
        <p:spPr>
          <a:xfrm>
            <a:off x="5919020" y="299872"/>
            <a:ext cx="5376922" cy="400110"/>
          </a:xfrm>
          <a:prstGeom prst="rect">
            <a:avLst/>
          </a:prstGeom>
        </p:spPr>
        <p:txBody>
          <a:bodyPr wrap="square">
            <a:spAutoFit/>
          </a:bodyPr>
          <a:lstStyle/>
          <a:p>
            <a:pPr algn="r" rtl="1"/>
            <a:r>
              <a:rPr lang="fa-IR" sz="2000" dirty="0">
                <a:solidFill>
                  <a:schemeClr val="bg1"/>
                </a:solidFill>
                <a:latin typeface="Times New Roman" panose="02020603050405020304" pitchFamily="18" charset="0"/>
                <a:cs typeface="B Titr" panose="00000700000000000000" pitchFamily="2" charset="-78"/>
              </a:rPr>
              <a:t>تکنیک‌های کلاه سیاه در </a:t>
            </a:r>
            <a:r>
              <a:rPr lang="en-US" sz="2000" b="1" dirty="0">
                <a:solidFill>
                  <a:schemeClr val="bg1"/>
                </a:solidFill>
                <a:latin typeface="Times New Roman" panose="02020603050405020304" pitchFamily="18" charset="0"/>
                <a:cs typeface="B Titr" panose="00000700000000000000" pitchFamily="2" charset="-78"/>
              </a:rPr>
              <a:t>SEO</a:t>
            </a:r>
          </a:p>
        </p:txBody>
      </p:sp>
      <p:sp>
        <p:nvSpPr>
          <p:cNvPr id="3" name="Rectangle 2"/>
          <p:cNvSpPr/>
          <p:nvPr/>
        </p:nvSpPr>
        <p:spPr>
          <a:xfrm>
            <a:off x="6896100" y="1089891"/>
            <a:ext cx="4955150" cy="4924425"/>
          </a:xfrm>
          <a:prstGeom prst="rect">
            <a:avLst/>
          </a:prstGeom>
        </p:spPr>
        <p:txBody>
          <a:bodyPr wrap="square">
            <a:spAutoFit/>
          </a:bodyPr>
          <a:lstStyle/>
          <a:p>
            <a:pPr algn="justLow" rtl="1">
              <a:lnSpc>
                <a:spcPct val="250000"/>
              </a:lnSpc>
            </a:pPr>
            <a:r>
              <a:rPr lang="fa-IR" sz="1600" b="1" dirty="0">
                <a:latin typeface="Vazir" panose="020B0603030804020204" pitchFamily="34" charset="-78"/>
                <a:cs typeface="Vazir" panose="020B0603030804020204" pitchFamily="34" charset="-78"/>
              </a:rPr>
              <a:t>نظرات اسپم در بلاگ‌ها</a:t>
            </a:r>
          </a:p>
          <a:p>
            <a:pPr algn="justLow" rtl="1">
              <a:lnSpc>
                <a:spcPct val="250000"/>
              </a:lnSpc>
            </a:pPr>
            <a:r>
              <a:rPr lang="fa-IR" sz="1600" dirty="0">
                <a:latin typeface="Vazir" panose="020B0603030804020204" pitchFamily="34" charset="-78"/>
                <a:cs typeface="Vazir" panose="020B0603030804020204" pitchFamily="34" charset="-78"/>
              </a:rPr>
              <a:t>این روش شامل اضافه‌کردن لینک سایت در بخش کامنت سایت‌های دیگر است. البته که امروزه این اتفاق کمتر می‌افتد چون الگوریتم‌های گوگل در به‌روزرسانی‌های جدید امکان شناسایی این کامنت‌ها و بی‌اثرکردن این لینک‌ها را دارند. به این معنا که لینک‌ها به صورت نوفالو منتشر شده و به ربات‌های گوگل می‌گوید که آن‌ها را دنبال نکنند. در نتیجه اعتبار این صفحه به جای دیگری منتقل نخواهد شد.</a:t>
            </a:r>
          </a:p>
        </p:txBody>
      </p:sp>
      <p:pic>
        <p:nvPicPr>
          <p:cNvPr id="5" name="Picture 4"/>
          <p:cNvPicPr>
            <a:picLocks noChangeAspect="1"/>
          </p:cNvPicPr>
          <p:nvPr/>
        </p:nvPicPr>
        <p:blipFill rotWithShape="1">
          <a:blip r:embed="rId2"/>
          <a:srcRect b="12147"/>
          <a:stretch/>
        </p:blipFill>
        <p:spPr>
          <a:xfrm>
            <a:off x="175388" y="1883206"/>
            <a:ext cx="5590529" cy="3727019"/>
          </a:xfrm>
          <a:prstGeom prst="rect">
            <a:avLst/>
          </a:prstGeom>
        </p:spPr>
      </p:pic>
    </p:spTree>
    <p:extLst>
      <p:ext uri="{BB962C8B-B14F-4D97-AF65-F5344CB8AC3E}">
        <p14:creationId xmlns:p14="http://schemas.microsoft.com/office/powerpoint/2010/main" val="340962951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F4B431BF-7754-61EA-8674-535B623FB428}"/>
              </a:ext>
            </a:extLst>
          </p:cNvPr>
          <p:cNvSpPr>
            <a:spLocks noGrp="1"/>
          </p:cNvSpPr>
          <p:nvPr>
            <p:ph type="sldNum" sz="quarter" idx="12"/>
          </p:nvPr>
        </p:nvSpPr>
        <p:spPr/>
        <p:txBody>
          <a:bodyPr/>
          <a:lstStyle/>
          <a:p>
            <a:fld id="{5904434A-41D3-46CB-A90E-8E43A5601C26}" type="slidenum">
              <a:rPr lang="en-US" smtClean="0"/>
              <a:pPr/>
              <a:t>28</a:t>
            </a:fld>
            <a:endParaRPr lang="en-US" dirty="0"/>
          </a:p>
        </p:txBody>
      </p:sp>
      <p:sp>
        <p:nvSpPr>
          <p:cNvPr id="2" name="Rectangle 1"/>
          <p:cNvSpPr/>
          <p:nvPr/>
        </p:nvSpPr>
        <p:spPr>
          <a:xfrm>
            <a:off x="5919020" y="299872"/>
            <a:ext cx="5376922" cy="400110"/>
          </a:xfrm>
          <a:prstGeom prst="rect">
            <a:avLst/>
          </a:prstGeom>
        </p:spPr>
        <p:txBody>
          <a:bodyPr wrap="square">
            <a:spAutoFit/>
          </a:bodyPr>
          <a:lstStyle/>
          <a:p>
            <a:pPr algn="r" rtl="1"/>
            <a:r>
              <a:rPr lang="fa-IR" sz="2000" dirty="0">
                <a:solidFill>
                  <a:schemeClr val="bg1"/>
                </a:solidFill>
                <a:latin typeface="Times New Roman" panose="02020603050405020304" pitchFamily="18" charset="0"/>
                <a:cs typeface="B Titr" panose="00000700000000000000" pitchFamily="2" charset="-78"/>
              </a:rPr>
              <a:t>تکنیک‌های کلاه سیاه در </a:t>
            </a:r>
            <a:r>
              <a:rPr lang="en-US" sz="2000" b="1" dirty="0">
                <a:solidFill>
                  <a:schemeClr val="bg1"/>
                </a:solidFill>
                <a:latin typeface="Times New Roman" panose="02020603050405020304" pitchFamily="18" charset="0"/>
                <a:cs typeface="B Titr" panose="00000700000000000000" pitchFamily="2" charset="-78"/>
              </a:rPr>
              <a:t>SEO</a:t>
            </a:r>
          </a:p>
        </p:txBody>
      </p:sp>
      <p:sp>
        <p:nvSpPr>
          <p:cNvPr id="3" name="Rectangle 2"/>
          <p:cNvSpPr/>
          <p:nvPr/>
        </p:nvSpPr>
        <p:spPr>
          <a:xfrm>
            <a:off x="280220" y="3280307"/>
            <a:ext cx="11631560" cy="3077766"/>
          </a:xfrm>
          <a:prstGeom prst="rect">
            <a:avLst/>
          </a:prstGeom>
        </p:spPr>
        <p:txBody>
          <a:bodyPr wrap="square">
            <a:spAutoFit/>
          </a:bodyPr>
          <a:lstStyle/>
          <a:p>
            <a:pPr algn="justLow" rtl="1">
              <a:lnSpc>
                <a:spcPct val="250000"/>
              </a:lnSpc>
            </a:pPr>
            <a:r>
              <a:rPr lang="fa-IR" sz="1600" b="1" dirty="0">
                <a:latin typeface="Vazir" panose="020B0603030804020204" pitchFamily="34" charset="-78"/>
                <a:cs typeface="Vazir" panose="020B0603030804020204" pitchFamily="34" charset="-78"/>
              </a:rPr>
              <a:t>مزرعه‌های لینک</a:t>
            </a:r>
          </a:p>
          <a:p>
            <a:pPr algn="justLow" rtl="1">
              <a:lnSpc>
                <a:spcPct val="250000"/>
              </a:lnSpc>
            </a:pPr>
            <a:r>
              <a:rPr lang="fa-IR" sz="1600" dirty="0">
                <a:latin typeface="Vazir" panose="020B0603030804020204" pitchFamily="34" charset="-78"/>
                <a:cs typeface="Vazir" panose="020B0603030804020204" pitchFamily="34" charset="-78"/>
              </a:rPr>
              <a:t>یک مزرعه لینک ، سایتی یا مجموعه‌ای از چندین سایت است که فقط با هدف بک ‌لینک‌سازی ایجاد شده است. هر کدام از بک لینک‌ها به سایت‌هایی داده می‌شود که می‌خواهند رتبه بالاتری در گوگل داشته باشند. مزرعه‌های لینک معمولاً محتوای بی‌کیفیت و تعداد زیادی لینک دارند. این لینک‌ها به طور معمول شامل کلمه کلیدی هستند که می‌خواهید سایت شما در آن رتبه بگیرد. موتورهای جست‌وجو مانند گوگل به سادگی این لینک‌ها را شناسایی می‌کنند و جلوی استفاده از آن‌ها را خواهند گرفت. به همین خاطر بهتر است آن دوری کنید.</a:t>
            </a:r>
          </a:p>
        </p:txBody>
      </p:sp>
      <p:pic>
        <p:nvPicPr>
          <p:cNvPr id="5" name="Picture 4"/>
          <p:cNvPicPr>
            <a:picLocks noChangeAspect="1"/>
          </p:cNvPicPr>
          <p:nvPr/>
        </p:nvPicPr>
        <p:blipFill rotWithShape="1">
          <a:blip r:embed="rId2"/>
          <a:srcRect l="9247" t="15218" r="11374" b="13974"/>
          <a:stretch/>
        </p:blipFill>
        <p:spPr>
          <a:xfrm>
            <a:off x="3433885" y="1266825"/>
            <a:ext cx="4970270" cy="2482786"/>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407283208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F4B431BF-7754-61EA-8674-535B623FB428}"/>
              </a:ext>
            </a:extLst>
          </p:cNvPr>
          <p:cNvSpPr>
            <a:spLocks noGrp="1"/>
          </p:cNvSpPr>
          <p:nvPr>
            <p:ph type="sldNum" sz="quarter" idx="12"/>
          </p:nvPr>
        </p:nvSpPr>
        <p:spPr/>
        <p:txBody>
          <a:bodyPr/>
          <a:lstStyle/>
          <a:p>
            <a:fld id="{5904434A-41D3-46CB-A90E-8E43A5601C26}" type="slidenum">
              <a:rPr lang="en-US" smtClean="0"/>
              <a:pPr/>
              <a:t>29</a:t>
            </a:fld>
            <a:endParaRPr lang="en-US" dirty="0"/>
          </a:p>
        </p:txBody>
      </p:sp>
      <p:sp>
        <p:nvSpPr>
          <p:cNvPr id="2" name="Rectangle 1"/>
          <p:cNvSpPr/>
          <p:nvPr/>
        </p:nvSpPr>
        <p:spPr>
          <a:xfrm>
            <a:off x="5919020" y="299872"/>
            <a:ext cx="5376922" cy="400110"/>
          </a:xfrm>
          <a:prstGeom prst="rect">
            <a:avLst/>
          </a:prstGeom>
        </p:spPr>
        <p:txBody>
          <a:bodyPr wrap="square">
            <a:spAutoFit/>
          </a:bodyPr>
          <a:lstStyle/>
          <a:p>
            <a:pPr algn="r" rtl="1"/>
            <a:r>
              <a:rPr lang="fa-IR" sz="2000" dirty="0">
                <a:solidFill>
                  <a:schemeClr val="bg1"/>
                </a:solidFill>
                <a:latin typeface="Times New Roman" panose="02020603050405020304" pitchFamily="18" charset="0"/>
                <a:cs typeface="B Titr" panose="00000700000000000000" pitchFamily="2" charset="-78"/>
              </a:rPr>
              <a:t>تکنیک‌های کلاه سیاه در </a:t>
            </a:r>
            <a:r>
              <a:rPr lang="en-US" sz="2000" b="1" dirty="0">
                <a:solidFill>
                  <a:schemeClr val="bg1"/>
                </a:solidFill>
                <a:latin typeface="Times New Roman" panose="02020603050405020304" pitchFamily="18" charset="0"/>
                <a:cs typeface="B Titr" panose="00000700000000000000" pitchFamily="2" charset="-78"/>
              </a:rPr>
              <a:t>SEO</a:t>
            </a:r>
          </a:p>
        </p:txBody>
      </p:sp>
      <p:sp>
        <p:nvSpPr>
          <p:cNvPr id="3" name="Rectangle 2"/>
          <p:cNvSpPr/>
          <p:nvPr/>
        </p:nvSpPr>
        <p:spPr>
          <a:xfrm>
            <a:off x="5765917" y="1494914"/>
            <a:ext cx="6071812" cy="4308872"/>
          </a:xfrm>
          <a:prstGeom prst="rect">
            <a:avLst/>
          </a:prstGeom>
        </p:spPr>
        <p:txBody>
          <a:bodyPr wrap="square">
            <a:spAutoFit/>
          </a:bodyPr>
          <a:lstStyle/>
          <a:p>
            <a:pPr algn="justLow" rtl="1">
              <a:lnSpc>
                <a:spcPct val="250000"/>
              </a:lnSpc>
            </a:pPr>
            <a:r>
              <a:rPr lang="fa-IR" sz="1600" b="1" dirty="0">
                <a:latin typeface="Vazir" panose="020B0603030804020204" pitchFamily="34" charset="-78"/>
                <a:cs typeface="Vazir" panose="020B0603030804020204" pitchFamily="34" charset="-78"/>
              </a:rPr>
              <a:t>استفاده از شبکه بلاگ‌های خصوصی بی‌کیفیت و اسپم برای لینک سازی خارجی (</a:t>
            </a:r>
            <a:r>
              <a:rPr lang="en-US" sz="1600" b="1" dirty="0">
                <a:latin typeface="Vazir" panose="020B0603030804020204" pitchFamily="34" charset="-78"/>
                <a:cs typeface="Vazir" panose="020B0603030804020204" pitchFamily="34" charset="-78"/>
              </a:rPr>
              <a:t>PBN</a:t>
            </a:r>
            <a:r>
              <a:rPr lang="fa-IR" sz="1600" b="1" dirty="0">
                <a:latin typeface="Vazir" panose="020B0603030804020204" pitchFamily="34" charset="-78"/>
                <a:cs typeface="Vazir" panose="020B0603030804020204" pitchFamily="34" charset="-78"/>
              </a:rPr>
              <a:t>)</a:t>
            </a:r>
            <a:endParaRPr lang="en-US" sz="1600" b="1" dirty="0">
              <a:latin typeface="Vazir" panose="020B0603030804020204" pitchFamily="34" charset="-78"/>
              <a:cs typeface="Vazir" panose="020B0603030804020204" pitchFamily="34" charset="-78"/>
            </a:endParaRPr>
          </a:p>
          <a:p>
            <a:pPr algn="justLow" rtl="1">
              <a:lnSpc>
                <a:spcPct val="250000"/>
              </a:lnSpc>
            </a:pPr>
            <a:r>
              <a:rPr lang="en-US" sz="1600" dirty="0">
                <a:latin typeface="Vazir" panose="020B0603030804020204" pitchFamily="34" charset="-78"/>
                <a:cs typeface="Vazir" panose="020B0603030804020204" pitchFamily="34" charset="-78"/>
              </a:rPr>
              <a:t>Private Blog Network </a:t>
            </a:r>
            <a:r>
              <a:rPr lang="fa-IR" sz="1600" dirty="0">
                <a:latin typeface="Vazir" panose="020B0603030804020204" pitchFamily="34" charset="-78"/>
                <a:cs typeface="Vazir" panose="020B0603030804020204" pitchFamily="34" charset="-78"/>
              </a:rPr>
              <a:t> یا به طور مخفف </a:t>
            </a:r>
            <a:r>
              <a:rPr lang="en-US" sz="1600" dirty="0">
                <a:latin typeface="Vazir" panose="020B0603030804020204" pitchFamily="34" charset="-78"/>
                <a:cs typeface="Vazir" panose="020B0603030804020204" pitchFamily="34" charset="-78"/>
              </a:rPr>
              <a:t>PBN، </a:t>
            </a:r>
            <a:r>
              <a:rPr lang="fa-IR" sz="1600" dirty="0">
                <a:latin typeface="Vazir" panose="020B0603030804020204" pitchFamily="34" charset="-78"/>
                <a:cs typeface="Vazir" panose="020B0603030804020204" pitchFamily="34" charset="-78"/>
              </a:rPr>
              <a:t>مجموعه‌ای از سایت‌های معتبر هستند که فقط با هدف لینک‌سازی خارجی ایجاد شده‌اند. این شبکه‌ها مشابه مزرعه‌های لینک، برای افزایش تعداد بک لینک‌های سایت‌ فعالیت می‌کنند. با این تفاوت که هر سایت </a:t>
            </a:r>
            <a:r>
              <a:rPr lang="en-US" sz="1600" dirty="0">
                <a:latin typeface="Vazir" panose="020B0603030804020204" pitchFamily="34" charset="-78"/>
                <a:cs typeface="Vazir" panose="020B0603030804020204" pitchFamily="34" charset="-78"/>
              </a:rPr>
              <a:t>PBN </a:t>
            </a:r>
            <a:r>
              <a:rPr lang="fa-IR" sz="1600" dirty="0">
                <a:latin typeface="Vazir" panose="020B0603030804020204" pitchFamily="34" charset="-78"/>
                <a:cs typeface="Vazir" panose="020B0603030804020204" pitchFamily="34" charset="-78"/>
              </a:rPr>
              <a:t> تنها به یک سایت اشاره می‌کند و به همدیگر هم لینک نمی‌شوند. مثال زیر را ببینید:</a:t>
            </a:r>
          </a:p>
        </p:txBody>
      </p:sp>
      <p:pic>
        <p:nvPicPr>
          <p:cNvPr id="6" name="Picture 5">
            <a:extLst>
              <a:ext uri="{FF2B5EF4-FFF2-40B4-BE49-F238E27FC236}">
                <a16:creationId xmlns:a16="http://schemas.microsoft.com/office/drawing/2014/main" id="{88F0EF96-F705-00E8-752D-E5ED69AF3B86}"/>
              </a:ext>
            </a:extLst>
          </p:cNvPr>
          <p:cNvPicPr>
            <a:picLocks noChangeAspect="1"/>
          </p:cNvPicPr>
          <p:nvPr/>
        </p:nvPicPr>
        <p:blipFill rotWithShape="1">
          <a:blip r:embed="rId2">
            <a:extLst>
              <a:ext uri="{28A0092B-C50C-407E-A947-70E740481C1C}">
                <a14:useLocalDpi xmlns:a14="http://schemas.microsoft.com/office/drawing/2010/main" val="0"/>
              </a:ext>
            </a:extLst>
          </a:blip>
          <a:srcRect l="16945" t="5351" r="36015"/>
          <a:stretch/>
        </p:blipFill>
        <p:spPr>
          <a:xfrm>
            <a:off x="354271" y="219075"/>
            <a:ext cx="4887124" cy="6555388"/>
          </a:xfrm>
          <a:prstGeom prst="rect">
            <a:avLst/>
          </a:prstGeom>
        </p:spPr>
      </p:pic>
    </p:spTree>
    <p:extLst>
      <p:ext uri="{BB962C8B-B14F-4D97-AF65-F5344CB8AC3E}">
        <p14:creationId xmlns:p14="http://schemas.microsoft.com/office/powerpoint/2010/main" val="74930473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F4B431BF-7754-61EA-8674-535B623FB428}"/>
              </a:ext>
            </a:extLst>
          </p:cNvPr>
          <p:cNvSpPr>
            <a:spLocks noGrp="1"/>
          </p:cNvSpPr>
          <p:nvPr>
            <p:ph type="sldNum" sz="quarter" idx="12"/>
          </p:nvPr>
        </p:nvSpPr>
        <p:spPr/>
        <p:txBody>
          <a:bodyPr/>
          <a:lstStyle/>
          <a:p>
            <a:fld id="{5904434A-41D3-46CB-A90E-8E43A5601C26}" type="slidenum">
              <a:rPr lang="en-US" smtClean="0"/>
              <a:pPr/>
              <a:t>3</a:t>
            </a:fld>
            <a:endParaRPr lang="en-US" dirty="0"/>
          </a:p>
        </p:txBody>
      </p:sp>
      <p:sp>
        <p:nvSpPr>
          <p:cNvPr id="2" name="Rectangle 1"/>
          <p:cNvSpPr/>
          <p:nvPr/>
        </p:nvSpPr>
        <p:spPr>
          <a:xfrm>
            <a:off x="5241395" y="306108"/>
            <a:ext cx="6042073" cy="400110"/>
          </a:xfrm>
          <a:prstGeom prst="rect">
            <a:avLst/>
          </a:prstGeom>
        </p:spPr>
        <p:txBody>
          <a:bodyPr wrap="square">
            <a:spAutoFit/>
          </a:bodyPr>
          <a:lstStyle/>
          <a:p>
            <a:pPr algn="r" rtl="1"/>
            <a:r>
              <a:rPr lang="fa-IR" sz="2000" dirty="0">
                <a:solidFill>
                  <a:schemeClr val="bg1"/>
                </a:solidFill>
                <a:cs typeface="B Titr" panose="00000700000000000000" pitchFamily="2" charset="-78"/>
              </a:rPr>
              <a:t>اصلاً چرا تکنیک‌های سئو کلاه سیاه وجود دارند؟</a:t>
            </a:r>
          </a:p>
        </p:txBody>
      </p:sp>
      <p:sp>
        <p:nvSpPr>
          <p:cNvPr id="5" name="Rectangle 4"/>
          <p:cNvSpPr/>
          <p:nvPr/>
        </p:nvSpPr>
        <p:spPr>
          <a:xfrm>
            <a:off x="4313583" y="1110214"/>
            <a:ext cx="7551815" cy="5078313"/>
          </a:xfrm>
          <a:prstGeom prst="rect">
            <a:avLst/>
          </a:prstGeom>
        </p:spPr>
        <p:txBody>
          <a:bodyPr wrap="square">
            <a:spAutoFit/>
          </a:bodyPr>
          <a:lstStyle/>
          <a:p>
            <a:pPr algn="justLow" rtl="1">
              <a:lnSpc>
                <a:spcPct val="250000"/>
              </a:lnSpc>
            </a:pPr>
            <a:r>
              <a:rPr lang="fa-IR" sz="1600" dirty="0">
                <a:latin typeface="Vazir" panose="020B0603030804020204" pitchFamily="34" charset="-78"/>
                <a:cs typeface="Vazir" panose="020B0603030804020204" pitchFamily="34" charset="-78"/>
              </a:rPr>
              <a:t>بسیاری از فعالیت‌های رایج در مدیریت یک سایت پتانسیل تبدیل شدن به یک روش کلاه سیاه را دارند و با توجه به دانش پایین ما در مورد الگوریتم‌های گوگل نمی‌توان مرز مشخصی میان سئو کلاه سفید و سیاه در نظر گرفت.</a:t>
            </a:r>
            <a:endParaRPr lang="en-US" sz="1600" dirty="0">
              <a:latin typeface="Vazir" panose="020B0603030804020204" pitchFamily="34" charset="-78"/>
              <a:cs typeface="Vazir" panose="020B0603030804020204" pitchFamily="34" charset="-78"/>
            </a:endParaRPr>
          </a:p>
          <a:p>
            <a:pPr algn="justLow" rtl="1">
              <a:lnSpc>
                <a:spcPct val="250000"/>
              </a:lnSpc>
            </a:pPr>
            <a:r>
              <a:rPr lang="fa-IR" sz="1600" dirty="0">
                <a:latin typeface="Vazir" panose="020B0603030804020204" pitchFamily="34" charset="-78"/>
                <a:cs typeface="Vazir" panose="020B0603030804020204" pitchFamily="34" charset="-78"/>
              </a:rPr>
              <a:t>حالا که این دست از روش‌های کلاه سیاه، اینقدر از طرف گوگل محکوم می‌شوند، اصلاً چه دلیل دارد که نوشته شوند و به کاربران آموزش داده شوند؟</a:t>
            </a:r>
          </a:p>
          <a:p>
            <a:pPr algn="justLow" rtl="1">
              <a:lnSpc>
                <a:spcPct val="250000"/>
              </a:lnSpc>
            </a:pPr>
            <a:r>
              <a:rPr lang="fa-IR" sz="1600" dirty="0">
                <a:latin typeface="Vazir" panose="020B0603030804020204" pitchFamily="34" charset="-78"/>
                <a:cs typeface="Vazir" panose="020B0603030804020204" pitchFamily="34" charset="-78"/>
              </a:rPr>
              <a:t>مقالات آموزشی در حوزه سئو، معمولا توسط متخصصین این حوزه یا حداقل کسانی که در این زمینه فعال هستند نوشته می‌شود. این افراد معمولا آنالیزهای دقیقی در مورد میزان جستجوی کلمات انجام می‌دهند و هر مقاله ای که نگارش میکنند با هدف کسب جایگاه در عبارات مشخصی خواهد بود.</a:t>
            </a:r>
          </a:p>
        </p:txBody>
      </p:sp>
      <p:pic>
        <p:nvPicPr>
          <p:cNvPr id="3" name="Picture 2"/>
          <p:cNvPicPr>
            <a:picLocks noChangeAspect="1"/>
          </p:cNvPicPr>
          <p:nvPr/>
        </p:nvPicPr>
        <p:blipFill rotWithShape="1">
          <a:blip r:embed="rId2"/>
          <a:srcRect b="20984"/>
          <a:stretch/>
        </p:blipFill>
        <p:spPr>
          <a:xfrm>
            <a:off x="326602" y="1986100"/>
            <a:ext cx="3906039" cy="2885799"/>
          </a:xfrm>
          <a:prstGeom prst="rect">
            <a:avLst/>
          </a:prstGeom>
        </p:spPr>
      </p:pic>
    </p:spTree>
    <p:extLst>
      <p:ext uri="{BB962C8B-B14F-4D97-AF65-F5344CB8AC3E}">
        <p14:creationId xmlns:p14="http://schemas.microsoft.com/office/powerpoint/2010/main" val="203920165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F4B431BF-7754-61EA-8674-535B623FB428}"/>
              </a:ext>
            </a:extLst>
          </p:cNvPr>
          <p:cNvSpPr>
            <a:spLocks noGrp="1"/>
          </p:cNvSpPr>
          <p:nvPr>
            <p:ph type="sldNum" sz="quarter" idx="12"/>
          </p:nvPr>
        </p:nvSpPr>
        <p:spPr/>
        <p:txBody>
          <a:bodyPr/>
          <a:lstStyle/>
          <a:p>
            <a:fld id="{5904434A-41D3-46CB-A90E-8E43A5601C26}" type="slidenum">
              <a:rPr lang="en-US" smtClean="0"/>
              <a:pPr/>
              <a:t>30</a:t>
            </a:fld>
            <a:endParaRPr lang="en-US" dirty="0"/>
          </a:p>
        </p:txBody>
      </p:sp>
      <p:sp>
        <p:nvSpPr>
          <p:cNvPr id="2" name="Rectangle 1"/>
          <p:cNvSpPr/>
          <p:nvPr/>
        </p:nvSpPr>
        <p:spPr>
          <a:xfrm>
            <a:off x="5919020" y="299872"/>
            <a:ext cx="5376922" cy="400110"/>
          </a:xfrm>
          <a:prstGeom prst="rect">
            <a:avLst/>
          </a:prstGeom>
        </p:spPr>
        <p:txBody>
          <a:bodyPr wrap="square">
            <a:spAutoFit/>
          </a:bodyPr>
          <a:lstStyle/>
          <a:p>
            <a:pPr algn="r" rtl="1"/>
            <a:r>
              <a:rPr lang="fa-IR" sz="2000" dirty="0">
                <a:solidFill>
                  <a:schemeClr val="bg1"/>
                </a:solidFill>
                <a:latin typeface="Times New Roman" panose="02020603050405020304" pitchFamily="18" charset="0"/>
                <a:cs typeface="B Titr" panose="00000700000000000000" pitchFamily="2" charset="-78"/>
              </a:rPr>
              <a:t>تکنیک‌های کلاه سیاه در </a:t>
            </a:r>
            <a:r>
              <a:rPr lang="en-US" sz="2000" b="1" dirty="0">
                <a:solidFill>
                  <a:schemeClr val="bg1"/>
                </a:solidFill>
                <a:latin typeface="Times New Roman" panose="02020603050405020304" pitchFamily="18" charset="0"/>
                <a:cs typeface="B Titr" panose="00000700000000000000" pitchFamily="2" charset="-78"/>
              </a:rPr>
              <a:t>SEO</a:t>
            </a:r>
          </a:p>
        </p:txBody>
      </p:sp>
      <p:sp>
        <p:nvSpPr>
          <p:cNvPr id="3" name="Rectangle 2"/>
          <p:cNvSpPr/>
          <p:nvPr/>
        </p:nvSpPr>
        <p:spPr>
          <a:xfrm>
            <a:off x="343823" y="4711469"/>
            <a:ext cx="11504354" cy="1846659"/>
          </a:xfrm>
          <a:prstGeom prst="rect">
            <a:avLst/>
          </a:prstGeom>
        </p:spPr>
        <p:txBody>
          <a:bodyPr wrap="square">
            <a:spAutoFit/>
          </a:bodyPr>
          <a:lstStyle/>
          <a:p>
            <a:pPr algn="ctr" rtl="1">
              <a:lnSpc>
                <a:spcPct val="250000"/>
              </a:lnSpc>
            </a:pPr>
            <a:r>
              <a:rPr lang="fa-IR" sz="1600" dirty="0">
                <a:latin typeface="Vazir" panose="020B0603030804020204" pitchFamily="34" charset="-78"/>
                <a:cs typeface="Vazir" panose="020B0603030804020204" pitchFamily="34" charset="-78"/>
              </a:rPr>
              <a:t>در سئو کلاه سیاه شبکه خصوصی ایجاد می‌شود که فرد در آن اقدام به خرید چند دامنه منقصی شده مرتبط و دارای آتوریتی می‌کند. سپس مطالبی مشابه با مطالب وب سایت خود در آن‌ها قرار می‌دهد و لینک‌هایی از سایت مورد نظرشان، به آن اضافه می‌کند. در این شرایط صاحب سایت امیدوار است که موتورهای جست‌وجو متوجه کنترل آنها روی این شبکه نشده و رتبه خوبی در نتایج گوگل کسب کنند.</a:t>
            </a:r>
          </a:p>
        </p:txBody>
      </p:sp>
      <p:pic>
        <p:nvPicPr>
          <p:cNvPr id="6" name="Picture 5">
            <a:extLst>
              <a:ext uri="{FF2B5EF4-FFF2-40B4-BE49-F238E27FC236}">
                <a16:creationId xmlns:a16="http://schemas.microsoft.com/office/drawing/2014/main" id="{8D2CDC9B-6813-7D75-7235-42C6FDC7CC0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831387" y="1290638"/>
            <a:ext cx="6175265" cy="3087632"/>
          </a:xfrm>
          <a:prstGeom prst="rect">
            <a:avLst/>
          </a:prstGeom>
        </p:spPr>
      </p:pic>
    </p:spTree>
    <p:extLst>
      <p:ext uri="{BB962C8B-B14F-4D97-AF65-F5344CB8AC3E}">
        <p14:creationId xmlns:p14="http://schemas.microsoft.com/office/powerpoint/2010/main" val="129795066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F4B431BF-7754-61EA-8674-535B623FB428}"/>
              </a:ext>
            </a:extLst>
          </p:cNvPr>
          <p:cNvSpPr>
            <a:spLocks noGrp="1"/>
          </p:cNvSpPr>
          <p:nvPr>
            <p:ph type="sldNum" sz="quarter" idx="12"/>
          </p:nvPr>
        </p:nvSpPr>
        <p:spPr/>
        <p:txBody>
          <a:bodyPr/>
          <a:lstStyle/>
          <a:p>
            <a:fld id="{5904434A-41D3-46CB-A90E-8E43A5601C26}" type="slidenum">
              <a:rPr lang="en-US" smtClean="0"/>
              <a:pPr/>
              <a:t>31</a:t>
            </a:fld>
            <a:endParaRPr lang="en-US" dirty="0"/>
          </a:p>
        </p:txBody>
      </p:sp>
      <p:sp>
        <p:nvSpPr>
          <p:cNvPr id="2" name="Rectangle 1"/>
          <p:cNvSpPr/>
          <p:nvPr/>
        </p:nvSpPr>
        <p:spPr>
          <a:xfrm>
            <a:off x="5919020" y="299872"/>
            <a:ext cx="5376922" cy="400110"/>
          </a:xfrm>
          <a:prstGeom prst="rect">
            <a:avLst/>
          </a:prstGeom>
        </p:spPr>
        <p:txBody>
          <a:bodyPr wrap="square">
            <a:spAutoFit/>
          </a:bodyPr>
          <a:lstStyle/>
          <a:p>
            <a:pPr algn="r" rtl="1"/>
            <a:r>
              <a:rPr lang="fa-IR" sz="2000" dirty="0">
                <a:solidFill>
                  <a:schemeClr val="bg1"/>
                </a:solidFill>
                <a:latin typeface="Times New Roman" panose="02020603050405020304" pitchFamily="18" charset="0"/>
                <a:cs typeface="B Titr" panose="00000700000000000000" pitchFamily="2" charset="-78"/>
              </a:rPr>
              <a:t>تکنیک‌های کلاه سیاه در </a:t>
            </a:r>
            <a:r>
              <a:rPr lang="en-US" sz="2000" b="1" dirty="0">
                <a:solidFill>
                  <a:schemeClr val="bg1"/>
                </a:solidFill>
                <a:latin typeface="Times New Roman" panose="02020603050405020304" pitchFamily="18" charset="0"/>
                <a:cs typeface="B Titr" panose="00000700000000000000" pitchFamily="2" charset="-78"/>
              </a:rPr>
              <a:t>SEO</a:t>
            </a:r>
          </a:p>
        </p:txBody>
      </p:sp>
      <p:sp>
        <p:nvSpPr>
          <p:cNvPr id="3" name="Rectangle 2"/>
          <p:cNvSpPr/>
          <p:nvPr/>
        </p:nvSpPr>
        <p:spPr>
          <a:xfrm>
            <a:off x="344129" y="985117"/>
            <a:ext cx="11631560" cy="2308324"/>
          </a:xfrm>
          <a:prstGeom prst="rect">
            <a:avLst/>
          </a:prstGeom>
        </p:spPr>
        <p:txBody>
          <a:bodyPr wrap="square">
            <a:spAutoFit/>
          </a:bodyPr>
          <a:lstStyle/>
          <a:p>
            <a:pPr algn="justLow" rtl="1">
              <a:lnSpc>
                <a:spcPct val="250000"/>
              </a:lnSpc>
            </a:pPr>
            <a:r>
              <a:rPr lang="fa-IR" sz="1600" dirty="0">
                <a:latin typeface="Vazir" panose="020B0603030804020204" pitchFamily="34" charset="-78"/>
                <a:cs typeface="Vazir" panose="020B0603030804020204" pitchFamily="34" charset="-78"/>
              </a:rPr>
              <a:t>مسأله‌ای که نباید از آن غافل شد این است که عملکرد موتورهای جست‌وجو در شناسایی  بک لینک </a:t>
            </a:r>
            <a:r>
              <a:rPr lang="en-US" sz="1600" dirty="0">
                <a:latin typeface="Vazir" panose="020B0603030804020204" pitchFamily="34" charset="-78"/>
                <a:cs typeface="Vazir" panose="020B0603030804020204" pitchFamily="34" charset="-78"/>
              </a:rPr>
              <a:t>PBN </a:t>
            </a:r>
            <a:r>
              <a:rPr lang="fa-IR" sz="1600" dirty="0">
                <a:latin typeface="Vazir" panose="020B0603030804020204" pitchFamily="34" charset="-78"/>
                <a:cs typeface="Vazir" panose="020B0603030804020204" pitchFamily="34" charset="-78"/>
              </a:rPr>
              <a:t> هوشمندتر شده است و در صورت شناسایی چنین مواردی، آن‌ها را پنالتی خواهد کرد. به جای اینکه وقت بگذارید و سایت‌های تقلبی بسازید، روی دریافت  خدمات تولید محتوا باکیفیت تمرکز کنید. انتشار محتواهای ارزشمند به طور مداوم برای سایت، می‌تواند اعتبار سایت شما را بالا ببرد و باعث شود سایرین به سایت شما لینک دهند.</a:t>
            </a:r>
          </a:p>
        </p:txBody>
      </p:sp>
      <p:pic>
        <p:nvPicPr>
          <p:cNvPr id="6" name="Picture 5">
            <a:extLst>
              <a:ext uri="{FF2B5EF4-FFF2-40B4-BE49-F238E27FC236}">
                <a16:creationId xmlns:a16="http://schemas.microsoft.com/office/drawing/2014/main" id="{E60A4F03-098B-24A9-6DE8-A775258D4F1A}"/>
              </a:ext>
            </a:extLst>
          </p:cNvPr>
          <p:cNvPicPr>
            <a:picLocks noChangeAspect="1"/>
          </p:cNvPicPr>
          <p:nvPr/>
        </p:nvPicPr>
        <p:blipFill rotWithShape="1">
          <a:blip r:embed="rId2"/>
          <a:srcRect r="2621"/>
          <a:stretch/>
        </p:blipFill>
        <p:spPr>
          <a:xfrm>
            <a:off x="76859" y="3127696"/>
            <a:ext cx="5376922" cy="3663799"/>
          </a:xfrm>
          <a:prstGeom prst="rect">
            <a:avLst/>
          </a:prstGeom>
        </p:spPr>
      </p:pic>
    </p:spTree>
    <p:extLst>
      <p:ext uri="{BB962C8B-B14F-4D97-AF65-F5344CB8AC3E}">
        <p14:creationId xmlns:p14="http://schemas.microsoft.com/office/powerpoint/2010/main" val="51045002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F4B431BF-7754-61EA-8674-535B623FB428}"/>
              </a:ext>
            </a:extLst>
          </p:cNvPr>
          <p:cNvSpPr>
            <a:spLocks noGrp="1"/>
          </p:cNvSpPr>
          <p:nvPr>
            <p:ph type="sldNum" sz="quarter" idx="12"/>
          </p:nvPr>
        </p:nvSpPr>
        <p:spPr/>
        <p:txBody>
          <a:bodyPr/>
          <a:lstStyle/>
          <a:p>
            <a:fld id="{5904434A-41D3-46CB-A90E-8E43A5601C26}" type="slidenum">
              <a:rPr lang="en-US" smtClean="0"/>
              <a:pPr/>
              <a:t>32</a:t>
            </a:fld>
            <a:endParaRPr lang="en-US" dirty="0"/>
          </a:p>
        </p:txBody>
      </p:sp>
      <p:sp>
        <p:nvSpPr>
          <p:cNvPr id="3" name="Rectangle 2"/>
          <p:cNvSpPr/>
          <p:nvPr/>
        </p:nvSpPr>
        <p:spPr>
          <a:xfrm>
            <a:off x="5765917" y="264887"/>
            <a:ext cx="5480722" cy="400110"/>
          </a:xfrm>
          <a:prstGeom prst="rect">
            <a:avLst/>
          </a:prstGeom>
        </p:spPr>
        <p:txBody>
          <a:bodyPr wrap="square">
            <a:spAutoFit/>
          </a:bodyPr>
          <a:lstStyle/>
          <a:p>
            <a:pPr algn="r" rtl="1"/>
            <a:r>
              <a:rPr lang="fa-IR" sz="2000" dirty="0">
                <a:solidFill>
                  <a:schemeClr val="bg1"/>
                </a:solidFill>
                <a:cs typeface="B Titr" panose="00000700000000000000" pitchFamily="2" charset="-78"/>
              </a:rPr>
              <a:t>تفاوت بلک سئو و سئو منفی چیست؟</a:t>
            </a:r>
            <a:endParaRPr lang="en-US" sz="2000" dirty="0">
              <a:solidFill>
                <a:schemeClr val="bg1"/>
              </a:solidFill>
              <a:cs typeface="B Titr" panose="00000700000000000000" pitchFamily="2" charset="-78"/>
            </a:endParaRPr>
          </a:p>
        </p:txBody>
      </p:sp>
      <p:sp>
        <p:nvSpPr>
          <p:cNvPr id="5" name="Rectangle 4"/>
          <p:cNvSpPr/>
          <p:nvPr/>
        </p:nvSpPr>
        <p:spPr>
          <a:xfrm>
            <a:off x="168966" y="1113985"/>
            <a:ext cx="6003070" cy="4524315"/>
          </a:xfrm>
          <a:prstGeom prst="rect">
            <a:avLst/>
          </a:prstGeom>
        </p:spPr>
        <p:txBody>
          <a:bodyPr wrap="square">
            <a:spAutoFit/>
          </a:bodyPr>
          <a:lstStyle/>
          <a:p>
            <a:pPr algn="justLow" rtl="1">
              <a:lnSpc>
                <a:spcPct val="250000"/>
              </a:lnSpc>
            </a:pPr>
            <a:r>
              <a:rPr lang="fa-IR" sz="1600" dirty="0">
                <a:latin typeface="Vazir" panose="020B0603030804020204" pitchFamily="34" charset="-78"/>
                <a:cs typeface="Vazir" panose="020B0603030804020204" pitchFamily="34" charset="-78"/>
              </a:rPr>
              <a:t>سئو منفی به مجموعه اقداماتی گفته می‌شود که وب‌مستران تکنیک‌های سئو کلاه سیاه را برای سایت رقیب پیاده می‌کنند تا از این طریق باعث جریمه سایت توسط گوگل شوند و رتبه آن‌ در نتایج گوگل به‌شدت کاهش یابد. ترفندهای زیادی در سئو منفی برای به‌دردسر‌انداختن سایت رقیب وجود دارد؛ بالاآوردن سایت مشابه با سایت رقیب و گزارش آن به گوگل، ایجاد بک لینک از سایت‌های غیراخلاقی و حذف بک‌لینک‌های خوب و تاثیرگذار سایت رقبا از جمله روش‌های سئو کلاه سیاه است که گاهی برای بدنام‌کردن سایت رقبا در نزد گوگل استفاده می‌شود.</a:t>
            </a:r>
            <a:endParaRPr lang="en-US" sz="1600" dirty="0">
              <a:latin typeface="Vazir" panose="020B0603030804020204" pitchFamily="34" charset="-78"/>
              <a:cs typeface="Vazir" panose="020B0603030804020204" pitchFamily="34" charset="-78"/>
            </a:endParaRPr>
          </a:p>
        </p:txBody>
      </p:sp>
      <p:pic>
        <p:nvPicPr>
          <p:cNvPr id="6" name="Picture 5"/>
          <p:cNvPicPr>
            <a:picLocks noChangeAspect="1"/>
          </p:cNvPicPr>
          <p:nvPr/>
        </p:nvPicPr>
        <p:blipFill rotWithShape="1">
          <a:blip r:embed="rId2"/>
          <a:srcRect l="16990" r="14682"/>
          <a:stretch/>
        </p:blipFill>
        <p:spPr>
          <a:xfrm>
            <a:off x="6648895" y="1859188"/>
            <a:ext cx="5383664" cy="4924425"/>
          </a:xfrm>
          <a:prstGeom prst="round2SameRect">
            <a:avLst/>
          </a:prstGeom>
        </p:spPr>
      </p:pic>
    </p:spTree>
    <p:extLst>
      <p:ext uri="{BB962C8B-B14F-4D97-AF65-F5344CB8AC3E}">
        <p14:creationId xmlns:p14="http://schemas.microsoft.com/office/powerpoint/2010/main" val="167968512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F4B431BF-7754-61EA-8674-535B623FB428}"/>
              </a:ext>
            </a:extLst>
          </p:cNvPr>
          <p:cNvSpPr>
            <a:spLocks noGrp="1"/>
          </p:cNvSpPr>
          <p:nvPr>
            <p:ph type="sldNum" sz="quarter" idx="12"/>
          </p:nvPr>
        </p:nvSpPr>
        <p:spPr/>
        <p:txBody>
          <a:bodyPr/>
          <a:lstStyle/>
          <a:p>
            <a:fld id="{5904434A-41D3-46CB-A90E-8E43A5601C26}" type="slidenum">
              <a:rPr lang="en-US" smtClean="0"/>
              <a:pPr/>
              <a:t>33</a:t>
            </a:fld>
            <a:endParaRPr lang="en-US" dirty="0"/>
          </a:p>
        </p:txBody>
      </p:sp>
      <p:sp>
        <p:nvSpPr>
          <p:cNvPr id="2" name="Rectangle 1"/>
          <p:cNvSpPr/>
          <p:nvPr/>
        </p:nvSpPr>
        <p:spPr>
          <a:xfrm>
            <a:off x="6469627" y="299872"/>
            <a:ext cx="4778966" cy="400110"/>
          </a:xfrm>
          <a:prstGeom prst="rect">
            <a:avLst/>
          </a:prstGeom>
        </p:spPr>
        <p:txBody>
          <a:bodyPr wrap="square">
            <a:spAutoFit/>
          </a:bodyPr>
          <a:lstStyle/>
          <a:p>
            <a:pPr algn="just" rtl="1"/>
            <a:r>
              <a:rPr lang="fa-IR" sz="2000" dirty="0">
                <a:solidFill>
                  <a:schemeClr val="bg1"/>
                </a:solidFill>
                <a:cs typeface="B Titr" panose="00000700000000000000" pitchFamily="2" charset="-78"/>
              </a:rPr>
              <a:t>مزایا سئو کلاه‌سیاه</a:t>
            </a:r>
            <a:endParaRPr lang="fa-IR" sz="2000" dirty="0">
              <a:solidFill>
                <a:schemeClr val="bg1"/>
              </a:solidFill>
              <a:effectLst/>
              <a:cs typeface="B Titr" panose="00000700000000000000" pitchFamily="2" charset="-78"/>
            </a:endParaRPr>
          </a:p>
        </p:txBody>
      </p:sp>
      <p:sp>
        <p:nvSpPr>
          <p:cNvPr id="3" name="Rectangle 2"/>
          <p:cNvSpPr/>
          <p:nvPr/>
        </p:nvSpPr>
        <p:spPr>
          <a:xfrm>
            <a:off x="4969565" y="1215496"/>
            <a:ext cx="6767742" cy="2862322"/>
          </a:xfrm>
          <a:prstGeom prst="rect">
            <a:avLst/>
          </a:prstGeom>
        </p:spPr>
        <p:txBody>
          <a:bodyPr wrap="square">
            <a:spAutoFit/>
          </a:bodyPr>
          <a:lstStyle/>
          <a:p>
            <a:pPr algn="justLow" rtl="1">
              <a:lnSpc>
                <a:spcPct val="250000"/>
              </a:lnSpc>
            </a:pPr>
            <a:r>
              <a:rPr lang="fa-IR" sz="1600" dirty="0">
                <a:latin typeface="Vazir" panose="020B0603030804020204" pitchFamily="34" charset="-78"/>
                <a:cs typeface="Vazir" panose="020B0603030804020204" pitchFamily="34" charset="-78"/>
              </a:rPr>
              <a:t>روش‌های سئو کلاه‌سیاه می‌توانند به نتایج موقتی و سریعی در بهبود رتبه وب‌سایت‌ها منجر شوند. این مزیت کوتاه‌مدت می‌تواند وب‌مسترها را به سوی این روش‌ها سوق دهد. اما این روش‌ها معمولاً باعث از دست دادن اعتبار و دسترسی به نتایج بلندمدت می‌شود و در برخی موارد می‌توانند به محرومیت وب‌سایت شما از نتایج جستجو منجر شوند.</a:t>
            </a:r>
            <a:endParaRPr lang="en-US" sz="1600" dirty="0">
              <a:latin typeface="Vazir" panose="020B0603030804020204" pitchFamily="34" charset="-78"/>
              <a:cs typeface="Vazir" panose="020B0603030804020204" pitchFamily="34" charset="-78"/>
            </a:endParaRPr>
          </a:p>
        </p:txBody>
      </p:sp>
      <p:grpSp>
        <p:nvGrpSpPr>
          <p:cNvPr id="7" name="Group 6">
            <a:extLst>
              <a:ext uri="{FF2B5EF4-FFF2-40B4-BE49-F238E27FC236}">
                <a16:creationId xmlns:a16="http://schemas.microsoft.com/office/drawing/2014/main" id="{223E2FB1-D066-FE17-887D-13496682E2F3}"/>
              </a:ext>
            </a:extLst>
          </p:cNvPr>
          <p:cNvGrpSpPr/>
          <p:nvPr/>
        </p:nvGrpSpPr>
        <p:grpSpPr>
          <a:xfrm>
            <a:off x="348429" y="876301"/>
            <a:ext cx="4074593" cy="4962524"/>
            <a:chOff x="834205" y="1117210"/>
            <a:chExt cx="3352800" cy="4083439"/>
          </a:xfrm>
        </p:grpSpPr>
        <p:sp>
          <p:nvSpPr>
            <p:cNvPr id="6" name="Rectangle: Rounded Corners 5">
              <a:extLst>
                <a:ext uri="{FF2B5EF4-FFF2-40B4-BE49-F238E27FC236}">
                  <a16:creationId xmlns:a16="http://schemas.microsoft.com/office/drawing/2014/main" id="{3421CE35-F44D-AD5D-BA48-F61D69963C5F}"/>
                </a:ext>
              </a:extLst>
            </p:cNvPr>
            <p:cNvSpPr/>
            <p:nvPr/>
          </p:nvSpPr>
          <p:spPr>
            <a:xfrm rot="498765">
              <a:off x="1429222" y="1476996"/>
              <a:ext cx="2654517" cy="3723653"/>
            </a:xfrm>
            <a:prstGeom prst="roundRect">
              <a:avLst>
                <a:gd name="adj" fmla="val 14585"/>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p:cNvPicPr>
              <a:picLocks noChangeAspect="1"/>
            </p:cNvPicPr>
            <p:nvPr/>
          </p:nvPicPr>
          <p:blipFill>
            <a:blip r:embed="rId2"/>
            <a:stretch>
              <a:fillRect/>
            </a:stretch>
          </p:blipFill>
          <p:spPr>
            <a:xfrm>
              <a:off x="834205" y="1117210"/>
              <a:ext cx="3352800" cy="3857625"/>
            </a:xfrm>
            <a:prstGeom prst="flowChartInputOutput">
              <a:avLst/>
            </a:prstGeom>
          </p:spPr>
        </p:pic>
      </p:grpSp>
    </p:spTree>
    <p:extLst>
      <p:ext uri="{BB962C8B-B14F-4D97-AF65-F5344CB8AC3E}">
        <p14:creationId xmlns:p14="http://schemas.microsoft.com/office/powerpoint/2010/main" val="309154446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F4B431BF-7754-61EA-8674-535B623FB428}"/>
              </a:ext>
            </a:extLst>
          </p:cNvPr>
          <p:cNvSpPr>
            <a:spLocks noGrp="1"/>
          </p:cNvSpPr>
          <p:nvPr>
            <p:ph type="sldNum" sz="quarter" idx="12"/>
          </p:nvPr>
        </p:nvSpPr>
        <p:spPr/>
        <p:txBody>
          <a:bodyPr/>
          <a:lstStyle/>
          <a:p>
            <a:fld id="{5904434A-41D3-46CB-A90E-8E43A5601C26}" type="slidenum">
              <a:rPr lang="en-US" smtClean="0"/>
              <a:pPr/>
              <a:t>34</a:t>
            </a:fld>
            <a:endParaRPr lang="en-US" dirty="0"/>
          </a:p>
        </p:txBody>
      </p:sp>
      <p:sp>
        <p:nvSpPr>
          <p:cNvPr id="2" name="Rectangle 1"/>
          <p:cNvSpPr/>
          <p:nvPr/>
        </p:nvSpPr>
        <p:spPr>
          <a:xfrm>
            <a:off x="6469627" y="299872"/>
            <a:ext cx="4778966" cy="400110"/>
          </a:xfrm>
          <a:prstGeom prst="rect">
            <a:avLst/>
          </a:prstGeom>
        </p:spPr>
        <p:txBody>
          <a:bodyPr wrap="square">
            <a:spAutoFit/>
          </a:bodyPr>
          <a:lstStyle/>
          <a:p>
            <a:pPr algn="just" rtl="1"/>
            <a:r>
              <a:rPr lang="fa-IR" sz="2000" dirty="0">
                <a:solidFill>
                  <a:schemeClr val="bg1"/>
                </a:solidFill>
                <a:cs typeface="B Titr" panose="00000700000000000000" pitchFamily="2" charset="-78"/>
              </a:rPr>
              <a:t>معایب  سئو کلاه‌سیاه</a:t>
            </a:r>
            <a:endParaRPr lang="fa-IR" sz="2000" dirty="0">
              <a:solidFill>
                <a:schemeClr val="bg1"/>
              </a:solidFill>
              <a:effectLst/>
              <a:cs typeface="B Titr" panose="00000700000000000000" pitchFamily="2" charset="-78"/>
            </a:endParaRPr>
          </a:p>
        </p:txBody>
      </p:sp>
      <p:sp>
        <p:nvSpPr>
          <p:cNvPr id="3" name="Rectangle 2"/>
          <p:cNvSpPr/>
          <p:nvPr/>
        </p:nvSpPr>
        <p:spPr>
          <a:xfrm>
            <a:off x="350012" y="1228397"/>
            <a:ext cx="11491975" cy="4401205"/>
          </a:xfrm>
          <a:prstGeom prst="rect">
            <a:avLst/>
          </a:prstGeom>
        </p:spPr>
        <p:txBody>
          <a:bodyPr wrap="square">
            <a:spAutoFit/>
          </a:bodyPr>
          <a:lstStyle/>
          <a:p>
            <a:pPr algn="ctr" rtl="1">
              <a:lnSpc>
                <a:spcPct val="300000"/>
              </a:lnSpc>
            </a:pPr>
            <a:r>
              <a:rPr lang="fa-IR" sz="1600" dirty="0">
                <a:latin typeface="Vazir" panose="020B0603030804020204" pitchFamily="34" charset="-78"/>
                <a:cs typeface="Vazir" panose="020B0603030804020204" pitchFamily="34" charset="-78"/>
              </a:rPr>
              <a:t>تکنیک های سئو کلاه سیاه مضر هستند و منجر به پنالتی شدن سایت می شوند. به طور کلی به جریمه شدن وب سایت ها توسط گوگل، پنالتی شدن گفته می شود. تمامی روش های غیر قانونی که برای بهینه سازی یک سایت به کار برده می شود، در نهایت باعث پنالتی شدن آن سایت توسط موتور های جستجو می شود. </a:t>
            </a:r>
          </a:p>
          <a:p>
            <a:pPr algn="ctr" rtl="1">
              <a:lnSpc>
                <a:spcPct val="300000"/>
              </a:lnSpc>
            </a:pPr>
            <a:r>
              <a:rPr lang="fa-IR" sz="1600" dirty="0">
                <a:latin typeface="Vazir" panose="020B0603030804020204" pitchFamily="34" charset="-78"/>
                <a:cs typeface="Vazir" panose="020B0603030804020204" pitchFamily="34" charset="-78"/>
              </a:rPr>
              <a:t>استفاده از تکنیک های کلاه سیاه در بهینه سازی غیر اصولی سایت ها عموما منجر به کاهش شدید و ناگهانی رتبه سایت و یا صفحه می شود و در مواردی نیز ممکن است منجر به حذف کامل سایت از لیست نتایج جستجو ها شود. بنابراین توصیه می شود که به هیچ عنوان از این روش ها استفاده نکنید.  </a:t>
            </a:r>
            <a:endParaRPr lang="en-US" sz="1600" dirty="0">
              <a:latin typeface="Vazir" panose="020B0603030804020204" pitchFamily="34" charset="-78"/>
              <a:cs typeface="Vazir" panose="020B0603030804020204" pitchFamily="34" charset="-78"/>
            </a:endParaRPr>
          </a:p>
        </p:txBody>
      </p:sp>
    </p:spTree>
    <p:extLst>
      <p:ext uri="{BB962C8B-B14F-4D97-AF65-F5344CB8AC3E}">
        <p14:creationId xmlns:p14="http://schemas.microsoft.com/office/powerpoint/2010/main" val="110852919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F4B431BF-7754-61EA-8674-535B623FB428}"/>
              </a:ext>
            </a:extLst>
          </p:cNvPr>
          <p:cNvSpPr>
            <a:spLocks noGrp="1"/>
          </p:cNvSpPr>
          <p:nvPr>
            <p:ph type="sldNum" sz="quarter" idx="12"/>
          </p:nvPr>
        </p:nvSpPr>
        <p:spPr/>
        <p:txBody>
          <a:bodyPr/>
          <a:lstStyle/>
          <a:p>
            <a:fld id="{5904434A-41D3-46CB-A90E-8E43A5601C26}" type="slidenum">
              <a:rPr lang="en-US" smtClean="0"/>
              <a:pPr/>
              <a:t>35</a:t>
            </a:fld>
            <a:endParaRPr lang="en-US" dirty="0"/>
          </a:p>
        </p:txBody>
      </p:sp>
      <p:sp>
        <p:nvSpPr>
          <p:cNvPr id="2" name="Rectangle 1"/>
          <p:cNvSpPr/>
          <p:nvPr/>
        </p:nvSpPr>
        <p:spPr>
          <a:xfrm>
            <a:off x="6351639" y="299872"/>
            <a:ext cx="4931305" cy="400110"/>
          </a:xfrm>
          <a:prstGeom prst="rect">
            <a:avLst/>
          </a:prstGeom>
        </p:spPr>
        <p:txBody>
          <a:bodyPr wrap="square">
            <a:spAutoFit/>
          </a:bodyPr>
          <a:lstStyle/>
          <a:p>
            <a:pPr algn="r" rtl="1"/>
            <a:r>
              <a:rPr lang="fa-IR" sz="2000" dirty="0">
                <a:solidFill>
                  <a:schemeClr val="bg1"/>
                </a:solidFill>
                <a:cs typeface="B Titr" panose="00000700000000000000" pitchFamily="2" charset="-78"/>
              </a:rPr>
              <a:t>قانون سئو در وب سایت</a:t>
            </a:r>
            <a:endParaRPr lang="en-US" sz="2000" dirty="0">
              <a:solidFill>
                <a:schemeClr val="bg1"/>
              </a:solidFill>
              <a:cs typeface="B Titr" panose="00000700000000000000" pitchFamily="2" charset="-78"/>
            </a:endParaRPr>
          </a:p>
        </p:txBody>
      </p:sp>
      <p:sp>
        <p:nvSpPr>
          <p:cNvPr id="3" name="Rectangle 2"/>
          <p:cNvSpPr/>
          <p:nvPr/>
        </p:nvSpPr>
        <p:spPr>
          <a:xfrm>
            <a:off x="5565912" y="1089373"/>
            <a:ext cx="6301623" cy="1754326"/>
          </a:xfrm>
          <a:prstGeom prst="rect">
            <a:avLst/>
          </a:prstGeom>
        </p:spPr>
        <p:txBody>
          <a:bodyPr wrap="square">
            <a:spAutoFit/>
          </a:bodyPr>
          <a:lstStyle/>
          <a:p>
            <a:pPr algn="justLow" rtl="1">
              <a:lnSpc>
                <a:spcPct val="250000"/>
              </a:lnSpc>
            </a:pPr>
            <a:r>
              <a:rPr lang="fa-IR" sz="1600" dirty="0">
                <a:latin typeface="Vazir" panose="020B0603030804020204" pitchFamily="34" charset="-78"/>
                <a:cs typeface="Vazir" panose="020B0603030804020204" pitchFamily="34" charset="-78"/>
              </a:rPr>
              <a:t>برخی افراد نسبت به استفاده از تکنیک های سئو سهل انگاری می کنند. اما بایستی بدانید هر گونه اشتباه در روند بکارگیری اصول سئو، می تواند سایت شما را با مشکلات بزرگی روبرو کرده و هزینه های هنگفتی بر دوش شما بگذارد.</a:t>
            </a:r>
            <a:endParaRPr lang="en-US" sz="1600" dirty="0">
              <a:latin typeface="Vazir" panose="020B0603030804020204" pitchFamily="34" charset="-78"/>
              <a:cs typeface="Vazir" panose="020B0603030804020204" pitchFamily="34" charset="-78"/>
            </a:endParaRPr>
          </a:p>
        </p:txBody>
      </p:sp>
      <p:sp>
        <p:nvSpPr>
          <p:cNvPr id="5" name="Rectangle 4"/>
          <p:cNvSpPr/>
          <p:nvPr/>
        </p:nvSpPr>
        <p:spPr>
          <a:xfrm>
            <a:off x="373624" y="3979867"/>
            <a:ext cx="11493911" cy="1754326"/>
          </a:xfrm>
          <a:prstGeom prst="rect">
            <a:avLst/>
          </a:prstGeom>
        </p:spPr>
        <p:txBody>
          <a:bodyPr wrap="square">
            <a:spAutoFit/>
          </a:bodyPr>
          <a:lstStyle/>
          <a:p>
            <a:pPr algn="justLow" rtl="1">
              <a:lnSpc>
                <a:spcPct val="250000"/>
              </a:lnSpc>
            </a:pPr>
            <a:r>
              <a:rPr lang="fa-IR" sz="1600" b="1" dirty="0">
                <a:latin typeface="Vazir" panose="020B0603030804020204" pitchFamily="34" charset="-78"/>
                <a:cs typeface="Vazir" panose="020B0603030804020204" pitchFamily="34" charset="-78"/>
              </a:rPr>
              <a:t>1. دقت به کدهای استفاده شده در سایت</a:t>
            </a:r>
          </a:p>
          <a:p>
            <a:pPr algn="justLow" rtl="1">
              <a:lnSpc>
                <a:spcPct val="250000"/>
              </a:lnSpc>
            </a:pPr>
            <a:r>
              <a:rPr lang="fa-IR" sz="1600" dirty="0">
                <a:latin typeface="Vazir" panose="020B0603030804020204" pitchFamily="34" charset="-78"/>
                <a:cs typeface="Vazir" panose="020B0603030804020204" pitchFamily="34" charset="-78"/>
              </a:rPr>
              <a:t>هر سایت از صفحات و بخش های مختلفی تشکیل شده است. برای طراحی سایت و چیدمان المان ها و عناصر مختلف آن، لازم است با علم کدنویسی به خوبی آشنا باشید. </a:t>
            </a:r>
            <a:endParaRPr lang="en-US" sz="1600" dirty="0">
              <a:latin typeface="Vazir" panose="020B0603030804020204" pitchFamily="34" charset="-78"/>
              <a:cs typeface="Vazir" panose="020B0603030804020204" pitchFamily="34" charset="-78"/>
            </a:endParaRPr>
          </a:p>
        </p:txBody>
      </p:sp>
      <p:pic>
        <p:nvPicPr>
          <p:cNvPr id="6" name="Picture 5"/>
          <p:cNvPicPr>
            <a:picLocks noChangeAspect="1"/>
          </p:cNvPicPr>
          <p:nvPr/>
        </p:nvPicPr>
        <p:blipFill rotWithShape="1">
          <a:blip r:embed="rId2"/>
          <a:srcRect l="21364" t="10680" r="15043" b="17300"/>
          <a:stretch/>
        </p:blipFill>
        <p:spPr>
          <a:xfrm>
            <a:off x="324465" y="658481"/>
            <a:ext cx="5095131" cy="3392653"/>
          </a:xfrm>
          <a:prstGeom prst="rect">
            <a:avLst/>
          </a:prstGeom>
        </p:spPr>
      </p:pic>
    </p:spTree>
    <p:extLst>
      <p:ext uri="{BB962C8B-B14F-4D97-AF65-F5344CB8AC3E}">
        <p14:creationId xmlns:p14="http://schemas.microsoft.com/office/powerpoint/2010/main" val="187581070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F4B431BF-7754-61EA-8674-535B623FB428}"/>
              </a:ext>
            </a:extLst>
          </p:cNvPr>
          <p:cNvSpPr>
            <a:spLocks noGrp="1"/>
          </p:cNvSpPr>
          <p:nvPr>
            <p:ph type="sldNum" sz="quarter" idx="12"/>
          </p:nvPr>
        </p:nvSpPr>
        <p:spPr/>
        <p:txBody>
          <a:bodyPr/>
          <a:lstStyle/>
          <a:p>
            <a:fld id="{5904434A-41D3-46CB-A90E-8E43A5601C26}" type="slidenum">
              <a:rPr lang="en-US" smtClean="0"/>
              <a:pPr/>
              <a:t>36</a:t>
            </a:fld>
            <a:endParaRPr lang="en-US" dirty="0"/>
          </a:p>
        </p:txBody>
      </p:sp>
      <p:sp>
        <p:nvSpPr>
          <p:cNvPr id="2" name="Rectangle 1"/>
          <p:cNvSpPr/>
          <p:nvPr/>
        </p:nvSpPr>
        <p:spPr>
          <a:xfrm>
            <a:off x="6351639" y="299872"/>
            <a:ext cx="4931305" cy="400110"/>
          </a:xfrm>
          <a:prstGeom prst="rect">
            <a:avLst/>
          </a:prstGeom>
        </p:spPr>
        <p:txBody>
          <a:bodyPr wrap="square">
            <a:spAutoFit/>
          </a:bodyPr>
          <a:lstStyle/>
          <a:p>
            <a:pPr algn="r" rtl="1"/>
            <a:r>
              <a:rPr lang="fa-IR" sz="2000" dirty="0">
                <a:solidFill>
                  <a:schemeClr val="bg1"/>
                </a:solidFill>
                <a:cs typeface="B Titr" panose="00000700000000000000" pitchFamily="2" charset="-78"/>
              </a:rPr>
              <a:t>قانون سئو در وب سایت</a:t>
            </a:r>
            <a:endParaRPr lang="en-US" sz="2000" dirty="0">
              <a:solidFill>
                <a:schemeClr val="bg1"/>
              </a:solidFill>
              <a:cs typeface="B Titr" panose="00000700000000000000" pitchFamily="2" charset="-78"/>
            </a:endParaRPr>
          </a:p>
        </p:txBody>
      </p:sp>
      <p:sp>
        <p:nvSpPr>
          <p:cNvPr id="3" name="Rectangle 2"/>
          <p:cNvSpPr/>
          <p:nvPr/>
        </p:nvSpPr>
        <p:spPr>
          <a:xfrm>
            <a:off x="712839" y="945023"/>
            <a:ext cx="11277600" cy="1754326"/>
          </a:xfrm>
          <a:prstGeom prst="rect">
            <a:avLst/>
          </a:prstGeom>
        </p:spPr>
        <p:txBody>
          <a:bodyPr wrap="square">
            <a:spAutoFit/>
          </a:bodyPr>
          <a:lstStyle/>
          <a:p>
            <a:pPr algn="justLow" rtl="1">
              <a:lnSpc>
                <a:spcPct val="250000"/>
              </a:lnSpc>
            </a:pPr>
            <a:r>
              <a:rPr lang="fa-IR" sz="1600" b="1" dirty="0">
                <a:latin typeface="Vazir" panose="020B0603030804020204" pitchFamily="34" charset="-78"/>
                <a:cs typeface="Vazir" panose="020B0603030804020204" pitchFamily="34" charset="-78"/>
              </a:rPr>
              <a:t>2. استفاده از محتوای یونیک و مرتبط</a:t>
            </a:r>
          </a:p>
          <a:p>
            <a:pPr algn="justLow" rtl="1">
              <a:lnSpc>
                <a:spcPct val="250000"/>
              </a:lnSpc>
            </a:pPr>
            <a:r>
              <a:rPr lang="fa-IR" sz="1600" dirty="0">
                <a:latin typeface="Vazir" panose="020B0603030804020204" pitchFamily="34" charset="-78"/>
                <a:cs typeface="Vazir" panose="020B0603030804020204" pitchFamily="34" charset="-78"/>
              </a:rPr>
              <a:t>شما نباید به هر قیمتی تولید محتوا کنید. در واقع این کمیت تولید محتوا نیست که اهمیت دارد. بلکه کیفیت آن است که باعث می شود کاربران در سایت شما بمانند. محتواهای نامرتبط، نامناسب و اشتباه که کاربردی هم برای مخاطبان ندارند، می توانند اعتماد خوانندگان را سلب کنند.</a:t>
            </a:r>
          </a:p>
        </p:txBody>
      </p:sp>
      <p:sp>
        <p:nvSpPr>
          <p:cNvPr id="7" name="Rectangle 6"/>
          <p:cNvSpPr/>
          <p:nvPr/>
        </p:nvSpPr>
        <p:spPr>
          <a:xfrm>
            <a:off x="6036257" y="3530460"/>
            <a:ext cx="5884607" cy="2308324"/>
          </a:xfrm>
          <a:prstGeom prst="rect">
            <a:avLst/>
          </a:prstGeom>
        </p:spPr>
        <p:txBody>
          <a:bodyPr wrap="square">
            <a:spAutoFit/>
          </a:bodyPr>
          <a:lstStyle/>
          <a:p>
            <a:pPr algn="justLow" rtl="1">
              <a:lnSpc>
                <a:spcPct val="250000"/>
              </a:lnSpc>
            </a:pPr>
            <a:r>
              <a:rPr lang="fa-IR" sz="1600" b="1" dirty="0">
                <a:latin typeface="Vazir" panose="020B0603030804020204" pitchFamily="34" charset="-78"/>
                <a:cs typeface="Vazir" panose="020B0603030804020204" pitchFamily="34" charset="-78"/>
              </a:rPr>
              <a:t>3. دقت در انتخاب تصاویر</a:t>
            </a:r>
          </a:p>
          <a:p>
            <a:pPr algn="justLow" rtl="1">
              <a:lnSpc>
                <a:spcPct val="250000"/>
              </a:lnSpc>
            </a:pPr>
            <a:r>
              <a:rPr lang="fa-IR" sz="1600" dirty="0">
                <a:latin typeface="Vazir" panose="020B0603030804020204" pitchFamily="34" charset="-78"/>
                <a:cs typeface="Vazir" panose="020B0603030804020204" pitchFamily="34" charset="-78"/>
              </a:rPr>
              <a:t>تصاویر در بسیاری مواقع می توانند بهتر از محتواهای متنی عمل کنند. شما با تصاویری که در سایت خود استفاده می کنید، می توانید مفهوم و معنا را به شکلی موثرتر به بینندگان منتقل کنید.</a:t>
            </a:r>
            <a:endParaRPr lang="en-US" sz="1600" dirty="0">
              <a:latin typeface="Vazir" panose="020B0603030804020204" pitchFamily="34" charset="-78"/>
              <a:cs typeface="Vazir" panose="020B0603030804020204" pitchFamily="34" charset="-78"/>
            </a:endParaRPr>
          </a:p>
        </p:txBody>
      </p:sp>
      <p:pic>
        <p:nvPicPr>
          <p:cNvPr id="8" name="Picture 7"/>
          <p:cNvPicPr>
            <a:picLocks noChangeAspect="1"/>
          </p:cNvPicPr>
          <p:nvPr/>
        </p:nvPicPr>
        <p:blipFill>
          <a:blip r:embed="rId2"/>
          <a:stretch>
            <a:fillRect/>
          </a:stretch>
        </p:blipFill>
        <p:spPr>
          <a:xfrm>
            <a:off x="423239" y="3209926"/>
            <a:ext cx="5432985" cy="3056054"/>
          </a:xfrm>
          <a:prstGeom prst="roundRect">
            <a:avLst/>
          </a:prstGeom>
        </p:spPr>
      </p:pic>
    </p:spTree>
    <p:extLst>
      <p:ext uri="{BB962C8B-B14F-4D97-AF65-F5344CB8AC3E}">
        <p14:creationId xmlns:p14="http://schemas.microsoft.com/office/powerpoint/2010/main" val="3116512848"/>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F4B431BF-7754-61EA-8674-535B623FB428}"/>
              </a:ext>
            </a:extLst>
          </p:cNvPr>
          <p:cNvSpPr>
            <a:spLocks noGrp="1"/>
          </p:cNvSpPr>
          <p:nvPr>
            <p:ph type="sldNum" sz="quarter" idx="12"/>
          </p:nvPr>
        </p:nvSpPr>
        <p:spPr/>
        <p:txBody>
          <a:bodyPr/>
          <a:lstStyle/>
          <a:p>
            <a:fld id="{5904434A-41D3-46CB-A90E-8E43A5601C26}" type="slidenum">
              <a:rPr lang="en-US" smtClean="0"/>
              <a:pPr/>
              <a:t>37</a:t>
            </a:fld>
            <a:endParaRPr lang="en-US" dirty="0"/>
          </a:p>
        </p:txBody>
      </p:sp>
      <p:sp>
        <p:nvSpPr>
          <p:cNvPr id="2" name="Rectangle 1"/>
          <p:cNvSpPr/>
          <p:nvPr/>
        </p:nvSpPr>
        <p:spPr>
          <a:xfrm>
            <a:off x="6351639" y="299872"/>
            <a:ext cx="4931305" cy="400110"/>
          </a:xfrm>
          <a:prstGeom prst="rect">
            <a:avLst/>
          </a:prstGeom>
        </p:spPr>
        <p:txBody>
          <a:bodyPr wrap="square">
            <a:spAutoFit/>
          </a:bodyPr>
          <a:lstStyle/>
          <a:p>
            <a:pPr algn="r" rtl="1"/>
            <a:r>
              <a:rPr lang="fa-IR" sz="2000" dirty="0">
                <a:solidFill>
                  <a:schemeClr val="bg1"/>
                </a:solidFill>
                <a:cs typeface="B Titr" panose="00000700000000000000" pitchFamily="2" charset="-78"/>
              </a:rPr>
              <a:t>قانون سئو در وب سایت</a:t>
            </a:r>
            <a:endParaRPr lang="en-US" sz="2000" dirty="0">
              <a:solidFill>
                <a:schemeClr val="bg1"/>
              </a:solidFill>
              <a:cs typeface="B Titr" panose="00000700000000000000" pitchFamily="2" charset="-78"/>
            </a:endParaRPr>
          </a:p>
        </p:txBody>
      </p:sp>
      <p:sp>
        <p:nvSpPr>
          <p:cNvPr id="6" name="Rectangle 5"/>
          <p:cNvSpPr/>
          <p:nvPr/>
        </p:nvSpPr>
        <p:spPr>
          <a:xfrm>
            <a:off x="5048249" y="954961"/>
            <a:ext cx="6964517" cy="3077766"/>
          </a:xfrm>
          <a:prstGeom prst="rect">
            <a:avLst/>
          </a:prstGeom>
        </p:spPr>
        <p:txBody>
          <a:bodyPr wrap="square">
            <a:spAutoFit/>
          </a:bodyPr>
          <a:lstStyle/>
          <a:p>
            <a:pPr algn="justLow" rtl="1">
              <a:lnSpc>
                <a:spcPct val="250000"/>
              </a:lnSpc>
            </a:pPr>
            <a:r>
              <a:rPr lang="fa-IR" sz="1600" b="1" dirty="0">
                <a:latin typeface="Vazir" panose="020B0603030804020204" pitchFamily="34" charset="-78"/>
                <a:cs typeface="Vazir" panose="020B0603030804020204" pitchFamily="34" charset="-78"/>
              </a:rPr>
              <a:t>4. استفاده از کلمات کلیدی مناسب</a:t>
            </a:r>
          </a:p>
          <a:p>
            <a:pPr algn="justLow" rtl="1">
              <a:lnSpc>
                <a:spcPct val="250000"/>
              </a:lnSpc>
            </a:pPr>
            <a:r>
              <a:rPr lang="fa-IR" sz="1600" dirty="0">
                <a:latin typeface="Vazir" panose="020B0603030804020204" pitchFamily="34" charset="-78"/>
                <a:cs typeface="Vazir" panose="020B0603030804020204" pitchFamily="34" charset="-78"/>
              </a:rPr>
              <a:t>بر طبق سرچ کاربران می توانید به این امر پی ببرید که در حوزه کاری شما، بیشتر از چه کلمات کلیدی استفاده می شود و کاربران به چه شکلی به دنبال خدمات موردنظر خود در گوگل هستند. کلمات کلیدی که انتخاب می کنید، باید با نوع محتوای شما و تصاویری که در سایت استفاده می کنید، بیشترین هماهنگی و تطابق را داشته باشد.</a:t>
            </a:r>
            <a:endParaRPr lang="en-US" sz="1600" dirty="0">
              <a:latin typeface="Vazir" panose="020B0603030804020204" pitchFamily="34" charset="-78"/>
              <a:cs typeface="Vazir" panose="020B0603030804020204" pitchFamily="34" charset="-78"/>
            </a:endParaRPr>
          </a:p>
        </p:txBody>
      </p:sp>
      <p:sp>
        <p:nvSpPr>
          <p:cNvPr id="5" name="Rectangle 4"/>
          <p:cNvSpPr/>
          <p:nvPr/>
        </p:nvSpPr>
        <p:spPr>
          <a:xfrm>
            <a:off x="329808" y="4194523"/>
            <a:ext cx="11609225" cy="2308324"/>
          </a:xfrm>
          <a:prstGeom prst="rect">
            <a:avLst/>
          </a:prstGeom>
        </p:spPr>
        <p:txBody>
          <a:bodyPr wrap="square">
            <a:spAutoFit/>
          </a:bodyPr>
          <a:lstStyle/>
          <a:p>
            <a:pPr algn="justLow" rtl="1">
              <a:lnSpc>
                <a:spcPct val="250000"/>
              </a:lnSpc>
            </a:pPr>
            <a:r>
              <a:rPr lang="fa-IR" sz="1600" b="1" dirty="0">
                <a:latin typeface="Vazir" panose="020B0603030804020204" pitchFamily="34" charset="-78"/>
                <a:cs typeface="Vazir" panose="020B0603030804020204" pitchFamily="34" charset="-78"/>
              </a:rPr>
              <a:t>5. دقت به به نحوه لینک دهی در سایت</a:t>
            </a:r>
          </a:p>
          <a:p>
            <a:pPr algn="justLow" rtl="1">
              <a:lnSpc>
                <a:spcPct val="250000"/>
              </a:lnSpc>
            </a:pPr>
            <a:r>
              <a:rPr lang="fa-IR" sz="1600" dirty="0">
                <a:latin typeface="Vazir" panose="020B0603030804020204" pitchFamily="34" charset="-78"/>
                <a:cs typeface="Vazir" panose="020B0603030804020204" pitchFamily="34" charset="-78"/>
              </a:rPr>
              <a:t>وجود حتی یک لینک خراب در سایت باعث می شود تا کاربران نسبت به محتوای سایت شما بی اعتماد شده و از ادامه فعالیت در آن نیز منصرف شوند. لینک ها باید کاملا صحیح، درست، مرتبط و کاربردی باشند. هر لینکی می بایست در زمان و مکان درست خود در اختیار کاربران قرار گیرد. لینک دهی به بقا و پایدار ماندن سایت شما کمک زیادی می کند.</a:t>
            </a:r>
          </a:p>
        </p:txBody>
      </p:sp>
      <p:pic>
        <p:nvPicPr>
          <p:cNvPr id="7" name="Picture 6"/>
          <p:cNvPicPr>
            <a:picLocks noChangeAspect="1"/>
          </p:cNvPicPr>
          <p:nvPr/>
        </p:nvPicPr>
        <p:blipFill rotWithShape="1">
          <a:blip r:embed="rId2"/>
          <a:srcRect b="32973"/>
          <a:stretch/>
        </p:blipFill>
        <p:spPr>
          <a:xfrm>
            <a:off x="329808" y="1071215"/>
            <a:ext cx="4402944" cy="2951138"/>
          </a:xfrm>
          <a:prstGeom prst="rect">
            <a:avLst/>
          </a:prstGeom>
        </p:spPr>
      </p:pic>
    </p:spTree>
    <p:extLst>
      <p:ext uri="{BB962C8B-B14F-4D97-AF65-F5344CB8AC3E}">
        <p14:creationId xmlns:p14="http://schemas.microsoft.com/office/powerpoint/2010/main" val="2286499495"/>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F4B431BF-7754-61EA-8674-535B623FB428}"/>
              </a:ext>
            </a:extLst>
          </p:cNvPr>
          <p:cNvSpPr>
            <a:spLocks noGrp="1"/>
          </p:cNvSpPr>
          <p:nvPr>
            <p:ph type="sldNum" sz="quarter" idx="12"/>
          </p:nvPr>
        </p:nvSpPr>
        <p:spPr/>
        <p:txBody>
          <a:bodyPr/>
          <a:lstStyle/>
          <a:p>
            <a:fld id="{5904434A-41D3-46CB-A90E-8E43A5601C26}" type="slidenum">
              <a:rPr lang="en-US" smtClean="0"/>
              <a:pPr/>
              <a:t>38</a:t>
            </a:fld>
            <a:endParaRPr lang="en-US" dirty="0"/>
          </a:p>
        </p:txBody>
      </p:sp>
      <p:sp>
        <p:nvSpPr>
          <p:cNvPr id="2" name="Rectangle 1"/>
          <p:cNvSpPr/>
          <p:nvPr/>
        </p:nvSpPr>
        <p:spPr>
          <a:xfrm>
            <a:off x="6351639" y="299872"/>
            <a:ext cx="4931305" cy="400110"/>
          </a:xfrm>
          <a:prstGeom prst="rect">
            <a:avLst/>
          </a:prstGeom>
        </p:spPr>
        <p:txBody>
          <a:bodyPr wrap="square">
            <a:spAutoFit/>
          </a:bodyPr>
          <a:lstStyle/>
          <a:p>
            <a:pPr algn="r" rtl="1"/>
            <a:r>
              <a:rPr lang="fa-IR" sz="2000" dirty="0">
                <a:solidFill>
                  <a:schemeClr val="bg1"/>
                </a:solidFill>
                <a:cs typeface="B Titr" panose="00000700000000000000" pitchFamily="2" charset="-78"/>
              </a:rPr>
              <a:t>قانون سئو در وب سایت</a:t>
            </a:r>
            <a:endParaRPr lang="en-US" sz="2000" dirty="0">
              <a:solidFill>
                <a:schemeClr val="bg1"/>
              </a:solidFill>
              <a:cs typeface="B Titr" panose="00000700000000000000" pitchFamily="2" charset="-78"/>
            </a:endParaRPr>
          </a:p>
        </p:txBody>
      </p:sp>
      <p:sp>
        <p:nvSpPr>
          <p:cNvPr id="6" name="Rectangle 5"/>
          <p:cNvSpPr/>
          <p:nvPr/>
        </p:nvSpPr>
        <p:spPr>
          <a:xfrm>
            <a:off x="167148" y="980008"/>
            <a:ext cx="11690555" cy="568745"/>
          </a:xfrm>
          <a:prstGeom prst="rect">
            <a:avLst/>
          </a:prstGeom>
        </p:spPr>
        <p:txBody>
          <a:bodyPr wrap="square">
            <a:spAutoFit/>
          </a:bodyPr>
          <a:lstStyle/>
          <a:p>
            <a:pPr algn="r" rtl="1">
              <a:lnSpc>
                <a:spcPct val="200000"/>
              </a:lnSpc>
            </a:pPr>
            <a:endParaRPr lang="en-US" b="1" dirty="0">
              <a:cs typeface="B Nazanin" panose="00000400000000000000" pitchFamily="2" charset="-78"/>
            </a:endParaRPr>
          </a:p>
        </p:txBody>
      </p:sp>
      <p:sp>
        <p:nvSpPr>
          <p:cNvPr id="5" name="Rectangle 4"/>
          <p:cNvSpPr/>
          <p:nvPr/>
        </p:nvSpPr>
        <p:spPr>
          <a:xfrm>
            <a:off x="288236" y="2814884"/>
            <a:ext cx="11569468" cy="3835665"/>
          </a:xfrm>
          <a:prstGeom prst="rect">
            <a:avLst/>
          </a:prstGeom>
        </p:spPr>
        <p:txBody>
          <a:bodyPr wrap="square">
            <a:spAutoFit/>
          </a:bodyPr>
          <a:lstStyle/>
          <a:p>
            <a:pPr algn="justLow" rtl="1">
              <a:lnSpc>
                <a:spcPct val="250000"/>
              </a:lnSpc>
            </a:pPr>
            <a:r>
              <a:rPr lang="fa-IR" sz="1600" b="1" dirty="0">
                <a:latin typeface="Vazir" panose="020B0603030804020204" pitchFamily="34" charset="-78"/>
                <a:cs typeface="Vazir" panose="020B0603030804020204" pitchFamily="34" charset="-78"/>
              </a:rPr>
              <a:t>استفاده از ساختار صحیح برای </a:t>
            </a:r>
            <a:r>
              <a:rPr lang="en-US" sz="1600" b="1" dirty="0">
                <a:latin typeface="Vazir" panose="020B0603030804020204" pitchFamily="34" charset="-78"/>
                <a:cs typeface="Vazir" panose="020B0603030804020204" pitchFamily="34" charset="-78"/>
              </a:rPr>
              <a:t>URL</a:t>
            </a:r>
          </a:p>
          <a:p>
            <a:pPr algn="justLow" rtl="1">
              <a:lnSpc>
                <a:spcPct val="250000"/>
              </a:lnSpc>
            </a:pPr>
            <a:r>
              <a:rPr lang="fa-IR" sz="1600" dirty="0">
                <a:latin typeface="Vazir" panose="020B0603030804020204" pitchFamily="34" charset="-78"/>
                <a:cs typeface="Vazir" panose="020B0603030804020204" pitchFamily="34" charset="-78"/>
              </a:rPr>
              <a:t>آخرین قانون سئو در وب سایت، مربوط به استانداردهای </a:t>
            </a:r>
            <a:r>
              <a:rPr lang="en-US" sz="1600" dirty="0">
                <a:latin typeface="Vazir" panose="020B0603030804020204" pitchFamily="34" charset="-78"/>
                <a:cs typeface="Vazir" panose="020B0603030804020204" pitchFamily="34" charset="-78"/>
              </a:rPr>
              <a:t>URL </a:t>
            </a:r>
            <a:r>
              <a:rPr lang="fa-IR" sz="1600" dirty="0">
                <a:latin typeface="Vazir" panose="020B0603030804020204" pitchFamily="34" charset="-78"/>
                <a:cs typeface="Vazir" panose="020B0603030804020204" pitchFamily="34" charset="-78"/>
              </a:rPr>
              <a:t>است. هر صفحه از سایت دارای  </a:t>
            </a:r>
            <a:r>
              <a:rPr lang="en-US" sz="1600" dirty="0">
                <a:latin typeface="Vazir" panose="020B0603030804020204" pitchFamily="34" charset="-78"/>
                <a:cs typeface="Vazir" panose="020B0603030804020204" pitchFamily="34" charset="-78"/>
              </a:rPr>
              <a:t>URL </a:t>
            </a:r>
            <a:r>
              <a:rPr lang="fa-IR" sz="1600" dirty="0">
                <a:latin typeface="Vazir" panose="020B0603030804020204" pitchFamily="34" charset="-78"/>
                <a:cs typeface="Vazir" panose="020B0603030804020204" pitchFamily="34" charset="-78"/>
              </a:rPr>
              <a:t>مجزا است. در انتخاب این </a:t>
            </a:r>
            <a:r>
              <a:rPr lang="en-US" sz="1600" dirty="0">
                <a:latin typeface="Vazir" panose="020B0603030804020204" pitchFamily="34" charset="-78"/>
                <a:cs typeface="Vazir" panose="020B0603030804020204" pitchFamily="34" charset="-78"/>
              </a:rPr>
              <a:t>URL</a:t>
            </a:r>
            <a:r>
              <a:rPr lang="fa-IR" sz="1600" dirty="0">
                <a:latin typeface="Vazir" panose="020B0603030804020204" pitchFamily="34" charset="-78"/>
                <a:cs typeface="Vazir" panose="020B0603030804020204" pitchFamily="34" charset="-78"/>
              </a:rPr>
              <a:t>ها می بایست دقت زیادی داشته باشید. وقتی برای یک صفحه </a:t>
            </a:r>
            <a:r>
              <a:rPr lang="en-US" sz="1600" dirty="0">
                <a:latin typeface="Vazir" panose="020B0603030804020204" pitchFamily="34" charset="-78"/>
                <a:cs typeface="Vazir" panose="020B0603030804020204" pitchFamily="34" charset="-78"/>
              </a:rPr>
              <a:t>URL </a:t>
            </a:r>
            <a:r>
              <a:rPr lang="fa-IR" sz="1600" dirty="0">
                <a:latin typeface="Vazir" panose="020B0603030804020204" pitchFamily="34" charset="-78"/>
                <a:cs typeface="Vazir" panose="020B0603030804020204" pitchFamily="34" charset="-78"/>
              </a:rPr>
              <a:t>انتخاب می کنید، بایستی ساختار آن با محتوایی که در آن صفحه قرار داده شده است، همخوانی و تطابق داشته باشد.</a:t>
            </a:r>
          </a:p>
          <a:p>
            <a:pPr algn="justLow" rtl="1">
              <a:lnSpc>
                <a:spcPct val="250000"/>
              </a:lnSpc>
            </a:pPr>
            <a:r>
              <a:rPr lang="fa-IR" sz="1600" dirty="0">
                <a:latin typeface="Vazir" panose="020B0603030804020204" pitchFamily="34" charset="-78"/>
                <a:cs typeface="Vazir" panose="020B0603030804020204" pitchFamily="34" charset="-78"/>
              </a:rPr>
              <a:t>این کار باعث می شود تا هم گوگل و هم کاربران سایت بتوانند مفهوم و محتوای صفحه موردنظر را راحت تر و بهتر درک کنند. هر چه ساختار </a:t>
            </a:r>
            <a:r>
              <a:rPr lang="en-US" sz="1600" dirty="0">
                <a:latin typeface="Vazir" panose="020B0603030804020204" pitchFamily="34" charset="-78"/>
                <a:cs typeface="Vazir" panose="020B0603030804020204" pitchFamily="34" charset="-78"/>
              </a:rPr>
              <a:t>URL </a:t>
            </a:r>
            <a:r>
              <a:rPr lang="fa-IR" sz="1600" dirty="0">
                <a:latin typeface="Vazir" panose="020B0603030804020204" pitchFamily="34" charset="-78"/>
                <a:cs typeface="Vazir" panose="020B0603030804020204" pitchFamily="34" charset="-78"/>
              </a:rPr>
              <a:t>درست تر و مرتبط تر باشد، رتبه سایت شما در موتور جستجوی گوگل بهتر خواهد بود. </a:t>
            </a:r>
            <a:endParaRPr lang="en-US" sz="1600" dirty="0">
              <a:latin typeface="Vazir" panose="020B0603030804020204" pitchFamily="34" charset="-78"/>
              <a:cs typeface="Vazir" panose="020B0603030804020204" pitchFamily="34" charset="-78"/>
            </a:endParaRPr>
          </a:p>
        </p:txBody>
      </p:sp>
      <p:pic>
        <p:nvPicPr>
          <p:cNvPr id="8" name="Picture 7"/>
          <p:cNvPicPr>
            <a:picLocks noChangeAspect="1"/>
          </p:cNvPicPr>
          <p:nvPr/>
        </p:nvPicPr>
        <p:blipFill rotWithShape="1">
          <a:blip r:embed="rId2"/>
          <a:srcRect l="11490" t="10870" r="12336" b="7043"/>
          <a:stretch/>
        </p:blipFill>
        <p:spPr>
          <a:xfrm>
            <a:off x="633780" y="591696"/>
            <a:ext cx="4607615" cy="2837304"/>
          </a:xfrm>
          <a:prstGeom prst="rect">
            <a:avLst/>
          </a:prstGeom>
        </p:spPr>
      </p:pic>
    </p:spTree>
    <p:extLst>
      <p:ext uri="{BB962C8B-B14F-4D97-AF65-F5344CB8AC3E}">
        <p14:creationId xmlns:p14="http://schemas.microsoft.com/office/powerpoint/2010/main" val="2371674707"/>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F4B431BF-7754-61EA-8674-535B623FB428}"/>
              </a:ext>
            </a:extLst>
          </p:cNvPr>
          <p:cNvSpPr>
            <a:spLocks noGrp="1"/>
          </p:cNvSpPr>
          <p:nvPr>
            <p:ph type="sldNum" sz="quarter" idx="12"/>
          </p:nvPr>
        </p:nvSpPr>
        <p:spPr/>
        <p:txBody>
          <a:bodyPr/>
          <a:lstStyle/>
          <a:p>
            <a:fld id="{5904434A-41D3-46CB-A90E-8E43A5601C26}" type="slidenum">
              <a:rPr lang="en-US" smtClean="0"/>
              <a:pPr/>
              <a:t>39</a:t>
            </a:fld>
            <a:endParaRPr lang="en-US" dirty="0"/>
          </a:p>
        </p:txBody>
      </p:sp>
      <p:sp>
        <p:nvSpPr>
          <p:cNvPr id="3" name="Rectangle 2"/>
          <p:cNvSpPr/>
          <p:nvPr/>
        </p:nvSpPr>
        <p:spPr>
          <a:xfrm>
            <a:off x="5765917" y="264887"/>
            <a:ext cx="5480722" cy="400110"/>
          </a:xfrm>
          <a:prstGeom prst="rect">
            <a:avLst/>
          </a:prstGeom>
        </p:spPr>
        <p:txBody>
          <a:bodyPr wrap="square">
            <a:spAutoFit/>
          </a:bodyPr>
          <a:lstStyle/>
          <a:p>
            <a:pPr algn="r" rtl="1"/>
            <a:r>
              <a:rPr lang="fa-IR" sz="2000" dirty="0">
                <a:solidFill>
                  <a:schemeClr val="bg1"/>
                </a:solidFill>
                <a:cs typeface="B Titr" panose="00000700000000000000" pitchFamily="2" charset="-78"/>
              </a:rPr>
              <a:t>چرا باید از سئوی کلاه سیاه پرهیز کرد؟</a:t>
            </a:r>
          </a:p>
        </p:txBody>
      </p:sp>
      <p:sp>
        <p:nvSpPr>
          <p:cNvPr id="5" name="Rectangle 4"/>
          <p:cNvSpPr/>
          <p:nvPr/>
        </p:nvSpPr>
        <p:spPr>
          <a:xfrm>
            <a:off x="166688" y="802717"/>
            <a:ext cx="11858624" cy="2462213"/>
          </a:xfrm>
          <a:prstGeom prst="rect">
            <a:avLst/>
          </a:prstGeom>
        </p:spPr>
        <p:txBody>
          <a:bodyPr wrap="square">
            <a:spAutoFit/>
          </a:bodyPr>
          <a:lstStyle/>
          <a:p>
            <a:pPr algn="ctr" rtl="1">
              <a:lnSpc>
                <a:spcPct val="250000"/>
              </a:lnSpc>
            </a:pPr>
            <a:r>
              <a:rPr lang="en-US" sz="1600" dirty="0">
                <a:latin typeface="Vazir" panose="020B0603030804020204" pitchFamily="34" charset="-78"/>
                <a:cs typeface="Vazir" panose="020B0603030804020204" pitchFamily="34" charset="-78"/>
              </a:rPr>
              <a:t> Black hat SEO  </a:t>
            </a:r>
            <a:r>
              <a:rPr lang="fa-IR" sz="1600" dirty="0">
                <a:latin typeface="Vazir" panose="020B0603030804020204" pitchFamily="34" charset="-78"/>
                <a:cs typeface="Vazir" panose="020B0603030804020204" pitchFamily="34" charset="-78"/>
              </a:rPr>
              <a:t>با اینکه غیر قانونی نیست، اما دستورالعمل‌های گوگل را نقض می‌کند. در واقع این نوع اقدامات بر خلاف ضوابط است و در صورت استفاده از آنها جریمه سنگینی متوجه شما خواهد شد. به طور خاص پنالتی گوگل می‌تواند باعث سقوط رتبه شما در صفحه نتایج گوگل یا حتی حذف کامل آن شود. موتورهای جست‌وجو روزبه‌روز در پیدا‌کردن روش‌های سئو کلاه سیاه پیشرفته‌تر و هوشمند‌تر می‌شوند. حتی ممکن است با استفاده از این تکنیک‌ها برای مدتی موفقیت‌هایی هم کسب کنید. اما باید بدانید دیر یا زود توسط الگوریتم‌های گوگل شناسایی خواهید شد.</a:t>
            </a:r>
            <a:endParaRPr lang="en-US" sz="1600" dirty="0">
              <a:latin typeface="Vazir" panose="020B0603030804020204" pitchFamily="34" charset="-78"/>
              <a:cs typeface="Vazir" panose="020B0603030804020204" pitchFamily="34" charset="-78"/>
            </a:endParaRPr>
          </a:p>
        </p:txBody>
      </p:sp>
      <p:sp>
        <p:nvSpPr>
          <p:cNvPr id="6" name="Rectangle: Rounded Corners 5">
            <a:extLst>
              <a:ext uri="{FF2B5EF4-FFF2-40B4-BE49-F238E27FC236}">
                <a16:creationId xmlns:a16="http://schemas.microsoft.com/office/drawing/2014/main" id="{62A69B3D-6BA6-0060-BB2F-C1A121CFFB27}"/>
              </a:ext>
            </a:extLst>
          </p:cNvPr>
          <p:cNvSpPr/>
          <p:nvPr/>
        </p:nvSpPr>
        <p:spPr>
          <a:xfrm>
            <a:off x="2200275" y="3482961"/>
            <a:ext cx="7210424" cy="2675074"/>
          </a:xfrm>
          <a:prstGeom prst="roundRect">
            <a:avLst>
              <a:gd name="adj" fmla="val 14585"/>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D195F1B0-CD4F-667B-F8D3-862605EFA77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04950" y="3602437"/>
            <a:ext cx="5524500" cy="2946400"/>
          </a:xfrm>
          <a:prstGeom prst="roundRect">
            <a:avLst/>
          </a:prstGeom>
        </p:spPr>
      </p:pic>
      <p:pic>
        <p:nvPicPr>
          <p:cNvPr id="8" name="Picture 7">
            <a:extLst>
              <a:ext uri="{FF2B5EF4-FFF2-40B4-BE49-F238E27FC236}">
                <a16:creationId xmlns:a16="http://schemas.microsoft.com/office/drawing/2014/main" id="{98A8CBF1-9C5E-3A78-EC9A-1531F9FE9AD9}"/>
              </a:ext>
            </a:extLst>
          </p:cNvPr>
          <p:cNvPicPr>
            <a:picLocks noChangeAspect="1"/>
          </p:cNvPicPr>
          <p:nvPr/>
        </p:nvPicPr>
        <p:blipFill rotWithShape="1">
          <a:blip r:embed="rId3">
            <a:extLst>
              <a:ext uri="{28A0092B-C50C-407E-A947-70E740481C1C}">
                <a14:useLocalDpi xmlns:a14="http://schemas.microsoft.com/office/drawing/2010/main" val="0"/>
              </a:ext>
            </a:extLst>
          </a:blip>
          <a:srcRect r="12645"/>
          <a:stretch/>
        </p:blipFill>
        <p:spPr>
          <a:xfrm>
            <a:off x="7177087" y="3602437"/>
            <a:ext cx="3224213" cy="2955691"/>
          </a:xfrm>
          <a:prstGeom prst="roundRect">
            <a:avLst/>
          </a:prstGeom>
        </p:spPr>
      </p:pic>
    </p:spTree>
    <p:extLst>
      <p:ext uri="{BB962C8B-B14F-4D97-AF65-F5344CB8AC3E}">
        <p14:creationId xmlns:p14="http://schemas.microsoft.com/office/powerpoint/2010/main" val="399758974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Rounded Corners 9">
            <a:extLst>
              <a:ext uri="{FF2B5EF4-FFF2-40B4-BE49-F238E27FC236}">
                <a16:creationId xmlns:a16="http://schemas.microsoft.com/office/drawing/2014/main" id="{917F0704-A4DE-706C-3555-7D6873FF4E1C}"/>
              </a:ext>
            </a:extLst>
          </p:cNvPr>
          <p:cNvSpPr/>
          <p:nvPr/>
        </p:nvSpPr>
        <p:spPr>
          <a:xfrm>
            <a:off x="2266950" y="992052"/>
            <a:ext cx="7210424" cy="2675074"/>
          </a:xfrm>
          <a:prstGeom prst="roundRect">
            <a:avLst>
              <a:gd name="adj" fmla="val 14585"/>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Slide Number Placeholder 3">
            <a:extLst>
              <a:ext uri="{FF2B5EF4-FFF2-40B4-BE49-F238E27FC236}">
                <a16:creationId xmlns:a16="http://schemas.microsoft.com/office/drawing/2014/main" id="{F4B431BF-7754-61EA-8674-535B623FB428}"/>
              </a:ext>
            </a:extLst>
          </p:cNvPr>
          <p:cNvSpPr>
            <a:spLocks noGrp="1"/>
          </p:cNvSpPr>
          <p:nvPr>
            <p:ph type="sldNum" sz="quarter" idx="12"/>
          </p:nvPr>
        </p:nvSpPr>
        <p:spPr/>
        <p:txBody>
          <a:bodyPr/>
          <a:lstStyle/>
          <a:p>
            <a:fld id="{5904434A-41D3-46CB-A90E-8E43A5601C26}" type="slidenum">
              <a:rPr lang="en-US" smtClean="0"/>
              <a:pPr/>
              <a:t>4</a:t>
            </a:fld>
            <a:endParaRPr lang="en-US" dirty="0"/>
          </a:p>
        </p:txBody>
      </p:sp>
      <p:sp>
        <p:nvSpPr>
          <p:cNvPr id="2" name="Rectangle 1"/>
          <p:cNvSpPr/>
          <p:nvPr/>
        </p:nvSpPr>
        <p:spPr>
          <a:xfrm>
            <a:off x="5241395" y="306108"/>
            <a:ext cx="6042073" cy="400110"/>
          </a:xfrm>
          <a:prstGeom prst="rect">
            <a:avLst/>
          </a:prstGeom>
        </p:spPr>
        <p:txBody>
          <a:bodyPr wrap="square">
            <a:spAutoFit/>
          </a:bodyPr>
          <a:lstStyle/>
          <a:p>
            <a:pPr algn="r" rtl="1"/>
            <a:r>
              <a:rPr lang="fa-IR" sz="2000" dirty="0">
                <a:solidFill>
                  <a:schemeClr val="bg1"/>
                </a:solidFill>
                <a:cs typeface="B Titr" panose="00000700000000000000" pitchFamily="2" charset="-78"/>
              </a:rPr>
              <a:t>اصلاً چرا تکنیک‌های سئو کلاه سیاه وجود دارند؟</a:t>
            </a:r>
          </a:p>
        </p:txBody>
      </p:sp>
      <p:sp>
        <p:nvSpPr>
          <p:cNvPr id="5" name="Rectangle 4"/>
          <p:cNvSpPr/>
          <p:nvPr/>
        </p:nvSpPr>
        <p:spPr>
          <a:xfrm>
            <a:off x="147483" y="4089679"/>
            <a:ext cx="11897033" cy="2462213"/>
          </a:xfrm>
          <a:prstGeom prst="rect">
            <a:avLst/>
          </a:prstGeom>
        </p:spPr>
        <p:txBody>
          <a:bodyPr wrap="square">
            <a:spAutoFit/>
          </a:bodyPr>
          <a:lstStyle/>
          <a:p>
            <a:pPr algn="ctr" rtl="1">
              <a:lnSpc>
                <a:spcPct val="250000"/>
              </a:lnSpc>
            </a:pPr>
            <a:r>
              <a:rPr lang="fa-IR" sz="1600" dirty="0">
                <a:latin typeface="Vazir" panose="020B0603030804020204" pitchFamily="34" charset="-78"/>
                <a:cs typeface="Vazir" panose="020B0603030804020204" pitchFamily="34" charset="-78"/>
              </a:rPr>
              <a:t>شاید بتوان گفت مهم‌ترین دلیل وجود این دست مقالات، تقاضای بالا و تعداد جستجوهای مرتبط با آن است. افراد زیادی به دنبال یادگیری تکنیک‌های سئو کلاه سیاه هستند و این فرصت مناسبی برای جذب بازدیدکننده خواهد بود. از طرفی، شما وقتی در مورد تکنیک‌های ممنوعه گوگل شناخت پیدا می‌کنید، می‌توانید با آگاهی بهتری روش‌های درست و اصولی را در سایت خود پیاده کنید چراکه می‌دانید چه روشی درست و چه روشی نادرست است</a:t>
            </a:r>
          </a:p>
        </p:txBody>
      </p:sp>
      <p:pic>
        <p:nvPicPr>
          <p:cNvPr id="7" name="Picture 6">
            <a:extLst>
              <a:ext uri="{FF2B5EF4-FFF2-40B4-BE49-F238E27FC236}">
                <a16:creationId xmlns:a16="http://schemas.microsoft.com/office/drawing/2014/main" id="{0176AE07-45D1-A594-A6A3-928F6A72E78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71625" y="1111528"/>
            <a:ext cx="5524500" cy="2946400"/>
          </a:xfrm>
          <a:prstGeom prst="roundRect">
            <a:avLst/>
          </a:prstGeom>
        </p:spPr>
      </p:pic>
      <p:pic>
        <p:nvPicPr>
          <p:cNvPr id="9" name="Picture 8">
            <a:extLst>
              <a:ext uri="{FF2B5EF4-FFF2-40B4-BE49-F238E27FC236}">
                <a16:creationId xmlns:a16="http://schemas.microsoft.com/office/drawing/2014/main" id="{82FFF739-4A56-F790-DCB4-CF77EB147DFD}"/>
              </a:ext>
            </a:extLst>
          </p:cNvPr>
          <p:cNvPicPr>
            <a:picLocks noChangeAspect="1"/>
          </p:cNvPicPr>
          <p:nvPr/>
        </p:nvPicPr>
        <p:blipFill rotWithShape="1">
          <a:blip r:embed="rId3">
            <a:extLst>
              <a:ext uri="{28A0092B-C50C-407E-A947-70E740481C1C}">
                <a14:useLocalDpi xmlns:a14="http://schemas.microsoft.com/office/drawing/2010/main" val="0"/>
              </a:ext>
            </a:extLst>
          </a:blip>
          <a:srcRect r="12645"/>
          <a:stretch/>
        </p:blipFill>
        <p:spPr>
          <a:xfrm>
            <a:off x="7243762" y="1111528"/>
            <a:ext cx="3224213" cy="2955691"/>
          </a:xfrm>
          <a:prstGeom prst="roundRect">
            <a:avLst/>
          </a:prstGeom>
        </p:spPr>
      </p:pic>
    </p:spTree>
    <p:extLst>
      <p:ext uri="{BB962C8B-B14F-4D97-AF65-F5344CB8AC3E}">
        <p14:creationId xmlns:p14="http://schemas.microsoft.com/office/powerpoint/2010/main" val="2838276298"/>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F4B431BF-7754-61EA-8674-535B623FB428}"/>
              </a:ext>
            </a:extLst>
          </p:cNvPr>
          <p:cNvSpPr>
            <a:spLocks noGrp="1"/>
          </p:cNvSpPr>
          <p:nvPr>
            <p:ph type="sldNum" sz="quarter" idx="12"/>
          </p:nvPr>
        </p:nvSpPr>
        <p:spPr/>
        <p:txBody>
          <a:bodyPr/>
          <a:lstStyle/>
          <a:p>
            <a:fld id="{5904434A-41D3-46CB-A90E-8E43A5601C26}" type="slidenum">
              <a:rPr lang="en-US" smtClean="0"/>
              <a:pPr/>
              <a:t>40</a:t>
            </a:fld>
            <a:endParaRPr lang="en-US" dirty="0"/>
          </a:p>
        </p:txBody>
      </p:sp>
      <p:sp>
        <p:nvSpPr>
          <p:cNvPr id="2" name="Rectangle 1"/>
          <p:cNvSpPr/>
          <p:nvPr/>
        </p:nvSpPr>
        <p:spPr>
          <a:xfrm>
            <a:off x="5765917" y="264887"/>
            <a:ext cx="5339127" cy="400110"/>
          </a:xfrm>
          <a:prstGeom prst="rect">
            <a:avLst/>
          </a:prstGeom>
        </p:spPr>
        <p:txBody>
          <a:bodyPr wrap="square">
            <a:spAutoFit/>
          </a:bodyPr>
          <a:lstStyle/>
          <a:p>
            <a:pPr algn="r" rtl="1"/>
            <a:r>
              <a:rPr lang="fa-IR" sz="2000" dirty="0">
                <a:solidFill>
                  <a:schemeClr val="bg1"/>
                </a:solidFill>
                <a:cs typeface="B Titr" panose="00000700000000000000" pitchFamily="2" charset="-78"/>
              </a:rPr>
              <a:t>تاثیرات سئو کلاه سیاه بر سایت</a:t>
            </a:r>
            <a:endParaRPr lang="en-US" sz="2000" dirty="0">
              <a:solidFill>
                <a:schemeClr val="bg1"/>
              </a:solidFill>
              <a:cs typeface="B Titr" panose="00000700000000000000" pitchFamily="2" charset="-78"/>
            </a:endParaRPr>
          </a:p>
        </p:txBody>
      </p:sp>
      <p:sp>
        <p:nvSpPr>
          <p:cNvPr id="3" name="Rectangle 2"/>
          <p:cNvSpPr/>
          <p:nvPr/>
        </p:nvSpPr>
        <p:spPr>
          <a:xfrm>
            <a:off x="309956" y="1098812"/>
            <a:ext cx="11414654" cy="5139869"/>
          </a:xfrm>
          <a:prstGeom prst="rect">
            <a:avLst/>
          </a:prstGeom>
        </p:spPr>
        <p:txBody>
          <a:bodyPr wrap="square">
            <a:spAutoFit/>
          </a:bodyPr>
          <a:lstStyle/>
          <a:p>
            <a:pPr algn="ctr" rtl="1">
              <a:lnSpc>
                <a:spcPct val="300000"/>
              </a:lnSpc>
            </a:pPr>
            <a:r>
              <a:rPr lang="fa-IR" sz="1600" dirty="0">
                <a:latin typeface="Vazir" panose="020B0603030804020204" pitchFamily="34" charset="-78"/>
                <a:cs typeface="Vazir" panose="020B0603030804020204" pitchFamily="34" charset="-78"/>
              </a:rPr>
              <a:t>سئو کلاه سیاه روشی است که می‌تواند در کوتاه‌مدت کار کند و حتی رتبه سایت شما و ترافیک ارگانیک ورودی آن را افزایش دهد. هرچند خطر استفاده از این روش بیشتر از مزایای آن است؛ زیرا ممکن است به دلیل یک اقدام دستی یا انتشار یک به‌روزرسانی الگوریتم از سوی گوگل، روش های اسپم که در سئو کلاه سیاه به کار رفته شناسایی شوند. اگر چنین اتفاقی بیفتد، تمام تلاش‌های شما برای سئو کلاه سیاه بیهوده خواهد بود.</a:t>
            </a:r>
          </a:p>
          <a:p>
            <a:pPr algn="ctr" rtl="1">
              <a:lnSpc>
                <a:spcPct val="300000"/>
              </a:lnSpc>
            </a:pPr>
            <a:r>
              <a:rPr lang="fa-IR" sz="1600" dirty="0">
                <a:latin typeface="Vazir" panose="020B0603030804020204" pitchFamily="34" charset="-78"/>
                <a:cs typeface="Vazir" panose="020B0603030804020204" pitchFamily="34" charset="-78"/>
              </a:rPr>
              <a:t>در مقابل، سئوی کلاه سفید قابل اعتمادتر است و در طول زمان با افزایش تلاش‌های شما در راستای فاکتورها و معیارهای موتورهای جستجو، مزایای بیشتری را برای سایت شما به همراه دارد. از آنجایی که سئو کلاه سفید بر اساس اصول سئو صحیح تهیه شده است و تجربه کاربر را در اولویت قرار می دهد، از تاکتیک های سئو کلاه سیاه هم ایمن تر و هم در نهایت موثرتر است. </a:t>
            </a:r>
            <a:endParaRPr lang="en-US" sz="1600" dirty="0">
              <a:latin typeface="Vazir" panose="020B0603030804020204" pitchFamily="34" charset="-78"/>
              <a:cs typeface="Vazir" panose="020B0603030804020204" pitchFamily="34" charset="-78"/>
            </a:endParaRPr>
          </a:p>
        </p:txBody>
      </p:sp>
    </p:spTree>
    <p:extLst>
      <p:ext uri="{BB962C8B-B14F-4D97-AF65-F5344CB8AC3E}">
        <p14:creationId xmlns:p14="http://schemas.microsoft.com/office/powerpoint/2010/main" val="2415687391"/>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F4B431BF-7754-61EA-8674-535B623FB428}"/>
              </a:ext>
            </a:extLst>
          </p:cNvPr>
          <p:cNvSpPr>
            <a:spLocks noGrp="1"/>
          </p:cNvSpPr>
          <p:nvPr>
            <p:ph type="sldNum" sz="quarter" idx="12"/>
          </p:nvPr>
        </p:nvSpPr>
        <p:spPr/>
        <p:txBody>
          <a:bodyPr/>
          <a:lstStyle/>
          <a:p>
            <a:fld id="{5904434A-41D3-46CB-A90E-8E43A5601C26}" type="slidenum">
              <a:rPr lang="en-US" smtClean="0"/>
              <a:pPr/>
              <a:t>41</a:t>
            </a:fld>
            <a:endParaRPr lang="en-US" dirty="0"/>
          </a:p>
        </p:txBody>
      </p:sp>
      <p:sp>
        <p:nvSpPr>
          <p:cNvPr id="2" name="Rectangle 1"/>
          <p:cNvSpPr/>
          <p:nvPr/>
        </p:nvSpPr>
        <p:spPr>
          <a:xfrm>
            <a:off x="527230" y="3939779"/>
            <a:ext cx="11137540" cy="2185214"/>
          </a:xfrm>
          <a:prstGeom prst="rect">
            <a:avLst/>
          </a:prstGeom>
        </p:spPr>
        <p:txBody>
          <a:bodyPr wrap="square">
            <a:spAutoFit/>
          </a:bodyPr>
          <a:lstStyle/>
          <a:p>
            <a:pPr algn="ctr" rtl="1">
              <a:lnSpc>
                <a:spcPct val="300000"/>
              </a:lnSpc>
            </a:pPr>
            <a:r>
              <a:rPr lang="fa-IR" sz="1600" dirty="0">
                <a:latin typeface="Vazir" panose="020B0603030804020204" pitchFamily="34" charset="-78"/>
                <a:cs typeface="Vazir" panose="020B0603030804020204" pitchFamily="34" charset="-78"/>
              </a:rPr>
              <a:t>درست است که سئو کلاه سیاه در مدت زمان کوتاه می‌تواند نتایج مثبتی را برای رتبه صفحات ایجاد کند؛ اما در طولانی مدت، آنچه به دست می‌آید ماندگار نیست و به مرور شانس حضور در نتایج خوب گوگل را از بین می‌برد. به‌جای این کار روی اجرای استراتژی سئو کلاه سفید تمرکز کنید که نتایج سئو و اعتباری باارزش را برای نام تجاری شما به همراه داشته باشد.</a:t>
            </a:r>
            <a:endParaRPr lang="en-US" sz="1600" dirty="0">
              <a:latin typeface="Vazir" panose="020B0603030804020204" pitchFamily="34" charset="-78"/>
              <a:cs typeface="Vazir" panose="020B0603030804020204" pitchFamily="34" charset="-78"/>
            </a:endParaRPr>
          </a:p>
        </p:txBody>
      </p:sp>
      <p:sp>
        <p:nvSpPr>
          <p:cNvPr id="3" name="Rectangle 2"/>
          <p:cNvSpPr/>
          <p:nvPr/>
        </p:nvSpPr>
        <p:spPr>
          <a:xfrm>
            <a:off x="8476261" y="299872"/>
            <a:ext cx="2703871" cy="400110"/>
          </a:xfrm>
          <a:prstGeom prst="rect">
            <a:avLst/>
          </a:prstGeom>
        </p:spPr>
        <p:txBody>
          <a:bodyPr wrap="square">
            <a:spAutoFit/>
          </a:bodyPr>
          <a:lstStyle/>
          <a:p>
            <a:pPr algn="r" rtl="1"/>
            <a:r>
              <a:rPr lang="fa-IR" sz="2000" dirty="0">
                <a:solidFill>
                  <a:schemeClr val="bg1"/>
                </a:solidFill>
                <a:cs typeface="B Titr" panose="00000700000000000000" pitchFamily="2" charset="-78"/>
              </a:rPr>
              <a:t>نتیجه گیری</a:t>
            </a:r>
            <a:endParaRPr lang="en-US" sz="2000" dirty="0">
              <a:solidFill>
                <a:schemeClr val="bg1"/>
              </a:solidFill>
              <a:cs typeface="B Titr" panose="00000700000000000000" pitchFamily="2" charset="-78"/>
            </a:endParaRPr>
          </a:p>
        </p:txBody>
      </p:sp>
      <p:sp>
        <p:nvSpPr>
          <p:cNvPr id="5" name="Rectangle 4"/>
          <p:cNvSpPr/>
          <p:nvPr/>
        </p:nvSpPr>
        <p:spPr>
          <a:xfrm>
            <a:off x="5353050" y="966787"/>
            <a:ext cx="6438140" cy="2923877"/>
          </a:xfrm>
          <a:prstGeom prst="rect">
            <a:avLst/>
          </a:prstGeom>
        </p:spPr>
        <p:txBody>
          <a:bodyPr wrap="square">
            <a:spAutoFit/>
          </a:bodyPr>
          <a:lstStyle/>
          <a:p>
            <a:pPr algn="justLow" rtl="1">
              <a:lnSpc>
                <a:spcPct val="300000"/>
              </a:lnSpc>
            </a:pPr>
            <a:r>
              <a:rPr lang="fa-IR" sz="1600" dirty="0">
                <a:latin typeface="Vazir" panose="020B0603030804020204" pitchFamily="34" charset="-78"/>
                <a:cs typeface="Vazir" panose="020B0603030804020204" pitchFamily="34" charset="-78"/>
              </a:rPr>
              <a:t>تکنیک های سئو کلاه سیاه بسیار خطرناک هستند و دیر یا زود توسط الگوریتم های گوگل شناسایی می شوند. در نهایت استفاده از این تکنیک ها به ضرر سایت تمام می شود و می تواند منجر به جریمه و یا حذف وب سایت مذکور شود.</a:t>
            </a:r>
            <a:endParaRPr lang="en-US" sz="1600" dirty="0">
              <a:latin typeface="Vazir" panose="020B0603030804020204" pitchFamily="34" charset="-78"/>
              <a:cs typeface="Vazir" panose="020B0603030804020204" pitchFamily="34" charset="-78"/>
            </a:endParaRPr>
          </a:p>
        </p:txBody>
      </p:sp>
      <p:pic>
        <p:nvPicPr>
          <p:cNvPr id="8" name="Picture 7">
            <a:extLst>
              <a:ext uri="{FF2B5EF4-FFF2-40B4-BE49-F238E27FC236}">
                <a16:creationId xmlns:a16="http://schemas.microsoft.com/office/drawing/2014/main" id="{7DBD04E6-782A-1032-13E0-541C59B3F2E4}"/>
              </a:ext>
            </a:extLst>
          </p:cNvPr>
          <p:cNvPicPr>
            <a:picLocks noChangeAspect="1"/>
          </p:cNvPicPr>
          <p:nvPr/>
        </p:nvPicPr>
        <p:blipFill>
          <a:blip r:embed="rId2">
            <a:clrChange>
              <a:clrFrom>
                <a:srgbClr val="F8F8F8"/>
              </a:clrFrom>
              <a:clrTo>
                <a:srgbClr val="F8F8F8">
                  <a:alpha val="0"/>
                </a:srgbClr>
              </a:clrTo>
            </a:clrChange>
            <a:extLst>
              <a:ext uri="{28A0092B-C50C-407E-A947-70E740481C1C}">
                <a14:useLocalDpi xmlns:a14="http://schemas.microsoft.com/office/drawing/2010/main" val="0"/>
              </a:ext>
            </a:extLst>
          </a:blip>
          <a:stretch>
            <a:fillRect/>
          </a:stretch>
        </p:blipFill>
        <p:spPr>
          <a:xfrm>
            <a:off x="315329" y="482434"/>
            <a:ext cx="4856801" cy="3238500"/>
          </a:xfrm>
          <a:prstGeom prst="rect">
            <a:avLst/>
          </a:prstGeom>
        </p:spPr>
      </p:pic>
    </p:spTree>
    <p:extLst>
      <p:ext uri="{BB962C8B-B14F-4D97-AF65-F5344CB8AC3E}">
        <p14:creationId xmlns:p14="http://schemas.microsoft.com/office/powerpoint/2010/main" val="450030068"/>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F4B431BF-7754-61EA-8674-535B623FB428}"/>
              </a:ext>
            </a:extLst>
          </p:cNvPr>
          <p:cNvSpPr>
            <a:spLocks noGrp="1"/>
          </p:cNvSpPr>
          <p:nvPr>
            <p:ph type="sldNum" sz="quarter" idx="12"/>
          </p:nvPr>
        </p:nvSpPr>
        <p:spPr/>
        <p:txBody>
          <a:bodyPr/>
          <a:lstStyle/>
          <a:p>
            <a:fld id="{5904434A-41D3-46CB-A90E-8E43A5601C26}" type="slidenum">
              <a:rPr lang="en-US" smtClean="0"/>
              <a:pPr/>
              <a:t>42</a:t>
            </a:fld>
            <a:endParaRPr lang="en-US" dirty="0"/>
          </a:p>
        </p:txBody>
      </p:sp>
      <p:sp>
        <p:nvSpPr>
          <p:cNvPr id="2" name="Rectangle 1"/>
          <p:cNvSpPr/>
          <p:nvPr/>
        </p:nvSpPr>
        <p:spPr>
          <a:xfrm>
            <a:off x="274967" y="857861"/>
            <a:ext cx="6128240" cy="615553"/>
          </a:xfrm>
          <a:prstGeom prst="rect">
            <a:avLst/>
          </a:prstGeom>
        </p:spPr>
        <p:txBody>
          <a:bodyPr wrap="square">
            <a:spAutoFit/>
          </a:bodyPr>
          <a:lstStyle/>
          <a:p>
            <a:pPr rtl="1">
              <a:lnSpc>
                <a:spcPct val="250000"/>
              </a:lnSpc>
            </a:pPr>
            <a:r>
              <a:rPr lang="en-US" sz="1600" dirty="0">
                <a:latin typeface="Vazir" panose="020B0603030804020204" pitchFamily="34" charset="-78"/>
                <a:cs typeface="Vazir" panose="020B0603030804020204" pitchFamily="34" charset="-78"/>
              </a:rPr>
              <a:t>https://websima.academy</a:t>
            </a:r>
          </a:p>
        </p:txBody>
      </p:sp>
      <p:sp>
        <p:nvSpPr>
          <p:cNvPr id="3" name="Rectangle 2"/>
          <p:cNvSpPr/>
          <p:nvPr/>
        </p:nvSpPr>
        <p:spPr>
          <a:xfrm>
            <a:off x="7669161" y="282379"/>
            <a:ext cx="3434809" cy="400110"/>
          </a:xfrm>
          <a:prstGeom prst="rect">
            <a:avLst/>
          </a:prstGeom>
        </p:spPr>
        <p:txBody>
          <a:bodyPr wrap="square">
            <a:spAutoFit/>
          </a:bodyPr>
          <a:lstStyle/>
          <a:p>
            <a:pPr algn="r" rtl="1"/>
            <a:r>
              <a:rPr lang="fa-IR" sz="2000" dirty="0">
                <a:solidFill>
                  <a:schemeClr val="bg1"/>
                </a:solidFill>
                <a:cs typeface="B Titr" panose="00000700000000000000" pitchFamily="2" charset="-78"/>
              </a:rPr>
              <a:t>منابع</a:t>
            </a:r>
            <a:endParaRPr lang="en-US" sz="2000" dirty="0">
              <a:solidFill>
                <a:schemeClr val="bg1"/>
              </a:solidFill>
              <a:cs typeface="B Titr" panose="00000700000000000000" pitchFamily="2" charset="-78"/>
            </a:endParaRPr>
          </a:p>
        </p:txBody>
      </p:sp>
      <p:sp>
        <p:nvSpPr>
          <p:cNvPr id="5" name="Rectangle 4"/>
          <p:cNvSpPr/>
          <p:nvPr/>
        </p:nvSpPr>
        <p:spPr>
          <a:xfrm>
            <a:off x="274967" y="1337945"/>
            <a:ext cx="5188215" cy="615553"/>
          </a:xfrm>
          <a:prstGeom prst="rect">
            <a:avLst/>
          </a:prstGeom>
        </p:spPr>
        <p:txBody>
          <a:bodyPr wrap="square">
            <a:spAutoFit/>
          </a:bodyPr>
          <a:lstStyle/>
          <a:p>
            <a:pPr rtl="1">
              <a:lnSpc>
                <a:spcPct val="250000"/>
              </a:lnSpc>
            </a:pPr>
            <a:r>
              <a:rPr lang="en-US" sz="1600" dirty="0">
                <a:latin typeface="Vazir" panose="020B0603030804020204" pitchFamily="34" charset="-78"/>
                <a:cs typeface="Vazir" panose="020B0603030804020204" pitchFamily="34" charset="-78"/>
              </a:rPr>
              <a:t>https://www.triboon.net</a:t>
            </a:r>
          </a:p>
        </p:txBody>
      </p:sp>
      <p:sp>
        <p:nvSpPr>
          <p:cNvPr id="6" name="Rectangle 5"/>
          <p:cNvSpPr/>
          <p:nvPr/>
        </p:nvSpPr>
        <p:spPr>
          <a:xfrm>
            <a:off x="274967" y="1818029"/>
            <a:ext cx="4399889" cy="615553"/>
          </a:xfrm>
          <a:prstGeom prst="rect">
            <a:avLst/>
          </a:prstGeom>
        </p:spPr>
        <p:txBody>
          <a:bodyPr wrap="square">
            <a:spAutoFit/>
          </a:bodyPr>
          <a:lstStyle/>
          <a:p>
            <a:pPr rtl="1">
              <a:lnSpc>
                <a:spcPct val="250000"/>
              </a:lnSpc>
            </a:pPr>
            <a:r>
              <a:rPr lang="en-US" sz="1600" dirty="0">
                <a:latin typeface="Vazir" panose="020B0603030804020204" pitchFamily="34" charset="-78"/>
                <a:cs typeface="Vazir" panose="020B0603030804020204" pitchFamily="34" charset="-78"/>
              </a:rPr>
              <a:t>https://darkoobedu.ir</a:t>
            </a:r>
          </a:p>
        </p:txBody>
      </p:sp>
      <p:sp>
        <p:nvSpPr>
          <p:cNvPr id="7" name="Rectangle 6"/>
          <p:cNvSpPr/>
          <p:nvPr/>
        </p:nvSpPr>
        <p:spPr>
          <a:xfrm>
            <a:off x="274967" y="2298113"/>
            <a:ext cx="4480170" cy="615553"/>
          </a:xfrm>
          <a:prstGeom prst="rect">
            <a:avLst/>
          </a:prstGeom>
        </p:spPr>
        <p:txBody>
          <a:bodyPr wrap="square">
            <a:spAutoFit/>
          </a:bodyPr>
          <a:lstStyle/>
          <a:p>
            <a:pPr rtl="1">
              <a:lnSpc>
                <a:spcPct val="250000"/>
              </a:lnSpc>
            </a:pPr>
            <a:r>
              <a:rPr lang="en-US" sz="1600" dirty="0">
                <a:latin typeface="Vazir" panose="020B0603030804020204" pitchFamily="34" charset="-78"/>
                <a:cs typeface="Vazir" panose="020B0603030804020204" pitchFamily="34" charset="-78"/>
              </a:rPr>
              <a:t>https://rayamarketing.com</a:t>
            </a:r>
          </a:p>
        </p:txBody>
      </p:sp>
      <p:sp>
        <p:nvSpPr>
          <p:cNvPr id="8" name="Rectangle 7"/>
          <p:cNvSpPr/>
          <p:nvPr/>
        </p:nvSpPr>
        <p:spPr>
          <a:xfrm>
            <a:off x="274967" y="2778197"/>
            <a:ext cx="4979094" cy="615553"/>
          </a:xfrm>
          <a:prstGeom prst="rect">
            <a:avLst/>
          </a:prstGeom>
        </p:spPr>
        <p:txBody>
          <a:bodyPr wrap="square">
            <a:spAutoFit/>
          </a:bodyPr>
          <a:lstStyle/>
          <a:p>
            <a:pPr rtl="1">
              <a:lnSpc>
                <a:spcPct val="250000"/>
              </a:lnSpc>
            </a:pPr>
            <a:r>
              <a:rPr lang="en-US" sz="1600" dirty="0">
                <a:latin typeface="Vazir" panose="020B0603030804020204" pitchFamily="34" charset="-78"/>
                <a:cs typeface="Vazir" panose="020B0603030804020204" pitchFamily="34" charset="-78"/>
              </a:rPr>
              <a:t>https://raimon.agency</a:t>
            </a:r>
          </a:p>
        </p:txBody>
      </p:sp>
      <p:sp>
        <p:nvSpPr>
          <p:cNvPr id="9" name="Rectangle 8"/>
          <p:cNvSpPr/>
          <p:nvPr/>
        </p:nvSpPr>
        <p:spPr>
          <a:xfrm>
            <a:off x="274967" y="3258281"/>
            <a:ext cx="7137089" cy="615553"/>
          </a:xfrm>
          <a:prstGeom prst="rect">
            <a:avLst/>
          </a:prstGeom>
        </p:spPr>
        <p:txBody>
          <a:bodyPr wrap="square">
            <a:spAutoFit/>
          </a:bodyPr>
          <a:lstStyle/>
          <a:p>
            <a:pPr rtl="1">
              <a:lnSpc>
                <a:spcPct val="250000"/>
              </a:lnSpc>
            </a:pPr>
            <a:r>
              <a:rPr lang="en-US" sz="1600" dirty="0">
                <a:latin typeface="Vazir" panose="020B0603030804020204" pitchFamily="34" charset="-78"/>
                <a:cs typeface="Vazir" panose="020B0603030804020204" pitchFamily="34" charset="-78"/>
              </a:rPr>
              <a:t>https://www.kaspid.com</a:t>
            </a:r>
          </a:p>
        </p:txBody>
      </p:sp>
    </p:spTree>
    <p:extLst>
      <p:ext uri="{BB962C8B-B14F-4D97-AF65-F5344CB8AC3E}">
        <p14:creationId xmlns:p14="http://schemas.microsoft.com/office/powerpoint/2010/main" val="333624196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Rounded Corners 4">
            <a:extLst>
              <a:ext uri="{FF2B5EF4-FFF2-40B4-BE49-F238E27FC236}">
                <a16:creationId xmlns:a16="http://schemas.microsoft.com/office/drawing/2014/main" id="{D4120B92-F7FE-7784-68E3-3296E653DC69}"/>
              </a:ext>
            </a:extLst>
          </p:cNvPr>
          <p:cNvSpPr/>
          <p:nvPr/>
        </p:nvSpPr>
        <p:spPr>
          <a:xfrm>
            <a:off x="7430698" y="2266951"/>
            <a:ext cx="4332677" cy="3200400"/>
          </a:xfrm>
          <a:prstGeom prst="roundRect">
            <a:avLst>
              <a:gd name="adj" fmla="val 14585"/>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Slide Number Placeholder 3">
            <a:extLst>
              <a:ext uri="{FF2B5EF4-FFF2-40B4-BE49-F238E27FC236}">
                <a16:creationId xmlns:a16="http://schemas.microsoft.com/office/drawing/2014/main" id="{F4B431BF-7754-61EA-8674-535B623FB428}"/>
              </a:ext>
            </a:extLst>
          </p:cNvPr>
          <p:cNvSpPr>
            <a:spLocks noGrp="1"/>
          </p:cNvSpPr>
          <p:nvPr>
            <p:ph type="sldNum" sz="quarter" idx="12"/>
          </p:nvPr>
        </p:nvSpPr>
        <p:spPr/>
        <p:txBody>
          <a:bodyPr/>
          <a:lstStyle/>
          <a:p>
            <a:fld id="{5904434A-41D3-46CB-A90E-8E43A5601C26}" type="slidenum">
              <a:rPr lang="en-US" smtClean="0"/>
              <a:pPr/>
              <a:t>5</a:t>
            </a:fld>
            <a:endParaRPr lang="en-US" dirty="0"/>
          </a:p>
        </p:txBody>
      </p:sp>
      <p:sp>
        <p:nvSpPr>
          <p:cNvPr id="2" name="Rectangle 1"/>
          <p:cNvSpPr/>
          <p:nvPr/>
        </p:nvSpPr>
        <p:spPr>
          <a:xfrm>
            <a:off x="5850194" y="264887"/>
            <a:ext cx="5361282" cy="400110"/>
          </a:xfrm>
          <a:prstGeom prst="rect">
            <a:avLst/>
          </a:prstGeom>
        </p:spPr>
        <p:txBody>
          <a:bodyPr wrap="square">
            <a:spAutoFit/>
          </a:bodyPr>
          <a:lstStyle/>
          <a:p>
            <a:pPr algn="r" rtl="1"/>
            <a:r>
              <a:rPr lang="fa-IR" sz="2000" dirty="0">
                <a:solidFill>
                  <a:schemeClr val="bg1"/>
                </a:solidFill>
                <a:cs typeface="B Titr" panose="00000700000000000000" pitchFamily="2" charset="-78"/>
              </a:rPr>
              <a:t>تفاوت سئو کلاه سفید با سئو کلاه سیاه</a:t>
            </a:r>
            <a:endParaRPr lang="en-US" sz="2000" dirty="0">
              <a:solidFill>
                <a:schemeClr val="bg1"/>
              </a:solidFill>
              <a:cs typeface="B Titr" panose="00000700000000000000" pitchFamily="2" charset="-78"/>
            </a:endParaRPr>
          </a:p>
        </p:txBody>
      </p:sp>
      <p:sp>
        <p:nvSpPr>
          <p:cNvPr id="3" name="Rectangle 2"/>
          <p:cNvSpPr/>
          <p:nvPr/>
        </p:nvSpPr>
        <p:spPr>
          <a:xfrm>
            <a:off x="167163" y="1351994"/>
            <a:ext cx="5683031" cy="4308872"/>
          </a:xfrm>
          <a:prstGeom prst="rect">
            <a:avLst/>
          </a:prstGeom>
        </p:spPr>
        <p:txBody>
          <a:bodyPr wrap="square">
            <a:spAutoFit/>
          </a:bodyPr>
          <a:lstStyle/>
          <a:p>
            <a:pPr algn="justLow" rtl="1">
              <a:lnSpc>
                <a:spcPct val="250000"/>
              </a:lnSpc>
            </a:pPr>
            <a:r>
              <a:rPr lang="fa-IR" sz="1600" dirty="0">
                <a:latin typeface="Vazir" panose="020B0603030804020204" pitchFamily="34" charset="-78"/>
                <a:cs typeface="Vazir" panose="020B0603030804020204" pitchFamily="34" charset="-78"/>
              </a:rPr>
              <a:t>سئو کلاه سیاه بر خلاف قوانین موتورهای جست‌وجو عمل می‌کند. به همین خاطر ممکن است سایت شما را به کلی از نتایج جست‌وجو یا رتبه‌ای که کسب کرده‌اید در این مدت حذف کند. روش‌های سئو کلاه سفید در واقع شیوه اخلاقی سئوکردن است که از طریق تولید محتوای باکیفیت و ایجاد تجربه‌ای خوب کاربری ایجاد می‌شود. این مقاله به شما توضیح می‌دهد که در سئو کلاه سیاه درگیر چه تکنیک‌هایی می‌شوید و چرا باید از آنها دوری کنید.</a:t>
            </a:r>
            <a:endParaRPr lang="en-US" sz="1600" dirty="0">
              <a:latin typeface="Vazir" panose="020B0603030804020204" pitchFamily="34" charset="-78"/>
              <a:cs typeface="Vazir" panose="020B0603030804020204" pitchFamily="34" charset="-78"/>
            </a:endParaRPr>
          </a:p>
        </p:txBody>
      </p:sp>
      <p:pic>
        <p:nvPicPr>
          <p:cNvPr id="6" name="Picture 5"/>
          <p:cNvPicPr>
            <a:picLocks noChangeAspect="1"/>
          </p:cNvPicPr>
          <p:nvPr/>
        </p:nvPicPr>
        <p:blipFill rotWithShape="1">
          <a:blip r:embed="rId2"/>
          <a:srcRect l="19797" r="16725"/>
          <a:stretch/>
        </p:blipFill>
        <p:spPr>
          <a:xfrm>
            <a:off x="6341808" y="1809750"/>
            <a:ext cx="5145816" cy="3377676"/>
          </a:xfrm>
          <a:prstGeom prst="roundRect">
            <a:avLst>
              <a:gd name="adj" fmla="val 13847"/>
            </a:avLst>
          </a:prstGeom>
        </p:spPr>
      </p:pic>
    </p:spTree>
    <p:extLst>
      <p:ext uri="{BB962C8B-B14F-4D97-AF65-F5344CB8AC3E}">
        <p14:creationId xmlns:p14="http://schemas.microsoft.com/office/powerpoint/2010/main" val="243088178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F4B431BF-7754-61EA-8674-535B623FB428}"/>
              </a:ext>
            </a:extLst>
          </p:cNvPr>
          <p:cNvSpPr>
            <a:spLocks noGrp="1"/>
          </p:cNvSpPr>
          <p:nvPr>
            <p:ph type="sldNum" sz="quarter" idx="12"/>
          </p:nvPr>
        </p:nvSpPr>
        <p:spPr/>
        <p:txBody>
          <a:bodyPr/>
          <a:lstStyle/>
          <a:p>
            <a:fld id="{5904434A-41D3-46CB-A90E-8E43A5601C26}" type="slidenum">
              <a:rPr lang="en-US" smtClean="0"/>
              <a:pPr/>
              <a:t>6</a:t>
            </a:fld>
            <a:endParaRPr lang="en-US" dirty="0"/>
          </a:p>
        </p:txBody>
      </p:sp>
      <p:sp>
        <p:nvSpPr>
          <p:cNvPr id="2" name="Rectangle 1"/>
          <p:cNvSpPr/>
          <p:nvPr/>
        </p:nvSpPr>
        <p:spPr>
          <a:xfrm>
            <a:off x="5919020" y="299872"/>
            <a:ext cx="5376922" cy="400110"/>
          </a:xfrm>
          <a:prstGeom prst="rect">
            <a:avLst/>
          </a:prstGeom>
        </p:spPr>
        <p:txBody>
          <a:bodyPr wrap="square">
            <a:spAutoFit/>
          </a:bodyPr>
          <a:lstStyle/>
          <a:p>
            <a:pPr algn="r" rtl="1"/>
            <a:r>
              <a:rPr lang="fa-IR" sz="2000" dirty="0">
                <a:solidFill>
                  <a:schemeClr val="bg1"/>
                </a:solidFill>
                <a:latin typeface="Times New Roman" panose="02020603050405020304" pitchFamily="18" charset="0"/>
                <a:cs typeface="B Titr" panose="00000700000000000000" pitchFamily="2" charset="-78"/>
              </a:rPr>
              <a:t>تکنیک‌های کلاه سیاه در </a:t>
            </a:r>
            <a:r>
              <a:rPr lang="en-US" sz="2000" b="1" dirty="0">
                <a:solidFill>
                  <a:schemeClr val="bg1"/>
                </a:solidFill>
                <a:latin typeface="Times New Roman" panose="02020603050405020304" pitchFamily="18" charset="0"/>
                <a:cs typeface="B Titr" panose="00000700000000000000" pitchFamily="2" charset="-78"/>
              </a:rPr>
              <a:t>SEO</a:t>
            </a:r>
          </a:p>
        </p:txBody>
      </p:sp>
      <p:sp>
        <p:nvSpPr>
          <p:cNvPr id="3" name="Rectangle 2"/>
          <p:cNvSpPr/>
          <p:nvPr/>
        </p:nvSpPr>
        <p:spPr>
          <a:xfrm>
            <a:off x="468208" y="3824302"/>
            <a:ext cx="11124498" cy="2369880"/>
          </a:xfrm>
          <a:prstGeom prst="rect">
            <a:avLst/>
          </a:prstGeom>
        </p:spPr>
        <p:txBody>
          <a:bodyPr wrap="square">
            <a:spAutoFit/>
          </a:bodyPr>
          <a:lstStyle/>
          <a:p>
            <a:pPr algn="ctr" rtl="1">
              <a:lnSpc>
                <a:spcPct val="250000"/>
              </a:lnSpc>
            </a:pPr>
            <a:r>
              <a:rPr lang="fa-IR" sz="1600" b="1" dirty="0">
                <a:latin typeface="Vazir" panose="020B0603030804020204" pitchFamily="34" charset="-78"/>
                <a:cs typeface="Vazir" panose="020B0603030804020204" pitchFamily="34" charset="-78"/>
              </a:rPr>
              <a:t>لینک های پنهان یا لینک‌های مخفی (</a:t>
            </a:r>
            <a:r>
              <a:rPr lang="en-US" sz="1600" b="1" dirty="0">
                <a:latin typeface="Vazir" panose="020B0603030804020204" pitchFamily="34" charset="-78"/>
                <a:cs typeface="Vazir" panose="020B0603030804020204" pitchFamily="34" charset="-78"/>
              </a:rPr>
              <a:t>Hidden Links</a:t>
            </a:r>
            <a:r>
              <a:rPr lang="fa-IR" sz="1600" b="1" dirty="0">
                <a:latin typeface="Vazir" panose="020B0603030804020204" pitchFamily="34" charset="-78"/>
                <a:cs typeface="Vazir" panose="020B0603030804020204" pitchFamily="34" charset="-78"/>
              </a:rPr>
              <a:t> )</a:t>
            </a:r>
            <a:endParaRPr lang="en-US" sz="1600" b="1" dirty="0">
              <a:latin typeface="Vazir" panose="020B0603030804020204" pitchFamily="34" charset="-78"/>
              <a:cs typeface="Vazir" panose="020B0603030804020204" pitchFamily="34" charset="-78"/>
            </a:endParaRPr>
          </a:p>
          <a:p>
            <a:pPr algn="ctr" rtl="1">
              <a:lnSpc>
                <a:spcPct val="250000"/>
              </a:lnSpc>
            </a:pPr>
            <a:r>
              <a:rPr lang="fa-IR" sz="1600" dirty="0">
                <a:latin typeface="Vazir" panose="020B0603030804020204" pitchFamily="34" charset="-78"/>
                <a:cs typeface="Vazir" panose="020B0603030804020204" pitchFamily="34" charset="-78"/>
              </a:rPr>
              <a:t>اگر قصد داشته باشید لینک‌های نامرتبط در متن‌ را از دید کاربران مخفی کنید، باید بدانید که گوگل متوجه آن می‌شود و شما را جریمه می‌کند. هر نوع لینکی که با ترفندهای تغییر رنگ متن، کوچک‌تر کردن سایز فونت و قراردادن لینک در تصاویر، در متن پنهان شود، دستوالعمل‌های گوگل را نقض می‌کند و شانس کمتری برای قرارگیری در نتایج خوب گوگل خواهد داشت.</a:t>
            </a:r>
            <a:endParaRPr lang="en-US" sz="1600" dirty="0">
              <a:latin typeface="Vazir" panose="020B0603030804020204" pitchFamily="34" charset="-78"/>
              <a:cs typeface="Vazir" panose="020B0603030804020204" pitchFamily="34" charset="-78"/>
            </a:endParaRPr>
          </a:p>
        </p:txBody>
      </p:sp>
      <p:pic>
        <p:nvPicPr>
          <p:cNvPr id="7" name="Picture 6">
            <a:extLst>
              <a:ext uri="{FF2B5EF4-FFF2-40B4-BE49-F238E27FC236}">
                <a16:creationId xmlns:a16="http://schemas.microsoft.com/office/drawing/2014/main" id="{396C8EB1-AAF6-FBD0-42F5-83C97F5FA44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044213" y="800100"/>
            <a:ext cx="5528654" cy="3160547"/>
          </a:xfrm>
          <a:prstGeom prst="rect">
            <a:avLst/>
          </a:prstGeom>
        </p:spPr>
      </p:pic>
    </p:spTree>
    <p:extLst>
      <p:ext uri="{BB962C8B-B14F-4D97-AF65-F5344CB8AC3E}">
        <p14:creationId xmlns:p14="http://schemas.microsoft.com/office/powerpoint/2010/main" val="349704054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F4B431BF-7754-61EA-8674-535B623FB428}"/>
              </a:ext>
            </a:extLst>
          </p:cNvPr>
          <p:cNvSpPr>
            <a:spLocks noGrp="1"/>
          </p:cNvSpPr>
          <p:nvPr>
            <p:ph type="sldNum" sz="quarter" idx="12"/>
          </p:nvPr>
        </p:nvSpPr>
        <p:spPr/>
        <p:txBody>
          <a:bodyPr/>
          <a:lstStyle/>
          <a:p>
            <a:fld id="{5904434A-41D3-46CB-A90E-8E43A5601C26}" type="slidenum">
              <a:rPr lang="en-US" smtClean="0"/>
              <a:pPr/>
              <a:t>7</a:t>
            </a:fld>
            <a:endParaRPr lang="en-US" dirty="0"/>
          </a:p>
        </p:txBody>
      </p:sp>
      <p:sp>
        <p:nvSpPr>
          <p:cNvPr id="2" name="Rectangle 1"/>
          <p:cNvSpPr/>
          <p:nvPr/>
        </p:nvSpPr>
        <p:spPr>
          <a:xfrm>
            <a:off x="5919020" y="299872"/>
            <a:ext cx="5376922" cy="400110"/>
          </a:xfrm>
          <a:prstGeom prst="rect">
            <a:avLst/>
          </a:prstGeom>
        </p:spPr>
        <p:txBody>
          <a:bodyPr wrap="square">
            <a:spAutoFit/>
          </a:bodyPr>
          <a:lstStyle/>
          <a:p>
            <a:pPr algn="r" rtl="1"/>
            <a:r>
              <a:rPr lang="fa-IR" sz="2000" dirty="0">
                <a:solidFill>
                  <a:schemeClr val="bg1"/>
                </a:solidFill>
                <a:latin typeface="Times New Roman" panose="02020603050405020304" pitchFamily="18" charset="0"/>
                <a:cs typeface="B Titr" panose="00000700000000000000" pitchFamily="2" charset="-78"/>
              </a:rPr>
              <a:t>تکنیک‌های کلاه سیاه در </a:t>
            </a:r>
            <a:r>
              <a:rPr lang="en-US" sz="2000" b="1" dirty="0">
                <a:solidFill>
                  <a:schemeClr val="bg1"/>
                </a:solidFill>
                <a:latin typeface="Times New Roman" panose="02020603050405020304" pitchFamily="18" charset="0"/>
                <a:cs typeface="B Titr" panose="00000700000000000000" pitchFamily="2" charset="-78"/>
              </a:rPr>
              <a:t>SEO</a:t>
            </a:r>
          </a:p>
        </p:txBody>
      </p:sp>
      <p:sp>
        <p:nvSpPr>
          <p:cNvPr id="3" name="Rectangle 2"/>
          <p:cNvSpPr/>
          <p:nvPr/>
        </p:nvSpPr>
        <p:spPr>
          <a:xfrm>
            <a:off x="807422" y="2801049"/>
            <a:ext cx="11071122" cy="3416320"/>
          </a:xfrm>
          <a:prstGeom prst="rect">
            <a:avLst/>
          </a:prstGeom>
        </p:spPr>
        <p:txBody>
          <a:bodyPr wrap="square">
            <a:spAutoFit/>
          </a:bodyPr>
          <a:lstStyle/>
          <a:p>
            <a:pPr algn="justLow" rtl="1">
              <a:lnSpc>
                <a:spcPct val="250000"/>
              </a:lnSpc>
            </a:pPr>
            <a:endParaRPr lang="fa-IR" sz="1600" dirty="0">
              <a:latin typeface="Vazir" panose="020B0603030804020204" pitchFamily="34" charset="-78"/>
              <a:cs typeface="Vazir" panose="020B0603030804020204" pitchFamily="34" charset="-78"/>
            </a:endParaRPr>
          </a:p>
          <a:p>
            <a:pPr algn="justLow" rtl="1">
              <a:lnSpc>
                <a:spcPct val="250000"/>
              </a:lnSpc>
            </a:pPr>
            <a:r>
              <a:rPr lang="fa-IR" sz="1600" b="1" dirty="0">
                <a:latin typeface="Vazir" panose="020B0603030804020204" pitchFamily="34" charset="-78"/>
                <a:cs typeface="Vazir" panose="020B0603030804020204" pitchFamily="34" charset="-78"/>
              </a:rPr>
              <a:t>استفاده بیش ‌از حد از یک انکر تکست (</a:t>
            </a:r>
            <a:r>
              <a:rPr lang="en-US" sz="1600" b="1" dirty="0">
                <a:latin typeface="Vazir" panose="020B0603030804020204" pitchFamily="34" charset="-78"/>
                <a:cs typeface="Vazir" panose="020B0603030804020204" pitchFamily="34" charset="-78"/>
              </a:rPr>
              <a:t>Overused Anchor Text </a:t>
            </a:r>
            <a:r>
              <a:rPr lang="fa-IR" sz="1600" b="1" dirty="0">
                <a:latin typeface="Vazir" panose="020B0603030804020204" pitchFamily="34" charset="-78"/>
                <a:cs typeface="Vazir" panose="020B0603030804020204" pitchFamily="34" charset="-78"/>
              </a:rPr>
              <a:t>  )</a:t>
            </a:r>
            <a:endParaRPr lang="en-US" sz="1600" b="1" dirty="0">
              <a:latin typeface="Vazir" panose="020B0603030804020204" pitchFamily="34" charset="-78"/>
              <a:cs typeface="Vazir" panose="020B0603030804020204" pitchFamily="34" charset="-78"/>
            </a:endParaRPr>
          </a:p>
          <a:p>
            <a:pPr algn="justLow" rtl="1">
              <a:lnSpc>
                <a:spcPct val="250000"/>
              </a:lnSpc>
            </a:pPr>
            <a:r>
              <a:rPr lang="fa-IR" sz="1600" dirty="0">
                <a:latin typeface="Vazir" panose="020B0603030804020204" pitchFamily="34" charset="-78"/>
                <a:cs typeface="Vazir" panose="020B0603030804020204" pitchFamily="34" charset="-78"/>
              </a:rPr>
              <a:t>انکر تکست در سئو یک موضوع قدیمی اما پیچیده است. بسیاری از افراد فعال در این حوزه عقیده دارند که از انکر تکست‌های منطبق بر محتوای صفحه مبدا باید استفاده کرد؛ اما می‌توان متن انکر تکست‌های خود را متنوع ولی همچنان مرتبط با صفحه مقصد انتخاب کنید و فقط از یک انکر تکست با یک کلمه کلیدی خاص استفاده نکنید. این روش یکی از تکنیک‌های کلاه سئو و البته رایج است که بسیاری از افراد تازه‌کار بدون آگاهی از آن در لینک‌سازی‌های داخلی و خارجی استفاده می‌کنند.</a:t>
            </a:r>
            <a:endParaRPr lang="en-US" sz="1600" dirty="0">
              <a:latin typeface="Vazir" panose="020B0603030804020204" pitchFamily="34" charset="-78"/>
              <a:cs typeface="Vazir" panose="020B0603030804020204" pitchFamily="34" charset="-78"/>
            </a:endParaRPr>
          </a:p>
        </p:txBody>
      </p:sp>
      <p:pic>
        <p:nvPicPr>
          <p:cNvPr id="7" name="Picture 6">
            <a:extLst>
              <a:ext uri="{FF2B5EF4-FFF2-40B4-BE49-F238E27FC236}">
                <a16:creationId xmlns:a16="http://schemas.microsoft.com/office/drawing/2014/main" id="{72187EB2-6F91-4C89-6B2A-02ABDE5D2FC1}"/>
              </a:ext>
            </a:extLst>
          </p:cNvPr>
          <p:cNvPicPr>
            <a:picLocks noChangeAspect="1"/>
          </p:cNvPicPr>
          <p:nvPr/>
        </p:nvPicPr>
        <p:blipFill rotWithShape="1">
          <a:blip r:embed="rId2">
            <a:extLst>
              <a:ext uri="{28A0092B-C50C-407E-A947-70E740481C1C}">
                <a14:useLocalDpi xmlns:a14="http://schemas.microsoft.com/office/drawing/2010/main" val="0"/>
              </a:ext>
            </a:extLst>
          </a:blip>
          <a:srcRect l="20160" t="20588" r="20428" b="14411"/>
          <a:stretch/>
        </p:blipFill>
        <p:spPr>
          <a:xfrm>
            <a:off x="747243" y="1169823"/>
            <a:ext cx="5348757" cy="2925928"/>
          </a:xfrm>
          <a:prstGeom prst="rect">
            <a:avLst/>
          </a:prstGeom>
        </p:spPr>
      </p:pic>
    </p:spTree>
    <p:extLst>
      <p:ext uri="{BB962C8B-B14F-4D97-AF65-F5344CB8AC3E}">
        <p14:creationId xmlns:p14="http://schemas.microsoft.com/office/powerpoint/2010/main" val="226219411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F4B431BF-7754-61EA-8674-535B623FB428}"/>
              </a:ext>
            </a:extLst>
          </p:cNvPr>
          <p:cNvSpPr>
            <a:spLocks noGrp="1"/>
          </p:cNvSpPr>
          <p:nvPr>
            <p:ph type="sldNum" sz="quarter" idx="12"/>
          </p:nvPr>
        </p:nvSpPr>
        <p:spPr/>
        <p:txBody>
          <a:bodyPr/>
          <a:lstStyle/>
          <a:p>
            <a:fld id="{5904434A-41D3-46CB-A90E-8E43A5601C26}" type="slidenum">
              <a:rPr lang="en-US" smtClean="0"/>
              <a:pPr/>
              <a:t>8</a:t>
            </a:fld>
            <a:endParaRPr lang="en-US" dirty="0"/>
          </a:p>
        </p:txBody>
      </p:sp>
      <p:sp>
        <p:nvSpPr>
          <p:cNvPr id="2" name="Rectangle 1"/>
          <p:cNvSpPr/>
          <p:nvPr/>
        </p:nvSpPr>
        <p:spPr>
          <a:xfrm>
            <a:off x="5919020" y="299872"/>
            <a:ext cx="5376922" cy="400110"/>
          </a:xfrm>
          <a:prstGeom prst="rect">
            <a:avLst/>
          </a:prstGeom>
        </p:spPr>
        <p:txBody>
          <a:bodyPr wrap="square">
            <a:spAutoFit/>
          </a:bodyPr>
          <a:lstStyle/>
          <a:p>
            <a:pPr algn="r" rtl="1"/>
            <a:r>
              <a:rPr lang="fa-IR" sz="2000" dirty="0">
                <a:solidFill>
                  <a:schemeClr val="bg1"/>
                </a:solidFill>
                <a:latin typeface="Times New Roman" panose="02020603050405020304" pitchFamily="18" charset="0"/>
                <a:cs typeface="B Titr" panose="00000700000000000000" pitchFamily="2" charset="-78"/>
              </a:rPr>
              <a:t>تکنیک‌های کلاه سیاه در </a:t>
            </a:r>
            <a:r>
              <a:rPr lang="en-US" sz="2000" b="1" dirty="0">
                <a:solidFill>
                  <a:schemeClr val="bg1"/>
                </a:solidFill>
                <a:latin typeface="Times New Roman" panose="02020603050405020304" pitchFamily="18" charset="0"/>
                <a:cs typeface="B Titr" panose="00000700000000000000" pitchFamily="2" charset="-78"/>
              </a:rPr>
              <a:t>SEO</a:t>
            </a:r>
          </a:p>
        </p:txBody>
      </p:sp>
      <p:sp>
        <p:nvSpPr>
          <p:cNvPr id="3" name="Rectangle 2"/>
          <p:cNvSpPr/>
          <p:nvPr/>
        </p:nvSpPr>
        <p:spPr>
          <a:xfrm>
            <a:off x="439016" y="402597"/>
            <a:ext cx="5580784" cy="6155531"/>
          </a:xfrm>
          <a:prstGeom prst="rect">
            <a:avLst/>
          </a:prstGeom>
        </p:spPr>
        <p:txBody>
          <a:bodyPr wrap="square">
            <a:spAutoFit/>
          </a:bodyPr>
          <a:lstStyle/>
          <a:p>
            <a:pPr algn="justLow" rtl="1">
              <a:lnSpc>
                <a:spcPct val="250000"/>
              </a:lnSpc>
            </a:pPr>
            <a:endParaRPr lang="fa-IR" sz="1600" dirty="0">
              <a:latin typeface="Vazir" panose="020B0603030804020204" pitchFamily="34" charset="-78"/>
              <a:cs typeface="Vazir" panose="020B0603030804020204" pitchFamily="34" charset="-78"/>
            </a:endParaRPr>
          </a:p>
          <a:p>
            <a:pPr algn="justLow" rtl="1">
              <a:lnSpc>
                <a:spcPct val="250000"/>
              </a:lnSpc>
            </a:pPr>
            <a:r>
              <a:rPr lang="fa-IR" sz="1600" b="1" dirty="0">
                <a:latin typeface="Vazir" panose="020B0603030804020204" pitchFamily="34" charset="-78"/>
                <a:cs typeface="Vazir" panose="020B0603030804020204" pitchFamily="34" charset="-78"/>
              </a:rPr>
              <a:t>محتوای پنهان</a:t>
            </a:r>
            <a:r>
              <a:rPr lang="en-US" sz="1600" b="1" dirty="0">
                <a:latin typeface="Vazir" panose="020B0603030804020204" pitchFamily="34" charset="-78"/>
                <a:cs typeface="Vazir" panose="020B0603030804020204" pitchFamily="34" charset="-78"/>
              </a:rPr>
              <a:t>( Hidden Content ) </a:t>
            </a:r>
          </a:p>
          <a:p>
            <a:pPr algn="justLow" rtl="1">
              <a:lnSpc>
                <a:spcPct val="250000"/>
              </a:lnSpc>
            </a:pPr>
            <a:r>
              <a:rPr lang="fa-IR" sz="1600" dirty="0">
                <a:latin typeface="Vazir" panose="020B0603030804020204" pitchFamily="34" charset="-78"/>
                <a:cs typeface="Vazir" panose="020B0603030804020204" pitchFamily="34" charset="-78"/>
              </a:rPr>
              <a:t>شیوه پنهان‌کردن محتوا یکی از ترفندهای سئو کلاه سیاه است. اگر تلاش کنید که محتوایی را به رنگ پس‌زمینه دربیاورید و متنی را با تصویر بپوشانید یا حتی تغییری در فونت و سایز آن ایجاد کنید،؛ یعنی از تکنیک محتوای پنهان یا محتوای مخفی استفاده کرده‌اید. در این روش کلمات کلیدی اصلی، کلمات کلیدی </a:t>
            </a:r>
            <a:r>
              <a:rPr lang="en-US" sz="1600" dirty="0">
                <a:latin typeface="Vazir" panose="020B0603030804020204" pitchFamily="34" charset="-78"/>
                <a:cs typeface="Vazir" panose="020B0603030804020204" pitchFamily="34" charset="-78"/>
              </a:rPr>
              <a:t> LSI </a:t>
            </a:r>
            <a:r>
              <a:rPr lang="fa-IR" sz="1600" dirty="0">
                <a:latin typeface="Vazir" panose="020B0603030804020204" pitchFamily="34" charset="-78"/>
                <a:cs typeface="Vazir" panose="020B0603030804020204" pitchFamily="34" charset="-78"/>
              </a:rPr>
              <a:t>و عبارت‌های مرتبط در متن مخفی می‌شوند اما از چشم الگوریتم‌های گوگل پنهان نمی‌ماند و به‌راحتی از عبارات اصلی داخل متن تشخیص داده می‌شوند.</a:t>
            </a:r>
            <a:endParaRPr lang="en-US" sz="1600" dirty="0">
              <a:latin typeface="Vazir" panose="020B0603030804020204" pitchFamily="34" charset="-78"/>
              <a:cs typeface="Vazir" panose="020B0603030804020204" pitchFamily="34" charset="-78"/>
            </a:endParaRPr>
          </a:p>
        </p:txBody>
      </p:sp>
      <p:pic>
        <p:nvPicPr>
          <p:cNvPr id="5" name="Picture 4"/>
          <p:cNvPicPr>
            <a:picLocks noChangeAspect="1"/>
          </p:cNvPicPr>
          <p:nvPr/>
        </p:nvPicPr>
        <p:blipFill rotWithShape="1">
          <a:blip r:embed="rId2">
            <a:clrChange>
              <a:clrFrom>
                <a:srgbClr val="F7F7F7"/>
              </a:clrFrom>
              <a:clrTo>
                <a:srgbClr val="F7F7F7">
                  <a:alpha val="0"/>
                </a:srgbClr>
              </a:clrTo>
            </a:clrChange>
          </a:blip>
          <a:srcRect l="17571" t="2193" r="16996" b="29127"/>
          <a:stretch/>
        </p:blipFill>
        <p:spPr>
          <a:xfrm>
            <a:off x="6823143" y="1371447"/>
            <a:ext cx="4441105" cy="4762866"/>
          </a:xfrm>
          <a:prstGeom prst="rect">
            <a:avLst/>
          </a:prstGeom>
        </p:spPr>
      </p:pic>
    </p:spTree>
    <p:extLst>
      <p:ext uri="{BB962C8B-B14F-4D97-AF65-F5344CB8AC3E}">
        <p14:creationId xmlns:p14="http://schemas.microsoft.com/office/powerpoint/2010/main" val="277309022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Rounded Corners 7">
            <a:extLst>
              <a:ext uri="{FF2B5EF4-FFF2-40B4-BE49-F238E27FC236}">
                <a16:creationId xmlns:a16="http://schemas.microsoft.com/office/drawing/2014/main" id="{3217015C-6BF5-94AB-2545-39CDF88B06D8}"/>
              </a:ext>
            </a:extLst>
          </p:cNvPr>
          <p:cNvSpPr/>
          <p:nvPr/>
        </p:nvSpPr>
        <p:spPr>
          <a:xfrm>
            <a:off x="331839" y="1409699"/>
            <a:ext cx="4332677" cy="4562475"/>
          </a:xfrm>
          <a:prstGeom prst="roundRect">
            <a:avLst>
              <a:gd name="adj" fmla="val 14585"/>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Slide Number Placeholder 3">
            <a:extLst>
              <a:ext uri="{FF2B5EF4-FFF2-40B4-BE49-F238E27FC236}">
                <a16:creationId xmlns:a16="http://schemas.microsoft.com/office/drawing/2014/main" id="{F4B431BF-7754-61EA-8674-535B623FB428}"/>
              </a:ext>
            </a:extLst>
          </p:cNvPr>
          <p:cNvSpPr>
            <a:spLocks noGrp="1"/>
          </p:cNvSpPr>
          <p:nvPr>
            <p:ph type="sldNum" sz="quarter" idx="12"/>
          </p:nvPr>
        </p:nvSpPr>
        <p:spPr/>
        <p:txBody>
          <a:bodyPr/>
          <a:lstStyle/>
          <a:p>
            <a:fld id="{5904434A-41D3-46CB-A90E-8E43A5601C26}" type="slidenum">
              <a:rPr lang="en-US" smtClean="0"/>
              <a:pPr/>
              <a:t>9</a:t>
            </a:fld>
            <a:endParaRPr lang="en-US" dirty="0"/>
          </a:p>
        </p:txBody>
      </p:sp>
      <p:sp>
        <p:nvSpPr>
          <p:cNvPr id="2" name="Rectangle 1"/>
          <p:cNvSpPr/>
          <p:nvPr/>
        </p:nvSpPr>
        <p:spPr>
          <a:xfrm>
            <a:off x="5919020" y="299872"/>
            <a:ext cx="5376922" cy="400110"/>
          </a:xfrm>
          <a:prstGeom prst="rect">
            <a:avLst/>
          </a:prstGeom>
        </p:spPr>
        <p:txBody>
          <a:bodyPr wrap="square">
            <a:spAutoFit/>
          </a:bodyPr>
          <a:lstStyle/>
          <a:p>
            <a:pPr algn="r" rtl="1"/>
            <a:r>
              <a:rPr lang="fa-IR" sz="2000" dirty="0">
                <a:solidFill>
                  <a:schemeClr val="bg1"/>
                </a:solidFill>
                <a:latin typeface="Times New Roman" panose="02020603050405020304" pitchFamily="18" charset="0"/>
                <a:cs typeface="B Titr" panose="00000700000000000000" pitchFamily="2" charset="-78"/>
              </a:rPr>
              <a:t>تکنیک‌های کلاه سیاه در </a:t>
            </a:r>
            <a:r>
              <a:rPr lang="en-US" sz="2000" b="1" dirty="0">
                <a:solidFill>
                  <a:schemeClr val="bg1"/>
                </a:solidFill>
                <a:latin typeface="Times New Roman" panose="02020603050405020304" pitchFamily="18" charset="0"/>
                <a:cs typeface="B Titr" panose="00000700000000000000" pitchFamily="2" charset="-78"/>
              </a:rPr>
              <a:t>SEO</a:t>
            </a:r>
          </a:p>
        </p:txBody>
      </p:sp>
      <p:sp>
        <p:nvSpPr>
          <p:cNvPr id="3" name="Rectangle 2"/>
          <p:cNvSpPr/>
          <p:nvPr/>
        </p:nvSpPr>
        <p:spPr>
          <a:xfrm>
            <a:off x="5765917" y="919027"/>
            <a:ext cx="6094244" cy="5539978"/>
          </a:xfrm>
          <a:prstGeom prst="rect">
            <a:avLst/>
          </a:prstGeom>
        </p:spPr>
        <p:txBody>
          <a:bodyPr wrap="square">
            <a:spAutoFit/>
          </a:bodyPr>
          <a:lstStyle/>
          <a:p>
            <a:pPr algn="justLow" rtl="1">
              <a:lnSpc>
                <a:spcPct val="250000"/>
              </a:lnSpc>
            </a:pPr>
            <a:r>
              <a:rPr lang="fa-IR" sz="1600" b="1" dirty="0">
                <a:latin typeface="Vazir" panose="020B0603030804020204" pitchFamily="34" charset="-78"/>
                <a:cs typeface="Vazir" panose="020B0603030804020204" pitchFamily="34" charset="-78"/>
              </a:rPr>
              <a:t>محتوای تکرای یا سرقت‌شده </a:t>
            </a:r>
            <a:r>
              <a:rPr lang="en-US" sz="1600" b="1" dirty="0">
                <a:latin typeface="Vazir" panose="020B0603030804020204" pitchFamily="34" charset="-78"/>
                <a:cs typeface="Vazir" panose="020B0603030804020204" pitchFamily="34" charset="-78"/>
              </a:rPr>
              <a:t>Plagiarized or Duplicated Content </a:t>
            </a:r>
          </a:p>
          <a:p>
            <a:pPr algn="justLow" rtl="1">
              <a:lnSpc>
                <a:spcPct val="250000"/>
              </a:lnSpc>
            </a:pPr>
            <a:r>
              <a:rPr lang="fa-IR" sz="1600" dirty="0">
                <a:latin typeface="Vazir" panose="020B0603030804020204" pitchFamily="34" charset="-78"/>
                <a:cs typeface="Vazir" panose="020B0603030804020204" pitchFamily="34" charset="-78"/>
              </a:rPr>
              <a:t>زمانی که از ساختار و پاراگراف محتوایی مطلبی از سایت خود برای تولید محتوای دیگر سایت خود استفاده کنید؛ یعنی دست به انتشار محتوای تکراری زده‌اید. اما استفاده از محتوایی که نسخه کامل یا مشابهی در سایت‌های دیگر دارد، محتوای کپی نام دارد. این تکنیک باعث می‌شود محتوای تکراری و کپی باعث سردرگمی و مانع تشخیص محتوای ارزشمند برای مخاطب ‌شود. بنابراین، نگارش محتوای دست‌اول و منحصر‌به‌فرد را برای تمام صفحات سایت جدی بگیرید و هیچ‌گاه به سراغ محتوای تکراری و کپی نروید.</a:t>
            </a:r>
            <a:endParaRPr lang="en-US" sz="1600" dirty="0">
              <a:latin typeface="Vazir" panose="020B0603030804020204" pitchFamily="34" charset="-78"/>
              <a:cs typeface="Vazir" panose="020B0603030804020204" pitchFamily="34" charset="-78"/>
            </a:endParaRPr>
          </a:p>
        </p:txBody>
      </p:sp>
      <p:pic>
        <p:nvPicPr>
          <p:cNvPr id="7" name="Picture 6">
            <a:extLst>
              <a:ext uri="{FF2B5EF4-FFF2-40B4-BE49-F238E27FC236}">
                <a16:creationId xmlns:a16="http://schemas.microsoft.com/office/drawing/2014/main" id="{24C1C3DA-A02D-54BC-E50A-25FF7C5763D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52741" y="1147762"/>
            <a:ext cx="4562475" cy="4562475"/>
          </a:xfrm>
          <a:prstGeom prst="roundRect">
            <a:avLst>
              <a:gd name="adj" fmla="val 10821"/>
            </a:avLst>
          </a:prstGeom>
        </p:spPr>
      </p:pic>
    </p:spTree>
    <p:extLst>
      <p:ext uri="{BB962C8B-B14F-4D97-AF65-F5344CB8AC3E}">
        <p14:creationId xmlns:p14="http://schemas.microsoft.com/office/powerpoint/2010/main" val="1447043061"/>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305</TotalTime>
  <Words>4166</Words>
  <Application>Microsoft Office PowerPoint</Application>
  <PresentationFormat>Widescreen</PresentationFormat>
  <Paragraphs>176</Paragraphs>
  <Slides>42</Slides>
  <Notes>1</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42</vt:i4>
      </vt:variant>
    </vt:vector>
  </HeadingPairs>
  <TitlesOfParts>
    <vt:vector size="49" baseType="lpstr">
      <vt:lpstr>Arial</vt:lpstr>
      <vt:lpstr>Calibri</vt:lpstr>
      <vt:lpstr>Shabnam</vt:lpstr>
      <vt:lpstr>Times New Roman</vt:lpstr>
      <vt:lpstr>Vazir</vt:lpstr>
      <vt:lpstr>Wingdings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Mobotop</dc:creator>
  <cp:lastModifiedBy>Mobotop</cp:lastModifiedBy>
  <cp:revision>27</cp:revision>
  <dcterms:created xsi:type="dcterms:W3CDTF">2024-04-22T22:19:35Z</dcterms:created>
  <dcterms:modified xsi:type="dcterms:W3CDTF">2024-05-02T08:01:04Z</dcterms:modified>
</cp:coreProperties>
</file>