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ebp" ContentType="image/webp"/>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4"/>
  </p:notesMasterIdLst>
  <p:handoutMasterIdLst>
    <p:handoutMasterId r:id="rId45"/>
  </p:handoutMasterIdLst>
  <p:sldIdLst>
    <p:sldId id="300" r:id="rId2"/>
    <p:sldId id="299" r:id="rId3"/>
    <p:sldId id="257" r:id="rId4"/>
    <p:sldId id="258" r:id="rId5"/>
    <p:sldId id="259" r:id="rId6"/>
    <p:sldId id="260" r:id="rId7"/>
    <p:sldId id="261" r:id="rId8"/>
    <p:sldId id="262" r:id="rId9"/>
    <p:sldId id="263" r:id="rId10"/>
    <p:sldId id="264" r:id="rId11"/>
    <p:sldId id="265" r:id="rId12"/>
    <p:sldId id="268" r:id="rId13"/>
    <p:sldId id="269" r:id="rId14"/>
    <p:sldId id="270" r:id="rId15"/>
    <p:sldId id="298" r:id="rId16"/>
    <p:sldId id="271" r:id="rId17"/>
    <p:sldId id="272" r:id="rId18"/>
    <p:sldId id="273" r:id="rId19"/>
    <p:sldId id="274" r:id="rId20"/>
    <p:sldId id="275" r:id="rId21"/>
    <p:sldId id="276" r:id="rId22"/>
    <p:sldId id="277" r:id="rId23"/>
    <p:sldId id="278" r:id="rId24"/>
    <p:sldId id="279" r:id="rId25"/>
    <p:sldId id="280" r:id="rId26"/>
    <p:sldId id="281" r:id="rId27"/>
    <p:sldId id="296"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301" r:id="rId43"/>
  </p:sldIdLst>
  <p:sldSz cx="12192000" cy="6858000"/>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aytakht" initials="p" lastIdx="1" clrIdx="0">
    <p:extLst>
      <p:ext uri="{19B8F6BF-5375-455C-9EA6-DF929625EA0E}">
        <p15:presenceInfo xmlns:p15="http://schemas.microsoft.com/office/powerpoint/2012/main" userId="paytakht"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63BDD5"/>
    <a:srgbClr val="9DC3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48" d="100"/>
          <a:sy n="48" d="100"/>
        </p:scale>
        <p:origin x="53" y="778"/>
      </p:cViewPr>
      <p:guideLst/>
    </p:cSldViewPr>
  </p:slideViewPr>
  <p:notesTextViewPr>
    <p:cViewPr>
      <p:scale>
        <a:sx n="1" d="1"/>
        <a:sy n="1" d="1"/>
      </p:scale>
      <p:origin x="0" y="0"/>
    </p:cViewPr>
  </p:notesTextViewPr>
  <p:notesViewPr>
    <p:cSldViewPr snapToGrid="0">
      <p:cViewPr varScale="1">
        <p:scale>
          <a:sx n="65" d="100"/>
          <a:sy n="65" d="100"/>
        </p:scale>
        <p:origin x="3154" y="4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commentAuthors" Target="commentAuthor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F46B4D3-AC08-52BA-470C-C2D8A274E21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D6F18DE-93FB-D022-68C6-2D3F0865FCF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7C5A58E-FD33-40E2-B74A-ECED3FCD5119}" type="datetimeFigureOut">
              <a:rPr lang="en-US" smtClean="0"/>
              <a:t>5/3/2024</a:t>
            </a:fld>
            <a:endParaRPr lang="en-US"/>
          </a:p>
        </p:txBody>
      </p:sp>
      <p:sp>
        <p:nvSpPr>
          <p:cNvPr id="4" name="Footer Placeholder 3">
            <a:extLst>
              <a:ext uri="{FF2B5EF4-FFF2-40B4-BE49-F238E27FC236}">
                <a16:creationId xmlns:a16="http://schemas.microsoft.com/office/drawing/2014/main" id="{ECB87570-4DA9-3BD0-37E3-CF95390F8B1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5C5449C0-483F-09AF-41B0-95E029E8D03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3861F60-872F-4317-B135-83D74816A74E}" type="slidenum">
              <a:rPr lang="en-US" smtClean="0"/>
              <a:t>‹#›</a:t>
            </a:fld>
            <a:endParaRPr lang="en-US"/>
          </a:p>
        </p:txBody>
      </p:sp>
    </p:spTree>
    <p:extLst>
      <p:ext uri="{BB962C8B-B14F-4D97-AF65-F5344CB8AC3E}">
        <p14:creationId xmlns:p14="http://schemas.microsoft.com/office/powerpoint/2010/main" val="176013935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B7709A89-721D-4954-BB69-A14E9FBFF0DD}" type="datetimeFigureOut">
              <a:rPr lang="fa-IR" smtClean="0"/>
              <a:t>25/10/1445</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3C4EDE85-B489-41BB-993C-19F1E3D704E2}" type="slidenum">
              <a:rPr lang="fa-IR" smtClean="0"/>
              <a:t>‹#›</a:t>
            </a:fld>
            <a:endParaRPr lang="fa-IR"/>
          </a:p>
        </p:txBody>
      </p:sp>
    </p:spTree>
    <p:extLst>
      <p:ext uri="{BB962C8B-B14F-4D97-AF65-F5344CB8AC3E}">
        <p14:creationId xmlns:p14="http://schemas.microsoft.com/office/powerpoint/2010/main" val="4163178679"/>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3C4EDE85-B489-41BB-993C-19F1E3D704E2}" type="slidenum">
              <a:rPr lang="fa-IR" smtClean="0"/>
              <a:t>38</a:t>
            </a:fld>
            <a:endParaRPr lang="fa-IR"/>
          </a:p>
        </p:txBody>
      </p:sp>
    </p:spTree>
    <p:extLst>
      <p:ext uri="{BB962C8B-B14F-4D97-AF65-F5344CB8AC3E}">
        <p14:creationId xmlns:p14="http://schemas.microsoft.com/office/powerpoint/2010/main" val="19427499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27F68D3-9155-EE99-94A7-49C7E2E2401D}"/>
              </a:ext>
            </a:extLst>
          </p:cNvPr>
          <p:cNvSpPr/>
          <p:nvPr userDrawn="1"/>
        </p:nvSpPr>
        <p:spPr>
          <a:xfrm>
            <a:off x="0" y="0"/>
            <a:ext cx="12192000" cy="594804"/>
          </a:xfrm>
          <a:prstGeom prst="rect">
            <a:avLst/>
          </a:prstGeom>
          <a:solidFill>
            <a:srgbClr val="63B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487819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2790595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25623015"/>
      </p:ext>
    </p:extLst>
  </p:cSld>
  <p:clrMap bg1="lt1" tx1="dk1" bg2="lt2" tx2="dk2" accent1="accent1" accent2="accent2" accent3="accent3" accent4="accent4" accent5="accent5" accent6="accent6" hlink="hlink" folHlink="folHlink"/>
  <p:sldLayoutIdLst>
    <p:sldLayoutId id="2147483655" r:id="rId1"/>
    <p:sldLayoutId id="2147483656" r:id="rId2"/>
  </p:sldLayoutIdLst>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3.svg"/></Relationships>
</file>

<file path=ppt/slides/_rels/slide1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2.webp"/><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jp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1.xml"/><Relationship Id="rId4" Type="http://schemas.openxmlformats.org/officeDocument/2006/relationships/image" Target="../media/image34.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image" Target="../media/image44.jp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47.jpe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hyperlink" Target="https://raoouf.com/" TargetMode="External"/><Relationship Id="rId2" Type="http://schemas.openxmlformats.org/officeDocument/2006/relationships/hyperlink" Target="https://monoppy.ir/" TargetMode="External"/><Relationship Id="rId1" Type="http://schemas.openxmlformats.org/officeDocument/2006/relationships/slideLayout" Target="../slideLayouts/slideLayout1.xml"/><Relationship Id="rId6" Type="http://schemas.openxmlformats.org/officeDocument/2006/relationships/image" Target="../media/image53.png"/><Relationship Id="rId5" Type="http://schemas.openxmlformats.org/officeDocument/2006/relationships/hyperlink" Target="https://www.bishtarazyek.com/" TargetMode="External"/><Relationship Id="rId4" Type="http://schemas.openxmlformats.org/officeDocument/2006/relationships/hyperlink" Target="https://parvaresheafkar.com/" TargetMode="Externa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g"/><Relationship Id="rId1" Type="http://schemas.openxmlformats.org/officeDocument/2006/relationships/slideLayout" Target="../slideLayouts/slideLayout1.xml"/><Relationship Id="rId4" Type="http://schemas.openxmlformats.org/officeDocument/2006/relationships/image" Target="../media/image14.jpeg"/></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E75C484-3576-3905-A74F-0A9410B160DB}"/>
              </a:ext>
            </a:extLst>
          </p:cNvPr>
          <p:cNvPicPr>
            <a:picLocks noChangeAspect="1"/>
          </p:cNvPicPr>
          <p:nvPr/>
        </p:nvPicPr>
        <p:blipFill rotWithShape="1">
          <a:blip r:embed="rId2" cstate="print">
            <a:clrChange>
              <a:clrFrom>
                <a:srgbClr val="F6F6F6"/>
              </a:clrFrom>
              <a:clrTo>
                <a:srgbClr val="F6F6F6">
                  <a:alpha val="0"/>
                </a:srgbClr>
              </a:clrTo>
            </a:clrChange>
            <a:extLst>
              <a:ext uri="{28A0092B-C50C-407E-A947-70E740481C1C}">
                <a14:useLocalDpi xmlns:a14="http://schemas.microsoft.com/office/drawing/2010/main" val="0"/>
              </a:ext>
            </a:extLst>
          </a:blip>
          <a:srcRect t="13314" r="6433" b="7740"/>
          <a:stretch/>
        </p:blipFill>
        <p:spPr>
          <a:xfrm>
            <a:off x="0" y="0"/>
            <a:ext cx="12192000" cy="6858000"/>
          </a:xfrm>
          <a:prstGeom prst="rect">
            <a:avLst/>
          </a:prstGeom>
        </p:spPr>
      </p:pic>
      <p:sp>
        <p:nvSpPr>
          <p:cNvPr id="4" name="Rectangle 3">
            <a:extLst>
              <a:ext uri="{FF2B5EF4-FFF2-40B4-BE49-F238E27FC236}">
                <a16:creationId xmlns:a16="http://schemas.microsoft.com/office/drawing/2014/main" id="{14AA8224-E80F-6928-1681-C56F4C07BFEC}"/>
              </a:ext>
            </a:extLst>
          </p:cNvPr>
          <p:cNvSpPr/>
          <p:nvPr/>
        </p:nvSpPr>
        <p:spPr>
          <a:xfrm>
            <a:off x="6847254" y="2539635"/>
            <a:ext cx="4581426" cy="553357"/>
          </a:xfrm>
          <a:prstGeom prst="rect">
            <a:avLst/>
          </a:prstGeom>
        </p:spPr>
        <p:txBody>
          <a:bodyPr wrap="square">
            <a:spAutoFit/>
          </a:bodyPr>
          <a:lstStyle/>
          <a:p>
            <a:pPr algn="ctr" rtl="1">
              <a:lnSpc>
                <a:spcPct val="107000"/>
              </a:lnSpc>
              <a:spcAft>
                <a:spcPts val="800"/>
              </a:spcAft>
            </a:pPr>
            <a:r>
              <a:rPr lang="fa-IR" sz="2800" b="1" dirty="0">
                <a:latin typeface="Shabnam" panose="020B0603030804020204" pitchFamily="34" charset="-78"/>
                <a:cs typeface="B Titr" panose="00000700000000000000" pitchFamily="2" charset="-78"/>
              </a:rPr>
              <a:t>موضوع: </a:t>
            </a:r>
            <a:r>
              <a:rPr lang="fa-IR" sz="2800" b="1" dirty="0">
                <a:solidFill>
                  <a:srgbClr val="63BDD5"/>
                </a:solidFill>
                <a:latin typeface="Shabnam" panose="020B0603030804020204" pitchFamily="34" charset="-78"/>
                <a:cs typeface="B Titr" panose="00000700000000000000" pitchFamily="2" charset="-78"/>
              </a:rPr>
              <a:t>پاورپوینت استقلال مالی</a:t>
            </a:r>
            <a:endParaRPr lang="en-US" sz="2800" b="1" dirty="0">
              <a:solidFill>
                <a:srgbClr val="63BDD5"/>
              </a:solidFill>
              <a:latin typeface="Shabnam" panose="020B0603030804020204" pitchFamily="34" charset="-78"/>
              <a:cs typeface="B Titr" panose="00000700000000000000" pitchFamily="2" charset="-78"/>
            </a:endParaRPr>
          </a:p>
        </p:txBody>
      </p:sp>
      <p:sp>
        <p:nvSpPr>
          <p:cNvPr id="5" name="Rectangle 4">
            <a:extLst>
              <a:ext uri="{FF2B5EF4-FFF2-40B4-BE49-F238E27FC236}">
                <a16:creationId xmlns:a16="http://schemas.microsoft.com/office/drawing/2014/main" id="{47E82C70-764B-941E-B1E2-98B248D5DE24}"/>
              </a:ext>
            </a:extLst>
          </p:cNvPr>
          <p:cNvSpPr/>
          <p:nvPr/>
        </p:nvSpPr>
        <p:spPr>
          <a:xfrm>
            <a:off x="6847254" y="3527808"/>
            <a:ext cx="4581426" cy="553357"/>
          </a:xfrm>
          <a:prstGeom prst="rect">
            <a:avLst/>
          </a:prstGeom>
        </p:spPr>
        <p:txBody>
          <a:bodyPr wrap="square">
            <a:spAutoFit/>
          </a:bodyPr>
          <a:lstStyle/>
          <a:p>
            <a:pPr algn="ctr" rtl="1">
              <a:lnSpc>
                <a:spcPct val="107000"/>
              </a:lnSpc>
              <a:spcAft>
                <a:spcPts val="800"/>
              </a:spcAft>
            </a:pPr>
            <a:r>
              <a:rPr lang="fa-IR" sz="2800" b="1" dirty="0">
                <a:latin typeface="Shabnam" panose="020B0603030804020204" pitchFamily="34" charset="-78"/>
                <a:cs typeface="B Titr" panose="00000700000000000000" pitchFamily="2" charset="-78"/>
              </a:rPr>
              <a:t>استاد راهنما:  </a:t>
            </a:r>
            <a:r>
              <a:rPr lang="fa-IR" sz="2800" b="1" dirty="0">
                <a:solidFill>
                  <a:srgbClr val="63BDD5"/>
                </a:solidFill>
                <a:latin typeface="Shabnam" panose="020B0603030804020204" pitchFamily="34" charset="-78"/>
                <a:cs typeface="B Titr" panose="00000700000000000000" pitchFamily="2" charset="-78"/>
              </a:rPr>
              <a:t>دکتر علیرضا عزیزی</a:t>
            </a:r>
            <a:endParaRPr lang="en-US" sz="2800" b="1" dirty="0">
              <a:solidFill>
                <a:srgbClr val="63BDD5"/>
              </a:solidFill>
              <a:latin typeface="Shabnam" panose="020B0603030804020204" pitchFamily="34" charset="-78"/>
              <a:cs typeface="B Titr" panose="00000700000000000000" pitchFamily="2" charset="-78"/>
            </a:endParaRPr>
          </a:p>
        </p:txBody>
      </p:sp>
      <p:sp>
        <p:nvSpPr>
          <p:cNvPr id="6" name="Rectangle 5">
            <a:extLst>
              <a:ext uri="{FF2B5EF4-FFF2-40B4-BE49-F238E27FC236}">
                <a16:creationId xmlns:a16="http://schemas.microsoft.com/office/drawing/2014/main" id="{E1285AF4-8254-E5A5-ADC5-1294CB4F4D33}"/>
              </a:ext>
            </a:extLst>
          </p:cNvPr>
          <p:cNvSpPr/>
          <p:nvPr/>
        </p:nvSpPr>
        <p:spPr>
          <a:xfrm>
            <a:off x="6847254" y="4515981"/>
            <a:ext cx="4581426" cy="553357"/>
          </a:xfrm>
          <a:prstGeom prst="rect">
            <a:avLst/>
          </a:prstGeom>
        </p:spPr>
        <p:txBody>
          <a:bodyPr wrap="square">
            <a:spAutoFit/>
          </a:bodyPr>
          <a:lstStyle/>
          <a:p>
            <a:pPr algn="ctr" rtl="1">
              <a:lnSpc>
                <a:spcPct val="107000"/>
              </a:lnSpc>
              <a:spcAft>
                <a:spcPts val="800"/>
              </a:spcAft>
            </a:pPr>
            <a:r>
              <a:rPr lang="fa-IR" sz="2800" b="1" dirty="0">
                <a:latin typeface="Shabnam" panose="020B0603030804020204" pitchFamily="34" charset="-78"/>
                <a:cs typeface="B Titr" panose="00000700000000000000" pitchFamily="2" charset="-78"/>
              </a:rPr>
              <a:t>پژوهشگر: </a:t>
            </a:r>
            <a:r>
              <a:rPr lang="fa-IR" sz="2800" b="1" dirty="0">
                <a:solidFill>
                  <a:srgbClr val="63BDD5"/>
                </a:solidFill>
                <a:latin typeface="Shabnam" panose="020B0603030804020204" pitchFamily="34" charset="-78"/>
                <a:cs typeface="B Titr" panose="00000700000000000000" pitchFamily="2" charset="-78"/>
              </a:rPr>
              <a:t>محمد جواد عزیزی</a:t>
            </a:r>
            <a:endParaRPr lang="en-US" sz="2800" b="1" dirty="0">
              <a:solidFill>
                <a:srgbClr val="63BDD5"/>
              </a:solidFill>
              <a:latin typeface="Shabnam" panose="020B0603030804020204" pitchFamily="34" charset="-78"/>
              <a:cs typeface="B Titr" panose="00000700000000000000" pitchFamily="2" charset="-78"/>
            </a:endParaRPr>
          </a:p>
        </p:txBody>
      </p:sp>
      <p:sp>
        <p:nvSpPr>
          <p:cNvPr id="7" name="Rectangle 6">
            <a:extLst>
              <a:ext uri="{FF2B5EF4-FFF2-40B4-BE49-F238E27FC236}">
                <a16:creationId xmlns:a16="http://schemas.microsoft.com/office/drawing/2014/main" id="{F8F43D27-F5B6-9801-5A5F-B93126D5E36A}"/>
              </a:ext>
            </a:extLst>
          </p:cNvPr>
          <p:cNvSpPr/>
          <p:nvPr/>
        </p:nvSpPr>
        <p:spPr>
          <a:xfrm>
            <a:off x="6847254" y="5504155"/>
            <a:ext cx="4581426" cy="553357"/>
          </a:xfrm>
          <a:prstGeom prst="rect">
            <a:avLst/>
          </a:prstGeom>
        </p:spPr>
        <p:txBody>
          <a:bodyPr wrap="square">
            <a:spAutoFit/>
          </a:bodyPr>
          <a:lstStyle/>
          <a:p>
            <a:pPr algn="ctr" rtl="1">
              <a:lnSpc>
                <a:spcPct val="107000"/>
              </a:lnSpc>
              <a:spcAft>
                <a:spcPts val="800"/>
              </a:spcAft>
            </a:pPr>
            <a:r>
              <a:rPr lang="fa-IR" sz="2800" b="1" dirty="0">
                <a:latin typeface="Shabnam" panose="020B0603030804020204" pitchFamily="34" charset="-78"/>
                <a:cs typeface="B Titr" panose="00000700000000000000" pitchFamily="2" charset="-78"/>
              </a:rPr>
              <a:t>تاریخ ارائه: </a:t>
            </a:r>
            <a:r>
              <a:rPr lang="fa-IR" sz="2800" b="1" dirty="0">
                <a:solidFill>
                  <a:srgbClr val="63BDD5"/>
                </a:solidFill>
                <a:latin typeface="Shabnam" panose="020B0603030804020204" pitchFamily="34" charset="-78"/>
                <a:cs typeface="B Titr" panose="00000700000000000000" pitchFamily="2" charset="-78"/>
              </a:rPr>
              <a:t>.........</a:t>
            </a:r>
            <a:endParaRPr lang="en-US" sz="2800" b="1" dirty="0">
              <a:solidFill>
                <a:srgbClr val="63BDD5"/>
              </a:solidFill>
              <a:latin typeface="Shabnam" panose="020B0603030804020204" pitchFamily="34" charset="-78"/>
              <a:cs typeface="B Titr" panose="00000700000000000000" pitchFamily="2" charset="-78"/>
            </a:endParaRPr>
          </a:p>
        </p:txBody>
      </p:sp>
      <p:pic>
        <p:nvPicPr>
          <p:cNvPr id="11" name="Graphic 10">
            <a:extLst>
              <a:ext uri="{FF2B5EF4-FFF2-40B4-BE49-F238E27FC236}">
                <a16:creationId xmlns:a16="http://schemas.microsoft.com/office/drawing/2014/main" id="{854E3060-8AF1-5A09-88FE-76F12EA6722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429938" y="343261"/>
            <a:ext cx="1416058" cy="1853113"/>
          </a:xfrm>
          <a:prstGeom prst="rect">
            <a:avLst/>
          </a:prstGeom>
        </p:spPr>
      </p:pic>
    </p:spTree>
    <p:extLst>
      <p:ext uri="{BB962C8B-B14F-4D97-AF65-F5344CB8AC3E}">
        <p14:creationId xmlns:p14="http://schemas.microsoft.com/office/powerpoint/2010/main" val="28803921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807784" y="1874248"/>
            <a:ext cx="4006735" cy="461665"/>
          </a:xfrm>
          <a:prstGeom prst="rect">
            <a:avLst/>
          </a:prstGeom>
          <a:noFill/>
        </p:spPr>
        <p:txBody>
          <a:bodyPr wrap="square" rtlCol="1">
            <a:spAutoFit/>
          </a:bodyPr>
          <a:lstStyle/>
          <a:p>
            <a:pPr algn="just"/>
            <a:r>
              <a:rPr lang="fa-IR" sz="2400" b="1" dirty="0">
                <a:cs typeface="B Titr" panose="00000700000000000000" pitchFamily="2" charset="-78"/>
              </a:rPr>
              <a:t>عادت هفتم: مشاور مالی داشته‌باشید</a:t>
            </a:r>
          </a:p>
        </p:txBody>
      </p:sp>
      <p:sp>
        <p:nvSpPr>
          <p:cNvPr id="3" name="Rectangle 2"/>
          <p:cNvSpPr/>
          <p:nvPr/>
        </p:nvSpPr>
        <p:spPr>
          <a:xfrm>
            <a:off x="5856154" y="2444591"/>
            <a:ext cx="5958365" cy="3054682"/>
          </a:xfrm>
          <a:prstGeom prst="rect">
            <a:avLst/>
          </a:prstGeom>
        </p:spPr>
        <p:txBody>
          <a:bodyPr wrap="square">
            <a:spAutoFit/>
          </a:bodyPr>
          <a:lstStyle/>
          <a:p>
            <a:pPr algn="just">
              <a:lnSpc>
                <a:spcPct val="250000"/>
              </a:lnSpc>
            </a:pPr>
            <a:r>
              <a:rPr lang="fa-IR" sz="2000" dirty="0">
                <a:cs typeface="B Nazanin" panose="00000400000000000000" pitchFamily="2" charset="-78"/>
              </a:rPr>
              <a:t>مشاور مالی می‌تواند در جهت گرفتن تصمیمات صحیح سرمایه‌گذاری به شما کمک کند. پس هرگاه به نقطه‌ای رسیدید که مقدار قابل توجهی از ثروت جمع‌آوری کردید، می‌توانید از مشاور مالی برای سرمایه‌گذاری آن کمک بگیرید. </a:t>
            </a:r>
          </a:p>
        </p:txBody>
      </p:sp>
      <p:pic>
        <p:nvPicPr>
          <p:cNvPr id="4" name="Picture 3"/>
          <p:cNvPicPr>
            <a:picLocks noChangeAspect="1"/>
          </p:cNvPicPr>
          <p:nvPr/>
        </p:nvPicPr>
        <p:blipFill>
          <a:blip r:embed="rId2"/>
          <a:stretch>
            <a:fillRect/>
          </a:stretch>
        </p:blipFill>
        <p:spPr>
          <a:xfrm>
            <a:off x="283213" y="1874248"/>
            <a:ext cx="5292511" cy="3530861"/>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5" name="TextBox 4">
            <a:extLst>
              <a:ext uri="{FF2B5EF4-FFF2-40B4-BE49-F238E27FC236}">
                <a16:creationId xmlns:a16="http://schemas.microsoft.com/office/drawing/2014/main" id="{4D377A76-0FAF-24A0-E08A-D34BC262E9F8}"/>
              </a:ext>
            </a:extLst>
          </p:cNvPr>
          <p:cNvSpPr txBox="1"/>
          <p:nvPr/>
        </p:nvSpPr>
        <p:spPr>
          <a:xfrm>
            <a:off x="0" y="65985"/>
            <a:ext cx="12191999" cy="461665"/>
          </a:xfrm>
          <a:prstGeom prst="rect">
            <a:avLst/>
          </a:prstGeom>
          <a:noFill/>
        </p:spPr>
        <p:txBody>
          <a:bodyPr wrap="square" rtlCol="1">
            <a:spAutoFit/>
          </a:bodyPr>
          <a:lstStyle>
            <a:defPPr>
              <a:defRPr lang="fa-IR"/>
            </a:defPPr>
            <a:lvl1pPr algn="ctr">
              <a:defRPr sz="2400" b="1">
                <a:solidFill>
                  <a:schemeClr val="bg1"/>
                </a:solidFill>
                <a:cs typeface="B Titr" panose="00000700000000000000" pitchFamily="2" charset="-78"/>
              </a:defRPr>
            </a:lvl1pPr>
          </a:lstStyle>
          <a:p>
            <a:r>
              <a:rPr lang="fa-IR" dirty="0"/>
              <a:t>عادات شگفت‌انگیز برای به استقلال مالی </a:t>
            </a:r>
          </a:p>
        </p:txBody>
      </p:sp>
    </p:spTree>
    <p:extLst>
      <p:ext uri="{BB962C8B-B14F-4D97-AF65-F5344CB8AC3E}">
        <p14:creationId xmlns:p14="http://schemas.microsoft.com/office/powerpoint/2010/main" val="42850137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716892" y="777124"/>
            <a:ext cx="4299575" cy="461665"/>
          </a:xfrm>
          <a:prstGeom prst="rect">
            <a:avLst/>
          </a:prstGeom>
          <a:noFill/>
        </p:spPr>
        <p:txBody>
          <a:bodyPr wrap="square" rtlCol="1">
            <a:spAutoFit/>
          </a:bodyPr>
          <a:lstStyle/>
          <a:p>
            <a:pPr algn="just"/>
            <a:r>
              <a:rPr lang="fa-IR" sz="2400" b="1" dirty="0">
                <a:cs typeface="B Titr" panose="00000700000000000000" pitchFamily="2" charset="-78"/>
              </a:rPr>
              <a:t>عادت هشتم: مراقب سلامتی خود باشید</a:t>
            </a:r>
          </a:p>
        </p:txBody>
      </p:sp>
      <p:sp>
        <p:nvSpPr>
          <p:cNvPr id="3" name="Rectangle 2"/>
          <p:cNvSpPr/>
          <p:nvPr/>
        </p:nvSpPr>
        <p:spPr>
          <a:xfrm>
            <a:off x="175533" y="1224047"/>
            <a:ext cx="11840934" cy="2285241"/>
          </a:xfrm>
          <a:prstGeom prst="rect">
            <a:avLst/>
          </a:prstGeom>
        </p:spPr>
        <p:txBody>
          <a:bodyPr wrap="square">
            <a:spAutoFit/>
          </a:bodyPr>
          <a:lstStyle/>
          <a:p>
            <a:pPr algn="just">
              <a:lnSpc>
                <a:spcPct val="250000"/>
              </a:lnSpc>
            </a:pPr>
            <a:r>
              <a:rPr lang="fa-IR" sz="2000" dirty="0">
                <a:cs typeface="B Nazanin" panose="00000400000000000000" pitchFamily="2" charset="-78"/>
              </a:rPr>
              <a:t>با مراجعه منظم به پزشک روی سلامتی خود سرمایه‌گذاری کنید بسیاری از مشکلات را می‌توان با تغییر در شیوه زندگی مانند ورزش بیشتر و رژیم غذایی سالم‌تر برطرف کرد یا حتی از وقوع آن‌ها پیشگیری کرد چراکه درصورت وقوع بیماری هزینه‌های شما بیشتر خواهد شد و وضعیت نامناسب سلامتی ممکن است باعث بازنشستگی زودتر با درآمد ماهانه کمتر شود. </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9229" y="3195687"/>
            <a:ext cx="6389948" cy="343135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TextBox 4">
            <a:extLst>
              <a:ext uri="{FF2B5EF4-FFF2-40B4-BE49-F238E27FC236}">
                <a16:creationId xmlns:a16="http://schemas.microsoft.com/office/drawing/2014/main" id="{F2069B54-262A-0135-67D6-E76A4DB61FA3}"/>
              </a:ext>
            </a:extLst>
          </p:cNvPr>
          <p:cNvSpPr txBox="1"/>
          <p:nvPr/>
        </p:nvSpPr>
        <p:spPr>
          <a:xfrm>
            <a:off x="0" y="65985"/>
            <a:ext cx="12191999" cy="461665"/>
          </a:xfrm>
          <a:prstGeom prst="rect">
            <a:avLst/>
          </a:prstGeom>
          <a:noFill/>
        </p:spPr>
        <p:txBody>
          <a:bodyPr wrap="square" rtlCol="1">
            <a:spAutoFit/>
          </a:bodyPr>
          <a:lstStyle>
            <a:defPPr>
              <a:defRPr lang="fa-IR"/>
            </a:defPPr>
            <a:lvl1pPr algn="ctr">
              <a:defRPr sz="2400" b="1">
                <a:solidFill>
                  <a:schemeClr val="bg1"/>
                </a:solidFill>
                <a:cs typeface="B Titr" panose="00000700000000000000" pitchFamily="2" charset="-78"/>
              </a:defRPr>
            </a:lvl1pPr>
          </a:lstStyle>
          <a:p>
            <a:r>
              <a:rPr lang="fa-IR" dirty="0"/>
              <a:t>عادات شگفت‌انگیز برای به استقلال مالی </a:t>
            </a:r>
          </a:p>
        </p:txBody>
      </p:sp>
      <p:pic>
        <p:nvPicPr>
          <p:cNvPr id="5122" name="Picture 2">
            <a:extLst>
              <a:ext uri="{FF2B5EF4-FFF2-40B4-BE49-F238E27FC236}">
                <a16:creationId xmlns:a16="http://schemas.microsoft.com/office/drawing/2014/main" id="{2A4C572E-F37D-47A9-60DF-B3D0C0A1663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0552" y="4117894"/>
            <a:ext cx="4464329" cy="250914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2474791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42708" y="955395"/>
            <a:ext cx="11106581" cy="5363007"/>
          </a:xfrm>
          <a:prstGeom prst="rect">
            <a:avLst/>
          </a:prstGeom>
        </p:spPr>
        <p:txBody>
          <a:bodyPr wrap="square">
            <a:spAutoFit/>
          </a:bodyPr>
          <a:lstStyle/>
          <a:p>
            <a:pPr algn="ctr">
              <a:lnSpc>
                <a:spcPct val="250000"/>
              </a:lnSpc>
            </a:pPr>
            <a:r>
              <a:rPr lang="fa-IR" sz="2000" dirty="0">
                <a:cs typeface="B Nazanin" panose="00000400000000000000" pitchFamily="2" charset="-78"/>
              </a:rPr>
              <a:t>چه آن زمانی که پول به صورت سکه های طلایی و نقره ای در کیسه مردم جیرینگ جیرینگ صدا می داد چه حالا که به صورت اعتباری نامرئی پشت یک کارت از جنس پلاستیک، خودش را پنهان کرده است. در مسیر این ماجراجویی، عده ای با خطرهای آشکار و نهان، دست و پنجه نرم کردند و صاحب دانش و ثروت فراوانی شدند. عده ای نیز از کناره ها آمدند؛ بی خطر رسیدند ولی از دانش، بی بهره شدند و از ثروت، گنج ناچیزی به دست آوردند. آنهایی که در ماجراجویی کشف پول، با کوله باری از دانش و ثروت به سرمنزل مقصود رسیدند، درهای ذهنشان را گشودند و دانششان را به دیگران نیز آموختند. به همین دلیل، ما وارثان دانش فراوانی از ثروت اندوزی هستیم و نسبت به اجدادمان، مسیر بسیار هموارتری را برای رسیدن به استقلال مالی پیش رو داریم. در این مقاله، با هم به دنبال نکته های باارزشی می گردیم که در رسیدن به استقلال مالی، راهنما و روشنگر مسیرمان خواهند بود.</a:t>
            </a:r>
          </a:p>
        </p:txBody>
      </p:sp>
      <p:sp>
        <p:nvSpPr>
          <p:cNvPr id="4" name="TextBox 3">
            <a:extLst>
              <a:ext uri="{FF2B5EF4-FFF2-40B4-BE49-F238E27FC236}">
                <a16:creationId xmlns:a16="http://schemas.microsoft.com/office/drawing/2014/main" id="{14BB2FB3-B8EB-3FC1-DA67-C0A1D1DB4E88}"/>
              </a:ext>
            </a:extLst>
          </p:cNvPr>
          <p:cNvSpPr txBox="1"/>
          <p:nvPr/>
        </p:nvSpPr>
        <p:spPr>
          <a:xfrm>
            <a:off x="0" y="65985"/>
            <a:ext cx="12191999" cy="461665"/>
          </a:xfrm>
          <a:prstGeom prst="rect">
            <a:avLst/>
          </a:prstGeom>
          <a:noFill/>
        </p:spPr>
        <p:txBody>
          <a:bodyPr wrap="square" rtlCol="1">
            <a:spAutoFit/>
          </a:bodyPr>
          <a:lstStyle>
            <a:defPPr>
              <a:defRPr lang="fa-IR"/>
            </a:defPPr>
            <a:lvl1pPr algn="ctr">
              <a:defRPr sz="2400" b="1">
                <a:solidFill>
                  <a:schemeClr val="bg1"/>
                </a:solidFill>
                <a:cs typeface="B Titr" panose="00000700000000000000" pitchFamily="2" charset="-78"/>
              </a:defRPr>
            </a:lvl1pPr>
          </a:lstStyle>
          <a:p>
            <a:r>
              <a:rPr lang="fa-IR" dirty="0"/>
              <a:t>به دست آوردن پول، همیشه یک ماجراجویی بوده است</a:t>
            </a:r>
          </a:p>
        </p:txBody>
      </p:sp>
    </p:spTree>
    <p:extLst>
      <p:ext uri="{BB962C8B-B14F-4D97-AF65-F5344CB8AC3E}">
        <p14:creationId xmlns:p14="http://schemas.microsoft.com/office/powerpoint/2010/main" val="21103250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79746" y="982891"/>
            <a:ext cx="5973920" cy="5363007"/>
          </a:xfrm>
          <a:prstGeom prst="rect">
            <a:avLst/>
          </a:prstGeom>
        </p:spPr>
        <p:txBody>
          <a:bodyPr wrap="square">
            <a:spAutoFit/>
          </a:bodyPr>
          <a:lstStyle/>
          <a:p>
            <a:pPr algn="just">
              <a:lnSpc>
                <a:spcPct val="250000"/>
              </a:lnSpc>
            </a:pPr>
            <a:r>
              <a:rPr lang="fa-IR" sz="2000" dirty="0">
                <a:cs typeface="B Nazanin" panose="00000400000000000000" pitchFamily="2" charset="-78"/>
              </a:rPr>
              <a:t>استقلال یا آزادی مالی، حالتی است که در آن، فرد به اندازه ای از ثروت می رسد که بدون نیاز به کار کردن، نه تنها از پس تمام مخارج زندگی اش برمی آید، بلکه در آسایش و رفاه کامل، زندگی می کند.» رسیدن به استقلال مالی بسیار شیرین است. وقتی بتوانیم بدون کمک مالی دیگران و در نتیجه تلاش و سیاست های مالی خودمان، به راحتی زندگی کنیم، سرشار از احساس غرور و اعتماد به نفس می شویم. تجربه همین حس خوب، بهترین انگیزه برای تلاشی پرشور در مسیر رسیدن به استقلال مالی است.</a:t>
            </a: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l="14671" t="600" r="15227" b="-600"/>
          <a:stretch/>
        </p:blipFill>
        <p:spPr>
          <a:xfrm>
            <a:off x="7447176" y="1382278"/>
            <a:ext cx="3959257" cy="3783610"/>
          </a:xfrm>
          <a:prstGeom prst="roundRect">
            <a:avLst>
              <a:gd name="adj" fmla="val 8591"/>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5" name="TextBox 4">
            <a:extLst>
              <a:ext uri="{FF2B5EF4-FFF2-40B4-BE49-F238E27FC236}">
                <a16:creationId xmlns:a16="http://schemas.microsoft.com/office/drawing/2014/main" id="{A0A4ADC5-3B59-666E-3BFC-8BB926BA411D}"/>
              </a:ext>
            </a:extLst>
          </p:cNvPr>
          <p:cNvSpPr txBox="1"/>
          <p:nvPr/>
        </p:nvSpPr>
        <p:spPr>
          <a:xfrm>
            <a:off x="0" y="65985"/>
            <a:ext cx="12191999" cy="461665"/>
          </a:xfrm>
          <a:prstGeom prst="rect">
            <a:avLst/>
          </a:prstGeom>
          <a:noFill/>
        </p:spPr>
        <p:txBody>
          <a:bodyPr wrap="square" rtlCol="1">
            <a:spAutoFit/>
          </a:bodyPr>
          <a:lstStyle>
            <a:defPPr>
              <a:defRPr lang="fa-IR"/>
            </a:defPPr>
            <a:lvl1pPr algn="ctr">
              <a:defRPr sz="2400" b="1">
                <a:solidFill>
                  <a:schemeClr val="bg1"/>
                </a:solidFill>
                <a:cs typeface="B Titr" panose="00000700000000000000" pitchFamily="2" charset="-78"/>
              </a:defRPr>
            </a:lvl1pPr>
          </a:lstStyle>
          <a:p>
            <a:r>
              <a:rPr lang="fa-IR" dirty="0"/>
              <a:t>منظور از استقلال مالی چیست؟</a:t>
            </a:r>
          </a:p>
        </p:txBody>
      </p:sp>
    </p:spTree>
    <p:extLst>
      <p:ext uri="{BB962C8B-B14F-4D97-AF65-F5344CB8AC3E}">
        <p14:creationId xmlns:p14="http://schemas.microsoft.com/office/powerpoint/2010/main" val="41488034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29938" y="998910"/>
            <a:ext cx="4106708" cy="5363007"/>
          </a:xfrm>
          <a:prstGeom prst="rect">
            <a:avLst/>
          </a:prstGeom>
        </p:spPr>
        <p:txBody>
          <a:bodyPr wrap="square">
            <a:spAutoFit/>
          </a:bodyPr>
          <a:lstStyle/>
          <a:p>
            <a:pPr algn="just">
              <a:lnSpc>
                <a:spcPct val="250000"/>
              </a:lnSpc>
            </a:pPr>
            <a:r>
              <a:rPr lang="fa-IR" sz="2000" dirty="0">
                <a:cs typeface="B Nazanin" panose="00000400000000000000" pitchFamily="2" charset="-78"/>
              </a:rPr>
              <a:t>اولین و مهم ترین قدم برای رسیدن به استقلال مالی، دست یابی به استقلال فکری است چون تفکر، مبنای همه چیز است هر موفقیت و هر شکستی در نتیجه عمل دقیق به یک تفکر ایجاد شده است ما افکارمان را زندگی می کنیم برای این که بتوانیم سرعت رسیدن به استقلال فکری مان را بالا ببریم.</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14891" y="1498530"/>
            <a:ext cx="6947171" cy="4638319"/>
          </a:xfrm>
          <a:prstGeom prst="hexagon">
            <a:avLst>
              <a:gd name="adj" fmla="val 20732"/>
              <a:gd name="vf" fmla="val 115470"/>
            </a:avLst>
          </a:prstGeom>
        </p:spPr>
      </p:pic>
      <p:sp>
        <p:nvSpPr>
          <p:cNvPr id="4" name="TextBox 3">
            <a:extLst>
              <a:ext uri="{FF2B5EF4-FFF2-40B4-BE49-F238E27FC236}">
                <a16:creationId xmlns:a16="http://schemas.microsoft.com/office/drawing/2014/main" id="{C7CF5E60-DA4D-8C4D-A9A9-517B6D18602F}"/>
              </a:ext>
            </a:extLst>
          </p:cNvPr>
          <p:cNvSpPr txBox="1"/>
          <p:nvPr/>
        </p:nvSpPr>
        <p:spPr>
          <a:xfrm>
            <a:off x="0" y="65985"/>
            <a:ext cx="12191999" cy="461665"/>
          </a:xfrm>
          <a:prstGeom prst="rect">
            <a:avLst/>
          </a:prstGeom>
          <a:noFill/>
        </p:spPr>
        <p:txBody>
          <a:bodyPr wrap="square" rtlCol="1">
            <a:spAutoFit/>
          </a:bodyPr>
          <a:lstStyle>
            <a:defPPr>
              <a:defRPr lang="fa-IR"/>
            </a:defPPr>
            <a:lvl1pPr algn="ctr">
              <a:defRPr sz="2400" b="1">
                <a:solidFill>
                  <a:schemeClr val="bg1"/>
                </a:solidFill>
                <a:cs typeface="B Titr" panose="00000700000000000000" pitchFamily="2" charset="-78"/>
              </a:defRPr>
            </a:lvl1pPr>
          </a:lstStyle>
          <a:p>
            <a:r>
              <a:rPr lang="fa-IR" dirty="0"/>
              <a:t>چه رابطه ای بین استقلال فکری و استقلال مالی وجود دارد؟</a:t>
            </a:r>
          </a:p>
        </p:txBody>
      </p:sp>
    </p:spTree>
    <p:extLst>
      <p:ext uri="{BB962C8B-B14F-4D97-AF65-F5344CB8AC3E}">
        <p14:creationId xmlns:p14="http://schemas.microsoft.com/office/powerpoint/2010/main" val="39093716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E07515F-4F2F-FFA0-5958-027CB037D141}"/>
              </a:ext>
            </a:extLst>
          </p:cNvPr>
          <p:cNvSpPr/>
          <p:nvPr/>
        </p:nvSpPr>
        <p:spPr>
          <a:xfrm>
            <a:off x="8297839" y="881357"/>
            <a:ext cx="3765449" cy="461665"/>
          </a:xfrm>
          <a:prstGeom prst="rect">
            <a:avLst/>
          </a:prstGeom>
          <a:noFill/>
        </p:spPr>
        <p:txBody>
          <a:bodyPr wrap="square" rtlCol="1">
            <a:spAutoFit/>
          </a:bodyPr>
          <a:lstStyle/>
          <a:p>
            <a:pPr algn="just"/>
            <a:r>
              <a:rPr lang="fa-IR" sz="2400" b="1" dirty="0">
                <a:cs typeface="B Titr" panose="00000700000000000000" pitchFamily="2" charset="-78"/>
              </a:rPr>
              <a:t> 1. درست و حساب‌شده خرج کنید</a:t>
            </a:r>
          </a:p>
        </p:txBody>
      </p:sp>
      <p:sp>
        <p:nvSpPr>
          <p:cNvPr id="4" name="Rectangle 3">
            <a:extLst>
              <a:ext uri="{FF2B5EF4-FFF2-40B4-BE49-F238E27FC236}">
                <a16:creationId xmlns:a16="http://schemas.microsoft.com/office/drawing/2014/main" id="{19B8EA29-FC7B-AA43-68CC-D62B0B649EB5}"/>
              </a:ext>
            </a:extLst>
          </p:cNvPr>
          <p:cNvSpPr/>
          <p:nvPr/>
        </p:nvSpPr>
        <p:spPr>
          <a:xfrm>
            <a:off x="6582175" y="1472910"/>
            <a:ext cx="5368990" cy="4593565"/>
          </a:xfrm>
          <a:prstGeom prst="rect">
            <a:avLst/>
          </a:prstGeom>
        </p:spPr>
        <p:txBody>
          <a:bodyPr wrap="square">
            <a:spAutoFit/>
          </a:bodyPr>
          <a:lstStyle/>
          <a:p>
            <a:pPr algn="just">
              <a:lnSpc>
                <a:spcPct val="250000"/>
              </a:lnSpc>
            </a:pPr>
            <a:r>
              <a:rPr lang="fa-IR" sz="2000" dirty="0">
                <a:cs typeface="B Nazanin" panose="00000400000000000000" pitchFamily="2" charset="-78"/>
              </a:rPr>
              <a:t>برای مستقل شدن باید اقتصادی خرج کرد و برای رسیدن به یک هدف باید اقتصادی‌ترین راه را انتخاب کرد، مثلاً استفاده از مترو به‌جای تاکسی یا تاکسی به‌جای اسنپ، یا درست کردن ساندویچ به‌جای خرید آن؛ و البته فرمول خاص و مشخصی برای خرج حساب‌شده و اقتصادی وجود ندارد و باید بر اساس سبک زندگی و شرایط روزمره این پیشنهادها را عملی کرد.</a:t>
            </a:r>
          </a:p>
        </p:txBody>
      </p:sp>
      <p:sp>
        <p:nvSpPr>
          <p:cNvPr id="6" name="TextBox 5">
            <a:extLst>
              <a:ext uri="{FF2B5EF4-FFF2-40B4-BE49-F238E27FC236}">
                <a16:creationId xmlns:a16="http://schemas.microsoft.com/office/drawing/2014/main" id="{842738D5-5556-685C-10CA-E7D473EC1483}"/>
              </a:ext>
            </a:extLst>
          </p:cNvPr>
          <p:cNvSpPr txBox="1"/>
          <p:nvPr/>
        </p:nvSpPr>
        <p:spPr>
          <a:xfrm>
            <a:off x="0" y="65985"/>
            <a:ext cx="12191999" cy="461665"/>
          </a:xfrm>
          <a:prstGeom prst="rect">
            <a:avLst/>
          </a:prstGeom>
          <a:noFill/>
        </p:spPr>
        <p:txBody>
          <a:bodyPr wrap="square" rtlCol="1">
            <a:spAutoFit/>
          </a:bodyPr>
          <a:lstStyle>
            <a:defPPr>
              <a:defRPr lang="fa-IR"/>
            </a:defPPr>
            <a:lvl1pPr algn="ctr">
              <a:defRPr sz="2400" b="1">
                <a:solidFill>
                  <a:schemeClr val="bg1"/>
                </a:solidFill>
                <a:cs typeface="B Titr" panose="00000700000000000000" pitchFamily="2" charset="-78"/>
              </a:defRPr>
            </a:lvl1pPr>
          </a:lstStyle>
          <a:p>
            <a:r>
              <a:rPr lang="fa-IR" dirty="0"/>
              <a:t>ده قدم برای رسیدن به استقلال مالی</a:t>
            </a:r>
          </a:p>
        </p:txBody>
      </p:sp>
      <p:pic>
        <p:nvPicPr>
          <p:cNvPr id="8" name="Picture 7">
            <a:extLst>
              <a:ext uri="{FF2B5EF4-FFF2-40B4-BE49-F238E27FC236}">
                <a16:creationId xmlns:a16="http://schemas.microsoft.com/office/drawing/2014/main" id="{D1224864-445F-4BB6-254A-2C182AEB069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0835" y="980214"/>
            <a:ext cx="6110163" cy="5385090"/>
          </a:xfrm>
          <a:prstGeom prst="rect">
            <a:avLst/>
          </a:prstGeom>
        </p:spPr>
      </p:pic>
    </p:spTree>
    <p:extLst>
      <p:ext uri="{BB962C8B-B14F-4D97-AF65-F5344CB8AC3E}">
        <p14:creationId xmlns:p14="http://schemas.microsoft.com/office/powerpoint/2010/main" val="23564197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905854" y="765299"/>
            <a:ext cx="9085040" cy="461665"/>
          </a:xfrm>
          <a:prstGeom prst="rect">
            <a:avLst/>
          </a:prstGeom>
          <a:noFill/>
        </p:spPr>
        <p:txBody>
          <a:bodyPr wrap="square" rtlCol="1">
            <a:spAutoFit/>
          </a:bodyPr>
          <a:lstStyle/>
          <a:p>
            <a:pPr algn="just"/>
            <a:r>
              <a:rPr lang="fa-IR" sz="2400" b="1" dirty="0">
                <a:cs typeface="B Titr" panose="00000700000000000000" pitchFamily="2" charset="-78"/>
              </a:rPr>
              <a:t>2. اهمیت خرج‌های کوچک و ریز را از یاد نبرید</a:t>
            </a:r>
          </a:p>
        </p:txBody>
      </p:sp>
      <p:sp>
        <p:nvSpPr>
          <p:cNvPr id="3" name="Rectangle 2"/>
          <p:cNvSpPr/>
          <p:nvPr/>
        </p:nvSpPr>
        <p:spPr>
          <a:xfrm>
            <a:off x="197963" y="1226965"/>
            <a:ext cx="11792931" cy="1515800"/>
          </a:xfrm>
          <a:prstGeom prst="rect">
            <a:avLst/>
          </a:prstGeom>
        </p:spPr>
        <p:txBody>
          <a:bodyPr wrap="square">
            <a:spAutoFit/>
          </a:bodyPr>
          <a:lstStyle/>
          <a:p>
            <a:pPr algn="just">
              <a:lnSpc>
                <a:spcPct val="250000"/>
              </a:lnSpc>
            </a:pPr>
            <a:r>
              <a:rPr lang="fa-IR" sz="2000" dirty="0">
                <a:cs typeface="B Nazanin" panose="00000400000000000000" pitchFamily="2" charset="-78"/>
              </a:rPr>
              <a:t>ما روزانه یکسری خرج‌های جزئی و کوچک داریم که شاید به چشم نیایند اما تأثیر خود را در روند استقلال ما دارند و باید این خرج‌ها را در سال یا در ماه در نظر گرفت و بررسی کرد که چگونه روند استقلال مالی‌مان را تحت‌الشعاع قرار می‌دهند.</a:t>
            </a:r>
          </a:p>
        </p:txBody>
      </p:sp>
      <p:sp>
        <p:nvSpPr>
          <p:cNvPr id="4" name="TextBox 3">
            <a:extLst>
              <a:ext uri="{FF2B5EF4-FFF2-40B4-BE49-F238E27FC236}">
                <a16:creationId xmlns:a16="http://schemas.microsoft.com/office/drawing/2014/main" id="{108284F0-1C1A-F682-A14A-4EEFFCA04A50}"/>
              </a:ext>
            </a:extLst>
          </p:cNvPr>
          <p:cNvSpPr txBox="1"/>
          <p:nvPr/>
        </p:nvSpPr>
        <p:spPr>
          <a:xfrm>
            <a:off x="0" y="65985"/>
            <a:ext cx="12191999" cy="461665"/>
          </a:xfrm>
          <a:prstGeom prst="rect">
            <a:avLst/>
          </a:prstGeom>
          <a:noFill/>
        </p:spPr>
        <p:txBody>
          <a:bodyPr wrap="square" rtlCol="1">
            <a:spAutoFit/>
          </a:bodyPr>
          <a:lstStyle>
            <a:defPPr>
              <a:defRPr lang="fa-IR"/>
            </a:defPPr>
            <a:lvl1pPr algn="ctr">
              <a:defRPr sz="2400" b="1">
                <a:solidFill>
                  <a:schemeClr val="bg1"/>
                </a:solidFill>
                <a:cs typeface="B Titr" panose="00000700000000000000" pitchFamily="2" charset="-78"/>
              </a:defRPr>
            </a:lvl1pPr>
          </a:lstStyle>
          <a:p>
            <a:r>
              <a:rPr lang="fa-IR" dirty="0"/>
              <a:t>ده قدم برای رسیدن به استقلال مالی</a:t>
            </a:r>
          </a:p>
        </p:txBody>
      </p:sp>
      <p:pic>
        <p:nvPicPr>
          <p:cNvPr id="7" name="Picture 6">
            <a:extLst>
              <a:ext uri="{FF2B5EF4-FFF2-40B4-BE49-F238E27FC236}">
                <a16:creationId xmlns:a16="http://schemas.microsoft.com/office/drawing/2014/main" id="{A20AB769-9CEE-D86B-1A70-E806F3C5461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47027"/>
            <a:ext cx="4661834" cy="4110973"/>
          </a:xfrm>
          <a:prstGeom prst="rect">
            <a:avLst/>
          </a:prstGeom>
        </p:spPr>
      </p:pic>
    </p:spTree>
    <p:extLst>
      <p:ext uri="{BB962C8B-B14F-4D97-AF65-F5344CB8AC3E}">
        <p14:creationId xmlns:p14="http://schemas.microsoft.com/office/powerpoint/2010/main" val="135033460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63081" y="1198578"/>
            <a:ext cx="3129902" cy="461665"/>
          </a:xfrm>
          <a:prstGeom prst="rect">
            <a:avLst/>
          </a:prstGeom>
          <a:noFill/>
        </p:spPr>
        <p:txBody>
          <a:bodyPr wrap="square" rtlCol="1">
            <a:spAutoFit/>
          </a:bodyPr>
          <a:lstStyle/>
          <a:p>
            <a:pPr algn="just"/>
            <a:r>
              <a:rPr lang="fa-IR" sz="2400" b="1" dirty="0">
                <a:cs typeface="B Titr" panose="00000700000000000000" pitchFamily="2" charset="-78"/>
              </a:rPr>
              <a:t>3. پس‌انداز را جدی بگیرید</a:t>
            </a:r>
          </a:p>
        </p:txBody>
      </p:sp>
      <p:sp>
        <p:nvSpPr>
          <p:cNvPr id="3" name="Rectangle 2"/>
          <p:cNvSpPr/>
          <p:nvPr/>
        </p:nvSpPr>
        <p:spPr>
          <a:xfrm>
            <a:off x="179109" y="1755778"/>
            <a:ext cx="6213874" cy="4593565"/>
          </a:xfrm>
          <a:prstGeom prst="rect">
            <a:avLst/>
          </a:prstGeom>
        </p:spPr>
        <p:txBody>
          <a:bodyPr wrap="square">
            <a:spAutoFit/>
          </a:bodyPr>
          <a:lstStyle/>
          <a:p>
            <a:pPr algn="just">
              <a:lnSpc>
                <a:spcPct val="250000"/>
              </a:lnSpc>
            </a:pPr>
            <a:r>
              <a:rPr lang="fa-IR" sz="2000" dirty="0">
                <a:cs typeface="B Nazanin" panose="00000400000000000000" pitchFamily="2" charset="-78"/>
              </a:rPr>
              <a:t>یکی دیگر از مسائل مهم و اساسی در استقلال مالی، پس‌انداز کردن است. این امر ازاین‌جهت اهمیت می‌یابد که شرایط اجتماعی و فردی همواره ثابت نیستند و باید تدابیر لازم برای این تغییرات را اندیشید. طبیعتاً باوجود شرایط فعلی پس‌انداز کردن را باید با احتیاط بیشتری انجام داد و باید این موضوع را هم در نظر گرفت که برای چه مدت قرار بر پس‌انداز هست؟ و بر اساس تمام متغیرها با این نتیجه رسید که چگونه و به چه میزان باید پس‌انداز کرد.</a:t>
            </a:r>
          </a:p>
        </p:txBody>
      </p:sp>
      <p:sp>
        <p:nvSpPr>
          <p:cNvPr id="4" name="TextBox 3">
            <a:extLst>
              <a:ext uri="{FF2B5EF4-FFF2-40B4-BE49-F238E27FC236}">
                <a16:creationId xmlns:a16="http://schemas.microsoft.com/office/drawing/2014/main" id="{A0928D60-B9C1-E31B-84BF-C2AB6B6C45C1}"/>
              </a:ext>
            </a:extLst>
          </p:cNvPr>
          <p:cNvSpPr txBox="1"/>
          <p:nvPr/>
        </p:nvSpPr>
        <p:spPr>
          <a:xfrm>
            <a:off x="0" y="65985"/>
            <a:ext cx="12191999" cy="461665"/>
          </a:xfrm>
          <a:prstGeom prst="rect">
            <a:avLst/>
          </a:prstGeom>
          <a:noFill/>
        </p:spPr>
        <p:txBody>
          <a:bodyPr wrap="square" rtlCol="1">
            <a:spAutoFit/>
          </a:bodyPr>
          <a:lstStyle>
            <a:defPPr>
              <a:defRPr lang="fa-IR"/>
            </a:defPPr>
            <a:lvl1pPr algn="ctr">
              <a:defRPr sz="2400" b="1">
                <a:solidFill>
                  <a:schemeClr val="bg1"/>
                </a:solidFill>
                <a:cs typeface="B Titr" panose="00000700000000000000" pitchFamily="2" charset="-78"/>
              </a:defRPr>
            </a:lvl1pPr>
          </a:lstStyle>
          <a:p>
            <a:r>
              <a:rPr lang="fa-IR" dirty="0"/>
              <a:t>ده قدم برای رسیدن به استقلال مالی</a:t>
            </a:r>
          </a:p>
        </p:txBody>
      </p:sp>
      <p:grpSp>
        <p:nvGrpSpPr>
          <p:cNvPr id="7" name="Group 6">
            <a:extLst>
              <a:ext uri="{FF2B5EF4-FFF2-40B4-BE49-F238E27FC236}">
                <a16:creationId xmlns:a16="http://schemas.microsoft.com/office/drawing/2014/main" id="{0CD30C5E-A0A9-DFF2-7602-5A9AEEC321FD}"/>
              </a:ext>
            </a:extLst>
          </p:cNvPr>
          <p:cNvGrpSpPr/>
          <p:nvPr/>
        </p:nvGrpSpPr>
        <p:grpSpPr>
          <a:xfrm>
            <a:off x="6542646" y="2217801"/>
            <a:ext cx="5344556" cy="3209436"/>
            <a:chOff x="6542646" y="2217801"/>
            <a:chExt cx="5344556" cy="3209436"/>
          </a:xfrm>
        </p:grpSpPr>
        <p:pic>
          <p:nvPicPr>
            <p:cNvPr id="6146" name="Picture 2" descr="پس انداز چیست و ۵ روش پس انداز کردن را یاد بگیریم - قسطا">
              <a:extLst>
                <a:ext uri="{FF2B5EF4-FFF2-40B4-BE49-F238E27FC236}">
                  <a16:creationId xmlns:a16="http://schemas.microsoft.com/office/drawing/2014/main" id="{C8ED45DD-EE85-81E7-2E99-09D8610A85C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42646" y="2217801"/>
              <a:ext cx="5344556" cy="3209436"/>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Rounded Corners 5">
              <a:extLst>
                <a:ext uri="{FF2B5EF4-FFF2-40B4-BE49-F238E27FC236}">
                  <a16:creationId xmlns:a16="http://schemas.microsoft.com/office/drawing/2014/main" id="{F24D40A8-622C-65AE-F459-82F6B5CFC855}"/>
                </a:ext>
              </a:extLst>
            </p:cNvPr>
            <p:cNvSpPr/>
            <p:nvPr/>
          </p:nvSpPr>
          <p:spPr>
            <a:xfrm>
              <a:off x="11019934" y="5109328"/>
              <a:ext cx="838986" cy="28280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74002289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400800" y="841527"/>
            <a:ext cx="5418161" cy="461665"/>
          </a:xfrm>
          <a:prstGeom prst="rect">
            <a:avLst/>
          </a:prstGeom>
          <a:noFill/>
        </p:spPr>
        <p:txBody>
          <a:bodyPr wrap="square" rtlCol="1">
            <a:spAutoFit/>
          </a:bodyPr>
          <a:lstStyle/>
          <a:p>
            <a:pPr algn="just"/>
            <a:r>
              <a:rPr lang="fa-IR" sz="2400" b="1" dirty="0">
                <a:cs typeface="B Titr" panose="00000700000000000000" pitchFamily="2" charset="-78"/>
              </a:rPr>
              <a:t>4. با افرادی رابطه داشته باشید که ولخرج نباشند</a:t>
            </a:r>
          </a:p>
        </p:txBody>
      </p:sp>
      <p:sp>
        <p:nvSpPr>
          <p:cNvPr id="3" name="Rectangle 2"/>
          <p:cNvSpPr/>
          <p:nvPr/>
        </p:nvSpPr>
        <p:spPr>
          <a:xfrm>
            <a:off x="6400800" y="1303192"/>
            <a:ext cx="5418161" cy="3647152"/>
          </a:xfrm>
          <a:prstGeom prst="rect">
            <a:avLst/>
          </a:prstGeom>
        </p:spPr>
        <p:txBody>
          <a:bodyPr wrap="square">
            <a:spAutoFit/>
          </a:bodyPr>
          <a:lstStyle/>
          <a:p>
            <a:pPr algn="just">
              <a:lnSpc>
                <a:spcPct val="250000"/>
              </a:lnSpc>
            </a:pPr>
            <a:r>
              <a:rPr lang="fa-IR" sz="2000" dirty="0">
                <a:cs typeface="B Nazanin" panose="00000400000000000000" pitchFamily="2" charset="-78"/>
              </a:rPr>
              <a:t>طبیعتاً وقتی راجع به مسائل اقتصادی و عادت‌های روزمره حرف می‌زنیم، نمی‌توان تأثیر جمع را بر شخص نادیده گرفت. وجود دوستانی با تفکر اقتصادی و پیشرو در علم اقتصاد و استقلال به ما در بهتر عمل کردن کمک خواهند کرد و می‌توانند بسیار کمک‌کننده و مشوق باشند؛ اما وجود دوستان و نزدیکان ولخرج و بی‌توجه به مسائل اقتصادی، کار را برای ما سخت‌تر خواهد کرد.</a:t>
            </a:r>
          </a:p>
        </p:txBody>
      </p:sp>
      <p:sp>
        <p:nvSpPr>
          <p:cNvPr id="5" name="TextBox 4">
            <a:extLst>
              <a:ext uri="{FF2B5EF4-FFF2-40B4-BE49-F238E27FC236}">
                <a16:creationId xmlns:a16="http://schemas.microsoft.com/office/drawing/2014/main" id="{5A067245-3944-475A-5DA3-4318FA9D7336}"/>
              </a:ext>
            </a:extLst>
          </p:cNvPr>
          <p:cNvSpPr txBox="1"/>
          <p:nvPr/>
        </p:nvSpPr>
        <p:spPr>
          <a:xfrm>
            <a:off x="0" y="65985"/>
            <a:ext cx="12191999" cy="461665"/>
          </a:xfrm>
          <a:prstGeom prst="rect">
            <a:avLst/>
          </a:prstGeom>
          <a:noFill/>
        </p:spPr>
        <p:txBody>
          <a:bodyPr wrap="square" rtlCol="1">
            <a:spAutoFit/>
          </a:bodyPr>
          <a:lstStyle>
            <a:defPPr>
              <a:defRPr lang="fa-IR"/>
            </a:defPPr>
            <a:lvl1pPr algn="ctr">
              <a:defRPr sz="2400" b="1">
                <a:solidFill>
                  <a:schemeClr val="bg1"/>
                </a:solidFill>
                <a:cs typeface="B Titr" panose="00000700000000000000" pitchFamily="2" charset="-78"/>
              </a:defRPr>
            </a:lvl1pPr>
          </a:lstStyle>
          <a:p>
            <a:r>
              <a:rPr lang="fa-IR" dirty="0"/>
              <a:t>ده قدم برای رسیدن به استقلال مالی</a:t>
            </a:r>
          </a:p>
        </p:txBody>
      </p:sp>
      <p:sp>
        <p:nvSpPr>
          <p:cNvPr id="6" name="AutoShape 2" descr="۲۷تکنیک رهایی از ولخرجی و رسیدن به پس‌انداز - اقتصاد آنلاین">
            <a:extLst>
              <a:ext uri="{FF2B5EF4-FFF2-40B4-BE49-F238E27FC236}">
                <a16:creationId xmlns:a16="http://schemas.microsoft.com/office/drawing/2014/main" id="{F3EEBDB9-A595-FC56-08F5-34D479FDBF4E}"/>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7172" name="Picture 4" descr="راههای جلوگیری از ولخرجی - با این ۸ ترفند با ولخرجی خداحافظی کن">
            <a:extLst>
              <a:ext uri="{FF2B5EF4-FFF2-40B4-BE49-F238E27FC236}">
                <a16:creationId xmlns:a16="http://schemas.microsoft.com/office/drawing/2014/main" id="{6B9D8986-452E-9C9F-F3CA-8015DAED0F4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33877" t="8235"/>
          <a:stretch/>
        </p:blipFill>
        <p:spPr bwMode="auto">
          <a:xfrm>
            <a:off x="571463" y="1303192"/>
            <a:ext cx="5295937" cy="4593565"/>
          </a:xfrm>
          <a:prstGeom prst="roundRect">
            <a:avLst>
              <a:gd name="adj" fmla="val 8869"/>
            </a:avLst>
          </a:prstGeom>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559702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99492" y="1648854"/>
            <a:ext cx="4609571" cy="461665"/>
          </a:xfrm>
          <a:prstGeom prst="rect">
            <a:avLst/>
          </a:prstGeom>
          <a:noFill/>
        </p:spPr>
        <p:txBody>
          <a:bodyPr wrap="square" rtlCol="1">
            <a:spAutoFit/>
          </a:bodyPr>
          <a:lstStyle/>
          <a:p>
            <a:pPr algn="just"/>
            <a:r>
              <a:rPr lang="fa-IR" sz="2400" b="1" dirty="0">
                <a:cs typeface="B Titr" panose="00000700000000000000" pitchFamily="2" charset="-78"/>
              </a:rPr>
              <a:t>5. منابع درآمد متنوع داشته باشید</a:t>
            </a:r>
          </a:p>
        </p:txBody>
      </p:sp>
      <p:sp>
        <p:nvSpPr>
          <p:cNvPr id="3" name="Rectangle 2"/>
          <p:cNvSpPr/>
          <p:nvPr/>
        </p:nvSpPr>
        <p:spPr>
          <a:xfrm>
            <a:off x="241868" y="2173054"/>
            <a:ext cx="5167195" cy="3054682"/>
          </a:xfrm>
          <a:prstGeom prst="rect">
            <a:avLst/>
          </a:prstGeom>
        </p:spPr>
        <p:txBody>
          <a:bodyPr wrap="square">
            <a:spAutoFit/>
          </a:bodyPr>
          <a:lstStyle/>
          <a:p>
            <a:pPr algn="just">
              <a:lnSpc>
                <a:spcPct val="250000"/>
              </a:lnSpc>
            </a:pPr>
            <a:r>
              <a:rPr lang="fa-IR" sz="2000" dirty="0">
                <a:cs typeface="B Nazanin" panose="00000400000000000000" pitchFamily="2" charset="-78"/>
              </a:rPr>
              <a:t>منابع درآمد متنوع امنیت مالی و درنتیجه استقلال مالی بیشتری به ما می‌دهند ما باید بتوانیم در شرایط متنوع و فضاهای مختلف درآمدزایی کنیم و مثلاً هم‌زمان که در محل کار خود هستیم از فضای مجازی مثل فروشگاه‌های اینترنتی یا … درآمدزایی کنیم.</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76161" y="1648854"/>
            <a:ext cx="6100593" cy="3874100"/>
          </a:xfrm>
          <a:prstGeom prst="roundRect">
            <a:avLst>
              <a:gd name="adj" fmla="val 9124"/>
            </a:avLst>
          </a:prstGeom>
        </p:spPr>
      </p:pic>
      <p:sp>
        <p:nvSpPr>
          <p:cNvPr id="5" name="TextBox 4">
            <a:extLst>
              <a:ext uri="{FF2B5EF4-FFF2-40B4-BE49-F238E27FC236}">
                <a16:creationId xmlns:a16="http://schemas.microsoft.com/office/drawing/2014/main" id="{68D962D6-9952-E4C7-8A90-FB2946A2FBF5}"/>
              </a:ext>
            </a:extLst>
          </p:cNvPr>
          <p:cNvSpPr txBox="1"/>
          <p:nvPr/>
        </p:nvSpPr>
        <p:spPr>
          <a:xfrm>
            <a:off x="0" y="65985"/>
            <a:ext cx="12191999" cy="461665"/>
          </a:xfrm>
          <a:prstGeom prst="rect">
            <a:avLst/>
          </a:prstGeom>
          <a:noFill/>
        </p:spPr>
        <p:txBody>
          <a:bodyPr wrap="square" rtlCol="1">
            <a:spAutoFit/>
          </a:bodyPr>
          <a:lstStyle>
            <a:defPPr>
              <a:defRPr lang="fa-IR"/>
            </a:defPPr>
            <a:lvl1pPr algn="ctr">
              <a:defRPr sz="2400" b="1">
                <a:solidFill>
                  <a:schemeClr val="bg1"/>
                </a:solidFill>
                <a:cs typeface="B Titr" panose="00000700000000000000" pitchFamily="2" charset="-78"/>
              </a:defRPr>
            </a:lvl1pPr>
          </a:lstStyle>
          <a:p>
            <a:r>
              <a:rPr lang="fa-IR" dirty="0"/>
              <a:t>ده قدم برای رسیدن به استقلال مالی</a:t>
            </a:r>
          </a:p>
        </p:txBody>
      </p:sp>
    </p:spTree>
    <p:extLst>
      <p:ext uri="{BB962C8B-B14F-4D97-AF65-F5344CB8AC3E}">
        <p14:creationId xmlns:p14="http://schemas.microsoft.com/office/powerpoint/2010/main" val="35720303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FA48FD4-282B-69A6-7BDB-A1A48383383E}"/>
              </a:ext>
            </a:extLst>
          </p:cNvPr>
          <p:cNvSpPr txBox="1"/>
          <p:nvPr/>
        </p:nvSpPr>
        <p:spPr>
          <a:xfrm>
            <a:off x="0" y="65985"/>
            <a:ext cx="12191999" cy="461665"/>
          </a:xfrm>
          <a:prstGeom prst="rect">
            <a:avLst/>
          </a:prstGeom>
          <a:noFill/>
        </p:spPr>
        <p:txBody>
          <a:bodyPr wrap="square" rtlCol="1">
            <a:spAutoFit/>
          </a:bodyPr>
          <a:lstStyle/>
          <a:p>
            <a:pPr algn="ctr"/>
            <a:r>
              <a:rPr lang="fa-IR" sz="2400" b="1" dirty="0">
                <a:solidFill>
                  <a:schemeClr val="bg1"/>
                </a:solidFill>
                <a:cs typeface="B Titr" panose="00000700000000000000" pitchFamily="2" charset="-78"/>
              </a:rPr>
              <a:t>استقلال مالی چیست؟</a:t>
            </a:r>
          </a:p>
        </p:txBody>
      </p:sp>
      <p:sp>
        <p:nvSpPr>
          <p:cNvPr id="3" name="Rectangle 2">
            <a:extLst>
              <a:ext uri="{FF2B5EF4-FFF2-40B4-BE49-F238E27FC236}">
                <a16:creationId xmlns:a16="http://schemas.microsoft.com/office/drawing/2014/main" id="{1775C7A8-21FF-9F09-7087-8CAA4ABE6DEF}"/>
              </a:ext>
            </a:extLst>
          </p:cNvPr>
          <p:cNvSpPr/>
          <p:nvPr/>
        </p:nvSpPr>
        <p:spPr>
          <a:xfrm>
            <a:off x="7286920" y="1132217"/>
            <a:ext cx="4450436" cy="4593565"/>
          </a:xfrm>
          <a:prstGeom prst="rect">
            <a:avLst/>
          </a:prstGeom>
        </p:spPr>
        <p:txBody>
          <a:bodyPr wrap="square">
            <a:spAutoFit/>
          </a:bodyPr>
          <a:lstStyle/>
          <a:p>
            <a:pPr algn="just">
              <a:lnSpc>
                <a:spcPct val="250000"/>
              </a:lnSpc>
            </a:pPr>
            <a:r>
              <a:rPr lang="fa-IR" sz="2000" dirty="0">
                <a:cs typeface="B Nazanin" panose="00000400000000000000" pitchFamily="2" charset="-78"/>
              </a:rPr>
              <a:t>استقلال مالی در امور مالی شخصی، به حالتی اطلاق می‌شود که دارایی‌های شخصی (ثروت) به میزانی درآمد (سود) تولید می‌کند، که هزینه‌های روزمره را پوشش می‌دهد و فرد نیازی به شغل نداشته باشد. به‌طور ساده، استقلال مالی به معنی در اختیار داشتن ثروت کافی برای زندگی کردن، بدون کار می‌باشد.</a:t>
            </a:r>
          </a:p>
        </p:txBody>
      </p:sp>
      <p:pic>
        <p:nvPicPr>
          <p:cNvPr id="4" name="Picture 3">
            <a:extLst>
              <a:ext uri="{FF2B5EF4-FFF2-40B4-BE49-F238E27FC236}">
                <a16:creationId xmlns:a16="http://schemas.microsoft.com/office/drawing/2014/main" id="{C2B51FAC-189C-2C21-688E-1DEDAFAF09A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9231" y="1069548"/>
            <a:ext cx="5007644" cy="281429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26" name="Picture 2">
            <a:extLst>
              <a:ext uri="{FF2B5EF4-FFF2-40B4-BE49-F238E27FC236}">
                <a16:creationId xmlns:a16="http://schemas.microsoft.com/office/drawing/2014/main" id="{21812F19-BE54-1F73-EBFC-E53F2D296B8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42822" y="4425742"/>
            <a:ext cx="3733014" cy="198316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416006145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F3D17DE-651D-4E13-41DE-6EB518F21951}"/>
              </a:ext>
            </a:extLst>
          </p:cNvPr>
          <p:cNvSpPr txBox="1"/>
          <p:nvPr/>
        </p:nvSpPr>
        <p:spPr>
          <a:xfrm>
            <a:off x="0" y="65985"/>
            <a:ext cx="12191999" cy="461665"/>
          </a:xfrm>
          <a:prstGeom prst="rect">
            <a:avLst/>
          </a:prstGeom>
          <a:noFill/>
        </p:spPr>
        <p:txBody>
          <a:bodyPr wrap="square" rtlCol="1">
            <a:spAutoFit/>
          </a:bodyPr>
          <a:lstStyle>
            <a:defPPr>
              <a:defRPr lang="fa-IR"/>
            </a:defPPr>
            <a:lvl1pPr algn="ctr">
              <a:defRPr sz="2400" b="1">
                <a:solidFill>
                  <a:schemeClr val="bg1"/>
                </a:solidFill>
                <a:cs typeface="B Titr" panose="00000700000000000000" pitchFamily="2" charset="-78"/>
              </a:defRPr>
            </a:lvl1pPr>
          </a:lstStyle>
          <a:p>
            <a:r>
              <a:rPr lang="fa-IR" dirty="0"/>
              <a:t>ده قدم برای رسیدن به استقلال مالی</a:t>
            </a:r>
          </a:p>
        </p:txBody>
      </p:sp>
      <p:grpSp>
        <p:nvGrpSpPr>
          <p:cNvPr id="7" name="Group 6">
            <a:extLst>
              <a:ext uri="{FF2B5EF4-FFF2-40B4-BE49-F238E27FC236}">
                <a16:creationId xmlns:a16="http://schemas.microsoft.com/office/drawing/2014/main" id="{3B8AB740-4EC1-FC6A-8C62-F4F86B006C0E}"/>
              </a:ext>
            </a:extLst>
          </p:cNvPr>
          <p:cNvGrpSpPr/>
          <p:nvPr/>
        </p:nvGrpSpPr>
        <p:grpSpPr>
          <a:xfrm>
            <a:off x="130520" y="948794"/>
            <a:ext cx="7844555" cy="4976646"/>
            <a:chOff x="366191" y="1445066"/>
            <a:chExt cx="6753088" cy="4284211"/>
          </a:xfrm>
        </p:grpSpPr>
        <p:pic>
          <p:nvPicPr>
            <p:cNvPr id="8194" name="Picture 2" descr="چگونه تعیین اهداف عالی باعث موفقیت باورنکردنی می شود - ویدان | ویدان">
              <a:extLst>
                <a:ext uri="{FF2B5EF4-FFF2-40B4-BE49-F238E27FC236}">
                  <a16:creationId xmlns:a16="http://schemas.microsoft.com/office/drawing/2014/main" id="{D0278534-C05D-B4F7-B8E9-E2A45C53196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4514" y="1754418"/>
              <a:ext cx="6624765" cy="3974859"/>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7CD28B81-33EB-6B57-9D2C-080B94897720}"/>
                </a:ext>
              </a:extLst>
            </p:cNvPr>
            <p:cNvSpPr/>
            <p:nvPr/>
          </p:nvSpPr>
          <p:spPr>
            <a:xfrm>
              <a:off x="366191" y="1445066"/>
              <a:ext cx="1632291" cy="12604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 name="Rectangle 7">
            <a:extLst>
              <a:ext uri="{FF2B5EF4-FFF2-40B4-BE49-F238E27FC236}">
                <a16:creationId xmlns:a16="http://schemas.microsoft.com/office/drawing/2014/main" id="{9B169B29-47F3-B88F-2F83-ADA707490807}"/>
              </a:ext>
            </a:extLst>
          </p:cNvPr>
          <p:cNvSpPr/>
          <p:nvPr/>
        </p:nvSpPr>
        <p:spPr>
          <a:xfrm>
            <a:off x="7644294" y="932560"/>
            <a:ext cx="4181516" cy="461665"/>
          </a:xfrm>
          <a:prstGeom prst="rect">
            <a:avLst/>
          </a:prstGeom>
          <a:noFill/>
        </p:spPr>
        <p:txBody>
          <a:bodyPr wrap="square" rtlCol="1">
            <a:spAutoFit/>
          </a:bodyPr>
          <a:lstStyle/>
          <a:p>
            <a:pPr algn="just"/>
            <a:r>
              <a:rPr lang="fa-IR" sz="2400" b="1" dirty="0">
                <a:cs typeface="B Titr" panose="00000700000000000000" pitchFamily="2" charset="-78"/>
              </a:rPr>
              <a:t>6. یک لیست هزینه و درآمد تهیه کنید</a:t>
            </a:r>
          </a:p>
        </p:txBody>
      </p:sp>
      <p:sp>
        <p:nvSpPr>
          <p:cNvPr id="9" name="Rectangle 8">
            <a:extLst>
              <a:ext uri="{FF2B5EF4-FFF2-40B4-BE49-F238E27FC236}">
                <a16:creationId xmlns:a16="http://schemas.microsoft.com/office/drawing/2014/main" id="{DC10D40A-7711-D53D-1A4B-8C115966B0CB}"/>
              </a:ext>
            </a:extLst>
          </p:cNvPr>
          <p:cNvSpPr/>
          <p:nvPr/>
        </p:nvSpPr>
        <p:spPr>
          <a:xfrm>
            <a:off x="7277492" y="1445066"/>
            <a:ext cx="4548317" cy="4593565"/>
          </a:xfrm>
          <a:prstGeom prst="rect">
            <a:avLst/>
          </a:prstGeom>
        </p:spPr>
        <p:txBody>
          <a:bodyPr wrap="square">
            <a:spAutoFit/>
          </a:bodyPr>
          <a:lstStyle/>
          <a:p>
            <a:pPr algn="just">
              <a:lnSpc>
                <a:spcPct val="250000"/>
              </a:lnSpc>
            </a:pPr>
            <a:r>
              <a:rPr lang="fa-IR" sz="2000" dirty="0">
                <a:cs typeface="B Nazanin" panose="00000400000000000000" pitchFamily="2" charset="-78"/>
              </a:rPr>
              <a:t>برای مستقل شدن باید اقتصادی عمل کرد و برای اقتصادی شدن باید یک لیست از خرج‌ها را تهیه کرد و تا حد امکان آن‌ها را اقتصادی نوشت و بر اساس آن‌ها عمل کردبه ما بدهد و به ما کمک کند تا بهتر دخل و جرممان را مدیریت تهیه لیست می‌تواند یک دید مناسب و دقیق از شرایط مخارج کنیم.</a:t>
            </a:r>
          </a:p>
        </p:txBody>
      </p:sp>
    </p:spTree>
    <p:extLst>
      <p:ext uri="{BB962C8B-B14F-4D97-AF65-F5344CB8AC3E}">
        <p14:creationId xmlns:p14="http://schemas.microsoft.com/office/powerpoint/2010/main" val="347618824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08134" y="1087988"/>
            <a:ext cx="5880496" cy="461665"/>
          </a:xfrm>
          <a:prstGeom prst="rect">
            <a:avLst/>
          </a:prstGeom>
          <a:noFill/>
        </p:spPr>
        <p:txBody>
          <a:bodyPr wrap="square" rtlCol="1">
            <a:spAutoFit/>
          </a:bodyPr>
          <a:lstStyle/>
          <a:p>
            <a:pPr algn="just"/>
            <a:r>
              <a:rPr lang="fa-IR" sz="2400" b="1" dirty="0">
                <a:cs typeface="B Titr" panose="00000700000000000000" pitchFamily="2" charset="-78"/>
              </a:rPr>
              <a:t>7. اهداف خود را مشخص کنید و به آن‌ها متعهد شوید</a:t>
            </a:r>
          </a:p>
        </p:txBody>
      </p:sp>
      <p:sp>
        <p:nvSpPr>
          <p:cNvPr id="3" name="Rectangle 2"/>
          <p:cNvSpPr/>
          <p:nvPr/>
        </p:nvSpPr>
        <p:spPr>
          <a:xfrm>
            <a:off x="6008133" y="1736464"/>
            <a:ext cx="5880496" cy="2123658"/>
          </a:xfrm>
          <a:prstGeom prst="rect">
            <a:avLst/>
          </a:prstGeom>
        </p:spPr>
        <p:txBody>
          <a:bodyPr wrap="square">
            <a:spAutoFit/>
          </a:bodyPr>
          <a:lstStyle/>
          <a:p>
            <a:pPr algn="just">
              <a:lnSpc>
                <a:spcPct val="250000"/>
              </a:lnSpc>
            </a:pPr>
            <a:r>
              <a:rPr lang="fa-IR" sz="2000" dirty="0">
                <a:cs typeface="B Nazanin" panose="00000400000000000000" pitchFamily="2" charset="-78"/>
              </a:rPr>
              <a:t>برای مستقل شدن باید بر اساس اهدافی عمل کرد، اهدافی حرفه‌ای و دقیق و بر اساس برنامه‌ریزی‌های بلندمدت و میان‌مدت؛ و البته این تنها بخش کوچکی از مسیر است و بخش مهم این مسیر عمل کردن و پایبند بودن به آن‌هاست.</a:t>
            </a:r>
          </a:p>
        </p:txBody>
      </p:sp>
      <p:sp>
        <p:nvSpPr>
          <p:cNvPr id="5" name="TextBox 4">
            <a:extLst>
              <a:ext uri="{FF2B5EF4-FFF2-40B4-BE49-F238E27FC236}">
                <a16:creationId xmlns:a16="http://schemas.microsoft.com/office/drawing/2014/main" id="{3124CAAA-9E27-E12E-CDF1-8A6C3BBB597A}"/>
              </a:ext>
            </a:extLst>
          </p:cNvPr>
          <p:cNvSpPr txBox="1"/>
          <p:nvPr/>
        </p:nvSpPr>
        <p:spPr>
          <a:xfrm>
            <a:off x="0" y="65985"/>
            <a:ext cx="12191999" cy="461665"/>
          </a:xfrm>
          <a:prstGeom prst="rect">
            <a:avLst/>
          </a:prstGeom>
          <a:noFill/>
        </p:spPr>
        <p:txBody>
          <a:bodyPr wrap="square" rtlCol="1">
            <a:spAutoFit/>
          </a:bodyPr>
          <a:lstStyle>
            <a:defPPr>
              <a:defRPr lang="fa-IR"/>
            </a:defPPr>
            <a:lvl1pPr algn="ctr">
              <a:defRPr sz="2400" b="1">
                <a:solidFill>
                  <a:schemeClr val="bg1"/>
                </a:solidFill>
                <a:cs typeface="B Titr" panose="00000700000000000000" pitchFamily="2" charset="-78"/>
              </a:defRPr>
            </a:lvl1pPr>
          </a:lstStyle>
          <a:p>
            <a:r>
              <a:rPr lang="fa-IR" dirty="0"/>
              <a:t>ده قدم برای رسیدن به استقلال مالی</a:t>
            </a:r>
          </a:p>
        </p:txBody>
      </p:sp>
      <p:pic>
        <p:nvPicPr>
          <p:cNvPr id="9218" name="Picture 2" descr="چگونه به اهداف سال جدید متعهد مانده و آن ها را عملی کنیم؟ - جاب ویژن">
            <a:extLst>
              <a:ext uri="{FF2B5EF4-FFF2-40B4-BE49-F238E27FC236}">
                <a16:creationId xmlns:a16="http://schemas.microsoft.com/office/drawing/2014/main" id="{D3976855-E1CE-43AD-810F-33E49A00411B}"/>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0016" r="12466"/>
          <a:stretch/>
        </p:blipFill>
        <p:spPr bwMode="auto">
          <a:xfrm>
            <a:off x="0" y="1128025"/>
            <a:ext cx="5457857" cy="53889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8652388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97623" y="1404192"/>
            <a:ext cx="5169923" cy="461665"/>
          </a:xfrm>
          <a:prstGeom prst="rect">
            <a:avLst/>
          </a:prstGeom>
          <a:noFill/>
        </p:spPr>
        <p:txBody>
          <a:bodyPr wrap="square" rtlCol="1">
            <a:spAutoFit/>
          </a:bodyPr>
          <a:lstStyle/>
          <a:p>
            <a:pPr algn="just"/>
            <a:r>
              <a:rPr lang="fa-IR" sz="2400" b="1" dirty="0">
                <a:cs typeface="B Titr" panose="00000700000000000000" pitchFamily="2" charset="-78"/>
              </a:rPr>
              <a:t>8. بدهی‌های خود را مدیریت کنید</a:t>
            </a:r>
          </a:p>
        </p:txBody>
      </p:sp>
      <p:sp>
        <p:nvSpPr>
          <p:cNvPr id="3" name="Rectangle 2"/>
          <p:cNvSpPr/>
          <p:nvPr/>
        </p:nvSpPr>
        <p:spPr>
          <a:xfrm>
            <a:off x="297623" y="1865857"/>
            <a:ext cx="5169923" cy="4593565"/>
          </a:xfrm>
          <a:prstGeom prst="rect">
            <a:avLst/>
          </a:prstGeom>
        </p:spPr>
        <p:txBody>
          <a:bodyPr wrap="square">
            <a:spAutoFit/>
          </a:bodyPr>
          <a:lstStyle/>
          <a:p>
            <a:pPr algn="just">
              <a:lnSpc>
                <a:spcPct val="250000"/>
              </a:lnSpc>
            </a:pPr>
            <a:r>
              <a:rPr lang="fa-IR" sz="2000" dirty="0">
                <a:cs typeface="B Nazanin" panose="00000400000000000000" pitchFamily="2" charset="-78"/>
              </a:rPr>
              <a:t>برای مستقل شدن ممکن است نیاز به وام یا قرض کردن پول پیدا کنیم این بدهی‌ها و روابط مالی را باید مدیریت کرد و سود و زیان آن‌ها را درنظر گرفت. ممکن است برای رسیدن به هدفی مشخص و خوب نیاز به مقداری پول داشته باشیم، ولی چیزی که اهمیت دارد، نوع پس دادن پول، ضرر و زیان‌های ناشی از دیرکرد و ناتوانی در عدم توانایی بازپرداخت پول است.</a:t>
            </a:r>
          </a:p>
        </p:txBody>
      </p:sp>
      <p:sp>
        <p:nvSpPr>
          <p:cNvPr id="5" name="TextBox 4">
            <a:extLst>
              <a:ext uri="{FF2B5EF4-FFF2-40B4-BE49-F238E27FC236}">
                <a16:creationId xmlns:a16="http://schemas.microsoft.com/office/drawing/2014/main" id="{1ECEF971-0AFE-7153-ECD7-8DFCE253B9A6}"/>
              </a:ext>
            </a:extLst>
          </p:cNvPr>
          <p:cNvSpPr txBox="1"/>
          <p:nvPr/>
        </p:nvSpPr>
        <p:spPr>
          <a:xfrm>
            <a:off x="1" y="83128"/>
            <a:ext cx="12191999" cy="461665"/>
          </a:xfrm>
          <a:prstGeom prst="rect">
            <a:avLst/>
          </a:prstGeom>
          <a:noFill/>
        </p:spPr>
        <p:txBody>
          <a:bodyPr wrap="square" rtlCol="1">
            <a:spAutoFit/>
          </a:bodyPr>
          <a:lstStyle>
            <a:defPPr>
              <a:defRPr lang="fa-IR"/>
            </a:defPPr>
            <a:lvl1pPr algn="ctr">
              <a:defRPr sz="2400" b="1">
                <a:solidFill>
                  <a:schemeClr val="bg1"/>
                </a:solidFill>
                <a:cs typeface="B Titr" panose="00000700000000000000" pitchFamily="2" charset="-78"/>
              </a:defRPr>
            </a:lvl1pPr>
          </a:lstStyle>
          <a:p>
            <a:r>
              <a:rPr lang="fa-IR" dirty="0"/>
              <a:t>ده قدم برای رسیدن به استقلال مالی</a:t>
            </a:r>
          </a:p>
        </p:txBody>
      </p:sp>
      <p:pic>
        <p:nvPicPr>
          <p:cNvPr id="9" name="Picture 8">
            <a:extLst>
              <a:ext uri="{FF2B5EF4-FFF2-40B4-BE49-F238E27FC236}">
                <a16:creationId xmlns:a16="http://schemas.microsoft.com/office/drawing/2014/main" id="{8E0803B6-0B64-DDC3-2646-375279BCC42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5664644" y="1962483"/>
            <a:ext cx="6527356" cy="4895517"/>
          </a:xfrm>
          <a:prstGeom prst="rect">
            <a:avLst/>
          </a:prstGeom>
        </p:spPr>
      </p:pic>
    </p:spTree>
    <p:extLst>
      <p:ext uri="{BB962C8B-B14F-4D97-AF65-F5344CB8AC3E}">
        <p14:creationId xmlns:p14="http://schemas.microsoft.com/office/powerpoint/2010/main" val="117140925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37106" y="830665"/>
            <a:ext cx="7478974" cy="461665"/>
          </a:xfrm>
          <a:prstGeom prst="rect">
            <a:avLst/>
          </a:prstGeom>
          <a:noFill/>
        </p:spPr>
        <p:txBody>
          <a:bodyPr wrap="square" rtlCol="1">
            <a:spAutoFit/>
          </a:bodyPr>
          <a:lstStyle/>
          <a:p>
            <a:pPr algn="just"/>
            <a:r>
              <a:rPr lang="fa-IR" sz="2400" b="1" dirty="0">
                <a:cs typeface="B Titr" panose="00000700000000000000" pitchFamily="2" charset="-78"/>
              </a:rPr>
              <a:t>9. روابط گسترده ایجاد کنید و برای ارتقای کسب‌وکارتان تلاش کنید</a:t>
            </a:r>
          </a:p>
        </p:txBody>
      </p:sp>
      <p:sp>
        <p:nvSpPr>
          <p:cNvPr id="3" name="Rectangle 2"/>
          <p:cNvSpPr/>
          <p:nvPr/>
        </p:nvSpPr>
        <p:spPr>
          <a:xfrm>
            <a:off x="0" y="1325560"/>
            <a:ext cx="11953187" cy="2285241"/>
          </a:xfrm>
          <a:prstGeom prst="rect">
            <a:avLst/>
          </a:prstGeom>
        </p:spPr>
        <p:txBody>
          <a:bodyPr wrap="square">
            <a:spAutoFit/>
          </a:bodyPr>
          <a:lstStyle/>
          <a:p>
            <a:pPr algn="ctr">
              <a:lnSpc>
                <a:spcPct val="250000"/>
              </a:lnSpc>
            </a:pPr>
            <a:r>
              <a:rPr lang="fa-IR" sz="2000" dirty="0">
                <a:cs typeface="B Nazanin" panose="00000400000000000000" pitchFamily="2" charset="-78"/>
              </a:rPr>
              <a:t>روابط گسترده و متعدد باعث می‌شوند فرصت‌های شغلی بیشتری داشته باشیم و موقعیت‌های اجتماعی (برای انواع کارها، مثل فروش یا بازاریابی) بیشتری نصیب ما شوند به‌صورت کلی شبکه‌سازی و حضور در یک شبکه ارتباطی خوب به‌شدت می‌تواند در استقلال مالی ما مؤثر باشند از طرف دیگر ما باید روزبه‌روز برای ارتقای کسب‌وکارمان تلاش کنیم.</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47955" y="3864989"/>
            <a:ext cx="4355843" cy="2620312"/>
          </a:xfrm>
          <a:prstGeom prst="roundRect">
            <a:avLst/>
          </a:prstGeom>
        </p:spPr>
      </p:pic>
      <p:pic>
        <p:nvPicPr>
          <p:cNvPr id="7" name="Picture 6"/>
          <p:cNvPicPr>
            <a:picLocks noChangeAspect="1"/>
          </p:cNvPicPr>
          <p:nvPr/>
        </p:nvPicPr>
        <p:blipFill>
          <a:blip r:embed="rId3"/>
          <a:stretch>
            <a:fillRect/>
          </a:stretch>
        </p:blipFill>
        <p:spPr>
          <a:xfrm>
            <a:off x="993542" y="3860626"/>
            <a:ext cx="4355843" cy="2624675"/>
          </a:xfrm>
          <a:prstGeom prst="roundRect">
            <a:avLst/>
          </a:prstGeom>
        </p:spPr>
      </p:pic>
      <p:sp>
        <p:nvSpPr>
          <p:cNvPr id="4" name="TextBox 3">
            <a:extLst>
              <a:ext uri="{FF2B5EF4-FFF2-40B4-BE49-F238E27FC236}">
                <a16:creationId xmlns:a16="http://schemas.microsoft.com/office/drawing/2014/main" id="{1AEE9DC8-2980-2B6F-2FDD-F1477251C2FB}"/>
              </a:ext>
            </a:extLst>
          </p:cNvPr>
          <p:cNvSpPr txBox="1"/>
          <p:nvPr/>
        </p:nvSpPr>
        <p:spPr>
          <a:xfrm>
            <a:off x="0" y="65985"/>
            <a:ext cx="12191999" cy="461665"/>
          </a:xfrm>
          <a:prstGeom prst="rect">
            <a:avLst/>
          </a:prstGeom>
          <a:noFill/>
        </p:spPr>
        <p:txBody>
          <a:bodyPr wrap="square" rtlCol="1">
            <a:spAutoFit/>
          </a:bodyPr>
          <a:lstStyle>
            <a:defPPr>
              <a:defRPr lang="fa-IR"/>
            </a:defPPr>
            <a:lvl1pPr algn="ctr">
              <a:defRPr sz="2400" b="1">
                <a:solidFill>
                  <a:schemeClr val="bg1"/>
                </a:solidFill>
                <a:cs typeface="B Titr" panose="00000700000000000000" pitchFamily="2" charset="-78"/>
              </a:defRPr>
            </a:lvl1pPr>
          </a:lstStyle>
          <a:p>
            <a:r>
              <a:rPr lang="fa-IR" dirty="0"/>
              <a:t>ده قدم برای رسیدن به استقلال مالی</a:t>
            </a:r>
          </a:p>
        </p:txBody>
      </p:sp>
    </p:spTree>
    <p:extLst>
      <p:ext uri="{BB962C8B-B14F-4D97-AF65-F5344CB8AC3E}">
        <p14:creationId xmlns:p14="http://schemas.microsoft.com/office/powerpoint/2010/main" val="325031194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013965" y="923826"/>
            <a:ext cx="4843398" cy="461665"/>
          </a:xfrm>
          <a:prstGeom prst="rect">
            <a:avLst/>
          </a:prstGeom>
          <a:noFill/>
        </p:spPr>
        <p:txBody>
          <a:bodyPr wrap="square" rtlCol="1">
            <a:spAutoFit/>
          </a:bodyPr>
          <a:lstStyle/>
          <a:p>
            <a:pPr algn="just"/>
            <a:r>
              <a:rPr lang="fa-IR" sz="2400" b="1" dirty="0">
                <a:cs typeface="B Titr" panose="00000700000000000000" pitchFamily="2" charset="-78"/>
              </a:rPr>
              <a:t>10. سواد و دانش اقتصادی خود را بالا ببرید</a:t>
            </a:r>
          </a:p>
        </p:txBody>
      </p:sp>
      <p:sp>
        <p:nvSpPr>
          <p:cNvPr id="3" name="Rectangle 2"/>
          <p:cNvSpPr/>
          <p:nvPr/>
        </p:nvSpPr>
        <p:spPr>
          <a:xfrm>
            <a:off x="6777873" y="1506636"/>
            <a:ext cx="5079490" cy="3054682"/>
          </a:xfrm>
          <a:prstGeom prst="rect">
            <a:avLst/>
          </a:prstGeom>
        </p:spPr>
        <p:txBody>
          <a:bodyPr wrap="square">
            <a:spAutoFit/>
          </a:bodyPr>
          <a:lstStyle/>
          <a:p>
            <a:pPr algn="just">
              <a:lnSpc>
                <a:spcPct val="250000"/>
              </a:lnSpc>
            </a:pPr>
            <a:r>
              <a:rPr lang="fa-IR" sz="2000" dirty="0">
                <a:cs typeface="B Nazanin" panose="00000400000000000000" pitchFamily="2" charset="-78"/>
              </a:rPr>
              <a:t>برای رسیدن به استقلال مالی ما باید درک اقتصادی بسیار بالایی داشته باشیم. ما باید با وضعیت اقتصادی کشور خود و جهان به‌خوبی آشنا باشیم و راه‌حل‌های مختلفی را برای شرایط اقتصادی مختلف در نظر داشته باشیم.</a:t>
            </a:r>
          </a:p>
        </p:txBody>
      </p:sp>
      <p:pic>
        <p:nvPicPr>
          <p:cNvPr id="4" name="Picture 3"/>
          <p:cNvPicPr>
            <a:picLocks noChangeAspect="1"/>
          </p:cNvPicPr>
          <p:nvPr/>
        </p:nvPicPr>
        <p:blipFill>
          <a:blip r:embed="rId2"/>
          <a:stretch>
            <a:fillRect/>
          </a:stretch>
        </p:blipFill>
        <p:spPr>
          <a:xfrm>
            <a:off x="413033" y="923826"/>
            <a:ext cx="5992681" cy="3558155"/>
          </a:xfrm>
          <a:prstGeom prst="roundRect">
            <a:avLst/>
          </a:prstGeom>
        </p:spPr>
      </p:pic>
      <p:sp>
        <p:nvSpPr>
          <p:cNvPr id="5" name="TextBox 4">
            <a:extLst>
              <a:ext uri="{FF2B5EF4-FFF2-40B4-BE49-F238E27FC236}">
                <a16:creationId xmlns:a16="http://schemas.microsoft.com/office/drawing/2014/main" id="{1938C4E9-DAD7-9F62-74E5-043ACBA3B858}"/>
              </a:ext>
            </a:extLst>
          </p:cNvPr>
          <p:cNvSpPr txBox="1"/>
          <p:nvPr/>
        </p:nvSpPr>
        <p:spPr>
          <a:xfrm>
            <a:off x="0" y="65985"/>
            <a:ext cx="12191999" cy="461665"/>
          </a:xfrm>
          <a:prstGeom prst="rect">
            <a:avLst/>
          </a:prstGeom>
          <a:noFill/>
        </p:spPr>
        <p:txBody>
          <a:bodyPr wrap="square" rtlCol="1">
            <a:spAutoFit/>
          </a:bodyPr>
          <a:lstStyle>
            <a:defPPr>
              <a:defRPr lang="fa-IR"/>
            </a:defPPr>
            <a:lvl1pPr algn="ctr">
              <a:defRPr sz="2400" b="1">
                <a:solidFill>
                  <a:schemeClr val="bg1"/>
                </a:solidFill>
                <a:cs typeface="B Titr" panose="00000700000000000000" pitchFamily="2" charset="-78"/>
              </a:defRPr>
            </a:lvl1pPr>
          </a:lstStyle>
          <a:p>
            <a:r>
              <a:rPr lang="fa-IR" dirty="0"/>
              <a:t>ده قدم برای رسیدن به استقلال مالی</a:t>
            </a:r>
          </a:p>
        </p:txBody>
      </p:sp>
      <p:pic>
        <p:nvPicPr>
          <p:cNvPr id="7" name="Picture 6">
            <a:extLst>
              <a:ext uri="{FF2B5EF4-FFF2-40B4-BE49-F238E27FC236}">
                <a16:creationId xmlns:a16="http://schemas.microsoft.com/office/drawing/2014/main" id="{0CC20DB9-D09F-3A27-C54D-4EF59733685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00710" y="4603126"/>
            <a:ext cx="3146836" cy="1966772"/>
          </a:xfrm>
          <a:prstGeom prst="roundRect">
            <a:avLst/>
          </a:prstGeom>
        </p:spPr>
      </p:pic>
      <p:pic>
        <p:nvPicPr>
          <p:cNvPr id="10" name="Picture 9">
            <a:extLst>
              <a:ext uri="{FF2B5EF4-FFF2-40B4-BE49-F238E27FC236}">
                <a16:creationId xmlns:a16="http://schemas.microsoft.com/office/drawing/2014/main" id="{0A8A2E74-20DE-0108-DF80-BD9873FF2F29}"/>
              </a:ext>
            </a:extLst>
          </p:cNvPr>
          <p:cNvPicPr>
            <a:picLocks noChangeAspect="1"/>
          </p:cNvPicPr>
          <p:nvPr/>
        </p:nvPicPr>
        <p:blipFill rotWithShape="1">
          <a:blip r:embed="rId4">
            <a:extLst>
              <a:ext uri="{28A0092B-C50C-407E-A947-70E740481C1C}">
                <a14:useLocalDpi xmlns:a14="http://schemas.microsoft.com/office/drawing/2010/main" val="0"/>
              </a:ext>
            </a:extLst>
          </a:blip>
          <a:srcRect b="24506"/>
          <a:stretch/>
        </p:blipFill>
        <p:spPr>
          <a:xfrm>
            <a:off x="981447" y="4603126"/>
            <a:ext cx="4102406" cy="1966772"/>
          </a:xfrm>
          <a:prstGeom prst="roundRect">
            <a:avLst/>
          </a:prstGeom>
        </p:spPr>
      </p:pic>
    </p:spTree>
    <p:extLst>
      <p:ext uri="{BB962C8B-B14F-4D97-AF65-F5344CB8AC3E}">
        <p14:creationId xmlns:p14="http://schemas.microsoft.com/office/powerpoint/2010/main" val="416499781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29691" y="747496"/>
            <a:ext cx="10658902" cy="5363007"/>
          </a:xfrm>
          <a:prstGeom prst="rect">
            <a:avLst/>
          </a:prstGeom>
        </p:spPr>
        <p:txBody>
          <a:bodyPr wrap="square">
            <a:spAutoFit/>
          </a:bodyPr>
          <a:lstStyle/>
          <a:p>
            <a:pPr algn="ctr">
              <a:lnSpc>
                <a:spcPct val="250000"/>
              </a:lnSpc>
            </a:pPr>
            <a:r>
              <a:rPr lang="fa-IR" sz="2000" dirty="0">
                <a:cs typeface="B Nazanin" panose="00000400000000000000" pitchFamily="2" charset="-78"/>
              </a:rPr>
              <a:t>به دست آوردن استقلال مالی مرحلۀ مهمی از زندگیست. با اینکه ممکن است استقلال مالی برای هر کس متفاوت به نظر برسد، اما به طور کلی به معنای داشتن توانایی و ثبات مالی کافی است به طوری که بتوانید آنگونه که دوست دارید زندگی کنید؛ بدون اینکه مجبور باشید برای زندگی کردن کار کنید. در حالیکه استقلال مالی و بازنشستگی شباهت­هایی با هم دارند ولی بین آنها تمایزهای کلیدی و جزئی هم دیده می­شود. استقلال مالی برخلاف بازنشستگی، ممکن است در هر دوره و سنی به وابستگی مالی برسید. به علاوه، در حالیکه استقلال مالی به این معناست که شما مجبور به کار کردن برای امرار معاش نیستید، آن دسته از کسانی که استقلال مالی دارند هم ممکن است به دنبال کاری بروند که برایشان ارزشمند و مهم است. تفاوت مهم و اساسی در اینجا این است که درآمد حاصل از آن شغل برای پرداخت قبوض یا گذران زندگی لازم و ضروری نیست.</a:t>
            </a:r>
          </a:p>
        </p:txBody>
      </p:sp>
      <p:sp>
        <p:nvSpPr>
          <p:cNvPr id="2" name="TextBox 1">
            <a:extLst>
              <a:ext uri="{FF2B5EF4-FFF2-40B4-BE49-F238E27FC236}">
                <a16:creationId xmlns:a16="http://schemas.microsoft.com/office/drawing/2014/main" id="{B6341647-6FE4-B32B-7579-A25D003BCD58}"/>
              </a:ext>
            </a:extLst>
          </p:cNvPr>
          <p:cNvSpPr txBox="1"/>
          <p:nvPr/>
        </p:nvSpPr>
        <p:spPr>
          <a:xfrm>
            <a:off x="0" y="65985"/>
            <a:ext cx="12191999" cy="461665"/>
          </a:xfrm>
          <a:prstGeom prst="rect">
            <a:avLst/>
          </a:prstGeom>
          <a:noFill/>
        </p:spPr>
        <p:txBody>
          <a:bodyPr wrap="square" rtlCol="1">
            <a:spAutoFit/>
          </a:bodyPr>
          <a:lstStyle>
            <a:defPPr>
              <a:defRPr lang="fa-IR"/>
            </a:defPPr>
            <a:lvl1pPr algn="ctr">
              <a:defRPr sz="2400" b="1">
                <a:solidFill>
                  <a:schemeClr val="bg1"/>
                </a:solidFill>
                <a:cs typeface="B Titr" panose="00000700000000000000" pitchFamily="2" charset="-78"/>
              </a:defRPr>
            </a:lvl1pPr>
          </a:lstStyle>
          <a:p>
            <a:r>
              <a:rPr lang="fa-IR" dirty="0"/>
              <a:t>آنچه باید در رابطه با استقلال مالی بدانید </a:t>
            </a:r>
          </a:p>
        </p:txBody>
      </p:sp>
    </p:spTree>
    <p:extLst>
      <p:ext uri="{BB962C8B-B14F-4D97-AF65-F5344CB8AC3E}">
        <p14:creationId xmlns:p14="http://schemas.microsoft.com/office/powerpoint/2010/main" val="357031521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90557" y="611220"/>
            <a:ext cx="11810884" cy="2477601"/>
          </a:xfrm>
          <a:prstGeom prst="rect">
            <a:avLst/>
          </a:prstGeom>
        </p:spPr>
        <p:txBody>
          <a:bodyPr wrap="square">
            <a:spAutoFit/>
          </a:bodyPr>
          <a:lstStyle/>
          <a:p>
            <a:pPr algn="ctr">
              <a:lnSpc>
                <a:spcPct val="200000"/>
              </a:lnSpc>
            </a:pPr>
            <a:r>
              <a:rPr lang="fa-IR" sz="2000" dirty="0">
                <a:cs typeface="B Nazanin" panose="00000400000000000000" pitchFamily="2" charset="-78"/>
              </a:rPr>
              <a:t>به دست آوردن استقلال مالی مزایای بسیاری به همراه دارد؛ مهمترین آن این است که شما می­توانید اوقات خود را آنگونه که می­خواهید بگذرانید بدون آنکه درگیر برنامه­ های کاری باشید یا اینکه مجبور باشید به رئیستان گزارش کار دهید. کاری که تصمیم به انجام آن می­گیرید، از آنجا که خودتان آن را انتخاب کرده ­اید و مجبور به انجام آن نشده­اید، لذت­ بخش­ تر می­شود. همچنین این آزادی و استقلال را به شما می­دهد که بدون استرس برنامه ­ریزی برای داشتن شغلی دیگر، از هر شغل و کاری که تصمیم به انجام آن گرفته ­اید، دست بکشید.</a:t>
            </a: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9159" y="3429001"/>
            <a:ext cx="5349922" cy="3061576"/>
          </a:xfrm>
          <a:prstGeom prst="roundRect">
            <a:avLst/>
          </a:prstGeom>
        </p:spPr>
      </p:pic>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32114" y="3429000"/>
            <a:ext cx="4197245" cy="3067217"/>
          </a:xfrm>
          <a:prstGeom prst="roundRect">
            <a:avLst/>
          </a:prstGeom>
        </p:spPr>
      </p:pic>
      <p:sp>
        <p:nvSpPr>
          <p:cNvPr id="6" name="TextBox 5">
            <a:extLst>
              <a:ext uri="{FF2B5EF4-FFF2-40B4-BE49-F238E27FC236}">
                <a16:creationId xmlns:a16="http://schemas.microsoft.com/office/drawing/2014/main" id="{D6A19C62-D4C4-FE7F-2B53-94AF90F1B680}"/>
              </a:ext>
            </a:extLst>
          </p:cNvPr>
          <p:cNvSpPr txBox="1"/>
          <p:nvPr/>
        </p:nvSpPr>
        <p:spPr>
          <a:xfrm>
            <a:off x="0" y="65985"/>
            <a:ext cx="12191999" cy="461665"/>
          </a:xfrm>
          <a:prstGeom prst="rect">
            <a:avLst/>
          </a:prstGeom>
          <a:noFill/>
        </p:spPr>
        <p:txBody>
          <a:bodyPr wrap="square" rtlCol="1">
            <a:spAutoFit/>
          </a:bodyPr>
          <a:lstStyle>
            <a:defPPr>
              <a:defRPr lang="fa-IR"/>
            </a:defPPr>
            <a:lvl1pPr algn="ctr">
              <a:defRPr sz="2400" b="1">
                <a:solidFill>
                  <a:schemeClr val="bg1"/>
                </a:solidFill>
                <a:cs typeface="B Titr" panose="00000700000000000000" pitchFamily="2" charset="-78"/>
              </a:defRPr>
            </a:lvl1pPr>
          </a:lstStyle>
          <a:p>
            <a:r>
              <a:rPr lang="fa-IR" dirty="0"/>
              <a:t>مزایای استقلال مالی </a:t>
            </a:r>
          </a:p>
        </p:txBody>
      </p:sp>
    </p:spTree>
    <p:extLst>
      <p:ext uri="{BB962C8B-B14F-4D97-AF65-F5344CB8AC3E}">
        <p14:creationId xmlns:p14="http://schemas.microsoft.com/office/powerpoint/2010/main" val="233921836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8C28219-34C8-85C5-A06F-359C55BA9E70}"/>
              </a:ext>
            </a:extLst>
          </p:cNvPr>
          <p:cNvSpPr txBox="1"/>
          <p:nvPr/>
        </p:nvSpPr>
        <p:spPr>
          <a:xfrm>
            <a:off x="0" y="65985"/>
            <a:ext cx="12191999" cy="461665"/>
          </a:xfrm>
          <a:prstGeom prst="rect">
            <a:avLst/>
          </a:prstGeom>
          <a:noFill/>
        </p:spPr>
        <p:txBody>
          <a:bodyPr wrap="square" rtlCol="1">
            <a:spAutoFit/>
          </a:bodyPr>
          <a:lstStyle/>
          <a:p>
            <a:pPr algn="ctr"/>
            <a:r>
              <a:rPr lang="fa-IR" sz="2400" b="1" dirty="0">
                <a:solidFill>
                  <a:schemeClr val="bg1"/>
                </a:solidFill>
                <a:cs typeface="B Titr" panose="00000700000000000000" pitchFamily="2" charset="-78"/>
              </a:rPr>
              <a:t>مزایای استقلال مالی </a:t>
            </a:r>
          </a:p>
        </p:txBody>
      </p:sp>
      <p:pic>
        <p:nvPicPr>
          <p:cNvPr id="11266" name="Picture 2" descr="وبینار هدفگذاری">
            <a:extLst>
              <a:ext uri="{FF2B5EF4-FFF2-40B4-BE49-F238E27FC236}">
                <a16:creationId xmlns:a16="http://schemas.microsoft.com/office/drawing/2014/main" id="{7BE3288C-62EB-04CA-C54A-701CA1CA12B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31994" y="2397211"/>
            <a:ext cx="7653315" cy="4460789"/>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87D6F7CE-28A9-7B1D-017F-E025430B2A5B}"/>
              </a:ext>
            </a:extLst>
          </p:cNvPr>
          <p:cNvSpPr/>
          <p:nvPr/>
        </p:nvSpPr>
        <p:spPr>
          <a:xfrm>
            <a:off x="312676" y="1025584"/>
            <a:ext cx="4219318" cy="5363007"/>
          </a:xfrm>
          <a:prstGeom prst="rect">
            <a:avLst/>
          </a:prstGeom>
        </p:spPr>
        <p:txBody>
          <a:bodyPr wrap="square">
            <a:spAutoFit/>
          </a:bodyPr>
          <a:lstStyle/>
          <a:p>
            <a:pPr algn="just">
              <a:lnSpc>
                <a:spcPct val="250000"/>
              </a:lnSpc>
            </a:pPr>
            <a:r>
              <a:rPr lang="fa-IR" sz="2000" dirty="0">
                <a:cs typeface="B Nazanin" panose="00000400000000000000" pitchFamily="2" charset="-78"/>
              </a:rPr>
              <a:t>استقلال مالی همچنین می­تواند بر سلامت جسم و ذهن شما تأثیر مثبت بگذارد ملزم نبودن به انجام کارهای تمام­ وقت باعث می­شود که بتوانید وقت بیشتری را صرف مراقبت کردن از خودتان کنید علاوه بر این، اینکه مجبور نباشید برای امرار معاش کار کنید، شما را از فشارهای دائمی کار برای زیستن رها می­کند.</a:t>
            </a:r>
          </a:p>
        </p:txBody>
      </p:sp>
    </p:spTree>
    <p:extLst>
      <p:ext uri="{BB962C8B-B14F-4D97-AF65-F5344CB8AC3E}">
        <p14:creationId xmlns:p14="http://schemas.microsoft.com/office/powerpoint/2010/main" val="57183998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69682" y="657381"/>
            <a:ext cx="11727291" cy="2285241"/>
          </a:xfrm>
          <a:prstGeom prst="rect">
            <a:avLst/>
          </a:prstGeom>
        </p:spPr>
        <p:txBody>
          <a:bodyPr wrap="square">
            <a:spAutoFit/>
          </a:bodyPr>
          <a:lstStyle/>
          <a:p>
            <a:pPr algn="just">
              <a:lnSpc>
                <a:spcPct val="250000"/>
              </a:lnSpc>
            </a:pPr>
            <a:r>
              <a:rPr lang="fa-IR" sz="2000" dirty="0">
                <a:cs typeface="B Nazanin" panose="00000400000000000000" pitchFamily="2" charset="-78"/>
              </a:rPr>
              <a:t>دست پیدا کردن به استقلال مالی قطعاً نیازمند کار سخت و فدا کردن زمان حال هست؛ اما کسانی که قادر هستند استقلال مالی پیدا کنند قطعاً عوض و مزیت ­هایش را هم برای بقیۀ سال­های عمرشان به دست می­آورند. در اینجا تعدادی راهکار صحیح و آزموده شده برای به دست آوردن استقلال مالی آورده شده است.</a:t>
            </a:r>
          </a:p>
        </p:txBody>
      </p:sp>
      <p:sp>
        <p:nvSpPr>
          <p:cNvPr id="4" name="TextBox 3">
            <a:extLst>
              <a:ext uri="{FF2B5EF4-FFF2-40B4-BE49-F238E27FC236}">
                <a16:creationId xmlns:a16="http://schemas.microsoft.com/office/drawing/2014/main" id="{6673E3A9-12BD-31DA-EC12-83C4FE841CE6}"/>
              </a:ext>
            </a:extLst>
          </p:cNvPr>
          <p:cNvSpPr txBox="1"/>
          <p:nvPr/>
        </p:nvSpPr>
        <p:spPr>
          <a:xfrm>
            <a:off x="0" y="65985"/>
            <a:ext cx="12191999" cy="461665"/>
          </a:xfrm>
          <a:prstGeom prst="rect">
            <a:avLst/>
          </a:prstGeom>
          <a:noFill/>
        </p:spPr>
        <p:txBody>
          <a:bodyPr wrap="square" rtlCol="1">
            <a:spAutoFit/>
          </a:bodyPr>
          <a:lstStyle>
            <a:defPPr>
              <a:defRPr lang="fa-IR"/>
            </a:defPPr>
            <a:lvl1pPr algn="ctr">
              <a:defRPr sz="2400" b="1">
                <a:solidFill>
                  <a:schemeClr val="bg1"/>
                </a:solidFill>
                <a:cs typeface="B Titr" panose="00000700000000000000" pitchFamily="2" charset="-78"/>
              </a:defRPr>
            </a:lvl1pPr>
          </a:lstStyle>
          <a:p>
            <a:r>
              <a:rPr lang="fa-IR" dirty="0"/>
              <a:t>چگونه از لحاظ مالی مستقل شویم؟ </a:t>
            </a:r>
          </a:p>
        </p:txBody>
      </p:sp>
      <p:pic>
        <p:nvPicPr>
          <p:cNvPr id="9" name="Picture 8">
            <a:extLst>
              <a:ext uri="{FF2B5EF4-FFF2-40B4-BE49-F238E27FC236}">
                <a16:creationId xmlns:a16="http://schemas.microsoft.com/office/drawing/2014/main" id="{82C756CF-ED25-7FB5-FCDC-FF621DFF81A2}"/>
              </a:ext>
            </a:extLst>
          </p:cNvPr>
          <p:cNvPicPr>
            <a:picLocks noChangeAspect="1"/>
          </p:cNvPicPr>
          <p:nvPr/>
        </p:nvPicPr>
        <p:blipFill>
          <a:blip r:embed="rId2"/>
          <a:stretch>
            <a:fillRect/>
          </a:stretch>
        </p:blipFill>
        <p:spPr>
          <a:xfrm>
            <a:off x="295027" y="2786214"/>
            <a:ext cx="6983103" cy="3671117"/>
          </a:xfrm>
          <a:prstGeom prst="roundRect">
            <a:avLst/>
          </a:prstGeom>
        </p:spPr>
      </p:pic>
      <p:sp>
        <p:nvSpPr>
          <p:cNvPr id="10" name="AutoShape 2" descr="9 نوع هدف اصلی که در زندگی باید برای خود تعیین کنید • دیجی‌کالا مگ">
            <a:extLst>
              <a:ext uri="{FF2B5EF4-FFF2-40B4-BE49-F238E27FC236}">
                <a16:creationId xmlns:a16="http://schemas.microsoft.com/office/drawing/2014/main" id="{07279F88-BF5B-54FC-1F66-D9E7720D01A9}"/>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1" name="Picture 10">
            <a:extLst>
              <a:ext uri="{FF2B5EF4-FFF2-40B4-BE49-F238E27FC236}">
                <a16:creationId xmlns:a16="http://schemas.microsoft.com/office/drawing/2014/main" id="{D8E1F29F-8209-2F0B-2829-516294491679}"/>
              </a:ext>
            </a:extLst>
          </p:cNvPr>
          <p:cNvPicPr>
            <a:picLocks noChangeAspect="1"/>
          </p:cNvPicPr>
          <p:nvPr/>
        </p:nvPicPr>
        <p:blipFill rotWithShape="1">
          <a:blip r:embed="rId3">
            <a:extLst>
              <a:ext uri="{28A0092B-C50C-407E-A947-70E740481C1C}">
                <a14:useLocalDpi xmlns:a14="http://schemas.microsoft.com/office/drawing/2010/main" val="0"/>
              </a:ext>
            </a:extLst>
          </a:blip>
          <a:srcRect l="18462" t="15263" r="11739"/>
          <a:stretch/>
        </p:blipFill>
        <p:spPr>
          <a:xfrm>
            <a:off x="7573291" y="3342296"/>
            <a:ext cx="4202697" cy="3115035"/>
          </a:xfrm>
          <a:prstGeom prst="roundRect">
            <a:avLst/>
          </a:prstGeom>
        </p:spPr>
      </p:pic>
    </p:spTree>
    <p:extLst>
      <p:ext uri="{BB962C8B-B14F-4D97-AF65-F5344CB8AC3E}">
        <p14:creationId xmlns:p14="http://schemas.microsoft.com/office/powerpoint/2010/main" val="350964370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28405" y="527650"/>
            <a:ext cx="11335187" cy="3824124"/>
          </a:xfrm>
          <a:prstGeom prst="rect">
            <a:avLst/>
          </a:prstGeom>
        </p:spPr>
        <p:txBody>
          <a:bodyPr wrap="square">
            <a:spAutoFit/>
          </a:bodyPr>
          <a:lstStyle/>
          <a:p>
            <a:pPr algn="ctr">
              <a:lnSpc>
                <a:spcPct val="250000"/>
              </a:lnSpc>
            </a:pPr>
            <a:r>
              <a:rPr lang="fa-IR" sz="2000" dirty="0">
                <a:cs typeface="B Nazanin" panose="00000400000000000000" pitchFamily="2" charset="-78"/>
              </a:rPr>
              <a:t>سخت است که صادقانه چگونه پول خرج کردنمان را بسنجیم چرا که اکثر مردم از انجام این کار سر باز می­زنند. در حالیکه، این نقطۀ شروع مهمی به سمت ایجاد استقلال مالی می­باشد. برای شروع و به منظور اینکه ترس تان از انجام این کار کمتر شود، درآمدها و مخارج سه تا شش ماه اخیرتان را بسنجید. اولین باری که اینها را روی کاغذ آوردید، ارزیابی کنید که واقع­ بینانه مخارج و هزینه ­های کدام قسمت­ها را می­توانید حذف کنید. بودجه ­بندی موفق شبیه گرفتن یک رژیم سالم و متعادل هست. خیلی محدود بودن، مقدمۀ شکست است. تعیین اینکه در چه قسمت­ هایی می­توانستید کمتر خرج کنید بدون اینکه کیفیت کلی زندگیتان را به مخاطره بیندازد، نگرش درستی به بودجه ­بندی هست.</a:t>
            </a:r>
          </a:p>
        </p:txBody>
      </p:sp>
      <p:pic>
        <p:nvPicPr>
          <p:cNvPr id="4" name="Picture 3"/>
          <p:cNvPicPr>
            <a:picLocks noChangeAspect="1"/>
          </p:cNvPicPr>
          <p:nvPr/>
        </p:nvPicPr>
        <p:blipFill>
          <a:blip r:embed="rId2"/>
          <a:stretch>
            <a:fillRect/>
          </a:stretch>
        </p:blipFill>
        <p:spPr>
          <a:xfrm>
            <a:off x="1256811" y="4654912"/>
            <a:ext cx="3563740" cy="187096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00543" y="4654913"/>
            <a:ext cx="4481886" cy="187096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TextBox 5">
            <a:extLst>
              <a:ext uri="{FF2B5EF4-FFF2-40B4-BE49-F238E27FC236}">
                <a16:creationId xmlns:a16="http://schemas.microsoft.com/office/drawing/2014/main" id="{39C038C7-B075-1237-2B9C-99AB472901F1}"/>
              </a:ext>
            </a:extLst>
          </p:cNvPr>
          <p:cNvSpPr txBox="1"/>
          <p:nvPr/>
        </p:nvSpPr>
        <p:spPr>
          <a:xfrm>
            <a:off x="0" y="65985"/>
            <a:ext cx="12191999" cy="461665"/>
          </a:xfrm>
          <a:prstGeom prst="rect">
            <a:avLst/>
          </a:prstGeom>
          <a:noFill/>
        </p:spPr>
        <p:txBody>
          <a:bodyPr wrap="square" rtlCol="1">
            <a:spAutoFit/>
          </a:bodyPr>
          <a:lstStyle>
            <a:defPPr>
              <a:defRPr lang="fa-IR"/>
            </a:defPPr>
            <a:lvl1pPr algn="ctr">
              <a:defRPr sz="2400" b="1">
                <a:solidFill>
                  <a:schemeClr val="bg1"/>
                </a:solidFill>
                <a:cs typeface="B Titr" panose="00000700000000000000" pitchFamily="2" charset="-78"/>
              </a:defRPr>
            </a:lvl1pPr>
          </a:lstStyle>
          <a:p>
            <a:r>
              <a:rPr lang="fa-IR" dirty="0"/>
              <a:t>بودجه­ بندی </a:t>
            </a:r>
          </a:p>
        </p:txBody>
      </p:sp>
    </p:spTree>
    <p:extLst>
      <p:ext uri="{BB962C8B-B14F-4D97-AF65-F5344CB8AC3E}">
        <p14:creationId xmlns:p14="http://schemas.microsoft.com/office/powerpoint/2010/main" val="19151529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0169" y="1631192"/>
            <a:ext cx="5142295" cy="4593565"/>
          </a:xfrm>
          <a:prstGeom prst="rect">
            <a:avLst/>
          </a:prstGeom>
        </p:spPr>
        <p:txBody>
          <a:bodyPr wrap="square">
            <a:spAutoFit/>
          </a:bodyPr>
          <a:lstStyle/>
          <a:p>
            <a:pPr algn="just">
              <a:lnSpc>
                <a:spcPct val="250000"/>
              </a:lnSpc>
            </a:pPr>
            <a:r>
              <a:rPr lang="fa-IR" sz="2000" dirty="0">
                <a:cs typeface="B Nazanin" panose="00000400000000000000" pitchFamily="2" charset="-78"/>
              </a:rPr>
              <a:t>افراد مستقل مالی اغلب دارای ثروت و دارایی‌هایی هستند که درآمد (جریان نقدی یا سود دریافتی) حاصل از آن، برابر یا بیش از هزینه‌های آنها می‌باشد. دارایی‌ها و بدهی‌های شخصی، عامل مهمی در تعیین استقلال مالی است و دو تکنیک تأثیرگذار در رسیدن به استقلال مالی؛ جمع‌آوری دارایی‌ها یا کاهش هزینه‌ها می‌باشد. </a:t>
            </a:r>
          </a:p>
        </p:txBody>
      </p:sp>
      <p:sp>
        <p:nvSpPr>
          <p:cNvPr id="5" name="TextBox 4">
            <a:extLst>
              <a:ext uri="{FF2B5EF4-FFF2-40B4-BE49-F238E27FC236}">
                <a16:creationId xmlns:a16="http://schemas.microsoft.com/office/drawing/2014/main" id="{4804A9D4-CDD4-122B-BFFF-BBAFC5B8D067}"/>
              </a:ext>
            </a:extLst>
          </p:cNvPr>
          <p:cNvSpPr txBox="1"/>
          <p:nvPr/>
        </p:nvSpPr>
        <p:spPr>
          <a:xfrm>
            <a:off x="0" y="65985"/>
            <a:ext cx="12191999" cy="461665"/>
          </a:xfrm>
          <a:prstGeom prst="rect">
            <a:avLst/>
          </a:prstGeom>
          <a:noFill/>
        </p:spPr>
        <p:txBody>
          <a:bodyPr wrap="square" rtlCol="1">
            <a:spAutoFit/>
          </a:bodyPr>
          <a:lstStyle>
            <a:defPPr>
              <a:defRPr lang="fa-IR"/>
            </a:defPPr>
            <a:lvl1pPr algn="ctr">
              <a:defRPr sz="2400" b="1">
                <a:solidFill>
                  <a:schemeClr val="bg1"/>
                </a:solidFill>
                <a:cs typeface="B Titr" panose="00000700000000000000" pitchFamily="2" charset="-78"/>
              </a:defRPr>
            </a:lvl1pPr>
          </a:lstStyle>
          <a:p>
            <a:r>
              <a:rPr lang="fa-IR" dirty="0"/>
              <a:t>استقلال مالی چیست؟</a:t>
            </a:r>
          </a:p>
        </p:txBody>
      </p:sp>
      <p:pic>
        <p:nvPicPr>
          <p:cNvPr id="2050" name="Picture 2" descr="موفقیت مالی - بهبود زندگی | موفقیت در تمام جنبه ها">
            <a:extLst>
              <a:ext uri="{FF2B5EF4-FFF2-40B4-BE49-F238E27FC236}">
                <a16:creationId xmlns:a16="http://schemas.microsoft.com/office/drawing/2014/main" id="{180000E4-5CC1-C5EE-9055-25A7F3374FF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5618375" y="1927783"/>
            <a:ext cx="6573624" cy="49302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8008376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854804" y="865974"/>
            <a:ext cx="7076769" cy="5555367"/>
          </a:xfrm>
          <a:prstGeom prst="rect">
            <a:avLst/>
          </a:prstGeom>
        </p:spPr>
        <p:txBody>
          <a:bodyPr wrap="square">
            <a:spAutoFit/>
          </a:bodyPr>
          <a:lstStyle/>
          <a:p>
            <a:pPr algn="just">
              <a:lnSpc>
                <a:spcPct val="200000"/>
              </a:lnSpc>
            </a:pPr>
            <a:r>
              <a:rPr lang="fa-IR" sz="2000" dirty="0">
                <a:cs typeface="B Nazanin" panose="00000400000000000000" pitchFamily="2" charset="-78"/>
              </a:rPr>
              <a:t>استقلال مالی فقط به معنای داشتن پول کافی برای امرار معاش بدون نیاز و اجبار به کار کردن نیست. همچنین به معنای برنامه ­ریزی برای اتفاق­ های ضروری پیش­ بینی­ نشده­ای است که ممکن است نیاز باشد برای حلشان به پول دسترسی داشته باشید؛ مانند تعمیر ماشین یا فوریت­ های پزشکی.  تصمیم گرفتن به اینکه چقدر از درآمدتان را به سرمایۀ ضروری اختصاص دهید و فهمیدن هزینۀ مخارج زندگی برای مدت زمان حدوداً سه تا شش ماه، هدف ایده ­آلی برای دنبال کردن خواهد بود. داشتن این سرمایۀ ضروری نه تنها به اتفاق­ های پیشبینی­ نشدۀ زندگی کمک می­کند بلکه اجازه نمی­دهد این­گونه اتفاقات شما را از مسیرتان به سمت استقلال مالی خارج کنند؛ به این صورت که نمی­گذارد به درآمد جاری­تان و یا سرمایه­ گذاری­هایتان دست بزنید.</a:t>
            </a:r>
          </a:p>
        </p:txBody>
      </p:sp>
      <p:pic>
        <p:nvPicPr>
          <p:cNvPr id="5" name="Picture 4"/>
          <p:cNvPicPr>
            <a:picLocks noChangeAspect="1"/>
          </p:cNvPicPr>
          <p:nvPr/>
        </p:nvPicPr>
        <p:blipFill rotWithShape="1">
          <a:blip r:embed="rId2"/>
          <a:srcRect l="11094" r="46517"/>
          <a:stretch/>
        </p:blipFill>
        <p:spPr>
          <a:xfrm>
            <a:off x="172995" y="814195"/>
            <a:ext cx="4391402" cy="6043806"/>
          </a:xfrm>
          <a:prstGeom prst="rect">
            <a:avLst/>
          </a:prstGeom>
        </p:spPr>
      </p:pic>
      <p:sp>
        <p:nvSpPr>
          <p:cNvPr id="4" name="TextBox 3">
            <a:extLst>
              <a:ext uri="{FF2B5EF4-FFF2-40B4-BE49-F238E27FC236}">
                <a16:creationId xmlns:a16="http://schemas.microsoft.com/office/drawing/2014/main" id="{407447CB-1F46-96F0-25D2-E5BE6A7419DF}"/>
              </a:ext>
            </a:extLst>
          </p:cNvPr>
          <p:cNvSpPr txBox="1"/>
          <p:nvPr/>
        </p:nvSpPr>
        <p:spPr>
          <a:xfrm>
            <a:off x="0" y="65985"/>
            <a:ext cx="12191999" cy="461665"/>
          </a:xfrm>
          <a:prstGeom prst="rect">
            <a:avLst/>
          </a:prstGeom>
          <a:noFill/>
        </p:spPr>
        <p:txBody>
          <a:bodyPr wrap="square" rtlCol="1">
            <a:spAutoFit/>
          </a:bodyPr>
          <a:lstStyle>
            <a:defPPr>
              <a:defRPr lang="fa-IR"/>
            </a:defPPr>
            <a:lvl1pPr algn="ctr">
              <a:defRPr sz="2400" b="1">
                <a:solidFill>
                  <a:schemeClr val="bg1"/>
                </a:solidFill>
                <a:cs typeface="B Titr" panose="00000700000000000000" pitchFamily="2" charset="-78"/>
              </a:defRPr>
            </a:lvl1pPr>
          </a:lstStyle>
          <a:p>
            <a:r>
              <a:rPr lang="fa-IR" dirty="0"/>
              <a:t>ایجاد سرمایه (پشتوانۀ مالی) ضروری </a:t>
            </a:r>
          </a:p>
        </p:txBody>
      </p:sp>
    </p:spTree>
    <p:extLst>
      <p:ext uri="{BB962C8B-B14F-4D97-AF65-F5344CB8AC3E}">
        <p14:creationId xmlns:p14="http://schemas.microsoft.com/office/powerpoint/2010/main" val="217346577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88573" y="1158661"/>
            <a:ext cx="5510864" cy="4939814"/>
          </a:xfrm>
          <a:prstGeom prst="rect">
            <a:avLst/>
          </a:prstGeom>
        </p:spPr>
        <p:txBody>
          <a:bodyPr wrap="square">
            <a:spAutoFit/>
          </a:bodyPr>
          <a:lstStyle/>
          <a:p>
            <a:pPr algn="just">
              <a:lnSpc>
                <a:spcPct val="200000"/>
              </a:lnSpc>
            </a:pPr>
            <a:r>
              <a:rPr lang="fa-IR" sz="2000" dirty="0">
                <a:cs typeface="B Nazanin" panose="00000400000000000000" pitchFamily="2" charset="-78"/>
              </a:rPr>
              <a:t>اگر بدهکار باشید نمی­توانید از لحاظ مالی مستقل شوید. این مسئله برای کسانی که می­خواهند از نظر مالی مستقل شوند، اولین قدم چالشی هست که باید آن را حل کنند؛ اما این اتفاق با یک نگرش و راهکار درست امکان­پذیر هست. زمانی که بدهی­تان را ارزیابی کردید، یک راهکار این هست که بدهی با بیشترین نرخ بهره را اول از همه تسویه کنید. به این معناست که شما در طول زمان بهرۀ کمتری برای آن قرض پرداخت خواهید کرد تا اینکه بخواهید تمام بدهی ­ها را با هم و یکجا تسویه کنید. </a:t>
            </a:r>
          </a:p>
        </p:txBody>
      </p:sp>
      <p:sp>
        <p:nvSpPr>
          <p:cNvPr id="4" name="TextBox 3">
            <a:extLst>
              <a:ext uri="{FF2B5EF4-FFF2-40B4-BE49-F238E27FC236}">
                <a16:creationId xmlns:a16="http://schemas.microsoft.com/office/drawing/2014/main" id="{BE5D4402-1584-9768-8B72-B96E59F92307}"/>
              </a:ext>
            </a:extLst>
          </p:cNvPr>
          <p:cNvSpPr txBox="1"/>
          <p:nvPr/>
        </p:nvSpPr>
        <p:spPr>
          <a:xfrm>
            <a:off x="0" y="65985"/>
            <a:ext cx="12191999" cy="461665"/>
          </a:xfrm>
          <a:prstGeom prst="rect">
            <a:avLst/>
          </a:prstGeom>
          <a:noFill/>
        </p:spPr>
        <p:txBody>
          <a:bodyPr wrap="square" rtlCol="1">
            <a:spAutoFit/>
          </a:bodyPr>
          <a:lstStyle>
            <a:defPPr>
              <a:defRPr lang="fa-IR"/>
            </a:defPPr>
            <a:lvl1pPr algn="ctr">
              <a:defRPr sz="2400" b="1">
                <a:solidFill>
                  <a:schemeClr val="bg1"/>
                </a:solidFill>
                <a:cs typeface="B Titr" panose="00000700000000000000" pitchFamily="2" charset="-78"/>
              </a:defRPr>
            </a:lvl1pPr>
          </a:lstStyle>
          <a:p>
            <a:r>
              <a:rPr lang="fa-IR" dirty="0"/>
              <a:t>تسویۀ </a:t>
            </a:r>
            <a:r>
              <a:rPr lang="fa-IR"/>
              <a:t>بدهی </a:t>
            </a:r>
            <a:endParaRPr lang="fa-IR" dirty="0"/>
          </a:p>
        </p:txBody>
      </p:sp>
      <p:pic>
        <p:nvPicPr>
          <p:cNvPr id="13316" name="Picture 4" descr="بدهی چیست؟ همه چیز درباره بدهی ها در 2022 - برتر آموز">
            <a:extLst>
              <a:ext uri="{FF2B5EF4-FFF2-40B4-BE49-F238E27FC236}">
                <a16:creationId xmlns:a16="http://schemas.microsoft.com/office/drawing/2014/main" id="{DC9FFDBC-931B-41AD-E521-7DAD46F9875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98699" y="1631093"/>
            <a:ext cx="6293301" cy="41955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8876434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035996" y="991586"/>
            <a:ext cx="4822923" cy="5363007"/>
          </a:xfrm>
          <a:prstGeom prst="rect">
            <a:avLst/>
          </a:prstGeom>
        </p:spPr>
        <p:txBody>
          <a:bodyPr wrap="square">
            <a:spAutoFit/>
          </a:bodyPr>
          <a:lstStyle/>
          <a:p>
            <a:pPr algn="just">
              <a:lnSpc>
                <a:spcPct val="250000"/>
              </a:lnSpc>
            </a:pPr>
            <a:r>
              <a:rPr lang="fa-IR" sz="2000" dirty="0">
                <a:cs typeface="B Nazanin" panose="00000400000000000000" pitchFamily="2" charset="-78"/>
              </a:rPr>
              <a:t>دنبال کردن استقلال مالی نیازمند توانایی برای پس­انداز، سرمایه­ گذاری و تسویۀ بدهی ­هاست. وقت این هست که به منظور افزایش درآمد ماهانه، کارهای پاره ­وقت و قراردادی دیگری را که با برنامه ­تان جور در می ­آیند را ارزیابی و بررسی کنید. اگر مدتی است که در موقعیت و شرایط فعلی­تان قرار دارید، عوض کردن شرکت آسان­ترین روش برای افزایش درآمد سالانه­تان هست.</a:t>
            </a:r>
          </a:p>
        </p:txBody>
      </p:sp>
      <p:sp>
        <p:nvSpPr>
          <p:cNvPr id="5" name="TextBox 4">
            <a:extLst>
              <a:ext uri="{FF2B5EF4-FFF2-40B4-BE49-F238E27FC236}">
                <a16:creationId xmlns:a16="http://schemas.microsoft.com/office/drawing/2014/main" id="{B3687C81-7872-3A15-3148-2D1D5B4DA0EE}"/>
              </a:ext>
            </a:extLst>
          </p:cNvPr>
          <p:cNvSpPr txBox="1"/>
          <p:nvPr/>
        </p:nvSpPr>
        <p:spPr>
          <a:xfrm>
            <a:off x="0" y="65985"/>
            <a:ext cx="12191999" cy="461665"/>
          </a:xfrm>
          <a:prstGeom prst="rect">
            <a:avLst/>
          </a:prstGeom>
          <a:noFill/>
        </p:spPr>
        <p:txBody>
          <a:bodyPr wrap="square" rtlCol="1">
            <a:spAutoFit/>
          </a:bodyPr>
          <a:lstStyle>
            <a:defPPr>
              <a:defRPr lang="fa-IR"/>
            </a:defPPr>
            <a:lvl1pPr algn="ctr">
              <a:defRPr sz="2400" b="1">
                <a:solidFill>
                  <a:schemeClr val="bg1"/>
                </a:solidFill>
                <a:cs typeface="B Titr" panose="00000700000000000000" pitchFamily="2" charset="-78"/>
              </a:defRPr>
            </a:lvl1pPr>
          </a:lstStyle>
          <a:p>
            <a:r>
              <a:rPr lang="fa-IR" dirty="0"/>
              <a:t>درآمدت را افزایش بده  </a:t>
            </a:r>
          </a:p>
        </p:txBody>
      </p:sp>
      <p:pic>
        <p:nvPicPr>
          <p:cNvPr id="6" name="Picture 5">
            <a:extLst>
              <a:ext uri="{FF2B5EF4-FFF2-40B4-BE49-F238E27FC236}">
                <a16:creationId xmlns:a16="http://schemas.microsoft.com/office/drawing/2014/main" id="{6B24804C-D6FF-D039-5794-9A5D9984925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9231" y="1069548"/>
            <a:ext cx="5007644" cy="281429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2">
            <a:extLst>
              <a:ext uri="{FF2B5EF4-FFF2-40B4-BE49-F238E27FC236}">
                <a16:creationId xmlns:a16="http://schemas.microsoft.com/office/drawing/2014/main" id="{0AFE40E8-7E79-8351-9CE6-9E43C7A882D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42822" y="4425742"/>
            <a:ext cx="3733014" cy="198316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82105550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87012" y="1442244"/>
            <a:ext cx="11817974" cy="4555093"/>
          </a:xfrm>
          <a:prstGeom prst="rect">
            <a:avLst/>
          </a:prstGeom>
        </p:spPr>
        <p:txBody>
          <a:bodyPr wrap="square">
            <a:spAutoFit/>
          </a:bodyPr>
          <a:lstStyle/>
          <a:p>
            <a:pPr algn="ctr">
              <a:lnSpc>
                <a:spcPct val="300000"/>
              </a:lnSpc>
            </a:pPr>
            <a:r>
              <a:rPr lang="fa-IR" sz="2000" dirty="0">
                <a:cs typeface="B Nazanin" panose="00000400000000000000" pitchFamily="2" charset="-78"/>
              </a:rPr>
              <a:t>سرمایه ­گذاری می­تواند عرصۀ گیج­ کننده­ای برای تازه­کاران باشد علاوه بر سرمایه ­گذاری در برنامه­ های بازنشستگی</a:t>
            </a:r>
            <a:r>
              <a:rPr lang="en-US" sz="2000" dirty="0">
                <a:cs typeface="B Nazanin" panose="00000400000000000000" pitchFamily="2" charset="-78"/>
              </a:rPr>
              <a:t>، </a:t>
            </a:r>
            <a:r>
              <a:rPr lang="fa-IR" sz="2000" dirty="0">
                <a:cs typeface="B Nazanin" panose="00000400000000000000" pitchFamily="2" charset="-78"/>
              </a:rPr>
              <a:t>گزینه­های کم ­خطر دیگر را برای ثروت­اندوزی از طریق شرکت­های مالی تعیین کنید. گذاشتن پولتان در صندوق سرمایه ­گذاری مشترک یا صندوق­ های قابل معامله در بورس یک روش امن برای افزایش تدریجی سرمایه در طول زمان هست اگر تمایل دارید برای پول­ سازی پول خرج کنید، پلتفرم­ های مشاورۀ مالی بسیاری وجود دارند که می­توانید هزینۀ ماهانۀ کمتری برای کار کردن رو در رو با یک مشاور پرداخت کنید که حساب­ هایتان را کنترل می­کند و جاهای جدیدی را برای سرمایه­گذاری پیشنهاد می­دهد.</a:t>
            </a:r>
          </a:p>
        </p:txBody>
      </p:sp>
      <p:sp>
        <p:nvSpPr>
          <p:cNvPr id="4" name="TextBox 3">
            <a:extLst>
              <a:ext uri="{FF2B5EF4-FFF2-40B4-BE49-F238E27FC236}">
                <a16:creationId xmlns:a16="http://schemas.microsoft.com/office/drawing/2014/main" id="{98E8DB50-F62C-9E74-3656-5E903F87932C}"/>
              </a:ext>
            </a:extLst>
          </p:cNvPr>
          <p:cNvSpPr txBox="1"/>
          <p:nvPr/>
        </p:nvSpPr>
        <p:spPr>
          <a:xfrm>
            <a:off x="0" y="65985"/>
            <a:ext cx="12191999" cy="461665"/>
          </a:xfrm>
          <a:prstGeom prst="rect">
            <a:avLst/>
          </a:prstGeom>
          <a:noFill/>
        </p:spPr>
        <p:txBody>
          <a:bodyPr wrap="square" rtlCol="1">
            <a:spAutoFit/>
          </a:bodyPr>
          <a:lstStyle>
            <a:defPPr>
              <a:defRPr lang="fa-IR"/>
            </a:defPPr>
            <a:lvl1pPr algn="ctr">
              <a:defRPr sz="2400" b="1">
                <a:solidFill>
                  <a:schemeClr val="bg1"/>
                </a:solidFill>
                <a:cs typeface="B Titr" panose="00000700000000000000" pitchFamily="2" charset="-78"/>
              </a:defRPr>
            </a:lvl1pPr>
          </a:lstStyle>
          <a:p>
            <a:r>
              <a:rPr lang="fa-IR" dirty="0"/>
              <a:t>شروع به سرمایه­گذاری</a:t>
            </a:r>
          </a:p>
        </p:txBody>
      </p:sp>
    </p:spTree>
    <p:extLst>
      <p:ext uri="{BB962C8B-B14F-4D97-AF65-F5344CB8AC3E}">
        <p14:creationId xmlns:p14="http://schemas.microsoft.com/office/powerpoint/2010/main" val="46247555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527650"/>
            <a:ext cx="11988440" cy="3054682"/>
          </a:xfrm>
          <a:prstGeom prst="rect">
            <a:avLst/>
          </a:prstGeom>
        </p:spPr>
        <p:txBody>
          <a:bodyPr wrap="square">
            <a:spAutoFit/>
          </a:bodyPr>
          <a:lstStyle/>
          <a:p>
            <a:pPr algn="just">
              <a:lnSpc>
                <a:spcPct val="250000"/>
              </a:lnSpc>
            </a:pPr>
            <a:r>
              <a:rPr lang="fa-IR" sz="2000" dirty="0">
                <a:cs typeface="B Nazanin" panose="00000400000000000000" pitchFamily="2" charset="-78"/>
              </a:rPr>
              <a:t>بعضیا احساس می‌کنن بده که پول داشته باشن، اما این حس غلطیه. پول مثل آب و غذا برای زندگی لازمه و به شما کمک می‌کنه تا رویاهاتون رو برآورده کنین برای رسیدن به استقلال مالی، باید به جای فکر کردن منفی، پول رو به عنوان یه ابزار برای رسیدن به رویاهاتون و زندگی بهتر در نظر بگیرین اگه دید منفی به پول داشته باشین، فرصت‌های درآمدزایی و نگهداری پول رو از دست میدین پس بجای اینکه از پول بترسین، سعی کنین به دنبال راه‌هایی برای به دست آوردنش باشین.</a:t>
            </a:r>
          </a:p>
        </p:txBody>
      </p:sp>
      <p:sp>
        <p:nvSpPr>
          <p:cNvPr id="4" name="TextBox 3">
            <a:extLst>
              <a:ext uri="{FF2B5EF4-FFF2-40B4-BE49-F238E27FC236}">
                <a16:creationId xmlns:a16="http://schemas.microsoft.com/office/drawing/2014/main" id="{2ACDAE20-7254-3166-A911-7D7AB80AE49F}"/>
              </a:ext>
            </a:extLst>
          </p:cNvPr>
          <p:cNvSpPr txBox="1"/>
          <p:nvPr/>
        </p:nvSpPr>
        <p:spPr>
          <a:xfrm>
            <a:off x="0" y="65985"/>
            <a:ext cx="12191999" cy="461665"/>
          </a:xfrm>
          <a:prstGeom prst="rect">
            <a:avLst/>
          </a:prstGeom>
          <a:noFill/>
        </p:spPr>
        <p:txBody>
          <a:bodyPr wrap="square" rtlCol="1">
            <a:spAutoFit/>
          </a:bodyPr>
          <a:lstStyle>
            <a:defPPr>
              <a:defRPr lang="fa-IR"/>
            </a:defPPr>
            <a:lvl1pPr algn="ctr">
              <a:defRPr sz="2400" b="1">
                <a:solidFill>
                  <a:schemeClr val="bg1"/>
                </a:solidFill>
                <a:cs typeface="B Titr" panose="00000700000000000000" pitchFamily="2" charset="-78"/>
              </a:defRPr>
            </a:lvl1pPr>
          </a:lstStyle>
          <a:p>
            <a:r>
              <a:rPr lang="fa-IR" dirty="0"/>
              <a:t>دید خوبی نسبت به پول داشته باشین</a:t>
            </a:r>
          </a:p>
        </p:txBody>
      </p:sp>
      <p:pic>
        <p:nvPicPr>
          <p:cNvPr id="6" name="Picture 5">
            <a:extLst>
              <a:ext uri="{FF2B5EF4-FFF2-40B4-BE49-F238E27FC236}">
                <a16:creationId xmlns:a16="http://schemas.microsoft.com/office/drawing/2014/main" id="{7CE11E14-AFC7-9F5E-706D-D7341726E37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3097" y="3288173"/>
            <a:ext cx="5048720" cy="3042177"/>
          </a:xfrm>
          <a:prstGeom prst="roundRect">
            <a:avLst/>
          </a:prstGeom>
          <a:effectLst>
            <a:outerShdw blurRad="63500" algn="ctr" rotWithShape="0">
              <a:prstClr val="black">
                <a:alpha val="20000"/>
              </a:prstClr>
            </a:outerShdw>
          </a:effectLst>
        </p:spPr>
      </p:pic>
      <p:pic>
        <p:nvPicPr>
          <p:cNvPr id="7" name="Picture 6">
            <a:extLst>
              <a:ext uri="{FF2B5EF4-FFF2-40B4-BE49-F238E27FC236}">
                <a16:creationId xmlns:a16="http://schemas.microsoft.com/office/drawing/2014/main" id="{82224DC2-0BCE-AA6A-C5FE-F0DFE74649E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34029" y="4043997"/>
            <a:ext cx="4794154" cy="2397077"/>
          </a:xfrm>
          <a:prstGeom prst="roundRect">
            <a:avLst/>
          </a:prstGeom>
          <a:effectLst>
            <a:outerShdw blurRad="63500" algn="ctr" rotWithShape="0">
              <a:prstClr val="black">
                <a:alpha val="20000"/>
              </a:prstClr>
            </a:outerShdw>
          </a:effectLst>
        </p:spPr>
      </p:pic>
    </p:spTree>
    <p:extLst>
      <p:ext uri="{BB962C8B-B14F-4D97-AF65-F5344CB8AC3E}">
        <p14:creationId xmlns:p14="http://schemas.microsoft.com/office/powerpoint/2010/main" val="321504036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71112" y="1151453"/>
            <a:ext cx="4336812" cy="4555093"/>
          </a:xfrm>
          <a:prstGeom prst="rect">
            <a:avLst/>
          </a:prstGeom>
        </p:spPr>
        <p:txBody>
          <a:bodyPr wrap="square">
            <a:spAutoFit/>
          </a:bodyPr>
          <a:lstStyle/>
          <a:p>
            <a:pPr algn="just">
              <a:lnSpc>
                <a:spcPct val="300000"/>
              </a:lnSpc>
            </a:pPr>
            <a:r>
              <a:rPr lang="fa-IR" sz="2000" dirty="0">
                <a:cs typeface="B Nazanin" panose="00000400000000000000" pitchFamily="2" charset="-78"/>
              </a:rPr>
              <a:t>پس‌انداز آدم رو از گرفتاری وام و قرض به دور می‌کنه و به آدم اجازه میده که پولشو برای چیزای ضروری استفاده کنه و همشو برای احتیاجات بی‌مورد مصرف نکنه اما فقط پس‌انداز کردن کافی نیست. باید یاد بگیرین که پولتون رو چجوری خرج کنین. </a:t>
            </a:r>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21270"/>
          <a:stretch/>
        </p:blipFill>
        <p:spPr>
          <a:xfrm>
            <a:off x="5325762" y="1179796"/>
            <a:ext cx="6140990" cy="5005056"/>
          </a:xfrm>
          <a:prstGeom prst="roundRect">
            <a:avLst>
              <a:gd name="adj" fmla="val 8273"/>
            </a:avLst>
          </a:prstGeom>
          <a:effectLst>
            <a:outerShdw blurRad="63500" algn="ctr" rotWithShape="0">
              <a:prstClr val="black">
                <a:alpha val="20000"/>
              </a:prstClr>
            </a:outerShdw>
          </a:effectLst>
        </p:spPr>
      </p:pic>
      <p:sp>
        <p:nvSpPr>
          <p:cNvPr id="5" name="TextBox 4">
            <a:extLst>
              <a:ext uri="{FF2B5EF4-FFF2-40B4-BE49-F238E27FC236}">
                <a16:creationId xmlns:a16="http://schemas.microsoft.com/office/drawing/2014/main" id="{8F2001AF-0F2B-10A9-476E-213F8A481617}"/>
              </a:ext>
            </a:extLst>
          </p:cNvPr>
          <p:cNvSpPr txBox="1"/>
          <p:nvPr/>
        </p:nvSpPr>
        <p:spPr>
          <a:xfrm>
            <a:off x="0" y="65985"/>
            <a:ext cx="12191999" cy="461665"/>
          </a:xfrm>
          <a:prstGeom prst="rect">
            <a:avLst/>
          </a:prstGeom>
          <a:noFill/>
        </p:spPr>
        <p:txBody>
          <a:bodyPr wrap="square" rtlCol="1">
            <a:spAutoFit/>
          </a:bodyPr>
          <a:lstStyle>
            <a:defPPr>
              <a:defRPr lang="fa-IR"/>
            </a:defPPr>
            <a:lvl1pPr algn="ctr">
              <a:defRPr sz="2400" b="1">
                <a:solidFill>
                  <a:schemeClr val="bg1"/>
                </a:solidFill>
                <a:cs typeface="B Titr" panose="00000700000000000000" pitchFamily="2" charset="-78"/>
              </a:defRPr>
            </a:lvl1pPr>
          </a:lstStyle>
          <a:p>
            <a:r>
              <a:rPr lang="fa-IR" dirty="0"/>
              <a:t>بیشتر پس انداز کنین</a:t>
            </a:r>
          </a:p>
        </p:txBody>
      </p:sp>
    </p:spTree>
    <p:extLst>
      <p:ext uri="{BB962C8B-B14F-4D97-AF65-F5344CB8AC3E}">
        <p14:creationId xmlns:p14="http://schemas.microsoft.com/office/powerpoint/2010/main" val="241501063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926093" y="601625"/>
            <a:ext cx="4068831" cy="4593565"/>
          </a:xfrm>
          <a:prstGeom prst="rect">
            <a:avLst/>
          </a:prstGeom>
        </p:spPr>
        <p:txBody>
          <a:bodyPr wrap="square">
            <a:spAutoFit/>
          </a:bodyPr>
          <a:lstStyle/>
          <a:p>
            <a:pPr algn="just">
              <a:lnSpc>
                <a:spcPct val="250000"/>
              </a:lnSpc>
            </a:pPr>
            <a:r>
              <a:rPr lang="fa-IR" sz="2000" dirty="0">
                <a:cs typeface="B Nazanin" panose="00000400000000000000" pitchFamily="2" charset="-78"/>
              </a:rPr>
              <a:t>اگه هنوز پس‌انداز بازنشستگی ندارین، با رئیستون درباره‌ی یک برنامه پس‌انداز صحبت کنین تا قبل از واریز حقوقتون ازش کم بشه. به این صورت حس نمی کنین که پولی از دستتون رفته با گذشت زمان، این پس‌انداز رشد می‌کنه و شما انگیزه‌ بیشتری برای پس‌انداز کردن به دست میارین.</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5930" y="883824"/>
            <a:ext cx="4387499" cy="298384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TextBox 4">
            <a:extLst>
              <a:ext uri="{FF2B5EF4-FFF2-40B4-BE49-F238E27FC236}">
                <a16:creationId xmlns:a16="http://schemas.microsoft.com/office/drawing/2014/main" id="{3A33BED8-A68E-482E-8F68-7003DF43B435}"/>
              </a:ext>
            </a:extLst>
          </p:cNvPr>
          <p:cNvSpPr txBox="1"/>
          <p:nvPr/>
        </p:nvSpPr>
        <p:spPr>
          <a:xfrm>
            <a:off x="0" y="65985"/>
            <a:ext cx="12191999" cy="461665"/>
          </a:xfrm>
          <a:prstGeom prst="rect">
            <a:avLst/>
          </a:prstGeom>
          <a:noFill/>
        </p:spPr>
        <p:txBody>
          <a:bodyPr wrap="square" rtlCol="1">
            <a:spAutoFit/>
          </a:bodyPr>
          <a:lstStyle>
            <a:defPPr>
              <a:defRPr lang="fa-IR"/>
            </a:defPPr>
            <a:lvl1pPr algn="ctr">
              <a:defRPr sz="2400" b="1">
                <a:solidFill>
                  <a:schemeClr val="bg1"/>
                </a:solidFill>
                <a:cs typeface="B Titr" panose="00000700000000000000" pitchFamily="2" charset="-78"/>
              </a:defRPr>
            </a:lvl1pPr>
          </a:lstStyle>
          <a:p>
            <a:r>
              <a:rPr lang="fa-IR" dirty="0"/>
              <a:t>روی آینده‌تون سرمایه‌گذاری کنین</a:t>
            </a:r>
          </a:p>
        </p:txBody>
      </p:sp>
      <p:pic>
        <p:nvPicPr>
          <p:cNvPr id="6" name="Picture 5">
            <a:extLst>
              <a:ext uri="{FF2B5EF4-FFF2-40B4-BE49-F238E27FC236}">
                <a16:creationId xmlns:a16="http://schemas.microsoft.com/office/drawing/2014/main" id="{CE312D14-BDF8-4C78-BCB8-7EE5898FD8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18992" y="4228620"/>
            <a:ext cx="4143342" cy="232855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90324944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284808" y="649451"/>
            <a:ext cx="5786651" cy="5363007"/>
          </a:xfrm>
          <a:prstGeom prst="rect">
            <a:avLst/>
          </a:prstGeom>
        </p:spPr>
        <p:txBody>
          <a:bodyPr wrap="square">
            <a:spAutoFit/>
          </a:bodyPr>
          <a:lstStyle/>
          <a:p>
            <a:pPr algn="just">
              <a:lnSpc>
                <a:spcPct val="250000"/>
              </a:lnSpc>
            </a:pPr>
            <a:r>
              <a:rPr lang="fa-IR" sz="2000" dirty="0">
                <a:cs typeface="B Nazanin" panose="00000400000000000000" pitchFamily="2" charset="-78"/>
              </a:rPr>
              <a:t>مستقل بودن با تلاش و یادگیری ممکنه. دانش مالیتون رو افزایش بدین تا همیشه پولتون رو جای خوبی سرمایه‌گذاری کنین. همیشه سعی کنین فرصت‌های سرمایه‌گذاری مناسب رو به دست بیارین و از اطلاعات جدید استفاده کنین. با این روش، به رویای مستقل بودن نزدیک‌تر می‌شید و می‌تونین زندگی زیباتری رو تجربه کنین. در همین راستا می‌تونین تو چالش مجازی ماراتن اقتصادی مونوپی شرکت کنین و دانش خودتون رو به صورت حرفه‌ای و عالی افزایش بدین.</a:t>
            </a:r>
          </a:p>
        </p:txBody>
      </p:sp>
      <p:pic>
        <p:nvPicPr>
          <p:cNvPr id="5" name="Picture 4"/>
          <p:cNvPicPr>
            <a:picLocks noChangeAspect="1"/>
          </p:cNvPicPr>
          <p:nvPr/>
        </p:nvPicPr>
        <p:blipFill rotWithShape="1">
          <a:blip r:embed="rId2"/>
          <a:srcRect l="11761" r="19081"/>
          <a:stretch/>
        </p:blipFill>
        <p:spPr>
          <a:xfrm>
            <a:off x="345988" y="1119527"/>
            <a:ext cx="5338120" cy="533273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TextBox 3">
            <a:extLst>
              <a:ext uri="{FF2B5EF4-FFF2-40B4-BE49-F238E27FC236}">
                <a16:creationId xmlns:a16="http://schemas.microsoft.com/office/drawing/2014/main" id="{FD5402E6-F8F1-4900-20ED-45E4FB782866}"/>
              </a:ext>
            </a:extLst>
          </p:cNvPr>
          <p:cNvSpPr txBox="1"/>
          <p:nvPr/>
        </p:nvSpPr>
        <p:spPr>
          <a:xfrm>
            <a:off x="0" y="65985"/>
            <a:ext cx="12191999" cy="461665"/>
          </a:xfrm>
          <a:prstGeom prst="rect">
            <a:avLst/>
          </a:prstGeom>
          <a:noFill/>
        </p:spPr>
        <p:txBody>
          <a:bodyPr wrap="square" rtlCol="1">
            <a:spAutoFit/>
          </a:bodyPr>
          <a:lstStyle>
            <a:defPPr>
              <a:defRPr lang="fa-IR"/>
            </a:defPPr>
            <a:lvl1pPr algn="ctr">
              <a:defRPr sz="2400" b="1">
                <a:solidFill>
                  <a:schemeClr val="bg1"/>
                </a:solidFill>
                <a:cs typeface="B Titr" panose="00000700000000000000" pitchFamily="2" charset="-78"/>
              </a:defRPr>
            </a:lvl1pPr>
          </a:lstStyle>
          <a:p>
            <a:r>
              <a:rPr lang="fa-IR" dirty="0"/>
              <a:t>همیشه در حال یادگیری باشین</a:t>
            </a:r>
          </a:p>
        </p:txBody>
      </p:sp>
    </p:spTree>
    <p:extLst>
      <p:ext uri="{BB962C8B-B14F-4D97-AF65-F5344CB8AC3E}">
        <p14:creationId xmlns:p14="http://schemas.microsoft.com/office/powerpoint/2010/main" val="128891519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77431" y="1038862"/>
            <a:ext cx="6196363" cy="5363007"/>
          </a:xfrm>
          <a:prstGeom prst="rect">
            <a:avLst/>
          </a:prstGeom>
        </p:spPr>
        <p:txBody>
          <a:bodyPr wrap="square">
            <a:spAutoFit/>
          </a:bodyPr>
          <a:lstStyle/>
          <a:p>
            <a:pPr algn="just">
              <a:lnSpc>
                <a:spcPct val="250000"/>
              </a:lnSpc>
            </a:pPr>
            <a:r>
              <a:rPr lang="fa-IR" sz="2000" dirty="0">
                <a:cs typeface="B Nazanin" panose="00000400000000000000" pitchFamily="2" charset="-78"/>
              </a:rPr>
              <a:t>ادامه سرمایه‌گذاری در درازمدت به همان اندازه مهم است. شما باید در بورس سهام سرمایه‌گذاری کنید هرچند سال‌های خوب و بد در آن وجود دارد. خرید سهام هنگام پایین آمدن قیمت ممکن است دشوار باشد ، اما اگر این کار را نکنید ، احتمالاً بهبودی را از دست خواهید داد. بدون توجه به کاری که بازار انجام می‌دهد ، ادامه خرید بسیار آسان‌تر است. به‌این‌ترتیب شما در مدت طولانی ثروت جمع می‌کنید. همان‌طور که نزدیک به بازنشستگی هستید ، پس باید تخصیص دارایی خود را برای کاهش ریسک و نوسان تنظیم کنید.</a:t>
            </a:r>
          </a:p>
        </p:txBody>
      </p:sp>
      <p:sp>
        <p:nvSpPr>
          <p:cNvPr id="7" name="TextBox 6">
            <a:extLst>
              <a:ext uri="{FF2B5EF4-FFF2-40B4-BE49-F238E27FC236}">
                <a16:creationId xmlns:a16="http://schemas.microsoft.com/office/drawing/2014/main" id="{21E6F69D-213F-0CDB-27DA-250A586F69E8}"/>
              </a:ext>
            </a:extLst>
          </p:cNvPr>
          <p:cNvSpPr txBox="1"/>
          <p:nvPr/>
        </p:nvSpPr>
        <p:spPr>
          <a:xfrm>
            <a:off x="0" y="65985"/>
            <a:ext cx="12191999" cy="461665"/>
          </a:xfrm>
          <a:prstGeom prst="rect">
            <a:avLst/>
          </a:prstGeom>
          <a:noFill/>
        </p:spPr>
        <p:txBody>
          <a:bodyPr wrap="square" rtlCol="1">
            <a:spAutoFit/>
          </a:bodyPr>
          <a:lstStyle>
            <a:defPPr>
              <a:defRPr lang="fa-IR"/>
            </a:defPPr>
            <a:lvl1pPr algn="ctr">
              <a:defRPr sz="2400" b="1">
                <a:solidFill>
                  <a:schemeClr val="bg1"/>
                </a:solidFill>
                <a:cs typeface="B Titr" panose="00000700000000000000" pitchFamily="2" charset="-78"/>
              </a:defRPr>
            </a:lvl1pPr>
          </a:lstStyle>
          <a:p>
            <a:r>
              <a:rPr lang="fa-IR" dirty="0"/>
              <a:t>به سرمایه‌گذاری ادامه دهید</a:t>
            </a:r>
          </a:p>
        </p:txBody>
      </p:sp>
      <p:pic>
        <p:nvPicPr>
          <p:cNvPr id="14340" name="Picture 4" descr="بدهی به معنای ساده | معنی بدهی خوب و بدهی بد چیست؟ | چگونه باید بدهی را  تشخیص دهیم؟">
            <a:extLst>
              <a:ext uri="{FF2B5EF4-FFF2-40B4-BE49-F238E27FC236}">
                <a16:creationId xmlns:a16="http://schemas.microsoft.com/office/drawing/2014/main" id="{B73056DE-DD56-5A1A-E37B-AFA41D08BF8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1251"/>
          <a:stretch/>
        </p:blipFill>
        <p:spPr bwMode="auto">
          <a:xfrm rot="16200000">
            <a:off x="6312991" y="1908099"/>
            <a:ext cx="6252056" cy="36359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043554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08767" y="374318"/>
            <a:ext cx="11774463" cy="3054682"/>
          </a:xfrm>
          <a:prstGeom prst="rect">
            <a:avLst/>
          </a:prstGeom>
        </p:spPr>
        <p:txBody>
          <a:bodyPr wrap="square">
            <a:spAutoFit/>
          </a:bodyPr>
          <a:lstStyle/>
          <a:p>
            <a:pPr algn="ctr">
              <a:lnSpc>
                <a:spcPct val="250000"/>
              </a:lnSpc>
            </a:pPr>
            <a:r>
              <a:rPr lang="fa-IR" sz="2000" dirty="0">
                <a:cs typeface="B Nazanin" panose="00000400000000000000" pitchFamily="2" charset="-78"/>
              </a:rPr>
              <a:t>پس از شروع پس‌انداز ، باید پول را در دارایی‌هایی سرمایه‌گذاری کنید که درآمدزایی زیادی برای شما ایجاد می‌کند. بورس اوراق بهادار از سابقه طولانی‌مدت برخوردار است و بسیاری از سرمایه‌گذاران از این طریق ثروت کسب می‌کنند دارایی‌های سرمایه‌گذاری ، هنر و کالاهای کلکسیونی همه دارایی‌هایی هستند که به شما کمک می‌کننضد به سمت استقلال مالی حرکت کنید. به خرید دارایی‌هایی بپردازید که به‌جای این‌که از بین بروند و استهلاک پیدا کنند ،  از آن‌ها درآمد کسب کنید یا ارزش آن‌ها را بالا و بالاتر ببرید.</a:t>
            </a:r>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t="11859"/>
          <a:stretch/>
        </p:blipFill>
        <p:spPr>
          <a:xfrm>
            <a:off x="6657411" y="3964241"/>
            <a:ext cx="4108715" cy="2519441"/>
          </a:xfrm>
          <a:prstGeom prst="ellipse">
            <a:avLst/>
          </a:prstGeom>
          <a:ln>
            <a:noFill/>
          </a:ln>
          <a:effectLst>
            <a:softEdge rad="112500"/>
          </a:effectLst>
        </p:spPr>
      </p:pic>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r="6515"/>
          <a:stretch/>
        </p:blipFill>
        <p:spPr>
          <a:xfrm>
            <a:off x="1309763" y="3964241"/>
            <a:ext cx="4110650" cy="2519441"/>
          </a:xfrm>
          <a:prstGeom prst="ellipse">
            <a:avLst/>
          </a:prstGeom>
          <a:ln>
            <a:noFill/>
          </a:ln>
          <a:effectLst>
            <a:softEdge rad="112500"/>
          </a:effectLst>
        </p:spPr>
      </p:pic>
      <p:sp>
        <p:nvSpPr>
          <p:cNvPr id="6" name="TextBox 5">
            <a:extLst>
              <a:ext uri="{FF2B5EF4-FFF2-40B4-BE49-F238E27FC236}">
                <a16:creationId xmlns:a16="http://schemas.microsoft.com/office/drawing/2014/main" id="{648A43B1-D5F0-9CA9-62A3-688D4C204E4C}"/>
              </a:ext>
            </a:extLst>
          </p:cNvPr>
          <p:cNvSpPr txBox="1"/>
          <p:nvPr/>
        </p:nvSpPr>
        <p:spPr>
          <a:xfrm>
            <a:off x="0" y="65985"/>
            <a:ext cx="12191999" cy="461665"/>
          </a:xfrm>
          <a:prstGeom prst="rect">
            <a:avLst/>
          </a:prstGeom>
          <a:noFill/>
        </p:spPr>
        <p:txBody>
          <a:bodyPr wrap="square" rtlCol="1">
            <a:spAutoFit/>
          </a:bodyPr>
          <a:lstStyle>
            <a:defPPr>
              <a:defRPr lang="fa-IR"/>
            </a:defPPr>
            <a:lvl1pPr algn="ctr">
              <a:defRPr sz="2400" b="1">
                <a:solidFill>
                  <a:schemeClr val="bg1"/>
                </a:solidFill>
                <a:cs typeface="B Titr" panose="00000700000000000000" pitchFamily="2" charset="-78"/>
              </a:defRPr>
            </a:lvl1pPr>
          </a:lstStyle>
          <a:p>
            <a:r>
              <a:rPr lang="fa-IR" dirty="0"/>
              <a:t>دارایی‌های درآمدزا بخرید</a:t>
            </a:r>
          </a:p>
        </p:txBody>
      </p:sp>
    </p:spTree>
    <p:extLst>
      <p:ext uri="{BB962C8B-B14F-4D97-AF65-F5344CB8AC3E}">
        <p14:creationId xmlns:p14="http://schemas.microsoft.com/office/powerpoint/2010/main" val="24625101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943121" y="847890"/>
            <a:ext cx="6110968" cy="461665"/>
          </a:xfrm>
          <a:prstGeom prst="rect">
            <a:avLst/>
          </a:prstGeom>
          <a:noFill/>
        </p:spPr>
        <p:txBody>
          <a:bodyPr wrap="square" rtlCol="1">
            <a:spAutoFit/>
          </a:bodyPr>
          <a:lstStyle/>
          <a:p>
            <a:pPr algn="just"/>
            <a:r>
              <a:rPr lang="fa-IR" sz="2400" b="1" dirty="0">
                <a:cs typeface="B Titr" panose="00000700000000000000" pitchFamily="2" charset="-78"/>
              </a:rPr>
              <a:t>عادت اول: اهدافی را در زندگی برای خود تعیین کنید</a:t>
            </a:r>
          </a:p>
        </p:txBody>
      </p:sp>
      <p:sp>
        <p:nvSpPr>
          <p:cNvPr id="4" name="Rectangle 3"/>
          <p:cNvSpPr/>
          <p:nvPr/>
        </p:nvSpPr>
        <p:spPr>
          <a:xfrm>
            <a:off x="6287678" y="1309555"/>
            <a:ext cx="5766411" cy="4593565"/>
          </a:xfrm>
          <a:prstGeom prst="rect">
            <a:avLst/>
          </a:prstGeom>
        </p:spPr>
        <p:txBody>
          <a:bodyPr wrap="square">
            <a:spAutoFit/>
          </a:bodyPr>
          <a:lstStyle/>
          <a:p>
            <a:pPr algn="just">
              <a:lnSpc>
                <a:spcPct val="250000"/>
              </a:lnSpc>
            </a:pPr>
            <a:r>
              <a:rPr lang="fa-IR" sz="2000" dirty="0">
                <a:cs typeface="B Nazanin" panose="00000400000000000000" pitchFamily="2" charset="-78"/>
              </a:rPr>
              <a:t>میل عمومی برای دستیابی به استقلال مالی یک هدف خیلی مبهم است، پس شما باید مشخص کنید که چقدر باید درحساب بانکی خود داشته باشید، سبک زندگی‌تان شامل چه مواردی می‌شود و در چه سنی باید به آن دست پیدا کنید. همه را به طور منظم یادداشت کنید و برگه هدف خود را در همان ابتدای دفتر برنامه‌ریزی مالی خود قرار دهید. هرچه اهداف شما دقیق‌تر باشد، احتمال دستیابی به آن‌ها بیشتر است.</a:t>
            </a:r>
          </a:p>
        </p:txBody>
      </p:sp>
      <p:sp>
        <p:nvSpPr>
          <p:cNvPr id="5" name="TextBox 4">
            <a:extLst>
              <a:ext uri="{FF2B5EF4-FFF2-40B4-BE49-F238E27FC236}">
                <a16:creationId xmlns:a16="http://schemas.microsoft.com/office/drawing/2014/main" id="{710E7695-CC56-2388-20FD-4BB83FECBF9A}"/>
              </a:ext>
            </a:extLst>
          </p:cNvPr>
          <p:cNvSpPr txBox="1"/>
          <p:nvPr/>
        </p:nvSpPr>
        <p:spPr>
          <a:xfrm>
            <a:off x="0" y="65985"/>
            <a:ext cx="12191999" cy="461665"/>
          </a:xfrm>
          <a:prstGeom prst="rect">
            <a:avLst/>
          </a:prstGeom>
          <a:noFill/>
        </p:spPr>
        <p:txBody>
          <a:bodyPr wrap="square" rtlCol="1">
            <a:spAutoFit/>
          </a:bodyPr>
          <a:lstStyle>
            <a:defPPr>
              <a:defRPr lang="fa-IR"/>
            </a:defPPr>
            <a:lvl1pPr algn="ctr">
              <a:defRPr sz="2400" b="1">
                <a:solidFill>
                  <a:schemeClr val="bg1"/>
                </a:solidFill>
                <a:cs typeface="B Titr" panose="00000700000000000000" pitchFamily="2" charset="-78"/>
              </a:defRPr>
            </a:lvl1pPr>
          </a:lstStyle>
          <a:p>
            <a:r>
              <a:rPr lang="fa-IR" dirty="0"/>
              <a:t>عادات شگفت‌انگیز برای به استقلال مالی </a:t>
            </a:r>
          </a:p>
        </p:txBody>
      </p:sp>
      <p:pic>
        <p:nvPicPr>
          <p:cNvPr id="8" name="Picture 7">
            <a:extLst>
              <a:ext uri="{FF2B5EF4-FFF2-40B4-BE49-F238E27FC236}">
                <a16:creationId xmlns:a16="http://schemas.microsoft.com/office/drawing/2014/main" id="{8AB88239-05E5-282D-DA53-325DA7A0D146}"/>
              </a:ext>
            </a:extLst>
          </p:cNvPr>
          <p:cNvPicPr>
            <a:picLocks noChangeAspect="1"/>
          </p:cNvPicPr>
          <p:nvPr/>
        </p:nvPicPr>
        <p:blipFill rotWithShape="1">
          <a:blip r:embed="rId2">
            <a:extLst>
              <a:ext uri="{28A0092B-C50C-407E-A947-70E740481C1C}">
                <a14:useLocalDpi xmlns:a14="http://schemas.microsoft.com/office/drawing/2010/main" val="0"/>
              </a:ext>
            </a:extLst>
          </a:blip>
          <a:srcRect l="12411" r="17796"/>
          <a:stretch/>
        </p:blipFill>
        <p:spPr>
          <a:xfrm flipH="1">
            <a:off x="-1" y="619166"/>
            <a:ext cx="6096000" cy="6238834"/>
          </a:xfrm>
          <a:prstGeom prst="rect">
            <a:avLst/>
          </a:prstGeom>
        </p:spPr>
      </p:pic>
    </p:spTree>
    <p:extLst>
      <p:ext uri="{BB962C8B-B14F-4D97-AF65-F5344CB8AC3E}">
        <p14:creationId xmlns:p14="http://schemas.microsoft.com/office/powerpoint/2010/main" val="218287429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647414" y="1023581"/>
            <a:ext cx="7089660" cy="3824124"/>
          </a:xfrm>
          <a:prstGeom prst="rect">
            <a:avLst/>
          </a:prstGeom>
        </p:spPr>
        <p:txBody>
          <a:bodyPr wrap="square">
            <a:spAutoFit/>
          </a:bodyPr>
          <a:lstStyle>
            <a:defPPr>
              <a:defRPr lang="fa-IR"/>
            </a:defPPr>
            <a:lvl1pPr algn="just">
              <a:lnSpc>
                <a:spcPct val="250000"/>
              </a:lnSpc>
              <a:defRPr sz="2000">
                <a:cs typeface="B Nazanin" panose="00000400000000000000" pitchFamily="2" charset="-78"/>
              </a:defRPr>
            </a:lvl1pPr>
          </a:lstStyle>
          <a:p>
            <a:r>
              <a:rPr lang="fa-IR" dirty="0"/>
              <a:t>به استقلال مالی کار کردن و وقف زمان حال است اما نتیجه آن یعنی زندگی کردن آن گونه که دوست دارید و هدفی است که ارزش دنبال کردن دارد اگر برنامه دارید که به استقلال مالی برسید به اینکه ممکن است سالها طول بکشد و شما باید در این مسیر صبور باشید در ابتدا ممکن است به نظر برسد پیشرفت زیادی ندارید اما به مرور زمان این راهکار ها شما را به زندگی که مخیواهید میرساند.</a:t>
            </a:r>
          </a:p>
        </p:txBody>
      </p:sp>
      <p:sp>
        <p:nvSpPr>
          <p:cNvPr id="5" name="TextBox 4">
            <a:extLst>
              <a:ext uri="{FF2B5EF4-FFF2-40B4-BE49-F238E27FC236}">
                <a16:creationId xmlns:a16="http://schemas.microsoft.com/office/drawing/2014/main" id="{2A96271D-64AD-9299-63E7-9E1E316E4700}"/>
              </a:ext>
            </a:extLst>
          </p:cNvPr>
          <p:cNvSpPr txBox="1"/>
          <p:nvPr/>
        </p:nvSpPr>
        <p:spPr>
          <a:xfrm>
            <a:off x="0" y="65985"/>
            <a:ext cx="12191999" cy="461665"/>
          </a:xfrm>
          <a:prstGeom prst="rect">
            <a:avLst/>
          </a:prstGeom>
          <a:noFill/>
        </p:spPr>
        <p:txBody>
          <a:bodyPr wrap="square" rtlCol="1">
            <a:spAutoFit/>
          </a:bodyPr>
          <a:lstStyle>
            <a:defPPr>
              <a:defRPr lang="fa-IR"/>
            </a:defPPr>
            <a:lvl1pPr algn="ctr">
              <a:defRPr sz="2400" b="1">
                <a:solidFill>
                  <a:schemeClr val="bg1"/>
                </a:solidFill>
                <a:cs typeface="B Titr" panose="00000700000000000000" pitchFamily="2" charset="-78"/>
              </a:defRPr>
            </a:lvl1pPr>
          </a:lstStyle>
          <a:p>
            <a:r>
              <a:rPr lang="fa-IR"/>
              <a:t>خلاصه استقلال مالی</a:t>
            </a:r>
            <a:endParaRPr lang="fa-IR" dirty="0"/>
          </a:p>
        </p:txBody>
      </p:sp>
      <p:sp>
        <p:nvSpPr>
          <p:cNvPr id="6" name="AutoShape 2" descr="بدهی مالیاتی شرکت ها – ثبت شرکت و برند خوارزمی">
            <a:extLst>
              <a:ext uri="{FF2B5EF4-FFF2-40B4-BE49-F238E27FC236}">
                <a16:creationId xmlns:a16="http://schemas.microsoft.com/office/drawing/2014/main" id="{DCFEA058-B12D-A494-BEB7-91549AE08237}"/>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7412" name="Picture 4" descr="آشنایی با انواع سامانه های الکترونیکی مالیاتی">
            <a:extLst>
              <a:ext uri="{FF2B5EF4-FFF2-40B4-BE49-F238E27FC236}">
                <a16:creationId xmlns:a16="http://schemas.microsoft.com/office/drawing/2014/main" id="{BF3084CC-5142-C75E-D713-5BF7958F105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983" y="1606377"/>
            <a:ext cx="4247893" cy="42478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3471475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229197" y="883611"/>
            <a:ext cx="3152634" cy="3782061"/>
          </a:xfrm>
          <a:prstGeom prst="rect">
            <a:avLst/>
          </a:prstGeom>
          <a:noFill/>
        </p:spPr>
        <p:txBody>
          <a:bodyPr wrap="square" rtlCol="1">
            <a:spAutoFit/>
          </a:bodyPr>
          <a:lstStyle/>
          <a:p>
            <a:pPr algn="l">
              <a:lnSpc>
                <a:spcPct val="150000"/>
              </a:lnSpc>
            </a:pPr>
            <a:endParaRPr lang="fa-IR" dirty="0">
              <a:latin typeface="Times New Roman" panose="02020603050405020304" pitchFamily="18" charset="0"/>
              <a:cs typeface="Times New Roman" panose="02020603050405020304" pitchFamily="18" charset="0"/>
            </a:endParaRPr>
          </a:p>
          <a:p>
            <a:pPr algn="l">
              <a:lnSpc>
                <a:spcPct val="150000"/>
              </a:lnSpc>
            </a:pPr>
            <a:r>
              <a:rPr lang="fa-IR" dirty="0">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val="tx"/>
                    </a:ext>
                  </a:extLst>
                </a:hlinkClick>
              </a:rPr>
              <a:t>https://monoppy.ir</a:t>
            </a:r>
            <a:endParaRPr lang="fa-IR" dirty="0">
              <a:latin typeface="Times New Roman" panose="02020603050405020304" pitchFamily="18" charset="0"/>
              <a:cs typeface="Times New Roman" panose="02020603050405020304" pitchFamily="18" charset="0"/>
            </a:endParaRPr>
          </a:p>
          <a:p>
            <a:pPr algn="l">
              <a:lnSpc>
                <a:spcPct val="150000"/>
              </a:lnSpc>
            </a:pPr>
            <a:endParaRPr lang="fa-IR" dirty="0">
              <a:latin typeface="Times New Roman" panose="02020603050405020304" pitchFamily="18" charset="0"/>
              <a:cs typeface="Times New Roman" panose="02020603050405020304" pitchFamily="18" charset="0"/>
            </a:endParaRPr>
          </a:p>
          <a:p>
            <a:pPr algn="l">
              <a:lnSpc>
                <a:spcPct val="150000"/>
              </a:lnSpc>
            </a:pPr>
            <a:r>
              <a:rPr lang="fa-IR" dirty="0">
                <a:latin typeface="Times New Roman" panose="02020603050405020304" pitchFamily="18" charset="0"/>
                <a:cs typeface="Times New Roman" panose="02020603050405020304" pitchFamily="18" charset="0"/>
                <a:hlinkClick r:id="rId3">
                  <a:extLst>
                    <a:ext uri="{A12FA001-AC4F-418D-AE19-62706E023703}">
                      <ahyp:hlinkClr xmlns:ahyp="http://schemas.microsoft.com/office/drawing/2018/hyperlinkcolor" val="tx"/>
                    </a:ext>
                  </a:extLst>
                </a:hlinkClick>
              </a:rPr>
              <a:t>https://raoouf.com</a:t>
            </a:r>
            <a:endParaRPr lang="fa-IR" dirty="0">
              <a:latin typeface="Times New Roman" panose="02020603050405020304" pitchFamily="18" charset="0"/>
              <a:cs typeface="Times New Roman" panose="02020603050405020304" pitchFamily="18" charset="0"/>
            </a:endParaRPr>
          </a:p>
          <a:p>
            <a:pPr algn="l">
              <a:lnSpc>
                <a:spcPct val="150000"/>
              </a:lnSpc>
            </a:pPr>
            <a:endParaRPr lang="fa-IR" dirty="0">
              <a:latin typeface="Times New Roman" panose="02020603050405020304" pitchFamily="18" charset="0"/>
              <a:cs typeface="Times New Roman" panose="02020603050405020304" pitchFamily="18" charset="0"/>
            </a:endParaRPr>
          </a:p>
          <a:p>
            <a:pPr algn="l">
              <a:lnSpc>
                <a:spcPct val="150000"/>
              </a:lnSpc>
            </a:pPr>
            <a:r>
              <a:rPr lang="fa-IR" dirty="0">
                <a:latin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val="tx"/>
                    </a:ext>
                  </a:extLst>
                </a:hlinkClick>
              </a:rPr>
              <a:t>https://parvaresheafkar.com</a:t>
            </a:r>
            <a:endParaRPr lang="fa-IR" dirty="0">
              <a:latin typeface="Times New Roman" panose="02020603050405020304" pitchFamily="18" charset="0"/>
              <a:cs typeface="Times New Roman" panose="02020603050405020304" pitchFamily="18" charset="0"/>
            </a:endParaRPr>
          </a:p>
          <a:p>
            <a:pPr algn="l">
              <a:lnSpc>
                <a:spcPct val="150000"/>
              </a:lnSpc>
            </a:pPr>
            <a:endParaRPr lang="fa-IR" dirty="0">
              <a:latin typeface="Times New Roman" panose="02020603050405020304" pitchFamily="18" charset="0"/>
              <a:cs typeface="Times New Roman" panose="02020603050405020304" pitchFamily="18" charset="0"/>
            </a:endParaRPr>
          </a:p>
          <a:p>
            <a:pPr algn="l">
              <a:lnSpc>
                <a:spcPct val="150000"/>
              </a:lnSpc>
            </a:pPr>
            <a:r>
              <a:rPr lang="en-US" dirty="0">
                <a:latin typeface="Times New Roman" panose="02020603050405020304" pitchFamily="18" charset="0"/>
                <a:cs typeface="Times New Roman" panose="02020603050405020304" pitchFamily="18" charset="0"/>
                <a:hlinkClick r:id="rId5">
                  <a:extLst>
                    <a:ext uri="{A12FA001-AC4F-418D-AE19-62706E023703}">
                      <ahyp:hlinkClr xmlns:ahyp="http://schemas.microsoft.com/office/drawing/2018/hyperlinkcolor" val="tx"/>
                    </a:ext>
                  </a:extLst>
                </a:hlinkClick>
              </a:rPr>
              <a:t>https://www.bishtarazyek.com</a:t>
            </a:r>
            <a:endParaRPr lang="fa-IR" dirty="0">
              <a:latin typeface="Times New Roman" panose="02020603050405020304" pitchFamily="18" charset="0"/>
              <a:cs typeface="Times New Roman" panose="02020603050405020304" pitchFamily="18" charset="0"/>
            </a:endParaRPr>
          </a:p>
          <a:p>
            <a:pPr algn="l">
              <a:lnSpc>
                <a:spcPct val="150000"/>
              </a:lnSpc>
            </a:pPr>
            <a:endParaRPr lang="fa-IR" dirty="0">
              <a:latin typeface="Times New Roman" panose="02020603050405020304" pitchFamily="18" charset="0"/>
              <a:cs typeface="Times New Roman" panose="02020603050405020304" pitchFamily="18" charset="0"/>
            </a:endParaRPr>
          </a:p>
        </p:txBody>
      </p:sp>
      <p:sp>
        <p:nvSpPr>
          <p:cNvPr id="2" name="TextBox 1">
            <a:extLst>
              <a:ext uri="{FF2B5EF4-FFF2-40B4-BE49-F238E27FC236}">
                <a16:creationId xmlns:a16="http://schemas.microsoft.com/office/drawing/2014/main" id="{63DA9627-1CC5-5841-333E-A3601B006C88}"/>
              </a:ext>
            </a:extLst>
          </p:cNvPr>
          <p:cNvSpPr txBox="1"/>
          <p:nvPr/>
        </p:nvSpPr>
        <p:spPr>
          <a:xfrm>
            <a:off x="0" y="65985"/>
            <a:ext cx="12191999" cy="461665"/>
          </a:xfrm>
          <a:prstGeom prst="rect">
            <a:avLst/>
          </a:prstGeom>
          <a:noFill/>
        </p:spPr>
        <p:txBody>
          <a:bodyPr wrap="square" rtlCol="1">
            <a:spAutoFit/>
          </a:bodyPr>
          <a:lstStyle>
            <a:defPPr>
              <a:defRPr lang="fa-IR"/>
            </a:defPPr>
            <a:lvl1pPr algn="ctr">
              <a:defRPr sz="2400" b="1">
                <a:solidFill>
                  <a:schemeClr val="bg1"/>
                </a:solidFill>
                <a:cs typeface="B Titr" panose="00000700000000000000" pitchFamily="2" charset="-78"/>
              </a:defRPr>
            </a:lvl1pPr>
          </a:lstStyle>
          <a:p>
            <a:r>
              <a:rPr lang="fa-IR" dirty="0"/>
              <a:t>منابع</a:t>
            </a:r>
          </a:p>
        </p:txBody>
      </p:sp>
      <p:pic>
        <p:nvPicPr>
          <p:cNvPr id="8" name="Picture 7">
            <a:extLst>
              <a:ext uri="{FF2B5EF4-FFF2-40B4-BE49-F238E27FC236}">
                <a16:creationId xmlns:a16="http://schemas.microsoft.com/office/drawing/2014/main" id="{EEFE891E-50DE-0F7D-9F81-94692F2B57C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410119" y="1031892"/>
            <a:ext cx="6469772" cy="5022919"/>
          </a:xfrm>
          <a:prstGeom prst="rect">
            <a:avLst/>
          </a:prstGeom>
        </p:spPr>
      </p:pic>
    </p:spTree>
    <p:extLst>
      <p:ext uri="{BB962C8B-B14F-4D97-AF65-F5344CB8AC3E}">
        <p14:creationId xmlns:p14="http://schemas.microsoft.com/office/powerpoint/2010/main" val="128945367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03867804-2ECD-03CC-21FC-7FFE844F090B}"/>
              </a:ext>
            </a:extLst>
          </p:cNvPr>
          <p:cNvSpPr/>
          <p:nvPr/>
        </p:nvSpPr>
        <p:spPr>
          <a:xfrm>
            <a:off x="3462845" y="2691245"/>
            <a:ext cx="7543800" cy="1475509"/>
          </a:xfrm>
          <a:prstGeom prst="roundRect">
            <a:avLst>
              <a:gd name="adj" fmla="val 50000"/>
            </a:avLst>
          </a:prstGeom>
          <a:solidFill>
            <a:srgbClr val="63B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9CB2B05C-8163-8060-F20C-2E75E4904B29}"/>
              </a:ext>
            </a:extLst>
          </p:cNvPr>
          <p:cNvSpPr txBox="1"/>
          <p:nvPr/>
        </p:nvSpPr>
        <p:spPr>
          <a:xfrm>
            <a:off x="-313508" y="2828834"/>
            <a:ext cx="12191999" cy="1200329"/>
          </a:xfrm>
          <a:prstGeom prst="rect">
            <a:avLst/>
          </a:prstGeom>
          <a:noFill/>
        </p:spPr>
        <p:txBody>
          <a:bodyPr wrap="square" rtlCol="1">
            <a:spAutoFit/>
          </a:bodyPr>
          <a:lstStyle>
            <a:defPPr>
              <a:defRPr lang="fa-IR"/>
            </a:defPPr>
            <a:lvl1pPr algn="ctr">
              <a:defRPr sz="2400" b="1">
                <a:solidFill>
                  <a:schemeClr val="bg1"/>
                </a:solidFill>
                <a:cs typeface="B Titr" panose="00000700000000000000" pitchFamily="2" charset="-78"/>
              </a:defRPr>
            </a:lvl1pPr>
          </a:lstStyle>
          <a:p>
            <a:r>
              <a:rPr lang="fa-IR" sz="7200" dirty="0">
                <a:solidFill>
                  <a:schemeClr val="tx1"/>
                </a:solidFill>
              </a:rPr>
              <a:t>با تشکر از توجه شما عزیزان</a:t>
            </a:r>
          </a:p>
        </p:txBody>
      </p:sp>
    </p:spTree>
    <p:extLst>
      <p:ext uri="{BB962C8B-B14F-4D97-AF65-F5344CB8AC3E}">
        <p14:creationId xmlns:p14="http://schemas.microsoft.com/office/powerpoint/2010/main" val="7758212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958395" y="792496"/>
            <a:ext cx="5058771" cy="461665"/>
          </a:xfrm>
          <a:prstGeom prst="rect">
            <a:avLst/>
          </a:prstGeom>
          <a:noFill/>
        </p:spPr>
        <p:txBody>
          <a:bodyPr wrap="square" rtlCol="1">
            <a:spAutoFit/>
          </a:bodyPr>
          <a:lstStyle/>
          <a:p>
            <a:pPr algn="just"/>
            <a:r>
              <a:rPr lang="fa-IR" sz="2400" b="1" dirty="0">
                <a:cs typeface="B Titr" panose="00000700000000000000" pitchFamily="2" charset="-78"/>
              </a:rPr>
              <a:t>عادت دوم: برای بودجه خود برنامه‌ریزی کنید</a:t>
            </a:r>
          </a:p>
        </p:txBody>
      </p:sp>
      <p:sp>
        <p:nvSpPr>
          <p:cNvPr id="3" name="Rectangle 2"/>
          <p:cNvSpPr/>
          <p:nvPr/>
        </p:nvSpPr>
        <p:spPr>
          <a:xfrm>
            <a:off x="265849" y="1254161"/>
            <a:ext cx="11660300" cy="1515800"/>
          </a:xfrm>
          <a:prstGeom prst="rect">
            <a:avLst/>
          </a:prstGeom>
        </p:spPr>
        <p:txBody>
          <a:bodyPr wrap="square">
            <a:spAutoFit/>
          </a:bodyPr>
          <a:lstStyle/>
          <a:p>
            <a:pPr algn="ctr">
              <a:lnSpc>
                <a:spcPct val="250000"/>
              </a:lnSpc>
            </a:pPr>
            <a:r>
              <a:rPr lang="fa-IR" sz="2000" dirty="0">
                <a:cs typeface="B Nazanin" panose="00000400000000000000" pitchFamily="2" charset="-78"/>
              </a:rPr>
              <a:t>تهیه بودجه ماهانه خانوار و پایبندی به آن بهترین راه برای تضمین پرداخت تمام قبوض و پس انداز در مسیر رسیدن به استقلال مالی محسوب می‌شود. این برنامه منظم عزم شما را در برابر وسوسه ولخرجی تقویت می‌کند. </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6439" y="3429000"/>
            <a:ext cx="4210022" cy="280668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6" name="TextBox 5">
            <a:extLst>
              <a:ext uri="{FF2B5EF4-FFF2-40B4-BE49-F238E27FC236}">
                <a16:creationId xmlns:a16="http://schemas.microsoft.com/office/drawing/2014/main" id="{886E4F07-046A-4593-6D36-28D361E8B6D7}"/>
              </a:ext>
            </a:extLst>
          </p:cNvPr>
          <p:cNvSpPr txBox="1"/>
          <p:nvPr/>
        </p:nvSpPr>
        <p:spPr>
          <a:xfrm>
            <a:off x="0" y="65985"/>
            <a:ext cx="12191999" cy="461665"/>
          </a:xfrm>
          <a:prstGeom prst="rect">
            <a:avLst/>
          </a:prstGeom>
          <a:noFill/>
        </p:spPr>
        <p:txBody>
          <a:bodyPr wrap="square" rtlCol="1">
            <a:spAutoFit/>
          </a:bodyPr>
          <a:lstStyle>
            <a:defPPr>
              <a:defRPr lang="fa-IR"/>
            </a:defPPr>
            <a:lvl1pPr algn="ctr">
              <a:defRPr sz="2400" b="1">
                <a:solidFill>
                  <a:schemeClr val="bg1"/>
                </a:solidFill>
                <a:cs typeface="B Titr" panose="00000700000000000000" pitchFamily="2" charset="-78"/>
              </a:defRPr>
            </a:lvl1pPr>
          </a:lstStyle>
          <a:p>
            <a:r>
              <a:rPr lang="fa-IR" dirty="0"/>
              <a:t>عادات شگفت‌انگیز برای به استقلال مالی </a:t>
            </a:r>
          </a:p>
        </p:txBody>
      </p:sp>
      <p:pic>
        <p:nvPicPr>
          <p:cNvPr id="8" name="Picture 7">
            <a:extLst>
              <a:ext uri="{FF2B5EF4-FFF2-40B4-BE49-F238E27FC236}">
                <a16:creationId xmlns:a16="http://schemas.microsoft.com/office/drawing/2014/main" id="{0CB52C4D-54AC-40C0-7E49-D951B971FDBF}"/>
              </a:ext>
            </a:extLst>
          </p:cNvPr>
          <p:cNvPicPr>
            <a:picLocks noChangeAspect="1"/>
          </p:cNvPicPr>
          <p:nvPr/>
        </p:nvPicPr>
        <p:blipFill rotWithShape="1">
          <a:blip r:embed="rId3">
            <a:extLst>
              <a:ext uri="{28A0092B-C50C-407E-A947-70E740481C1C}">
                <a14:useLocalDpi xmlns:a14="http://schemas.microsoft.com/office/drawing/2010/main" val="0"/>
              </a:ext>
            </a:extLst>
          </a:blip>
          <a:srcRect r="10468" b="16582"/>
          <a:stretch/>
        </p:blipFill>
        <p:spPr>
          <a:xfrm>
            <a:off x="6124169" y="3429000"/>
            <a:ext cx="5052213" cy="280668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3432307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580186" y="696844"/>
            <a:ext cx="5327840" cy="461665"/>
          </a:xfrm>
          <a:prstGeom prst="rect">
            <a:avLst/>
          </a:prstGeom>
          <a:noFill/>
        </p:spPr>
        <p:txBody>
          <a:bodyPr wrap="square" rtlCol="1">
            <a:spAutoFit/>
          </a:bodyPr>
          <a:lstStyle/>
          <a:p>
            <a:pPr algn="just"/>
            <a:r>
              <a:rPr lang="fa-IR" sz="2400" b="1" dirty="0">
                <a:cs typeface="B Titr" panose="00000700000000000000" pitchFamily="2" charset="-78"/>
              </a:rPr>
              <a:t>عادت سوم: سیستم پس‌انداز خود را طراحی کنید</a:t>
            </a:r>
          </a:p>
        </p:txBody>
      </p:sp>
      <p:sp>
        <p:nvSpPr>
          <p:cNvPr id="3" name="Rectangle 2"/>
          <p:cNvSpPr/>
          <p:nvPr/>
        </p:nvSpPr>
        <p:spPr>
          <a:xfrm>
            <a:off x="329938" y="1233923"/>
            <a:ext cx="11578088" cy="3054682"/>
          </a:xfrm>
          <a:prstGeom prst="rect">
            <a:avLst/>
          </a:prstGeom>
        </p:spPr>
        <p:txBody>
          <a:bodyPr wrap="square">
            <a:spAutoFit/>
          </a:bodyPr>
          <a:lstStyle/>
          <a:p>
            <a:pPr algn="ctr">
              <a:lnSpc>
                <a:spcPct val="250000"/>
              </a:lnSpc>
            </a:pPr>
            <a:r>
              <a:rPr lang="fa-IR" sz="2000" dirty="0">
                <a:cs typeface="B Nazanin" panose="00000400000000000000" pitchFamily="2" charset="-78"/>
              </a:rPr>
              <a:t>اول به خودت پرداخت کن. همیشه مقداری از درآمد خود را پس‌انداز کنید. به عنوان یک کار عاقلانه می‌توانید یک حساب‌ اضطراری برای هزینه‌های غیر منتظره داشته باشید. به طور ایدآل، پول باید همان روزی که دستمزد خود را دریافت می‌کنید، برداشت شود، بنابراین این پول حتی دست شما را هم لمس نمی‌کند و به طور کامل از وسوسه به دور خواهید بود. با این حال به خاطر داشته باشید که مقدار پس‌انداز هر شخص متفاوت است و بستگی به عوامل متعددی همچون، درآمد، هزینه‌ها و ... دارد. </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9938" y="4640112"/>
            <a:ext cx="5692383" cy="1967929"/>
          </a:xfrm>
          <a:prstGeom prst="rect">
            <a:avLst/>
          </a:prstGeom>
        </p:spPr>
      </p:pic>
      <p:sp>
        <p:nvSpPr>
          <p:cNvPr id="4" name="TextBox 3">
            <a:extLst>
              <a:ext uri="{FF2B5EF4-FFF2-40B4-BE49-F238E27FC236}">
                <a16:creationId xmlns:a16="http://schemas.microsoft.com/office/drawing/2014/main" id="{1678E7EF-F724-E1A3-088E-D787F1E087F6}"/>
              </a:ext>
            </a:extLst>
          </p:cNvPr>
          <p:cNvSpPr txBox="1"/>
          <p:nvPr/>
        </p:nvSpPr>
        <p:spPr>
          <a:xfrm>
            <a:off x="0" y="65985"/>
            <a:ext cx="12191999" cy="461665"/>
          </a:xfrm>
          <a:prstGeom prst="rect">
            <a:avLst/>
          </a:prstGeom>
          <a:noFill/>
        </p:spPr>
        <p:txBody>
          <a:bodyPr wrap="square" rtlCol="1">
            <a:spAutoFit/>
          </a:bodyPr>
          <a:lstStyle>
            <a:defPPr>
              <a:defRPr lang="fa-IR"/>
            </a:defPPr>
            <a:lvl1pPr algn="ctr">
              <a:defRPr sz="2400" b="1">
                <a:solidFill>
                  <a:schemeClr val="bg1"/>
                </a:solidFill>
                <a:cs typeface="B Titr" panose="00000700000000000000" pitchFamily="2" charset="-78"/>
              </a:defRPr>
            </a:lvl1pPr>
          </a:lstStyle>
          <a:p>
            <a:r>
              <a:rPr lang="fa-IR" dirty="0"/>
              <a:t>عادات شگفت‌انگیز برای به استقلال مالی </a:t>
            </a:r>
          </a:p>
        </p:txBody>
      </p:sp>
    </p:spTree>
    <p:extLst>
      <p:ext uri="{BB962C8B-B14F-4D97-AF65-F5344CB8AC3E}">
        <p14:creationId xmlns:p14="http://schemas.microsoft.com/office/powerpoint/2010/main" val="27301820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78728" y="1352606"/>
            <a:ext cx="3312125" cy="461665"/>
          </a:xfrm>
          <a:prstGeom prst="rect">
            <a:avLst/>
          </a:prstGeom>
          <a:noFill/>
        </p:spPr>
        <p:txBody>
          <a:bodyPr wrap="square" rtlCol="1">
            <a:spAutoFit/>
          </a:bodyPr>
          <a:lstStyle/>
          <a:p>
            <a:pPr algn="just"/>
            <a:r>
              <a:rPr lang="fa-IR" sz="2400" b="1" dirty="0">
                <a:cs typeface="B Titr" panose="00000700000000000000" pitchFamily="2" charset="-78"/>
              </a:rPr>
              <a:t>عادت چهارم: آموزش مداوم </a:t>
            </a:r>
          </a:p>
        </p:txBody>
      </p:sp>
      <p:sp>
        <p:nvSpPr>
          <p:cNvPr id="3" name="Rectangle 2"/>
          <p:cNvSpPr/>
          <p:nvPr/>
        </p:nvSpPr>
        <p:spPr>
          <a:xfrm>
            <a:off x="355152" y="1814271"/>
            <a:ext cx="4235701" cy="3824124"/>
          </a:xfrm>
          <a:prstGeom prst="rect">
            <a:avLst/>
          </a:prstGeom>
        </p:spPr>
        <p:txBody>
          <a:bodyPr wrap="square">
            <a:spAutoFit/>
          </a:bodyPr>
          <a:lstStyle/>
          <a:p>
            <a:pPr algn="just">
              <a:lnSpc>
                <a:spcPct val="250000"/>
              </a:lnSpc>
            </a:pPr>
            <a:r>
              <a:rPr lang="fa-IR" sz="2000" dirty="0">
                <a:cs typeface="B Nazanin" panose="00000400000000000000" pitchFamily="2" charset="-78"/>
              </a:rPr>
              <a:t>همواره سعی کنید دانش خود را بالا ببرید و بروز باشید اینگونه بهتر می‌توانید فرصت‌های مالی مناسب را شکار کنید. همچنین اخبار و تحولات دائم بازار سهام را همواره بررسی کنید و از تنظیم پرتفوی سرما‌یه‌گذاری مناسب دریغ نکنید. </a:t>
            </a:r>
          </a:p>
        </p:txBody>
      </p:sp>
      <p:sp>
        <p:nvSpPr>
          <p:cNvPr id="5" name="TextBox 4">
            <a:extLst>
              <a:ext uri="{FF2B5EF4-FFF2-40B4-BE49-F238E27FC236}">
                <a16:creationId xmlns:a16="http://schemas.microsoft.com/office/drawing/2014/main" id="{40C33263-7461-9594-4723-05C862558847}"/>
              </a:ext>
            </a:extLst>
          </p:cNvPr>
          <p:cNvSpPr txBox="1"/>
          <p:nvPr/>
        </p:nvSpPr>
        <p:spPr>
          <a:xfrm>
            <a:off x="0" y="65985"/>
            <a:ext cx="12191999" cy="461665"/>
          </a:xfrm>
          <a:prstGeom prst="rect">
            <a:avLst/>
          </a:prstGeom>
          <a:noFill/>
        </p:spPr>
        <p:txBody>
          <a:bodyPr wrap="square" rtlCol="1">
            <a:spAutoFit/>
          </a:bodyPr>
          <a:lstStyle>
            <a:defPPr>
              <a:defRPr lang="fa-IR"/>
            </a:defPPr>
            <a:lvl1pPr algn="ctr">
              <a:defRPr sz="2400" b="1">
                <a:solidFill>
                  <a:schemeClr val="bg1"/>
                </a:solidFill>
                <a:cs typeface="B Titr" panose="00000700000000000000" pitchFamily="2" charset="-78"/>
              </a:defRPr>
            </a:lvl1pPr>
          </a:lstStyle>
          <a:p>
            <a:r>
              <a:rPr lang="fa-IR" dirty="0"/>
              <a:t>عادات شگفت‌انگیز برای به استقلال مالی </a:t>
            </a:r>
          </a:p>
        </p:txBody>
      </p:sp>
      <p:pic>
        <p:nvPicPr>
          <p:cNvPr id="7" name="Picture 6">
            <a:extLst>
              <a:ext uri="{FF2B5EF4-FFF2-40B4-BE49-F238E27FC236}">
                <a16:creationId xmlns:a16="http://schemas.microsoft.com/office/drawing/2014/main" id="{025F700D-2DF4-41C2-7AC6-C8CF2499568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4788816" y="1835867"/>
            <a:ext cx="7403184" cy="4164291"/>
          </a:xfrm>
          <a:prstGeom prst="rect">
            <a:avLst/>
          </a:prstGeom>
        </p:spPr>
      </p:pic>
    </p:spTree>
    <p:extLst>
      <p:ext uri="{BB962C8B-B14F-4D97-AF65-F5344CB8AC3E}">
        <p14:creationId xmlns:p14="http://schemas.microsoft.com/office/powerpoint/2010/main" val="28759110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331738" y="827575"/>
            <a:ext cx="5641894" cy="461665"/>
          </a:xfrm>
          <a:prstGeom prst="rect">
            <a:avLst/>
          </a:prstGeom>
          <a:noFill/>
        </p:spPr>
        <p:txBody>
          <a:bodyPr wrap="square" rtlCol="1">
            <a:spAutoFit/>
          </a:bodyPr>
          <a:lstStyle/>
          <a:p>
            <a:pPr algn="just"/>
            <a:r>
              <a:rPr lang="fa-IR" sz="2400" b="1" dirty="0">
                <a:cs typeface="B Titr" panose="00000700000000000000" pitchFamily="2" charset="-78"/>
              </a:rPr>
              <a:t>عادت پنجم: همین حالا سرمایه‌گذاری را شروع کنید</a:t>
            </a: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8623" y="974495"/>
            <a:ext cx="5390095" cy="3031929"/>
          </a:xfrm>
          <a:prstGeom prst="rect">
            <a:avLst/>
          </a:prstGeom>
        </p:spPr>
      </p:pic>
      <p:sp>
        <p:nvSpPr>
          <p:cNvPr id="3" name="Rectangle 2"/>
          <p:cNvSpPr/>
          <p:nvPr/>
        </p:nvSpPr>
        <p:spPr>
          <a:xfrm>
            <a:off x="6542203" y="1425717"/>
            <a:ext cx="5431430" cy="4593565"/>
          </a:xfrm>
          <a:prstGeom prst="rect">
            <a:avLst/>
          </a:prstGeom>
        </p:spPr>
        <p:txBody>
          <a:bodyPr wrap="square">
            <a:spAutoFit/>
          </a:bodyPr>
          <a:lstStyle/>
          <a:p>
            <a:pPr algn="just">
              <a:lnSpc>
                <a:spcPct val="250000"/>
              </a:lnSpc>
            </a:pPr>
            <a:r>
              <a:rPr lang="fa-IR" sz="2000" dirty="0">
                <a:cs typeface="B Nazanin" panose="00000400000000000000" pitchFamily="2" charset="-78"/>
              </a:rPr>
              <a:t>بازار بد سهام می‌تواند این موضوع را زیر سوال ببرد، اما از نظر تاریخی هیچ راهی بهتر از سرمایه‌گذاری برای رشد پول شما وجود ندارد جادوی بهره مرکب به افزایش تصاعدی پول شما در طول زمان کمک می‌کند، اما برای دستیابی به یک رشد معنی‌دار به زمان زیادی نیاز دارید فکر نکنید که به تنهایی و بدون هیچ آگاهی و دانشی و صرفا با انتخاب چند سهم می‌توانید وارن بافت بعدی باشد. </a:t>
            </a:r>
          </a:p>
        </p:txBody>
      </p:sp>
      <p:sp>
        <p:nvSpPr>
          <p:cNvPr id="4" name="TextBox 3">
            <a:extLst>
              <a:ext uri="{FF2B5EF4-FFF2-40B4-BE49-F238E27FC236}">
                <a16:creationId xmlns:a16="http://schemas.microsoft.com/office/drawing/2014/main" id="{0DA08294-5336-51C3-C333-8893DADBBB38}"/>
              </a:ext>
            </a:extLst>
          </p:cNvPr>
          <p:cNvSpPr txBox="1"/>
          <p:nvPr/>
        </p:nvSpPr>
        <p:spPr>
          <a:xfrm>
            <a:off x="0" y="65985"/>
            <a:ext cx="12191999" cy="461665"/>
          </a:xfrm>
          <a:prstGeom prst="rect">
            <a:avLst/>
          </a:prstGeom>
          <a:noFill/>
        </p:spPr>
        <p:txBody>
          <a:bodyPr wrap="square" rtlCol="1">
            <a:spAutoFit/>
          </a:bodyPr>
          <a:lstStyle>
            <a:defPPr>
              <a:defRPr lang="fa-IR"/>
            </a:defPPr>
            <a:lvl1pPr algn="ctr">
              <a:defRPr sz="2400" b="1">
                <a:solidFill>
                  <a:schemeClr val="bg1"/>
                </a:solidFill>
                <a:cs typeface="B Titr" panose="00000700000000000000" pitchFamily="2" charset="-78"/>
              </a:defRPr>
            </a:lvl1pPr>
          </a:lstStyle>
          <a:p>
            <a:r>
              <a:rPr lang="fa-IR" dirty="0"/>
              <a:t>عادات شگفت‌انگیز برای به استقلال مالی </a:t>
            </a:r>
          </a:p>
        </p:txBody>
      </p:sp>
      <p:pic>
        <p:nvPicPr>
          <p:cNvPr id="3074" name="Picture 2">
            <a:extLst>
              <a:ext uri="{FF2B5EF4-FFF2-40B4-BE49-F238E27FC236}">
                <a16:creationId xmlns:a16="http://schemas.microsoft.com/office/drawing/2014/main" id="{B4EBE0F1-48B1-2F23-B833-B0E34B6628C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8623" y="4270342"/>
            <a:ext cx="3203744" cy="213517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مهارت مدیریت پول به روش میلیونرها - لرن پارسی">
            <a:extLst>
              <a:ext uri="{FF2B5EF4-FFF2-40B4-BE49-F238E27FC236}">
                <a16:creationId xmlns:a16="http://schemas.microsoft.com/office/drawing/2014/main" id="{59F4309D-67D3-1369-C496-33918505BFD3}"/>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50000" t="20547"/>
          <a:stretch/>
        </p:blipFill>
        <p:spPr bwMode="auto">
          <a:xfrm>
            <a:off x="3807159" y="4270342"/>
            <a:ext cx="1961559" cy="21351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149274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833410"/>
            <a:ext cx="5497774" cy="461665"/>
          </a:xfrm>
          <a:prstGeom prst="rect">
            <a:avLst/>
          </a:prstGeom>
          <a:noFill/>
        </p:spPr>
        <p:txBody>
          <a:bodyPr wrap="square" rtlCol="1">
            <a:spAutoFit/>
          </a:bodyPr>
          <a:lstStyle/>
          <a:p>
            <a:pPr algn="just"/>
            <a:r>
              <a:rPr lang="fa-IR" sz="2400" b="1" dirty="0">
                <a:cs typeface="B Titr" panose="00000700000000000000" pitchFamily="2" charset="-78"/>
              </a:rPr>
              <a:t>عادت ششم: کمتر از توان مالی خود زندگی کنید </a:t>
            </a:r>
          </a:p>
        </p:txBody>
      </p:sp>
      <p:sp>
        <p:nvSpPr>
          <p:cNvPr id="3" name="Rectangle 2"/>
          <p:cNvSpPr/>
          <p:nvPr/>
        </p:nvSpPr>
        <p:spPr>
          <a:xfrm>
            <a:off x="245850" y="2295075"/>
            <a:ext cx="5172729" cy="3054682"/>
          </a:xfrm>
          <a:prstGeom prst="rect">
            <a:avLst/>
          </a:prstGeom>
        </p:spPr>
        <p:txBody>
          <a:bodyPr wrap="square">
            <a:spAutoFit/>
          </a:bodyPr>
          <a:lstStyle/>
          <a:p>
            <a:pPr algn="just">
              <a:lnSpc>
                <a:spcPct val="250000"/>
              </a:lnSpc>
            </a:pPr>
            <a:r>
              <a:rPr lang="fa-IR" sz="2000" dirty="0">
                <a:cs typeface="B Nazanin" panose="00000400000000000000" pitchFamily="2" charset="-78"/>
              </a:rPr>
              <a:t>درواقع یعنی یک زندگی مقرون به صرفه داشتن و کمتر از توان مالی خود خرج کردن. بسیاری از ثروتمندان قبل از اینکه ثروتمند شوند، عادت داشتند که یک زندگی با کمترین هزینه داشته باشند. </a:t>
            </a:r>
          </a:p>
        </p:txBody>
      </p:sp>
      <p:pic>
        <p:nvPicPr>
          <p:cNvPr id="4" name="Picture 3"/>
          <p:cNvPicPr>
            <a:picLocks noChangeAspect="1"/>
          </p:cNvPicPr>
          <p:nvPr/>
        </p:nvPicPr>
        <p:blipFill rotWithShape="1">
          <a:blip r:embed="rId2"/>
          <a:srcRect r="13224" b="18538"/>
          <a:stretch/>
        </p:blipFill>
        <p:spPr>
          <a:xfrm>
            <a:off x="7236644" y="1074656"/>
            <a:ext cx="4402348" cy="309959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5" name="TextBox 4">
            <a:extLst>
              <a:ext uri="{FF2B5EF4-FFF2-40B4-BE49-F238E27FC236}">
                <a16:creationId xmlns:a16="http://schemas.microsoft.com/office/drawing/2014/main" id="{E8A4F3C4-16EF-2483-AD48-29B98AD56B27}"/>
              </a:ext>
            </a:extLst>
          </p:cNvPr>
          <p:cNvSpPr txBox="1"/>
          <p:nvPr/>
        </p:nvSpPr>
        <p:spPr>
          <a:xfrm>
            <a:off x="0" y="65985"/>
            <a:ext cx="12191999" cy="461665"/>
          </a:xfrm>
          <a:prstGeom prst="rect">
            <a:avLst/>
          </a:prstGeom>
          <a:noFill/>
        </p:spPr>
        <p:txBody>
          <a:bodyPr wrap="square" rtlCol="1">
            <a:spAutoFit/>
          </a:bodyPr>
          <a:lstStyle>
            <a:defPPr>
              <a:defRPr lang="fa-IR"/>
            </a:defPPr>
            <a:lvl1pPr algn="ctr">
              <a:defRPr sz="2400" b="1">
                <a:solidFill>
                  <a:schemeClr val="bg1"/>
                </a:solidFill>
                <a:cs typeface="B Titr" panose="00000700000000000000" pitchFamily="2" charset="-78"/>
              </a:defRPr>
            </a:lvl1pPr>
          </a:lstStyle>
          <a:p>
            <a:r>
              <a:rPr lang="fa-IR" dirty="0"/>
              <a:t>عادات شگفت‌انگیز برای به استقلال مالی </a:t>
            </a:r>
          </a:p>
        </p:txBody>
      </p:sp>
      <p:pic>
        <p:nvPicPr>
          <p:cNvPr id="4098" name="Picture 2">
            <a:extLst>
              <a:ext uri="{FF2B5EF4-FFF2-40B4-BE49-F238E27FC236}">
                <a16:creationId xmlns:a16="http://schemas.microsoft.com/office/drawing/2014/main" id="{8D62D500-EDB9-3A27-077E-5E87AA34406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73423" y="4690694"/>
            <a:ext cx="3042911" cy="179238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100015692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405</TotalTime>
  <Words>3554</Words>
  <Application>Microsoft Office PowerPoint</Application>
  <PresentationFormat>Widescreen</PresentationFormat>
  <Paragraphs>111</Paragraphs>
  <Slides>42</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42</vt:i4>
      </vt:variant>
    </vt:vector>
  </HeadingPairs>
  <TitlesOfParts>
    <vt:vector size="47" baseType="lpstr">
      <vt:lpstr>Arial</vt:lpstr>
      <vt:lpstr>Calibri</vt:lpstr>
      <vt:lpstr>Shabnam</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paytakht</dc:creator>
  <cp:lastModifiedBy>Mobotop</cp:lastModifiedBy>
  <cp:revision>29</cp:revision>
  <dcterms:created xsi:type="dcterms:W3CDTF">2024-04-27T08:21:58Z</dcterms:created>
  <dcterms:modified xsi:type="dcterms:W3CDTF">2024-05-03T17:30:47Z</dcterms:modified>
</cp:coreProperties>
</file>