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5" r:id="rId2"/>
    <p:sldId id="256" r:id="rId3"/>
    <p:sldId id="277" r:id="rId4"/>
    <p:sldId id="279" r:id="rId5"/>
    <p:sldId id="280" r:id="rId6"/>
    <p:sldId id="281" r:id="rId7"/>
    <p:sldId id="282" r:id="rId8"/>
    <p:sldId id="283" r:id="rId9"/>
    <p:sldId id="284" r:id="rId10"/>
    <p:sldId id="285" r:id="rId11"/>
    <p:sldId id="287" r:id="rId12"/>
    <p:sldId id="288" r:id="rId13"/>
    <p:sldId id="289" r:id="rId14"/>
    <p:sldId id="291" r:id="rId15"/>
    <p:sldId id="310" r:id="rId16"/>
    <p:sldId id="293" r:id="rId17"/>
    <p:sldId id="294" r:id="rId18"/>
    <p:sldId id="295" r:id="rId19"/>
    <p:sldId id="296" r:id="rId20"/>
    <p:sldId id="297" r:id="rId21"/>
    <p:sldId id="298" r:id="rId22"/>
    <p:sldId id="299" r:id="rId23"/>
    <p:sldId id="300" r:id="rId24"/>
    <p:sldId id="302" r:id="rId25"/>
    <p:sldId id="303" r:id="rId26"/>
    <p:sldId id="304" r:id="rId27"/>
    <p:sldId id="311" r:id="rId28"/>
    <p:sldId id="312" r:id="rId29"/>
    <p:sldId id="313" r:id="rId30"/>
    <p:sldId id="306" r:id="rId31"/>
    <p:sldId id="307" r:id="rId32"/>
    <p:sldId id="308" r:id="rId33"/>
    <p:sldId id="309" r:id="rId34"/>
    <p:sldId id="259" r:id="rId35"/>
    <p:sldId id="258" r:id="rId36"/>
    <p:sldId id="257" r:id="rId37"/>
    <p:sldId id="314"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81" d="100"/>
          <a:sy n="81" d="100"/>
        </p:scale>
        <p:origin x="739"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4D12-08A5-AE37-A6FC-90150134BC88}"/>
              </a:ext>
            </a:extLst>
          </p:cNvPr>
          <p:cNvSpPr/>
          <p:nvPr userDrawn="1"/>
        </p:nvSpPr>
        <p:spPr>
          <a:xfrm>
            <a:off x="71021" y="62144"/>
            <a:ext cx="12020365" cy="672039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4B8E66A-9C14-244C-18D7-094E577668D1}"/>
              </a:ext>
            </a:extLst>
          </p:cNvPr>
          <p:cNvSpPr/>
          <p:nvPr userDrawn="1"/>
        </p:nvSpPr>
        <p:spPr>
          <a:xfrm>
            <a:off x="11857264" y="158054"/>
            <a:ext cx="141065" cy="4270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5855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4D12-08A5-AE37-A6FC-90150134BC88}"/>
              </a:ext>
            </a:extLst>
          </p:cNvPr>
          <p:cNvSpPr/>
          <p:nvPr userDrawn="1"/>
        </p:nvSpPr>
        <p:spPr>
          <a:xfrm>
            <a:off x="71021" y="62144"/>
            <a:ext cx="12020365" cy="672039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3698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77320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9AC9364F-601F-9707-A124-DDDAF600DB82}"/>
              </a:ext>
            </a:extLst>
          </p:cNvPr>
          <p:cNvSpPr/>
          <p:nvPr/>
        </p:nvSpPr>
        <p:spPr>
          <a:xfrm>
            <a:off x="354336" y="788138"/>
            <a:ext cx="3994766" cy="4609708"/>
          </a:xfrm>
          <a:custGeom>
            <a:avLst/>
            <a:gdLst>
              <a:gd name="connsiteX0" fmla="*/ 0 w 4986779"/>
              <a:gd name="connsiteY0" fmla="*/ 2493390 h 4986779"/>
              <a:gd name="connsiteX1" fmla="*/ 2493390 w 4986779"/>
              <a:gd name="connsiteY1" fmla="*/ 0 h 4986779"/>
              <a:gd name="connsiteX2" fmla="*/ 4986780 w 4986779"/>
              <a:gd name="connsiteY2" fmla="*/ 2493390 h 4986779"/>
              <a:gd name="connsiteX3" fmla="*/ 2493390 w 4986779"/>
              <a:gd name="connsiteY3" fmla="*/ 4986780 h 4986779"/>
              <a:gd name="connsiteX4" fmla="*/ 0 w 4986779"/>
              <a:gd name="connsiteY4" fmla="*/ 2493390 h 4986779"/>
              <a:gd name="connsiteX0" fmla="*/ 0 w 4986780"/>
              <a:gd name="connsiteY0" fmla="*/ 2514941 h 5008331"/>
              <a:gd name="connsiteX1" fmla="*/ 2493390 w 4986780"/>
              <a:gd name="connsiteY1" fmla="*/ 21551 h 5008331"/>
              <a:gd name="connsiteX2" fmla="*/ 4986780 w 4986780"/>
              <a:gd name="connsiteY2" fmla="*/ 2514941 h 5008331"/>
              <a:gd name="connsiteX3" fmla="*/ 2493390 w 4986780"/>
              <a:gd name="connsiteY3" fmla="*/ 5008331 h 5008331"/>
              <a:gd name="connsiteX4" fmla="*/ 0 w 4986780"/>
              <a:gd name="connsiteY4" fmla="*/ 2514941 h 5008331"/>
              <a:gd name="connsiteX0" fmla="*/ 0 w 4986780"/>
              <a:gd name="connsiteY0" fmla="*/ 3261039 h 5754429"/>
              <a:gd name="connsiteX1" fmla="*/ 2493390 w 4986780"/>
              <a:gd name="connsiteY1" fmla="*/ 767649 h 5754429"/>
              <a:gd name="connsiteX2" fmla="*/ 4986780 w 4986780"/>
              <a:gd name="connsiteY2" fmla="*/ 3261039 h 5754429"/>
              <a:gd name="connsiteX3" fmla="*/ 2493390 w 4986780"/>
              <a:gd name="connsiteY3" fmla="*/ 5754429 h 5754429"/>
              <a:gd name="connsiteX4" fmla="*/ 0 w 4986780"/>
              <a:gd name="connsiteY4" fmla="*/ 3261039 h 5754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6780" h="5754429">
                <a:moveTo>
                  <a:pt x="0" y="3261039"/>
                </a:moveTo>
                <a:cubicBezTo>
                  <a:pt x="0" y="1883978"/>
                  <a:pt x="710977" y="3048936"/>
                  <a:pt x="2493390" y="767649"/>
                </a:cubicBezTo>
                <a:cubicBezTo>
                  <a:pt x="4275803" y="-1513638"/>
                  <a:pt x="4986780" y="1883978"/>
                  <a:pt x="4986780" y="3261039"/>
                </a:cubicBezTo>
                <a:cubicBezTo>
                  <a:pt x="4986780" y="4638100"/>
                  <a:pt x="3870451" y="5754429"/>
                  <a:pt x="2493390" y="5754429"/>
                </a:cubicBezTo>
                <a:cubicBezTo>
                  <a:pt x="1116329" y="5754429"/>
                  <a:pt x="0" y="4638100"/>
                  <a:pt x="0" y="326103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01692CF-71FA-D704-01EC-AD299BCBBA41}"/>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308787" y="4924172"/>
            <a:ext cx="2553508" cy="1713322"/>
          </a:xfrm>
          <a:prstGeom prst="rect">
            <a:avLst/>
          </a:prstGeom>
        </p:spPr>
      </p:pic>
      <p:sp>
        <p:nvSpPr>
          <p:cNvPr id="4" name="Rectangle 3">
            <a:extLst>
              <a:ext uri="{FF2B5EF4-FFF2-40B4-BE49-F238E27FC236}">
                <a16:creationId xmlns:a16="http://schemas.microsoft.com/office/drawing/2014/main" id="{26ECC46D-FB8E-8DF2-7533-77F8B4A3AE42}"/>
              </a:ext>
            </a:extLst>
          </p:cNvPr>
          <p:cNvSpPr/>
          <p:nvPr/>
        </p:nvSpPr>
        <p:spPr>
          <a:xfrm>
            <a:off x="6847254" y="2539635"/>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a:t>
            </a:r>
            <a:r>
              <a:rPr lang="fa-IR" sz="2400" b="1" dirty="0">
                <a:solidFill>
                  <a:srgbClr val="00B0F0"/>
                </a:solidFill>
                <a:latin typeface="Shabnam" panose="020B0603030804020204" pitchFamily="34" charset="-78"/>
                <a:cs typeface="B Titr" panose="00000700000000000000" pitchFamily="2" charset="-78"/>
              </a:rPr>
              <a:t>پاورپوینت سخت افزار کامپیوتر</a:t>
            </a:r>
            <a:endParaRPr lang="en-US" sz="2400" b="1" dirty="0">
              <a:solidFill>
                <a:srgbClr val="00B0F0"/>
              </a:solidFill>
              <a:latin typeface="Shabnam" panose="020B0603030804020204" pitchFamily="34" charset="-78"/>
              <a:cs typeface="B Titr" panose="00000700000000000000" pitchFamily="2" charset="-78"/>
            </a:endParaRPr>
          </a:p>
        </p:txBody>
      </p:sp>
      <p:sp>
        <p:nvSpPr>
          <p:cNvPr id="5" name="Rectangle 4">
            <a:extLst>
              <a:ext uri="{FF2B5EF4-FFF2-40B4-BE49-F238E27FC236}">
                <a16:creationId xmlns:a16="http://schemas.microsoft.com/office/drawing/2014/main" id="{EFC574E4-67C5-49F9-FBE6-24D85C81318A}"/>
              </a:ext>
            </a:extLst>
          </p:cNvPr>
          <p:cNvSpPr/>
          <p:nvPr/>
        </p:nvSpPr>
        <p:spPr>
          <a:xfrm>
            <a:off x="6847254" y="3527808"/>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a:t>
            </a:r>
            <a:r>
              <a:rPr lang="fa-IR" sz="2400" b="1" dirty="0">
                <a:solidFill>
                  <a:srgbClr val="00B0F0"/>
                </a:solidFill>
                <a:latin typeface="Shabnam" panose="020B0603030804020204" pitchFamily="34" charset="-78"/>
                <a:cs typeface="B Titr" panose="00000700000000000000" pitchFamily="2" charset="-78"/>
              </a:rPr>
              <a:t>دکتر علیرضا عزیزی</a:t>
            </a:r>
            <a:endParaRPr lang="en-US" sz="2400" b="1" dirty="0">
              <a:solidFill>
                <a:srgbClr val="00B0F0"/>
              </a:solidFill>
              <a:latin typeface="Shabnam"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EC5EB076-2206-097A-8BE4-05129730F752}"/>
              </a:ext>
            </a:extLst>
          </p:cNvPr>
          <p:cNvSpPr/>
          <p:nvPr/>
        </p:nvSpPr>
        <p:spPr>
          <a:xfrm>
            <a:off x="6847254" y="4515981"/>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a:t>
            </a:r>
            <a:r>
              <a:rPr lang="fa-IR" sz="2400" b="1" dirty="0">
                <a:solidFill>
                  <a:srgbClr val="00B0F0"/>
                </a:solidFill>
                <a:latin typeface="Shabnam" panose="020B0603030804020204" pitchFamily="34" charset="-78"/>
                <a:cs typeface="B Titr" panose="00000700000000000000" pitchFamily="2" charset="-78"/>
              </a:rPr>
              <a:t>محمد جواد عزیزی</a:t>
            </a:r>
            <a:endParaRPr lang="en-US" sz="2400" b="1" dirty="0">
              <a:solidFill>
                <a:srgbClr val="00B0F0"/>
              </a:solidFill>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255B302F-3D8C-043F-EDE0-E51943E4815B}"/>
              </a:ext>
            </a:extLst>
          </p:cNvPr>
          <p:cNvSpPr/>
          <p:nvPr/>
        </p:nvSpPr>
        <p:spPr>
          <a:xfrm>
            <a:off x="6847254" y="5504155"/>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تاریخ ارائه: </a:t>
            </a:r>
            <a:r>
              <a:rPr lang="fa-IR" sz="2400" b="1" dirty="0">
                <a:solidFill>
                  <a:srgbClr val="00B0F0"/>
                </a:solidFill>
                <a:latin typeface="Shabnam" panose="020B0603030804020204" pitchFamily="34" charset="-78"/>
                <a:cs typeface="B Titr" panose="00000700000000000000" pitchFamily="2" charset="-78"/>
              </a:rPr>
              <a:t>.........</a:t>
            </a:r>
            <a:endParaRPr lang="en-US" sz="2400" b="1" dirty="0">
              <a:solidFill>
                <a:srgbClr val="00B0F0"/>
              </a:solidFill>
              <a:latin typeface="Shabnam" panose="020B0603030804020204" pitchFamily="34" charset="-78"/>
              <a:cs typeface="B Titr" panose="00000700000000000000" pitchFamily="2" charset="-78"/>
            </a:endParaRPr>
          </a:p>
        </p:txBody>
      </p:sp>
      <p:sp>
        <p:nvSpPr>
          <p:cNvPr id="14" name="Freeform: Shape 13">
            <a:extLst>
              <a:ext uri="{FF2B5EF4-FFF2-40B4-BE49-F238E27FC236}">
                <a16:creationId xmlns:a16="http://schemas.microsoft.com/office/drawing/2014/main" id="{1E72647B-1E6F-AF01-B248-B972CD0FFD40}"/>
              </a:ext>
            </a:extLst>
          </p:cNvPr>
          <p:cNvSpPr/>
          <p:nvPr/>
        </p:nvSpPr>
        <p:spPr>
          <a:xfrm>
            <a:off x="8429938" y="343261"/>
            <a:ext cx="1417143" cy="1195607"/>
          </a:xfrm>
          <a:custGeom>
            <a:avLst/>
            <a:gdLst>
              <a:gd name="connsiteX0" fmla="*/ 381112 w 1417143"/>
              <a:gd name="connsiteY0" fmla="*/ 514151 h 1195607"/>
              <a:gd name="connsiteX1" fmla="*/ 385308 w 1417143"/>
              <a:gd name="connsiteY1" fmla="*/ 634429 h 1195607"/>
              <a:gd name="connsiteX2" fmla="*/ 549466 w 1417143"/>
              <a:gd name="connsiteY2" fmla="*/ 617996 h 1195607"/>
              <a:gd name="connsiteX3" fmla="*/ 605758 w 1417143"/>
              <a:gd name="connsiteY3" fmla="*/ 561878 h 1195607"/>
              <a:gd name="connsiteX4" fmla="*/ 469747 w 1417143"/>
              <a:gd name="connsiteY4" fmla="*/ 425866 h 1195607"/>
              <a:gd name="connsiteX5" fmla="*/ 381287 w 1417143"/>
              <a:gd name="connsiteY5" fmla="*/ 514326 h 1195607"/>
              <a:gd name="connsiteX6" fmla="*/ 381112 w 1417143"/>
              <a:gd name="connsiteY6" fmla="*/ 514151 h 1195607"/>
              <a:gd name="connsiteX7" fmla="*/ 381112 w 1417143"/>
              <a:gd name="connsiteY7" fmla="*/ 514151 h 1195607"/>
              <a:gd name="connsiteX8" fmla="*/ 224297 w 1417143"/>
              <a:gd name="connsiteY8" fmla="*/ 557332 h 1195607"/>
              <a:gd name="connsiteX9" fmla="*/ 294575 w 1417143"/>
              <a:gd name="connsiteY9" fmla="*/ 730057 h 1195607"/>
              <a:gd name="connsiteX10" fmla="*/ 504536 w 1417143"/>
              <a:gd name="connsiteY10" fmla="*/ 790895 h 1195607"/>
              <a:gd name="connsiteX11" fmla="*/ 643869 w 1417143"/>
              <a:gd name="connsiteY11" fmla="*/ 710651 h 1195607"/>
              <a:gd name="connsiteX12" fmla="*/ 699113 w 1417143"/>
              <a:gd name="connsiteY12" fmla="*/ 655582 h 1195607"/>
              <a:gd name="connsiteX13" fmla="*/ 761874 w 1417143"/>
              <a:gd name="connsiteY13" fmla="*/ 718344 h 1195607"/>
              <a:gd name="connsiteX14" fmla="*/ 920613 w 1417143"/>
              <a:gd name="connsiteY14" fmla="*/ 796139 h 1195607"/>
              <a:gd name="connsiteX15" fmla="*/ 1107497 w 1417143"/>
              <a:gd name="connsiteY15" fmla="*/ 726910 h 1195607"/>
              <a:gd name="connsiteX16" fmla="*/ 1167636 w 1417143"/>
              <a:gd name="connsiteY16" fmla="*/ 496669 h 1195607"/>
              <a:gd name="connsiteX17" fmla="*/ 1102427 w 1417143"/>
              <a:gd name="connsiteY17" fmla="*/ 393699 h 1195607"/>
              <a:gd name="connsiteX18" fmla="*/ 1031799 w 1417143"/>
              <a:gd name="connsiteY18" fmla="*/ 323071 h 1195607"/>
              <a:gd name="connsiteX19" fmla="*/ 1046310 w 1417143"/>
              <a:gd name="connsiteY19" fmla="*/ 308561 h 1195607"/>
              <a:gd name="connsiteX20" fmla="*/ 1285291 w 1417143"/>
              <a:gd name="connsiteY20" fmla="*/ 194227 h 1195607"/>
              <a:gd name="connsiteX21" fmla="*/ 1285291 w 1417143"/>
              <a:gd name="connsiteY21" fmla="*/ 977080 h 1195607"/>
              <a:gd name="connsiteX22" fmla="*/ 1257844 w 1417143"/>
              <a:gd name="connsiteY22" fmla="*/ 1034597 h 1195607"/>
              <a:gd name="connsiteX23" fmla="*/ 1160993 w 1417143"/>
              <a:gd name="connsiteY23" fmla="*/ 991241 h 1195607"/>
              <a:gd name="connsiteX24" fmla="*/ 936521 w 1417143"/>
              <a:gd name="connsiteY24" fmla="*/ 925333 h 1195607"/>
              <a:gd name="connsiteX25" fmla="*/ 705407 w 1417143"/>
              <a:gd name="connsiteY25" fmla="*/ 1016415 h 1195607"/>
              <a:gd name="connsiteX26" fmla="*/ 469397 w 1417143"/>
              <a:gd name="connsiteY26" fmla="*/ 926382 h 1195607"/>
              <a:gd name="connsiteX27" fmla="*/ 276568 w 1417143"/>
              <a:gd name="connsiteY27" fmla="*/ 978129 h 1195607"/>
              <a:gd name="connsiteX28" fmla="*/ 276568 w 1417143"/>
              <a:gd name="connsiteY28" fmla="*/ 978304 h 1195607"/>
              <a:gd name="connsiteX29" fmla="*/ 241779 w 1417143"/>
              <a:gd name="connsiteY29" fmla="*/ 998059 h 1195607"/>
              <a:gd name="connsiteX30" fmla="*/ 161536 w 1417143"/>
              <a:gd name="connsiteY30" fmla="*/ 1034597 h 1195607"/>
              <a:gd name="connsiteX31" fmla="*/ 132340 w 1417143"/>
              <a:gd name="connsiteY31" fmla="*/ 987919 h 1195607"/>
              <a:gd name="connsiteX32" fmla="*/ 132340 w 1417143"/>
              <a:gd name="connsiteY32" fmla="*/ 194577 h 1195607"/>
              <a:gd name="connsiteX33" fmla="*/ 349994 w 1417143"/>
              <a:gd name="connsiteY33" fmla="*/ 305938 h 1195607"/>
              <a:gd name="connsiteX34" fmla="*/ 376217 w 1417143"/>
              <a:gd name="connsiteY34" fmla="*/ 332162 h 1195607"/>
              <a:gd name="connsiteX35" fmla="*/ 292827 w 1417143"/>
              <a:gd name="connsiteY35" fmla="*/ 415727 h 1195607"/>
              <a:gd name="connsiteX36" fmla="*/ 224297 w 1417143"/>
              <a:gd name="connsiteY36" fmla="*/ 557332 h 1195607"/>
              <a:gd name="connsiteX37" fmla="*/ 224297 w 1417143"/>
              <a:gd name="connsiteY37" fmla="*/ 557332 h 1195607"/>
              <a:gd name="connsiteX38" fmla="*/ 439852 w 1417143"/>
              <a:gd name="connsiteY38" fmla="*/ 209262 h 1195607"/>
              <a:gd name="connsiteX39" fmla="*/ 469572 w 1417143"/>
              <a:gd name="connsiteY39" fmla="*/ 238982 h 1195607"/>
              <a:gd name="connsiteX40" fmla="*/ 708553 w 1417143"/>
              <a:gd name="connsiteY40" fmla="*/ 0 h 1195607"/>
              <a:gd name="connsiteX41" fmla="*/ 938270 w 1417143"/>
              <a:gd name="connsiteY41" fmla="*/ 229716 h 1195607"/>
              <a:gd name="connsiteX42" fmla="*/ 952780 w 1417143"/>
              <a:gd name="connsiteY42" fmla="*/ 215206 h 1195607"/>
              <a:gd name="connsiteX43" fmla="*/ 1351024 w 1417143"/>
              <a:gd name="connsiteY43" fmla="*/ 60139 h 1195607"/>
              <a:gd name="connsiteX44" fmla="*/ 1416932 w 1417143"/>
              <a:gd name="connsiteY44" fmla="*/ 60139 h 1195607"/>
              <a:gd name="connsiteX45" fmla="*/ 1417107 w 1417143"/>
              <a:gd name="connsiteY45" fmla="*/ 979003 h 1195607"/>
              <a:gd name="connsiteX46" fmla="*/ 1380744 w 1417143"/>
              <a:gd name="connsiteY46" fmla="*/ 1110819 h 1195607"/>
              <a:gd name="connsiteX47" fmla="*/ 1249802 w 1417143"/>
              <a:gd name="connsiteY47" fmla="*/ 1173230 h 1195607"/>
              <a:gd name="connsiteX48" fmla="*/ 1073232 w 1417143"/>
              <a:gd name="connsiteY48" fmla="*/ 1100155 h 1195607"/>
              <a:gd name="connsiteX49" fmla="*/ 936871 w 1417143"/>
              <a:gd name="connsiteY49" fmla="*/ 1056799 h 1195607"/>
              <a:gd name="connsiteX50" fmla="*/ 711176 w 1417143"/>
              <a:gd name="connsiteY50" fmla="*/ 1195608 h 1195607"/>
              <a:gd name="connsiteX51" fmla="*/ 469397 w 1417143"/>
              <a:gd name="connsiteY51" fmla="*/ 1058197 h 1195607"/>
              <a:gd name="connsiteX52" fmla="*/ 311183 w 1417143"/>
              <a:gd name="connsiteY52" fmla="*/ 1109595 h 1195607"/>
              <a:gd name="connsiteX53" fmla="*/ 147375 w 1417143"/>
              <a:gd name="connsiteY53" fmla="*/ 1174279 h 1195607"/>
              <a:gd name="connsiteX54" fmla="*/ 29020 w 1417143"/>
              <a:gd name="connsiteY54" fmla="*/ 1110294 h 1195607"/>
              <a:gd name="connsiteX55" fmla="*/ 28846 w 1417143"/>
              <a:gd name="connsiteY55" fmla="*/ 1110294 h 1195607"/>
              <a:gd name="connsiteX56" fmla="*/ 24650 w 1417143"/>
              <a:gd name="connsiteY56" fmla="*/ 1103302 h 1195607"/>
              <a:gd name="connsiteX57" fmla="*/ 0 w 1417143"/>
              <a:gd name="connsiteY57" fmla="*/ 986520 h 1195607"/>
              <a:gd name="connsiteX58" fmla="*/ 0 w 1417143"/>
              <a:gd name="connsiteY58" fmla="*/ 59964 h 1195607"/>
              <a:gd name="connsiteX59" fmla="*/ 66258 w 1417143"/>
              <a:gd name="connsiteY59" fmla="*/ 59964 h 1195607"/>
              <a:gd name="connsiteX60" fmla="*/ 439852 w 1417143"/>
              <a:gd name="connsiteY60" fmla="*/ 209262 h 1195607"/>
              <a:gd name="connsiteX61" fmla="*/ 439852 w 1417143"/>
              <a:gd name="connsiteY61" fmla="*/ 209262 h 1195607"/>
              <a:gd name="connsiteX62" fmla="*/ 563276 w 1417143"/>
              <a:gd name="connsiteY62" fmla="*/ 332511 h 1195607"/>
              <a:gd name="connsiteX63" fmla="*/ 708553 w 1417143"/>
              <a:gd name="connsiteY63" fmla="*/ 187234 h 1195607"/>
              <a:gd name="connsiteX64" fmla="*/ 844565 w 1417143"/>
              <a:gd name="connsiteY64" fmla="*/ 323246 h 1195607"/>
              <a:gd name="connsiteX65" fmla="*/ 699288 w 1417143"/>
              <a:gd name="connsiteY65" fmla="*/ 468698 h 1195607"/>
              <a:gd name="connsiteX66" fmla="*/ 563276 w 1417143"/>
              <a:gd name="connsiteY66" fmla="*/ 332511 h 1195607"/>
              <a:gd name="connsiteX67" fmla="*/ 563276 w 1417143"/>
              <a:gd name="connsiteY67" fmla="*/ 332511 h 1195607"/>
              <a:gd name="connsiteX68" fmla="*/ 937920 w 1417143"/>
              <a:gd name="connsiteY68" fmla="*/ 416601 h 1195607"/>
              <a:gd name="connsiteX69" fmla="*/ 792818 w 1417143"/>
              <a:gd name="connsiteY69" fmla="*/ 561878 h 1195607"/>
              <a:gd name="connsiteX70" fmla="*/ 855404 w 1417143"/>
              <a:gd name="connsiteY70" fmla="*/ 624464 h 1195607"/>
              <a:gd name="connsiteX71" fmla="*/ 1014667 w 1417143"/>
              <a:gd name="connsiteY71" fmla="*/ 632681 h 1195607"/>
              <a:gd name="connsiteX72" fmla="*/ 1008548 w 1417143"/>
              <a:gd name="connsiteY72" fmla="*/ 487229 h 1195607"/>
              <a:gd name="connsiteX73" fmla="*/ 937920 w 1417143"/>
              <a:gd name="connsiteY73" fmla="*/ 416601 h 11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417143" h="1195607">
                <a:moveTo>
                  <a:pt x="381112" y="514151"/>
                </a:moveTo>
                <a:cubicBezTo>
                  <a:pt x="344749" y="552088"/>
                  <a:pt x="350518" y="601213"/>
                  <a:pt x="385308" y="634429"/>
                </a:cubicBezTo>
                <a:cubicBezTo>
                  <a:pt x="435482" y="681981"/>
                  <a:pt x="504012" y="664324"/>
                  <a:pt x="549466" y="617996"/>
                </a:cubicBezTo>
                <a:lnTo>
                  <a:pt x="605758" y="561878"/>
                </a:lnTo>
                <a:lnTo>
                  <a:pt x="469747" y="425866"/>
                </a:lnTo>
                <a:lnTo>
                  <a:pt x="381287" y="514326"/>
                </a:lnTo>
                <a:lnTo>
                  <a:pt x="381112" y="514151"/>
                </a:lnTo>
                <a:lnTo>
                  <a:pt x="381112" y="514151"/>
                </a:lnTo>
                <a:close/>
                <a:moveTo>
                  <a:pt x="224297" y="557332"/>
                </a:moveTo>
                <a:cubicBezTo>
                  <a:pt x="219576" y="622366"/>
                  <a:pt x="247548" y="685652"/>
                  <a:pt x="294575" y="730057"/>
                </a:cubicBezTo>
                <a:cubicBezTo>
                  <a:pt x="349994" y="782678"/>
                  <a:pt x="429188" y="806978"/>
                  <a:pt x="504536" y="790895"/>
                </a:cubicBezTo>
                <a:cubicBezTo>
                  <a:pt x="556109" y="779706"/>
                  <a:pt x="604010" y="751035"/>
                  <a:pt x="643869" y="710651"/>
                </a:cubicBezTo>
                <a:lnTo>
                  <a:pt x="699113" y="655582"/>
                </a:lnTo>
                <a:lnTo>
                  <a:pt x="761874" y="718344"/>
                </a:lnTo>
                <a:cubicBezTo>
                  <a:pt x="811698" y="768168"/>
                  <a:pt x="866942" y="791944"/>
                  <a:pt x="920613" y="796139"/>
                </a:cubicBezTo>
                <a:cubicBezTo>
                  <a:pt x="989842" y="801559"/>
                  <a:pt x="1058197" y="775335"/>
                  <a:pt x="1107497" y="726910"/>
                </a:cubicBezTo>
                <a:cubicBezTo>
                  <a:pt x="1167636" y="667645"/>
                  <a:pt x="1194034" y="578661"/>
                  <a:pt x="1167636" y="496669"/>
                </a:cubicBezTo>
                <a:cubicBezTo>
                  <a:pt x="1156273" y="461355"/>
                  <a:pt x="1135119" y="426391"/>
                  <a:pt x="1102427" y="393699"/>
                </a:cubicBezTo>
                <a:lnTo>
                  <a:pt x="1031799" y="323071"/>
                </a:lnTo>
                <a:lnTo>
                  <a:pt x="1046310" y="308561"/>
                </a:lnTo>
                <a:cubicBezTo>
                  <a:pt x="1119910" y="235136"/>
                  <a:pt x="1183895" y="201220"/>
                  <a:pt x="1285291" y="194227"/>
                </a:cubicBezTo>
                <a:lnTo>
                  <a:pt x="1285291" y="977080"/>
                </a:lnTo>
                <a:cubicBezTo>
                  <a:pt x="1285641" y="1015016"/>
                  <a:pt x="1274452" y="1031100"/>
                  <a:pt x="1257844" y="1034597"/>
                </a:cubicBezTo>
                <a:cubicBezTo>
                  <a:pt x="1230222" y="1040540"/>
                  <a:pt x="1187915" y="1011870"/>
                  <a:pt x="1160993" y="991241"/>
                </a:cubicBezTo>
                <a:cubicBezTo>
                  <a:pt x="1104001" y="953829"/>
                  <a:pt x="1042463" y="924109"/>
                  <a:pt x="936521" y="925333"/>
                </a:cubicBezTo>
                <a:cubicBezTo>
                  <a:pt x="843866" y="925857"/>
                  <a:pt x="772364" y="956801"/>
                  <a:pt x="705407" y="1016415"/>
                </a:cubicBezTo>
                <a:cubicBezTo>
                  <a:pt x="636876" y="963794"/>
                  <a:pt x="557682" y="926382"/>
                  <a:pt x="469397" y="926382"/>
                </a:cubicBezTo>
                <a:cubicBezTo>
                  <a:pt x="407160" y="926382"/>
                  <a:pt x="338630" y="945787"/>
                  <a:pt x="276568" y="978129"/>
                </a:cubicBezTo>
                <a:lnTo>
                  <a:pt x="276568" y="978304"/>
                </a:lnTo>
                <a:cubicBezTo>
                  <a:pt x="264156" y="984597"/>
                  <a:pt x="252618" y="991415"/>
                  <a:pt x="241779" y="998059"/>
                </a:cubicBezTo>
                <a:cubicBezTo>
                  <a:pt x="218353" y="1012394"/>
                  <a:pt x="191080" y="1037743"/>
                  <a:pt x="161536" y="1034597"/>
                </a:cubicBezTo>
                <a:cubicBezTo>
                  <a:pt x="144053" y="1032673"/>
                  <a:pt x="132340" y="1018688"/>
                  <a:pt x="132340" y="987919"/>
                </a:cubicBezTo>
                <a:lnTo>
                  <a:pt x="132340" y="194577"/>
                </a:lnTo>
                <a:cubicBezTo>
                  <a:pt x="224297" y="202269"/>
                  <a:pt x="283212" y="239156"/>
                  <a:pt x="349994" y="305938"/>
                </a:cubicBezTo>
                <a:lnTo>
                  <a:pt x="376217" y="332162"/>
                </a:lnTo>
                <a:lnTo>
                  <a:pt x="292827" y="415727"/>
                </a:lnTo>
                <a:cubicBezTo>
                  <a:pt x="252443" y="455586"/>
                  <a:pt x="228143" y="505061"/>
                  <a:pt x="224297" y="557332"/>
                </a:cubicBezTo>
                <a:lnTo>
                  <a:pt x="224297" y="557332"/>
                </a:lnTo>
                <a:close/>
                <a:moveTo>
                  <a:pt x="439852" y="209262"/>
                </a:moveTo>
                <a:lnTo>
                  <a:pt x="469572" y="238982"/>
                </a:lnTo>
                <a:lnTo>
                  <a:pt x="708553" y="0"/>
                </a:lnTo>
                <a:lnTo>
                  <a:pt x="938270" y="229716"/>
                </a:lnTo>
                <a:lnTo>
                  <a:pt x="952780" y="215206"/>
                </a:lnTo>
                <a:cubicBezTo>
                  <a:pt x="1073057" y="95103"/>
                  <a:pt x="1183020" y="60139"/>
                  <a:pt x="1351024" y="60139"/>
                </a:cubicBezTo>
                <a:lnTo>
                  <a:pt x="1416932" y="60139"/>
                </a:lnTo>
                <a:lnTo>
                  <a:pt x="1417107" y="979003"/>
                </a:lnTo>
                <a:cubicBezTo>
                  <a:pt x="1417806" y="1024981"/>
                  <a:pt x="1408716" y="1073232"/>
                  <a:pt x="1380744" y="1110819"/>
                </a:cubicBezTo>
                <a:cubicBezTo>
                  <a:pt x="1349801" y="1152601"/>
                  <a:pt x="1300850" y="1173230"/>
                  <a:pt x="1249802" y="1173230"/>
                </a:cubicBezTo>
                <a:cubicBezTo>
                  <a:pt x="1176202" y="1173230"/>
                  <a:pt x="1128126" y="1138790"/>
                  <a:pt x="1073232" y="1100155"/>
                </a:cubicBezTo>
                <a:cubicBezTo>
                  <a:pt x="1038617" y="1075855"/>
                  <a:pt x="1001205" y="1056449"/>
                  <a:pt x="936871" y="1056799"/>
                </a:cubicBezTo>
                <a:cubicBezTo>
                  <a:pt x="831453" y="1057323"/>
                  <a:pt x="781979" y="1124455"/>
                  <a:pt x="711176" y="1195608"/>
                </a:cubicBezTo>
                <a:cubicBezTo>
                  <a:pt x="642646" y="1133721"/>
                  <a:pt x="569046" y="1058197"/>
                  <a:pt x="469397" y="1058197"/>
                </a:cubicBezTo>
                <a:cubicBezTo>
                  <a:pt x="413629" y="1058197"/>
                  <a:pt x="358210" y="1080750"/>
                  <a:pt x="311183" y="1109595"/>
                </a:cubicBezTo>
                <a:cubicBezTo>
                  <a:pt x="259785" y="1141063"/>
                  <a:pt x="214856" y="1174279"/>
                  <a:pt x="147375" y="1174279"/>
                </a:cubicBezTo>
                <a:cubicBezTo>
                  <a:pt x="98774" y="1174279"/>
                  <a:pt x="55244" y="1151727"/>
                  <a:pt x="29020" y="1110294"/>
                </a:cubicBezTo>
                <a:lnTo>
                  <a:pt x="28846" y="1110294"/>
                </a:lnTo>
                <a:cubicBezTo>
                  <a:pt x="27447" y="1108022"/>
                  <a:pt x="26048" y="1105574"/>
                  <a:pt x="24650" y="1103302"/>
                </a:cubicBezTo>
                <a:cubicBezTo>
                  <a:pt x="5245" y="1068162"/>
                  <a:pt x="0" y="1026555"/>
                  <a:pt x="0" y="986520"/>
                </a:cubicBezTo>
                <a:lnTo>
                  <a:pt x="0" y="59964"/>
                </a:lnTo>
                <a:lnTo>
                  <a:pt x="66258" y="59964"/>
                </a:lnTo>
                <a:cubicBezTo>
                  <a:pt x="216430" y="59964"/>
                  <a:pt x="333735" y="99998"/>
                  <a:pt x="439852" y="209262"/>
                </a:cubicBezTo>
                <a:lnTo>
                  <a:pt x="439852" y="209262"/>
                </a:lnTo>
                <a:close/>
                <a:moveTo>
                  <a:pt x="563276" y="332511"/>
                </a:moveTo>
                <a:lnTo>
                  <a:pt x="708553" y="187234"/>
                </a:lnTo>
                <a:lnTo>
                  <a:pt x="844565" y="323246"/>
                </a:lnTo>
                <a:lnTo>
                  <a:pt x="699288" y="468698"/>
                </a:lnTo>
                <a:lnTo>
                  <a:pt x="563276" y="332511"/>
                </a:lnTo>
                <a:lnTo>
                  <a:pt x="563276" y="332511"/>
                </a:lnTo>
                <a:close/>
                <a:moveTo>
                  <a:pt x="937920" y="416601"/>
                </a:moveTo>
                <a:lnTo>
                  <a:pt x="792818" y="561878"/>
                </a:lnTo>
                <a:lnTo>
                  <a:pt x="855404" y="624464"/>
                </a:lnTo>
                <a:cubicBezTo>
                  <a:pt x="901557" y="670617"/>
                  <a:pt x="968863" y="677610"/>
                  <a:pt x="1014667" y="632681"/>
                </a:cubicBezTo>
                <a:cubicBezTo>
                  <a:pt x="1058023" y="590024"/>
                  <a:pt x="1051205" y="529885"/>
                  <a:pt x="1008548" y="487229"/>
                </a:cubicBezTo>
                <a:lnTo>
                  <a:pt x="937920" y="416601"/>
                </a:lnTo>
                <a:close/>
              </a:path>
            </a:pathLst>
          </a:custGeom>
          <a:solidFill>
            <a:srgbClr val="00B0F0"/>
          </a:solidFill>
          <a:ln w="17404" cap="flat">
            <a:noFill/>
            <a:prstDash val="solid"/>
            <a:miter/>
          </a:ln>
        </p:spPr>
        <p:txBody>
          <a:bodyPr rtlCol="0" anchor="ctr"/>
          <a:lstStyle/>
          <a:p>
            <a:endParaRPr lang="en-US"/>
          </a:p>
        </p:txBody>
      </p:sp>
      <p:grpSp>
        <p:nvGrpSpPr>
          <p:cNvPr id="15" name="Graphic 7">
            <a:extLst>
              <a:ext uri="{FF2B5EF4-FFF2-40B4-BE49-F238E27FC236}">
                <a16:creationId xmlns:a16="http://schemas.microsoft.com/office/drawing/2014/main" id="{0597DE97-DF54-3F11-F65C-A1651E899CAF}"/>
              </a:ext>
            </a:extLst>
          </p:cNvPr>
          <p:cNvGrpSpPr/>
          <p:nvPr/>
        </p:nvGrpSpPr>
        <p:grpSpPr>
          <a:xfrm>
            <a:off x="8518048" y="1590846"/>
            <a:ext cx="1241410" cy="601681"/>
            <a:chOff x="8518048" y="1590846"/>
            <a:chExt cx="1241410" cy="601681"/>
          </a:xfrm>
          <a:solidFill>
            <a:schemeClr val="tx1"/>
          </a:solidFill>
        </p:grpSpPr>
        <p:sp>
          <p:nvSpPr>
            <p:cNvPr id="16" name="Freeform: Shape 15">
              <a:extLst>
                <a:ext uri="{FF2B5EF4-FFF2-40B4-BE49-F238E27FC236}">
                  <a16:creationId xmlns:a16="http://schemas.microsoft.com/office/drawing/2014/main" id="{5F00DC40-1368-2A8B-B86E-223A37F4FC44}"/>
                </a:ext>
              </a:extLst>
            </p:cNvPr>
            <p:cNvSpPr/>
            <p:nvPr/>
          </p:nvSpPr>
          <p:spPr>
            <a:xfrm>
              <a:off x="9666104" y="1907917"/>
              <a:ext cx="93355" cy="171570"/>
            </a:xfrm>
            <a:custGeom>
              <a:avLst/>
              <a:gdLst>
                <a:gd name="connsiteX0" fmla="*/ 93355 w 93355"/>
                <a:gd name="connsiteY0" fmla="*/ 59440 h 171570"/>
                <a:gd name="connsiteX1" fmla="*/ 87236 w 93355"/>
                <a:gd name="connsiteY1" fmla="*/ 96152 h 171570"/>
                <a:gd name="connsiteX2" fmla="*/ 70628 w 93355"/>
                <a:gd name="connsiteY2" fmla="*/ 132340 h 171570"/>
                <a:gd name="connsiteX3" fmla="*/ 60663 w 93355"/>
                <a:gd name="connsiteY3" fmla="*/ 145627 h 171570"/>
                <a:gd name="connsiteX4" fmla="*/ 48426 w 93355"/>
                <a:gd name="connsiteY4" fmla="*/ 154018 h 171570"/>
                <a:gd name="connsiteX5" fmla="*/ 20979 w 93355"/>
                <a:gd name="connsiteY5" fmla="*/ 165906 h 171570"/>
                <a:gd name="connsiteX6" fmla="*/ 5769 w 93355"/>
                <a:gd name="connsiteY6" fmla="*/ 171151 h 171570"/>
                <a:gd name="connsiteX7" fmla="*/ 524 w 93355"/>
                <a:gd name="connsiteY7" fmla="*/ 170626 h 171570"/>
                <a:gd name="connsiteX8" fmla="*/ 524 w 93355"/>
                <a:gd name="connsiteY8" fmla="*/ 166605 h 171570"/>
                <a:gd name="connsiteX9" fmla="*/ 12762 w 93355"/>
                <a:gd name="connsiteY9" fmla="*/ 154368 h 171570"/>
                <a:gd name="connsiteX10" fmla="*/ 31468 w 93355"/>
                <a:gd name="connsiteY10" fmla="*/ 138634 h 171570"/>
                <a:gd name="connsiteX11" fmla="*/ 49475 w 93355"/>
                <a:gd name="connsiteY11" fmla="*/ 121676 h 171570"/>
                <a:gd name="connsiteX12" fmla="*/ 61363 w 93355"/>
                <a:gd name="connsiteY12" fmla="*/ 104893 h 171570"/>
                <a:gd name="connsiteX13" fmla="*/ 56642 w 93355"/>
                <a:gd name="connsiteY13" fmla="*/ 89684 h 171570"/>
                <a:gd name="connsiteX14" fmla="*/ 49475 w 93355"/>
                <a:gd name="connsiteY14" fmla="*/ 79194 h 171570"/>
                <a:gd name="connsiteX15" fmla="*/ 36363 w 93355"/>
                <a:gd name="connsiteY15" fmla="*/ 65733 h 171570"/>
                <a:gd name="connsiteX16" fmla="*/ 29370 w 93355"/>
                <a:gd name="connsiteY16" fmla="*/ 58740 h 171570"/>
                <a:gd name="connsiteX17" fmla="*/ 39335 w 93355"/>
                <a:gd name="connsiteY17" fmla="*/ 35489 h 171570"/>
                <a:gd name="connsiteX18" fmla="*/ 52097 w 93355"/>
                <a:gd name="connsiteY18" fmla="*/ 6993 h 171570"/>
                <a:gd name="connsiteX19" fmla="*/ 56817 w 93355"/>
                <a:gd name="connsiteY19" fmla="*/ 1224 h 171570"/>
                <a:gd name="connsiteX20" fmla="*/ 57342 w 93355"/>
                <a:gd name="connsiteY20" fmla="*/ 0 h 171570"/>
                <a:gd name="connsiteX21" fmla="*/ 69055 w 93355"/>
                <a:gd name="connsiteY21" fmla="*/ 10489 h 171570"/>
                <a:gd name="connsiteX22" fmla="*/ 86012 w 93355"/>
                <a:gd name="connsiteY22" fmla="*/ 29720 h 171570"/>
                <a:gd name="connsiteX23" fmla="*/ 93355 w 93355"/>
                <a:gd name="connsiteY23" fmla="*/ 59440 h 17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355" h="171570">
                  <a:moveTo>
                    <a:pt x="93355" y="59440"/>
                  </a:moveTo>
                  <a:cubicBezTo>
                    <a:pt x="93355" y="72201"/>
                    <a:pt x="91257" y="84439"/>
                    <a:pt x="87236" y="96152"/>
                  </a:cubicBezTo>
                  <a:cubicBezTo>
                    <a:pt x="83215" y="107865"/>
                    <a:pt x="77621" y="119928"/>
                    <a:pt x="70628" y="132340"/>
                  </a:cubicBezTo>
                  <a:cubicBezTo>
                    <a:pt x="68355" y="137060"/>
                    <a:pt x="65034" y="141431"/>
                    <a:pt x="60663" y="145627"/>
                  </a:cubicBezTo>
                  <a:cubicBezTo>
                    <a:pt x="57866" y="148424"/>
                    <a:pt x="53845" y="151221"/>
                    <a:pt x="48426" y="154018"/>
                  </a:cubicBezTo>
                  <a:cubicBezTo>
                    <a:pt x="43006" y="156990"/>
                    <a:pt x="33916" y="160836"/>
                    <a:pt x="20979" y="165906"/>
                  </a:cubicBezTo>
                  <a:lnTo>
                    <a:pt x="5769" y="171151"/>
                  </a:lnTo>
                  <a:cubicBezTo>
                    <a:pt x="3147" y="171850"/>
                    <a:pt x="1399" y="171675"/>
                    <a:pt x="524" y="170626"/>
                  </a:cubicBezTo>
                  <a:cubicBezTo>
                    <a:pt x="-175" y="169403"/>
                    <a:pt x="-175" y="168179"/>
                    <a:pt x="524" y="166605"/>
                  </a:cubicBezTo>
                  <a:cubicBezTo>
                    <a:pt x="1748" y="165032"/>
                    <a:pt x="5769" y="161011"/>
                    <a:pt x="12762" y="154368"/>
                  </a:cubicBezTo>
                  <a:lnTo>
                    <a:pt x="31468" y="138634"/>
                  </a:lnTo>
                  <a:cubicBezTo>
                    <a:pt x="37762" y="133564"/>
                    <a:pt x="43706" y="127970"/>
                    <a:pt x="49475" y="121676"/>
                  </a:cubicBezTo>
                  <a:cubicBezTo>
                    <a:pt x="57516" y="113634"/>
                    <a:pt x="61363" y="108040"/>
                    <a:pt x="61363" y="104893"/>
                  </a:cubicBezTo>
                  <a:cubicBezTo>
                    <a:pt x="61363" y="100173"/>
                    <a:pt x="59789" y="95278"/>
                    <a:pt x="56642" y="89684"/>
                  </a:cubicBezTo>
                  <a:cubicBezTo>
                    <a:pt x="55943" y="88110"/>
                    <a:pt x="53496" y="84614"/>
                    <a:pt x="49475" y="79194"/>
                  </a:cubicBezTo>
                  <a:cubicBezTo>
                    <a:pt x="45279" y="73775"/>
                    <a:pt x="41083" y="69229"/>
                    <a:pt x="36363" y="65733"/>
                  </a:cubicBezTo>
                  <a:cubicBezTo>
                    <a:pt x="31643" y="62237"/>
                    <a:pt x="29370" y="59964"/>
                    <a:pt x="29370" y="58740"/>
                  </a:cubicBezTo>
                  <a:lnTo>
                    <a:pt x="39335" y="35489"/>
                  </a:lnTo>
                  <a:lnTo>
                    <a:pt x="52097" y="6993"/>
                  </a:lnTo>
                  <a:cubicBezTo>
                    <a:pt x="53321" y="4720"/>
                    <a:pt x="54894" y="2797"/>
                    <a:pt x="56817" y="1224"/>
                  </a:cubicBezTo>
                  <a:cubicBezTo>
                    <a:pt x="56817" y="874"/>
                    <a:pt x="56992" y="524"/>
                    <a:pt x="57342" y="0"/>
                  </a:cubicBezTo>
                  <a:cubicBezTo>
                    <a:pt x="62411" y="4720"/>
                    <a:pt x="66258" y="8217"/>
                    <a:pt x="69055" y="10489"/>
                  </a:cubicBezTo>
                  <a:cubicBezTo>
                    <a:pt x="77971" y="18706"/>
                    <a:pt x="83565" y="25000"/>
                    <a:pt x="86012" y="29720"/>
                  </a:cubicBezTo>
                  <a:cubicBezTo>
                    <a:pt x="90908" y="38636"/>
                    <a:pt x="93355" y="48600"/>
                    <a:pt x="93355" y="59440"/>
                  </a:cubicBezTo>
                  <a:close/>
                </a:path>
              </a:pathLst>
            </a:custGeom>
            <a:grpFill/>
            <a:ln w="17404"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BEB316A-3132-80A3-48F6-2BD8AE5F67F0}"/>
                </a:ext>
              </a:extLst>
            </p:cNvPr>
            <p:cNvSpPr/>
            <p:nvPr/>
          </p:nvSpPr>
          <p:spPr>
            <a:xfrm>
              <a:off x="9594776" y="1855296"/>
              <a:ext cx="61187" cy="215031"/>
            </a:xfrm>
            <a:custGeom>
              <a:avLst/>
              <a:gdLst>
                <a:gd name="connsiteX0" fmla="*/ 51223 w 61187"/>
                <a:gd name="connsiteY0" fmla="*/ 12238 h 215031"/>
                <a:gd name="connsiteX1" fmla="*/ 56468 w 61187"/>
                <a:gd name="connsiteY1" fmla="*/ 3497 h 215031"/>
                <a:gd name="connsiteX2" fmla="*/ 59440 w 61187"/>
                <a:gd name="connsiteY2" fmla="*/ 0 h 215031"/>
                <a:gd name="connsiteX3" fmla="*/ 61188 w 61187"/>
                <a:gd name="connsiteY3" fmla="*/ 4720 h 215031"/>
                <a:gd name="connsiteX4" fmla="*/ 58391 w 61187"/>
                <a:gd name="connsiteY4" fmla="*/ 24475 h 215031"/>
                <a:gd name="connsiteX5" fmla="*/ 54894 w 61187"/>
                <a:gd name="connsiteY5" fmla="*/ 57167 h 215031"/>
                <a:gd name="connsiteX6" fmla="*/ 48426 w 61187"/>
                <a:gd name="connsiteY6" fmla="*/ 109089 h 215031"/>
                <a:gd name="connsiteX7" fmla="*/ 42831 w 61187"/>
                <a:gd name="connsiteY7" fmla="*/ 137935 h 215031"/>
                <a:gd name="connsiteX8" fmla="*/ 34440 w 61187"/>
                <a:gd name="connsiteY8" fmla="*/ 162060 h 215031"/>
                <a:gd name="connsiteX9" fmla="*/ 20979 w 61187"/>
                <a:gd name="connsiteY9" fmla="*/ 190032 h 215031"/>
                <a:gd name="connsiteX10" fmla="*/ 8392 w 61187"/>
                <a:gd name="connsiteY10" fmla="*/ 210136 h 215031"/>
                <a:gd name="connsiteX11" fmla="*/ 1748 w 61187"/>
                <a:gd name="connsiteY11" fmla="*/ 215031 h 215031"/>
                <a:gd name="connsiteX12" fmla="*/ 0 w 61187"/>
                <a:gd name="connsiteY12" fmla="*/ 210835 h 215031"/>
                <a:gd name="connsiteX13" fmla="*/ 8741 w 61187"/>
                <a:gd name="connsiteY13" fmla="*/ 180242 h 215031"/>
                <a:gd name="connsiteX14" fmla="*/ 14510 w 61187"/>
                <a:gd name="connsiteY14" fmla="*/ 157165 h 215031"/>
                <a:gd name="connsiteX15" fmla="*/ 22727 w 61187"/>
                <a:gd name="connsiteY15" fmla="*/ 109613 h 215031"/>
                <a:gd name="connsiteX16" fmla="*/ 26748 w 61187"/>
                <a:gd name="connsiteY16" fmla="*/ 72551 h 215031"/>
                <a:gd name="connsiteX17" fmla="*/ 33216 w 61187"/>
                <a:gd name="connsiteY17" fmla="*/ 54545 h 215031"/>
                <a:gd name="connsiteX18" fmla="*/ 51223 w 61187"/>
                <a:gd name="connsiteY18" fmla="*/ 12238 h 21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187" h="215031">
                  <a:moveTo>
                    <a:pt x="51223" y="12238"/>
                  </a:moveTo>
                  <a:cubicBezTo>
                    <a:pt x="52447" y="9965"/>
                    <a:pt x="54195" y="6993"/>
                    <a:pt x="56468" y="3497"/>
                  </a:cubicBezTo>
                  <a:cubicBezTo>
                    <a:pt x="56817" y="2797"/>
                    <a:pt x="57866" y="1573"/>
                    <a:pt x="59440" y="0"/>
                  </a:cubicBezTo>
                  <a:cubicBezTo>
                    <a:pt x="60663" y="1923"/>
                    <a:pt x="61188" y="3497"/>
                    <a:pt x="61188" y="4720"/>
                  </a:cubicBezTo>
                  <a:lnTo>
                    <a:pt x="58391" y="24475"/>
                  </a:lnTo>
                  <a:lnTo>
                    <a:pt x="54894" y="57167"/>
                  </a:lnTo>
                  <a:lnTo>
                    <a:pt x="48426" y="109089"/>
                  </a:lnTo>
                  <a:cubicBezTo>
                    <a:pt x="46852" y="120802"/>
                    <a:pt x="44929" y="130417"/>
                    <a:pt x="42831" y="137935"/>
                  </a:cubicBezTo>
                  <a:cubicBezTo>
                    <a:pt x="40734" y="145452"/>
                    <a:pt x="37762" y="153494"/>
                    <a:pt x="34440" y="162060"/>
                  </a:cubicBezTo>
                  <a:lnTo>
                    <a:pt x="20979" y="190032"/>
                  </a:lnTo>
                  <a:cubicBezTo>
                    <a:pt x="15210" y="200171"/>
                    <a:pt x="11014" y="206814"/>
                    <a:pt x="8392" y="210136"/>
                  </a:cubicBezTo>
                  <a:cubicBezTo>
                    <a:pt x="5944" y="213458"/>
                    <a:pt x="3671" y="215031"/>
                    <a:pt x="1748" y="215031"/>
                  </a:cubicBezTo>
                  <a:lnTo>
                    <a:pt x="0" y="210835"/>
                  </a:lnTo>
                  <a:cubicBezTo>
                    <a:pt x="3147" y="200346"/>
                    <a:pt x="5944" y="190206"/>
                    <a:pt x="8741" y="180242"/>
                  </a:cubicBezTo>
                  <a:cubicBezTo>
                    <a:pt x="11538" y="170277"/>
                    <a:pt x="13461" y="162585"/>
                    <a:pt x="14510" y="157165"/>
                  </a:cubicBezTo>
                  <a:cubicBezTo>
                    <a:pt x="18356" y="139333"/>
                    <a:pt x="21153" y="123424"/>
                    <a:pt x="22727" y="109613"/>
                  </a:cubicBezTo>
                  <a:cubicBezTo>
                    <a:pt x="24300" y="95803"/>
                    <a:pt x="25699" y="83390"/>
                    <a:pt x="26748" y="72551"/>
                  </a:cubicBezTo>
                  <a:lnTo>
                    <a:pt x="33216" y="54545"/>
                  </a:lnTo>
                  <a:lnTo>
                    <a:pt x="51223" y="12238"/>
                  </a:lnTo>
                  <a:close/>
                </a:path>
              </a:pathLst>
            </a:custGeom>
            <a:grpFill/>
            <a:ln w="17404"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FB65F64-FA06-524C-15AA-3D4FB82101BD}"/>
                </a:ext>
              </a:extLst>
            </p:cNvPr>
            <p:cNvSpPr/>
            <p:nvPr/>
          </p:nvSpPr>
          <p:spPr>
            <a:xfrm>
              <a:off x="9501072" y="1682047"/>
              <a:ext cx="60265" cy="68180"/>
            </a:xfrm>
            <a:custGeom>
              <a:avLst/>
              <a:gdLst>
                <a:gd name="connsiteX0" fmla="*/ 59789 w 60265"/>
                <a:gd name="connsiteY0" fmla="*/ 27971 h 68180"/>
                <a:gd name="connsiteX1" fmla="*/ 58915 w 60265"/>
                <a:gd name="connsiteY1" fmla="*/ 38461 h 68180"/>
                <a:gd name="connsiteX2" fmla="*/ 52272 w 60265"/>
                <a:gd name="connsiteY2" fmla="*/ 51223 h 68180"/>
                <a:gd name="connsiteX3" fmla="*/ 39859 w 60265"/>
                <a:gd name="connsiteY3" fmla="*/ 64160 h 68180"/>
                <a:gd name="connsiteX4" fmla="*/ 31992 w 60265"/>
                <a:gd name="connsiteY4" fmla="*/ 68181 h 68180"/>
                <a:gd name="connsiteX5" fmla="*/ 23951 w 60265"/>
                <a:gd name="connsiteY5" fmla="*/ 63810 h 68180"/>
                <a:gd name="connsiteX6" fmla="*/ 12412 w 60265"/>
                <a:gd name="connsiteY6" fmla="*/ 56118 h 68180"/>
                <a:gd name="connsiteX7" fmla="*/ 3671 w 60265"/>
                <a:gd name="connsiteY7" fmla="*/ 49999 h 68180"/>
                <a:gd name="connsiteX8" fmla="*/ 0 w 60265"/>
                <a:gd name="connsiteY8" fmla="*/ 45104 h 68180"/>
                <a:gd name="connsiteX9" fmla="*/ 5420 w 60265"/>
                <a:gd name="connsiteY9" fmla="*/ 35314 h 68180"/>
                <a:gd name="connsiteX10" fmla="*/ 14510 w 60265"/>
                <a:gd name="connsiteY10" fmla="*/ 19580 h 68180"/>
                <a:gd name="connsiteX11" fmla="*/ 25524 w 60265"/>
                <a:gd name="connsiteY11" fmla="*/ 4371 h 68180"/>
                <a:gd name="connsiteX12" fmla="*/ 29195 w 60265"/>
                <a:gd name="connsiteY12" fmla="*/ 0 h 68180"/>
                <a:gd name="connsiteX13" fmla="*/ 32867 w 60265"/>
                <a:gd name="connsiteY13" fmla="*/ 2447 h 68180"/>
                <a:gd name="connsiteX14" fmla="*/ 37762 w 60265"/>
                <a:gd name="connsiteY14" fmla="*/ 4895 h 68180"/>
                <a:gd name="connsiteX15" fmla="*/ 54719 w 60265"/>
                <a:gd name="connsiteY15" fmla="*/ 17657 h 68180"/>
                <a:gd name="connsiteX16" fmla="*/ 59789 w 60265"/>
                <a:gd name="connsiteY16" fmla="*/ 27971 h 6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265" h="68180">
                  <a:moveTo>
                    <a:pt x="59789" y="27971"/>
                  </a:moveTo>
                  <a:cubicBezTo>
                    <a:pt x="60663" y="31293"/>
                    <a:pt x="60314" y="34790"/>
                    <a:pt x="58915" y="38461"/>
                  </a:cubicBezTo>
                  <a:cubicBezTo>
                    <a:pt x="57516" y="42132"/>
                    <a:pt x="55244" y="46503"/>
                    <a:pt x="52272" y="51223"/>
                  </a:cubicBezTo>
                  <a:cubicBezTo>
                    <a:pt x="49300" y="55943"/>
                    <a:pt x="45104" y="60314"/>
                    <a:pt x="39859" y="64160"/>
                  </a:cubicBezTo>
                  <a:cubicBezTo>
                    <a:pt x="36713" y="66782"/>
                    <a:pt x="34090" y="68181"/>
                    <a:pt x="31992" y="68181"/>
                  </a:cubicBezTo>
                  <a:cubicBezTo>
                    <a:pt x="30769" y="68181"/>
                    <a:pt x="28146" y="66607"/>
                    <a:pt x="23951" y="63810"/>
                  </a:cubicBezTo>
                  <a:cubicBezTo>
                    <a:pt x="19755" y="60838"/>
                    <a:pt x="15909" y="58390"/>
                    <a:pt x="12412" y="56118"/>
                  </a:cubicBezTo>
                  <a:cubicBezTo>
                    <a:pt x="8916" y="54020"/>
                    <a:pt x="6119" y="51922"/>
                    <a:pt x="3671" y="49999"/>
                  </a:cubicBezTo>
                  <a:cubicBezTo>
                    <a:pt x="1224" y="48076"/>
                    <a:pt x="0" y="46328"/>
                    <a:pt x="0" y="45104"/>
                  </a:cubicBezTo>
                  <a:cubicBezTo>
                    <a:pt x="2447" y="40908"/>
                    <a:pt x="4196" y="37587"/>
                    <a:pt x="5420" y="35314"/>
                  </a:cubicBezTo>
                  <a:cubicBezTo>
                    <a:pt x="9440" y="28146"/>
                    <a:pt x="12412" y="22902"/>
                    <a:pt x="14510" y="19580"/>
                  </a:cubicBezTo>
                  <a:cubicBezTo>
                    <a:pt x="18182" y="14685"/>
                    <a:pt x="21853" y="9615"/>
                    <a:pt x="25524" y="4371"/>
                  </a:cubicBezTo>
                  <a:cubicBezTo>
                    <a:pt x="26223" y="3496"/>
                    <a:pt x="27447" y="1923"/>
                    <a:pt x="29195" y="0"/>
                  </a:cubicBezTo>
                  <a:cubicBezTo>
                    <a:pt x="30419" y="1049"/>
                    <a:pt x="31643" y="1748"/>
                    <a:pt x="32867" y="2447"/>
                  </a:cubicBezTo>
                  <a:cubicBezTo>
                    <a:pt x="34090" y="3147"/>
                    <a:pt x="35664" y="3846"/>
                    <a:pt x="37762" y="4895"/>
                  </a:cubicBezTo>
                  <a:cubicBezTo>
                    <a:pt x="46153" y="10489"/>
                    <a:pt x="51922" y="14685"/>
                    <a:pt x="54719" y="17657"/>
                  </a:cubicBezTo>
                  <a:cubicBezTo>
                    <a:pt x="57167" y="20629"/>
                    <a:pt x="58915" y="24125"/>
                    <a:pt x="59789" y="27971"/>
                  </a:cubicBezTo>
                  <a:close/>
                </a:path>
              </a:pathLst>
            </a:custGeom>
            <a:grpFill/>
            <a:ln w="17404"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AEE705B-8545-F251-1482-E215350D067A}"/>
                </a:ext>
              </a:extLst>
            </p:cNvPr>
            <p:cNvSpPr/>
            <p:nvPr/>
          </p:nvSpPr>
          <p:spPr>
            <a:xfrm>
              <a:off x="9300726" y="1721382"/>
              <a:ext cx="117879" cy="138458"/>
            </a:xfrm>
            <a:custGeom>
              <a:avLst/>
              <a:gdLst>
                <a:gd name="connsiteX0" fmla="*/ 57516 w 117879"/>
                <a:gd name="connsiteY0" fmla="*/ 96327 h 138458"/>
                <a:gd name="connsiteX1" fmla="*/ 56642 w 117879"/>
                <a:gd name="connsiteY1" fmla="*/ 107341 h 138458"/>
                <a:gd name="connsiteX2" fmla="*/ 50174 w 117879"/>
                <a:gd name="connsiteY2" fmla="*/ 120627 h 138458"/>
                <a:gd name="connsiteX3" fmla="*/ 38286 w 117879"/>
                <a:gd name="connsiteY3" fmla="*/ 134263 h 138458"/>
                <a:gd name="connsiteX4" fmla="*/ 30769 w 117879"/>
                <a:gd name="connsiteY4" fmla="*/ 138459 h 138458"/>
                <a:gd name="connsiteX5" fmla="*/ 22902 w 117879"/>
                <a:gd name="connsiteY5" fmla="*/ 133914 h 138458"/>
                <a:gd name="connsiteX6" fmla="*/ 11888 w 117879"/>
                <a:gd name="connsiteY6" fmla="*/ 125872 h 138458"/>
                <a:gd name="connsiteX7" fmla="*/ 3496 w 117879"/>
                <a:gd name="connsiteY7" fmla="*/ 119403 h 138458"/>
                <a:gd name="connsiteX8" fmla="*/ 0 w 117879"/>
                <a:gd name="connsiteY8" fmla="*/ 114334 h 138458"/>
                <a:gd name="connsiteX9" fmla="*/ 5245 w 117879"/>
                <a:gd name="connsiteY9" fmla="*/ 104019 h 138458"/>
                <a:gd name="connsiteX10" fmla="*/ 13986 w 117879"/>
                <a:gd name="connsiteY10" fmla="*/ 87586 h 138458"/>
                <a:gd name="connsiteX11" fmla="*/ 24475 w 117879"/>
                <a:gd name="connsiteY11" fmla="*/ 71677 h 138458"/>
                <a:gd name="connsiteX12" fmla="*/ 27971 w 117879"/>
                <a:gd name="connsiteY12" fmla="*/ 67132 h 138458"/>
                <a:gd name="connsiteX13" fmla="*/ 31468 w 117879"/>
                <a:gd name="connsiteY13" fmla="*/ 69754 h 138458"/>
                <a:gd name="connsiteX14" fmla="*/ 36188 w 117879"/>
                <a:gd name="connsiteY14" fmla="*/ 72376 h 138458"/>
                <a:gd name="connsiteX15" fmla="*/ 52447 w 117879"/>
                <a:gd name="connsiteY15" fmla="*/ 85838 h 138458"/>
                <a:gd name="connsiteX16" fmla="*/ 57516 w 117879"/>
                <a:gd name="connsiteY16" fmla="*/ 96327 h 138458"/>
                <a:gd name="connsiteX17" fmla="*/ 57516 w 117879"/>
                <a:gd name="connsiteY17" fmla="*/ 96327 h 138458"/>
                <a:gd name="connsiteX18" fmla="*/ 117480 w 117879"/>
                <a:gd name="connsiteY18" fmla="*/ 93180 h 138458"/>
                <a:gd name="connsiteX19" fmla="*/ 116606 w 117879"/>
                <a:gd name="connsiteY19" fmla="*/ 104194 h 138458"/>
                <a:gd name="connsiteX20" fmla="*/ 110138 w 117879"/>
                <a:gd name="connsiteY20" fmla="*/ 117655 h 138458"/>
                <a:gd name="connsiteX21" fmla="*/ 98250 w 117879"/>
                <a:gd name="connsiteY21" fmla="*/ 131291 h 138458"/>
                <a:gd name="connsiteX22" fmla="*/ 90733 w 117879"/>
                <a:gd name="connsiteY22" fmla="*/ 135487 h 138458"/>
                <a:gd name="connsiteX23" fmla="*/ 82866 w 117879"/>
                <a:gd name="connsiteY23" fmla="*/ 130942 h 138458"/>
                <a:gd name="connsiteX24" fmla="*/ 71852 w 117879"/>
                <a:gd name="connsiteY24" fmla="*/ 123075 h 138458"/>
                <a:gd name="connsiteX25" fmla="*/ 63460 w 117879"/>
                <a:gd name="connsiteY25" fmla="*/ 116606 h 138458"/>
                <a:gd name="connsiteX26" fmla="*/ 59964 w 117879"/>
                <a:gd name="connsiteY26" fmla="*/ 111536 h 138458"/>
                <a:gd name="connsiteX27" fmla="*/ 65209 w 117879"/>
                <a:gd name="connsiteY27" fmla="*/ 101222 h 138458"/>
                <a:gd name="connsiteX28" fmla="*/ 73950 w 117879"/>
                <a:gd name="connsiteY28" fmla="*/ 84789 h 138458"/>
                <a:gd name="connsiteX29" fmla="*/ 84439 w 117879"/>
                <a:gd name="connsiteY29" fmla="*/ 68880 h 138458"/>
                <a:gd name="connsiteX30" fmla="*/ 87935 w 117879"/>
                <a:gd name="connsiteY30" fmla="*/ 64334 h 138458"/>
                <a:gd name="connsiteX31" fmla="*/ 91432 w 117879"/>
                <a:gd name="connsiteY31" fmla="*/ 66957 h 138458"/>
                <a:gd name="connsiteX32" fmla="*/ 96152 w 117879"/>
                <a:gd name="connsiteY32" fmla="*/ 69579 h 138458"/>
                <a:gd name="connsiteX33" fmla="*/ 112411 w 117879"/>
                <a:gd name="connsiteY33" fmla="*/ 82866 h 138458"/>
                <a:gd name="connsiteX34" fmla="*/ 117480 w 117879"/>
                <a:gd name="connsiteY34" fmla="*/ 93180 h 138458"/>
                <a:gd name="connsiteX35" fmla="*/ 117480 w 117879"/>
                <a:gd name="connsiteY35" fmla="*/ 93180 h 138458"/>
                <a:gd name="connsiteX36" fmla="*/ 87236 w 117879"/>
                <a:gd name="connsiteY36" fmla="*/ 29545 h 138458"/>
                <a:gd name="connsiteX37" fmla="*/ 81991 w 117879"/>
                <a:gd name="connsiteY37" fmla="*/ 18706 h 138458"/>
                <a:gd name="connsiteX38" fmla="*/ 65733 w 117879"/>
                <a:gd name="connsiteY38" fmla="*/ 5245 h 138458"/>
                <a:gd name="connsiteX39" fmla="*/ 61013 w 117879"/>
                <a:gd name="connsiteY39" fmla="*/ 2622 h 138458"/>
                <a:gd name="connsiteX40" fmla="*/ 57516 w 117879"/>
                <a:gd name="connsiteY40" fmla="*/ 0 h 138458"/>
                <a:gd name="connsiteX41" fmla="*/ 54020 w 117879"/>
                <a:gd name="connsiteY41" fmla="*/ 4545 h 138458"/>
                <a:gd name="connsiteX42" fmla="*/ 43531 w 117879"/>
                <a:gd name="connsiteY42" fmla="*/ 20454 h 138458"/>
                <a:gd name="connsiteX43" fmla="*/ 34790 w 117879"/>
                <a:gd name="connsiteY43" fmla="*/ 36887 h 138458"/>
                <a:gd name="connsiteX44" fmla="*/ 29545 w 117879"/>
                <a:gd name="connsiteY44" fmla="*/ 47202 h 138458"/>
                <a:gd name="connsiteX45" fmla="*/ 33041 w 117879"/>
                <a:gd name="connsiteY45" fmla="*/ 52272 h 138458"/>
                <a:gd name="connsiteX46" fmla="*/ 41433 w 117879"/>
                <a:gd name="connsiteY46" fmla="*/ 58915 h 138458"/>
                <a:gd name="connsiteX47" fmla="*/ 52447 w 117879"/>
                <a:gd name="connsiteY47" fmla="*/ 66782 h 138458"/>
                <a:gd name="connsiteX48" fmla="*/ 60314 w 117879"/>
                <a:gd name="connsiteY48" fmla="*/ 71153 h 138458"/>
                <a:gd name="connsiteX49" fmla="*/ 67831 w 117879"/>
                <a:gd name="connsiteY49" fmla="*/ 66957 h 138458"/>
                <a:gd name="connsiteX50" fmla="*/ 79719 w 117879"/>
                <a:gd name="connsiteY50" fmla="*/ 53321 h 138458"/>
                <a:gd name="connsiteX51" fmla="*/ 86187 w 117879"/>
                <a:gd name="connsiteY51" fmla="*/ 39859 h 138458"/>
                <a:gd name="connsiteX52" fmla="*/ 87236 w 117879"/>
                <a:gd name="connsiteY52" fmla="*/ 29545 h 13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7879" h="138458">
                  <a:moveTo>
                    <a:pt x="57516" y="96327"/>
                  </a:moveTo>
                  <a:cubicBezTo>
                    <a:pt x="58216" y="99823"/>
                    <a:pt x="58041" y="103495"/>
                    <a:pt x="56642" y="107341"/>
                  </a:cubicBezTo>
                  <a:cubicBezTo>
                    <a:pt x="55244" y="111187"/>
                    <a:pt x="53146" y="115732"/>
                    <a:pt x="50174" y="120627"/>
                  </a:cubicBezTo>
                  <a:cubicBezTo>
                    <a:pt x="47202" y="125522"/>
                    <a:pt x="43356" y="130067"/>
                    <a:pt x="38286" y="134263"/>
                  </a:cubicBezTo>
                  <a:cubicBezTo>
                    <a:pt x="35139" y="137060"/>
                    <a:pt x="32692" y="138459"/>
                    <a:pt x="30769" y="138459"/>
                  </a:cubicBezTo>
                  <a:cubicBezTo>
                    <a:pt x="29545" y="138459"/>
                    <a:pt x="26923" y="136886"/>
                    <a:pt x="22902" y="133914"/>
                  </a:cubicBezTo>
                  <a:cubicBezTo>
                    <a:pt x="18881" y="130767"/>
                    <a:pt x="15035" y="128145"/>
                    <a:pt x="11888" y="125872"/>
                  </a:cubicBezTo>
                  <a:cubicBezTo>
                    <a:pt x="8566" y="123599"/>
                    <a:pt x="5769" y="121501"/>
                    <a:pt x="3496" y="119403"/>
                  </a:cubicBezTo>
                  <a:cubicBezTo>
                    <a:pt x="1224" y="117306"/>
                    <a:pt x="0" y="115557"/>
                    <a:pt x="0" y="114334"/>
                  </a:cubicBezTo>
                  <a:cubicBezTo>
                    <a:pt x="2273" y="109963"/>
                    <a:pt x="4021" y="106467"/>
                    <a:pt x="5245" y="104019"/>
                  </a:cubicBezTo>
                  <a:cubicBezTo>
                    <a:pt x="9091" y="96502"/>
                    <a:pt x="12063" y="91082"/>
                    <a:pt x="13986" y="87586"/>
                  </a:cubicBezTo>
                  <a:cubicBezTo>
                    <a:pt x="17482" y="82516"/>
                    <a:pt x="20979" y="77096"/>
                    <a:pt x="24475" y="71677"/>
                  </a:cubicBezTo>
                  <a:cubicBezTo>
                    <a:pt x="25174" y="70628"/>
                    <a:pt x="26398" y="69055"/>
                    <a:pt x="27971" y="67132"/>
                  </a:cubicBezTo>
                  <a:cubicBezTo>
                    <a:pt x="29195" y="68181"/>
                    <a:pt x="30244" y="69055"/>
                    <a:pt x="31468" y="69754"/>
                  </a:cubicBezTo>
                  <a:cubicBezTo>
                    <a:pt x="32517" y="70453"/>
                    <a:pt x="34090" y="71327"/>
                    <a:pt x="36188" y="72376"/>
                  </a:cubicBezTo>
                  <a:cubicBezTo>
                    <a:pt x="44230" y="78145"/>
                    <a:pt x="49824" y="82691"/>
                    <a:pt x="52447" y="85838"/>
                  </a:cubicBezTo>
                  <a:cubicBezTo>
                    <a:pt x="55069" y="88635"/>
                    <a:pt x="56642" y="92306"/>
                    <a:pt x="57516" y="96327"/>
                  </a:cubicBezTo>
                  <a:lnTo>
                    <a:pt x="57516" y="96327"/>
                  </a:lnTo>
                  <a:close/>
                  <a:moveTo>
                    <a:pt x="117480" y="93180"/>
                  </a:moveTo>
                  <a:cubicBezTo>
                    <a:pt x="118180" y="96677"/>
                    <a:pt x="118005" y="100348"/>
                    <a:pt x="116606" y="104194"/>
                  </a:cubicBezTo>
                  <a:cubicBezTo>
                    <a:pt x="115208" y="108040"/>
                    <a:pt x="113110" y="112585"/>
                    <a:pt x="110138" y="117655"/>
                  </a:cubicBezTo>
                  <a:cubicBezTo>
                    <a:pt x="107166" y="122550"/>
                    <a:pt x="103320" y="127096"/>
                    <a:pt x="98250" y="131291"/>
                  </a:cubicBezTo>
                  <a:cubicBezTo>
                    <a:pt x="95103" y="134088"/>
                    <a:pt x="92656" y="135487"/>
                    <a:pt x="90733" y="135487"/>
                  </a:cubicBezTo>
                  <a:cubicBezTo>
                    <a:pt x="89684" y="135487"/>
                    <a:pt x="86886" y="133914"/>
                    <a:pt x="82866" y="130942"/>
                  </a:cubicBezTo>
                  <a:cubicBezTo>
                    <a:pt x="78845" y="127795"/>
                    <a:pt x="75173" y="125172"/>
                    <a:pt x="71852" y="123075"/>
                  </a:cubicBezTo>
                  <a:cubicBezTo>
                    <a:pt x="68530" y="120802"/>
                    <a:pt x="65733" y="118704"/>
                    <a:pt x="63460" y="116606"/>
                  </a:cubicBezTo>
                  <a:cubicBezTo>
                    <a:pt x="61188" y="114508"/>
                    <a:pt x="59964" y="112760"/>
                    <a:pt x="59964" y="111536"/>
                  </a:cubicBezTo>
                  <a:cubicBezTo>
                    <a:pt x="62237" y="107166"/>
                    <a:pt x="63985" y="103669"/>
                    <a:pt x="65209" y="101222"/>
                  </a:cubicBezTo>
                  <a:cubicBezTo>
                    <a:pt x="69055" y="93705"/>
                    <a:pt x="72027" y="88110"/>
                    <a:pt x="73950" y="84789"/>
                  </a:cubicBezTo>
                  <a:cubicBezTo>
                    <a:pt x="77446" y="79719"/>
                    <a:pt x="80943" y="74299"/>
                    <a:pt x="84439" y="68880"/>
                  </a:cubicBezTo>
                  <a:cubicBezTo>
                    <a:pt x="85138" y="67831"/>
                    <a:pt x="86362" y="66258"/>
                    <a:pt x="87935" y="64334"/>
                  </a:cubicBezTo>
                  <a:cubicBezTo>
                    <a:pt x="89159" y="65383"/>
                    <a:pt x="90208" y="66258"/>
                    <a:pt x="91432" y="66957"/>
                  </a:cubicBezTo>
                  <a:cubicBezTo>
                    <a:pt x="92656" y="67656"/>
                    <a:pt x="94229" y="68530"/>
                    <a:pt x="96152" y="69579"/>
                  </a:cubicBezTo>
                  <a:cubicBezTo>
                    <a:pt x="104194" y="75348"/>
                    <a:pt x="109788" y="79894"/>
                    <a:pt x="112411" y="82866"/>
                  </a:cubicBezTo>
                  <a:cubicBezTo>
                    <a:pt x="115033" y="85488"/>
                    <a:pt x="116781" y="89159"/>
                    <a:pt x="117480" y="93180"/>
                  </a:cubicBezTo>
                  <a:lnTo>
                    <a:pt x="117480" y="93180"/>
                  </a:lnTo>
                  <a:close/>
                  <a:moveTo>
                    <a:pt x="87236" y="29545"/>
                  </a:moveTo>
                  <a:cubicBezTo>
                    <a:pt x="86537" y="25349"/>
                    <a:pt x="84614" y="21853"/>
                    <a:pt x="81991" y="18706"/>
                  </a:cubicBezTo>
                  <a:cubicBezTo>
                    <a:pt x="79194" y="15559"/>
                    <a:pt x="73775" y="11189"/>
                    <a:pt x="65733" y="5245"/>
                  </a:cubicBezTo>
                  <a:cubicBezTo>
                    <a:pt x="63810" y="4196"/>
                    <a:pt x="62237" y="3322"/>
                    <a:pt x="61013" y="2622"/>
                  </a:cubicBezTo>
                  <a:cubicBezTo>
                    <a:pt x="59789" y="1923"/>
                    <a:pt x="58740" y="1049"/>
                    <a:pt x="57516" y="0"/>
                  </a:cubicBezTo>
                  <a:cubicBezTo>
                    <a:pt x="55943" y="2098"/>
                    <a:pt x="54894" y="3671"/>
                    <a:pt x="54020" y="4545"/>
                  </a:cubicBezTo>
                  <a:cubicBezTo>
                    <a:pt x="50524" y="9965"/>
                    <a:pt x="47027" y="15384"/>
                    <a:pt x="43531" y="20454"/>
                  </a:cubicBezTo>
                  <a:cubicBezTo>
                    <a:pt x="41608" y="23951"/>
                    <a:pt x="38636" y="29370"/>
                    <a:pt x="34790" y="36887"/>
                  </a:cubicBezTo>
                  <a:cubicBezTo>
                    <a:pt x="33566" y="39335"/>
                    <a:pt x="31818" y="42656"/>
                    <a:pt x="29545" y="47202"/>
                  </a:cubicBezTo>
                  <a:cubicBezTo>
                    <a:pt x="29545" y="48600"/>
                    <a:pt x="30769" y="50349"/>
                    <a:pt x="33041" y="52272"/>
                  </a:cubicBezTo>
                  <a:cubicBezTo>
                    <a:pt x="35314" y="54370"/>
                    <a:pt x="38111" y="56467"/>
                    <a:pt x="41433" y="58915"/>
                  </a:cubicBezTo>
                  <a:cubicBezTo>
                    <a:pt x="44754" y="61362"/>
                    <a:pt x="48426" y="63985"/>
                    <a:pt x="52447" y="66782"/>
                  </a:cubicBezTo>
                  <a:cubicBezTo>
                    <a:pt x="56467" y="69754"/>
                    <a:pt x="59090" y="71153"/>
                    <a:pt x="60314" y="71153"/>
                  </a:cubicBezTo>
                  <a:cubicBezTo>
                    <a:pt x="62237" y="71153"/>
                    <a:pt x="64684" y="69754"/>
                    <a:pt x="67831" y="66957"/>
                  </a:cubicBezTo>
                  <a:cubicBezTo>
                    <a:pt x="72901" y="62936"/>
                    <a:pt x="76922" y="58390"/>
                    <a:pt x="79719" y="53321"/>
                  </a:cubicBezTo>
                  <a:cubicBezTo>
                    <a:pt x="82691" y="48426"/>
                    <a:pt x="84789" y="43880"/>
                    <a:pt x="86187" y="39859"/>
                  </a:cubicBezTo>
                  <a:cubicBezTo>
                    <a:pt x="87761" y="36538"/>
                    <a:pt x="87935" y="32866"/>
                    <a:pt x="87236" y="29545"/>
                  </a:cubicBezTo>
                  <a:close/>
                </a:path>
              </a:pathLst>
            </a:custGeom>
            <a:grpFill/>
            <a:ln w="17404"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F32B60F-5582-96E1-DCA5-3BDEE4DCB7B6}"/>
                </a:ext>
              </a:extLst>
            </p:cNvPr>
            <p:cNvSpPr/>
            <p:nvPr/>
          </p:nvSpPr>
          <p:spPr>
            <a:xfrm>
              <a:off x="9020486" y="1700753"/>
              <a:ext cx="609429" cy="388978"/>
            </a:xfrm>
            <a:custGeom>
              <a:avLst/>
              <a:gdLst>
                <a:gd name="connsiteX0" fmla="*/ 264506 w 609429"/>
                <a:gd name="connsiteY0" fmla="*/ 323421 h 388978"/>
                <a:gd name="connsiteX1" fmla="*/ 346672 w 609429"/>
                <a:gd name="connsiteY1" fmla="*/ 312931 h 388978"/>
                <a:gd name="connsiteX2" fmla="*/ 446321 w 609429"/>
                <a:gd name="connsiteY2" fmla="*/ 274470 h 388978"/>
                <a:gd name="connsiteX3" fmla="*/ 515375 w 609429"/>
                <a:gd name="connsiteY3" fmla="*/ 226394 h 388978"/>
                <a:gd name="connsiteX4" fmla="*/ 570969 w 609429"/>
                <a:gd name="connsiteY4" fmla="*/ 172549 h 388978"/>
                <a:gd name="connsiteX5" fmla="*/ 585479 w 609429"/>
                <a:gd name="connsiteY5" fmla="*/ 149298 h 388978"/>
                <a:gd name="connsiteX6" fmla="*/ 596668 w 609429"/>
                <a:gd name="connsiteY6" fmla="*/ 121326 h 388978"/>
                <a:gd name="connsiteX7" fmla="*/ 605409 w 609429"/>
                <a:gd name="connsiteY7" fmla="*/ 85138 h 388978"/>
                <a:gd name="connsiteX8" fmla="*/ 608905 w 609429"/>
                <a:gd name="connsiteY8" fmla="*/ 65908 h 388978"/>
                <a:gd name="connsiteX9" fmla="*/ 609429 w 609429"/>
                <a:gd name="connsiteY9" fmla="*/ 58915 h 388978"/>
                <a:gd name="connsiteX10" fmla="*/ 605933 w 609429"/>
                <a:gd name="connsiteY10" fmla="*/ 61887 h 388978"/>
                <a:gd name="connsiteX11" fmla="*/ 580234 w 609429"/>
                <a:gd name="connsiteY11" fmla="*/ 103320 h 388978"/>
                <a:gd name="connsiteX12" fmla="*/ 577087 w 609429"/>
                <a:gd name="connsiteY12" fmla="*/ 120627 h 388978"/>
                <a:gd name="connsiteX13" fmla="*/ 572717 w 609429"/>
                <a:gd name="connsiteY13" fmla="*/ 139508 h 388978"/>
                <a:gd name="connsiteX14" fmla="*/ 565724 w 609429"/>
                <a:gd name="connsiteY14" fmla="*/ 149997 h 388978"/>
                <a:gd name="connsiteX15" fmla="*/ 478837 w 609429"/>
                <a:gd name="connsiteY15" fmla="*/ 212933 h 388978"/>
                <a:gd name="connsiteX16" fmla="*/ 400168 w 609429"/>
                <a:gd name="connsiteY16" fmla="*/ 246674 h 388978"/>
                <a:gd name="connsiteX17" fmla="*/ 285309 w 609429"/>
                <a:gd name="connsiteY17" fmla="*/ 262932 h 388978"/>
                <a:gd name="connsiteX18" fmla="*/ 273072 w 609429"/>
                <a:gd name="connsiteY18" fmla="*/ 262932 h 388978"/>
                <a:gd name="connsiteX19" fmla="*/ 264331 w 609429"/>
                <a:gd name="connsiteY19" fmla="*/ 262408 h 388978"/>
                <a:gd name="connsiteX20" fmla="*/ 264331 w 609429"/>
                <a:gd name="connsiteY20" fmla="*/ 263107 h 388978"/>
                <a:gd name="connsiteX21" fmla="*/ 264156 w 609429"/>
                <a:gd name="connsiteY21" fmla="*/ 262757 h 388978"/>
                <a:gd name="connsiteX22" fmla="*/ 220800 w 609429"/>
                <a:gd name="connsiteY22" fmla="*/ 259785 h 388978"/>
                <a:gd name="connsiteX23" fmla="*/ 148249 w 609429"/>
                <a:gd name="connsiteY23" fmla="*/ 248072 h 388978"/>
                <a:gd name="connsiteX24" fmla="*/ 98425 w 609429"/>
                <a:gd name="connsiteY24" fmla="*/ 238807 h 388978"/>
                <a:gd name="connsiteX25" fmla="*/ 60314 w 609429"/>
                <a:gd name="connsiteY25" fmla="*/ 235835 h 388978"/>
                <a:gd name="connsiteX26" fmla="*/ 130242 w 609429"/>
                <a:gd name="connsiteY26" fmla="*/ 158389 h 388978"/>
                <a:gd name="connsiteX27" fmla="*/ 176920 w 609429"/>
                <a:gd name="connsiteY27" fmla="*/ 103669 h 388978"/>
                <a:gd name="connsiteX28" fmla="*/ 203143 w 609429"/>
                <a:gd name="connsiteY28" fmla="*/ 67481 h 388978"/>
                <a:gd name="connsiteX29" fmla="*/ 226394 w 609429"/>
                <a:gd name="connsiteY29" fmla="*/ 18007 h 388978"/>
                <a:gd name="connsiteX30" fmla="*/ 229366 w 609429"/>
                <a:gd name="connsiteY30" fmla="*/ 4021 h 388978"/>
                <a:gd name="connsiteX31" fmla="*/ 228143 w 609429"/>
                <a:gd name="connsiteY31" fmla="*/ 0 h 388978"/>
                <a:gd name="connsiteX32" fmla="*/ 222898 w 609429"/>
                <a:gd name="connsiteY32" fmla="*/ 7517 h 388978"/>
                <a:gd name="connsiteX33" fmla="*/ 176570 w 609429"/>
                <a:gd name="connsiteY33" fmla="*/ 69929 h 388978"/>
                <a:gd name="connsiteX34" fmla="*/ 102271 w 609429"/>
                <a:gd name="connsiteY34" fmla="*/ 156116 h 388978"/>
                <a:gd name="connsiteX35" fmla="*/ 55069 w 609429"/>
                <a:gd name="connsiteY35" fmla="*/ 207339 h 388978"/>
                <a:gd name="connsiteX36" fmla="*/ 27097 w 609429"/>
                <a:gd name="connsiteY36" fmla="*/ 235310 h 388978"/>
                <a:gd name="connsiteX37" fmla="*/ 25874 w 609429"/>
                <a:gd name="connsiteY37" fmla="*/ 237233 h 388978"/>
                <a:gd name="connsiteX38" fmla="*/ 27447 w 609429"/>
                <a:gd name="connsiteY38" fmla="*/ 219402 h 388978"/>
                <a:gd name="connsiteX39" fmla="*/ 32692 w 609429"/>
                <a:gd name="connsiteY39" fmla="*/ 178843 h 388978"/>
                <a:gd name="connsiteX40" fmla="*/ 40209 w 609429"/>
                <a:gd name="connsiteY40" fmla="*/ 119054 h 388978"/>
                <a:gd name="connsiteX41" fmla="*/ 45454 w 609429"/>
                <a:gd name="connsiteY41" fmla="*/ 67831 h 388978"/>
                <a:gd name="connsiteX42" fmla="*/ 44929 w 609429"/>
                <a:gd name="connsiteY42" fmla="*/ 63810 h 388978"/>
                <a:gd name="connsiteX43" fmla="*/ 43181 w 609429"/>
                <a:gd name="connsiteY43" fmla="*/ 65034 h 388978"/>
                <a:gd name="connsiteX44" fmla="*/ 19230 w 609429"/>
                <a:gd name="connsiteY44" fmla="*/ 126746 h 388978"/>
                <a:gd name="connsiteX45" fmla="*/ 11189 w 609429"/>
                <a:gd name="connsiteY45" fmla="*/ 184962 h 388978"/>
                <a:gd name="connsiteX46" fmla="*/ 6468 w 609429"/>
                <a:gd name="connsiteY46" fmla="*/ 230415 h 388978"/>
                <a:gd name="connsiteX47" fmla="*/ 1748 w 609429"/>
                <a:gd name="connsiteY47" fmla="*/ 279890 h 388978"/>
                <a:gd name="connsiteX48" fmla="*/ 0 w 609429"/>
                <a:gd name="connsiteY48" fmla="*/ 318351 h 388978"/>
                <a:gd name="connsiteX49" fmla="*/ 175 w 609429"/>
                <a:gd name="connsiteY49" fmla="*/ 318176 h 388978"/>
                <a:gd name="connsiteX50" fmla="*/ 175 w 609429"/>
                <a:gd name="connsiteY50" fmla="*/ 318351 h 388978"/>
                <a:gd name="connsiteX51" fmla="*/ 175 w 609429"/>
                <a:gd name="connsiteY51" fmla="*/ 322547 h 388978"/>
                <a:gd name="connsiteX52" fmla="*/ 11538 w 609429"/>
                <a:gd name="connsiteY52" fmla="*/ 371147 h 388978"/>
                <a:gd name="connsiteX53" fmla="*/ 41608 w 609429"/>
                <a:gd name="connsiteY53" fmla="*/ 388979 h 388978"/>
                <a:gd name="connsiteX54" fmla="*/ 79544 w 609429"/>
                <a:gd name="connsiteY54" fmla="*/ 369749 h 388978"/>
                <a:gd name="connsiteX55" fmla="*/ 105068 w 609429"/>
                <a:gd name="connsiteY55" fmla="*/ 330064 h 388978"/>
                <a:gd name="connsiteX56" fmla="*/ 114334 w 609429"/>
                <a:gd name="connsiteY56" fmla="*/ 303316 h 388978"/>
                <a:gd name="connsiteX57" fmla="*/ 123599 w 609429"/>
                <a:gd name="connsiteY57" fmla="*/ 281114 h 388978"/>
                <a:gd name="connsiteX58" fmla="*/ 185311 w 609429"/>
                <a:gd name="connsiteY58" fmla="*/ 316603 h 388978"/>
                <a:gd name="connsiteX59" fmla="*/ 263981 w 609429"/>
                <a:gd name="connsiteY59" fmla="*/ 323596 h 388978"/>
                <a:gd name="connsiteX60" fmla="*/ 264506 w 609429"/>
                <a:gd name="connsiteY60" fmla="*/ 323421 h 388978"/>
                <a:gd name="connsiteX61" fmla="*/ 264506 w 609429"/>
                <a:gd name="connsiteY61" fmla="*/ 323421 h 388978"/>
                <a:gd name="connsiteX62" fmla="*/ 264506 w 609429"/>
                <a:gd name="connsiteY62" fmla="*/ 323421 h 388978"/>
                <a:gd name="connsiteX63" fmla="*/ 87061 w 609429"/>
                <a:gd name="connsiteY63" fmla="*/ 273771 h 388978"/>
                <a:gd name="connsiteX64" fmla="*/ 94928 w 609429"/>
                <a:gd name="connsiteY64" fmla="*/ 304190 h 388978"/>
                <a:gd name="connsiteX65" fmla="*/ 40034 w 609429"/>
                <a:gd name="connsiteY65" fmla="*/ 316253 h 388978"/>
                <a:gd name="connsiteX66" fmla="*/ 30943 w 609429"/>
                <a:gd name="connsiteY66" fmla="*/ 284435 h 388978"/>
                <a:gd name="connsiteX67" fmla="*/ 87061 w 609429"/>
                <a:gd name="connsiteY67" fmla="*/ 273771 h 38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429" h="388978">
                  <a:moveTo>
                    <a:pt x="264506" y="323421"/>
                  </a:moveTo>
                  <a:cubicBezTo>
                    <a:pt x="290205" y="323421"/>
                    <a:pt x="317477" y="319924"/>
                    <a:pt x="346672" y="312931"/>
                  </a:cubicBezTo>
                  <a:cubicBezTo>
                    <a:pt x="382336" y="304365"/>
                    <a:pt x="415552" y="291603"/>
                    <a:pt x="446321" y="274470"/>
                  </a:cubicBezTo>
                  <a:cubicBezTo>
                    <a:pt x="469222" y="261709"/>
                    <a:pt x="492299" y="245625"/>
                    <a:pt x="515375" y="226394"/>
                  </a:cubicBezTo>
                  <a:cubicBezTo>
                    <a:pt x="538452" y="207164"/>
                    <a:pt x="556983" y="189157"/>
                    <a:pt x="570969" y="172549"/>
                  </a:cubicBezTo>
                  <a:cubicBezTo>
                    <a:pt x="576039" y="165906"/>
                    <a:pt x="580934" y="158214"/>
                    <a:pt x="585479" y="149298"/>
                  </a:cubicBezTo>
                  <a:cubicBezTo>
                    <a:pt x="590199" y="140382"/>
                    <a:pt x="593870" y="131116"/>
                    <a:pt x="596668" y="121326"/>
                  </a:cubicBezTo>
                  <a:cubicBezTo>
                    <a:pt x="599290" y="111711"/>
                    <a:pt x="602262" y="99648"/>
                    <a:pt x="605409" y="85138"/>
                  </a:cubicBezTo>
                  <a:cubicBezTo>
                    <a:pt x="606108" y="80418"/>
                    <a:pt x="607332" y="74124"/>
                    <a:pt x="608905" y="65908"/>
                  </a:cubicBezTo>
                  <a:cubicBezTo>
                    <a:pt x="608905" y="63635"/>
                    <a:pt x="609080" y="61188"/>
                    <a:pt x="609429" y="58915"/>
                  </a:cubicBezTo>
                  <a:cubicBezTo>
                    <a:pt x="608381" y="60139"/>
                    <a:pt x="607157" y="61013"/>
                    <a:pt x="605933" y="61887"/>
                  </a:cubicBezTo>
                  <a:lnTo>
                    <a:pt x="580234" y="103320"/>
                  </a:lnTo>
                  <a:cubicBezTo>
                    <a:pt x="579535" y="106467"/>
                    <a:pt x="578486" y="112236"/>
                    <a:pt x="577087" y="120627"/>
                  </a:cubicBezTo>
                  <a:cubicBezTo>
                    <a:pt x="575689" y="129019"/>
                    <a:pt x="574290" y="135312"/>
                    <a:pt x="572717" y="139508"/>
                  </a:cubicBezTo>
                  <a:cubicBezTo>
                    <a:pt x="570444" y="143004"/>
                    <a:pt x="567997" y="146501"/>
                    <a:pt x="565724" y="149997"/>
                  </a:cubicBezTo>
                  <a:cubicBezTo>
                    <a:pt x="551738" y="165906"/>
                    <a:pt x="522718" y="186885"/>
                    <a:pt x="478837" y="212933"/>
                  </a:cubicBezTo>
                  <a:cubicBezTo>
                    <a:pt x="455586" y="226919"/>
                    <a:pt x="429363" y="238107"/>
                    <a:pt x="400168" y="246674"/>
                  </a:cubicBezTo>
                  <a:cubicBezTo>
                    <a:pt x="363630" y="257513"/>
                    <a:pt x="325344" y="262932"/>
                    <a:pt x="285309" y="262932"/>
                  </a:cubicBezTo>
                  <a:lnTo>
                    <a:pt x="273072" y="262932"/>
                  </a:lnTo>
                  <a:cubicBezTo>
                    <a:pt x="269226" y="262932"/>
                    <a:pt x="266254" y="262757"/>
                    <a:pt x="264331" y="262408"/>
                  </a:cubicBezTo>
                  <a:lnTo>
                    <a:pt x="264331" y="263107"/>
                  </a:lnTo>
                  <a:lnTo>
                    <a:pt x="264156" y="262757"/>
                  </a:lnTo>
                  <a:cubicBezTo>
                    <a:pt x="251394" y="262757"/>
                    <a:pt x="236884" y="261709"/>
                    <a:pt x="220800" y="259785"/>
                  </a:cubicBezTo>
                  <a:cubicBezTo>
                    <a:pt x="204717" y="257862"/>
                    <a:pt x="180591" y="254016"/>
                    <a:pt x="148249" y="248072"/>
                  </a:cubicBezTo>
                  <a:cubicBezTo>
                    <a:pt x="127620" y="243877"/>
                    <a:pt x="111012" y="240730"/>
                    <a:pt x="98425" y="238807"/>
                  </a:cubicBezTo>
                  <a:cubicBezTo>
                    <a:pt x="85838" y="236884"/>
                    <a:pt x="73076" y="235835"/>
                    <a:pt x="60314" y="235835"/>
                  </a:cubicBezTo>
                  <a:lnTo>
                    <a:pt x="130242" y="158389"/>
                  </a:lnTo>
                  <a:cubicBezTo>
                    <a:pt x="148074" y="138634"/>
                    <a:pt x="163633" y="120277"/>
                    <a:pt x="176920" y="103669"/>
                  </a:cubicBezTo>
                  <a:cubicBezTo>
                    <a:pt x="188983" y="88460"/>
                    <a:pt x="197724" y="76572"/>
                    <a:pt x="203143" y="67481"/>
                  </a:cubicBezTo>
                  <a:cubicBezTo>
                    <a:pt x="213982" y="50873"/>
                    <a:pt x="221849" y="34265"/>
                    <a:pt x="226394" y="18007"/>
                  </a:cubicBezTo>
                  <a:cubicBezTo>
                    <a:pt x="227094" y="13287"/>
                    <a:pt x="228143" y="8741"/>
                    <a:pt x="229366" y="4021"/>
                  </a:cubicBezTo>
                  <a:cubicBezTo>
                    <a:pt x="229366" y="2098"/>
                    <a:pt x="229017" y="699"/>
                    <a:pt x="228143" y="0"/>
                  </a:cubicBezTo>
                  <a:cubicBezTo>
                    <a:pt x="227094" y="0"/>
                    <a:pt x="225171" y="2447"/>
                    <a:pt x="222898" y="7517"/>
                  </a:cubicBezTo>
                  <a:cubicBezTo>
                    <a:pt x="211185" y="25000"/>
                    <a:pt x="195801" y="45803"/>
                    <a:pt x="176570" y="69929"/>
                  </a:cubicBezTo>
                  <a:cubicBezTo>
                    <a:pt x="157340" y="94054"/>
                    <a:pt x="132690" y="122725"/>
                    <a:pt x="102271" y="156116"/>
                  </a:cubicBezTo>
                  <a:cubicBezTo>
                    <a:pt x="84789" y="175521"/>
                    <a:pt x="69055" y="192654"/>
                    <a:pt x="55069" y="207339"/>
                  </a:cubicBezTo>
                  <a:cubicBezTo>
                    <a:pt x="39510" y="223772"/>
                    <a:pt x="30244" y="233038"/>
                    <a:pt x="27097" y="235310"/>
                  </a:cubicBezTo>
                  <a:lnTo>
                    <a:pt x="25874" y="237233"/>
                  </a:lnTo>
                  <a:lnTo>
                    <a:pt x="27447" y="219402"/>
                  </a:lnTo>
                  <a:cubicBezTo>
                    <a:pt x="27447" y="218702"/>
                    <a:pt x="29195" y="205066"/>
                    <a:pt x="32692" y="178843"/>
                  </a:cubicBezTo>
                  <a:cubicBezTo>
                    <a:pt x="36188" y="152620"/>
                    <a:pt x="38636" y="132690"/>
                    <a:pt x="40209" y="119054"/>
                  </a:cubicBezTo>
                  <a:cubicBezTo>
                    <a:pt x="43705" y="92306"/>
                    <a:pt x="45454" y="75173"/>
                    <a:pt x="45454" y="67831"/>
                  </a:cubicBezTo>
                  <a:cubicBezTo>
                    <a:pt x="45803" y="65558"/>
                    <a:pt x="45629" y="64160"/>
                    <a:pt x="44929" y="63810"/>
                  </a:cubicBezTo>
                  <a:cubicBezTo>
                    <a:pt x="44230" y="64160"/>
                    <a:pt x="43531" y="64509"/>
                    <a:pt x="43181" y="65034"/>
                  </a:cubicBezTo>
                  <a:lnTo>
                    <a:pt x="19230" y="126746"/>
                  </a:lnTo>
                  <a:lnTo>
                    <a:pt x="11189" y="184962"/>
                  </a:lnTo>
                  <a:lnTo>
                    <a:pt x="6468" y="230415"/>
                  </a:lnTo>
                  <a:cubicBezTo>
                    <a:pt x="4545" y="250695"/>
                    <a:pt x="2972" y="267128"/>
                    <a:pt x="1748" y="279890"/>
                  </a:cubicBezTo>
                  <a:cubicBezTo>
                    <a:pt x="525" y="292652"/>
                    <a:pt x="0" y="305589"/>
                    <a:pt x="0" y="318351"/>
                  </a:cubicBezTo>
                  <a:lnTo>
                    <a:pt x="175" y="318176"/>
                  </a:lnTo>
                  <a:lnTo>
                    <a:pt x="175" y="318351"/>
                  </a:lnTo>
                  <a:lnTo>
                    <a:pt x="175" y="322547"/>
                  </a:lnTo>
                  <a:cubicBezTo>
                    <a:pt x="175" y="343176"/>
                    <a:pt x="4021" y="359434"/>
                    <a:pt x="11538" y="371147"/>
                  </a:cubicBezTo>
                  <a:cubicBezTo>
                    <a:pt x="19056" y="383035"/>
                    <a:pt x="29195" y="388979"/>
                    <a:pt x="41608" y="388979"/>
                  </a:cubicBezTo>
                  <a:cubicBezTo>
                    <a:pt x="54370" y="388979"/>
                    <a:pt x="67132" y="382510"/>
                    <a:pt x="79544" y="369749"/>
                  </a:cubicBezTo>
                  <a:cubicBezTo>
                    <a:pt x="89684" y="359259"/>
                    <a:pt x="98250" y="345973"/>
                    <a:pt x="105068" y="330064"/>
                  </a:cubicBezTo>
                  <a:cubicBezTo>
                    <a:pt x="108914" y="320274"/>
                    <a:pt x="112061" y="311358"/>
                    <a:pt x="114334" y="303316"/>
                  </a:cubicBezTo>
                  <a:cubicBezTo>
                    <a:pt x="118529" y="288631"/>
                    <a:pt x="121676" y="281114"/>
                    <a:pt x="123599" y="281114"/>
                  </a:cubicBezTo>
                  <a:cubicBezTo>
                    <a:pt x="142655" y="298946"/>
                    <a:pt x="163284" y="310833"/>
                    <a:pt x="185311" y="316603"/>
                  </a:cubicBezTo>
                  <a:cubicBezTo>
                    <a:pt x="202794" y="321323"/>
                    <a:pt x="229017" y="323596"/>
                    <a:pt x="263981" y="323596"/>
                  </a:cubicBezTo>
                  <a:lnTo>
                    <a:pt x="264506" y="323421"/>
                  </a:lnTo>
                  <a:lnTo>
                    <a:pt x="264506" y="323421"/>
                  </a:lnTo>
                  <a:lnTo>
                    <a:pt x="264506" y="323421"/>
                  </a:lnTo>
                  <a:close/>
                  <a:moveTo>
                    <a:pt x="87061" y="273771"/>
                  </a:moveTo>
                  <a:cubicBezTo>
                    <a:pt x="99474" y="279365"/>
                    <a:pt x="102621" y="289156"/>
                    <a:pt x="94928" y="304190"/>
                  </a:cubicBezTo>
                  <a:cubicBezTo>
                    <a:pt x="83390" y="324295"/>
                    <a:pt x="53146" y="324819"/>
                    <a:pt x="40034" y="316253"/>
                  </a:cubicBezTo>
                  <a:cubicBezTo>
                    <a:pt x="31643" y="310484"/>
                    <a:pt x="29545" y="295799"/>
                    <a:pt x="30943" y="284435"/>
                  </a:cubicBezTo>
                  <a:cubicBezTo>
                    <a:pt x="34790" y="262757"/>
                    <a:pt x="55943" y="262233"/>
                    <a:pt x="87061" y="273771"/>
                  </a:cubicBezTo>
                  <a:close/>
                </a:path>
              </a:pathLst>
            </a:custGeom>
            <a:grpFill/>
            <a:ln w="17404"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49E4038-5498-3841-E87C-25272C5020D5}"/>
                </a:ext>
              </a:extLst>
            </p:cNvPr>
            <p:cNvSpPr/>
            <p:nvPr/>
          </p:nvSpPr>
          <p:spPr>
            <a:xfrm>
              <a:off x="9128526" y="1739389"/>
              <a:ext cx="69753" cy="90208"/>
            </a:xfrm>
            <a:custGeom>
              <a:avLst/>
              <a:gdLst>
                <a:gd name="connsiteX0" fmla="*/ 69229 w 69753"/>
                <a:gd name="connsiteY0" fmla="*/ 0 h 90208"/>
                <a:gd name="connsiteX1" fmla="*/ 47726 w 69753"/>
                <a:gd name="connsiteY1" fmla="*/ 27447 h 90208"/>
                <a:gd name="connsiteX2" fmla="*/ 15734 w 69753"/>
                <a:gd name="connsiteY2" fmla="*/ 62936 h 90208"/>
                <a:gd name="connsiteX3" fmla="*/ 5769 w 69753"/>
                <a:gd name="connsiteY3" fmla="*/ 76572 h 90208"/>
                <a:gd name="connsiteX4" fmla="*/ 0 w 69753"/>
                <a:gd name="connsiteY4" fmla="*/ 90208 h 90208"/>
                <a:gd name="connsiteX5" fmla="*/ 25000 w 69753"/>
                <a:gd name="connsiteY5" fmla="*/ 65733 h 90208"/>
                <a:gd name="connsiteX6" fmla="*/ 63460 w 69753"/>
                <a:gd name="connsiteY6" fmla="*/ 18531 h 90208"/>
                <a:gd name="connsiteX7" fmla="*/ 67656 w 69753"/>
                <a:gd name="connsiteY7" fmla="*/ 9266 h 90208"/>
                <a:gd name="connsiteX8" fmla="*/ 69229 w 69753"/>
                <a:gd name="connsiteY8" fmla="*/ 0 h 9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753" h="90208">
                  <a:moveTo>
                    <a:pt x="69229" y="0"/>
                  </a:moveTo>
                  <a:cubicBezTo>
                    <a:pt x="64160" y="7342"/>
                    <a:pt x="56992" y="16608"/>
                    <a:pt x="47726" y="27447"/>
                  </a:cubicBezTo>
                  <a:cubicBezTo>
                    <a:pt x="40384" y="36013"/>
                    <a:pt x="29720" y="47901"/>
                    <a:pt x="15734" y="62936"/>
                  </a:cubicBezTo>
                  <a:cubicBezTo>
                    <a:pt x="11014" y="68355"/>
                    <a:pt x="7867" y="72901"/>
                    <a:pt x="5769" y="76572"/>
                  </a:cubicBezTo>
                  <a:cubicBezTo>
                    <a:pt x="3846" y="80243"/>
                    <a:pt x="1923" y="84789"/>
                    <a:pt x="0" y="90208"/>
                  </a:cubicBezTo>
                  <a:cubicBezTo>
                    <a:pt x="8217" y="81992"/>
                    <a:pt x="16433" y="73950"/>
                    <a:pt x="25000" y="65733"/>
                  </a:cubicBezTo>
                  <a:cubicBezTo>
                    <a:pt x="44405" y="44754"/>
                    <a:pt x="57167" y="29020"/>
                    <a:pt x="63460" y="18531"/>
                  </a:cubicBezTo>
                  <a:cubicBezTo>
                    <a:pt x="65383" y="15035"/>
                    <a:pt x="66782" y="11888"/>
                    <a:pt x="67656" y="9266"/>
                  </a:cubicBezTo>
                  <a:cubicBezTo>
                    <a:pt x="69754" y="3496"/>
                    <a:pt x="70278" y="524"/>
                    <a:pt x="69229" y="0"/>
                  </a:cubicBezTo>
                  <a:close/>
                </a:path>
              </a:pathLst>
            </a:custGeom>
            <a:grpFill/>
            <a:ln w="17404"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53BAF456-4E95-0863-B175-5EDB7413EBBB}"/>
                </a:ext>
              </a:extLst>
            </p:cNvPr>
            <p:cNvSpPr/>
            <p:nvPr/>
          </p:nvSpPr>
          <p:spPr>
            <a:xfrm>
              <a:off x="8892342" y="1941308"/>
              <a:ext cx="80942" cy="146325"/>
            </a:xfrm>
            <a:custGeom>
              <a:avLst/>
              <a:gdLst>
                <a:gd name="connsiteX0" fmla="*/ 80943 w 80942"/>
                <a:gd name="connsiteY0" fmla="*/ 51223 h 146325"/>
                <a:gd name="connsiteX1" fmla="*/ 76922 w 80942"/>
                <a:gd name="connsiteY1" fmla="*/ 78670 h 146325"/>
                <a:gd name="connsiteX2" fmla="*/ 66432 w 80942"/>
                <a:gd name="connsiteY2" fmla="*/ 106117 h 146325"/>
                <a:gd name="connsiteX3" fmla="*/ 45104 w 80942"/>
                <a:gd name="connsiteY3" fmla="*/ 136186 h 146325"/>
                <a:gd name="connsiteX4" fmla="*/ 20979 w 80942"/>
                <a:gd name="connsiteY4" fmla="*/ 146326 h 146325"/>
                <a:gd name="connsiteX5" fmla="*/ 0 w 80942"/>
                <a:gd name="connsiteY5" fmla="*/ 120627 h 146325"/>
                <a:gd name="connsiteX6" fmla="*/ 2972 w 80942"/>
                <a:gd name="connsiteY6" fmla="*/ 102096 h 146325"/>
                <a:gd name="connsiteX7" fmla="*/ 12238 w 80942"/>
                <a:gd name="connsiteY7" fmla="*/ 82341 h 146325"/>
                <a:gd name="connsiteX8" fmla="*/ 20979 w 80942"/>
                <a:gd name="connsiteY8" fmla="*/ 67132 h 146325"/>
                <a:gd name="connsiteX9" fmla="*/ 16608 w 80942"/>
                <a:gd name="connsiteY9" fmla="*/ 65733 h 146325"/>
                <a:gd name="connsiteX10" fmla="*/ 15209 w 80942"/>
                <a:gd name="connsiteY10" fmla="*/ 65383 h 146325"/>
                <a:gd name="connsiteX11" fmla="*/ 18706 w 80942"/>
                <a:gd name="connsiteY11" fmla="*/ 53146 h 146325"/>
                <a:gd name="connsiteX12" fmla="*/ 28671 w 80942"/>
                <a:gd name="connsiteY12" fmla="*/ 30943 h 146325"/>
                <a:gd name="connsiteX13" fmla="*/ 39160 w 80942"/>
                <a:gd name="connsiteY13" fmla="*/ 6993 h 146325"/>
                <a:gd name="connsiteX14" fmla="*/ 45629 w 80942"/>
                <a:gd name="connsiteY14" fmla="*/ 0 h 146325"/>
                <a:gd name="connsiteX15" fmla="*/ 54370 w 80942"/>
                <a:gd name="connsiteY15" fmla="*/ 3496 h 146325"/>
                <a:gd name="connsiteX16" fmla="*/ 64334 w 80942"/>
                <a:gd name="connsiteY16" fmla="*/ 9965 h 146325"/>
                <a:gd name="connsiteX17" fmla="*/ 77446 w 80942"/>
                <a:gd name="connsiteY17" fmla="*/ 26573 h 146325"/>
                <a:gd name="connsiteX18" fmla="*/ 80943 w 80942"/>
                <a:gd name="connsiteY18" fmla="*/ 51223 h 146325"/>
                <a:gd name="connsiteX19" fmla="*/ 80943 w 80942"/>
                <a:gd name="connsiteY19" fmla="*/ 51223 h 146325"/>
                <a:gd name="connsiteX20" fmla="*/ 53670 w 80942"/>
                <a:gd name="connsiteY20" fmla="*/ 96152 h 146325"/>
                <a:gd name="connsiteX21" fmla="*/ 47901 w 80942"/>
                <a:gd name="connsiteY21" fmla="*/ 82691 h 146325"/>
                <a:gd name="connsiteX22" fmla="*/ 39685 w 80942"/>
                <a:gd name="connsiteY22" fmla="*/ 76572 h 146325"/>
                <a:gd name="connsiteX23" fmla="*/ 30943 w 80942"/>
                <a:gd name="connsiteY23" fmla="*/ 73425 h 146325"/>
                <a:gd name="connsiteX24" fmla="*/ 22202 w 80942"/>
                <a:gd name="connsiteY24" fmla="*/ 83040 h 146325"/>
                <a:gd name="connsiteX25" fmla="*/ 15734 w 80942"/>
                <a:gd name="connsiteY25" fmla="*/ 99648 h 146325"/>
                <a:gd name="connsiteX26" fmla="*/ 30943 w 80942"/>
                <a:gd name="connsiteY26" fmla="*/ 112410 h 146325"/>
                <a:gd name="connsiteX27" fmla="*/ 45803 w 80942"/>
                <a:gd name="connsiteY27" fmla="*/ 107515 h 146325"/>
                <a:gd name="connsiteX28" fmla="*/ 53670 w 80942"/>
                <a:gd name="connsiteY28" fmla="*/ 96152 h 1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42" h="146325">
                  <a:moveTo>
                    <a:pt x="80943" y="51223"/>
                  </a:moveTo>
                  <a:cubicBezTo>
                    <a:pt x="80943" y="59439"/>
                    <a:pt x="79544" y="68530"/>
                    <a:pt x="76922" y="78670"/>
                  </a:cubicBezTo>
                  <a:cubicBezTo>
                    <a:pt x="74125" y="88809"/>
                    <a:pt x="70628" y="97900"/>
                    <a:pt x="66432" y="106117"/>
                  </a:cubicBezTo>
                  <a:cubicBezTo>
                    <a:pt x="59439" y="119403"/>
                    <a:pt x="52272" y="129368"/>
                    <a:pt x="45104" y="136186"/>
                  </a:cubicBezTo>
                  <a:cubicBezTo>
                    <a:pt x="37936" y="143004"/>
                    <a:pt x="29895" y="146326"/>
                    <a:pt x="20979" y="146326"/>
                  </a:cubicBezTo>
                  <a:cubicBezTo>
                    <a:pt x="6993" y="146326"/>
                    <a:pt x="0" y="137760"/>
                    <a:pt x="0" y="120627"/>
                  </a:cubicBezTo>
                  <a:cubicBezTo>
                    <a:pt x="0" y="114858"/>
                    <a:pt x="1049" y="108564"/>
                    <a:pt x="2972" y="102096"/>
                  </a:cubicBezTo>
                  <a:lnTo>
                    <a:pt x="12238" y="82341"/>
                  </a:lnTo>
                  <a:lnTo>
                    <a:pt x="20979" y="67132"/>
                  </a:lnTo>
                  <a:cubicBezTo>
                    <a:pt x="18706" y="66432"/>
                    <a:pt x="17133" y="65908"/>
                    <a:pt x="16608" y="65733"/>
                  </a:cubicBezTo>
                  <a:cubicBezTo>
                    <a:pt x="16084" y="65558"/>
                    <a:pt x="15559" y="65383"/>
                    <a:pt x="15209" y="65383"/>
                  </a:cubicBezTo>
                  <a:cubicBezTo>
                    <a:pt x="14860" y="63810"/>
                    <a:pt x="15909" y="59789"/>
                    <a:pt x="18706" y="53146"/>
                  </a:cubicBezTo>
                  <a:cubicBezTo>
                    <a:pt x="22902" y="43356"/>
                    <a:pt x="26223" y="36013"/>
                    <a:pt x="28671" y="30943"/>
                  </a:cubicBezTo>
                  <a:lnTo>
                    <a:pt x="39160" y="6993"/>
                  </a:lnTo>
                  <a:cubicBezTo>
                    <a:pt x="41083" y="2273"/>
                    <a:pt x="43356" y="0"/>
                    <a:pt x="45629" y="0"/>
                  </a:cubicBezTo>
                  <a:cubicBezTo>
                    <a:pt x="47552" y="0"/>
                    <a:pt x="50524" y="1224"/>
                    <a:pt x="54370" y="3496"/>
                  </a:cubicBezTo>
                  <a:cubicBezTo>
                    <a:pt x="58216" y="5769"/>
                    <a:pt x="61537" y="7867"/>
                    <a:pt x="64334" y="9965"/>
                  </a:cubicBezTo>
                  <a:cubicBezTo>
                    <a:pt x="70628" y="15734"/>
                    <a:pt x="74824" y="21328"/>
                    <a:pt x="77446" y="26573"/>
                  </a:cubicBezTo>
                  <a:cubicBezTo>
                    <a:pt x="79719" y="31643"/>
                    <a:pt x="80943" y="39859"/>
                    <a:pt x="80943" y="51223"/>
                  </a:cubicBezTo>
                  <a:lnTo>
                    <a:pt x="80943" y="51223"/>
                  </a:lnTo>
                  <a:close/>
                  <a:moveTo>
                    <a:pt x="53670" y="96152"/>
                  </a:moveTo>
                  <a:cubicBezTo>
                    <a:pt x="53670" y="90733"/>
                    <a:pt x="51747" y="86187"/>
                    <a:pt x="47901" y="82691"/>
                  </a:cubicBezTo>
                  <a:cubicBezTo>
                    <a:pt x="45978" y="80768"/>
                    <a:pt x="43181" y="78670"/>
                    <a:pt x="39685" y="76572"/>
                  </a:cubicBezTo>
                  <a:cubicBezTo>
                    <a:pt x="36188" y="74474"/>
                    <a:pt x="33216" y="73425"/>
                    <a:pt x="30943" y="73425"/>
                  </a:cubicBezTo>
                  <a:cubicBezTo>
                    <a:pt x="29370" y="73425"/>
                    <a:pt x="26573" y="76572"/>
                    <a:pt x="22202" y="83040"/>
                  </a:cubicBezTo>
                  <a:cubicBezTo>
                    <a:pt x="18007" y="89509"/>
                    <a:pt x="15734" y="94928"/>
                    <a:pt x="15734" y="99648"/>
                  </a:cubicBezTo>
                  <a:cubicBezTo>
                    <a:pt x="15734" y="108215"/>
                    <a:pt x="20804" y="112410"/>
                    <a:pt x="30943" y="112410"/>
                  </a:cubicBezTo>
                  <a:cubicBezTo>
                    <a:pt x="35664" y="112410"/>
                    <a:pt x="40559" y="110662"/>
                    <a:pt x="45803" y="107515"/>
                  </a:cubicBezTo>
                  <a:cubicBezTo>
                    <a:pt x="51048" y="104194"/>
                    <a:pt x="53670" y="100348"/>
                    <a:pt x="53670" y="96152"/>
                  </a:cubicBezTo>
                  <a:close/>
                </a:path>
              </a:pathLst>
            </a:custGeom>
            <a:grpFill/>
            <a:ln w="17404"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7D7207B0-9036-F32C-566E-72CF7AADF25B}"/>
                </a:ext>
              </a:extLst>
            </p:cNvPr>
            <p:cNvSpPr/>
            <p:nvPr/>
          </p:nvSpPr>
          <p:spPr>
            <a:xfrm>
              <a:off x="8518048" y="1590846"/>
              <a:ext cx="601912" cy="601681"/>
            </a:xfrm>
            <a:custGeom>
              <a:avLst/>
              <a:gdLst>
                <a:gd name="connsiteX0" fmla="*/ 329190 w 601912"/>
                <a:gd name="connsiteY0" fmla="*/ 331931 h 601681"/>
                <a:gd name="connsiteX1" fmla="*/ 352616 w 601912"/>
                <a:gd name="connsiteY1" fmla="*/ 327736 h 601681"/>
                <a:gd name="connsiteX2" fmla="*/ 373595 w 601912"/>
                <a:gd name="connsiteY2" fmla="*/ 312002 h 601681"/>
                <a:gd name="connsiteX3" fmla="*/ 391077 w 601912"/>
                <a:gd name="connsiteY3" fmla="*/ 286652 h 601681"/>
                <a:gd name="connsiteX4" fmla="*/ 397545 w 601912"/>
                <a:gd name="connsiteY4" fmla="*/ 267072 h 601681"/>
                <a:gd name="connsiteX5" fmla="*/ 400867 w 601912"/>
                <a:gd name="connsiteY5" fmla="*/ 243296 h 601681"/>
                <a:gd name="connsiteX6" fmla="*/ 398944 w 601912"/>
                <a:gd name="connsiteY6" fmla="*/ 231933 h 601681"/>
                <a:gd name="connsiteX7" fmla="*/ 393000 w 601912"/>
                <a:gd name="connsiteY7" fmla="*/ 218472 h 601681"/>
                <a:gd name="connsiteX8" fmla="*/ 382860 w 601912"/>
                <a:gd name="connsiteY8" fmla="*/ 209731 h 601681"/>
                <a:gd name="connsiteX9" fmla="*/ 370273 w 601912"/>
                <a:gd name="connsiteY9" fmla="*/ 204486 h 601681"/>
                <a:gd name="connsiteX10" fmla="*/ 383909 w 601912"/>
                <a:gd name="connsiteY10" fmla="*/ 193647 h 601681"/>
                <a:gd name="connsiteX11" fmla="*/ 419398 w 601912"/>
                <a:gd name="connsiteY11" fmla="*/ 168298 h 601681"/>
                <a:gd name="connsiteX12" fmla="*/ 460481 w 601912"/>
                <a:gd name="connsiteY12" fmla="*/ 138403 h 601681"/>
                <a:gd name="connsiteX13" fmla="*/ 495620 w 601912"/>
                <a:gd name="connsiteY13" fmla="*/ 112005 h 601681"/>
                <a:gd name="connsiteX14" fmla="*/ 537578 w 601912"/>
                <a:gd name="connsiteY14" fmla="*/ 78439 h 601681"/>
                <a:gd name="connsiteX15" fmla="*/ 562927 w 601912"/>
                <a:gd name="connsiteY15" fmla="*/ 56412 h 601681"/>
                <a:gd name="connsiteX16" fmla="*/ 583556 w 601912"/>
                <a:gd name="connsiteY16" fmla="*/ 33685 h 601681"/>
                <a:gd name="connsiteX17" fmla="*/ 601912 w 601912"/>
                <a:gd name="connsiteY17" fmla="*/ 1168 h 601681"/>
                <a:gd name="connsiteX18" fmla="*/ 598416 w 601912"/>
                <a:gd name="connsiteY18" fmla="*/ 818 h 601681"/>
                <a:gd name="connsiteX19" fmla="*/ 583556 w 601912"/>
                <a:gd name="connsiteY19" fmla="*/ 12531 h 601681"/>
                <a:gd name="connsiteX20" fmla="*/ 542997 w 601912"/>
                <a:gd name="connsiteY20" fmla="*/ 48370 h 601681"/>
                <a:gd name="connsiteX21" fmla="*/ 497369 w 601912"/>
                <a:gd name="connsiteY21" fmla="*/ 84208 h 601681"/>
                <a:gd name="connsiteX22" fmla="*/ 431461 w 601912"/>
                <a:gd name="connsiteY22" fmla="*/ 134033 h 601681"/>
                <a:gd name="connsiteX23" fmla="*/ 383035 w 601912"/>
                <a:gd name="connsiteY23" fmla="*/ 173717 h 601681"/>
                <a:gd name="connsiteX24" fmla="*/ 361707 w 601912"/>
                <a:gd name="connsiteY24" fmla="*/ 208682 h 601681"/>
                <a:gd name="connsiteX25" fmla="*/ 362930 w 601912"/>
                <a:gd name="connsiteY25" fmla="*/ 208157 h 601681"/>
                <a:gd name="connsiteX26" fmla="*/ 357861 w 601912"/>
                <a:gd name="connsiteY26" fmla="*/ 214451 h 601681"/>
                <a:gd name="connsiteX27" fmla="*/ 353315 w 601912"/>
                <a:gd name="connsiteY27" fmla="*/ 224940 h 601681"/>
                <a:gd name="connsiteX28" fmla="*/ 351392 w 601912"/>
                <a:gd name="connsiteY28" fmla="*/ 228786 h 601681"/>
                <a:gd name="connsiteX29" fmla="*/ 355588 w 601912"/>
                <a:gd name="connsiteY29" fmla="*/ 234555 h 601681"/>
                <a:gd name="connsiteX30" fmla="*/ 377266 w 601912"/>
                <a:gd name="connsiteY30" fmla="*/ 246268 h 601681"/>
                <a:gd name="connsiteX31" fmla="*/ 384608 w 601912"/>
                <a:gd name="connsiteY31" fmla="*/ 260254 h 601681"/>
                <a:gd name="connsiteX32" fmla="*/ 377615 w 601912"/>
                <a:gd name="connsiteY32" fmla="*/ 272317 h 601681"/>
                <a:gd name="connsiteX33" fmla="*/ 352266 w 601912"/>
                <a:gd name="connsiteY33" fmla="*/ 282806 h 601681"/>
                <a:gd name="connsiteX34" fmla="*/ 333560 w 601912"/>
                <a:gd name="connsiteY34" fmla="*/ 277212 h 601681"/>
                <a:gd name="connsiteX35" fmla="*/ 329365 w 601912"/>
                <a:gd name="connsiteY35" fmla="*/ 272317 h 601681"/>
                <a:gd name="connsiteX36" fmla="*/ 329365 w 601912"/>
                <a:gd name="connsiteY36" fmla="*/ 271967 h 601681"/>
                <a:gd name="connsiteX37" fmla="*/ 326043 w 601912"/>
                <a:gd name="connsiteY37" fmla="*/ 264100 h 601681"/>
                <a:gd name="connsiteX38" fmla="*/ 322197 w 601912"/>
                <a:gd name="connsiteY38" fmla="*/ 255010 h 601681"/>
                <a:gd name="connsiteX39" fmla="*/ 314155 w 601912"/>
                <a:gd name="connsiteY39" fmla="*/ 263751 h 601681"/>
                <a:gd name="connsiteX40" fmla="*/ 308561 w 601912"/>
                <a:gd name="connsiteY40" fmla="*/ 275639 h 601681"/>
                <a:gd name="connsiteX41" fmla="*/ 304890 w 601912"/>
                <a:gd name="connsiteY41" fmla="*/ 287352 h 601681"/>
                <a:gd name="connsiteX42" fmla="*/ 304540 w 601912"/>
                <a:gd name="connsiteY42" fmla="*/ 299240 h 601681"/>
                <a:gd name="connsiteX43" fmla="*/ 306813 w 601912"/>
                <a:gd name="connsiteY43" fmla="*/ 313575 h 601681"/>
                <a:gd name="connsiteX44" fmla="*/ 308910 w 601912"/>
                <a:gd name="connsiteY44" fmla="*/ 319169 h 601681"/>
                <a:gd name="connsiteX45" fmla="*/ 306813 w 601912"/>
                <a:gd name="connsiteY45" fmla="*/ 322491 h 601681"/>
                <a:gd name="connsiteX46" fmla="*/ 303666 w 601912"/>
                <a:gd name="connsiteY46" fmla="*/ 325463 h 601681"/>
                <a:gd name="connsiteX47" fmla="*/ 303666 w 601912"/>
                <a:gd name="connsiteY47" fmla="*/ 325463 h 601681"/>
                <a:gd name="connsiteX48" fmla="*/ 295799 w 601912"/>
                <a:gd name="connsiteY48" fmla="*/ 327386 h 601681"/>
                <a:gd name="connsiteX49" fmla="*/ 287932 w 601912"/>
                <a:gd name="connsiteY49" fmla="*/ 325987 h 601681"/>
                <a:gd name="connsiteX50" fmla="*/ 284086 w 601912"/>
                <a:gd name="connsiteY50" fmla="*/ 331582 h 601681"/>
                <a:gd name="connsiteX51" fmla="*/ 274296 w 601912"/>
                <a:gd name="connsiteY51" fmla="*/ 338749 h 601681"/>
                <a:gd name="connsiteX52" fmla="*/ 267478 w 601912"/>
                <a:gd name="connsiteY52" fmla="*/ 336477 h 601681"/>
                <a:gd name="connsiteX53" fmla="*/ 263457 w 601912"/>
                <a:gd name="connsiteY53" fmla="*/ 334204 h 601681"/>
                <a:gd name="connsiteX54" fmla="*/ 256289 w 601912"/>
                <a:gd name="connsiteY54" fmla="*/ 341022 h 601681"/>
                <a:gd name="connsiteX55" fmla="*/ 238457 w 601912"/>
                <a:gd name="connsiteY55" fmla="*/ 347316 h 601681"/>
                <a:gd name="connsiteX56" fmla="*/ 223597 w 601912"/>
                <a:gd name="connsiteY56" fmla="*/ 343819 h 601681"/>
                <a:gd name="connsiteX57" fmla="*/ 213982 w 601912"/>
                <a:gd name="connsiteY57" fmla="*/ 349413 h 601681"/>
                <a:gd name="connsiteX58" fmla="*/ 211709 w 601912"/>
                <a:gd name="connsiteY58" fmla="*/ 364448 h 601681"/>
                <a:gd name="connsiteX59" fmla="*/ 211709 w 601912"/>
                <a:gd name="connsiteY59" fmla="*/ 387525 h 601681"/>
                <a:gd name="connsiteX60" fmla="*/ 211360 w 601912"/>
                <a:gd name="connsiteY60" fmla="*/ 410252 h 601681"/>
                <a:gd name="connsiteX61" fmla="*/ 207164 w 601912"/>
                <a:gd name="connsiteY61" fmla="*/ 437174 h 601681"/>
                <a:gd name="connsiteX62" fmla="*/ 191780 w 601912"/>
                <a:gd name="connsiteY62" fmla="*/ 476509 h 601681"/>
                <a:gd name="connsiteX63" fmla="*/ 170102 w 601912"/>
                <a:gd name="connsiteY63" fmla="*/ 508152 h 601681"/>
                <a:gd name="connsiteX64" fmla="*/ 123774 w 601912"/>
                <a:gd name="connsiteY64" fmla="*/ 535249 h 601681"/>
                <a:gd name="connsiteX65" fmla="*/ 85838 w 601912"/>
                <a:gd name="connsiteY65" fmla="*/ 540319 h 601681"/>
                <a:gd name="connsiteX66" fmla="*/ 40908 w 601912"/>
                <a:gd name="connsiteY66" fmla="*/ 528606 h 601681"/>
                <a:gd name="connsiteX67" fmla="*/ 19405 w 601912"/>
                <a:gd name="connsiteY67" fmla="*/ 480880 h 601681"/>
                <a:gd name="connsiteX68" fmla="*/ 22552 w 601912"/>
                <a:gd name="connsiteY68" fmla="*/ 454481 h 601681"/>
                <a:gd name="connsiteX69" fmla="*/ 29020 w 601912"/>
                <a:gd name="connsiteY69" fmla="*/ 428258 h 601681"/>
                <a:gd name="connsiteX70" fmla="*/ 40908 w 601912"/>
                <a:gd name="connsiteY70" fmla="*/ 395217 h 601681"/>
                <a:gd name="connsiteX71" fmla="*/ 42657 w 601912"/>
                <a:gd name="connsiteY71" fmla="*/ 380707 h 601681"/>
                <a:gd name="connsiteX72" fmla="*/ 33741 w 601912"/>
                <a:gd name="connsiteY72" fmla="*/ 389972 h 601681"/>
                <a:gd name="connsiteX73" fmla="*/ 15384 w 601912"/>
                <a:gd name="connsiteY73" fmla="*/ 432279 h 601681"/>
                <a:gd name="connsiteX74" fmla="*/ 4545 w 601912"/>
                <a:gd name="connsiteY74" fmla="*/ 471089 h 601681"/>
                <a:gd name="connsiteX75" fmla="*/ 0 w 601912"/>
                <a:gd name="connsiteY75" fmla="*/ 515145 h 601681"/>
                <a:gd name="connsiteX76" fmla="*/ 16608 w 601912"/>
                <a:gd name="connsiteY76" fmla="*/ 575633 h 601681"/>
                <a:gd name="connsiteX77" fmla="*/ 70628 w 601912"/>
                <a:gd name="connsiteY77" fmla="*/ 601682 h 601681"/>
                <a:gd name="connsiteX78" fmla="*/ 142655 w 601912"/>
                <a:gd name="connsiteY78" fmla="*/ 577206 h 601681"/>
                <a:gd name="connsiteX79" fmla="*/ 195101 w 601912"/>
                <a:gd name="connsiteY79" fmla="*/ 511998 h 601681"/>
                <a:gd name="connsiteX80" fmla="*/ 220800 w 601912"/>
                <a:gd name="connsiteY80" fmla="*/ 443468 h 601681"/>
                <a:gd name="connsiteX81" fmla="*/ 229192 w 601912"/>
                <a:gd name="connsiteY81" fmla="*/ 398189 h 601681"/>
                <a:gd name="connsiteX82" fmla="*/ 231289 w 601912"/>
                <a:gd name="connsiteY82" fmla="*/ 378259 h 601681"/>
                <a:gd name="connsiteX83" fmla="*/ 259436 w 601912"/>
                <a:gd name="connsiteY83" fmla="*/ 366196 h 601681"/>
                <a:gd name="connsiteX84" fmla="*/ 264156 w 601912"/>
                <a:gd name="connsiteY84" fmla="*/ 366196 h 601681"/>
                <a:gd name="connsiteX85" fmla="*/ 269575 w 601912"/>
                <a:gd name="connsiteY85" fmla="*/ 364973 h 601681"/>
                <a:gd name="connsiteX86" fmla="*/ 280939 w 601912"/>
                <a:gd name="connsiteY86" fmla="*/ 359903 h 601681"/>
                <a:gd name="connsiteX87" fmla="*/ 285659 w 601912"/>
                <a:gd name="connsiteY87" fmla="*/ 359204 h 601681"/>
                <a:gd name="connsiteX88" fmla="*/ 303841 w 601912"/>
                <a:gd name="connsiteY88" fmla="*/ 348365 h 601681"/>
                <a:gd name="connsiteX89" fmla="*/ 303841 w 601912"/>
                <a:gd name="connsiteY89" fmla="*/ 348365 h 601681"/>
                <a:gd name="connsiteX90" fmla="*/ 311882 w 601912"/>
                <a:gd name="connsiteY90" fmla="*/ 340497 h 601681"/>
                <a:gd name="connsiteX91" fmla="*/ 318700 w 601912"/>
                <a:gd name="connsiteY91" fmla="*/ 333505 h 601681"/>
                <a:gd name="connsiteX92" fmla="*/ 324295 w 601912"/>
                <a:gd name="connsiteY92" fmla="*/ 330358 h 601681"/>
                <a:gd name="connsiteX93" fmla="*/ 329714 w 601912"/>
                <a:gd name="connsiteY93" fmla="*/ 331057 h 601681"/>
                <a:gd name="connsiteX94" fmla="*/ 329714 w 601912"/>
                <a:gd name="connsiteY94" fmla="*/ 331931 h 60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1912" h="601681">
                  <a:moveTo>
                    <a:pt x="329190" y="331931"/>
                  </a:moveTo>
                  <a:cubicBezTo>
                    <a:pt x="337406" y="332631"/>
                    <a:pt x="344574" y="331582"/>
                    <a:pt x="352616" y="327736"/>
                  </a:cubicBezTo>
                  <a:cubicBezTo>
                    <a:pt x="360483" y="323540"/>
                    <a:pt x="367651" y="318470"/>
                    <a:pt x="373595" y="312002"/>
                  </a:cubicBezTo>
                  <a:cubicBezTo>
                    <a:pt x="379189" y="305183"/>
                    <a:pt x="384958" y="297142"/>
                    <a:pt x="391077" y="286652"/>
                  </a:cubicBezTo>
                  <a:cubicBezTo>
                    <a:pt x="393175" y="282806"/>
                    <a:pt x="395447" y="275988"/>
                    <a:pt x="397545" y="267072"/>
                  </a:cubicBezTo>
                  <a:cubicBezTo>
                    <a:pt x="399643" y="258681"/>
                    <a:pt x="400867" y="250639"/>
                    <a:pt x="400867" y="243296"/>
                  </a:cubicBezTo>
                  <a:cubicBezTo>
                    <a:pt x="400867" y="240674"/>
                    <a:pt x="400342" y="237003"/>
                    <a:pt x="398944" y="231933"/>
                  </a:cubicBezTo>
                  <a:cubicBezTo>
                    <a:pt x="396671" y="226514"/>
                    <a:pt x="395447" y="222143"/>
                    <a:pt x="393000" y="218472"/>
                  </a:cubicBezTo>
                  <a:cubicBezTo>
                    <a:pt x="390902" y="215500"/>
                    <a:pt x="387406" y="212528"/>
                    <a:pt x="382860" y="209731"/>
                  </a:cubicBezTo>
                  <a:cubicBezTo>
                    <a:pt x="377965" y="206933"/>
                    <a:pt x="373769" y="205185"/>
                    <a:pt x="370273" y="204486"/>
                  </a:cubicBezTo>
                  <a:lnTo>
                    <a:pt x="383909" y="193647"/>
                  </a:lnTo>
                  <a:lnTo>
                    <a:pt x="419398" y="168298"/>
                  </a:lnTo>
                  <a:cubicBezTo>
                    <a:pt x="433034" y="158508"/>
                    <a:pt x="446845" y="148193"/>
                    <a:pt x="460481" y="138403"/>
                  </a:cubicBezTo>
                  <a:cubicBezTo>
                    <a:pt x="472019" y="130187"/>
                    <a:pt x="483907" y="121446"/>
                    <a:pt x="495620" y="112005"/>
                  </a:cubicBezTo>
                  <a:cubicBezTo>
                    <a:pt x="518172" y="93824"/>
                    <a:pt x="532333" y="82985"/>
                    <a:pt x="537578" y="78439"/>
                  </a:cubicBezTo>
                  <a:cubicBezTo>
                    <a:pt x="546494" y="70747"/>
                    <a:pt x="554885" y="63230"/>
                    <a:pt x="562927" y="56412"/>
                  </a:cubicBezTo>
                  <a:cubicBezTo>
                    <a:pt x="570444" y="49943"/>
                    <a:pt x="577087" y="41727"/>
                    <a:pt x="583556" y="33685"/>
                  </a:cubicBezTo>
                  <a:cubicBezTo>
                    <a:pt x="592472" y="22321"/>
                    <a:pt x="598765" y="10958"/>
                    <a:pt x="601912" y="1168"/>
                  </a:cubicBezTo>
                  <a:cubicBezTo>
                    <a:pt x="601912" y="-231"/>
                    <a:pt x="600339" y="-405"/>
                    <a:pt x="598416" y="818"/>
                  </a:cubicBezTo>
                  <a:cubicBezTo>
                    <a:pt x="595444" y="1343"/>
                    <a:pt x="590898" y="5713"/>
                    <a:pt x="583556" y="12531"/>
                  </a:cubicBezTo>
                  <a:cubicBezTo>
                    <a:pt x="573591" y="22671"/>
                    <a:pt x="559780" y="34734"/>
                    <a:pt x="542997" y="48370"/>
                  </a:cubicBezTo>
                  <a:cubicBezTo>
                    <a:pt x="531808" y="57111"/>
                    <a:pt x="516949" y="69174"/>
                    <a:pt x="497369" y="84208"/>
                  </a:cubicBezTo>
                  <a:cubicBezTo>
                    <a:pt x="474817" y="100467"/>
                    <a:pt x="452789" y="117250"/>
                    <a:pt x="431461" y="134033"/>
                  </a:cubicBezTo>
                  <a:cubicBezTo>
                    <a:pt x="407510" y="152564"/>
                    <a:pt x="391252" y="165675"/>
                    <a:pt x="383035" y="173717"/>
                  </a:cubicBezTo>
                  <a:cubicBezTo>
                    <a:pt x="374643" y="182458"/>
                    <a:pt x="367301" y="193997"/>
                    <a:pt x="361707" y="208682"/>
                  </a:cubicBezTo>
                  <a:lnTo>
                    <a:pt x="362930" y="208157"/>
                  </a:lnTo>
                  <a:cubicBezTo>
                    <a:pt x="360483" y="210780"/>
                    <a:pt x="358735" y="212703"/>
                    <a:pt x="357861" y="214451"/>
                  </a:cubicBezTo>
                  <a:cubicBezTo>
                    <a:pt x="357511" y="216374"/>
                    <a:pt x="355588" y="219870"/>
                    <a:pt x="353315" y="224940"/>
                  </a:cubicBezTo>
                  <a:cubicBezTo>
                    <a:pt x="352616" y="225989"/>
                    <a:pt x="352266" y="227912"/>
                    <a:pt x="351392" y="228786"/>
                  </a:cubicBezTo>
                  <a:cubicBezTo>
                    <a:pt x="351392" y="231059"/>
                    <a:pt x="352266" y="232982"/>
                    <a:pt x="355588" y="234555"/>
                  </a:cubicBezTo>
                  <a:cubicBezTo>
                    <a:pt x="368525" y="241199"/>
                    <a:pt x="375518" y="245220"/>
                    <a:pt x="377266" y="246268"/>
                  </a:cubicBezTo>
                  <a:cubicBezTo>
                    <a:pt x="381636" y="251338"/>
                    <a:pt x="384608" y="255534"/>
                    <a:pt x="384608" y="260254"/>
                  </a:cubicBezTo>
                  <a:cubicBezTo>
                    <a:pt x="384608" y="263925"/>
                    <a:pt x="382860" y="268121"/>
                    <a:pt x="377615" y="272317"/>
                  </a:cubicBezTo>
                  <a:cubicBezTo>
                    <a:pt x="371147" y="279485"/>
                    <a:pt x="362406" y="282806"/>
                    <a:pt x="352266" y="282806"/>
                  </a:cubicBezTo>
                  <a:cubicBezTo>
                    <a:pt x="344399" y="282806"/>
                    <a:pt x="338106" y="280883"/>
                    <a:pt x="333560" y="277212"/>
                  </a:cubicBezTo>
                  <a:lnTo>
                    <a:pt x="329365" y="272317"/>
                  </a:lnTo>
                  <a:lnTo>
                    <a:pt x="329365" y="271967"/>
                  </a:lnTo>
                  <a:cubicBezTo>
                    <a:pt x="328665" y="271793"/>
                    <a:pt x="327616" y="268646"/>
                    <a:pt x="326043" y="264100"/>
                  </a:cubicBezTo>
                  <a:cubicBezTo>
                    <a:pt x="326043" y="258331"/>
                    <a:pt x="325169" y="255010"/>
                    <a:pt x="322197" y="255010"/>
                  </a:cubicBezTo>
                  <a:cubicBezTo>
                    <a:pt x="320624" y="255010"/>
                    <a:pt x="318001" y="258331"/>
                    <a:pt x="314155" y="263751"/>
                  </a:cubicBezTo>
                  <a:cubicBezTo>
                    <a:pt x="311183" y="268646"/>
                    <a:pt x="308736" y="272841"/>
                    <a:pt x="308561" y="275639"/>
                  </a:cubicBezTo>
                  <a:cubicBezTo>
                    <a:pt x="306463" y="280009"/>
                    <a:pt x="305239" y="283855"/>
                    <a:pt x="304890" y="287352"/>
                  </a:cubicBezTo>
                  <a:cubicBezTo>
                    <a:pt x="304540" y="291198"/>
                    <a:pt x="304540" y="294869"/>
                    <a:pt x="304540" y="299240"/>
                  </a:cubicBezTo>
                  <a:cubicBezTo>
                    <a:pt x="304540" y="304135"/>
                    <a:pt x="304890" y="309379"/>
                    <a:pt x="306813" y="313575"/>
                  </a:cubicBezTo>
                  <a:cubicBezTo>
                    <a:pt x="307337" y="315148"/>
                    <a:pt x="308211" y="316897"/>
                    <a:pt x="308910" y="319169"/>
                  </a:cubicBezTo>
                  <a:cubicBezTo>
                    <a:pt x="308561" y="320568"/>
                    <a:pt x="307512" y="321792"/>
                    <a:pt x="306813" y="322491"/>
                  </a:cubicBezTo>
                  <a:cubicBezTo>
                    <a:pt x="305938" y="323190"/>
                    <a:pt x="304890" y="324414"/>
                    <a:pt x="303666" y="325463"/>
                  </a:cubicBezTo>
                  <a:lnTo>
                    <a:pt x="303666" y="325463"/>
                  </a:lnTo>
                  <a:cubicBezTo>
                    <a:pt x="301743" y="325987"/>
                    <a:pt x="299645" y="326512"/>
                    <a:pt x="295799" y="327386"/>
                  </a:cubicBezTo>
                  <a:cubicBezTo>
                    <a:pt x="292652" y="327386"/>
                    <a:pt x="289680" y="326861"/>
                    <a:pt x="287932" y="325987"/>
                  </a:cubicBezTo>
                  <a:cubicBezTo>
                    <a:pt x="286883" y="327386"/>
                    <a:pt x="285659" y="329484"/>
                    <a:pt x="284086" y="331582"/>
                  </a:cubicBezTo>
                  <a:cubicBezTo>
                    <a:pt x="281114" y="336477"/>
                    <a:pt x="277268" y="338749"/>
                    <a:pt x="274296" y="338749"/>
                  </a:cubicBezTo>
                  <a:cubicBezTo>
                    <a:pt x="271673" y="338749"/>
                    <a:pt x="269575" y="338050"/>
                    <a:pt x="267478" y="336477"/>
                  </a:cubicBezTo>
                  <a:cubicBezTo>
                    <a:pt x="265555" y="334903"/>
                    <a:pt x="263981" y="334204"/>
                    <a:pt x="263457" y="334204"/>
                  </a:cubicBezTo>
                  <a:cubicBezTo>
                    <a:pt x="260660" y="336477"/>
                    <a:pt x="258737" y="338749"/>
                    <a:pt x="256289" y="341022"/>
                  </a:cubicBezTo>
                  <a:cubicBezTo>
                    <a:pt x="251569" y="345218"/>
                    <a:pt x="245975" y="347316"/>
                    <a:pt x="238457" y="347316"/>
                  </a:cubicBezTo>
                  <a:cubicBezTo>
                    <a:pt x="232688" y="347316"/>
                    <a:pt x="227618" y="346092"/>
                    <a:pt x="223597" y="343819"/>
                  </a:cubicBezTo>
                  <a:cubicBezTo>
                    <a:pt x="218353" y="343819"/>
                    <a:pt x="215556" y="345567"/>
                    <a:pt x="213982" y="349413"/>
                  </a:cubicBezTo>
                  <a:cubicBezTo>
                    <a:pt x="212234" y="353434"/>
                    <a:pt x="211709" y="358329"/>
                    <a:pt x="211709" y="364448"/>
                  </a:cubicBezTo>
                  <a:lnTo>
                    <a:pt x="211709" y="387525"/>
                  </a:lnTo>
                  <a:cubicBezTo>
                    <a:pt x="211709" y="396091"/>
                    <a:pt x="211709" y="403783"/>
                    <a:pt x="211360" y="410252"/>
                  </a:cubicBezTo>
                  <a:cubicBezTo>
                    <a:pt x="210660" y="417070"/>
                    <a:pt x="209262" y="425461"/>
                    <a:pt x="207164" y="437174"/>
                  </a:cubicBezTo>
                  <a:cubicBezTo>
                    <a:pt x="205066" y="448537"/>
                    <a:pt x="200171" y="461474"/>
                    <a:pt x="191780" y="476509"/>
                  </a:cubicBezTo>
                  <a:cubicBezTo>
                    <a:pt x="183913" y="491194"/>
                    <a:pt x="177269" y="502208"/>
                    <a:pt x="170102" y="508152"/>
                  </a:cubicBezTo>
                  <a:cubicBezTo>
                    <a:pt x="156815" y="521438"/>
                    <a:pt x="141256" y="530005"/>
                    <a:pt x="123774" y="535249"/>
                  </a:cubicBezTo>
                  <a:cubicBezTo>
                    <a:pt x="112411" y="537871"/>
                    <a:pt x="99649" y="540319"/>
                    <a:pt x="85838" y="540319"/>
                  </a:cubicBezTo>
                  <a:cubicBezTo>
                    <a:pt x="66782" y="540319"/>
                    <a:pt x="51398" y="535948"/>
                    <a:pt x="40908" y="528606"/>
                  </a:cubicBezTo>
                  <a:cubicBezTo>
                    <a:pt x="26923" y="519166"/>
                    <a:pt x="19405" y="502732"/>
                    <a:pt x="19405" y="480880"/>
                  </a:cubicBezTo>
                  <a:cubicBezTo>
                    <a:pt x="19405" y="472488"/>
                    <a:pt x="20279" y="463922"/>
                    <a:pt x="22552" y="454481"/>
                  </a:cubicBezTo>
                  <a:cubicBezTo>
                    <a:pt x="24825" y="445391"/>
                    <a:pt x="27097" y="436475"/>
                    <a:pt x="29020" y="428258"/>
                  </a:cubicBezTo>
                  <a:cubicBezTo>
                    <a:pt x="32867" y="417244"/>
                    <a:pt x="36713" y="406755"/>
                    <a:pt x="40908" y="395217"/>
                  </a:cubicBezTo>
                  <a:cubicBezTo>
                    <a:pt x="41433" y="390671"/>
                    <a:pt x="41608" y="385602"/>
                    <a:pt x="42657" y="380707"/>
                  </a:cubicBezTo>
                  <a:cubicBezTo>
                    <a:pt x="40559" y="380707"/>
                    <a:pt x="37936" y="383678"/>
                    <a:pt x="33741" y="389972"/>
                  </a:cubicBezTo>
                  <a:cubicBezTo>
                    <a:pt x="28146" y="399413"/>
                    <a:pt x="22377" y="413049"/>
                    <a:pt x="15384" y="432279"/>
                  </a:cubicBezTo>
                  <a:cubicBezTo>
                    <a:pt x="11538" y="441719"/>
                    <a:pt x="7867" y="454656"/>
                    <a:pt x="4545" y="471089"/>
                  </a:cubicBezTo>
                  <a:cubicBezTo>
                    <a:pt x="2098" y="486649"/>
                    <a:pt x="0" y="502033"/>
                    <a:pt x="0" y="515145"/>
                  </a:cubicBezTo>
                  <a:cubicBezTo>
                    <a:pt x="0" y="540144"/>
                    <a:pt x="5245" y="559724"/>
                    <a:pt x="16608" y="575633"/>
                  </a:cubicBezTo>
                  <a:cubicBezTo>
                    <a:pt x="29720" y="592940"/>
                    <a:pt x="47726" y="601682"/>
                    <a:pt x="70628" y="601682"/>
                  </a:cubicBezTo>
                  <a:cubicBezTo>
                    <a:pt x="97376" y="601682"/>
                    <a:pt x="120977" y="593640"/>
                    <a:pt x="142655" y="577206"/>
                  </a:cubicBezTo>
                  <a:cubicBezTo>
                    <a:pt x="161885" y="562696"/>
                    <a:pt x="179717" y="540494"/>
                    <a:pt x="195101" y="511998"/>
                  </a:cubicBezTo>
                  <a:cubicBezTo>
                    <a:pt x="206115" y="492418"/>
                    <a:pt x="214681" y="469516"/>
                    <a:pt x="220800" y="443468"/>
                  </a:cubicBezTo>
                  <a:cubicBezTo>
                    <a:pt x="222199" y="437524"/>
                    <a:pt x="224996" y="422139"/>
                    <a:pt x="229192" y="398189"/>
                  </a:cubicBezTo>
                  <a:lnTo>
                    <a:pt x="231289" y="378259"/>
                  </a:lnTo>
                  <a:cubicBezTo>
                    <a:pt x="244926" y="374588"/>
                    <a:pt x="254541" y="370742"/>
                    <a:pt x="259436" y="366196"/>
                  </a:cubicBezTo>
                  <a:cubicBezTo>
                    <a:pt x="260660" y="366196"/>
                    <a:pt x="262233" y="366196"/>
                    <a:pt x="264156" y="366196"/>
                  </a:cubicBezTo>
                  <a:cubicBezTo>
                    <a:pt x="265729" y="366196"/>
                    <a:pt x="267652" y="365847"/>
                    <a:pt x="269575" y="364973"/>
                  </a:cubicBezTo>
                  <a:lnTo>
                    <a:pt x="280939" y="359903"/>
                  </a:lnTo>
                  <a:cubicBezTo>
                    <a:pt x="282338" y="359204"/>
                    <a:pt x="283911" y="359204"/>
                    <a:pt x="285659" y="359204"/>
                  </a:cubicBezTo>
                  <a:cubicBezTo>
                    <a:pt x="292302" y="357280"/>
                    <a:pt x="298071" y="353784"/>
                    <a:pt x="303841" y="348365"/>
                  </a:cubicBezTo>
                  <a:lnTo>
                    <a:pt x="303841" y="348365"/>
                  </a:lnTo>
                  <a:lnTo>
                    <a:pt x="311882" y="340497"/>
                  </a:lnTo>
                  <a:cubicBezTo>
                    <a:pt x="313980" y="338050"/>
                    <a:pt x="316253" y="336127"/>
                    <a:pt x="318700" y="333505"/>
                  </a:cubicBezTo>
                  <a:cubicBezTo>
                    <a:pt x="320973" y="330882"/>
                    <a:pt x="322896" y="329484"/>
                    <a:pt x="324295" y="330358"/>
                  </a:cubicBezTo>
                  <a:lnTo>
                    <a:pt x="329714" y="331057"/>
                  </a:lnTo>
                  <a:lnTo>
                    <a:pt x="329714" y="331931"/>
                  </a:lnTo>
                  <a:close/>
                </a:path>
              </a:pathLst>
            </a:custGeom>
            <a:grpFill/>
            <a:ln w="17404"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75F74B2-AB09-6FCE-B474-0410ED824CAF}"/>
                </a:ext>
              </a:extLst>
            </p:cNvPr>
            <p:cNvSpPr/>
            <p:nvPr/>
          </p:nvSpPr>
          <p:spPr>
            <a:xfrm>
              <a:off x="8736575" y="2101795"/>
              <a:ext cx="118054" cy="73250"/>
            </a:xfrm>
            <a:custGeom>
              <a:avLst/>
              <a:gdLst>
                <a:gd name="connsiteX0" fmla="*/ 57516 w 118054"/>
                <a:gd name="connsiteY0" fmla="*/ 31643 h 73250"/>
                <a:gd name="connsiteX1" fmla="*/ 56642 w 118054"/>
                <a:gd name="connsiteY1" fmla="*/ 42657 h 73250"/>
                <a:gd name="connsiteX2" fmla="*/ 50174 w 118054"/>
                <a:gd name="connsiteY2" fmla="*/ 55768 h 73250"/>
                <a:gd name="connsiteX3" fmla="*/ 38286 w 118054"/>
                <a:gd name="connsiteY3" fmla="*/ 69230 h 73250"/>
                <a:gd name="connsiteX4" fmla="*/ 30769 w 118054"/>
                <a:gd name="connsiteY4" fmla="*/ 73250 h 73250"/>
                <a:gd name="connsiteX5" fmla="*/ 22902 w 118054"/>
                <a:gd name="connsiteY5" fmla="*/ 68705 h 73250"/>
                <a:gd name="connsiteX6" fmla="*/ 11888 w 118054"/>
                <a:gd name="connsiteY6" fmla="*/ 60838 h 73250"/>
                <a:gd name="connsiteX7" fmla="*/ 3496 w 118054"/>
                <a:gd name="connsiteY7" fmla="*/ 54545 h 73250"/>
                <a:gd name="connsiteX8" fmla="*/ 0 w 118054"/>
                <a:gd name="connsiteY8" fmla="*/ 49475 h 73250"/>
                <a:gd name="connsiteX9" fmla="*/ 5245 w 118054"/>
                <a:gd name="connsiteY9" fmla="*/ 39335 h 73250"/>
                <a:gd name="connsiteX10" fmla="*/ 13986 w 118054"/>
                <a:gd name="connsiteY10" fmla="*/ 23077 h 73250"/>
                <a:gd name="connsiteX11" fmla="*/ 24475 w 118054"/>
                <a:gd name="connsiteY11" fmla="*/ 7343 h 73250"/>
                <a:gd name="connsiteX12" fmla="*/ 27971 w 118054"/>
                <a:gd name="connsiteY12" fmla="*/ 2797 h 73250"/>
                <a:gd name="connsiteX13" fmla="*/ 31468 w 118054"/>
                <a:gd name="connsiteY13" fmla="*/ 5420 h 73250"/>
                <a:gd name="connsiteX14" fmla="*/ 36188 w 118054"/>
                <a:gd name="connsiteY14" fmla="*/ 7867 h 73250"/>
                <a:gd name="connsiteX15" fmla="*/ 52447 w 118054"/>
                <a:gd name="connsiteY15" fmla="*/ 21154 h 73250"/>
                <a:gd name="connsiteX16" fmla="*/ 57516 w 118054"/>
                <a:gd name="connsiteY16" fmla="*/ 31643 h 73250"/>
                <a:gd name="connsiteX17" fmla="*/ 57516 w 118054"/>
                <a:gd name="connsiteY17" fmla="*/ 31643 h 73250"/>
                <a:gd name="connsiteX18" fmla="*/ 117655 w 118054"/>
                <a:gd name="connsiteY18" fmla="*/ 28671 h 73250"/>
                <a:gd name="connsiteX19" fmla="*/ 116781 w 118054"/>
                <a:gd name="connsiteY19" fmla="*/ 39685 h 73250"/>
                <a:gd name="connsiteX20" fmla="*/ 110313 w 118054"/>
                <a:gd name="connsiteY20" fmla="*/ 52971 h 73250"/>
                <a:gd name="connsiteX21" fmla="*/ 98425 w 118054"/>
                <a:gd name="connsiteY21" fmla="*/ 66432 h 73250"/>
                <a:gd name="connsiteX22" fmla="*/ 90907 w 118054"/>
                <a:gd name="connsiteY22" fmla="*/ 70453 h 73250"/>
                <a:gd name="connsiteX23" fmla="*/ 83040 w 118054"/>
                <a:gd name="connsiteY23" fmla="*/ 65908 h 73250"/>
                <a:gd name="connsiteX24" fmla="*/ 72027 w 118054"/>
                <a:gd name="connsiteY24" fmla="*/ 58041 h 73250"/>
                <a:gd name="connsiteX25" fmla="*/ 63635 w 118054"/>
                <a:gd name="connsiteY25" fmla="*/ 51747 h 73250"/>
                <a:gd name="connsiteX26" fmla="*/ 60139 w 118054"/>
                <a:gd name="connsiteY26" fmla="*/ 46678 h 73250"/>
                <a:gd name="connsiteX27" fmla="*/ 65383 w 118054"/>
                <a:gd name="connsiteY27" fmla="*/ 36538 h 73250"/>
                <a:gd name="connsiteX28" fmla="*/ 74125 w 118054"/>
                <a:gd name="connsiteY28" fmla="*/ 20279 h 73250"/>
                <a:gd name="connsiteX29" fmla="*/ 84614 w 118054"/>
                <a:gd name="connsiteY29" fmla="*/ 4545 h 73250"/>
                <a:gd name="connsiteX30" fmla="*/ 88110 w 118054"/>
                <a:gd name="connsiteY30" fmla="*/ 0 h 73250"/>
                <a:gd name="connsiteX31" fmla="*/ 91607 w 118054"/>
                <a:gd name="connsiteY31" fmla="*/ 2448 h 73250"/>
                <a:gd name="connsiteX32" fmla="*/ 96327 w 118054"/>
                <a:gd name="connsiteY32" fmla="*/ 5070 h 73250"/>
                <a:gd name="connsiteX33" fmla="*/ 112585 w 118054"/>
                <a:gd name="connsiteY33" fmla="*/ 18182 h 73250"/>
                <a:gd name="connsiteX34" fmla="*/ 117655 w 118054"/>
                <a:gd name="connsiteY34" fmla="*/ 28671 h 7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8054" h="73250">
                  <a:moveTo>
                    <a:pt x="57516" y="31643"/>
                  </a:moveTo>
                  <a:cubicBezTo>
                    <a:pt x="58216" y="34964"/>
                    <a:pt x="58041" y="38636"/>
                    <a:pt x="56642" y="42657"/>
                  </a:cubicBezTo>
                  <a:cubicBezTo>
                    <a:pt x="55244" y="46503"/>
                    <a:pt x="53146" y="50873"/>
                    <a:pt x="50174" y="55768"/>
                  </a:cubicBezTo>
                  <a:cubicBezTo>
                    <a:pt x="47202" y="60663"/>
                    <a:pt x="43356" y="65209"/>
                    <a:pt x="38286" y="69230"/>
                  </a:cubicBezTo>
                  <a:cubicBezTo>
                    <a:pt x="35139" y="72027"/>
                    <a:pt x="32692" y="73250"/>
                    <a:pt x="30769" y="73250"/>
                  </a:cubicBezTo>
                  <a:cubicBezTo>
                    <a:pt x="29545" y="73250"/>
                    <a:pt x="26923" y="71677"/>
                    <a:pt x="22902" y="68705"/>
                  </a:cubicBezTo>
                  <a:cubicBezTo>
                    <a:pt x="18881" y="65558"/>
                    <a:pt x="15035" y="63111"/>
                    <a:pt x="11888" y="60838"/>
                  </a:cubicBezTo>
                  <a:cubicBezTo>
                    <a:pt x="8566" y="58565"/>
                    <a:pt x="5769" y="56468"/>
                    <a:pt x="3496" y="54545"/>
                  </a:cubicBezTo>
                  <a:cubicBezTo>
                    <a:pt x="1224" y="52621"/>
                    <a:pt x="0" y="50873"/>
                    <a:pt x="0" y="49475"/>
                  </a:cubicBezTo>
                  <a:cubicBezTo>
                    <a:pt x="2273" y="45104"/>
                    <a:pt x="4021" y="41783"/>
                    <a:pt x="5245" y="39335"/>
                  </a:cubicBezTo>
                  <a:cubicBezTo>
                    <a:pt x="9091" y="31992"/>
                    <a:pt x="12063" y="26573"/>
                    <a:pt x="13986" y="23077"/>
                  </a:cubicBezTo>
                  <a:cubicBezTo>
                    <a:pt x="17482" y="18007"/>
                    <a:pt x="20979" y="12762"/>
                    <a:pt x="24475" y="7343"/>
                  </a:cubicBezTo>
                  <a:cubicBezTo>
                    <a:pt x="25174" y="6294"/>
                    <a:pt x="26398" y="4895"/>
                    <a:pt x="27971" y="2797"/>
                  </a:cubicBezTo>
                  <a:cubicBezTo>
                    <a:pt x="29195" y="3846"/>
                    <a:pt x="30244" y="4720"/>
                    <a:pt x="31468" y="5420"/>
                  </a:cubicBezTo>
                  <a:cubicBezTo>
                    <a:pt x="32517" y="6119"/>
                    <a:pt x="34090" y="6993"/>
                    <a:pt x="36188" y="7867"/>
                  </a:cubicBezTo>
                  <a:cubicBezTo>
                    <a:pt x="44230" y="13636"/>
                    <a:pt x="49824" y="18007"/>
                    <a:pt x="52447" y="21154"/>
                  </a:cubicBezTo>
                  <a:cubicBezTo>
                    <a:pt x="55069" y="24126"/>
                    <a:pt x="56817" y="27622"/>
                    <a:pt x="57516" y="31643"/>
                  </a:cubicBezTo>
                  <a:lnTo>
                    <a:pt x="57516" y="31643"/>
                  </a:lnTo>
                  <a:close/>
                  <a:moveTo>
                    <a:pt x="117655" y="28671"/>
                  </a:moveTo>
                  <a:cubicBezTo>
                    <a:pt x="118354" y="32167"/>
                    <a:pt x="118180" y="35664"/>
                    <a:pt x="116781" y="39685"/>
                  </a:cubicBezTo>
                  <a:cubicBezTo>
                    <a:pt x="115382" y="43531"/>
                    <a:pt x="113285" y="48076"/>
                    <a:pt x="110313" y="52971"/>
                  </a:cubicBezTo>
                  <a:cubicBezTo>
                    <a:pt x="107341" y="57866"/>
                    <a:pt x="103495" y="62412"/>
                    <a:pt x="98425" y="66432"/>
                  </a:cubicBezTo>
                  <a:cubicBezTo>
                    <a:pt x="95278" y="69055"/>
                    <a:pt x="92830" y="70453"/>
                    <a:pt x="90907" y="70453"/>
                  </a:cubicBezTo>
                  <a:cubicBezTo>
                    <a:pt x="89858" y="70453"/>
                    <a:pt x="87061" y="68880"/>
                    <a:pt x="83040" y="65908"/>
                  </a:cubicBezTo>
                  <a:cubicBezTo>
                    <a:pt x="78845" y="62936"/>
                    <a:pt x="75173" y="60314"/>
                    <a:pt x="72027" y="58041"/>
                  </a:cubicBezTo>
                  <a:cubicBezTo>
                    <a:pt x="68705" y="55768"/>
                    <a:pt x="65908" y="53670"/>
                    <a:pt x="63635" y="51747"/>
                  </a:cubicBezTo>
                  <a:cubicBezTo>
                    <a:pt x="61362" y="49650"/>
                    <a:pt x="60139" y="48076"/>
                    <a:pt x="60139" y="46678"/>
                  </a:cubicBezTo>
                  <a:cubicBezTo>
                    <a:pt x="62411" y="42307"/>
                    <a:pt x="64160" y="38811"/>
                    <a:pt x="65383" y="36538"/>
                  </a:cubicBezTo>
                  <a:cubicBezTo>
                    <a:pt x="69229" y="29021"/>
                    <a:pt x="72201" y="23601"/>
                    <a:pt x="74125" y="20279"/>
                  </a:cubicBezTo>
                  <a:cubicBezTo>
                    <a:pt x="77621" y="15210"/>
                    <a:pt x="81117" y="9965"/>
                    <a:pt x="84614" y="4545"/>
                  </a:cubicBezTo>
                  <a:cubicBezTo>
                    <a:pt x="85313" y="3497"/>
                    <a:pt x="86537" y="2098"/>
                    <a:pt x="88110" y="0"/>
                  </a:cubicBezTo>
                  <a:cubicBezTo>
                    <a:pt x="89334" y="1049"/>
                    <a:pt x="90383" y="1923"/>
                    <a:pt x="91607" y="2448"/>
                  </a:cubicBezTo>
                  <a:cubicBezTo>
                    <a:pt x="92830" y="3147"/>
                    <a:pt x="94404" y="4021"/>
                    <a:pt x="96327" y="5070"/>
                  </a:cubicBezTo>
                  <a:cubicBezTo>
                    <a:pt x="104369" y="10839"/>
                    <a:pt x="109963" y="15210"/>
                    <a:pt x="112585" y="18182"/>
                  </a:cubicBezTo>
                  <a:cubicBezTo>
                    <a:pt x="115033" y="20979"/>
                    <a:pt x="116781" y="24650"/>
                    <a:pt x="117655" y="28671"/>
                  </a:cubicBezTo>
                  <a:close/>
                </a:path>
              </a:pathLst>
            </a:custGeom>
            <a:grpFill/>
            <a:ln w="17404"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4CBF167-FC47-E233-9743-04F8AC7F7A54}"/>
                </a:ext>
              </a:extLst>
            </p:cNvPr>
            <p:cNvSpPr/>
            <p:nvPr/>
          </p:nvSpPr>
          <p:spPr>
            <a:xfrm>
              <a:off x="8662800" y="1691138"/>
              <a:ext cx="117879" cy="138458"/>
            </a:xfrm>
            <a:custGeom>
              <a:avLst/>
              <a:gdLst>
                <a:gd name="connsiteX0" fmla="*/ 57516 w 117879"/>
                <a:gd name="connsiteY0" fmla="*/ 96327 h 138458"/>
                <a:gd name="connsiteX1" fmla="*/ 56642 w 117879"/>
                <a:gd name="connsiteY1" fmla="*/ 107341 h 138458"/>
                <a:gd name="connsiteX2" fmla="*/ 50174 w 117879"/>
                <a:gd name="connsiteY2" fmla="*/ 120627 h 138458"/>
                <a:gd name="connsiteX3" fmla="*/ 38286 w 117879"/>
                <a:gd name="connsiteY3" fmla="*/ 134263 h 138458"/>
                <a:gd name="connsiteX4" fmla="*/ 30769 w 117879"/>
                <a:gd name="connsiteY4" fmla="*/ 138459 h 138458"/>
                <a:gd name="connsiteX5" fmla="*/ 22902 w 117879"/>
                <a:gd name="connsiteY5" fmla="*/ 133914 h 138458"/>
                <a:gd name="connsiteX6" fmla="*/ 11888 w 117879"/>
                <a:gd name="connsiteY6" fmla="*/ 125872 h 138458"/>
                <a:gd name="connsiteX7" fmla="*/ 3496 w 117879"/>
                <a:gd name="connsiteY7" fmla="*/ 119403 h 138458"/>
                <a:gd name="connsiteX8" fmla="*/ 0 w 117879"/>
                <a:gd name="connsiteY8" fmla="*/ 114334 h 138458"/>
                <a:gd name="connsiteX9" fmla="*/ 5245 w 117879"/>
                <a:gd name="connsiteY9" fmla="*/ 104019 h 138458"/>
                <a:gd name="connsiteX10" fmla="*/ 13986 w 117879"/>
                <a:gd name="connsiteY10" fmla="*/ 87586 h 138458"/>
                <a:gd name="connsiteX11" fmla="*/ 24475 w 117879"/>
                <a:gd name="connsiteY11" fmla="*/ 71677 h 138458"/>
                <a:gd name="connsiteX12" fmla="*/ 27972 w 117879"/>
                <a:gd name="connsiteY12" fmla="*/ 67132 h 138458"/>
                <a:gd name="connsiteX13" fmla="*/ 31468 w 117879"/>
                <a:gd name="connsiteY13" fmla="*/ 69754 h 138458"/>
                <a:gd name="connsiteX14" fmla="*/ 36188 w 117879"/>
                <a:gd name="connsiteY14" fmla="*/ 72376 h 138458"/>
                <a:gd name="connsiteX15" fmla="*/ 52447 w 117879"/>
                <a:gd name="connsiteY15" fmla="*/ 85838 h 138458"/>
                <a:gd name="connsiteX16" fmla="*/ 57516 w 117879"/>
                <a:gd name="connsiteY16" fmla="*/ 96327 h 138458"/>
                <a:gd name="connsiteX17" fmla="*/ 57516 w 117879"/>
                <a:gd name="connsiteY17" fmla="*/ 96327 h 138458"/>
                <a:gd name="connsiteX18" fmla="*/ 117480 w 117879"/>
                <a:gd name="connsiteY18" fmla="*/ 93355 h 138458"/>
                <a:gd name="connsiteX19" fmla="*/ 116606 w 117879"/>
                <a:gd name="connsiteY19" fmla="*/ 104369 h 138458"/>
                <a:gd name="connsiteX20" fmla="*/ 110138 w 117879"/>
                <a:gd name="connsiteY20" fmla="*/ 117830 h 138458"/>
                <a:gd name="connsiteX21" fmla="*/ 98250 w 117879"/>
                <a:gd name="connsiteY21" fmla="*/ 131466 h 138458"/>
                <a:gd name="connsiteX22" fmla="*/ 90733 w 117879"/>
                <a:gd name="connsiteY22" fmla="*/ 135487 h 138458"/>
                <a:gd name="connsiteX23" fmla="*/ 82866 w 117879"/>
                <a:gd name="connsiteY23" fmla="*/ 130942 h 138458"/>
                <a:gd name="connsiteX24" fmla="*/ 71852 w 117879"/>
                <a:gd name="connsiteY24" fmla="*/ 122900 h 138458"/>
                <a:gd name="connsiteX25" fmla="*/ 63460 w 117879"/>
                <a:gd name="connsiteY25" fmla="*/ 116432 h 138458"/>
                <a:gd name="connsiteX26" fmla="*/ 59964 w 117879"/>
                <a:gd name="connsiteY26" fmla="*/ 111362 h 138458"/>
                <a:gd name="connsiteX27" fmla="*/ 65209 w 117879"/>
                <a:gd name="connsiteY27" fmla="*/ 101047 h 138458"/>
                <a:gd name="connsiteX28" fmla="*/ 73950 w 117879"/>
                <a:gd name="connsiteY28" fmla="*/ 84614 h 138458"/>
                <a:gd name="connsiteX29" fmla="*/ 84439 w 117879"/>
                <a:gd name="connsiteY29" fmla="*/ 68705 h 138458"/>
                <a:gd name="connsiteX30" fmla="*/ 87935 w 117879"/>
                <a:gd name="connsiteY30" fmla="*/ 64160 h 138458"/>
                <a:gd name="connsiteX31" fmla="*/ 91432 w 117879"/>
                <a:gd name="connsiteY31" fmla="*/ 66782 h 138458"/>
                <a:gd name="connsiteX32" fmla="*/ 96152 w 117879"/>
                <a:gd name="connsiteY32" fmla="*/ 69404 h 138458"/>
                <a:gd name="connsiteX33" fmla="*/ 112411 w 117879"/>
                <a:gd name="connsiteY33" fmla="*/ 82691 h 138458"/>
                <a:gd name="connsiteX34" fmla="*/ 117480 w 117879"/>
                <a:gd name="connsiteY34" fmla="*/ 93355 h 138458"/>
                <a:gd name="connsiteX35" fmla="*/ 117480 w 117879"/>
                <a:gd name="connsiteY35" fmla="*/ 93355 h 138458"/>
                <a:gd name="connsiteX36" fmla="*/ 87236 w 117879"/>
                <a:gd name="connsiteY36" fmla="*/ 29545 h 138458"/>
                <a:gd name="connsiteX37" fmla="*/ 81992 w 117879"/>
                <a:gd name="connsiteY37" fmla="*/ 18706 h 138458"/>
                <a:gd name="connsiteX38" fmla="*/ 65733 w 117879"/>
                <a:gd name="connsiteY38" fmla="*/ 5245 h 138458"/>
                <a:gd name="connsiteX39" fmla="*/ 61013 w 117879"/>
                <a:gd name="connsiteY39" fmla="*/ 2622 h 138458"/>
                <a:gd name="connsiteX40" fmla="*/ 57516 w 117879"/>
                <a:gd name="connsiteY40" fmla="*/ 0 h 138458"/>
                <a:gd name="connsiteX41" fmla="*/ 54020 w 117879"/>
                <a:gd name="connsiteY41" fmla="*/ 4545 h 138458"/>
                <a:gd name="connsiteX42" fmla="*/ 43531 w 117879"/>
                <a:gd name="connsiteY42" fmla="*/ 20454 h 138458"/>
                <a:gd name="connsiteX43" fmla="*/ 34790 w 117879"/>
                <a:gd name="connsiteY43" fmla="*/ 36887 h 138458"/>
                <a:gd name="connsiteX44" fmla="*/ 29545 w 117879"/>
                <a:gd name="connsiteY44" fmla="*/ 47202 h 138458"/>
                <a:gd name="connsiteX45" fmla="*/ 33041 w 117879"/>
                <a:gd name="connsiteY45" fmla="*/ 52272 h 138458"/>
                <a:gd name="connsiteX46" fmla="*/ 41433 w 117879"/>
                <a:gd name="connsiteY46" fmla="*/ 58915 h 138458"/>
                <a:gd name="connsiteX47" fmla="*/ 52447 w 117879"/>
                <a:gd name="connsiteY47" fmla="*/ 66782 h 138458"/>
                <a:gd name="connsiteX48" fmla="*/ 60314 w 117879"/>
                <a:gd name="connsiteY48" fmla="*/ 71153 h 138458"/>
                <a:gd name="connsiteX49" fmla="*/ 67831 w 117879"/>
                <a:gd name="connsiteY49" fmla="*/ 67132 h 138458"/>
                <a:gd name="connsiteX50" fmla="*/ 79719 w 117879"/>
                <a:gd name="connsiteY50" fmla="*/ 53496 h 138458"/>
                <a:gd name="connsiteX51" fmla="*/ 86187 w 117879"/>
                <a:gd name="connsiteY51" fmla="*/ 40034 h 138458"/>
                <a:gd name="connsiteX52" fmla="*/ 87236 w 117879"/>
                <a:gd name="connsiteY52" fmla="*/ 29545 h 13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7879" h="138458">
                  <a:moveTo>
                    <a:pt x="57516" y="96327"/>
                  </a:moveTo>
                  <a:cubicBezTo>
                    <a:pt x="58216" y="99823"/>
                    <a:pt x="58041" y="103495"/>
                    <a:pt x="56642" y="107341"/>
                  </a:cubicBezTo>
                  <a:cubicBezTo>
                    <a:pt x="55244" y="111187"/>
                    <a:pt x="53146" y="115732"/>
                    <a:pt x="50174" y="120627"/>
                  </a:cubicBezTo>
                  <a:cubicBezTo>
                    <a:pt x="47202" y="125522"/>
                    <a:pt x="43356" y="130068"/>
                    <a:pt x="38286" y="134263"/>
                  </a:cubicBezTo>
                  <a:cubicBezTo>
                    <a:pt x="35139" y="137061"/>
                    <a:pt x="32692" y="138459"/>
                    <a:pt x="30769" y="138459"/>
                  </a:cubicBezTo>
                  <a:cubicBezTo>
                    <a:pt x="29545" y="138459"/>
                    <a:pt x="26923" y="136886"/>
                    <a:pt x="22902" y="133914"/>
                  </a:cubicBezTo>
                  <a:cubicBezTo>
                    <a:pt x="18881" y="130767"/>
                    <a:pt x="15035" y="128145"/>
                    <a:pt x="11888" y="125872"/>
                  </a:cubicBezTo>
                  <a:cubicBezTo>
                    <a:pt x="8566" y="123599"/>
                    <a:pt x="5769" y="121501"/>
                    <a:pt x="3496" y="119403"/>
                  </a:cubicBezTo>
                  <a:cubicBezTo>
                    <a:pt x="1224" y="117306"/>
                    <a:pt x="0" y="115557"/>
                    <a:pt x="0" y="114334"/>
                  </a:cubicBezTo>
                  <a:cubicBezTo>
                    <a:pt x="2273" y="109963"/>
                    <a:pt x="4021" y="106467"/>
                    <a:pt x="5245" y="104019"/>
                  </a:cubicBezTo>
                  <a:cubicBezTo>
                    <a:pt x="9091" y="96502"/>
                    <a:pt x="12063" y="91082"/>
                    <a:pt x="13986" y="87586"/>
                  </a:cubicBezTo>
                  <a:cubicBezTo>
                    <a:pt x="17482" y="82516"/>
                    <a:pt x="20979" y="77097"/>
                    <a:pt x="24475" y="71677"/>
                  </a:cubicBezTo>
                  <a:cubicBezTo>
                    <a:pt x="25174" y="70628"/>
                    <a:pt x="26398" y="69055"/>
                    <a:pt x="27972" y="67132"/>
                  </a:cubicBezTo>
                  <a:cubicBezTo>
                    <a:pt x="29195" y="68181"/>
                    <a:pt x="30244" y="69055"/>
                    <a:pt x="31468" y="69754"/>
                  </a:cubicBezTo>
                  <a:cubicBezTo>
                    <a:pt x="32517" y="70453"/>
                    <a:pt x="34090" y="71327"/>
                    <a:pt x="36188" y="72376"/>
                  </a:cubicBezTo>
                  <a:cubicBezTo>
                    <a:pt x="44230" y="78145"/>
                    <a:pt x="49824" y="82691"/>
                    <a:pt x="52447" y="85838"/>
                  </a:cubicBezTo>
                  <a:cubicBezTo>
                    <a:pt x="55069" y="88635"/>
                    <a:pt x="56817" y="92306"/>
                    <a:pt x="57516" y="96327"/>
                  </a:cubicBezTo>
                  <a:lnTo>
                    <a:pt x="57516" y="96327"/>
                  </a:lnTo>
                  <a:close/>
                  <a:moveTo>
                    <a:pt x="117480" y="93355"/>
                  </a:moveTo>
                  <a:cubicBezTo>
                    <a:pt x="118180" y="96851"/>
                    <a:pt x="118005" y="100523"/>
                    <a:pt x="116606" y="104369"/>
                  </a:cubicBezTo>
                  <a:cubicBezTo>
                    <a:pt x="115208" y="108390"/>
                    <a:pt x="113110" y="112760"/>
                    <a:pt x="110138" y="117830"/>
                  </a:cubicBezTo>
                  <a:cubicBezTo>
                    <a:pt x="107166" y="122725"/>
                    <a:pt x="103320" y="127270"/>
                    <a:pt x="98250" y="131466"/>
                  </a:cubicBezTo>
                  <a:cubicBezTo>
                    <a:pt x="95103" y="134263"/>
                    <a:pt x="92656" y="135487"/>
                    <a:pt x="90733" y="135487"/>
                  </a:cubicBezTo>
                  <a:cubicBezTo>
                    <a:pt x="89684" y="135487"/>
                    <a:pt x="86887" y="133914"/>
                    <a:pt x="82866" y="130942"/>
                  </a:cubicBezTo>
                  <a:cubicBezTo>
                    <a:pt x="78670" y="127795"/>
                    <a:pt x="74999" y="125173"/>
                    <a:pt x="71852" y="122900"/>
                  </a:cubicBezTo>
                  <a:cubicBezTo>
                    <a:pt x="68530" y="120627"/>
                    <a:pt x="65733" y="118529"/>
                    <a:pt x="63460" y="116432"/>
                  </a:cubicBezTo>
                  <a:cubicBezTo>
                    <a:pt x="61188" y="114334"/>
                    <a:pt x="59964" y="112585"/>
                    <a:pt x="59964" y="111362"/>
                  </a:cubicBezTo>
                  <a:cubicBezTo>
                    <a:pt x="62237" y="106991"/>
                    <a:pt x="63985" y="103495"/>
                    <a:pt x="65209" y="101047"/>
                  </a:cubicBezTo>
                  <a:cubicBezTo>
                    <a:pt x="69055" y="93530"/>
                    <a:pt x="72027" y="87935"/>
                    <a:pt x="73950" y="84614"/>
                  </a:cubicBezTo>
                  <a:cubicBezTo>
                    <a:pt x="77446" y="79544"/>
                    <a:pt x="80943" y="74124"/>
                    <a:pt x="84439" y="68705"/>
                  </a:cubicBezTo>
                  <a:cubicBezTo>
                    <a:pt x="85138" y="67656"/>
                    <a:pt x="86362" y="66083"/>
                    <a:pt x="87935" y="64160"/>
                  </a:cubicBezTo>
                  <a:cubicBezTo>
                    <a:pt x="89159" y="65209"/>
                    <a:pt x="90208" y="66083"/>
                    <a:pt x="91432" y="66782"/>
                  </a:cubicBezTo>
                  <a:cubicBezTo>
                    <a:pt x="92656" y="67481"/>
                    <a:pt x="94229" y="68355"/>
                    <a:pt x="96152" y="69404"/>
                  </a:cubicBezTo>
                  <a:cubicBezTo>
                    <a:pt x="104194" y="75174"/>
                    <a:pt x="109788" y="79719"/>
                    <a:pt x="112411" y="82691"/>
                  </a:cubicBezTo>
                  <a:cubicBezTo>
                    <a:pt x="115033" y="85663"/>
                    <a:pt x="116781" y="89159"/>
                    <a:pt x="117480" y="93355"/>
                  </a:cubicBezTo>
                  <a:lnTo>
                    <a:pt x="117480" y="93355"/>
                  </a:lnTo>
                  <a:close/>
                  <a:moveTo>
                    <a:pt x="87236" y="29545"/>
                  </a:moveTo>
                  <a:cubicBezTo>
                    <a:pt x="86362" y="25349"/>
                    <a:pt x="84614" y="21853"/>
                    <a:pt x="81992" y="18706"/>
                  </a:cubicBezTo>
                  <a:cubicBezTo>
                    <a:pt x="79194" y="15559"/>
                    <a:pt x="73775" y="11189"/>
                    <a:pt x="65733" y="5245"/>
                  </a:cubicBezTo>
                  <a:cubicBezTo>
                    <a:pt x="63810" y="4196"/>
                    <a:pt x="62237" y="3322"/>
                    <a:pt x="61013" y="2622"/>
                  </a:cubicBezTo>
                  <a:cubicBezTo>
                    <a:pt x="59789" y="1923"/>
                    <a:pt x="58740" y="1049"/>
                    <a:pt x="57516" y="0"/>
                  </a:cubicBezTo>
                  <a:cubicBezTo>
                    <a:pt x="55943" y="2098"/>
                    <a:pt x="54894" y="3671"/>
                    <a:pt x="54020" y="4545"/>
                  </a:cubicBezTo>
                  <a:cubicBezTo>
                    <a:pt x="50524" y="9965"/>
                    <a:pt x="47027" y="15384"/>
                    <a:pt x="43531" y="20454"/>
                  </a:cubicBezTo>
                  <a:cubicBezTo>
                    <a:pt x="41608" y="23951"/>
                    <a:pt x="38636" y="29370"/>
                    <a:pt x="34790" y="36887"/>
                  </a:cubicBezTo>
                  <a:cubicBezTo>
                    <a:pt x="33566" y="39335"/>
                    <a:pt x="31818" y="42657"/>
                    <a:pt x="29545" y="47202"/>
                  </a:cubicBezTo>
                  <a:cubicBezTo>
                    <a:pt x="29545" y="48600"/>
                    <a:pt x="30769" y="50349"/>
                    <a:pt x="33041" y="52272"/>
                  </a:cubicBezTo>
                  <a:cubicBezTo>
                    <a:pt x="35314" y="54370"/>
                    <a:pt x="38111" y="56468"/>
                    <a:pt x="41433" y="58915"/>
                  </a:cubicBezTo>
                  <a:cubicBezTo>
                    <a:pt x="44754" y="61363"/>
                    <a:pt x="48426" y="63985"/>
                    <a:pt x="52447" y="66782"/>
                  </a:cubicBezTo>
                  <a:cubicBezTo>
                    <a:pt x="56467" y="69754"/>
                    <a:pt x="59090" y="71153"/>
                    <a:pt x="60314" y="71153"/>
                  </a:cubicBezTo>
                  <a:cubicBezTo>
                    <a:pt x="62237" y="71153"/>
                    <a:pt x="64684" y="69754"/>
                    <a:pt x="67831" y="67132"/>
                  </a:cubicBezTo>
                  <a:cubicBezTo>
                    <a:pt x="72901" y="62936"/>
                    <a:pt x="76922" y="58565"/>
                    <a:pt x="79719" y="53496"/>
                  </a:cubicBezTo>
                  <a:cubicBezTo>
                    <a:pt x="82691" y="48600"/>
                    <a:pt x="84789" y="44055"/>
                    <a:pt x="86187" y="40034"/>
                  </a:cubicBezTo>
                  <a:cubicBezTo>
                    <a:pt x="87761" y="36538"/>
                    <a:pt x="87935" y="32867"/>
                    <a:pt x="87236" y="29545"/>
                  </a:cubicBezTo>
                  <a:close/>
                </a:path>
              </a:pathLst>
            </a:custGeom>
            <a:grpFill/>
            <a:ln w="17404" cap="flat">
              <a:noFill/>
              <a:prstDash val="solid"/>
              <a:miter/>
            </a:ln>
          </p:spPr>
          <p:txBody>
            <a:bodyPr rtlCol="0" anchor="ctr"/>
            <a:lstStyle/>
            <a:p>
              <a:endParaRPr lang="en-US"/>
            </a:p>
          </p:txBody>
        </p:sp>
      </p:grpSp>
      <p:pic>
        <p:nvPicPr>
          <p:cNvPr id="10" name="Picture 9">
            <a:extLst>
              <a:ext uri="{FF2B5EF4-FFF2-40B4-BE49-F238E27FC236}">
                <a16:creationId xmlns:a16="http://schemas.microsoft.com/office/drawing/2014/main" id="{FD5233F8-8648-F2A4-D3E3-ECB56CB948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10326" y="466420"/>
            <a:ext cx="4535389" cy="6122776"/>
          </a:xfrm>
          <a:prstGeom prst="rect">
            <a:avLst/>
          </a:prstGeom>
        </p:spPr>
      </p:pic>
    </p:spTree>
    <p:extLst>
      <p:ext uri="{BB962C8B-B14F-4D97-AF65-F5344CB8AC3E}">
        <p14:creationId xmlns:p14="http://schemas.microsoft.com/office/powerpoint/2010/main" val="3771611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240890" y="3839097"/>
            <a:ext cx="11710219" cy="2793072"/>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واحد محاسبه و منطق : این واحد عملیات محاسباتی (ضرب، جمع، تفریق، تقسیم)، عملیات مقایسه (کوچکتر و بزرگ‌تر بودن یک عدد) و عملیات منطقی (</a:t>
            </a:r>
            <a:r>
              <a:rPr lang="en-US" dirty="0">
                <a:latin typeface="Times New Roman" panose="02020603050405020304" pitchFamily="18" charset="0"/>
                <a:cs typeface="B Nazanin" panose="00000400000000000000" pitchFamily="2" charset="-78"/>
              </a:rPr>
              <a:t>And، or </a:t>
            </a:r>
            <a:r>
              <a:rPr lang="fa-IR" dirty="0">
                <a:latin typeface="Times New Roman" panose="02020603050405020304" pitchFamily="18" charset="0"/>
                <a:cs typeface="B Nazanin" panose="00000400000000000000" pitchFamily="2" charset="-78"/>
              </a:rPr>
              <a:t>و ...) را انجام می‌دهد.</a:t>
            </a:r>
          </a:p>
          <a:p>
            <a:pPr algn="ctr" rtl="1">
              <a:lnSpc>
                <a:spcPct val="200000"/>
              </a:lnSpc>
            </a:pPr>
            <a:r>
              <a:rPr lang="fa-IR" dirty="0">
                <a:latin typeface="Times New Roman" panose="02020603050405020304" pitchFamily="18" charset="0"/>
                <a:cs typeface="B Nazanin" panose="00000400000000000000" pitchFamily="2" charset="-78"/>
              </a:rPr>
              <a:t>حافظه ثبات : ثبات‌ها یا رجیسترها برای ذخیره‌سازی موقت اطلاعات به‌کار می‌روند. هر  </a:t>
            </a:r>
            <a:r>
              <a:rPr lang="en-US" dirty="0" err="1">
                <a:latin typeface="Times New Roman" panose="02020603050405020304" pitchFamily="18" charset="0"/>
                <a:cs typeface="B Nazanin" panose="00000400000000000000" pitchFamily="2" charset="-78"/>
              </a:rPr>
              <a:t>Cpu</a:t>
            </a:r>
            <a:r>
              <a:rPr lang="fa-IR" dirty="0">
                <a:latin typeface="Times New Roman" panose="02020603050405020304" pitchFamily="18" charset="0"/>
                <a:cs typeface="B Nazanin" panose="00000400000000000000" pitchFamily="2" charset="-78"/>
              </a:rPr>
              <a:t> شامل تعدادی ثبات برای ذخیره‌سازی موقت دیتا می‌باشد.</a:t>
            </a:r>
          </a:p>
          <a:p>
            <a:pPr algn="ctr" rtl="1">
              <a:lnSpc>
                <a:spcPct val="200000"/>
              </a:lnSpc>
            </a:pPr>
            <a:r>
              <a:rPr lang="fa-IR" dirty="0">
                <a:latin typeface="Times New Roman" panose="02020603050405020304" pitchFamily="18" charset="0"/>
                <a:cs typeface="B Nazanin" panose="00000400000000000000" pitchFamily="2" charset="-78"/>
              </a:rPr>
              <a:t>واحد کنترل : این واحد وظیفه‌ی کنترل دریافت داده‌ها از واحد ورودی، کنترل عملیات داخلی </a:t>
            </a: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و  کنترل ارسال اطلاعات به واحد خروجی می‌باشد.</a:t>
            </a:r>
          </a:p>
          <a:p>
            <a:pPr algn="ctr" rtl="1">
              <a:lnSpc>
                <a:spcPct val="200000"/>
              </a:lnSpc>
            </a:pPr>
            <a:r>
              <a:rPr lang="fa-IR" dirty="0">
                <a:latin typeface="Times New Roman" panose="02020603050405020304" pitchFamily="18" charset="0"/>
                <a:cs typeface="B Nazanin" panose="00000400000000000000" pitchFamily="2" charset="-78"/>
              </a:rPr>
              <a:t>حافظه سریع : حافظه سریع یا حافظه کش، یکی از راه‌های افزایش سرعت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Cpu</a:t>
            </a:r>
            <a:r>
              <a:rPr lang="fa-IR" dirty="0">
                <a:latin typeface="Times New Roman" panose="02020603050405020304" pitchFamily="18" charset="0"/>
                <a:cs typeface="B Nazanin" panose="00000400000000000000" pitchFamily="2" charset="-78"/>
              </a:rPr>
              <a:t>هاست.</a:t>
            </a:r>
            <a:endParaRPr lang="en-US" dirty="0">
              <a:latin typeface="Times New Roman" panose="02020603050405020304" pitchFamily="18" charset="0"/>
              <a:cs typeface="B Nazanin" panose="00000400000000000000" pitchFamily="2" charset="-78"/>
            </a:endParaRPr>
          </a:p>
        </p:txBody>
      </p:sp>
      <p:sp>
        <p:nvSpPr>
          <p:cNvPr id="2" name="Rectangle 1"/>
          <p:cNvSpPr/>
          <p:nvPr/>
        </p:nvSpPr>
        <p:spPr>
          <a:xfrm>
            <a:off x="6361471" y="785037"/>
            <a:ext cx="5547209" cy="646331"/>
          </a:xfrm>
          <a:prstGeom prst="rect">
            <a:avLst/>
          </a:prstGeom>
        </p:spPr>
        <p:txBody>
          <a:bodyPr wrap="square">
            <a:spAutoFit/>
          </a:bodyPr>
          <a:lstStyle/>
          <a:p>
            <a:pPr algn="justLow" rtl="1">
              <a:lnSpc>
                <a:spcPct val="200000"/>
              </a:lnSpc>
            </a:pPr>
            <a:r>
              <a:rPr lang="fa-IR" dirty="0">
                <a:cs typeface="B Nazanin" panose="00000400000000000000" pitchFamily="2" charset="-78"/>
              </a:rPr>
              <a:t>همچنین یک پردازنده دارای واحدهای زیر می‌باشد :</a:t>
            </a:r>
          </a:p>
        </p:txBody>
      </p:sp>
      <p:pic>
        <p:nvPicPr>
          <p:cNvPr id="7" name="Picture 6">
            <a:extLst>
              <a:ext uri="{FF2B5EF4-FFF2-40B4-BE49-F238E27FC236}">
                <a16:creationId xmlns:a16="http://schemas.microsoft.com/office/drawing/2014/main" id="{6CBAF710-5F16-7B2A-5BFE-4FD4FA807E7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19569" y="225831"/>
            <a:ext cx="4676430" cy="3749495"/>
          </a:xfrm>
          <a:prstGeom prst="rect">
            <a:avLst/>
          </a:prstGeom>
        </p:spPr>
      </p:pic>
    </p:spTree>
    <p:extLst>
      <p:ext uri="{BB962C8B-B14F-4D97-AF65-F5344CB8AC3E}">
        <p14:creationId xmlns:p14="http://schemas.microsoft.com/office/powerpoint/2010/main" val="220272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186813" y="932473"/>
            <a:ext cx="11710219" cy="2776401"/>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حافظه رم چیست؟  ( </a:t>
            </a:r>
            <a:r>
              <a:rPr lang="en-US" b="1" dirty="0">
                <a:latin typeface="Times New Roman" panose="02020603050405020304" pitchFamily="18" charset="0"/>
                <a:cs typeface="B Titr" panose="00000700000000000000" pitchFamily="2" charset="-78"/>
              </a:rPr>
              <a:t>RAM</a:t>
            </a:r>
            <a:r>
              <a:rPr lang="fa-IR" b="1"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 </a:t>
            </a:r>
            <a:r>
              <a:rPr lang="en-US"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حافظه‌ی الکترونیکی موقت )</a:t>
            </a:r>
          </a:p>
          <a:p>
            <a:pPr algn="justLow" rtl="1">
              <a:lnSpc>
                <a:spcPct val="200000"/>
              </a:lnSpc>
            </a:pPr>
            <a:r>
              <a:rPr lang="fa-IR" dirty="0">
                <a:latin typeface="Times New Roman" panose="02020603050405020304" pitchFamily="18" charset="0"/>
                <a:cs typeface="B Nazanin" panose="00000400000000000000" pitchFamily="2" charset="-78"/>
              </a:rPr>
              <a:t>حافظه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که یکی از انواع حافظه اصلی کامپیوتر و مخفف </a:t>
            </a:r>
            <a:r>
              <a:rPr lang="en-US" dirty="0">
                <a:latin typeface="Times New Roman" panose="02020603050405020304" pitchFamily="18" charset="0"/>
                <a:cs typeface="B Nazanin" panose="00000400000000000000" pitchFamily="2" charset="-78"/>
              </a:rPr>
              <a:t>Read Access Memory </a:t>
            </a:r>
            <a:r>
              <a:rPr lang="fa-IR" dirty="0">
                <a:latin typeface="Times New Roman" panose="02020603050405020304" pitchFamily="18" charset="0"/>
                <a:cs typeface="B Nazanin" panose="00000400000000000000" pitchFamily="2" charset="-78"/>
              </a:rPr>
              <a:t>  است، یک حافظه‌ی موقت و بسیار مهم در سخت افزار کامپیوتر است. این حافظه در اسلات‌های حافظه و در مادربورد تعبیه شده است. کاربرد اصلی این حافظه‌ها در هنگام پردازش اطلاعات است. هنگامی که شما یک برنامه را در سیستم خود باز کنید، تمام فرآیندهای این برنامه درون حافظه رم قرار گرفته و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فرآیندهای درون این حافظه را اجرا می‌کند. بنابراین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تمام اطلاعات اجرایی خودرا از این حافظه موقتی دریافت می‌کند.</a:t>
            </a:r>
          </a:p>
        </p:txBody>
      </p:sp>
      <p:pic>
        <p:nvPicPr>
          <p:cNvPr id="7" name="Picture 6">
            <a:extLst>
              <a:ext uri="{FF2B5EF4-FFF2-40B4-BE49-F238E27FC236}">
                <a16:creationId xmlns:a16="http://schemas.microsoft.com/office/drawing/2014/main" id="{F65FF391-133A-3893-883E-C203A733007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81996" y="3708874"/>
            <a:ext cx="8664445" cy="2498103"/>
          </a:xfrm>
          <a:prstGeom prst="rect">
            <a:avLst/>
          </a:prstGeom>
        </p:spPr>
      </p:pic>
    </p:spTree>
    <p:extLst>
      <p:ext uri="{BB962C8B-B14F-4D97-AF65-F5344CB8AC3E}">
        <p14:creationId xmlns:p14="http://schemas.microsoft.com/office/powerpoint/2010/main" val="238823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648929" y="942306"/>
            <a:ext cx="11316929"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همان‌طور که اشاره شد، حافظه‌ رم یک حافظه موقتی که با خاموش شدن سیستم، تمام اطلاعات درون آن از بین می‌رود.</a:t>
            </a:r>
          </a:p>
          <a:p>
            <a:pPr algn="justLow" rtl="1">
              <a:lnSpc>
                <a:spcPct val="200000"/>
              </a:lnSpc>
            </a:pPr>
            <a:r>
              <a:rPr lang="fa-IR" dirty="0">
                <a:cs typeface="B Nazanin" panose="00000400000000000000" pitchFamily="2" charset="-78"/>
              </a:rPr>
              <a:t>هرچه حافظه‌ی رم شما بیشتر باشد، برنامه‌های بیشتری را می‌توان درون آن قرار داد. به همین خاطر هرچه برنامه‌ی شما سنگین‌تر باشد، به حافظه‌ی رم بیشتری برای اجرا احتیاج دارد.</a:t>
            </a:r>
          </a:p>
        </p:txBody>
      </p:sp>
      <p:pic>
        <p:nvPicPr>
          <p:cNvPr id="6" name="Picture 5">
            <a:extLst>
              <a:ext uri="{FF2B5EF4-FFF2-40B4-BE49-F238E27FC236}">
                <a16:creationId xmlns:a16="http://schemas.microsoft.com/office/drawing/2014/main" id="{F3BEB7CE-CFF1-47E5-71D5-AE32977E7E4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41196" y="2865747"/>
            <a:ext cx="9144000" cy="3403077"/>
          </a:xfrm>
          <a:prstGeom prst="rect">
            <a:avLst/>
          </a:prstGeom>
        </p:spPr>
      </p:pic>
    </p:spTree>
    <p:extLst>
      <p:ext uri="{BB962C8B-B14F-4D97-AF65-F5344CB8AC3E}">
        <p14:creationId xmlns:p14="http://schemas.microsoft.com/office/powerpoint/2010/main" val="23712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517832" y="4767323"/>
            <a:ext cx="11316929" cy="1685077"/>
          </a:xfrm>
          <a:prstGeom prst="rect">
            <a:avLst/>
          </a:prstGeom>
        </p:spPr>
        <p:txBody>
          <a:bodyPr wrap="square">
            <a:spAutoFit/>
          </a:bodyPr>
          <a:lstStyle/>
          <a:p>
            <a:pPr marL="285750" indent="-285750" algn="ct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حافظه</a:t>
            </a:r>
            <a:r>
              <a:rPr lang="fa-IR" b="1" dirty="0">
                <a:latin typeface="Times New Roman" panose="02020603050405020304" pitchFamily="18" charset="0"/>
                <a:cs typeface="B Titr" panose="00000700000000000000" pitchFamily="2" charset="-78"/>
              </a:rPr>
              <a:t> </a:t>
            </a:r>
            <a:r>
              <a:rPr lang="en-US" b="1" dirty="0">
                <a:latin typeface="Times New Roman" panose="02020603050405020304" pitchFamily="18" charset="0"/>
                <a:cs typeface="B Titr" panose="00000700000000000000" pitchFamily="2" charset="-78"/>
              </a:rPr>
              <a:t>Cache</a:t>
            </a:r>
            <a:r>
              <a:rPr lang="fa-IR" b="1" dirty="0">
                <a:latin typeface="Times New Roman" panose="02020603050405020304" pitchFamily="18" charset="0"/>
                <a:cs typeface="B Titr" panose="00000700000000000000" pitchFamily="2" charset="-78"/>
              </a:rPr>
              <a:t> </a:t>
            </a:r>
            <a:r>
              <a:rPr lang="en-US" dirty="0">
                <a:latin typeface="Times New Roman" panose="02020603050405020304" pitchFamily="18" charset="0"/>
                <a:cs typeface="B Titr" panose="00000700000000000000" pitchFamily="2" charset="-78"/>
              </a:rPr>
              <a:t>،</a:t>
            </a:r>
            <a:r>
              <a:rPr lang="en-US" b="1"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حافظه نهان در پردازنده‌ ها</a:t>
            </a:r>
          </a:p>
          <a:p>
            <a:pPr algn="ctr" rtl="1">
              <a:lnSpc>
                <a:spcPct val="200000"/>
              </a:lnSpc>
            </a:pPr>
            <a:r>
              <a:rPr lang="fa-IR" dirty="0">
                <a:latin typeface="Times New Roman" panose="02020603050405020304" pitchFamily="18" charset="0"/>
                <a:cs typeface="B Nazanin" panose="00000400000000000000" pitchFamily="2" charset="-78"/>
              </a:rPr>
              <a:t>حافظه نهان یکی دیگر از سخت افزارهای کامپیوتر است و ایده‌ای برای افزایش سرعت دستیابی به اطلاعات است. این حافظه‌ها از نوع </a:t>
            </a:r>
            <a:r>
              <a:rPr lang="en-US" dirty="0">
                <a:latin typeface="Times New Roman" panose="02020603050405020304" pitchFamily="18" charset="0"/>
                <a:cs typeface="B Nazanin" panose="00000400000000000000" pitchFamily="2" charset="-78"/>
              </a:rPr>
              <a:t>SRAM </a:t>
            </a:r>
            <a:r>
              <a:rPr lang="fa-IR" dirty="0">
                <a:latin typeface="Times New Roman" panose="02020603050405020304" pitchFamily="18" charset="0"/>
                <a:cs typeface="B Nazanin" panose="00000400000000000000" pitchFamily="2" charset="-78"/>
              </a:rPr>
              <a:t> و بسیار سریع‌تر از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 هستند (حافظه‌های رم از نوع </a:t>
            </a:r>
            <a:r>
              <a:rPr lang="en-US" dirty="0">
                <a:latin typeface="Times New Roman" panose="02020603050405020304" pitchFamily="18" charset="0"/>
                <a:cs typeface="B Nazanin" panose="00000400000000000000" pitchFamily="2" charset="-78"/>
              </a:rPr>
              <a:t>DRAM </a:t>
            </a:r>
            <a:r>
              <a:rPr lang="fa-IR" dirty="0">
                <a:latin typeface="Times New Roman" panose="02020603050405020304" pitchFamily="18" charset="0"/>
                <a:cs typeface="B Nazanin" panose="00000400000000000000" pitchFamily="2" charset="-78"/>
              </a:rPr>
              <a:t> هستند).</a:t>
            </a:r>
          </a:p>
        </p:txBody>
      </p:sp>
      <p:grpSp>
        <p:nvGrpSpPr>
          <p:cNvPr id="7" name="Group 6">
            <a:extLst>
              <a:ext uri="{FF2B5EF4-FFF2-40B4-BE49-F238E27FC236}">
                <a16:creationId xmlns:a16="http://schemas.microsoft.com/office/drawing/2014/main" id="{B42B5470-8068-CC86-660C-1B6BF15114EF}"/>
              </a:ext>
            </a:extLst>
          </p:cNvPr>
          <p:cNvGrpSpPr/>
          <p:nvPr/>
        </p:nvGrpSpPr>
        <p:grpSpPr>
          <a:xfrm>
            <a:off x="880081" y="1117578"/>
            <a:ext cx="10243548" cy="3321869"/>
            <a:chOff x="1107785" y="628485"/>
            <a:chExt cx="11778349" cy="3819588"/>
          </a:xfrm>
        </p:grpSpPr>
        <p:pic>
          <p:nvPicPr>
            <p:cNvPr id="2" name="Picture 1"/>
            <p:cNvPicPr>
              <a:picLocks noChangeAspect="1"/>
            </p:cNvPicPr>
            <p:nvPr/>
          </p:nvPicPr>
          <p:blipFill>
            <a:blip r:embed="rId2"/>
            <a:stretch>
              <a:fillRect/>
            </a:stretch>
          </p:blipFill>
          <p:spPr>
            <a:xfrm>
              <a:off x="7724854" y="628485"/>
              <a:ext cx="5161280" cy="3225800"/>
            </a:xfrm>
            <a:prstGeom prst="roundRect">
              <a:avLst>
                <a:gd name="adj" fmla="val 10530"/>
              </a:avLst>
            </a:prstGeom>
          </p:spPr>
        </p:pic>
        <p:pic>
          <p:nvPicPr>
            <p:cNvPr id="6" name="Picture 5">
              <a:extLst>
                <a:ext uri="{FF2B5EF4-FFF2-40B4-BE49-F238E27FC236}">
                  <a16:creationId xmlns:a16="http://schemas.microsoft.com/office/drawing/2014/main" id="{A9B2278E-3D05-7E29-41DD-78849785598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07785" y="1222273"/>
              <a:ext cx="5823997" cy="3225800"/>
            </a:xfrm>
            <a:prstGeom prst="roundRect">
              <a:avLst>
                <a:gd name="adj" fmla="val 7900"/>
              </a:avLst>
            </a:prstGeom>
          </p:spPr>
        </p:pic>
      </p:grpSp>
    </p:spTree>
    <p:extLst>
      <p:ext uri="{BB962C8B-B14F-4D97-AF65-F5344CB8AC3E}">
        <p14:creationId xmlns:p14="http://schemas.microsoft.com/office/powerpoint/2010/main" val="3156491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437535" y="711714"/>
            <a:ext cx="11316929" cy="5770811"/>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اطلاعات اجرایی از هارد اصلی که بسیار حافظه‌ی کندی است، به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 منتقل می‌شود، اما به‌دلیل سرعت بسیار بالای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حافظه‌ی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 هم بسیار کند محسوب می‌شود و برای رفع این مشکل از حافظه‌های کش استفاده می‌شود.</a:t>
            </a:r>
          </a:p>
          <a:p>
            <a:pPr algn="ctr" rtl="1">
              <a:lnSpc>
                <a:spcPct val="300000"/>
              </a:lnSpc>
            </a:pPr>
            <a:r>
              <a:rPr lang="fa-IR" dirty="0">
                <a:latin typeface="Times New Roman" panose="02020603050405020304" pitchFamily="18" charset="0"/>
                <a:cs typeface="B Nazanin" panose="00000400000000000000" pitchFamily="2" charset="-78"/>
              </a:rPr>
              <a:t>حال کاربرد این حافظه را با مثالی در دنیای واقعی بررسی می‌کنیم. فرض کنید که یک نفر قصد رفتن به کتابخانه و دریافت چندین کتاب را دارد. این فرد به کتابخانه می‌رود و یک کتاب را دریافت می‌کند و کتابخانه را ترک می‌کند. این فرد بعد اتمام خواندن این کتاب، نیاز دارد که کتابی دیگر را تهیه کند. برای تهیه کتاب دیگر، باید مجددا به کتابخانه مراجعه کند که این‌کار وقت زیادی از این فرد را در راه کتابخانه تلف می‌کند. بهترین ایده این است که درهنگام تهیه اولین کتاب، چندین کتاب دیگر که بعدا به آن‌ها احتیاج دارد را تهیه کند. این کار باعث می‌شود که هنگام اتمام یک کتاب، مجددا به کتا‌بخانه مراجعه نکند و باعث صرفه‌جویی در وقت شود.</a:t>
            </a:r>
          </a:p>
        </p:txBody>
      </p:sp>
    </p:spTree>
    <p:extLst>
      <p:ext uri="{BB962C8B-B14F-4D97-AF65-F5344CB8AC3E}">
        <p14:creationId xmlns:p14="http://schemas.microsoft.com/office/powerpoint/2010/main" val="2460277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361766" y="721029"/>
            <a:ext cx="11670891" cy="2065950"/>
          </a:xfrm>
          <a:prstGeom prst="rect">
            <a:avLst/>
          </a:prstGeom>
        </p:spPr>
        <p:txBody>
          <a:bodyPr wrap="square">
            <a:spAutoFit/>
          </a:bodyPr>
          <a:lstStyle/>
          <a:p>
            <a:pPr algn="justLow" rtl="1">
              <a:lnSpc>
                <a:spcPct val="250000"/>
              </a:lnSpc>
            </a:pP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نیز هنگام اجرای دستورات موجود در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مقداری از این دستورات را به حافظه کش که نزدیک </a:t>
            </a:r>
            <a:r>
              <a:rPr lang="en-US" dirty="0">
                <a:latin typeface="Times New Roman" panose="02020603050405020304" pitchFamily="18" charset="0"/>
                <a:cs typeface="B Nazanin" panose="00000400000000000000" pitchFamily="2" charset="-78"/>
              </a:rPr>
              <a:t> CPU  </a:t>
            </a:r>
            <a:r>
              <a:rPr lang="fa-IR" dirty="0">
                <a:latin typeface="Times New Roman" panose="02020603050405020304" pitchFamily="18" charset="0"/>
                <a:cs typeface="B Nazanin" panose="00000400000000000000" pitchFamily="2" charset="-78"/>
              </a:rPr>
              <a:t>است منتقل می‌کند و بار بعد که هدف اجرای آن دستورات را داشته باشد، درصورت وجود این دستورات در کش، دیگر به حافظه‌ی </a:t>
            </a: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 رجوع نمی‌کند و آن دستور را از کش دریافت می‌کند که این باعث افزایش سرعت بسیار زیادی در اجرای دستورات خواهد شد.</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38985" y="2558997"/>
            <a:ext cx="5938887" cy="3024050"/>
          </a:xfrm>
          <a:prstGeom prst="roundRect">
            <a:avLst>
              <a:gd name="adj" fmla="val 13380"/>
            </a:avLst>
          </a:prstGeom>
        </p:spPr>
      </p:pic>
      <p:pic>
        <p:nvPicPr>
          <p:cNvPr id="6" name="Picture 5">
            <a:extLst>
              <a:ext uri="{FF2B5EF4-FFF2-40B4-BE49-F238E27FC236}">
                <a16:creationId xmlns:a16="http://schemas.microsoft.com/office/drawing/2014/main" id="{40039714-06C5-C10E-28A5-871786FA0A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79120" y="4071022"/>
            <a:ext cx="3901521" cy="2432117"/>
          </a:xfrm>
          <a:prstGeom prst="roundRect">
            <a:avLst>
              <a:gd name="adj" fmla="val 15116"/>
            </a:avLst>
          </a:prstGeom>
        </p:spPr>
      </p:pic>
    </p:spTree>
    <p:extLst>
      <p:ext uri="{BB962C8B-B14F-4D97-AF65-F5344CB8AC3E}">
        <p14:creationId xmlns:p14="http://schemas.microsoft.com/office/powerpoint/2010/main" val="2978507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173870" y="897260"/>
            <a:ext cx="11844259" cy="2308324"/>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منبع تغذیه، </a:t>
            </a:r>
            <a:r>
              <a:rPr lang="en-US" b="1" dirty="0">
                <a:latin typeface="Times New Roman" panose="02020603050405020304" pitchFamily="18" charset="0"/>
                <a:cs typeface="B Titr" panose="00000700000000000000" pitchFamily="2" charset="-78"/>
              </a:rPr>
              <a:t>Power</a:t>
            </a:r>
            <a:r>
              <a:rPr lang="en-US"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  یا </a:t>
            </a:r>
            <a:r>
              <a:rPr lang="en-US" b="1" dirty="0">
                <a:latin typeface="Times New Roman" panose="02020603050405020304" pitchFamily="18" charset="0"/>
                <a:cs typeface="B Titr" panose="00000700000000000000" pitchFamily="2" charset="-78"/>
              </a:rPr>
              <a:t>SU </a:t>
            </a:r>
          </a:p>
          <a:p>
            <a:pPr algn="justLow" rtl="1">
              <a:lnSpc>
                <a:spcPct val="200000"/>
              </a:lnSpc>
            </a:pPr>
            <a:r>
              <a:rPr lang="en-US" dirty="0">
                <a:latin typeface="Times New Roman" panose="02020603050405020304" pitchFamily="18" charset="0"/>
                <a:cs typeface="B Nazanin" panose="00000400000000000000" pitchFamily="2" charset="-78"/>
              </a:rPr>
              <a:t>PSU </a:t>
            </a:r>
            <a:r>
              <a:rPr lang="fa-IR" dirty="0">
                <a:latin typeface="Times New Roman" panose="02020603050405020304" pitchFamily="18" charset="0"/>
                <a:cs typeface="B Nazanin" panose="00000400000000000000" pitchFamily="2" charset="-78"/>
              </a:rPr>
              <a:t> مخفف </a:t>
            </a:r>
            <a:r>
              <a:rPr lang="en-US" dirty="0">
                <a:latin typeface="Times New Roman" panose="02020603050405020304" pitchFamily="18" charset="0"/>
                <a:cs typeface="B Nazanin" panose="00000400000000000000" pitchFamily="2" charset="-78"/>
              </a:rPr>
              <a:t> Power Supply Unit </a:t>
            </a:r>
            <a:r>
              <a:rPr lang="fa-IR" dirty="0">
                <a:latin typeface="Times New Roman" panose="02020603050405020304" pitchFamily="18" charset="0"/>
                <a:cs typeface="B Nazanin" panose="00000400000000000000" pitchFamily="2" charset="-78"/>
              </a:rPr>
              <a:t>و به معنای واحد تأمین تغذیه است. منبع تغذیه یکی دیگر از سخت افزارهای کامپیوتر است که وظیفه‌ی تأمین انرژی الکتریکی در اجزای مختلف کامپیوتر را دارد. بدون وجود این منبع تغذیه، اجزای شما هیچ عملی را نمی‌توانند انجام دهند. این منبع، درواقع برق شهر که یک برق </a:t>
            </a:r>
            <a:r>
              <a:rPr lang="en-US" dirty="0">
                <a:latin typeface="Times New Roman" panose="02020603050405020304" pitchFamily="18" charset="0"/>
                <a:cs typeface="B Nazanin" panose="00000400000000000000" pitchFamily="2" charset="-78"/>
              </a:rPr>
              <a:t> Ac </a:t>
            </a:r>
            <a:r>
              <a:rPr lang="fa-IR" dirty="0">
                <a:latin typeface="Times New Roman" panose="02020603050405020304" pitchFamily="18" charset="0"/>
                <a:cs typeface="B Nazanin" panose="00000400000000000000" pitchFamily="2" charset="-78"/>
              </a:rPr>
              <a:t>و</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دارای ولتاژ 220 ولت است را به برق </a:t>
            </a:r>
            <a:r>
              <a:rPr lang="en-US" dirty="0">
                <a:latin typeface="Times New Roman" panose="02020603050405020304" pitchFamily="18" charset="0"/>
                <a:cs typeface="B Nazanin" panose="00000400000000000000" pitchFamily="2" charset="-78"/>
              </a:rPr>
              <a:t>DC</a:t>
            </a:r>
            <a:r>
              <a:rPr lang="fa-IR" dirty="0">
                <a:latin typeface="Times New Roman" panose="02020603050405020304" pitchFamily="18" charset="0"/>
                <a:cs typeface="B Nazanin" panose="00000400000000000000" pitchFamily="2" charset="-78"/>
              </a:rPr>
              <a:t> در ولتاژهای مختلفی تبدیل می‌کند</a:t>
            </a:r>
            <a:r>
              <a:rPr lang="en-US" dirty="0">
                <a:latin typeface="Times New Roman" panose="02020603050405020304" pitchFamily="18" charset="0"/>
                <a:cs typeface="B Nazanin" panose="00000400000000000000" pitchFamily="2" charset="-78"/>
              </a:rPr>
              <a:t>..</a:t>
            </a:r>
            <a:endParaRPr lang="fa-IR"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t="10340" b="11116"/>
          <a:stretch/>
        </p:blipFill>
        <p:spPr>
          <a:xfrm>
            <a:off x="631575" y="2997724"/>
            <a:ext cx="4511847" cy="3543850"/>
          </a:xfrm>
          <a:prstGeom prst="rect">
            <a:avLst/>
          </a:prstGeom>
        </p:spPr>
      </p:pic>
    </p:spTree>
    <p:extLst>
      <p:ext uri="{BB962C8B-B14F-4D97-AF65-F5344CB8AC3E}">
        <p14:creationId xmlns:p14="http://schemas.microsoft.com/office/powerpoint/2010/main" val="2619841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6881567" y="1374591"/>
            <a:ext cx="4926975"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 </a:t>
            </a:r>
            <a:r>
              <a:rPr lang="en-US" dirty="0">
                <a:latin typeface="Times New Roman" panose="02020603050405020304" pitchFamily="18" charset="0"/>
                <a:cs typeface="Times New Roman" panose="02020603050405020304" pitchFamily="18" charset="0"/>
              </a:rPr>
              <a:t>PSU</a:t>
            </a:r>
            <a:r>
              <a:rPr lang="en-US" dirty="0">
                <a:cs typeface="B Nazanin" panose="00000400000000000000" pitchFamily="2" charset="-78"/>
              </a:rPr>
              <a:t> </a:t>
            </a:r>
            <a:r>
              <a:rPr lang="fa-IR" dirty="0">
                <a:cs typeface="B Nazanin" panose="00000400000000000000" pitchFamily="2" charset="-78"/>
              </a:rPr>
              <a:t> به‌ صورت یک جعبه درون کیس تعبیه شده است. این منابع درواقع منابع سوئیچینگ هستند و معمولا ولتاژهای 5، 5-، 12، 12-، 3.3 را با جریان‌های در حدود 5آمپر تولید می‌کنند. همچنین این منابع دارای یک خنک‌کننده درون خود هستند که علاوه بر خنک کردن خود، جریان هوا را درکیس برقرار می‌کنند.</a:t>
            </a:r>
            <a:endParaRPr lang="fa-IR"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a:stretch>
            <a:fillRect/>
          </a:stretch>
        </p:blipFill>
        <p:spPr>
          <a:xfrm rot="20454008">
            <a:off x="570939" y="1812627"/>
            <a:ext cx="5514685" cy="3232746"/>
          </a:xfrm>
          <a:prstGeom prst="rect">
            <a:avLst/>
          </a:prstGeom>
        </p:spPr>
      </p:pic>
    </p:spTree>
    <p:extLst>
      <p:ext uri="{BB962C8B-B14F-4D97-AF65-F5344CB8AC3E}">
        <p14:creationId xmlns:p14="http://schemas.microsoft.com/office/powerpoint/2010/main" val="3878571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659662" y="400827"/>
            <a:ext cx="4513141" cy="3028173"/>
          </a:xfrm>
          <a:prstGeom prst="rect">
            <a:avLst/>
          </a:prstGeom>
        </p:spPr>
      </p:pic>
      <p:sp>
        <p:nvSpPr>
          <p:cNvPr id="5" name="Rectangle 4">
            <a:extLst>
              <a:ext uri="{FF2B5EF4-FFF2-40B4-BE49-F238E27FC236}">
                <a16:creationId xmlns:a16="http://schemas.microsoft.com/office/drawing/2014/main" id="{91F266CD-3981-B6D3-2EA7-6FDD207CD016}"/>
              </a:ext>
            </a:extLst>
          </p:cNvPr>
          <p:cNvSpPr/>
          <p:nvPr/>
        </p:nvSpPr>
        <p:spPr>
          <a:xfrm>
            <a:off x="172064" y="3037624"/>
            <a:ext cx="11847871" cy="3347070"/>
          </a:xfrm>
          <a:prstGeom prst="rect">
            <a:avLst/>
          </a:prstGeom>
        </p:spPr>
        <p:txBody>
          <a:bodyPr wrap="square">
            <a:spAutoFit/>
          </a:bodyPr>
          <a:lstStyle/>
          <a:p>
            <a:pPr marL="285750" indent="-285750" algn="ct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کارت گرافیک</a:t>
            </a:r>
            <a:r>
              <a:rPr lang="fa-IR" b="1" dirty="0">
                <a:latin typeface="Times New Roman" panose="02020603050405020304" pitchFamily="18" charset="0"/>
                <a:cs typeface="B Titr" panose="00000700000000000000" pitchFamily="2" charset="-78"/>
              </a:rPr>
              <a:t>، </a:t>
            </a:r>
            <a:r>
              <a:rPr lang="en-US" b="1" dirty="0">
                <a:latin typeface="Times New Roman" panose="02020603050405020304" pitchFamily="18" charset="0"/>
                <a:cs typeface="B Titr" panose="00000700000000000000" pitchFamily="2" charset="-78"/>
              </a:rPr>
              <a:t>GPU </a:t>
            </a:r>
          </a:p>
          <a:p>
            <a:pPr algn="ctr" rtl="1">
              <a:lnSpc>
                <a:spcPct val="200000"/>
              </a:lnSpc>
            </a:pPr>
            <a:r>
              <a:rPr lang="fa-IR" dirty="0">
                <a:latin typeface="Times New Roman" panose="02020603050405020304" pitchFamily="18" charset="0"/>
                <a:cs typeface="B Nazanin" panose="00000400000000000000" pitchFamily="2" charset="-78"/>
              </a:rPr>
              <a:t>کارت گرافیک نوعی دیگر از پردازنده‌هاست. این سخت افزار کامپیوتر با عناوین کارت ویدئو، آداپتور ویدئو، آداپتور گرافیک، آداپتور نمایشگر و ... از آن صحبت می‌شود. این کارت وظیفه‌ی پردازش داده‌های گرافیکی مانند رنگ، تصاویر دو بعدی و سه بعدی، ویدئوها و نمایش آن‌ها برروی نمایشگرها را برعهده دارد. کارت گرافیک از تعداد بسیار زیادی هسته تشکیل شده است که بتواند موازات دراجرای دستورات را افزایش دهد. به همین دلیل برای اجرای برنامه‌های گرافیکی مانند بازی‌ها و نرم‌افزارها و ...، گرافیک وارد عمل می‌شود و آن‌هارا پردازش می‌کند. خروجی و ورودی‌های کارت گرافیک‌ها به چند شکل </a:t>
            </a:r>
            <a:r>
              <a:rPr lang="en-US" dirty="0">
                <a:latin typeface="Times New Roman" panose="02020603050405020304" pitchFamily="18" charset="0"/>
                <a:cs typeface="B Nazanin" panose="00000400000000000000" pitchFamily="2" charset="-78"/>
              </a:rPr>
              <a:t>DVI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،HDMI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VGI </a:t>
            </a:r>
            <a:r>
              <a:rPr lang="fa-IR" dirty="0">
                <a:latin typeface="Times New Roman" panose="02020603050405020304" pitchFamily="18" charset="0"/>
                <a:cs typeface="B Nazanin" panose="00000400000000000000" pitchFamily="2" charset="-78"/>
              </a:rPr>
              <a:t> تقسیم بندی می‌شوند. کارت گرافیک‌های  </a:t>
            </a:r>
            <a:r>
              <a:rPr lang="en-US" dirty="0">
                <a:latin typeface="Times New Roman" panose="02020603050405020304" pitchFamily="18" charset="0"/>
                <a:cs typeface="B Nazanin" panose="00000400000000000000" pitchFamily="2" charset="-78"/>
              </a:rPr>
              <a:t>Intel </a:t>
            </a:r>
            <a:r>
              <a:rPr lang="fa-IR" dirty="0">
                <a:latin typeface="Times New Roman" panose="02020603050405020304" pitchFamily="18" charset="0"/>
                <a:cs typeface="B Nazanin" panose="00000400000000000000" pitchFamily="2" charset="-78"/>
              </a:rPr>
              <a:t>  بیشتر در زمینه نرم‌افزارها طراحی می‌شوند و کارت گرافیک‌های  </a:t>
            </a:r>
            <a:r>
              <a:rPr lang="en-US" dirty="0">
                <a:latin typeface="Times New Roman" panose="02020603050405020304" pitchFamily="18" charset="0"/>
                <a:cs typeface="B Nazanin" panose="00000400000000000000" pitchFamily="2" charset="-78"/>
              </a:rPr>
              <a:t>AMD Redon </a:t>
            </a:r>
            <a:r>
              <a:rPr lang="fa-IR" dirty="0">
                <a:latin typeface="Times New Roman" panose="02020603050405020304" pitchFamily="18" charset="0"/>
                <a:cs typeface="B Nazanin" panose="00000400000000000000" pitchFamily="2" charset="-78"/>
              </a:rPr>
              <a:t> بیشتر در زمینه بازی‌های پیشرفته (گیمینگ) استفاده می‌شوند.</a:t>
            </a:r>
          </a:p>
        </p:txBody>
      </p:sp>
    </p:spTree>
    <p:extLst>
      <p:ext uri="{BB962C8B-B14F-4D97-AF65-F5344CB8AC3E}">
        <p14:creationId xmlns:p14="http://schemas.microsoft.com/office/powerpoint/2010/main" val="12315137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366235" y="853889"/>
            <a:ext cx="6021346" cy="5389937"/>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هارد دیسک، محلی برای ذخیره اطلاعات</a:t>
            </a:r>
          </a:p>
          <a:p>
            <a:pPr algn="justLow" rtl="1">
              <a:lnSpc>
                <a:spcPct val="250000"/>
              </a:lnSpc>
            </a:pPr>
            <a:r>
              <a:rPr lang="fa-IR" dirty="0">
                <a:latin typeface="Times New Roman" panose="02020603050405020304" pitchFamily="18" charset="0"/>
                <a:cs typeface="B Nazanin" panose="00000400000000000000" pitchFamily="2" charset="-78"/>
              </a:rPr>
              <a:t>هارد دیسک یا به اختصار  </a:t>
            </a:r>
            <a:r>
              <a:rPr lang="en-US" dirty="0">
                <a:latin typeface="Times New Roman" panose="02020603050405020304" pitchFamily="18" charset="0"/>
                <a:cs typeface="B Nazanin" panose="00000400000000000000" pitchFamily="2" charset="-78"/>
              </a:rPr>
              <a:t>HDD (Hard Disc Drivers)، </a:t>
            </a:r>
            <a:r>
              <a:rPr lang="fa-IR" dirty="0">
                <a:latin typeface="Times New Roman" panose="02020603050405020304" pitchFamily="18" charset="0"/>
                <a:cs typeface="B Nazanin" panose="00000400000000000000" pitchFamily="2" charset="-78"/>
              </a:rPr>
              <a:t>یکی دیگر از انواع سخت افزار کامپیوتر و دستگاه ذخیره ساز اطلاعات به‌صورت الکترومکانیکی است که سیستم‌عامل، نرم‌افزارها و داده‌ها در آن ذخیره می‌شوند. ذخیره‌سازی دیتا دراین هاردها به‌صورت مغناطیسی صورت می‌گیرد که دارای بشقاب‌های گردان با سرعت بالا و پوشیده شده از مواد مغناطیسی هستند. این بشقاب‌ها یا پلاترها (</a:t>
            </a:r>
            <a:r>
              <a:rPr lang="en-US" dirty="0">
                <a:latin typeface="Times New Roman" panose="02020603050405020304" pitchFamily="18" charset="0"/>
                <a:cs typeface="B Nazanin" panose="00000400000000000000" pitchFamily="2" charset="-78"/>
              </a:rPr>
              <a:t>Platters) </a:t>
            </a:r>
            <a:r>
              <a:rPr lang="fa-IR" dirty="0">
                <a:latin typeface="Times New Roman" panose="02020603050405020304" pitchFamily="18" charset="0"/>
                <a:cs typeface="B Nazanin" panose="00000400000000000000" pitchFamily="2" charset="-78"/>
              </a:rPr>
              <a:t>با هدهای مغناطیسی (این هدها برروی بازوی محرک قرار می‌گیرند) جفت می‌شوند و عمل نوشتن و خواندن برروی صفحه را انجام می‌دهند.</a:t>
            </a:r>
          </a:p>
        </p:txBody>
      </p:sp>
      <p:pic>
        <p:nvPicPr>
          <p:cNvPr id="2" name="Picture 1"/>
          <p:cNvPicPr>
            <a:picLocks noChangeAspect="1"/>
          </p:cNvPicPr>
          <p:nvPr/>
        </p:nvPicPr>
        <p:blipFill>
          <a:blip r:embed="rId2"/>
          <a:stretch>
            <a:fillRect/>
          </a:stretch>
        </p:blipFill>
        <p:spPr>
          <a:xfrm>
            <a:off x="6969153" y="1225171"/>
            <a:ext cx="4608975" cy="4600595"/>
          </a:xfrm>
          <a:prstGeom prst="rect">
            <a:avLst/>
          </a:prstGeom>
        </p:spPr>
      </p:pic>
    </p:spTree>
    <p:extLst>
      <p:ext uri="{BB962C8B-B14F-4D97-AF65-F5344CB8AC3E}">
        <p14:creationId xmlns:p14="http://schemas.microsoft.com/office/powerpoint/2010/main" val="69867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63555" y="1029191"/>
            <a:ext cx="5544987"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سخت‌ افزار کامپیوتر یا به انگلیسی </a:t>
            </a:r>
            <a:r>
              <a:rPr lang="en-US" dirty="0">
                <a:latin typeface="Times New Roman" panose="02020603050405020304" pitchFamily="18" charset="0"/>
                <a:cs typeface="B Nazanin" panose="00000400000000000000" pitchFamily="2" charset="-78"/>
              </a:rPr>
              <a:t>Hardware، </a:t>
            </a:r>
            <a:r>
              <a:rPr lang="fa-IR" dirty="0">
                <a:latin typeface="Times New Roman" panose="02020603050405020304" pitchFamily="18" charset="0"/>
                <a:cs typeface="B Nazanin" panose="00000400000000000000" pitchFamily="2" charset="-78"/>
              </a:rPr>
              <a:t>به اجزای فیزیکی تشکیل دهنده یک کامپیوتر گفته می‌شود. درواقع هر جزئی از کامپیوتر که شما بتوانید به آن دست بزنید، یک سخت افزار است که هرکدام ازآن‌ها نقش مهمی در کارایی سیستم دارند. سیستم‌های کامپیوتری را می‌توان بر اساس نوع سخت‌افزار آن‌ها و ویژگی‌هایشان، مورد بررسی قرار داد.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6666059" y="169269"/>
            <a:ext cx="514248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کامپیوتر </a:t>
            </a:r>
            <a:endParaRPr lang="en-US" sz="2000" dirty="0">
              <a:cs typeface="B Titr" panose="000007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l="4806" t="6854" r="4505" b="4978"/>
          <a:stretch/>
        </p:blipFill>
        <p:spPr>
          <a:xfrm>
            <a:off x="630390" y="1078152"/>
            <a:ext cx="4601486" cy="4701695"/>
          </a:xfrm>
          <a:prstGeom prst="rect">
            <a:avLst/>
          </a:prstGeom>
        </p:spPr>
      </p:pic>
    </p:spTree>
    <p:extLst>
      <p:ext uri="{BB962C8B-B14F-4D97-AF65-F5344CB8AC3E}">
        <p14:creationId xmlns:p14="http://schemas.microsoft.com/office/powerpoint/2010/main" val="18037184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705" y="206977"/>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38843" y="1322973"/>
            <a:ext cx="11847871" cy="1685077"/>
          </a:xfrm>
          <a:prstGeom prst="rect">
            <a:avLst/>
          </a:prstGeom>
        </p:spPr>
        <p:txBody>
          <a:bodyPr wrap="square">
            <a:spAutoFit/>
          </a:bodyPr>
          <a:lstStyle/>
          <a:p>
            <a:pPr algn="r" rtl="1">
              <a:lnSpc>
                <a:spcPct val="200000"/>
              </a:lnSpc>
            </a:pPr>
            <a:r>
              <a:rPr lang="en-US" dirty="0">
                <a:latin typeface="Times New Roman" panose="02020603050405020304" pitchFamily="18" charset="0"/>
                <a:cs typeface="B Nazanin" panose="00000400000000000000" pitchFamily="2" charset="-78"/>
              </a:rPr>
              <a:t>Actuator </a:t>
            </a:r>
            <a:r>
              <a:rPr lang="fa-IR" dirty="0">
                <a:latin typeface="Times New Roman" panose="02020603050405020304" pitchFamily="18" charset="0"/>
                <a:cs typeface="B Nazanin" panose="00000400000000000000" pitchFamily="2" charset="-78"/>
              </a:rPr>
              <a:t> : این قسمت را می‌توان مغز هارد نامید که وظیفه‌ی کنترل قسمت‌های مختلف را دارد.</a:t>
            </a:r>
          </a:p>
          <a:p>
            <a:pPr algn="r" rtl="1">
              <a:lnSpc>
                <a:spcPct val="200000"/>
              </a:lnSpc>
            </a:pPr>
            <a:r>
              <a:rPr lang="en-US" dirty="0">
                <a:latin typeface="Times New Roman" panose="02020603050405020304" pitchFamily="18" charset="0"/>
                <a:cs typeface="B Nazanin" panose="00000400000000000000" pitchFamily="2" charset="-78"/>
              </a:rPr>
              <a:t>Actuator Arm </a:t>
            </a:r>
            <a:r>
              <a:rPr lang="fa-IR" dirty="0">
                <a:latin typeface="Times New Roman" panose="02020603050405020304" pitchFamily="18" charset="0"/>
                <a:cs typeface="B Nazanin" panose="00000400000000000000" pitchFamily="2" charset="-78"/>
              </a:rPr>
              <a:t> : مرکزی ترین نقطه هارد است که به بازوی مغناطیسی متصل است.</a:t>
            </a:r>
          </a:p>
          <a:p>
            <a:pPr algn="r" rtl="1">
              <a:lnSpc>
                <a:spcPct val="20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Spindle</a:t>
            </a:r>
            <a:r>
              <a:rPr lang="fa-IR" dirty="0">
                <a:latin typeface="Times New Roman" panose="02020603050405020304" pitchFamily="18" charset="0"/>
                <a:cs typeface="B Nazanin" panose="00000400000000000000" pitchFamily="2" charset="-78"/>
              </a:rPr>
              <a:t>  : از طریق این قسمت، هدها می‌توانند داده و اطلاعات را برروی نقاط مختلف هارد بخوانند یا بنویسند.</a:t>
            </a:r>
          </a:p>
        </p:txBody>
      </p:sp>
      <p:sp>
        <p:nvSpPr>
          <p:cNvPr id="2" name="Rectangle 1"/>
          <p:cNvSpPr/>
          <p:nvPr/>
        </p:nvSpPr>
        <p:spPr>
          <a:xfrm>
            <a:off x="1664892" y="710704"/>
            <a:ext cx="10144136" cy="577081"/>
          </a:xfrm>
          <a:prstGeom prst="rect">
            <a:avLst/>
          </a:prstGeom>
        </p:spPr>
        <p:txBody>
          <a:bodyPr wrap="square">
            <a:spAutoFit/>
          </a:bodyPr>
          <a:lstStyle/>
          <a:p>
            <a:pPr algn="r" rtl="1">
              <a:lnSpc>
                <a:spcPct val="200000"/>
              </a:lnSpc>
            </a:pPr>
            <a:r>
              <a:rPr lang="fa-IR" dirty="0">
                <a:cs typeface="B Nazanin" panose="00000400000000000000" pitchFamily="2" charset="-78"/>
              </a:rPr>
              <a:t>همچنین این حافظه دارای بخش‌های دیگری به شرح زیر می‌باشد :</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97269" y="3429000"/>
            <a:ext cx="5555947" cy="2950208"/>
          </a:xfrm>
          <a:prstGeom prst="roundRect">
            <a:avLst>
              <a:gd name="adj" fmla="val 10319"/>
            </a:avLst>
          </a:prstGeom>
        </p:spPr>
      </p:pic>
    </p:spTree>
    <p:extLst>
      <p:ext uri="{BB962C8B-B14F-4D97-AF65-F5344CB8AC3E}">
        <p14:creationId xmlns:p14="http://schemas.microsoft.com/office/powerpoint/2010/main" val="2333714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271073" y="5185173"/>
            <a:ext cx="11649854" cy="1131079"/>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هاردها به دودسته </a:t>
            </a:r>
            <a:r>
              <a:rPr lang="en-US" dirty="0">
                <a:latin typeface="Times New Roman" panose="02020603050405020304" pitchFamily="18" charset="0"/>
                <a:cs typeface="B Nazanin" panose="00000400000000000000" pitchFamily="2" charset="-78"/>
              </a:rPr>
              <a:t>HDD </a:t>
            </a:r>
            <a:r>
              <a:rPr lang="fa-IR" dirty="0">
                <a:latin typeface="Times New Roman" panose="02020603050405020304" pitchFamily="18" charset="0"/>
                <a:cs typeface="B Nazanin" panose="00000400000000000000" pitchFamily="2" charset="-78"/>
              </a:rPr>
              <a:t> و </a:t>
            </a:r>
            <a:r>
              <a:rPr lang="en-US" dirty="0">
                <a:latin typeface="Times New Roman" panose="02020603050405020304" pitchFamily="18" charset="0"/>
                <a:cs typeface="B Nazanin" panose="00000400000000000000" pitchFamily="2" charset="-78"/>
              </a:rPr>
              <a:t>SSD </a:t>
            </a:r>
            <a:r>
              <a:rPr lang="fa-IR" dirty="0">
                <a:latin typeface="Times New Roman" panose="02020603050405020304" pitchFamily="18" charset="0"/>
                <a:cs typeface="B Nazanin" panose="00000400000000000000" pitchFamily="2" charset="-78"/>
              </a:rPr>
              <a:t> تقسیم بندی می‌شوند. هاردهای </a:t>
            </a:r>
            <a:r>
              <a:rPr lang="en-US" dirty="0">
                <a:latin typeface="Times New Roman" panose="02020603050405020304" pitchFamily="18" charset="0"/>
                <a:cs typeface="B Nazanin" panose="00000400000000000000" pitchFamily="2" charset="-78"/>
              </a:rPr>
              <a:t>HDD </a:t>
            </a:r>
            <a:r>
              <a:rPr lang="fa-IR" dirty="0">
                <a:latin typeface="Times New Roman" panose="02020603050405020304" pitchFamily="18" charset="0"/>
                <a:cs typeface="B Nazanin" panose="00000400000000000000" pitchFamily="2" charset="-78"/>
              </a:rPr>
              <a:t> قابل استفاده برای کاربران عادی است که نیازی به سرعت بالا ندارند اما هاردهای </a:t>
            </a:r>
            <a:r>
              <a:rPr lang="en-US" dirty="0">
                <a:latin typeface="Times New Roman" panose="02020603050405020304" pitchFamily="18" charset="0"/>
                <a:cs typeface="B Nazanin" panose="00000400000000000000" pitchFamily="2" charset="-78"/>
              </a:rPr>
              <a:t>SSD </a:t>
            </a:r>
            <a:r>
              <a:rPr lang="fa-IR" dirty="0">
                <a:latin typeface="Times New Roman" panose="02020603050405020304" pitchFamily="18" charset="0"/>
                <a:cs typeface="B Nazanin" panose="00000400000000000000" pitchFamily="2" charset="-78"/>
              </a:rPr>
              <a:t>برای کاربرانی است که نیاز به سرعت بالا در اجرای نرم‌افزارها دارند. هاردهای </a:t>
            </a:r>
            <a:r>
              <a:rPr lang="en-US" dirty="0">
                <a:latin typeface="Times New Roman" panose="02020603050405020304" pitchFamily="18" charset="0"/>
                <a:cs typeface="B Nazanin" panose="00000400000000000000" pitchFamily="2" charset="-78"/>
              </a:rPr>
              <a:t>SSD </a:t>
            </a:r>
            <a:r>
              <a:rPr lang="fa-IR" dirty="0">
                <a:latin typeface="Times New Roman" panose="02020603050405020304" pitchFamily="18" charset="0"/>
                <a:cs typeface="B Nazanin" panose="00000400000000000000" pitchFamily="2" charset="-78"/>
              </a:rPr>
              <a:t> جهت پردازش اطلاعات در سیستم‌عامل‌ها با بالاترین سرعت استفاده می‌شوند.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489468" y="846849"/>
            <a:ext cx="8249501" cy="3735130"/>
          </a:xfrm>
          <a:prstGeom prst="rect">
            <a:avLst/>
          </a:prstGeom>
        </p:spPr>
      </p:pic>
    </p:spTree>
    <p:extLst>
      <p:ext uri="{BB962C8B-B14F-4D97-AF65-F5344CB8AC3E}">
        <p14:creationId xmlns:p14="http://schemas.microsoft.com/office/powerpoint/2010/main" val="2752008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5614219" y="664781"/>
            <a:ext cx="6265074" cy="5528437"/>
          </a:xfrm>
          <a:prstGeom prst="rect">
            <a:avLst/>
          </a:prstGeom>
        </p:spPr>
        <p:txBody>
          <a:bodyPr wrap="square">
            <a:spAutoFit/>
          </a:bodyPr>
          <a:lstStyle/>
          <a:p>
            <a:pPr marL="285750" indent="-285750" algn="r" rtl="1">
              <a:lnSpc>
                <a:spcPct val="25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هارد </a:t>
            </a:r>
            <a:r>
              <a:rPr lang="en-US" b="1" dirty="0">
                <a:latin typeface="Times New Roman" panose="02020603050405020304" pitchFamily="18" charset="0"/>
                <a:cs typeface="B Titr" panose="00000700000000000000" pitchFamily="2" charset="-78"/>
              </a:rPr>
              <a:t>SSD</a:t>
            </a:r>
          </a:p>
          <a:p>
            <a:pPr algn="justLow" rtl="1">
              <a:lnSpc>
                <a:spcPct val="25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Solid-State Drive</a:t>
            </a:r>
            <a:r>
              <a:rPr lang="fa-IR" dirty="0">
                <a:latin typeface="Times New Roman" panose="02020603050405020304" pitchFamily="18" charset="0"/>
                <a:cs typeface="B Nazanin" panose="00000400000000000000" pitchFamily="2" charset="-78"/>
              </a:rPr>
              <a:t> یا به اختصار </a:t>
            </a:r>
            <a:r>
              <a:rPr lang="en-US" dirty="0">
                <a:latin typeface="Times New Roman" panose="02020603050405020304" pitchFamily="18" charset="0"/>
                <a:cs typeface="B Nazanin" panose="00000400000000000000" pitchFamily="2" charset="-78"/>
              </a:rPr>
              <a:t>SSD </a:t>
            </a:r>
            <a:r>
              <a:rPr lang="fa-IR" dirty="0">
                <a:latin typeface="Times New Roman" panose="02020603050405020304" pitchFamily="18" charset="0"/>
                <a:cs typeface="B Nazanin" panose="00000400000000000000" pitchFamily="2" charset="-78"/>
              </a:rPr>
              <a:t> یکی از سخت افزارهای کامپیوتر که با هدف دسترسی سریع به اطلاعات ذخیره شده، طراحی شده است. این هاردها جایگزینی برای هارد دیسک‌های سنتی هستند. اگرچه از نظر ظاهری تقریبا شبیه به هارددیسک‌های سنتی هستند اما هیچ قطعه‌ی متحرکی درون خود ندارند و همین باعث افزایش سرعت، مصرف انرژی کمتر و قابلیت اطمینان بیشتر در این هاردها شده است. بااستفاده از این هاردها، می‌توانید اطلاعات ذخیره شده و ثابت در هارد مانند نرم‌افزارها، سیستم‌عامل و ... را سریع‌تر به اجرا برسانید.</a:t>
            </a:r>
            <a:endParaRPr lang="en-US" dirty="0">
              <a:latin typeface="Times New Roman" panose="02020603050405020304" pitchFamily="18" charset="0"/>
              <a:cs typeface="B Nazanin" panose="00000400000000000000" pitchFamily="2" charset="-78"/>
            </a:endParaRPr>
          </a:p>
        </p:txBody>
      </p:sp>
      <p:pic>
        <p:nvPicPr>
          <p:cNvPr id="2" name="Picture 1">
            <a:extLst>
              <a:ext uri="{FF2B5EF4-FFF2-40B4-BE49-F238E27FC236}">
                <a16:creationId xmlns:a16="http://schemas.microsoft.com/office/drawing/2014/main" id="{F82990BB-6470-9119-E28C-5A80485B0D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5778" y="1354243"/>
            <a:ext cx="4656813" cy="4319194"/>
          </a:xfrm>
          <a:prstGeom prst="rect">
            <a:avLst/>
          </a:prstGeom>
        </p:spPr>
      </p:pic>
    </p:spTree>
    <p:extLst>
      <p:ext uri="{BB962C8B-B14F-4D97-AF65-F5344CB8AC3E}">
        <p14:creationId xmlns:p14="http://schemas.microsoft.com/office/powerpoint/2010/main" val="3743808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263950" y="786197"/>
            <a:ext cx="6194322" cy="5528437"/>
          </a:xfrm>
          <a:prstGeom prst="rect">
            <a:avLst/>
          </a:prstGeom>
        </p:spPr>
        <p:txBody>
          <a:bodyPr wrap="square">
            <a:spAutoFit/>
          </a:bodyPr>
          <a:lstStyle/>
          <a:p>
            <a:pPr algn="justLow" rtl="1">
              <a:lnSpc>
                <a:spcPct val="250000"/>
              </a:lnSpc>
            </a:pPr>
            <a:r>
              <a:rPr lang="en-US" b="1" dirty="0">
                <a:latin typeface="Times New Roman" panose="02020603050405020304" pitchFamily="18" charset="0"/>
                <a:cs typeface="B Nazanin" panose="00000400000000000000" pitchFamily="2" charset="-78"/>
              </a:rPr>
              <a:t>DVD-ROM، </a:t>
            </a:r>
            <a:r>
              <a:rPr lang="fa-IR" dirty="0">
                <a:latin typeface="Times New Roman" panose="02020603050405020304" pitchFamily="18" charset="0"/>
                <a:cs typeface="B Titr" panose="00000700000000000000" pitchFamily="2" charset="-78"/>
              </a:rPr>
              <a:t>بازیابی و ذخیره اطلاعات</a:t>
            </a:r>
          </a:p>
          <a:p>
            <a:pPr algn="justLow" rtl="1">
              <a:lnSpc>
                <a:spcPct val="250000"/>
              </a:lnSpc>
            </a:pPr>
            <a:r>
              <a:rPr lang="fa-IR" dirty="0">
                <a:latin typeface="Times New Roman" panose="02020603050405020304" pitchFamily="18" charset="0"/>
                <a:cs typeface="B Nazanin" panose="00000400000000000000" pitchFamily="2" charset="-78"/>
              </a:rPr>
              <a:t>این مدل از سخت افزار کامپیوتر، وظیفه بازیابی و ذخیره داده‌ها را برروی دیسک‌های نوری مانند </a:t>
            </a:r>
            <a:r>
              <a:rPr lang="en-US" dirty="0" err="1">
                <a:latin typeface="Times New Roman" panose="02020603050405020304" pitchFamily="18" charset="0"/>
                <a:cs typeface="B Nazanin" panose="00000400000000000000" pitchFamily="2" charset="-78"/>
              </a:rPr>
              <a:t>dvd</a:t>
            </a:r>
            <a:r>
              <a:rPr lang="en-US" dirty="0">
                <a:latin typeface="Times New Roman" panose="02020603050405020304" pitchFamily="18" charset="0"/>
                <a:cs typeface="B Nazanin" panose="00000400000000000000" pitchFamily="2" charset="-78"/>
              </a:rPr>
              <a:t>، cd، </a:t>
            </a:r>
            <a:r>
              <a:rPr lang="en-US" dirty="0" err="1">
                <a:latin typeface="Times New Roman" panose="02020603050405020304" pitchFamily="18" charset="0"/>
                <a:cs typeface="B Nazanin" panose="00000400000000000000" pitchFamily="2" charset="-78"/>
              </a:rPr>
              <a:t>bd</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را برعهده دارند. </a:t>
            </a:r>
            <a:r>
              <a:rPr lang="en-US" dirty="0">
                <a:latin typeface="Times New Roman" panose="02020603050405020304" pitchFamily="18" charset="0"/>
                <a:cs typeface="B Nazanin" panose="00000400000000000000" pitchFamily="2" charset="-78"/>
              </a:rPr>
              <a:t>DVD-ROM </a:t>
            </a:r>
            <a:r>
              <a:rPr lang="fa-IR" dirty="0">
                <a:latin typeface="Times New Roman" panose="02020603050405020304" pitchFamily="18" charset="0"/>
                <a:cs typeface="B Nazanin" panose="00000400000000000000" pitchFamily="2" charset="-78"/>
              </a:rPr>
              <a:t> ها به مادربورد متصل هستند و می‌توانند اطلاعات زیادی را توسط آن دریافت و ذخیره سازی کنند  و همچنین برق خودرا از پاور کامپیوتر دریافت می‌کنند. همچنین توسط نرم‌افزارهایی مانند </a:t>
            </a:r>
            <a:r>
              <a:rPr lang="en-US" dirty="0">
                <a:latin typeface="Times New Roman" panose="02020603050405020304" pitchFamily="18" charset="0"/>
                <a:cs typeface="B Nazanin" panose="00000400000000000000" pitchFamily="2" charset="-78"/>
              </a:rPr>
              <a:t>Nero </a:t>
            </a:r>
            <a:r>
              <a:rPr lang="fa-IR" dirty="0">
                <a:latin typeface="Times New Roman" panose="02020603050405020304" pitchFamily="18" charset="0"/>
                <a:cs typeface="B Nazanin" panose="00000400000000000000" pitchFamily="2" charset="-78"/>
              </a:rPr>
              <a:t>و </a:t>
            </a:r>
            <a:r>
              <a:rPr lang="en-US" dirty="0" err="1">
                <a:latin typeface="Times New Roman" panose="02020603050405020304" pitchFamily="18" charset="0"/>
                <a:cs typeface="B Nazanin" panose="00000400000000000000" pitchFamily="2" charset="-78"/>
              </a:rPr>
              <a:t>ImgBurn</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می‌توان فایل‌هایی از قبیل موسیقی، فیلم و ... را از طریق </a:t>
            </a:r>
            <a:r>
              <a:rPr lang="en-US" dirty="0">
                <a:latin typeface="Times New Roman" panose="02020603050405020304" pitchFamily="18" charset="0"/>
                <a:cs typeface="B Nazanin" panose="00000400000000000000" pitchFamily="2" charset="-78"/>
              </a:rPr>
              <a:t>DVD-ROM </a:t>
            </a:r>
            <a:r>
              <a:rPr lang="fa-IR" dirty="0">
                <a:latin typeface="Times New Roman" panose="02020603050405020304" pitchFamily="18" charset="0"/>
                <a:cs typeface="B Nazanin" panose="00000400000000000000" pitchFamily="2" charset="-78"/>
              </a:rPr>
              <a:t> برروی دیسک‌های نوری آپلود کرد. امروزه </a:t>
            </a:r>
            <a:r>
              <a:rPr lang="en-US" dirty="0">
                <a:latin typeface="Times New Roman" panose="02020603050405020304" pitchFamily="18" charset="0"/>
                <a:cs typeface="B Nazanin" panose="00000400000000000000" pitchFamily="2" charset="-78"/>
              </a:rPr>
              <a:t>DVD-ROM</a:t>
            </a:r>
            <a:r>
              <a:rPr lang="fa-IR" dirty="0">
                <a:latin typeface="Times New Roman" panose="02020603050405020304" pitchFamily="18" charset="0"/>
                <a:cs typeface="B Nazanin" panose="00000400000000000000" pitchFamily="2" charset="-78"/>
              </a:rPr>
              <a:t> های خارجی با نام </a:t>
            </a:r>
            <a:r>
              <a:rPr lang="en-US" dirty="0">
                <a:latin typeface="Times New Roman" panose="02020603050405020304" pitchFamily="18" charset="0"/>
                <a:cs typeface="B Nazanin" panose="00000400000000000000" pitchFamily="2" charset="-78"/>
              </a:rPr>
              <a:t>slim portable </a:t>
            </a:r>
            <a:r>
              <a:rPr lang="fa-IR" dirty="0">
                <a:latin typeface="Times New Roman" panose="02020603050405020304" pitchFamily="18" charset="0"/>
                <a:cs typeface="B Nazanin" panose="00000400000000000000" pitchFamily="2" charset="-78"/>
              </a:rPr>
              <a:t> توانسته‌اند جای </a:t>
            </a:r>
            <a:r>
              <a:rPr lang="en-US" dirty="0">
                <a:latin typeface="Times New Roman" panose="02020603050405020304" pitchFamily="18" charset="0"/>
                <a:cs typeface="B Nazanin" panose="00000400000000000000" pitchFamily="2" charset="-78"/>
              </a:rPr>
              <a:t>DVD-ROM</a:t>
            </a:r>
            <a:r>
              <a:rPr lang="fa-IR" dirty="0">
                <a:latin typeface="Times New Roman" panose="02020603050405020304" pitchFamily="18" charset="0"/>
                <a:cs typeface="B Nazanin" panose="00000400000000000000" pitchFamily="2" charset="-78"/>
              </a:rPr>
              <a:t> های داخلی را بگیرند.</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95600" y="2072901"/>
            <a:ext cx="3233761" cy="3233761"/>
          </a:xfrm>
          <a:prstGeom prst="rect">
            <a:avLst/>
          </a:prstGeom>
        </p:spPr>
      </p:pic>
    </p:spTree>
    <p:extLst>
      <p:ext uri="{BB962C8B-B14F-4D97-AF65-F5344CB8AC3E}">
        <p14:creationId xmlns:p14="http://schemas.microsoft.com/office/powerpoint/2010/main" val="2993636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386080" y="4103364"/>
            <a:ext cx="11422462" cy="2308324"/>
          </a:xfrm>
          <a:prstGeom prst="rect">
            <a:avLst/>
          </a:prstGeom>
        </p:spPr>
        <p:txBody>
          <a:bodyPr wrap="square">
            <a:spAutoFit/>
          </a:bodyPr>
          <a:lstStyle/>
          <a:p>
            <a:pPr marL="285750" indent="-285750" algn="ctr" rtl="1">
              <a:lnSpc>
                <a:spcPct val="20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بایوس چیست؟ (</a:t>
            </a:r>
            <a:r>
              <a:rPr lang="en-US" b="1" dirty="0">
                <a:latin typeface="Times New Roman" panose="02020603050405020304" pitchFamily="18" charset="0"/>
                <a:cs typeface="B Titr" panose="00000700000000000000" pitchFamily="2" charset="-78"/>
              </a:rPr>
              <a:t>BIOS، </a:t>
            </a:r>
            <a:r>
              <a:rPr lang="fa-IR" b="1" dirty="0">
                <a:latin typeface="Times New Roman" panose="02020603050405020304" pitchFamily="18" charset="0"/>
                <a:cs typeface="B Titr" panose="00000700000000000000" pitchFamily="2" charset="-78"/>
              </a:rPr>
              <a:t>یکی از سخت‌ افزارهای زیر دسته حافظه </a:t>
            </a:r>
            <a:r>
              <a:rPr lang="en-US" b="1" dirty="0">
                <a:latin typeface="Times New Roman" panose="02020603050405020304" pitchFamily="18" charset="0"/>
                <a:cs typeface="B Titr" panose="00000700000000000000" pitchFamily="2" charset="-78"/>
              </a:rPr>
              <a:t>ROM</a:t>
            </a:r>
            <a:r>
              <a:rPr lang="fa-IR" b="1" dirty="0">
                <a:latin typeface="Times New Roman" panose="02020603050405020304" pitchFamily="18" charset="0"/>
                <a:cs typeface="B Titr" panose="00000700000000000000" pitchFamily="2" charset="-78"/>
              </a:rPr>
              <a:t>)</a:t>
            </a:r>
            <a:endParaRPr lang="en-US" b="1" dirty="0">
              <a:latin typeface="Times New Roman" panose="02020603050405020304" pitchFamily="18" charset="0"/>
              <a:cs typeface="B Titr" panose="00000700000000000000" pitchFamily="2" charset="-78"/>
            </a:endParaRPr>
          </a:p>
          <a:p>
            <a:pPr algn="ctr" rtl="1">
              <a:lnSpc>
                <a:spcPct val="200000"/>
              </a:lnSpc>
            </a:pP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BIOS</a:t>
            </a:r>
            <a:r>
              <a:rPr lang="fa-IR" dirty="0">
                <a:latin typeface="Times New Roman" panose="02020603050405020304" pitchFamily="18" charset="0"/>
                <a:cs typeface="B Nazanin" panose="00000400000000000000" pitchFamily="2" charset="-78"/>
              </a:rPr>
              <a:t>  که مخفف </a:t>
            </a:r>
            <a:r>
              <a:rPr lang="en-US" dirty="0">
                <a:latin typeface="Times New Roman" panose="02020603050405020304" pitchFamily="18" charset="0"/>
                <a:cs typeface="B Nazanin" panose="00000400000000000000" pitchFamily="2" charset="-78"/>
              </a:rPr>
              <a:t>Basic </a:t>
            </a:r>
            <a:r>
              <a:rPr lang="en-US" dirty="0" err="1">
                <a:latin typeface="Times New Roman" panose="02020603050405020304" pitchFamily="18" charset="0"/>
                <a:cs typeface="B Nazanin" panose="00000400000000000000" pitchFamily="2" charset="-78"/>
              </a:rPr>
              <a:t>Input/Output</a:t>
            </a:r>
            <a:r>
              <a:rPr lang="en-US" dirty="0">
                <a:latin typeface="Times New Roman" panose="02020603050405020304" pitchFamily="18" charset="0"/>
                <a:cs typeface="B Nazanin" panose="00000400000000000000" pitchFamily="2" charset="-78"/>
              </a:rPr>
              <a:t> System </a:t>
            </a:r>
            <a:r>
              <a:rPr lang="fa-IR" dirty="0">
                <a:latin typeface="Times New Roman" panose="02020603050405020304" pitchFamily="18" charset="0"/>
                <a:cs typeface="B Nazanin" panose="00000400000000000000" pitchFamily="2" charset="-78"/>
              </a:rPr>
              <a:t> یا سامانه پایه ورودی و خروجی است، یک سخت‌افزار کامپیوتر محسوب می‌شود که برروی مادربورد تعبیه شده و محتویات لازم برای اجرای نرم‌افزار سیستم‌عامل را درون خود دارد. در واقع بایوس، سیستم‌عامل را بارگذاری یا اصطلاحا </a:t>
            </a:r>
            <a:r>
              <a:rPr lang="en-US" dirty="0">
                <a:latin typeface="Times New Roman" panose="02020603050405020304" pitchFamily="18" charset="0"/>
                <a:cs typeface="B Nazanin" panose="00000400000000000000" pitchFamily="2" charset="-78"/>
              </a:rPr>
              <a:t>Load </a:t>
            </a:r>
            <a:r>
              <a:rPr lang="fa-IR" dirty="0">
                <a:latin typeface="Times New Roman" panose="02020603050405020304" pitchFamily="18" charset="0"/>
                <a:cs typeface="B Nazanin" panose="00000400000000000000" pitchFamily="2" charset="-78"/>
              </a:rPr>
              <a:t> می‌کند و وظیفه تست کردن سخت‌افزارهای حیاتی که برای روشن شدن سیستم‌عامل نیاز است را بر عهده دارد .</a:t>
            </a:r>
          </a:p>
        </p:txBody>
      </p:sp>
      <p:grpSp>
        <p:nvGrpSpPr>
          <p:cNvPr id="9" name="Group 8">
            <a:extLst>
              <a:ext uri="{FF2B5EF4-FFF2-40B4-BE49-F238E27FC236}">
                <a16:creationId xmlns:a16="http://schemas.microsoft.com/office/drawing/2014/main" id="{3DDED6DE-B5B5-783E-18F9-4110C17978EC}"/>
              </a:ext>
            </a:extLst>
          </p:cNvPr>
          <p:cNvGrpSpPr/>
          <p:nvPr/>
        </p:nvGrpSpPr>
        <p:grpSpPr>
          <a:xfrm>
            <a:off x="1280786" y="797443"/>
            <a:ext cx="9164108" cy="3134418"/>
            <a:chOff x="-455361" y="322808"/>
            <a:chExt cx="11053226" cy="3780556"/>
          </a:xfrm>
        </p:grpSpPr>
        <p:pic>
          <p:nvPicPr>
            <p:cNvPr id="6" name="Picture 5">
              <a:extLst>
                <a:ext uri="{FF2B5EF4-FFF2-40B4-BE49-F238E27FC236}">
                  <a16:creationId xmlns:a16="http://schemas.microsoft.com/office/drawing/2014/main" id="{D0FDC7A0-5E86-B6AA-7E9F-6D4F4087008B}"/>
                </a:ext>
              </a:extLst>
            </p:cNvPr>
            <p:cNvPicPr>
              <a:picLocks noChangeAspect="1"/>
            </p:cNvPicPr>
            <p:nvPr/>
          </p:nvPicPr>
          <p:blipFill>
            <a:blip r:embed="rId2"/>
            <a:stretch>
              <a:fillRect/>
            </a:stretch>
          </p:blipFill>
          <p:spPr>
            <a:xfrm>
              <a:off x="6589875" y="2099366"/>
              <a:ext cx="4007990" cy="2003998"/>
            </a:xfrm>
            <a:prstGeom prst="round2SameRect">
              <a:avLst>
                <a:gd name="adj1" fmla="val 50000"/>
                <a:gd name="adj2" fmla="val 50000"/>
              </a:avLst>
            </a:prstGeom>
          </p:spPr>
        </p:pic>
        <p:pic>
          <p:nvPicPr>
            <p:cNvPr id="8" name="Picture 7">
              <a:extLst>
                <a:ext uri="{FF2B5EF4-FFF2-40B4-BE49-F238E27FC236}">
                  <a16:creationId xmlns:a16="http://schemas.microsoft.com/office/drawing/2014/main" id="{70270F12-985A-CF4E-7540-A0947E25CA4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5361" y="322808"/>
              <a:ext cx="5852158" cy="2687605"/>
            </a:xfrm>
            <a:prstGeom prst="roundRect">
              <a:avLst>
                <a:gd name="adj" fmla="val 50000"/>
              </a:avLst>
            </a:prstGeom>
          </p:spPr>
        </p:pic>
      </p:grpSp>
    </p:spTree>
    <p:extLst>
      <p:ext uri="{BB962C8B-B14F-4D97-AF65-F5344CB8AC3E}">
        <p14:creationId xmlns:p14="http://schemas.microsoft.com/office/powerpoint/2010/main" val="16071452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304800" y="4060663"/>
            <a:ext cx="11720051" cy="2308324"/>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بایوس یک ( </a:t>
            </a:r>
            <a:r>
              <a:rPr lang="en-US" b="1" dirty="0">
                <a:latin typeface="Times New Roman" panose="02020603050405020304" pitchFamily="18" charset="0"/>
                <a:cs typeface="B Nazanin" panose="00000400000000000000" pitchFamily="2" charset="-78"/>
              </a:rPr>
              <a:t>Firmware</a:t>
            </a:r>
            <a:r>
              <a:rPr lang="fa-IR" b="1" dirty="0">
                <a:latin typeface="Times New Roman" panose="02020603050405020304" pitchFamily="18" charset="0"/>
                <a:cs typeface="B Nazanin" panose="00000400000000000000" pitchFamily="2" charset="-78"/>
              </a:rPr>
              <a:t> )چیزی بین سخت‌افزار و نرم‌افزار) است. در واقع </a:t>
            </a:r>
            <a:r>
              <a:rPr lang="en-US" b="1" dirty="0">
                <a:latin typeface="Times New Roman" panose="02020603050405020304" pitchFamily="18" charset="0"/>
                <a:cs typeface="B Nazanin" panose="00000400000000000000" pitchFamily="2" charset="-78"/>
              </a:rPr>
              <a:t>Firmware </a:t>
            </a:r>
            <a:r>
              <a:rPr lang="fa-IR" b="1" dirty="0">
                <a:latin typeface="Times New Roman" panose="02020603050405020304" pitchFamily="18" charset="0"/>
                <a:cs typeface="B Nazanin" panose="00000400000000000000" pitchFamily="2" charset="-78"/>
              </a:rPr>
              <a:t>نرم‌افزاری است که درون سخت‌افزار قرار دارد. به این معنا که بایوس یک سخت‌افزار موجود در مادربورد است که یک نرم‌افزار با وظایف زیادی برروی آن نصب شده است. این حافظه زیر دسته‌ای از حافظه‌ی </a:t>
            </a:r>
            <a:r>
              <a:rPr lang="en-US" b="1" dirty="0">
                <a:latin typeface="Times New Roman" panose="02020603050405020304" pitchFamily="18" charset="0"/>
                <a:cs typeface="B Nazanin" panose="00000400000000000000" pitchFamily="2" charset="-78"/>
              </a:rPr>
              <a:t>ROM </a:t>
            </a:r>
            <a:r>
              <a:rPr lang="fa-IR" b="1" dirty="0">
                <a:latin typeface="Times New Roman" panose="02020603050405020304" pitchFamily="18" charset="0"/>
                <a:cs typeface="B Nazanin" panose="00000400000000000000" pitchFamily="2" charset="-78"/>
              </a:rPr>
              <a:t> (حافظه فقط خواندنی و غیرقابل پاک شدن) است و چون بایوس یک حافظه </a:t>
            </a:r>
            <a:r>
              <a:rPr lang="en-US" b="1" dirty="0">
                <a:latin typeface="Times New Roman" panose="02020603050405020304" pitchFamily="18" charset="0"/>
                <a:cs typeface="B Nazanin" panose="00000400000000000000" pitchFamily="2" charset="-78"/>
              </a:rPr>
              <a:t>Flash ROM </a:t>
            </a:r>
            <a:r>
              <a:rPr lang="fa-IR" b="1" dirty="0">
                <a:latin typeface="Times New Roman" panose="02020603050405020304" pitchFamily="18" charset="0"/>
                <a:cs typeface="B Nazanin" panose="00000400000000000000" pitchFamily="2" charset="-78"/>
              </a:rPr>
              <a:t>یا </a:t>
            </a:r>
            <a:r>
              <a:rPr lang="en-US" b="1" dirty="0">
                <a:latin typeface="Times New Roman" panose="02020603050405020304" pitchFamily="18" charset="0"/>
                <a:cs typeface="B Nazanin" panose="00000400000000000000" pitchFamily="2" charset="-78"/>
              </a:rPr>
              <a:t>EEPROM </a:t>
            </a:r>
            <a:r>
              <a:rPr lang="fa-IR" b="1" dirty="0">
                <a:latin typeface="Times New Roman" panose="02020603050405020304" pitchFamily="18" charset="0"/>
                <a:cs typeface="B Nazanin" panose="00000400000000000000" pitchFamily="2" charset="-78"/>
              </a:rPr>
              <a:t> است، می‌توان اطلاعات آن‌را توسط تولید ولتاژ، پاک و مجددا آپدیت کرد و همچنین برخلاف حافظه‌های  </a:t>
            </a:r>
            <a:r>
              <a:rPr lang="en-US" b="1" dirty="0">
                <a:latin typeface="Times New Roman" panose="02020603050405020304" pitchFamily="18" charset="0"/>
                <a:cs typeface="B Nazanin" panose="00000400000000000000" pitchFamily="2" charset="-78"/>
              </a:rPr>
              <a:t>RAM</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با قطع برق اطلاعات درون آن از بین نخواهد رفت.</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56741" y="625941"/>
            <a:ext cx="5993837" cy="2936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002902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424206" y="1015461"/>
            <a:ext cx="11600645" cy="2793072"/>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کارت صدا، مبدل صوتی سخت افزارهای کامپیوتر</a:t>
            </a:r>
          </a:p>
          <a:p>
            <a:pPr algn="justLow" rtl="1">
              <a:lnSpc>
                <a:spcPct val="200000"/>
              </a:lnSpc>
            </a:pPr>
            <a:r>
              <a:rPr lang="fa-IR" dirty="0">
                <a:latin typeface="Times New Roman" panose="02020603050405020304" pitchFamily="18" charset="0"/>
                <a:cs typeface="B Nazanin" panose="00000400000000000000" pitchFamily="2" charset="-78"/>
              </a:rPr>
              <a:t>یکی دیگر از انواع سخت افزار کامپیوتر که وظیفه‌ی انتقال سیگنال‌های صوت از فایل‌های صوتی به مراکز پخش صدا مانند بلندگو را برعهده دارد. هنگامی که یک صوت یا یک موسیقی را پخش می‌کنید،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اطلاعات آن‌ها را دریافت می‌کند و به کارت صدا تحویل می‌دهد، کارت صدا اطلاعات را پردازش و روی خروجی خود که به بلندگو متصل است، قرار می‌دهد. درواقع کارت صداها را می‌توان واسطی بین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و بلندگو دانست. برای استفاده از کارت صداها، باید درایور مورد نیاز آن‌ها نصب شود. کارت صدا همچنین در کارت‌های ویدئویی با کابل  </a:t>
            </a:r>
            <a:r>
              <a:rPr lang="en-US" dirty="0">
                <a:latin typeface="Times New Roman" panose="02020603050405020304" pitchFamily="18" charset="0"/>
                <a:cs typeface="B Nazanin" panose="00000400000000000000" pitchFamily="2" charset="-78"/>
              </a:rPr>
              <a:t>HDMI </a:t>
            </a:r>
            <a:r>
              <a:rPr lang="fa-IR" dirty="0">
                <a:latin typeface="Times New Roman" panose="02020603050405020304" pitchFamily="18" charset="0"/>
                <a:cs typeface="B Nazanin" panose="00000400000000000000" pitchFamily="2" charset="-78"/>
              </a:rPr>
              <a:t>  قرار دارد تا صدارا همراه با ویدئو به خروجی‌های خود منتقل کنند.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t="28044" b="29111"/>
          <a:stretch/>
        </p:blipFill>
        <p:spPr>
          <a:xfrm>
            <a:off x="258480" y="3741572"/>
            <a:ext cx="7009585" cy="3003218"/>
          </a:xfrm>
          <a:prstGeom prst="rect">
            <a:avLst/>
          </a:prstGeom>
        </p:spPr>
      </p:pic>
    </p:spTree>
    <p:extLst>
      <p:ext uri="{BB962C8B-B14F-4D97-AF65-F5344CB8AC3E}">
        <p14:creationId xmlns:p14="http://schemas.microsoft.com/office/powerpoint/2010/main" val="57216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0" y="732657"/>
            <a:ext cx="11808542" cy="1685077"/>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b="1" dirty="0">
                <a:cs typeface="B Titr" panose="00000700000000000000" pitchFamily="2" charset="-78"/>
              </a:rPr>
              <a:t>درگاه‌ های ارتباطی</a:t>
            </a:r>
          </a:p>
          <a:p>
            <a:pPr algn="r" rtl="1">
              <a:lnSpc>
                <a:spcPct val="200000"/>
              </a:lnSpc>
            </a:pPr>
            <a:r>
              <a:rPr lang="fa-IR" dirty="0">
                <a:cs typeface="B Nazanin" panose="00000400000000000000" pitchFamily="2" charset="-78"/>
              </a:rPr>
              <a:t>درگاه‌ها یا پورت‌ها درواقع محل‌هایی برای اتصال وسایل جانی مانند موس، کیبورد و ... به سیستم‌ استفاده می‌شود. درگاه‌ها از نظر سرعت انتقال داده دارای دو دسته‌بندی کلی برمبنای نوع انتقال هستند.</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4267" y="2916075"/>
            <a:ext cx="8502424" cy="3848070"/>
          </a:xfrm>
          <a:prstGeom prst="rect">
            <a:avLst/>
          </a:prstGeom>
        </p:spPr>
      </p:pic>
    </p:spTree>
    <p:extLst>
      <p:ext uri="{BB962C8B-B14F-4D97-AF65-F5344CB8AC3E}">
        <p14:creationId xmlns:p14="http://schemas.microsoft.com/office/powerpoint/2010/main" val="2951040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160256" y="2801929"/>
            <a:ext cx="11844931" cy="3970318"/>
          </a:xfrm>
          <a:prstGeom prst="rect">
            <a:avLst/>
          </a:prstGeom>
        </p:spPr>
        <p:txBody>
          <a:bodyPr wrap="square">
            <a:spAutoFit/>
          </a:bodyPr>
          <a:lstStyle/>
          <a:p>
            <a:pPr algn="r" rtl="1">
              <a:lnSpc>
                <a:spcPct val="200000"/>
              </a:lnSpc>
            </a:pPr>
            <a:r>
              <a:rPr lang="fa-IR" dirty="0">
                <a:latin typeface="Times New Roman" panose="02020603050405020304" pitchFamily="18" charset="0"/>
                <a:cs typeface="B Nazanin" panose="00000400000000000000" pitchFamily="2" charset="-78"/>
              </a:rPr>
              <a:t>حال به معرفی برخی از این درگاه‌ها می‌پردازیم :</a:t>
            </a:r>
          </a:p>
          <a:p>
            <a:pPr marL="285750" indent="-285750" algn="r" rtl="1">
              <a:lnSpc>
                <a:spcPct val="200000"/>
              </a:lnSpc>
              <a:buFont typeface="Wingdings" panose="05000000000000000000" pitchFamily="2" charset="2"/>
              <a:buChar char="§"/>
            </a:pPr>
            <a:r>
              <a:rPr lang="en-US" dirty="0">
                <a:latin typeface="Times New Roman" panose="02020603050405020304" pitchFamily="18" charset="0"/>
                <a:cs typeface="B Nazanin" panose="00000400000000000000" pitchFamily="2" charset="-78"/>
              </a:rPr>
              <a:t> : PS/2 </a:t>
            </a:r>
            <a:r>
              <a:rPr lang="fa-IR" dirty="0">
                <a:latin typeface="Times New Roman" panose="02020603050405020304" pitchFamily="18" charset="0"/>
                <a:cs typeface="B Nazanin" panose="00000400000000000000" pitchFamily="2" charset="-78"/>
              </a:rPr>
              <a:t>این درگاه برای اتصال موس و کیبوردهای قدیمی استفاده می‌شود.</a:t>
            </a:r>
          </a:p>
          <a:p>
            <a:pPr marL="285750" indent="-285750" algn="r" rtl="1">
              <a:lnSpc>
                <a:spcPct val="200000"/>
              </a:lnSpc>
              <a:buFont typeface="Wingdings" panose="05000000000000000000" pitchFamily="2" charset="2"/>
              <a:buChar char="§"/>
            </a:pPr>
            <a:r>
              <a:rPr lang="fa-IR" dirty="0">
                <a:latin typeface="Times New Roman" panose="02020603050405020304" pitchFamily="18" charset="0"/>
                <a:cs typeface="B Nazanin" panose="00000400000000000000" pitchFamily="2" charset="-78"/>
              </a:rPr>
              <a:t>پورت </a:t>
            </a:r>
            <a:r>
              <a:rPr lang="en-US" dirty="0">
                <a:latin typeface="Times New Roman" panose="02020603050405020304" pitchFamily="18" charset="0"/>
                <a:cs typeface="B Nazanin" panose="00000400000000000000" pitchFamily="2" charset="-78"/>
              </a:rPr>
              <a:t>ETHERNET </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یا پورت </a:t>
            </a:r>
            <a:r>
              <a:rPr lang="en-US" dirty="0">
                <a:latin typeface="Times New Roman" panose="02020603050405020304" pitchFamily="18" charset="0"/>
                <a:cs typeface="B Nazanin" panose="00000400000000000000" pitchFamily="2" charset="-78"/>
              </a:rPr>
              <a:t>LAN </a:t>
            </a:r>
            <a:r>
              <a:rPr lang="fa-IR" dirty="0">
                <a:latin typeface="Times New Roman" panose="02020603050405020304" pitchFamily="18" charset="0"/>
                <a:cs typeface="B Nazanin" panose="00000400000000000000" pitchFamily="2" charset="-78"/>
              </a:rPr>
              <a:t> : جهت شبکه کردن سیستم‌ها و تبادل اطلاعات استفاده می‌شود.</a:t>
            </a:r>
          </a:p>
          <a:p>
            <a:pPr marL="285750" indent="-285750" algn="r" rtl="1">
              <a:lnSpc>
                <a:spcPct val="200000"/>
              </a:lnSpc>
              <a:buFont typeface="Wingdings" panose="05000000000000000000" pitchFamily="2" charset="2"/>
              <a:buChar char="§"/>
            </a:pPr>
            <a:r>
              <a:rPr lang="fa-IR" dirty="0">
                <a:latin typeface="Times New Roman" panose="02020603050405020304" pitchFamily="18" charset="0"/>
                <a:cs typeface="B Nazanin" panose="00000400000000000000" pitchFamily="2" charset="-78"/>
              </a:rPr>
              <a:t>درگاه </a:t>
            </a:r>
            <a:r>
              <a:rPr lang="en-US" dirty="0">
                <a:latin typeface="Times New Roman" panose="02020603050405020304" pitchFamily="18" charset="0"/>
                <a:cs typeface="B Nazanin" panose="00000400000000000000" pitchFamily="2" charset="-78"/>
              </a:rPr>
              <a:t> : USB</a:t>
            </a:r>
            <a:r>
              <a:rPr lang="fa-IR" dirty="0">
                <a:latin typeface="Times New Roman" panose="02020603050405020304" pitchFamily="18" charset="0"/>
                <a:cs typeface="B Nazanin" panose="00000400000000000000" pitchFamily="2" charset="-78"/>
              </a:rPr>
              <a:t>یک درگاه سریع است که برای اتصال لوازم جانبی مانند کیبورد، موس، بلندگو، چاپگر و ... استفاده می‌شود.</a:t>
            </a:r>
          </a:p>
          <a:p>
            <a:pPr marL="285750" indent="-285750" algn="r" rtl="1">
              <a:lnSpc>
                <a:spcPct val="200000"/>
              </a:lnSpc>
              <a:buFont typeface="Wingdings" panose="05000000000000000000" pitchFamily="2" charset="2"/>
              <a:buChar char="§"/>
            </a:pPr>
            <a:r>
              <a:rPr lang="fa-IR" dirty="0">
                <a:latin typeface="Times New Roman" panose="02020603050405020304" pitchFamily="18" charset="0"/>
                <a:cs typeface="B Nazanin" panose="00000400000000000000" pitchFamily="2" charset="-78"/>
              </a:rPr>
              <a:t>پورت </a:t>
            </a:r>
            <a:r>
              <a:rPr lang="en-US" dirty="0">
                <a:latin typeface="Times New Roman" panose="02020603050405020304" pitchFamily="18" charset="0"/>
                <a:cs typeface="B Nazanin" panose="00000400000000000000" pitchFamily="2" charset="-78"/>
              </a:rPr>
              <a:t> : VGA</a:t>
            </a:r>
            <a:r>
              <a:rPr lang="fa-IR" dirty="0">
                <a:latin typeface="Times New Roman" panose="02020603050405020304" pitchFamily="18" charset="0"/>
                <a:cs typeface="B Nazanin" panose="00000400000000000000" pitchFamily="2" charset="-78"/>
              </a:rPr>
              <a:t>محل اتصال کابل دیتای مانیتور یا به‌عبارت دیگر پورت اتصال مانیتور به گرافیک موجود برروی بورد است.</a:t>
            </a:r>
          </a:p>
          <a:p>
            <a:pPr marL="285750" indent="-285750" algn="r" rtl="1">
              <a:lnSpc>
                <a:spcPct val="200000"/>
              </a:lnSpc>
              <a:buFont typeface="Wingdings" panose="05000000000000000000" pitchFamily="2" charset="2"/>
              <a:buChar char="§"/>
            </a:pPr>
            <a:r>
              <a:rPr lang="fa-IR" dirty="0">
                <a:latin typeface="Times New Roman" panose="02020603050405020304" pitchFamily="18" charset="0"/>
                <a:cs typeface="B Nazanin" panose="00000400000000000000" pitchFamily="2" charset="-78"/>
              </a:rPr>
              <a:t>پورت</a:t>
            </a:r>
            <a:r>
              <a:rPr lang="en-US" dirty="0">
                <a:latin typeface="Times New Roman" panose="02020603050405020304" pitchFamily="18" charset="0"/>
                <a:cs typeface="B Nazanin" panose="00000400000000000000" pitchFamily="2" charset="-78"/>
              </a:rPr>
              <a:t> : COM </a:t>
            </a:r>
            <a:r>
              <a:rPr lang="fa-IR" dirty="0">
                <a:latin typeface="Times New Roman" panose="02020603050405020304" pitchFamily="18" charset="0"/>
                <a:cs typeface="B Nazanin" panose="00000400000000000000" pitchFamily="2" charset="-78"/>
              </a:rPr>
              <a:t>در گذشته برخی مانیتورها و حتی موس‌ها از این قسمت به سیستم متصل میشده‌اند که با ارتقا در نوع اتصال این وسایل، می‌توان گفت که این پورت‌ها تقریبا کاربرد خاصی ندارند.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l="-463"/>
          <a:stretch/>
        </p:blipFill>
        <p:spPr>
          <a:xfrm>
            <a:off x="409147" y="664820"/>
            <a:ext cx="7250881" cy="2764180"/>
          </a:xfrm>
          <a:prstGeom prst="rect">
            <a:avLst/>
          </a:prstGeom>
        </p:spPr>
      </p:pic>
    </p:spTree>
    <p:extLst>
      <p:ext uri="{BB962C8B-B14F-4D97-AF65-F5344CB8AC3E}">
        <p14:creationId xmlns:p14="http://schemas.microsoft.com/office/powerpoint/2010/main" val="21921633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115" name="Rectangle 114"/>
          <p:cNvSpPr/>
          <p:nvPr/>
        </p:nvSpPr>
        <p:spPr>
          <a:xfrm>
            <a:off x="333968" y="3694752"/>
            <a:ext cx="11611897" cy="2862322"/>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dirty="0">
                <a:latin typeface="Times New Roman" panose="02020603050405020304" pitchFamily="18" charset="0"/>
                <a:cs typeface="B Titr" panose="00000700000000000000" pitchFamily="2" charset="-78"/>
              </a:rPr>
              <a:t>ورودی و خروجی</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I/O </a:t>
            </a:r>
          </a:p>
          <a:p>
            <a:pPr algn="justLow" rtl="1">
              <a:lnSpc>
                <a:spcPct val="200000"/>
              </a:lnSpc>
            </a:pPr>
            <a:r>
              <a:rPr lang="fa-IR" dirty="0">
                <a:latin typeface="Times New Roman" panose="02020603050405020304" pitchFamily="18" charset="0"/>
                <a:cs typeface="B Nazanin" panose="00000400000000000000" pitchFamily="2" charset="-78"/>
              </a:rPr>
              <a:t>ورودی و خروجی یا همان </a:t>
            </a:r>
            <a:r>
              <a:rPr lang="en-US" dirty="0">
                <a:latin typeface="Times New Roman" panose="02020603050405020304" pitchFamily="18" charset="0"/>
                <a:cs typeface="B Nazanin" panose="00000400000000000000" pitchFamily="2" charset="-78"/>
              </a:rPr>
              <a:t>I/O، </a:t>
            </a:r>
            <a:r>
              <a:rPr lang="fa-IR" dirty="0">
                <a:latin typeface="Times New Roman" panose="02020603050405020304" pitchFamily="18" charset="0"/>
                <a:cs typeface="B Nazanin" panose="00000400000000000000" pitchFamily="2" charset="-78"/>
              </a:rPr>
              <a:t>درواقع راهی برای برقراری ارتباط بین سیستم پردازش اطلاعات و اجزای دیگر (مانند انسان، برنامه‌های کامپیوتری و ...) است. دستگاه‌های ورودی مانند موس، کیبورد و ... هنگام تغییر توسط عوامل بیرونی، یک وقفه </a:t>
            </a:r>
            <a:r>
              <a:rPr lang="en-US" dirty="0">
                <a:latin typeface="Times New Roman" panose="02020603050405020304" pitchFamily="18" charset="0"/>
                <a:cs typeface="B Nazanin" panose="00000400000000000000" pitchFamily="2" charset="-78"/>
              </a:rPr>
              <a:t>I/O </a:t>
            </a:r>
            <a:r>
              <a:rPr lang="fa-IR" dirty="0">
                <a:latin typeface="Times New Roman" panose="02020603050405020304" pitchFamily="18" charset="0"/>
                <a:cs typeface="B Nazanin" panose="00000400000000000000" pitchFamily="2" charset="-78"/>
              </a:rPr>
              <a:t> به </a:t>
            </a: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ارسال می‌کنند و  </a:t>
            </a: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توسط واحدی به‌نام </a:t>
            </a:r>
            <a:r>
              <a:rPr lang="en-US" dirty="0">
                <a:latin typeface="Times New Roman" panose="02020603050405020304" pitchFamily="18" charset="0"/>
                <a:cs typeface="B Nazanin" panose="00000400000000000000" pitchFamily="2" charset="-78"/>
              </a:rPr>
              <a:t>DMA، </a:t>
            </a:r>
            <a:r>
              <a:rPr lang="fa-IR" dirty="0">
                <a:latin typeface="Times New Roman" panose="02020603050405020304" pitchFamily="18" charset="0"/>
                <a:cs typeface="B Nazanin" panose="00000400000000000000" pitchFamily="2" charset="-78"/>
              </a:rPr>
              <a:t>به آن‌ها سرویس می‌دهد. دقت کنید که خروجی‌های دستگاه‌های مانند کیبورد، موس و ...، ورودی برای </a:t>
            </a: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هستند و خروجی کار </a:t>
            </a: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 که شامل اجرای دستورات است، برروی دستگاه‌های خروجی مانند هدفون، نمایشگر و ... می‌باشد</a:t>
            </a:r>
          </a:p>
        </p:txBody>
      </p:sp>
      <p:pic>
        <p:nvPicPr>
          <p:cNvPr id="5" name="Picture 4">
            <a:extLst>
              <a:ext uri="{FF2B5EF4-FFF2-40B4-BE49-F238E27FC236}">
                <a16:creationId xmlns:a16="http://schemas.microsoft.com/office/drawing/2014/main" id="{7AB2B8BF-01DF-BAE6-6A62-6DEE65B5A18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79370" y="300926"/>
            <a:ext cx="5359138" cy="3889697"/>
          </a:xfrm>
          <a:prstGeom prst="rect">
            <a:avLst/>
          </a:prstGeom>
        </p:spPr>
      </p:pic>
      <p:pic>
        <p:nvPicPr>
          <p:cNvPr id="7" name="Picture 6">
            <a:extLst>
              <a:ext uri="{FF2B5EF4-FFF2-40B4-BE49-F238E27FC236}">
                <a16:creationId xmlns:a16="http://schemas.microsoft.com/office/drawing/2014/main" id="{326F0365-DECE-BA05-4F89-43D55AE249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00979" y="1046375"/>
            <a:ext cx="2746043" cy="2546955"/>
          </a:xfrm>
          <a:prstGeom prst="rect">
            <a:avLst/>
          </a:prstGeom>
        </p:spPr>
      </p:pic>
    </p:spTree>
    <p:extLst>
      <p:ext uri="{BB962C8B-B14F-4D97-AF65-F5344CB8AC3E}">
        <p14:creationId xmlns:p14="http://schemas.microsoft.com/office/powerpoint/2010/main" val="1912112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1857" y="4566219"/>
            <a:ext cx="11648286"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همان‌طور که اشاره شد، هر کامپیوتر متشکل از اجزای سخت‌ افزاری ثابت و کارآمد می‌باشد. سخت افزار ها به دو نوع سخت افزار داخلی(</a:t>
            </a:r>
            <a:r>
              <a:rPr lang="en-US" dirty="0">
                <a:latin typeface="Times New Roman" panose="02020603050405020304" pitchFamily="18" charset="0"/>
                <a:cs typeface="B Nazanin" panose="00000400000000000000" pitchFamily="2" charset="-78"/>
              </a:rPr>
              <a:t>Internal Hardware </a:t>
            </a:r>
            <a:r>
              <a:rPr lang="fa-IR" dirty="0">
                <a:latin typeface="Times New Roman" panose="02020603050405020304" pitchFamily="18" charset="0"/>
                <a:cs typeface="B Nazanin" panose="00000400000000000000" pitchFamily="2" charset="-78"/>
              </a:rPr>
              <a:t> ) و سخت افزار خارجی</a:t>
            </a:r>
            <a:r>
              <a:rPr lang="en-US" dirty="0">
                <a:latin typeface="Times New Roman" panose="02020603050405020304" pitchFamily="18" charset="0"/>
                <a:cs typeface="B Nazanin" panose="00000400000000000000" pitchFamily="2" charset="-78"/>
              </a:rPr>
              <a:t>External Hardware) </a:t>
            </a:r>
            <a:r>
              <a:rPr lang="fa-IR" dirty="0">
                <a:latin typeface="Times New Roman" panose="02020603050405020304" pitchFamily="18" charset="0"/>
                <a:cs typeface="B Nazanin" panose="00000400000000000000" pitchFamily="2" charset="-78"/>
              </a:rPr>
              <a:t> ) تقسیم می‌شوند. به طور کلی می‌توان گفت سخت افزار های داخلی، اجزای ضروری برای عملکرد صحیح کامپیوتر هستند؛ در حالی که سخت افزار های خارجی به منظور اضافه شدن امکانات یا بهبود عملکرد، به کامپیوتر متصل شده اند.</a:t>
            </a:r>
            <a:endParaRPr lang="en-US" dirty="0">
              <a:latin typeface="Times New Roman" panose="02020603050405020304" pitchFamily="18" charset="0"/>
              <a:cs typeface="B Nazanin" panose="00000400000000000000" pitchFamily="2" charset="-78"/>
            </a:endParaRPr>
          </a:p>
        </p:txBody>
      </p:sp>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معرفی انواع سخت‌ افزار کامپیوتر </a:t>
            </a:r>
            <a:endParaRPr lang="en-US" sz="2000" dirty="0">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1858144" y="1398125"/>
            <a:ext cx="8475711" cy="2825237"/>
          </a:xfrm>
          <a:prstGeom prst="rect">
            <a:avLst/>
          </a:prstGeom>
        </p:spPr>
      </p:pic>
    </p:spTree>
    <p:extLst>
      <p:ext uri="{BB962C8B-B14F-4D97-AF65-F5344CB8AC3E}">
        <p14:creationId xmlns:p14="http://schemas.microsoft.com/office/powerpoint/2010/main" val="2985635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خارجی</a:t>
            </a:r>
            <a:endParaRPr lang="en-US" sz="2000" dirty="0">
              <a:cs typeface="B Titr" panose="00000700000000000000" pitchFamily="2" charset="-78"/>
            </a:endParaRPr>
          </a:p>
        </p:txBody>
      </p:sp>
      <p:sp>
        <p:nvSpPr>
          <p:cNvPr id="115" name="Rectangle 114"/>
          <p:cNvSpPr/>
          <p:nvPr/>
        </p:nvSpPr>
        <p:spPr>
          <a:xfrm>
            <a:off x="339365" y="1015461"/>
            <a:ext cx="11685486" cy="1131079"/>
          </a:xfrm>
          <a:prstGeom prst="rect">
            <a:avLst/>
          </a:prstGeom>
        </p:spPr>
        <p:txBody>
          <a:bodyPr wrap="square">
            <a:spAutoFit/>
          </a:bodyPr>
          <a:lstStyle/>
          <a:p>
            <a:pPr algn="r" rtl="1">
              <a:lnSpc>
                <a:spcPct val="200000"/>
              </a:lnSpc>
            </a:pPr>
            <a:r>
              <a:rPr lang="fa-IR" dirty="0">
                <a:latin typeface="Times New Roman" panose="02020603050405020304" pitchFamily="18" charset="0"/>
                <a:cs typeface="B Nazanin" panose="00000400000000000000" pitchFamily="2" charset="-78"/>
              </a:rPr>
              <a:t>دراین بخش به معرفی سخت افزارهای کامپیوتر که به‌عنوان سخت‌افزار خارجی یا  </a:t>
            </a:r>
            <a:r>
              <a:rPr lang="en-US" dirty="0">
                <a:latin typeface="Times New Roman" panose="02020603050405020304" pitchFamily="18" charset="0"/>
                <a:cs typeface="B Nazanin" panose="00000400000000000000" pitchFamily="2" charset="-78"/>
              </a:rPr>
              <a:t>External </a:t>
            </a:r>
            <a:r>
              <a:rPr lang="fa-IR" dirty="0">
                <a:latin typeface="Times New Roman" panose="02020603050405020304" pitchFamily="18" charset="0"/>
                <a:cs typeface="B Nazanin" panose="00000400000000000000" pitchFamily="2" charset="-78"/>
              </a:rPr>
              <a:t> شناخته می‌شوند، صحبت می‌کنیم. این سخت‌افزارها بسیار ساده و عمومی هستند اما بهتر است اطلاعاتی درباره‌ی آن‌ها داشته باشید.</a:t>
            </a:r>
          </a:p>
        </p:txBody>
      </p:sp>
      <p:pic>
        <p:nvPicPr>
          <p:cNvPr id="2" name="Picture 1"/>
          <p:cNvPicPr>
            <a:picLocks noChangeAspect="1"/>
          </p:cNvPicPr>
          <p:nvPr/>
        </p:nvPicPr>
        <p:blipFill>
          <a:blip r:embed="rId2"/>
          <a:stretch>
            <a:fillRect/>
          </a:stretch>
        </p:blipFill>
        <p:spPr>
          <a:xfrm>
            <a:off x="1521066" y="2348157"/>
            <a:ext cx="8886125" cy="4165371"/>
          </a:xfrm>
          <a:prstGeom prst="rect">
            <a:avLst/>
          </a:prstGeom>
        </p:spPr>
      </p:pic>
    </p:spTree>
    <p:extLst>
      <p:ext uri="{BB962C8B-B14F-4D97-AF65-F5344CB8AC3E}">
        <p14:creationId xmlns:p14="http://schemas.microsoft.com/office/powerpoint/2010/main" val="1952157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خارجی</a:t>
            </a:r>
            <a:endParaRPr lang="en-US" sz="2000" dirty="0">
              <a:cs typeface="B Titr" panose="00000700000000000000" pitchFamily="2" charset="-78"/>
            </a:endParaRPr>
          </a:p>
        </p:txBody>
      </p:sp>
      <p:sp>
        <p:nvSpPr>
          <p:cNvPr id="115" name="Rectangle 114"/>
          <p:cNvSpPr/>
          <p:nvPr/>
        </p:nvSpPr>
        <p:spPr>
          <a:xfrm>
            <a:off x="292231" y="4659295"/>
            <a:ext cx="11516311" cy="1685077"/>
          </a:xfrm>
          <a:prstGeom prst="rect">
            <a:avLst/>
          </a:prstGeom>
        </p:spPr>
        <p:txBody>
          <a:bodyPr wrap="square">
            <a:spAutoFit/>
          </a:bodyPr>
          <a:lstStyle/>
          <a:p>
            <a:pPr marL="285750" indent="-285750" algn="r" rtl="1">
              <a:lnSpc>
                <a:spcPct val="20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کیس یا جعبه کامپیوتر</a:t>
            </a:r>
          </a:p>
          <a:p>
            <a:pPr algn="r" rtl="1">
              <a:lnSpc>
                <a:spcPct val="200000"/>
              </a:lnSpc>
            </a:pPr>
            <a:r>
              <a:rPr lang="fa-IR" dirty="0">
                <a:latin typeface="Times New Roman" panose="02020603050405020304" pitchFamily="18" charset="0"/>
                <a:cs typeface="B Nazanin" panose="00000400000000000000" pitchFamily="2" charset="-78"/>
              </a:rPr>
              <a:t>کیس کامپیوتر یک محفظه فلزی یا پلاستیکی است که اجزای مهم کامپیوتر را درون خود قرار داده است و درواقع مکانی برای برقراری ارتباط میان اجزا محسوب می‌شود و یک پک کامل از سخت افزارهای کامپیوتر می‌باشد.</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6927" y="333078"/>
            <a:ext cx="5881007" cy="4326217"/>
          </a:xfrm>
          <a:prstGeom prst="rect">
            <a:avLst/>
          </a:prstGeom>
        </p:spPr>
      </p:pic>
    </p:spTree>
    <p:extLst>
      <p:ext uri="{BB962C8B-B14F-4D97-AF65-F5344CB8AC3E}">
        <p14:creationId xmlns:p14="http://schemas.microsoft.com/office/powerpoint/2010/main" val="31257414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خارجی</a:t>
            </a:r>
            <a:endParaRPr lang="en-US" sz="2000" dirty="0">
              <a:cs typeface="B Titr" panose="00000700000000000000" pitchFamily="2" charset="-78"/>
            </a:endParaRPr>
          </a:p>
        </p:txBody>
      </p:sp>
      <p:sp>
        <p:nvSpPr>
          <p:cNvPr id="115" name="Rectangle 114"/>
          <p:cNvSpPr/>
          <p:nvPr/>
        </p:nvSpPr>
        <p:spPr>
          <a:xfrm>
            <a:off x="333530" y="664781"/>
            <a:ext cx="5569922" cy="5528437"/>
          </a:xfrm>
          <a:prstGeom prst="rect">
            <a:avLst/>
          </a:prstGeom>
        </p:spPr>
        <p:txBody>
          <a:bodyPr wrap="square">
            <a:spAutoFit/>
          </a:bodyPr>
          <a:lstStyle/>
          <a:p>
            <a:pPr marL="285750" indent="-285750" algn="r" rtl="1">
              <a:lnSpc>
                <a:spcPct val="25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مانیتور یا نمایشگر (</a:t>
            </a:r>
            <a:r>
              <a:rPr lang="en-US" b="1" dirty="0">
                <a:latin typeface="Times New Roman" panose="02020603050405020304" pitchFamily="18" charset="0"/>
                <a:cs typeface="B Titr" panose="00000700000000000000" pitchFamily="2" charset="-78"/>
              </a:rPr>
              <a:t>Monitor</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a:p>
            <a:pPr algn="justLow" rtl="1">
              <a:lnSpc>
                <a:spcPct val="250000"/>
              </a:lnSpc>
            </a:pPr>
            <a:r>
              <a:rPr lang="fa-IR" dirty="0">
                <a:latin typeface="Times New Roman" panose="02020603050405020304" pitchFamily="18" charset="0"/>
                <a:cs typeface="B Nazanin" panose="00000400000000000000" pitchFamily="2" charset="-78"/>
              </a:rPr>
              <a:t>مانیتور یا نمایشگر کامپیوتر یا صفحه نمایش، یکی از سخت افزارهای کامپیوتر به حساب می‌آید  که ویدئو و اطلاعات گرافیکی پردازش شده توسط کارت گرافیک (داخل کیس) را از طریق کابل در نمایشگر نشان می‌دهد و انواع مختلفی دارد. نمایشگرها در نگاه اول شبیه به تلویزیون هستند؛ اما رزولوشن نمایشگرها بالاتر است. اکثر مانیتورها دارای دکمه‌هایی برای کنترل هستند که به شما امکان می دهد تنظیمات نمایش مانیتور خود را تغییر دهید. برخی از مانیتورها دارای بلندگوهای داخلی نیز هستند.</a:t>
            </a:r>
          </a:p>
        </p:txBody>
      </p:sp>
      <p:pic>
        <p:nvPicPr>
          <p:cNvPr id="5" name="Picture 4">
            <a:extLst>
              <a:ext uri="{FF2B5EF4-FFF2-40B4-BE49-F238E27FC236}">
                <a16:creationId xmlns:a16="http://schemas.microsoft.com/office/drawing/2014/main" id="{03F82E3D-C1CA-F408-1A51-C8E616C89EC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17616" y="1263192"/>
            <a:ext cx="4967347" cy="4488228"/>
          </a:xfrm>
          <a:prstGeom prst="rect">
            <a:avLst/>
          </a:prstGeom>
        </p:spPr>
      </p:pic>
    </p:spTree>
    <p:extLst>
      <p:ext uri="{BB962C8B-B14F-4D97-AF65-F5344CB8AC3E}">
        <p14:creationId xmlns:p14="http://schemas.microsoft.com/office/powerpoint/2010/main" val="17335495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خارجی</a:t>
            </a:r>
            <a:endParaRPr lang="en-US" sz="2000" dirty="0">
              <a:cs typeface="B Titr" panose="00000700000000000000" pitchFamily="2" charset="-78"/>
            </a:endParaRPr>
          </a:p>
        </p:txBody>
      </p:sp>
      <p:sp>
        <p:nvSpPr>
          <p:cNvPr id="115" name="Rectangle 114"/>
          <p:cNvSpPr/>
          <p:nvPr/>
        </p:nvSpPr>
        <p:spPr>
          <a:xfrm>
            <a:off x="477520" y="3845299"/>
            <a:ext cx="11331022" cy="2862322"/>
          </a:xfrm>
          <a:prstGeom prst="rect">
            <a:avLst/>
          </a:prstGeom>
        </p:spPr>
        <p:txBody>
          <a:bodyPr wrap="square">
            <a:spAutoFit/>
          </a:bodyPr>
          <a:lstStyle/>
          <a:p>
            <a:pPr marL="285750" indent="-285750" algn="ctr" rtl="1">
              <a:lnSpc>
                <a:spcPct val="20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صفحه کلید ( </a:t>
            </a:r>
            <a:r>
              <a:rPr lang="en-US" b="1" dirty="0">
                <a:latin typeface="Times New Roman" panose="02020603050405020304" pitchFamily="18" charset="0"/>
                <a:cs typeface="B Titr" panose="00000700000000000000" pitchFamily="2" charset="-78"/>
              </a:rPr>
              <a:t>Keyboard</a:t>
            </a:r>
            <a:r>
              <a:rPr lang="fa-IR" b="1" dirty="0">
                <a:latin typeface="Times New Roman" panose="02020603050405020304" pitchFamily="18" charset="0"/>
                <a:cs typeface="B Titr" panose="00000700000000000000" pitchFamily="2" charset="-78"/>
              </a:rPr>
              <a:t> )</a:t>
            </a:r>
            <a:endParaRPr lang="en-US" b="1" dirty="0">
              <a:latin typeface="Times New Roman" panose="02020603050405020304" pitchFamily="18" charset="0"/>
              <a:cs typeface="B Titr" panose="00000700000000000000" pitchFamily="2" charset="-78"/>
            </a:endParaRPr>
          </a:p>
          <a:p>
            <a:pPr algn="ctr" rtl="1">
              <a:lnSpc>
                <a:spcPct val="200000"/>
              </a:lnSpc>
            </a:pPr>
            <a:r>
              <a:rPr lang="fa-IR" dirty="0">
                <a:latin typeface="Times New Roman" panose="02020603050405020304" pitchFamily="18" charset="0"/>
                <a:cs typeface="B Nazanin" panose="00000400000000000000" pitchFamily="2" charset="-78"/>
              </a:rPr>
              <a:t>کیبورد کامپیوتر از دیگر انواع سخت افزار کامپیوتر محسوب می‌شود که در مدل‌های بی‌سیم و سیم‌دار عرضه می‌شود. کیبورد متشکل از تعداد زیادی دکمه‌ی مکانیکی است که عمل سوئیچ الکترونیکی را انجام می‌دهند. درهنگام فشردن دکمه‌های کیبورد، یک وقفه ورودی به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ارسال می‌شود و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براساس ساختار و واحدهایی که دارد، به این وقفه سرویس می‌دهد و بلافاصله عملیات مورد نظر برروی کامپیوتر اعمال می‌شود. کیبورد مانند موس نیز بسیار حائز اهمیت است و بدون آن، نمی‌توان از امکانات کامپیوتر بهره برد.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l="179" t="14260" r="1730" b="4290"/>
          <a:stretch/>
        </p:blipFill>
        <p:spPr>
          <a:xfrm>
            <a:off x="2367242" y="1196715"/>
            <a:ext cx="7457515" cy="2390250"/>
          </a:xfrm>
          <a:prstGeom prst="rect">
            <a:avLst/>
          </a:prstGeom>
        </p:spPr>
      </p:pic>
    </p:spTree>
    <p:extLst>
      <p:ext uri="{BB962C8B-B14F-4D97-AF65-F5344CB8AC3E}">
        <p14:creationId xmlns:p14="http://schemas.microsoft.com/office/powerpoint/2010/main" val="2352224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68" y="3225682"/>
            <a:ext cx="12097732" cy="3416320"/>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این امر به ایجاد یک روش مؤثر در برقراری ارتباط کمک خواهد کرد که می تواند به سازمانها در بهبود استانداردهای تجاری خود کمک کند.</a:t>
            </a:r>
          </a:p>
          <a:p>
            <a:pPr algn="ctr" rtl="1">
              <a:lnSpc>
                <a:spcPct val="200000"/>
              </a:lnSpc>
            </a:pPr>
            <a:r>
              <a:rPr lang="fa-IR" dirty="0">
                <a:latin typeface="Times New Roman" panose="02020603050405020304" pitchFamily="18" charset="0"/>
                <a:cs typeface="B Nazanin" panose="00000400000000000000" pitchFamily="2" charset="-78"/>
              </a:rPr>
              <a:t>به شما کمک می کند تا وظیفه به صورت خودکار انجام شود و به ذخیره انبوهی از داده ها که می تواند برای سازمان یا فرد مفید باشد کمک می کند.</a:t>
            </a:r>
          </a:p>
          <a:p>
            <a:pPr algn="ctr" rtl="1">
              <a:lnSpc>
                <a:spcPct val="200000"/>
              </a:lnSpc>
            </a:pPr>
            <a:r>
              <a:rPr lang="fa-IR" dirty="0">
                <a:latin typeface="Times New Roman" panose="02020603050405020304" pitchFamily="18" charset="0"/>
                <a:cs typeface="B Nazanin" panose="00000400000000000000" pitchFamily="2" charset="-78"/>
              </a:rPr>
              <a:t>کاربر می تواند با استفاده از سخت افزار دستورالعمل را برای دستورالعمل ارائه دهد و می تواند خروجی را طبق دستورالعمل </a:t>
            </a:r>
            <a:r>
              <a:rPr lang="en-US" dirty="0">
                <a:latin typeface="Times New Roman" panose="02020603050405020304" pitchFamily="18" charset="0"/>
                <a:cs typeface="B Nazanin" panose="00000400000000000000" pitchFamily="2" charset="-78"/>
              </a:rPr>
              <a:t>i9n </a:t>
            </a:r>
            <a:r>
              <a:rPr lang="fa-IR" dirty="0">
                <a:latin typeface="Times New Roman" panose="02020603050405020304" pitchFamily="18" charset="0"/>
                <a:cs typeface="B Nazanin" panose="00000400000000000000" pitchFamily="2" charset="-78"/>
              </a:rPr>
              <a:t> داده شده بدست آورد.</a:t>
            </a:r>
          </a:p>
          <a:p>
            <a:pPr algn="ctr" rtl="1">
              <a:lnSpc>
                <a:spcPct val="200000"/>
              </a:lnSpc>
            </a:pPr>
            <a:r>
              <a:rPr lang="fa-IR" dirty="0">
                <a:latin typeface="Times New Roman" panose="02020603050405020304" pitchFamily="18" charset="0"/>
                <a:cs typeface="B Nazanin" panose="00000400000000000000" pitchFamily="2" charset="-78"/>
              </a:rPr>
              <a:t>سرعت پردازش یک دستگاه سخت افزاری سریع است که به انجام همزمان عملیات بیشتر کمک می کند.</a:t>
            </a:r>
          </a:p>
          <a:p>
            <a:pPr algn="ctr" rtl="1">
              <a:lnSpc>
                <a:spcPct val="200000"/>
              </a:lnSpc>
            </a:pPr>
            <a:r>
              <a:rPr lang="fa-IR" dirty="0">
                <a:latin typeface="Times New Roman" panose="02020603050405020304" pitchFamily="18" charset="0"/>
                <a:cs typeface="B Nazanin" panose="00000400000000000000" pitchFamily="2" charset="-78"/>
              </a:rPr>
              <a:t>دستگاه های سخت افزاری چند پردازشی هستند که به این معنی است که کاربر می تواند همزمان از بیش از یک دستگاه سخت افزاری استفاده کند.</a:t>
            </a:r>
          </a:p>
          <a:p>
            <a:pPr algn="ctr" rtl="1">
              <a:lnSpc>
                <a:spcPct val="200000"/>
              </a:lnSpc>
            </a:pPr>
            <a:r>
              <a:rPr lang="fa-IR" dirty="0">
                <a:latin typeface="Times New Roman" panose="02020603050405020304" pitchFamily="18" charset="0"/>
                <a:cs typeface="B Nazanin" panose="00000400000000000000" pitchFamily="2" charset="-78"/>
              </a:rPr>
              <a:t>سخت افزار را می توان به راحتی در سیستم رایانه ای نصب کرد و همچنین بر اساس نیاز کاربر می توان آن را ارتقا داد.</a:t>
            </a:r>
          </a:p>
        </p:txBody>
      </p:sp>
      <p:sp>
        <p:nvSpPr>
          <p:cNvPr id="4" name="Rectangle 3"/>
          <p:cNvSpPr/>
          <p:nvPr/>
        </p:nvSpPr>
        <p:spPr>
          <a:xfrm>
            <a:off x="5889523" y="215998"/>
            <a:ext cx="5943577" cy="400110"/>
          </a:xfrm>
          <a:prstGeom prst="rect">
            <a:avLst/>
          </a:prstGeom>
        </p:spPr>
        <p:txBody>
          <a:bodyPr wrap="square">
            <a:spAutoFit/>
          </a:bodyPr>
          <a:lstStyle/>
          <a:p>
            <a:pPr algn="r" rtl="1"/>
            <a:r>
              <a:rPr lang="fa-IR" sz="2000" dirty="0">
                <a:cs typeface="B Titr" panose="00000700000000000000" pitchFamily="2" charset="-78"/>
              </a:rPr>
              <a:t>مزایای سخت افزار کامپیوتر</a:t>
            </a:r>
          </a:p>
        </p:txBody>
      </p:sp>
      <p:pic>
        <p:nvPicPr>
          <p:cNvPr id="5" name="Picture 4"/>
          <p:cNvPicPr>
            <a:picLocks noChangeAspect="1"/>
          </p:cNvPicPr>
          <p:nvPr/>
        </p:nvPicPr>
        <p:blipFill>
          <a:blip r:embed="rId2"/>
          <a:stretch>
            <a:fillRect/>
          </a:stretch>
        </p:blipFill>
        <p:spPr>
          <a:xfrm>
            <a:off x="1260336" y="416053"/>
            <a:ext cx="3767558" cy="1883779"/>
          </a:xfrm>
          <a:prstGeom prst="roundRect">
            <a:avLst>
              <a:gd name="adj" fmla="val 10395"/>
            </a:avLst>
          </a:prstGeom>
        </p:spPr>
      </p:pic>
      <p:pic>
        <p:nvPicPr>
          <p:cNvPr id="6" name="Picture 5">
            <a:extLst>
              <a:ext uri="{FF2B5EF4-FFF2-40B4-BE49-F238E27FC236}">
                <a16:creationId xmlns:a16="http://schemas.microsoft.com/office/drawing/2014/main" id="{F70645AE-B947-96C8-3A3C-142F4847C36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34081" y="1153191"/>
            <a:ext cx="4154258" cy="1887209"/>
          </a:xfrm>
          <a:prstGeom prst="roundRect">
            <a:avLst>
              <a:gd name="adj" fmla="val 10406"/>
            </a:avLst>
          </a:prstGeom>
        </p:spPr>
      </p:pic>
    </p:spTree>
    <p:extLst>
      <p:ext uri="{BB962C8B-B14F-4D97-AF65-F5344CB8AC3E}">
        <p14:creationId xmlns:p14="http://schemas.microsoft.com/office/powerpoint/2010/main" val="3390994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00800" y="1464524"/>
            <a:ext cx="5314469"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در نتیجه، سخت افزار رایانه پایه و اساس هر سیستم محاسباتی است و از چندین بخش اصلی تشکیل شده است که برای پردازش داده ها و اجرای برنامه ها با هم کار می کنند. درک انواع مختلف سخت افزار کامپیوتر و عملکرد آنها برای هر کسی که علاقه مند به فناوری کامپیوتر است یا به دنبال خرید یک سیستم کامپیوتری جدید است، بسیار مهم است.</a:t>
            </a:r>
            <a:endParaRPr lang="en-US" dirty="0">
              <a:cs typeface="B Nazanin" panose="00000400000000000000" pitchFamily="2" charset="-78"/>
            </a:endParaRPr>
          </a:p>
        </p:txBody>
      </p:sp>
      <p:sp>
        <p:nvSpPr>
          <p:cNvPr id="4" name="Rectangle 3"/>
          <p:cNvSpPr/>
          <p:nvPr/>
        </p:nvSpPr>
        <p:spPr>
          <a:xfrm>
            <a:off x="1209367" y="1464524"/>
            <a:ext cx="6096000" cy="369332"/>
          </a:xfrm>
          <a:prstGeom prst="rect">
            <a:avLst/>
          </a:prstGeom>
        </p:spPr>
        <p:txBody>
          <a:bodyPr>
            <a:spAutoFit/>
          </a:bodyPr>
          <a:lstStyle/>
          <a:p>
            <a:endParaRPr lang="en-US" dirty="0"/>
          </a:p>
        </p:txBody>
      </p:sp>
      <p:sp>
        <p:nvSpPr>
          <p:cNvPr id="5" name="Rectangle 4"/>
          <p:cNvSpPr/>
          <p:nvPr/>
        </p:nvSpPr>
        <p:spPr>
          <a:xfrm>
            <a:off x="8347587" y="269520"/>
            <a:ext cx="3367682" cy="400110"/>
          </a:xfrm>
          <a:prstGeom prst="rect">
            <a:avLst/>
          </a:prstGeom>
        </p:spPr>
        <p:txBody>
          <a:bodyPr wrap="square">
            <a:spAutoFit/>
          </a:bodyPr>
          <a:lstStyle/>
          <a:p>
            <a:pPr algn="r" rtl="1"/>
            <a:r>
              <a:rPr lang="fa-IR" sz="2000" dirty="0">
                <a:cs typeface="B Titr" panose="00000700000000000000" pitchFamily="2" charset="-78"/>
              </a:rPr>
              <a:t>نتیجه گیری</a:t>
            </a:r>
            <a:endParaRPr lang="en-US" sz="2000" dirty="0">
              <a:cs typeface="B Titr" panose="00000700000000000000" pitchFamily="2" charset="-78"/>
            </a:endParaRPr>
          </a:p>
        </p:txBody>
      </p:sp>
      <p:pic>
        <p:nvPicPr>
          <p:cNvPr id="6" name="Picture 5"/>
          <p:cNvPicPr>
            <a:picLocks noChangeAspect="1"/>
          </p:cNvPicPr>
          <p:nvPr/>
        </p:nvPicPr>
        <p:blipFill>
          <a:blip r:embed="rId2"/>
          <a:stretch>
            <a:fillRect/>
          </a:stretch>
        </p:blipFill>
        <p:spPr>
          <a:xfrm>
            <a:off x="346299" y="870565"/>
            <a:ext cx="5444902" cy="5444902"/>
          </a:xfrm>
          <a:prstGeom prst="rect">
            <a:avLst/>
          </a:prstGeom>
        </p:spPr>
      </p:pic>
    </p:spTree>
    <p:extLst>
      <p:ext uri="{BB962C8B-B14F-4D97-AF65-F5344CB8AC3E}">
        <p14:creationId xmlns:p14="http://schemas.microsoft.com/office/powerpoint/2010/main" val="24755428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947" y="892278"/>
            <a:ext cx="478831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https://www.konkurcomputer.ir</a:t>
            </a:r>
          </a:p>
        </p:txBody>
      </p:sp>
      <p:sp>
        <p:nvSpPr>
          <p:cNvPr id="3" name="Rectangle 2"/>
          <p:cNvSpPr/>
          <p:nvPr/>
        </p:nvSpPr>
        <p:spPr>
          <a:xfrm>
            <a:off x="471947" y="1484360"/>
            <a:ext cx="453200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https://teclearn.ir</a:t>
            </a:r>
          </a:p>
        </p:txBody>
      </p:sp>
      <p:sp>
        <p:nvSpPr>
          <p:cNvPr id="5" name="Rectangle 4"/>
          <p:cNvSpPr/>
          <p:nvPr/>
        </p:nvSpPr>
        <p:spPr>
          <a:xfrm>
            <a:off x="8032954" y="235664"/>
            <a:ext cx="3713319" cy="400110"/>
          </a:xfrm>
          <a:prstGeom prst="rect">
            <a:avLst/>
          </a:prstGeom>
        </p:spPr>
        <p:txBody>
          <a:bodyPr wrap="square">
            <a:spAutoFit/>
          </a:bodyPr>
          <a:lstStyle/>
          <a:p>
            <a:pPr algn="r" rtl="1"/>
            <a:r>
              <a:rPr lang="fa-IR" sz="2000" dirty="0">
                <a:cs typeface="B Titr" panose="00000700000000000000" pitchFamily="2" charset="-78"/>
              </a:rPr>
              <a:t>منابع</a:t>
            </a:r>
            <a:endParaRPr lang="en-US" sz="2000" dirty="0"/>
          </a:p>
        </p:txBody>
      </p:sp>
      <p:sp>
        <p:nvSpPr>
          <p:cNvPr id="6" name="Rectangle 5"/>
          <p:cNvSpPr/>
          <p:nvPr/>
        </p:nvSpPr>
        <p:spPr>
          <a:xfrm>
            <a:off x="471947" y="2076442"/>
            <a:ext cx="5057655"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https://www.asphp.co</a:t>
            </a:r>
          </a:p>
        </p:txBody>
      </p:sp>
      <p:pic>
        <p:nvPicPr>
          <p:cNvPr id="9" name="Picture 8">
            <a:extLst>
              <a:ext uri="{FF2B5EF4-FFF2-40B4-BE49-F238E27FC236}">
                <a16:creationId xmlns:a16="http://schemas.microsoft.com/office/drawing/2014/main" id="{FC0DA4C8-426D-DE9F-4409-44B06A10C2C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232974" y="1261610"/>
            <a:ext cx="7770296" cy="4859518"/>
          </a:xfrm>
          <a:prstGeom prst="rect">
            <a:avLst/>
          </a:prstGeom>
        </p:spPr>
      </p:pic>
    </p:spTree>
    <p:extLst>
      <p:ext uri="{BB962C8B-B14F-4D97-AF65-F5344CB8AC3E}">
        <p14:creationId xmlns:p14="http://schemas.microsoft.com/office/powerpoint/2010/main" val="16282868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C8E6DB6-7029-D951-746A-12CA5EC22B38}"/>
              </a:ext>
            </a:extLst>
          </p:cNvPr>
          <p:cNvSpPr/>
          <p:nvPr/>
        </p:nvSpPr>
        <p:spPr>
          <a:xfrm>
            <a:off x="961534" y="2691245"/>
            <a:ext cx="10045111" cy="1475509"/>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5F3290D-7777-EC06-4E77-19E91A454863}"/>
              </a:ext>
            </a:extLst>
          </p:cNvPr>
          <p:cNvSpPr txBox="1"/>
          <p:nvPr/>
        </p:nvSpPr>
        <p:spPr>
          <a:xfrm>
            <a:off x="961534" y="2828834"/>
            <a:ext cx="10045111" cy="1107996"/>
          </a:xfrm>
          <a:prstGeom prst="rect">
            <a:avLst/>
          </a:prstGeom>
          <a:noFill/>
        </p:spPr>
        <p:txBody>
          <a:bodyPr wrap="square" rtlCol="1">
            <a:spAutoFit/>
          </a:bodyPr>
          <a:lstStyle>
            <a:defPPr>
              <a:defRPr lang="fa-IR"/>
            </a:defPPr>
            <a:lvl1pPr algn="ctr">
              <a:defRPr sz="2400" b="1">
                <a:solidFill>
                  <a:schemeClr val="bg1"/>
                </a:solidFill>
                <a:cs typeface="B Titr" panose="00000700000000000000" pitchFamily="2" charset="-78"/>
              </a:defRPr>
            </a:lvl1pPr>
          </a:lstStyle>
          <a:p>
            <a:r>
              <a:rPr lang="fa-IR" sz="6600" dirty="0"/>
              <a:t>با تشکر از توجه شما عزیزان</a:t>
            </a:r>
          </a:p>
        </p:txBody>
      </p:sp>
    </p:spTree>
    <p:extLst>
      <p:ext uri="{BB962C8B-B14F-4D97-AF65-F5344CB8AC3E}">
        <p14:creationId xmlns:p14="http://schemas.microsoft.com/office/powerpoint/2010/main" val="80679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7" name="Rectangle 6"/>
          <p:cNvSpPr/>
          <p:nvPr/>
        </p:nvSpPr>
        <p:spPr>
          <a:xfrm>
            <a:off x="4601497" y="857297"/>
            <a:ext cx="7285702" cy="5632311"/>
          </a:xfrm>
          <a:prstGeom prst="rect">
            <a:avLst/>
          </a:prstGeom>
        </p:spPr>
        <p:txBody>
          <a:bodyPr wrap="square">
            <a:spAutoFit/>
          </a:bodyPr>
          <a:lstStyle/>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مادربورد، بورد اصلی کامپیوتر</a:t>
            </a:r>
          </a:p>
          <a:p>
            <a:pPr marL="285750" indent="-285750" algn="r" rtl="1">
              <a:lnSpc>
                <a:spcPct val="200000"/>
              </a:lnSpc>
              <a:buClr>
                <a:schemeClr val="accent1"/>
              </a:buClr>
              <a:buFont typeface="Wingdings" panose="05000000000000000000" pitchFamily="2" charset="2"/>
              <a:buChar char="v"/>
            </a:pPr>
            <a:r>
              <a:rPr lang="en-US" dirty="0">
                <a:latin typeface="Times New Roman" panose="02020603050405020304" pitchFamily="18" charset="0"/>
                <a:cs typeface="B Nazanin" panose="00000400000000000000" pitchFamily="2" charset="-78"/>
              </a:rPr>
              <a:t>CPU، </a:t>
            </a:r>
            <a:r>
              <a:rPr lang="fa-IR" dirty="0">
                <a:latin typeface="Times New Roman" panose="02020603050405020304" pitchFamily="18" charset="0"/>
                <a:cs typeface="B Nazanin" panose="00000400000000000000" pitchFamily="2" charset="-78"/>
              </a:rPr>
              <a:t>مغز هوشمند کامپیوتر</a:t>
            </a:r>
          </a:p>
          <a:p>
            <a:pPr marL="285750" indent="-285750" algn="r" rtl="1">
              <a:lnSpc>
                <a:spcPct val="200000"/>
              </a:lnSpc>
              <a:buClr>
                <a:schemeClr val="accent1"/>
              </a:buClr>
              <a:buFont typeface="Wingdings" panose="05000000000000000000" pitchFamily="2" charset="2"/>
              <a:buChar char="v"/>
            </a:pPr>
            <a:r>
              <a:rPr lang="en-US" dirty="0">
                <a:latin typeface="Times New Roman" panose="02020603050405020304" pitchFamily="18" charset="0"/>
                <a:cs typeface="B Nazanin" panose="00000400000000000000" pitchFamily="2" charset="-78"/>
              </a:rPr>
              <a:t>RAM، </a:t>
            </a:r>
            <a:r>
              <a:rPr lang="fa-IR" dirty="0">
                <a:latin typeface="Times New Roman" panose="02020603050405020304" pitchFamily="18" charset="0"/>
                <a:cs typeface="B Nazanin" panose="00000400000000000000" pitchFamily="2" charset="-78"/>
              </a:rPr>
              <a:t>حافظه‌ی الکترونیکی موقت</a:t>
            </a:r>
          </a:p>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حافظه کش ( </a:t>
            </a:r>
            <a:r>
              <a:rPr lang="en-US" dirty="0">
                <a:latin typeface="Times New Roman" panose="02020603050405020304" pitchFamily="18" charset="0"/>
                <a:cs typeface="B Nazanin" panose="00000400000000000000" pitchFamily="2" charset="-78"/>
              </a:rPr>
              <a:t>Cache</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حافظه نهان در پردازنده ها</a:t>
            </a:r>
          </a:p>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منبع تغذیه، </a:t>
            </a:r>
            <a:r>
              <a:rPr lang="en-US" dirty="0">
                <a:latin typeface="Times New Roman" panose="02020603050405020304" pitchFamily="18" charset="0"/>
                <a:cs typeface="B Nazanin" panose="00000400000000000000" pitchFamily="2" charset="-78"/>
              </a:rPr>
              <a:t>Power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PSU</a:t>
            </a:r>
          </a:p>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کارت گرافیک (</a:t>
            </a:r>
            <a:r>
              <a:rPr lang="en-US" dirty="0">
                <a:latin typeface="Times New Roman" panose="02020603050405020304" pitchFamily="18" charset="0"/>
                <a:cs typeface="B Nazanin" panose="00000400000000000000" pitchFamily="2" charset="-78"/>
              </a:rPr>
              <a:t>GPU</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هارد، محلی برای ذخیره اطلاعات</a:t>
            </a:r>
          </a:p>
          <a:p>
            <a:pPr marL="285750" indent="-285750" algn="r" rtl="1">
              <a:lnSpc>
                <a:spcPct val="200000"/>
              </a:lnSpc>
              <a:buClr>
                <a:schemeClr val="accent1"/>
              </a:buClr>
              <a:buFont typeface="Wingdings" panose="05000000000000000000" pitchFamily="2" charset="2"/>
              <a:buChar char="v"/>
            </a:pPr>
            <a:r>
              <a:rPr lang="en-US" dirty="0">
                <a:latin typeface="Times New Roman" panose="02020603050405020304" pitchFamily="18" charset="0"/>
                <a:cs typeface="B Nazanin" panose="00000400000000000000" pitchFamily="2" charset="-78"/>
              </a:rPr>
              <a:t>DVD-ROM، </a:t>
            </a:r>
            <a:r>
              <a:rPr lang="fa-IR" dirty="0">
                <a:latin typeface="Times New Roman" panose="02020603050405020304" pitchFamily="18" charset="0"/>
                <a:cs typeface="B Nazanin" panose="00000400000000000000" pitchFamily="2" charset="-78"/>
              </a:rPr>
              <a:t>بازیابی و ذخیره اطلاعات</a:t>
            </a:r>
          </a:p>
          <a:p>
            <a:pPr marL="285750" indent="-285750" algn="r" rtl="1">
              <a:lnSpc>
                <a:spcPct val="200000"/>
              </a:lnSpc>
              <a:buClr>
                <a:schemeClr val="accent1"/>
              </a:buClr>
              <a:buFont typeface="Wingdings" panose="05000000000000000000" pitchFamily="2" charset="2"/>
              <a:buChar char="v"/>
            </a:pPr>
            <a:r>
              <a:rPr lang="en-US" dirty="0">
                <a:latin typeface="Times New Roman" panose="02020603050405020304" pitchFamily="18" charset="0"/>
                <a:cs typeface="B Nazanin" panose="00000400000000000000" pitchFamily="2" charset="-78"/>
              </a:rPr>
              <a:t>BIOS</a:t>
            </a:r>
          </a:p>
          <a:p>
            <a:pPr marL="285750" indent="-285750" algn="r" rtl="1">
              <a:lnSpc>
                <a:spcPct val="2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کارت صدا</a:t>
            </a:r>
            <a:endParaRPr lang="en-US" dirty="0">
              <a:latin typeface="Times New Roman" panose="02020603050405020304" pitchFamily="18" charset="0"/>
              <a:cs typeface="B Nazanin" panose="00000400000000000000" pitchFamily="2" charset="-78"/>
            </a:endParaRPr>
          </a:p>
        </p:txBody>
      </p:sp>
      <p:pic>
        <p:nvPicPr>
          <p:cNvPr id="8" name="Picture 7"/>
          <p:cNvPicPr>
            <a:picLocks noChangeAspect="1"/>
          </p:cNvPicPr>
          <p:nvPr/>
        </p:nvPicPr>
        <p:blipFill>
          <a:blip r:embed="rId2"/>
          <a:stretch>
            <a:fillRect/>
          </a:stretch>
        </p:blipFill>
        <p:spPr>
          <a:xfrm>
            <a:off x="383458" y="625941"/>
            <a:ext cx="6505509" cy="5853266"/>
          </a:xfrm>
          <a:prstGeom prst="rect">
            <a:avLst/>
          </a:prstGeom>
        </p:spPr>
      </p:pic>
    </p:spTree>
    <p:extLst>
      <p:ext uri="{BB962C8B-B14F-4D97-AF65-F5344CB8AC3E}">
        <p14:creationId xmlns:p14="http://schemas.microsoft.com/office/powerpoint/2010/main" val="3175066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خارجی   </a:t>
            </a:r>
            <a:endParaRPr lang="en-US" sz="2000" dirty="0">
              <a:cs typeface="B Titr" panose="00000700000000000000" pitchFamily="2" charset="-78"/>
            </a:endParaRPr>
          </a:p>
        </p:txBody>
      </p:sp>
      <p:sp>
        <p:nvSpPr>
          <p:cNvPr id="3" name="Rectangle 2"/>
          <p:cNvSpPr/>
          <p:nvPr/>
        </p:nvSpPr>
        <p:spPr>
          <a:xfrm>
            <a:off x="546755" y="1374591"/>
            <a:ext cx="2928492" cy="4108817"/>
          </a:xfrm>
          <a:prstGeom prst="rect">
            <a:avLst/>
          </a:prstGeom>
        </p:spPr>
        <p:txBody>
          <a:bodyPr wrap="square">
            <a:spAutoFit/>
          </a:bodyPr>
          <a:lstStyle/>
          <a:p>
            <a:pPr marL="285750" indent="-285750" algn="r" rtl="1">
              <a:lnSpc>
                <a:spcPct val="3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کیس یا جعبه کامپیوتر</a:t>
            </a:r>
          </a:p>
          <a:p>
            <a:pPr marL="285750" indent="-285750" algn="r" rtl="1">
              <a:lnSpc>
                <a:spcPct val="3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موس </a:t>
            </a:r>
            <a:r>
              <a:rPr lang="en-US" dirty="0" err="1">
                <a:latin typeface="Times New Roman" panose="02020603050405020304" pitchFamily="18" charset="0"/>
                <a:cs typeface="B Nazanin" panose="00000400000000000000" pitchFamily="2" charset="-78"/>
              </a:rPr>
              <a:t>Mous</a:t>
            </a:r>
            <a:r>
              <a:rPr lang="en-US" dirty="0">
                <a:latin typeface="Times New Roman" panose="02020603050405020304" pitchFamily="18" charset="0"/>
                <a:cs typeface="B Nazanin" panose="00000400000000000000" pitchFamily="2" charset="-78"/>
              </a:rPr>
              <a:t>)</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marL="285750" indent="-285750" algn="r" rtl="1">
              <a:lnSpc>
                <a:spcPct val="3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صفحه کلید </a:t>
            </a:r>
            <a:r>
              <a:rPr lang="en-US" dirty="0">
                <a:latin typeface="Times New Roman" panose="02020603050405020304" pitchFamily="18" charset="0"/>
                <a:cs typeface="B Nazanin" panose="00000400000000000000" pitchFamily="2" charset="-78"/>
              </a:rPr>
              <a:t>Keyboard)</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marL="285750" indent="-285750" algn="r" rtl="1">
              <a:lnSpc>
                <a:spcPct val="3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صفحه نمایش  </a:t>
            </a:r>
            <a:r>
              <a:rPr lang="en-US" dirty="0">
                <a:latin typeface="Times New Roman" panose="02020603050405020304" pitchFamily="18" charset="0"/>
                <a:cs typeface="B Nazanin" panose="00000400000000000000" pitchFamily="2" charset="-78"/>
              </a:rPr>
              <a:t>Monitor)</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a:p>
            <a:pPr marL="285750" indent="-285750" algn="r" rtl="1">
              <a:lnSpc>
                <a:spcPct val="300000"/>
              </a:lnSpc>
              <a:buClr>
                <a:schemeClr val="accent1"/>
              </a:buClr>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بلندگو </a:t>
            </a:r>
            <a:r>
              <a:rPr lang="en-US" dirty="0">
                <a:latin typeface="Times New Roman" panose="02020603050405020304" pitchFamily="18" charset="0"/>
                <a:cs typeface="B Nazanin" panose="00000400000000000000" pitchFamily="2" charset="-78"/>
              </a:rPr>
              <a:t>Speaker) </a:t>
            </a:r>
            <a:r>
              <a:rPr lang="fa-IR" dirty="0">
                <a:latin typeface="Times New Roman" panose="02020603050405020304" pitchFamily="18" charset="0"/>
                <a:cs typeface="B Nazanin" panose="00000400000000000000" pitchFamily="2" charset="-78"/>
              </a:rPr>
              <a:t>)</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6481946" y="1086443"/>
            <a:ext cx="4685112" cy="4685112"/>
          </a:xfrm>
          <a:prstGeom prst="rect">
            <a:avLst/>
          </a:prstGeom>
        </p:spPr>
      </p:pic>
    </p:spTree>
    <p:extLst>
      <p:ext uri="{BB962C8B-B14F-4D97-AF65-F5344CB8AC3E}">
        <p14:creationId xmlns:p14="http://schemas.microsoft.com/office/powerpoint/2010/main" val="2353057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5574" y="206977"/>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2" name="Rectangle 1"/>
          <p:cNvSpPr/>
          <p:nvPr/>
        </p:nvSpPr>
        <p:spPr>
          <a:xfrm>
            <a:off x="316659" y="855058"/>
            <a:ext cx="11533238" cy="577081"/>
          </a:xfrm>
          <a:prstGeom prst="rect">
            <a:avLst/>
          </a:prstGeom>
        </p:spPr>
        <p:txBody>
          <a:bodyPr wrap="square">
            <a:spAutoFit/>
          </a:bodyPr>
          <a:lstStyle/>
          <a:p>
            <a:pPr algn="r" rtl="1">
              <a:lnSpc>
                <a:spcPct val="200000"/>
              </a:lnSpc>
            </a:pPr>
            <a:r>
              <a:rPr lang="fa-IR" dirty="0">
                <a:latin typeface="Times New Roman" panose="02020603050405020304" pitchFamily="18" charset="0"/>
                <a:cs typeface="B Nazanin" panose="00000400000000000000" pitchFamily="2" charset="-78"/>
              </a:rPr>
              <a:t>در ابتدا به معرفی سخت افزار های داخلی یا </a:t>
            </a:r>
            <a:r>
              <a:rPr lang="en-US" dirty="0">
                <a:latin typeface="Times New Roman" panose="02020603050405020304" pitchFamily="18" charset="0"/>
                <a:cs typeface="B Nazanin" panose="00000400000000000000" pitchFamily="2" charset="-78"/>
              </a:rPr>
              <a:t>Internal ،</a:t>
            </a:r>
            <a:r>
              <a:rPr lang="fa-IR" dirty="0">
                <a:latin typeface="Times New Roman" panose="02020603050405020304" pitchFamily="18" charset="0"/>
                <a:cs typeface="B Nazanin" panose="00000400000000000000" pitchFamily="2" charset="-78"/>
              </a:rPr>
              <a:t> که حیاتی ترین بخش های کامپیوتر هستند، می‌پردازیم.</a:t>
            </a:r>
            <a:endParaRPr lang="en-US" dirty="0">
              <a:latin typeface="Times New Roman" panose="02020603050405020304" pitchFamily="18" charset="0"/>
              <a:cs typeface="B Nazanin" panose="00000400000000000000" pitchFamily="2" charset="-78"/>
            </a:endParaRPr>
          </a:p>
        </p:txBody>
      </p:sp>
      <p:sp>
        <p:nvSpPr>
          <p:cNvPr id="3" name="Rectangle 2"/>
          <p:cNvSpPr/>
          <p:nvPr/>
        </p:nvSpPr>
        <p:spPr>
          <a:xfrm>
            <a:off x="508539" y="1680110"/>
            <a:ext cx="6919783" cy="4143442"/>
          </a:xfrm>
          <a:prstGeom prst="rect">
            <a:avLst/>
          </a:prstGeom>
        </p:spPr>
        <p:txBody>
          <a:bodyPr wrap="square">
            <a:spAutoFit/>
          </a:bodyPr>
          <a:lstStyle/>
          <a:p>
            <a:pPr marL="342900" indent="-342900" algn="r" rtl="1">
              <a:lnSpc>
                <a:spcPct val="250000"/>
              </a:lnSpc>
              <a:buClr>
                <a:schemeClr val="tx1"/>
              </a:buClr>
              <a:buFont typeface="Wingdings" panose="05000000000000000000" pitchFamily="2" charset="2"/>
              <a:buChar char="ü"/>
            </a:pPr>
            <a:r>
              <a:rPr lang="fa-IR" dirty="0">
                <a:cs typeface="B Titr" panose="00000700000000000000" pitchFamily="2" charset="-78"/>
              </a:rPr>
              <a:t>مادربورد چیست؟ بورد اصلی کامپیوتر</a:t>
            </a:r>
          </a:p>
          <a:p>
            <a:pPr algn="justLow" rtl="1">
              <a:lnSpc>
                <a:spcPct val="250000"/>
              </a:lnSpc>
            </a:pPr>
            <a:r>
              <a:rPr lang="fa-IR" dirty="0">
                <a:cs typeface="B Nazanin" panose="00000400000000000000" pitchFamily="2" charset="-78"/>
              </a:rPr>
              <a:t>مادربودر، مین بورد یا برد سیستم، مهم‌ترین بخش از سخت افزار کامیپوتر است. این برد تمام ارتباطات بین اجزای مختلف را فراهم می‌کند  و به‌عنوان یک مدار برای سیستم‌های کامپیوتری تعریف می‌شود. این بورد حداقل شامل چند واحد پردازش مرکزی‌ است و درواقع فعالیت اصلی پردازشی برروی آن انجام می‌شود. اگرچه ممکن است اجزای دیگر که به این برد متصل شده‌اند، دارای میکروپروسسور (پردازشگر کوچک) خودشان باشند.</a:t>
            </a:r>
            <a:endParaRPr lang="en-US" dirty="0">
              <a:cs typeface="B Nazanin" panose="000004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94525" y="2601798"/>
            <a:ext cx="3555372" cy="3555372"/>
          </a:xfrm>
          <a:prstGeom prst="rect">
            <a:avLst/>
          </a:prstGeom>
        </p:spPr>
      </p:pic>
    </p:spTree>
    <p:extLst>
      <p:ext uri="{BB962C8B-B14F-4D97-AF65-F5344CB8AC3E}">
        <p14:creationId xmlns:p14="http://schemas.microsoft.com/office/powerpoint/2010/main" val="2754776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186813" y="1001298"/>
            <a:ext cx="11710219" cy="1131079"/>
          </a:xfrm>
          <a:prstGeom prst="rect">
            <a:avLst/>
          </a:prstGeom>
        </p:spPr>
        <p:txBody>
          <a:bodyPr wrap="square">
            <a:spAutoFit/>
          </a:bodyPr>
          <a:lstStyle/>
          <a:p>
            <a:pPr algn="ctr" rtl="1">
              <a:lnSpc>
                <a:spcPct val="200000"/>
              </a:lnSpc>
            </a:pPr>
            <a:r>
              <a:rPr lang="fa-IR" dirty="0">
                <a:cs typeface="B Nazanin" panose="00000400000000000000" pitchFamily="2" charset="-78"/>
              </a:rPr>
              <a:t>دقت کنید که اجزای خارج از مادربورد مانند موس، کیبورد و ... توسط درگاه‌های اتصال و با کابل به این برد متصل می‌شوند و مادربورد به آن‌ها سرویس می‌دهد.</a:t>
            </a:r>
          </a:p>
          <a:p>
            <a:pPr algn="justLow" rtl="1">
              <a:lnSpc>
                <a:spcPct val="200000"/>
              </a:lnSpc>
            </a:pPr>
            <a:r>
              <a:rPr lang="fa-IR" dirty="0">
                <a:cs typeface="B Nazanin" panose="00000400000000000000" pitchFamily="2" charset="-78"/>
              </a:rPr>
              <a:t>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21411" y="2053776"/>
            <a:ext cx="3741162" cy="4074087"/>
          </a:xfrm>
          <a:prstGeom prst="roundRect">
            <a:avLst/>
          </a:prstGeom>
        </p:spPr>
      </p:pic>
      <p:sp>
        <p:nvSpPr>
          <p:cNvPr id="6" name="Rectangle 5"/>
          <p:cNvSpPr/>
          <p:nvPr/>
        </p:nvSpPr>
        <p:spPr>
          <a:xfrm>
            <a:off x="5458120" y="1914923"/>
            <a:ext cx="6438912"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ایسوس، گیگابایت، اینتل و ... از سازندگان اصلی مادربردها هستند. نسخه کنونی مادربردها </a:t>
            </a:r>
            <a:r>
              <a:rPr lang="en-US" dirty="0">
                <a:latin typeface="Times New Roman" panose="02020603050405020304" pitchFamily="18" charset="0"/>
                <a:cs typeface="Times New Roman" panose="02020603050405020304" pitchFamily="18" charset="0"/>
              </a:rPr>
              <a:t>DDR4 </a:t>
            </a:r>
            <a:r>
              <a:rPr lang="fa-IR" dirty="0">
                <a:latin typeface="Times New Roman" panose="02020603050405020304" pitchFamily="18" charset="0"/>
                <a:cs typeface="Times New Roman" panose="02020603050405020304" pitchFamily="18" charset="0"/>
              </a:rPr>
              <a:t> </a:t>
            </a:r>
            <a:r>
              <a:rPr lang="fa-IR" dirty="0">
                <a:cs typeface="B Nazanin" panose="00000400000000000000" pitchFamily="2" charset="-78"/>
              </a:rPr>
              <a:t>می‌باشد که از نسل جدید و پیشرفته پشتیبانی می‌کنند. برای شناسایی تراز مادربرد خود کافی است نرم افزار  </a:t>
            </a:r>
            <a:r>
              <a:rPr lang="en-US" dirty="0">
                <a:latin typeface="Times New Roman" panose="02020603050405020304" pitchFamily="18" charset="0"/>
                <a:cs typeface="Times New Roman" panose="02020603050405020304" pitchFamily="18" charset="0"/>
              </a:rPr>
              <a:t>CPU-Z </a:t>
            </a:r>
            <a:r>
              <a:rPr lang="fa-IR" dirty="0">
                <a:cs typeface="B Nazanin" panose="00000400000000000000" pitchFamily="2" charset="-78"/>
              </a:rPr>
              <a:t> را نصب کنید و از قسمت </a:t>
            </a:r>
            <a:r>
              <a:rPr lang="en-US" dirty="0">
                <a:latin typeface="Times New Roman" panose="02020603050405020304" pitchFamily="18" charset="0"/>
                <a:cs typeface="Times New Roman" panose="02020603050405020304" pitchFamily="18" charset="0"/>
              </a:rPr>
              <a:t>Mainboard</a:t>
            </a:r>
            <a:r>
              <a:rPr lang="en-US" dirty="0">
                <a:cs typeface="B Nazanin" panose="00000400000000000000" pitchFamily="2" charset="-78"/>
              </a:rPr>
              <a:t> </a:t>
            </a:r>
            <a:r>
              <a:rPr lang="fa-IR" dirty="0">
                <a:cs typeface="B Nazanin" panose="00000400000000000000" pitchFamily="2" charset="-78"/>
              </a:rPr>
              <a:t> میزان حجم مادربرد خود را مشاهده کنید. همچنین درهنگام استفاده یا خرید مادربورد، با توجه شود که این برد، از چه سخت‌افزارهایی پشتیبانی می‌کند و دارای چه درگاه‌هایی برای ارتباط است.</a:t>
            </a:r>
          </a:p>
        </p:txBody>
      </p:sp>
    </p:spTree>
    <p:extLst>
      <p:ext uri="{BB962C8B-B14F-4D97-AF65-F5344CB8AC3E}">
        <p14:creationId xmlns:p14="http://schemas.microsoft.com/office/powerpoint/2010/main" val="4124143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238924" y="959093"/>
            <a:ext cx="11714152" cy="4939814"/>
          </a:xfrm>
          <a:prstGeom prst="rect">
            <a:avLst/>
          </a:prstGeom>
        </p:spPr>
        <p:txBody>
          <a:bodyPr wrap="square">
            <a:spAutoFit/>
          </a:bodyPr>
          <a:lstStyle/>
          <a:p>
            <a:pPr marL="285750" indent="-285750" algn="ctr" rtl="1">
              <a:lnSpc>
                <a:spcPct val="300000"/>
              </a:lnSpc>
              <a:buFont typeface="Wingdings" panose="05000000000000000000" pitchFamily="2" charset="2"/>
              <a:buChar char="ü"/>
            </a:pPr>
            <a:r>
              <a:rPr lang="fa-IR" b="1" dirty="0">
                <a:latin typeface="Times New Roman" panose="02020603050405020304" pitchFamily="18" charset="0"/>
                <a:cs typeface="B Titr" panose="00000700000000000000" pitchFamily="2" charset="-78"/>
              </a:rPr>
              <a:t> </a:t>
            </a:r>
            <a:r>
              <a:rPr lang="en-US" b="1" dirty="0" err="1">
                <a:latin typeface="Times New Roman" panose="02020603050405020304" pitchFamily="18" charset="0"/>
                <a:cs typeface="B Titr" panose="00000700000000000000" pitchFamily="2" charset="-78"/>
              </a:rPr>
              <a:t>Cpu</a:t>
            </a:r>
            <a:r>
              <a:rPr lang="fa-IR" b="1" dirty="0">
                <a:latin typeface="Times New Roman" panose="02020603050405020304" pitchFamily="18" charset="0"/>
                <a:cs typeface="B Titr" panose="00000700000000000000" pitchFamily="2" charset="-78"/>
              </a:rPr>
              <a:t> </a:t>
            </a:r>
            <a:r>
              <a:rPr lang="en-US" dirty="0">
                <a:latin typeface="Times New Roman" panose="02020603050405020304" pitchFamily="18" charset="0"/>
                <a:cs typeface="B Titr" panose="00000700000000000000" pitchFamily="2" charset="-78"/>
              </a:rPr>
              <a:t>، </a:t>
            </a:r>
            <a:r>
              <a:rPr lang="fa-IR" dirty="0">
                <a:latin typeface="Times New Roman" panose="02020603050405020304" pitchFamily="18" charset="0"/>
                <a:cs typeface="B Titr" panose="00000700000000000000" pitchFamily="2" charset="-78"/>
              </a:rPr>
              <a:t>پردازنده یا مغز هوشمند کامپیوتر</a:t>
            </a:r>
          </a:p>
          <a:p>
            <a:pPr algn="ctr" rtl="1">
              <a:lnSpc>
                <a:spcPct val="300000"/>
              </a:lnSpc>
            </a:pPr>
            <a:r>
              <a:rPr lang="fa-IR" dirty="0">
                <a:latin typeface="Times New Roman" panose="02020603050405020304" pitchFamily="18" charset="0"/>
                <a:cs typeface="B Nazanin" panose="00000400000000000000" pitchFamily="2" charset="-78"/>
              </a:rPr>
              <a:t>یکی از انوع سخت افزار کامپیوتر که در بسیاری از کتب مرجع، از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باعنوان قلب کامپیوتر یاد می‌شود اما بااین حال، </a:t>
            </a:r>
            <a:r>
              <a:rPr lang="fa-IR" i="1" dirty="0">
                <a:latin typeface="Times New Roman" panose="02020603050405020304" pitchFamily="18" charset="0"/>
                <a:cs typeface="B Nazanin" panose="00000400000000000000" pitchFamily="2" charset="-78"/>
              </a:rPr>
              <a:t>مغز کامپیوتر</a:t>
            </a:r>
            <a:r>
              <a:rPr lang="fa-IR" dirty="0">
                <a:latin typeface="Times New Roman" panose="02020603050405020304" pitchFamily="18" charset="0"/>
                <a:cs typeface="B Nazanin" panose="00000400000000000000" pitchFamily="2" charset="-78"/>
              </a:rPr>
              <a:t> نیز لقب خوبی برای این آی‌سی پرکاربرد است.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مخفف </a:t>
            </a:r>
            <a:r>
              <a:rPr lang="en-US" dirty="0">
                <a:latin typeface="Times New Roman" panose="02020603050405020304" pitchFamily="18" charset="0"/>
                <a:cs typeface="B Nazanin" panose="00000400000000000000" pitchFamily="2" charset="-78"/>
              </a:rPr>
              <a:t>Central Processing Unit </a:t>
            </a:r>
            <a:r>
              <a:rPr lang="fa-IR" dirty="0">
                <a:latin typeface="Times New Roman" panose="02020603050405020304" pitchFamily="18" charset="0"/>
                <a:cs typeface="B Nazanin" panose="00000400000000000000" pitchFamily="2" charset="-78"/>
              </a:rPr>
              <a:t>یا واحد پردازش مرکزی است. واحدی که تمام سرویس‌ها و خواسته‌های کاربران کامپیوتر، توسط این آن مدیریت می‌شود. به‌عنوان مثال وقتی برروی یکی از دکمه‌های کیبورد کامپیوتر ضربه‌ای وارد کنید، یک فرمان به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ارسال می‌شود و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به درخواست شما رسیدگی می‌کند. سرعت ساعت یا </a:t>
            </a:r>
            <a:r>
              <a:rPr lang="en-US" dirty="0">
                <a:latin typeface="Times New Roman" panose="02020603050405020304" pitchFamily="18" charset="0"/>
                <a:cs typeface="B Nazanin" panose="00000400000000000000" pitchFamily="2" charset="-78"/>
              </a:rPr>
              <a:t>clock speed </a:t>
            </a:r>
            <a:r>
              <a:rPr lang="fa-IR" dirty="0">
                <a:latin typeface="Times New Roman" panose="02020603050405020304" pitchFamily="18" charset="0"/>
                <a:cs typeface="B Nazanin" panose="00000400000000000000" pitchFamily="2" charset="-78"/>
              </a:rPr>
              <a:t>نشان‌دهنده سرعت یک پردازنده برای ارائه خدمات و اجرای دستورات است که برحسب گیگاهرتز (</a:t>
            </a:r>
            <a:r>
              <a:rPr lang="en-US" dirty="0">
                <a:latin typeface="Times New Roman" panose="02020603050405020304" pitchFamily="18" charset="0"/>
                <a:cs typeface="B Nazanin" panose="00000400000000000000" pitchFamily="2" charset="-78"/>
              </a:rPr>
              <a:t>GHZ </a:t>
            </a:r>
            <a:r>
              <a:rPr lang="fa-IR" dirty="0">
                <a:latin typeface="Times New Roman" panose="02020603050405020304" pitchFamily="18" charset="0"/>
                <a:cs typeface="B Nazanin" panose="00000400000000000000" pitchFamily="2" charset="-78"/>
              </a:rPr>
              <a:t> ) سنجیده می‌شود. این پارامتر فرکانس ساعت</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را نشان می‌دهد و هرچه این عدد بزرگ‌تر باشد، به معنای سریع‌تر بودن </a:t>
            </a:r>
            <a:r>
              <a:rPr lang="en-US" dirty="0" err="1">
                <a:latin typeface="Times New Roman" panose="02020603050405020304" pitchFamily="18" charset="0"/>
                <a:cs typeface="B Nazanin" panose="00000400000000000000" pitchFamily="2" charset="-78"/>
              </a:rPr>
              <a:t>cpu</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هاست.</a:t>
            </a:r>
          </a:p>
        </p:txBody>
      </p:sp>
    </p:spTree>
    <p:extLst>
      <p:ext uri="{BB962C8B-B14F-4D97-AF65-F5344CB8AC3E}">
        <p14:creationId xmlns:p14="http://schemas.microsoft.com/office/powerpoint/2010/main" val="2779592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14219" y="225831"/>
            <a:ext cx="6194323" cy="400110"/>
          </a:xfrm>
          <a:prstGeom prst="rect">
            <a:avLst/>
          </a:prstGeom>
        </p:spPr>
        <p:txBody>
          <a:bodyPr wrap="square">
            <a:spAutoFit/>
          </a:bodyPr>
          <a:lstStyle/>
          <a:p>
            <a:pPr algn="r" rtl="1"/>
            <a:r>
              <a:rPr lang="fa-IR" sz="2000" b="1" dirty="0">
                <a:latin typeface="Times New Roman" panose="02020603050405020304" pitchFamily="18" charset="0"/>
                <a:cs typeface="B Titr" panose="00000700000000000000" pitchFamily="2" charset="-78"/>
              </a:rPr>
              <a:t>سخت‌ افزار های داخلی  </a:t>
            </a:r>
            <a:endParaRPr lang="en-US" sz="2000" dirty="0">
              <a:cs typeface="B Titr" panose="00000700000000000000" pitchFamily="2" charset="-78"/>
            </a:endParaRPr>
          </a:p>
        </p:txBody>
      </p:sp>
      <p:sp>
        <p:nvSpPr>
          <p:cNvPr id="3" name="Rectangle 2"/>
          <p:cNvSpPr/>
          <p:nvPr/>
        </p:nvSpPr>
        <p:spPr>
          <a:xfrm>
            <a:off x="186813" y="1001298"/>
            <a:ext cx="11710219" cy="1685077"/>
          </a:xfrm>
          <a:prstGeom prst="rect">
            <a:avLst/>
          </a:prstGeom>
        </p:spPr>
        <p:txBody>
          <a:bodyPr wrap="square">
            <a:spAutoFit/>
          </a:bodyPr>
          <a:lstStyle/>
          <a:p>
            <a:pPr algn="r" rtl="1">
              <a:lnSpc>
                <a:spcPct val="200000"/>
              </a:lnSpc>
            </a:pPr>
            <a:r>
              <a:rPr lang="fa-IR" b="1" dirty="0">
                <a:cs typeface="B Nazanin" panose="00000400000000000000" pitchFamily="2" charset="-78"/>
              </a:rPr>
              <a:t>همچنین یک پارامتر مهم در </a:t>
            </a:r>
            <a:r>
              <a:rPr lang="en-US" b="1" dirty="0" err="1">
                <a:latin typeface="Times New Roman" panose="02020603050405020304" pitchFamily="18" charset="0"/>
                <a:cs typeface="Times New Roman" panose="02020603050405020304" pitchFamily="18" charset="0"/>
              </a:rPr>
              <a:t>Cpu</a:t>
            </a:r>
            <a:r>
              <a:rPr lang="en-US" b="1" dirty="0">
                <a:latin typeface="Times New Roman" panose="02020603050405020304" pitchFamily="18" charset="0"/>
                <a:cs typeface="Times New Roman" panose="02020603050405020304" pitchFamily="18" charset="0"/>
              </a:rPr>
              <a:t> </a:t>
            </a:r>
            <a:r>
              <a:rPr lang="fa-IR" b="1" dirty="0">
                <a:latin typeface="Times New Roman" panose="02020603050405020304" pitchFamily="18" charset="0"/>
                <a:cs typeface="Times New Roman" panose="02020603050405020304" pitchFamily="18" charset="0"/>
              </a:rPr>
              <a:t> </a:t>
            </a:r>
            <a:r>
              <a:rPr lang="fa-IR" b="1" dirty="0">
                <a:cs typeface="B Nazanin" panose="00000400000000000000" pitchFamily="2" charset="-78"/>
              </a:rPr>
              <a:t>ها به‌عنوان تعداد هسته شناخته می‌شود. </a:t>
            </a:r>
            <a:r>
              <a:rPr lang="en-US" b="1" dirty="0" err="1">
                <a:latin typeface="Times New Roman" panose="02020603050405020304" pitchFamily="18" charset="0"/>
                <a:cs typeface="Times New Roman" panose="02020603050405020304" pitchFamily="18" charset="0"/>
              </a:rPr>
              <a:t>Cpu</a:t>
            </a:r>
            <a:r>
              <a:rPr lang="fa-IR" b="1" dirty="0">
                <a:latin typeface="Times New Roman" panose="02020603050405020304" pitchFamily="18" charset="0"/>
                <a:cs typeface="Times New Roman" panose="02020603050405020304" pitchFamily="18" charset="0"/>
              </a:rPr>
              <a:t> </a:t>
            </a:r>
            <a:r>
              <a:rPr lang="fa-IR" b="1" dirty="0">
                <a:cs typeface="B Nazanin" panose="00000400000000000000" pitchFamily="2" charset="-78"/>
              </a:rPr>
              <a:t>های چند هسته‌ای قابلیت اجرای دستورات را به‌صورت موازی دارا می‌باشند که این باعث سرعت چند برابری سیستم‌ها می‌شود و البته بالابردن تعداد هسته‌ها در </a:t>
            </a:r>
            <a:r>
              <a:rPr lang="en-US" b="1" dirty="0">
                <a:cs typeface="B Nazanin" panose="00000400000000000000" pitchFamily="2" charset="-78"/>
              </a:rPr>
              <a:t> </a:t>
            </a:r>
            <a:r>
              <a:rPr lang="en-US" b="1" dirty="0" err="1">
                <a:latin typeface="Times New Roman" panose="02020603050405020304" pitchFamily="18" charset="0"/>
                <a:cs typeface="Times New Roman" panose="02020603050405020304" pitchFamily="18" charset="0"/>
              </a:rPr>
              <a:t>Cpu</a:t>
            </a:r>
            <a:r>
              <a:rPr lang="en-US" b="1" dirty="0">
                <a:cs typeface="B Nazanin" panose="00000400000000000000" pitchFamily="2" charset="-78"/>
              </a:rPr>
              <a:t>  </a:t>
            </a:r>
            <a:r>
              <a:rPr lang="fa-IR" b="1" dirty="0">
                <a:cs typeface="B Nazanin" panose="00000400000000000000" pitchFamily="2" charset="-78"/>
              </a:rPr>
              <a:t>از یک حدی بیش‌تر، تأثیر به‌سزایی درسرعت ندارد.</a:t>
            </a:r>
            <a:endParaRPr lang="fa-IR" b="1"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96548" y="3436304"/>
            <a:ext cx="4261952" cy="2844880"/>
          </a:xfrm>
          <a:prstGeom prst="roundRect">
            <a:avLst/>
          </a:prstGeom>
        </p:spPr>
      </p:pic>
      <p:pic>
        <p:nvPicPr>
          <p:cNvPr id="5" name="Picture 4">
            <a:extLst>
              <a:ext uri="{FF2B5EF4-FFF2-40B4-BE49-F238E27FC236}">
                <a16:creationId xmlns:a16="http://schemas.microsoft.com/office/drawing/2014/main" id="{D3C924DC-4662-F2DE-F526-1CAC4EF69940}"/>
              </a:ext>
            </a:extLst>
          </p:cNvPr>
          <p:cNvPicPr>
            <a:picLocks noChangeAspect="1"/>
          </p:cNvPicPr>
          <p:nvPr/>
        </p:nvPicPr>
        <p:blipFill>
          <a:blip r:embed="rId3"/>
          <a:stretch>
            <a:fillRect/>
          </a:stretch>
        </p:blipFill>
        <p:spPr>
          <a:xfrm>
            <a:off x="5382045" y="2602755"/>
            <a:ext cx="5575217" cy="3137742"/>
          </a:xfrm>
          <a:prstGeom prst="roundRect">
            <a:avLst/>
          </a:prstGeom>
        </p:spPr>
      </p:pic>
    </p:spTree>
    <p:extLst>
      <p:ext uri="{BB962C8B-B14F-4D97-AF65-F5344CB8AC3E}">
        <p14:creationId xmlns:p14="http://schemas.microsoft.com/office/powerpoint/2010/main" val="38251007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TotalTime>
  <Words>3147</Words>
  <Application>Microsoft Office PowerPoint</Application>
  <PresentationFormat>Widescreen</PresentationFormat>
  <Paragraphs>128</Paragraphs>
  <Slides>37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22</cp:revision>
  <dcterms:created xsi:type="dcterms:W3CDTF">2024-05-04T15:16:43Z</dcterms:created>
  <dcterms:modified xsi:type="dcterms:W3CDTF">2024-05-05T21:07:35Z</dcterms:modified>
</cp:coreProperties>
</file>