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17" r:id="rId2"/>
    <p:sldId id="256" r:id="rId3"/>
    <p:sldId id="278" r:id="rId4"/>
    <p:sldId id="279" r:id="rId5"/>
    <p:sldId id="280" r:id="rId6"/>
    <p:sldId id="282" r:id="rId7"/>
    <p:sldId id="281" r:id="rId8"/>
    <p:sldId id="283" r:id="rId9"/>
    <p:sldId id="284" r:id="rId10"/>
    <p:sldId id="285" r:id="rId11"/>
    <p:sldId id="286" r:id="rId12"/>
    <p:sldId id="287" r:id="rId13"/>
    <p:sldId id="288" r:id="rId14"/>
    <p:sldId id="289" r:id="rId15"/>
    <p:sldId id="290" r:id="rId16"/>
    <p:sldId id="291" r:id="rId17"/>
    <p:sldId id="292" r:id="rId18"/>
    <p:sldId id="297" r:id="rId19"/>
    <p:sldId id="296" r:id="rId20"/>
    <p:sldId id="295" r:id="rId21"/>
    <p:sldId id="294" r:id="rId22"/>
    <p:sldId id="293" r:id="rId23"/>
    <p:sldId id="298" r:id="rId24"/>
    <p:sldId id="299" r:id="rId25"/>
    <p:sldId id="314" r:id="rId26"/>
    <p:sldId id="300" r:id="rId27"/>
    <p:sldId id="302" r:id="rId28"/>
    <p:sldId id="303" r:id="rId29"/>
    <p:sldId id="304" r:id="rId30"/>
    <p:sldId id="305" r:id="rId31"/>
    <p:sldId id="306" r:id="rId32"/>
    <p:sldId id="310" r:id="rId33"/>
    <p:sldId id="312" r:id="rId34"/>
    <p:sldId id="311" r:id="rId35"/>
    <p:sldId id="313" r:id="rId36"/>
    <p:sldId id="307" r:id="rId37"/>
    <p:sldId id="315" r:id="rId38"/>
    <p:sldId id="308" r:id="rId39"/>
    <p:sldId id="309" r:id="rId40"/>
    <p:sldId id="316" r:id="rId4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E0B4"/>
    <a:srgbClr val="FFD9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16" autoAdjust="0"/>
    <p:restoredTop sz="94660"/>
  </p:normalViewPr>
  <p:slideViewPr>
    <p:cSldViewPr snapToGrid="0">
      <p:cViewPr varScale="1">
        <p:scale>
          <a:sx n="81" d="100"/>
          <a:sy n="81" d="100"/>
        </p:scale>
        <p:origin x="782"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18BA42C-F70E-0792-047E-DD000236C38A}"/>
              </a:ext>
            </a:extLst>
          </p:cNvPr>
          <p:cNvSpPr/>
          <p:nvPr userDrawn="1"/>
        </p:nvSpPr>
        <p:spPr>
          <a:xfrm>
            <a:off x="0" y="0"/>
            <a:ext cx="12192000" cy="559293"/>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CF0DA2D-ABC7-B3B9-F010-DA0C089D2B56}"/>
              </a:ext>
            </a:extLst>
          </p:cNvPr>
          <p:cNvSpPr/>
          <p:nvPr userDrawn="1"/>
        </p:nvSpPr>
        <p:spPr>
          <a:xfrm>
            <a:off x="0" y="6631619"/>
            <a:ext cx="12192000" cy="22638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F51F27FD-9412-C13F-BB16-8EDE82CB922E}"/>
              </a:ext>
            </a:extLst>
          </p:cNvPr>
          <p:cNvGrpSpPr/>
          <p:nvPr userDrawn="1"/>
        </p:nvGrpSpPr>
        <p:grpSpPr>
          <a:xfrm>
            <a:off x="11141109" y="93215"/>
            <a:ext cx="1050891" cy="932156"/>
            <a:chOff x="6865398" y="2911876"/>
            <a:chExt cx="2091773" cy="1855433"/>
          </a:xfrm>
        </p:grpSpPr>
        <p:pic>
          <p:nvPicPr>
            <p:cNvPr id="12" name="Picture 11">
              <a:extLst>
                <a:ext uri="{FF2B5EF4-FFF2-40B4-BE49-F238E27FC236}">
                  <a16:creationId xmlns:a16="http://schemas.microsoft.com/office/drawing/2014/main" id="{E7A2079B-76EE-00A8-25AE-2D2D33C65D82}"/>
                </a:ext>
              </a:extLst>
            </p:cNvPr>
            <p:cNvPicPr>
              <a:picLocks noChangeAspect="1"/>
            </p:cNvPicPr>
            <p:nvPr userDrawn="1"/>
          </p:nvPicPr>
          <p:blipFill rotWithShape="1">
            <a:blip r:embed="rId2" cstate="print">
              <a:extLst>
                <a:ext uri="{BEBA8EAE-BF5A-486C-A8C5-ECC9F3942E4B}">
                  <a14:imgProps xmlns:a14="http://schemas.microsoft.com/office/drawing/2010/main">
                    <a14:imgLayer r:embed="rId3">
                      <a14:imgEffect>
                        <a14:backgroundRemoval t="5357" b="94196" l="8696" r="90909">
                          <a14:foregroundMark x1="55336" y1="13393" x2="50988" y2="5357"/>
                          <a14:foregroundMark x1="51383" y1="74107" x2="47826" y2="91964"/>
                          <a14:foregroundMark x1="47826" y1="91964" x2="48221" y2="94196"/>
                          <a14:foregroundMark x1="85375" y1="49107" x2="91304" y2="49107"/>
                          <a14:foregroundMark x1="12648" y1="51339" x2="9091" y2="50893"/>
                        </a14:backgroundRemoval>
                      </a14:imgEffect>
                    </a14:imgLayer>
                  </a14:imgProps>
                </a:ext>
                <a:ext uri="{28A0092B-C50C-407E-A947-70E740481C1C}">
                  <a14:useLocalDpi xmlns:a14="http://schemas.microsoft.com/office/drawing/2010/main"/>
                </a:ext>
              </a:extLst>
            </a:blip>
            <a:srcRect/>
            <a:stretch/>
          </p:blipFill>
          <p:spPr>
            <a:xfrm>
              <a:off x="6865398" y="2911876"/>
              <a:ext cx="2091773" cy="1855433"/>
            </a:xfrm>
            <a:prstGeom prst="rect">
              <a:avLst/>
            </a:prstGeom>
          </p:spPr>
        </p:pic>
        <p:pic>
          <p:nvPicPr>
            <p:cNvPr id="14" name="Picture 13">
              <a:extLst>
                <a:ext uri="{FF2B5EF4-FFF2-40B4-BE49-F238E27FC236}">
                  <a16:creationId xmlns:a16="http://schemas.microsoft.com/office/drawing/2014/main" id="{674212B3-254E-A7C7-030E-277CFE8E0E3B}"/>
                </a:ext>
              </a:extLst>
            </p:cNvPr>
            <p:cNvPicPr>
              <a:picLocks noChangeAspect="1"/>
            </p:cNvPicPr>
            <p:nvPr userDrawn="1"/>
          </p:nvPicPr>
          <p:blipFill rotWithShape="1">
            <a:blip r:embed="rId4" cstate="print">
              <a:extLst>
                <a:ext uri="{28A0092B-C50C-407E-A947-70E740481C1C}">
                  <a14:useLocalDpi xmlns:a14="http://schemas.microsoft.com/office/drawing/2010/main"/>
                </a:ext>
              </a:extLst>
            </a:blip>
            <a:srcRect/>
            <a:stretch/>
          </p:blipFill>
          <p:spPr>
            <a:xfrm>
              <a:off x="7196514" y="3124616"/>
              <a:ext cx="1429539" cy="1429952"/>
            </a:xfrm>
            <a:prstGeom prst="roundRect">
              <a:avLst>
                <a:gd name="adj" fmla="val 50000"/>
              </a:avLst>
            </a:prstGeom>
          </p:spPr>
        </p:pic>
      </p:grpSp>
    </p:spTree>
    <p:extLst>
      <p:ext uri="{BB962C8B-B14F-4D97-AF65-F5344CB8AC3E}">
        <p14:creationId xmlns:p14="http://schemas.microsoft.com/office/powerpoint/2010/main" val="3140676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18BA42C-F70E-0792-047E-DD000236C38A}"/>
              </a:ext>
            </a:extLst>
          </p:cNvPr>
          <p:cNvSpPr/>
          <p:nvPr userDrawn="1"/>
        </p:nvSpPr>
        <p:spPr>
          <a:xfrm>
            <a:off x="622916" y="2315962"/>
            <a:ext cx="10946167" cy="2226075"/>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98107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05083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000145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4.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24.jpg"/><Relationship Id="rId1" Type="http://schemas.openxmlformats.org/officeDocument/2006/relationships/slideLayout" Target="../slideLayouts/slideLayout1.xml"/><Relationship Id="rId4" Type="http://schemas.openxmlformats.org/officeDocument/2006/relationships/image" Target="../media/image25.jpg"/></Relationships>
</file>

<file path=ppt/slides/_rels/slide3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47.jpeg"/><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3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477C63E-E2D7-C1CD-28EC-CECE904E6F84}"/>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103563" y="354472"/>
            <a:ext cx="6995082" cy="6184801"/>
          </a:xfrm>
          <a:prstGeom prst="rect">
            <a:avLst/>
          </a:prstGeom>
        </p:spPr>
      </p:pic>
      <p:sp>
        <p:nvSpPr>
          <p:cNvPr id="4" name="Rectangle 3">
            <a:extLst>
              <a:ext uri="{FF2B5EF4-FFF2-40B4-BE49-F238E27FC236}">
                <a16:creationId xmlns:a16="http://schemas.microsoft.com/office/drawing/2014/main" id="{18AF7336-3018-0CE6-ABB1-173F36E1D496}"/>
              </a:ext>
            </a:extLst>
          </p:cNvPr>
          <p:cNvSpPr/>
          <p:nvPr/>
        </p:nvSpPr>
        <p:spPr>
          <a:xfrm>
            <a:off x="578429" y="2765878"/>
            <a:ext cx="4581426" cy="487506"/>
          </a:xfrm>
          <a:prstGeom prst="rect">
            <a:avLst/>
          </a:prstGeom>
          <a:solidFill>
            <a:srgbClr val="C5E0B4"/>
          </a:solidFill>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موضوع: پاورپوینت شهید مرتضی مطهری</a:t>
            </a:r>
            <a:endParaRPr lang="en-US" sz="2400" b="1" dirty="0">
              <a:latin typeface="Shabnam" panose="020B0603030804020204" pitchFamily="34" charset="-78"/>
              <a:cs typeface="B Titr" panose="00000700000000000000" pitchFamily="2" charset="-78"/>
            </a:endParaRPr>
          </a:p>
        </p:txBody>
      </p:sp>
      <p:sp>
        <p:nvSpPr>
          <p:cNvPr id="5" name="Rectangle 4">
            <a:extLst>
              <a:ext uri="{FF2B5EF4-FFF2-40B4-BE49-F238E27FC236}">
                <a16:creationId xmlns:a16="http://schemas.microsoft.com/office/drawing/2014/main" id="{9A1E3C78-68F1-6DED-208A-592B686DC3D7}"/>
              </a:ext>
            </a:extLst>
          </p:cNvPr>
          <p:cNvSpPr/>
          <p:nvPr/>
        </p:nvSpPr>
        <p:spPr>
          <a:xfrm>
            <a:off x="578429" y="3754051"/>
            <a:ext cx="4581426" cy="487506"/>
          </a:xfrm>
          <a:prstGeom prst="rect">
            <a:avLst/>
          </a:prstGeom>
          <a:solidFill>
            <a:srgbClr val="C5E0B4"/>
          </a:solidFill>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استاد راهنما:  دکتر علیرضا عزیزی</a:t>
            </a:r>
            <a:endParaRPr lang="en-US" sz="2400" b="1" dirty="0">
              <a:latin typeface="Shabnam" panose="020B0603030804020204" pitchFamily="34" charset="-78"/>
              <a:cs typeface="B Titr" panose="00000700000000000000" pitchFamily="2" charset="-78"/>
            </a:endParaRPr>
          </a:p>
        </p:txBody>
      </p:sp>
      <p:sp>
        <p:nvSpPr>
          <p:cNvPr id="6" name="Rectangle 5">
            <a:extLst>
              <a:ext uri="{FF2B5EF4-FFF2-40B4-BE49-F238E27FC236}">
                <a16:creationId xmlns:a16="http://schemas.microsoft.com/office/drawing/2014/main" id="{031489E7-1C7E-1CCB-5455-0DDFA9B35CA4}"/>
              </a:ext>
            </a:extLst>
          </p:cNvPr>
          <p:cNvSpPr/>
          <p:nvPr/>
        </p:nvSpPr>
        <p:spPr>
          <a:xfrm>
            <a:off x="578429" y="4742224"/>
            <a:ext cx="4581426" cy="487506"/>
          </a:xfrm>
          <a:prstGeom prst="rect">
            <a:avLst/>
          </a:prstGeom>
          <a:solidFill>
            <a:srgbClr val="C5E0B4"/>
          </a:solidFill>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پژوهشگر: محمد جواد عزیزی</a:t>
            </a:r>
            <a:endParaRPr lang="en-US" sz="2400" b="1" dirty="0">
              <a:latin typeface="Shabnam" panose="020B0603030804020204" pitchFamily="34" charset="-78"/>
              <a:cs typeface="B Titr" panose="00000700000000000000" pitchFamily="2" charset="-78"/>
            </a:endParaRPr>
          </a:p>
        </p:txBody>
      </p:sp>
      <p:sp>
        <p:nvSpPr>
          <p:cNvPr id="7" name="Rectangle 6">
            <a:extLst>
              <a:ext uri="{FF2B5EF4-FFF2-40B4-BE49-F238E27FC236}">
                <a16:creationId xmlns:a16="http://schemas.microsoft.com/office/drawing/2014/main" id="{143C7C9C-F8F4-890D-2A46-8723C3B2ED66}"/>
              </a:ext>
            </a:extLst>
          </p:cNvPr>
          <p:cNvSpPr/>
          <p:nvPr/>
        </p:nvSpPr>
        <p:spPr>
          <a:xfrm>
            <a:off x="578429" y="5730398"/>
            <a:ext cx="4581426" cy="487506"/>
          </a:xfrm>
          <a:prstGeom prst="rect">
            <a:avLst/>
          </a:prstGeom>
          <a:solidFill>
            <a:srgbClr val="C5E0B4"/>
          </a:solidFill>
        </p:spPr>
        <p:txBody>
          <a:bodyPr wrap="square">
            <a:spAutoFit/>
          </a:bodyPr>
          <a:lstStyle/>
          <a:p>
            <a:pPr algn="ctr" rtl="1">
              <a:lnSpc>
                <a:spcPct val="107000"/>
              </a:lnSpc>
              <a:spcAft>
                <a:spcPts val="800"/>
              </a:spcAft>
            </a:pPr>
            <a:r>
              <a:rPr lang="fa-IR" sz="2400" b="1" dirty="0">
                <a:latin typeface="Shabnam" panose="020B0603030804020204" pitchFamily="34" charset="-78"/>
                <a:cs typeface="B Titr" panose="00000700000000000000" pitchFamily="2" charset="-78"/>
              </a:rPr>
              <a:t>تاریخ ارائه: .........</a:t>
            </a:r>
            <a:endParaRPr lang="en-US" sz="2400" b="1" dirty="0">
              <a:latin typeface="Shabnam" panose="020B0603030804020204" pitchFamily="34" charset="-78"/>
              <a:cs typeface="B Titr" panose="00000700000000000000" pitchFamily="2" charset="-78"/>
            </a:endParaRPr>
          </a:p>
        </p:txBody>
      </p:sp>
      <p:grpSp>
        <p:nvGrpSpPr>
          <p:cNvPr id="20" name="Group 19">
            <a:extLst>
              <a:ext uri="{FF2B5EF4-FFF2-40B4-BE49-F238E27FC236}">
                <a16:creationId xmlns:a16="http://schemas.microsoft.com/office/drawing/2014/main" id="{533688C0-69ED-FA0B-882D-FB4603FB3B43}"/>
              </a:ext>
            </a:extLst>
          </p:cNvPr>
          <p:cNvGrpSpPr/>
          <p:nvPr/>
        </p:nvGrpSpPr>
        <p:grpSpPr>
          <a:xfrm>
            <a:off x="2160571" y="569504"/>
            <a:ext cx="1417143" cy="1849266"/>
            <a:chOff x="2161113" y="569504"/>
            <a:chExt cx="1417143" cy="1849266"/>
          </a:xfrm>
        </p:grpSpPr>
        <p:sp>
          <p:nvSpPr>
            <p:cNvPr id="8" name="Freeform: Shape 7">
              <a:extLst>
                <a:ext uri="{FF2B5EF4-FFF2-40B4-BE49-F238E27FC236}">
                  <a16:creationId xmlns:a16="http://schemas.microsoft.com/office/drawing/2014/main" id="{3FD2A51C-1227-4DBB-5DE7-73E9EC81EC2B}"/>
                </a:ext>
              </a:extLst>
            </p:cNvPr>
            <p:cNvSpPr/>
            <p:nvPr/>
          </p:nvSpPr>
          <p:spPr>
            <a:xfrm>
              <a:off x="2161113" y="569504"/>
              <a:ext cx="1417143" cy="1195607"/>
            </a:xfrm>
            <a:custGeom>
              <a:avLst/>
              <a:gdLst>
                <a:gd name="connsiteX0" fmla="*/ 381112 w 1417143"/>
                <a:gd name="connsiteY0" fmla="*/ 514151 h 1195607"/>
                <a:gd name="connsiteX1" fmla="*/ 385308 w 1417143"/>
                <a:gd name="connsiteY1" fmla="*/ 634429 h 1195607"/>
                <a:gd name="connsiteX2" fmla="*/ 549466 w 1417143"/>
                <a:gd name="connsiteY2" fmla="*/ 617996 h 1195607"/>
                <a:gd name="connsiteX3" fmla="*/ 605758 w 1417143"/>
                <a:gd name="connsiteY3" fmla="*/ 561878 h 1195607"/>
                <a:gd name="connsiteX4" fmla="*/ 469747 w 1417143"/>
                <a:gd name="connsiteY4" fmla="*/ 425866 h 1195607"/>
                <a:gd name="connsiteX5" fmla="*/ 381287 w 1417143"/>
                <a:gd name="connsiteY5" fmla="*/ 514326 h 1195607"/>
                <a:gd name="connsiteX6" fmla="*/ 381112 w 1417143"/>
                <a:gd name="connsiteY6" fmla="*/ 514151 h 1195607"/>
                <a:gd name="connsiteX7" fmla="*/ 381112 w 1417143"/>
                <a:gd name="connsiteY7" fmla="*/ 514151 h 1195607"/>
                <a:gd name="connsiteX8" fmla="*/ 224297 w 1417143"/>
                <a:gd name="connsiteY8" fmla="*/ 557332 h 1195607"/>
                <a:gd name="connsiteX9" fmla="*/ 294575 w 1417143"/>
                <a:gd name="connsiteY9" fmla="*/ 730057 h 1195607"/>
                <a:gd name="connsiteX10" fmla="*/ 504536 w 1417143"/>
                <a:gd name="connsiteY10" fmla="*/ 790895 h 1195607"/>
                <a:gd name="connsiteX11" fmla="*/ 643869 w 1417143"/>
                <a:gd name="connsiteY11" fmla="*/ 710651 h 1195607"/>
                <a:gd name="connsiteX12" fmla="*/ 699113 w 1417143"/>
                <a:gd name="connsiteY12" fmla="*/ 655582 h 1195607"/>
                <a:gd name="connsiteX13" fmla="*/ 761874 w 1417143"/>
                <a:gd name="connsiteY13" fmla="*/ 718344 h 1195607"/>
                <a:gd name="connsiteX14" fmla="*/ 920613 w 1417143"/>
                <a:gd name="connsiteY14" fmla="*/ 796139 h 1195607"/>
                <a:gd name="connsiteX15" fmla="*/ 1107497 w 1417143"/>
                <a:gd name="connsiteY15" fmla="*/ 726910 h 1195607"/>
                <a:gd name="connsiteX16" fmla="*/ 1167636 w 1417143"/>
                <a:gd name="connsiteY16" fmla="*/ 496669 h 1195607"/>
                <a:gd name="connsiteX17" fmla="*/ 1102427 w 1417143"/>
                <a:gd name="connsiteY17" fmla="*/ 393699 h 1195607"/>
                <a:gd name="connsiteX18" fmla="*/ 1031799 w 1417143"/>
                <a:gd name="connsiteY18" fmla="*/ 323071 h 1195607"/>
                <a:gd name="connsiteX19" fmla="*/ 1046310 w 1417143"/>
                <a:gd name="connsiteY19" fmla="*/ 308561 h 1195607"/>
                <a:gd name="connsiteX20" fmla="*/ 1285291 w 1417143"/>
                <a:gd name="connsiteY20" fmla="*/ 194227 h 1195607"/>
                <a:gd name="connsiteX21" fmla="*/ 1285291 w 1417143"/>
                <a:gd name="connsiteY21" fmla="*/ 977080 h 1195607"/>
                <a:gd name="connsiteX22" fmla="*/ 1257844 w 1417143"/>
                <a:gd name="connsiteY22" fmla="*/ 1034597 h 1195607"/>
                <a:gd name="connsiteX23" fmla="*/ 1160993 w 1417143"/>
                <a:gd name="connsiteY23" fmla="*/ 991241 h 1195607"/>
                <a:gd name="connsiteX24" fmla="*/ 936521 w 1417143"/>
                <a:gd name="connsiteY24" fmla="*/ 925333 h 1195607"/>
                <a:gd name="connsiteX25" fmla="*/ 705407 w 1417143"/>
                <a:gd name="connsiteY25" fmla="*/ 1016415 h 1195607"/>
                <a:gd name="connsiteX26" fmla="*/ 469397 w 1417143"/>
                <a:gd name="connsiteY26" fmla="*/ 926382 h 1195607"/>
                <a:gd name="connsiteX27" fmla="*/ 276568 w 1417143"/>
                <a:gd name="connsiteY27" fmla="*/ 978129 h 1195607"/>
                <a:gd name="connsiteX28" fmla="*/ 276568 w 1417143"/>
                <a:gd name="connsiteY28" fmla="*/ 978304 h 1195607"/>
                <a:gd name="connsiteX29" fmla="*/ 241779 w 1417143"/>
                <a:gd name="connsiteY29" fmla="*/ 998059 h 1195607"/>
                <a:gd name="connsiteX30" fmla="*/ 161536 w 1417143"/>
                <a:gd name="connsiteY30" fmla="*/ 1034597 h 1195607"/>
                <a:gd name="connsiteX31" fmla="*/ 132340 w 1417143"/>
                <a:gd name="connsiteY31" fmla="*/ 987919 h 1195607"/>
                <a:gd name="connsiteX32" fmla="*/ 132340 w 1417143"/>
                <a:gd name="connsiteY32" fmla="*/ 194577 h 1195607"/>
                <a:gd name="connsiteX33" fmla="*/ 349994 w 1417143"/>
                <a:gd name="connsiteY33" fmla="*/ 305938 h 1195607"/>
                <a:gd name="connsiteX34" fmla="*/ 376217 w 1417143"/>
                <a:gd name="connsiteY34" fmla="*/ 332162 h 1195607"/>
                <a:gd name="connsiteX35" fmla="*/ 292827 w 1417143"/>
                <a:gd name="connsiteY35" fmla="*/ 415727 h 1195607"/>
                <a:gd name="connsiteX36" fmla="*/ 224297 w 1417143"/>
                <a:gd name="connsiteY36" fmla="*/ 557332 h 1195607"/>
                <a:gd name="connsiteX37" fmla="*/ 224297 w 1417143"/>
                <a:gd name="connsiteY37" fmla="*/ 557332 h 1195607"/>
                <a:gd name="connsiteX38" fmla="*/ 439852 w 1417143"/>
                <a:gd name="connsiteY38" fmla="*/ 209262 h 1195607"/>
                <a:gd name="connsiteX39" fmla="*/ 469572 w 1417143"/>
                <a:gd name="connsiteY39" fmla="*/ 238982 h 1195607"/>
                <a:gd name="connsiteX40" fmla="*/ 708553 w 1417143"/>
                <a:gd name="connsiteY40" fmla="*/ 0 h 1195607"/>
                <a:gd name="connsiteX41" fmla="*/ 938270 w 1417143"/>
                <a:gd name="connsiteY41" fmla="*/ 229716 h 1195607"/>
                <a:gd name="connsiteX42" fmla="*/ 952780 w 1417143"/>
                <a:gd name="connsiteY42" fmla="*/ 215206 h 1195607"/>
                <a:gd name="connsiteX43" fmla="*/ 1351024 w 1417143"/>
                <a:gd name="connsiteY43" fmla="*/ 60139 h 1195607"/>
                <a:gd name="connsiteX44" fmla="*/ 1416932 w 1417143"/>
                <a:gd name="connsiteY44" fmla="*/ 60139 h 1195607"/>
                <a:gd name="connsiteX45" fmla="*/ 1417107 w 1417143"/>
                <a:gd name="connsiteY45" fmla="*/ 979003 h 1195607"/>
                <a:gd name="connsiteX46" fmla="*/ 1380744 w 1417143"/>
                <a:gd name="connsiteY46" fmla="*/ 1110819 h 1195607"/>
                <a:gd name="connsiteX47" fmla="*/ 1249802 w 1417143"/>
                <a:gd name="connsiteY47" fmla="*/ 1173230 h 1195607"/>
                <a:gd name="connsiteX48" fmla="*/ 1073232 w 1417143"/>
                <a:gd name="connsiteY48" fmla="*/ 1100155 h 1195607"/>
                <a:gd name="connsiteX49" fmla="*/ 936871 w 1417143"/>
                <a:gd name="connsiteY49" fmla="*/ 1056799 h 1195607"/>
                <a:gd name="connsiteX50" fmla="*/ 711176 w 1417143"/>
                <a:gd name="connsiteY50" fmla="*/ 1195608 h 1195607"/>
                <a:gd name="connsiteX51" fmla="*/ 469397 w 1417143"/>
                <a:gd name="connsiteY51" fmla="*/ 1058197 h 1195607"/>
                <a:gd name="connsiteX52" fmla="*/ 311183 w 1417143"/>
                <a:gd name="connsiteY52" fmla="*/ 1109595 h 1195607"/>
                <a:gd name="connsiteX53" fmla="*/ 147375 w 1417143"/>
                <a:gd name="connsiteY53" fmla="*/ 1174279 h 1195607"/>
                <a:gd name="connsiteX54" fmla="*/ 29020 w 1417143"/>
                <a:gd name="connsiteY54" fmla="*/ 1110294 h 1195607"/>
                <a:gd name="connsiteX55" fmla="*/ 28846 w 1417143"/>
                <a:gd name="connsiteY55" fmla="*/ 1110294 h 1195607"/>
                <a:gd name="connsiteX56" fmla="*/ 24650 w 1417143"/>
                <a:gd name="connsiteY56" fmla="*/ 1103302 h 1195607"/>
                <a:gd name="connsiteX57" fmla="*/ 0 w 1417143"/>
                <a:gd name="connsiteY57" fmla="*/ 986520 h 1195607"/>
                <a:gd name="connsiteX58" fmla="*/ 0 w 1417143"/>
                <a:gd name="connsiteY58" fmla="*/ 59964 h 1195607"/>
                <a:gd name="connsiteX59" fmla="*/ 66258 w 1417143"/>
                <a:gd name="connsiteY59" fmla="*/ 59964 h 1195607"/>
                <a:gd name="connsiteX60" fmla="*/ 439852 w 1417143"/>
                <a:gd name="connsiteY60" fmla="*/ 209262 h 1195607"/>
                <a:gd name="connsiteX61" fmla="*/ 439852 w 1417143"/>
                <a:gd name="connsiteY61" fmla="*/ 209262 h 1195607"/>
                <a:gd name="connsiteX62" fmla="*/ 563276 w 1417143"/>
                <a:gd name="connsiteY62" fmla="*/ 332511 h 1195607"/>
                <a:gd name="connsiteX63" fmla="*/ 708553 w 1417143"/>
                <a:gd name="connsiteY63" fmla="*/ 187234 h 1195607"/>
                <a:gd name="connsiteX64" fmla="*/ 844565 w 1417143"/>
                <a:gd name="connsiteY64" fmla="*/ 323246 h 1195607"/>
                <a:gd name="connsiteX65" fmla="*/ 699288 w 1417143"/>
                <a:gd name="connsiteY65" fmla="*/ 468698 h 1195607"/>
                <a:gd name="connsiteX66" fmla="*/ 563276 w 1417143"/>
                <a:gd name="connsiteY66" fmla="*/ 332511 h 1195607"/>
                <a:gd name="connsiteX67" fmla="*/ 563276 w 1417143"/>
                <a:gd name="connsiteY67" fmla="*/ 332511 h 1195607"/>
                <a:gd name="connsiteX68" fmla="*/ 937920 w 1417143"/>
                <a:gd name="connsiteY68" fmla="*/ 416601 h 1195607"/>
                <a:gd name="connsiteX69" fmla="*/ 792818 w 1417143"/>
                <a:gd name="connsiteY69" fmla="*/ 561878 h 1195607"/>
                <a:gd name="connsiteX70" fmla="*/ 855404 w 1417143"/>
                <a:gd name="connsiteY70" fmla="*/ 624464 h 1195607"/>
                <a:gd name="connsiteX71" fmla="*/ 1014667 w 1417143"/>
                <a:gd name="connsiteY71" fmla="*/ 632681 h 1195607"/>
                <a:gd name="connsiteX72" fmla="*/ 1008548 w 1417143"/>
                <a:gd name="connsiteY72" fmla="*/ 487229 h 1195607"/>
                <a:gd name="connsiteX73" fmla="*/ 937920 w 1417143"/>
                <a:gd name="connsiteY73" fmla="*/ 416601 h 1195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417143" h="1195607">
                  <a:moveTo>
                    <a:pt x="381112" y="514151"/>
                  </a:moveTo>
                  <a:cubicBezTo>
                    <a:pt x="344749" y="552088"/>
                    <a:pt x="350518" y="601213"/>
                    <a:pt x="385308" y="634429"/>
                  </a:cubicBezTo>
                  <a:cubicBezTo>
                    <a:pt x="435482" y="681981"/>
                    <a:pt x="504012" y="664324"/>
                    <a:pt x="549466" y="617996"/>
                  </a:cubicBezTo>
                  <a:lnTo>
                    <a:pt x="605758" y="561878"/>
                  </a:lnTo>
                  <a:lnTo>
                    <a:pt x="469747" y="425866"/>
                  </a:lnTo>
                  <a:lnTo>
                    <a:pt x="381287" y="514326"/>
                  </a:lnTo>
                  <a:lnTo>
                    <a:pt x="381112" y="514151"/>
                  </a:lnTo>
                  <a:lnTo>
                    <a:pt x="381112" y="514151"/>
                  </a:lnTo>
                  <a:close/>
                  <a:moveTo>
                    <a:pt x="224297" y="557332"/>
                  </a:moveTo>
                  <a:cubicBezTo>
                    <a:pt x="219576" y="622366"/>
                    <a:pt x="247548" y="685652"/>
                    <a:pt x="294575" y="730057"/>
                  </a:cubicBezTo>
                  <a:cubicBezTo>
                    <a:pt x="349994" y="782678"/>
                    <a:pt x="429188" y="806978"/>
                    <a:pt x="504536" y="790895"/>
                  </a:cubicBezTo>
                  <a:cubicBezTo>
                    <a:pt x="556109" y="779706"/>
                    <a:pt x="604010" y="751035"/>
                    <a:pt x="643869" y="710651"/>
                  </a:cubicBezTo>
                  <a:lnTo>
                    <a:pt x="699113" y="655582"/>
                  </a:lnTo>
                  <a:lnTo>
                    <a:pt x="761874" y="718344"/>
                  </a:lnTo>
                  <a:cubicBezTo>
                    <a:pt x="811698" y="768168"/>
                    <a:pt x="866942" y="791944"/>
                    <a:pt x="920613" y="796139"/>
                  </a:cubicBezTo>
                  <a:cubicBezTo>
                    <a:pt x="989842" y="801559"/>
                    <a:pt x="1058197" y="775335"/>
                    <a:pt x="1107497" y="726910"/>
                  </a:cubicBezTo>
                  <a:cubicBezTo>
                    <a:pt x="1167636" y="667645"/>
                    <a:pt x="1194034" y="578661"/>
                    <a:pt x="1167636" y="496669"/>
                  </a:cubicBezTo>
                  <a:cubicBezTo>
                    <a:pt x="1156273" y="461355"/>
                    <a:pt x="1135119" y="426391"/>
                    <a:pt x="1102427" y="393699"/>
                  </a:cubicBezTo>
                  <a:lnTo>
                    <a:pt x="1031799" y="323071"/>
                  </a:lnTo>
                  <a:lnTo>
                    <a:pt x="1046310" y="308561"/>
                  </a:lnTo>
                  <a:cubicBezTo>
                    <a:pt x="1119910" y="235136"/>
                    <a:pt x="1183895" y="201220"/>
                    <a:pt x="1285291" y="194227"/>
                  </a:cubicBezTo>
                  <a:lnTo>
                    <a:pt x="1285291" y="977080"/>
                  </a:lnTo>
                  <a:cubicBezTo>
                    <a:pt x="1285641" y="1015016"/>
                    <a:pt x="1274452" y="1031100"/>
                    <a:pt x="1257844" y="1034597"/>
                  </a:cubicBezTo>
                  <a:cubicBezTo>
                    <a:pt x="1230222" y="1040540"/>
                    <a:pt x="1187915" y="1011870"/>
                    <a:pt x="1160993" y="991241"/>
                  </a:cubicBezTo>
                  <a:cubicBezTo>
                    <a:pt x="1104001" y="953829"/>
                    <a:pt x="1042463" y="924109"/>
                    <a:pt x="936521" y="925333"/>
                  </a:cubicBezTo>
                  <a:cubicBezTo>
                    <a:pt x="843866" y="925857"/>
                    <a:pt x="772364" y="956801"/>
                    <a:pt x="705407" y="1016415"/>
                  </a:cubicBezTo>
                  <a:cubicBezTo>
                    <a:pt x="636876" y="963794"/>
                    <a:pt x="557682" y="926382"/>
                    <a:pt x="469397" y="926382"/>
                  </a:cubicBezTo>
                  <a:cubicBezTo>
                    <a:pt x="407160" y="926382"/>
                    <a:pt x="338630" y="945787"/>
                    <a:pt x="276568" y="978129"/>
                  </a:cubicBezTo>
                  <a:lnTo>
                    <a:pt x="276568" y="978304"/>
                  </a:lnTo>
                  <a:cubicBezTo>
                    <a:pt x="264156" y="984597"/>
                    <a:pt x="252618" y="991415"/>
                    <a:pt x="241779" y="998059"/>
                  </a:cubicBezTo>
                  <a:cubicBezTo>
                    <a:pt x="218353" y="1012394"/>
                    <a:pt x="191080" y="1037743"/>
                    <a:pt x="161536" y="1034597"/>
                  </a:cubicBezTo>
                  <a:cubicBezTo>
                    <a:pt x="144053" y="1032673"/>
                    <a:pt x="132340" y="1018688"/>
                    <a:pt x="132340" y="987919"/>
                  </a:cubicBezTo>
                  <a:lnTo>
                    <a:pt x="132340" y="194577"/>
                  </a:lnTo>
                  <a:cubicBezTo>
                    <a:pt x="224297" y="202269"/>
                    <a:pt x="283212" y="239156"/>
                    <a:pt x="349994" y="305938"/>
                  </a:cubicBezTo>
                  <a:lnTo>
                    <a:pt x="376217" y="332162"/>
                  </a:lnTo>
                  <a:lnTo>
                    <a:pt x="292827" y="415727"/>
                  </a:lnTo>
                  <a:cubicBezTo>
                    <a:pt x="252443" y="455586"/>
                    <a:pt x="228143" y="505061"/>
                    <a:pt x="224297" y="557332"/>
                  </a:cubicBezTo>
                  <a:lnTo>
                    <a:pt x="224297" y="557332"/>
                  </a:lnTo>
                  <a:close/>
                  <a:moveTo>
                    <a:pt x="439852" y="209262"/>
                  </a:moveTo>
                  <a:lnTo>
                    <a:pt x="469572" y="238982"/>
                  </a:lnTo>
                  <a:lnTo>
                    <a:pt x="708553" y="0"/>
                  </a:lnTo>
                  <a:lnTo>
                    <a:pt x="938270" y="229716"/>
                  </a:lnTo>
                  <a:lnTo>
                    <a:pt x="952780" y="215206"/>
                  </a:lnTo>
                  <a:cubicBezTo>
                    <a:pt x="1073057" y="95103"/>
                    <a:pt x="1183020" y="60139"/>
                    <a:pt x="1351024" y="60139"/>
                  </a:cubicBezTo>
                  <a:lnTo>
                    <a:pt x="1416932" y="60139"/>
                  </a:lnTo>
                  <a:lnTo>
                    <a:pt x="1417107" y="979003"/>
                  </a:lnTo>
                  <a:cubicBezTo>
                    <a:pt x="1417806" y="1024981"/>
                    <a:pt x="1408716" y="1073232"/>
                    <a:pt x="1380744" y="1110819"/>
                  </a:cubicBezTo>
                  <a:cubicBezTo>
                    <a:pt x="1349801" y="1152601"/>
                    <a:pt x="1300850" y="1173230"/>
                    <a:pt x="1249802" y="1173230"/>
                  </a:cubicBezTo>
                  <a:cubicBezTo>
                    <a:pt x="1176202" y="1173230"/>
                    <a:pt x="1128126" y="1138790"/>
                    <a:pt x="1073232" y="1100155"/>
                  </a:cubicBezTo>
                  <a:cubicBezTo>
                    <a:pt x="1038617" y="1075855"/>
                    <a:pt x="1001205" y="1056449"/>
                    <a:pt x="936871" y="1056799"/>
                  </a:cubicBezTo>
                  <a:cubicBezTo>
                    <a:pt x="831453" y="1057323"/>
                    <a:pt x="781979" y="1124455"/>
                    <a:pt x="711176" y="1195608"/>
                  </a:cubicBezTo>
                  <a:cubicBezTo>
                    <a:pt x="642646" y="1133721"/>
                    <a:pt x="569046" y="1058197"/>
                    <a:pt x="469397" y="1058197"/>
                  </a:cubicBezTo>
                  <a:cubicBezTo>
                    <a:pt x="413629" y="1058197"/>
                    <a:pt x="358210" y="1080750"/>
                    <a:pt x="311183" y="1109595"/>
                  </a:cubicBezTo>
                  <a:cubicBezTo>
                    <a:pt x="259785" y="1141063"/>
                    <a:pt x="214856" y="1174279"/>
                    <a:pt x="147375" y="1174279"/>
                  </a:cubicBezTo>
                  <a:cubicBezTo>
                    <a:pt x="98774" y="1174279"/>
                    <a:pt x="55244" y="1151727"/>
                    <a:pt x="29020" y="1110294"/>
                  </a:cubicBezTo>
                  <a:lnTo>
                    <a:pt x="28846" y="1110294"/>
                  </a:lnTo>
                  <a:cubicBezTo>
                    <a:pt x="27447" y="1108022"/>
                    <a:pt x="26048" y="1105574"/>
                    <a:pt x="24650" y="1103302"/>
                  </a:cubicBezTo>
                  <a:cubicBezTo>
                    <a:pt x="5245" y="1068162"/>
                    <a:pt x="0" y="1026555"/>
                    <a:pt x="0" y="986520"/>
                  </a:cubicBezTo>
                  <a:lnTo>
                    <a:pt x="0" y="59964"/>
                  </a:lnTo>
                  <a:lnTo>
                    <a:pt x="66258" y="59964"/>
                  </a:lnTo>
                  <a:cubicBezTo>
                    <a:pt x="216430" y="59964"/>
                    <a:pt x="333735" y="99998"/>
                    <a:pt x="439852" y="209262"/>
                  </a:cubicBezTo>
                  <a:lnTo>
                    <a:pt x="439852" y="209262"/>
                  </a:lnTo>
                  <a:close/>
                  <a:moveTo>
                    <a:pt x="563276" y="332511"/>
                  </a:moveTo>
                  <a:lnTo>
                    <a:pt x="708553" y="187234"/>
                  </a:lnTo>
                  <a:lnTo>
                    <a:pt x="844565" y="323246"/>
                  </a:lnTo>
                  <a:lnTo>
                    <a:pt x="699288" y="468698"/>
                  </a:lnTo>
                  <a:lnTo>
                    <a:pt x="563276" y="332511"/>
                  </a:lnTo>
                  <a:lnTo>
                    <a:pt x="563276" y="332511"/>
                  </a:lnTo>
                  <a:close/>
                  <a:moveTo>
                    <a:pt x="937920" y="416601"/>
                  </a:moveTo>
                  <a:lnTo>
                    <a:pt x="792818" y="561878"/>
                  </a:lnTo>
                  <a:lnTo>
                    <a:pt x="855404" y="624464"/>
                  </a:lnTo>
                  <a:cubicBezTo>
                    <a:pt x="901557" y="670617"/>
                    <a:pt x="968863" y="677610"/>
                    <a:pt x="1014667" y="632681"/>
                  </a:cubicBezTo>
                  <a:cubicBezTo>
                    <a:pt x="1058023" y="590024"/>
                    <a:pt x="1051205" y="529885"/>
                    <a:pt x="1008548" y="487229"/>
                  </a:cubicBezTo>
                  <a:lnTo>
                    <a:pt x="937920" y="416601"/>
                  </a:lnTo>
                  <a:close/>
                </a:path>
              </a:pathLst>
            </a:custGeom>
            <a:solidFill>
              <a:schemeClr val="tx1"/>
            </a:solidFill>
            <a:ln w="17404" cap="flat">
              <a:noFill/>
              <a:prstDash val="solid"/>
              <a:miter/>
            </a:ln>
          </p:spPr>
          <p:txBody>
            <a:bodyPr rtlCol="0" anchor="ctr"/>
            <a:lstStyle/>
            <a:p>
              <a:endParaRPr lang="en-US"/>
            </a:p>
          </p:txBody>
        </p:sp>
        <p:grpSp>
          <p:nvGrpSpPr>
            <p:cNvPr id="9" name="Graphic 7">
              <a:extLst>
                <a:ext uri="{FF2B5EF4-FFF2-40B4-BE49-F238E27FC236}">
                  <a16:creationId xmlns:a16="http://schemas.microsoft.com/office/drawing/2014/main" id="{5738007D-35E8-F0E0-5723-4A37C30D983A}"/>
                </a:ext>
              </a:extLst>
            </p:cNvPr>
            <p:cNvGrpSpPr/>
            <p:nvPr/>
          </p:nvGrpSpPr>
          <p:grpSpPr>
            <a:xfrm>
              <a:off x="2249223" y="1817089"/>
              <a:ext cx="1241410" cy="601681"/>
              <a:chOff x="8518048" y="1590846"/>
              <a:chExt cx="1241410" cy="601681"/>
            </a:xfrm>
            <a:solidFill>
              <a:schemeClr val="tx1"/>
            </a:solidFill>
          </p:grpSpPr>
          <p:sp>
            <p:nvSpPr>
              <p:cNvPr id="10" name="Freeform: Shape 9">
                <a:extLst>
                  <a:ext uri="{FF2B5EF4-FFF2-40B4-BE49-F238E27FC236}">
                    <a16:creationId xmlns:a16="http://schemas.microsoft.com/office/drawing/2014/main" id="{F926E2D3-4533-8DFE-A105-28F82F15504A}"/>
                  </a:ext>
                </a:extLst>
              </p:cNvPr>
              <p:cNvSpPr/>
              <p:nvPr/>
            </p:nvSpPr>
            <p:spPr>
              <a:xfrm>
                <a:off x="9666104" y="1907917"/>
                <a:ext cx="93355" cy="171570"/>
              </a:xfrm>
              <a:custGeom>
                <a:avLst/>
                <a:gdLst>
                  <a:gd name="connsiteX0" fmla="*/ 93355 w 93355"/>
                  <a:gd name="connsiteY0" fmla="*/ 59440 h 171570"/>
                  <a:gd name="connsiteX1" fmla="*/ 87236 w 93355"/>
                  <a:gd name="connsiteY1" fmla="*/ 96152 h 171570"/>
                  <a:gd name="connsiteX2" fmla="*/ 70628 w 93355"/>
                  <a:gd name="connsiteY2" fmla="*/ 132340 h 171570"/>
                  <a:gd name="connsiteX3" fmla="*/ 60663 w 93355"/>
                  <a:gd name="connsiteY3" fmla="*/ 145627 h 171570"/>
                  <a:gd name="connsiteX4" fmla="*/ 48426 w 93355"/>
                  <a:gd name="connsiteY4" fmla="*/ 154018 h 171570"/>
                  <a:gd name="connsiteX5" fmla="*/ 20979 w 93355"/>
                  <a:gd name="connsiteY5" fmla="*/ 165906 h 171570"/>
                  <a:gd name="connsiteX6" fmla="*/ 5769 w 93355"/>
                  <a:gd name="connsiteY6" fmla="*/ 171151 h 171570"/>
                  <a:gd name="connsiteX7" fmla="*/ 524 w 93355"/>
                  <a:gd name="connsiteY7" fmla="*/ 170626 h 171570"/>
                  <a:gd name="connsiteX8" fmla="*/ 524 w 93355"/>
                  <a:gd name="connsiteY8" fmla="*/ 166605 h 171570"/>
                  <a:gd name="connsiteX9" fmla="*/ 12762 w 93355"/>
                  <a:gd name="connsiteY9" fmla="*/ 154368 h 171570"/>
                  <a:gd name="connsiteX10" fmla="*/ 31468 w 93355"/>
                  <a:gd name="connsiteY10" fmla="*/ 138634 h 171570"/>
                  <a:gd name="connsiteX11" fmla="*/ 49475 w 93355"/>
                  <a:gd name="connsiteY11" fmla="*/ 121676 h 171570"/>
                  <a:gd name="connsiteX12" fmla="*/ 61363 w 93355"/>
                  <a:gd name="connsiteY12" fmla="*/ 104893 h 171570"/>
                  <a:gd name="connsiteX13" fmla="*/ 56642 w 93355"/>
                  <a:gd name="connsiteY13" fmla="*/ 89684 h 171570"/>
                  <a:gd name="connsiteX14" fmla="*/ 49475 w 93355"/>
                  <a:gd name="connsiteY14" fmla="*/ 79194 h 171570"/>
                  <a:gd name="connsiteX15" fmla="*/ 36363 w 93355"/>
                  <a:gd name="connsiteY15" fmla="*/ 65733 h 171570"/>
                  <a:gd name="connsiteX16" fmla="*/ 29370 w 93355"/>
                  <a:gd name="connsiteY16" fmla="*/ 58740 h 171570"/>
                  <a:gd name="connsiteX17" fmla="*/ 39335 w 93355"/>
                  <a:gd name="connsiteY17" fmla="*/ 35489 h 171570"/>
                  <a:gd name="connsiteX18" fmla="*/ 52097 w 93355"/>
                  <a:gd name="connsiteY18" fmla="*/ 6993 h 171570"/>
                  <a:gd name="connsiteX19" fmla="*/ 56817 w 93355"/>
                  <a:gd name="connsiteY19" fmla="*/ 1224 h 171570"/>
                  <a:gd name="connsiteX20" fmla="*/ 57342 w 93355"/>
                  <a:gd name="connsiteY20" fmla="*/ 0 h 171570"/>
                  <a:gd name="connsiteX21" fmla="*/ 69055 w 93355"/>
                  <a:gd name="connsiteY21" fmla="*/ 10489 h 171570"/>
                  <a:gd name="connsiteX22" fmla="*/ 86012 w 93355"/>
                  <a:gd name="connsiteY22" fmla="*/ 29720 h 171570"/>
                  <a:gd name="connsiteX23" fmla="*/ 93355 w 93355"/>
                  <a:gd name="connsiteY23" fmla="*/ 59440 h 1715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93355" h="171570">
                    <a:moveTo>
                      <a:pt x="93355" y="59440"/>
                    </a:moveTo>
                    <a:cubicBezTo>
                      <a:pt x="93355" y="72201"/>
                      <a:pt x="91257" y="84439"/>
                      <a:pt x="87236" y="96152"/>
                    </a:cubicBezTo>
                    <a:cubicBezTo>
                      <a:pt x="83215" y="107865"/>
                      <a:pt x="77621" y="119928"/>
                      <a:pt x="70628" y="132340"/>
                    </a:cubicBezTo>
                    <a:cubicBezTo>
                      <a:pt x="68355" y="137060"/>
                      <a:pt x="65034" y="141431"/>
                      <a:pt x="60663" y="145627"/>
                    </a:cubicBezTo>
                    <a:cubicBezTo>
                      <a:pt x="57866" y="148424"/>
                      <a:pt x="53845" y="151221"/>
                      <a:pt x="48426" y="154018"/>
                    </a:cubicBezTo>
                    <a:cubicBezTo>
                      <a:pt x="43006" y="156990"/>
                      <a:pt x="33916" y="160836"/>
                      <a:pt x="20979" y="165906"/>
                    </a:cubicBezTo>
                    <a:lnTo>
                      <a:pt x="5769" y="171151"/>
                    </a:lnTo>
                    <a:cubicBezTo>
                      <a:pt x="3147" y="171850"/>
                      <a:pt x="1399" y="171675"/>
                      <a:pt x="524" y="170626"/>
                    </a:cubicBezTo>
                    <a:cubicBezTo>
                      <a:pt x="-175" y="169403"/>
                      <a:pt x="-175" y="168179"/>
                      <a:pt x="524" y="166605"/>
                    </a:cubicBezTo>
                    <a:cubicBezTo>
                      <a:pt x="1748" y="165032"/>
                      <a:pt x="5769" y="161011"/>
                      <a:pt x="12762" y="154368"/>
                    </a:cubicBezTo>
                    <a:lnTo>
                      <a:pt x="31468" y="138634"/>
                    </a:lnTo>
                    <a:cubicBezTo>
                      <a:pt x="37762" y="133564"/>
                      <a:pt x="43706" y="127970"/>
                      <a:pt x="49475" y="121676"/>
                    </a:cubicBezTo>
                    <a:cubicBezTo>
                      <a:pt x="57516" y="113634"/>
                      <a:pt x="61363" y="108040"/>
                      <a:pt x="61363" y="104893"/>
                    </a:cubicBezTo>
                    <a:cubicBezTo>
                      <a:pt x="61363" y="100173"/>
                      <a:pt x="59789" y="95278"/>
                      <a:pt x="56642" y="89684"/>
                    </a:cubicBezTo>
                    <a:cubicBezTo>
                      <a:pt x="55943" y="88110"/>
                      <a:pt x="53496" y="84614"/>
                      <a:pt x="49475" y="79194"/>
                    </a:cubicBezTo>
                    <a:cubicBezTo>
                      <a:pt x="45279" y="73775"/>
                      <a:pt x="41083" y="69229"/>
                      <a:pt x="36363" y="65733"/>
                    </a:cubicBezTo>
                    <a:cubicBezTo>
                      <a:pt x="31643" y="62237"/>
                      <a:pt x="29370" y="59964"/>
                      <a:pt x="29370" y="58740"/>
                    </a:cubicBezTo>
                    <a:lnTo>
                      <a:pt x="39335" y="35489"/>
                    </a:lnTo>
                    <a:lnTo>
                      <a:pt x="52097" y="6993"/>
                    </a:lnTo>
                    <a:cubicBezTo>
                      <a:pt x="53321" y="4720"/>
                      <a:pt x="54894" y="2797"/>
                      <a:pt x="56817" y="1224"/>
                    </a:cubicBezTo>
                    <a:cubicBezTo>
                      <a:pt x="56817" y="874"/>
                      <a:pt x="56992" y="524"/>
                      <a:pt x="57342" y="0"/>
                    </a:cubicBezTo>
                    <a:cubicBezTo>
                      <a:pt x="62411" y="4720"/>
                      <a:pt x="66258" y="8217"/>
                      <a:pt x="69055" y="10489"/>
                    </a:cubicBezTo>
                    <a:cubicBezTo>
                      <a:pt x="77971" y="18706"/>
                      <a:pt x="83565" y="25000"/>
                      <a:pt x="86012" y="29720"/>
                    </a:cubicBezTo>
                    <a:cubicBezTo>
                      <a:pt x="90908" y="38636"/>
                      <a:pt x="93355" y="48600"/>
                      <a:pt x="93355" y="59440"/>
                    </a:cubicBezTo>
                    <a:close/>
                  </a:path>
                </a:pathLst>
              </a:custGeom>
              <a:grpFill/>
              <a:ln w="17404"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89D6CA65-0B66-55D3-0360-7658A0F4085A}"/>
                  </a:ext>
                </a:extLst>
              </p:cNvPr>
              <p:cNvSpPr/>
              <p:nvPr/>
            </p:nvSpPr>
            <p:spPr>
              <a:xfrm>
                <a:off x="9594776" y="1855296"/>
                <a:ext cx="61187" cy="215031"/>
              </a:xfrm>
              <a:custGeom>
                <a:avLst/>
                <a:gdLst>
                  <a:gd name="connsiteX0" fmla="*/ 51223 w 61187"/>
                  <a:gd name="connsiteY0" fmla="*/ 12238 h 215031"/>
                  <a:gd name="connsiteX1" fmla="*/ 56468 w 61187"/>
                  <a:gd name="connsiteY1" fmla="*/ 3497 h 215031"/>
                  <a:gd name="connsiteX2" fmla="*/ 59440 w 61187"/>
                  <a:gd name="connsiteY2" fmla="*/ 0 h 215031"/>
                  <a:gd name="connsiteX3" fmla="*/ 61188 w 61187"/>
                  <a:gd name="connsiteY3" fmla="*/ 4720 h 215031"/>
                  <a:gd name="connsiteX4" fmla="*/ 58391 w 61187"/>
                  <a:gd name="connsiteY4" fmla="*/ 24475 h 215031"/>
                  <a:gd name="connsiteX5" fmla="*/ 54894 w 61187"/>
                  <a:gd name="connsiteY5" fmla="*/ 57167 h 215031"/>
                  <a:gd name="connsiteX6" fmla="*/ 48426 w 61187"/>
                  <a:gd name="connsiteY6" fmla="*/ 109089 h 215031"/>
                  <a:gd name="connsiteX7" fmla="*/ 42831 w 61187"/>
                  <a:gd name="connsiteY7" fmla="*/ 137935 h 215031"/>
                  <a:gd name="connsiteX8" fmla="*/ 34440 w 61187"/>
                  <a:gd name="connsiteY8" fmla="*/ 162060 h 215031"/>
                  <a:gd name="connsiteX9" fmla="*/ 20979 w 61187"/>
                  <a:gd name="connsiteY9" fmla="*/ 190032 h 215031"/>
                  <a:gd name="connsiteX10" fmla="*/ 8392 w 61187"/>
                  <a:gd name="connsiteY10" fmla="*/ 210136 h 215031"/>
                  <a:gd name="connsiteX11" fmla="*/ 1748 w 61187"/>
                  <a:gd name="connsiteY11" fmla="*/ 215031 h 215031"/>
                  <a:gd name="connsiteX12" fmla="*/ 0 w 61187"/>
                  <a:gd name="connsiteY12" fmla="*/ 210835 h 215031"/>
                  <a:gd name="connsiteX13" fmla="*/ 8741 w 61187"/>
                  <a:gd name="connsiteY13" fmla="*/ 180242 h 215031"/>
                  <a:gd name="connsiteX14" fmla="*/ 14510 w 61187"/>
                  <a:gd name="connsiteY14" fmla="*/ 157165 h 215031"/>
                  <a:gd name="connsiteX15" fmla="*/ 22727 w 61187"/>
                  <a:gd name="connsiteY15" fmla="*/ 109613 h 215031"/>
                  <a:gd name="connsiteX16" fmla="*/ 26748 w 61187"/>
                  <a:gd name="connsiteY16" fmla="*/ 72551 h 215031"/>
                  <a:gd name="connsiteX17" fmla="*/ 33216 w 61187"/>
                  <a:gd name="connsiteY17" fmla="*/ 54545 h 215031"/>
                  <a:gd name="connsiteX18" fmla="*/ 51223 w 61187"/>
                  <a:gd name="connsiteY18" fmla="*/ 12238 h 215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1187" h="215031">
                    <a:moveTo>
                      <a:pt x="51223" y="12238"/>
                    </a:moveTo>
                    <a:cubicBezTo>
                      <a:pt x="52447" y="9965"/>
                      <a:pt x="54195" y="6993"/>
                      <a:pt x="56468" y="3497"/>
                    </a:cubicBezTo>
                    <a:cubicBezTo>
                      <a:pt x="56817" y="2797"/>
                      <a:pt x="57866" y="1573"/>
                      <a:pt x="59440" y="0"/>
                    </a:cubicBezTo>
                    <a:cubicBezTo>
                      <a:pt x="60663" y="1923"/>
                      <a:pt x="61188" y="3497"/>
                      <a:pt x="61188" y="4720"/>
                    </a:cubicBezTo>
                    <a:lnTo>
                      <a:pt x="58391" y="24475"/>
                    </a:lnTo>
                    <a:lnTo>
                      <a:pt x="54894" y="57167"/>
                    </a:lnTo>
                    <a:lnTo>
                      <a:pt x="48426" y="109089"/>
                    </a:lnTo>
                    <a:cubicBezTo>
                      <a:pt x="46852" y="120802"/>
                      <a:pt x="44929" y="130417"/>
                      <a:pt x="42831" y="137935"/>
                    </a:cubicBezTo>
                    <a:cubicBezTo>
                      <a:pt x="40734" y="145452"/>
                      <a:pt x="37762" y="153494"/>
                      <a:pt x="34440" y="162060"/>
                    </a:cubicBezTo>
                    <a:lnTo>
                      <a:pt x="20979" y="190032"/>
                    </a:lnTo>
                    <a:cubicBezTo>
                      <a:pt x="15210" y="200171"/>
                      <a:pt x="11014" y="206814"/>
                      <a:pt x="8392" y="210136"/>
                    </a:cubicBezTo>
                    <a:cubicBezTo>
                      <a:pt x="5944" y="213458"/>
                      <a:pt x="3671" y="215031"/>
                      <a:pt x="1748" y="215031"/>
                    </a:cubicBezTo>
                    <a:lnTo>
                      <a:pt x="0" y="210835"/>
                    </a:lnTo>
                    <a:cubicBezTo>
                      <a:pt x="3147" y="200346"/>
                      <a:pt x="5944" y="190206"/>
                      <a:pt x="8741" y="180242"/>
                    </a:cubicBezTo>
                    <a:cubicBezTo>
                      <a:pt x="11538" y="170277"/>
                      <a:pt x="13461" y="162585"/>
                      <a:pt x="14510" y="157165"/>
                    </a:cubicBezTo>
                    <a:cubicBezTo>
                      <a:pt x="18356" y="139333"/>
                      <a:pt x="21153" y="123424"/>
                      <a:pt x="22727" y="109613"/>
                    </a:cubicBezTo>
                    <a:cubicBezTo>
                      <a:pt x="24300" y="95803"/>
                      <a:pt x="25699" y="83390"/>
                      <a:pt x="26748" y="72551"/>
                    </a:cubicBezTo>
                    <a:lnTo>
                      <a:pt x="33216" y="54545"/>
                    </a:lnTo>
                    <a:lnTo>
                      <a:pt x="51223" y="12238"/>
                    </a:lnTo>
                    <a:close/>
                  </a:path>
                </a:pathLst>
              </a:custGeom>
              <a:grpFill/>
              <a:ln w="17404"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2487C05F-3131-2316-BA05-ED783A207B60}"/>
                  </a:ext>
                </a:extLst>
              </p:cNvPr>
              <p:cNvSpPr/>
              <p:nvPr/>
            </p:nvSpPr>
            <p:spPr>
              <a:xfrm>
                <a:off x="9501072" y="1682047"/>
                <a:ext cx="60265" cy="68180"/>
              </a:xfrm>
              <a:custGeom>
                <a:avLst/>
                <a:gdLst>
                  <a:gd name="connsiteX0" fmla="*/ 59789 w 60265"/>
                  <a:gd name="connsiteY0" fmla="*/ 27971 h 68180"/>
                  <a:gd name="connsiteX1" fmla="*/ 58915 w 60265"/>
                  <a:gd name="connsiteY1" fmla="*/ 38461 h 68180"/>
                  <a:gd name="connsiteX2" fmla="*/ 52272 w 60265"/>
                  <a:gd name="connsiteY2" fmla="*/ 51223 h 68180"/>
                  <a:gd name="connsiteX3" fmla="*/ 39859 w 60265"/>
                  <a:gd name="connsiteY3" fmla="*/ 64160 h 68180"/>
                  <a:gd name="connsiteX4" fmla="*/ 31992 w 60265"/>
                  <a:gd name="connsiteY4" fmla="*/ 68181 h 68180"/>
                  <a:gd name="connsiteX5" fmla="*/ 23951 w 60265"/>
                  <a:gd name="connsiteY5" fmla="*/ 63810 h 68180"/>
                  <a:gd name="connsiteX6" fmla="*/ 12412 w 60265"/>
                  <a:gd name="connsiteY6" fmla="*/ 56118 h 68180"/>
                  <a:gd name="connsiteX7" fmla="*/ 3671 w 60265"/>
                  <a:gd name="connsiteY7" fmla="*/ 49999 h 68180"/>
                  <a:gd name="connsiteX8" fmla="*/ 0 w 60265"/>
                  <a:gd name="connsiteY8" fmla="*/ 45104 h 68180"/>
                  <a:gd name="connsiteX9" fmla="*/ 5420 w 60265"/>
                  <a:gd name="connsiteY9" fmla="*/ 35314 h 68180"/>
                  <a:gd name="connsiteX10" fmla="*/ 14510 w 60265"/>
                  <a:gd name="connsiteY10" fmla="*/ 19580 h 68180"/>
                  <a:gd name="connsiteX11" fmla="*/ 25524 w 60265"/>
                  <a:gd name="connsiteY11" fmla="*/ 4371 h 68180"/>
                  <a:gd name="connsiteX12" fmla="*/ 29195 w 60265"/>
                  <a:gd name="connsiteY12" fmla="*/ 0 h 68180"/>
                  <a:gd name="connsiteX13" fmla="*/ 32867 w 60265"/>
                  <a:gd name="connsiteY13" fmla="*/ 2447 h 68180"/>
                  <a:gd name="connsiteX14" fmla="*/ 37762 w 60265"/>
                  <a:gd name="connsiteY14" fmla="*/ 4895 h 68180"/>
                  <a:gd name="connsiteX15" fmla="*/ 54719 w 60265"/>
                  <a:gd name="connsiteY15" fmla="*/ 17657 h 68180"/>
                  <a:gd name="connsiteX16" fmla="*/ 59789 w 60265"/>
                  <a:gd name="connsiteY16" fmla="*/ 27971 h 68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265" h="68180">
                    <a:moveTo>
                      <a:pt x="59789" y="27971"/>
                    </a:moveTo>
                    <a:cubicBezTo>
                      <a:pt x="60663" y="31293"/>
                      <a:pt x="60314" y="34790"/>
                      <a:pt x="58915" y="38461"/>
                    </a:cubicBezTo>
                    <a:cubicBezTo>
                      <a:pt x="57516" y="42132"/>
                      <a:pt x="55244" y="46503"/>
                      <a:pt x="52272" y="51223"/>
                    </a:cubicBezTo>
                    <a:cubicBezTo>
                      <a:pt x="49300" y="55943"/>
                      <a:pt x="45104" y="60314"/>
                      <a:pt x="39859" y="64160"/>
                    </a:cubicBezTo>
                    <a:cubicBezTo>
                      <a:pt x="36713" y="66782"/>
                      <a:pt x="34090" y="68181"/>
                      <a:pt x="31992" y="68181"/>
                    </a:cubicBezTo>
                    <a:cubicBezTo>
                      <a:pt x="30769" y="68181"/>
                      <a:pt x="28146" y="66607"/>
                      <a:pt x="23951" y="63810"/>
                    </a:cubicBezTo>
                    <a:cubicBezTo>
                      <a:pt x="19755" y="60838"/>
                      <a:pt x="15909" y="58390"/>
                      <a:pt x="12412" y="56118"/>
                    </a:cubicBezTo>
                    <a:cubicBezTo>
                      <a:pt x="8916" y="54020"/>
                      <a:pt x="6119" y="51922"/>
                      <a:pt x="3671" y="49999"/>
                    </a:cubicBezTo>
                    <a:cubicBezTo>
                      <a:pt x="1224" y="48076"/>
                      <a:pt x="0" y="46328"/>
                      <a:pt x="0" y="45104"/>
                    </a:cubicBezTo>
                    <a:cubicBezTo>
                      <a:pt x="2447" y="40908"/>
                      <a:pt x="4196" y="37587"/>
                      <a:pt x="5420" y="35314"/>
                    </a:cubicBezTo>
                    <a:cubicBezTo>
                      <a:pt x="9440" y="28146"/>
                      <a:pt x="12412" y="22902"/>
                      <a:pt x="14510" y="19580"/>
                    </a:cubicBezTo>
                    <a:cubicBezTo>
                      <a:pt x="18182" y="14685"/>
                      <a:pt x="21853" y="9615"/>
                      <a:pt x="25524" y="4371"/>
                    </a:cubicBezTo>
                    <a:cubicBezTo>
                      <a:pt x="26223" y="3496"/>
                      <a:pt x="27447" y="1923"/>
                      <a:pt x="29195" y="0"/>
                    </a:cubicBezTo>
                    <a:cubicBezTo>
                      <a:pt x="30419" y="1049"/>
                      <a:pt x="31643" y="1748"/>
                      <a:pt x="32867" y="2447"/>
                    </a:cubicBezTo>
                    <a:cubicBezTo>
                      <a:pt x="34090" y="3147"/>
                      <a:pt x="35664" y="3846"/>
                      <a:pt x="37762" y="4895"/>
                    </a:cubicBezTo>
                    <a:cubicBezTo>
                      <a:pt x="46153" y="10489"/>
                      <a:pt x="51922" y="14685"/>
                      <a:pt x="54719" y="17657"/>
                    </a:cubicBezTo>
                    <a:cubicBezTo>
                      <a:pt x="57167" y="20629"/>
                      <a:pt x="58915" y="24125"/>
                      <a:pt x="59789" y="27971"/>
                    </a:cubicBezTo>
                    <a:close/>
                  </a:path>
                </a:pathLst>
              </a:custGeom>
              <a:grpFill/>
              <a:ln w="17404"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B3D45B80-171C-71E9-0A9B-E19D4121217B}"/>
                  </a:ext>
                </a:extLst>
              </p:cNvPr>
              <p:cNvSpPr/>
              <p:nvPr/>
            </p:nvSpPr>
            <p:spPr>
              <a:xfrm>
                <a:off x="9300726" y="1721382"/>
                <a:ext cx="117879" cy="138458"/>
              </a:xfrm>
              <a:custGeom>
                <a:avLst/>
                <a:gdLst>
                  <a:gd name="connsiteX0" fmla="*/ 57516 w 117879"/>
                  <a:gd name="connsiteY0" fmla="*/ 96327 h 138458"/>
                  <a:gd name="connsiteX1" fmla="*/ 56642 w 117879"/>
                  <a:gd name="connsiteY1" fmla="*/ 107341 h 138458"/>
                  <a:gd name="connsiteX2" fmla="*/ 50174 w 117879"/>
                  <a:gd name="connsiteY2" fmla="*/ 120627 h 138458"/>
                  <a:gd name="connsiteX3" fmla="*/ 38286 w 117879"/>
                  <a:gd name="connsiteY3" fmla="*/ 134263 h 138458"/>
                  <a:gd name="connsiteX4" fmla="*/ 30769 w 117879"/>
                  <a:gd name="connsiteY4" fmla="*/ 138459 h 138458"/>
                  <a:gd name="connsiteX5" fmla="*/ 22902 w 117879"/>
                  <a:gd name="connsiteY5" fmla="*/ 133914 h 138458"/>
                  <a:gd name="connsiteX6" fmla="*/ 11888 w 117879"/>
                  <a:gd name="connsiteY6" fmla="*/ 125872 h 138458"/>
                  <a:gd name="connsiteX7" fmla="*/ 3496 w 117879"/>
                  <a:gd name="connsiteY7" fmla="*/ 119403 h 138458"/>
                  <a:gd name="connsiteX8" fmla="*/ 0 w 117879"/>
                  <a:gd name="connsiteY8" fmla="*/ 114334 h 138458"/>
                  <a:gd name="connsiteX9" fmla="*/ 5245 w 117879"/>
                  <a:gd name="connsiteY9" fmla="*/ 104019 h 138458"/>
                  <a:gd name="connsiteX10" fmla="*/ 13986 w 117879"/>
                  <a:gd name="connsiteY10" fmla="*/ 87586 h 138458"/>
                  <a:gd name="connsiteX11" fmla="*/ 24475 w 117879"/>
                  <a:gd name="connsiteY11" fmla="*/ 71677 h 138458"/>
                  <a:gd name="connsiteX12" fmla="*/ 27971 w 117879"/>
                  <a:gd name="connsiteY12" fmla="*/ 67132 h 138458"/>
                  <a:gd name="connsiteX13" fmla="*/ 31468 w 117879"/>
                  <a:gd name="connsiteY13" fmla="*/ 69754 h 138458"/>
                  <a:gd name="connsiteX14" fmla="*/ 36188 w 117879"/>
                  <a:gd name="connsiteY14" fmla="*/ 72376 h 138458"/>
                  <a:gd name="connsiteX15" fmla="*/ 52447 w 117879"/>
                  <a:gd name="connsiteY15" fmla="*/ 85838 h 138458"/>
                  <a:gd name="connsiteX16" fmla="*/ 57516 w 117879"/>
                  <a:gd name="connsiteY16" fmla="*/ 96327 h 138458"/>
                  <a:gd name="connsiteX17" fmla="*/ 57516 w 117879"/>
                  <a:gd name="connsiteY17" fmla="*/ 96327 h 138458"/>
                  <a:gd name="connsiteX18" fmla="*/ 117480 w 117879"/>
                  <a:gd name="connsiteY18" fmla="*/ 93180 h 138458"/>
                  <a:gd name="connsiteX19" fmla="*/ 116606 w 117879"/>
                  <a:gd name="connsiteY19" fmla="*/ 104194 h 138458"/>
                  <a:gd name="connsiteX20" fmla="*/ 110138 w 117879"/>
                  <a:gd name="connsiteY20" fmla="*/ 117655 h 138458"/>
                  <a:gd name="connsiteX21" fmla="*/ 98250 w 117879"/>
                  <a:gd name="connsiteY21" fmla="*/ 131291 h 138458"/>
                  <a:gd name="connsiteX22" fmla="*/ 90733 w 117879"/>
                  <a:gd name="connsiteY22" fmla="*/ 135487 h 138458"/>
                  <a:gd name="connsiteX23" fmla="*/ 82866 w 117879"/>
                  <a:gd name="connsiteY23" fmla="*/ 130942 h 138458"/>
                  <a:gd name="connsiteX24" fmla="*/ 71852 w 117879"/>
                  <a:gd name="connsiteY24" fmla="*/ 123075 h 138458"/>
                  <a:gd name="connsiteX25" fmla="*/ 63460 w 117879"/>
                  <a:gd name="connsiteY25" fmla="*/ 116606 h 138458"/>
                  <a:gd name="connsiteX26" fmla="*/ 59964 w 117879"/>
                  <a:gd name="connsiteY26" fmla="*/ 111536 h 138458"/>
                  <a:gd name="connsiteX27" fmla="*/ 65209 w 117879"/>
                  <a:gd name="connsiteY27" fmla="*/ 101222 h 138458"/>
                  <a:gd name="connsiteX28" fmla="*/ 73950 w 117879"/>
                  <a:gd name="connsiteY28" fmla="*/ 84789 h 138458"/>
                  <a:gd name="connsiteX29" fmla="*/ 84439 w 117879"/>
                  <a:gd name="connsiteY29" fmla="*/ 68880 h 138458"/>
                  <a:gd name="connsiteX30" fmla="*/ 87935 w 117879"/>
                  <a:gd name="connsiteY30" fmla="*/ 64334 h 138458"/>
                  <a:gd name="connsiteX31" fmla="*/ 91432 w 117879"/>
                  <a:gd name="connsiteY31" fmla="*/ 66957 h 138458"/>
                  <a:gd name="connsiteX32" fmla="*/ 96152 w 117879"/>
                  <a:gd name="connsiteY32" fmla="*/ 69579 h 138458"/>
                  <a:gd name="connsiteX33" fmla="*/ 112411 w 117879"/>
                  <a:gd name="connsiteY33" fmla="*/ 82866 h 138458"/>
                  <a:gd name="connsiteX34" fmla="*/ 117480 w 117879"/>
                  <a:gd name="connsiteY34" fmla="*/ 93180 h 138458"/>
                  <a:gd name="connsiteX35" fmla="*/ 117480 w 117879"/>
                  <a:gd name="connsiteY35" fmla="*/ 93180 h 138458"/>
                  <a:gd name="connsiteX36" fmla="*/ 87236 w 117879"/>
                  <a:gd name="connsiteY36" fmla="*/ 29545 h 138458"/>
                  <a:gd name="connsiteX37" fmla="*/ 81991 w 117879"/>
                  <a:gd name="connsiteY37" fmla="*/ 18706 h 138458"/>
                  <a:gd name="connsiteX38" fmla="*/ 65733 w 117879"/>
                  <a:gd name="connsiteY38" fmla="*/ 5245 h 138458"/>
                  <a:gd name="connsiteX39" fmla="*/ 61013 w 117879"/>
                  <a:gd name="connsiteY39" fmla="*/ 2622 h 138458"/>
                  <a:gd name="connsiteX40" fmla="*/ 57516 w 117879"/>
                  <a:gd name="connsiteY40" fmla="*/ 0 h 138458"/>
                  <a:gd name="connsiteX41" fmla="*/ 54020 w 117879"/>
                  <a:gd name="connsiteY41" fmla="*/ 4545 h 138458"/>
                  <a:gd name="connsiteX42" fmla="*/ 43531 w 117879"/>
                  <a:gd name="connsiteY42" fmla="*/ 20454 h 138458"/>
                  <a:gd name="connsiteX43" fmla="*/ 34790 w 117879"/>
                  <a:gd name="connsiteY43" fmla="*/ 36887 h 138458"/>
                  <a:gd name="connsiteX44" fmla="*/ 29545 w 117879"/>
                  <a:gd name="connsiteY44" fmla="*/ 47202 h 138458"/>
                  <a:gd name="connsiteX45" fmla="*/ 33041 w 117879"/>
                  <a:gd name="connsiteY45" fmla="*/ 52272 h 138458"/>
                  <a:gd name="connsiteX46" fmla="*/ 41433 w 117879"/>
                  <a:gd name="connsiteY46" fmla="*/ 58915 h 138458"/>
                  <a:gd name="connsiteX47" fmla="*/ 52447 w 117879"/>
                  <a:gd name="connsiteY47" fmla="*/ 66782 h 138458"/>
                  <a:gd name="connsiteX48" fmla="*/ 60314 w 117879"/>
                  <a:gd name="connsiteY48" fmla="*/ 71153 h 138458"/>
                  <a:gd name="connsiteX49" fmla="*/ 67831 w 117879"/>
                  <a:gd name="connsiteY49" fmla="*/ 66957 h 138458"/>
                  <a:gd name="connsiteX50" fmla="*/ 79719 w 117879"/>
                  <a:gd name="connsiteY50" fmla="*/ 53321 h 138458"/>
                  <a:gd name="connsiteX51" fmla="*/ 86187 w 117879"/>
                  <a:gd name="connsiteY51" fmla="*/ 39859 h 138458"/>
                  <a:gd name="connsiteX52" fmla="*/ 87236 w 117879"/>
                  <a:gd name="connsiteY52" fmla="*/ 29545 h 13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7879" h="138458">
                    <a:moveTo>
                      <a:pt x="57516" y="96327"/>
                    </a:moveTo>
                    <a:cubicBezTo>
                      <a:pt x="58216" y="99823"/>
                      <a:pt x="58041" y="103495"/>
                      <a:pt x="56642" y="107341"/>
                    </a:cubicBezTo>
                    <a:cubicBezTo>
                      <a:pt x="55244" y="111187"/>
                      <a:pt x="53146" y="115732"/>
                      <a:pt x="50174" y="120627"/>
                    </a:cubicBezTo>
                    <a:cubicBezTo>
                      <a:pt x="47202" y="125522"/>
                      <a:pt x="43356" y="130067"/>
                      <a:pt x="38286" y="134263"/>
                    </a:cubicBezTo>
                    <a:cubicBezTo>
                      <a:pt x="35139" y="137060"/>
                      <a:pt x="32692" y="138459"/>
                      <a:pt x="30769" y="138459"/>
                    </a:cubicBezTo>
                    <a:cubicBezTo>
                      <a:pt x="29545" y="138459"/>
                      <a:pt x="26923" y="136886"/>
                      <a:pt x="22902" y="133914"/>
                    </a:cubicBezTo>
                    <a:cubicBezTo>
                      <a:pt x="18881" y="130767"/>
                      <a:pt x="15035" y="128145"/>
                      <a:pt x="11888" y="125872"/>
                    </a:cubicBezTo>
                    <a:cubicBezTo>
                      <a:pt x="8566" y="123599"/>
                      <a:pt x="5769" y="121501"/>
                      <a:pt x="3496" y="119403"/>
                    </a:cubicBezTo>
                    <a:cubicBezTo>
                      <a:pt x="1224" y="117306"/>
                      <a:pt x="0" y="115557"/>
                      <a:pt x="0" y="114334"/>
                    </a:cubicBezTo>
                    <a:cubicBezTo>
                      <a:pt x="2273" y="109963"/>
                      <a:pt x="4021" y="106467"/>
                      <a:pt x="5245" y="104019"/>
                    </a:cubicBezTo>
                    <a:cubicBezTo>
                      <a:pt x="9091" y="96502"/>
                      <a:pt x="12063" y="91082"/>
                      <a:pt x="13986" y="87586"/>
                    </a:cubicBezTo>
                    <a:cubicBezTo>
                      <a:pt x="17482" y="82516"/>
                      <a:pt x="20979" y="77096"/>
                      <a:pt x="24475" y="71677"/>
                    </a:cubicBezTo>
                    <a:cubicBezTo>
                      <a:pt x="25174" y="70628"/>
                      <a:pt x="26398" y="69055"/>
                      <a:pt x="27971" y="67132"/>
                    </a:cubicBezTo>
                    <a:cubicBezTo>
                      <a:pt x="29195" y="68181"/>
                      <a:pt x="30244" y="69055"/>
                      <a:pt x="31468" y="69754"/>
                    </a:cubicBezTo>
                    <a:cubicBezTo>
                      <a:pt x="32517" y="70453"/>
                      <a:pt x="34090" y="71327"/>
                      <a:pt x="36188" y="72376"/>
                    </a:cubicBezTo>
                    <a:cubicBezTo>
                      <a:pt x="44230" y="78145"/>
                      <a:pt x="49824" y="82691"/>
                      <a:pt x="52447" y="85838"/>
                    </a:cubicBezTo>
                    <a:cubicBezTo>
                      <a:pt x="55069" y="88635"/>
                      <a:pt x="56642" y="92306"/>
                      <a:pt x="57516" y="96327"/>
                    </a:cubicBezTo>
                    <a:lnTo>
                      <a:pt x="57516" y="96327"/>
                    </a:lnTo>
                    <a:close/>
                    <a:moveTo>
                      <a:pt x="117480" y="93180"/>
                    </a:moveTo>
                    <a:cubicBezTo>
                      <a:pt x="118180" y="96677"/>
                      <a:pt x="118005" y="100348"/>
                      <a:pt x="116606" y="104194"/>
                    </a:cubicBezTo>
                    <a:cubicBezTo>
                      <a:pt x="115208" y="108040"/>
                      <a:pt x="113110" y="112585"/>
                      <a:pt x="110138" y="117655"/>
                    </a:cubicBezTo>
                    <a:cubicBezTo>
                      <a:pt x="107166" y="122550"/>
                      <a:pt x="103320" y="127096"/>
                      <a:pt x="98250" y="131291"/>
                    </a:cubicBezTo>
                    <a:cubicBezTo>
                      <a:pt x="95103" y="134088"/>
                      <a:pt x="92656" y="135487"/>
                      <a:pt x="90733" y="135487"/>
                    </a:cubicBezTo>
                    <a:cubicBezTo>
                      <a:pt x="89684" y="135487"/>
                      <a:pt x="86886" y="133914"/>
                      <a:pt x="82866" y="130942"/>
                    </a:cubicBezTo>
                    <a:cubicBezTo>
                      <a:pt x="78845" y="127795"/>
                      <a:pt x="75173" y="125172"/>
                      <a:pt x="71852" y="123075"/>
                    </a:cubicBezTo>
                    <a:cubicBezTo>
                      <a:pt x="68530" y="120802"/>
                      <a:pt x="65733" y="118704"/>
                      <a:pt x="63460" y="116606"/>
                    </a:cubicBezTo>
                    <a:cubicBezTo>
                      <a:pt x="61188" y="114508"/>
                      <a:pt x="59964" y="112760"/>
                      <a:pt x="59964" y="111536"/>
                    </a:cubicBezTo>
                    <a:cubicBezTo>
                      <a:pt x="62237" y="107166"/>
                      <a:pt x="63985" y="103669"/>
                      <a:pt x="65209" y="101222"/>
                    </a:cubicBezTo>
                    <a:cubicBezTo>
                      <a:pt x="69055" y="93705"/>
                      <a:pt x="72027" y="88110"/>
                      <a:pt x="73950" y="84789"/>
                    </a:cubicBezTo>
                    <a:cubicBezTo>
                      <a:pt x="77446" y="79719"/>
                      <a:pt x="80943" y="74299"/>
                      <a:pt x="84439" y="68880"/>
                    </a:cubicBezTo>
                    <a:cubicBezTo>
                      <a:pt x="85138" y="67831"/>
                      <a:pt x="86362" y="66258"/>
                      <a:pt x="87935" y="64334"/>
                    </a:cubicBezTo>
                    <a:cubicBezTo>
                      <a:pt x="89159" y="65383"/>
                      <a:pt x="90208" y="66258"/>
                      <a:pt x="91432" y="66957"/>
                    </a:cubicBezTo>
                    <a:cubicBezTo>
                      <a:pt x="92656" y="67656"/>
                      <a:pt x="94229" y="68530"/>
                      <a:pt x="96152" y="69579"/>
                    </a:cubicBezTo>
                    <a:cubicBezTo>
                      <a:pt x="104194" y="75348"/>
                      <a:pt x="109788" y="79894"/>
                      <a:pt x="112411" y="82866"/>
                    </a:cubicBezTo>
                    <a:cubicBezTo>
                      <a:pt x="115033" y="85488"/>
                      <a:pt x="116781" y="89159"/>
                      <a:pt x="117480" y="93180"/>
                    </a:cubicBezTo>
                    <a:lnTo>
                      <a:pt x="117480" y="93180"/>
                    </a:lnTo>
                    <a:close/>
                    <a:moveTo>
                      <a:pt x="87236" y="29545"/>
                    </a:moveTo>
                    <a:cubicBezTo>
                      <a:pt x="86537" y="25349"/>
                      <a:pt x="84614" y="21853"/>
                      <a:pt x="81991" y="18706"/>
                    </a:cubicBezTo>
                    <a:cubicBezTo>
                      <a:pt x="79194" y="15559"/>
                      <a:pt x="73775" y="11189"/>
                      <a:pt x="65733" y="5245"/>
                    </a:cubicBezTo>
                    <a:cubicBezTo>
                      <a:pt x="63810" y="4196"/>
                      <a:pt x="62237" y="3322"/>
                      <a:pt x="61013" y="2622"/>
                    </a:cubicBezTo>
                    <a:cubicBezTo>
                      <a:pt x="59789" y="1923"/>
                      <a:pt x="58740" y="1049"/>
                      <a:pt x="57516" y="0"/>
                    </a:cubicBezTo>
                    <a:cubicBezTo>
                      <a:pt x="55943" y="2098"/>
                      <a:pt x="54894" y="3671"/>
                      <a:pt x="54020" y="4545"/>
                    </a:cubicBezTo>
                    <a:cubicBezTo>
                      <a:pt x="50524" y="9965"/>
                      <a:pt x="47027" y="15384"/>
                      <a:pt x="43531" y="20454"/>
                    </a:cubicBezTo>
                    <a:cubicBezTo>
                      <a:pt x="41608" y="23951"/>
                      <a:pt x="38636" y="29370"/>
                      <a:pt x="34790" y="36887"/>
                    </a:cubicBezTo>
                    <a:cubicBezTo>
                      <a:pt x="33566" y="39335"/>
                      <a:pt x="31818" y="42656"/>
                      <a:pt x="29545" y="47202"/>
                    </a:cubicBezTo>
                    <a:cubicBezTo>
                      <a:pt x="29545" y="48600"/>
                      <a:pt x="30769" y="50349"/>
                      <a:pt x="33041" y="52272"/>
                    </a:cubicBezTo>
                    <a:cubicBezTo>
                      <a:pt x="35314" y="54370"/>
                      <a:pt x="38111" y="56467"/>
                      <a:pt x="41433" y="58915"/>
                    </a:cubicBezTo>
                    <a:cubicBezTo>
                      <a:pt x="44754" y="61362"/>
                      <a:pt x="48426" y="63985"/>
                      <a:pt x="52447" y="66782"/>
                    </a:cubicBezTo>
                    <a:cubicBezTo>
                      <a:pt x="56467" y="69754"/>
                      <a:pt x="59090" y="71153"/>
                      <a:pt x="60314" y="71153"/>
                    </a:cubicBezTo>
                    <a:cubicBezTo>
                      <a:pt x="62237" y="71153"/>
                      <a:pt x="64684" y="69754"/>
                      <a:pt x="67831" y="66957"/>
                    </a:cubicBezTo>
                    <a:cubicBezTo>
                      <a:pt x="72901" y="62936"/>
                      <a:pt x="76922" y="58390"/>
                      <a:pt x="79719" y="53321"/>
                    </a:cubicBezTo>
                    <a:cubicBezTo>
                      <a:pt x="82691" y="48426"/>
                      <a:pt x="84789" y="43880"/>
                      <a:pt x="86187" y="39859"/>
                    </a:cubicBezTo>
                    <a:cubicBezTo>
                      <a:pt x="87761" y="36538"/>
                      <a:pt x="87935" y="32866"/>
                      <a:pt x="87236" y="29545"/>
                    </a:cubicBezTo>
                    <a:close/>
                  </a:path>
                </a:pathLst>
              </a:custGeom>
              <a:grpFill/>
              <a:ln w="17404"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17D94DA-1B65-5954-6DC5-74D9FD3E4A6A}"/>
                  </a:ext>
                </a:extLst>
              </p:cNvPr>
              <p:cNvSpPr/>
              <p:nvPr/>
            </p:nvSpPr>
            <p:spPr>
              <a:xfrm>
                <a:off x="9020486" y="1700753"/>
                <a:ext cx="609429" cy="388978"/>
              </a:xfrm>
              <a:custGeom>
                <a:avLst/>
                <a:gdLst>
                  <a:gd name="connsiteX0" fmla="*/ 264506 w 609429"/>
                  <a:gd name="connsiteY0" fmla="*/ 323421 h 388978"/>
                  <a:gd name="connsiteX1" fmla="*/ 346672 w 609429"/>
                  <a:gd name="connsiteY1" fmla="*/ 312931 h 388978"/>
                  <a:gd name="connsiteX2" fmla="*/ 446321 w 609429"/>
                  <a:gd name="connsiteY2" fmla="*/ 274470 h 388978"/>
                  <a:gd name="connsiteX3" fmla="*/ 515375 w 609429"/>
                  <a:gd name="connsiteY3" fmla="*/ 226394 h 388978"/>
                  <a:gd name="connsiteX4" fmla="*/ 570969 w 609429"/>
                  <a:gd name="connsiteY4" fmla="*/ 172549 h 388978"/>
                  <a:gd name="connsiteX5" fmla="*/ 585479 w 609429"/>
                  <a:gd name="connsiteY5" fmla="*/ 149298 h 388978"/>
                  <a:gd name="connsiteX6" fmla="*/ 596668 w 609429"/>
                  <a:gd name="connsiteY6" fmla="*/ 121326 h 388978"/>
                  <a:gd name="connsiteX7" fmla="*/ 605409 w 609429"/>
                  <a:gd name="connsiteY7" fmla="*/ 85138 h 388978"/>
                  <a:gd name="connsiteX8" fmla="*/ 608905 w 609429"/>
                  <a:gd name="connsiteY8" fmla="*/ 65908 h 388978"/>
                  <a:gd name="connsiteX9" fmla="*/ 609429 w 609429"/>
                  <a:gd name="connsiteY9" fmla="*/ 58915 h 388978"/>
                  <a:gd name="connsiteX10" fmla="*/ 605933 w 609429"/>
                  <a:gd name="connsiteY10" fmla="*/ 61887 h 388978"/>
                  <a:gd name="connsiteX11" fmla="*/ 580234 w 609429"/>
                  <a:gd name="connsiteY11" fmla="*/ 103320 h 388978"/>
                  <a:gd name="connsiteX12" fmla="*/ 577087 w 609429"/>
                  <a:gd name="connsiteY12" fmla="*/ 120627 h 388978"/>
                  <a:gd name="connsiteX13" fmla="*/ 572717 w 609429"/>
                  <a:gd name="connsiteY13" fmla="*/ 139508 h 388978"/>
                  <a:gd name="connsiteX14" fmla="*/ 565724 w 609429"/>
                  <a:gd name="connsiteY14" fmla="*/ 149997 h 388978"/>
                  <a:gd name="connsiteX15" fmla="*/ 478837 w 609429"/>
                  <a:gd name="connsiteY15" fmla="*/ 212933 h 388978"/>
                  <a:gd name="connsiteX16" fmla="*/ 400168 w 609429"/>
                  <a:gd name="connsiteY16" fmla="*/ 246674 h 388978"/>
                  <a:gd name="connsiteX17" fmla="*/ 285309 w 609429"/>
                  <a:gd name="connsiteY17" fmla="*/ 262932 h 388978"/>
                  <a:gd name="connsiteX18" fmla="*/ 273072 w 609429"/>
                  <a:gd name="connsiteY18" fmla="*/ 262932 h 388978"/>
                  <a:gd name="connsiteX19" fmla="*/ 264331 w 609429"/>
                  <a:gd name="connsiteY19" fmla="*/ 262408 h 388978"/>
                  <a:gd name="connsiteX20" fmla="*/ 264331 w 609429"/>
                  <a:gd name="connsiteY20" fmla="*/ 263107 h 388978"/>
                  <a:gd name="connsiteX21" fmla="*/ 264156 w 609429"/>
                  <a:gd name="connsiteY21" fmla="*/ 262757 h 388978"/>
                  <a:gd name="connsiteX22" fmla="*/ 220800 w 609429"/>
                  <a:gd name="connsiteY22" fmla="*/ 259785 h 388978"/>
                  <a:gd name="connsiteX23" fmla="*/ 148249 w 609429"/>
                  <a:gd name="connsiteY23" fmla="*/ 248072 h 388978"/>
                  <a:gd name="connsiteX24" fmla="*/ 98425 w 609429"/>
                  <a:gd name="connsiteY24" fmla="*/ 238807 h 388978"/>
                  <a:gd name="connsiteX25" fmla="*/ 60314 w 609429"/>
                  <a:gd name="connsiteY25" fmla="*/ 235835 h 388978"/>
                  <a:gd name="connsiteX26" fmla="*/ 130242 w 609429"/>
                  <a:gd name="connsiteY26" fmla="*/ 158389 h 388978"/>
                  <a:gd name="connsiteX27" fmla="*/ 176920 w 609429"/>
                  <a:gd name="connsiteY27" fmla="*/ 103669 h 388978"/>
                  <a:gd name="connsiteX28" fmla="*/ 203143 w 609429"/>
                  <a:gd name="connsiteY28" fmla="*/ 67481 h 388978"/>
                  <a:gd name="connsiteX29" fmla="*/ 226394 w 609429"/>
                  <a:gd name="connsiteY29" fmla="*/ 18007 h 388978"/>
                  <a:gd name="connsiteX30" fmla="*/ 229366 w 609429"/>
                  <a:gd name="connsiteY30" fmla="*/ 4021 h 388978"/>
                  <a:gd name="connsiteX31" fmla="*/ 228143 w 609429"/>
                  <a:gd name="connsiteY31" fmla="*/ 0 h 388978"/>
                  <a:gd name="connsiteX32" fmla="*/ 222898 w 609429"/>
                  <a:gd name="connsiteY32" fmla="*/ 7517 h 388978"/>
                  <a:gd name="connsiteX33" fmla="*/ 176570 w 609429"/>
                  <a:gd name="connsiteY33" fmla="*/ 69929 h 388978"/>
                  <a:gd name="connsiteX34" fmla="*/ 102271 w 609429"/>
                  <a:gd name="connsiteY34" fmla="*/ 156116 h 388978"/>
                  <a:gd name="connsiteX35" fmla="*/ 55069 w 609429"/>
                  <a:gd name="connsiteY35" fmla="*/ 207339 h 388978"/>
                  <a:gd name="connsiteX36" fmla="*/ 27097 w 609429"/>
                  <a:gd name="connsiteY36" fmla="*/ 235310 h 388978"/>
                  <a:gd name="connsiteX37" fmla="*/ 25874 w 609429"/>
                  <a:gd name="connsiteY37" fmla="*/ 237233 h 388978"/>
                  <a:gd name="connsiteX38" fmla="*/ 27447 w 609429"/>
                  <a:gd name="connsiteY38" fmla="*/ 219402 h 388978"/>
                  <a:gd name="connsiteX39" fmla="*/ 32692 w 609429"/>
                  <a:gd name="connsiteY39" fmla="*/ 178843 h 388978"/>
                  <a:gd name="connsiteX40" fmla="*/ 40209 w 609429"/>
                  <a:gd name="connsiteY40" fmla="*/ 119054 h 388978"/>
                  <a:gd name="connsiteX41" fmla="*/ 45454 w 609429"/>
                  <a:gd name="connsiteY41" fmla="*/ 67831 h 388978"/>
                  <a:gd name="connsiteX42" fmla="*/ 44929 w 609429"/>
                  <a:gd name="connsiteY42" fmla="*/ 63810 h 388978"/>
                  <a:gd name="connsiteX43" fmla="*/ 43181 w 609429"/>
                  <a:gd name="connsiteY43" fmla="*/ 65034 h 388978"/>
                  <a:gd name="connsiteX44" fmla="*/ 19230 w 609429"/>
                  <a:gd name="connsiteY44" fmla="*/ 126746 h 388978"/>
                  <a:gd name="connsiteX45" fmla="*/ 11189 w 609429"/>
                  <a:gd name="connsiteY45" fmla="*/ 184962 h 388978"/>
                  <a:gd name="connsiteX46" fmla="*/ 6468 w 609429"/>
                  <a:gd name="connsiteY46" fmla="*/ 230415 h 388978"/>
                  <a:gd name="connsiteX47" fmla="*/ 1748 w 609429"/>
                  <a:gd name="connsiteY47" fmla="*/ 279890 h 388978"/>
                  <a:gd name="connsiteX48" fmla="*/ 0 w 609429"/>
                  <a:gd name="connsiteY48" fmla="*/ 318351 h 388978"/>
                  <a:gd name="connsiteX49" fmla="*/ 175 w 609429"/>
                  <a:gd name="connsiteY49" fmla="*/ 318176 h 388978"/>
                  <a:gd name="connsiteX50" fmla="*/ 175 w 609429"/>
                  <a:gd name="connsiteY50" fmla="*/ 318351 h 388978"/>
                  <a:gd name="connsiteX51" fmla="*/ 175 w 609429"/>
                  <a:gd name="connsiteY51" fmla="*/ 322547 h 388978"/>
                  <a:gd name="connsiteX52" fmla="*/ 11538 w 609429"/>
                  <a:gd name="connsiteY52" fmla="*/ 371147 h 388978"/>
                  <a:gd name="connsiteX53" fmla="*/ 41608 w 609429"/>
                  <a:gd name="connsiteY53" fmla="*/ 388979 h 388978"/>
                  <a:gd name="connsiteX54" fmla="*/ 79544 w 609429"/>
                  <a:gd name="connsiteY54" fmla="*/ 369749 h 388978"/>
                  <a:gd name="connsiteX55" fmla="*/ 105068 w 609429"/>
                  <a:gd name="connsiteY55" fmla="*/ 330064 h 388978"/>
                  <a:gd name="connsiteX56" fmla="*/ 114334 w 609429"/>
                  <a:gd name="connsiteY56" fmla="*/ 303316 h 388978"/>
                  <a:gd name="connsiteX57" fmla="*/ 123599 w 609429"/>
                  <a:gd name="connsiteY57" fmla="*/ 281114 h 388978"/>
                  <a:gd name="connsiteX58" fmla="*/ 185311 w 609429"/>
                  <a:gd name="connsiteY58" fmla="*/ 316603 h 388978"/>
                  <a:gd name="connsiteX59" fmla="*/ 263981 w 609429"/>
                  <a:gd name="connsiteY59" fmla="*/ 323596 h 388978"/>
                  <a:gd name="connsiteX60" fmla="*/ 264506 w 609429"/>
                  <a:gd name="connsiteY60" fmla="*/ 323421 h 388978"/>
                  <a:gd name="connsiteX61" fmla="*/ 264506 w 609429"/>
                  <a:gd name="connsiteY61" fmla="*/ 323421 h 388978"/>
                  <a:gd name="connsiteX62" fmla="*/ 264506 w 609429"/>
                  <a:gd name="connsiteY62" fmla="*/ 323421 h 388978"/>
                  <a:gd name="connsiteX63" fmla="*/ 87061 w 609429"/>
                  <a:gd name="connsiteY63" fmla="*/ 273771 h 388978"/>
                  <a:gd name="connsiteX64" fmla="*/ 94928 w 609429"/>
                  <a:gd name="connsiteY64" fmla="*/ 304190 h 388978"/>
                  <a:gd name="connsiteX65" fmla="*/ 40034 w 609429"/>
                  <a:gd name="connsiteY65" fmla="*/ 316253 h 388978"/>
                  <a:gd name="connsiteX66" fmla="*/ 30943 w 609429"/>
                  <a:gd name="connsiteY66" fmla="*/ 284435 h 388978"/>
                  <a:gd name="connsiteX67" fmla="*/ 87061 w 609429"/>
                  <a:gd name="connsiteY67" fmla="*/ 273771 h 388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609429" h="388978">
                    <a:moveTo>
                      <a:pt x="264506" y="323421"/>
                    </a:moveTo>
                    <a:cubicBezTo>
                      <a:pt x="290205" y="323421"/>
                      <a:pt x="317477" y="319924"/>
                      <a:pt x="346672" y="312931"/>
                    </a:cubicBezTo>
                    <a:cubicBezTo>
                      <a:pt x="382336" y="304365"/>
                      <a:pt x="415552" y="291603"/>
                      <a:pt x="446321" y="274470"/>
                    </a:cubicBezTo>
                    <a:cubicBezTo>
                      <a:pt x="469222" y="261709"/>
                      <a:pt x="492299" y="245625"/>
                      <a:pt x="515375" y="226394"/>
                    </a:cubicBezTo>
                    <a:cubicBezTo>
                      <a:pt x="538452" y="207164"/>
                      <a:pt x="556983" y="189157"/>
                      <a:pt x="570969" y="172549"/>
                    </a:cubicBezTo>
                    <a:cubicBezTo>
                      <a:pt x="576039" y="165906"/>
                      <a:pt x="580934" y="158214"/>
                      <a:pt x="585479" y="149298"/>
                    </a:cubicBezTo>
                    <a:cubicBezTo>
                      <a:pt x="590199" y="140382"/>
                      <a:pt x="593870" y="131116"/>
                      <a:pt x="596668" y="121326"/>
                    </a:cubicBezTo>
                    <a:cubicBezTo>
                      <a:pt x="599290" y="111711"/>
                      <a:pt x="602262" y="99648"/>
                      <a:pt x="605409" y="85138"/>
                    </a:cubicBezTo>
                    <a:cubicBezTo>
                      <a:pt x="606108" y="80418"/>
                      <a:pt x="607332" y="74124"/>
                      <a:pt x="608905" y="65908"/>
                    </a:cubicBezTo>
                    <a:cubicBezTo>
                      <a:pt x="608905" y="63635"/>
                      <a:pt x="609080" y="61188"/>
                      <a:pt x="609429" y="58915"/>
                    </a:cubicBezTo>
                    <a:cubicBezTo>
                      <a:pt x="608381" y="60139"/>
                      <a:pt x="607157" y="61013"/>
                      <a:pt x="605933" y="61887"/>
                    </a:cubicBezTo>
                    <a:lnTo>
                      <a:pt x="580234" y="103320"/>
                    </a:lnTo>
                    <a:cubicBezTo>
                      <a:pt x="579535" y="106467"/>
                      <a:pt x="578486" y="112236"/>
                      <a:pt x="577087" y="120627"/>
                    </a:cubicBezTo>
                    <a:cubicBezTo>
                      <a:pt x="575689" y="129019"/>
                      <a:pt x="574290" y="135312"/>
                      <a:pt x="572717" y="139508"/>
                    </a:cubicBezTo>
                    <a:cubicBezTo>
                      <a:pt x="570444" y="143004"/>
                      <a:pt x="567997" y="146501"/>
                      <a:pt x="565724" y="149997"/>
                    </a:cubicBezTo>
                    <a:cubicBezTo>
                      <a:pt x="551738" y="165906"/>
                      <a:pt x="522718" y="186885"/>
                      <a:pt x="478837" y="212933"/>
                    </a:cubicBezTo>
                    <a:cubicBezTo>
                      <a:pt x="455586" y="226919"/>
                      <a:pt x="429363" y="238107"/>
                      <a:pt x="400168" y="246674"/>
                    </a:cubicBezTo>
                    <a:cubicBezTo>
                      <a:pt x="363630" y="257513"/>
                      <a:pt x="325344" y="262932"/>
                      <a:pt x="285309" y="262932"/>
                    </a:cubicBezTo>
                    <a:lnTo>
                      <a:pt x="273072" y="262932"/>
                    </a:lnTo>
                    <a:cubicBezTo>
                      <a:pt x="269226" y="262932"/>
                      <a:pt x="266254" y="262757"/>
                      <a:pt x="264331" y="262408"/>
                    </a:cubicBezTo>
                    <a:lnTo>
                      <a:pt x="264331" y="263107"/>
                    </a:lnTo>
                    <a:lnTo>
                      <a:pt x="264156" y="262757"/>
                    </a:lnTo>
                    <a:cubicBezTo>
                      <a:pt x="251394" y="262757"/>
                      <a:pt x="236884" y="261709"/>
                      <a:pt x="220800" y="259785"/>
                    </a:cubicBezTo>
                    <a:cubicBezTo>
                      <a:pt x="204717" y="257862"/>
                      <a:pt x="180591" y="254016"/>
                      <a:pt x="148249" y="248072"/>
                    </a:cubicBezTo>
                    <a:cubicBezTo>
                      <a:pt x="127620" y="243877"/>
                      <a:pt x="111012" y="240730"/>
                      <a:pt x="98425" y="238807"/>
                    </a:cubicBezTo>
                    <a:cubicBezTo>
                      <a:pt x="85838" y="236884"/>
                      <a:pt x="73076" y="235835"/>
                      <a:pt x="60314" y="235835"/>
                    </a:cubicBezTo>
                    <a:lnTo>
                      <a:pt x="130242" y="158389"/>
                    </a:lnTo>
                    <a:cubicBezTo>
                      <a:pt x="148074" y="138634"/>
                      <a:pt x="163633" y="120277"/>
                      <a:pt x="176920" y="103669"/>
                    </a:cubicBezTo>
                    <a:cubicBezTo>
                      <a:pt x="188983" y="88460"/>
                      <a:pt x="197724" y="76572"/>
                      <a:pt x="203143" y="67481"/>
                    </a:cubicBezTo>
                    <a:cubicBezTo>
                      <a:pt x="213982" y="50873"/>
                      <a:pt x="221849" y="34265"/>
                      <a:pt x="226394" y="18007"/>
                    </a:cubicBezTo>
                    <a:cubicBezTo>
                      <a:pt x="227094" y="13287"/>
                      <a:pt x="228143" y="8741"/>
                      <a:pt x="229366" y="4021"/>
                    </a:cubicBezTo>
                    <a:cubicBezTo>
                      <a:pt x="229366" y="2098"/>
                      <a:pt x="229017" y="699"/>
                      <a:pt x="228143" y="0"/>
                    </a:cubicBezTo>
                    <a:cubicBezTo>
                      <a:pt x="227094" y="0"/>
                      <a:pt x="225171" y="2447"/>
                      <a:pt x="222898" y="7517"/>
                    </a:cubicBezTo>
                    <a:cubicBezTo>
                      <a:pt x="211185" y="25000"/>
                      <a:pt x="195801" y="45803"/>
                      <a:pt x="176570" y="69929"/>
                    </a:cubicBezTo>
                    <a:cubicBezTo>
                      <a:pt x="157340" y="94054"/>
                      <a:pt x="132690" y="122725"/>
                      <a:pt x="102271" y="156116"/>
                    </a:cubicBezTo>
                    <a:cubicBezTo>
                      <a:pt x="84789" y="175521"/>
                      <a:pt x="69055" y="192654"/>
                      <a:pt x="55069" y="207339"/>
                    </a:cubicBezTo>
                    <a:cubicBezTo>
                      <a:pt x="39510" y="223772"/>
                      <a:pt x="30244" y="233038"/>
                      <a:pt x="27097" y="235310"/>
                    </a:cubicBezTo>
                    <a:lnTo>
                      <a:pt x="25874" y="237233"/>
                    </a:lnTo>
                    <a:lnTo>
                      <a:pt x="27447" y="219402"/>
                    </a:lnTo>
                    <a:cubicBezTo>
                      <a:pt x="27447" y="218702"/>
                      <a:pt x="29195" y="205066"/>
                      <a:pt x="32692" y="178843"/>
                    </a:cubicBezTo>
                    <a:cubicBezTo>
                      <a:pt x="36188" y="152620"/>
                      <a:pt x="38636" y="132690"/>
                      <a:pt x="40209" y="119054"/>
                    </a:cubicBezTo>
                    <a:cubicBezTo>
                      <a:pt x="43705" y="92306"/>
                      <a:pt x="45454" y="75173"/>
                      <a:pt x="45454" y="67831"/>
                    </a:cubicBezTo>
                    <a:cubicBezTo>
                      <a:pt x="45803" y="65558"/>
                      <a:pt x="45629" y="64160"/>
                      <a:pt x="44929" y="63810"/>
                    </a:cubicBezTo>
                    <a:cubicBezTo>
                      <a:pt x="44230" y="64160"/>
                      <a:pt x="43531" y="64509"/>
                      <a:pt x="43181" y="65034"/>
                    </a:cubicBezTo>
                    <a:lnTo>
                      <a:pt x="19230" y="126746"/>
                    </a:lnTo>
                    <a:lnTo>
                      <a:pt x="11189" y="184962"/>
                    </a:lnTo>
                    <a:lnTo>
                      <a:pt x="6468" y="230415"/>
                    </a:lnTo>
                    <a:cubicBezTo>
                      <a:pt x="4545" y="250695"/>
                      <a:pt x="2972" y="267128"/>
                      <a:pt x="1748" y="279890"/>
                    </a:cubicBezTo>
                    <a:cubicBezTo>
                      <a:pt x="525" y="292652"/>
                      <a:pt x="0" y="305589"/>
                      <a:pt x="0" y="318351"/>
                    </a:cubicBezTo>
                    <a:lnTo>
                      <a:pt x="175" y="318176"/>
                    </a:lnTo>
                    <a:lnTo>
                      <a:pt x="175" y="318351"/>
                    </a:lnTo>
                    <a:lnTo>
                      <a:pt x="175" y="322547"/>
                    </a:lnTo>
                    <a:cubicBezTo>
                      <a:pt x="175" y="343176"/>
                      <a:pt x="4021" y="359434"/>
                      <a:pt x="11538" y="371147"/>
                    </a:cubicBezTo>
                    <a:cubicBezTo>
                      <a:pt x="19056" y="383035"/>
                      <a:pt x="29195" y="388979"/>
                      <a:pt x="41608" y="388979"/>
                    </a:cubicBezTo>
                    <a:cubicBezTo>
                      <a:pt x="54370" y="388979"/>
                      <a:pt x="67132" y="382510"/>
                      <a:pt x="79544" y="369749"/>
                    </a:cubicBezTo>
                    <a:cubicBezTo>
                      <a:pt x="89684" y="359259"/>
                      <a:pt x="98250" y="345973"/>
                      <a:pt x="105068" y="330064"/>
                    </a:cubicBezTo>
                    <a:cubicBezTo>
                      <a:pt x="108914" y="320274"/>
                      <a:pt x="112061" y="311358"/>
                      <a:pt x="114334" y="303316"/>
                    </a:cubicBezTo>
                    <a:cubicBezTo>
                      <a:pt x="118529" y="288631"/>
                      <a:pt x="121676" y="281114"/>
                      <a:pt x="123599" y="281114"/>
                    </a:cubicBezTo>
                    <a:cubicBezTo>
                      <a:pt x="142655" y="298946"/>
                      <a:pt x="163284" y="310833"/>
                      <a:pt x="185311" y="316603"/>
                    </a:cubicBezTo>
                    <a:cubicBezTo>
                      <a:pt x="202794" y="321323"/>
                      <a:pt x="229017" y="323596"/>
                      <a:pt x="263981" y="323596"/>
                    </a:cubicBezTo>
                    <a:lnTo>
                      <a:pt x="264506" y="323421"/>
                    </a:lnTo>
                    <a:lnTo>
                      <a:pt x="264506" y="323421"/>
                    </a:lnTo>
                    <a:lnTo>
                      <a:pt x="264506" y="323421"/>
                    </a:lnTo>
                    <a:close/>
                    <a:moveTo>
                      <a:pt x="87061" y="273771"/>
                    </a:moveTo>
                    <a:cubicBezTo>
                      <a:pt x="99474" y="279365"/>
                      <a:pt x="102621" y="289156"/>
                      <a:pt x="94928" y="304190"/>
                    </a:cubicBezTo>
                    <a:cubicBezTo>
                      <a:pt x="83390" y="324295"/>
                      <a:pt x="53146" y="324819"/>
                      <a:pt x="40034" y="316253"/>
                    </a:cubicBezTo>
                    <a:cubicBezTo>
                      <a:pt x="31643" y="310484"/>
                      <a:pt x="29545" y="295799"/>
                      <a:pt x="30943" y="284435"/>
                    </a:cubicBezTo>
                    <a:cubicBezTo>
                      <a:pt x="34790" y="262757"/>
                      <a:pt x="55943" y="262233"/>
                      <a:pt x="87061" y="273771"/>
                    </a:cubicBezTo>
                    <a:close/>
                  </a:path>
                </a:pathLst>
              </a:custGeom>
              <a:grpFill/>
              <a:ln w="17404"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C604AF9E-3342-4D54-F514-CA3327E7E841}"/>
                  </a:ext>
                </a:extLst>
              </p:cNvPr>
              <p:cNvSpPr/>
              <p:nvPr/>
            </p:nvSpPr>
            <p:spPr>
              <a:xfrm>
                <a:off x="9128526" y="1739389"/>
                <a:ext cx="69753" cy="90208"/>
              </a:xfrm>
              <a:custGeom>
                <a:avLst/>
                <a:gdLst>
                  <a:gd name="connsiteX0" fmla="*/ 69229 w 69753"/>
                  <a:gd name="connsiteY0" fmla="*/ 0 h 90208"/>
                  <a:gd name="connsiteX1" fmla="*/ 47726 w 69753"/>
                  <a:gd name="connsiteY1" fmla="*/ 27447 h 90208"/>
                  <a:gd name="connsiteX2" fmla="*/ 15734 w 69753"/>
                  <a:gd name="connsiteY2" fmla="*/ 62936 h 90208"/>
                  <a:gd name="connsiteX3" fmla="*/ 5769 w 69753"/>
                  <a:gd name="connsiteY3" fmla="*/ 76572 h 90208"/>
                  <a:gd name="connsiteX4" fmla="*/ 0 w 69753"/>
                  <a:gd name="connsiteY4" fmla="*/ 90208 h 90208"/>
                  <a:gd name="connsiteX5" fmla="*/ 25000 w 69753"/>
                  <a:gd name="connsiteY5" fmla="*/ 65733 h 90208"/>
                  <a:gd name="connsiteX6" fmla="*/ 63460 w 69753"/>
                  <a:gd name="connsiteY6" fmla="*/ 18531 h 90208"/>
                  <a:gd name="connsiteX7" fmla="*/ 67656 w 69753"/>
                  <a:gd name="connsiteY7" fmla="*/ 9266 h 90208"/>
                  <a:gd name="connsiteX8" fmla="*/ 69229 w 69753"/>
                  <a:gd name="connsiteY8" fmla="*/ 0 h 90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753" h="90208">
                    <a:moveTo>
                      <a:pt x="69229" y="0"/>
                    </a:moveTo>
                    <a:cubicBezTo>
                      <a:pt x="64160" y="7342"/>
                      <a:pt x="56992" y="16608"/>
                      <a:pt x="47726" y="27447"/>
                    </a:cubicBezTo>
                    <a:cubicBezTo>
                      <a:pt x="40384" y="36013"/>
                      <a:pt x="29720" y="47901"/>
                      <a:pt x="15734" y="62936"/>
                    </a:cubicBezTo>
                    <a:cubicBezTo>
                      <a:pt x="11014" y="68355"/>
                      <a:pt x="7867" y="72901"/>
                      <a:pt x="5769" y="76572"/>
                    </a:cubicBezTo>
                    <a:cubicBezTo>
                      <a:pt x="3846" y="80243"/>
                      <a:pt x="1923" y="84789"/>
                      <a:pt x="0" y="90208"/>
                    </a:cubicBezTo>
                    <a:cubicBezTo>
                      <a:pt x="8217" y="81992"/>
                      <a:pt x="16433" y="73950"/>
                      <a:pt x="25000" y="65733"/>
                    </a:cubicBezTo>
                    <a:cubicBezTo>
                      <a:pt x="44405" y="44754"/>
                      <a:pt x="57167" y="29020"/>
                      <a:pt x="63460" y="18531"/>
                    </a:cubicBezTo>
                    <a:cubicBezTo>
                      <a:pt x="65383" y="15035"/>
                      <a:pt x="66782" y="11888"/>
                      <a:pt x="67656" y="9266"/>
                    </a:cubicBezTo>
                    <a:cubicBezTo>
                      <a:pt x="69754" y="3496"/>
                      <a:pt x="70278" y="524"/>
                      <a:pt x="69229" y="0"/>
                    </a:cubicBezTo>
                    <a:close/>
                  </a:path>
                </a:pathLst>
              </a:custGeom>
              <a:grpFill/>
              <a:ln w="17404"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DC25117-F2B3-5309-3539-CA548DB02F87}"/>
                  </a:ext>
                </a:extLst>
              </p:cNvPr>
              <p:cNvSpPr/>
              <p:nvPr/>
            </p:nvSpPr>
            <p:spPr>
              <a:xfrm>
                <a:off x="8892342" y="1941308"/>
                <a:ext cx="80942" cy="146325"/>
              </a:xfrm>
              <a:custGeom>
                <a:avLst/>
                <a:gdLst>
                  <a:gd name="connsiteX0" fmla="*/ 80943 w 80942"/>
                  <a:gd name="connsiteY0" fmla="*/ 51223 h 146325"/>
                  <a:gd name="connsiteX1" fmla="*/ 76922 w 80942"/>
                  <a:gd name="connsiteY1" fmla="*/ 78670 h 146325"/>
                  <a:gd name="connsiteX2" fmla="*/ 66432 w 80942"/>
                  <a:gd name="connsiteY2" fmla="*/ 106117 h 146325"/>
                  <a:gd name="connsiteX3" fmla="*/ 45104 w 80942"/>
                  <a:gd name="connsiteY3" fmla="*/ 136186 h 146325"/>
                  <a:gd name="connsiteX4" fmla="*/ 20979 w 80942"/>
                  <a:gd name="connsiteY4" fmla="*/ 146326 h 146325"/>
                  <a:gd name="connsiteX5" fmla="*/ 0 w 80942"/>
                  <a:gd name="connsiteY5" fmla="*/ 120627 h 146325"/>
                  <a:gd name="connsiteX6" fmla="*/ 2972 w 80942"/>
                  <a:gd name="connsiteY6" fmla="*/ 102096 h 146325"/>
                  <a:gd name="connsiteX7" fmla="*/ 12238 w 80942"/>
                  <a:gd name="connsiteY7" fmla="*/ 82341 h 146325"/>
                  <a:gd name="connsiteX8" fmla="*/ 20979 w 80942"/>
                  <a:gd name="connsiteY8" fmla="*/ 67132 h 146325"/>
                  <a:gd name="connsiteX9" fmla="*/ 16608 w 80942"/>
                  <a:gd name="connsiteY9" fmla="*/ 65733 h 146325"/>
                  <a:gd name="connsiteX10" fmla="*/ 15209 w 80942"/>
                  <a:gd name="connsiteY10" fmla="*/ 65383 h 146325"/>
                  <a:gd name="connsiteX11" fmla="*/ 18706 w 80942"/>
                  <a:gd name="connsiteY11" fmla="*/ 53146 h 146325"/>
                  <a:gd name="connsiteX12" fmla="*/ 28671 w 80942"/>
                  <a:gd name="connsiteY12" fmla="*/ 30943 h 146325"/>
                  <a:gd name="connsiteX13" fmla="*/ 39160 w 80942"/>
                  <a:gd name="connsiteY13" fmla="*/ 6993 h 146325"/>
                  <a:gd name="connsiteX14" fmla="*/ 45629 w 80942"/>
                  <a:gd name="connsiteY14" fmla="*/ 0 h 146325"/>
                  <a:gd name="connsiteX15" fmla="*/ 54370 w 80942"/>
                  <a:gd name="connsiteY15" fmla="*/ 3496 h 146325"/>
                  <a:gd name="connsiteX16" fmla="*/ 64334 w 80942"/>
                  <a:gd name="connsiteY16" fmla="*/ 9965 h 146325"/>
                  <a:gd name="connsiteX17" fmla="*/ 77446 w 80942"/>
                  <a:gd name="connsiteY17" fmla="*/ 26573 h 146325"/>
                  <a:gd name="connsiteX18" fmla="*/ 80943 w 80942"/>
                  <a:gd name="connsiteY18" fmla="*/ 51223 h 146325"/>
                  <a:gd name="connsiteX19" fmla="*/ 80943 w 80942"/>
                  <a:gd name="connsiteY19" fmla="*/ 51223 h 146325"/>
                  <a:gd name="connsiteX20" fmla="*/ 53670 w 80942"/>
                  <a:gd name="connsiteY20" fmla="*/ 96152 h 146325"/>
                  <a:gd name="connsiteX21" fmla="*/ 47901 w 80942"/>
                  <a:gd name="connsiteY21" fmla="*/ 82691 h 146325"/>
                  <a:gd name="connsiteX22" fmla="*/ 39685 w 80942"/>
                  <a:gd name="connsiteY22" fmla="*/ 76572 h 146325"/>
                  <a:gd name="connsiteX23" fmla="*/ 30943 w 80942"/>
                  <a:gd name="connsiteY23" fmla="*/ 73425 h 146325"/>
                  <a:gd name="connsiteX24" fmla="*/ 22202 w 80942"/>
                  <a:gd name="connsiteY24" fmla="*/ 83040 h 146325"/>
                  <a:gd name="connsiteX25" fmla="*/ 15734 w 80942"/>
                  <a:gd name="connsiteY25" fmla="*/ 99648 h 146325"/>
                  <a:gd name="connsiteX26" fmla="*/ 30943 w 80942"/>
                  <a:gd name="connsiteY26" fmla="*/ 112410 h 146325"/>
                  <a:gd name="connsiteX27" fmla="*/ 45803 w 80942"/>
                  <a:gd name="connsiteY27" fmla="*/ 107515 h 146325"/>
                  <a:gd name="connsiteX28" fmla="*/ 53670 w 80942"/>
                  <a:gd name="connsiteY28" fmla="*/ 96152 h 14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80942" h="146325">
                    <a:moveTo>
                      <a:pt x="80943" y="51223"/>
                    </a:moveTo>
                    <a:cubicBezTo>
                      <a:pt x="80943" y="59439"/>
                      <a:pt x="79544" y="68530"/>
                      <a:pt x="76922" y="78670"/>
                    </a:cubicBezTo>
                    <a:cubicBezTo>
                      <a:pt x="74125" y="88809"/>
                      <a:pt x="70628" y="97900"/>
                      <a:pt x="66432" y="106117"/>
                    </a:cubicBezTo>
                    <a:cubicBezTo>
                      <a:pt x="59439" y="119403"/>
                      <a:pt x="52272" y="129368"/>
                      <a:pt x="45104" y="136186"/>
                    </a:cubicBezTo>
                    <a:cubicBezTo>
                      <a:pt x="37936" y="143004"/>
                      <a:pt x="29895" y="146326"/>
                      <a:pt x="20979" y="146326"/>
                    </a:cubicBezTo>
                    <a:cubicBezTo>
                      <a:pt x="6993" y="146326"/>
                      <a:pt x="0" y="137760"/>
                      <a:pt x="0" y="120627"/>
                    </a:cubicBezTo>
                    <a:cubicBezTo>
                      <a:pt x="0" y="114858"/>
                      <a:pt x="1049" y="108564"/>
                      <a:pt x="2972" y="102096"/>
                    </a:cubicBezTo>
                    <a:lnTo>
                      <a:pt x="12238" y="82341"/>
                    </a:lnTo>
                    <a:lnTo>
                      <a:pt x="20979" y="67132"/>
                    </a:lnTo>
                    <a:cubicBezTo>
                      <a:pt x="18706" y="66432"/>
                      <a:pt x="17133" y="65908"/>
                      <a:pt x="16608" y="65733"/>
                    </a:cubicBezTo>
                    <a:cubicBezTo>
                      <a:pt x="16084" y="65558"/>
                      <a:pt x="15559" y="65383"/>
                      <a:pt x="15209" y="65383"/>
                    </a:cubicBezTo>
                    <a:cubicBezTo>
                      <a:pt x="14860" y="63810"/>
                      <a:pt x="15909" y="59789"/>
                      <a:pt x="18706" y="53146"/>
                    </a:cubicBezTo>
                    <a:cubicBezTo>
                      <a:pt x="22902" y="43356"/>
                      <a:pt x="26223" y="36013"/>
                      <a:pt x="28671" y="30943"/>
                    </a:cubicBezTo>
                    <a:lnTo>
                      <a:pt x="39160" y="6993"/>
                    </a:lnTo>
                    <a:cubicBezTo>
                      <a:pt x="41083" y="2273"/>
                      <a:pt x="43356" y="0"/>
                      <a:pt x="45629" y="0"/>
                    </a:cubicBezTo>
                    <a:cubicBezTo>
                      <a:pt x="47552" y="0"/>
                      <a:pt x="50524" y="1224"/>
                      <a:pt x="54370" y="3496"/>
                    </a:cubicBezTo>
                    <a:cubicBezTo>
                      <a:pt x="58216" y="5769"/>
                      <a:pt x="61537" y="7867"/>
                      <a:pt x="64334" y="9965"/>
                    </a:cubicBezTo>
                    <a:cubicBezTo>
                      <a:pt x="70628" y="15734"/>
                      <a:pt x="74824" y="21328"/>
                      <a:pt x="77446" y="26573"/>
                    </a:cubicBezTo>
                    <a:cubicBezTo>
                      <a:pt x="79719" y="31643"/>
                      <a:pt x="80943" y="39859"/>
                      <a:pt x="80943" y="51223"/>
                    </a:cubicBezTo>
                    <a:lnTo>
                      <a:pt x="80943" y="51223"/>
                    </a:lnTo>
                    <a:close/>
                    <a:moveTo>
                      <a:pt x="53670" y="96152"/>
                    </a:moveTo>
                    <a:cubicBezTo>
                      <a:pt x="53670" y="90733"/>
                      <a:pt x="51747" y="86187"/>
                      <a:pt x="47901" y="82691"/>
                    </a:cubicBezTo>
                    <a:cubicBezTo>
                      <a:pt x="45978" y="80768"/>
                      <a:pt x="43181" y="78670"/>
                      <a:pt x="39685" y="76572"/>
                    </a:cubicBezTo>
                    <a:cubicBezTo>
                      <a:pt x="36188" y="74474"/>
                      <a:pt x="33216" y="73425"/>
                      <a:pt x="30943" y="73425"/>
                    </a:cubicBezTo>
                    <a:cubicBezTo>
                      <a:pt x="29370" y="73425"/>
                      <a:pt x="26573" y="76572"/>
                      <a:pt x="22202" y="83040"/>
                    </a:cubicBezTo>
                    <a:cubicBezTo>
                      <a:pt x="18007" y="89509"/>
                      <a:pt x="15734" y="94928"/>
                      <a:pt x="15734" y="99648"/>
                    </a:cubicBezTo>
                    <a:cubicBezTo>
                      <a:pt x="15734" y="108215"/>
                      <a:pt x="20804" y="112410"/>
                      <a:pt x="30943" y="112410"/>
                    </a:cubicBezTo>
                    <a:cubicBezTo>
                      <a:pt x="35664" y="112410"/>
                      <a:pt x="40559" y="110662"/>
                      <a:pt x="45803" y="107515"/>
                    </a:cubicBezTo>
                    <a:cubicBezTo>
                      <a:pt x="51048" y="104194"/>
                      <a:pt x="53670" y="100348"/>
                      <a:pt x="53670" y="96152"/>
                    </a:cubicBezTo>
                    <a:close/>
                  </a:path>
                </a:pathLst>
              </a:custGeom>
              <a:grpFill/>
              <a:ln w="17404"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3F62DDCB-D033-31E7-86EC-62F41002A15B}"/>
                  </a:ext>
                </a:extLst>
              </p:cNvPr>
              <p:cNvSpPr/>
              <p:nvPr/>
            </p:nvSpPr>
            <p:spPr>
              <a:xfrm>
                <a:off x="8518048" y="1590846"/>
                <a:ext cx="601912" cy="601681"/>
              </a:xfrm>
              <a:custGeom>
                <a:avLst/>
                <a:gdLst>
                  <a:gd name="connsiteX0" fmla="*/ 329190 w 601912"/>
                  <a:gd name="connsiteY0" fmla="*/ 331931 h 601681"/>
                  <a:gd name="connsiteX1" fmla="*/ 352616 w 601912"/>
                  <a:gd name="connsiteY1" fmla="*/ 327736 h 601681"/>
                  <a:gd name="connsiteX2" fmla="*/ 373595 w 601912"/>
                  <a:gd name="connsiteY2" fmla="*/ 312002 h 601681"/>
                  <a:gd name="connsiteX3" fmla="*/ 391077 w 601912"/>
                  <a:gd name="connsiteY3" fmla="*/ 286652 h 601681"/>
                  <a:gd name="connsiteX4" fmla="*/ 397545 w 601912"/>
                  <a:gd name="connsiteY4" fmla="*/ 267072 h 601681"/>
                  <a:gd name="connsiteX5" fmla="*/ 400867 w 601912"/>
                  <a:gd name="connsiteY5" fmla="*/ 243296 h 601681"/>
                  <a:gd name="connsiteX6" fmla="*/ 398944 w 601912"/>
                  <a:gd name="connsiteY6" fmla="*/ 231933 h 601681"/>
                  <a:gd name="connsiteX7" fmla="*/ 393000 w 601912"/>
                  <a:gd name="connsiteY7" fmla="*/ 218472 h 601681"/>
                  <a:gd name="connsiteX8" fmla="*/ 382860 w 601912"/>
                  <a:gd name="connsiteY8" fmla="*/ 209731 h 601681"/>
                  <a:gd name="connsiteX9" fmla="*/ 370273 w 601912"/>
                  <a:gd name="connsiteY9" fmla="*/ 204486 h 601681"/>
                  <a:gd name="connsiteX10" fmla="*/ 383909 w 601912"/>
                  <a:gd name="connsiteY10" fmla="*/ 193647 h 601681"/>
                  <a:gd name="connsiteX11" fmla="*/ 419398 w 601912"/>
                  <a:gd name="connsiteY11" fmla="*/ 168298 h 601681"/>
                  <a:gd name="connsiteX12" fmla="*/ 460481 w 601912"/>
                  <a:gd name="connsiteY12" fmla="*/ 138403 h 601681"/>
                  <a:gd name="connsiteX13" fmla="*/ 495620 w 601912"/>
                  <a:gd name="connsiteY13" fmla="*/ 112005 h 601681"/>
                  <a:gd name="connsiteX14" fmla="*/ 537578 w 601912"/>
                  <a:gd name="connsiteY14" fmla="*/ 78439 h 601681"/>
                  <a:gd name="connsiteX15" fmla="*/ 562927 w 601912"/>
                  <a:gd name="connsiteY15" fmla="*/ 56412 h 601681"/>
                  <a:gd name="connsiteX16" fmla="*/ 583556 w 601912"/>
                  <a:gd name="connsiteY16" fmla="*/ 33685 h 601681"/>
                  <a:gd name="connsiteX17" fmla="*/ 601912 w 601912"/>
                  <a:gd name="connsiteY17" fmla="*/ 1168 h 601681"/>
                  <a:gd name="connsiteX18" fmla="*/ 598416 w 601912"/>
                  <a:gd name="connsiteY18" fmla="*/ 818 h 601681"/>
                  <a:gd name="connsiteX19" fmla="*/ 583556 w 601912"/>
                  <a:gd name="connsiteY19" fmla="*/ 12531 h 601681"/>
                  <a:gd name="connsiteX20" fmla="*/ 542997 w 601912"/>
                  <a:gd name="connsiteY20" fmla="*/ 48370 h 601681"/>
                  <a:gd name="connsiteX21" fmla="*/ 497369 w 601912"/>
                  <a:gd name="connsiteY21" fmla="*/ 84208 h 601681"/>
                  <a:gd name="connsiteX22" fmla="*/ 431461 w 601912"/>
                  <a:gd name="connsiteY22" fmla="*/ 134033 h 601681"/>
                  <a:gd name="connsiteX23" fmla="*/ 383035 w 601912"/>
                  <a:gd name="connsiteY23" fmla="*/ 173717 h 601681"/>
                  <a:gd name="connsiteX24" fmla="*/ 361707 w 601912"/>
                  <a:gd name="connsiteY24" fmla="*/ 208682 h 601681"/>
                  <a:gd name="connsiteX25" fmla="*/ 362930 w 601912"/>
                  <a:gd name="connsiteY25" fmla="*/ 208157 h 601681"/>
                  <a:gd name="connsiteX26" fmla="*/ 357861 w 601912"/>
                  <a:gd name="connsiteY26" fmla="*/ 214451 h 601681"/>
                  <a:gd name="connsiteX27" fmla="*/ 353315 w 601912"/>
                  <a:gd name="connsiteY27" fmla="*/ 224940 h 601681"/>
                  <a:gd name="connsiteX28" fmla="*/ 351392 w 601912"/>
                  <a:gd name="connsiteY28" fmla="*/ 228786 h 601681"/>
                  <a:gd name="connsiteX29" fmla="*/ 355588 w 601912"/>
                  <a:gd name="connsiteY29" fmla="*/ 234555 h 601681"/>
                  <a:gd name="connsiteX30" fmla="*/ 377266 w 601912"/>
                  <a:gd name="connsiteY30" fmla="*/ 246268 h 601681"/>
                  <a:gd name="connsiteX31" fmla="*/ 384608 w 601912"/>
                  <a:gd name="connsiteY31" fmla="*/ 260254 h 601681"/>
                  <a:gd name="connsiteX32" fmla="*/ 377615 w 601912"/>
                  <a:gd name="connsiteY32" fmla="*/ 272317 h 601681"/>
                  <a:gd name="connsiteX33" fmla="*/ 352266 w 601912"/>
                  <a:gd name="connsiteY33" fmla="*/ 282806 h 601681"/>
                  <a:gd name="connsiteX34" fmla="*/ 333560 w 601912"/>
                  <a:gd name="connsiteY34" fmla="*/ 277212 h 601681"/>
                  <a:gd name="connsiteX35" fmla="*/ 329365 w 601912"/>
                  <a:gd name="connsiteY35" fmla="*/ 272317 h 601681"/>
                  <a:gd name="connsiteX36" fmla="*/ 329365 w 601912"/>
                  <a:gd name="connsiteY36" fmla="*/ 271967 h 601681"/>
                  <a:gd name="connsiteX37" fmla="*/ 326043 w 601912"/>
                  <a:gd name="connsiteY37" fmla="*/ 264100 h 601681"/>
                  <a:gd name="connsiteX38" fmla="*/ 322197 w 601912"/>
                  <a:gd name="connsiteY38" fmla="*/ 255010 h 601681"/>
                  <a:gd name="connsiteX39" fmla="*/ 314155 w 601912"/>
                  <a:gd name="connsiteY39" fmla="*/ 263751 h 601681"/>
                  <a:gd name="connsiteX40" fmla="*/ 308561 w 601912"/>
                  <a:gd name="connsiteY40" fmla="*/ 275639 h 601681"/>
                  <a:gd name="connsiteX41" fmla="*/ 304890 w 601912"/>
                  <a:gd name="connsiteY41" fmla="*/ 287352 h 601681"/>
                  <a:gd name="connsiteX42" fmla="*/ 304540 w 601912"/>
                  <a:gd name="connsiteY42" fmla="*/ 299240 h 601681"/>
                  <a:gd name="connsiteX43" fmla="*/ 306813 w 601912"/>
                  <a:gd name="connsiteY43" fmla="*/ 313575 h 601681"/>
                  <a:gd name="connsiteX44" fmla="*/ 308910 w 601912"/>
                  <a:gd name="connsiteY44" fmla="*/ 319169 h 601681"/>
                  <a:gd name="connsiteX45" fmla="*/ 306813 w 601912"/>
                  <a:gd name="connsiteY45" fmla="*/ 322491 h 601681"/>
                  <a:gd name="connsiteX46" fmla="*/ 303666 w 601912"/>
                  <a:gd name="connsiteY46" fmla="*/ 325463 h 601681"/>
                  <a:gd name="connsiteX47" fmla="*/ 303666 w 601912"/>
                  <a:gd name="connsiteY47" fmla="*/ 325463 h 601681"/>
                  <a:gd name="connsiteX48" fmla="*/ 295799 w 601912"/>
                  <a:gd name="connsiteY48" fmla="*/ 327386 h 601681"/>
                  <a:gd name="connsiteX49" fmla="*/ 287932 w 601912"/>
                  <a:gd name="connsiteY49" fmla="*/ 325987 h 601681"/>
                  <a:gd name="connsiteX50" fmla="*/ 284086 w 601912"/>
                  <a:gd name="connsiteY50" fmla="*/ 331582 h 601681"/>
                  <a:gd name="connsiteX51" fmla="*/ 274296 w 601912"/>
                  <a:gd name="connsiteY51" fmla="*/ 338749 h 601681"/>
                  <a:gd name="connsiteX52" fmla="*/ 267478 w 601912"/>
                  <a:gd name="connsiteY52" fmla="*/ 336477 h 601681"/>
                  <a:gd name="connsiteX53" fmla="*/ 263457 w 601912"/>
                  <a:gd name="connsiteY53" fmla="*/ 334204 h 601681"/>
                  <a:gd name="connsiteX54" fmla="*/ 256289 w 601912"/>
                  <a:gd name="connsiteY54" fmla="*/ 341022 h 601681"/>
                  <a:gd name="connsiteX55" fmla="*/ 238457 w 601912"/>
                  <a:gd name="connsiteY55" fmla="*/ 347316 h 601681"/>
                  <a:gd name="connsiteX56" fmla="*/ 223597 w 601912"/>
                  <a:gd name="connsiteY56" fmla="*/ 343819 h 601681"/>
                  <a:gd name="connsiteX57" fmla="*/ 213982 w 601912"/>
                  <a:gd name="connsiteY57" fmla="*/ 349413 h 601681"/>
                  <a:gd name="connsiteX58" fmla="*/ 211709 w 601912"/>
                  <a:gd name="connsiteY58" fmla="*/ 364448 h 601681"/>
                  <a:gd name="connsiteX59" fmla="*/ 211709 w 601912"/>
                  <a:gd name="connsiteY59" fmla="*/ 387525 h 601681"/>
                  <a:gd name="connsiteX60" fmla="*/ 211360 w 601912"/>
                  <a:gd name="connsiteY60" fmla="*/ 410252 h 601681"/>
                  <a:gd name="connsiteX61" fmla="*/ 207164 w 601912"/>
                  <a:gd name="connsiteY61" fmla="*/ 437174 h 601681"/>
                  <a:gd name="connsiteX62" fmla="*/ 191780 w 601912"/>
                  <a:gd name="connsiteY62" fmla="*/ 476509 h 601681"/>
                  <a:gd name="connsiteX63" fmla="*/ 170102 w 601912"/>
                  <a:gd name="connsiteY63" fmla="*/ 508152 h 601681"/>
                  <a:gd name="connsiteX64" fmla="*/ 123774 w 601912"/>
                  <a:gd name="connsiteY64" fmla="*/ 535249 h 601681"/>
                  <a:gd name="connsiteX65" fmla="*/ 85838 w 601912"/>
                  <a:gd name="connsiteY65" fmla="*/ 540319 h 601681"/>
                  <a:gd name="connsiteX66" fmla="*/ 40908 w 601912"/>
                  <a:gd name="connsiteY66" fmla="*/ 528606 h 601681"/>
                  <a:gd name="connsiteX67" fmla="*/ 19405 w 601912"/>
                  <a:gd name="connsiteY67" fmla="*/ 480880 h 601681"/>
                  <a:gd name="connsiteX68" fmla="*/ 22552 w 601912"/>
                  <a:gd name="connsiteY68" fmla="*/ 454481 h 601681"/>
                  <a:gd name="connsiteX69" fmla="*/ 29020 w 601912"/>
                  <a:gd name="connsiteY69" fmla="*/ 428258 h 601681"/>
                  <a:gd name="connsiteX70" fmla="*/ 40908 w 601912"/>
                  <a:gd name="connsiteY70" fmla="*/ 395217 h 601681"/>
                  <a:gd name="connsiteX71" fmla="*/ 42657 w 601912"/>
                  <a:gd name="connsiteY71" fmla="*/ 380707 h 601681"/>
                  <a:gd name="connsiteX72" fmla="*/ 33741 w 601912"/>
                  <a:gd name="connsiteY72" fmla="*/ 389972 h 601681"/>
                  <a:gd name="connsiteX73" fmla="*/ 15384 w 601912"/>
                  <a:gd name="connsiteY73" fmla="*/ 432279 h 601681"/>
                  <a:gd name="connsiteX74" fmla="*/ 4545 w 601912"/>
                  <a:gd name="connsiteY74" fmla="*/ 471089 h 601681"/>
                  <a:gd name="connsiteX75" fmla="*/ 0 w 601912"/>
                  <a:gd name="connsiteY75" fmla="*/ 515145 h 601681"/>
                  <a:gd name="connsiteX76" fmla="*/ 16608 w 601912"/>
                  <a:gd name="connsiteY76" fmla="*/ 575633 h 601681"/>
                  <a:gd name="connsiteX77" fmla="*/ 70628 w 601912"/>
                  <a:gd name="connsiteY77" fmla="*/ 601682 h 601681"/>
                  <a:gd name="connsiteX78" fmla="*/ 142655 w 601912"/>
                  <a:gd name="connsiteY78" fmla="*/ 577206 h 601681"/>
                  <a:gd name="connsiteX79" fmla="*/ 195101 w 601912"/>
                  <a:gd name="connsiteY79" fmla="*/ 511998 h 601681"/>
                  <a:gd name="connsiteX80" fmla="*/ 220800 w 601912"/>
                  <a:gd name="connsiteY80" fmla="*/ 443468 h 601681"/>
                  <a:gd name="connsiteX81" fmla="*/ 229192 w 601912"/>
                  <a:gd name="connsiteY81" fmla="*/ 398189 h 601681"/>
                  <a:gd name="connsiteX82" fmla="*/ 231289 w 601912"/>
                  <a:gd name="connsiteY82" fmla="*/ 378259 h 601681"/>
                  <a:gd name="connsiteX83" fmla="*/ 259436 w 601912"/>
                  <a:gd name="connsiteY83" fmla="*/ 366196 h 601681"/>
                  <a:gd name="connsiteX84" fmla="*/ 264156 w 601912"/>
                  <a:gd name="connsiteY84" fmla="*/ 366196 h 601681"/>
                  <a:gd name="connsiteX85" fmla="*/ 269575 w 601912"/>
                  <a:gd name="connsiteY85" fmla="*/ 364973 h 601681"/>
                  <a:gd name="connsiteX86" fmla="*/ 280939 w 601912"/>
                  <a:gd name="connsiteY86" fmla="*/ 359903 h 601681"/>
                  <a:gd name="connsiteX87" fmla="*/ 285659 w 601912"/>
                  <a:gd name="connsiteY87" fmla="*/ 359204 h 601681"/>
                  <a:gd name="connsiteX88" fmla="*/ 303841 w 601912"/>
                  <a:gd name="connsiteY88" fmla="*/ 348365 h 601681"/>
                  <a:gd name="connsiteX89" fmla="*/ 303841 w 601912"/>
                  <a:gd name="connsiteY89" fmla="*/ 348365 h 601681"/>
                  <a:gd name="connsiteX90" fmla="*/ 311882 w 601912"/>
                  <a:gd name="connsiteY90" fmla="*/ 340497 h 601681"/>
                  <a:gd name="connsiteX91" fmla="*/ 318700 w 601912"/>
                  <a:gd name="connsiteY91" fmla="*/ 333505 h 601681"/>
                  <a:gd name="connsiteX92" fmla="*/ 324295 w 601912"/>
                  <a:gd name="connsiteY92" fmla="*/ 330358 h 601681"/>
                  <a:gd name="connsiteX93" fmla="*/ 329714 w 601912"/>
                  <a:gd name="connsiteY93" fmla="*/ 331057 h 601681"/>
                  <a:gd name="connsiteX94" fmla="*/ 329714 w 601912"/>
                  <a:gd name="connsiteY94" fmla="*/ 331931 h 601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601912" h="601681">
                    <a:moveTo>
                      <a:pt x="329190" y="331931"/>
                    </a:moveTo>
                    <a:cubicBezTo>
                      <a:pt x="337406" y="332631"/>
                      <a:pt x="344574" y="331582"/>
                      <a:pt x="352616" y="327736"/>
                    </a:cubicBezTo>
                    <a:cubicBezTo>
                      <a:pt x="360483" y="323540"/>
                      <a:pt x="367651" y="318470"/>
                      <a:pt x="373595" y="312002"/>
                    </a:cubicBezTo>
                    <a:cubicBezTo>
                      <a:pt x="379189" y="305183"/>
                      <a:pt x="384958" y="297142"/>
                      <a:pt x="391077" y="286652"/>
                    </a:cubicBezTo>
                    <a:cubicBezTo>
                      <a:pt x="393175" y="282806"/>
                      <a:pt x="395447" y="275988"/>
                      <a:pt x="397545" y="267072"/>
                    </a:cubicBezTo>
                    <a:cubicBezTo>
                      <a:pt x="399643" y="258681"/>
                      <a:pt x="400867" y="250639"/>
                      <a:pt x="400867" y="243296"/>
                    </a:cubicBezTo>
                    <a:cubicBezTo>
                      <a:pt x="400867" y="240674"/>
                      <a:pt x="400342" y="237003"/>
                      <a:pt x="398944" y="231933"/>
                    </a:cubicBezTo>
                    <a:cubicBezTo>
                      <a:pt x="396671" y="226514"/>
                      <a:pt x="395447" y="222143"/>
                      <a:pt x="393000" y="218472"/>
                    </a:cubicBezTo>
                    <a:cubicBezTo>
                      <a:pt x="390902" y="215500"/>
                      <a:pt x="387406" y="212528"/>
                      <a:pt x="382860" y="209731"/>
                    </a:cubicBezTo>
                    <a:cubicBezTo>
                      <a:pt x="377965" y="206933"/>
                      <a:pt x="373769" y="205185"/>
                      <a:pt x="370273" y="204486"/>
                    </a:cubicBezTo>
                    <a:lnTo>
                      <a:pt x="383909" y="193647"/>
                    </a:lnTo>
                    <a:lnTo>
                      <a:pt x="419398" y="168298"/>
                    </a:lnTo>
                    <a:cubicBezTo>
                      <a:pt x="433034" y="158508"/>
                      <a:pt x="446845" y="148193"/>
                      <a:pt x="460481" y="138403"/>
                    </a:cubicBezTo>
                    <a:cubicBezTo>
                      <a:pt x="472019" y="130187"/>
                      <a:pt x="483907" y="121446"/>
                      <a:pt x="495620" y="112005"/>
                    </a:cubicBezTo>
                    <a:cubicBezTo>
                      <a:pt x="518172" y="93824"/>
                      <a:pt x="532333" y="82985"/>
                      <a:pt x="537578" y="78439"/>
                    </a:cubicBezTo>
                    <a:cubicBezTo>
                      <a:pt x="546494" y="70747"/>
                      <a:pt x="554885" y="63230"/>
                      <a:pt x="562927" y="56412"/>
                    </a:cubicBezTo>
                    <a:cubicBezTo>
                      <a:pt x="570444" y="49943"/>
                      <a:pt x="577087" y="41727"/>
                      <a:pt x="583556" y="33685"/>
                    </a:cubicBezTo>
                    <a:cubicBezTo>
                      <a:pt x="592472" y="22321"/>
                      <a:pt x="598765" y="10958"/>
                      <a:pt x="601912" y="1168"/>
                    </a:cubicBezTo>
                    <a:cubicBezTo>
                      <a:pt x="601912" y="-231"/>
                      <a:pt x="600339" y="-405"/>
                      <a:pt x="598416" y="818"/>
                    </a:cubicBezTo>
                    <a:cubicBezTo>
                      <a:pt x="595444" y="1343"/>
                      <a:pt x="590898" y="5713"/>
                      <a:pt x="583556" y="12531"/>
                    </a:cubicBezTo>
                    <a:cubicBezTo>
                      <a:pt x="573591" y="22671"/>
                      <a:pt x="559780" y="34734"/>
                      <a:pt x="542997" y="48370"/>
                    </a:cubicBezTo>
                    <a:cubicBezTo>
                      <a:pt x="531808" y="57111"/>
                      <a:pt x="516949" y="69174"/>
                      <a:pt x="497369" y="84208"/>
                    </a:cubicBezTo>
                    <a:cubicBezTo>
                      <a:pt x="474817" y="100467"/>
                      <a:pt x="452789" y="117250"/>
                      <a:pt x="431461" y="134033"/>
                    </a:cubicBezTo>
                    <a:cubicBezTo>
                      <a:pt x="407510" y="152564"/>
                      <a:pt x="391252" y="165675"/>
                      <a:pt x="383035" y="173717"/>
                    </a:cubicBezTo>
                    <a:cubicBezTo>
                      <a:pt x="374643" y="182458"/>
                      <a:pt x="367301" y="193997"/>
                      <a:pt x="361707" y="208682"/>
                    </a:cubicBezTo>
                    <a:lnTo>
                      <a:pt x="362930" y="208157"/>
                    </a:lnTo>
                    <a:cubicBezTo>
                      <a:pt x="360483" y="210780"/>
                      <a:pt x="358735" y="212703"/>
                      <a:pt x="357861" y="214451"/>
                    </a:cubicBezTo>
                    <a:cubicBezTo>
                      <a:pt x="357511" y="216374"/>
                      <a:pt x="355588" y="219870"/>
                      <a:pt x="353315" y="224940"/>
                    </a:cubicBezTo>
                    <a:cubicBezTo>
                      <a:pt x="352616" y="225989"/>
                      <a:pt x="352266" y="227912"/>
                      <a:pt x="351392" y="228786"/>
                    </a:cubicBezTo>
                    <a:cubicBezTo>
                      <a:pt x="351392" y="231059"/>
                      <a:pt x="352266" y="232982"/>
                      <a:pt x="355588" y="234555"/>
                    </a:cubicBezTo>
                    <a:cubicBezTo>
                      <a:pt x="368525" y="241199"/>
                      <a:pt x="375518" y="245220"/>
                      <a:pt x="377266" y="246268"/>
                    </a:cubicBezTo>
                    <a:cubicBezTo>
                      <a:pt x="381636" y="251338"/>
                      <a:pt x="384608" y="255534"/>
                      <a:pt x="384608" y="260254"/>
                    </a:cubicBezTo>
                    <a:cubicBezTo>
                      <a:pt x="384608" y="263925"/>
                      <a:pt x="382860" y="268121"/>
                      <a:pt x="377615" y="272317"/>
                    </a:cubicBezTo>
                    <a:cubicBezTo>
                      <a:pt x="371147" y="279485"/>
                      <a:pt x="362406" y="282806"/>
                      <a:pt x="352266" y="282806"/>
                    </a:cubicBezTo>
                    <a:cubicBezTo>
                      <a:pt x="344399" y="282806"/>
                      <a:pt x="338106" y="280883"/>
                      <a:pt x="333560" y="277212"/>
                    </a:cubicBezTo>
                    <a:lnTo>
                      <a:pt x="329365" y="272317"/>
                    </a:lnTo>
                    <a:lnTo>
                      <a:pt x="329365" y="271967"/>
                    </a:lnTo>
                    <a:cubicBezTo>
                      <a:pt x="328665" y="271793"/>
                      <a:pt x="327616" y="268646"/>
                      <a:pt x="326043" y="264100"/>
                    </a:cubicBezTo>
                    <a:cubicBezTo>
                      <a:pt x="326043" y="258331"/>
                      <a:pt x="325169" y="255010"/>
                      <a:pt x="322197" y="255010"/>
                    </a:cubicBezTo>
                    <a:cubicBezTo>
                      <a:pt x="320624" y="255010"/>
                      <a:pt x="318001" y="258331"/>
                      <a:pt x="314155" y="263751"/>
                    </a:cubicBezTo>
                    <a:cubicBezTo>
                      <a:pt x="311183" y="268646"/>
                      <a:pt x="308736" y="272841"/>
                      <a:pt x="308561" y="275639"/>
                    </a:cubicBezTo>
                    <a:cubicBezTo>
                      <a:pt x="306463" y="280009"/>
                      <a:pt x="305239" y="283855"/>
                      <a:pt x="304890" y="287352"/>
                    </a:cubicBezTo>
                    <a:cubicBezTo>
                      <a:pt x="304540" y="291198"/>
                      <a:pt x="304540" y="294869"/>
                      <a:pt x="304540" y="299240"/>
                    </a:cubicBezTo>
                    <a:cubicBezTo>
                      <a:pt x="304540" y="304135"/>
                      <a:pt x="304890" y="309379"/>
                      <a:pt x="306813" y="313575"/>
                    </a:cubicBezTo>
                    <a:cubicBezTo>
                      <a:pt x="307337" y="315148"/>
                      <a:pt x="308211" y="316897"/>
                      <a:pt x="308910" y="319169"/>
                    </a:cubicBezTo>
                    <a:cubicBezTo>
                      <a:pt x="308561" y="320568"/>
                      <a:pt x="307512" y="321792"/>
                      <a:pt x="306813" y="322491"/>
                    </a:cubicBezTo>
                    <a:cubicBezTo>
                      <a:pt x="305938" y="323190"/>
                      <a:pt x="304890" y="324414"/>
                      <a:pt x="303666" y="325463"/>
                    </a:cubicBezTo>
                    <a:lnTo>
                      <a:pt x="303666" y="325463"/>
                    </a:lnTo>
                    <a:cubicBezTo>
                      <a:pt x="301743" y="325987"/>
                      <a:pt x="299645" y="326512"/>
                      <a:pt x="295799" y="327386"/>
                    </a:cubicBezTo>
                    <a:cubicBezTo>
                      <a:pt x="292652" y="327386"/>
                      <a:pt x="289680" y="326861"/>
                      <a:pt x="287932" y="325987"/>
                    </a:cubicBezTo>
                    <a:cubicBezTo>
                      <a:pt x="286883" y="327386"/>
                      <a:pt x="285659" y="329484"/>
                      <a:pt x="284086" y="331582"/>
                    </a:cubicBezTo>
                    <a:cubicBezTo>
                      <a:pt x="281114" y="336477"/>
                      <a:pt x="277268" y="338749"/>
                      <a:pt x="274296" y="338749"/>
                    </a:cubicBezTo>
                    <a:cubicBezTo>
                      <a:pt x="271673" y="338749"/>
                      <a:pt x="269575" y="338050"/>
                      <a:pt x="267478" y="336477"/>
                    </a:cubicBezTo>
                    <a:cubicBezTo>
                      <a:pt x="265555" y="334903"/>
                      <a:pt x="263981" y="334204"/>
                      <a:pt x="263457" y="334204"/>
                    </a:cubicBezTo>
                    <a:cubicBezTo>
                      <a:pt x="260660" y="336477"/>
                      <a:pt x="258737" y="338749"/>
                      <a:pt x="256289" y="341022"/>
                    </a:cubicBezTo>
                    <a:cubicBezTo>
                      <a:pt x="251569" y="345218"/>
                      <a:pt x="245975" y="347316"/>
                      <a:pt x="238457" y="347316"/>
                    </a:cubicBezTo>
                    <a:cubicBezTo>
                      <a:pt x="232688" y="347316"/>
                      <a:pt x="227618" y="346092"/>
                      <a:pt x="223597" y="343819"/>
                    </a:cubicBezTo>
                    <a:cubicBezTo>
                      <a:pt x="218353" y="343819"/>
                      <a:pt x="215556" y="345567"/>
                      <a:pt x="213982" y="349413"/>
                    </a:cubicBezTo>
                    <a:cubicBezTo>
                      <a:pt x="212234" y="353434"/>
                      <a:pt x="211709" y="358329"/>
                      <a:pt x="211709" y="364448"/>
                    </a:cubicBezTo>
                    <a:lnTo>
                      <a:pt x="211709" y="387525"/>
                    </a:lnTo>
                    <a:cubicBezTo>
                      <a:pt x="211709" y="396091"/>
                      <a:pt x="211709" y="403783"/>
                      <a:pt x="211360" y="410252"/>
                    </a:cubicBezTo>
                    <a:cubicBezTo>
                      <a:pt x="210660" y="417070"/>
                      <a:pt x="209262" y="425461"/>
                      <a:pt x="207164" y="437174"/>
                    </a:cubicBezTo>
                    <a:cubicBezTo>
                      <a:pt x="205066" y="448537"/>
                      <a:pt x="200171" y="461474"/>
                      <a:pt x="191780" y="476509"/>
                    </a:cubicBezTo>
                    <a:cubicBezTo>
                      <a:pt x="183913" y="491194"/>
                      <a:pt x="177269" y="502208"/>
                      <a:pt x="170102" y="508152"/>
                    </a:cubicBezTo>
                    <a:cubicBezTo>
                      <a:pt x="156815" y="521438"/>
                      <a:pt x="141256" y="530005"/>
                      <a:pt x="123774" y="535249"/>
                    </a:cubicBezTo>
                    <a:cubicBezTo>
                      <a:pt x="112411" y="537871"/>
                      <a:pt x="99649" y="540319"/>
                      <a:pt x="85838" y="540319"/>
                    </a:cubicBezTo>
                    <a:cubicBezTo>
                      <a:pt x="66782" y="540319"/>
                      <a:pt x="51398" y="535948"/>
                      <a:pt x="40908" y="528606"/>
                    </a:cubicBezTo>
                    <a:cubicBezTo>
                      <a:pt x="26923" y="519166"/>
                      <a:pt x="19405" y="502732"/>
                      <a:pt x="19405" y="480880"/>
                    </a:cubicBezTo>
                    <a:cubicBezTo>
                      <a:pt x="19405" y="472488"/>
                      <a:pt x="20279" y="463922"/>
                      <a:pt x="22552" y="454481"/>
                    </a:cubicBezTo>
                    <a:cubicBezTo>
                      <a:pt x="24825" y="445391"/>
                      <a:pt x="27097" y="436475"/>
                      <a:pt x="29020" y="428258"/>
                    </a:cubicBezTo>
                    <a:cubicBezTo>
                      <a:pt x="32867" y="417244"/>
                      <a:pt x="36713" y="406755"/>
                      <a:pt x="40908" y="395217"/>
                    </a:cubicBezTo>
                    <a:cubicBezTo>
                      <a:pt x="41433" y="390671"/>
                      <a:pt x="41608" y="385602"/>
                      <a:pt x="42657" y="380707"/>
                    </a:cubicBezTo>
                    <a:cubicBezTo>
                      <a:pt x="40559" y="380707"/>
                      <a:pt x="37936" y="383678"/>
                      <a:pt x="33741" y="389972"/>
                    </a:cubicBezTo>
                    <a:cubicBezTo>
                      <a:pt x="28146" y="399413"/>
                      <a:pt x="22377" y="413049"/>
                      <a:pt x="15384" y="432279"/>
                    </a:cubicBezTo>
                    <a:cubicBezTo>
                      <a:pt x="11538" y="441719"/>
                      <a:pt x="7867" y="454656"/>
                      <a:pt x="4545" y="471089"/>
                    </a:cubicBezTo>
                    <a:cubicBezTo>
                      <a:pt x="2098" y="486649"/>
                      <a:pt x="0" y="502033"/>
                      <a:pt x="0" y="515145"/>
                    </a:cubicBezTo>
                    <a:cubicBezTo>
                      <a:pt x="0" y="540144"/>
                      <a:pt x="5245" y="559724"/>
                      <a:pt x="16608" y="575633"/>
                    </a:cubicBezTo>
                    <a:cubicBezTo>
                      <a:pt x="29720" y="592940"/>
                      <a:pt x="47726" y="601682"/>
                      <a:pt x="70628" y="601682"/>
                    </a:cubicBezTo>
                    <a:cubicBezTo>
                      <a:pt x="97376" y="601682"/>
                      <a:pt x="120977" y="593640"/>
                      <a:pt x="142655" y="577206"/>
                    </a:cubicBezTo>
                    <a:cubicBezTo>
                      <a:pt x="161885" y="562696"/>
                      <a:pt x="179717" y="540494"/>
                      <a:pt x="195101" y="511998"/>
                    </a:cubicBezTo>
                    <a:cubicBezTo>
                      <a:pt x="206115" y="492418"/>
                      <a:pt x="214681" y="469516"/>
                      <a:pt x="220800" y="443468"/>
                    </a:cubicBezTo>
                    <a:cubicBezTo>
                      <a:pt x="222199" y="437524"/>
                      <a:pt x="224996" y="422139"/>
                      <a:pt x="229192" y="398189"/>
                    </a:cubicBezTo>
                    <a:lnTo>
                      <a:pt x="231289" y="378259"/>
                    </a:lnTo>
                    <a:cubicBezTo>
                      <a:pt x="244926" y="374588"/>
                      <a:pt x="254541" y="370742"/>
                      <a:pt x="259436" y="366196"/>
                    </a:cubicBezTo>
                    <a:cubicBezTo>
                      <a:pt x="260660" y="366196"/>
                      <a:pt x="262233" y="366196"/>
                      <a:pt x="264156" y="366196"/>
                    </a:cubicBezTo>
                    <a:cubicBezTo>
                      <a:pt x="265729" y="366196"/>
                      <a:pt x="267652" y="365847"/>
                      <a:pt x="269575" y="364973"/>
                    </a:cubicBezTo>
                    <a:lnTo>
                      <a:pt x="280939" y="359903"/>
                    </a:lnTo>
                    <a:cubicBezTo>
                      <a:pt x="282338" y="359204"/>
                      <a:pt x="283911" y="359204"/>
                      <a:pt x="285659" y="359204"/>
                    </a:cubicBezTo>
                    <a:cubicBezTo>
                      <a:pt x="292302" y="357280"/>
                      <a:pt x="298071" y="353784"/>
                      <a:pt x="303841" y="348365"/>
                    </a:cubicBezTo>
                    <a:lnTo>
                      <a:pt x="303841" y="348365"/>
                    </a:lnTo>
                    <a:lnTo>
                      <a:pt x="311882" y="340497"/>
                    </a:lnTo>
                    <a:cubicBezTo>
                      <a:pt x="313980" y="338050"/>
                      <a:pt x="316253" y="336127"/>
                      <a:pt x="318700" y="333505"/>
                    </a:cubicBezTo>
                    <a:cubicBezTo>
                      <a:pt x="320973" y="330882"/>
                      <a:pt x="322896" y="329484"/>
                      <a:pt x="324295" y="330358"/>
                    </a:cubicBezTo>
                    <a:lnTo>
                      <a:pt x="329714" y="331057"/>
                    </a:lnTo>
                    <a:lnTo>
                      <a:pt x="329714" y="331931"/>
                    </a:lnTo>
                    <a:close/>
                  </a:path>
                </a:pathLst>
              </a:custGeom>
              <a:grpFill/>
              <a:ln w="17404"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FE7F2BDA-6A8D-4F93-716E-4032B367FE77}"/>
                  </a:ext>
                </a:extLst>
              </p:cNvPr>
              <p:cNvSpPr/>
              <p:nvPr/>
            </p:nvSpPr>
            <p:spPr>
              <a:xfrm>
                <a:off x="8736575" y="2101795"/>
                <a:ext cx="118054" cy="73250"/>
              </a:xfrm>
              <a:custGeom>
                <a:avLst/>
                <a:gdLst>
                  <a:gd name="connsiteX0" fmla="*/ 57516 w 118054"/>
                  <a:gd name="connsiteY0" fmla="*/ 31643 h 73250"/>
                  <a:gd name="connsiteX1" fmla="*/ 56642 w 118054"/>
                  <a:gd name="connsiteY1" fmla="*/ 42657 h 73250"/>
                  <a:gd name="connsiteX2" fmla="*/ 50174 w 118054"/>
                  <a:gd name="connsiteY2" fmla="*/ 55768 h 73250"/>
                  <a:gd name="connsiteX3" fmla="*/ 38286 w 118054"/>
                  <a:gd name="connsiteY3" fmla="*/ 69230 h 73250"/>
                  <a:gd name="connsiteX4" fmla="*/ 30769 w 118054"/>
                  <a:gd name="connsiteY4" fmla="*/ 73250 h 73250"/>
                  <a:gd name="connsiteX5" fmla="*/ 22902 w 118054"/>
                  <a:gd name="connsiteY5" fmla="*/ 68705 h 73250"/>
                  <a:gd name="connsiteX6" fmla="*/ 11888 w 118054"/>
                  <a:gd name="connsiteY6" fmla="*/ 60838 h 73250"/>
                  <a:gd name="connsiteX7" fmla="*/ 3496 w 118054"/>
                  <a:gd name="connsiteY7" fmla="*/ 54545 h 73250"/>
                  <a:gd name="connsiteX8" fmla="*/ 0 w 118054"/>
                  <a:gd name="connsiteY8" fmla="*/ 49475 h 73250"/>
                  <a:gd name="connsiteX9" fmla="*/ 5245 w 118054"/>
                  <a:gd name="connsiteY9" fmla="*/ 39335 h 73250"/>
                  <a:gd name="connsiteX10" fmla="*/ 13986 w 118054"/>
                  <a:gd name="connsiteY10" fmla="*/ 23077 h 73250"/>
                  <a:gd name="connsiteX11" fmla="*/ 24475 w 118054"/>
                  <a:gd name="connsiteY11" fmla="*/ 7343 h 73250"/>
                  <a:gd name="connsiteX12" fmla="*/ 27971 w 118054"/>
                  <a:gd name="connsiteY12" fmla="*/ 2797 h 73250"/>
                  <a:gd name="connsiteX13" fmla="*/ 31468 w 118054"/>
                  <a:gd name="connsiteY13" fmla="*/ 5420 h 73250"/>
                  <a:gd name="connsiteX14" fmla="*/ 36188 w 118054"/>
                  <a:gd name="connsiteY14" fmla="*/ 7867 h 73250"/>
                  <a:gd name="connsiteX15" fmla="*/ 52447 w 118054"/>
                  <a:gd name="connsiteY15" fmla="*/ 21154 h 73250"/>
                  <a:gd name="connsiteX16" fmla="*/ 57516 w 118054"/>
                  <a:gd name="connsiteY16" fmla="*/ 31643 h 73250"/>
                  <a:gd name="connsiteX17" fmla="*/ 57516 w 118054"/>
                  <a:gd name="connsiteY17" fmla="*/ 31643 h 73250"/>
                  <a:gd name="connsiteX18" fmla="*/ 117655 w 118054"/>
                  <a:gd name="connsiteY18" fmla="*/ 28671 h 73250"/>
                  <a:gd name="connsiteX19" fmla="*/ 116781 w 118054"/>
                  <a:gd name="connsiteY19" fmla="*/ 39685 h 73250"/>
                  <a:gd name="connsiteX20" fmla="*/ 110313 w 118054"/>
                  <a:gd name="connsiteY20" fmla="*/ 52971 h 73250"/>
                  <a:gd name="connsiteX21" fmla="*/ 98425 w 118054"/>
                  <a:gd name="connsiteY21" fmla="*/ 66432 h 73250"/>
                  <a:gd name="connsiteX22" fmla="*/ 90907 w 118054"/>
                  <a:gd name="connsiteY22" fmla="*/ 70453 h 73250"/>
                  <a:gd name="connsiteX23" fmla="*/ 83040 w 118054"/>
                  <a:gd name="connsiteY23" fmla="*/ 65908 h 73250"/>
                  <a:gd name="connsiteX24" fmla="*/ 72027 w 118054"/>
                  <a:gd name="connsiteY24" fmla="*/ 58041 h 73250"/>
                  <a:gd name="connsiteX25" fmla="*/ 63635 w 118054"/>
                  <a:gd name="connsiteY25" fmla="*/ 51747 h 73250"/>
                  <a:gd name="connsiteX26" fmla="*/ 60139 w 118054"/>
                  <a:gd name="connsiteY26" fmla="*/ 46678 h 73250"/>
                  <a:gd name="connsiteX27" fmla="*/ 65383 w 118054"/>
                  <a:gd name="connsiteY27" fmla="*/ 36538 h 73250"/>
                  <a:gd name="connsiteX28" fmla="*/ 74125 w 118054"/>
                  <a:gd name="connsiteY28" fmla="*/ 20279 h 73250"/>
                  <a:gd name="connsiteX29" fmla="*/ 84614 w 118054"/>
                  <a:gd name="connsiteY29" fmla="*/ 4545 h 73250"/>
                  <a:gd name="connsiteX30" fmla="*/ 88110 w 118054"/>
                  <a:gd name="connsiteY30" fmla="*/ 0 h 73250"/>
                  <a:gd name="connsiteX31" fmla="*/ 91607 w 118054"/>
                  <a:gd name="connsiteY31" fmla="*/ 2448 h 73250"/>
                  <a:gd name="connsiteX32" fmla="*/ 96327 w 118054"/>
                  <a:gd name="connsiteY32" fmla="*/ 5070 h 73250"/>
                  <a:gd name="connsiteX33" fmla="*/ 112585 w 118054"/>
                  <a:gd name="connsiteY33" fmla="*/ 18182 h 73250"/>
                  <a:gd name="connsiteX34" fmla="*/ 117655 w 118054"/>
                  <a:gd name="connsiteY34" fmla="*/ 28671 h 73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18054" h="73250">
                    <a:moveTo>
                      <a:pt x="57516" y="31643"/>
                    </a:moveTo>
                    <a:cubicBezTo>
                      <a:pt x="58216" y="34964"/>
                      <a:pt x="58041" y="38636"/>
                      <a:pt x="56642" y="42657"/>
                    </a:cubicBezTo>
                    <a:cubicBezTo>
                      <a:pt x="55244" y="46503"/>
                      <a:pt x="53146" y="50873"/>
                      <a:pt x="50174" y="55768"/>
                    </a:cubicBezTo>
                    <a:cubicBezTo>
                      <a:pt x="47202" y="60663"/>
                      <a:pt x="43356" y="65209"/>
                      <a:pt x="38286" y="69230"/>
                    </a:cubicBezTo>
                    <a:cubicBezTo>
                      <a:pt x="35139" y="72027"/>
                      <a:pt x="32692" y="73250"/>
                      <a:pt x="30769" y="73250"/>
                    </a:cubicBezTo>
                    <a:cubicBezTo>
                      <a:pt x="29545" y="73250"/>
                      <a:pt x="26923" y="71677"/>
                      <a:pt x="22902" y="68705"/>
                    </a:cubicBezTo>
                    <a:cubicBezTo>
                      <a:pt x="18881" y="65558"/>
                      <a:pt x="15035" y="63111"/>
                      <a:pt x="11888" y="60838"/>
                    </a:cubicBezTo>
                    <a:cubicBezTo>
                      <a:pt x="8566" y="58565"/>
                      <a:pt x="5769" y="56468"/>
                      <a:pt x="3496" y="54545"/>
                    </a:cubicBezTo>
                    <a:cubicBezTo>
                      <a:pt x="1224" y="52621"/>
                      <a:pt x="0" y="50873"/>
                      <a:pt x="0" y="49475"/>
                    </a:cubicBezTo>
                    <a:cubicBezTo>
                      <a:pt x="2273" y="45104"/>
                      <a:pt x="4021" y="41783"/>
                      <a:pt x="5245" y="39335"/>
                    </a:cubicBezTo>
                    <a:cubicBezTo>
                      <a:pt x="9091" y="31992"/>
                      <a:pt x="12063" y="26573"/>
                      <a:pt x="13986" y="23077"/>
                    </a:cubicBezTo>
                    <a:cubicBezTo>
                      <a:pt x="17482" y="18007"/>
                      <a:pt x="20979" y="12762"/>
                      <a:pt x="24475" y="7343"/>
                    </a:cubicBezTo>
                    <a:cubicBezTo>
                      <a:pt x="25174" y="6294"/>
                      <a:pt x="26398" y="4895"/>
                      <a:pt x="27971" y="2797"/>
                    </a:cubicBezTo>
                    <a:cubicBezTo>
                      <a:pt x="29195" y="3846"/>
                      <a:pt x="30244" y="4720"/>
                      <a:pt x="31468" y="5420"/>
                    </a:cubicBezTo>
                    <a:cubicBezTo>
                      <a:pt x="32517" y="6119"/>
                      <a:pt x="34090" y="6993"/>
                      <a:pt x="36188" y="7867"/>
                    </a:cubicBezTo>
                    <a:cubicBezTo>
                      <a:pt x="44230" y="13636"/>
                      <a:pt x="49824" y="18007"/>
                      <a:pt x="52447" y="21154"/>
                    </a:cubicBezTo>
                    <a:cubicBezTo>
                      <a:pt x="55069" y="24126"/>
                      <a:pt x="56817" y="27622"/>
                      <a:pt x="57516" y="31643"/>
                    </a:cubicBezTo>
                    <a:lnTo>
                      <a:pt x="57516" y="31643"/>
                    </a:lnTo>
                    <a:close/>
                    <a:moveTo>
                      <a:pt x="117655" y="28671"/>
                    </a:moveTo>
                    <a:cubicBezTo>
                      <a:pt x="118354" y="32167"/>
                      <a:pt x="118180" y="35664"/>
                      <a:pt x="116781" y="39685"/>
                    </a:cubicBezTo>
                    <a:cubicBezTo>
                      <a:pt x="115382" y="43531"/>
                      <a:pt x="113285" y="48076"/>
                      <a:pt x="110313" y="52971"/>
                    </a:cubicBezTo>
                    <a:cubicBezTo>
                      <a:pt x="107341" y="57866"/>
                      <a:pt x="103495" y="62412"/>
                      <a:pt x="98425" y="66432"/>
                    </a:cubicBezTo>
                    <a:cubicBezTo>
                      <a:pt x="95278" y="69055"/>
                      <a:pt x="92830" y="70453"/>
                      <a:pt x="90907" y="70453"/>
                    </a:cubicBezTo>
                    <a:cubicBezTo>
                      <a:pt x="89858" y="70453"/>
                      <a:pt x="87061" y="68880"/>
                      <a:pt x="83040" y="65908"/>
                    </a:cubicBezTo>
                    <a:cubicBezTo>
                      <a:pt x="78845" y="62936"/>
                      <a:pt x="75173" y="60314"/>
                      <a:pt x="72027" y="58041"/>
                    </a:cubicBezTo>
                    <a:cubicBezTo>
                      <a:pt x="68705" y="55768"/>
                      <a:pt x="65908" y="53670"/>
                      <a:pt x="63635" y="51747"/>
                    </a:cubicBezTo>
                    <a:cubicBezTo>
                      <a:pt x="61362" y="49650"/>
                      <a:pt x="60139" y="48076"/>
                      <a:pt x="60139" y="46678"/>
                    </a:cubicBezTo>
                    <a:cubicBezTo>
                      <a:pt x="62411" y="42307"/>
                      <a:pt x="64160" y="38811"/>
                      <a:pt x="65383" y="36538"/>
                    </a:cubicBezTo>
                    <a:cubicBezTo>
                      <a:pt x="69229" y="29021"/>
                      <a:pt x="72201" y="23601"/>
                      <a:pt x="74125" y="20279"/>
                    </a:cubicBezTo>
                    <a:cubicBezTo>
                      <a:pt x="77621" y="15210"/>
                      <a:pt x="81117" y="9965"/>
                      <a:pt x="84614" y="4545"/>
                    </a:cubicBezTo>
                    <a:cubicBezTo>
                      <a:pt x="85313" y="3497"/>
                      <a:pt x="86537" y="2098"/>
                      <a:pt x="88110" y="0"/>
                    </a:cubicBezTo>
                    <a:cubicBezTo>
                      <a:pt x="89334" y="1049"/>
                      <a:pt x="90383" y="1923"/>
                      <a:pt x="91607" y="2448"/>
                    </a:cubicBezTo>
                    <a:cubicBezTo>
                      <a:pt x="92830" y="3147"/>
                      <a:pt x="94404" y="4021"/>
                      <a:pt x="96327" y="5070"/>
                    </a:cubicBezTo>
                    <a:cubicBezTo>
                      <a:pt x="104369" y="10839"/>
                      <a:pt x="109963" y="15210"/>
                      <a:pt x="112585" y="18182"/>
                    </a:cubicBezTo>
                    <a:cubicBezTo>
                      <a:pt x="115033" y="20979"/>
                      <a:pt x="116781" y="24650"/>
                      <a:pt x="117655" y="28671"/>
                    </a:cubicBezTo>
                    <a:close/>
                  </a:path>
                </a:pathLst>
              </a:custGeom>
              <a:grpFill/>
              <a:ln w="17404"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3656803A-2C5A-D2C1-FA00-4664EFE89C95}"/>
                  </a:ext>
                </a:extLst>
              </p:cNvPr>
              <p:cNvSpPr/>
              <p:nvPr/>
            </p:nvSpPr>
            <p:spPr>
              <a:xfrm>
                <a:off x="8662800" y="1691138"/>
                <a:ext cx="117879" cy="138458"/>
              </a:xfrm>
              <a:custGeom>
                <a:avLst/>
                <a:gdLst>
                  <a:gd name="connsiteX0" fmla="*/ 57516 w 117879"/>
                  <a:gd name="connsiteY0" fmla="*/ 96327 h 138458"/>
                  <a:gd name="connsiteX1" fmla="*/ 56642 w 117879"/>
                  <a:gd name="connsiteY1" fmla="*/ 107341 h 138458"/>
                  <a:gd name="connsiteX2" fmla="*/ 50174 w 117879"/>
                  <a:gd name="connsiteY2" fmla="*/ 120627 h 138458"/>
                  <a:gd name="connsiteX3" fmla="*/ 38286 w 117879"/>
                  <a:gd name="connsiteY3" fmla="*/ 134263 h 138458"/>
                  <a:gd name="connsiteX4" fmla="*/ 30769 w 117879"/>
                  <a:gd name="connsiteY4" fmla="*/ 138459 h 138458"/>
                  <a:gd name="connsiteX5" fmla="*/ 22902 w 117879"/>
                  <a:gd name="connsiteY5" fmla="*/ 133914 h 138458"/>
                  <a:gd name="connsiteX6" fmla="*/ 11888 w 117879"/>
                  <a:gd name="connsiteY6" fmla="*/ 125872 h 138458"/>
                  <a:gd name="connsiteX7" fmla="*/ 3496 w 117879"/>
                  <a:gd name="connsiteY7" fmla="*/ 119403 h 138458"/>
                  <a:gd name="connsiteX8" fmla="*/ 0 w 117879"/>
                  <a:gd name="connsiteY8" fmla="*/ 114334 h 138458"/>
                  <a:gd name="connsiteX9" fmla="*/ 5245 w 117879"/>
                  <a:gd name="connsiteY9" fmla="*/ 104019 h 138458"/>
                  <a:gd name="connsiteX10" fmla="*/ 13986 w 117879"/>
                  <a:gd name="connsiteY10" fmla="*/ 87586 h 138458"/>
                  <a:gd name="connsiteX11" fmla="*/ 24475 w 117879"/>
                  <a:gd name="connsiteY11" fmla="*/ 71677 h 138458"/>
                  <a:gd name="connsiteX12" fmla="*/ 27972 w 117879"/>
                  <a:gd name="connsiteY12" fmla="*/ 67132 h 138458"/>
                  <a:gd name="connsiteX13" fmla="*/ 31468 w 117879"/>
                  <a:gd name="connsiteY13" fmla="*/ 69754 h 138458"/>
                  <a:gd name="connsiteX14" fmla="*/ 36188 w 117879"/>
                  <a:gd name="connsiteY14" fmla="*/ 72376 h 138458"/>
                  <a:gd name="connsiteX15" fmla="*/ 52447 w 117879"/>
                  <a:gd name="connsiteY15" fmla="*/ 85838 h 138458"/>
                  <a:gd name="connsiteX16" fmla="*/ 57516 w 117879"/>
                  <a:gd name="connsiteY16" fmla="*/ 96327 h 138458"/>
                  <a:gd name="connsiteX17" fmla="*/ 57516 w 117879"/>
                  <a:gd name="connsiteY17" fmla="*/ 96327 h 138458"/>
                  <a:gd name="connsiteX18" fmla="*/ 117480 w 117879"/>
                  <a:gd name="connsiteY18" fmla="*/ 93355 h 138458"/>
                  <a:gd name="connsiteX19" fmla="*/ 116606 w 117879"/>
                  <a:gd name="connsiteY19" fmla="*/ 104369 h 138458"/>
                  <a:gd name="connsiteX20" fmla="*/ 110138 w 117879"/>
                  <a:gd name="connsiteY20" fmla="*/ 117830 h 138458"/>
                  <a:gd name="connsiteX21" fmla="*/ 98250 w 117879"/>
                  <a:gd name="connsiteY21" fmla="*/ 131466 h 138458"/>
                  <a:gd name="connsiteX22" fmla="*/ 90733 w 117879"/>
                  <a:gd name="connsiteY22" fmla="*/ 135487 h 138458"/>
                  <a:gd name="connsiteX23" fmla="*/ 82866 w 117879"/>
                  <a:gd name="connsiteY23" fmla="*/ 130942 h 138458"/>
                  <a:gd name="connsiteX24" fmla="*/ 71852 w 117879"/>
                  <a:gd name="connsiteY24" fmla="*/ 122900 h 138458"/>
                  <a:gd name="connsiteX25" fmla="*/ 63460 w 117879"/>
                  <a:gd name="connsiteY25" fmla="*/ 116432 h 138458"/>
                  <a:gd name="connsiteX26" fmla="*/ 59964 w 117879"/>
                  <a:gd name="connsiteY26" fmla="*/ 111362 h 138458"/>
                  <a:gd name="connsiteX27" fmla="*/ 65209 w 117879"/>
                  <a:gd name="connsiteY27" fmla="*/ 101047 h 138458"/>
                  <a:gd name="connsiteX28" fmla="*/ 73950 w 117879"/>
                  <a:gd name="connsiteY28" fmla="*/ 84614 h 138458"/>
                  <a:gd name="connsiteX29" fmla="*/ 84439 w 117879"/>
                  <a:gd name="connsiteY29" fmla="*/ 68705 h 138458"/>
                  <a:gd name="connsiteX30" fmla="*/ 87935 w 117879"/>
                  <a:gd name="connsiteY30" fmla="*/ 64160 h 138458"/>
                  <a:gd name="connsiteX31" fmla="*/ 91432 w 117879"/>
                  <a:gd name="connsiteY31" fmla="*/ 66782 h 138458"/>
                  <a:gd name="connsiteX32" fmla="*/ 96152 w 117879"/>
                  <a:gd name="connsiteY32" fmla="*/ 69404 h 138458"/>
                  <a:gd name="connsiteX33" fmla="*/ 112411 w 117879"/>
                  <a:gd name="connsiteY33" fmla="*/ 82691 h 138458"/>
                  <a:gd name="connsiteX34" fmla="*/ 117480 w 117879"/>
                  <a:gd name="connsiteY34" fmla="*/ 93355 h 138458"/>
                  <a:gd name="connsiteX35" fmla="*/ 117480 w 117879"/>
                  <a:gd name="connsiteY35" fmla="*/ 93355 h 138458"/>
                  <a:gd name="connsiteX36" fmla="*/ 87236 w 117879"/>
                  <a:gd name="connsiteY36" fmla="*/ 29545 h 138458"/>
                  <a:gd name="connsiteX37" fmla="*/ 81992 w 117879"/>
                  <a:gd name="connsiteY37" fmla="*/ 18706 h 138458"/>
                  <a:gd name="connsiteX38" fmla="*/ 65733 w 117879"/>
                  <a:gd name="connsiteY38" fmla="*/ 5245 h 138458"/>
                  <a:gd name="connsiteX39" fmla="*/ 61013 w 117879"/>
                  <a:gd name="connsiteY39" fmla="*/ 2622 h 138458"/>
                  <a:gd name="connsiteX40" fmla="*/ 57516 w 117879"/>
                  <a:gd name="connsiteY40" fmla="*/ 0 h 138458"/>
                  <a:gd name="connsiteX41" fmla="*/ 54020 w 117879"/>
                  <a:gd name="connsiteY41" fmla="*/ 4545 h 138458"/>
                  <a:gd name="connsiteX42" fmla="*/ 43531 w 117879"/>
                  <a:gd name="connsiteY42" fmla="*/ 20454 h 138458"/>
                  <a:gd name="connsiteX43" fmla="*/ 34790 w 117879"/>
                  <a:gd name="connsiteY43" fmla="*/ 36887 h 138458"/>
                  <a:gd name="connsiteX44" fmla="*/ 29545 w 117879"/>
                  <a:gd name="connsiteY44" fmla="*/ 47202 h 138458"/>
                  <a:gd name="connsiteX45" fmla="*/ 33041 w 117879"/>
                  <a:gd name="connsiteY45" fmla="*/ 52272 h 138458"/>
                  <a:gd name="connsiteX46" fmla="*/ 41433 w 117879"/>
                  <a:gd name="connsiteY46" fmla="*/ 58915 h 138458"/>
                  <a:gd name="connsiteX47" fmla="*/ 52447 w 117879"/>
                  <a:gd name="connsiteY47" fmla="*/ 66782 h 138458"/>
                  <a:gd name="connsiteX48" fmla="*/ 60314 w 117879"/>
                  <a:gd name="connsiteY48" fmla="*/ 71153 h 138458"/>
                  <a:gd name="connsiteX49" fmla="*/ 67831 w 117879"/>
                  <a:gd name="connsiteY49" fmla="*/ 67132 h 138458"/>
                  <a:gd name="connsiteX50" fmla="*/ 79719 w 117879"/>
                  <a:gd name="connsiteY50" fmla="*/ 53496 h 138458"/>
                  <a:gd name="connsiteX51" fmla="*/ 86187 w 117879"/>
                  <a:gd name="connsiteY51" fmla="*/ 40034 h 138458"/>
                  <a:gd name="connsiteX52" fmla="*/ 87236 w 117879"/>
                  <a:gd name="connsiteY52" fmla="*/ 29545 h 138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17879" h="138458">
                    <a:moveTo>
                      <a:pt x="57516" y="96327"/>
                    </a:moveTo>
                    <a:cubicBezTo>
                      <a:pt x="58216" y="99823"/>
                      <a:pt x="58041" y="103495"/>
                      <a:pt x="56642" y="107341"/>
                    </a:cubicBezTo>
                    <a:cubicBezTo>
                      <a:pt x="55244" y="111187"/>
                      <a:pt x="53146" y="115732"/>
                      <a:pt x="50174" y="120627"/>
                    </a:cubicBezTo>
                    <a:cubicBezTo>
                      <a:pt x="47202" y="125522"/>
                      <a:pt x="43356" y="130068"/>
                      <a:pt x="38286" y="134263"/>
                    </a:cubicBezTo>
                    <a:cubicBezTo>
                      <a:pt x="35139" y="137061"/>
                      <a:pt x="32692" y="138459"/>
                      <a:pt x="30769" y="138459"/>
                    </a:cubicBezTo>
                    <a:cubicBezTo>
                      <a:pt x="29545" y="138459"/>
                      <a:pt x="26923" y="136886"/>
                      <a:pt x="22902" y="133914"/>
                    </a:cubicBezTo>
                    <a:cubicBezTo>
                      <a:pt x="18881" y="130767"/>
                      <a:pt x="15035" y="128145"/>
                      <a:pt x="11888" y="125872"/>
                    </a:cubicBezTo>
                    <a:cubicBezTo>
                      <a:pt x="8566" y="123599"/>
                      <a:pt x="5769" y="121501"/>
                      <a:pt x="3496" y="119403"/>
                    </a:cubicBezTo>
                    <a:cubicBezTo>
                      <a:pt x="1224" y="117306"/>
                      <a:pt x="0" y="115557"/>
                      <a:pt x="0" y="114334"/>
                    </a:cubicBezTo>
                    <a:cubicBezTo>
                      <a:pt x="2273" y="109963"/>
                      <a:pt x="4021" y="106467"/>
                      <a:pt x="5245" y="104019"/>
                    </a:cubicBezTo>
                    <a:cubicBezTo>
                      <a:pt x="9091" y="96502"/>
                      <a:pt x="12063" y="91082"/>
                      <a:pt x="13986" y="87586"/>
                    </a:cubicBezTo>
                    <a:cubicBezTo>
                      <a:pt x="17482" y="82516"/>
                      <a:pt x="20979" y="77097"/>
                      <a:pt x="24475" y="71677"/>
                    </a:cubicBezTo>
                    <a:cubicBezTo>
                      <a:pt x="25174" y="70628"/>
                      <a:pt x="26398" y="69055"/>
                      <a:pt x="27972" y="67132"/>
                    </a:cubicBezTo>
                    <a:cubicBezTo>
                      <a:pt x="29195" y="68181"/>
                      <a:pt x="30244" y="69055"/>
                      <a:pt x="31468" y="69754"/>
                    </a:cubicBezTo>
                    <a:cubicBezTo>
                      <a:pt x="32517" y="70453"/>
                      <a:pt x="34090" y="71327"/>
                      <a:pt x="36188" y="72376"/>
                    </a:cubicBezTo>
                    <a:cubicBezTo>
                      <a:pt x="44230" y="78145"/>
                      <a:pt x="49824" y="82691"/>
                      <a:pt x="52447" y="85838"/>
                    </a:cubicBezTo>
                    <a:cubicBezTo>
                      <a:pt x="55069" y="88635"/>
                      <a:pt x="56817" y="92306"/>
                      <a:pt x="57516" y="96327"/>
                    </a:cubicBezTo>
                    <a:lnTo>
                      <a:pt x="57516" y="96327"/>
                    </a:lnTo>
                    <a:close/>
                    <a:moveTo>
                      <a:pt x="117480" y="93355"/>
                    </a:moveTo>
                    <a:cubicBezTo>
                      <a:pt x="118180" y="96851"/>
                      <a:pt x="118005" y="100523"/>
                      <a:pt x="116606" y="104369"/>
                    </a:cubicBezTo>
                    <a:cubicBezTo>
                      <a:pt x="115208" y="108390"/>
                      <a:pt x="113110" y="112760"/>
                      <a:pt x="110138" y="117830"/>
                    </a:cubicBezTo>
                    <a:cubicBezTo>
                      <a:pt x="107166" y="122725"/>
                      <a:pt x="103320" y="127270"/>
                      <a:pt x="98250" y="131466"/>
                    </a:cubicBezTo>
                    <a:cubicBezTo>
                      <a:pt x="95103" y="134263"/>
                      <a:pt x="92656" y="135487"/>
                      <a:pt x="90733" y="135487"/>
                    </a:cubicBezTo>
                    <a:cubicBezTo>
                      <a:pt x="89684" y="135487"/>
                      <a:pt x="86887" y="133914"/>
                      <a:pt x="82866" y="130942"/>
                    </a:cubicBezTo>
                    <a:cubicBezTo>
                      <a:pt x="78670" y="127795"/>
                      <a:pt x="74999" y="125173"/>
                      <a:pt x="71852" y="122900"/>
                    </a:cubicBezTo>
                    <a:cubicBezTo>
                      <a:pt x="68530" y="120627"/>
                      <a:pt x="65733" y="118529"/>
                      <a:pt x="63460" y="116432"/>
                    </a:cubicBezTo>
                    <a:cubicBezTo>
                      <a:pt x="61188" y="114334"/>
                      <a:pt x="59964" y="112585"/>
                      <a:pt x="59964" y="111362"/>
                    </a:cubicBezTo>
                    <a:cubicBezTo>
                      <a:pt x="62237" y="106991"/>
                      <a:pt x="63985" y="103495"/>
                      <a:pt x="65209" y="101047"/>
                    </a:cubicBezTo>
                    <a:cubicBezTo>
                      <a:pt x="69055" y="93530"/>
                      <a:pt x="72027" y="87935"/>
                      <a:pt x="73950" y="84614"/>
                    </a:cubicBezTo>
                    <a:cubicBezTo>
                      <a:pt x="77446" y="79544"/>
                      <a:pt x="80943" y="74124"/>
                      <a:pt x="84439" y="68705"/>
                    </a:cubicBezTo>
                    <a:cubicBezTo>
                      <a:pt x="85138" y="67656"/>
                      <a:pt x="86362" y="66083"/>
                      <a:pt x="87935" y="64160"/>
                    </a:cubicBezTo>
                    <a:cubicBezTo>
                      <a:pt x="89159" y="65209"/>
                      <a:pt x="90208" y="66083"/>
                      <a:pt x="91432" y="66782"/>
                    </a:cubicBezTo>
                    <a:cubicBezTo>
                      <a:pt x="92656" y="67481"/>
                      <a:pt x="94229" y="68355"/>
                      <a:pt x="96152" y="69404"/>
                    </a:cubicBezTo>
                    <a:cubicBezTo>
                      <a:pt x="104194" y="75174"/>
                      <a:pt x="109788" y="79719"/>
                      <a:pt x="112411" y="82691"/>
                    </a:cubicBezTo>
                    <a:cubicBezTo>
                      <a:pt x="115033" y="85663"/>
                      <a:pt x="116781" y="89159"/>
                      <a:pt x="117480" y="93355"/>
                    </a:cubicBezTo>
                    <a:lnTo>
                      <a:pt x="117480" y="93355"/>
                    </a:lnTo>
                    <a:close/>
                    <a:moveTo>
                      <a:pt x="87236" y="29545"/>
                    </a:moveTo>
                    <a:cubicBezTo>
                      <a:pt x="86362" y="25349"/>
                      <a:pt x="84614" y="21853"/>
                      <a:pt x="81992" y="18706"/>
                    </a:cubicBezTo>
                    <a:cubicBezTo>
                      <a:pt x="79194" y="15559"/>
                      <a:pt x="73775" y="11189"/>
                      <a:pt x="65733" y="5245"/>
                    </a:cubicBezTo>
                    <a:cubicBezTo>
                      <a:pt x="63810" y="4196"/>
                      <a:pt x="62237" y="3322"/>
                      <a:pt x="61013" y="2622"/>
                    </a:cubicBezTo>
                    <a:cubicBezTo>
                      <a:pt x="59789" y="1923"/>
                      <a:pt x="58740" y="1049"/>
                      <a:pt x="57516" y="0"/>
                    </a:cubicBezTo>
                    <a:cubicBezTo>
                      <a:pt x="55943" y="2098"/>
                      <a:pt x="54894" y="3671"/>
                      <a:pt x="54020" y="4545"/>
                    </a:cubicBezTo>
                    <a:cubicBezTo>
                      <a:pt x="50524" y="9965"/>
                      <a:pt x="47027" y="15384"/>
                      <a:pt x="43531" y="20454"/>
                    </a:cubicBezTo>
                    <a:cubicBezTo>
                      <a:pt x="41608" y="23951"/>
                      <a:pt x="38636" y="29370"/>
                      <a:pt x="34790" y="36887"/>
                    </a:cubicBezTo>
                    <a:cubicBezTo>
                      <a:pt x="33566" y="39335"/>
                      <a:pt x="31818" y="42657"/>
                      <a:pt x="29545" y="47202"/>
                    </a:cubicBezTo>
                    <a:cubicBezTo>
                      <a:pt x="29545" y="48600"/>
                      <a:pt x="30769" y="50349"/>
                      <a:pt x="33041" y="52272"/>
                    </a:cubicBezTo>
                    <a:cubicBezTo>
                      <a:pt x="35314" y="54370"/>
                      <a:pt x="38111" y="56468"/>
                      <a:pt x="41433" y="58915"/>
                    </a:cubicBezTo>
                    <a:cubicBezTo>
                      <a:pt x="44754" y="61363"/>
                      <a:pt x="48426" y="63985"/>
                      <a:pt x="52447" y="66782"/>
                    </a:cubicBezTo>
                    <a:cubicBezTo>
                      <a:pt x="56467" y="69754"/>
                      <a:pt x="59090" y="71153"/>
                      <a:pt x="60314" y="71153"/>
                    </a:cubicBezTo>
                    <a:cubicBezTo>
                      <a:pt x="62237" y="71153"/>
                      <a:pt x="64684" y="69754"/>
                      <a:pt x="67831" y="67132"/>
                    </a:cubicBezTo>
                    <a:cubicBezTo>
                      <a:pt x="72901" y="62936"/>
                      <a:pt x="76922" y="58565"/>
                      <a:pt x="79719" y="53496"/>
                    </a:cubicBezTo>
                    <a:cubicBezTo>
                      <a:pt x="82691" y="48600"/>
                      <a:pt x="84789" y="44055"/>
                      <a:pt x="86187" y="40034"/>
                    </a:cubicBezTo>
                    <a:cubicBezTo>
                      <a:pt x="87761" y="36538"/>
                      <a:pt x="87935" y="32867"/>
                      <a:pt x="87236" y="29545"/>
                    </a:cubicBezTo>
                    <a:close/>
                  </a:path>
                </a:pathLst>
              </a:custGeom>
              <a:grpFill/>
              <a:ln w="1740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1639306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تدریس  </a:t>
            </a:r>
            <a:endParaRPr lang="en-US" sz="2000" dirty="0">
              <a:cs typeface="B Titr" panose="00000700000000000000" pitchFamily="2" charset="-78"/>
            </a:endParaRPr>
          </a:p>
        </p:txBody>
      </p:sp>
      <p:sp>
        <p:nvSpPr>
          <p:cNvPr id="3" name="Rectangle 2"/>
          <p:cNvSpPr/>
          <p:nvPr/>
        </p:nvSpPr>
        <p:spPr>
          <a:xfrm>
            <a:off x="5651984" y="1500043"/>
            <a:ext cx="5858143"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شهید مطهری، علاوه بر مباحثه دروس اصولی، فقهی و فلسفی، خود حوزه تدریس داشت. او از جمله کتاب‌های ذیل را تدریس کرد:</a:t>
            </a:r>
          </a:p>
          <a:p>
            <a:pPr algn="justLow" rtl="1">
              <a:lnSpc>
                <a:spcPct val="300000"/>
              </a:lnSpc>
            </a:pPr>
            <a:r>
              <a:rPr lang="fa-IR" dirty="0">
                <a:cs typeface="B Nazanin" panose="00000400000000000000" pitchFamily="2" charset="-78"/>
              </a:rPr>
              <a:t>«مطول» (در علم معانی، بیان و بدیع)، «شرح مطالع» (در علم منطق)، «کشف المراد» (در علم کلام و عقاید)، «رسائل» و «کفایه» (در علم اصول فقه)، «مکاسب» (در فقه)، «شرح منظومه» و «اسفار» (در فلسفه).</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5D3DD4FC-C3A1-9369-347E-3FA4A988C647}"/>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93654" y="570851"/>
            <a:ext cx="4021784" cy="6062689"/>
          </a:xfrm>
          <a:prstGeom prst="rect">
            <a:avLst/>
          </a:prstGeom>
        </p:spPr>
      </p:pic>
    </p:spTree>
    <p:extLst>
      <p:ext uri="{BB962C8B-B14F-4D97-AF65-F5344CB8AC3E}">
        <p14:creationId xmlns:p14="http://schemas.microsoft.com/office/powerpoint/2010/main" val="1002220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76335" y="78347"/>
            <a:ext cx="5171256" cy="400110"/>
          </a:xfrm>
          <a:prstGeom prst="rect">
            <a:avLst/>
          </a:prstGeom>
        </p:spPr>
        <p:txBody>
          <a:bodyPr wrap="square">
            <a:spAutoFit/>
          </a:bodyPr>
          <a:lstStyle/>
          <a:p>
            <a:pPr algn="r" rtl="1"/>
            <a:r>
              <a:rPr lang="fa-IR" sz="2000" dirty="0">
                <a:cs typeface="B Titr" panose="00000700000000000000" pitchFamily="2" charset="-78"/>
              </a:rPr>
              <a:t>هجرت به تهران </a:t>
            </a:r>
            <a:endParaRPr lang="en-US" sz="2000" dirty="0">
              <a:cs typeface="B Titr" panose="00000700000000000000" pitchFamily="2" charset="-78"/>
            </a:endParaRPr>
          </a:p>
        </p:txBody>
      </p:sp>
      <p:sp>
        <p:nvSpPr>
          <p:cNvPr id="4" name="Rectangle 3"/>
          <p:cNvSpPr/>
          <p:nvPr/>
        </p:nvSpPr>
        <p:spPr>
          <a:xfrm>
            <a:off x="159951" y="964291"/>
            <a:ext cx="11159613" cy="577081"/>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مطهری در سال ۱۳۳۱ ش با دختر آیت‌ الله روحانی (ره) ازدواج کرد و در همان سال _در حالی که به مدرسی مشهور بود_ به تهران هجرت کرد.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5006699A-8F76-B03B-8974-F10677C374A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846435" y="2140501"/>
            <a:ext cx="5160432" cy="3592951"/>
          </a:xfrm>
          <a:prstGeom prst="roundRect">
            <a:avLst/>
          </a:prstGeom>
        </p:spPr>
      </p:pic>
      <p:pic>
        <p:nvPicPr>
          <p:cNvPr id="7" name="Picture 6">
            <a:extLst>
              <a:ext uri="{FF2B5EF4-FFF2-40B4-BE49-F238E27FC236}">
                <a16:creationId xmlns:a16="http://schemas.microsoft.com/office/drawing/2014/main" id="{98773ADD-87A3-EC1A-C94D-0E3E17DB90A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6978572" y="3553905"/>
            <a:ext cx="4340992" cy="2716556"/>
          </a:xfrm>
          <a:prstGeom prst="roundRect">
            <a:avLst/>
          </a:prstGeom>
        </p:spPr>
      </p:pic>
    </p:spTree>
    <p:extLst>
      <p:ext uri="{BB962C8B-B14F-4D97-AF65-F5344CB8AC3E}">
        <p14:creationId xmlns:p14="http://schemas.microsoft.com/office/powerpoint/2010/main" val="2174817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تدریس فلسفه و سخنرانی </a:t>
            </a:r>
            <a:endParaRPr lang="en-US" sz="2000" dirty="0">
              <a:cs typeface="B Titr" panose="00000700000000000000" pitchFamily="2" charset="-78"/>
            </a:endParaRPr>
          </a:p>
        </p:txBody>
      </p:sp>
      <p:sp>
        <p:nvSpPr>
          <p:cNvPr id="5" name="Rectangle 4"/>
          <p:cNvSpPr/>
          <p:nvPr/>
        </p:nvSpPr>
        <p:spPr>
          <a:xfrm>
            <a:off x="204019" y="1102570"/>
            <a:ext cx="11783961"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مطهری از ابتدای ورود به تهران، به سازندگی پرداخت. او در مدرسه مروی، آموزش فلسفه اسلامی را به شکل تطبیقی و مقایسه‌ای برای جویندگان حکمت و حقیقت، آغاز کرد.</a:t>
            </a:r>
          </a:p>
        </p:txBody>
      </p:sp>
      <p:sp>
        <p:nvSpPr>
          <p:cNvPr id="7" name="Rectangle 6"/>
          <p:cNvSpPr/>
          <p:nvPr/>
        </p:nvSpPr>
        <p:spPr>
          <a:xfrm>
            <a:off x="7626284" y="2365126"/>
            <a:ext cx="4361695"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سخنرانی‌های روشنگر و مفید استاد، همزمان با تدریس در مدرسه مروی، در تهران آغاز شد. او توجه بسیاری به حل شبهات و پاسخگویی به سؤال‌های موجود درباره معارف اسلامی داشت و با مطالعه، تحقیق، دقت، تلاش و اخلاص، در این راه موفق شد.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8B69F40B-9FFB-9EB9-A575-B45496D2FE2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481159" y="2139886"/>
            <a:ext cx="6547487" cy="3959992"/>
          </a:xfrm>
          <a:prstGeom prst="roundRect">
            <a:avLst>
              <a:gd name="adj" fmla="val 8573"/>
            </a:avLst>
          </a:prstGeom>
        </p:spPr>
      </p:pic>
    </p:spTree>
    <p:extLst>
      <p:ext uri="{BB962C8B-B14F-4D97-AF65-F5344CB8AC3E}">
        <p14:creationId xmlns:p14="http://schemas.microsoft.com/office/powerpoint/2010/main" val="27000429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تدریس در دانشگاه تهران </a:t>
            </a:r>
            <a:endParaRPr lang="en-US" sz="2000" dirty="0">
              <a:cs typeface="B Titr" panose="00000700000000000000" pitchFamily="2" charset="-78"/>
            </a:endParaRPr>
          </a:p>
        </p:txBody>
      </p:sp>
      <p:sp>
        <p:nvSpPr>
          <p:cNvPr id="5" name="Rectangle 4"/>
          <p:cNvSpPr/>
          <p:nvPr/>
        </p:nvSpPr>
        <p:spPr>
          <a:xfrm>
            <a:off x="235976" y="924468"/>
            <a:ext cx="6228431"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در سال ۱۳۳۳ استاد مطهری تدریس در دانشگاه تهران را شروع کرد. استاد در دانشکده معقول و منقول (الهیات و معارف اسلامی) آن دانشگاه بیش از بیست سال به مبارزه عالمانه با جهل، مادی‌گری و غربزدگی پرداخت.</a:t>
            </a:r>
          </a:p>
          <a:p>
            <a:pPr algn="justLow" rtl="1">
              <a:lnSpc>
                <a:spcPct val="200000"/>
              </a:lnSpc>
            </a:pPr>
            <a:r>
              <a:rPr lang="fa-IR" dirty="0">
                <a:cs typeface="B Nazanin" panose="00000400000000000000" pitchFamily="2" charset="-78"/>
              </a:rPr>
              <a:t>رفتار ایشان با دانشجو به قدری صمیمی بود که دانشجو به استاد عشق می‌ورزید و مرید او بود.</a:t>
            </a:r>
          </a:p>
          <a:p>
            <a:pPr algn="justLow" rtl="1">
              <a:lnSpc>
                <a:spcPct val="200000"/>
              </a:lnSpc>
            </a:pPr>
            <a:r>
              <a:rPr lang="fa-IR" dirty="0">
                <a:cs typeface="B Nazanin" panose="00000400000000000000" pitchFamily="2" charset="-78"/>
              </a:rPr>
              <a:t>استاد مطهری در آن دانشکده، دوره‌های لیسانس و دکترا، کلیات علوم اسلامی (منطق، فلسفه، کلام، عرفان، اصول فقه، فقه و حکمت عملی)، فلسفه (شرح منظومه، الهیات شفا، مقاصد الفلاسفه غزالی و ...)، تاریخ فلسفه، تاریخ مجادلات اسلامی و روابط فلسفه و عرفان را تدریس می‌کرد</a:t>
            </a:r>
            <a:endParaRPr lang="en-US" dirty="0">
              <a:cs typeface="B Nazanin" panose="00000400000000000000" pitchFamily="2" charset="-78"/>
            </a:endParaRPr>
          </a:p>
        </p:txBody>
      </p:sp>
      <p:pic>
        <p:nvPicPr>
          <p:cNvPr id="4" name="Picture 3">
            <a:extLst>
              <a:ext uri="{FF2B5EF4-FFF2-40B4-BE49-F238E27FC236}">
                <a16:creationId xmlns:a16="http://schemas.microsoft.com/office/drawing/2014/main" id="{07DD67A6-E37D-0C6C-67E1-0864E442AAC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501416" y="1299619"/>
            <a:ext cx="3641931" cy="4771244"/>
          </a:xfrm>
          <a:prstGeom prst="roundRect">
            <a:avLst>
              <a:gd name="adj" fmla="val 10714"/>
            </a:avLst>
          </a:prstGeom>
        </p:spPr>
      </p:pic>
    </p:spTree>
    <p:extLst>
      <p:ext uri="{BB962C8B-B14F-4D97-AF65-F5344CB8AC3E}">
        <p14:creationId xmlns:p14="http://schemas.microsoft.com/office/powerpoint/2010/main" val="6884262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سیاسی </a:t>
            </a:r>
            <a:endParaRPr lang="en-US" sz="2000" dirty="0">
              <a:cs typeface="B Titr" panose="00000700000000000000" pitchFamily="2" charset="-78"/>
            </a:endParaRPr>
          </a:p>
        </p:txBody>
      </p:sp>
      <p:sp>
        <p:nvSpPr>
          <p:cNvPr id="3" name="Rectangle 2"/>
          <p:cNvSpPr/>
          <p:nvPr/>
        </p:nvSpPr>
        <p:spPr>
          <a:xfrm>
            <a:off x="1612491" y="936803"/>
            <a:ext cx="10333703" cy="577081"/>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مطهری در زمینه‌های مختلفی فعالیت داشت. گوشه‌ای از فعالیت‌های سیاسی و اجتماعی و خدمات فرهنگی استاد عبارتند از:</a:t>
            </a:r>
          </a:p>
        </p:txBody>
      </p:sp>
      <p:sp>
        <p:nvSpPr>
          <p:cNvPr id="6" name="Rectangle 5"/>
          <p:cNvSpPr/>
          <p:nvPr/>
        </p:nvSpPr>
        <p:spPr>
          <a:xfrm>
            <a:off x="5486401" y="1513884"/>
            <a:ext cx="6459793" cy="2862322"/>
          </a:xfrm>
          <a:prstGeom prst="rect">
            <a:avLst/>
          </a:prstGeom>
        </p:spPr>
        <p:txBody>
          <a:bodyPr wrap="square">
            <a:spAutoFit/>
          </a:bodyPr>
          <a:lstStyle/>
          <a:p>
            <a:pPr algn="justLow" rtl="1">
              <a:lnSpc>
                <a:spcPct val="200000"/>
              </a:lnSpc>
            </a:pPr>
            <a:r>
              <a:rPr lang="fa-IR" dirty="0">
                <a:cs typeface="B Nazanin" panose="00000400000000000000" pitchFamily="2" charset="-78"/>
              </a:rPr>
              <a:t>نقطه ارتباطی جامعه با امام خمینی (رحمة‌الله‌علیه) در دوران تبعید امام؛ </a:t>
            </a:r>
          </a:p>
          <a:p>
            <a:pPr algn="justLow" rtl="1">
              <a:lnSpc>
                <a:spcPct val="200000"/>
              </a:lnSpc>
            </a:pPr>
            <a:r>
              <a:rPr lang="fa-IR" dirty="0">
                <a:cs typeface="B Nazanin" panose="00000400000000000000" pitchFamily="2" charset="-78"/>
              </a:rPr>
              <a:t>عضویت در جامعه روحانیت تهران و پیشبرد اهداف این نهاد روحانی در انقلاب؛</a:t>
            </a:r>
          </a:p>
          <a:p>
            <a:pPr algn="justLow" rtl="1">
              <a:lnSpc>
                <a:spcPct val="200000"/>
              </a:lnSpc>
            </a:pPr>
            <a:r>
              <a:rPr lang="fa-IR" dirty="0">
                <a:cs typeface="B Nazanin" panose="00000400000000000000" pitchFamily="2" charset="-78"/>
              </a:rPr>
              <a:t>مسئولیت شورای انقلاب پس از مهاجرت امام خمینی (رحمة‌الله‌علیه) به پاریس؛</a:t>
            </a:r>
          </a:p>
          <a:p>
            <a:pPr algn="justLow" rtl="1">
              <a:lnSpc>
                <a:spcPct val="200000"/>
              </a:lnSpc>
            </a:pPr>
            <a:r>
              <a:rPr lang="fa-IR" dirty="0">
                <a:cs typeface="B Nazanin" panose="00000400000000000000" pitchFamily="2" charset="-78"/>
              </a:rPr>
              <a:t>یار نزدیک امام پس از بازگشت امام از تبعید؛</a:t>
            </a:r>
          </a:p>
          <a:p>
            <a:pPr algn="justLow" rtl="1">
              <a:lnSpc>
                <a:spcPct val="200000"/>
              </a:lnSpc>
            </a:pPr>
            <a:r>
              <a:rPr lang="fa-IR" dirty="0">
                <a:cs typeface="B Nazanin" panose="00000400000000000000" pitchFamily="2" charset="-78"/>
              </a:rPr>
              <a:t>مبارزه با مکاتب الحادی و مادی.</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89F53FF1-6BCA-30A0-D77C-5DF24698048B}"/>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5806" y="1838227"/>
            <a:ext cx="5436646" cy="3392768"/>
          </a:xfrm>
          <a:prstGeom prst="roundRect">
            <a:avLst/>
          </a:prstGeom>
        </p:spPr>
      </p:pic>
      <p:pic>
        <p:nvPicPr>
          <p:cNvPr id="9" name="Picture 8">
            <a:extLst>
              <a:ext uri="{FF2B5EF4-FFF2-40B4-BE49-F238E27FC236}">
                <a16:creationId xmlns:a16="http://schemas.microsoft.com/office/drawing/2014/main" id="{4833D327-145D-0155-DFC3-F5127F9E6BD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096000" y="4305899"/>
            <a:ext cx="3150639" cy="1950032"/>
          </a:xfrm>
          <a:prstGeom prst="roundRect">
            <a:avLst/>
          </a:prstGeom>
        </p:spPr>
      </p:pic>
    </p:spTree>
    <p:extLst>
      <p:ext uri="{BB962C8B-B14F-4D97-AF65-F5344CB8AC3E}">
        <p14:creationId xmlns:p14="http://schemas.microsoft.com/office/powerpoint/2010/main" val="1284315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مبارزه با مارکسیم </a:t>
            </a:r>
            <a:endParaRPr lang="en-US" sz="2000" dirty="0">
              <a:cs typeface="B Titr" panose="00000700000000000000" pitchFamily="2" charset="-78"/>
            </a:endParaRPr>
          </a:p>
        </p:txBody>
      </p:sp>
      <p:sp>
        <p:nvSpPr>
          <p:cNvPr id="4" name="Rectangle 3"/>
          <p:cNvSpPr/>
          <p:nvPr/>
        </p:nvSpPr>
        <p:spPr>
          <a:xfrm>
            <a:off x="294968" y="1008678"/>
            <a:ext cx="11602064" cy="2862322"/>
          </a:xfrm>
          <a:prstGeom prst="rect">
            <a:avLst/>
          </a:prstGeom>
        </p:spPr>
        <p:txBody>
          <a:bodyPr wrap="square">
            <a:spAutoFit/>
          </a:bodyPr>
          <a:lstStyle/>
          <a:p>
            <a:pPr algn="justLow" rtl="1">
              <a:lnSpc>
                <a:spcPct val="200000"/>
              </a:lnSpc>
            </a:pPr>
            <a:r>
              <a:rPr lang="fa-IR" dirty="0">
                <a:cs typeface="B Nazanin" panose="00000400000000000000" pitchFamily="2" charset="-78"/>
              </a:rPr>
              <a:t>یدئولوژی مارکسیم که بعد از تحقق انقلاب اکتبر روسیه توجه نیروی انقلاب جوان را به خود جلب کرده و به‌عنوان تنها ایدئولوژی انقلابی مطرح بود، در ایران هم بخاطر همسایگی با روسیه تاثیر خود را گذاشت و مبلغان این ایده سعی کردند با شیوه‌های تبلیغاتی و همچنین ایجاد تشکیلات مخفی و در عین‌حال منسجم، اهداف خود را در جهت تغییر جامعه ایران و برقراری نظام سوسیالیستی پیش ببرند.</a:t>
            </a:r>
          </a:p>
          <a:p>
            <a:pPr algn="justLow" rtl="1">
              <a:lnSpc>
                <a:spcPct val="200000"/>
              </a:lnSpc>
            </a:pPr>
            <a:r>
              <a:rPr lang="fa-IR" dirty="0">
                <a:cs typeface="B Nazanin" panose="00000400000000000000" pitchFamily="2" charset="-78"/>
              </a:rPr>
              <a:t>مارکسیم با هر حرکت سیاسی، مذهبی به شدت مخالفت می‌کرد و اساسا دین را افیون جامعه می‌پنداشت. آنان نه تنها معتقد به جدایی دین از سیاست بودند بلکه با همه توان می‌خواستند دین را از اجتماع ریشه‌کن کنند.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82425" y="3491119"/>
            <a:ext cx="4873657" cy="2862322"/>
          </a:xfrm>
          <a:prstGeom prst="roundRect">
            <a:avLst/>
          </a:prstGeom>
        </p:spPr>
      </p:pic>
    </p:spTree>
    <p:extLst>
      <p:ext uri="{BB962C8B-B14F-4D97-AF65-F5344CB8AC3E}">
        <p14:creationId xmlns:p14="http://schemas.microsoft.com/office/powerpoint/2010/main" val="38587307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مبارزه با مارکسیم </a:t>
            </a:r>
            <a:endParaRPr lang="en-US" sz="2000" dirty="0">
              <a:cs typeface="B Titr" panose="00000700000000000000" pitchFamily="2" charset="-78"/>
            </a:endParaRPr>
          </a:p>
        </p:txBody>
      </p:sp>
      <p:sp>
        <p:nvSpPr>
          <p:cNvPr id="4" name="Rectangle 3"/>
          <p:cNvSpPr/>
          <p:nvPr/>
        </p:nvSpPr>
        <p:spPr>
          <a:xfrm>
            <a:off x="5476972" y="1246173"/>
            <a:ext cx="6251187"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یکی از موفقیت‌های چشمگیری که استاد مطهری در برابر مشکلات هجوم فرهنگی مارکسیتی داشت این بود که با هوشمندی و تدبر و تیزبینی مسائل را می‌دید و با آنها برخورد می‌کرد و از آن هراسی نداشت، بلکه از آنها استقبال و با آنها مبارزه می‌کرد. او کاملا با توطئه و دسیسه‌های کمونیست‌ها آشنا بود و می‌دانست که مارکسیت‌ها برای گمراهی مردم و به ویژه جوانان ابتدا شعارهای به ظاهر مردمی می‌دهند و هنگامی که به قدرت رسیدند بر علیه دین وارد صحنه می‌شوند.</a:t>
            </a:r>
            <a:endParaRPr lang="en-US" dirty="0">
              <a:cs typeface="B Nazanin" panose="00000400000000000000" pitchFamily="2" charset="-78"/>
            </a:endParaRPr>
          </a:p>
        </p:txBody>
      </p:sp>
      <p:pic>
        <p:nvPicPr>
          <p:cNvPr id="3" name="Picture 2"/>
          <p:cNvPicPr>
            <a:picLocks noChangeAspect="1"/>
          </p:cNvPicPr>
          <p:nvPr/>
        </p:nvPicPr>
        <p:blipFill>
          <a:blip r:embed="rId2"/>
          <a:stretch>
            <a:fillRect/>
          </a:stretch>
        </p:blipFill>
        <p:spPr>
          <a:xfrm>
            <a:off x="701435" y="1022121"/>
            <a:ext cx="3521773" cy="5160836"/>
          </a:xfrm>
          <a:prstGeom prst="roundRect">
            <a:avLst>
              <a:gd name="adj" fmla="val 14226"/>
            </a:avLst>
          </a:prstGeom>
        </p:spPr>
      </p:pic>
    </p:spTree>
    <p:extLst>
      <p:ext uri="{BB962C8B-B14F-4D97-AF65-F5344CB8AC3E}">
        <p14:creationId xmlns:p14="http://schemas.microsoft.com/office/powerpoint/2010/main" val="34538008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4140786" y="1186939"/>
            <a:ext cx="7774506" cy="369332"/>
          </a:xfrm>
          <a:prstGeom prst="rect">
            <a:avLst/>
          </a:prstGeom>
        </p:spPr>
        <p:txBody>
          <a:bodyPr wrap="square">
            <a:spAutoFit/>
          </a:bodyPr>
          <a:lstStyle/>
          <a:p>
            <a:pPr algn="justLow" rtl="1">
              <a:lnSpc>
                <a:spcPct val="200000"/>
              </a:lnSpc>
            </a:pPr>
            <a:r>
              <a:rPr lang="fa-IR" dirty="0">
                <a:cs typeface="B Nazanin" panose="00000400000000000000" pitchFamily="2" charset="-78"/>
              </a:rPr>
              <a:t>در این مبحث به برخی از فعالیت‌های علمی شهید مطهری می‌پردازیم.</a:t>
            </a:r>
            <a:endParaRPr lang="en-US" dirty="0">
              <a:cs typeface="B Nazanin" panose="00000400000000000000" pitchFamily="2" charset="-78"/>
            </a:endParaRPr>
          </a:p>
        </p:txBody>
      </p:sp>
      <p:sp>
        <p:nvSpPr>
          <p:cNvPr id="5" name="Rectangle 4"/>
          <p:cNvSpPr/>
          <p:nvPr/>
        </p:nvSpPr>
        <p:spPr>
          <a:xfrm>
            <a:off x="276708" y="1699011"/>
            <a:ext cx="11638584" cy="1131079"/>
          </a:xfrm>
          <a:prstGeom prst="rect">
            <a:avLst/>
          </a:prstGeom>
        </p:spPr>
        <p:txBody>
          <a:bodyPr wrap="square">
            <a:spAutoFit/>
          </a:bodyPr>
          <a:lstStyle/>
          <a:p>
            <a:pPr marL="285750" indent="-285750" algn="justLow" rtl="1">
              <a:lnSpc>
                <a:spcPct val="200000"/>
              </a:lnSpc>
              <a:buFont typeface="Arial" panose="020B0604020202020204" pitchFamily="34" charset="0"/>
              <a:buChar char="•"/>
            </a:pPr>
            <a:r>
              <a:rPr lang="fa-IR" b="1" dirty="0">
                <a:cs typeface="B Nazanin" panose="00000400000000000000" pitchFamily="2" charset="-78"/>
              </a:rPr>
              <a:t> استفاده از سلاح قلم</a:t>
            </a:r>
          </a:p>
          <a:p>
            <a:pPr algn="justLow" rtl="1">
              <a:lnSpc>
                <a:spcPct val="200000"/>
              </a:lnSpc>
            </a:pPr>
            <a:r>
              <a:rPr lang="fa-IR" dirty="0">
                <a:cs typeface="B Nazanin" panose="00000400000000000000" pitchFamily="2" charset="-78"/>
              </a:rPr>
              <a:t>استاد مطهری بعد از حدود سی سال بهره‌گیری از قرآن و عترت، قدم در سنگر نویسندگی گذارد و سلاح قلم را به دست گرفت و مرزبان اسلام شد.</a:t>
            </a:r>
          </a:p>
        </p:txBody>
      </p:sp>
      <p:pic>
        <p:nvPicPr>
          <p:cNvPr id="6" name="Picture 5"/>
          <p:cNvPicPr>
            <a:picLocks noChangeAspect="1"/>
          </p:cNvPicPr>
          <p:nvPr/>
        </p:nvPicPr>
        <p:blipFill>
          <a:blip r:embed="rId2"/>
          <a:stretch>
            <a:fillRect/>
          </a:stretch>
        </p:blipFill>
        <p:spPr>
          <a:xfrm>
            <a:off x="417416" y="3355165"/>
            <a:ext cx="2806075" cy="2806075"/>
          </a:xfrm>
          <a:prstGeom prst="roundRect">
            <a:avLst/>
          </a:prstGeom>
        </p:spPr>
      </p:pic>
      <p:sp>
        <p:nvSpPr>
          <p:cNvPr id="7" name="Rectangle 6"/>
          <p:cNvSpPr/>
          <p:nvPr/>
        </p:nvSpPr>
        <p:spPr>
          <a:xfrm>
            <a:off x="3706761" y="2965194"/>
            <a:ext cx="8139705" cy="3416320"/>
          </a:xfrm>
          <a:prstGeom prst="rect">
            <a:avLst/>
          </a:prstGeom>
        </p:spPr>
        <p:txBody>
          <a:bodyPr wrap="square">
            <a:spAutoFit/>
          </a:bodyPr>
          <a:lstStyle/>
          <a:p>
            <a:pPr algn="justLow" rtl="1">
              <a:lnSpc>
                <a:spcPct val="200000"/>
              </a:lnSpc>
            </a:pPr>
            <a:r>
              <a:rPr lang="fa-IR" dirty="0">
                <a:cs typeface="B Nazanin" panose="00000400000000000000" pitchFamily="2" charset="-78"/>
              </a:rPr>
              <a:t>این مرزبان، فقط به حلّ مشکلات و پاسخگویی به سؤال‌های موجود درباره مسائل اسلامی می‌اندیشید و هدف نوشته‌هایش همان بود. </a:t>
            </a:r>
          </a:p>
          <a:p>
            <a:pPr algn="justLow" rtl="1">
              <a:lnSpc>
                <a:spcPct val="200000"/>
              </a:lnSpc>
            </a:pPr>
            <a:r>
              <a:rPr lang="fa-IR" dirty="0">
                <a:cs typeface="B Nazanin" panose="00000400000000000000" pitchFamily="2" charset="-78"/>
              </a:rPr>
              <a:t>او معتقد بود دین اسلام یک دین ناشناخته است. حقایق این دین به‌طور تدریجی در نظر مردم واژگونه شده است و علت اساسی گریز گروهی از مردم، آموزش‌های غلطی است که به نام اسلام داده می‌شود. این دین مقدس بیش از هر چیز، از طرف برخی از کسانی که مدعی حمایت از آن هستند ضربه و صدمه می‌بیند.</a:t>
            </a:r>
            <a:endParaRPr lang="en-US" dirty="0">
              <a:cs typeface="B Nazanin" panose="00000400000000000000" pitchFamily="2" charset="-78"/>
            </a:endParaRPr>
          </a:p>
        </p:txBody>
      </p:sp>
    </p:spTree>
    <p:extLst>
      <p:ext uri="{BB962C8B-B14F-4D97-AF65-F5344CB8AC3E}">
        <p14:creationId xmlns:p14="http://schemas.microsoft.com/office/powerpoint/2010/main" val="21325005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6" name="Rectangle 5"/>
          <p:cNvSpPr/>
          <p:nvPr/>
        </p:nvSpPr>
        <p:spPr>
          <a:xfrm>
            <a:off x="348792" y="1201467"/>
            <a:ext cx="5373278" cy="4455066"/>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b="1" dirty="0">
                <a:cs typeface="B Nazanin" panose="00000400000000000000" pitchFamily="2" charset="-78"/>
              </a:rPr>
              <a:t>همکاری با انجمن اسلامی پزشکان</a:t>
            </a:r>
          </a:p>
          <a:p>
            <a:pPr algn="justLow" rtl="1">
              <a:lnSpc>
                <a:spcPct val="200000"/>
              </a:lnSpc>
            </a:pPr>
            <a:r>
              <a:rPr lang="fa-IR" dirty="0">
                <a:cs typeface="B Nazanin" panose="00000400000000000000" pitchFamily="2" charset="-78"/>
              </a:rPr>
              <a:t>بعد از تأسیس انجمن اسلامی پزشکان (۱۳۳۷-۱۳۳۸ ش.)، استاد مطهری یکی از مهم‌ترین سخنرانان جلسات این انجمن بود.</a:t>
            </a:r>
          </a:p>
          <a:p>
            <a:pPr algn="justLow" rtl="1">
              <a:lnSpc>
                <a:spcPct val="200000"/>
              </a:lnSpc>
            </a:pPr>
            <a:r>
              <a:rPr lang="fa-IR" dirty="0">
                <a:cs typeface="B Nazanin" panose="00000400000000000000" pitchFamily="2" charset="-78"/>
              </a:rPr>
              <a:t>ایشان در سخنرانی‌هایش، موضوعات حساس و سرنوشت‌سازی مانند توحید، نبوت، معاد، مسأله حجاب، بردگی در نگاه اسلام، صلح امام حسن (علیه‌السلام)، امام صادق (علیه‌السلام) و مسأله خلافت، مسأله ولایت‌عهدی امام رضا (علیه السلام)، تربیت اسلامی، فطرت، ربا، بانک، بیمه و ... را مورد بررسی عالمانه قرار داد و آثاری ارزشمند به یادگار نهاد.</a:t>
            </a:r>
            <a:endParaRPr lang="en-US" dirty="0">
              <a:cs typeface="B Nazanin" panose="00000400000000000000" pitchFamily="2"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469932" y="1201467"/>
            <a:ext cx="4336330" cy="4791327"/>
          </a:xfrm>
          <a:prstGeom prst="roundRect">
            <a:avLst/>
          </a:prstGeom>
        </p:spPr>
      </p:pic>
    </p:spTree>
    <p:extLst>
      <p:ext uri="{BB962C8B-B14F-4D97-AF65-F5344CB8AC3E}">
        <p14:creationId xmlns:p14="http://schemas.microsoft.com/office/powerpoint/2010/main" val="25039548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7126664" y="1323423"/>
            <a:ext cx="4695914" cy="5009064"/>
          </a:xfrm>
          <a:prstGeom prst="rect">
            <a:avLst/>
          </a:prstGeom>
        </p:spPr>
        <p:txBody>
          <a:bodyPr wrap="square">
            <a:spAutoFit/>
          </a:bodyPr>
          <a:lstStyle/>
          <a:p>
            <a:pPr marL="285750" indent="-285750" algn="justLow" rtl="1">
              <a:lnSpc>
                <a:spcPct val="200000"/>
              </a:lnSpc>
              <a:buFont typeface="Wingdings" panose="05000000000000000000" pitchFamily="2" charset="2"/>
              <a:buChar char="§"/>
            </a:pPr>
            <a:r>
              <a:rPr lang="fa-IR" dirty="0">
                <a:cs typeface="B Nazanin" panose="00000400000000000000" pitchFamily="2" charset="-78"/>
              </a:rPr>
              <a:t>تدوین داستان راستان</a:t>
            </a:r>
          </a:p>
          <a:p>
            <a:pPr algn="justLow" rtl="1">
              <a:lnSpc>
                <a:spcPct val="200000"/>
              </a:lnSpc>
            </a:pPr>
            <a:r>
              <a:rPr lang="fa-IR" dirty="0">
                <a:cs typeface="B Nazanin" panose="00000400000000000000" pitchFamily="2" charset="-78"/>
              </a:rPr>
              <a:t>طرح تدوین «داستان راستان» از سوی یکی از مؤسسات علمی به آیت‌الله مطهری پیشنهاد شد. استاد چون این کار را پسندیده و مفید یافت تعهد کرد که آن را انجام دهد. او در زمانی شروع به داستان‌نویسی کرد که استادی مشهور در دانشگاه بود و از شخصیت‌ها و عالمان مهم مذهبی در کشور شمرده می‌شد.</a:t>
            </a:r>
          </a:p>
          <a:p>
            <a:pPr algn="justLow" rtl="1">
              <a:lnSpc>
                <a:spcPct val="200000"/>
              </a:lnSpc>
            </a:pPr>
            <a:r>
              <a:rPr lang="fa-IR" dirty="0">
                <a:cs typeface="B Nazanin" panose="00000400000000000000" pitchFamily="2" charset="-78"/>
              </a:rPr>
              <a:t>جلد اول داستان راستان در سال ۱۳۳۹ و جلد دوم در سال ۱۳۴۳ چاپ و منتشر شد و با توجه و استقبال کم‌نظیر مردم مواجه گشت.</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333C1930-7D6F-0555-D58F-D020575ACB8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369422" y="833229"/>
            <a:ext cx="5174324" cy="3445046"/>
          </a:xfrm>
          <a:prstGeom prst="rect">
            <a:avLst/>
          </a:prstGeom>
        </p:spPr>
      </p:pic>
      <p:pic>
        <p:nvPicPr>
          <p:cNvPr id="7" name="Picture 6">
            <a:extLst>
              <a:ext uri="{FF2B5EF4-FFF2-40B4-BE49-F238E27FC236}">
                <a16:creationId xmlns:a16="http://schemas.microsoft.com/office/drawing/2014/main" id="{90617A40-DB48-2DDB-BACF-3A262CA1179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9016" y="3855987"/>
            <a:ext cx="1847850" cy="2476500"/>
          </a:xfrm>
          <a:prstGeom prst="rect">
            <a:avLst/>
          </a:prstGeom>
          <a:ln w="57150">
            <a:solidFill>
              <a:schemeClr val="bg1"/>
            </a:solidFill>
          </a:ln>
        </p:spPr>
      </p:pic>
      <p:pic>
        <p:nvPicPr>
          <p:cNvPr id="9" name="Picture 8">
            <a:extLst>
              <a:ext uri="{FF2B5EF4-FFF2-40B4-BE49-F238E27FC236}">
                <a16:creationId xmlns:a16="http://schemas.microsoft.com/office/drawing/2014/main" id="{2D7655A6-E9F4-5011-7464-B3E4E2A676D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487962" y="3231038"/>
            <a:ext cx="2263855" cy="2981226"/>
          </a:xfrm>
          <a:prstGeom prst="rect">
            <a:avLst/>
          </a:prstGeom>
          <a:ln w="76200">
            <a:solidFill>
              <a:schemeClr val="bg1"/>
            </a:solidFill>
          </a:ln>
        </p:spPr>
      </p:pic>
    </p:spTree>
    <p:extLst>
      <p:ext uri="{BB962C8B-B14F-4D97-AF65-F5344CB8AC3E}">
        <p14:creationId xmlns:p14="http://schemas.microsoft.com/office/powerpoint/2010/main" val="42756068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16645" y="78347"/>
            <a:ext cx="3430945" cy="400110"/>
          </a:xfrm>
          <a:prstGeom prst="rect">
            <a:avLst/>
          </a:prstGeom>
        </p:spPr>
        <p:txBody>
          <a:bodyPr wrap="square">
            <a:spAutoFit/>
          </a:bodyPr>
          <a:lstStyle/>
          <a:p>
            <a:pPr algn="r" rtl="1"/>
            <a:r>
              <a:rPr lang="fa-IR" sz="2000" dirty="0">
                <a:cs typeface="B Titr" panose="00000700000000000000" pitchFamily="2" charset="-78"/>
              </a:rPr>
              <a:t> شهید مطهری</a:t>
            </a:r>
            <a:endParaRPr lang="en-US" sz="2000" dirty="0">
              <a:cs typeface="B Titr" panose="00000700000000000000" pitchFamily="2" charset="-78"/>
            </a:endParaRPr>
          </a:p>
        </p:txBody>
      </p:sp>
      <p:sp>
        <p:nvSpPr>
          <p:cNvPr id="3" name="Rectangle 2"/>
          <p:cNvSpPr/>
          <p:nvPr/>
        </p:nvSpPr>
        <p:spPr>
          <a:xfrm>
            <a:off x="5656082" y="1070777"/>
            <a:ext cx="6211452"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مرتضی مطهری (۱۲۹۸-۱۳۵۸ ه.ش)، مشهور به استاد مطهری و شهید مطهری، متفکر، محقق، عالم، نویسنده، مدرس و یکی از دانشمندان اسلام‌شناس در قرن چهاردهم بود.</a:t>
            </a:r>
          </a:p>
          <a:p>
            <a:pPr algn="justLow" rtl="1">
              <a:lnSpc>
                <a:spcPct val="300000"/>
              </a:lnSpc>
            </a:pPr>
            <a:r>
              <a:rPr lang="fa-IR" dirty="0">
                <a:cs typeface="B Nazanin" panose="00000400000000000000" pitchFamily="2" charset="-78"/>
              </a:rPr>
              <a:t>او شاگرد بوده که توانست در تمامی رشته‌های معارف اسلامی، صاحب</a:t>
            </a:r>
            <a:r>
              <a:rPr lang="fa-IR" b="1" dirty="0">
                <a:cs typeface="B Nazanin" panose="00000400000000000000" pitchFamily="2" charset="-78"/>
              </a:rPr>
              <a:t>‌</a:t>
            </a:r>
            <a:r>
              <a:rPr lang="fa-IR" b="1" dirty="0">
                <a:solidFill>
                  <a:srgbClr val="FF0000"/>
                </a:solidFill>
                <a:cs typeface="B Nazanin" panose="00000400000000000000" pitchFamily="2" charset="-78"/>
              </a:rPr>
              <a:t>امام خمینی و علامه طباطبایی</a:t>
            </a:r>
            <a:r>
              <a:rPr lang="fa-IR" dirty="0">
                <a:solidFill>
                  <a:srgbClr val="FF0000"/>
                </a:solidFill>
                <a:cs typeface="B Nazanin" panose="00000400000000000000" pitchFamily="2" charset="-78"/>
              </a:rPr>
              <a:t> </a:t>
            </a:r>
            <a:r>
              <a:rPr lang="fa-IR" dirty="0">
                <a:cs typeface="B Nazanin" panose="00000400000000000000" pitchFamily="2" charset="-78"/>
              </a:rPr>
              <a:t>نظری ژرف‌اندیش و محققی دقیق و در پاره‌ای از حوزه‌ها همچون فلسفه، فقه و اصول فقه در قله اجتهاد قرار گیرد. شهید مطهری از اساتید فلسفه و کلام اسلامی و تفسیر قرآن بود و آثاری بسیاری هم در موضوعات مختلف نگاشته است.</a:t>
            </a:r>
            <a:endParaRPr lang="en-US" dirty="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79369" y="640643"/>
            <a:ext cx="5576713" cy="5576713"/>
          </a:xfrm>
          <a:prstGeom prst="rect">
            <a:avLst/>
          </a:prstGeom>
        </p:spPr>
      </p:pic>
    </p:spTree>
    <p:extLst>
      <p:ext uri="{BB962C8B-B14F-4D97-AF65-F5344CB8AC3E}">
        <p14:creationId xmlns:p14="http://schemas.microsoft.com/office/powerpoint/2010/main" val="192959250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4955458" y="960376"/>
            <a:ext cx="7098890" cy="4108817"/>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cs typeface="B Nazanin" panose="00000400000000000000" pitchFamily="2" charset="-78"/>
              </a:rPr>
              <a:t>تأسیس حسینیه ارشاد</a:t>
            </a:r>
          </a:p>
          <a:p>
            <a:pPr algn="justLow" rtl="1">
              <a:lnSpc>
                <a:spcPct val="300000"/>
              </a:lnSpc>
            </a:pPr>
            <a:r>
              <a:rPr lang="fa-IR" dirty="0">
                <a:cs typeface="B Nazanin" panose="00000400000000000000" pitchFamily="2" charset="-78"/>
              </a:rPr>
              <a:t>استاد مطهری سال‌ها بود که آرزوی تأسیس مؤسسه‌ای علمی ـ فرهنگی را داشت تا بتواند جوابگوی نیازهای فکری جامعه باشد و به نشر و تبلیغ معارف عالی اسلامی بپردازد. سرانجام در سال ۱۳۴۶ به کمک چند تن از دوستانش، از جمله آقای محمد همایون، حجة‌الاسلام سید علی شاهچراغی، مؤسسه حسینیه ارشاد را تأسیس کرد. </a:t>
            </a:r>
          </a:p>
        </p:txBody>
      </p:sp>
      <p:pic>
        <p:nvPicPr>
          <p:cNvPr id="4" name="Picture 3"/>
          <p:cNvPicPr>
            <a:picLocks noChangeAspect="1"/>
          </p:cNvPicPr>
          <p:nvPr/>
        </p:nvPicPr>
        <p:blipFill>
          <a:blip r:embed="rId2"/>
          <a:stretch>
            <a:fillRect/>
          </a:stretch>
        </p:blipFill>
        <p:spPr>
          <a:xfrm>
            <a:off x="315746" y="1553629"/>
            <a:ext cx="4284912" cy="2922310"/>
          </a:xfrm>
          <a:prstGeom prst="roundRect">
            <a:avLst/>
          </a:prstGeom>
        </p:spPr>
      </p:pic>
      <p:sp>
        <p:nvSpPr>
          <p:cNvPr id="5" name="Rectangle 4"/>
          <p:cNvSpPr/>
          <p:nvPr/>
        </p:nvSpPr>
        <p:spPr>
          <a:xfrm>
            <a:off x="216310" y="5162401"/>
            <a:ext cx="11838038"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بعد از تأسیس حسینیه ارشاد، به کار این مؤسسه دل بست و با شور و حرارت و آگاهی و درایت به همکاری و برنامه‌ریزی پرداخت. او دانشمندان بسیاری را به آنجا دعوت می‌کرد تا سخنرانی کنند و خود نیز یکی از موفق‌ترین سخنرانان آن بود.</a:t>
            </a:r>
            <a:endParaRPr lang="en-US" dirty="0">
              <a:cs typeface="B Nazanin" panose="00000400000000000000" pitchFamily="2" charset="-78"/>
            </a:endParaRPr>
          </a:p>
        </p:txBody>
      </p:sp>
    </p:spTree>
    <p:extLst>
      <p:ext uri="{BB962C8B-B14F-4D97-AF65-F5344CB8AC3E}">
        <p14:creationId xmlns:p14="http://schemas.microsoft.com/office/powerpoint/2010/main" val="34051134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344129" y="1182683"/>
            <a:ext cx="11503742" cy="2308324"/>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b="1" dirty="0">
                <a:cs typeface="B Nazanin" panose="00000400000000000000" pitchFamily="2" charset="-78"/>
              </a:rPr>
              <a:t>تالیف علل گرایش به مادّیگری</a:t>
            </a:r>
          </a:p>
          <a:p>
            <a:pPr algn="justLow" rtl="1">
              <a:lnSpc>
                <a:spcPct val="200000"/>
              </a:lnSpc>
            </a:pPr>
            <a:r>
              <a:rPr lang="fa-IR" dirty="0">
                <a:cs typeface="B Nazanin" panose="00000400000000000000" pitchFamily="2" charset="-78"/>
              </a:rPr>
              <a:t>کتاب علل گرایش به مادّیگری _که تکمیل شده دو سخنرانی استاد مطهری در سال‌های ۴۸ و ۴۹ در دانشسرای عالی است_ در سال ۱۳۵۰ منتشر شد. استاد این اثر کارآمد را در زمانی تألیف کرد که در میان نسل جوان، گرایشی به مکاتب مادی _و از جمله مارکسیسم_ مشاهده می‌شد. سران سازمان منافقین هم در حال گرایش به مارکسیسم بودند که سرانجام مارکسیست شدند و به‌طور رسمی این تغییر ایدئولوژی را اعلام کردند.</a:t>
            </a:r>
          </a:p>
        </p:txBody>
      </p:sp>
      <p:sp>
        <p:nvSpPr>
          <p:cNvPr id="5" name="Rectangle 4"/>
          <p:cNvSpPr/>
          <p:nvPr/>
        </p:nvSpPr>
        <p:spPr>
          <a:xfrm>
            <a:off x="8239027" y="3491007"/>
            <a:ext cx="3608844" cy="2239074"/>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مطهری در این کتاب به بررسی نقش کلیسا، مفاهیم فلسفی، اجتماعی و سیاسی و ... در گرایش به مادیگری می‌پردازد، و علل لغزش‌ها و انحراف‌ها را در این زمینه روشن می‌سازد.</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EAAB76EA-4A66-4711-CDDD-9EF1938D42AA}"/>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19544" y="4175853"/>
            <a:ext cx="3264028" cy="2173178"/>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7">
            <a:extLst>
              <a:ext uri="{FF2B5EF4-FFF2-40B4-BE49-F238E27FC236}">
                <a16:creationId xmlns:a16="http://schemas.microsoft.com/office/drawing/2014/main" id="{7D1EAE9C-B169-97EE-9E24-CD53B332F2C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159483" y="3560610"/>
            <a:ext cx="3528218" cy="216947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3893408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538746" y="1265550"/>
            <a:ext cx="5877765" cy="4835939"/>
          </a:xfrm>
          <a:prstGeom prst="rect">
            <a:avLst/>
          </a:prstGeom>
        </p:spPr>
        <p:txBody>
          <a:bodyPr wrap="square">
            <a:spAutoFit/>
          </a:bodyPr>
          <a:lstStyle/>
          <a:p>
            <a:pPr marL="285750" indent="-285750" algn="justLow" rtl="1">
              <a:lnSpc>
                <a:spcPct val="250000"/>
              </a:lnSpc>
              <a:buFont typeface="Wingdings" panose="05000000000000000000" pitchFamily="2" charset="2"/>
              <a:buChar char="v"/>
            </a:pPr>
            <a:r>
              <a:rPr lang="fa-IR" b="1" dirty="0">
                <a:cs typeface="B Nazanin" panose="00000400000000000000" pitchFamily="2" charset="-78"/>
              </a:rPr>
              <a:t>تدریس فلسفه تاریخ</a:t>
            </a:r>
          </a:p>
          <a:p>
            <a:pPr algn="justLow" rtl="1">
              <a:lnSpc>
                <a:spcPct val="250000"/>
              </a:lnSpc>
            </a:pPr>
            <a:r>
              <a:rPr lang="fa-IR" dirty="0">
                <a:cs typeface="B Nazanin" panose="00000400000000000000" pitchFamily="2" charset="-78"/>
              </a:rPr>
              <a:t>یکی از درس‌هایی که استاد مطهری در منزل خودشان برقرار کرد درباره فلسفه تاریخ بود که از سال ۱۳۵۵ تا ۱۳۵۷ با جمع برخی از شاگردان برگزار می‌شد.</a:t>
            </a:r>
          </a:p>
          <a:p>
            <a:pPr algn="justLow" rtl="1">
              <a:lnSpc>
                <a:spcPct val="250000"/>
              </a:lnSpc>
            </a:pPr>
            <a:r>
              <a:rPr lang="fa-IR" dirty="0">
                <a:cs typeface="B Nazanin" panose="00000400000000000000" pitchFamily="2" charset="-78"/>
              </a:rPr>
              <a:t>استاد در این دروس، آراء فلاسفه غرب و اسلام را در مورد مباحثی مانند «عوامل محرک تاریخ»، «ارزش تاریخ»، «جامعه و فرد»، «ارتباط تاریخ با علم، مذهب و اخلاق»، «علیت در تاریخ»، «تکامل تاریخ»، «پیش‌بینی آینده» و ... عالمانه نقد و بررسی می‌کرد.</a:t>
            </a:r>
            <a:endParaRPr lang="en-US" dirty="0">
              <a:cs typeface="B Nazanin" panose="00000400000000000000" pitchFamily="2" charset="-78"/>
            </a:endParaRPr>
          </a:p>
        </p:txBody>
      </p:sp>
      <p:pic>
        <p:nvPicPr>
          <p:cNvPr id="1026" name="Picture 2" descr="مرتضی مطهری - ویکی‌پدیا، دانشنامهٔ آزاد">
            <a:extLst>
              <a:ext uri="{FF2B5EF4-FFF2-40B4-BE49-F238E27FC236}">
                <a16:creationId xmlns:a16="http://schemas.microsoft.com/office/drawing/2014/main" id="{1181B6CD-7474-8509-7D28-CFEAE44F8F5D}"/>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308917" y="1140640"/>
            <a:ext cx="3478802" cy="5085761"/>
          </a:xfrm>
          <a:prstGeom prst="roundRect">
            <a:avLst>
              <a:gd name="adj" fmla="val 10976"/>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945605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4" name="Rectangle 3"/>
          <p:cNvSpPr/>
          <p:nvPr/>
        </p:nvSpPr>
        <p:spPr>
          <a:xfrm>
            <a:off x="3365369" y="1260420"/>
            <a:ext cx="8344596" cy="2862322"/>
          </a:xfrm>
          <a:prstGeom prst="rect">
            <a:avLst/>
          </a:prstGeom>
        </p:spPr>
        <p:txBody>
          <a:bodyPr wrap="square">
            <a:spAutoFit/>
          </a:bodyPr>
          <a:lstStyle/>
          <a:p>
            <a:pPr marL="285750" indent="-285750" algn="r" rtl="1">
              <a:lnSpc>
                <a:spcPct val="200000"/>
              </a:lnSpc>
              <a:buFont typeface="Wingdings" panose="05000000000000000000" pitchFamily="2" charset="2"/>
              <a:buChar char="§"/>
            </a:pPr>
            <a:r>
              <a:rPr lang="fa-IR" b="1" dirty="0">
                <a:cs typeface="B Nazanin" panose="00000400000000000000" pitchFamily="2" charset="-78"/>
              </a:rPr>
              <a:t>تالیف مقدمه‌ای بر جهان‌بینی اسلامی</a:t>
            </a:r>
          </a:p>
          <a:p>
            <a:pPr algn="justLow" rtl="1">
              <a:lnSpc>
                <a:spcPct val="200000"/>
              </a:lnSpc>
            </a:pPr>
            <a:r>
              <a:rPr lang="fa-IR" dirty="0">
                <a:cs typeface="B Nazanin" panose="00000400000000000000" pitchFamily="2" charset="-78"/>
              </a:rPr>
              <a:t>آخرین اثر قلمی استاد مطهری، کتاب «مقدمه‌ای بر جهان‌بینی اسلامی» است این کتاب در سال‌های ۵۶ و ۵۷ به رشته تحریر در آمد.</a:t>
            </a:r>
          </a:p>
          <a:p>
            <a:pPr algn="r" rtl="1">
              <a:lnSpc>
                <a:spcPct val="200000"/>
              </a:lnSpc>
            </a:pPr>
            <a:r>
              <a:rPr lang="fa-IR" dirty="0">
                <a:cs typeface="B Nazanin" panose="00000400000000000000" pitchFamily="2" charset="-78"/>
              </a:rPr>
              <a:t>آن استاد عالی‌قدر انحرافات فراوانی در نشریات برخی گروه‌های به ظاهر اسلامی و آثار بعضی روشنفکران مسلمان درباره جهان‌بینی اسلامی مشاهده می‌کرد. </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b="11240"/>
          <a:stretch/>
        </p:blipFill>
        <p:spPr>
          <a:xfrm>
            <a:off x="258882" y="689297"/>
            <a:ext cx="3247889" cy="4432458"/>
          </a:xfrm>
          <a:prstGeom prst="rect">
            <a:avLst/>
          </a:prstGeom>
        </p:spPr>
      </p:pic>
      <p:sp>
        <p:nvSpPr>
          <p:cNvPr id="7" name="Rectangle 6"/>
          <p:cNvSpPr/>
          <p:nvPr/>
        </p:nvSpPr>
        <p:spPr>
          <a:xfrm>
            <a:off x="334297" y="5037624"/>
            <a:ext cx="11375668" cy="1131079"/>
          </a:xfrm>
          <a:prstGeom prst="rect">
            <a:avLst/>
          </a:prstGeom>
        </p:spPr>
        <p:txBody>
          <a:bodyPr wrap="square">
            <a:spAutoFit/>
          </a:bodyPr>
          <a:lstStyle/>
          <a:p>
            <a:pPr algn="ctr" rtl="1">
              <a:lnSpc>
                <a:spcPct val="200000"/>
              </a:lnSpc>
            </a:pPr>
            <a:r>
              <a:rPr lang="fa-IR" dirty="0">
                <a:cs typeface="B Nazanin" panose="00000400000000000000" pitchFamily="2" charset="-78"/>
              </a:rPr>
              <a:t>بدین‌علت و برای جلوگیری از التقاط، و از همه مهم‌تر برای روشن کردن نظر اسلام، این اثر را نوشت و در آن بسیاری از اشتباهات فکری روشنفکران را آشکار ساخت.</a:t>
            </a:r>
          </a:p>
          <a:p>
            <a:pPr algn="ctr" rtl="1">
              <a:lnSpc>
                <a:spcPct val="200000"/>
              </a:lnSpc>
            </a:pPr>
            <a:r>
              <a:rPr lang="fa-IR" dirty="0">
                <a:cs typeface="B Nazanin" panose="00000400000000000000" pitchFamily="2" charset="-78"/>
              </a:rPr>
              <a:t>در این کتاب، مواضع و جهان‌بینی بعضی از گروهک‌ها مانند «منافقین» مورد نقد و بررسی قرار گرفته است.</a:t>
            </a:r>
            <a:endParaRPr lang="en-US" dirty="0">
              <a:cs typeface="B Nazanin" panose="00000400000000000000" pitchFamily="2" charset="-78"/>
            </a:endParaRPr>
          </a:p>
        </p:txBody>
      </p:sp>
    </p:spTree>
    <p:extLst>
      <p:ext uri="{BB962C8B-B14F-4D97-AF65-F5344CB8AC3E}">
        <p14:creationId xmlns:p14="http://schemas.microsoft.com/office/powerpoint/2010/main" val="12368012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231921" y="634077"/>
            <a:ext cx="5958347" cy="5770811"/>
          </a:xfrm>
          <a:prstGeom prst="rect">
            <a:avLst/>
          </a:prstGeom>
        </p:spPr>
        <p:txBody>
          <a:bodyPr wrap="square">
            <a:spAutoFit/>
          </a:bodyPr>
          <a:lstStyle/>
          <a:p>
            <a:pPr marL="285750" indent="-285750" algn="justLow" rtl="1">
              <a:lnSpc>
                <a:spcPct val="300000"/>
              </a:lnSpc>
              <a:buFont typeface="Wingdings" panose="05000000000000000000" pitchFamily="2" charset="2"/>
              <a:buChar char="v"/>
            </a:pPr>
            <a:r>
              <a:rPr lang="fa-IR" b="1" dirty="0">
                <a:cs typeface="B Nazanin" panose="00000400000000000000" pitchFamily="2" charset="-78"/>
              </a:rPr>
              <a:t>تدوین ماتریالیسم در ایران</a:t>
            </a:r>
          </a:p>
          <a:p>
            <a:pPr algn="justLow" rtl="1">
              <a:lnSpc>
                <a:spcPct val="300000"/>
              </a:lnSpc>
            </a:pPr>
            <a:r>
              <a:rPr lang="fa-IR" dirty="0">
                <a:cs typeface="B Nazanin" panose="00000400000000000000" pitchFamily="2" charset="-78"/>
              </a:rPr>
              <a:t>کتاب علل گرایش به مادّیگری که در سال ۱۳۵۰ ش منتشر شده بود مورد استقبال شایان مردم حقیقت‌جو قرار گرفت، به‌طوری که در سال ۱۳۵۷ به چاپ هشتم رسید و استاد مقدمه‌ای تحت عنوان «ماتریالیسم در ایران» بر آن افزود.</a:t>
            </a:r>
          </a:p>
          <a:p>
            <a:pPr algn="justLow" rtl="1">
              <a:lnSpc>
                <a:spcPct val="300000"/>
              </a:lnSpc>
            </a:pPr>
            <a:r>
              <a:rPr lang="fa-IR" dirty="0">
                <a:cs typeface="B Nazanin" panose="00000400000000000000" pitchFamily="2" charset="-78"/>
              </a:rPr>
              <a:t>استاد مطهری در این مقدمه به افشا و نقد شیوه‌های جدید تبلیغ ماتریالیسم در ایران می‌پردازد و این بحث را در دو بخش ارائه می‌کند: ۱. تحریف شخصیت‌ها. ۲. تحریف آیات قرآن.</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075913" y="2121314"/>
            <a:ext cx="4191343" cy="2615371"/>
          </a:xfrm>
          <a:prstGeom prst="roundRect">
            <a:avLst/>
          </a:prstGeom>
        </p:spPr>
      </p:pic>
    </p:spTree>
    <p:extLst>
      <p:ext uri="{BB962C8B-B14F-4D97-AF65-F5344CB8AC3E}">
        <p14:creationId xmlns:p14="http://schemas.microsoft.com/office/powerpoint/2010/main" val="233949510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فعالیت های علمی </a:t>
            </a:r>
            <a:endParaRPr lang="en-US" sz="2000" dirty="0">
              <a:cs typeface="B Titr" panose="00000700000000000000" pitchFamily="2" charset="-78"/>
            </a:endParaRPr>
          </a:p>
        </p:txBody>
      </p:sp>
      <p:sp>
        <p:nvSpPr>
          <p:cNvPr id="3" name="Rectangle 2"/>
          <p:cNvSpPr/>
          <p:nvPr/>
        </p:nvSpPr>
        <p:spPr>
          <a:xfrm>
            <a:off x="297490" y="1186508"/>
            <a:ext cx="11597020"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در این مقدمه سودمند بود که آراء برخی از گروهک‌ها، از جمله گروهک فرقان مورد نقد و بررسی عالمانه و منصفانه قرار گرفت و پوچی و سستی آن آشکار شد.</a:t>
            </a:r>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32507" y="2001453"/>
            <a:ext cx="3223055" cy="4347884"/>
          </a:xfrm>
          <a:prstGeom prst="rect">
            <a:avLst/>
          </a:prstGeom>
        </p:spPr>
      </p:pic>
      <p:sp>
        <p:nvSpPr>
          <p:cNvPr id="5" name="Rectangle 4"/>
          <p:cNvSpPr/>
          <p:nvPr/>
        </p:nvSpPr>
        <p:spPr>
          <a:xfrm>
            <a:off x="4424516" y="1763589"/>
            <a:ext cx="7469994" cy="2065950"/>
          </a:xfrm>
          <a:prstGeom prst="rect">
            <a:avLst/>
          </a:prstGeom>
        </p:spPr>
        <p:txBody>
          <a:bodyPr wrap="square">
            <a:spAutoFit/>
          </a:bodyPr>
          <a:lstStyle/>
          <a:p>
            <a:pPr algn="justLow" rtl="1">
              <a:lnSpc>
                <a:spcPct val="250000"/>
              </a:lnSpc>
            </a:pPr>
            <a:r>
              <a:rPr lang="fa-IR" dirty="0">
                <a:cs typeface="B Nazanin" panose="00000400000000000000" pitchFamily="2" charset="-78"/>
              </a:rPr>
              <a:t>بعد از انتشار این مقدمه، گروهک فرقان اطلاعیه‌ای منتشر کرد به این مضمون: هر کس که در مسیر افکار ما قرار گیرد، به طریق انقلابی پاسخ او را می‌دهیم. اما استاد مطهری فرمود: اگر قرار باشد که انسان از دنیا برود، چه بهتر که در راه اصلاح عقاید و دفاع از اسلام باشد، و من در این راه کوچک‌ترین تردیدی ندارم.</a:t>
            </a:r>
            <a:endParaRPr lang="en-US" dirty="0">
              <a:cs typeface="B Nazanin" panose="00000400000000000000" pitchFamily="2" charset="-78"/>
            </a:endParaRPr>
          </a:p>
        </p:txBody>
      </p:sp>
    </p:spTree>
    <p:extLst>
      <p:ext uri="{BB962C8B-B14F-4D97-AF65-F5344CB8AC3E}">
        <p14:creationId xmlns:p14="http://schemas.microsoft.com/office/powerpoint/2010/main" val="27885705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 تدریس در قم </a:t>
            </a:r>
            <a:endParaRPr lang="en-US" sz="2000" dirty="0">
              <a:cs typeface="B Titr" panose="00000700000000000000" pitchFamily="2" charset="-78"/>
            </a:endParaRPr>
          </a:p>
        </p:txBody>
      </p:sp>
      <p:sp>
        <p:nvSpPr>
          <p:cNvPr id="4" name="Rectangle 3"/>
          <p:cNvSpPr/>
          <p:nvPr/>
        </p:nvSpPr>
        <p:spPr>
          <a:xfrm>
            <a:off x="819929" y="4168909"/>
            <a:ext cx="10247139" cy="2308324"/>
          </a:xfrm>
          <a:prstGeom prst="rect">
            <a:avLst/>
          </a:prstGeom>
        </p:spPr>
        <p:txBody>
          <a:bodyPr wrap="square">
            <a:spAutoFit/>
          </a:bodyPr>
          <a:lstStyle/>
          <a:p>
            <a:pPr algn="ctr" rtl="1">
              <a:lnSpc>
                <a:spcPct val="200000"/>
              </a:lnSpc>
            </a:pPr>
            <a:r>
              <a:rPr lang="fa-IR" dirty="0">
                <a:cs typeface="B Nazanin" panose="00000400000000000000" pitchFamily="2" charset="-78"/>
              </a:rPr>
              <a:t>استاد مطهری بنا به توصیه حضرت امام خمینی از سال ۱۳۵۱ ش تا ۱۳۵۷، هفته‌ای دو روز به قم می‌رفتند و در حوزه علمیه، دروس مهمی مانند شناخت، اصل غائیت، فلسفه هگل، معارف قرآن، مارکس و مارکسیسم، «منظومه»، «نجات» و «اسفار» تدریس می‌کردند. </a:t>
            </a:r>
          </a:p>
          <a:p>
            <a:pPr algn="ctr" rtl="1">
              <a:lnSpc>
                <a:spcPct val="200000"/>
              </a:lnSpc>
            </a:pPr>
            <a:r>
              <a:rPr lang="fa-IR" dirty="0">
                <a:cs typeface="B Nazanin" panose="00000400000000000000" pitchFamily="2" charset="-78"/>
              </a:rPr>
              <a:t>استاد به حکم وظیفه شرعی از تهران به قم می‌رفتند تا تدریس کنند در حالی که در تهران، استادان با سابقه دانشگاه، با تقاضای بسیار در کلاس درس ایشان شرکت می‌کردند.</a:t>
            </a:r>
            <a:endParaRPr lang="en-US" dirty="0">
              <a:cs typeface="B Nazanin" panose="00000400000000000000" pitchFamily="2" charset="-78"/>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438854" y="1051992"/>
            <a:ext cx="4763982" cy="2819586"/>
          </a:xfrm>
          <a:prstGeom prst="roundRect">
            <a:avLst/>
          </a:prstGeom>
        </p:spPr>
      </p:pic>
      <p:pic>
        <p:nvPicPr>
          <p:cNvPr id="3074" name="Picture 2" descr="زندگینامه و دانلود کتاب‌های مرتضی مطهری">
            <a:extLst>
              <a:ext uri="{FF2B5EF4-FFF2-40B4-BE49-F238E27FC236}">
                <a16:creationId xmlns:a16="http://schemas.microsoft.com/office/drawing/2014/main" id="{87454FC4-3A40-EBC6-619C-081F6E578952}"/>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950545" y="1051992"/>
            <a:ext cx="2819586" cy="2819586"/>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44648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آثار </a:t>
            </a:r>
            <a:endParaRPr lang="en-US" sz="2000" dirty="0">
              <a:cs typeface="B Titr" panose="00000700000000000000" pitchFamily="2" charset="-78"/>
            </a:endParaRPr>
          </a:p>
        </p:txBody>
      </p:sp>
      <p:sp>
        <p:nvSpPr>
          <p:cNvPr id="3" name="Rectangle 2"/>
          <p:cNvSpPr/>
          <p:nvPr/>
        </p:nvSpPr>
        <p:spPr>
          <a:xfrm>
            <a:off x="4090219" y="1345860"/>
            <a:ext cx="7747820" cy="369332"/>
          </a:xfrm>
          <a:prstGeom prst="rect">
            <a:avLst/>
          </a:prstGeom>
        </p:spPr>
        <p:txBody>
          <a:bodyPr wrap="square">
            <a:spAutoFit/>
          </a:bodyPr>
          <a:lstStyle/>
          <a:p>
            <a:pPr algn="justLow" rtl="1">
              <a:lnSpc>
                <a:spcPct val="200000"/>
              </a:lnSpc>
            </a:pPr>
            <a:r>
              <a:rPr lang="fa-IR" dirty="0">
                <a:cs typeface="B Nazanin" panose="00000400000000000000" pitchFamily="2" charset="-78"/>
              </a:rPr>
              <a:t>آثار منتشر شده استاد بیش از ۵۰ کتاب است که برخی از مهم‌ترین آن عبارتند از:</a:t>
            </a:r>
            <a:endParaRPr lang="en-US" dirty="0">
              <a:cs typeface="B Nazanin" panose="00000400000000000000" pitchFamily="2" charset="-78"/>
            </a:endParaRPr>
          </a:p>
        </p:txBody>
      </p:sp>
      <p:sp>
        <p:nvSpPr>
          <p:cNvPr id="5" name="Rectangle 4"/>
          <p:cNvSpPr/>
          <p:nvPr/>
        </p:nvSpPr>
        <p:spPr>
          <a:xfrm>
            <a:off x="7433443" y="2770964"/>
            <a:ext cx="4404596" cy="3416320"/>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آشنایی با قرآن</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اسلام و مقتضیات زمان</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انسان کامل</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پیرامون انقلاب اسلامی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پیرامون جمهوری اسلامی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تعلیم و تربیت در اسلام</a:t>
            </a:r>
            <a:endParaRPr lang="en-US" dirty="0">
              <a:cs typeface="B Nazanin" panose="00000400000000000000" pitchFamily="2" charset="-78"/>
            </a:endParaRPr>
          </a:p>
        </p:txBody>
      </p:sp>
      <p:sp>
        <p:nvSpPr>
          <p:cNvPr id="6" name="Rectangle 5"/>
          <p:cNvSpPr/>
          <p:nvPr/>
        </p:nvSpPr>
        <p:spPr>
          <a:xfrm>
            <a:off x="3156155" y="2695341"/>
            <a:ext cx="3893574" cy="3416320"/>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توحید</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نبوت</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معاد</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حماسه حسینی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خدمات متقابل اسلام و ایران</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عدل الهی</a:t>
            </a:r>
            <a:endParaRPr lang="en-US" dirty="0">
              <a:cs typeface="B Nazanin" panose="00000400000000000000" pitchFamily="2" charset="-78"/>
            </a:endParaRPr>
          </a:p>
        </p:txBody>
      </p:sp>
      <p:pic>
        <p:nvPicPr>
          <p:cNvPr id="4098" name="Picture 2" descr="قیمت و خرید کتاب آشنایی با قرآن اثر مرتضی مطهری انتشارات صدرا 14جلدی">
            <a:extLst>
              <a:ext uri="{FF2B5EF4-FFF2-40B4-BE49-F238E27FC236}">
                <a16:creationId xmlns:a16="http://schemas.microsoft.com/office/drawing/2014/main" id="{F227FE0A-FADE-887C-7E46-6353FF9EFB88}"/>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353961" y="636011"/>
            <a:ext cx="4506798" cy="4506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781180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آثار </a:t>
            </a:r>
            <a:endParaRPr lang="en-US" sz="2000" dirty="0">
              <a:cs typeface="B Titr" panose="00000700000000000000" pitchFamily="2" charset="-78"/>
            </a:endParaRPr>
          </a:p>
        </p:txBody>
      </p:sp>
      <p:sp>
        <p:nvSpPr>
          <p:cNvPr id="3" name="Rectangle 2"/>
          <p:cNvSpPr/>
          <p:nvPr/>
        </p:nvSpPr>
        <p:spPr>
          <a:xfrm>
            <a:off x="631596" y="1553250"/>
            <a:ext cx="6945527" cy="577081"/>
          </a:xfrm>
          <a:prstGeom prst="rect">
            <a:avLst/>
          </a:prstGeom>
        </p:spPr>
        <p:txBody>
          <a:bodyPr wrap="square">
            <a:spAutoFit/>
          </a:bodyPr>
          <a:lstStyle/>
          <a:p>
            <a:pPr algn="justLow" rtl="1">
              <a:lnSpc>
                <a:spcPct val="200000"/>
              </a:lnSpc>
            </a:pPr>
            <a:r>
              <a:rPr lang="fa-IR" dirty="0">
                <a:cs typeface="B Nazanin" panose="00000400000000000000" pitchFamily="2" charset="-78"/>
              </a:rPr>
              <a:t>آثار منتشر شده استاد بیش از ۵۰ کتاب است که برخی از مهم‌ترین آن عبارتند از:</a:t>
            </a:r>
            <a:endParaRPr lang="en-US" dirty="0">
              <a:cs typeface="B Nazanin" panose="00000400000000000000" pitchFamily="2" charset="-78"/>
            </a:endParaRPr>
          </a:p>
        </p:txBody>
      </p:sp>
      <p:sp>
        <p:nvSpPr>
          <p:cNvPr id="4" name="Rectangle 3"/>
          <p:cNvSpPr/>
          <p:nvPr/>
        </p:nvSpPr>
        <p:spPr>
          <a:xfrm>
            <a:off x="2818310" y="2297111"/>
            <a:ext cx="4758813" cy="3970318"/>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داستان راستان</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سیری در نهج البلاغه</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سیری در سیره نبوی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سیری در سیره ائمه اطهار (علیهم‌السلام)</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شرح مبسوط منظومه</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علل گرایش مادّیگری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فطرت </a:t>
            </a:r>
            <a:endParaRPr lang="en-US" dirty="0">
              <a:cs typeface="B Nazanin" panose="00000400000000000000" pitchFamily="2" charset="-78"/>
            </a:endParaRPr>
          </a:p>
        </p:txBody>
      </p:sp>
      <p:sp>
        <p:nvSpPr>
          <p:cNvPr id="7" name="Rectangle 6"/>
          <p:cNvSpPr/>
          <p:nvPr/>
        </p:nvSpPr>
        <p:spPr>
          <a:xfrm>
            <a:off x="-1478387" y="2297111"/>
            <a:ext cx="3903406" cy="3416320"/>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فلسفه اخلاق</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فلسفه تاریخ</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 گفتارهای معنوی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مسأله حجاب</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نظام حقوق زن در اسلام</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قیام و انقلاب مهدی (عج)</a:t>
            </a:r>
            <a:endParaRPr lang="en-US" dirty="0">
              <a:cs typeface="B Nazanin" panose="00000400000000000000" pitchFamily="2" charset="-78"/>
            </a:endParaRPr>
          </a:p>
        </p:txBody>
      </p:sp>
      <p:pic>
        <p:nvPicPr>
          <p:cNvPr id="5122" name="Picture 2" descr="داستان راستان، تک جلدی (نسخه الکترونیکی) - مرکز نشر آثار استاد مطهری">
            <a:extLst>
              <a:ext uri="{FF2B5EF4-FFF2-40B4-BE49-F238E27FC236}">
                <a16:creationId xmlns:a16="http://schemas.microsoft.com/office/drawing/2014/main" id="{CDD0F287-37D6-5ED6-7B03-66E4B1C4D2C1}"/>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59079" y="1447092"/>
            <a:ext cx="3238500" cy="4886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11483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آثار </a:t>
            </a:r>
            <a:endParaRPr lang="en-US" sz="2000" dirty="0">
              <a:cs typeface="B Titr" panose="00000700000000000000" pitchFamily="2" charset="-78"/>
            </a:endParaRPr>
          </a:p>
        </p:txBody>
      </p:sp>
      <p:sp>
        <p:nvSpPr>
          <p:cNvPr id="5" name="Rectangle 4"/>
          <p:cNvSpPr/>
          <p:nvPr/>
        </p:nvSpPr>
        <p:spPr>
          <a:xfrm>
            <a:off x="5003403" y="1524601"/>
            <a:ext cx="6852241" cy="369332"/>
          </a:xfrm>
          <a:prstGeom prst="rect">
            <a:avLst/>
          </a:prstGeom>
        </p:spPr>
        <p:txBody>
          <a:bodyPr wrap="square">
            <a:spAutoFit/>
          </a:bodyPr>
          <a:lstStyle/>
          <a:p>
            <a:pPr algn="r" rtl="1"/>
            <a:r>
              <a:rPr lang="fa-IR" b="1" dirty="0">
                <a:cs typeface="B Nazanin" panose="00000400000000000000" pitchFamily="2" charset="-78"/>
              </a:rPr>
              <a:t>برخی از آثار منتشر نشده استاد عبارتند از:</a:t>
            </a:r>
            <a:endParaRPr lang="en-US" b="1" dirty="0">
              <a:cs typeface="B Nazanin" panose="00000400000000000000" pitchFamily="2" charset="-78"/>
            </a:endParaRPr>
          </a:p>
        </p:txBody>
      </p:sp>
      <p:sp>
        <p:nvSpPr>
          <p:cNvPr id="6" name="Rectangle 5"/>
          <p:cNvSpPr/>
          <p:nvPr/>
        </p:nvSpPr>
        <p:spPr>
          <a:xfrm>
            <a:off x="3055773" y="2079954"/>
            <a:ext cx="8799871" cy="3970318"/>
          </a:xfrm>
          <a:prstGeom prst="rect">
            <a:avLst/>
          </a:prstGeom>
        </p:spPr>
        <p:txBody>
          <a:bodyPr wrap="square">
            <a:spAutoFit/>
          </a:bodyPr>
          <a:lstStyle/>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شرح منظومه (به زبان عربی به قلم حجة‌الاسلام شیخ محمدتقی شریعتمداری) </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آشنایی با قرآن (جلدهای ۵ تا ۱۵)؛ فلسفه تاریخ (جلدهای ۲ تا ۴)</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 مسأله بردگی در اسلام</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پانزده گفتار</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توکل و رضا</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انسان‌شناسی</a:t>
            </a:r>
          </a:p>
          <a:p>
            <a:pPr marL="285750" indent="-285750" algn="justLow" rtl="1">
              <a:lnSpc>
                <a:spcPct val="200000"/>
              </a:lnSpc>
              <a:buFont typeface="Wingdings" panose="05000000000000000000" pitchFamily="2" charset="2"/>
              <a:buChar char="v"/>
            </a:pPr>
            <a:r>
              <a:rPr lang="fa-IR" dirty="0">
                <a:cs typeface="B Nazanin" panose="00000400000000000000" pitchFamily="2" charset="-78"/>
              </a:rPr>
              <a:t>حاشیه بر تفسیر المیزان؛ و ...</a:t>
            </a:r>
            <a:endParaRPr lang="en-US" dirty="0">
              <a:cs typeface="B Nazanin" panose="00000400000000000000" pitchFamily="2" charset="-78"/>
            </a:endParaRPr>
          </a:p>
        </p:txBody>
      </p:sp>
      <p:pic>
        <p:nvPicPr>
          <p:cNvPr id="6146" name="Picture 2" descr="معرفی و دانلود کتاب پانزده گفتار | مرتضی مطهری | کتابراه">
            <a:extLst>
              <a:ext uri="{FF2B5EF4-FFF2-40B4-BE49-F238E27FC236}">
                <a16:creationId xmlns:a16="http://schemas.microsoft.com/office/drawing/2014/main" id="{A99AFFD2-B2C7-36C4-28E6-9810CEFF194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990207" y="961534"/>
            <a:ext cx="3678810" cy="52554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3904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16645" y="78347"/>
            <a:ext cx="3430945" cy="400110"/>
          </a:xfrm>
          <a:prstGeom prst="rect">
            <a:avLst/>
          </a:prstGeom>
        </p:spPr>
        <p:txBody>
          <a:bodyPr wrap="square">
            <a:spAutoFit/>
          </a:bodyPr>
          <a:lstStyle/>
          <a:p>
            <a:pPr algn="r" rtl="1"/>
            <a:r>
              <a:rPr lang="fa-IR" sz="2000" dirty="0">
                <a:cs typeface="B Titr" panose="00000700000000000000" pitchFamily="2" charset="-78"/>
              </a:rPr>
              <a:t> شهید مطهری</a:t>
            </a:r>
            <a:endParaRPr lang="en-US" sz="2000" dirty="0">
              <a:cs typeface="B Titr" panose="00000700000000000000" pitchFamily="2" charset="-78"/>
            </a:endParaRPr>
          </a:p>
        </p:txBody>
      </p:sp>
      <p:sp>
        <p:nvSpPr>
          <p:cNvPr id="4" name="Rectangle 3"/>
          <p:cNvSpPr/>
          <p:nvPr/>
        </p:nvSpPr>
        <p:spPr>
          <a:xfrm>
            <a:off x="5594554" y="2048328"/>
            <a:ext cx="6132390" cy="4143442"/>
          </a:xfrm>
          <a:prstGeom prst="rect">
            <a:avLst/>
          </a:prstGeom>
        </p:spPr>
        <p:txBody>
          <a:bodyPr wrap="square">
            <a:spAutoFit/>
          </a:bodyPr>
          <a:lstStyle/>
          <a:p>
            <a:pPr algn="ctr" rtl="1">
              <a:lnSpc>
                <a:spcPct val="250000"/>
              </a:lnSpc>
            </a:pPr>
            <a:r>
              <a:rPr lang="fa-IR" dirty="0">
                <a:cs typeface="B Nazanin" panose="00000400000000000000" pitchFamily="2" charset="-78"/>
              </a:rPr>
              <a:t>استاد علاوه بر فعالیت‌های علمی، قبل و بعد از انقلاب اسلامی ایران در سیاست نقش‌ بسزایی داشت؛ او از افراد تأثیرگذار و از رهبران فکری انقلاب اسلامی ایران بود. از جمله فعالیت‌های استاد، مبارزه با جریان فکری مارکسیسم، تاسیس حسینیه ارشاد، عضو هیئت موتلفه اسلامی و ریاست شورای انقلاب تا روز شهادت را می‌توان نام برد.</a:t>
            </a:r>
          </a:p>
          <a:p>
            <a:pPr algn="ctr" rtl="1">
              <a:lnSpc>
                <a:spcPct val="250000"/>
              </a:lnSpc>
            </a:pPr>
            <a:r>
              <a:rPr lang="fa-IR" dirty="0">
                <a:cs typeface="B Nazanin" panose="00000400000000000000" pitchFamily="2" charset="-78"/>
              </a:rPr>
              <a:t>سالروز شهادت شهید مطهری در ایران به عنوان روز معلم نام‌گذاری شده و با بزرگداشت مقام معلم همراه است.</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226548" y="630174"/>
            <a:ext cx="4647109" cy="5858612"/>
          </a:xfrm>
          <a:prstGeom prst="rect">
            <a:avLst/>
          </a:prstGeom>
        </p:spPr>
      </p:pic>
    </p:spTree>
    <p:extLst>
      <p:ext uri="{BB962C8B-B14F-4D97-AF65-F5344CB8AC3E}">
        <p14:creationId xmlns:p14="http://schemas.microsoft.com/office/powerpoint/2010/main" val="24546511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پیشتاز نهضت </a:t>
            </a:r>
            <a:endParaRPr lang="en-US" sz="2000" dirty="0">
              <a:cs typeface="B Titr" panose="00000700000000000000" pitchFamily="2" charset="-78"/>
            </a:endParaRPr>
          </a:p>
        </p:txBody>
      </p:sp>
      <p:sp>
        <p:nvSpPr>
          <p:cNvPr id="3" name="Rectangle 2"/>
          <p:cNvSpPr/>
          <p:nvPr/>
        </p:nvSpPr>
        <p:spPr>
          <a:xfrm>
            <a:off x="206477" y="1019515"/>
            <a:ext cx="11779045" cy="2862322"/>
          </a:xfrm>
          <a:prstGeom prst="rect">
            <a:avLst/>
          </a:prstGeom>
        </p:spPr>
        <p:txBody>
          <a:bodyPr wrap="square">
            <a:spAutoFit/>
          </a:bodyPr>
          <a:lstStyle/>
          <a:p>
            <a:pPr algn="justLow" rtl="1">
              <a:lnSpc>
                <a:spcPct val="200000"/>
              </a:lnSpc>
            </a:pPr>
            <a:r>
              <a:rPr lang="fa-IR" dirty="0">
                <a:cs typeface="B Nazanin" panose="00000400000000000000" pitchFamily="2" charset="-78"/>
              </a:rPr>
              <a:t>یکی از عالمانی که در هدایت و راهنمایی مردم در قیام ۱۵ خرداد نقشی اساسی و سازنده داشت، استاد مطهری بود. او در سخنرانی آتشین و انقلابی خود در شب عاشورا خطاب به روحانیت گفت: «باید واقعیت را بگویید و در مقابل همه نوع حادثه و گرفتاری بایستید.» بعد خطبه امام حسین (علیه‌السلام) </a:t>
            </a:r>
            <a:r>
              <a:rPr lang="en-US" dirty="0">
                <a:cs typeface="B Nazanin" panose="00000400000000000000" pitchFamily="2" charset="-78"/>
              </a:rPr>
              <a:t> </a:t>
            </a:r>
            <a:r>
              <a:rPr lang="fa-IR" dirty="0">
                <a:cs typeface="B Nazanin" panose="00000400000000000000" pitchFamily="2" charset="-78"/>
              </a:rPr>
              <a:t>( ... مَن رأی سُلطاناً جائِراً ...) را مطرح کرد و به‌طور صریح و قاطع به محمدرضا پهلوی حمله کرد. </a:t>
            </a:r>
          </a:p>
          <a:p>
            <a:pPr algn="justLow" rtl="1">
              <a:lnSpc>
                <a:spcPct val="200000"/>
              </a:lnSpc>
            </a:pPr>
            <a:r>
              <a:rPr lang="fa-IR" dirty="0">
                <a:cs typeface="B Nazanin" panose="00000400000000000000" pitchFamily="2" charset="-78"/>
              </a:rPr>
              <a:t>به دنبال این سخنرانی حسینی بود که استاد مطهری دستگیر و زندانی شد. </a:t>
            </a:r>
          </a:p>
          <a:p>
            <a:pPr algn="justLow" rtl="1">
              <a:lnSpc>
                <a:spcPct val="200000"/>
              </a:lnSpc>
            </a:pPr>
            <a:r>
              <a:rPr lang="fa-IR" dirty="0">
                <a:cs typeface="B Nazanin" panose="00000400000000000000" pitchFamily="2" charset="-78"/>
              </a:rPr>
              <a:t>این حبس، حدود دو ماه به طول انجامید.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A32201D7-1E47-7F29-E611-74BC157CFF76}"/>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308910" y="3881837"/>
            <a:ext cx="3648075" cy="2428875"/>
          </a:xfrm>
          <a:prstGeom prst="rect">
            <a:avLst/>
          </a:prstGeom>
        </p:spPr>
      </p:pic>
      <p:pic>
        <p:nvPicPr>
          <p:cNvPr id="9" name="Picture 8">
            <a:extLst>
              <a:ext uri="{FF2B5EF4-FFF2-40B4-BE49-F238E27FC236}">
                <a16:creationId xmlns:a16="http://schemas.microsoft.com/office/drawing/2014/main" id="{65BE6C0B-A9A8-A508-F40F-E1F49E2098E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04530" y="2450676"/>
            <a:ext cx="3924300" cy="2428875"/>
          </a:xfrm>
          <a:prstGeom prst="rect">
            <a:avLst/>
          </a:prstGeom>
        </p:spPr>
      </p:pic>
      <p:pic>
        <p:nvPicPr>
          <p:cNvPr id="10" name="Picture 9">
            <a:extLst>
              <a:ext uri="{FF2B5EF4-FFF2-40B4-BE49-F238E27FC236}">
                <a16:creationId xmlns:a16="http://schemas.microsoft.com/office/drawing/2014/main" id="{7F93521D-2560-6864-F437-D361A64CF821}"/>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02958" y="3361985"/>
            <a:ext cx="1847850" cy="2476500"/>
          </a:xfrm>
          <a:prstGeom prst="rect">
            <a:avLst/>
          </a:prstGeom>
        </p:spPr>
      </p:pic>
    </p:spTree>
    <p:extLst>
      <p:ext uri="{BB962C8B-B14F-4D97-AF65-F5344CB8AC3E}">
        <p14:creationId xmlns:p14="http://schemas.microsoft.com/office/powerpoint/2010/main" val="29783813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پیشتاز نهضت </a:t>
            </a:r>
            <a:endParaRPr lang="en-US" sz="2000" dirty="0">
              <a:cs typeface="B Titr" panose="00000700000000000000" pitchFamily="2" charset="-78"/>
            </a:endParaRPr>
          </a:p>
        </p:txBody>
      </p:sp>
      <p:sp>
        <p:nvSpPr>
          <p:cNvPr id="4" name="Rectangle 3"/>
          <p:cNvSpPr/>
          <p:nvPr/>
        </p:nvSpPr>
        <p:spPr>
          <a:xfrm>
            <a:off x="235974" y="966299"/>
            <a:ext cx="11720051"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استاد مطهری یکی از اعضای شورای رهبری حزب سیاسی اسلامی و نظامی «هیأت‌های مؤتلفه اسلامی» بود. او در جمع آنان، مباحث سودمندی ایراد کرد، از جمله مسأله «انسان و سرنوشت».</a:t>
            </a:r>
          </a:p>
          <a:p>
            <a:pPr algn="justLow" rtl="1">
              <a:lnSpc>
                <a:spcPct val="200000"/>
              </a:lnSpc>
            </a:pPr>
            <a:r>
              <a:rPr lang="fa-IR" dirty="0">
                <a:cs typeface="B Nazanin" panose="00000400000000000000" pitchFamily="2" charset="-78"/>
              </a:rPr>
              <a:t>بعد از تبعید امام خمینی، مهم‌ترین عکس‌العمل اسلامی در برابر این ظلم بزرگ، ترور حسنعلی منصور ـ نخست وزیر وقت ـ بود که به دست قهرمانان هیأت‌های مؤتلفه اسلامی انجام شد. و ارشاد و تأیید استاد مطهری بود که این اقدام را به ثمر رساند.</a:t>
            </a:r>
            <a:endParaRPr lang="en-US" dirty="0">
              <a:cs typeface="B Nazanin" panose="00000400000000000000" pitchFamily="2" charset="-78"/>
            </a:endParaRPr>
          </a:p>
        </p:txBody>
      </p:sp>
      <p:sp>
        <p:nvSpPr>
          <p:cNvPr id="5" name="Rectangle 4"/>
          <p:cNvSpPr/>
          <p:nvPr/>
        </p:nvSpPr>
        <p:spPr>
          <a:xfrm>
            <a:off x="4785360" y="3914703"/>
            <a:ext cx="7089384" cy="2308324"/>
          </a:xfrm>
          <a:prstGeom prst="rect">
            <a:avLst/>
          </a:prstGeom>
        </p:spPr>
        <p:txBody>
          <a:bodyPr wrap="square">
            <a:spAutoFit/>
          </a:bodyPr>
          <a:lstStyle/>
          <a:p>
            <a:pPr algn="justLow" rtl="1">
              <a:lnSpc>
                <a:spcPct val="200000"/>
              </a:lnSpc>
            </a:pPr>
            <a:r>
              <a:rPr lang="fa-IR" dirty="0">
                <a:cs typeface="B Nazanin" panose="00000400000000000000" pitchFamily="2" charset="-78"/>
              </a:rPr>
              <a:t>آیت‌الله مطهری بعد از پیروزی انقلاب اسلامی، برای تثبیت حکومت اسلامی، فعالیت‌های بسیار ارزنده و سرنوشت‌سازی انجام داد. از آن جمله ایشان مهم‌ترین و مورد اعتمادترین مشاور حضرت امام خمینی بود و نظرشان درباره معرفی افراد برای مسئولیت‌های مختلف، پذیرفته می‌شد.</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0753" y="3200925"/>
            <a:ext cx="3778821" cy="3425660"/>
          </a:xfrm>
          <a:prstGeom prst="rect">
            <a:avLst/>
          </a:prstGeom>
        </p:spPr>
      </p:pic>
    </p:spTree>
    <p:extLst>
      <p:ext uri="{BB962C8B-B14F-4D97-AF65-F5344CB8AC3E}">
        <p14:creationId xmlns:p14="http://schemas.microsoft.com/office/powerpoint/2010/main" val="2749131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شهید مطهری از نگاه شخصیت های بزرگ </a:t>
            </a:r>
            <a:endParaRPr lang="en-US" sz="2000" dirty="0">
              <a:cs typeface="B Titr" panose="00000700000000000000" pitchFamily="2" charset="-78"/>
            </a:endParaRPr>
          </a:p>
        </p:txBody>
      </p:sp>
      <p:sp>
        <p:nvSpPr>
          <p:cNvPr id="3" name="Rectangle 2"/>
          <p:cNvSpPr/>
          <p:nvPr/>
        </p:nvSpPr>
        <p:spPr>
          <a:xfrm>
            <a:off x="8187488" y="1252283"/>
            <a:ext cx="3748618" cy="3901068"/>
          </a:xfrm>
          <a:prstGeom prst="rect">
            <a:avLst/>
          </a:prstGeom>
        </p:spPr>
        <p:txBody>
          <a:bodyPr wrap="square">
            <a:spAutoFit/>
          </a:bodyPr>
          <a:lstStyle/>
          <a:p>
            <a:pPr algn="justLow" rtl="1">
              <a:lnSpc>
                <a:spcPct val="200000"/>
              </a:lnSpc>
            </a:pPr>
            <a:r>
              <a:rPr lang="fa-IR" b="1" dirty="0">
                <a:cs typeface="B Nazanin" panose="00000400000000000000" pitchFamily="2" charset="-78"/>
              </a:rPr>
              <a:t>امام خمینی</a:t>
            </a:r>
          </a:p>
          <a:p>
            <a:pPr algn="justLow" rtl="1">
              <a:lnSpc>
                <a:spcPct val="200000"/>
              </a:lnSpc>
            </a:pPr>
            <a:r>
              <a:rPr lang="fa-IR" dirty="0">
                <a:cs typeface="B Nazanin" panose="00000400000000000000" pitchFamily="2" charset="-78"/>
              </a:rPr>
              <a:t>مطهری که در طهارت روح و قوت ایمان و قدرت بیان کم نظیر بود مفت و به ملا اعلی پیوست لکن بدخواهان بدانند که با رفتن او شخصیت اسلامی و علمی و فلسفی اش نمی رود.</a:t>
            </a:r>
          </a:p>
          <a:p>
            <a:pPr algn="justLow" rtl="1">
              <a:lnSpc>
                <a:spcPct val="200000"/>
              </a:lnSpc>
            </a:pPr>
            <a:r>
              <a:rPr lang="fa-IR" dirty="0">
                <a:cs typeface="B Nazanin" panose="00000400000000000000" pitchFamily="2" charset="-78"/>
              </a:rPr>
              <a:t>«…تسلیت در شهادت مردی که در اسلام شناسی و فنون مختلفه اسلام و قرآن بی نظیر بود».</a:t>
            </a:r>
            <a:endParaRPr lang="en-US" dirty="0">
              <a:cs typeface="B Nazanin" panose="00000400000000000000" pitchFamily="2" charset="-78"/>
            </a:endParaRPr>
          </a:p>
        </p:txBody>
      </p:sp>
      <p:pic>
        <p:nvPicPr>
          <p:cNvPr id="8" name="Picture 7">
            <a:extLst>
              <a:ext uri="{FF2B5EF4-FFF2-40B4-BE49-F238E27FC236}">
                <a16:creationId xmlns:a16="http://schemas.microsoft.com/office/drawing/2014/main" id="{8AE50162-DA4B-19CA-D36E-DBD4B72A6B0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941895" y="677415"/>
            <a:ext cx="5590880" cy="5784660"/>
          </a:xfrm>
          <a:prstGeom prst="rect">
            <a:avLst/>
          </a:prstGeom>
        </p:spPr>
      </p:pic>
    </p:spTree>
    <p:extLst>
      <p:ext uri="{BB962C8B-B14F-4D97-AF65-F5344CB8AC3E}">
        <p14:creationId xmlns:p14="http://schemas.microsoft.com/office/powerpoint/2010/main" val="18437300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شهید مطهری از نگاه شخصیت های بزرگ </a:t>
            </a:r>
            <a:endParaRPr lang="en-US" sz="2000" dirty="0">
              <a:cs typeface="B Titr" panose="00000700000000000000" pitchFamily="2" charset="-78"/>
            </a:endParaRPr>
          </a:p>
        </p:txBody>
      </p:sp>
      <p:sp>
        <p:nvSpPr>
          <p:cNvPr id="3" name="Rectangle 2"/>
          <p:cNvSpPr/>
          <p:nvPr/>
        </p:nvSpPr>
        <p:spPr>
          <a:xfrm>
            <a:off x="113122" y="1064964"/>
            <a:ext cx="11870803" cy="1685077"/>
          </a:xfrm>
          <a:prstGeom prst="rect">
            <a:avLst/>
          </a:prstGeom>
        </p:spPr>
        <p:txBody>
          <a:bodyPr wrap="square">
            <a:spAutoFit/>
          </a:bodyPr>
          <a:lstStyle/>
          <a:p>
            <a:pPr algn="justLow" rtl="1">
              <a:lnSpc>
                <a:spcPct val="200000"/>
              </a:lnSpc>
            </a:pPr>
            <a:r>
              <a:rPr lang="fa-IR" b="1" dirty="0">
                <a:cs typeface="B Nazanin" panose="00000400000000000000" pitchFamily="2" charset="-78"/>
              </a:rPr>
              <a:t>علامه طباطبایی</a:t>
            </a:r>
          </a:p>
          <a:p>
            <a:pPr algn="justLow" rtl="1">
              <a:lnSpc>
                <a:spcPct val="200000"/>
              </a:lnSpc>
            </a:pPr>
            <a:r>
              <a:rPr lang="fa-IR" dirty="0">
                <a:cs typeface="B Nazanin" panose="00000400000000000000" pitchFamily="2" charset="-78"/>
              </a:rPr>
              <a:t>مرحوم مغفور مطهری که دانشمندی بود متفکر و محقق دارای هوش سرشار و فکری روشن و ذهنی واقع بین. تألیفانی که از خود به یادگار گذاشته و تحقیقاتی که در اطراف مقاصد علمی و برهانی نگاشته و در لابلای کتاب هایش به چشم می خورد، اعجاب آور است.</a:t>
            </a:r>
          </a:p>
        </p:txBody>
      </p:sp>
      <p:pic>
        <p:nvPicPr>
          <p:cNvPr id="8194" name="Picture 2" descr="سید محمدحسین طباطبایی - ویکی فقه">
            <a:extLst>
              <a:ext uri="{FF2B5EF4-FFF2-40B4-BE49-F238E27FC236}">
                <a16:creationId xmlns:a16="http://schemas.microsoft.com/office/drawing/2014/main" id="{D04BD3D6-C39D-1388-EB49-99ACE7E899C4}"/>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320342" y="3221305"/>
            <a:ext cx="3960810" cy="2954764"/>
          </a:xfrm>
          <a:prstGeom prst="roundRect">
            <a:avLst/>
          </a:prstGeom>
          <a:noFill/>
          <a:extLst>
            <a:ext uri="{909E8E84-426E-40DD-AFC4-6F175D3DCCD1}">
              <a14:hiddenFill xmlns:a14="http://schemas.microsoft.com/office/drawing/2010/main">
                <a:solidFill>
                  <a:srgbClr val="FFFFFF"/>
                </a:solidFill>
              </a14:hiddenFill>
            </a:ext>
          </a:extLst>
        </p:spPr>
      </p:pic>
      <p:pic>
        <p:nvPicPr>
          <p:cNvPr id="8196" name="Picture 4" descr="مزاح جالب علامه طباطبایی با بنیانگذار جمهوری اسلامی">
            <a:extLst>
              <a:ext uri="{FF2B5EF4-FFF2-40B4-BE49-F238E27FC236}">
                <a16:creationId xmlns:a16="http://schemas.microsoft.com/office/drawing/2014/main" id="{71080D80-09D1-DB2F-CA55-9F63321AB71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89845" y="3195980"/>
            <a:ext cx="5237010" cy="2980089"/>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92939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شهید مطهری از نگاه شخصیت های بزرگ </a:t>
            </a:r>
            <a:endParaRPr lang="en-US" sz="2000" dirty="0">
              <a:cs typeface="B Titr" panose="00000700000000000000" pitchFamily="2" charset="-78"/>
            </a:endParaRPr>
          </a:p>
        </p:txBody>
      </p:sp>
      <p:sp>
        <p:nvSpPr>
          <p:cNvPr id="3" name="Rectangle 2"/>
          <p:cNvSpPr/>
          <p:nvPr/>
        </p:nvSpPr>
        <p:spPr>
          <a:xfrm>
            <a:off x="5995447" y="1169543"/>
            <a:ext cx="5903864" cy="2793072"/>
          </a:xfrm>
          <a:prstGeom prst="rect">
            <a:avLst/>
          </a:prstGeom>
        </p:spPr>
        <p:txBody>
          <a:bodyPr wrap="square">
            <a:spAutoFit/>
          </a:bodyPr>
          <a:lstStyle/>
          <a:p>
            <a:pPr algn="justLow" rtl="1">
              <a:lnSpc>
                <a:spcPct val="200000"/>
              </a:lnSpc>
            </a:pPr>
            <a:r>
              <a:rPr lang="fa-IR" b="1" dirty="0">
                <a:cs typeface="B Nazanin" panose="00000400000000000000" pitchFamily="2" charset="-78"/>
              </a:rPr>
              <a:t>آیت الله خامنه ای</a:t>
            </a:r>
          </a:p>
          <a:p>
            <a:pPr algn="justLow" rtl="1">
              <a:lnSpc>
                <a:spcPct val="200000"/>
              </a:lnSpc>
            </a:pPr>
            <a:r>
              <a:rPr lang="fa-IR" dirty="0">
                <a:cs typeface="B Nazanin" panose="00000400000000000000" pitchFamily="2" charset="-78"/>
              </a:rPr>
              <a:t>آقای مطهری در پیروزی این انقلاب بلکه در به وجود آوردن این انقلاب هم نقش بسیار داشتند…</a:t>
            </a:r>
          </a:p>
          <a:p>
            <a:pPr algn="justLow" rtl="1">
              <a:lnSpc>
                <a:spcPct val="200000"/>
              </a:lnSpc>
            </a:pPr>
            <a:r>
              <a:rPr lang="fa-IR" dirty="0">
                <a:cs typeface="B Nazanin" panose="00000400000000000000" pitchFamily="2" charset="-78"/>
              </a:rPr>
              <a:t>مرحوم مطهری جزو شخصیت ها و پیش روان کاروان تقریب روحانی و دانشجو بود که با قوت و صلابت شخصیت علمی اش، مخاطبان خودش را متواضع کرده بود.</a:t>
            </a:r>
          </a:p>
        </p:txBody>
      </p:sp>
      <p:pic>
        <p:nvPicPr>
          <p:cNvPr id="6" name="Picture 5">
            <a:extLst>
              <a:ext uri="{FF2B5EF4-FFF2-40B4-BE49-F238E27FC236}">
                <a16:creationId xmlns:a16="http://schemas.microsoft.com/office/drawing/2014/main" id="{84145DF6-1994-A254-15E7-AE49B25E1ED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149044" y="861857"/>
            <a:ext cx="2676754" cy="3257615"/>
          </a:xfrm>
          <a:prstGeom prst="roundRect">
            <a:avLst/>
          </a:prstGeom>
        </p:spPr>
      </p:pic>
      <p:pic>
        <p:nvPicPr>
          <p:cNvPr id="7" name="Picture 6">
            <a:extLst>
              <a:ext uri="{FF2B5EF4-FFF2-40B4-BE49-F238E27FC236}">
                <a16:creationId xmlns:a16="http://schemas.microsoft.com/office/drawing/2014/main" id="{C055E63F-D6FB-BCF9-6F86-AC3599C2B60A}"/>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r="-1066"/>
          <a:stretch/>
        </p:blipFill>
        <p:spPr>
          <a:xfrm>
            <a:off x="2990096" y="2974830"/>
            <a:ext cx="2676754" cy="3257615"/>
          </a:xfrm>
          <a:prstGeom prst="roundRect">
            <a:avLst/>
          </a:prstGeom>
        </p:spPr>
      </p:pic>
    </p:spTree>
    <p:extLst>
      <p:ext uri="{BB962C8B-B14F-4D97-AF65-F5344CB8AC3E}">
        <p14:creationId xmlns:p14="http://schemas.microsoft.com/office/powerpoint/2010/main" val="144462987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96000" y="97727"/>
            <a:ext cx="5171256" cy="400110"/>
          </a:xfrm>
          <a:prstGeom prst="rect">
            <a:avLst/>
          </a:prstGeom>
        </p:spPr>
        <p:txBody>
          <a:bodyPr wrap="square">
            <a:spAutoFit/>
          </a:bodyPr>
          <a:lstStyle/>
          <a:p>
            <a:pPr algn="r" rtl="1"/>
            <a:r>
              <a:rPr lang="fa-IR" sz="2000" dirty="0">
                <a:cs typeface="B Titr" panose="00000700000000000000" pitchFamily="2" charset="-78"/>
              </a:rPr>
              <a:t>شهید مطهری از نگاه شخصیت های بزرگ </a:t>
            </a:r>
            <a:endParaRPr lang="en-US" sz="2000" dirty="0">
              <a:cs typeface="B Titr" panose="00000700000000000000" pitchFamily="2" charset="-78"/>
            </a:endParaRPr>
          </a:p>
        </p:txBody>
      </p:sp>
      <p:sp>
        <p:nvSpPr>
          <p:cNvPr id="3" name="Rectangle 2"/>
          <p:cNvSpPr/>
          <p:nvPr/>
        </p:nvSpPr>
        <p:spPr>
          <a:xfrm>
            <a:off x="6834433" y="1141300"/>
            <a:ext cx="5001982" cy="4939814"/>
          </a:xfrm>
          <a:prstGeom prst="rect">
            <a:avLst/>
          </a:prstGeom>
        </p:spPr>
        <p:txBody>
          <a:bodyPr wrap="square">
            <a:spAutoFit/>
          </a:bodyPr>
          <a:lstStyle/>
          <a:p>
            <a:pPr algn="justLow" rtl="1">
              <a:lnSpc>
                <a:spcPct val="300000"/>
              </a:lnSpc>
            </a:pPr>
            <a:r>
              <a:rPr lang="fa-IR" b="1" dirty="0">
                <a:cs typeface="B Nazanin" panose="00000400000000000000" pitchFamily="2" charset="-78"/>
              </a:rPr>
              <a:t>آیت الله مشکینی</a:t>
            </a:r>
          </a:p>
          <a:p>
            <a:pPr algn="justLow" rtl="1">
              <a:lnSpc>
                <a:spcPct val="300000"/>
              </a:lnSpc>
            </a:pPr>
            <a:r>
              <a:rPr lang="fa-IR" dirty="0">
                <a:cs typeface="B Nazanin" panose="00000400000000000000" pitchFamily="2" charset="-78"/>
              </a:rPr>
              <a:t>ایشان یک اسلام شناس و درک کننده اسلام راستین بود و چون عقاید و عمل و اخلاق و روش و فروع را خوب درک می کرد… قهراً عده ای با مرحوم مطهری مخالفت داشتند و حداقل سه تیپ با ایشان مخالفند: تیپ اول مادیون ضد الهیون… تیپ دوم آقایان التقاطی… و تیپ سوم ملی گرایان.</a:t>
            </a:r>
          </a:p>
        </p:txBody>
      </p:sp>
      <p:pic>
        <p:nvPicPr>
          <p:cNvPr id="9218" name="Picture 2" descr="علی مشکینی - ویکی‌پدیا، دانشنامهٔ آزاد">
            <a:extLst>
              <a:ext uri="{FF2B5EF4-FFF2-40B4-BE49-F238E27FC236}">
                <a16:creationId xmlns:a16="http://schemas.microsoft.com/office/drawing/2014/main" id="{848CA348-21F4-E655-26D2-2C475AFE8EF9}"/>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0" y="556181"/>
            <a:ext cx="3032693" cy="4374660"/>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آیت‌الله علی مشکینی (متوفی 1386/5/8)">
            <a:extLst>
              <a:ext uri="{FF2B5EF4-FFF2-40B4-BE49-F238E27FC236}">
                <a16:creationId xmlns:a16="http://schemas.microsoft.com/office/drawing/2014/main" id="{A4A60FB4-7647-EDC2-D166-1C62592FF71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3266" y="2026763"/>
            <a:ext cx="3069996" cy="46049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6243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7510" y="97727"/>
            <a:ext cx="5171256" cy="400110"/>
          </a:xfrm>
          <a:prstGeom prst="rect">
            <a:avLst/>
          </a:prstGeom>
        </p:spPr>
        <p:txBody>
          <a:bodyPr wrap="square">
            <a:spAutoFit/>
          </a:bodyPr>
          <a:lstStyle/>
          <a:p>
            <a:pPr algn="r" rtl="1"/>
            <a:r>
              <a:rPr lang="fa-IR" sz="2000" dirty="0">
                <a:cs typeface="B Titr" panose="00000700000000000000" pitchFamily="2" charset="-78"/>
              </a:rPr>
              <a:t>شهادت</a:t>
            </a:r>
            <a:endParaRPr lang="en-US" sz="2000" dirty="0">
              <a:cs typeface="B Titr" panose="00000700000000000000" pitchFamily="2" charset="-78"/>
            </a:endParaRPr>
          </a:p>
        </p:txBody>
      </p:sp>
      <p:sp>
        <p:nvSpPr>
          <p:cNvPr id="3" name="Rectangle 2"/>
          <p:cNvSpPr/>
          <p:nvPr/>
        </p:nvSpPr>
        <p:spPr>
          <a:xfrm>
            <a:off x="6715842" y="1166482"/>
            <a:ext cx="5171256"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بعضی از اعضای شورای انقلاب در شب یازدهم اردیبهشت ۱۳۵۸ جلسه‌ای را درباره مسایل جاری مملکت در منزل دکتر سحابی تشکیل دادند که تا ساعت ۱۰:۰۵ شب ادامه داشت. استاد مطهری در پایان جلسه از منزل سحابی خارج شد تا به طرف اتومبیل دوستش برود. وقتی که به اول کوچه رسید شخصی از پشت سر ایشان را به نام صدا زد. وقتی استاد سرش را به پشت برگرداند توسط او ترور شد. این شخص، یکی از اعضاء گروه منحرف فرقان به نام محمدعلی بصیری بود. پس از تیراندازی، استاد را به بیمارستان طرفه بردند، ولی معالجه اطباء و پزشکان اثر نداشت و سرانجام به شهادت رسید.</a:t>
            </a:r>
          </a:p>
        </p:txBody>
      </p:sp>
      <p:pic>
        <p:nvPicPr>
          <p:cNvPr id="11266" name="Picture 2" descr="تصویر امام خمینی با کیفیت بالا - همیار گرافیک - طرح لایه باز کارت ویزیت  آگهی ترحیم لایه باز">
            <a:extLst>
              <a:ext uri="{FF2B5EF4-FFF2-40B4-BE49-F238E27FC236}">
                <a16:creationId xmlns:a16="http://schemas.microsoft.com/office/drawing/2014/main" id="{6B6CB558-287C-CAB3-4275-6AAEFEDD4072}"/>
              </a:ext>
            </a:extLst>
          </p:cNvPr>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1149255" y="1166482"/>
            <a:ext cx="4326904" cy="47992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722947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249CCA0-F5FD-2FFB-05AB-C117E831BC7B}"/>
              </a:ext>
            </a:extLst>
          </p:cNvPr>
          <p:cNvSpPr txBox="1"/>
          <p:nvPr/>
        </p:nvSpPr>
        <p:spPr>
          <a:xfrm>
            <a:off x="848413" y="1042822"/>
            <a:ext cx="10737129" cy="1131079"/>
          </a:xfrm>
          <a:prstGeom prst="rect">
            <a:avLst/>
          </a:prstGeom>
          <a:noFill/>
        </p:spPr>
        <p:txBody>
          <a:bodyPr wrap="square">
            <a:spAutoFit/>
          </a:bodyPr>
          <a:lstStyle/>
          <a:p>
            <a:pPr algn="ctr" rtl="1">
              <a:lnSpc>
                <a:spcPct val="200000"/>
              </a:lnSpc>
            </a:pPr>
            <a:r>
              <a:rPr lang="fa-IR" dirty="0">
                <a:cs typeface="B Nazanin" panose="00000400000000000000" pitchFamily="2" charset="-78"/>
              </a:rPr>
              <a:t>پیکر استاد در صبح پنج‌شنبه ۱۳ اردیبهشت در میان جمعیتی انبوه از دانشگاه تهران تشییع و به قم منتقل شده و در مسجد بالا سر مرقد مطهر حضرت معصومه (سلام‌الله‌علیهم) نزدیک قبر آیات عظام حائری، صدر، خوانساری، دفن شد</a:t>
            </a:r>
            <a:endParaRPr lang="en-US" dirty="0">
              <a:cs typeface="B Nazanin" panose="00000400000000000000" pitchFamily="2" charset="-78"/>
            </a:endParaRPr>
          </a:p>
        </p:txBody>
      </p:sp>
      <p:sp>
        <p:nvSpPr>
          <p:cNvPr id="4" name="Rectangle 3">
            <a:extLst>
              <a:ext uri="{FF2B5EF4-FFF2-40B4-BE49-F238E27FC236}">
                <a16:creationId xmlns:a16="http://schemas.microsoft.com/office/drawing/2014/main" id="{B3909654-20B4-F210-78D0-B28A5C476D6E}"/>
              </a:ext>
            </a:extLst>
          </p:cNvPr>
          <p:cNvSpPr/>
          <p:nvPr/>
        </p:nvSpPr>
        <p:spPr>
          <a:xfrm>
            <a:off x="6007510" y="97727"/>
            <a:ext cx="5171256" cy="400110"/>
          </a:xfrm>
          <a:prstGeom prst="rect">
            <a:avLst/>
          </a:prstGeom>
        </p:spPr>
        <p:txBody>
          <a:bodyPr wrap="square">
            <a:spAutoFit/>
          </a:bodyPr>
          <a:lstStyle/>
          <a:p>
            <a:pPr algn="r" rtl="1"/>
            <a:r>
              <a:rPr lang="fa-IR" sz="2000" dirty="0">
                <a:cs typeface="B Titr" panose="00000700000000000000" pitchFamily="2" charset="-78"/>
              </a:rPr>
              <a:t>شهادت</a:t>
            </a:r>
            <a:endParaRPr lang="en-US" sz="2000" dirty="0">
              <a:cs typeface="B Titr" panose="00000700000000000000" pitchFamily="2" charset="-78"/>
            </a:endParaRPr>
          </a:p>
        </p:txBody>
      </p:sp>
      <p:pic>
        <p:nvPicPr>
          <p:cNvPr id="5" name="Picture 4">
            <a:extLst>
              <a:ext uri="{FF2B5EF4-FFF2-40B4-BE49-F238E27FC236}">
                <a16:creationId xmlns:a16="http://schemas.microsoft.com/office/drawing/2014/main" id="{115CA190-E367-3D84-9014-529CD67D664A}"/>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667880" y="2585939"/>
            <a:ext cx="2533430" cy="3304653"/>
          </a:xfrm>
          <a:prstGeom prst="rect">
            <a:avLst/>
          </a:prstGeom>
        </p:spPr>
      </p:pic>
      <p:pic>
        <p:nvPicPr>
          <p:cNvPr id="9" name="Picture 8">
            <a:extLst>
              <a:ext uri="{FF2B5EF4-FFF2-40B4-BE49-F238E27FC236}">
                <a16:creationId xmlns:a16="http://schemas.microsoft.com/office/drawing/2014/main" id="{DD0C48F7-C390-E3B5-438A-0C4E98AAA35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052113" y="2585938"/>
            <a:ext cx="2533429" cy="3395317"/>
          </a:xfrm>
          <a:prstGeom prst="rect">
            <a:avLst/>
          </a:prstGeom>
        </p:spPr>
      </p:pic>
      <p:pic>
        <p:nvPicPr>
          <p:cNvPr id="11" name="Picture 10">
            <a:extLst>
              <a:ext uri="{FF2B5EF4-FFF2-40B4-BE49-F238E27FC236}">
                <a16:creationId xmlns:a16="http://schemas.microsoft.com/office/drawing/2014/main" id="{54440AF9-EFDE-CB80-BEFA-789D4D7CD15B}"/>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547059" y="2587167"/>
            <a:ext cx="5337298" cy="3303425"/>
          </a:xfrm>
          <a:prstGeom prst="rect">
            <a:avLst/>
          </a:prstGeom>
        </p:spPr>
      </p:pic>
    </p:spTree>
    <p:extLst>
      <p:ext uri="{BB962C8B-B14F-4D97-AF65-F5344CB8AC3E}">
        <p14:creationId xmlns:p14="http://schemas.microsoft.com/office/powerpoint/2010/main" val="3840379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7509" y="97726"/>
            <a:ext cx="5171256" cy="400110"/>
          </a:xfrm>
          <a:prstGeom prst="rect">
            <a:avLst/>
          </a:prstGeom>
        </p:spPr>
        <p:txBody>
          <a:bodyPr wrap="square">
            <a:spAutoFit/>
          </a:bodyPr>
          <a:lstStyle/>
          <a:p>
            <a:pPr algn="r" rtl="1"/>
            <a:r>
              <a:rPr lang="fa-IR" sz="2000" dirty="0">
                <a:cs typeface="B Titr" panose="00000700000000000000" pitchFamily="2" charset="-78"/>
              </a:rPr>
              <a:t>پیام  امام خمینی </a:t>
            </a:r>
            <a:endParaRPr lang="en-US" sz="2000" dirty="0">
              <a:cs typeface="B Titr" panose="00000700000000000000" pitchFamily="2" charset="-78"/>
            </a:endParaRPr>
          </a:p>
        </p:txBody>
      </p:sp>
      <p:sp>
        <p:nvSpPr>
          <p:cNvPr id="4" name="Rectangle 3"/>
          <p:cNvSpPr/>
          <p:nvPr/>
        </p:nvSpPr>
        <p:spPr>
          <a:xfrm>
            <a:off x="196646" y="3429000"/>
            <a:ext cx="11798708" cy="2793072"/>
          </a:xfrm>
          <a:prstGeom prst="rect">
            <a:avLst/>
          </a:prstGeom>
        </p:spPr>
        <p:txBody>
          <a:bodyPr wrap="square">
            <a:spAutoFit/>
          </a:bodyPr>
          <a:lstStyle/>
          <a:p>
            <a:pPr algn="ctr" rtl="1">
              <a:lnSpc>
                <a:spcPct val="200000"/>
              </a:lnSpc>
            </a:pPr>
            <a:r>
              <a:rPr lang="fa-IR" dirty="0">
                <a:cs typeface="B Nazanin" panose="00000400000000000000" pitchFamily="2" charset="-78"/>
              </a:rPr>
              <a:t>«گرچه انقلاب اسلامی ایران به رغم بدخواهان و ماجراجویان به خواست و توفیق خداوند به پیروزی رسید، لکن بر ملت و به حوزه‌های اسلامی و علمی خسارت‌های جبران‌ناپذیر نیز بدست منافقین ضد انقلاب واقع شد. همچون ترور خائنانه مرحوم دانشمند و اسلام‌شناس عظیم‌الشان آقا، حاج شیخ مرتضی مطهری (رحمة‌الله‌علیه). آنچه باید عرض کنم درباره او این است که او خدمت‌های ارزشمندی به اسلام و علم نمود و موجب تاسف بسیار است که دست خیانتکار این درخت ثمر بخش را از حوزه‌های علمی و اسلامی گرفت و همگان را از ثمرات ارجمند آن محروم نمود.</a:t>
            </a:r>
          </a:p>
          <a:p>
            <a:pPr algn="ctr" rtl="1">
              <a:lnSpc>
                <a:spcPct val="200000"/>
              </a:lnSpc>
            </a:pPr>
            <a:r>
              <a:rPr lang="fa-IR" dirty="0">
                <a:cs typeface="B Nazanin" panose="00000400000000000000" pitchFamily="2" charset="-78"/>
              </a:rPr>
              <a:t>مطهری فرزندی عزیز برای من و پشتوانه‌ای محکم برای حوزه‌های دینی و علمی و خدمتگزاری سودمند برای اسلام و ملت و کشور بود. خدایش رحمت کند.»</a:t>
            </a:r>
            <a:endParaRPr lang="en-US" dirty="0">
              <a:cs typeface="B Nazanin" panose="00000400000000000000" pitchFamily="2" charset="-78"/>
            </a:endParaRPr>
          </a:p>
        </p:txBody>
      </p:sp>
      <p:grpSp>
        <p:nvGrpSpPr>
          <p:cNvPr id="3" name="Group 2">
            <a:extLst>
              <a:ext uri="{FF2B5EF4-FFF2-40B4-BE49-F238E27FC236}">
                <a16:creationId xmlns:a16="http://schemas.microsoft.com/office/drawing/2014/main" id="{ECCDC970-5DB8-E572-120C-0FA248D64C16}"/>
              </a:ext>
            </a:extLst>
          </p:cNvPr>
          <p:cNvGrpSpPr/>
          <p:nvPr/>
        </p:nvGrpSpPr>
        <p:grpSpPr>
          <a:xfrm>
            <a:off x="2227563" y="977364"/>
            <a:ext cx="7559892" cy="2310934"/>
            <a:chOff x="2075722" y="986791"/>
            <a:chExt cx="7559892" cy="2310934"/>
          </a:xfrm>
        </p:grpSpPr>
        <p:pic>
          <p:nvPicPr>
            <p:cNvPr id="5" name="Picture 4"/>
            <p:cNvPicPr>
              <a:picLocks noChangeAspect="1"/>
            </p:cNvPicPr>
            <p:nvPr/>
          </p:nvPicPr>
          <p:blipFill>
            <a:blip r:embed="rId2"/>
            <a:stretch>
              <a:fillRect/>
            </a:stretch>
          </p:blipFill>
          <p:spPr>
            <a:xfrm>
              <a:off x="2075722" y="986791"/>
              <a:ext cx="2559087" cy="2310934"/>
            </a:xfrm>
            <a:prstGeom prst="roundRect">
              <a:avLst/>
            </a:prstGeom>
          </p:spPr>
        </p:pic>
        <p:pic>
          <p:nvPicPr>
            <p:cNvPr id="10242" name="Picture 2" descr="امام خمینی | خلاصه کوتاه زندگینامه از تولد تا رحلت">
              <a:extLst>
                <a:ext uri="{FF2B5EF4-FFF2-40B4-BE49-F238E27FC236}">
                  <a16:creationId xmlns:a16="http://schemas.microsoft.com/office/drawing/2014/main" id="{AEEAA8C5-40A9-A2EC-8DB8-C84A6F67E39D}"/>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077757" y="1008668"/>
              <a:ext cx="4557857" cy="2289057"/>
            </a:xfrm>
            <a:prstGeom prst="round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865953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007510" y="97727"/>
            <a:ext cx="5171256" cy="400110"/>
          </a:xfrm>
          <a:prstGeom prst="rect">
            <a:avLst/>
          </a:prstGeom>
        </p:spPr>
        <p:txBody>
          <a:bodyPr wrap="square">
            <a:spAutoFit/>
          </a:bodyPr>
          <a:lstStyle/>
          <a:p>
            <a:pPr algn="r" rtl="1"/>
            <a:r>
              <a:rPr lang="fa-IR" sz="2000" dirty="0">
                <a:cs typeface="B Titr" panose="00000700000000000000" pitchFamily="2" charset="-78"/>
              </a:rPr>
              <a:t>منابع </a:t>
            </a:r>
            <a:endParaRPr lang="en-US" sz="2000" dirty="0">
              <a:cs typeface="B Titr" panose="00000700000000000000" pitchFamily="2" charset="-78"/>
            </a:endParaRPr>
          </a:p>
        </p:txBody>
      </p:sp>
      <p:sp>
        <p:nvSpPr>
          <p:cNvPr id="3" name="Rectangle 2"/>
          <p:cNvSpPr/>
          <p:nvPr/>
        </p:nvSpPr>
        <p:spPr>
          <a:xfrm>
            <a:off x="521067" y="1189392"/>
            <a:ext cx="5122649"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https://fa.wikifeqh.ir</a:t>
            </a:r>
          </a:p>
        </p:txBody>
      </p:sp>
      <p:sp>
        <p:nvSpPr>
          <p:cNvPr id="5" name="Rectangle 4"/>
          <p:cNvSpPr/>
          <p:nvPr/>
        </p:nvSpPr>
        <p:spPr>
          <a:xfrm>
            <a:off x="513076" y="1789160"/>
            <a:ext cx="5494434" cy="369332"/>
          </a:xfrm>
          <a:prstGeom prst="rect">
            <a:avLst/>
          </a:prstGeom>
        </p:spPr>
        <p:txBody>
          <a:bodyPr wrap="square">
            <a:spAutoFit/>
          </a:bodyPr>
          <a:lstStyle/>
          <a:p>
            <a:r>
              <a:rPr lang="en-US" dirty="0">
                <a:latin typeface="Times New Roman" panose="02020603050405020304" pitchFamily="18" charset="0"/>
                <a:cs typeface="Times New Roman" panose="02020603050405020304" pitchFamily="18" charset="0"/>
              </a:rPr>
              <a:t>https://www.daneshchi.ir</a:t>
            </a:r>
          </a:p>
        </p:txBody>
      </p:sp>
    </p:spTree>
    <p:extLst>
      <p:ext uri="{BB962C8B-B14F-4D97-AF65-F5344CB8AC3E}">
        <p14:creationId xmlns:p14="http://schemas.microsoft.com/office/powerpoint/2010/main" val="2736753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816645" y="78347"/>
            <a:ext cx="3430945" cy="400110"/>
          </a:xfrm>
          <a:prstGeom prst="rect">
            <a:avLst/>
          </a:prstGeom>
        </p:spPr>
        <p:txBody>
          <a:bodyPr wrap="square">
            <a:spAutoFit/>
          </a:bodyPr>
          <a:lstStyle/>
          <a:p>
            <a:pPr algn="r" rtl="1"/>
            <a:r>
              <a:rPr lang="fa-IR" sz="2000" dirty="0">
                <a:cs typeface="B Titr" panose="00000700000000000000" pitchFamily="2" charset="-78"/>
              </a:rPr>
              <a:t> شهید مطهری</a:t>
            </a:r>
            <a:endParaRPr lang="en-US" sz="2000" dirty="0">
              <a:cs typeface="B Titr" panose="00000700000000000000" pitchFamily="2" charset="-78"/>
            </a:endParaRPr>
          </a:p>
        </p:txBody>
      </p:sp>
      <p:sp>
        <p:nvSpPr>
          <p:cNvPr id="3" name="Rectangle 2"/>
          <p:cNvSpPr/>
          <p:nvPr/>
        </p:nvSpPr>
        <p:spPr>
          <a:xfrm>
            <a:off x="398259" y="2715330"/>
            <a:ext cx="7605100"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چون استاد در یک خانواده اصیل روحانی به دنیا آمده بود تقوا و پاکی را از همان ایام کودکی از پدر خویش آموخته بود. </a:t>
            </a:r>
          </a:p>
          <a:p>
            <a:pPr algn="justLow" rtl="1">
              <a:lnSpc>
                <a:spcPct val="200000"/>
              </a:lnSpc>
            </a:pPr>
            <a:r>
              <a:rPr lang="fa-IR" dirty="0">
                <a:cs typeface="B Nazanin" panose="00000400000000000000" pitchFamily="2" charset="-78"/>
              </a:rPr>
              <a:t>رفتار و منش استاد مطهری از همان اوان کودکی از آینده درخشانی حکایت می‌کرد او تقوا و پاکی را پیشه خود کرده و همواره از رفتار ناپسند پرهیز می‌کرد و این حرکت در ساختار شخصیت روحی و اخلاقی استاد بسیار مؤثر بود، پدر استاد، مرحوم حاج شیخ محمدحسین مطهری مردی با تقوا و از شخصیت‌های مورد احترام بود و او را می‌توان اولین معلم در تکوین شخصیت روحی و معنوی استاد دانست.</a:t>
            </a:r>
            <a:endParaRPr lang="en-US" dirty="0">
              <a:cs typeface="B Nazanin" panose="00000400000000000000" pitchFamily="2" charset="-78"/>
            </a:endParaRP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284842" y="1305313"/>
            <a:ext cx="3508899" cy="4957385"/>
          </a:xfrm>
          <a:prstGeom prst="rect">
            <a:avLst/>
          </a:prstGeom>
        </p:spPr>
      </p:pic>
      <p:sp>
        <p:nvSpPr>
          <p:cNvPr id="7" name="Rectangle 6"/>
          <p:cNvSpPr/>
          <p:nvPr/>
        </p:nvSpPr>
        <p:spPr>
          <a:xfrm>
            <a:off x="648627" y="1502866"/>
            <a:ext cx="7354732"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شهید مرتضی مطهری فرزند حاج شیخ محمدحسین مطهری، در ۱۳ بهمن سال ۱۲۹۸ ش مطابق با دوازده جمادی الاولی ۱۳۳۸ قمری در «فریمان» دیده به جهان گشود.</a:t>
            </a:r>
          </a:p>
        </p:txBody>
      </p:sp>
    </p:spTree>
    <p:extLst>
      <p:ext uri="{BB962C8B-B14F-4D97-AF65-F5344CB8AC3E}">
        <p14:creationId xmlns:p14="http://schemas.microsoft.com/office/powerpoint/2010/main" val="42933662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984C965-3436-481C-7390-6B6A39CA695B}"/>
              </a:ext>
            </a:extLst>
          </p:cNvPr>
          <p:cNvSpPr/>
          <p:nvPr/>
        </p:nvSpPr>
        <p:spPr>
          <a:xfrm>
            <a:off x="1572452" y="2803220"/>
            <a:ext cx="9047096" cy="1107996"/>
          </a:xfrm>
          <a:prstGeom prst="rect">
            <a:avLst/>
          </a:prstGeom>
        </p:spPr>
        <p:txBody>
          <a:bodyPr wrap="square">
            <a:spAutoFit/>
          </a:bodyPr>
          <a:lstStyle/>
          <a:p>
            <a:pPr algn="ctr" rtl="1"/>
            <a:r>
              <a:rPr lang="fa-IR" sz="6600" dirty="0">
                <a:cs typeface="B Titr" panose="00000700000000000000" pitchFamily="2" charset="-78"/>
              </a:rPr>
              <a:t>با تشکر از توجه شما عزیزان</a:t>
            </a:r>
            <a:endParaRPr lang="en-US" sz="6600" dirty="0">
              <a:cs typeface="B Titr" panose="00000700000000000000" pitchFamily="2" charset="-78"/>
            </a:endParaRPr>
          </a:p>
        </p:txBody>
      </p:sp>
    </p:spTree>
    <p:extLst>
      <p:ext uri="{BB962C8B-B14F-4D97-AF65-F5344CB8AC3E}">
        <p14:creationId xmlns:p14="http://schemas.microsoft.com/office/powerpoint/2010/main" val="16811456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ورود به حوزه علمیه قم </a:t>
            </a:r>
            <a:endParaRPr lang="en-US" sz="2000" dirty="0">
              <a:cs typeface="B Titr" panose="00000700000000000000" pitchFamily="2" charset="-78"/>
            </a:endParaRPr>
          </a:p>
        </p:txBody>
      </p:sp>
      <p:sp>
        <p:nvSpPr>
          <p:cNvPr id="6" name="Rectangle 5"/>
          <p:cNvSpPr/>
          <p:nvPr/>
        </p:nvSpPr>
        <p:spPr>
          <a:xfrm>
            <a:off x="4741683" y="1081264"/>
            <a:ext cx="6837272"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سرانجام مرتضی در سال ۱۳۱۶ ش در زمان حکومت رضاخان راهی حوزه علمیه قم شد. </a:t>
            </a:r>
          </a:p>
          <a:p>
            <a:pPr algn="justLow" rtl="1">
              <a:lnSpc>
                <a:spcPct val="200000"/>
              </a:lnSpc>
            </a:pPr>
            <a:r>
              <a:rPr lang="fa-IR" dirty="0">
                <a:cs typeface="B Nazanin" panose="00000400000000000000" pitchFamily="2" charset="-78"/>
              </a:rPr>
              <a:t>مطهری به دنبال یافتن گنج علم و فضیلت، با شور و علاقه‌ای وصف نشدنی، به تلاش و فعالیت پرداخت. پشتکار و کثرت مطالعه او همه اهل علم را در مدرسه فیضیه شگفت‌زده کرد. </a:t>
            </a:r>
          </a:p>
          <a:p>
            <a:pPr algn="justLow" rtl="1">
              <a:lnSpc>
                <a:spcPct val="200000"/>
              </a:lnSpc>
            </a:pPr>
            <a:r>
              <a:rPr lang="fa-IR" dirty="0">
                <a:cs typeface="B Nazanin" panose="00000400000000000000" pitchFamily="2" charset="-78"/>
              </a:rPr>
              <a:t>امام خمینی ـ الگوی علم و تقوا ـ درس اخلاق تشکیل داد و به انسان‌سازی پرداخت. مطهری به زیارت آن استاد نایل آمد و از او سیراب شد. </a:t>
            </a:r>
          </a:p>
          <a:p>
            <a:pPr algn="justLow" rtl="1">
              <a:lnSpc>
                <a:spcPct val="200000"/>
              </a:lnSpc>
            </a:pPr>
            <a:r>
              <a:rPr lang="fa-IR" dirty="0">
                <a:cs typeface="B Nazanin" panose="00000400000000000000" pitchFamily="2" charset="-78"/>
              </a:rPr>
              <a:t>این درس در حقیقت درس معارف و سیر و سلوک بود، نه اخلاق به مفهوم علمی آن. درس «یافتن» و «رسیدن» بود نه فقط «دانستن» و «آموختن».</a:t>
            </a:r>
          </a:p>
          <a:p>
            <a:pPr algn="justLow" rtl="1">
              <a:lnSpc>
                <a:spcPct val="200000"/>
              </a:lnSpc>
            </a:pPr>
            <a:r>
              <a:rPr lang="fa-IR" dirty="0">
                <a:cs typeface="B Nazanin" panose="00000400000000000000" pitchFamily="2" charset="-78"/>
              </a:rPr>
              <a:t>مرتضی از سویی، غرق در مطالعه و تحصیل و تدریس و از سویی دیگر یکی از مهم‌ترین کارهایش و بلکه عالی‌ترین و مهم‌ترین فعالیتش، راز و نیاز و مناجات نیمه شب و اشک سحری بود.</a:t>
            </a:r>
            <a:endParaRPr lang="en-US" dirty="0">
              <a:cs typeface="B Nazanin" panose="00000400000000000000" pitchFamily="2" charset="-78"/>
            </a:endParaRPr>
          </a:p>
        </p:txBody>
      </p:sp>
      <p:pic>
        <p:nvPicPr>
          <p:cNvPr id="7" name="Picture 6"/>
          <p:cNvPicPr>
            <a:picLocks noChangeAspect="1"/>
          </p:cNvPicPr>
          <p:nvPr/>
        </p:nvPicPr>
        <p:blipFill>
          <a:blip r:embed="rId2"/>
          <a:stretch>
            <a:fillRect/>
          </a:stretch>
        </p:blipFill>
        <p:spPr>
          <a:xfrm>
            <a:off x="0" y="607352"/>
            <a:ext cx="4025245" cy="5956137"/>
          </a:xfrm>
          <a:prstGeom prst="rect">
            <a:avLst/>
          </a:prstGeom>
        </p:spPr>
      </p:pic>
    </p:spTree>
    <p:extLst>
      <p:ext uri="{BB962C8B-B14F-4D97-AF65-F5344CB8AC3E}">
        <p14:creationId xmlns:p14="http://schemas.microsoft.com/office/powerpoint/2010/main" val="14232913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اساتید </a:t>
            </a:r>
            <a:endParaRPr lang="en-US" sz="2000" dirty="0">
              <a:cs typeface="B Titr" panose="00000700000000000000" pitchFamily="2" charset="-78"/>
            </a:endParaRPr>
          </a:p>
        </p:txBody>
      </p:sp>
      <p:sp>
        <p:nvSpPr>
          <p:cNvPr id="4" name="Rectangle 3"/>
          <p:cNvSpPr/>
          <p:nvPr/>
        </p:nvSpPr>
        <p:spPr>
          <a:xfrm>
            <a:off x="6363093" y="1057357"/>
            <a:ext cx="5523852" cy="3347070"/>
          </a:xfrm>
          <a:prstGeom prst="rect">
            <a:avLst/>
          </a:prstGeom>
        </p:spPr>
        <p:txBody>
          <a:bodyPr wrap="square">
            <a:spAutoFit/>
          </a:bodyPr>
          <a:lstStyle/>
          <a:p>
            <a:pPr algn="justLow" rtl="1">
              <a:lnSpc>
                <a:spcPct val="200000"/>
              </a:lnSpc>
            </a:pPr>
            <a:r>
              <a:rPr lang="fa-IR" dirty="0">
                <a:cs typeface="B Nazanin" panose="00000400000000000000" pitchFamily="2" charset="-78"/>
              </a:rPr>
              <a:t>شهید مطهری نزد آیت‌الله صدوقی، کتاب «مطول» را فرا گرفت و در محضر آیت‌الله مرعشی نجفی، «شرح لمعه» را بیاموخت. او هم‌چنین از استادانی بزرگ همانند آیات سید صدرالدین صدر، سید محمدرضا گلپایگانی، سید احمد خوانساری، سید محمدتقی خوانساری، سید محمد حجت کوه کمری، سید محمد محقق یزدی ـ معروف به داماد انگجی و میرزا مهدی آشتیانی در علوم گوناگون بهره‌مند شد.</a:t>
            </a:r>
          </a:p>
        </p:txBody>
      </p:sp>
      <p:pic>
        <p:nvPicPr>
          <p:cNvPr id="3" name="Picture 2"/>
          <p:cNvPicPr>
            <a:picLocks noChangeAspect="1"/>
          </p:cNvPicPr>
          <p:nvPr/>
        </p:nvPicPr>
        <p:blipFill>
          <a:blip r:embed="rId2"/>
          <a:stretch>
            <a:fillRect/>
          </a:stretch>
        </p:blipFill>
        <p:spPr>
          <a:xfrm>
            <a:off x="473165" y="1010332"/>
            <a:ext cx="5149672" cy="3435798"/>
          </a:xfrm>
          <a:prstGeom prst="roundRect">
            <a:avLst>
              <a:gd name="adj" fmla="val 9259"/>
            </a:avLst>
          </a:prstGeom>
        </p:spPr>
      </p:pic>
      <p:sp>
        <p:nvSpPr>
          <p:cNvPr id="5" name="Rectangle 4"/>
          <p:cNvSpPr/>
          <p:nvPr/>
        </p:nvSpPr>
        <p:spPr>
          <a:xfrm>
            <a:off x="314632" y="4487832"/>
            <a:ext cx="11562736" cy="1685077"/>
          </a:xfrm>
          <a:prstGeom prst="rect">
            <a:avLst/>
          </a:prstGeom>
        </p:spPr>
        <p:txBody>
          <a:bodyPr wrap="square">
            <a:spAutoFit/>
          </a:bodyPr>
          <a:lstStyle/>
          <a:p>
            <a:pPr algn="justLow" rtl="1">
              <a:lnSpc>
                <a:spcPct val="200000"/>
              </a:lnSpc>
            </a:pPr>
            <a:r>
              <a:rPr lang="fa-IR" dirty="0">
                <a:cs typeface="B Nazanin" panose="00000400000000000000" pitchFamily="2" charset="-78"/>
              </a:rPr>
              <a:t>دیدار با عالم ربانی حاج میرزا علی آقا شیرازی اصفهانی، مرتضی را وارد دنیایی جدید و شگفت‌انگیز کرد. حاج میرزا علی آقا با نهج البلاغه می‌زیست، با آن تنفس می‌کرد و روحش با این کتاب همدم و جمله‌های گرانقدر آن، ورد زبانش بود. و مهم‌تر آن‌که به هر آن‌چه می‌دانست عمل می‌کرد و راستی که مرد حقیقت و معنویت بود. </a:t>
            </a:r>
          </a:p>
        </p:txBody>
      </p:sp>
    </p:spTree>
    <p:extLst>
      <p:ext uri="{BB962C8B-B14F-4D97-AF65-F5344CB8AC3E}">
        <p14:creationId xmlns:p14="http://schemas.microsoft.com/office/powerpoint/2010/main" val="3291531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اساتید </a:t>
            </a:r>
            <a:endParaRPr lang="en-US" sz="2000" dirty="0">
              <a:cs typeface="B Titr" panose="00000700000000000000" pitchFamily="2" charset="-78"/>
            </a:endParaRPr>
          </a:p>
        </p:txBody>
      </p:sp>
      <p:sp>
        <p:nvSpPr>
          <p:cNvPr id="5" name="Rectangle 4"/>
          <p:cNvSpPr/>
          <p:nvPr/>
        </p:nvSpPr>
        <p:spPr>
          <a:xfrm>
            <a:off x="5418569" y="1422650"/>
            <a:ext cx="6302416"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شهید مطهری، تحصیل رسمی علوم عقلی و فلسفی را در سال ۱۳۲۳ ش آغاز کرد. </a:t>
            </a:r>
          </a:p>
          <a:p>
            <a:pPr algn="justLow" rtl="1">
              <a:lnSpc>
                <a:spcPct val="200000"/>
              </a:lnSpc>
            </a:pPr>
            <a:r>
              <a:rPr lang="fa-IR" dirty="0">
                <a:cs typeface="B Nazanin" panose="00000400000000000000" pitchFamily="2" charset="-78"/>
              </a:rPr>
              <a:t>او بحث حکمت از «شرح منظومه» حکیم سبزواری و مبحث نفس از «اسفار اربعه» صدرالمتألهین شیرازی را در محضر امام خمینی آموخت. </a:t>
            </a:r>
          </a:p>
          <a:p>
            <a:pPr algn="justLow" rtl="1">
              <a:lnSpc>
                <a:spcPct val="200000"/>
              </a:lnSpc>
            </a:pPr>
            <a:r>
              <a:rPr lang="fa-IR" dirty="0">
                <a:cs typeface="B Nazanin" panose="00000400000000000000" pitchFamily="2" charset="-78"/>
              </a:rPr>
              <a:t>وی بعد از ورود آیت‌ الله بروجردی به قم، در درس فقه و اصول ایشان شرکت کرد و از بحث‌های مجتهدپرور او بهره‌مند شد. او پیش از رسیدن به مرحله اجتهاد، از آیت‌الله بروجردی تقلید می‌کرد.</a:t>
            </a:r>
          </a:p>
          <a:p>
            <a:pPr algn="justLow" rtl="1">
              <a:lnSpc>
                <a:spcPct val="200000"/>
              </a:lnSpc>
            </a:pPr>
            <a:r>
              <a:rPr lang="fa-IR" dirty="0">
                <a:cs typeface="B Nazanin" panose="00000400000000000000" pitchFamily="2" charset="-78"/>
              </a:rPr>
              <a:t>مطهری، درس اصول فقه را از «مباحث عقلیه» به‌طور خصوصی از حضرت امام خمینی فرا گرفت  و  راز و رمز اجتهاد را از ایشان بیاموخت.</a:t>
            </a:r>
            <a:endParaRPr lang="en-US" dirty="0">
              <a:cs typeface="B Nazanin" panose="00000400000000000000" pitchFamily="2" charset="-78"/>
            </a:endParaRPr>
          </a:p>
        </p:txBody>
      </p:sp>
      <p:pic>
        <p:nvPicPr>
          <p:cNvPr id="7" name="Picture 6"/>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92231" y="864951"/>
            <a:ext cx="4317476" cy="5128098"/>
          </a:xfrm>
          <a:prstGeom prst="rect">
            <a:avLst/>
          </a:prstGeom>
        </p:spPr>
      </p:pic>
    </p:spTree>
    <p:extLst>
      <p:ext uri="{BB962C8B-B14F-4D97-AF65-F5344CB8AC3E}">
        <p14:creationId xmlns:p14="http://schemas.microsoft.com/office/powerpoint/2010/main" val="28691082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اساتید </a:t>
            </a:r>
            <a:endParaRPr lang="en-US" sz="2000" dirty="0">
              <a:cs typeface="B Titr" panose="00000700000000000000" pitchFamily="2" charset="-78"/>
            </a:endParaRPr>
          </a:p>
        </p:txBody>
      </p:sp>
      <p:sp>
        <p:nvSpPr>
          <p:cNvPr id="3" name="Rectangle 2"/>
          <p:cNvSpPr/>
          <p:nvPr/>
        </p:nvSpPr>
        <p:spPr>
          <a:xfrm>
            <a:off x="588273" y="1189926"/>
            <a:ext cx="11015453" cy="2239074"/>
          </a:xfrm>
          <a:prstGeom prst="rect">
            <a:avLst/>
          </a:prstGeom>
        </p:spPr>
        <p:txBody>
          <a:bodyPr wrap="square">
            <a:spAutoFit/>
          </a:bodyPr>
          <a:lstStyle/>
          <a:p>
            <a:pPr algn="ctr" rtl="1">
              <a:lnSpc>
                <a:spcPct val="200000"/>
              </a:lnSpc>
            </a:pPr>
            <a:r>
              <a:rPr lang="fa-IR" dirty="0">
                <a:cs typeface="B Nazanin" panose="00000400000000000000" pitchFamily="2" charset="-78"/>
              </a:rPr>
              <a:t>در سال ۱۳۲۹ ش. استاد مطهری در محضر درس استاد علامه سید محمدحسین طباطبایی حاضر شد و مبحث «الهیات» از کتاب شفا (تألیف ابوعلی سینا) را از آن حکیم بزرگ بیاموخت. </a:t>
            </a:r>
          </a:p>
          <a:p>
            <a:pPr algn="ctr" rtl="1">
              <a:lnSpc>
                <a:spcPct val="200000"/>
              </a:lnSpc>
            </a:pPr>
            <a:r>
              <a:rPr lang="fa-IR" dirty="0">
                <a:cs typeface="B Nazanin" panose="00000400000000000000" pitchFamily="2" charset="-78"/>
              </a:rPr>
              <a:t>علامه طباطبایی، درس دیگری ـ غیر از الهیات شفا ـ در فلسفه شروع کرده بود که در شب‌های پنج‌شنبه و جمعه تشکیل می‌شد. این درس خصوصی بود و در آن جمعی از فاضلان حوزه علمیه قم، از جمله آیت‌الله دکتر بهشتی، امام موسی صدر، استاد مطهری، دکتر احمد احمدی و ... شرکت می‌کردند.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05A38246-3369-B3FD-0310-338FCA965E6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5378385" y="3841025"/>
            <a:ext cx="3822176" cy="2239074"/>
          </a:xfrm>
          <a:prstGeom prst="rect">
            <a:avLst/>
          </a:prstGeom>
        </p:spPr>
      </p:pic>
      <p:pic>
        <p:nvPicPr>
          <p:cNvPr id="7" name="Picture 6">
            <a:extLst>
              <a:ext uri="{FF2B5EF4-FFF2-40B4-BE49-F238E27FC236}">
                <a16:creationId xmlns:a16="http://schemas.microsoft.com/office/drawing/2014/main" id="{C274132C-F9DD-AFD1-97B8-C4C1D82718A6}"/>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671865" y="3841024"/>
            <a:ext cx="2025198" cy="2239075"/>
          </a:xfrm>
          <a:prstGeom prst="rect">
            <a:avLst/>
          </a:prstGeom>
        </p:spPr>
      </p:pic>
    </p:spTree>
    <p:extLst>
      <p:ext uri="{BB962C8B-B14F-4D97-AF65-F5344CB8AC3E}">
        <p14:creationId xmlns:p14="http://schemas.microsoft.com/office/powerpoint/2010/main" val="673942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048001" y="78347"/>
            <a:ext cx="8199590" cy="400110"/>
          </a:xfrm>
          <a:prstGeom prst="rect">
            <a:avLst/>
          </a:prstGeom>
        </p:spPr>
        <p:txBody>
          <a:bodyPr wrap="square">
            <a:spAutoFit/>
          </a:bodyPr>
          <a:lstStyle/>
          <a:p>
            <a:pPr algn="r" rtl="1"/>
            <a:r>
              <a:rPr lang="fa-IR" sz="2000" dirty="0">
                <a:cs typeface="B Titr" panose="00000700000000000000" pitchFamily="2" charset="-78"/>
              </a:rPr>
              <a:t>اساتید </a:t>
            </a:r>
            <a:endParaRPr lang="en-US" sz="2000" dirty="0">
              <a:cs typeface="B Titr" panose="00000700000000000000" pitchFamily="2" charset="-78"/>
            </a:endParaRPr>
          </a:p>
        </p:txBody>
      </p:sp>
      <p:sp>
        <p:nvSpPr>
          <p:cNvPr id="4" name="Rectangle 3"/>
          <p:cNvSpPr/>
          <p:nvPr/>
        </p:nvSpPr>
        <p:spPr>
          <a:xfrm>
            <a:off x="373626" y="998670"/>
            <a:ext cx="4952518"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ثمره این مجمع علمی بزرگ، شاهکاری جهانی در کلام و فلسفه است به نام کتاب «اصول فلسفه و روش رئالیسم». سهم مطهری در آفرینش این اثر پربار و ماندگار، اگر بیشتر از علامه طباطبایی نباشد، بدون شک، کمتر نیست.</a:t>
            </a:r>
          </a:p>
          <a:p>
            <a:pPr algn="justLow" rtl="1">
              <a:lnSpc>
                <a:spcPct val="200000"/>
              </a:lnSpc>
            </a:pPr>
            <a:r>
              <a:rPr lang="fa-IR" dirty="0">
                <a:cs typeface="B Nazanin" panose="00000400000000000000" pitchFamily="2" charset="-78"/>
              </a:rPr>
              <a:t>استاد مطهری، هم‌چنین در دوره تحصیل هم‌فکر و یار و یاور سازمان انقلابی و اسلامی «فدائیان اسلام» بود.</a:t>
            </a:r>
          </a:p>
          <a:p>
            <a:pPr algn="justLow" rtl="1">
              <a:lnSpc>
                <a:spcPct val="200000"/>
              </a:lnSpc>
            </a:pPr>
            <a:r>
              <a:rPr lang="fa-IR" dirty="0">
                <a:cs typeface="B Nazanin" panose="00000400000000000000" pitchFamily="2" charset="-78"/>
              </a:rPr>
              <a:t>این حزب سیاسی اسلامی که در سال ۱۳۲۴ ش، از سوی روحانی مبارز سید مجتبی نواب صفوی تشکیل شد نقش مؤثری در مبارزه با ستمگران و استبداد داشت.</a:t>
            </a:r>
            <a:endParaRPr lang="en-US" dirty="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6722724" y="1404592"/>
            <a:ext cx="4524867" cy="452486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27153302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3641</Words>
  <Application>Microsoft Office PowerPoint</Application>
  <PresentationFormat>Widescreen</PresentationFormat>
  <Paragraphs>172</Paragraphs>
  <Slides>40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40</vt:i4>
      </vt:variant>
    </vt:vector>
  </HeadingPairs>
  <TitlesOfParts>
    <vt:vector size="46" baseType="lpstr">
      <vt:lpstr>Arial</vt:lpstr>
      <vt:lpstr>Calibri</vt:lpstr>
      <vt:lpstr>Shabnam</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25</cp:revision>
  <dcterms:created xsi:type="dcterms:W3CDTF">2024-05-02T12:07:41Z</dcterms:created>
  <dcterms:modified xsi:type="dcterms:W3CDTF">2024-05-05T21:08:17Z</dcterms:modified>
</cp:coreProperties>
</file>