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04" r:id="rId2"/>
    <p:sldId id="256" r:id="rId3"/>
    <p:sldId id="258" r:id="rId4"/>
    <p:sldId id="269" r:id="rId5"/>
    <p:sldId id="273" r:id="rId6"/>
    <p:sldId id="274" r:id="rId7"/>
    <p:sldId id="257" r:id="rId8"/>
    <p:sldId id="275" r:id="rId9"/>
    <p:sldId id="276" r:id="rId10"/>
    <p:sldId id="259" r:id="rId11"/>
    <p:sldId id="262" r:id="rId12"/>
    <p:sldId id="260" r:id="rId13"/>
    <p:sldId id="261" r:id="rId14"/>
    <p:sldId id="263" r:id="rId15"/>
    <p:sldId id="265" r:id="rId16"/>
    <p:sldId id="266" r:id="rId17"/>
    <p:sldId id="267" r:id="rId18"/>
    <p:sldId id="299" r:id="rId19"/>
    <p:sldId id="300" r:id="rId20"/>
    <p:sldId id="301" r:id="rId21"/>
    <p:sldId id="268" r:id="rId22"/>
    <p:sldId id="271" r:id="rId23"/>
    <p:sldId id="270" r:id="rId24"/>
    <p:sldId id="277" r:id="rId25"/>
    <p:sldId id="278" r:id="rId26"/>
    <p:sldId id="279" r:id="rId27"/>
    <p:sldId id="280" r:id="rId28"/>
    <p:sldId id="281" r:id="rId29"/>
    <p:sldId id="282" r:id="rId30"/>
    <p:sldId id="283" r:id="rId31"/>
    <p:sldId id="284" r:id="rId32"/>
    <p:sldId id="286" r:id="rId33"/>
    <p:sldId id="289" r:id="rId34"/>
    <p:sldId id="302" r:id="rId35"/>
    <p:sldId id="292" r:id="rId36"/>
    <p:sldId id="291" r:id="rId37"/>
    <p:sldId id="303" r:id="rId38"/>
    <p:sldId id="294" r:id="rId39"/>
    <p:sldId id="295" r:id="rId40"/>
    <p:sldId id="296" r:id="rId41"/>
    <p:sldId id="297" r:id="rId42"/>
    <p:sldId id="293" r:id="rId43"/>
    <p:sldId id="298" r:id="rId44"/>
    <p:sldId id="287" r:id="rId45"/>
    <p:sldId id="30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C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4B1C8C-79ED-4DDF-AC89-EE175816A6C6}" type="datetimeFigureOut">
              <a:rPr lang="en-US" smtClean="0"/>
              <a:t>5/9/2024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D1386A-E4A6-4CC1-8E03-4856950C4830}" type="slidenum">
              <a:rPr lang="en-US" smtClean="0"/>
              <a:t>‹#›</a:t>
            </a:fld>
            <a:endParaRPr lang="en-US"/>
          </a:p>
        </p:txBody>
      </p:sp>
    </p:spTree>
    <p:extLst>
      <p:ext uri="{BB962C8B-B14F-4D97-AF65-F5344CB8AC3E}">
        <p14:creationId xmlns:p14="http://schemas.microsoft.com/office/powerpoint/2010/main" val="824792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3BF3F8-7869-33D4-6862-2D30BCB3B354}"/>
              </a:ext>
            </a:extLst>
          </p:cNvPr>
          <p:cNvSpPr/>
          <p:nvPr userDrawn="1"/>
        </p:nvSpPr>
        <p:spPr>
          <a:xfrm>
            <a:off x="115410" y="506027"/>
            <a:ext cx="11961180" cy="6215448"/>
          </a:xfrm>
          <a:prstGeom prst="roundRect">
            <a:avLst>
              <a:gd name="adj" fmla="val 509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2">
            <a:extLst>
              <a:ext uri="{FF2B5EF4-FFF2-40B4-BE49-F238E27FC236}">
                <a16:creationId xmlns:a16="http://schemas.microsoft.com/office/drawing/2014/main" id="{42FBE30B-8543-1026-E541-C42CB84337C5}"/>
              </a:ext>
            </a:extLst>
          </p:cNvPr>
          <p:cNvSpPr/>
          <p:nvPr userDrawn="1"/>
        </p:nvSpPr>
        <p:spPr>
          <a:xfrm>
            <a:off x="936171" y="272552"/>
            <a:ext cx="10820818" cy="503853"/>
          </a:xfrm>
          <a:prstGeom prst="roundRect">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DB0D966-6D1F-7A6D-6760-E9E4CD40AAD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71794" y="81880"/>
            <a:ext cx="885195" cy="885195"/>
          </a:xfrm>
          <a:prstGeom prst="rect">
            <a:avLst/>
          </a:prstGeom>
        </p:spPr>
      </p:pic>
      <p:sp>
        <p:nvSpPr>
          <p:cNvPr id="11" name="Rectangle: Rounded Corners 10">
            <a:extLst>
              <a:ext uri="{FF2B5EF4-FFF2-40B4-BE49-F238E27FC236}">
                <a16:creationId xmlns:a16="http://schemas.microsoft.com/office/drawing/2014/main" id="{A387369E-4BA4-CF9B-56BB-B9E1639BA9E7}"/>
              </a:ext>
            </a:extLst>
          </p:cNvPr>
          <p:cNvSpPr/>
          <p:nvPr userDrawn="1"/>
        </p:nvSpPr>
        <p:spPr>
          <a:xfrm>
            <a:off x="419615" y="272552"/>
            <a:ext cx="489857" cy="506889"/>
          </a:xfrm>
          <a:prstGeom prst="roundRect">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2" name="Slide Number Placeholder 3">
            <a:extLst>
              <a:ext uri="{FF2B5EF4-FFF2-40B4-BE49-F238E27FC236}">
                <a16:creationId xmlns:a16="http://schemas.microsoft.com/office/drawing/2014/main" id="{E27EB36F-B83D-4081-773F-E78B07C060F1}"/>
              </a:ext>
            </a:extLst>
          </p:cNvPr>
          <p:cNvSpPr>
            <a:spLocks noGrp="1"/>
          </p:cNvSpPr>
          <p:nvPr>
            <p:ph type="sldNum" sz="quarter" idx="12"/>
          </p:nvPr>
        </p:nvSpPr>
        <p:spPr>
          <a:xfrm>
            <a:off x="419615" y="342920"/>
            <a:ext cx="489857" cy="365125"/>
          </a:xfrm>
        </p:spPr>
        <p:txBody>
          <a:bodyPr/>
          <a:lstStyle>
            <a:lvl1pPr algn="ctr">
              <a:defRPr sz="1800" b="1">
                <a:solidFill>
                  <a:schemeClr val="tx1"/>
                </a:solidFill>
                <a:latin typeface="Times New Roman" panose="02020603050405020304" pitchFamily="18" charset="0"/>
                <a:cs typeface="Times New Roman" panose="02020603050405020304" pitchFamily="18" charset="0"/>
              </a:defRPr>
            </a:lvl1pPr>
          </a:lstStyle>
          <a:p>
            <a:fld id="{4DD16593-1C73-479A-B8D8-F19837CEA803}" type="slidenum">
              <a:rPr lang="en-US" smtClean="0"/>
              <a:pPr/>
              <a:t>‹#›</a:t>
            </a:fld>
            <a:endParaRPr lang="en-US"/>
          </a:p>
        </p:txBody>
      </p:sp>
    </p:spTree>
    <p:extLst>
      <p:ext uri="{BB962C8B-B14F-4D97-AF65-F5344CB8AC3E}">
        <p14:creationId xmlns:p14="http://schemas.microsoft.com/office/powerpoint/2010/main" val="2479743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3BF3F8-7869-33D4-6862-2D30BCB3B354}"/>
              </a:ext>
            </a:extLst>
          </p:cNvPr>
          <p:cNvSpPr/>
          <p:nvPr userDrawn="1"/>
        </p:nvSpPr>
        <p:spPr>
          <a:xfrm>
            <a:off x="115410" y="506027"/>
            <a:ext cx="11961180" cy="6215448"/>
          </a:xfrm>
          <a:prstGeom prst="roundRect">
            <a:avLst>
              <a:gd name="adj" fmla="val 509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BA670C-7D73-407D-76C8-C8F07C5EBCC7}"/>
              </a:ext>
            </a:extLst>
          </p:cNvPr>
          <p:cNvSpPr>
            <a:spLocks noGrp="1"/>
          </p:cNvSpPr>
          <p:nvPr>
            <p:ph type="pic" sz="quarter" idx="10"/>
          </p:nvPr>
        </p:nvSpPr>
        <p:spPr>
          <a:xfrm>
            <a:off x="1" y="2"/>
            <a:ext cx="12168255" cy="4653278"/>
          </a:xfrm>
          <a:custGeom>
            <a:avLst/>
            <a:gdLst>
              <a:gd name="connsiteX0" fmla="*/ 0 w 11421329"/>
              <a:gd name="connsiteY0" fmla="*/ 3108124 h 4367645"/>
              <a:gd name="connsiteX1" fmla="*/ 3886072 w 11421329"/>
              <a:gd name="connsiteY1" fmla="*/ 3589518 h 4367645"/>
              <a:gd name="connsiteX2" fmla="*/ 4225624 w 11421329"/>
              <a:gd name="connsiteY2" fmla="*/ 4025090 h 4367645"/>
              <a:gd name="connsiteX3" fmla="*/ 3790052 w 11421329"/>
              <a:gd name="connsiteY3" fmla="*/ 4364643 h 4367645"/>
              <a:gd name="connsiteX4" fmla="*/ 0 w 11421329"/>
              <a:gd name="connsiteY4" fmla="*/ 3895144 h 4367645"/>
              <a:gd name="connsiteX5" fmla="*/ 0 w 11421329"/>
              <a:gd name="connsiteY5" fmla="*/ 2239163 h 4367645"/>
              <a:gd name="connsiteX6" fmla="*/ 6563590 w 11421329"/>
              <a:gd name="connsiteY6" fmla="*/ 3052238 h 4367645"/>
              <a:gd name="connsiteX7" fmla="*/ 6903142 w 11421329"/>
              <a:gd name="connsiteY7" fmla="*/ 3487811 h 4367645"/>
              <a:gd name="connsiteX8" fmla="*/ 6467570 w 11421329"/>
              <a:gd name="connsiteY8" fmla="*/ 3827363 h 4367645"/>
              <a:gd name="connsiteX9" fmla="*/ 0 w 11421329"/>
              <a:gd name="connsiteY9" fmla="*/ 3026183 h 4367645"/>
              <a:gd name="connsiteX10" fmla="*/ 2000618 w 11421329"/>
              <a:gd name="connsiteY10" fmla="*/ 1637905 h 4367645"/>
              <a:gd name="connsiteX11" fmla="*/ 2079700 w 11421329"/>
              <a:gd name="connsiteY11" fmla="*/ 1639707 h 4367645"/>
              <a:gd name="connsiteX12" fmla="*/ 8437362 w 11421329"/>
              <a:gd name="connsiteY12" fmla="*/ 2427272 h 4367645"/>
              <a:gd name="connsiteX13" fmla="*/ 8776914 w 11421329"/>
              <a:gd name="connsiteY13" fmla="*/ 2862845 h 4367645"/>
              <a:gd name="connsiteX14" fmla="*/ 8341342 w 11421329"/>
              <a:gd name="connsiteY14" fmla="*/ 3202398 h 4367645"/>
              <a:gd name="connsiteX15" fmla="*/ 1983681 w 11421329"/>
              <a:gd name="connsiteY15" fmla="*/ 2414832 h 4367645"/>
              <a:gd name="connsiteX16" fmla="*/ 1644128 w 11421329"/>
              <a:gd name="connsiteY16" fmla="*/ 1979259 h 4367645"/>
              <a:gd name="connsiteX17" fmla="*/ 2000618 w 11421329"/>
              <a:gd name="connsiteY17" fmla="*/ 1637905 h 4367645"/>
              <a:gd name="connsiteX18" fmla="*/ 0 w 11421329"/>
              <a:gd name="connsiteY18" fmla="*/ 1388505 h 4367645"/>
              <a:gd name="connsiteX19" fmla="*/ 1253805 w 11421329"/>
              <a:gd name="connsiteY19" fmla="*/ 1543822 h 4367645"/>
              <a:gd name="connsiteX20" fmla="*/ 1593357 w 11421329"/>
              <a:gd name="connsiteY20" fmla="*/ 1979395 h 4367645"/>
              <a:gd name="connsiteX21" fmla="*/ 1157786 w 11421329"/>
              <a:gd name="connsiteY21" fmla="*/ 2318948 h 4367645"/>
              <a:gd name="connsiteX22" fmla="*/ 0 w 11421329"/>
              <a:gd name="connsiteY22" fmla="*/ 2175525 h 4367645"/>
              <a:gd name="connsiteX23" fmla="*/ 7945858 w 11421329"/>
              <a:gd name="connsiteY23" fmla="*/ 646845 h 4367645"/>
              <a:gd name="connsiteX24" fmla="*/ 8024941 w 11421329"/>
              <a:gd name="connsiteY24" fmla="*/ 648648 h 4367645"/>
              <a:gd name="connsiteX25" fmla="*/ 11078774 w 11421329"/>
              <a:gd name="connsiteY25" fmla="*/ 1026945 h 4367645"/>
              <a:gd name="connsiteX26" fmla="*/ 11418327 w 11421329"/>
              <a:gd name="connsiteY26" fmla="*/ 1462519 h 4367645"/>
              <a:gd name="connsiteX27" fmla="*/ 10982754 w 11421329"/>
              <a:gd name="connsiteY27" fmla="*/ 1802071 h 4367645"/>
              <a:gd name="connsiteX28" fmla="*/ 7928920 w 11421329"/>
              <a:gd name="connsiteY28" fmla="*/ 1423773 h 4367645"/>
              <a:gd name="connsiteX29" fmla="*/ 7589368 w 11421329"/>
              <a:gd name="connsiteY29" fmla="*/ 988199 h 4367645"/>
              <a:gd name="connsiteX30" fmla="*/ 7945858 w 11421329"/>
              <a:gd name="connsiteY30" fmla="*/ 646845 h 4367645"/>
              <a:gd name="connsiteX31" fmla="*/ 0 w 11421329"/>
              <a:gd name="connsiteY31" fmla="*/ 523491 h 4367645"/>
              <a:gd name="connsiteX32" fmla="*/ 9909496 w 11421329"/>
              <a:gd name="connsiteY32" fmla="*/ 1751046 h 4367645"/>
              <a:gd name="connsiteX33" fmla="*/ 10249048 w 11421329"/>
              <a:gd name="connsiteY33" fmla="*/ 2186618 h 4367645"/>
              <a:gd name="connsiteX34" fmla="*/ 9813477 w 11421329"/>
              <a:gd name="connsiteY34" fmla="*/ 2526171 h 4367645"/>
              <a:gd name="connsiteX35" fmla="*/ 0 w 11421329"/>
              <a:gd name="connsiteY35" fmla="*/ 1310511 h 4367645"/>
              <a:gd name="connsiteX36" fmla="*/ 3210488 w 11421329"/>
              <a:gd name="connsiteY36" fmla="*/ 0 h 4367645"/>
              <a:gd name="connsiteX37" fmla="*/ 9563744 w 11421329"/>
              <a:gd name="connsiteY37" fmla="*/ 0 h 4367645"/>
              <a:gd name="connsiteX38" fmla="*/ 10847731 w 11421329"/>
              <a:gd name="connsiteY38" fmla="*/ 159056 h 4367645"/>
              <a:gd name="connsiteX39" fmla="*/ 11187284 w 11421329"/>
              <a:gd name="connsiteY39" fmla="*/ 594629 h 4367645"/>
              <a:gd name="connsiteX40" fmla="*/ 10751711 w 11421329"/>
              <a:gd name="connsiteY40" fmla="*/ 934181 h 4367645"/>
              <a:gd name="connsiteX41" fmla="*/ 0 w 11421329"/>
              <a:gd name="connsiteY41" fmla="*/ 0 h 4367645"/>
              <a:gd name="connsiteX42" fmla="*/ 2676723 w 11421329"/>
              <a:gd name="connsiteY42" fmla="*/ 0 h 4367645"/>
              <a:gd name="connsiteX43" fmla="*/ 7190131 w 11421329"/>
              <a:gd name="connsiteY43" fmla="*/ 559106 h 4367645"/>
              <a:gd name="connsiteX44" fmla="*/ 7529684 w 11421329"/>
              <a:gd name="connsiteY44" fmla="*/ 994678 h 4367645"/>
              <a:gd name="connsiteX45" fmla="*/ 7094110 w 11421329"/>
              <a:gd name="connsiteY45" fmla="*/ 1334232 h 4367645"/>
              <a:gd name="connsiteX46" fmla="*/ 0 w 11421329"/>
              <a:gd name="connsiteY46" fmla="*/ 455436 h 436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421329" h="4367645">
                <a:moveTo>
                  <a:pt x="0" y="3108124"/>
                </a:moveTo>
                <a:lnTo>
                  <a:pt x="3886072" y="3589518"/>
                </a:lnTo>
                <a:cubicBezTo>
                  <a:pt x="4100117" y="3616033"/>
                  <a:pt x="4252141" y="3811045"/>
                  <a:pt x="4225624" y="4025090"/>
                </a:cubicBezTo>
                <a:cubicBezTo>
                  <a:pt x="4199109" y="4239135"/>
                  <a:pt x="4004097" y="4391158"/>
                  <a:pt x="3790052" y="4364643"/>
                </a:cubicBezTo>
                <a:lnTo>
                  <a:pt x="0" y="3895144"/>
                </a:lnTo>
                <a:close/>
                <a:moveTo>
                  <a:pt x="0" y="2239163"/>
                </a:moveTo>
                <a:lnTo>
                  <a:pt x="6563590" y="3052238"/>
                </a:lnTo>
                <a:cubicBezTo>
                  <a:pt x="6777635" y="3078752"/>
                  <a:pt x="6929658" y="3273766"/>
                  <a:pt x="6903142" y="3487811"/>
                </a:cubicBezTo>
                <a:cubicBezTo>
                  <a:pt x="6876627" y="3701856"/>
                  <a:pt x="6681615" y="3853879"/>
                  <a:pt x="6467570" y="3827363"/>
                </a:cubicBezTo>
                <a:lnTo>
                  <a:pt x="0" y="3026183"/>
                </a:lnTo>
                <a:close/>
                <a:moveTo>
                  <a:pt x="2000618" y="1637905"/>
                </a:moveTo>
                <a:cubicBezTo>
                  <a:pt x="2026487" y="1635868"/>
                  <a:pt x="2052945" y="1636392"/>
                  <a:pt x="2079700" y="1639707"/>
                </a:cubicBezTo>
                <a:lnTo>
                  <a:pt x="8437362" y="2427272"/>
                </a:lnTo>
                <a:cubicBezTo>
                  <a:pt x="8651407" y="2453787"/>
                  <a:pt x="8803429" y="2648800"/>
                  <a:pt x="8776914" y="2862845"/>
                </a:cubicBezTo>
                <a:cubicBezTo>
                  <a:pt x="8750399" y="3076890"/>
                  <a:pt x="8555387" y="3228913"/>
                  <a:pt x="8341342" y="3202398"/>
                </a:cubicBezTo>
                <a:lnTo>
                  <a:pt x="1983681" y="2414832"/>
                </a:lnTo>
                <a:cubicBezTo>
                  <a:pt x="1769635" y="2388317"/>
                  <a:pt x="1617612" y="2193304"/>
                  <a:pt x="1644128" y="1979259"/>
                </a:cubicBezTo>
                <a:cubicBezTo>
                  <a:pt x="1667328" y="1791970"/>
                  <a:pt x="1819535" y="1652166"/>
                  <a:pt x="2000618" y="1637905"/>
                </a:cubicBezTo>
                <a:close/>
                <a:moveTo>
                  <a:pt x="0" y="1388505"/>
                </a:moveTo>
                <a:lnTo>
                  <a:pt x="1253805" y="1543822"/>
                </a:lnTo>
                <a:cubicBezTo>
                  <a:pt x="1467850" y="1570337"/>
                  <a:pt x="1619873" y="1765350"/>
                  <a:pt x="1593357" y="1979395"/>
                </a:cubicBezTo>
                <a:cubicBezTo>
                  <a:pt x="1566843" y="2193440"/>
                  <a:pt x="1371830" y="2345463"/>
                  <a:pt x="1157786" y="2318948"/>
                </a:cubicBezTo>
                <a:lnTo>
                  <a:pt x="0" y="2175525"/>
                </a:lnTo>
                <a:close/>
                <a:moveTo>
                  <a:pt x="7945858" y="646845"/>
                </a:moveTo>
                <a:cubicBezTo>
                  <a:pt x="7971726" y="644807"/>
                  <a:pt x="7998185" y="645332"/>
                  <a:pt x="8024941" y="648648"/>
                </a:cubicBezTo>
                <a:lnTo>
                  <a:pt x="11078774" y="1026945"/>
                </a:lnTo>
                <a:cubicBezTo>
                  <a:pt x="11292820" y="1053462"/>
                  <a:pt x="11444842" y="1248474"/>
                  <a:pt x="11418327" y="1462519"/>
                </a:cubicBezTo>
                <a:cubicBezTo>
                  <a:pt x="11391812" y="1676564"/>
                  <a:pt x="11196799" y="1828586"/>
                  <a:pt x="10982754" y="1802071"/>
                </a:cubicBezTo>
                <a:lnTo>
                  <a:pt x="7928920" y="1423773"/>
                </a:lnTo>
                <a:cubicBezTo>
                  <a:pt x="7714875" y="1397258"/>
                  <a:pt x="7562852" y="1202245"/>
                  <a:pt x="7589368" y="988199"/>
                </a:cubicBezTo>
                <a:cubicBezTo>
                  <a:pt x="7612568" y="800911"/>
                  <a:pt x="7764775" y="661107"/>
                  <a:pt x="7945858" y="646845"/>
                </a:cubicBezTo>
                <a:close/>
                <a:moveTo>
                  <a:pt x="0" y="523491"/>
                </a:moveTo>
                <a:lnTo>
                  <a:pt x="9909496" y="1751046"/>
                </a:lnTo>
                <a:cubicBezTo>
                  <a:pt x="10123541" y="1777561"/>
                  <a:pt x="10275563" y="1972573"/>
                  <a:pt x="10249048" y="2186618"/>
                </a:cubicBezTo>
                <a:cubicBezTo>
                  <a:pt x="10222533" y="2400663"/>
                  <a:pt x="10027522" y="2552686"/>
                  <a:pt x="9813477" y="2526171"/>
                </a:cubicBezTo>
                <a:lnTo>
                  <a:pt x="0" y="1310511"/>
                </a:lnTo>
                <a:close/>
                <a:moveTo>
                  <a:pt x="3210488" y="0"/>
                </a:moveTo>
                <a:lnTo>
                  <a:pt x="9563744" y="0"/>
                </a:lnTo>
                <a:lnTo>
                  <a:pt x="10847731" y="159056"/>
                </a:lnTo>
                <a:cubicBezTo>
                  <a:pt x="11061776" y="185571"/>
                  <a:pt x="11213798" y="380584"/>
                  <a:pt x="11187284" y="594629"/>
                </a:cubicBezTo>
                <a:cubicBezTo>
                  <a:pt x="11160768" y="808674"/>
                  <a:pt x="10965756" y="960697"/>
                  <a:pt x="10751711" y="934181"/>
                </a:cubicBezTo>
                <a:close/>
                <a:moveTo>
                  <a:pt x="0" y="0"/>
                </a:moveTo>
                <a:lnTo>
                  <a:pt x="2676723" y="0"/>
                </a:lnTo>
                <a:lnTo>
                  <a:pt x="7190131" y="559106"/>
                </a:lnTo>
                <a:cubicBezTo>
                  <a:pt x="7404176" y="585621"/>
                  <a:pt x="7556199" y="780633"/>
                  <a:pt x="7529684" y="994678"/>
                </a:cubicBezTo>
                <a:cubicBezTo>
                  <a:pt x="7503169" y="1208724"/>
                  <a:pt x="7308156" y="1360747"/>
                  <a:pt x="7094110" y="1334232"/>
                </a:cubicBezTo>
                <a:lnTo>
                  <a:pt x="0" y="455436"/>
                </a:lnTo>
                <a:close/>
              </a:path>
            </a:pathLst>
          </a:custGeom>
        </p:spPr>
        <p:txBody>
          <a:bodyPr/>
          <a:lstStyle/>
          <a:p>
            <a:endParaRPr lang="en-ID"/>
          </a:p>
        </p:txBody>
      </p:sp>
    </p:spTree>
    <p:extLst>
      <p:ext uri="{BB962C8B-B14F-4D97-AF65-F5344CB8AC3E}">
        <p14:creationId xmlns:p14="http://schemas.microsoft.com/office/powerpoint/2010/main" val="1087793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3BF3F8-7869-33D4-6862-2D30BCB3B354}"/>
              </a:ext>
            </a:extLst>
          </p:cNvPr>
          <p:cNvSpPr/>
          <p:nvPr userDrawn="1"/>
        </p:nvSpPr>
        <p:spPr>
          <a:xfrm>
            <a:off x="115410" y="506027"/>
            <a:ext cx="11961180" cy="6215448"/>
          </a:xfrm>
          <a:prstGeom prst="roundRect">
            <a:avLst>
              <a:gd name="adj" fmla="val 509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2B9C2C49-5CC6-20D1-6998-7D446B139E59}"/>
              </a:ext>
            </a:extLst>
          </p:cNvPr>
          <p:cNvSpPr>
            <a:spLocks noGrp="1"/>
          </p:cNvSpPr>
          <p:nvPr>
            <p:ph type="pic" sz="quarter" idx="10"/>
          </p:nvPr>
        </p:nvSpPr>
        <p:spPr>
          <a:xfrm>
            <a:off x="-1" y="2590799"/>
            <a:ext cx="12145593" cy="4267199"/>
          </a:xfrm>
          <a:custGeom>
            <a:avLst/>
            <a:gdLst>
              <a:gd name="connsiteX0" fmla="*/ 11484460 w 12192001"/>
              <a:gd name="connsiteY0" fmla="*/ 3303908 h 4283504"/>
              <a:gd name="connsiteX1" fmla="*/ 11768025 w 12192001"/>
              <a:gd name="connsiteY1" fmla="*/ 3573622 h 4283504"/>
              <a:gd name="connsiteX2" fmla="*/ 11499949 w 12192001"/>
              <a:gd name="connsiteY2" fmla="*/ 3919888 h 4283504"/>
              <a:gd name="connsiteX3" fmla="*/ 8642959 w 12192001"/>
              <a:gd name="connsiteY3" fmla="*/ 4283504 h 4283504"/>
              <a:gd name="connsiteX4" fmla="*/ 3737810 w 12192001"/>
              <a:gd name="connsiteY4" fmla="*/ 4283504 h 4283504"/>
              <a:gd name="connsiteX5" fmla="*/ 11421760 w 12192001"/>
              <a:gd name="connsiteY5" fmla="*/ 3305546 h 4283504"/>
              <a:gd name="connsiteX6" fmla="*/ 11484460 w 12192001"/>
              <a:gd name="connsiteY6" fmla="*/ 3303908 h 4283504"/>
              <a:gd name="connsiteX7" fmla="*/ 11905925 w 12192001"/>
              <a:gd name="connsiteY7" fmla="*/ 2486781 h 4283504"/>
              <a:gd name="connsiteX8" fmla="*/ 12189490 w 12192001"/>
              <a:gd name="connsiteY8" fmla="*/ 2756495 h 4283504"/>
              <a:gd name="connsiteX9" fmla="*/ 11921414 w 12192001"/>
              <a:gd name="connsiteY9" fmla="*/ 3102759 h 4283504"/>
              <a:gd name="connsiteX10" fmla="*/ 2644138 w 12192001"/>
              <a:gd name="connsiteY10" fmla="*/ 4283504 h 4283504"/>
              <a:gd name="connsiteX11" fmla="*/ 1 w 12192001"/>
              <a:gd name="connsiteY11" fmla="*/ 4283504 h 4283504"/>
              <a:gd name="connsiteX12" fmla="*/ 1 w 12192001"/>
              <a:gd name="connsiteY12" fmla="*/ 3995739 h 4283504"/>
              <a:gd name="connsiteX13" fmla="*/ 11843225 w 12192001"/>
              <a:gd name="connsiteY13" fmla="*/ 2488419 h 4283504"/>
              <a:gd name="connsiteX14" fmla="*/ 11905925 w 12192001"/>
              <a:gd name="connsiteY14" fmla="*/ 2486781 h 4283504"/>
              <a:gd name="connsiteX15" fmla="*/ 10435094 w 12192001"/>
              <a:gd name="connsiteY15" fmla="*/ 1903981 h 4283504"/>
              <a:gd name="connsiteX16" fmla="*/ 10718659 w 12192001"/>
              <a:gd name="connsiteY16" fmla="*/ 2173695 h 4283504"/>
              <a:gd name="connsiteX17" fmla="*/ 10450584 w 12192001"/>
              <a:gd name="connsiteY17" fmla="*/ 2519959 h 4283504"/>
              <a:gd name="connsiteX18" fmla="*/ 0 w 12192001"/>
              <a:gd name="connsiteY18" fmla="*/ 3850034 h 4283504"/>
              <a:gd name="connsiteX19" fmla="*/ 0 w 12192001"/>
              <a:gd name="connsiteY19" fmla="*/ 3225742 h 4283504"/>
              <a:gd name="connsiteX20" fmla="*/ 10372395 w 12192001"/>
              <a:gd name="connsiteY20" fmla="*/ 1905619 h 4283504"/>
              <a:gd name="connsiteX21" fmla="*/ 10435094 w 12192001"/>
              <a:gd name="connsiteY21" fmla="*/ 1903981 h 4283504"/>
              <a:gd name="connsiteX22" fmla="*/ 9124440 w 12192001"/>
              <a:gd name="connsiteY22" fmla="*/ 1308632 h 4283504"/>
              <a:gd name="connsiteX23" fmla="*/ 9408004 w 12192001"/>
              <a:gd name="connsiteY23" fmla="*/ 1578346 h 4283504"/>
              <a:gd name="connsiteX24" fmla="*/ 9139929 w 12192001"/>
              <a:gd name="connsiteY24" fmla="*/ 1924611 h 4283504"/>
              <a:gd name="connsiteX25" fmla="*/ 1 w 12192001"/>
              <a:gd name="connsiteY25" fmla="*/ 3087875 h 4283504"/>
              <a:gd name="connsiteX26" fmla="*/ 1 w 12192001"/>
              <a:gd name="connsiteY26" fmla="*/ 2463584 h 4283504"/>
              <a:gd name="connsiteX27" fmla="*/ 9061740 w 12192001"/>
              <a:gd name="connsiteY27" fmla="*/ 1310270 h 4283504"/>
              <a:gd name="connsiteX28" fmla="*/ 9124440 w 12192001"/>
              <a:gd name="connsiteY28" fmla="*/ 1308632 h 4283504"/>
              <a:gd name="connsiteX29" fmla="*/ 10113594 w 12192001"/>
              <a:gd name="connsiteY29" fmla="*/ 417834 h 4283504"/>
              <a:gd name="connsiteX30" fmla="*/ 10397160 w 12192001"/>
              <a:gd name="connsiteY30" fmla="*/ 687549 h 4283504"/>
              <a:gd name="connsiteX31" fmla="*/ 10129084 w 12192001"/>
              <a:gd name="connsiteY31" fmla="*/ 1033813 h 4283504"/>
              <a:gd name="connsiteX32" fmla="*/ 28396 w 12192001"/>
              <a:gd name="connsiteY32" fmla="*/ 2319355 h 4283504"/>
              <a:gd name="connsiteX33" fmla="*/ 0 w 12192001"/>
              <a:gd name="connsiteY33" fmla="*/ 2320097 h 4283504"/>
              <a:gd name="connsiteX34" fmla="*/ 1 w 12192001"/>
              <a:gd name="connsiteY34" fmla="*/ 1698677 h 4283504"/>
              <a:gd name="connsiteX35" fmla="*/ 10050894 w 12192001"/>
              <a:gd name="connsiteY35" fmla="*/ 419472 h 4283504"/>
              <a:gd name="connsiteX36" fmla="*/ 10113594 w 12192001"/>
              <a:gd name="connsiteY36" fmla="*/ 417834 h 4283504"/>
              <a:gd name="connsiteX37" fmla="*/ 7282020 w 12192001"/>
              <a:gd name="connsiteY37" fmla="*/ 874 h 4283504"/>
              <a:gd name="connsiteX38" fmla="*/ 7565585 w 12192001"/>
              <a:gd name="connsiteY38" fmla="*/ 270588 h 4283504"/>
              <a:gd name="connsiteX39" fmla="*/ 7297509 w 12192001"/>
              <a:gd name="connsiteY39" fmla="*/ 616853 h 4283504"/>
              <a:gd name="connsiteX40" fmla="*/ 881660 w 12192001"/>
              <a:gd name="connsiteY40" fmla="*/ 1433416 h 4283504"/>
              <a:gd name="connsiteX41" fmla="*/ 818960 w 12192001"/>
              <a:gd name="connsiteY41" fmla="*/ 1435054 h 4283504"/>
              <a:gd name="connsiteX42" fmla="*/ 535394 w 12192001"/>
              <a:gd name="connsiteY42" fmla="*/ 1165341 h 4283504"/>
              <a:gd name="connsiteX43" fmla="*/ 803471 w 12192001"/>
              <a:gd name="connsiteY43" fmla="*/ 819076 h 4283504"/>
              <a:gd name="connsiteX44" fmla="*/ 7219319 w 12192001"/>
              <a:gd name="connsiteY44" fmla="*/ 2512 h 4283504"/>
              <a:gd name="connsiteX45" fmla="*/ 7282020 w 12192001"/>
              <a:gd name="connsiteY45" fmla="*/ 874 h 428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4283504">
                <a:moveTo>
                  <a:pt x="11484460" y="3303908"/>
                </a:moveTo>
                <a:cubicBezTo>
                  <a:pt x="11628077" y="3314736"/>
                  <a:pt x="11749132" y="3425183"/>
                  <a:pt x="11768025" y="3573622"/>
                </a:cubicBezTo>
                <a:cubicBezTo>
                  <a:pt x="11789616" y="3743268"/>
                  <a:pt x="11669595" y="3898296"/>
                  <a:pt x="11499949" y="3919888"/>
                </a:cubicBezTo>
                <a:lnTo>
                  <a:pt x="8642959" y="4283504"/>
                </a:lnTo>
                <a:lnTo>
                  <a:pt x="3737810" y="4283504"/>
                </a:lnTo>
                <a:lnTo>
                  <a:pt x="11421760" y="3305546"/>
                </a:lnTo>
                <a:cubicBezTo>
                  <a:pt x="11442966" y="3302847"/>
                  <a:pt x="11463943" y="3302361"/>
                  <a:pt x="11484460" y="3303908"/>
                </a:cubicBezTo>
                <a:close/>
                <a:moveTo>
                  <a:pt x="11905925" y="2486781"/>
                </a:moveTo>
                <a:cubicBezTo>
                  <a:pt x="12049542" y="2497608"/>
                  <a:pt x="12170598" y="2608055"/>
                  <a:pt x="12189490" y="2756495"/>
                </a:cubicBezTo>
                <a:cubicBezTo>
                  <a:pt x="12211082" y="2926139"/>
                  <a:pt x="12091059" y="3081168"/>
                  <a:pt x="11921414" y="3102759"/>
                </a:cubicBezTo>
                <a:lnTo>
                  <a:pt x="2644138" y="4283504"/>
                </a:lnTo>
                <a:lnTo>
                  <a:pt x="1" y="4283504"/>
                </a:lnTo>
                <a:lnTo>
                  <a:pt x="1" y="3995739"/>
                </a:lnTo>
                <a:lnTo>
                  <a:pt x="11843225" y="2488419"/>
                </a:lnTo>
                <a:cubicBezTo>
                  <a:pt x="11864431" y="2485720"/>
                  <a:pt x="11885408" y="2485234"/>
                  <a:pt x="11905925" y="2486781"/>
                </a:cubicBezTo>
                <a:close/>
                <a:moveTo>
                  <a:pt x="10435094" y="1903981"/>
                </a:moveTo>
                <a:cubicBezTo>
                  <a:pt x="10578712" y="1914808"/>
                  <a:pt x="10699766" y="2025256"/>
                  <a:pt x="10718659" y="2173695"/>
                </a:cubicBezTo>
                <a:cubicBezTo>
                  <a:pt x="10740250" y="2343341"/>
                  <a:pt x="10620229" y="2498368"/>
                  <a:pt x="10450584" y="2519959"/>
                </a:cubicBezTo>
                <a:lnTo>
                  <a:pt x="0" y="3850034"/>
                </a:lnTo>
                <a:lnTo>
                  <a:pt x="0" y="3225742"/>
                </a:lnTo>
                <a:lnTo>
                  <a:pt x="10372395" y="1905619"/>
                </a:lnTo>
                <a:cubicBezTo>
                  <a:pt x="10393601" y="1902920"/>
                  <a:pt x="10414578" y="1902434"/>
                  <a:pt x="10435094" y="1903981"/>
                </a:cubicBezTo>
                <a:close/>
                <a:moveTo>
                  <a:pt x="9124440" y="1308632"/>
                </a:moveTo>
                <a:cubicBezTo>
                  <a:pt x="9268058" y="1319461"/>
                  <a:pt x="9389113" y="1429907"/>
                  <a:pt x="9408004" y="1578346"/>
                </a:cubicBezTo>
                <a:cubicBezTo>
                  <a:pt x="9429596" y="1747991"/>
                  <a:pt x="9309574" y="1903019"/>
                  <a:pt x="9139929" y="1924611"/>
                </a:cubicBezTo>
                <a:lnTo>
                  <a:pt x="1" y="3087875"/>
                </a:lnTo>
                <a:lnTo>
                  <a:pt x="1" y="2463584"/>
                </a:lnTo>
                <a:lnTo>
                  <a:pt x="9061740" y="1310270"/>
                </a:lnTo>
                <a:cubicBezTo>
                  <a:pt x="9082946" y="1307571"/>
                  <a:pt x="9103923" y="1307085"/>
                  <a:pt x="9124440" y="1308632"/>
                </a:cubicBezTo>
                <a:close/>
                <a:moveTo>
                  <a:pt x="10113594" y="417834"/>
                </a:moveTo>
                <a:cubicBezTo>
                  <a:pt x="10257212" y="428662"/>
                  <a:pt x="10378269" y="539110"/>
                  <a:pt x="10397160" y="687549"/>
                </a:cubicBezTo>
                <a:cubicBezTo>
                  <a:pt x="10418752" y="857193"/>
                  <a:pt x="10298730" y="1012222"/>
                  <a:pt x="10129084" y="1033813"/>
                </a:cubicBezTo>
                <a:lnTo>
                  <a:pt x="28396" y="2319355"/>
                </a:lnTo>
                <a:lnTo>
                  <a:pt x="0" y="2320097"/>
                </a:lnTo>
                <a:lnTo>
                  <a:pt x="1" y="1698677"/>
                </a:lnTo>
                <a:lnTo>
                  <a:pt x="10050894" y="419472"/>
                </a:lnTo>
                <a:cubicBezTo>
                  <a:pt x="10072100" y="416773"/>
                  <a:pt x="10093077" y="416287"/>
                  <a:pt x="10113594" y="417834"/>
                </a:cubicBezTo>
                <a:close/>
                <a:moveTo>
                  <a:pt x="7282020" y="874"/>
                </a:moveTo>
                <a:cubicBezTo>
                  <a:pt x="7425638" y="11702"/>
                  <a:pt x="7546693" y="122149"/>
                  <a:pt x="7565585" y="270588"/>
                </a:cubicBezTo>
                <a:cubicBezTo>
                  <a:pt x="7587175" y="440234"/>
                  <a:pt x="7467153" y="595262"/>
                  <a:pt x="7297509" y="616853"/>
                </a:cubicBezTo>
                <a:lnTo>
                  <a:pt x="881660" y="1433416"/>
                </a:lnTo>
                <a:cubicBezTo>
                  <a:pt x="860453" y="1436115"/>
                  <a:pt x="839477" y="1436601"/>
                  <a:pt x="818960" y="1435054"/>
                </a:cubicBezTo>
                <a:cubicBezTo>
                  <a:pt x="675343" y="1424227"/>
                  <a:pt x="554287" y="1313779"/>
                  <a:pt x="535394" y="1165341"/>
                </a:cubicBezTo>
                <a:cubicBezTo>
                  <a:pt x="513804" y="995695"/>
                  <a:pt x="633826" y="840666"/>
                  <a:pt x="803471" y="819076"/>
                </a:cubicBezTo>
                <a:lnTo>
                  <a:pt x="7219319" y="2512"/>
                </a:lnTo>
                <a:cubicBezTo>
                  <a:pt x="7240525" y="-187"/>
                  <a:pt x="7261503" y="-673"/>
                  <a:pt x="7282020" y="874"/>
                </a:cubicBezTo>
                <a:close/>
              </a:path>
            </a:pathLst>
          </a:custGeom>
        </p:spPr>
        <p:txBody>
          <a:bodyPr/>
          <a:lstStyle/>
          <a:p>
            <a:endParaRPr lang="en-ID"/>
          </a:p>
        </p:txBody>
      </p:sp>
    </p:spTree>
    <p:extLst>
      <p:ext uri="{BB962C8B-B14F-4D97-AF65-F5344CB8AC3E}">
        <p14:creationId xmlns:p14="http://schemas.microsoft.com/office/powerpoint/2010/main" val="21398864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16593-1C73-479A-B8D8-F19837CEA803}" type="slidenum">
              <a:rPr lang="en-US" smtClean="0"/>
              <a:t>‹#›</a:t>
            </a:fld>
            <a:endParaRPr lang="en-US"/>
          </a:p>
        </p:txBody>
      </p:sp>
    </p:spTree>
    <p:extLst>
      <p:ext uri="{BB962C8B-B14F-4D97-AF65-F5344CB8AC3E}">
        <p14:creationId xmlns:p14="http://schemas.microsoft.com/office/powerpoint/2010/main" val="2391241029"/>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4.svg"/></Relationships>
</file>

<file path=ppt/slides/_rels/slide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23.jpeg"/><Relationship Id="rId4" Type="http://schemas.openxmlformats.org/officeDocument/2006/relationships/image" Target="../media/image4.sv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eg"/><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3.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4.sv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7.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svg"/></Relationships>
</file>

<file path=ppt/slides/_rels/slide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83C7A83-2830-89A2-1C7D-5423449DAAB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6" name="Rectangle 5">
            <a:extLst>
              <a:ext uri="{FF2B5EF4-FFF2-40B4-BE49-F238E27FC236}">
                <a16:creationId xmlns:a16="http://schemas.microsoft.com/office/drawing/2014/main" id="{686D0FD3-C493-1A51-0EDC-8AB7736AF936}"/>
              </a:ext>
            </a:extLst>
          </p:cNvPr>
          <p:cNvSpPr/>
          <p:nvPr/>
        </p:nvSpPr>
        <p:spPr>
          <a:xfrm>
            <a:off x="101600" y="4802821"/>
            <a:ext cx="11968480" cy="1746632"/>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 پاورپوینت اینترنت اشیا چیست؟</a:t>
            </a:r>
            <a:endParaRPr lang="en-US" sz="2000" b="1" dirty="0">
              <a:latin typeface="Shabnam" panose="020B0603030804020204" pitchFamily="34" charset="-78"/>
              <a:cs typeface="Shabnam" panose="020B0603030804020204" pitchFamily="34" charset="-78"/>
            </a:endParaRPr>
          </a:p>
          <a:p>
            <a:pPr algn="ctr" rtl="1">
              <a:lnSpc>
                <a:spcPct val="150000"/>
              </a:lnSpc>
            </a:pPr>
            <a:endParaRPr lang="fa-IR" sz="2000" dirty="0">
              <a:latin typeface="Shabnam" panose="020B0603030804020204" pitchFamily="34" charset="-78"/>
              <a:cs typeface="Shabnam" panose="020B0603030804020204" pitchFamily="34" charset="-78"/>
            </a:endParaRPr>
          </a:p>
          <a:p>
            <a:pPr algn="ctr" rtl="1">
              <a:lnSpc>
                <a:spcPct val="150000"/>
              </a:lnSpc>
            </a:pPr>
            <a:r>
              <a:rPr lang="fa-IR" sz="2000" b="1" dirty="0">
                <a:latin typeface="Shabnam" panose="020B0603030804020204" pitchFamily="34" charset="-78"/>
                <a:cs typeface="Shabnam" panose="020B0603030804020204" pitchFamily="34" charset="-78"/>
              </a:rPr>
              <a:t>نام پژوهشگر: </a:t>
            </a:r>
            <a:r>
              <a:rPr lang="fa-IR" sz="2000" dirty="0">
                <a:latin typeface="Shabnam" panose="020B0603030804020204" pitchFamily="34" charset="-78"/>
                <a:cs typeface="Shabnam" panose="020B0603030804020204" pitchFamily="34" charset="-78"/>
              </a:rPr>
              <a:t>محمد جواد عزیزپناه                                           </a:t>
            </a:r>
            <a:r>
              <a:rPr lang="fa-IR" sz="2000" b="1" dirty="0">
                <a:latin typeface="Shabnam" panose="020B0603030804020204" pitchFamily="34" charset="-78"/>
                <a:cs typeface="Shabnam" panose="020B0603030804020204" pitchFamily="34" charset="-78"/>
              </a:rPr>
              <a:t>استاد راهنما: </a:t>
            </a:r>
            <a:r>
              <a:rPr lang="fa-IR" sz="2000" dirty="0">
                <a:latin typeface="Shabnam" panose="020B0603030804020204" pitchFamily="34" charset="-78"/>
                <a:cs typeface="Shabnam" panose="020B0603030804020204" pitchFamily="34" charset="-78"/>
              </a:rPr>
              <a:t>علیرضا عزیزی </a:t>
            </a:r>
          </a:p>
          <a:p>
            <a:pPr algn="ctr" rtl="1">
              <a:lnSpc>
                <a:spcPct val="150000"/>
              </a:lnSpc>
            </a:pPr>
            <a:r>
              <a:rPr lang="fa-IR" sz="2000" b="1" dirty="0">
                <a:latin typeface="Shabnam" panose="020B0603030804020204" pitchFamily="34" charset="-78"/>
                <a:cs typeface="Shabnam" panose="020B0603030804020204" pitchFamily="34" charset="-78"/>
              </a:rPr>
              <a:t>تاریخ ارائه:</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 </a:t>
            </a:r>
            <a:r>
              <a:rPr lang="fa-IR" sz="2000" dirty="0">
                <a:latin typeface="Shabnam" panose="020B0603030804020204" pitchFamily="34" charset="-78"/>
                <a:cs typeface="Shabnam" panose="020B0603030804020204" pitchFamily="34" charset="-78"/>
              </a:rPr>
              <a:t>زمستان ..........</a:t>
            </a:r>
          </a:p>
        </p:txBody>
      </p:sp>
      <p:grpSp>
        <p:nvGrpSpPr>
          <p:cNvPr id="8" name="Group 7">
            <a:extLst>
              <a:ext uri="{FF2B5EF4-FFF2-40B4-BE49-F238E27FC236}">
                <a16:creationId xmlns:a16="http://schemas.microsoft.com/office/drawing/2014/main" id="{15DB3712-1637-D175-FD13-CA0392B41DE5}"/>
              </a:ext>
            </a:extLst>
          </p:cNvPr>
          <p:cNvGrpSpPr/>
          <p:nvPr/>
        </p:nvGrpSpPr>
        <p:grpSpPr>
          <a:xfrm>
            <a:off x="5176393" y="2875633"/>
            <a:ext cx="1852417" cy="1852417"/>
            <a:chOff x="4684450" y="-54932"/>
            <a:chExt cx="1136342" cy="1136342"/>
          </a:xfrm>
        </p:grpSpPr>
        <p:sp>
          <p:nvSpPr>
            <p:cNvPr id="9" name="Oval 8">
              <a:extLst>
                <a:ext uri="{FF2B5EF4-FFF2-40B4-BE49-F238E27FC236}">
                  <a16:creationId xmlns:a16="http://schemas.microsoft.com/office/drawing/2014/main" id="{2D9CCBE5-431A-73EC-3842-AD83DA172889}"/>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4BBE9F3-CDCF-44E8-2D6F-5B4154DFF0F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Tree>
    <p:extLst>
      <p:ext uri="{BB962C8B-B14F-4D97-AF65-F5344CB8AC3E}">
        <p14:creationId xmlns:p14="http://schemas.microsoft.com/office/powerpoint/2010/main" val="3757724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ACECEE-C3B6-80EA-5831-3D7FCF8AD044}"/>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مثال هایی از اینترنت اشیا چیست؟</a:t>
            </a:r>
            <a:endParaRPr lang="en-US" sz="2400" b="1" dirty="0">
              <a:latin typeface="Shabnam" panose="020B0603030804020204" pitchFamily="34" charset="-78"/>
              <a:cs typeface="Shabnam" panose="020B0603030804020204" pitchFamily="34" charset="-78"/>
            </a:endParaRPr>
          </a:p>
        </p:txBody>
      </p:sp>
      <p:sp>
        <p:nvSpPr>
          <p:cNvPr id="6" name="Slide Number Placeholder 5">
            <a:extLst>
              <a:ext uri="{FF2B5EF4-FFF2-40B4-BE49-F238E27FC236}">
                <a16:creationId xmlns:a16="http://schemas.microsoft.com/office/drawing/2014/main" id="{0057BC27-154D-E8F5-A638-D2CB488C0031}"/>
              </a:ext>
            </a:extLst>
          </p:cNvPr>
          <p:cNvSpPr>
            <a:spLocks noGrp="1"/>
          </p:cNvSpPr>
          <p:nvPr>
            <p:ph type="sldNum" sz="quarter" idx="12"/>
          </p:nvPr>
        </p:nvSpPr>
        <p:spPr/>
        <p:txBody>
          <a:bodyPr/>
          <a:lstStyle/>
          <a:p>
            <a:fld id="{4DD16593-1C73-479A-B8D8-F19837CEA803}" type="slidenum">
              <a:rPr lang="en-US" smtClean="0"/>
              <a:pPr/>
              <a:t>10</a:t>
            </a:fld>
            <a:endParaRPr lang="en-US"/>
          </a:p>
        </p:txBody>
      </p:sp>
      <p:grpSp>
        <p:nvGrpSpPr>
          <p:cNvPr id="7" name="Group 6">
            <a:extLst>
              <a:ext uri="{FF2B5EF4-FFF2-40B4-BE49-F238E27FC236}">
                <a16:creationId xmlns:a16="http://schemas.microsoft.com/office/drawing/2014/main" id="{E32141E2-4E22-E35D-2288-5503DAA80015}"/>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9DCF128D-B821-CA75-5B53-39CD2EAAD17A}"/>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61342312-5136-10E0-683F-62A4C0FA4F7C}"/>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CFC51510-BBB9-E023-2252-AA8B28824914}"/>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0387D738-EC11-8ED6-B0AB-72D69B3287A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41880" y="1100907"/>
            <a:ext cx="7508240" cy="3695462"/>
          </a:xfrm>
          <a:prstGeom prst="rect">
            <a:avLst/>
          </a:prstGeom>
        </p:spPr>
      </p:pic>
      <p:sp>
        <p:nvSpPr>
          <p:cNvPr id="15" name="Rectangle 14">
            <a:extLst>
              <a:ext uri="{FF2B5EF4-FFF2-40B4-BE49-F238E27FC236}">
                <a16:creationId xmlns:a16="http://schemas.microsoft.com/office/drawing/2014/main" id="{FA36D156-5129-B706-D3D7-C1E54DE88131}"/>
              </a:ext>
            </a:extLst>
          </p:cNvPr>
          <p:cNvSpPr/>
          <p:nvPr/>
        </p:nvSpPr>
        <p:spPr>
          <a:xfrm>
            <a:off x="492967" y="4337370"/>
            <a:ext cx="11206065"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باید گفت که تقریبا هر شی فیزیکی، در صورتی که امکان اتصال آن به اینترنت وجود داشته باشد تا بتواند بدون نیاز به دخالت انسان به تبادل اطلاعات در شبکه بپردازد و یا بتوان آن را از طریق اینترنت کنترل کرد، قابلیت مبدل شدن به یک دستگاه اینترنت اشیا را دارد. یک لامپ رشته‌ای که به وسیله یک گوشی هوشمند قابل روشن و خاموش شدن باشد، یک دستگاه  اینترنت اشیا است.</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0848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6D4DC6EA-271C-BE45-DAF3-FA53921F166E}"/>
              </a:ext>
            </a:extLst>
          </p:cNvPr>
          <p:cNvSpPr/>
          <p:nvPr/>
        </p:nvSpPr>
        <p:spPr>
          <a:xfrm>
            <a:off x="4363288" y="2340906"/>
            <a:ext cx="2103983" cy="2103983"/>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65476" y="4885798"/>
            <a:ext cx="11461047" cy="1373453"/>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به عنوان مثالی دیگر از دستگاه اینترنت اشیا، می‌توان به وجود یک «حسگر حرکتی» </a:t>
            </a:r>
            <a:r>
              <a:rPr lang="en-US" dirty="0">
                <a:latin typeface="Times New Roman" panose="02020603050405020304" pitchFamily="18" charset="0"/>
                <a:cs typeface="B Nazanin" panose="00000400000000000000" pitchFamily="2" charset="-78"/>
              </a:rPr>
              <a:t>Motion Sensor) </a:t>
            </a:r>
            <a:r>
              <a:rPr lang="fa-IR" dirty="0">
                <a:latin typeface="Times New Roman" panose="02020603050405020304" pitchFamily="18" charset="0"/>
                <a:cs typeface="B Nazanin" panose="00000400000000000000" pitchFamily="2" charset="-78"/>
              </a:rPr>
              <a:t> ) یا «ترموستات هوشمند»    </a:t>
            </a:r>
            <a:r>
              <a:rPr lang="en-US" dirty="0">
                <a:latin typeface="Times New Roman" panose="02020603050405020304" pitchFamily="18" charset="0"/>
                <a:cs typeface="B Nazanin" panose="00000400000000000000" pitchFamily="2" charset="-78"/>
              </a:rPr>
              <a:t>Smart Thermostat) </a:t>
            </a:r>
            <a:r>
              <a:rPr lang="fa-IR" dirty="0">
                <a:latin typeface="Times New Roman" panose="02020603050405020304" pitchFamily="18" charset="0"/>
                <a:cs typeface="B Nazanin" panose="00000400000000000000" pitchFamily="2" charset="-78"/>
              </a:rPr>
              <a:t> ) متصل به اینترنت در یک دفتر کار (دفتر کار هوشمند | </a:t>
            </a:r>
            <a:r>
              <a:rPr lang="en-US" dirty="0">
                <a:latin typeface="Times New Roman" panose="02020603050405020304" pitchFamily="18" charset="0"/>
                <a:cs typeface="B Nazanin" panose="00000400000000000000" pitchFamily="2" charset="-78"/>
              </a:rPr>
              <a:t>Smart Office) </a:t>
            </a:r>
            <a:r>
              <a:rPr lang="fa-IR" dirty="0">
                <a:latin typeface="Times New Roman" panose="02020603050405020304" pitchFamily="18" charset="0"/>
                <a:cs typeface="B Nazanin" panose="00000400000000000000" pitchFamily="2" charset="-78"/>
              </a:rPr>
              <a:t> یا «چراغ‌های روشنایی معابر متصل»   </a:t>
            </a:r>
            <a:r>
              <a:rPr lang="en-US" dirty="0">
                <a:latin typeface="Times New Roman" panose="02020603050405020304" pitchFamily="18" charset="0"/>
                <a:cs typeface="B Nazanin" panose="00000400000000000000" pitchFamily="2" charset="-78"/>
              </a:rPr>
              <a:t>Connected Street Lights)</a:t>
            </a:r>
            <a:r>
              <a:rPr lang="fa-IR" dirty="0">
                <a:latin typeface="Times New Roman" panose="02020603050405020304" pitchFamily="18" charset="0"/>
                <a:cs typeface="B Nazanin" panose="00000400000000000000" pitchFamily="2" charset="-78"/>
              </a:rPr>
              <a:t>) اشاره کرد.</a:t>
            </a:r>
            <a:endParaRPr lang="en-US"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83177" y="1469825"/>
            <a:ext cx="5291005" cy="2978080"/>
          </a:xfrm>
          <a:prstGeom prst="flowChartPreparation">
            <a:avLst/>
          </a:prstGeom>
        </p:spPr>
      </p:pic>
      <p:sp>
        <p:nvSpPr>
          <p:cNvPr id="5" name="Slide Number Placeholder 4">
            <a:extLst>
              <a:ext uri="{FF2B5EF4-FFF2-40B4-BE49-F238E27FC236}">
                <a16:creationId xmlns:a16="http://schemas.microsoft.com/office/drawing/2014/main" id="{75C62271-7BF5-702B-24E8-1FC285803CAA}"/>
              </a:ext>
            </a:extLst>
          </p:cNvPr>
          <p:cNvSpPr>
            <a:spLocks noGrp="1"/>
          </p:cNvSpPr>
          <p:nvPr>
            <p:ph type="sldNum" sz="quarter" idx="12"/>
          </p:nvPr>
        </p:nvSpPr>
        <p:spPr/>
        <p:txBody>
          <a:bodyPr/>
          <a:lstStyle/>
          <a:p>
            <a:fld id="{4DD16593-1C73-479A-B8D8-F19837CEA803}" type="slidenum">
              <a:rPr lang="en-US" smtClean="0"/>
              <a:pPr/>
              <a:t>11</a:t>
            </a:fld>
            <a:endParaRPr lang="en-US"/>
          </a:p>
        </p:txBody>
      </p:sp>
      <p:grpSp>
        <p:nvGrpSpPr>
          <p:cNvPr id="8" name="Group 7">
            <a:extLst>
              <a:ext uri="{FF2B5EF4-FFF2-40B4-BE49-F238E27FC236}">
                <a16:creationId xmlns:a16="http://schemas.microsoft.com/office/drawing/2014/main" id="{77A1AF38-D0F0-CAFD-A758-865B44475898}"/>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A68F7EE2-D5E5-1D40-70C4-46CEBFE5012B}"/>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16F7BB9D-52A7-B778-A3C1-0B9E3105C248}"/>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2BD1FCCB-5FF0-A1C4-6A06-50EABDDA57D7}"/>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5" name="Picture 14">
            <a:extLst>
              <a:ext uri="{FF2B5EF4-FFF2-40B4-BE49-F238E27FC236}">
                <a16:creationId xmlns:a16="http://schemas.microsoft.com/office/drawing/2014/main" id="{FC6CF2AB-7DA2-6478-31CA-313D648BDAC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7920" y="1469824"/>
            <a:ext cx="5206365" cy="2975065"/>
          </a:xfrm>
          <a:prstGeom prst="flowChartPreparation">
            <a:avLst/>
          </a:prstGeom>
        </p:spPr>
      </p:pic>
    </p:spTree>
    <p:extLst>
      <p:ext uri="{BB962C8B-B14F-4D97-AF65-F5344CB8AC3E}">
        <p14:creationId xmlns:p14="http://schemas.microsoft.com/office/powerpoint/2010/main" val="4282220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019B22DD-BDBF-6042-E74C-70F1D3610B0E}"/>
              </a:ext>
            </a:extLst>
          </p:cNvPr>
          <p:cNvSpPr/>
          <p:nvPr/>
        </p:nvSpPr>
        <p:spPr>
          <a:xfrm>
            <a:off x="664543" y="1767049"/>
            <a:ext cx="3323902" cy="3323902"/>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56482" y="1115685"/>
            <a:ext cx="4949906"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یک دستگاه اینترنت اشیا می‌تواند به بامزه‌گی عروسک کودکان و یا به جدیت و پیچیدگی یک کامیون بدون راننده باشد. برخی از دستگاه‌های بزرگ ممکن است شامل تعداد زیادی مولفه کوچک‌تر از اینترنت اشیا باشند. از جمله این موارد می‌توان به «موتور جت» اشاره کرد که در حال حاضر شامل هزاران حسگر است که داده‌ها را گردآوری و برای پردازش‌های بی‌درنگ ارسال می‌کنند.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057938" y="1196168"/>
            <a:ext cx="4159720" cy="2476448"/>
          </a:xfrm>
          <a:prstGeom prst="flowChartPreparation">
            <a:avLst/>
          </a:prstGeom>
        </p:spPr>
      </p:pic>
      <p:sp>
        <p:nvSpPr>
          <p:cNvPr id="6" name="Rectangle 5">
            <a:extLst>
              <a:ext uri="{FF2B5EF4-FFF2-40B4-BE49-F238E27FC236}">
                <a16:creationId xmlns:a16="http://schemas.microsoft.com/office/drawing/2014/main" id="{FC9CB5F3-C0A8-60C2-4F0E-FC14A9F0C8BA}"/>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مثال هایی از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A576F5C9-28E6-672A-6D14-A15C4B14F019}"/>
              </a:ext>
            </a:extLst>
          </p:cNvPr>
          <p:cNvSpPr>
            <a:spLocks noGrp="1"/>
          </p:cNvSpPr>
          <p:nvPr>
            <p:ph type="sldNum" sz="quarter" idx="12"/>
          </p:nvPr>
        </p:nvSpPr>
        <p:spPr/>
        <p:txBody>
          <a:bodyPr/>
          <a:lstStyle/>
          <a:p>
            <a:fld id="{4DD16593-1C73-479A-B8D8-F19837CEA803}" type="slidenum">
              <a:rPr lang="en-US" smtClean="0"/>
              <a:pPr/>
              <a:t>12</a:t>
            </a:fld>
            <a:endParaRPr lang="en-US"/>
          </a:p>
        </p:txBody>
      </p:sp>
      <p:grpSp>
        <p:nvGrpSpPr>
          <p:cNvPr id="8" name="Group 7">
            <a:extLst>
              <a:ext uri="{FF2B5EF4-FFF2-40B4-BE49-F238E27FC236}">
                <a16:creationId xmlns:a16="http://schemas.microsoft.com/office/drawing/2014/main" id="{CADB4905-0F8B-7B89-3B73-4DFC7614D307}"/>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074BB6EC-99EF-D866-3741-AE313AD68F91}"/>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F20CE112-5B51-6A75-CE6B-69F2DAB34A8E}"/>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251D5072-EAE9-BA94-6F70-E356863D8015}"/>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1687C7F1-8D91-A4BA-3857-5EFBB163319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485612" y="4006490"/>
            <a:ext cx="3964468" cy="2508590"/>
          </a:xfrm>
          <a:prstGeom prst="flowChartPreparation">
            <a:avLst/>
          </a:prstGeom>
        </p:spPr>
      </p:pic>
    </p:spTree>
    <p:extLst>
      <p:ext uri="{BB962C8B-B14F-4D97-AF65-F5344CB8AC3E}">
        <p14:creationId xmlns:p14="http://schemas.microsoft.com/office/powerpoint/2010/main" val="1935966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19615" y="1374591"/>
            <a:ext cx="4031654"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این کارها با هدف حصول اطمینان از کارایی عملکرد موتور جت انجام می‌شود. در مقیاس بزرگ‌تر، می‌توان به پروژه‌های شهر هوشمند اشاره کرد که در آن مناطق مختلف سرشار از حسگرهای گوناگونی هستند که به انسان‌ها برای درک و کنترل محیط کمک می‌کنند.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44C1F6C5-9F63-4B26-CCE0-35ED14BA05E8}"/>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مثال هایی از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BCE24F87-DBE0-14C1-75F6-4A5AB2ACD022}"/>
              </a:ext>
            </a:extLst>
          </p:cNvPr>
          <p:cNvSpPr>
            <a:spLocks noGrp="1"/>
          </p:cNvSpPr>
          <p:nvPr>
            <p:ph type="sldNum" sz="quarter" idx="12"/>
          </p:nvPr>
        </p:nvSpPr>
        <p:spPr/>
        <p:txBody>
          <a:bodyPr/>
          <a:lstStyle/>
          <a:p>
            <a:fld id="{4DD16593-1C73-479A-B8D8-F19837CEA803}" type="slidenum">
              <a:rPr lang="en-US" smtClean="0"/>
              <a:pPr/>
              <a:t>13</a:t>
            </a:fld>
            <a:endParaRPr lang="en-US"/>
          </a:p>
        </p:txBody>
      </p:sp>
      <p:grpSp>
        <p:nvGrpSpPr>
          <p:cNvPr id="8" name="Group 7">
            <a:extLst>
              <a:ext uri="{FF2B5EF4-FFF2-40B4-BE49-F238E27FC236}">
                <a16:creationId xmlns:a16="http://schemas.microsoft.com/office/drawing/2014/main" id="{5D8EBF03-15D0-CEBB-9160-A6CE36C89545}"/>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BB8ECDD2-92C3-A59F-B184-EB93A49D9EDE}"/>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D30A8DCE-60D0-4E64-7070-2D6827AA676F}"/>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6732A001-2D44-8D77-B6B3-6A487329DC3D}"/>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3" name="Picture 12">
            <a:extLst>
              <a:ext uri="{FF2B5EF4-FFF2-40B4-BE49-F238E27FC236}">
                <a16:creationId xmlns:a16="http://schemas.microsoft.com/office/drawing/2014/main" id="{334686EF-4C23-4418-93D0-7DA1F29B6395}"/>
              </a:ext>
            </a:extLst>
          </p:cNvPr>
          <p:cNvPicPr>
            <a:picLocks noChangeAspect="1"/>
          </p:cNvPicPr>
          <p:nvPr/>
        </p:nvPicPr>
        <p:blipFill>
          <a:blip r:embed="rId4"/>
          <a:stretch>
            <a:fillRect/>
          </a:stretch>
        </p:blipFill>
        <p:spPr>
          <a:xfrm>
            <a:off x="5231778" y="1664063"/>
            <a:ext cx="6140253" cy="4093502"/>
          </a:xfrm>
          <a:prstGeom prst="rect">
            <a:avLst/>
          </a:prstGeom>
        </p:spPr>
      </p:pic>
    </p:spTree>
    <p:extLst>
      <p:ext uri="{BB962C8B-B14F-4D97-AF65-F5344CB8AC3E}">
        <p14:creationId xmlns:p14="http://schemas.microsoft.com/office/powerpoint/2010/main" val="878512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2341" y="988570"/>
            <a:ext cx="5972460"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عبارت اینترنت اشیا </a:t>
            </a:r>
            <a:r>
              <a:rPr lang="en-US" dirty="0">
                <a:latin typeface="Times New Roman" panose="02020603050405020304" pitchFamily="18" charset="0"/>
                <a:cs typeface="B Nazanin" panose="00000400000000000000" pitchFamily="2" charset="-78"/>
              </a:rPr>
              <a:t>IoT) </a:t>
            </a:r>
            <a:r>
              <a:rPr lang="fa-IR" dirty="0">
                <a:latin typeface="Times New Roman" panose="02020603050405020304" pitchFamily="18" charset="0"/>
                <a:cs typeface="B Nazanin" panose="00000400000000000000" pitchFamily="2" charset="-78"/>
              </a:rPr>
              <a:t> )اساسا برای دستگاه‌هایی استفاده می‌شود که اولا، به طور معمول و در حالت عادی، امکان اتصال آن‌ها به اینترنت وجود نداشته باشد (مثلا یخچال که در حالت عادی معمولا به اینترنت متصل نیست) و دوما، بتوانند با شبکه‌ای از دیگر اشیای متصل به اینترنت، مستقل از اقدامات انسانی، تعامل کنند. بر این اساس، یک «رایانه شخصی» (</a:t>
            </a:r>
            <a:r>
              <a:rPr lang="en-US" dirty="0">
                <a:latin typeface="Times New Roman" panose="02020603050405020304" pitchFamily="18" charset="0"/>
                <a:cs typeface="B Nazanin" panose="00000400000000000000" pitchFamily="2" charset="-78"/>
              </a:rPr>
              <a:t>Personal Computer) </a:t>
            </a:r>
            <a:r>
              <a:rPr lang="fa-IR" dirty="0">
                <a:latin typeface="Times New Roman" panose="02020603050405020304" pitchFamily="18" charset="0"/>
                <a:cs typeface="B Nazanin" panose="00000400000000000000" pitchFamily="2" charset="-78"/>
              </a:rPr>
              <a:t> ) و یا «گوشی هوشمند» </a:t>
            </a:r>
            <a:r>
              <a:rPr lang="en-US" dirty="0">
                <a:latin typeface="Times New Roman" panose="02020603050405020304" pitchFamily="18" charset="0"/>
                <a:cs typeface="B Nazanin" panose="00000400000000000000" pitchFamily="2" charset="-78"/>
              </a:rPr>
              <a:t>Smart Phone) </a:t>
            </a:r>
            <a:r>
              <a:rPr lang="fa-IR" dirty="0">
                <a:latin typeface="Times New Roman" panose="02020603050405020304" pitchFamily="18" charset="0"/>
                <a:cs typeface="B Nazanin" panose="00000400000000000000" pitchFamily="2" charset="-78"/>
              </a:rPr>
              <a:t> ) عموما با وجود اتصال به اینترنت، به عنوان یک دستگاه اینترنت اشیا در نظر گرفته نمی‌شوند، زیرا در حالت عادی امکان اتصال آن‌ها به اینترنت وجود دارد.</a:t>
            </a:r>
            <a:endParaRPr lang="en-US"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26E1E5BA-8F4B-9B5B-EEEB-970DD3D93E9D}"/>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مثال هایی از اینترنت اشیا چیست؟</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AE1EF957-BBED-7B1A-FEE8-828A54CA2A22}"/>
              </a:ext>
            </a:extLst>
          </p:cNvPr>
          <p:cNvSpPr>
            <a:spLocks noGrp="1"/>
          </p:cNvSpPr>
          <p:nvPr>
            <p:ph type="sldNum" sz="quarter" idx="12"/>
          </p:nvPr>
        </p:nvSpPr>
        <p:spPr/>
        <p:txBody>
          <a:bodyPr/>
          <a:lstStyle/>
          <a:p>
            <a:fld id="{4DD16593-1C73-479A-B8D8-F19837CEA803}" type="slidenum">
              <a:rPr lang="en-US" smtClean="0"/>
              <a:pPr/>
              <a:t>14</a:t>
            </a:fld>
            <a:endParaRPr lang="en-US"/>
          </a:p>
        </p:txBody>
      </p:sp>
      <p:grpSp>
        <p:nvGrpSpPr>
          <p:cNvPr id="9" name="Group 8">
            <a:extLst>
              <a:ext uri="{FF2B5EF4-FFF2-40B4-BE49-F238E27FC236}">
                <a16:creationId xmlns:a16="http://schemas.microsoft.com/office/drawing/2014/main" id="{A94CDC59-AF5B-9089-5EB4-66CC9D185AF3}"/>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2AAB89A4-C7F7-F877-9118-4CCB91BFC4E1}"/>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3577D67D-39A2-746E-0E4E-3BF31CB6C648}"/>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9F5A145B-6EF8-82C7-473A-AD4185E95B82}"/>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7" name="Picture 16">
            <a:extLst>
              <a:ext uri="{FF2B5EF4-FFF2-40B4-BE49-F238E27FC236}">
                <a16:creationId xmlns:a16="http://schemas.microsoft.com/office/drawing/2014/main" id="{9DEC43A8-6646-23B3-8AAB-57B4F7BC62C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88720" y="1263068"/>
            <a:ext cx="3886392" cy="4979440"/>
          </a:xfrm>
          <a:prstGeom prst="rect">
            <a:avLst/>
          </a:prstGeom>
        </p:spPr>
      </p:pic>
    </p:spTree>
    <p:extLst>
      <p:ext uri="{BB962C8B-B14F-4D97-AF65-F5344CB8AC3E}">
        <p14:creationId xmlns:p14="http://schemas.microsoft.com/office/powerpoint/2010/main" val="3596554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1591" y="1095365"/>
            <a:ext cx="5483344"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صورت تعریف اینترنت اشیا در کل زنجیره تامین، به جای تعریف آن صرفا در یک شرکت، اثر آن می‌تواند بسیار بزرگ‌تر و گسترده‌تر شود. افزایش کارایی نیروی کار و صرفه‌جویی در هزینه‌ها دو هدف بالقوه اینترنت اشیای صنعتی (</a:t>
            </a:r>
            <a:r>
              <a:rPr lang="en-US" dirty="0" err="1">
                <a:latin typeface="Times New Roman" panose="02020603050405020304" pitchFamily="18" charset="0"/>
                <a:cs typeface="B Nazanin" panose="00000400000000000000" pitchFamily="2" charset="-78"/>
              </a:rPr>
              <a:t>IIoT</a:t>
            </a:r>
            <a:r>
              <a:rPr lang="fa-IR" dirty="0">
                <a:latin typeface="Times New Roman" panose="02020603050405020304" pitchFamily="18" charset="0"/>
                <a:cs typeface="B Nazanin" panose="00000400000000000000" pitchFamily="2" charset="-78"/>
              </a:rPr>
              <a:t> ) هستند؛ اما </a:t>
            </a:r>
            <a:r>
              <a:rPr lang="en-US" dirty="0" err="1">
                <a:latin typeface="Times New Roman" panose="02020603050405020304" pitchFamily="18" charset="0"/>
                <a:cs typeface="B Nazanin" panose="00000400000000000000" pitchFamily="2" charset="-78"/>
              </a:rPr>
              <a:t>IIoT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می‌تواند جریان‌های درآمد نیز برای کسب و کارها بسازد. برای مثال، با بهره‌گیری از اینترنت اشیای صنعتی ( </a:t>
            </a:r>
            <a:r>
              <a:rPr lang="en-US" dirty="0" err="1">
                <a:latin typeface="Times New Roman" panose="02020603050405020304" pitchFamily="18" charset="0"/>
                <a:cs typeface="B Nazanin" panose="00000400000000000000" pitchFamily="2" charset="-78"/>
              </a:rPr>
              <a:t>IIoT</a:t>
            </a:r>
            <a:r>
              <a:rPr lang="fa-IR" dirty="0">
                <a:latin typeface="Times New Roman" panose="02020603050405020304" pitchFamily="18" charset="0"/>
                <a:cs typeface="B Nazanin" panose="00000400000000000000" pitchFamily="2" charset="-78"/>
              </a:rPr>
              <a:t> )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کارخانجات می‌توانند به جای آنکه صرفا یک محصول تنها و عنوان نمونه یک موتور را بفروشند، قابلیت نگهداری پیش‌بینانه از موتور را نیز به فروش برسانند.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7BD12381-5B59-179C-3BB4-ACB2DD0C8D6E}"/>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مثال هایی از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052B700E-EFEA-C84B-9743-0326F1BA95B4}"/>
              </a:ext>
            </a:extLst>
          </p:cNvPr>
          <p:cNvSpPr>
            <a:spLocks noGrp="1"/>
          </p:cNvSpPr>
          <p:nvPr>
            <p:ph type="sldNum" sz="quarter" idx="12"/>
          </p:nvPr>
        </p:nvSpPr>
        <p:spPr/>
        <p:txBody>
          <a:bodyPr/>
          <a:lstStyle/>
          <a:p>
            <a:fld id="{4DD16593-1C73-479A-B8D8-F19837CEA803}" type="slidenum">
              <a:rPr lang="en-US" smtClean="0"/>
              <a:pPr/>
              <a:t>15</a:t>
            </a:fld>
            <a:endParaRPr lang="en-US"/>
          </a:p>
        </p:txBody>
      </p:sp>
      <p:grpSp>
        <p:nvGrpSpPr>
          <p:cNvPr id="8" name="Group 7">
            <a:extLst>
              <a:ext uri="{FF2B5EF4-FFF2-40B4-BE49-F238E27FC236}">
                <a16:creationId xmlns:a16="http://schemas.microsoft.com/office/drawing/2014/main" id="{8ADF246B-1901-8605-67CB-7E52DAE6E537}"/>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699A999C-6636-6637-F879-901ED8C1B682}"/>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B9798ED0-910B-D145-352F-C94D460F6527}"/>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00A5EF38-89A0-341C-3697-F942DCD1A1A2}"/>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A41C892D-7379-3615-20F1-0731D1A88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9042" y="1706879"/>
            <a:ext cx="5206579" cy="4410279"/>
          </a:xfrm>
          <a:prstGeom prst="rect">
            <a:avLst/>
          </a:prstGeom>
        </p:spPr>
      </p:pic>
    </p:spTree>
    <p:extLst>
      <p:ext uri="{BB962C8B-B14F-4D97-AF65-F5344CB8AC3E}">
        <p14:creationId xmlns:p14="http://schemas.microsoft.com/office/powerpoint/2010/main" val="1282044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FB39F579-03CD-A431-A254-AEEC4B457349}"/>
              </a:ext>
            </a:extLst>
          </p:cNvPr>
          <p:cNvSpPr/>
          <p:nvPr/>
        </p:nvSpPr>
        <p:spPr>
          <a:xfrm>
            <a:off x="4363288" y="2340906"/>
            <a:ext cx="2890952" cy="2890952"/>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54415" y="4965132"/>
            <a:ext cx="11709918" cy="120032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«اینترنت اشیای صنعتی» </a:t>
            </a:r>
            <a:r>
              <a:rPr lang="en-US" dirty="0">
                <a:latin typeface="Times New Roman" panose="02020603050405020304" pitchFamily="18" charset="0"/>
                <a:cs typeface="B Nazanin" panose="00000400000000000000" pitchFamily="2" charset="-78"/>
              </a:rPr>
              <a:t>Industrial Internet of Things | </a:t>
            </a:r>
            <a:r>
              <a:rPr lang="en-US" dirty="0" err="1">
                <a:latin typeface="Times New Roman" panose="02020603050405020304" pitchFamily="18" charset="0"/>
                <a:cs typeface="B Nazanin" panose="00000400000000000000" pitchFamily="2" charset="-78"/>
              </a:rPr>
              <a:t>IIoT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 یا انقلاب صنعتی چهارم یا صنعت ۴.۰ </a:t>
            </a:r>
            <a:r>
              <a:rPr lang="en-US" dirty="0">
                <a:latin typeface="Times New Roman" panose="02020603050405020304" pitchFamily="18" charset="0"/>
                <a:cs typeface="B Nazanin" panose="00000400000000000000" pitchFamily="2" charset="-78"/>
              </a:rPr>
              <a:t>Industry 4.0) </a:t>
            </a:r>
            <a:r>
              <a:rPr lang="fa-IR" dirty="0">
                <a:latin typeface="Times New Roman" panose="02020603050405020304" pitchFamily="18" charset="0"/>
                <a:cs typeface="B Nazanin" panose="00000400000000000000" pitchFamily="2" charset="-78"/>
              </a:rPr>
              <a:t> ) همه و همه اسامی هستند که به مفهوم «استفاده از فناوری اینترنت اشیا در زمینه کسب و کار» اشاره دارند.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81128" y="2146113"/>
            <a:ext cx="5214872" cy="2933366"/>
          </a:xfrm>
          <a:prstGeom prst="flowChartPreparation">
            <a:avLst/>
          </a:prstGeom>
        </p:spPr>
      </p:pic>
      <p:sp>
        <p:nvSpPr>
          <p:cNvPr id="6" name="Rectangle 5">
            <a:extLst>
              <a:ext uri="{FF2B5EF4-FFF2-40B4-BE49-F238E27FC236}">
                <a16:creationId xmlns:a16="http://schemas.microsoft.com/office/drawing/2014/main" id="{1C16A479-ED04-1963-C54F-A688E7304EA4}"/>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اشیای صنعتی </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0C1128AB-2A1B-4D90-8500-C602ED87844B}"/>
              </a:ext>
            </a:extLst>
          </p:cNvPr>
          <p:cNvSpPr>
            <a:spLocks noGrp="1"/>
          </p:cNvSpPr>
          <p:nvPr>
            <p:ph type="sldNum" sz="quarter" idx="12"/>
          </p:nvPr>
        </p:nvSpPr>
        <p:spPr/>
        <p:txBody>
          <a:bodyPr/>
          <a:lstStyle/>
          <a:p>
            <a:fld id="{4DD16593-1C73-479A-B8D8-F19837CEA803}" type="slidenum">
              <a:rPr lang="en-US" smtClean="0"/>
              <a:pPr/>
              <a:t>16</a:t>
            </a:fld>
            <a:endParaRPr lang="en-US"/>
          </a:p>
        </p:txBody>
      </p:sp>
      <p:grpSp>
        <p:nvGrpSpPr>
          <p:cNvPr id="8" name="Group 7">
            <a:extLst>
              <a:ext uri="{FF2B5EF4-FFF2-40B4-BE49-F238E27FC236}">
                <a16:creationId xmlns:a16="http://schemas.microsoft.com/office/drawing/2014/main" id="{5980C983-1668-EF8C-6482-735BA84B4A71}"/>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6950D4F2-2299-16B2-DB49-E0AE1D5E562D}"/>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C8D59098-95D8-8568-17B6-C85F48AD0932}"/>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CB880D43-9C2F-8876-F91F-44DA1041FACA}"/>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DFA8BF09-EA3C-6E61-24C0-ADDAADB0393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889835" y="1234179"/>
            <a:ext cx="5690085" cy="3200673"/>
          </a:xfrm>
          <a:prstGeom prst="flowChartPreparation">
            <a:avLst/>
          </a:prstGeom>
        </p:spPr>
      </p:pic>
    </p:spTree>
    <p:extLst>
      <p:ext uri="{BB962C8B-B14F-4D97-AF65-F5344CB8AC3E}">
        <p14:creationId xmlns:p14="http://schemas.microsoft.com/office/powerpoint/2010/main" val="767626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48AFD81B-0863-F760-FDF8-6C9E1A136780}"/>
              </a:ext>
            </a:extLst>
          </p:cNvPr>
          <p:cNvSpPr/>
          <p:nvPr/>
        </p:nvSpPr>
        <p:spPr>
          <a:xfrm>
            <a:off x="4089253" y="1098743"/>
            <a:ext cx="1423149" cy="1423149"/>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BE767F9-F231-545C-E29B-A97C4E7A1F28}"/>
              </a:ext>
            </a:extLst>
          </p:cNvPr>
          <p:cNvSpPr/>
          <p:nvPr/>
        </p:nvSpPr>
        <p:spPr>
          <a:xfrm>
            <a:off x="7228693" y="2998663"/>
            <a:ext cx="1423149" cy="1423149"/>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189D86A-D146-0025-F4B0-67539282CD7F}"/>
              </a:ext>
            </a:extLst>
          </p:cNvPr>
          <p:cNvSpPr/>
          <p:nvPr/>
        </p:nvSpPr>
        <p:spPr>
          <a:xfrm>
            <a:off x="541092" y="3191703"/>
            <a:ext cx="1423149" cy="1423149"/>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7789" y="4312819"/>
            <a:ext cx="11021614"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مفهوم اینترنت اشیای صنعتی، مشابه با اینترنت اشیا در حالت عادی و در واقع، دستگاه‌های اینترنت اشیای صنعتی چیزی مانند دستگاه‌های اینترنت اشیا خانگی هستند؛ با این تفاوت که هدف استفاده از ترکیبی از حسگرها، شبکه‌های بی‌سیم، «کلان داده | مِه‌داده» (</a:t>
            </a:r>
            <a:r>
              <a:rPr lang="en-US" dirty="0">
                <a:latin typeface="Times New Roman" panose="02020603050405020304" pitchFamily="18" charset="0"/>
                <a:cs typeface="B Nazanin" panose="00000400000000000000" pitchFamily="2" charset="-78"/>
              </a:rPr>
              <a:t>Big Data</a:t>
            </a:r>
            <a:r>
              <a:rPr lang="fa-IR" dirty="0">
                <a:latin typeface="Times New Roman" panose="02020603050405020304" pitchFamily="18" charset="0"/>
                <a:cs typeface="B Nazanin" panose="00000400000000000000" pitchFamily="2" charset="-78"/>
              </a:rPr>
              <a:t>  )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هوش مصنوعی » </a:t>
            </a:r>
            <a:r>
              <a:rPr lang="en-US" dirty="0">
                <a:latin typeface="Times New Roman" panose="02020603050405020304" pitchFamily="18" charset="0"/>
                <a:cs typeface="B Nazanin" panose="00000400000000000000" pitchFamily="2" charset="-78"/>
              </a:rPr>
              <a:t>Artificial Intelligence | </a:t>
            </a:r>
            <a:r>
              <a:rPr lang="fa-IR" dirty="0">
                <a:latin typeface="Times New Roman" panose="02020603050405020304" pitchFamily="18" charset="0"/>
                <a:cs typeface="B Nazanin" panose="00000400000000000000" pitchFamily="2" charset="-78"/>
              </a:rPr>
              <a:t> و «تحلیل داده‌ها» ( </a:t>
            </a:r>
            <a:r>
              <a:rPr lang="en-US" dirty="0">
                <a:latin typeface="Times New Roman" panose="02020603050405020304" pitchFamily="18" charset="0"/>
                <a:cs typeface="B Nazanin" panose="00000400000000000000" pitchFamily="2" charset="-78"/>
              </a:rPr>
              <a:t>Data Analysis</a:t>
            </a:r>
            <a:r>
              <a:rPr lang="fa-IR" dirty="0">
                <a:latin typeface="Times New Roman" panose="02020603050405020304" pitchFamily="18" charset="0"/>
                <a:cs typeface="B Nazanin" panose="00000400000000000000" pitchFamily="2" charset="-78"/>
              </a:rPr>
              <a:t> )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اندازه‌گیری و بهینه‌سازی فرایندهای صنعتی است.</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325120" y="1095365"/>
            <a:ext cx="5199470" cy="2924175"/>
          </a:xfrm>
          <a:prstGeom prst="flowChartPreparation">
            <a:avLst/>
          </a:prstGeom>
        </p:spPr>
      </p:pic>
      <p:sp>
        <p:nvSpPr>
          <p:cNvPr id="4" name="Rectangle 3">
            <a:extLst>
              <a:ext uri="{FF2B5EF4-FFF2-40B4-BE49-F238E27FC236}">
                <a16:creationId xmlns:a16="http://schemas.microsoft.com/office/drawing/2014/main" id="{FA918B81-9154-94AB-CE62-2A0A5D6054C1}"/>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اشیای صنعتی </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BB7B66B0-835C-6618-40DD-61B7AC1FD905}"/>
              </a:ext>
            </a:extLst>
          </p:cNvPr>
          <p:cNvSpPr>
            <a:spLocks noGrp="1"/>
          </p:cNvSpPr>
          <p:nvPr>
            <p:ph type="sldNum" sz="quarter" idx="12"/>
          </p:nvPr>
        </p:nvSpPr>
        <p:spPr/>
        <p:txBody>
          <a:bodyPr/>
          <a:lstStyle/>
          <a:p>
            <a:fld id="{4DD16593-1C73-479A-B8D8-F19837CEA803}" type="slidenum">
              <a:rPr lang="en-US" smtClean="0"/>
              <a:pPr/>
              <a:t>17</a:t>
            </a:fld>
            <a:endParaRPr lang="en-US"/>
          </a:p>
        </p:txBody>
      </p:sp>
      <p:grpSp>
        <p:nvGrpSpPr>
          <p:cNvPr id="8" name="Group 7">
            <a:extLst>
              <a:ext uri="{FF2B5EF4-FFF2-40B4-BE49-F238E27FC236}">
                <a16:creationId xmlns:a16="http://schemas.microsoft.com/office/drawing/2014/main" id="{FBC93DDD-3694-728F-60BA-C8FCEB7B22A4}"/>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8EE58827-A109-846B-7CA7-AA15DE0DC736}"/>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654CF8A9-B134-ADA0-8973-5CA5B69F1105}"/>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A1E1AD5B-29EF-C71E-9E74-E68A29B92F55}"/>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grpSp>
        <p:nvGrpSpPr>
          <p:cNvPr id="15" name="Group 14">
            <a:extLst>
              <a:ext uri="{FF2B5EF4-FFF2-40B4-BE49-F238E27FC236}">
                <a16:creationId xmlns:a16="http://schemas.microsoft.com/office/drawing/2014/main" id="{E1649F8B-7C95-9F78-9A98-255F3B876BFA}"/>
              </a:ext>
            </a:extLst>
          </p:cNvPr>
          <p:cNvGrpSpPr/>
          <p:nvPr/>
        </p:nvGrpSpPr>
        <p:grpSpPr>
          <a:xfrm>
            <a:off x="5023628" y="2521892"/>
            <a:ext cx="6440583" cy="1802498"/>
            <a:chOff x="783177" y="1469824"/>
            <a:chExt cx="10641108" cy="2978081"/>
          </a:xfrm>
        </p:grpSpPr>
        <p:pic>
          <p:nvPicPr>
            <p:cNvPr id="13" name="Picture 12">
              <a:extLst>
                <a:ext uri="{FF2B5EF4-FFF2-40B4-BE49-F238E27FC236}">
                  <a16:creationId xmlns:a16="http://schemas.microsoft.com/office/drawing/2014/main" id="{B407A027-E1DC-C110-78C9-719B77865BA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177" y="1469825"/>
              <a:ext cx="5291005" cy="2978080"/>
            </a:xfrm>
            <a:prstGeom prst="flowChartPreparation">
              <a:avLst/>
            </a:prstGeom>
          </p:spPr>
        </p:pic>
        <p:pic>
          <p:nvPicPr>
            <p:cNvPr id="14" name="Picture 13">
              <a:extLst>
                <a:ext uri="{FF2B5EF4-FFF2-40B4-BE49-F238E27FC236}">
                  <a16:creationId xmlns:a16="http://schemas.microsoft.com/office/drawing/2014/main" id="{3750B832-6B71-2F7B-7318-8E77FBFDABB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17920" y="1469824"/>
              <a:ext cx="5206365" cy="2975065"/>
            </a:xfrm>
            <a:prstGeom prst="flowChartPreparation">
              <a:avLst/>
            </a:prstGeom>
          </p:spPr>
        </p:pic>
      </p:grpSp>
    </p:spTree>
    <p:extLst>
      <p:ext uri="{BB962C8B-B14F-4D97-AF65-F5344CB8AC3E}">
        <p14:creationId xmlns:p14="http://schemas.microsoft.com/office/powerpoint/2010/main" val="1392721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8497" y="1184380"/>
            <a:ext cx="11430001" cy="2239074"/>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 احتمالا بزرگ‌ترين چالش‌های روند پياده‌سازی </a:t>
            </a:r>
            <a:r>
              <a:rPr lang="en-US" dirty="0" err="1">
                <a:latin typeface="Times New Roman" panose="02020603050405020304" pitchFamily="18" charset="0"/>
                <a:cs typeface="B Nazanin" panose="00000400000000000000" pitchFamily="2" charset="-78"/>
              </a:rPr>
              <a:t>IIoT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امکان تعامل بينابينی و امنیت هستند. از ديد کارشناسان و تحليل‌گران فنی، دغدغه‌ی اصلی در اینترنت اشیاء صنعتی امکان تعامل بينابينی بین دستگاه­‌ها و ماشین­‌هایی‌ست که از پروتکل­‌ها و معماری‌های متفاوتی استفاده می‌­کنند. در اين شرايط، پلتفرم ايگنيشن </a:t>
            </a:r>
            <a:r>
              <a:rPr lang="en-US" dirty="0">
                <a:latin typeface="Times New Roman" panose="02020603050405020304" pitchFamily="18" charset="0"/>
                <a:cs typeface="B Nazanin" panose="00000400000000000000" pitchFamily="2" charset="-78"/>
              </a:rPr>
              <a:t>Ignition) </a:t>
            </a:r>
            <a:r>
              <a:rPr lang="fa-IR" dirty="0">
                <a:latin typeface="Times New Roman" panose="02020603050405020304" pitchFamily="18" charset="0"/>
                <a:cs typeface="B Nazanin" panose="00000400000000000000" pitchFamily="2" charset="-78"/>
              </a:rPr>
              <a:t> ) که مبتنی بر تکنولوژی‌های منبع باز در حوزه‌ی فن‌شناسی اطلاعات است، يک راه حل عالی به حساب می‌آيد.</a:t>
            </a:r>
          </a:p>
        </p:txBody>
      </p:sp>
      <p:pic>
        <p:nvPicPr>
          <p:cNvPr id="4" name="Picture 3"/>
          <p:cNvPicPr>
            <a:picLocks noChangeAspect="1"/>
          </p:cNvPicPr>
          <p:nvPr/>
        </p:nvPicPr>
        <p:blipFill>
          <a:blip r:embed="rId2">
            <a:clrChange>
              <a:clrFrom>
                <a:srgbClr val="F4F4F4"/>
              </a:clrFrom>
              <a:clrTo>
                <a:srgbClr val="F4F4F4">
                  <a:alpha val="0"/>
                </a:srgbClr>
              </a:clrTo>
            </a:clrChange>
          </a:blip>
          <a:stretch>
            <a:fillRect/>
          </a:stretch>
        </p:blipFill>
        <p:spPr>
          <a:xfrm>
            <a:off x="225409" y="3395397"/>
            <a:ext cx="5312878" cy="2988494"/>
          </a:xfrm>
          <a:prstGeom prst="rect">
            <a:avLst/>
          </a:prstGeom>
        </p:spPr>
      </p:pic>
      <p:sp>
        <p:nvSpPr>
          <p:cNvPr id="6" name="Rectangle 5"/>
          <p:cNvSpPr/>
          <p:nvPr/>
        </p:nvSpPr>
        <p:spPr>
          <a:xfrm>
            <a:off x="5588000" y="3856669"/>
            <a:ext cx="6420498" cy="2308324"/>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امنيت داده‌ها دغدغه‌ی مهم ديگر شرکت‌هاست. افزايش تعداد حس‌گرها و ساير ادوات هوشمند در شبکه منجر به تشديد آسيب‌پذيری‌های امنيتی شده است. دليل ديگری که باعث رواج  </a:t>
            </a:r>
            <a:r>
              <a:rPr lang="en-US" dirty="0">
                <a:latin typeface="Times New Roman" panose="02020603050405020304" pitchFamily="18" charset="0"/>
                <a:cs typeface="B Nazanin" panose="00000400000000000000" pitchFamily="2" charset="-78"/>
              </a:rPr>
              <a:t>MQTT </a:t>
            </a:r>
            <a:r>
              <a:rPr lang="fa-IR" dirty="0">
                <a:latin typeface="Times New Roman" panose="02020603050405020304" pitchFamily="18" charset="0"/>
                <a:cs typeface="B Nazanin" panose="00000400000000000000" pitchFamily="2" charset="-78"/>
              </a:rPr>
              <a:t> شده اين است که پروتکلی بسيار امن برای پياده‌سازی </a:t>
            </a:r>
            <a:r>
              <a:rPr lang="en-US" dirty="0" err="1">
                <a:latin typeface="Times New Roman" panose="02020603050405020304" pitchFamily="18" charset="0"/>
                <a:cs typeface="B Nazanin" panose="00000400000000000000" pitchFamily="2" charset="-78"/>
              </a:rPr>
              <a:t>IIoT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است.</a:t>
            </a:r>
          </a:p>
        </p:txBody>
      </p:sp>
      <p:sp>
        <p:nvSpPr>
          <p:cNvPr id="7" name="Rectangle 6">
            <a:extLst>
              <a:ext uri="{FF2B5EF4-FFF2-40B4-BE49-F238E27FC236}">
                <a16:creationId xmlns:a16="http://schemas.microsoft.com/office/drawing/2014/main" id="{3A8B3FB8-1888-1980-CC5F-BAEB57DD40ED}"/>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چالش های اینترنت اشیای صنعتی </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E0D75044-ED61-739F-29D9-C16AA7DE5642}"/>
              </a:ext>
            </a:extLst>
          </p:cNvPr>
          <p:cNvSpPr>
            <a:spLocks noGrp="1"/>
          </p:cNvSpPr>
          <p:nvPr>
            <p:ph type="sldNum" sz="quarter" idx="12"/>
          </p:nvPr>
        </p:nvSpPr>
        <p:spPr/>
        <p:txBody>
          <a:bodyPr/>
          <a:lstStyle/>
          <a:p>
            <a:fld id="{4DD16593-1C73-479A-B8D8-F19837CEA803}" type="slidenum">
              <a:rPr lang="en-US" smtClean="0"/>
              <a:pPr/>
              <a:t>18</a:t>
            </a:fld>
            <a:endParaRPr lang="en-US"/>
          </a:p>
        </p:txBody>
      </p:sp>
      <p:grpSp>
        <p:nvGrpSpPr>
          <p:cNvPr id="9" name="Group 8">
            <a:extLst>
              <a:ext uri="{FF2B5EF4-FFF2-40B4-BE49-F238E27FC236}">
                <a16:creationId xmlns:a16="http://schemas.microsoft.com/office/drawing/2014/main" id="{B5B51CC5-B878-D1A9-4030-2A7CE84638C5}"/>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B8377921-BA5A-8879-0F0B-38C654BD7CE1}"/>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D5F9885B-72C7-2595-F551-C5E2B8A38B9C}"/>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F0DD47A8-C559-7C85-B461-82D197AB7128}"/>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601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15A32DEB-C9F9-C312-B02D-608D7E8E32FA}"/>
              </a:ext>
            </a:extLst>
          </p:cNvPr>
          <p:cNvSpPr/>
          <p:nvPr/>
        </p:nvSpPr>
        <p:spPr>
          <a:xfrm>
            <a:off x="3581253" y="4944985"/>
            <a:ext cx="1423149" cy="14231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878F7AB-174E-DFE7-ECF2-9E2EF239C066}"/>
              </a:ext>
            </a:extLst>
          </p:cNvPr>
          <p:cNvSpPr/>
          <p:nvPr/>
        </p:nvSpPr>
        <p:spPr>
          <a:xfrm>
            <a:off x="197897" y="2873264"/>
            <a:ext cx="1423149" cy="14231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89600" y="1513118"/>
            <a:ext cx="6318898"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به نظر می‌رسد که اينترنت اشيا صنعتی يکی از گرايش‌های تعيين‌کننده و تأثیرگذار در امروز و فردای تجارت صنعتی‌ست. صنايع می‌کوشند سيستم‌ها و تجهيزات خود را مدرنيزه کنند تا با قاعده‌های جديد هم‌آهنگ باشند، هم‌پای سرعت تحولات و نوسان‌ها در بازار حرکت کنند و از پس تکنولوژی‌های دست و پا گير برآيند. شرکت­‌هايی که به اینترنت اشیا صنعتی رو آورده‌اند، پیشرفت چشم­‌گیری از نظر امنيت، بازدهی و سودآوری داشته‌­اند. اين روند با استفاده‌ی بيش‌تر از تکنولوژی‌های مبتنی بر  </a:t>
            </a:r>
            <a:r>
              <a:rPr lang="en-US" dirty="0" err="1">
                <a:latin typeface="Times New Roman" panose="02020603050405020304" pitchFamily="18" charset="0"/>
                <a:cs typeface="B Nazanin" panose="00000400000000000000" pitchFamily="2" charset="-78"/>
              </a:rPr>
              <a:t>IIoT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هم‌چنان ادامه خواهد يافت.</a:t>
            </a:r>
          </a:p>
        </p:txBody>
      </p:sp>
      <p:pic>
        <p:nvPicPr>
          <p:cNvPr id="6" name="Picture 5"/>
          <p:cNvPicPr>
            <a:picLocks noChangeAspect="1"/>
          </p:cNvPicPr>
          <p:nvPr/>
        </p:nvPicPr>
        <p:blipFill>
          <a:blip r:embed="rId2"/>
          <a:stretch>
            <a:fillRect/>
          </a:stretch>
        </p:blipFill>
        <p:spPr>
          <a:xfrm>
            <a:off x="623910" y="1607118"/>
            <a:ext cx="4025613" cy="4216400"/>
          </a:xfrm>
          <a:prstGeom prst="roundRect">
            <a:avLst>
              <a:gd name="adj" fmla="val 22219"/>
            </a:avLst>
          </a:prstGeom>
        </p:spPr>
      </p:pic>
      <p:sp>
        <p:nvSpPr>
          <p:cNvPr id="4" name="Rectangle 3">
            <a:extLst>
              <a:ext uri="{FF2B5EF4-FFF2-40B4-BE49-F238E27FC236}">
                <a16:creationId xmlns:a16="http://schemas.microsoft.com/office/drawing/2014/main" id="{BC0779EF-F45D-B475-99A9-DE85E8D4F02A}"/>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آینده اینترنت اشیای صنعتی</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052BE397-B142-1F59-66ED-2E9D58FC1852}"/>
              </a:ext>
            </a:extLst>
          </p:cNvPr>
          <p:cNvSpPr>
            <a:spLocks noGrp="1"/>
          </p:cNvSpPr>
          <p:nvPr>
            <p:ph type="sldNum" sz="quarter" idx="12"/>
          </p:nvPr>
        </p:nvSpPr>
        <p:spPr/>
        <p:txBody>
          <a:bodyPr/>
          <a:lstStyle/>
          <a:p>
            <a:fld id="{4DD16593-1C73-479A-B8D8-F19837CEA803}" type="slidenum">
              <a:rPr lang="en-US" smtClean="0"/>
              <a:pPr/>
              <a:t>19</a:t>
            </a:fld>
            <a:endParaRPr lang="en-US"/>
          </a:p>
        </p:txBody>
      </p:sp>
      <p:grpSp>
        <p:nvGrpSpPr>
          <p:cNvPr id="8" name="Group 7">
            <a:extLst>
              <a:ext uri="{FF2B5EF4-FFF2-40B4-BE49-F238E27FC236}">
                <a16:creationId xmlns:a16="http://schemas.microsoft.com/office/drawing/2014/main" id="{2FCC0858-4739-9EBB-6D85-6B2BB38881CE}"/>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7BE45945-DF5E-824E-BF48-8E9B08A4C137}"/>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686821F3-40FE-A775-6E08-12E0F1BB824F}"/>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2632E9FC-4C10-7ED0-8DED-BEBEF92B581C}"/>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85840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 چیست؟</a:t>
            </a:r>
            <a:endParaRPr lang="en-US" sz="2400" b="1" dirty="0">
              <a:latin typeface="Shabnam" panose="020B0603030804020204" pitchFamily="34" charset="-78"/>
              <a:cs typeface="Shabnam" panose="020B0603030804020204" pitchFamily="34" charset="-78"/>
            </a:endParaRPr>
          </a:p>
        </p:txBody>
      </p:sp>
      <p:sp>
        <p:nvSpPr>
          <p:cNvPr id="13" name="Rectangle 12"/>
          <p:cNvSpPr/>
          <p:nvPr/>
        </p:nvSpPr>
        <p:spPr>
          <a:xfrm>
            <a:off x="408577" y="1189926"/>
            <a:ext cx="11536042"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اینترنت اشیا </a:t>
            </a:r>
            <a:r>
              <a:rPr lang="en-US" dirty="0">
                <a:cs typeface="B Nazanin" panose="00000400000000000000" pitchFamily="2" charset="-78"/>
              </a:rPr>
              <a:t>  </a:t>
            </a:r>
            <a:r>
              <a:rPr lang="en-US" dirty="0">
                <a:latin typeface="Times New Roman" panose="02020603050405020304" pitchFamily="18" charset="0"/>
                <a:cs typeface="B Nazanin" panose="00000400000000000000" pitchFamily="2" charset="-78"/>
              </a:rPr>
              <a:t>( Internet of Things | </a:t>
            </a:r>
            <a:r>
              <a:rPr lang="en-US" dirty="0" err="1">
                <a:latin typeface="Times New Roman" panose="02020603050405020304" pitchFamily="18" charset="0"/>
                <a:cs typeface="B Nazanin" panose="00000400000000000000" pitchFamily="2" charset="-78"/>
              </a:rPr>
              <a:t>IoT</a:t>
            </a:r>
            <a:r>
              <a:rPr lang="en-US" dirty="0">
                <a:latin typeface="Times New Roman" panose="02020603050405020304" pitchFamily="18" charset="0"/>
                <a:cs typeface="B Nazanin" panose="00000400000000000000" pitchFamily="2" charset="-78"/>
              </a:rPr>
              <a:t>)</a:t>
            </a:r>
            <a:r>
              <a:rPr lang="fa-IR" dirty="0">
                <a:cs typeface="B Nazanin" panose="00000400000000000000" pitchFamily="2" charset="-78"/>
              </a:rPr>
              <a:t>که به آن «اینترنت چیزها» نیز گفته می‌شود، به میلیاردها دستگاهی اشاره دارد که در سراسر جهان قرار دارند، اکنون به اینترنت متصل شده‌اند، داده‌ها را گردآوری می‌کنند و با یکدیگر به اشتراک می‌گذارند. به لطف ظهور تراشه‌های ارزان کامپیوتری و وجود «شبکه‌های بی‌سیم» </a:t>
            </a:r>
            <a:r>
              <a:rPr lang="en-US" dirty="0">
                <a:latin typeface="Times New Roman" panose="02020603050405020304" pitchFamily="18" charset="0"/>
                <a:cs typeface="B Nazanin" panose="00000400000000000000" pitchFamily="2" charset="-78"/>
              </a:rPr>
              <a:t>Wireless Networks</a:t>
            </a:r>
            <a:r>
              <a:rPr lang="fa-IR" dirty="0">
                <a:cs typeface="B Nazanin" panose="00000400000000000000" pitchFamily="2" charset="-78"/>
              </a:rPr>
              <a:t> در همه جا و همه وقت، این امکان وجود دارد که همه «چیز» (</a:t>
            </a:r>
            <a:r>
              <a:rPr lang="en-US" dirty="0">
                <a:cs typeface="B Nazanin" panose="00000400000000000000" pitchFamily="2" charset="-78"/>
              </a:rPr>
              <a:t> </a:t>
            </a:r>
            <a:r>
              <a:rPr lang="en-US" dirty="0">
                <a:latin typeface="Times New Roman" panose="02020603050405020304" pitchFamily="18" charset="0"/>
                <a:cs typeface="B Nazanin" panose="00000400000000000000" pitchFamily="2" charset="-78"/>
              </a:rPr>
              <a:t>Thing </a:t>
            </a:r>
            <a:r>
              <a:rPr lang="fa-IR" dirty="0">
                <a:cs typeface="B Nazanin" panose="00000400000000000000" pitchFamily="2" charset="-78"/>
              </a:rPr>
              <a:t>منظور اشیا است) از یک قرص کوچک گرفته تا یک هواپیمای بسیار بزرگ به اینترنت متصل و به بخشی از اینترنت اشیا </a:t>
            </a:r>
            <a:r>
              <a:rPr lang="en-US" dirty="0">
                <a:cs typeface="B Nazanin" panose="00000400000000000000" pitchFamily="2" charset="-78"/>
              </a:rPr>
              <a:t> </a:t>
            </a:r>
            <a:r>
              <a:rPr lang="en-US" dirty="0">
                <a:latin typeface="Times New Roman" panose="02020603050405020304" pitchFamily="18" charset="0"/>
                <a:cs typeface="B Nazanin" panose="00000400000000000000" pitchFamily="2" charset="-78"/>
              </a:rPr>
              <a:t>(</a:t>
            </a:r>
            <a:r>
              <a:rPr lang="en-US" dirty="0" err="1">
                <a:latin typeface="Times New Roman" panose="02020603050405020304" pitchFamily="18" charset="0"/>
                <a:cs typeface="B Nazanin" panose="00000400000000000000" pitchFamily="2" charset="-78"/>
              </a:rPr>
              <a:t>IoT</a:t>
            </a:r>
            <a:r>
              <a:rPr lang="en-US" dirty="0">
                <a:latin typeface="Times New Roman" panose="02020603050405020304" pitchFamily="18" charset="0"/>
                <a:cs typeface="B Nazanin" panose="00000400000000000000" pitchFamily="2" charset="-78"/>
              </a:rPr>
              <a:t>) </a:t>
            </a:r>
            <a:r>
              <a:rPr lang="fa-IR" dirty="0">
                <a:cs typeface="B Nazanin" panose="00000400000000000000" pitchFamily="2" charset="-78"/>
              </a:rPr>
              <a:t>مبدل شود.</a:t>
            </a:r>
            <a:endParaRPr lang="en-US"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83772" y="2830646"/>
            <a:ext cx="5138056" cy="4027354"/>
          </a:xfrm>
          <a:prstGeom prst="rect">
            <a:avLst/>
          </a:prstGeom>
        </p:spPr>
      </p:pic>
      <p:sp>
        <p:nvSpPr>
          <p:cNvPr id="4" name="Slide Number Placeholder 3">
            <a:extLst>
              <a:ext uri="{FF2B5EF4-FFF2-40B4-BE49-F238E27FC236}">
                <a16:creationId xmlns:a16="http://schemas.microsoft.com/office/drawing/2014/main" id="{8CD7FFD6-7A70-AAC6-B799-9AEE2AB33F16}"/>
              </a:ext>
            </a:extLst>
          </p:cNvPr>
          <p:cNvSpPr>
            <a:spLocks noGrp="1"/>
          </p:cNvSpPr>
          <p:nvPr>
            <p:ph type="sldNum" sz="quarter" idx="12"/>
          </p:nvPr>
        </p:nvSpPr>
        <p:spPr/>
        <p:txBody>
          <a:bodyPr/>
          <a:lstStyle/>
          <a:p>
            <a:fld id="{4DD16593-1C73-479A-B8D8-F19837CEA803}" type="slidenum">
              <a:rPr lang="en-US" smtClean="0"/>
              <a:pPr/>
              <a:t>2</a:t>
            </a:fld>
            <a:endParaRPr lang="en-US"/>
          </a:p>
        </p:txBody>
      </p:sp>
      <p:grpSp>
        <p:nvGrpSpPr>
          <p:cNvPr id="6" name="Group 5">
            <a:extLst>
              <a:ext uri="{FF2B5EF4-FFF2-40B4-BE49-F238E27FC236}">
                <a16:creationId xmlns:a16="http://schemas.microsoft.com/office/drawing/2014/main" id="{7122ADDF-0433-0B9B-DD96-2E0F19D811D7}"/>
              </a:ext>
            </a:extLst>
          </p:cNvPr>
          <p:cNvGrpSpPr/>
          <p:nvPr/>
        </p:nvGrpSpPr>
        <p:grpSpPr>
          <a:xfrm>
            <a:off x="4800829" y="17023"/>
            <a:ext cx="1014908" cy="1014908"/>
            <a:chOff x="4684450" y="-54932"/>
            <a:chExt cx="1136342" cy="1136342"/>
          </a:xfrm>
        </p:grpSpPr>
        <p:sp>
          <p:nvSpPr>
            <p:cNvPr id="7" name="Oval 6">
              <a:extLst>
                <a:ext uri="{FF2B5EF4-FFF2-40B4-BE49-F238E27FC236}">
                  <a16:creationId xmlns:a16="http://schemas.microsoft.com/office/drawing/2014/main" id="{13CB8DEB-44D1-8B4E-9D18-A1EC67290B0D}"/>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8595FE42-C5F9-8D25-20EB-8086464D60B2}"/>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9" name="Rectangle 8">
            <a:extLst>
              <a:ext uri="{FF2B5EF4-FFF2-40B4-BE49-F238E27FC236}">
                <a16:creationId xmlns:a16="http://schemas.microsoft.com/office/drawing/2014/main" id="{F43987DD-C8B0-4C23-75EB-0DF46ACA9CD9}"/>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88350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3461ABA3-7731-4F33-BA6A-D46310579D5B}"/>
              </a:ext>
            </a:extLst>
          </p:cNvPr>
          <p:cNvSpPr/>
          <p:nvPr/>
        </p:nvSpPr>
        <p:spPr>
          <a:xfrm>
            <a:off x="4089253" y="1637290"/>
            <a:ext cx="2748427" cy="2748427"/>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48495" y="4286570"/>
            <a:ext cx="11538083"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ایگنیشن به عنوان يک راه حل اینترنت اشیا صنعتی ظرفيت‌ها و قابليت‌های اتصال به شبکه، کارایی، مقیاس‌پذیری و صرفه‌جويی در زمان و هزينه را به طور قابل توجهی بهبود می‌دهد. این تکنولوژی به شرکت‌ها اين امکان را می‌دهد تا بيش‌ترين نفع را از سامانه‌های عملياتی‌شان بدون اين که دچار محدوديت‌های فنی و اقتصادی شوند، ببرند. به همين دليل، ایگنيشن روی‌کردی‌ست که مناسب‌ترين پلتفرم را برای برخورداری از دست‌آوردهای  </a:t>
            </a:r>
            <a:r>
              <a:rPr lang="en-US" dirty="0" err="1">
                <a:latin typeface="Times New Roman" panose="02020603050405020304" pitchFamily="18" charset="0"/>
                <a:cs typeface="B Nazanin" panose="00000400000000000000" pitchFamily="2" charset="-78"/>
              </a:rPr>
              <a:t>IIoT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پيش روی شرکت‌ها می‌گذارد.</a:t>
            </a:r>
          </a:p>
        </p:txBody>
      </p:sp>
      <p:sp>
        <p:nvSpPr>
          <p:cNvPr id="4" name="Rectangle 3">
            <a:extLst>
              <a:ext uri="{FF2B5EF4-FFF2-40B4-BE49-F238E27FC236}">
                <a16:creationId xmlns:a16="http://schemas.microsoft.com/office/drawing/2014/main" id="{286259E9-1E6B-2316-900A-AAC2E5132CF8}"/>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آینده اینترنت اشیای صنعتی</a:t>
            </a:r>
            <a:endParaRPr lang="en-US" sz="2400" b="1" dirty="0">
              <a:latin typeface="Shabnam" panose="020B0603030804020204" pitchFamily="34" charset="-78"/>
              <a:cs typeface="Shabnam" panose="020B0603030804020204" pitchFamily="34" charset="-78"/>
            </a:endParaRPr>
          </a:p>
        </p:txBody>
      </p:sp>
      <p:sp>
        <p:nvSpPr>
          <p:cNvPr id="6" name="Slide Number Placeholder 5">
            <a:extLst>
              <a:ext uri="{FF2B5EF4-FFF2-40B4-BE49-F238E27FC236}">
                <a16:creationId xmlns:a16="http://schemas.microsoft.com/office/drawing/2014/main" id="{27BC6ABA-AE10-74E7-E452-3734CF0BF550}"/>
              </a:ext>
            </a:extLst>
          </p:cNvPr>
          <p:cNvSpPr>
            <a:spLocks noGrp="1"/>
          </p:cNvSpPr>
          <p:nvPr>
            <p:ph type="sldNum" sz="quarter" idx="12"/>
          </p:nvPr>
        </p:nvSpPr>
        <p:spPr/>
        <p:txBody>
          <a:bodyPr/>
          <a:lstStyle/>
          <a:p>
            <a:fld id="{4DD16593-1C73-479A-B8D8-F19837CEA803}" type="slidenum">
              <a:rPr lang="en-US" smtClean="0"/>
              <a:pPr/>
              <a:t>20</a:t>
            </a:fld>
            <a:endParaRPr lang="en-US"/>
          </a:p>
        </p:txBody>
      </p:sp>
      <p:grpSp>
        <p:nvGrpSpPr>
          <p:cNvPr id="7" name="Group 6">
            <a:extLst>
              <a:ext uri="{FF2B5EF4-FFF2-40B4-BE49-F238E27FC236}">
                <a16:creationId xmlns:a16="http://schemas.microsoft.com/office/drawing/2014/main" id="{BFA25605-FF68-086A-C2B9-FECB120D1F6D}"/>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F7AA09D2-7DEF-192C-E925-B22C6CC41BFF}"/>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3A54211D-BDFE-A0FF-D5EB-FDDD6BE3C73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pic>
        <p:nvPicPr>
          <p:cNvPr id="13" name="Picture 12">
            <a:extLst>
              <a:ext uri="{FF2B5EF4-FFF2-40B4-BE49-F238E27FC236}">
                <a16:creationId xmlns:a16="http://schemas.microsoft.com/office/drawing/2014/main" id="{96B888C5-277D-2273-7C85-070D21FAB98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53778" y="1119702"/>
            <a:ext cx="3985530" cy="2657020"/>
          </a:xfrm>
          <a:prstGeom prst="roundRect">
            <a:avLst/>
          </a:prstGeom>
        </p:spPr>
      </p:pic>
      <p:pic>
        <p:nvPicPr>
          <p:cNvPr id="15" name="Picture 14">
            <a:extLst>
              <a:ext uri="{FF2B5EF4-FFF2-40B4-BE49-F238E27FC236}">
                <a16:creationId xmlns:a16="http://schemas.microsoft.com/office/drawing/2014/main" id="{6FE75FAF-7915-64F4-BED1-F4540E92315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4868" y="1703756"/>
            <a:ext cx="3719830" cy="2657021"/>
          </a:xfrm>
          <a:prstGeom prst="roundRect">
            <a:avLst/>
          </a:prstGeom>
        </p:spPr>
      </p:pic>
      <p:sp>
        <p:nvSpPr>
          <p:cNvPr id="16" name="Rectangle 15">
            <a:extLst>
              <a:ext uri="{FF2B5EF4-FFF2-40B4-BE49-F238E27FC236}">
                <a16:creationId xmlns:a16="http://schemas.microsoft.com/office/drawing/2014/main" id="{401CCBDC-B8D4-C3B1-2A35-5F9EFCF2B094}"/>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82024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615" y="1571889"/>
            <a:ext cx="4989597"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هنگامی که چیزها (اشیا) به اینترنت متصل می شوند، می‌توانند اطلاعات را ارسال یا دریافت کنند و یا به طور هم‌زمان هر دو کار را انجام دهند. توانایی ارسال و یا دریافت اطلاعات، موجب می‌شود تا چیزها (اشیا )| </a:t>
            </a:r>
            <a:r>
              <a:rPr lang="en-US" dirty="0">
                <a:latin typeface="Times New Roman" panose="02020603050405020304" pitchFamily="18" charset="0"/>
                <a:cs typeface="B Nazanin" panose="00000400000000000000" pitchFamily="2" charset="-78"/>
              </a:rPr>
              <a:t>Things </a:t>
            </a:r>
            <a:r>
              <a:rPr lang="fa-IR" dirty="0">
                <a:latin typeface="Times New Roman" panose="02020603050405020304" pitchFamily="18" charset="0"/>
                <a:cs typeface="B Nazanin" panose="00000400000000000000" pitchFamily="2" charset="-78"/>
              </a:rPr>
              <a:t>هوشمند شوند و هوشمندی همان ویژگی خوبی است که بشر در حال حاضر در صدد آن است.</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0" y="1400436"/>
            <a:ext cx="5939360" cy="4451724"/>
          </a:xfrm>
          <a:prstGeom prst="rect">
            <a:avLst/>
          </a:prstGeom>
        </p:spPr>
      </p:pic>
      <p:sp>
        <p:nvSpPr>
          <p:cNvPr id="6" name="Rectangle 5">
            <a:extLst>
              <a:ext uri="{FF2B5EF4-FFF2-40B4-BE49-F238E27FC236}">
                <a16:creationId xmlns:a16="http://schemas.microsoft.com/office/drawing/2014/main" id="{F1735A91-3CCF-25CB-8CE4-99C04B83DD3E}"/>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دلایل اهمیت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1E741DFF-9F65-6B06-F22F-EDBCE4593B8B}"/>
              </a:ext>
            </a:extLst>
          </p:cNvPr>
          <p:cNvSpPr>
            <a:spLocks noGrp="1"/>
          </p:cNvSpPr>
          <p:nvPr>
            <p:ph type="sldNum" sz="quarter" idx="12"/>
          </p:nvPr>
        </p:nvSpPr>
        <p:spPr/>
        <p:txBody>
          <a:bodyPr/>
          <a:lstStyle/>
          <a:p>
            <a:fld id="{4DD16593-1C73-479A-B8D8-F19837CEA803}" type="slidenum">
              <a:rPr lang="en-US" smtClean="0"/>
              <a:pPr/>
              <a:t>21</a:t>
            </a:fld>
            <a:endParaRPr lang="en-US"/>
          </a:p>
        </p:txBody>
      </p:sp>
      <p:grpSp>
        <p:nvGrpSpPr>
          <p:cNvPr id="8" name="Group 7">
            <a:extLst>
              <a:ext uri="{FF2B5EF4-FFF2-40B4-BE49-F238E27FC236}">
                <a16:creationId xmlns:a16="http://schemas.microsoft.com/office/drawing/2014/main" id="{EDF66DBC-D6FE-5D36-F80E-373E68CB3C00}"/>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EA9BE2CB-8F59-461E-6164-1EAAA47CCBEE}"/>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13E2DD32-C2CE-AAF1-0888-E246D07D41FC}"/>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26C36105-6457-56E0-4E25-F56041260CD3}"/>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17825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0628" y="1313385"/>
            <a:ext cx="6869612"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مجددا از گوشی‌های هوشمند به عنوان مثال استفاده می‌شود. در حال حاضر، انسان‌ها می‌توانند به لطف گوشی‌های هوشمند، به هر آهنگی که دوست دارند گوش بسپارند؛ دلیل این امر هم آن نیست که همه آهنگ‌های دنیا در همه گوشی‌ها ذخیره شده است.</a:t>
            </a:r>
          </a:p>
          <a:p>
            <a:pPr algn="justLow" rtl="1">
              <a:lnSpc>
                <a:spcPct val="250000"/>
              </a:lnSpc>
            </a:pPr>
            <a:r>
              <a:rPr lang="fa-IR" dirty="0">
                <a:latin typeface="Times New Roman" panose="02020603050405020304" pitchFamily="18" charset="0"/>
                <a:cs typeface="B Nazanin" panose="00000400000000000000" pitchFamily="2" charset="-78"/>
              </a:rPr>
              <a:t>بلکه بدین خاطر است که گوشی هوشمند می‌تواند درخواست کاربر (برای دریافت یک موسیقی خاص) را از طریق اینترنت ارسال (جستجوی) و اطلاعات یافته شده (نتایج جستجو) را دریافت کند (آن آهنگ را روی گوشی فرد استریم کند). برای هوشمند بودن، یک دستگاه نیاز به داشتن حجم زیاد حافظه یا یک ابررایانه در درون خودش ندارد.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544575" y="1518658"/>
            <a:ext cx="4445261" cy="4445261"/>
          </a:xfrm>
          <a:prstGeom prst="rect">
            <a:avLst/>
          </a:prstGeom>
        </p:spPr>
      </p:pic>
      <p:sp>
        <p:nvSpPr>
          <p:cNvPr id="6" name="Rectangle 5">
            <a:extLst>
              <a:ext uri="{FF2B5EF4-FFF2-40B4-BE49-F238E27FC236}">
                <a16:creationId xmlns:a16="http://schemas.microsoft.com/office/drawing/2014/main" id="{E4E370C5-928A-07FA-4D0B-590CCB2EB4F6}"/>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دلایل اهمیت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1348E11C-33E5-C324-E2C2-9D19313984ED}"/>
              </a:ext>
            </a:extLst>
          </p:cNvPr>
          <p:cNvSpPr>
            <a:spLocks noGrp="1"/>
          </p:cNvSpPr>
          <p:nvPr>
            <p:ph type="sldNum" sz="quarter" idx="12"/>
          </p:nvPr>
        </p:nvSpPr>
        <p:spPr/>
        <p:txBody>
          <a:bodyPr/>
          <a:lstStyle/>
          <a:p>
            <a:fld id="{4DD16593-1C73-479A-B8D8-F19837CEA803}" type="slidenum">
              <a:rPr lang="en-US" smtClean="0"/>
              <a:pPr/>
              <a:t>22</a:t>
            </a:fld>
            <a:endParaRPr lang="en-US"/>
          </a:p>
        </p:txBody>
      </p:sp>
      <p:grpSp>
        <p:nvGrpSpPr>
          <p:cNvPr id="8" name="Group 7">
            <a:extLst>
              <a:ext uri="{FF2B5EF4-FFF2-40B4-BE49-F238E27FC236}">
                <a16:creationId xmlns:a16="http://schemas.microsoft.com/office/drawing/2014/main" id="{0ADBCFAA-384E-3CE1-59B8-D664F21F6A7C}"/>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EDDCC397-C1E8-470F-BBB9-DB359C31222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FF34A4EA-432D-3642-D109-5A8AB4C4D865}"/>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9DB31F9E-DE06-71C8-46E8-338A908265B3}"/>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299039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3771" y="1297156"/>
            <a:ext cx="11066106" cy="113107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تنها کاری که باید انجام دهد این است که به یک اَبَرحافظه یا یک ابررایانه متصل شود. «متصل» بودن حقیقتا قابلیت خارق‌العاده‌ای است. در اینترنت اشیا، همه چیزهایی که به اینترنت متصل می‌شوند را می‌توان در سه دسته کلی قرار داد:</a:t>
            </a:r>
            <a:endParaRPr lang="en-US" dirty="0">
              <a:latin typeface="Times New Roman" panose="02020603050405020304" pitchFamily="18" charset="0"/>
              <a:cs typeface="B Nazanin" panose="00000400000000000000" pitchFamily="2" charset="-78"/>
            </a:endParaRPr>
          </a:p>
        </p:txBody>
      </p:sp>
      <p:sp>
        <p:nvSpPr>
          <p:cNvPr id="6" name="Rectangle 5"/>
          <p:cNvSpPr/>
          <p:nvPr/>
        </p:nvSpPr>
        <p:spPr>
          <a:xfrm>
            <a:off x="5753877" y="3043439"/>
            <a:ext cx="6096000"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چیزهایی که اطلاعات را گردآوری و ارسال می‌کنند.</a:t>
            </a:r>
          </a:p>
          <a:p>
            <a:pPr algn="justLow" rtl="1">
              <a:lnSpc>
                <a:spcPct val="250000"/>
              </a:lnSpc>
            </a:pPr>
            <a:r>
              <a:rPr lang="fa-IR" dirty="0">
                <a:latin typeface="Times New Roman" panose="02020603050405020304" pitchFamily="18" charset="0"/>
                <a:cs typeface="B Nazanin" panose="00000400000000000000" pitchFamily="2" charset="-78"/>
              </a:rPr>
              <a:t>چیزهایی که اطلاعات را دریافت و سپس بر اساس آن عمل می‌کنند.</a:t>
            </a:r>
          </a:p>
          <a:p>
            <a:pPr algn="justLow" rtl="1">
              <a:lnSpc>
                <a:spcPct val="250000"/>
              </a:lnSpc>
            </a:pPr>
            <a:r>
              <a:rPr lang="fa-IR" dirty="0">
                <a:latin typeface="Times New Roman" panose="02020603050405020304" pitchFamily="18" charset="0"/>
                <a:cs typeface="B Nazanin" panose="00000400000000000000" pitchFamily="2" charset="-78"/>
              </a:rPr>
              <a:t>چیزهایی که هر دو کار را انجام می‌دهند.</a:t>
            </a:r>
          </a:p>
        </p:txBody>
      </p:sp>
      <p:pic>
        <p:nvPicPr>
          <p:cNvPr id="5" name="Picture 4"/>
          <p:cNvPicPr>
            <a:picLocks noChangeAspect="1"/>
          </p:cNvPicPr>
          <p:nvPr/>
        </p:nvPicPr>
        <p:blipFill>
          <a:blip r:embed="rId2"/>
          <a:stretch>
            <a:fillRect/>
          </a:stretch>
        </p:blipFill>
        <p:spPr>
          <a:xfrm>
            <a:off x="593529" y="2051183"/>
            <a:ext cx="4463897" cy="4463897"/>
          </a:xfrm>
          <a:prstGeom prst="rect">
            <a:avLst/>
          </a:prstGeom>
        </p:spPr>
      </p:pic>
      <p:sp>
        <p:nvSpPr>
          <p:cNvPr id="7" name="Rectangle 6">
            <a:extLst>
              <a:ext uri="{FF2B5EF4-FFF2-40B4-BE49-F238E27FC236}">
                <a16:creationId xmlns:a16="http://schemas.microsoft.com/office/drawing/2014/main" id="{8C39DDBD-8674-ED8D-D476-6DC92D8DAD44}"/>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دلایل اهمیت اینترنت اشیا</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0B208D15-03D9-0583-2BA1-2F9CDDF09C53}"/>
              </a:ext>
            </a:extLst>
          </p:cNvPr>
          <p:cNvSpPr>
            <a:spLocks noGrp="1"/>
          </p:cNvSpPr>
          <p:nvPr>
            <p:ph type="sldNum" sz="quarter" idx="12"/>
          </p:nvPr>
        </p:nvSpPr>
        <p:spPr/>
        <p:txBody>
          <a:bodyPr/>
          <a:lstStyle/>
          <a:p>
            <a:fld id="{4DD16593-1C73-479A-B8D8-F19837CEA803}" type="slidenum">
              <a:rPr lang="en-US" smtClean="0"/>
              <a:pPr/>
              <a:t>23</a:t>
            </a:fld>
            <a:endParaRPr lang="en-US"/>
          </a:p>
        </p:txBody>
      </p:sp>
      <p:grpSp>
        <p:nvGrpSpPr>
          <p:cNvPr id="9" name="Group 8">
            <a:extLst>
              <a:ext uri="{FF2B5EF4-FFF2-40B4-BE49-F238E27FC236}">
                <a16:creationId xmlns:a16="http://schemas.microsoft.com/office/drawing/2014/main" id="{4961C34E-8C9B-85AD-EF8E-7770AAABF713}"/>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46A85DED-DD5E-A476-F5F6-5CB78665D87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FFA95DCE-E774-F038-9469-7D0C85B22549}"/>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12C08C16-B18E-A0EE-8BD3-67313B820874}"/>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7923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9208" y="1285752"/>
            <a:ext cx="11320194" cy="120032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اینترنت اشیا بزرگ است و بزرگ‌تر نیز خواهد شد. در حال حاضر تعداد دستگاه‌های متصل بیش‌تر از تعداد انسان‌ها است. شرکت تحلیل فناوری </a:t>
            </a:r>
            <a:r>
              <a:rPr lang="en-US" dirty="0">
                <a:latin typeface="Times New Roman" panose="02020603050405020304" pitchFamily="18" charset="0"/>
                <a:cs typeface="B Nazanin" panose="00000400000000000000" pitchFamily="2" charset="-78"/>
              </a:rPr>
              <a:t>IDC </a:t>
            </a:r>
            <a:r>
              <a:rPr lang="fa-IR" dirty="0">
                <a:latin typeface="Times New Roman" panose="02020603050405020304" pitchFamily="18" charset="0"/>
                <a:cs typeface="B Nazanin" panose="00000400000000000000" pitchFamily="2" charset="-78"/>
              </a:rPr>
              <a:t> پیش‌بینی می‌کند که به طور کلی ۴۱٫۶ میلیارد دستگاه اینترنت اشیا متصل تا سال ۲۰۲۵ وجود داشته باشند.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429208" y="2576909"/>
            <a:ext cx="11320194" cy="120032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همچنین، این موضوع حکایت از آن دارد که تجهیزات صنعتی و خودکار فرصت بسیار بزرگی را برای «اشیای» متصل فراهم می‌کنند؛ در عین حال، در آینده نزدیک خانه‌های هوشمند و دستگاه‌های پوشیدنی به شدت مورد پذیرش عموم قرار می‌گیرند.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l="7227" t="10175" r="9523" b="13930"/>
          <a:stretch/>
        </p:blipFill>
        <p:spPr>
          <a:xfrm>
            <a:off x="580365" y="3429000"/>
            <a:ext cx="3595395" cy="3277757"/>
          </a:xfrm>
          <a:prstGeom prst="rect">
            <a:avLst/>
          </a:prstGeom>
          <a:scene3d>
            <a:camera prst="perspectiveFront"/>
            <a:lightRig rig="threePt" dir="t"/>
          </a:scene3d>
        </p:spPr>
      </p:pic>
      <p:sp>
        <p:nvSpPr>
          <p:cNvPr id="7" name="Rectangle 6">
            <a:extLst>
              <a:ext uri="{FF2B5EF4-FFF2-40B4-BE49-F238E27FC236}">
                <a16:creationId xmlns:a16="http://schemas.microsoft.com/office/drawing/2014/main" id="{C8629670-C5E0-499F-B2D2-8FD431C45630}"/>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 چقدر بزرگ است ؟</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B376CA39-F4F6-2C80-5CBE-DD409B2F8EB8}"/>
              </a:ext>
            </a:extLst>
          </p:cNvPr>
          <p:cNvSpPr>
            <a:spLocks noGrp="1"/>
          </p:cNvSpPr>
          <p:nvPr>
            <p:ph type="sldNum" sz="quarter" idx="12"/>
          </p:nvPr>
        </p:nvSpPr>
        <p:spPr/>
        <p:txBody>
          <a:bodyPr/>
          <a:lstStyle/>
          <a:p>
            <a:fld id="{4DD16593-1C73-479A-B8D8-F19837CEA803}" type="slidenum">
              <a:rPr lang="en-US" smtClean="0"/>
              <a:pPr/>
              <a:t>24</a:t>
            </a:fld>
            <a:endParaRPr lang="en-US"/>
          </a:p>
        </p:txBody>
      </p:sp>
      <p:grpSp>
        <p:nvGrpSpPr>
          <p:cNvPr id="9" name="Group 8">
            <a:extLst>
              <a:ext uri="{FF2B5EF4-FFF2-40B4-BE49-F238E27FC236}">
                <a16:creationId xmlns:a16="http://schemas.microsoft.com/office/drawing/2014/main" id="{BF1A42B8-5C6E-4E37-C877-C3E5BB7C08FA}"/>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32D78330-44DD-5ED0-C254-2C1387DAD8F1}"/>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CD47BD7A-3195-6114-123B-D760C86031F7}"/>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3B363D81-E1C2-8822-FE6E-C66A0688CD96}"/>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99029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274CCB08-2C3C-62AE-FF00-92B68E9D543D}"/>
              </a:ext>
            </a:extLst>
          </p:cNvPr>
          <p:cNvSpPr/>
          <p:nvPr/>
        </p:nvSpPr>
        <p:spPr>
          <a:xfrm>
            <a:off x="2968553" y="4603943"/>
            <a:ext cx="1423149" cy="1423149"/>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55B94B6-A963-8C04-A9E1-B1B1C272BCEA}"/>
              </a:ext>
            </a:extLst>
          </p:cNvPr>
          <p:cNvSpPr/>
          <p:nvPr/>
        </p:nvSpPr>
        <p:spPr>
          <a:xfrm>
            <a:off x="6944969" y="3180794"/>
            <a:ext cx="1423149" cy="1423149"/>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29208" y="1447906"/>
            <a:ext cx="11320194" cy="113107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 اساس تحلیل دیگری که توسط گارتنر انجام شده است، گفته می‌شود که کسب و کارها و صنعت خودرو در سال ۲۰۲۰ مجموعا ۵٫۸ میلیارد دستگاه متصل خواهند داشت. صنایع همگانی بیشترین استفاده را از اینترنت اشیا دارند و این مورد به لطف کنتورهای هوشمند اتفاق می‌افتد.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C638CA9F-F000-27C9-4EE6-BC7195DE251B}"/>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 چقدر بزرگ است ؟</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D786BAFC-B723-12BC-4579-015B3324818A}"/>
              </a:ext>
            </a:extLst>
          </p:cNvPr>
          <p:cNvSpPr>
            <a:spLocks noGrp="1"/>
          </p:cNvSpPr>
          <p:nvPr>
            <p:ph type="sldNum" sz="quarter" idx="12"/>
          </p:nvPr>
        </p:nvSpPr>
        <p:spPr/>
        <p:txBody>
          <a:bodyPr/>
          <a:lstStyle/>
          <a:p>
            <a:fld id="{4DD16593-1C73-479A-B8D8-F19837CEA803}" type="slidenum">
              <a:rPr lang="en-US" smtClean="0"/>
              <a:pPr/>
              <a:t>25</a:t>
            </a:fld>
            <a:endParaRPr lang="en-US"/>
          </a:p>
        </p:txBody>
      </p:sp>
      <p:grpSp>
        <p:nvGrpSpPr>
          <p:cNvPr id="8" name="Group 7">
            <a:extLst>
              <a:ext uri="{FF2B5EF4-FFF2-40B4-BE49-F238E27FC236}">
                <a16:creationId xmlns:a16="http://schemas.microsoft.com/office/drawing/2014/main" id="{1EC02B01-AF8D-0401-8676-BBEDC4440C33}"/>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61709DB2-AB1C-F08A-9A54-5FE3618C48F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8292D40A-DD56-B450-C93B-8C65B156724A}"/>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7685ECEF-239E-2312-28DD-5392AB99CE2D}"/>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grpSp>
        <p:nvGrpSpPr>
          <p:cNvPr id="18" name="Group 17">
            <a:extLst>
              <a:ext uri="{FF2B5EF4-FFF2-40B4-BE49-F238E27FC236}">
                <a16:creationId xmlns:a16="http://schemas.microsoft.com/office/drawing/2014/main" id="{0DEA13DE-161D-FD8A-D071-2C983751CED1}"/>
              </a:ext>
            </a:extLst>
          </p:cNvPr>
          <p:cNvGrpSpPr/>
          <p:nvPr/>
        </p:nvGrpSpPr>
        <p:grpSpPr>
          <a:xfrm>
            <a:off x="909472" y="3237334"/>
            <a:ext cx="10206217" cy="3069629"/>
            <a:chOff x="1858005" y="4460240"/>
            <a:chExt cx="9700702" cy="2917590"/>
          </a:xfrm>
        </p:grpSpPr>
        <p:pic>
          <p:nvPicPr>
            <p:cNvPr id="14" name="Picture 13">
              <a:extLst>
                <a:ext uri="{FF2B5EF4-FFF2-40B4-BE49-F238E27FC236}">
                  <a16:creationId xmlns:a16="http://schemas.microsoft.com/office/drawing/2014/main" id="{DCCDE8C2-745A-4903-DDC2-F5D5E65891D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58005" y="4460240"/>
              <a:ext cx="3173120" cy="1784558"/>
            </a:xfrm>
            <a:prstGeom prst="flowChartPreparation">
              <a:avLst/>
            </a:prstGeom>
          </p:spPr>
        </p:pic>
        <p:grpSp>
          <p:nvGrpSpPr>
            <p:cNvPr id="15" name="Group 14">
              <a:extLst>
                <a:ext uri="{FF2B5EF4-FFF2-40B4-BE49-F238E27FC236}">
                  <a16:creationId xmlns:a16="http://schemas.microsoft.com/office/drawing/2014/main" id="{811F1792-F6B5-2F46-1159-6B17A2FC978D}"/>
                </a:ext>
              </a:extLst>
            </p:cNvPr>
            <p:cNvGrpSpPr/>
            <p:nvPr/>
          </p:nvGrpSpPr>
          <p:grpSpPr>
            <a:xfrm>
              <a:off x="4706326" y="4472612"/>
              <a:ext cx="6852381" cy="2905218"/>
              <a:chOff x="102806" y="1469824"/>
              <a:chExt cx="11321479" cy="4799990"/>
            </a:xfrm>
          </p:grpSpPr>
          <p:pic>
            <p:nvPicPr>
              <p:cNvPr id="16" name="Picture 15">
                <a:extLst>
                  <a:ext uri="{FF2B5EF4-FFF2-40B4-BE49-F238E27FC236}">
                    <a16:creationId xmlns:a16="http://schemas.microsoft.com/office/drawing/2014/main" id="{9F51FFB8-8D55-28DE-B946-09F3CF4758C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806" y="2525832"/>
                <a:ext cx="6651748" cy="3743982"/>
              </a:xfrm>
              <a:prstGeom prst="flowChartPreparation">
                <a:avLst/>
              </a:prstGeom>
            </p:spPr>
          </p:pic>
          <p:pic>
            <p:nvPicPr>
              <p:cNvPr id="17" name="Picture 16">
                <a:extLst>
                  <a:ext uri="{FF2B5EF4-FFF2-40B4-BE49-F238E27FC236}">
                    <a16:creationId xmlns:a16="http://schemas.microsoft.com/office/drawing/2014/main" id="{4E5600B6-74F2-D786-B9EC-D9AB3B168B7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17920" y="1469824"/>
                <a:ext cx="5206365" cy="2975065"/>
              </a:xfrm>
              <a:prstGeom prst="flowChartPreparation">
                <a:avLst/>
              </a:prstGeom>
            </p:spPr>
          </p:pic>
        </p:grpSp>
      </p:grpSp>
    </p:spTree>
    <p:extLst>
      <p:ext uri="{BB962C8B-B14F-4D97-AF65-F5344CB8AC3E}">
        <p14:creationId xmlns:p14="http://schemas.microsoft.com/office/powerpoint/2010/main" val="2930579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17920" y="1458066"/>
            <a:ext cx="5551802"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دستگاه‌های امنیتی به عنوان سامان‌های  تشخیص نفوذ و دوربین‌های وب، دومین بزرگ‌ترین مصرف‌کنندگان دستگاه‌های اینترنت اشیا در جهان خواهند بود. خودکارسازی‌هایی مانند چراغ‌های متصل، بخشی از صنعت اینترنت اشیا با با سریع‌ترین میزان رشد محسوب می‌شود و پس از آن، خودروهای هوشمند و تجهیزات پزشکی در جایگاه‌های بعدی قرار دارند.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BADDCDE1-94E3-1146-9435-9170838ADB3A}"/>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 چقدر بزرگ است ؟</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846F2815-B244-2D5C-F5EF-1FBF5D6D08C3}"/>
              </a:ext>
            </a:extLst>
          </p:cNvPr>
          <p:cNvSpPr>
            <a:spLocks noGrp="1"/>
          </p:cNvSpPr>
          <p:nvPr>
            <p:ph type="sldNum" sz="quarter" idx="12"/>
          </p:nvPr>
        </p:nvSpPr>
        <p:spPr/>
        <p:txBody>
          <a:bodyPr/>
          <a:lstStyle/>
          <a:p>
            <a:fld id="{4DD16593-1C73-479A-B8D8-F19837CEA803}" type="slidenum">
              <a:rPr lang="en-US" smtClean="0"/>
              <a:pPr/>
              <a:t>26</a:t>
            </a:fld>
            <a:endParaRPr lang="en-US"/>
          </a:p>
        </p:txBody>
      </p:sp>
      <p:grpSp>
        <p:nvGrpSpPr>
          <p:cNvPr id="8" name="Group 7">
            <a:extLst>
              <a:ext uri="{FF2B5EF4-FFF2-40B4-BE49-F238E27FC236}">
                <a16:creationId xmlns:a16="http://schemas.microsoft.com/office/drawing/2014/main" id="{241187F7-8163-E316-0B6A-219CEBBDE6EA}"/>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85448E9A-6A59-9B1A-2D32-B474C1E5800A}"/>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39BC2CA0-07AF-C3AF-180D-8872E5F25E8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43BC0F04-E140-AB74-9BA3-F0CE76FEAFEE}"/>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49A365F1-C173-0107-8C2E-1BE5A68B835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64543" y="1052004"/>
            <a:ext cx="4746108" cy="5393304"/>
          </a:xfrm>
          <a:prstGeom prst="rect">
            <a:avLst/>
          </a:prstGeom>
        </p:spPr>
      </p:pic>
    </p:spTree>
    <p:extLst>
      <p:ext uri="{BB962C8B-B14F-4D97-AF65-F5344CB8AC3E}">
        <p14:creationId xmlns:p14="http://schemas.microsoft.com/office/powerpoint/2010/main" val="6620099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615" y="1135482"/>
            <a:ext cx="5584945"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معماری  اینترنت اشیا دارای شش مولفه حسگرها، اتصالات، ابر، تحلیل داده، رابط کاربری و محرک‌ها (عملگرها) است. سیستم‌ها روز به روز هوشمندتر می‌شوند و ادعا می‌شود که در گذر زمان، بشر قادر خواهد بود تا انواع گوناگونی از فناوری‌ها و به طور خاص، «اینترنت اشیا» </a:t>
            </a:r>
            <a:r>
              <a:rPr lang="en-US" dirty="0">
                <a:latin typeface="Times New Roman" panose="02020603050405020304" pitchFamily="18" charset="0"/>
                <a:cs typeface="B Nazanin" panose="00000400000000000000" pitchFamily="2" charset="-78"/>
              </a:rPr>
              <a:t>Internet of Things | IoT)</a:t>
            </a:r>
            <a:r>
              <a:rPr lang="fa-IR" dirty="0">
                <a:latin typeface="Times New Roman" panose="02020603050405020304" pitchFamily="18" charset="0"/>
                <a:cs typeface="B Nazanin" panose="00000400000000000000" pitchFamily="2" charset="-78"/>
              </a:rPr>
              <a:t>) را مشاهده کند. اینترنت اشیا شبکه‌ای از دستگاه‌های هوشمند، حسگرها و محرک‌هایی (عملگرهایی) است که می‌توانند به یکدیگر متصل شوند.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780141" y="1245970"/>
            <a:ext cx="4829326" cy="4829326"/>
          </a:xfrm>
          <a:prstGeom prst="rect">
            <a:avLst/>
          </a:prstGeom>
        </p:spPr>
      </p:pic>
      <p:sp>
        <p:nvSpPr>
          <p:cNvPr id="6" name="Rectangle 5">
            <a:extLst>
              <a:ext uri="{FF2B5EF4-FFF2-40B4-BE49-F238E27FC236}">
                <a16:creationId xmlns:a16="http://schemas.microsoft.com/office/drawing/2014/main" id="{685CB6F1-3D19-9C22-4B43-53D87D31C532}"/>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87D12CAB-0310-C833-6714-E1C647FD7647}"/>
              </a:ext>
            </a:extLst>
          </p:cNvPr>
          <p:cNvSpPr>
            <a:spLocks noGrp="1"/>
          </p:cNvSpPr>
          <p:nvPr>
            <p:ph type="sldNum" sz="quarter" idx="12"/>
          </p:nvPr>
        </p:nvSpPr>
        <p:spPr/>
        <p:txBody>
          <a:bodyPr/>
          <a:lstStyle/>
          <a:p>
            <a:fld id="{4DD16593-1C73-479A-B8D8-F19837CEA803}" type="slidenum">
              <a:rPr lang="en-US" smtClean="0"/>
              <a:pPr/>
              <a:t>27</a:t>
            </a:fld>
            <a:endParaRPr lang="en-US"/>
          </a:p>
        </p:txBody>
      </p:sp>
      <p:grpSp>
        <p:nvGrpSpPr>
          <p:cNvPr id="8" name="Group 7">
            <a:extLst>
              <a:ext uri="{FF2B5EF4-FFF2-40B4-BE49-F238E27FC236}">
                <a16:creationId xmlns:a16="http://schemas.microsoft.com/office/drawing/2014/main" id="{DC35A498-1F13-41D1-B886-35F7C43F4E45}"/>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9D271E14-54C8-3B30-5E0F-0CB34C43A64F}"/>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B4865753-255B-9503-4ADC-4B439F436E7B}"/>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B1053518-5BBE-9774-4C73-2CBF6F5273BB}"/>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184745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0080" y="4666968"/>
            <a:ext cx="11258612"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اکوسیستم اینترنت اشیا مانند اجتماعی شامل داده‌ها و جریان‌های پولی است که به اتصال کسب و کارها و مشتریان به یکدیگر کمک می‌کنند. این زنجیره جدید، بهترین راهکار برای متصل کردن شرکت‌ها به یکدیگر است. حتی در آینده، کسب و کارها، اکوسیستم اینترنت اشیا را به مثابه «مدیریت ریسک» </a:t>
            </a:r>
            <a:r>
              <a:rPr lang="en-US" dirty="0">
                <a:latin typeface="Times New Roman" panose="02020603050405020304" pitchFamily="18" charset="0"/>
                <a:cs typeface="B Nazanin" panose="00000400000000000000" pitchFamily="2" charset="-78"/>
              </a:rPr>
              <a:t>Risk Management) </a:t>
            </a:r>
            <a:r>
              <a:rPr lang="fa-IR" dirty="0">
                <a:latin typeface="Times New Roman" panose="02020603050405020304" pitchFamily="18" charset="0"/>
                <a:cs typeface="B Nazanin" panose="00000400000000000000" pitchFamily="2" charset="-78"/>
              </a:rPr>
              <a:t>) و  «امنیت سایبری» </a:t>
            </a:r>
            <a:r>
              <a:rPr lang="en-US" dirty="0">
                <a:latin typeface="Times New Roman" panose="02020603050405020304" pitchFamily="18" charset="0"/>
                <a:cs typeface="B Nazanin" panose="00000400000000000000" pitchFamily="2" charset="-78"/>
              </a:rPr>
              <a:t>Cyber Security) </a:t>
            </a:r>
            <a:r>
              <a:rPr lang="fa-IR" dirty="0">
                <a:latin typeface="Times New Roman" panose="02020603050405020304" pitchFamily="18" charset="0"/>
                <a:cs typeface="B Nazanin" panose="00000400000000000000" pitchFamily="2" charset="-78"/>
              </a:rPr>
              <a:t> ) به مشتریان خود توصیه می‌کنند.</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6302FA06-AE46-B519-54DD-2A36C467BB79}"/>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442B526B-1D4D-FE81-FAD5-88E9434288E9}"/>
              </a:ext>
            </a:extLst>
          </p:cNvPr>
          <p:cNvSpPr>
            <a:spLocks noGrp="1"/>
          </p:cNvSpPr>
          <p:nvPr>
            <p:ph type="sldNum" sz="quarter" idx="12"/>
          </p:nvPr>
        </p:nvSpPr>
        <p:spPr/>
        <p:txBody>
          <a:bodyPr/>
          <a:lstStyle/>
          <a:p>
            <a:fld id="{4DD16593-1C73-479A-B8D8-F19837CEA803}" type="slidenum">
              <a:rPr lang="en-US" smtClean="0"/>
              <a:pPr/>
              <a:t>28</a:t>
            </a:fld>
            <a:endParaRPr lang="en-US"/>
          </a:p>
        </p:txBody>
      </p:sp>
      <p:grpSp>
        <p:nvGrpSpPr>
          <p:cNvPr id="8" name="Group 7">
            <a:extLst>
              <a:ext uri="{FF2B5EF4-FFF2-40B4-BE49-F238E27FC236}">
                <a16:creationId xmlns:a16="http://schemas.microsoft.com/office/drawing/2014/main" id="{4CA40286-E926-8B1C-FBF5-7A7743AEAA5E}"/>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7FDADDD2-C6EC-6282-87A0-08E16CBCD8ED}"/>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EBB0F6AF-4822-EF67-BF6C-E4B86261F6C1}"/>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EF2910AF-83B2-4D24-141E-2D4F789685E2}"/>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grpSp>
        <p:nvGrpSpPr>
          <p:cNvPr id="18" name="Group 17">
            <a:extLst>
              <a:ext uri="{FF2B5EF4-FFF2-40B4-BE49-F238E27FC236}">
                <a16:creationId xmlns:a16="http://schemas.microsoft.com/office/drawing/2014/main" id="{6652A84E-E777-2424-0E69-72DF8ED55555}"/>
              </a:ext>
            </a:extLst>
          </p:cNvPr>
          <p:cNvGrpSpPr/>
          <p:nvPr/>
        </p:nvGrpSpPr>
        <p:grpSpPr>
          <a:xfrm>
            <a:off x="2081896" y="1281958"/>
            <a:ext cx="7360887" cy="3615290"/>
            <a:chOff x="1665347" y="841766"/>
            <a:chExt cx="8497766" cy="4266604"/>
          </a:xfrm>
        </p:grpSpPr>
        <p:sp>
          <p:nvSpPr>
            <p:cNvPr id="17" name="Oval 16">
              <a:extLst>
                <a:ext uri="{FF2B5EF4-FFF2-40B4-BE49-F238E27FC236}">
                  <a16:creationId xmlns:a16="http://schemas.microsoft.com/office/drawing/2014/main" id="{BF4238B8-8533-B784-9B53-E7843E3ECB70}"/>
                </a:ext>
              </a:extLst>
            </p:cNvPr>
            <p:cNvSpPr/>
            <p:nvPr/>
          </p:nvSpPr>
          <p:spPr>
            <a:xfrm>
              <a:off x="8071616" y="841766"/>
              <a:ext cx="2091497" cy="2091498"/>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36FC9F1-6325-9263-BB6F-FCAAAD4CFD6E}"/>
                </a:ext>
              </a:extLst>
            </p:cNvPr>
            <p:cNvSpPr/>
            <p:nvPr/>
          </p:nvSpPr>
          <p:spPr>
            <a:xfrm>
              <a:off x="1665347" y="3016873"/>
              <a:ext cx="2091498" cy="2091497"/>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3BF3B19-82E5-BBDA-2A87-077B1D76CA9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175004" y="1316534"/>
              <a:ext cx="6051500" cy="3400679"/>
            </a:xfrm>
            <a:prstGeom prst="roundRect">
              <a:avLst/>
            </a:prstGeom>
          </p:spPr>
        </p:pic>
      </p:grpSp>
    </p:spTree>
    <p:extLst>
      <p:ext uri="{BB962C8B-B14F-4D97-AF65-F5344CB8AC3E}">
        <p14:creationId xmlns:p14="http://schemas.microsoft.com/office/powerpoint/2010/main" val="3312974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615" y="3802928"/>
            <a:ext cx="11369183"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اما پرسشی که در این وهله پیش می‌آیند آن است که مولفه‌های کلیدی اینترنت اشیا یا در واقع اجزای اینترنت اشیا چه مواردی هستند. «اینترنت اشیا»  تنها اتصالات میان دستگاه‌ها و اشیا را دگرگون نکرده است؛ بلکه به افراد امکان دسترسی از راه دور را به سادگی می‌دهد. با توجه به مزایای متعددی که اینترنت اشیا دارد، باید دید که مولفه‌های اصلی اکوسیستم اینترنت اشیا چگونه کار می‌کنند. در اینجا، مولفه‌های اساسی که اینترنت اشیا بر اساس کاری که آن‌ها می‌کنند معرفی شده‌اند.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0323" y="1270148"/>
            <a:ext cx="3837960" cy="2158852"/>
          </a:xfrm>
          <a:prstGeom prst="rect">
            <a:avLst/>
          </a:prstGeom>
          <a:effectLst>
            <a:reflection blurRad="6350" stA="52000" endA="300" endPos="35000" dir="5400000" sy="-100000" algn="bl" rotWithShape="0"/>
          </a:effectLst>
        </p:spPr>
      </p:pic>
      <p:sp>
        <p:nvSpPr>
          <p:cNvPr id="6" name="Rectangle 5">
            <a:extLst>
              <a:ext uri="{FF2B5EF4-FFF2-40B4-BE49-F238E27FC236}">
                <a16:creationId xmlns:a16="http://schemas.microsoft.com/office/drawing/2014/main" id="{80274077-EFB5-1838-BD36-CF832EE8E6FE}"/>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AA5B6932-69E7-9483-D064-9C7CF31808CA}"/>
              </a:ext>
            </a:extLst>
          </p:cNvPr>
          <p:cNvSpPr>
            <a:spLocks noGrp="1"/>
          </p:cNvSpPr>
          <p:nvPr>
            <p:ph type="sldNum" sz="quarter" idx="12"/>
          </p:nvPr>
        </p:nvSpPr>
        <p:spPr/>
        <p:txBody>
          <a:bodyPr/>
          <a:lstStyle/>
          <a:p>
            <a:fld id="{4DD16593-1C73-479A-B8D8-F19837CEA803}" type="slidenum">
              <a:rPr lang="en-US" smtClean="0"/>
              <a:pPr/>
              <a:t>29</a:t>
            </a:fld>
            <a:endParaRPr lang="en-US"/>
          </a:p>
        </p:txBody>
      </p:sp>
      <p:grpSp>
        <p:nvGrpSpPr>
          <p:cNvPr id="8" name="Group 7">
            <a:extLst>
              <a:ext uri="{FF2B5EF4-FFF2-40B4-BE49-F238E27FC236}">
                <a16:creationId xmlns:a16="http://schemas.microsoft.com/office/drawing/2014/main" id="{CBED4755-8054-234F-717C-D0827EE3871E}"/>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B3988D5B-6E56-B88B-8B04-077316ED015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D53123F4-90F7-3132-A4C3-F345430CCECD}"/>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87FA3A04-8514-433F-71A7-9AB641B17209}"/>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FAF5A983-42BC-A3D6-7978-C690BA799F4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129185" y="1031062"/>
            <a:ext cx="2121621" cy="1765468"/>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91726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6078" y="1336780"/>
            <a:ext cx="5044751"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اینترنت اشیا</a:t>
            </a:r>
            <a:r>
              <a:rPr lang="en-US" dirty="0">
                <a:latin typeface="Times New Roman" panose="02020603050405020304" pitchFamily="18" charset="0"/>
                <a:cs typeface="B Nazanin" panose="00000400000000000000" pitchFamily="2" charset="-78"/>
              </a:rPr>
              <a:t> ( Internet of Things ) </a:t>
            </a:r>
            <a:r>
              <a:rPr lang="fa-IR" dirty="0">
                <a:latin typeface="Times New Roman" panose="02020603050405020304" pitchFamily="18" charset="0"/>
                <a:cs typeface="B Nazanin" panose="00000400000000000000" pitchFamily="2" charset="-78"/>
              </a:rPr>
              <a:t>که به اختصار به آن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IoT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نیز گفته می‌شود، مبحثی پیرامون گسترش قدرت اینترنت به مواردی فراتر از کامپیوترها و گوشی‌های هوشمند و در واقع، به طیف وسیعی از چیزها (اشیا)، فرایندها و محیط است. در ادامه، توضیحات دقیق‌تری در این رابطه ارائه شده است. امروزه اغلب انسان‌ها می‌دانند که اینترنت اشیا در حال تغییر دادن صنایع از کشاورزی و بهداشت و درمان گرفته تا تولید و هر صنعت دیگری است.</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55BC9BF7-EB75-ADA2-8758-D48C1A2FCE8E}"/>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F639D529-6953-1F84-AB8A-E269597415C7}"/>
              </a:ext>
            </a:extLst>
          </p:cNvPr>
          <p:cNvSpPr>
            <a:spLocks noGrp="1"/>
          </p:cNvSpPr>
          <p:nvPr>
            <p:ph type="sldNum" sz="quarter" idx="12"/>
          </p:nvPr>
        </p:nvSpPr>
        <p:spPr/>
        <p:txBody>
          <a:bodyPr/>
          <a:lstStyle/>
          <a:p>
            <a:fld id="{4DD16593-1C73-479A-B8D8-F19837CEA803}" type="slidenum">
              <a:rPr lang="en-US" smtClean="0"/>
              <a:pPr/>
              <a:t>3</a:t>
            </a:fld>
            <a:endParaRPr lang="en-US"/>
          </a:p>
        </p:txBody>
      </p:sp>
      <p:grpSp>
        <p:nvGrpSpPr>
          <p:cNvPr id="8" name="Group 7">
            <a:extLst>
              <a:ext uri="{FF2B5EF4-FFF2-40B4-BE49-F238E27FC236}">
                <a16:creationId xmlns:a16="http://schemas.microsoft.com/office/drawing/2014/main" id="{83D926B8-2DF4-9684-8BF7-B5210D233010}"/>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AC2CE566-6180-7FE1-A346-9A10764EAC4C}"/>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D9862089-DDA4-0F70-89DA-275199BC70EC}"/>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65F3C86F-6B82-F54D-99BE-CCD1003A5E56}"/>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026" name="Picture 2">
            <a:extLst>
              <a:ext uri="{FF2B5EF4-FFF2-40B4-BE49-F238E27FC236}">
                <a16:creationId xmlns:a16="http://schemas.microsoft.com/office/drawing/2014/main" id="{DDA51384-32E5-C9BD-DB5C-9A8610438E75}"/>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096000" y="1405231"/>
            <a:ext cx="5293360" cy="4699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66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4482" y="1389653"/>
            <a:ext cx="11208226" cy="369332"/>
          </a:xfrm>
          <a:prstGeom prst="rect">
            <a:avLst/>
          </a:prstGeom>
        </p:spPr>
        <p:txBody>
          <a:bodyPr wrap="square">
            <a:spAutoFit/>
          </a:bodyPr>
          <a:lstStyle/>
          <a:p>
            <a:pPr algn="justLow" rtl="1"/>
            <a:r>
              <a:rPr lang="fa-IR" dirty="0">
                <a:latin typeface="Times New Roman" panose="02020603050405020304" pitchFamily="18" charset="0"/>
                <a:cs typeface="B Nazanin" panose="00000400000000000000" pitchFamily="2" charset="-78"/>
              </a:rPr>
              <a:t>سیستم اینترنت اشیا متشکل از مولفه‌های زیر است:</a:t>
            </a:r>
            <a:endParaRPr lang="en-US" dirty="0">
              <a:latin typeface="Times New Roman" panose="02020603050405020304" pitchFamily="18" charset="0"/>
              <a:cs typeface="B Nazanin" panose="00000400000000000000" pitchFamily="2" charset="-78"/>
            </a:endParaRPr>
          </a:p>
        </p:txBody>
      </p:sp>
      <p:sp>
        <p:nvSpPr>
          <p:cNvPr id="7" name="Rectangle 6"/>
          <p:cNvSpPr/>
          <p:nvPr/>
        </p:nvSpPr>
        <p:spPr>
          <a:xfrm>
            <a:off x="6096000" y="1942142"/>
            <a:ext cx="5719666" cy="4143442"/>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حسگرها</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اتصالات</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ابر</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 تحلیل داده</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رابط کاربری</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محرک‌ها (عملگرها)</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l="2857" t="27550" r="2562" b="30068"/>
          <a:stretch/>
        </p:blipFill>
        <p:spPr>
          <a:xfrm>
            <a:off x="202007" y="2248108"/>
            <a:ext cx="9304440" cy="4169338"/>
          </a:xfrm>
          <a:prstGeom prst="rect">
            <a:avLst/>
          </a:prstGeom>
        </p:spPr>
      </p:pic>
      <p:sp>
        <p:nvSpPr>
          <p:cNvPr id="5" name="Rectangle 4">
            <a:extLst>
              <a:ext uri="{FF2B5EF4-FFF2-40B4-BE49-F238E27FC236}">
                <a16:creationId xmlns:a16="http://schemas.microsoft.com/office/drawing/2014/main" id="{25048E40-BBCA-948C-BA37-3B25C408ADDE}"/>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6" name="Slide Number Placeholder 5">
            <a:extLst>
              <a:ext uri="{FF2B5EF4-FFF2-40B4-BE49-F238E27FC236}">
                <a16:creationId xmlns:a16="http://schemas.microsoft.com/office/drawing/2014/main" id="{6467D83F-FD3E-BE30-E971-2F96E6E02340}"/>
              </a:ext>
            </a:extLst>
          </p:cNvPr>
          <p:cNvSpPr>
            <a:spLocks noGrp="1"/>
          </p:cNvSpPr>
          <p:nvPr>
            <p:ph type="sldNum" sz="quarter" idx="12"/>
          </p:nvPr>
        </p:nvSpPr>
        <p:spPr/>
        <p:txBody>
          <a:bodyPr/>
          <a:lstStyle/>
          <a:p>
            <a:fld id="{4DD16593-1C73-479A-B8D8-F19837CEA803}" type="slidenum">
              <a:rPr lang="en-US" smtClean="0"/>
              <a:pPr/>
              <a:t>30</a:t>
            </a:fld>
            <a:endParaRPr lang="en-US"/>
          </a:p>
        </p:txBody>
      </p:sp>
      <p:grpSp>
        <p:nvGrpSpPr>
          <p:cNvPr id="9" name="Group 8">
            <a:extLst>
              <a:ext uri="{FF2B5EF4-FFF2-40B4-BE49-F238E27FC236}">
                <a16:creationId xmlns:a16="http://schemas.microsoft.com/office/drawing/2014/main" id="{FA416EB0-F767-C91E-6924-8BE3DCA9C46B}"/>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67DA55CE-715D-D04D-45CE-2723865EC5B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5AA06698-3BC2-30B0-524F-EA1F11DA7ECB}"/>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6" name="Rectangle 15">
            <a:extLst>
              <a:ext uri="{FF2B5EF4-FFF2-40B4-BE49-F238E27FC236}">
                <a16:creationId xmlns:a16="http://schemas.microsoft.com/office/drawing/2014/main" id="{F3E539D2-73D6-6953-671D-C8ADFA062DE6}"/>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279882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98160" y="1389653"/>
            <a:ext cx="6244548"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به طور کلی، داده‌ها توسط حسگرها گردآوری، به وسیله دوازه‌ها و اتصالات به ابر یا پایگاه داده منتقل و در آنجا پردازش می‌شوند. این داده‌ها تحلیل و سپس، اطلاعات و دانش کسب شده توسط آن‌ها با استفاده از رابط کاربری در اختیار کاربر قرار می‌گیرد. کاربر بر این اساس اقدامات لازم را با استفاده از همان رابطه کاربری انجام می‌دهد و یک جریان انتقال اطلاعات معکوس از کاربر به سمت دستگاه اینترنت اشیا اتفاق می‌افتد.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68722" y="1052004"/>
            <a:ext cx="4709677" cy="5455490"/>
          </a:xfrm>
          <a:prstGeom prst="rect">
            <a:avLst/>
          </a:prstGeom>
        </p:spPr>
      </p:pic>
      <p:sp>
        <p:nvSpPr>
          <p:cNvPr id="6" name="Rectangle 5">
            <a:extLst>
              <a:ext uri="{FF2B5EF4-FFF2-40B4-BE49-F238E27FC236}">
                <a16:creationId xmlns:a16="http://schemas.microsoft.com/office/drawing/2014/main" id="{2D01645B-6C89-35A8-CEB8-13084D5466EC}"/>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4C59A0FD-2E26-8AF1-F6EE-88E91D369C95}"/>
              </a:ext>
            </a:extLst>
          </p:cNvPr>
          <p:cNvSpPr>
            <a:spLocks noGrp="1"/>
          </p:cNvSpPr>
          <p:nvPr>
            <p:ph type="sldNum" sz="quarter" idx="12"/>
          </p:nvPr>
        </p:nvSpPr>
        <p:spPr/>
        <p:txBody>
          <a:bodyPr/>
          <a:lstStyle/>
          <a:p>
            <a:fld id="{4DD16593-1C73-479A-B8D8-F19837CEA803}" type="slidenum">
              <a:rPr lang="en-US" smtClean="0"/>
              <a:pPr/>
              <a:t>31</a:t>
            </a:fld>
            <a:endParaRPr lang="en-US"/>
          </a:p>
        </p:txBody>
      </p:sp>
      <p:grpSp>
        <p:nvGrpSpPr>
          <p:cNvPr id="8" name="Group 7">
            <a:extLst>
              <a:ext uri="{FF2B5EF4-FFF2-40B4-BE49-F238E27FC236}">
                <a16:creationId xmlns:a16="http://schemas.microsoft.com/office/drawing/2014/main" id="{48E46E08-E76E-C28B-24E4-474B77523E68}"/>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A6AB4263-AA5A-5518-9556-410576770789}"/>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4542A45-B202-58E9-4998-E524F47A26D8}"/>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3C84BEF4-68AB-4986-2CA2-328A410036D4}"/>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517008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3682" y="1542053"/>
            <a:ext cx="3978158"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البته، برای انجام اقدامات خودکار و در واقع هوشمندانه، معمولا دانش حاصل از تحلیل‌ها توسط محرک‌ها (عملگرها) مورد استفاده قرار می‌گیرد. این عملگرها با استفاده از دانش حاصل شده، اقدامات لازم را در محیط بدون نیاز به مشارکت کاربر، انجام می‌دهند. </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clrChange>
              <a:clrFrom>
                <a:srgbClr val="BFDBFC"/>
              </a:clrFrom>
              <a:clrTo>
                <a:srgbClr val="BFDBFC">
                  <a:alpha val="0"/>
                </a:srgbClr>
              </a:clrTo>
            </a:clrChange>
            <a:extLst>
              <a:ext uri="{28A0092B-C50C-407E-A947-70E740481C1C}">
                <a14:useLocalDpi xmlns:a14="http://schemas.microsoft.com/office/drawing/2010/main"/>
              </a:ext>
            </a:extLst>
          </a:blip>
          <a:srcRect/>
          <a:stretch/>
        </p:blipFill>
        <p:spPr>
          <a:xfrm>
            <a:off x="5540520" y="1542053"/>
            <a:ext cx="6289540" cy="4450080"/>
          </a:xfrm>
          <a:prstGeom prst="rect">
            <a:avLst/>
          </a:prstGeom>
        </p:spPr>
      </p:pic>
      <p:sp>
        <p:nvSpPr>
          <p:cNvPr id="6" name="Rectangle 5">
            <a:extLst>
              <a:ext uri="{FF2B5EF4-FFF2-40B4-BE49-F238E27FC236}">
                <a16:creationId xmlns:a16="http://schemas.microsoft.com/office/drawing/2014/main" id="{9FF6C7C2-D247-FC26-0998-B3FEDE4E9907}"/>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E642A4A2-C89D-1582-2AE4-9304F6B13E3C}"/>
              </a:ext>
            </a:extLst>
          </p:cNvPr>
          <p:cNvSpPr>
            <a:spLocks noGrp="1"/>
          </p:cNvSpPr>
          <p:nvPr>
            <p:ph type="sldNum" sz="quarter" idx="12"/>
          </p:nvPr>
        </p:nvSpPr>
        <p:spPr/>
        <p:txBody>
          <a:bodyPr/>
          <a:lstStyle/>
          <a:p>
            <a:fld id="{4DD16593-1C73-479A-B8D8-F19837CEA803}" type="slidenum">
              <a:rPr lang="en-US" smtClean="0"/>
              <a:pPr/>
              <a:t>32</a:t>
            </a:fld>
            <a:endParaRPr lang="en-US"/>
          </a:p>
        </p:txBody>
      </p:sp>
      <p:grpSp>
        <p:nvGrpSpPr>
          <p:cNvPr id="8" name="Group 7">
            <a:extLst>
              <a:ext uri="{FF2B5EF4-FFF2-40B4-BE49-F238E27FC236}">
                <a16:creationId xmlns:a16="http://schemas.microsoft.com/office/drawing/2014/main" id="{A1B0CFAD-261C-696E-54DA-02E80520634B}"/>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CB9870DC-E6B2-C71B-AEE2-67FCF688B5BA}"/>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26F2546-2745-3809-9628-5DFFC837C0C0}"/>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E9295B55-E7D8-FF05-FDA3-013BFDC5CE86}"/>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656348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B446FE30-F6FF-2661-D149-951CAE12669E}"/>
              </a:ext>
            </a:extLst>
          </p:cNvPr>
          <p:cNvSpPr/>
          <p:nvPr/>
        </p:nvSpPr>
        <p:spPr>
          <a:xfrm>
            <a:off x="3967109" y="2946400"/>
            <a:ext cx="3193037" cy="3193037"/>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53742" y="1103179"/>
            <a:ext cx="10954146" cy="1373453"/>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با توجه به میان رشته‎‌ای بودن اینترنت اشیا، سیستم‎‌های مبتنی بر این فناوری سیستم‎‌های پیچیده با ویژگی‎‌های متفاوتی هستند که می‎‌توانند از چندین بعد یعنی اجزاها/دستگاه‎های مورد استفاده، خدمات، کاربرد و امنیت بررسی شوند. در ادامه به مهم‎ترین ویژگی‌‎ها اشاره شده است:</a:t>
            </a:r>
            <a:endParaRPr lang="en-US"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ED7F9D73-45CB-B417-E946-BC7EA7F39999}"/>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C9ECD2EC-9E4D-A6EB-7926-3B72EABA05D7}"/>
              </a:ext>
            </a:extLst>
          </p:cNvPr>
          <p:cNvSpPr>
            <a:spLocks noGrp="1"/>
          </p:cNvSpPr>
          <p:nvPr>
            <p:ph type="sldNum" sz="quarter" idx="12"/>
          </p:nvPr>
        </p:nvSpPr>
        <p:spPr/>
        <p:txBody>
          <a:bodyPr/>
          <a:lstStyle/>
          <a:p>
            <a:fld id="{4DD16593-1C73-479A-B8D8-F19837CEA803}" type="slidenum">
              <a:rPr lang="en-US" smtClean="0"/>
              <a:pPr/>
              <a:t>33</a:t>
            </a:fld>
            <a:endParaRPr lang="en-US"/>
          </a:p>
        </p:txBody>
      </p:sp>
      <p:sp>
        <p:nvSpPr>
          <p:cNvPr id="9" name="Rectangle 8">
            <a:extLst>
              <a:ext uri="{FF2B5EF4-FFF2-40B4-BE49-F238E27FC236}">
                <a16:creationId xmlns:a16="http://schemas.microsoft.com/office/drawing/2014/main" id="{333BE725-7726-13F1-4710-26324A9014D7}"/>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grpSp>
        <p:nvGrpSpPr>
          <p:cNvPr id="10" name="Group 9">
            <a:extLst>
              <a:ext uri="{FF2B5EF4-FFF2-40B4-BE49-F238E27FC236}">
                <a16:creationId xmlns:a16="http://schemas.microsoft.com/office/drawing/2014/main" id="{AD607B56-15A6-3467-2F4B-8D371AF1F028}"/>
              </a:ext>
            </a:extLst>
          </p:cNvPr>
          <p:cNvGrpSpPr/>
          <p:nvPr/>
        </p:nvGrpSpPr>
        <p:grpSpPr>
          <a:xfrm>
            <a:off x="4800829" y="17023"/>
            <a:ext cx="1014908" cy="1014908"/>
            <a:chOff x="4684450" y="-54932"/>
            <a:chExt cx="1136342" cy="1136342"/>
          </a:xfrm>
        </p:grpSpPr>
        <p:sp>
          <p:nvSpPr>
            <p:cNvPr id="11" name="Oval 10">
              <a:extLst>
                <a:ext uri="{FF2B5EF4-FFF2-40B4-BE49-F238E27FC236}">
                  <a16:creationId xmlns:a16="http://schemas.microsoft.com/office/drawing/2014/main" id="{FF2EE8F3-4752-0101-89B9-73C61F6E5A34}"/>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118931F0-EB98-B4FF-98F2-98E1C4D92D5A}"/>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pic>
        <p:nvPicPr>
          <p:cNvPr id="14" name="Picture 13">
            <a:extLst>
              <a:ext uri="{FF2B5EF4-FFF2-40B4-BE49-F238E27FC236}">
                <a16:creationId xmlns:a16="http://schemas.microsoft.com/office/drawing/2014/main" id="{8E6CFFE0-6B1B-8229-D0F8-ABD5D62FD7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6752" y="2946400"/>
            <a:ext cx="4471072" cy="2514978"/>
          </a:xfrm>
          <a:prstGeom prst="roundRect">
            <a:avLst/>
          </a:prstGeom>
        </p:spPr>
      </p:pic>
      <p:pic>
        <p:nvPicPr>
          <p:cNvPr id="15" name="Picture 14">
            <a:extLst>
              <a:ext uri="{FF2B5EF4-FFF2-40B4-BE49-F238E27FC236}">
                <a16:creationId xmlns:a16="http://schemas.microsoft.com/office/drawing/2014/main" id="{B00FD9E8-0D03-ADC2-3360-2FC7D0B56B2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81604" y="3515277"/>
            <a:ext cx="4878505" cy="2744159"/>
          </a:xfrm>
          <a:prstGeom prst="roundRect">
            <a:avLst/>
          </a:prstGeom>
        </p:spPr>
      </p:pic>
    </p:spTree>
    <p:extLst>
      <p:ext uri="{BB962C8B-B14F-4D97-AF65-F5344CB8AC3E}">
        <p14:creationId xmlns:p14="http://schemas.microsoft.com/office/powerpoint/2010/main" val="39528892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7F9D73-45CB-B417-E946-BC7EA7F39999}"/>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مولفه های اینترنت اشیا</a:t>
            </a:r>
            <a:endParaRPr lang="en-US" sz="2400" b="1" dirty="0">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64A674C6-5E29-9EB4-897B-6F85537FF2DF}"/>
              </a:ext>
            </a:extLst>
          </p:cNvPr>
          <p:cNvSpPr/>
          <p:nvPr/>
        </p:nvSpPr>
        <p:spPr>
          <a:xfrm>
            <a:off x="203711" y="1065596"/>
            <a:ext cx="6097333" cy="552843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جمع‎‌آوری و کنترل هوشمند داده‎‌ها: </a:t>
            </a:r>
            <a:r>
              <a:rPr lang="fa-IR" dirty="0">
                <a:latin typeface="Times New Roman" panose="02020603050405020304" pitchFamily="18" charset="0"/>
                <a:cs typeface="B Nazanin" panose="00000400000000000000" pitchFamily="2" charset="-78"/>
              </a:rPr>
              <a:t>اینترنت اشیا می‌‎تواند با پوشش‎‌دهی حسگرها و دستگاه‌‎ها در ابعاد جغرافیایی گسترده، داده‌ها را به سرعت و به صورت موثر جمع‎‌آوری کند و راهی جدید برای همکاری تمامی عناصر فراهم آورد. پردازش داده‎‌های جمع‌‎آوری شده یکی دیگر از قابلیت‎‌های اصلی اینترنت اشیا است.</a:t>
            </a:r>
          </a:p>
          <a:p>
            <a:pPr algn="justLow" rtl="1">
              <a:lnSpc>
                <a:spcPct val="250000"/>
              </a:lnSpc>
            </a:pPr>
            <a:r>
              <a:rPr lang="fa-IR" dirty="0">
                <a:latin typeface="Times New Roman" panose="02020603050405020304" pitchFamily="18" charset="0"/>
                <a:cs typeface="B Nazanin" panose="00000400000000000000" pitchFamily="2" charset="-78"/>
              </a:rPr>
              <a:t>برقراری ارتباطات متقابل: با کمک زیرساخت‎‌های اطلاعاتی و ارتباطی جهانی، اینترنت اشیا هر چیزی (فیزیکی و مجازی) را متصل می‎‌کند. این زیرساخت‎‌ها می‎‌توانند متشکل از کابل مسی، فیبر نوری و یا سایر فناوری‎‌های بیسیم در طیف‎‌های فرکانسی مختلف، مایکروویو و یا ماهواره باشند.</a:t>
            </a:r>
          </a:p>
        </p:txBody>
      </p:sp>
      <p:sp>
        <p:nvSpPr>
          <p:cNvPr id="3" name="Slide Number Placeholder 2">
            <a:extLst>
              <a:ext uri="{FF2B5EF4-FFF2-40B4-BE49-F238E27FC236}">
                <a16:creationId xmlns:a16="http://schemas.microsoft.com/office/drawing/2014/main" id="{A39845D9-7663-97F1-3001-F8E96D70CDE1}"/>
              </a:ext>
            </a:extLst>
          </p:cNvPr>
          <p:cNvSpPr>
            <a:spLocks noGrp="1"/>
          </p:cNvSpPr>
          <p:nvPr>
            <p:ph type="sldNum" sz="quarter" idx="12"/>
          </p:nvPr>
        </p:nvSpPr>
        <p:spPr/>
        <p:txBody>
          <a:bodyPr/>
          <a:lstStyle/>
          <a:p>
            <a:fld id="{4DD16593-1C73-479A-B8D8-F19837CEA803}" type="slidenum">
              <a:rPr lang="en-US" smtClean="0"/>
              <a:pPr/>
              <a:t>34</a:t>
            </a:fld>
            <a:endParaRPr lang="en-US"/>
          </a:p>
        </p:txBody>
      </p:sp>
      <p:grpSp>
        <p:nvGrpSpPr>
          <p:cNvPr id="5" name="Group 4">
            <a:extLst>
              <a:ext uri="{FF2B5EF4-FFF2-40B4-BE49-F238E27FC236}">
                <a16:creationId xmlns:a16="http://schemas.microsoft.com/office/drawing/2014/main" id="{9E03DB00-C690-47FF-A4E4-38C38B0442FE}"/>
              </a:ext>
            </a:extLst>
          </p:cNvPr>
          <p:cNvGrpSpPr/>
          <p:nvPr/>
        </p:nvGrpSpPr>
        <p:grpSpPr>
          <a:xfrm>
            <a:off x="4800829" y="17023"/>
            <a:ext cx="1014908" cy="1014908"/>
            <a:chOff x="4684450" y="-54932"/>
            <a:chExt cx="1136342" cy="1136342"/>
          </a:xfrm>
        </p:grpSpPr>
        <p:sp>
          <p:nvSpPr>
            <p:cNvPr id="8" name="Oval 7">
              <a:extLst>
                <a:ext uri="{FF2B5EF4-FFF2-40B4-BE49-F238E27FC236}">
                  <a16:creationId xmlns:a16="http://schemas.microsoft.com/office/drawing/2014/main" id="{3AD0F19B-6DED-A6B4-3360-C88688A0AAA4}"/>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65A019EF-DA2C-2717-2CAD-6D0A688F62C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0" name="Rectangle 9">
            <a:extLst>
              <a:ext uri="{FF2B5EF4-FFF2-40B4-BE49-F238E27FC236}">
                <a16:creationId xmlns:a16="http://schemas.microsoft.com/office/drawing/2014/main" id="{285E5D66-D44A-90DA-09F3-0523835480A2}"/>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2" name="Picture 11">
            <a:extLst>
              <a:ext uri="{FF2B5EF4-FFF2-40B4-BE49-F238E27FC236}">
                <a16:creationId xmlns:a16="http://schemas.microsoft.com/office/drawing/2014/main" id="{DFCAD10A-59BF-D44A-E24B-BE4CF857FE9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125" y="1215229"/>
            <a:ext cx="4949906" cy="4949906"/>
          </a:xfrm>
          <a:prstGeom prst="rect">
            <a:avLst/>
          </a:prstGeom>
        </p:spPr>
      </p:pic>
    </p:spTree>
    <p:extLst>
      <p:ext uri="{BB962C8B-B14F-4D97-AF65-F5344CB8AC3E}">
        <p14:creationId xmlns:p14="http://schemas.microsoft.com/office/powerpoint/2010/main" val="1579022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97829" y="1031980"/>
            <a:ext cx="7548567" cy="552843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ناهمگونی/ تنوع: دستگاه‎‌های موجود در چارچوب اینترنت اشیا دارای سیستم‎ عامل‎‌ها و شبکه‎‌های مختلف و ناهمگونی هستند که همگی با استفاده از ایجاد یکپارچگی می‎‌توانند با یکدیگر ارتباط برقرار کنند.</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تغییرات پویا و مداوم: در اینترنت اشیا وضعیت دستگاه‎‌ها (قطع و وصل شدن، دریافت داده و یا به خواب رفتن) به صورت مداوم در حال تغییر است و همچنین مکان برخی از دستگاه‌‎ها نیز تغییر می‌‎کند. </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مقیاس گسترده: تعداد دستگاه‎‌هایی که در چارچوب اینترنت اشیا فعال و با یکدیگر در ارتباط هستند بسیار بیشتر از تعداد دستگاه‌‎هایی که هم اکنون به اینترنت متصل‌‎اند و مدیریت این میزان از دستگاه‎‌ها و ایجاد معناشناسی میان آن‎‌ها بسیار مهم است.</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36730" y="1317343"/>
            <a:ext cx="3690983" cy="5116114"/>
          </a:xfrm>
          <a:prstGeom prst="rect">
            <a:avLst/>
          </a:prstGeom>
        </p:spPr>
      </p:pic>
      <p:sp>
        <p:nvSpPr>
          <p:cNvPr id="5" name="Rectangle 4">
            <a:extLst>
              <a:ext uri="{FF2B5EF4-FFF2-40B4-BE49-F238E27FC236}">
                <a16:creationId xmlns:a16="http://schemas.microsoft.com/office/drawing/2014/main" id="{347A2951-7931-3498-C08B-901860EAD2CB}"/>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ویژگی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FF79EDBB-EF91-6B69-B4D1-3EC5CC4842CF}"/>
              </a:ext>
            </a:extLst>
          </p:cNvPr>
          <p:cNvSpPr>
            <a:spLocks noGrp="1"/>
          </p:cNvSpPr>
          <p:nvPr>
            <p:ph type="sldNum" sz="quarter" idx="12"/>
          </p:nvPr>
        </p:nvSpPr>
        <p:spPr/>
        <p:txBody>
          <a:bodyPr/>
          <a:lstStyle/>
          <a:p>
            <a:fld id="{4DD16593-1C73-479A-B8D8-F19837CEA803}" type="slidenum">
              <a:rPr lang="en-US" smtClean="0"/>
              <a:pPr/>
              <a:t>35</a:t>
            </a:fld>
            <a:endParaRPr lang="en-US"/>
          </a:p>
        </p:txBody>
      </p:sp>
      <p:grpSp>
        <p:nvGrpSpPr>
          <p:cNvPr id="8" name="Group 7">
            <a:extLst>
              <a:ext uri="{FF2B5EF4-FFF2-40B4-BE49-F238E27FC236}">
                <a16:creationId xmlns:a16="http://schemas.microsoft.com/office/drawing/2014/main" id="{FEC8B031-F107-3AFE-6FA9-603A51C47413}"/>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89485B7C-3F92-A980-F435-AFC4C24CC47D}"/>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4E75EE56-5571-0AE8-63A0-AB4888DB0BE9}"/>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2C5A763C-507D-7A3C-C7DD-548E5E417569}"/>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53514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099AF0A5-E25B-4059-36F1-C09CF4046B1B}"/>
              </a:ext>
            </a:extLst>
          </p:cNvPr>
          <p:cNvSpPr/>
          <p:nvPr/>
        </p:nvSpPr>
        <p:spPr>
          <a:xfrm>
            <a:off x="5836700" y="2400509"/>
            <a:ext cx="3326660" cy="3326660"/>
          </a:xfrm>
          <a:prstGeom prst="ellipse">
            <a:avLst/>
          </a:prstGeom>
          <a:solidFill>
            <a:srgbClr val="D6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35903" y="1184380"/>
            <a:ext cx="5215811" cy="4835939"/>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استفاده از اینترنت اشیا در خودرو های هوشمند</a:t>
            </a:r>
          </a:p>
          <a:p>
            <a:pPr algn="justLow" rtl="1">
              <a:lnSpc>
                <a:spcPct val="250000"/>
              </a:lnSpc>
            </a:pPr>
            <a:r>
              <a:rPr lang="fa-IR" dirty="0">
                <a:latin typeface="Times New Roman" panose="02020603050405020304" pitchFamily="18" charset="0"/>
                <a:cs typeface="B Nazanin" panose="00000400000000000000" pitchFamily="2" charset="-78"/>
              </a:rPr>
              <a:t>راه های زیادی وجود دارد که وسایل نقلیه مانند اتومبیل ها بتوانند به اینترنت متصل شوند. به عنوان مثال از طریق دوربین های هوشمند، سیستم‌های اطلاعات سرگرمی یا حتی گیت وی های متصل  به خودرو. آنها داده ها را از پدال گاز، ترمزها، سرعت سنج، کیلومترشمار، چرخ ها و مخازن سوخت جمع آوری می کنند تا عملکرد راننده و سلامت خودرو را بررسی کنند. خودروهای متصل طیف وسیعی از کاربردها را دارند:</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181090" y="1184380"/>
            <a:ext cx="5040951" cy="3037496"/>
          </a:xfrm>
          <a:prstGeom prst="roundRect">
            <a:avLst/>
          </a:prstGeom>
        </p:spPr>
      </p:pic>
      <p:sp>
        <p:nvSpPr>
          <p:cNvPr id="7" name="Rectangle 6">
            <a:extLst>
              <a:ext uri="{FF2B5EF4-FFF2-40B4-BE49-F238E27FC236}">
                <a16:creationId xmlns:a16="http://schemas.microsoft.com/office/drawing/2014/main" id="{07A12075-000C-4EA0-D045-2BC3FC3596F4}"/>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کاربرد های اینترنت اشیا</a:t>
            </a:r>
            <a:endParaRPr lang="en-US" sz="2400" b="1" dirty="0">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8E46AEFF-F7AE-1B09-72C3-B3467094548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587697" y="4457491"/>
            <a:ext cx="2634344" cy="1883992"/>
          </a:xfrm>
          <a:prstGeom prst="roundRect">
            <a:avLst/>
          </a:prstGeom>
        </p:spPr>
      </p:pic>
      <p:sp>
        <p:nvSpPr>
          <p:cNvPr id="9" name="Slide Number Placeholder 8">
            <a:extLst>
              <a:ext uri="{FF2B5EF4-FFF2-40B4-BE49-F238E27FC236}">
                <a16:creationId xmlns:a16="http://schemas.microsoft.com/office/drawing/2014/main" id="{72C925C9-80D9-3675-FA1B-CD9CCC8EA1F0}"/>
              </a:ext>
            </a:extLst>
          </p:cNvPr>
          <p:cNvSpPr>
            <a:spLocks noGrp="1"/>
          </p:cNvSpPr>
          <p:nvPr>
            <p:ph type="sldNum" sz="quarter" idx="12"/>
          </p:nvPr>
        </p:nvSpPr>
        <p:spPr/>
        <p:txBody>
          <a:bodyPr/>
          <a:lstStyle/>
          <a:p>
            <a:fld id="{4DD16593-1C73-479A-B8D8-F19837CEA803}" type="slidenum">
              <a:rPr lang="en-US" smtClean="0"/>
              <a:pPr/>
              <a:t>36</a:t>
            </a:fld>
            <a:endParaRPr lang="en-US"/>
          </a:p>
        </p:txBody>
      </p:sp>
      <p:grpSp>
        <p:nvGrpSpPr>
          <p:cNvPr id="10" name="Group 9">
            <a:extLst>
              <a:ext uri="{FF2B5EF4-FFF2-40B4-BE49-F238E27FC236}">
                <a16:creationId xmlns:a16="http://schemas.microsoft.com/office/drawing/2014/main" id="{240FBAA6-391D-3C84-9277-9130714A0DF9}"/>
              </a:ext>
            </a:extLst>
          </p:cNvPr>
          <p:cNvGrpSpPr/>
          <p:nvPr/>
        </p:nvGrpSpPr>
        <p:grpSpPr>
          <a:xfrm>
            <a:off x="4800829" y="17023"/>
            <a:ext cx="1014908" cy="1014908"/>
            <a:chOff x="4684450" y="-54932"/>
            <a:chExt cx="1136342" cy="1136342"/>
          </a:xfrm>
        </p:grpSpPr>
        <p:sp>
          <p:nvSpPr>
            <p:cNvPr id="11" name="Oval 10">
              <a:extLst>
                <a:ext uri="{FF2B5EF4-FFF2-40B4-BE49-F238E27FC236}">
                  <a16:creationId xmlns:a16="http://schemas.microsoft.com/office/drawing/2014/main" id="{4B53718E-10A9-9407-579B-A77CA6B55EAC}"/>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26F6E1D5-F0F3-EE23-D37C-7A9261435427}"/>
                </a:ext>
              </a:extLst>
            </p:cNvPr>
            <p:cNvPicPr>
              <a:picLocks noChangeAspect="1"/>
            </p:cNvPicPr>
            <p:nvPr userDrawn="1"/>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44237" y="16092"/>
              <a:ext cx="1016769" cy="1016769"/>
            </a:xfrm>
            <a:prstGeom prst="rect">
              <a:avLst/>
            </a:prstGeom>
          </p:spPr>
        </p:pic>
      </p:grpSp>
      <p:sp>
        <p:nvSpPr>
          <p:cNvPr id="14" name="Rectangle 13">
            <a:extLst>
              <a:ext uri="{FF2B5EF4-FFF2-40B4-BE49-F238E27FC236}">
                <a16:creationId xmlns:a16="http://schemas.microsoft.com/office/drawing/2014/main" id="{B4FF8D18-7B4D-2990-610D-FA3F06766F81}"/>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5" name="Picture 14">
            <a:extLst>
              <a:ext uri="{FF2B5EF4-FFF2-40B4-BE49-F238E27FC236}">
                <a16:creationId xmlns:a16="http://schemas.microsoft.com/office/drawing/2014/main" id="{7F7B40DB-33A4-7857-B878-4B0FD52F160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81090" y="4516753"/>
            <a:ext cx="2121621" cy="1765468"/>
          </a:xfrm>
          <a:prstGeom prst="roundRect">
            <a:avLst/>
          </a:prstGeom>
        </p:spPr>
      </p:pic>
    </p:spTree>
    <p:extLst>
      <p:ext uri="{BB962C8B-B14F-4D97-AF65-F5344CB8AC3E}">
        <p14:creationId xmlns:p14="http://schemas.microsoft.com/office/powerpoint/2010/main" val="37211243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A12075-000C-4EA0-D045-2BC3FC3596F4}"/>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کاربرد های اینترنت اشیا</a:t>
            </a:r>
            <a:endParaRPr lang="en-US" sz="2400" b="1" dirty="0">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A10EA495-B9C2-E304-52C2-0F2FB0E132E3}"/>
              </a:ext>
            </a:extLst>
          </p:cNvPr>
          <p:cNvSpPr/>
          <p:nvPr/>
        </p:nvSpPr>
        <p:spPr>
          <a:xfrm>
            <a:off x="4399073" y="1005385"/>
            <a:ext cx="7326692" cy="3277820"/>
          </a:xfrm>
          <a:prstGeom prst="rect">
            <a:avLst/>
          </a:prstGeom>
        </p:spPr>
        <p:txBody>
          <a:bodyPr wrap="square">
            <a:spAutoFit/>
          </a:bodyPr>
          <a:lstStyle/>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نظارت بر ناوگان خودروهای اجاره ای برای افزایش بهره وری سوخت و کاهش هزینه ها.</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کمک به والدین برای ردیابی رفتار رانندگی فرزندانشان.</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اطلاع رسانی خودکار به دوستان و خانواده در صورت تصادف خودرو.</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پیش بینی و جلوگیری از نیازهای تعمیر و نگهداری خودرو.</a:t>
            </a:r>
          </a:p>
        </p:txBody>
      </p:sp>
      <p:sp>
        <p:nvSpPr>
          <p:cNvPr id="3" name="Slide Number Placeholder 2">
            <a:extLst>
              <a:ext uri="{FF2B5EF4-FFF2-40B4-BE49-F238E27FC236}">
                <a16:creationId xmlns:a16="http://schemas.microsoft.com/office/drawing/2014/main" id="{22892FA7-A646-286B-9923-4AB108E8C3D3}"/>
              </a:ext>
            </a:extLst>
          </p:cNvPr>
          <p:cNvSpPr>
            <a:spLocks noGrp="1"/>
          </p:cNvSpPr>
          <p:nvPr>
            <p:ph type="sldNum" sz="quarter" idx="12"/>
          </p:nvPr>
        </p:nvSpPr>
        <p:spPr/>
        <p:txBody>
          <a:bodyPr/>
          <a:lstStyle/>
          <a:p>
            <a:fld id="{4DD16593-1C73-479A-B8D8-F19837CEA803}" type="slidenum">
              <a:rPr lang="en-US" smtClean="0"/>
              <a:pPr/>
              <a:t>37</a:t>
            </a:fld>
            <a:endParaRPr lang="en-US"/>
          </a:p>
        </p:txBody>
      </p:sp>
      <p:grpSp>
        <p:nvGrpSpPr>
          <p:cNvPr id="5" name="Group 4">
            <a:extLst>
              <a:ext uri="{FF2B5EF4-FFF2-40B4-BE49-F238E27FC236}">
                <a16:creationId xmlns:a16="http://schemas.microsoft.com/office/drawing/2014/main" id="{4C89BCDA-01A0-246B-C56D-1E99AE3EB361}"/>
              </a:ext>
            </a:extLst>
          </p:cNvPr>
          <p:cNvGrpSpPr/>
          <p:nvPr/>
        </p:nvGrpSpPr>
        <p:grpSpPr>
          <a:xfrm>
            <a:off x="4800829" y="17023"/>
            <a:ext cx="1014908" cy="1014908"/>
            <a:chOff x="4684450" y="-54932"/>
            <a:chExt cx="1136342" cy="1136342"/>
          </a:xfrm>
        </p:grpSpPr>
        <p:sp>
          <p:nvSpPr>
            <p:cNvPr id="8" name="Oval 7">
              <a:extLst>
                <a:ext uri="{FF2B5EF4-FFF2-40B4-BE49-F238E27FC236}">
                  <a16:creationId xmlns:a16="http://schemas.microsoft.com/office/drawing/2014/main" id="{F6730A25-2F77-4922-A0B3-E70AF9F846CE}"/>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16AD8292-6571-DB37-5628-688E9DE5B4EE}"/>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0" name="Rectangle 9">
            <a:extLst>
              <a:ext uri="{FF2B5EF4-FFF2-40B4-BE49-F238E27FC236}">
                <a16:creationId xmlns:a16="http://schemas.microsoft.com/office/drawing/2014/main" id="{F61F0A2C-2EAB-5D2C-5F0D-60161B3F2639}"/>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2" name="Picture 11">
            <a:extLst>
              <a:ext uri="{FF2B5EF4-FFF2-40B4-BE49-F238E27FC236}">
                <a16:creationId xmlns:a16="http://schemas.microsoft.com/office/drawing/2014/main" id="{C59E6B08-DA51-0A07-47D0-8865D587507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0000" r="11333"/>
          <a:stretch/>
        </p:blipFill>
        <p:spPr>
          <a:xfrm>
            <a:off x="579120" y="1438255"/>
            <a:ext cx="5994400" cy="5076825"/>
          </a:xfrm>
          <a:prstGeom prst="rect">
            <a:avLst/>
          </a:prstGeom>
        </p:spPr>
      </p:pic>
    </p:spTree>
    <p:extLst>
      <p:ext uri="{BB962C8B-B14F-4D97-AF65-F5344CB8AC3E}">
        <p14:creationId xmlns:p14="http://schemas.microsoft.com/office/powerpoint/2010/main" val="1756732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1021" y="1167421"/>
            <a:ext cx="11569958" cy="4939814"/>
          </a:xfrm>
          <a:prstGeom prst="rect">
            <a:avLst/>
          </a:prstGeom>
        </p:spPr>
        <p:txBody>
          <a:bodyPr wrap="square">
            <a:spAutoFit/>
          </a:bodyPr>
          <a:lstStyle/>
          <a:p>
            <a:pPr marL="285750" indent="-285750" algn="ctr" rtl="1">
              <a:lnSpc>
                <a:spcPct val="3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استفاده از اینترنت اشیا در خانه های هوشمند</a:t>
            </a:r>
          </a:p>
          <a:p>
            <a:pPr algn="ctr" rtl="1">
              <a:lnSpc>
                <a:spcPct val="300000"/>
              </a:lnSpc>
            </a:pPr>
            <a:r>
              <a:rPr lang="fa-IR" dirty="0">
                <a:latin typeface="Times New Roman" panose="02020603050405020304" pitchFamily="18" charset="0"/>
                <a:cs typeface="B Nazanin" panose="00000400000000000000" pitchFamily="2" charset="-78"/>
              </a:rPr>
              <a:t>دستگاه های خانه هوشمند عمدتاً بر بهبود کارایی و ایمنی خانه و همچنین بهبود شبکه خانگی متمرکز هستند. دستگاه‌هایی مانند پریزهای هوشمند مصرف برق را نظارت می‌کنند ، ترموستات‌های هوشمند کنترل دما را بهتر ارائه می‌کنند و کلید های هوشمند توانایی کنترل و بهینه سازی روشنایی خانه رو به عهده دارند. سیستم های هیدروپونیک می توانند از حسگرهای اینترنت اشیا برای مدیریت باغ استفاده کنند در حالی که آشکارسازهای دود اینترنت اشیا می توانند دود سیگار  را تشخیص دهند و در صورت لزوم و آتش سوزی اعلام خطر نموده و  یا سیستم اطفای حریق را فعال سازند. سیستم‌های امنیتی خانه مانند قفل درب، دوربین‌های امنیتی و ردیاب‌های نشت آب می‌توانند تهدیدات را شناسایی کرده و از آن جلوگیری کنند و هشدارهایی را برای صاحبان خانه ارسال کنند.</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08F28CB6-94CE-F998-BC88-B0CE81104608}"/>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کاربرد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E737C2DE-DDC8-CD13-37B1-F1B10CE58228}"/>
              </a:ext>
            </a:extLst>
          </p:cNvPr>
          <p:cNvSpPr>
            <a:spLocks noGrp="1"/>
          </p:cNvSpPr>
          <p:nvPr>
            <p:ph type="sldNum" sz="quarter" idx="12"/>
          </p:nvPr>
        </p:nvSpPr>
        <p:spPr/>
        <p:txBody>
          <a:bodyPr/>
          <a:lstStyle/>
          <a:p>
            <a:fld id="{4DD16593-1C73-479A-B8D8-F19837CEA803}" type="slidenum">
              <a:rPr lang="en-US" smtClean="0"/>
              <a:pPr/>
              <a:t>38</a:t>
            </a:fld>
            <a:endParaRPr lang="en-US"/>
          </a:p>
        </p:txBody>
      </p:sp>
      <p:grpSp>
        <p:nvGrpSpPr>
          <p:cNvPr id="8" name="Group 7">
            <a:extLst>
              <a:ext uri="{FF2B5EF4-FFF2-40B4-BE49-F238E27FC236}">
                <a16:creationId xmlns:a16="http://schemas.microsoft.com/office/drawing/2014/main" id="{D6B2468D-9DF1-735F-510D-E334AA1F6490}"/>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6E5443E3-FF10-5714-69C8-3B63E6C18150}"/>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0F002471-C87C-4FC2-EE60-0461875D93B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566DBA7F-94C0-F7CF-4AAA-063E8F28A717}"/>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790836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56246" y="1158270"/>
            <a:ext cx="9450457" cy="4939814"/>
          </a:xfrm>
          <a:prstGeom prst="rect">
            <a:avLst/>
          </a:prstGeom>
        </p:spPr>
        <p:txBody>
          <a:bodyPr wrap="square">
            <a:spAutoFit/>
          </a:bodyPr>
          <a:lstStyle/>
          <a:p>
            <a:pPr marL="342900" indent="-342900" algn="justLow" rtl="1">
              <a:lnSpc>
                <a:spcPct val="300000"/>
              </a:lnSpc>
              <a:buFont typeface="Wingdings" panose="05000000000000000000" pitchFamily="2" charset="2"/>
              <a:buChar char="q"/>
            </a:pPr>
            <a:r>
              <a:rPr lang="fa-IR" b="1" dirty="0">
                <a:latin typeface="Times New Roman" panose="02020603050405020304" pitchFamily="18" charset="0"/>
                <a:cs typeface="B Nazanin" panose="00000400000000000000" pitchFamily="2" charset="-78"/>
              </a:rPr>
              <a:t>از دستگاه های متصل به خانه را می توان برای موارد زیر استفاده کرد:</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خاموش کردن خودکار دستگاه‌هایی که استفاده نمی‌شوند.</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مدیریت و نگهداری خانه های اجاره ای.</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مدیریت امنیت</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مدیریت دستگاه های سرمایشی و گرمایشی</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خودکار کردن کارهای روزانه مانند جاروبرقی، درست کردن قهوه و …</a:t>
            </a:r>
          </a:p>
        </p:txBody>
      </p:sp>
      <p:sp>
        <p:nvSpPr>
          <p:cNvPr id="5" name="Rectangle 4">
            <a:extLst>
              <a:ext uri="{FF2B5EF4-FFF2-40B4-BE49-F238E27FC236}">
                <a16:creationId xmlns:a16="http://schemas.microsoft.com/office/drawing/2014/main" id="{9604E57E-25CF-A903-2BF7-58CFE1D66250}"/>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کاربرد های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4ECD0F63-1E9D-743E-9839-94FF4EC1473A}"/>
              </a:ext>
            </a:extLst>
          </p:cNvPr>
          <p:cNvSpPr>
            <a:spLocks noGrp="1"/>
          </p:cNvSpPr>
          <p:nvPr>
            <p:ph type="sldNum" sz="quarter" idx="12"/>
          </p:nvPr>
        </p:nvSpPr>
        <p:spPr/>
        <p:txBody>
          <a:bodyPr/>
          <a:lstStyle/>
          <a:p>
            <a:fld id="{4DD16593-1C73-479A-B8D8-F19837CEA803}" type="slidenum">
              <a:rPr lang="en-US" smtClean="0"/>
              <a:pPr/>
              <a:t>39</a:t>
            </a:fld>
            <a:endParaRPr lang="en-US"/>
          </a:p>
        </p:txBody>
      </p:sp>
      <p:grpSp>
        <p:nvGrpSpPr>
          <p:cNvPr id="8" name="Group 7">
            <a:extLst>
              <a:ext uri="{FF2B5EF4-FFF2-40B4-BE49-F238E27FC236}">
                <a16:creationId xmlns:a16="http://schemas.microsoft.com/office/drawing/2014/main" id="{26234443-05FC-9F94-68BA-D246CFC70155}"/>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744F7CE2-283C-6F43-17EC-BC3AA9A6295D}"/>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6FAD7C2-FDDE-F1E7-E98A-4ABDD7B04BF6}"/>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8982FC1C-4E61-02BD-201A-BA22E3CF3ECC}"/>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33FC6B8A-0F44-FC38-7090-D7D10944F9E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9615" y="1878935"/>
            <a:ext cx="5349113" cy="3820795"/>
          </a:xfrm>
          <a:prstGeom prst="rect">
            <a:avLst/>
          </a:prstGeom>
        </p:spPr>
      </p:pic>
    </p:spTree>
    <p:extLst>
      <p:ext uri="{BB962C8B-B14F-4D97-AF65-F5344CB8AC3E}">
        <p14:creationId xmlns:p14="http://schemas.microsoft.com/office/powerpoint/2010/main" val="451403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6707" y="4495425"/>
            <a:ext cx="11568767"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ایده افزودن حسگرها و هوش  </a:t>
            </a:r>
            <a:r>
              <a:rPr lang="en-US" dirty="0">
                <a:latin typeface="Times New Roman" panose="02020603050405020304" pitchFamily="18" charset="0"/>
                <a:cs typeface="B Nazanin" panose="00000400000000000000" pitchFamily="2" charset="-78"/>
              </a:rPr>
              <a:t>Intelligence) </a:t>
            </a:r>
            <a:r>
              <a:rPr lang="fa-IR" dirty="0">
                <a:latin typeface="Times New Roman" panose="02020603050405020304" pitchFamily="18" charset="0"/>
                <a:cs typeface="B Nazanin" panose="00000400000000000000" pitchFamily="2" charset="-78"/>
              </a:rPr>
              <a:t> ) به اشیا در میان سال‌های ۱۹۸۰ تا ۱۹۹۰ مطرح شد؛ اما صرف‌نظر از برخی از پروژه‌های اولیه (شامل ماشین فروش متصل به اینترنت که متعلق به شرکت کوکاکولا بود و در دانشگاه کارنگی ملون ساخته شده بود)، رشد این فناوری بسیار کند پیشرفت می‌رفت و دلیل این امر آن بود که در آن زمان، فناوری آماده این موضوع نبود. تراشه‌ها در آن زمان بسیار بزرگ و حجیم بودند و راهی برای تعامل موثر اشیا با یکدیگر وجود نداشت.</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93789" y="932076"/>
            <a:ext cx="5868868" cy="3716123"/>
          </a:xfrm>
          <a:prstGeom prst="rect">
            <a:avLst/>
          </a:prstGeom>
        </p:spPr>
      </p:pic>
      <p:sp>
        <p:nvSpPr>
          <p:cNvPr id="6" name="Rectangle 5">
            <a:extLst>
              <a:ext uri="{FF2B5EF4-FFF2-40B4-BE49-F238E27FC236}">
                <a16:creationId xmlns:a16="http://schemas.microsoft.com/office/drawing/2014/main" id="{1E254A30-2286-BF1F-DB2B-E3A7DD34CF7F}"/>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3073FD8A-7F07-9E3F-1625-49C5FAC38F47}"/>
              </a:ext>
            </a:extLst>
          </p:cNvPr>
          <p:cNvSpPr>
            <a:spLocks noGrp="1"/>
          </p:cNvSpPr>
          <p:nvPr>
            <p:ph type="sldNum" sz="quarter" idx="12"/>
          </p:nvPr>
        </p:nvSpPr>
        <p:spPr/>
        <p:txBody>
          <a:bodyPr/>
          <a:lstStyle/>
          <a:p>
            <a:fld id="{4DD16593-1C73-479A-B8D8-F19837CEA803}" type="slidenum">
              <a:rPr lang="en-US" smtClean="0"/>
              <a:pPr/>
              <a:t>4</a:t>
            </a:fld>
            <a:endParaRPr lang="en-US"/>
          </a:p>
        </p:txBody>
      </p:sp>
      <p:grpSp>
        <p:nvGrpSpPr>
          <p:cNvPr id="8" name="Group 7">
            <a:extLst>
              <a:ext uri="{FF2B5EF4-FFF2-40B4-BE49-F238E27FC236}">
                <a16:creationId xmlns:a16="http://schemas.microsoft.com/office/drawing/2014/main" id="{5295C881-BCBD-305D-4A13-30450B69A83C}"/>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9D11DF48-E378-42C2-5EE2-4755F2364D80}"/>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2F4D8655-BB67-FDBA-F921-6FAE176B0BD3}"/>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6012CD51-17D9-BBCD-F68B-90CCC39D874F}"/>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81252038-E609-7F33-5E9A-D38CC148D43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4014" y="1487921"/>
            <a:ext cx="4674269" cy="2604431"/>
          </a:xfrm>
          <a:prstGeom prst="rect">
            <a:avLst/>
          </a:prstGeom>
        </p:spPr>
      </p:pic>
    </p:spTree>
    <p:extLst>
      <p:ext uri="{BB962C8B-B14F-4D97-AF65-F5344CB8AC3E}">
        <p14:creationId xmlns:p14="http://schemas.microsoft.com/office/powerpoint/2010/main" val="187991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5991" y="1179298"/>
            <a:ext cx="11360018" cy="2065950"/>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effectLst/>
                <a:cs typeface="B Nazanin" panose="00000400000000000000" pitchFamily="2" charset="-78"/>
              </a:rPr>
              <a:t>استفاده از اینترنت اشیا در شهرهای هوشمند</a:t>
            </a:r>
          </a:p>
          <a:p>
            <a:pPr algn="justLow" rtl="1">
              <a:lnSpc>
                <a:spcPct val="250000"/>
              </a:lnSpc>
            </a:pPr>
            <a:r>
              <a:rPr lang="fa-IR" dirty="0">
                <a:effectLst/>
                <a:cs typeface="B Nazanin" panose="00000400000000000000" pitchFamily="2" charset="-78"/>
              </a:rPr>
              <a:t>برنامه‌های کاربردی اینترنت اشیا، برنامه‌ریزی شهری و نگهداری زیرساخت‌ها را کارآمدتر کرده‌اند. دولت ها از برنامه های کاربردی اینترنت اشیا برای مقابله با مشکلات زیرساختی، سلامت و محیط زیست استفاده می کنند. از برنامه های اینترنت اشیا می توان برای موارد زیر استفاده کرد:</a:t>
            </a:r>
          </a:p>
        </p:txBody>
      </p:sp>
      <p:sp>
        <p:nvSpPr>
          <p:cNvPr id="4" name="Rectangle 3"/>
          <p:cNvSpPr/>
          <p:nvPr/>
        </p:nvSpPr>
        <p:spPr>
          <a:xfrm>
            <a:off x="3135862" y="3116462"/>
            <a:ext cx="8640147" cy="3277820"/>
          </a:xfrm>
          <a:prstGeom prst="rect">
            <a:avLst/>
          </a:prstGeom>
        </p:spPr>
        <p:txBody>
          <a:bodyPr wrap="square">
            <a:spAutoFit/>
          </a:bodyPr>
          <a:lstStyle/>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اندازه گیری کیفیت هوا و سطح تشعشعات</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کاهش قبوض انرژی با سیستم های روشنایی هوشمند.</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تشخیص نیازهای تعمیر و نگهداری برای زیرساخت های حیاتی مانند خیابان ها، پل ها و خطوط لوله.</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افزایش سود از طریق مدیریت کارآمد پارکینگ.</a:t>
            </a:r>
          </a:p>
        </p:txBody>
      </p:sp>
      <p:sp>
        <p:nvSpPr>
          <p:cNvPr id="7" name="Rectangle 6">
            <a:extLst>
              <a:ext uri="{FF2B5EF4-FFF2-40B4-BE49-F238E27FC236}">
                <a16:creationId xmlns:a16="http://schemas.microsoft.com/office/drawing/2014/main" id="{FF1E32D2-6CD0-87CD-CEFF-870F47FB1DEF}"/>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کاربرد های اینترنت اشیا</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377402D3-A3A0-0486-FA20-BC37347D210A}"/>
              </a:ext>
            </a:extLst>
          </p:cNvPr>
          <p:cNvSpPr>
            <a:spLocks noGrp="1"/>
          </p:cNvSpPr>
          <p:nvPr>
            <p:ph type="sldNum" sz="quarter" idx="12"/>
          </p:nvPr>
        </p:nvSpPr>
        <p:spPr/>
        <p:txBody>
          <a:bodyPr/>
          <a:lstStyle/>
          <a:p>
            <a:fld id="{4DD16593-1C73-479A-B8D8-F19837CEA803}" type="slidenum">
              <a:rPr lang="en-US" smtClean="0"/>
              <a:pPr/>
              <a:t>40</a:t>
            </a:fld>
            <a:endParaRPr lang="en-US"/>
          </a:p>
        </p:txBody>
      </p:sp>
      <p:grpSp>
        <p:nvGrpSpPr>
          <p:cNvPr id="9" name="Group 8">
            <a:extLst>
              <a:ext uri="{FF2B5EF4-FFF2-40B4-BE49-F238E27FC236}">
                <a16:creationId xmlns:a16="http://schemas.microsoft.com/office/drawing/2014/main" id="{21777EE0-0009-04E4-8C40-55398852906E}"/>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05833B43-9515-3606-ABE4-35C0A5ADDBC0}"/>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CA5FD908-B6D1-5D6D-286F-F0076DA7F821}"/>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964BDA90-A72C-05FB-3470-2539E3CE2024}"/>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20924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51927" y="1184380"/>
            <a:ext cx="11719247" cy="1754326"/>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استفاده از اینترنت اشیا در ساختمان های هوشمند</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ساختمان‌هایی مانند پردیس‌های دانشگاهی ، آموزشی و ساختمان‌های تجاری از برنامه‌های </a:t>
            </a:r>
            <a:r>
              <a:rPr lang="en-US" dirty="0">
                <a:latin typeface="Times New Roman" panose="02020603050405020304" pitchFamily="18" charset="0"/>
                <a:cs typeface="Times New Roman" panose="02020603050405020304" pitchFamily="18" charset="0"/>
              </a:rPr>
              <a:t>IoT</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برای افزایش کارایی عملیاتی استفاده می‌کنند. از دستگاه های اینترنت اشیا می توان در ساختمان های هوشمند برای موارد زیر استفاده کرد:</a:t>
            </a:r>
          </a:p>
        </p:txBody>
      </p:sp>
      <p:sp>
        <p:nvSpPr>
          <p:cNvPr id="4" name="Rectangle 3"/>
          <p:cNvSpPr/>
          <p:nvPr/>
        </p:nvSpPr>
        <p:spPr>
          <a:xfrm>
            <a:off x="-96416" y="3472543"/>
            <a:ext cx="4091473" cy="2431691"/>
          </a:xfrm>
          <a:prstGeom prst="rect">
            <a:avLst/>
          </a:prstGeom>
        </p:spPr>
        <p:txBody>
          <a:bodyPr wrap="square">
            <a:spAutoFit/>
          </a:bodyPr>
          <a:lstStyle/>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کاهش مصرف انرژی.</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کاهش هزینه های نگهداری</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استفاده موثرتر از فضاهای کاری</a:t>
            </a:r>
          </a:p>
        </p:txBody>
      </p:sp>
      <p:sp>
        <p:nvSpPr>
          <p:cNvPr id="5" name="Rectangle 4">
            <a:extLst>
              <a:ext uri="{FF2B5EF4-FFF2-40B4-BE49-F238E27FC236}">
                <a16:creationId xmlns:a16="http://schemas.microsoft.com/office/drawing/2014/main" id="{226B2285-B6DB-30FC-2E15-A85F5A5B22B2}"/>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کاربرد های اینترنت اشیا</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D7E83EA0-F2E5-DBF4-4040-39D4A93831DF}"/>
              </a:ext>
            </a:extLst>
          </p:cNvPr>
          <p:cNvSpPr>
            <a:spLocks noGrp="1"/>
          </p:cNvSpPr>
          <p:nvPr>
            <p:ph type="sldNum" sz="quarter" idx="12"/>
          </p:nvPr>
        </p:nvSpPr>
        <p:spPr/>
        <p:txBody>
          <a:bodyPr/>
          <a:lstStyle/>
          <a:p>
            <a:fld id="{4DD16593-1C73-479A-B8D8-F19837CEA803}" type="slidenum">
              <a:rPr lang="en-US" smtClean="0"/>
              <a:pPr/>
              <a:t>41</a:t>
            </a:fld>
            <a:endParaRPr lang="en-US"/>
          </a:p>
        </p:txBody>
      </p:sp>
      <p:grpSp>
        <p:nvGrpSpPr>
          <p:cNvPr id="9" name="Group 8">
            <a:extLst>
              <a:ext uri="{FF2B5EF4-FFF2-40B4-BE49-F238E27FC236}">
                <a16:creationId xmlns:a16="http://schemas.microsoft.com/office/drawing/2014/main" id="{9798DE34-90B4-8348-07DF-C3F13F3387AD}"/>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8EE34AF9-CDA4-6FEE-8F1C-837C7E5683B1}"/>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DA874F32-A285-94CE-6972-7156B0411796}"/>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1B85DD30-44B7-4EA9-AA35-29A371B554F8}"/>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4E5FCE37-EB39-D0C1-3016-0788AE0E3F5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83725" y="3393479"/>
            <a:ext cx="6436360" cy="3167896"/>
          </a:xfrm>
          <a:prstGeom prst="rect">
            <a:avLst/>
          </a:prstGeom>
        </p:spPr>
      </p:pic>
    </p:spTree>
    <p:extLst>
      <p:ext uri="{BB962C8B-B14F-4D97-AF65-F5344CB8AC3E}">
        <p14:creationId xmlns:p14="http://schemas.microsoft.com/office/powerpoint/2010/main" val="1020867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20934" y="3567137"/>
            <a:ext cx="10123715" cy="2966197"/>
          </a:xfrm>
          <a:prstGeom prst="rect">
            <a:avLst/>
          </a:prstGeom>
        </p:spPr>
        <p:txBody>
          <a:bodyPr wrap="square">
            <a:spAutoFit/>
          </a:bodyPr>
          <a:lstStyle/>
          <a:p>
            <a:pPr marL="342900" indent="-342900" algn="justLow" rtl="1">
              <a:lnSpc>
                <a:spcPct val="150000"/>
              </a:lnSpc>
              <a:buFont typeface="+mj-lt"/>
              <a:buAutoNum type="arabicPeriod"/>
            </a:pPr>
            <a:r>
              <a:rPr lang="fa-IR" dirty="0">
                <a:latin typeface="Times New Roman" panose="02020603050405020304" pitchFamily="18" charset="0"/>
                <a:cs typeface="B Nazanin" panose="00000400000000000000" pitchFamily="2" charset="-78"/>
              </a:rPr>
              <a:t>قابلیت دسترسی به داده‌ها و اطلاعات در هر مکان و در هر زمان؛</a:t>
            </a:r>
          </a:p>
          <a:p>
            <a:pPr marL="342900" indent="-342900" algn="justLow" rtl="1">
              <a:lnSpc>
                <a:spcPct val="150000"/>
              </a:lnSpc>
              <a:buFont typeface="+mj-lt"/>
              <a:buAutoNum type="arabicPeriod"/>
            </a:pPr>
            <a:endParaRPr lang="fa-IR" dirty="0">
              <a:latin typeface="Times New Roman" panose="02020603050405020304" pitchFamily="18" charset="0"/>
              <a:cs typeface="B Nazanin" panose="00000400000000000000" pitchFamily="2" charset="-78"/>
            </a:endParaRPr>
          </a:p>
          <a:p>
            <a:pPr marL="342900" indent="-342900" algn="justLow" rtl="1">
              <a:lnSpc>
                <a:spcPct val="150000"/>
              </a:lnSpc>
              <a:buFont typeface="+mj-lt"/>
              <a:buAutoNum type="arabicPeriod"/>
            </a:pPr>
            <a:r>
              <a:rPr lang="fa-IR" dirty="0">
                <a:latin typeface="Times New Roman" panose="02020603050405020304" pitchFamily="18" charset="0"/>
                <a:cs typeface="B Nazanin" panose="00000400000000000000" pitchFamily="2" charset="-78"/>
              </a:rPr>
              <a:t>بهبود ارتباط بین دستگاه‌های الکترونیکی متصل به یک‌دیگر؛</a:t>
            </a:r>
          </a:p>
          <a:p>
            <a:pPr marL="342900" indent="-342900" algn="justLow" rtl="1">
              <a:lnSpc>
                <a:spcPct val="150000"/>
              </a:lnSpc>
              <a:buFont typeface="+mj-lt"/>
              <a:buAutoNum type="arabicPeriod"/>
            </a:pPr>
            <a:endParaRPr lang="fa-IR" dirty="0">
              <a:latin typeface="Times New Roman" panose="02020603050405020304" pitchFamily="18" charset="0"/>
              <a:cs typeface="B Nazanin" panose="00000400000000000000" pitchFamily="2" charset="-78"/>
            </a:endParaRPr>
          </a:p>
          <a:p>
            <a:pPr marL="342900" indent="-342900" algn="justLow" rtl="1">
              <a:lnSpc>
                <a:spcPct val="150000"/>
              </a:lnSpc>
              <a:buFont typeface="+mj-lt"/>
              <a:buAutoNum type="arabicPeriod"/>
            </a:pPr>
            <a:r>
              <a:rPr lang="fa-IR" dirty="0">
                <a:latin typeface="Times New Roman" panose="02020603050405020304" pitchFamily="18" charset="0"/>
                <a:cs typeface="B Nazanin" panose="00000400000000000000" pitchFamily="2" charset="-78"/>
              </a:rPr>
              <a:t>انتقال بسته‌های اطلاعاتی در یک شبکه‌ی يک‌پارچه‌ی متصل که باعث صرفه‌جویی در زمان و هزینه می‌شود؛</a:t>
            </a:r>
          </a:p>
          <a:p>
            <a:pPr marL="342900" indent="-342900" algn="justLow" rtl="1">
              <a:lnSpc>
                <a:spcPct val="150000"/>
              </a:lnSpc>
              <a:buFont typeface="+mj-lt"/>
              <a:buAutoNum type="arabicPeriod"/>
            </a:pPr>
            <a:endParaRPr lang="fa-IR" dirty="0">
              <a:latin typeface="Times New Roman" panose="02020603050405020304" pitchFamily="18" charset="0"/>
              <a:cs typeface="B Nazanin" panose="00000400000000000000" pitchFamily="2" charset="-78"/>
            </a:endParaRPr>
          </a:p>
          <a:p>
            <a:pPr marL="342900" indent="-342900" algn="justLow" rtl="1">
              <a:lnSpc>
                <a:spcPct val="150000"/>
              </a:lnSpc>
              <a:buFont typeface="+mj-lt"/>
              <a:buAutoNum type="arabicPeriod"/>
            </a:pPr>
            <a:r>
              <a:rPr lang="fa-IR" dirty="0">
                <a:latin typeface="Times New Roman" panose="02020603050405020304" pitchFamily="18" charset="0"/>
                <a:cs typeface="B Nazanin" panose="00000400000000000000" pitchFamily="2" charset="-78"/>
              </a:rPr>
              <a:t>با انجام امور به صورت خودکار، کیفیت کسب و کار و خدمات بهبود می‌یابد و نیاز به مداخله‌ی انسانی کم می‌شود.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l="11981" t="-2377" r="17878" b="2377"/>
          <a:stretch/>
        </p:blipFill>
        <p:spPr>
          <a:xfrm>
            <a:off x="289225" y="1026839"/>
            <a:ext cx="4565002" cy="4232530"/>
          </a:xfrm>
          <a:prstGeom prst="rect">
            <a:avLst/>
          </a:prstGeom>
        </p:spPr>
      </p:pic>
      <p:sp>
        <p:nvSpPr>
          <p:cNvPr id="6" name="Rectangle 5">
            <a:extLst>
              <a:ext uri="{FF2B5EF4-FFF2-40B4-BE49-F238E27FC236}">
                <a16:creationId xmlns:a16="http://schemas.microsoft.com/office/drawing/2014/main" id="{E1FF2BB0-DF64-C1F2-4151-67A149C46023}"/>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مزایای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4CD65A9D-E566-509A-4577-B5C79DEF08B3}"/>
              </a:ext>
            </a:extLst>
          </p:cNvPr>
          <p:cNvSpPr>
            <a:spLocks noGrp="1"/>
          </p:cNvSpPr>
          <p:nvPr>
            <p:ph type="sldNum" sz="quarter" idx="12"/>
          </p:nvPr>
        </p:nvSpPr>
        <p:spPr/>
        <p:txBody>
          <a:bodyPr/>
          <a:lstStyle/>
          <a:p>
            <a:fld id="{4DD16593-1C73-479A-B8D8-F19837CEA803}" type="slidenum">
              <a:rPr lang="en-US" smtClean="0"/>
              <a:pPr/>
              <a:t>42</a:t>
            </a:fld>
            <a:endParaRPr lang="en-US"/>
          </a:p>
        </p:txBody>
      </p:sp>
      <p:grpSp>
        <p:nvGrpSpPr>
          <p:cNvPr id="8" name="Group 7">
            <a:extLst>
              <a:ext uri="{FF2B5EF4-FFF2-40B4-BE49-F238E27FC236}">
                <a16:creationId xmlns:a16="http://schemas.microsoft.com/office/drawing/2014/main" id="{374B1999-552B-413A-2577-EC3C82BB2D84}"/>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CE81E745-2457-B029-42E7-6D413E9A1AA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01FD636D-0961-A12E-CB5D-123B83FB350B}"/>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A780EA45-02FF-EDF5-FF39-500365A46420}"/>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43258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0630" y="1045578"/>
            <a:ext cx="11859208" cy="4939814"/>
          </a:xfrm>
          <a:prstGeom prst="rect">
            <a:avLst/>
          </a:prstGeom>
        </p:spPr>
        <p:txBody>
          <a:bodyPr wrap="square">
            <a:spAutoFit/>
          </a:bodyPr>
          <a:lstStyle/>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زمانی که تعداد وسیله‌های متصل به شبکه افزایش می‌یابد، به طور طبيعی حجم داده‌ها و اطلاعات در حال انتقال ميان ادوات </a:t>
            </a:r>
            <a:r>
              <a:rPr lang="en-US" dirty="0">
                <a:latin typeface="Times New Roman" panose="02020603050405020304" pitchFamily="18" charset="0"/>
                <a:cs typeface="B Nazanin" panose="00000400000000000000" pitchFamily="2" charset="-78"/>
              </a:rPr>
              <a:t> IoT </a:t>
            </a:r>
            <a:r>
              <a:rPr lang="fa-IR" dirty="0">
                <a:latin typeface="Times New Roman" panose="02020603050405020304" pitchFamily="18" charset="0"/>
                <a:cs typeface="B Nazanin" panose="00000400000000000000" pitchFamily="2" charset="-78"/>
              </a:rPr>
              <a:t>بیش‌تر می‌شود و موقعیت تحریک‌کننده‌تری برای هکرها و نفوذهای غيرقانونی و مخرب ایجاد می‌شود.</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تعدد و فراوانی ادوات </a:t>
            </a:r>
            <a:r>
              <a:rPr lang="en-US" dirty="0">
                <a:latin typeface="Times New Roman" panose="02020603050405020304" pitchFamily="18" charset="0"/>
                <a:cs typeface="B Nazanin" panose="00000400000000000000" pitchFamily="2" charset="-78"/>
              </a:rPr>
              <a:t> IoT </a:t>
            </a:r>
            <a:r>
              <a:rPr lang="fa-IR" dirty="0">
                <a:latin typeface="Times New Roman" panose="02020603050405020304" pitchFamily="18" charset="0"/>
                <a:cs typeface="B Nazanin" panose="00000400000000000000" pitchFamily="2" charset="-78"/>
              </a:rPr>
              <a:t> باعث بروز مشکلات و چالش‌های مدیريتی و کاربری می‌شود.</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رخ دادن یک مشکل در سیستم مبتنی بر اينترنت با زمينه‌ی انتشار خطا در شبکه مواجه است و ممکن است سایر دستگاه‌های متصل نیز دچار مشکل شوند.</a:t>
            </a:r>
          </a:p>
          <a:p>
            <a:pPr marL="342900" indent="-342900" algn="justLow" rtl="1">
              <a:lnSpc>
                <a:spcPct val="300000"/>
              </a:lnSpc>
              <a:buFont typeface="+mj-lt"/>
              <a:buAutoNum type="arabicPeriod"/>
            </a:pPr>
            <a:r>
              <a:rPr lang="fa-IR" dirty="0">
                <a:latin typeface="Times New Roman" panose="02020603050405020304" pitchFamily="18" charset="0"/>
                <a:cs typeface="B Nazanin" panose="00000400000000000000" pitchFamily="2" charset="-78"/>
              </a:rPr>
              <a:t>از آن‌جا که روی‌کردهای متفاوتی برای پياده‌سازی سامانه‌های </a:t>
            </a:r>
            <a:r>
              <a:rPr lang="en-US" dirty="0">
                <a:latin typeface="Times New Roman" panose="02020603050405020304" pitchFamily="18" charset="0"/>
                <a:cs typeface="B Nazanin" panose="00000400000000000000" pitchFamily="2" charset="-78"/>
              </a:rPr>
              <a:t> IoT </a:t>
            </a:r>
            <a:r>
              <a:rPr lang="fa-IR" dirty="0">
                <a:latin typeface="Times New Roman" panose="02020603050405020304" pitchFamily="18" charset="0"/>
                <a:cs typeface="B Nazanin" panose="00000400000000000000" pitchFamily="2" charset="-78"/>
              </a:rPr>
              <a:t> وجود دارد و الزاما تمامی آن‌ها از استاندارد يک‌سانی استفاده نمی‌کنند، برقراری ارتباط بین ادوات و سامانه‌های گوناگون </a:t>
            </a:r>
            <a:r>
              <a:rPr lang="en-US" dirty="0">
                <a:latin typeface="Times New Roman" panose="02020603050405020304" pitchFamily="18" charset="0"/>
                <a:cs typeface="B Nazanin" panose="00000400000000000000" pitchFamily="2" charset="-78"/>
              </a:rPr>
              <a:t>IoT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يک چالش عملياتی‌ست.</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07423" y="1974338"/>
            <a:ext cx="2375263" cy="1782943"/>
          </a:xfrm>
          <a:prstGeom prst="rect">
            <a:avLst/>
          </a:prstGeom>
        </p:spPr>
      </p:pic>
      <p:sp>
        <p:nvSpPr>
          <p:cNvPr id="6" name="Rectangle 5">
            <a:extLst>
              <a:ext uri="{FF2B5EF4-FFF2-40B4-BE49-F238E27FC236}">
                <a16:creationId xmlns:a16="http://schemas.microsoft.com/office/drawing/2014/main" id="{3646ECC6-4177-7777-598A-9298AC25F585}"/>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معایب  اینترنت اشیا</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3C26DBCB-6777-4496-B468-899D38BFC61E}"/>
              </a:ext>
            </a:extLst>
          </p:cNvPr>
          <p:cNvSpPr>
            <a:spLocks noGrp="1"/>
          </p:cNvSpPr>
          <p:nvPr>
            <p:ph type="sldNum" sz="quarter" idx="12"/>
          </p:nvPr>
        </p:nvSpPr>
        <p:spPr/>
        <p:txBody>
          <a:bodyPr/>
          <a:lstStyle/>
          <a:p>
            <a:fld id="{4DD16593-1C73-479A-B8D8-F19837CEA803}" type="slidenum">
              <a:rPr lang="en-US" smtClean="0"/>
              <a:pPr/>
              <a:t>43</a:t>
            </a:fld>
            <a:endParaRPr lang="en-US"/>
          </a:p>
        </p:txBody>
      </p:sp>
      <p:grpSp>
        <p:nvGrpSpPr>
          <p:cNvPr id="8" name="Group 7">
            <a:extLst>
              <a:ext uri="{FF2B5EF4-FFF2-40B4-BE49-F238E27FC236}">
                <a16:creationId xmlns:a16="http://schemas.microsoft.com/office/drawing/2014/main" id="{861D8B53-B231-7AEB-1263-923680A7B96A}"/>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AEE18F33-35CB-BFDF-0A84-8647B9C61595}"/>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64FE3F5-C5D1-770E-4CF7-66C92B271050}"/>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913DE12C-BC3C-6FC2-1A9B-0C42C9172BB2}"/>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45195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4816" y="1524392"/>
            <a:ext cx="3568214"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https://blog.faradars.org</a:t>
            </a:r>
          </a:p>
        </p:txBody>
      </p:sp>
      <p:sp>
        <p:nvSpPr>
          <p:cNvPr id="6" name="Rectangle 5"/>
          <p:cNvSpPr/>
          <p:nvPr/>
        </p:nvSpPr>
        <p:spPr>
          <a:xfrm>
            <a:off x="524815" y="2379698"/>
            <a:ext cx="3210295"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https://iotiran.com</a:t>
            </a:r>
          </a:p>
        </p:txBody>
      </p:sp>
      <p:sp>
        <p:nvSpPr>
          <p:cNvPr id="7" name="Rectangle 6"/>
          <p:cNvSpPr/>
          <p:nvPr/>
        </p:nvSpPr>
        <p:spPr>
          <a:xfrm>
            <a:off x="524815" y="3235004"/>
            <a:ext cx="2870178"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https://farahoush.ir</a:t>
            </a:r>
          </a:p>
        </p:txBody>
      </p:sp>
      <p:sp>
        <p:nvSpPr>
          <p:cNvPr id="8" name="Rectangle 7"/>
          <p:cNvSpPr/>
          <p:nvPr/>
        </p:nvSpPr>
        <p:spPr>
          <a:xfrm>
            <a:off x="524815" y="4090311"/>
            <a:ext cx="3574926"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https://nestech-automation.ir</a:t>
            </a:r>
          </a:p>
        </p:txBody>
      </p:sp>
      <p:sp>
        <p:nvSpPr>
          <p:cNvPr id="4" name="Rectangle 3">
            <a:extLst>
              <a:ext uri="{FF2B5EF4-FFF2-40B4-BE49-F238E27FC236}">
                <a16:creationId xmlns:a16="http://schemas.microsoft.com/office/drawing/2014/main" id="{01259D16-BAB4-65DA-413D-53C9765D7BB5}"/>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منـــــــــــــــــــــــــــابع</a:t>
            </a:r>
            <a:endParaRPr lang="en-US" sz="2400" b="1" dirty="0">
              <a:latin typeface="Shabnam" panose="020B0603030804020204" pitchFamily="34" charset="-78"/>
              <a:cs typeface="Shabnam" panose="020B0603030804020204" pitchFamily="34" charset="-78"/>
            </a:endParaRPr>
          </a:p>
        </p:txBody>
      </p:sp>
      <p:sp>
        <p:nvSpPr>
          <p:cNvPr id="9" name="Slide Number Placeholder 8">
            <a:extLst>
              <a:ext uri="{FF2B5EF4-FFF2-40B4-BE49-F238E27FC236}">
                <a16:creationId xmlns:a16="http://schemas.microsoft.com/office/drawing/2014/main" id="{D122E7EE-E9CF-D83B-069B-4192CE34B078}"/>
              </a:ext>
            </a:extLst>
          </p:cNvPr>
          <p:cNvSpPr>
            <a:spLocks noGrp="1"/>
          </p:cNvSpPr>
          <p:nvPr>
            <p:ph type="sldNum" sz="quarter" idx="12"/>
          </p:nvPr>
        </p:nvSpPr>
        <p:spPr/>
        <p:txBody>
          <a:bodyPr/>
          <a:lstStyle/>
          <a:p>
            <a:fld id="{4DD16593-1C73-479A-B8D8-F19837CEA803}" type="slidenum">
              <a:rPr lang="en-US" smtClean="0"/>
              <a:pPr/>
              <a:t>44</a:t>
            </a:fld>
            <a:endParaRPr lang="en-US"/>
          </a:p>
        </p:txBody>
      </p:sp>
      <p:grpSp>
        <p:nvGrpSpPr>
          <p:cNvPr id="10" name="Group 9">
            <a:extLst>
              <a:ext uri="{FF2B5EF4-FFF2-40B4-BE49-F238E27FC236}">
                <a16:creationId xmlns:a16="http://schemas.microsoft.com/office/drawing/2014/main" id="{8C757C5D-ACDC-0D99-F5B3-A7710C5CAA90}"/>
              </a:ext>
            </a:extLst>
          </p:cNvPr>
          <p:cNvGrpSpPr/>
          <p:nvPr/>
        </p:nvGrpSpPr>
        <p:grpSpPr>
          <a:xfrm>
            <a:off x="4800829" y="17023"/>
            <a:ext cx="1014908" cy="1014908"/>
            <a:chOff x="4684450" y="-54932"/>
            <a:chExt cx="1136342" cy="1136342"/>
          </a:xfrm>
        </p:grpSpPr>
        <p:sp>
          <p:nvSpPr>
            <p:cNvPr id="11" name="Oval 10">
              <a:extLst>
                <a:ext uri="{FF2B5EF4-FFF2-40B4-BE49-F238E27FC236}">
                  <a16:creationId xmlns:a16="http://schemas.microsoft.com/office/drawing/2014/main" id="{296E7BCE-2337-7497-5EA9-FC43AA680B02}"/>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228940A3-969C-5703-E829-6E1BCA9378BE}"/>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4" name="Rectangle 13">
            <a:extLst>
              <a:ext uri="{FF2B5EF4-FFF2-40B4-BE49-F238E27FC236}">
                <a16:creationId xmlns:a16="http://schemas.microsoft.com/office/drawing/2014/main" id="{5309E3FB-BDBD-068A-0161-7950EAE225F1}"/>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588143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2B73D0D-4860-9787-ED4E-28062ABBF28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Rectangle 4">
            <a:extLst>
              <a:ext uri="{FF2B5EF4-FFF2-40B4-BE49-F238E27FC236}">
                <a16:creationId xmlns:a16="http://schemas.microsoft.com/office/drawing/2014/main" id="{81AF4767-7C1D-9E31-CD17-86C2C1BAA434}"/>
              </a:ext>
            </a:extLst>
          </p:cNvPr>
          <p:cNvSpPr/>
          <p:nvPr/>
        </p:nvSpPr>
        <p:spPr>
          <a:xfrm>
            <a:off x="103795" y="1129745"/>
            <a:ext cx="11938000" cy="1015663"/>
          </a:xfrm>
          <a:prstGeom prst="rect">
            <a:avLst/>
          </a:prstGeom>
        </p:spPr>
        <p:txBody>
          <a:bodyPr wrap="square">
            <a:spAutoFit/>
          </a:bodyPr>
          <a:lstStyle/>
          <a:p>
            <a:pPr algn="ctr" rtl="1"/>
            <a:r>
              <a:rPr lang="fa-IR" sz="6000" b="1" dirty="0">
                <a:latin typeface="Shabnam" panose="020B0603030804020204" pitchFamily="34" charset="-78"/>
                <a:cs typeface="Shabnam" panose="020B0603030804020204" pitchFamily="34" charset="-78"/>
              </a:rPr>
              <a:t>با تشکر از توجه شما</a:t>
            </a:r>
            <a:endParaRPr lang="en-US" sz="60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03097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20542" y="1021106"/>
            <a:ext cx="5344263"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برای بحث اینترنت اشیا، نیاز به پردازنده‌های ارزان قیمتی بود که در مصرف انرژی صرفه جویی کنند و امکان اتصال آن‌ها به میلیون‌ها دستگاه دیگر وجود داشته باشد. پذیرش تگ‌های «سامانه بازشناسی با امواج رادیویی» (</a:t>
            </a:r>
            <a:r>
              <a:rPr lang="en-US" dirty="0">
                <a:latin typeface="Times New Roman" panose="02020603050405020304" pitchFamily="18" charset="0"/>
                <a:cs typeface="B Nazanin" panose="00000400000000000000" pitchFamily="2" charset="-78"/>
              </a:rPr>
              <a:t>Radio Frequency Identification | RFID </a:t>
            </a:r>
            <a:r>
              <a:rPr lang="fa-IR" dirty="0">
                <a:latin typeface="Times New Roman" panose="02020603050405020304" pitchFamily="18" charset="0"/>
                <a:cs typeface="B Nazanin" panose="00000400000000000000" pitchFamily="2" charset="-78"/>
              </a:rPr>
              <a:t> ) به عنوان تراشه‌هایی که مصرف برق کمی دارند و به صورت بی‌سیم اتصال برقرار می‌کنند، برخی از مشکلات بیان شده را حل کرد. همگام با این موضوع، دسترسی‌پذیری اینترنت پهن‌باند و شبکه‌های سلولی و بی‌سیم نیز افزایش پیدا کرد.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327195" y="1643743"/>
            <a:ext cx="6140253" cy="4093502"/>
          </a:xfrm>
          <a:prstGeom prst="rect">
            <a:avLst/>
          </a:prstGeom>
        </p:spPr>
      </p:pic>
      <p:sp>
        <p:nvSpPr>
          <p:cNvPr id="4" name="Rectangle 3">
            <a:extLst>
              <a:ext uri="{FF2B5EF4-FFF2-40B4-BE49-F238E27FC236}">
                <a16:creationId xmlns:a16="http://schemas.microsoft.com/office/drawing/2014/main" id="{8C578246-BD00-7B64-5913-3B3127BF7CE2}"/>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DFEC4004-D328-E122-98ED-D627A30B2F37}"/>
              </a:ext>
            </a:extLst>
          </p:cNvPr>
          <p:cNvSpPr>
            <a:spLocks noGrp="1"/>
          </p:cNvSpPr>
          <p:nvPr>
            <p:ph type="sldNum" sz="quarter" idx="12"/>
          </p:nvPr>
        </p:nvSpPr>
        <p:spPr/>
        <p:txBody>
          <a:bodyPr/>
          <a:lstStyle/>
          <a:p>
            <a:fld id="{4DD16593-1C73-479A-B8D8-F19837CEA803}" type="slidenum">
              <a:rPr lang="en-US" smtClean="0"/>
              <a:pPr/>
              <a:t>5</a:t>
            </a:fld>
            <a:endParaRPr lang="en-US"/>
          </a:p>
        </p:txBody>
      </p:sp>
      <p:grpSp>
        <p:nvGrpSpPr>
          <p:cNvPr id="8" name="Group 7">
            <a:extLst>
              <a:ext uri="{FF2B5EF4-FFF2-40B4-BE49-F238E27FC236}">
                <a16:creationId xmlns:a16="http://schemas.microsoft.com/office/drawing/2014/main" id="{402EFAA6-D392-E7C5-D65C-C3F5F7303023}"/>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4FB03162-89D9-69B8-3AFA-BCC2B2D2146E}"/>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95BF7EBD-60D2-E85D-FCA3-BE1EBCBC1E3F}"/>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481A5787-CFCC-2182-4D1D-180D1136A346}"/>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8594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1524" y="1522819"/>
            <a:ext cx="11433589" cy="2308324"/>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مصوب شدن «پروتکل اینترنت نسخه ۶» </a:t>
            </a:r>
            <a:r>
              <a:rPr lang="en-US" dirty="0">
                <a:latin typeface="Times New Roman" panose="02020603050405020304" pitchFamily="18" charset="0"/>
                <a:cs typeface="B Nazanin" panose="00000400000000000000" pitchFamily="2" charset="-78"/>
              </a:rPr>
              <a:t>Internet Protocol Version 6 | IPv6) </a:t>
            </a:r>
            <a:r>
              <a:rPr lang="fa-IR" dirty="0">
                <a:latin typeface="Times New Roman" panose="02020603050405020304" pitchFamily="18" charset="0"/>
                <a:cs typeface="B Nazanin" panose="00000400000000000000" pitchFamily="2" charset="-78"/>
              </a:rPr>
              <a:t> ) برای فراهم کردن آدرس‌های </a:t>
            </a:r>
            <a:r>
              <a:rPr lang="en-US" dirty="0">
                <a:latin typeface="Times New Roman" panose="02020603050405020304" pitchFamily="18" charset="0"/>
                <a:cs typeface="B Nazanin" panose="00000400000000000000" pitchFamily="2" charset="-78"/>
              </a:rPr>
              <a:t>IP </a:t>
            </a:r>
            <a:r>
              <a:rPr lang="fa-IR" dirty="0">
                <a:latin typeface="Times New Roman" panose="02020603050405020304" pitchFamily="18" charset="0"/>
                <a:cs typeface="B Nazanin" panose="00000400000000000000" pitchFamily="2" charset="-78"/>
              </a:rPr>
              <a:t>کافی برای همه دستگاه‌ها در جهان، در کنار سایر موارد، یک گام اساسی برای مقیاس‌پذیری اینترنت اشیا محسوب می‌شد. «کوین اشتون» (</a:t>
            </a:r>
            <a:r>
              <a:rPr lang="en-US" dirty="0">
                <a:latin typeface="Times New Roman" panose="02020603050405020304" pitchFamily="18" charset="0"/>
                <a:cs typeface="B Nazanin" panose="00000400000000000000" pitchFamily="2" charset="-78"/>
              </a:rPr>
              <a:t>Kevin Ashton </a:t>
            </a:r>
            <a:r>
              <a:rPr lang="fa-IR" dirty="0">
                <a:latin typeface="Times New Roman" panose="02020603050405020304" pitchFamily="18" charset="0"/>
                <a:cs typeface="B Nazanin" panose="00000400000000000000" pitchFamily="2" charset="-78"/>
              </a:rPr>
              <a:t> ) در سال ۱۹۹۹، برای اولین بار از عبارت «اینترنت اشیا» </a:t>
            </a:r>
            <a:r>
              <a:rPr lang="en-US" dirty="0">
                <a:latin typeface="Times New Roman" panose="02020603050405020304" pitchFamily="18" charset="0"/>
                <a:cs typeface="B Nazanin" panose="00000400000000000000" pitchFamily="2" charset="-78"/>
              </a:rPr>
              <a:t>Internet of Things | IoT) </a:t>
            </a:r>
            <a:r>
              <a:rPr lang="fa-IR" dirty="0">
                <a:latin typeface="Times New Roman" panose="02020603050405020304" pitchFamily="18" charset="0"/>
                <a:cs typeface="B Nazanin" panose="00000400000000000000" pitchFamily="2" charset="-78"/>
              </a:rPr>
              <a:t> ) در جهان استفاده کرد؛ هرچند که یک دهه به طول انجامید تا فناوری به آنچه برسد که اشتون از اینترنت اشیا متصور شده استد. </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89050" y="3748867"/>
            <a:ext cx="4385596" cy="2925158"/>
          </a:xfrm>
          <a:prstGeom prst="rect">
            <a:avLst/>
          </a:prstGeom>
        </p:spPr>
      </p:pic>
      <p:sp>
        <p:nvSpPr>
          <p:cNvPr id="6" name="Rectangle 5">
            <a:extLst>
              <a:ext uri="{FF2B5EF4-FFF2-40B4-BE49-F238E27FC236}">
                <a16:creationId xmlns:a16="http://schemas.microsoft.com/office/drawing/2014/main" id="{F38FAE6C-E0F9-748E-9AF7-5D24F022839F}"/>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F9CEC1A6-07D5-022E-DE8D-E1DF3C8D988E}"/>
              </a:ext>
            </a:extLst>
          </p:cNvPr>
          <p:cNvSpPr>
            <a:spLocks noGrp="1"/>
          </p:cNvSpPr>
          <p:nvPr>
            <p:ph type="sldNum" sz="quarter" idx="12"/>
          </p:nvPr>
        </p:nvSpPr>
        <p:spPr/>
        <p:txBody>
          <a:bodyPr/>
          <a:lstStyle/>
          <a:p>
            <a:fld id="{4DD16593-1C73-479A-B8D8-F19837CEA803}" type="slidenum">
              <a:rPr lang="en-US" smtClean="0"/>
              <a:pPr/>
              <a:t>6</a:t>
            </a:fld>
            <a:endParaRPr lang="en-US"/>
          </a:p>
        </p:txBody>
      </p:sp>
      <p:grpSp>
        <p:nvGrpSpPr>
          <p:cNvPr id="8" name="Group 7">
            <a:extLst>
              <a:ext uri="{FF2B5EF4-FFF2-40B4-BE49-F238E27FC236}">
                <a16:creationId xmlns:a16="http://schemas.microsoft.com/office/drawing/2014/main" id="{905D7A07-5F58-32A4-5A81-59FEAED48BB4}"/>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A2766ABA-A2BD-3627-253E-F101EDB38136}"/>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746BCA4E-1826-45C0-F387-0B0D5D62151A}"/>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A40FA5A4-8CEC-E987-61BB-6880FBEE8EAC}"/>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3315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2555" y="993708"/>
            <a:ext cx="11469484"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کوین اشتون در مصاحبه‌ای که با «کوین اشتون» (</a:t>
            </a:r>
            <a:r>
              <a:rPr lang="en-US" dirty="0">
                <a:latin typeface="Times New Roman" panose="02020603050405020304" pitchFamily="18" charset="0"/>
                <a:cs typeface="B Nazanin" panose="00000400000000000000" pitchFamily="2" charset="-78"/>
              </a:rPr>
              <a:t>Kevin Ashton </a:t>
            </a:r>
            <a:r>
              <a:rPr lang="fa-IR" dirty="0">
                <a:latin typeface="Times New Roman" panose="02020603050405020304" pitchFamily="18" charset="0"/>
                <a:cs typeface="B Nazanin" panose="00000400000000000000" pitchFamily="2" charset="-78"/>
              </a:rPr>
              <a:t> ) پیرامون اینترنت اشیا داشته است، در تعریف اینترنت اشیا چنین می‌گوید:</a:t>
            </a:r>
          </a:p>
          <a:p>
            <a:pPr algn="justLow" rtl="1">
              <a:lnSpc>
                <a:spcPct val="250000"/>
              </a:lnSpc>
            </a:pPr>
            <a:r>
              <a:rPr lang="fa-IR" dirty="0">
                <a:latin typeface="Times New Roman" panose="02020603050405020304" pitchFamily="18" charset="0"/>
                <a:cs typeface="B Nazanin" panose="00000400000000000000" pitchFamily="2" charset="-78"/>
              </a:rPr>
              <a:t>اینترنت اشیا، اتصالات میان فرهنگ‌های انسانی را یکپارچه می‌کند، «اشیای» (</a:t>
            </a:r>
            <a:r>
              <a:rPr lang="en-US" dirty="0">
                <a:latin typeface="Times New Roman" panose="02020603050405020304" pitchFamily="18" charset="0"/>
                <a:cs typeface="B Nazanin" panose="00000400000000000000" pitchFamily="2" charset="-78"/>
              </a:rPr>
              <a:t>Things | </a:t>
            </a:r>
            <a:r>
              <a:rPr lang="fa-IR" dirty="0">
                <a:latin typeface="Times New Roman" panose="02020603050405020304" pitchFamily="18" charset="0"/>
                <a:cs typeface="B Nazanin" panose="00000400000000000000" pitchFamily="2" charset="-78"/>
              </a:rPr>
              <a:t>چیزها) ما، با بهم پیوستگی سیستم اطلاعات دیجیتال «اینترنت»؛ این اینترنت اشیا است</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12231" y="2560857"/>
            <a:ext cx="5194429" cy="4033821"/>
          </a:xfrm>
          <a:prstGeom prst="rect">
            <a:avLst/>
          </a:prstGeom>
        </p:spPr>
      </p:pic>
      <p:sp>
        <p:nvSpPr>
          <p:cNvPr id="6" name="Rectangle 5"/>
          <p:cNvSpPr/>
          <p:nvPr/>
        </p:nvSpPr>
        <p:spPr>
          <a:xfrm>
            <a:off x="1913139" y="5617029"/>
            <a:ext cx="1959428" cy="6251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DC324B5-DAF6-BF83-5198-3581B9105E60}"/>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اینترنت اشیا چیست؟</a:t>
            </a:r>
            <a:endParaRPr lang="en-US" sz="2400" b="1" dirty="0">
              <a:latin typeface="Shabnam" panose="020B0603030804020204" pitchFamily="34" charset="-78"/>
              <a:cs typeface="Shabnam" panose="020B0603030804020204" pitchFamily="34" charset="-78"/>
            </a:endParaRPr>
          </a:p>
        </p:txBody>
      </p:sp>
      <p:sp>
        <p:nvSpPr>
          <p:cNvPr id="8" name="Slide Number Placeholder 7">
            <a:extLst>
              <a:ext uri="{FF2B5EF4-FFF2-40B4-BE49-F238E27FC236}">
                <a16:creationId xmlns:a16="http://schemas.microsoft.com/office/drawing/2014/main" id="{8F2E48E4-B3A8-9ABD-DD32-88DF3B06CB33}"/>
              </a:ext>
            </a:extLst>
          </p:cNvPr>
          <p:cNvSpPr>
            <a:spLocks noGrp="1"/>
          </p:cNvSpPr>
          <p:nvPr>
            <p:ph type="sldNum" sz="quarter" idx="12"/>
          </p:nvPr>
        </p:nvSpPr>
        <p:spPr/>
        <p:txBody>
          <a:bodyPr/>
          <a:lstStyle/>
          <a:p>
            <a:fld id="{4DD16593-1C73-479A-B8D8-F19837CEA803}" type="slidenum">
              <a:rPr lang="en-US" smtClean="0"/>
              <a:pPr/>
              <a:t>7</a:t>
            </a:fld>
            <a:endParaRPr lang="en-US"/>
          </a:p>
        </p:txBody>
      </p:sp>
      <p:grpSp>
        <p:nvGrpSpPr>
          <p:cNvPr id="9" name="Group 8">
            <a:extLst>
              <a:ext uri="{FF2B5EF4-FFF2-40B4-BE49-F238E27FC236}">
                <a16:creationId xmlns:a16="http://schemas.microsoft.com/office/drawing/2014/main" id="{2F78E492-3CE6-EC5A-2AA1-DD14201012A3}"/>
              </a:ext>
            </a:extLst>
          </p:cNvPr>
          <p:cNvGrpSpPr/>
          <p:nvPr/>
        </p:nvGrpSpPr>
        <p:grpSpPr>
          <a:xfrm>
            <a:off x="4800829" y="17023"/>
            <a:ext cx="1014908" cy="1014908"/>
            <a:chOff x="4684450" y="-54932"/>
            <a:chExt cx="1136342" cy="1136342"/>
          </a:xfrm>
        </p:grpSpPr>
        <p:sp>
          <p:nvSpPr>
            <p:cNvPr id="10" name="Oval 9">
              <a:extLst>
                <a:ext uri="{FF2B5EF4-FFF2-40B4-BE49-F238E27FC236}">
                  <a16:creationId xmlns:a16="http://schemas.microsoft.com/office/drawing/2014/main" id="{12482B37-D9B4-87E0-D2CF-5194494C7E1B}"/>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52B10E56-02BE-CC7F-992C-D29E774397A7}"/>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3" name="Rectangle 12">
            <a:extLst>
              <a:ext uri="{FF2B5EF4-FFF2-40B4-BE49-F238E27FC236}">
                <a16:creationId xmlns:a16="http://schemas.microsoft.com/office/drawing/2014/main" id="{E99935D8-D9B9-B347-310A-6F05493118D6}"/>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77128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0" y="1235180"/>
            <a:ext cx="5487585"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افزودن تگ‌های </a:t>
            </a:r>
            <a:r>
              <a:rPr lang="en-US" dirty="0">
                <a:latin typeface="Times New Roman" panose="02020603050405020304" pitchFamily="18" charset="0"/>
                <a:cs typeface="B Nazanin" panose="00000400000000000000" pitchFamily="2" charset="-78"/>
              </a:rPr>
              <a:t>RFID </a:t>
            </a:r>
            <a:r>
              <a:rPr lang="fa-IR" dirty="0">
                <a:latin typeface="Times New Roman" panose="02020603050405020304" pitchFamily="18" charset="0"/>
                <a:cs typeface="B Nazanin" panose="00000400000000000000" pitchFamily="2" charset="-78"/>
              </a:rPr>
              <a:t> به تجهیزات گران قیمت به منظور کمک به ردیابی موقعیت آن‌ها یکی از اولین کاربردهای اینترنت اشیا بود. اما از آن زمان تاکنون، هزینه‌های افزودن حسگرها و اتصالات اینترنتی به اشیا همواره کاهش یافته است و کارشناسان پیش‌بینی می‌کنند که کارکردهای پایه‌ای لازم برای اینترنت اشیا روزی در حدود ده سنت و یا کمتر هزینه خواهند داشت و این امر امکان متصل شدن همه چیز به اینترنت را فراهم می‌کند.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l="5617" t="4420" r="4503" b="6293"/>
          <a:stretch/>
        </p:blipFill>
        <p:spPr>
          <a:xfrm>
            <a:off x="608415" y="1235180"/>
            <a:ext cx="4795521" cy="4841720"/>
          </a:xfrm>
          <a:prstGeom prst="rect">
            <a:avLst/>
          </a:prstGeom>
        </p:spPr>
      </p:pic>
      <p:sp>
        <p:nvSpPr>
          <p:cNvPr id="5" name="Rectangle 4">
            <a:extLst>
              <a:ext uri="{FF2B5EF4-FFF2-40B4-BE49-F238E27FC236}">
                <a16:creationId xmlns:a16="http://schemas.microsoft.com/office/drawing/2014/main" id="{60A68EC7-8B3F-30DB-28BB-A7DBA611AE46}"/>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B07270FB-93C9-1B85-6832-06E90D8D2C35}"/>
              </a:ext>
            </a:extLst>
          </p:cNvPr>
          <p:cNvSpPr>
            <a:spLocks noGrp="1"/>
          </p:cNvSpPr>
          <p:nvPr>
            <p:ph type="sldNum" sz="quarter" idx="12"/>
          </p:nvPr>
        </p:nvSpPr>
        <p:spPr/>
        <p:txBody>
          <a:bodyPr/>
          <a:lstStyle/>
          <a:p>
            <a:fld id="{4DD16593-1C73-479A-B8D8-F19837CEA803}" type="slidenum">
              <a:rPr lang="en-US" smtClean="0"/>
              <a:pPr/>
              <a:t>8</a:t>
            </a:fld>
            <a:endParaRPr lang="en-US"/>
          </a:p>
        </p:txBody>
      </p:sp>
      <p:grpSp>
        <p:nvGrpSpPr>
          <p:cNvPr id="8" name="Group 7">
            <a:extLst>
              <a:ext uri="{FF2B5EF4-FFF2-40B4-BE49-F238E27FC236}">
                <a16:creationId xmlns:a16="http://schemas.microsoft.com/office/drawing/2014/main" id="{525BE885-3CC0-646B-E3C8-D5B7F69827F6}"/>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ACE59EFB-B1CA-21ED-DB37-3A8304F15093}"/>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3B4CFEF1-6128-1D3F-490A-8707A5D41519}"/>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86255CE3-BE4D-A809-6D2F-97D3FBFD6D1D}"/>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66740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3516" y="1526991"/>
            <a:ext cx="9780167" cy="4108817"/>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اینترنت اشیا در ابتدا بیشتر برای کسب و کارها و کارخانجات جذاب بود و از این رو، کاربرد آن در این مراکز با عنوان «ماشین به ماشین» </a:t>
            </a:r>
            <a:r>
              <a:rPr lang="en-US" dirty="0">
                <a:latin typeface="Times New Roman" panose="02020603050405020304" pitchFamily="18" charset="0"/>
                <a:cs typeface="B Nazanin" panose="00000400000000000000" pitchFamily="2" charset="-78"/>
              </a:rPr>
              <a:t>Machine to Machine | M2M) </a:t>
            </a:r>
            <a:r>
              <a:rPr lang="fa-IR" dirty="0">
                <a:latin typeface="Times New Roman" panose="02020603050405020304" pitchFamily="18" charset="0"/>
                <a:cs typeface="B Nazanin" panose="00000400000000000000" pitchFamily="2" charset="-78"/>
              </a:rPr>
              <a:t>) شناخته شده است. اما در حال حاضر تاکید روی پر کردن خانه‌ها و دفاتر کار با دستگاه‌های هوشمند و تبدیل کردن این مکان‌ها به چیزی است که به همه چیزهای دیگر متصل باشد. از جمله پیشنهادات اولیه برای دستگاه‌های متصل به اینترنت می‌توان به </a:t>
            </a:r>
            <a:r>
              <a:rPr lang="en-US" dirty="0" err="1">
                <a:latin typeface="Times New Roman" panose="02020603050405020304" pitchFamily="18" charset="0"/>
                <a:cs typeface="B Nazanin" panose="00000400000000000000" pitchFamily="2" charset="-78"/>
              </a:rPr>
              <a:t>Blogjects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اشیایی که وبلاگ‌نویسی می‌کنند و داده‌هایی را پیرامون خودشان در اینترنت ثبت می‌کنند). «رایانش فراگیر» (</a:t>
            </a:r>
            <a:r>
              <a:rPr lang="en-US" dirty="0">
                <a:latin typeface="Times New Roman" panose="02020603050405020304" pitchFamily="18" charset="0"/>
                <a:cs typeface="B Nazanin" panose="00000400000000000000" pitchFamily="2" charset="-78"/>
              </a:rPr>
              <a:t>Ubiquitous Computing </a:t>
            </a:r>
            <a:r>
              <a:rPr lang="fa-IR" dirty="0">
                <a:latin typeface="Times New Roman" panose="02020603050405020304" pitchFamily="18" charset="0"/>
                <a:cs typeface="B Nazanin" panose="00000400000000000000" pitchFamily="2" charset="-78"/>
              </a:rPr>
              <a:t> ) و «رایانش نامرئی» </a:t>
            </a:r>
            <a:r>
              <a:rPr lang="en-US" dirty="0">
                <a:latin typeface="Times New Roman" panose="02020603050405020304" pitchFamily="18" charset="0"/>
                <a:cs typeface="B Nazanin" panose="00000400000000000000" pitchFamily="2" charset="-78"/>
              </a:rPr>
              <a:t>Invisible Computing) </a:t>
            </a:r>
            <a:r>
              <a:rPr lang="fa-IR" dirty="0">
                <a:latin typeface="Times New Roman" panose="02020603050405020304" pitchFamily="18" charset="0"/>
                <a:cs typeface="B Nazanin" panose="00000400000000000000" pitchFamily="2" charset="-78"/>
              </a:rPr>
              <a:t> ) اشاره کرد.</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8BC3F40F-2AC0-2484-D029-5E0C1490B096}"/>
              </a:ext>
            </a:extLst>
          </p:cNvPr>
          <p:cNvSpPr/>
          <p:nvPr/>
        </p:nvSpPr>
        <p:spPr>
          <a:xfrm>
            <a:off x="5826952" y="296625"/>
            <a:ext cx="49499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اینترنت اشیا چیست؟</a:t>
            </a:r>
            <a:endParaRPr lang="en-US" sz="2400" b="1" dirty="0">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F8912CD0-5DB3-B33F-6D8F-78F2ADA70C1F}"/>
              </a:ext>
            </a:extLst>
          </p:cNvPr>
          <p:cNvSpPr>
            <a:spLocks noGrp="1"/>
          </p:cNvSpPr>
          <p:nvPr>
            <p:ph type="sldNum" sz="quarter" idx="12"/>
          </p:nvPr>
        </p:nvSpPr>
        <p:spPr/>
        <p:txBody>
          <a:bodyPr/>
          <a:lstStyle/>
          <a:p>
            <a:fld id="{4DD16593-1C73-479A-B8D8-F19837CEA803}" type="slidenum">
              <a:rPr lang="en-US" smtClean="0"/>
              <a:pPr/>
              <a:t>9</a:t>
            </a:fld>
            <a:endParaRPr lang="en-US"/>
          </a:p>
        </p:txBody>
      </p:sp>
      <p:grpSp>
        <p:nvGrpSpPr>
          <p:cNvPr id="8" name="Group 7">
            <a:extLst>
              <a:ext uri="{FF2B5EF4-FFF2-40B4-BE49-F238E27FC236}">
                <a16:creationId xmlns:a16="http://schemas.microsoft.com/office/drawing/2014/main" id="{FBDC9F79-4BDE-75CD-C1CB-63E035076B24}"/>
              </a:ext>
            </a:extLst>
          </p:cNvPr>
          <p:cNvGrpSpPr/>
          <p:nvPr/>
        </p:nvGrpSpPr>
        <p:grpSpPr>
          <a:xfrm>
            <a:off x="4800829" y="17023"/>
            <a:ext cx="1014908" cy="1014908"/>
            <a:chOff x="4684450" y="-54932"/>
            <a:chExt cx="1136342" cy="1136342"/>
          </a:xfrm>
        </p:grpSpPr>
        <p:sp>
          <p:nvSpPr>
            <p:cNvPr id="9" name="Oval 8">
              <a:extLst>
                <a:ext uri="{FF2B5EF4-FFF2-40B4-BE49-F238E27FC236}">
                  <a16:creationId xmlns:a16="http://schemas.microsoft.com/office/drawing/2014/main" id="{617B2FF8-AD0D-AD61-5630-506E64A0EC82}"/>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832B927B-69F4-6106-D69E-D72422579A2F}"/>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44237" y="16092"/>
              <a:ext cx="1016769" cy="1016769"/>
            </a:xfrm>
            <a:prstGeom prst="rect">
              <a:avLst/>
            </a:prstGeom>
          </p:spPr>
        </p:pic>
      </p:grpSp>
      <p:sp>
        <p:nvSpPr>
          <p:cNvPr id="11" name="Rectangle 10">
            <a:extLst>
              <a:ext uri="{FF2B5EF4-FFF2-40B4-BE49-F238E27FC236}">
                <a16:creationId xmlns:a16="http://schemas.microsoft.com/office/drawing/2014/main" id="{336E7FC8-52B5-A3A7-7BB6-9932433D1C53}"/>
              </a:ext>
            </a:extLst>
          </p:cNvPr>
          <p:cNvSpPr/>
          <p:nvPr/>
        </p:nvSpPr>
        <p:spPr>
          <a:xfrm>
            <a:off x="962869" y="337265"/>
            <a:ext cx="3837959"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دانشجوی دانشگاه صنعتی شریف</a:t>
            </a:r>
            <a:endParaRPr lang="en-US" b="1" dirty="0">
              <a:latin typeface="Shabnam" panose="020B0603030804020204" pitchFamily="34" charset="-78"/>
              <a:cs typeface="Shabnam" panose="020B0603030804020204" pitchFamily="34" charset="-78"/>
            </a:endParaRPr>
          </a:p>
        </p:txBody>
      </p:sp>
      <p:sp>
        <p:nvSpPr>
          <p:cNvPr id="13" name="AutoShape 2" descr="اینترنت اشیا چیست؟">
            <a:extLst>
              <a:ext uri="{FF2B5EF4-FFF2-40B4-BE49-F238E27FC236}">
                <a16:creationId xmlns:a16="http://schemas.microsoft.com/office/drawing/2014/main" id="{6C32E24D-E06D-49F2-CE30-F4949F51EC9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028316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3930</Words>
  <Application>Microsoft Office PowerPoint</Application>
  <PresentationFormat>Widescreen</PresentationFormat>
  <Paragraphs>223</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27</cp:revision>
  <dcterms:created xsi:type="dcterms:W3CDTF">2024-05-03T19:49:48Z</dcterms:created>
  <dcterms:modified xsi:type="dcterms:W3CDTF">2024-05-09T10:48:20Z</dcterms:modified>
</cp:coreProperties>
</file>