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4" r:id="rId2"/>
    <p:sldId id="256" r:id="rId3"/>
    <p:sldId id="303" r:id="rId4"/>
    <p:sldId id="304" r:id="rId5"/>
    <p:sldId id="305" r:id="rId6"/>
    <p:sldId id="302" r:id="rId7"/>
    <p:sldId id="297" r:id="rId8"/>
    <p:sldId id="298" r:id="rId9"/>
    <p:sldId id="306" r:id="rId10"/>
    <p:sldId id="307" r:id="rId11"/>
    <p:sldId id="308" r:id="rId12"/>
    <p:sldId id="309" r:id="rId13"/>
    <p:sldId id="285" r:id="rId14"/>
    <p:sldId id="284" r:id="rId15"/>
    <p:sldId id="286" r:id="rId16"/>
    <p:sldId id="300" r:id="rId17"/>
    <p:sldId id="299" r:id="rId18"/>
    <p:sldId id="287" r:id="rId19"/>
    <p:sldId id="301" r:id="rId20"/>
    <p:sldId id="288" r:id="rId21"/>
    <p:sldId id="289" r:id="rId22"/>
    <p:sldId id="290" r:id="rId23"/>
    <p:sldId id="291" r:id="rId24"/>
    <p:sldId id="310" r:id="rId25"/>
    <p:sldId id="292" r:id="rId26"/>
    <p:sldId id="311" r:id="rId27"/>
    <p:sldId id="312" r:id="rId28"/>
    <p:sldId id="293" r:id="rId29"/>
    <p:sldId id="294" r:id="rId30"/>
    <p:sldId id="295" r:id="rId31"/>
    <p:sldId id="296" r:id="rId32"/>
    <p:sldId id="31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81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54" name="Grupo 47">
            <a:extLst>
              <a:ext uri="{FF2B5EF4-FFF2-40B4-BE49-F238E27FC236}">
                <a16:creationId xmlns:a16="http://schemas.microsoft.com/office/drawing/2014/main" id="{D022A722-0484-E4B0-1DB8-C02C4B654C2D}"/>
              </a:ext>
            </a:extLst>
          </p:cNvPr>
          <p:cNvGrpSpPr/>
          <p:nvPr userDrawn="1"/>
        </p:nvGrpSpPr>
        <p:grpSpPr>
          <a:xfrm>
            <a:off x="11119149" y="166253"/>
            <a:ext cx="973027" cy="963613"/>
            <a:chOff x="1103313" y="0"/>
            <a:chExt cx="3281362" cy="3249613"/>
          </a:xfrm>
        </p:grpSpPr>
        <p:sp>
          <p:nvSpPr>
            <p:cNvPr id="55" name="Freeform 5">
              <a:extLst>
                <a:ext uri="{FF2B5EF4-FFF2-40B4-BE49-F238E27FC236}">
                  <a16:creationId xmlns:a16="http://schemas.microsoft.com/office/drawing/2014/main" id="{2D7DFA40-B77C-850B-2625-32996BF77494}"/>
                </a:ext>
              </a:extLst>
            </p:cNvPr>
            <p:cNvSpPr>
              <a:spLocks noEditPoints="1"/>
            </p:cNvSpPr>
            <p:nvPr/>
          </p:nvSpPr>
          <p:spPr bwMode="auto">
            <a:xfrm>
              <a:off x="1103313" y="52388"/>
              <a:ext cx="2584450" cy="3197225"/>
            </a:xfrm>
            <a:custGeom>
              <a:avLst/>
              <a:gdLst>
                <a:gd name="T0" fmla="*/ 436 w 641"/>
                <a:gd name="T1" fmla="*/ 694 h 793"/>
                <a:gd name="T2" fmla="*/ 402 w 641"/>
                <a:gd name="T3" fmla="*/ 712 h 793"/>
                <a:gd name="T4" fmla="*/ 372 w 641"/>
                <a:gd name="T5" fmla="*/ 721 h 793"/>
                <a:gd name="T6" fmla="*/ 357 w 641"/>
                <a:gd name="T7" fmla="*/ 791 h 793"/>
                <a:gd name="T8" fmla="*/ 357 w 641"/>
                <a:gd name="T9" fmla="*/ 793 h 793"/>
                <a:gd name="T10" fmla="*/ 409 w 641"/>
                <a:gd name="T11" fmla="*/ 780 h 793"/>
                <a:gd name="T12" fmla="*/ 436 w 641"/>
                <a:gd name="T13" fmla="*/ 694 h 793"/>
                <a:gd name="T14" fmla="*/ 618 w 641"/>
                <a:gd name="T15" fmla="*/ 674 h 793"/>
                <a:gd name="T16" fmla="*/ 596 w 641"/>
                <a:gd name="T17" fmla="*/ 704 h 793"/>
                <a:gd name="T18" fmla="*/ 626 w 641"/>
                <a:gd name="T19" fmla="*/ 723 h 793"/>
                <a:gd name="T20" fmla="*/ 641 w 641"/>
                <a:gd name="T21" fmla="*/ 695 h 793"/>
                <a:gd name="T22" fmla="*/ 618 w 641"/>
                <a:gd name="T23" fmla="*/ 674 h 793"/>
                <a:gd name="T24" fmla="*/ 142 w 641"/>
                <a:gd name="T25" fmla="*/ 615 h 793"/>
                <a:gd name="T26" fmla="*/ 111 w 641"/>
                <a:gd name="T27" fmla="*/ 621 h 793"/>
                <a:gd name="T28" fmla="*/ 152 w 641"/>
                <a:gd name="T29" fmla="*/ 645 h 793"/>
                <a:gd name="T30" fmla="*/ 296 w 641"/>
                <a:gd name="T31" fmla="*/ 727 h 793"/>
                <a:gd name="T32" fmla="*/ 330 w 641"/>
                <a:gd name="T33" fmla="*/ 722 h 793"/>
                <a:gd name="T34" fmla="*/ 204 w 641"/>
                <a:gd name="T35" fmla="*/ 642 h 793"/>
                <a:gd name="T36" fmla="*/ 142 w 641"/>
                <a:gd name="T37" fmla="*/ 615 h 793"/>
                <a:gd name="T38" fmla="*/ 132 w 641"/>
                <a:gd name="T39" fmla="*/ 509 h 793"/>
                <a:gd name="T40" fmla="*/ 63 w 641"/>
                <a:gd name="T41" fmla="*/ 546 h 793"/>
                <a:gd name="T42" fmla="*/ 62 w 641"/>
                <a:gd name="T43" fmla="*/ 529 h 793"/>
                <a:gd name="T44" fmla="*/ 39 w 641"/>
                <a:gd name="T45" fmla="*/ 636 h 793"/>
                <a:gd name="T46" fmla="*/ 88 w 641"/>
                <a:gd name="T47" fmla="*/ 618 h 793"/>
                <a:gd name="T48" fmla="*/ 86 w 641"/>
                <a:gd name="T49" fmla="*/ 599 h 793"/>
                <a:gd name="T50" fmla="*/ 132 w 641"/>
                <a:gd name="T51" fmla="*/ 509 h 793"/>
                <a:gd name="T52" fmla="*/ 148 w 641"/>
                <a:gd name="T53" fmla="*/ 182 h 793"/>
                <a:gd name="T54" fmla="*/ 101 w 641"/>
                <a:gd name="T55" fmla="*/ 196 h 793"/>
                <a:gd name="T56" fmla="*/ 81 w 641"/>
                <a:gd name="T57" fmla="*/ 272 h 793"/>
                <a:gd name="T58" fmla="*/ 99 w 641"/>
                <a:gd name="T59" fmla="*/ 287 h 793"/>
                <a:gd name="T60" fmla="*/ 12 w 641"/>
                <a:gd name="T61" fmla="*/ 550 h 793"/>
                <a:gd name="T62" fmla="*/ 62 w 641"/>
                <a:gd name="T63" fmla="*/ 518 h 793"/>
                <a:gd name="T64" fmla="*/ 62 w 641"/>
                <a:gd name="T65" fmla="*/ 509 h 793"/>
                <a:gd name="T66" fmla="*/ 151 w 641"/>
                <a:gd name="T67" fmla="*/ 284 h 793"/>
                <a:gd name="T68" fmla="*/ 132 w 641"/>
                <a:gd name="T69" fmla="*/ 269 h 793"/>
                <a:gd name="T70" fmla="*/ 123 w 641"/>
                <a:gd name="T71" fmla="*/ 241 h 793"/>
                <a:gd name="T72" fmla="*/ 152 w 641"/>
                <a:gd name="T73" fmla="*/ 192 h 793"/>
                <a:gd name="T74" fmla="*/ 152 w 641"/>
                <a:gd name="T75" fmla="*/ 192 h 793"/>
                <a:gd name="T76" fmla="*/ 152 w 641"/>
                <a:gd name="T77" fmla="*/ 192 h 793"/>
                <a:gd name="T78" fmla="*/ 152 w 641"/>
                <a:gd name="T79" fmla="*/ 192 h 793"/>
                <a:gd name="T80" fmla="*/ 152 w 641"/>
                <a:gd name="T81" fmla="*/ 192 h 793"/>
                <a:gd name="T82" fmla="*/ 169 w 641"/>
                <a:gd name="T83" fmla="*/ 184 h 793"/>
                <a:gd name="T84" fmla="*/ 167 w 641"/>
                <a:gd name="T85" fmla="*/ 184 h 793"/>
                <a:gd name="T86" fmla="*/ 148 w 641"/>
                <a:gd name="T87" fmla="*/ 182 h 793"/>
                <a:gd name="T88" fmla="*/ 357 w 641"/>
                <a:gd name="T89" fmla="*/ 87 h 793"/>
                <a:gd name="T90" fmla="*/ 183 w 641"/>
                <a:gd name="T91" fmla="*/ 180 h 793"/>
                <a:gd name="T92" fmla="*/ 200 w 641"/>
                <a:gd name="T93" fmla="*/ 178 h 793"/>
                <a:gd name="T94" fmla="*/ 219 w 641"/>
                <a:gd name="T95" fmla="*/ 180 h 793"/>
                <a:gd name="T96" fmla="*/ 219 w 641"/>
                <a:gd name="T97" fmla="*/ 180 h 793"/>
                <a:gd name="T98" fmla="*/ 231 w 641"/>
                <a:gd name="T99" fmla="*/ 183 h 793"/>
                <a:gd name="T100" fmla="*/ 365 w 641"/>
                <a:gd name="T101" fmla="*/ 87 h 793"/>
                <a:gd name="T102" fmla="*/ 357 w 641"/>
                <a:gd name="T103" fmla="*/ 87 h 793"/>
                <a:gd name="T104" fmla="*/ 470 w 641"/>
                <a:gd name="T105" fmla="*/ 0 h 793"/>
                <a:gd name="T106" fmla="*/ 436 w 641"/>
                <a:gd name="T107" fmla="*/ 11 h 793"/>
                <a:gd name="T108" fmla="*/ 447 w 641"/>
                <a:gd name="T109" fmla="*/ 57 h 793"/>
                <a:gd name="T110" fmla="*/ 439 w 641"/>
                <a:gd name="T111" fmla="*/ 85 h 793"/>
                <a:gd name="T112" fmla="*/ 488 w 641"/>
                <a:gd name="T113" fmla="*/ 93 h 793"/>
                <a:gd name="T114" fmla="*/ 499 w 641"/>
                <a:gd name="T115" fmla="*/ 54 h 793"/>
                <a:gd name="T116" fmla="*/ 488 w 641"/>
                <a:gd name="T117" fmla="*/ 7 h 793"/>
                <a:gd name="T118" fmla="*/ 494 w 641"/>
                <a:gd name="T119" fmla="*/ 2 h 793"/>
                <a:gd name="T120" fmla="*/ 470 w 641"/>
                <a:gd name="T121"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1" h="793">
                  <a:moveTo>
                    <a:pt x="436" y="694"/>
                  </a:moveTo>
                  <a:cubicBezTo>
                    <a:pt x="424" y="702"/>
                    <a:pt x="413" y="708"/>
                    <a:pt x="402" y="712"/>
                  </a:cubicBezTo>
                  <a:cubicBezTo>
                    <a:pt x="391" y="716"/>
                    <a:pt x="381" y="719"/>
                    <a:pt x="372" y="721"/>
                  </a:cubicBezTo>
                  <a:cubicBezTo>
                    <a:pt x="365" y="739"/>
                    <a:pt x="357" y="764"/>
                    <a:pt x="357" y="791"/>
                  </a:cubicBezTo>
                  <a:cubicBezTo>
                    <a:pt x="357" y="792"/>
                    <a:pt x="357" y="792"/>
                    <a:pt x="357" y="793"/>
                  </a:cubicBezTo>
                  <a:cubicBezTo>
                    <a:pt x="357" y="793"/>
                    <a:pt x="364" y="789"/>
                    <a:pt x="409" y="780"/>
                  </a:cubicBezTo>
                  <a:cubicBezTo>
                    <a:pt x="410" y="733"/>
                    <a:pt x="436" y="694"/>
                    <a:pt x="436" y="694"/>
                  </a:cubicBezTo>
                  <a:moveTo>
                    <a:pt x="618" y="674"/>
                  </a:moveTo>
                  <a:cubicBezTo>
                    <a:pt x="611" y="683"/>
                    <a:pt x="604" y="693"/>
                    <a:pt x="596" y="704"/>
                  </a:cubicBezTo>
                  <a:cubicBezTo>
                    <a:pt x="604" y="710"/>
                    <a:pt x="615" y="717"/>
                    <a:pt x="626" y="723"/>
                  </a:cubicBezTo>
                  <a:cubicBezTo>
                    <a:pt x="626" y="723"/>
                    <a:pt x="630" y="712"/>
                    <a:pt x="641" y="695"/>
                  </a:cubicBezTo>
                  <a:cubicBezTo>
                    <a:pt x="626" y="683"/>
                    <a:pt x="618" y="674"/>
                    <a:pt x="618" y="674"/>
                  </a:cubicBezTo>
                  <a:moveTo>
                    <a:pt x="142" y="615"/>
                  </a:moveTo>
                  <a:cubicBezTo>
                    <a:pt x="130" y="615"/>
                    <a:pt x="119" y="618"/>
                    <a:pt x="111" y="621"/>
                  </a:cubicBezTo>
                  <a:cubicBezTo>
                    <a:pt x="124" y="625"/>
                    <a:pt x="138" y="632"/>
                    <a:pt x="152" y="645"/>
                  </a:cubicBezTo>
                  <a:cubicBezTo>
                    <a:pt x="194" y="683"/>
                    <a:pt x="237" y="727"/>
                    <a:pt x="296" y="727"/>
                  </a:cubicBezTo>
                  <a:cubicBezTo>
                    <a:pt x="307" y="727"/>
                    <a:pt x="318" y="726"/>
                    <a:pt x="330" y="722"/>
                  </a:cubicBezTo>
                  <a:cubicBezTo>
                    <a:pt x="280" y="715"/>
                    <a:pt x="241" y="676"/>
                    <a:pt x="204" y="642"/>
                  </a:cubicBezTo>
                  <a:cubicBezTo>
                    <a:pt x="181" y="621"/>
                    <a:pt x="160" y="615"/>
                    <a:pt x="142" y="615"/>
                  </a:cubicBezTo>
                  <a:moveTo>
                    <a:pt x="132" y="509"/>
                  </a:moveTo>
                  <a:cubicBezTo>
                    <a:pt x="88" y="520"/>
                    <a:pt x="63" y="546"/>
                    <a:pt x="63" y="546"/>
                  </a:cubicBezTo>
                  <a:cubicBezTo>
                    <a:pt x="63" y="540"/>
                    <a:pt x="62" y="535"/>
                    <a:pt x="62" y="529"/>
                  </a:cubicBezTo>
                  <a:cubicBezTo>
                    <a:pt x="46" y="547"/>
                    <a:pt x="26" y="582"/>
                    <a:pt x="39" y="636"/>
                  </a:cubicBezTo>
                  <a:cubicBezTo>
                    <a:pt x="39" y="636"/>
                    <a:pt x="59" y="619"/>
                    <a:pt x="88" y="618"/>
                  </a:cubicBezTo>
                  <a:cubicBezTo>
                    <a:pt x="87" y="612"/>
                    <a:pt x="86" y="605"/>
                    <a:pt x="86" y="599"/>
                  </a:cubicBezTo>
                  <a:cubicBezTo>
                    <a:pt x="86" y="537"/>
                    <a:pt x="132" y="509"/>
                    <a:pt x="132" y="509"/>
                  </a:cubicBezTo>
                  <a:moveTo>
                    <a:pt x="148" y="182"/>
                  </a:moveTo>
                  <a:cubicBezTo>
                    <a:pt x="130" y="182"/>
                    <a:pt x="114" y="187"/>
                    <a:pt x="101" y="196"/>
                  </a:cubicBezTo>
                  <a:cubicBezTo>
                    <a:pt x="73" y="214"/>
                    <a:pt x="61" y="247"/>
                    <a:pt x="81" y="272"/>
                  </a:cubicBezTo>
                  <a:cubicBezTo>
                    <a:pt x="87" y="280"/>
                    <a:pt x="93" y="284"/>
                    <a:pt x="99" y="287"/>
                  </a:cubicBezTo>
                  <a:cubicBezTo>
                    <a:pt x="50" y="340"/>
                    <a:pt x="0" y="426"/>
                    <a:pt x="12" y="550"/>
                  </a:cubicBezTo>
                  <a:cubicBezTo>
                    <a:pt x="12" y="550"/>
                    <a:pt x="30" y="531"/>
                    <a:pt x="62" y="518"/>
                  </a:cubicBezTo>
                  <a:cubicBezTo>
                    <a:pt x="62" y="515"/>
                    <a:pt x="62" y="512"/>
                    <a:pt x="62" y="509"/>
                  </a:cubicBezTo>
                  <a:cubicBezTo>
                    <a:pt x="62" y="406"/>
                    <a:pt x="107" y="331"/>
                    <a:pt x="151" y="284"/>
                  </a:cubicBezTo>
                  <a:cubicBezTo>
                    <a:pt x="145" y="281"/>
                    <a:pt x="138" y="276"/>
                    <a:pt x="132" y="269"/>
                  </a:cubicBezTo>
                  <a:cubicBezTo>
                    <a:pt x="126" y="260"/>
                    <a:pt x="123" y="251"/>
                    <a:pt x="123" y="241"/>
                  </a:cubicBezTo>
                  <a:cubicBezTo>
                    <a:pt x="123" y="223"/>
                    <a:pt x="134" y="204"/>
                    <a:pt x="152" y="192"/>
                  </a:cubicBezTo>
                  <a:cubicBezTo>
                    <a:pt x="152" y="192"/>
                    <a:pt x="152" y="192"/>
                    <a:pt x="152" y="192"/>
                  </a:cubicBezTo>
                  <a:cubicBezTo>
                    <a:pt x="152" y="192"/>
                    <a:pt x="152" y="192"/>
                    <a:pt x="152" y="192"/>
                  </a:cubicBezTo>
                  <a:cubicBezTo>
                    <a:pt x="152" y="192"/>
                    <a:pt x="152" y="192"/>
                    <a:pt x="152" y="192"/>
                  </a:cubicBezTo>
                  <a:cubicBezTo>
                    <a:pt x="152" y="192"/>
                    <a:pt x="152" y="192"/>
                    <a:pt x="152" y="192"/>
                  </a:cubicBezTo>
                  <a:cubicBezTo>
                    <a:pt x="157" y="189"/>
                    <a:pt x="163" y="186"/>
                    <a:pt x="169" y="184"/>
                  </a:cubicBezTo>
                  <a:cubicBezTo>
                    <a:pt x="168" y="184"/>
                    <a:pt x="168" y="184"/>
                    <a:pt x="167" y="184"/>
                  </a:cubicBezTo>
                  <a:cubicBezTo>
                    <a:pt x="161" y="182"/>
                    <a:pt x="154" y="182"/>
                    <a:pt x="148" y="182"/>
                  </a:cubicBezTo>
                  <a:moveTo>
                    <a:pt x="357" y="87"/>
                  </a:moveTo>
                  <a:cubicBezTo>
                    <a:pt x="285" y="87"/>
                    <a:pt x="223" y="113"/>
                    <a:pt x="183" y="180"/>
                  </a:cubicBezTo>
                  <a:cubicBezTo>
                    <a:pt x="188" y="179"/>
                    <a:pt x="194" y="178"/>
                    <a:pt x="200" y="178"/>
                  </a:cubicBezTo>
                  <a:cubicBezTo>
                    <a:pt x="206" y="178"/>
                    <a:pt x="212" y="179"/>
                    <a:pt x="219" y="180"/>
                  </a:cubicBezTo>
                  <a:cubicBezTo>
                    <a:pt x="219" y="180"/>
                    <a:pt x="219" y="180"/>
                    <a:pt x="219" y="180"/>
                  </a:cubicBezTo>
                  <a:cubicBezTo>
                    <a:pt x="223" y="181"/>
                    <a:pt x="227" y="182"/>
                    <a:pt x="231" y="183"/>
                  </a:cubicBezTo>
                  <a:cubicBezTo>
                    <a:pt x="262" y="126"/>
                    <a:pt x="310" y="96"/>
                    <a:pt x="365" y="87"/>
                  </a:cubicBezTo>
                  <a:cubicBezTo>
                    <a:pt x="363" y="87"/>
                    <a:pt x="360" y="87"/>
                    <a:pt x="357" y="87"/>
                  </a:cubicBezTo>
                  <a:moveTo>
                    <a:pt x="470" y="0"/>
                  </a:moveTo>
                  <a:cubicBezTo>
                    <a:pt x="455" y="0"/>
                    <a:pt x="443" y="3"/>
                    <a:pt x="436" y="11"/>
                  </a:cubicBezTo>
                  <a:cubicBezTo>
                    <a:pt x="423" y="25"/>
                    <a:pt x="422" y="41"/>
                    <a:pt x="447" y="57"/>
                  </a:cubicBezTo>
                  <a:cubicBezTo>
                    <a:pt x="439" y="85"/>
                    <a:pt x="439" y="85"/>
                    <a:pt x="439" y="85"/>
                  </a:cubicBezTo>
                  <a:cubicBezTo>
                    <a:pt x="455" y="86"/>
                    <a:pt x="471" y="89"/>
                    <a:pt x="488" y="93"/>
                  </a:cubicBezTo>
                  <a:cubicBezTo>
                    <a:pt x="499" y="54"/>
                    <a:pt x="499" y="54"/>
                    <a:pt x="499" y="54"/>
                  </a:cubicBezTo>
                  <a:cubicBezTo>
                    <a:pt x="474" y="38"/>
                    <a:pt x="475" y="22"/>
                    <a:pt x="488" y="7"/>
                  </a:cubicBezTo>
                  <a:cubicBezTo>
                    <a:pt x="489" y="5"/>
                    <a:pt x="492" y="4"/>
                    <a:pt x="494" y="2"/>
                  </a:cubicBezTo>
                  <a:cubicBezTo>
                    <a:pt x="486" y="1"/>
                    <a:pt x="478" y="0"/>
                    <a:pt x="470" y="0"/>
                  </a:cubicBezTo>
                </a:path>
              </a:pathLst>
            </a:custGeom>
            <a:solidFill>
              <a:srgbClr val="C7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6" name="Freeform 6">
              <a:extLst>
                <a:ext uri="{FF2B5EF4-FFF2-40B4-BE49-F238E27FC236}">
                  <a16:creationId xmlns:a16="http://schemas.microsoft.com/office/drawing/2014/main" id="{AE2AF9DC-B260-FCD4-5814-40210917EF74}"/>
                </a:ext>
              </a:extLst>
            </p:cNvPr>
            <p:cNvSpPr>
              <a:spLocks/>
            </p:cNvSpPr>
            <p:nvPr/>
          </p:nvSpPr>
          <p:spPr bwMode="auto">
            <a:xfrm>
              <a:off x="2997200" y="0"/>
              <a:ext cx="661988" cy="471488"/>
            </a:xfrm>
            <a:custGeom>
              <a:avLst/>
              <a:gdLst>
                <a:gd name="T0" fmla="*/ 69 w 164"/>
                <a:gd name="T1" fmla="*/ 85 h 117"/>
                <a:gd name="T2" fmla="*/ 18 w 164"/>
                <a:gd name="T3" fmla="*/ 20 h 117"/>
                <a:gd name="T4" fmla="*/ 129 w 164"/>
                <a:gd name="T5" fmla="*/ 31 h 117"/>
                <a:gd name="T6" fmla="*/ 69 w 164"/>
                <a:gd name="T7" fmla="*/ 85 h 117"/>
              </a:gdLst>
              <a:ahLst/>
              <a:cxnLst>
                <a:cxn ang="0">
                  <a:pos x="T0" y="T1"/>
                </a:cxn>
                <a:cxn ang="0">
                  <a:pos x="T2" y="T3"/>
                </a:cxn>
                <a:cxn ang="0">
                  <a:pos x="T4" y="T5"/>
                </a:cxn>
                <a:cxn ang="0">
                  <a:pos x="T6" y="T7"/>
                </a:cxn>
              </a:cxnLst>
              <a:rect l="0" t="0" r="r" b="b"/>
              <a:pathLst>
                <a:path w="164" h="117">
                  <a:moveTo>
                    <a:pt x="69" y="85"/>
                  </a:moveTo>
                  <a:cubicBezTo>
                    <a:pt x="5" y="63"/>
                    <a:pt x="0" y="40"/>
                    <a:pt x="18" y="20"/>
                  </a:cubicBezTo>
                  <a:cubicBezTo>
                    <a:pt x="35" y="0"/>
                    <a:pt x="97" y="11"/>
                    <a:pt x="129" y="31"/>
                  </a:cubicBezTo>
                  <a:cubicBezTo>
                    <a:pt x="160" y="52"/>
                    <a:pt x="164" y="117"/>
                    <a:pt x="69" y="85"/>
                  </a:cubicBezTo>
                </a:path>
              </a:pathLst>
            </a:custGeom>
            <a:solidFill>
              <a:srgbClr val="4531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7" name="Freeform 7">
              <a:extLst>
                <a:ext uri="{FF2B5EF4-FFF2-40B4-BE49-F238E27FC236}">
                  <a16:creationId xmlns:a16="http://schemas.microsoft.com/office/drawing/2014/main" id="{1C9260D6-C05E-89A0-63F7-7E0821EBB3B1}"/>
                </a:ext>
              </a:extLst>
            </p:cNvPr>
            <p:cNvSpPr>
              <a:spLocks/>
            </p:cNvSpPr>
            <p:nvPr/>
          </p:nvSpPr>
          <p:spPr bwMode="auto">
            <a:xfrm>
              <a:off x="3054350" y="144463"/>
              <a:ext cx="419100" cy="431800"/>
            </a:xfrm>
            <a:custGeom>
              <a:avLst/>
              <a:gdLst>
                <a:gd name="T0" fmla="*/ 101 w 104"/>
                <a:gd name="T1" fmla="*/ 45 h 107"/>
                <a:gd name="T2" fmla="*/ 90 w 104"/>
                <a:gd name="T3" fmla="*/ 85 h 107"/>
                <a:gd name="T4" fmla="*/ 83 w 104"/>
                <a:gd name="T5" fmla="*/ 107 h 107"/>
                <a:gd name="T6" fmla="*/ 0 w 104"/>
                <a:gd name="T7" fmla="*/ 83 h 107"/>
                <a:gd name="T8" fmla="*/ 17 w 104"/>
                <a:gd name="T9" fmla="*/ 22 h 107"/>
                <a:gd name="T10" fmla="*/ 37 w 104"/>
                <a:gd name="T11" fmla="*/ 2 h 107"/>
                <a:gd name="T12" fmla="*/ 65 w 104"/>
                <a:gd name="T13" fmla="*/ 2 h 107"/>
                <a:gd name="T14" fmla="*/ 93 w 104"/>
                <a:gd name="T15" fmla="*/ 17 h 107"/>
                <a:gd name="T16" fmla="*/ 101 w 104"/>
                <a:gd name="T17"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07">
                  <a:moveTo>
                    <a:pt x="101" y="45"/>
                  </a:moveTo>
                  <a:cubicBezTo>
                    <a:pt x="90" y="85"/>
                    <a:pt x="90" y="85"/>
                    <a:pt x="90" y="85"/>
                  </a:cubicBezTo>
                  <a:cubicBezTo>
                    <a:pt x="83" y="107"/>
                    <a:pt x="83" y="107"/>
                    <a:pt x="83" y="107"/>
                  </a:cubicBezTo>
                  <a:cubicBezTo>
                    <a:pt x="0" y="83"/>
                    <a:pt x="0" y="83"/>
                    <a:pt x="0" y="83"/>
                  </a:cubicBezTo>
                  <a:cubicBezTo>
                    <a:pt x="17" y="22"/>
                    <a:pt x="17" y="22"/>
                    <a:pt x="17" y="22"/>
                  </a:cubicBezTo>
                  <a:cubicBezTo>
                    <a:pt x="20" y="12"/>
                    <a:pt x="27" y="5"/>
                    <a:pt x="37" y="2"/>
                  </a:cubicBezTo>
                  <a:cubicBezTo>
                    <a:pt x="47" y="0"/>
                    <a:pt x="57" y="0"/>
                    <a:pt x="65" y="2"/>
                  </a:cubicBezTo>
                  <a:cubicBezTo>
                    <a:pt x="77" y="4"/>
                    <a:pt x="87" y="11"/>
                    <a:pt x="93" y="17"/>
                  </a:cubicBezTo>
                  <a:cubicBezTo>
                    <a:pt x="101" y="24"/>
                    <a:pt x="104" y="35"/>
                    <a:pt x="101" y="45"/>
                  </a:cubicBezTo>
                </a:path>
              </a:pathLst>
            </a:custGeom>
            <a:solidFill>
              <a:srgbClr val="EDA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8" name="Freeform 8">
              <a:extLst>
                <a:ext uri="{FF2B5EF4-FFF2-40B4-BE49-F238E27FC236}">
                  <a16:creationId xmlns:a16="http://schemas.microsoft.com/office/drawing/2014/main" id="{0476F957-AC56-3D84-525A-EC17ADD4B91C}"/>
                </a:ext>
              </a:extLst>
            </p:cNvPr>
            <p:cNvSpPr>
              <a:spLocks/>
            </p:cNvSpPr>
            <p:nvPr/>
          </p:nvSpPr>
          <p:spPr bwMode="auto">
            <a:xfrm>
              <a:off x="3070225" y="144463"/>
              <a:ext cx="346075" cy="392113"/>
            </a:xfrm>
            <a:custGeom>
              <a:avLst/>
              <a:gdLst>
                <a:gd name="T0" fmla="*/ 49 w 86"/>
                <a:gd name="T1" fmla="*/ 0 h 97"/>
                <a:gd name="T2" fmla="*/ 33 w 86"/>
                <a:gd name="T3" fmla="*/ 2 h 97"/>
                <a:gd name="T4" fmla="*/ 13 w 86"/>
                <a:gd name="T5" fmla="*/ 22 h 97"/>
                <a:gd name="T6" fmla="*/ 0 w 86"/>
                <a:gd name="T7" fmla="*/ 70 h 97"/>
                <a:gd name="T8" fmla="*/ 34 w 86"/>
                <a:gd name="T9" fmla="*/ 79 h 97"/>
                <a:gd name="T10" fmla="*/ 82 w 86"/>
                <a:gd name="T11" fmla="*/ 97 h 97"/>
                <a:gd name="T12" fmla="*/ 86 w 86"/>
                <a:gd name="T13" fmla="*/ 85 h 97"/>
                <a:gd name="T14" fmla="*/ 47 w 86"/>
                <a:gd name="T15" fmla="*/ 69 h 97"/>
                <a:gd name="T16" fmla="*/ 61 w 86"/>
                <a:gd name="T17" fmla="*/ 2 h 97"/>
                <a:gd name="T18" fmla="*/ 49 w 8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97">
                  <a:moveTo>
                    <a:pt x="49" y="0"/>
                  </a:moveTo>
                  <a:cubicBezTo>
                    <a:pt x="44" y="0"/>
                    <a:pt x="39" y="1"/>
                    <a:pt x="33" y="2"/>
                  </a:cubicBezTo>
                  <a:cubicBezTo>
                    <a:pt x="23" y="5"/>
                    <a:pt x="16" y="12"/>
                    <a:pt x="13" y="22"/>
                  </a:cubicBezTo>
                  <a:cubicBezTo>
                    <a:pt x="0" y="70"/>
                    <a:pt x="0" y="70"/>
                    <a:pt x="0" y="70"/>
                  </a:cubicBezTo>
                  <a:cubicBezTo>
                    <a:pt x="11" y="73"/>
                    <a:pt x="23" y="76"/>
                    <a:pt x="34" y="79"/>
                  </a:cubicBezTo>
                  <a:cubicBezTo>
                    <a:pt x="52" y="85"/>
                    <a:pt x="68" y="91"/>
                    <a:pt x="82" y="97"/>
                  </a:cubicBezTo>
                  <a:cubicBezTo>
                    <a:pt x="86" y="85"/>
                    <a:pt x="86" y="85"/>
                    <a:pt x="86" y="85"/>
                  </a:cubicBezTo>
                  <a:cubicBezTo>
                    <a:pt x="75" y="80"/>
                    <a:pt x="60" y="73"/>
                    <a:pt x="47" y="69"/>
                  </a:cubicBezTo>
                  <a:cubicBezTo>
                    <a:pt x="27" y="64"/>
                    <a:pt x="30" y="11"/>
                    <a:pt x="61" y="2"/>
                  </a:cubicBezTo>
                  <a:cubicBezTo>
                    <a:pt x="57" y="1"/>
                    <a:pt x="53" y="0"/>
                    <a:pt x="49" y="0"/>
                  </a:cubicBezTo>
                </a:path>
              </a:pathLst>
            </a:custGeom>
            <a:solidFill>
              <a:srgbClr val="E8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9" name="Freeform 9">
              <a:extLst>
                <a:ext uri="{FF2B5EF4-FFF2-40B4-BE49-F238E27FC236}">
                  <a16:creationId xmlns:a16="http://schemas.microsoft.com/office/drawing/2014/main" id="{FB4822E4-C628-C5DF-579E-ADC62EAD539A}"/>
                </a:ext>
              </a:extLst>
            </p:cNvPr>
            <p:cNvSpPr>
              <a:spLocks/>
            </p:cNvSpPr>
            <p:nvPr/>
          </p:nvSpPr>
          <p:spPr bwMode="auto">
            <a:xfrm>
              <a:off x="1289050" y="935038"/>
              <a:ext cx="3095625" cy="2301875"/>
            </a:xfrm>
            <a:custGeom>
              <a:avLst/>
              <a:gdLst>
                <a:gd name="T0" fmla="*/ 699 w 768"/>
                <a:gd name="T1" fmla="*/ 424 h 571"/>
                <a:gd name="T2" fmla="*/ 665 w 768"/>
                <a:gd name="T3" fmla="*/ 394 h 571"/>
                <a:gd name="T4" fmla="*/ 652 w 768"/>
                <a:gd name="T5" fmla="*/ 464 h 571"/>
                <a:gd name="T6" fmla="*/ 632 w 768"/>
                <a:gd name="T7" fmla="*/ 500 h 571"/>
                <a:gd name="T8" fmla="*/ 572 w 768"/>
                <a:gd name="T9" fmla="*/ 455 h 571"/>
                <a:gd name="T10" fmla="*/ 443 w 768"/>
                <a:gd name="T11" fmla="*/ 552 h 571"/>
                <a:gd name="T12" fmla="*/ 363 w 768"/>
                <a:gd name="T13" fmla="*/ 571 h 571"/>
                <a:gd name="T14" fmla="*/ 363 w 768"/>
                <a:gd name="T15" fmla="*/ 569 h 571"/>
                <a:gd name="T16" fmla="*/ 390 w 768"/>
                <a:gd name="T17" fmla="*/ 475 h 571"/>
                <a:gd name="T18" fmla="*/ 356 w 768"/>
                <a:gd name="T19" fmla="*/ 493 h 571"/>
                <a:gd name="T20" fmla="*/ 158 w 768"/>
                <a:gd name="T21" fmla="*/ 423 h 571"/>
                <a:gd name="T22" fmla="*/ 44 w 768"/>
                <a:gd name="T23" fmla="*/ 414 h 571"/>
                <a:gd name="T24" fmla="*/ 86 w 768"/>
                <a:gd name="T25" fmla="*/ 290 h 571"/>
                <a:gd name="T26" fmla="*/ 17 w 768"/>
                <a:gd name="T27" fmla="*/ 327 h 571"/>
                <a:gd name="T28" fmla="*/ 157 w 768"/>
                <a:gd name="T29" fmla="*/ 17 h 571"/>
                <a:gd name="T30" fmla="*/ 184 w 768"/>
                <a:gd name="T31" fmla="*/ 0 h 571"/>
                <a:gd name="T32" fmla="*/ 170 w 768"/>
                <a:gd name="T33" fmla="*/ 35 h 571"/>
                <a:gd name="T34" fmla="*/ 163 w 768"/>
                <a:gd name="T35" fmla="*/ 78 h 571"/>
                <a:gd name="T36" fmla="*/ 229 w 768"/>
                <a:gd name="T37" fmla="*/ 188 h 571"/>
                <a:gd name="T38" fmla="*/ 290 w 768"/>
                <a:gd name="T39" fmla="*/ 241 h 571"/>
                <a:gd name="T40" fmla="*/ 297 w 768"/>
                <a:gd name="T41" fmla="*/ 181 h 571"/>
                <a:gd name="T42" fmla="*/ 434 w 768"/>
                <a:gd name="T43" fmla="*/ 314 h 571"/>
                <a:gd name="T44" fmla="*/ 555 w 768"/>
                <a:gd name="T45" fmla="*/ 300 h 571"/>
                <a:gd name="T46" fmla="*/ 680 w 768"/>
                <a:gd name="T47" fmla="*/ 139 h 571"/>
                <a:gd name="T48" fmla="*/ 733 w 768"/>
                <a:gd name="T49" fmla="*/ 216 h 571"/>
                <a:gd name="T50" fmla="*/ 699 w 768"/>
                <a:gd name="T51" fmla="*/ 424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68" h="571">
                  <a:moveTo>
                    <a:pt x="699" y="424"/>
                  </a:moveTo>
                  <a:cubicBezTo>
                    <a:pt x="680" y="418"/>
                    <a:pt x="666" y="395"/>
                    <a:pt x="665" y="394"/>
                  </a:cubicBezTo>
                  <a:cubicBezTo>
                    <a:pt x="673" y="408"/>
                    <a:pt x="666" y="442"/>
                    <a:pt x="652" y="464"/>
                  </a:cubicBezTo>
                  <a:cubicBezTo>
                    <a:pt x="637" y="486"/>
                    <a:pt x="632" y="500"/>
                    <a:pt x="632" y="500"/>
                  </a:cubicBezTo>
                  <a:cubicBezTo>
                    <a:pt x="594" y="481"/>
                    <a:pt x="572" y="455"/>
                    <a:pt x="572" y="455"/>
                  </a:cubicBezTo>
                  <a:cubicBezTo>
                    <a:pt x="549" y="487"/>
                    <a:pt x="514" y="539"/>
                    <a:pt x="443" y="552"/>
                  </a:cubicBezTo>
                  <a:cubicBezTo>
                    <a:pt x="373" y="565"/>
                    <a:pt x="363" y="571"/>
                    <a:pt x="363" y="571"/>
                  </a:cubicBezTo>
                  <a:cubicBezTo>
                    <a:pt x="363" y="570"/>
                    <a:pt x="363" y="569"/>
                    <a:pt x="363" y="569"/>
                  </a:cubicBezTo>
                  <a:cubicBezTo>
                    <a:pt x="362" y="518"/>
                    <a:pt x="390" y="475"/>
                    <a:pt x="390" y="475"/>
                  </a:cubicBezTo>
                  <a:cubicBezTo>
                    <a:pt x="378" y="483"/>
                    <a:pt x="367" y="489"/>
                    <a:pt x="356" y="493"/>
                  </a:cubicBezTo>
                  <a:cubicBezTo>
                    <a:pt x="267" y="530"/>
                    <a:pt x="211" y="471"/>
                    <a:pt x="158" y="423"/>
                  </a:cubicBezTo>
                  <a:cubicBezTo>
                    <a:pt x="98" y="368"/>
                    <a:pt x="44" y="414"/>
                    <a:pt x="44" y="414"/>
                  </a:cubicBezTo>
                  <a:cubicBezTo>
                    <a:pt x="24" y="327"/>
                    <a:pt x="86" y="290"/>
                    <a:pt x="86" y="290"/>
                  </a:cubicBezTo>
                  <a:cubicBezTo>
                    <a:pt x="42" y="301"/>
                    <a:pt x="17" y="327"/>
                    <a:pt x="17" y="327"/>
                  </a:cubicBezTo>
                  <a:cubicBezTo>
                    <a:pt x="0" y="155"/>
                    <a:pt x="106" y="55"/>
                    <a:pt x="157" y="17"/>
                  </a:cubicBezTo>
                  <a:cubicBezTo>
                    <a:pt x="174" y="5"/>
                    <a:pt x="184" y="0"/>
                    <a:pt x="184" y="0"/>
                  </a:cubicBezTo>
                  <a:cubicBezTo>
                    <a:pt x="178" y="12"/>
                    <a:pt x="174" y="24"/>
                    <a:pt x="170" y="35"/>
                  </a:cubicBezTo>
                  <a:cubicBezTo>
                    <a:pt x="166" y="50"/>
                    <a:pt x="164" y="65"/>
                    <a:pt x="163" y="78"/>
                  </a:cubicBezTo>
                  <a:cubicBezTo>
                    <a:pt x="162" y="130"/>
                    <a:pt x="189" y="168"/>
                    <a:pt x="229" y="188"/>
                  </a:cubicBezTo>
                  <a:cubicBezTo>
                    <a:pt x="287" y="216"/>
                    <a:pt x="290" y="241"/>
                    <a:pt x="290" y="241"/>
                  </a:cubicBezTo>
                  <a:cubicBezTo>
                    <a:pt x="296" y="212"/>
                    <a:pt x="297" y="181"/>
                    <a:pt x="297" y="181"/>
                  </a:cubicBezTo>
                  <a:cubicBezTo>
                    <a:pt x="385" y="201"/>
                    <a:pt x="434" y="314"/>
                    <a:pt x="434" y="314"/>
                  </a:cubicBezTo>
                  <a:cubicBezTo>
                    <a:pt x="457" y="306"/>
                    <a:pt x="463" y="314"/>
                    <a:pt x="555" y="300"/>
                  </a:cubicBezTo>
                  <a:cubicBezTo>
                    <a:pt x="646" y="287"/>
                    <a:pt x="680" y="139"/>
                    <a:pt x="680" y="139"/>
                  </a:cubicBezTo>
                  <a:cubicBezTo>
                    <a:pt x="707" y="163"/>
                    <a:pt x="724" y="189"/>
                    <a:pt x="733" y="216"/>
                  </a:cubicBezTo>
                  <a:cubicBezTo>
                    <a:pt x="768" y="317"/>
                    <a:pt x="699" y="424"/>
                    <a:pt x="699" y="424"/>
                  </a:cubicBezTo>
                </a:path>
              </a:pathLst>
            </a:custGeom>
            <a:solidFill>
              <a:srgbClr val="2A13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0" name="Freeform 10">
              <a:extLst>
                <a:ext uri="{FF2B5EF4-FFF2-40B4-BE49-F238E27FC236}">
                  <a16:creationId xmlns:a16="http://schemas.microsoft.com/office/drawing/2014/main" id="{F90AD63C-576E-D50F-2AE0-B5BD83113D58}"/>
                </a:ext>
              </a:extLst>
            </p:cNvPr>
            <p:cNvSpPr>
              <a:spLocks/>
            </p:cNvSpPr>
            <p:nvPr/>
          </p:nvSpPr>
          <p:spPr bwMode="auto">
            <a:xfrm>
              <a:off x="1354138" y="1141413"/>
              <a:ext cx="1370013" cy="1830388"/>
            </a:xfrm>
            <a:custGeom>
              <a:avLst/>
              <a:gdLst>
                <a:gd name="T0" fmla="*/ 138 w 340"/>
                <a:gd name="T1" fmla="*/ 0 h 454"/>
                <a:gd name="T2" fmla="*/ 102 w 340"/>
                <a:gd name="T3" fmla="*/ 16 h 454"/>
                <a:gd name="T4" fmla="*/ 89 w 340"/>
                <a:gd name="T5" fmla="*/ 14 h 454"/>
                <a:gd name="T6" fmla="*/ 0 w 340"/>
                <a:gd name="T7" fmla="*/ 239 h 454"/>
                <a:gd name="T8" fmla="*/ 1 w 340"/>
                <a:gd name="T9" fmla="*/ 276 h 454"/>
                <a:gd name="T10" fmla="*/ 70 w 340"/>
                <a:gd name="T11" fmla="*/ 239 h 454"/>
                <a:gd name="T12" fmla="*/ 70 w 340"/>
                <a:gd name="T13" fmla="*/ 239 h 454"/>
                <a:gd name="T14" fmla="*/ 70 w 340"/>
                <a:gd name="T15" fmla="*/ 239 h 454"/>
                <a:gd name="T16" fmla="*/ 24 w 340"/>
                <a:gd name="T17" fmla="*/ 329 h 454"/>
                <a:gd name="T18" fmla="*/ 28 w 340"/>
                <a:gd name="T19" fmla="*/ 363 h 454"/>
                <a:gd name="T20" fmla="*/ 80 w 340"/>
                <a:gd name="T21" fmla="*/ 345 h 454"/>
                <a:gd name="T22" fmla="*/ 142 w 340"/>
                <a:gd name="T23" fmla="*/ 372 h 454"/>
                <a:gd name="T24" fmla="*/ 286 w 340"/>
                <a:gd name="T25" fmla="*/ 454 h 454"/>
                <a:gd name="T26" fmla="*/ 340 w 340"/>
                <a:gd name="T27" fmla="*/ 442 h 454"/>
                <a:gd name="T28" fmla="*/ 316 w 340"/>
                <a:gd name="T29" fmla="*/ 445 h 454"/>
                <a:gd name="T30" fmla="*/ 190 w 340"/>
                <a:gd name="T31" fmla="*/ 348 h 454"/>
                <a:gd name="T32" fmla="*/ 98 w 340"/>
                <a:gd name="T33" fmla="*/ 285 h 454"/>
                <a:gd name="T34" fmla="*/ 83 w 340"/>
                <a:gd name="T35" fmla="*/ 286 h 454"/>
                <a:gd name="T36" fmla="*/ 134 w 340"/>
                <a:gd name="T37" fmla="*/ 216 h 454"/>
                <a:gd name="T38" fmla="*/ 89 w 340"/>
                <a:gd name="T39" fmla="*/ 194 h 454"/>
                <a:gd name="T40" fmla="*/ 61 w 340"/>
                <a:gd name="T41" fmla="*/ 202 h 454"/>
                <a:gd name="T42" fmla="*/ 110 w 340"/>
                <a:gd name="T43" fmla="*/ 38 h 454"/>
                <a:gd name="T44" fmla="*/ 134 w 340"/>
                <a:gd name="T45" fmla="*/ 33 h 454"/>
                <a:gd name="T46" fmla="*/ 138 w 340"/>
                <a:gd name="T47"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0" h="454">
                  <a:moveTo>
                    <a:pt x="138" y="0"/>
                  </a:moveTo>
                  <a:cubicBezTo>
                    <a:pt x="130" y="7"/>
                    <a:pt x="116" y="16"/>
                    <a:pt x="102" y="16"/>
                  </a:cubicBezTo>
                  <a:cubicBezTo>
                    <a:pt x="98" y="16"/>
                    <a:pt x="93" y="16"/>
                    <a:pt x="89" y="14"/>
                  </a:cubicBezTo>
                  <a:cubicBezTo>
                    <a:pt x="45" y="61"/>
                    <a:pt x="0" y="136"/>
                    <a:pt x="0" y="239"/>
                  </a:cubicBezTo>
                  <a:cubicBezTo>
                    <a:pt x="0" y="251"/>
                    <a:pt x="0" y="264"/>
                    <a:pt x="1" y="276"/>
                  </a:cubicBezTo>
                  <a:cubicBezTo>
                    <a:pt x="1" y="276"/>
                    <a:pt x="26" y="250"/>
                    <a:pt x="70" y="239"/>
                  </a:cubicBezTo>
                  <a:cubicBezTo>
                    <a:pt x="70" y="239"/>
                    <a:pt x="70" y="239"/>
                    <a:pt x="70" y="239"/>
                  </a:cubicBezTo>
                  <a:cubicBezTo>
                    <a:pt x="70" y="239"/>
                    <a:pt x="70" y="239"/>
                    <a:pt x="70" y="239"/>
                  </a:cubicBezTo>
                  <a:cubicBezTo>
                    <a:pt x="70" y="239"/>
                    <a:pt x="24" y="267"/>
                    <a:pt x="24" y="329"/>
                  </a:cubicBezTo>
                  <a:cubicBezTo>
                    <a:pt x="24" y="339"/>
                    <a:pt x="25" y="351"/>
                    <a:pt x="28" y="363"/>
                  </a:cubicBezTo>
                  <a:cubicBezTo>
                    <a:pt x="28" y="363"/>
                    <a:pt x="49" y="345"/>
                    <a:pt x="80" y="345"/>
                  </a:cubicBezTo>
                  <a:cubicBezTo>
                    <a:pt x="98" y="345"/>
                    <a:pt x="119" y="351"/>
                    <a:pt x="142" y="372"/>
                  </a:cubicBezTo>
                  <a:cubicBezTo>
                    <a:pt x="183" y="409"/>
                    <a:pt x="226" y="454"/>
                    <a:pt x="286" y="454"/>
                  </a:cubicBezTo>
                  <a:cubicBezTo>
                    <a:pt x="302" y="454"/>
                    <a:pt x="320" y="450"/>
                    <a:pt x="340" y="442"/>
                  </a:cubicBezTo>
                  <a:cubicBezTo>
                    <a:pt x="332" y="444"/>
                    <a:pt x="324" y="445"/>
                    <a:pt x="316" y="445"/>
                  </a:cubicBezTo>
                  <a:cubicBezTo>
                    <a:pt x="268" y="445"/>
                    <a:pt x="215" y="411"/>
                    <a:pt x="190" y="348"/>
                  </a:cubicBezTo>
                  <a:cubicBezTo>
                    <a:pt x="169" y="293"/>
                    <a:pt x="123" y="285"/>
                    <a:pt x="98" y="285"/>
                  </a:cubicBezTo>
                  <a:cubicBezTo>
                    <a:pt x="89" y="285"/>
                    <a:pt x="83" y="286"/>
                    <a:pt x="83" y="286"/>
                  </a:cubicBezTo>
                  <a:cubicBezTo>
                    <a:pt x="85" y="256"/>
                    <a:pt x="134" y="216"/>
                    <a:pt x="134" y="216"/>
                  </a:cubicBezTo>
                  <a:cubicBezTo>
                    <a:pt x="119" y="199"/>
                    <a:pt x="102" y="194"/>
                    <a:pt x="89" y="194"/>
                  </a:cubicBezTo>
                  <a:cubicBezTo>
                    <a:pt x="73" y="194"/>
                    <a:pt x="61" y="202"/>
                    <a:pt x="61" y="202"/>
                  </a:cubicBezTo>
                  <a:cubicBezTo>
                    <a:pt x="58" y="99"/>
                    <a:pt x="110" y="38"/>
                    <a:pt x="110" y="38"/>
                  </a:cubicBezTo>
                  <a:cubicBezTo>
                    <a:pt x="119" y="38"/>
                    <a:pt x="128" y="36"/>
                    <a:pt x="134" y="33"/>
                  </a:cubicBezTo>
                  <a:cubicBezTo>
                    <a:pt x="135" y="23"/>
                    <a:pt x="136" y="12"/>
                    <a:pt x="138" y="0"/>
                  </a:cubicBezTo>
                </a:path>
              </a:pathLst>
            </a:custGeom>
            <a:solidFill>
              <a:srgbClr val="1F0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1" name="Freeform 11">
              <a:extLst>
                <a:ext uri="{FF2B5EF4-FFF2-40B4-BE49-F238E27FC236}">
                  <a16:creationId xmlns:a16="http://schemas.microsoft.com/office/drawing/2014/main" id="{285DBE7F-9D07-29B8-7136-B4D3E5643689}"/>
                </a:ext>
              </a:extLst>
            </p:cNvPr>
            <p:cNvSpPr>
              <a:spLocks/>
            </p:cNvSpPr>
            <p:nvPr/>
          </p:nvSpPr>
          <p:spPr bwMode="auto">
            <a:xfrm>
              <a:off x="1558925" y="757238"/>
              <a:ext cx="508000" cy="557213"/>
            </a:xfrm>
            <a:custGeom>
              <a:avLst/>
              <a:gdLst>
                <a:gd name="T0" fmla="*/ 126 w 126"/>
                <a:gd name="T1" fmla="*/ 12 h 138"/>
                <a:gd name="T2" fmla="*/ 97 w 126"/>
                <a:gd name="T3" fmla="*/ 85 h 138"/>
                <a:gd name="T4" fmla="*/ 19 w 126"/>
                <a:gd name="T5" fmla="*/ 94 h 138"/>
                <a:gd name="T6" fmla="*/ 39 w 126"/>
                <a:gd name="T7" fmla="*/ 17 h 138"/>
                <a:gd name="T8" fmla="*/ 106 w 126"/>
                <a:gd name="T9" fmla="*/ 5 h 138"/>
                <a:gd name="T10" fmla="*/ 126 w 126"/>
                <a:gd name="T11" fmla="*/ 12 h 138"/>
              </a:gdLst>
              <a:ahLst/>
              <a:cxnLst>
                <a:cxn ang="0">
                  <a:pos x="T0" y="T1"/>
                </a:cxn>
                <a:cxn ang="0">
                  <a:pos x="T2" y="T3"/>
                </a:cxn>
                <a:cxn ang="0">
                  <a:pos x="T4" y="T5"/>
                </a:cxn>
                <a:cxn ang="0">
                  <a:pos x="T6" y="T7"/>
                </a:cxn>
                <a:cxn ang="0">
                  <a:pos x="T8" y="T9"/>
                </a:cxn>
                <a:cxn ang="0">
                  <a:pos x="T10" y="T11"/>
                </a:cxn>
              </a:cxnLst>
              <a:rect l="0" t="0" r="r" b="b"/>
              <a:pathLst>
                <a:path w="126" h="138">
                  <a:moveTo>
                    <a:pt x="126" y="12"/>
                  </a:moveTo>
                  <a:cubicBezTo>
                    <a:pt x="97" y="85"/>
                    <a:pt x="97" y="85"/>
                    <a:pt x="97" y="85"/>
                  </a:cubicBezTo>
                  <a:cubicBezTo>
                    <a:pt x="97" y="85"/>
                    <a:pt x="54" y="138"/>
                    <a:pt x="19" y="94"/>
                  </a:cubicBezTo>
                  <a:cubicBezTo>
                    <a:pt x="0" y="69"/>
                    <a:pt x="11" y="36"/>
                    <a:pt x="39" y="17"/>
                  </a:cubicBezTo>
                  <a:cubicBezTo>
                    <a:pt x="57" y="6"/>
                    <a:pt x="80" y="0"/>
                    <a:pt x="106" y="5"/>
                  </a:cubicBezTo>
                  <a:cubicBezTo>
                    <a:pt x="113" y="7"/>
                    <a:pt x="119" y="9"/>
                    <a:pt x="126" y="12"/>
                  </a:cubicBezTo>
                </a:path>
              </a:pathLst>
            </a:custGeom>
            <a:solidFill>
              <a:srgbClr val="EDA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2" name="Freeform 12">
              <a:extLst>
                <a:ext uri="{FF2B5EF4-FFF2-40B4-BE49-F238E27FC236}">
                  <a16:creationId xmlns:a16="http://schemas.microsoft.com/office/drawing/2014/main" id="{C8B91A1D-B29A-D8FD-16FE-BD9F5CF8472F}"/>
                </a:ext>
              </a:extLst>
            </p:cNvPr>
            <p:cNvSpPr>
              <a:spLocks/>
            </p:cNvSpPr>
            <p:nvPr/>
          </p:nvSpPr>
          <p:spPr bwMode="auto">
            <a:xfrm>
              <a:off x="3989388" y="1358900"/>
              <a:ext cx="379413" cy="588963"/>
            </a:xfrm>
            <a:custGeom>
              <a:avLst/>
              <a:gdLst>
                <a:gd name="T0" fmla="*/ 61 w 94"/>
                <a:gd name="T1" fmla="*/ 126 h 146"/>
                <a:gd name="T2" fmla="*/ 0 w 94"/>
                <a:gd name="T3" fmla="*/ 78 h 146"/>
                <a:gd name="T4" fmla="*/ 13 w 94"/>
                <a:gd name="T5" fmla="*/ 0 h 146"/>
                <a:gd name="T6" fmla="*/ 32 w 94"/>
                <a:gd name="T7" fmla="*/ 5 h 146"/>
                <a:gd name="T8" fmla="*/ 91 w 94"/>
                <a:gd name="T9" fmla="*/ 73 h 146"/>
                <a:gd name="T10" fmla="*/ 91 w 94"/>
                <a:gd name="T11" fmla="*/ 73 h 146"/>
                <a:gd name="T12" fmla="*/ 61 w 94"/>
                <a:gd name="T13" fmla="*/ 126 h 146"/>
              </a:gdLst>
              <a:ahLst/>
              <a:cxnLst>
                <a:cxn ang="0">
                  <a:pos x="T0" y="T1"/>
                </a:cxn>
                <a:cxn ang="0">
                  <a:pos x="T2" y="T3"/>
                </a:cxn>
                <a:cxn ang="0">
                  <a:pos x="T4" y="T5"/>
                </a:cxn>
                <a:cxn ang="0">
                  <a:pos x="T6" y="T7"/>
                </a:cxn>
                <a:cxn ang="0">
                  <a:pos x="T8" y="T9"/>
                </a:cxn>
                <a:cxn ang="0">
                  <a:pos x="T10" y="T11"/>
                </a:cxn>
                <a:cxn ang="0">
                  <a:pos x="T12" y="T13"/>
                </a:cxn>
              </a:cxnLst>
              <a:rect l="0" t="0" r="r" b="b"/>
              <a:pathLst>
                <a:path w="94" h="146">
                  <a:moveTo>
                    <a:pt x="61" y="126"/>
                  </a:moveTo>
                  <a:cubicBezTo>
                    <a:pt x="9" y="146"/>
                    <a:pt x="0" y="78"/>
                    <a:pt x="0" y="78"/>
                  </a:cubicBezTo>
                  <a:cubicBezTo>
                    <a:pt x="13" y="0"/>
                    <a:pt x="13" y="0"/>
                    <a:pt x="13" y="0"/>
                  </a:cubicBezTo>
                  <a:cubicBezTo>
                    <a:pt x="20" y="1"/>
                    <a:pt x="26" y="3"/>
                    <a:pt x="32" y="5"/>
                  </a:cubicBezTo>
                  <a:cubicBezTo>
                    <a:pt x="68" y="17"/>
                    <a:pt x="88" y="46"/>
                    <a:pt x="91" y="73"/>
                  </a:cubicBezTo>
                  <a:cubicBezTo>
                    <a:pt x="91" y="73"/>
                    <a:pt x="91" y="73"/>
                    <a:pt x="91" y="73"/>
                  </a:cubicBezTo>
                  <a:cubicBezTo>
                    <a:pt x="94" y="96"/>
                    <a:pt x="84" y="118"/>
                    <a:pt x="61" y="126"/>
                  </a:cubicBezTo>
                </a:path>
              </a:pathLst>
            </a:custGeom>
            <a:solidFill>
              <a:srgbClr val="EDA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3" name="Freeform 13">
              <a:extLst>
                <a:ext uri="{FF2B5EF4-FFF2-40B4-BE49-F238E27FC236}">
                  <a16:creationId xmlns:a16="http://schemas.microsoft.com/office/drawing/2014/main" id="{43FCD480-2916-A1A3-0DA4-F744ACBD88D2}"/>
                </a:ext>
              </a:extLst>
            </p:cNvPr>
            <p:cNvSpPr>
              <a:spLocks/>
            </p:cNvSpPr>
            <p:nvPr/>
          </p:nvSpPr>
          <p:spPr bwMode="auto">
            <a:xfrm>
              <a:off x="1695450" y="814388"/>
              <a:ext cx="319088" cy="322263"/>
            </a:xfrm>
            <a:custGeom>
              <a:avLst/>
              <a:gdLst>
                <a:gd name="T0" fmla="*/ 73 w 79"/>
                <a:gd name="T1" fmla="*/ 36 h 80"/>
                <a:gd name="T2" fmla="*/ 19 w 79"/>
                <a:gd name="T3" fmla="*/ 52 h 80"/>
                <a:gd name="T4" fmla="*/ 79 w 79"/>
                <a:gd name="T5" fmla="*/ 15 h 80"/>
                <a:gd name="T6" fmla="*/ 73 w 79"/>
                <a:gd name="T7" fmla="*/ 36 h 80"/>
              </a:gdLst>
              <a:ahLst/>
              <a:cxnLst>
                <a:cxn ang="0">
                  <a:pos x="T0" y="T1"/>
                </a:cxn>
                <a:cxn ang="0">
                  <a:pos x="T2" y="T3"/>
                </a:cxn>
                <a:cxn ang="0">
                  <a:pos x="T4" y="T5"/>
                </a:cxn>
                <a:cxn ang="0">
                  <a:pos x="T6" y="T7"/>
                </a:cxn>
              </a:cxnLst>
              <a:rect l="0" t="0" r="r" b="b"/>
              <a:pathLst>
                <a:path w="79" h="80">
                  <a:moveTo>
                    <a:pt x="73" y="36"/>
                  </a:moveTo>
                  <a:cubicBezTo>
                    <a:pt x="73" y="36"/>
                    <a:pt x="37" y="80"/>
                    <a:pt x="19" y="52"/>
                  </a:cubicBezTo>
                  <a:cubicBezTo>
                    <a:pt x="0" y="24"/>
                    <a:pt x="40" y="0"/>
                    <a:pt x="79" y="15"/>
                  </a:cubicBezTo>
                  <a:cubicBezTo>
                    <a:pt x="73" y="36"/>
                    <a:pt x="73" y="36"/>
                    <a:pt x="73" y="36"/>
                  </a:cubicBezTo>
                </a:path>
              </a:pathLst>
            </a:custGeom>
            <a:solidFill>
              <a:srgbClr val="EC6F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4" name="Freeform 14">
              <a:extLst>
                <a:ext uri="{FF2B5EF4-FFF2-40B4-BE49-F238E27FC236}">
                  <a16:creationId xmlns:a16="http://schemas.microsoft.com/office/drawing/2014/main" id="{03955135-C3CA-A8B1-3330-D5AE6F0E632B}"/>
                </a:ext>
              </a:extLst>
            </p:cNvPr>
            <p:cNvSpPr>
              <a:spLocks noEditPoints="1"/>
            </p:cNvSpPr>
            <p:nvPr/>
          </p:nvSpPr>
          <p:spPr bwMode="auto">
            <a:xfrm>
              <a:off x="1598613" y="777875"/>
              <a:ext cx="436563" cy="427038"/>
            </a:xfrm>
            <a:custGeom>
              <a:avLst/>
              <a:gdLst>
                <a:gd name="T0" fmla="*/ 29 w 108"/>
                <a:gd name="T1" fmla="*/ 12 h 106"/>
                <a:gd name="T2" fmla="*/ 0 w 108"/>
                <a:gd name="T3" fmla="*/ 61 h 106"/>
                <a:gd name="T4" fmla="*/ 9 w 108"/>
                <a:gd name="T5" fmla="*/ 89 h 106"/>
                <a:gd name="T6" fmla="*/ 41 w 108"/>
                <a:gd name="T7" fmla="*/ 106 h 106"/>
                <a:gd name="T8" fmla="*/ 77 w 108"/>
                <a:gd name="T9" fmla="*/ 90 h 106"/>
                <a:gd name="T10" fmla="*/ 86 w 108"/>
                <a:gd name="T11" fmla="*/ 56 h 106"/>
                <a:gd name="T12" fmla="*/ 64 w 108"/>
                <a:gd name="T13" fmla="*/ 69 h 106"/>
                <a:gd name="T14" fmla="*/ 52 w 108"/>
                <a:gd name="T15" fmla="*/ 80 h 106"/>
                <a:gd name="T16" fmla="*/ 29 w 108"/>
                <a:gd name="T17" fmla="*/ 12 h 106"/>
                <a:gd name="T18" fmla="*/ 96 w 108"/>
                <a:gd name="T19" fmla="*/ 0 h 106"/>
                <a:gd name="T20" fmla="*/ 84 w 108"/>
                <a:gd name="T21" fmla="*/ 20 h 106"/>
                <a:gd name="T22" fmla="*/ 98 w 108"/>
                <a:gd name="T23" fmla="*/ 23 h 106"/>
                <a:gd name="T24" fmla="*/ 108 w 108"/>
                <a:gd name="T25" fmla="*/ 3 h 106"/>
                <a:gd name="T26" fmla="*/ 96 w 108"/>
                <a:gd name="T27" fmla="*/ 0 h 106"/>
                <a:gd name="T28" fmla="*/ 96 w 108"/>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106">
                  <a:moveTo>
                    <a:pt x="29" y="12"/>
                  </a:moveTo>
                  <a:cubicBezTo>
                    <a:pt x="11" y="24"/>
                    <a:pt x="0" y="43"/>
                    <a:pt x="0" y="61"/>
                  </a:cubicBezTo>
                  <a:cubicBezTo>
                    <a:pt x="0" y="71"/>
                    <a:pt x="3" y="80"/>
                    <a:pt x="9" y="89"/>
                  </a:cubicBezTo>
                  <a:cubicBezTo>
                    <a:pt x="20" y="102"/>
                    <a:pt x="31" y="106"/>
                    <a:pt x="41" y="106"/>
                  </a:cubicBezTo>
                  <a:cubicBezTo>
                    <a:pt x="55" y="106"/>
                    <a:pt x="69" y="97"/>
                    <a:pt x="77" y="90"/>
                  </a:cubicBezTo>
                  <a:cubicBezTo>
                    <a:pt x="80" y="79"/>
                    <a:pt x="82" y="68"/>
                    <a:pt x="86" y="56"/>
                  </a:cubicBezTo>
                  <a:cubicBezTo>
                    <a:pt x="80" y="61"/>
                    <a:pt x="72" y="67"/>
                    <a:pt x="64" y="69"/>
                  </a:cubicBezTo>
                  <a:cubicBezTo>
                    <a:pt x="63" y="76"/>
                    <a:pt x="58" y="80"/>
                    <a:pt x="52" y="80"/>
                  </a:cubicBezTo>
                  <a:cubicBezTo>
                    <a:pt x="35" y="80"/>
                    <a:pt x="7" y="50"/>
                    <a:pt x="29" y="12"/>
                  </a:cubicBezTo>
                  <a:moveTo>
                    <a:pt x="96" y="0"/>
                  </a:moveTo>
                  <a:cubicBezTo>
                    <a:pt x="93" y="5"/>
                    <a:pt x="88" y="12"/>
                    <a:pt x="84" y="20"/>
                  </a:cubicBezTo>
                  <a:cubicBezTo>
                    <a:pt x="89" y="20"/>
                    <a:pt x="93" y="21"/>
                    <a:pt x="98" y="23"/>
                  </a:cubicBezTo>
                  <a:cubicBezTo>
                    <a:pt x="101" y="16"/>
                    <a:pt x="104" y="10"/>
                    <a:pt x="108" y="3"/>
                  </a:cubicBezTo>
                  <a:cubicBezTo>
                    <a:pt x="104" y="2"/>
                    <a:pt x="100" y="1"/>
                    <a:pt x="96" y="0"/>
                  </a:cubicBezTo>
                  <a:cubicBezTo>
                    <a:pt x="96" y="0"/>
                    <a:pt x="96" y="0"/>
                    <a:pt x="96" y="0"/>
                  </a:cubicBezTo>
                </a:path>
              </a:pathLst>
            </a:custGeom>
            <a:solidFill>
              <a:srgbClr val="E8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5" name="Freeform 15">
              <a:extLst>
                <a:ext uri="{FF2B5EF4-FFF2-40B4-BE49-F238E27FC236}">
                  <a16:creationId xmlns:a16="http://schemas.microsoft.com/office/drawing/2014/main" id="{3A8B2D8A-949C-B5FC-B101-11702888B2D4}"/>
                </a:ext>
              </a:extLst>
            </p:cNvPr>
            <p:cNvSpPr>
              <a:spLocks/>
            </p:cNvSpPr>
            <p:nvPr/>
          </p:nvSpPr>
          <p:spPr bwMode="auto">
            <a:xfrm>
              <a:off x="1857375" y="858838"/>
              <a:ext cx="136525" cy="196850"/>
            </a:xfrm>
            <a:custGeom>
              <a:avLst/>
              <a:gdLst>
                <a:gd name="T0" fmla="*/ 20 w 34"/>
                <a:gd name="T1" fmla="*/ 0 h 49"/>
                <a:gd name="T2" fmla="*/ 0 w 34"/>
                <a:gd name="T3" fmla="*/ 49 h 49"/>
                <a:gd name="T4" fmla="*/ 0 w 34"/>
                <a:gd name="T5" fmla="*/ 49 h 49"/>
                <a:gd name="T6" fmla="*/ 22 w 34"/>
                <a:gd name="T7" fmla="*/ 36 h 49"/>
                <a:gd name="T8" fmla="*/ 24 w 34"/>
                <a:gd name="T9" fmla="*/ 29 h 49"/>
                <a:gd name="T10" fmla="*/ 34 w 34"/>
                <a:gd name="T11" fmla="*/ 3 h 49"/>
                <a:gd name="T12" fmla="*/ 20 w 3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4" h="49">
                  <a:moveTo>
                    <a:pt x="20" y="0"/>
                  </a:moveTo>
                  <a:cubicBezTo>
                    <a:pt x="12" y="15"/>
                    <a:pt x="3" y="34"/>
                    <a:pt x="0" y="49"/>
                  </a:cubicBezTo>
                  <a:cubicBezTo>
                    <a:pt x="0" y="49"/>
                    <a:pt x="0" y="49"/>
                    <a:pt x="0" y="49"/>
                  </a:cubicBezTo>
                  <a:cubicBezTo>
                    <a:pt x="8" y="47"/>
                    <a:pt x="16" y="41"/>
                    <a:pt x="22" y="36"/>
                  </a:cubicBezTo>
                  <a:cubicBezTo>
                    <a:pt x="23" y="34"/>
                    <a:pt x="23" y="32"/>
                    <a:pt x="24" y="29"/>
                  </a:cubicBezTo>
                  <a:cubicBezTo>
                    <a:pt x="27" y="20"/>
                    <a:pt x="31" y="11"/>
                    <a:pt x="34" y="3"/>
                  </a:cubicBezTo>
                  <a:cubicBezTo>
                    <a:pt x="29" y="1"/>
                    <a:pt x="25" y="0"/>
                    <a:pt x="20" y="0"/>
                  </a:cubicBezTo>
                </a:path>
              </a:pathLst>
            </a:custGeom>
            <a:solidFill>
              <a:srgbClr val="E75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6" name="Freeform 16">
              <a:extLst>
                <a:ext uri="{FF2B5EF4-FFF2-40B4-BE49-F238E27FC236}">
                  <a16:creationId xmlns:a16="http://schemas.microsoft.com/office/drawing/2014/main" id="{999F35D8-C7FB-A1EA-E13C-3C4200EBC1ED}"/>
                </a:ext>
              </a:extLst>
            </p:cNvPr>
            <p:cNvSpPr>
              <a:spLocks/>
            </p:cNvSpPr>
            <p:nvPr/>
          </p:nvSpPr>
          <p:spPr bwMode="auto">
            <a:xfrm>
              <a:off x="4029075" y="1450975"/>
              <a:ext cx="274638" cy="306388"/>
            </a:xfrm>
            <a:custGeom>
              <a:avLst/>
              <a:gdLst>
                <a:gd name="T0" fmla="*/ 0 w 68"/>
                <a:gd name="T1" fmla="*/ 20 h 76"/>
                <a:gd name="T2" fmla="*/ 38 w 68"/>
                <a:gd name="T3" fmla="*/ 62 h 76"/>
                <a:gd name="T4" fmla="*/ 5 w 68"/>
                <a:gd name="T5" fmla="*/ 0 h 76"/>
                <a:gd name="T6" fmla="*/ 0 w 68"/>
                <a:gd name="T7" fmla="*/ 20 h 76"/>
              </a:gdLst>
              <a:ahLst/>
              <a:cxnLst>
                <a:cxn ang="0">
                  <a:pos x="T0" y="T1"/>
                </a:cxn>
                <a:cxn ang="0">
                  <a:pos x="T2" y="T3"/>
                </a:cxn>
                <a:cxn ang="0">
                  <a:pos x="T4" y="T5"/>
                </a:cxn>
                <a:cxn ang="0">
                  <a:pos x="T6" y="T7"/>
                </a:cxn>
              </a:cxnLst>
              <a:rect l="0" t="0" r="r" b="b"/>
              <a:pathLst>
                <a:path w="68" h="76">
                  <a:moveTo>
                    <a:pt x="0" y="20"/>
                  </a:moveTo>
                  <a:cubicBezTo>
                    <a:pt x="0" y="20"/>
                    <a:pt x="8" y="76"/>
                    <a:pt x="38" y="62"/>
                  </a:cubicBezTo>
                  <a:cubicBezTo>
                    <a:pt x="68" y="48"/>
                    <a:pt x="46" y="6"/>
                    <a:pt x="5" y="0"/>
                  </a:cubicBezTo>
                  <a:cubicBezTo>
                    <a:pt x="0" y="20"/>
                    <a:pt x="0" y="20"/>
                    <a:pt x="0" y="20"/>
                  </a:cubicBezTo>
                </a:path>
              </a:pathLst>
            </a:custGeom>
            <a:solidFill>
              <a:srgbClr val="EC6F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7" name="Freeform 17">
              <a:extLst>
                <a:ext uri="{FF2B5EF4-FFF2-40B4-BE49-F238E27FC236}">
                  <a16:creationId xmlns:a16="http://schemas.microsoft.com/office/drawing/2014/main" id="{1CFA7AEE-719D-CFEA-2581-BD7D1A795F5E}"/>
                </a:ext>
              </a:extLst>
            </p:cNvPr>
            <p:cNvSpPr>
              <a:spLocks/>
            </p:cNvSpPr>
            <p:nvPr/>
          </p:nvSpPr>
          <p:spPr bwMode="auto">
            <a:xfrm>
              <a:off x="4062413" y="1362075"/>
              <a:ext cx="63500" cy="109538"/>
            </a:xfrm>
            <a:custGeom>
              <a:avLst/>
              <a:gdLst>
                <a:gd name="T0" fmla="*/ 1 w 16"/>
                <a:gd name="T1" fmla="*/ 0 h 27"/>
                <a:gd name="T2" fmla="*/ 0 w 16"/>
                <a:gd name="T3" fmla="*/ 22 h 27"/>
                <a:gd name="T4" fmla="*/ 16 w 16"/>
                <a:gd name="T5" fmla="*/ 27 h 27"/>
                <a:gd name="T6" fmla="*/ 14 w 16"/>
                <a:gd name="T7" fmla="*/ 4 h 27"/>
                <a:gd name="T8" fmla="*/ 14 w 16"/>
                <a:gd name="T9" fmla="*/ 4 h 27"/>
                <a:gd name="T10" fmla="*/ 1 w 16"/>
                <a:gd name="T11" fmla="*/ 0 h 27"/>
              </a:gdLst>
              <a:ahLst/>
              <a:cxnLst>
                <a:cxn ang="0">
                  <a:pos x="T0" y="T1"/>
                </a:cxn>
                <a:cxn ang="0">
                  <a:pos x="T2" y="T3"/>
                </a:cxn>
                <a:cxn ang="0">
                  <a:pos x="T4" y="T5"/>
                </a:cxn>
                <a:cxn ang="0">
                  <a:pos x="T6" y="T7"/>
                </a:cxn>
                <a:cxn ang="0">
                  <a:pos x="T8" y="T9"/>
                </a:cxn>
                <a:cxn ang="0">
                  <a:pos x="T10" y="T11"/>
                </a:cxn>
              </a:cxnLst>
              <a:rect l="0" t="0" r="r" b="b"/>
              <a:pathLst>
                <a:path w="16" h="27">
                  <a:moveTo>
                    <a:pt x="1" y="0"/>
                  </a:moveTo>
                  <a:cubicBezTo>
                    <a:pt x="1" y="8"/>
                    <a:pt x="1" y="15"/>
                    <a:pt x="0" y="22"/>
                  </a:cubicBezTo>
                  <a:cubicBezTo>
                    <a:pt x="6" y="23"/>
                    <a:pt x="11" y="25"/>
                    <a:pt x="16" y="27"/>
                  </a:cubicBezTo>
                  <a:cubicBezTo>
                    <a:pt x="16" y="17"/>
                    <a:pt x="15" y="10"/>
                    <a:pt x="14" y="4"/>
                  </a:cubicBezTo>
                  <a:cubicBezTo>
                    <a:pt x="14" y="4"/>
                    <a:pt x="14" y="4"/>
                    <a:pt x="14" y="4"/>
                  </a:cubicBezTo>
                  <a:cubicBezTo>
                    <a:pt x="10" y="3"/>
                    <a:pt x="6" y="1"/>
                    <a:pt x="1" y="0"/>
                  </a:cubicBezTo>
                </a:path>
              </a:pathLst>
            </a:custGeom>
            <a:solidFill>
              <a:srgbClr val="E8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8" name="Freeform 18">
              <a:extLst>
                <a:ext uri="{FF2B5EF4-FFF2-40B4-BE49-F238E27FC236}">
                  <a16:creationId xmlns:a16="http://schemas.microsoft.com/office/drawing/2014/main" id="{C6055B5C-83D1-C11F-AC7A-9C1550028D45}"/>
                </a:ext>
              </a:extLst>
            </p:cNvPr>
            <p:cNvSpPr>
              <a:spLocks/>
            </p:cNvSpPr>
            <p:nvPr/>
          </p:nvSpPr>
          <p:spPr bwMode="auto">
            <a:xfrm>
              <a:off x="3997325" y="1581150"/>
              <a:ext cx="358775" cy="301625"/>
            </a:xfrm>
            <a:custGeom>
              <a:avLst/>
              <a:gdLst>
                <a:gd name="T0" fmla="*/ 10 w 89"/>
                <a:gd name="T1" fmla="*/ 0 h 75"/>
                <a:gd name="T2" fmla="*/ 10 w 89"/>
                <a:gd name="T3" fmla="*/ 2 h 75"/>
                <a:gd name="T4" fmla="*/ 0 w 89"/>
                <a:gd name="T5" fmla="*/ 33 h 75"/>
                <a:gd name="T6" fmla="*/ 42 w 89"/>
                <a:gd name="T7" fmla="*/ 75 h 75"/>
                <a:gd name="T8" fmla="*/ 57 w 89"/>
                <a:gd name="T9" fmla="*/ 72 h 75"/>
                <a:gd name="T10" fmla="*/ 55 w 89"/>
                <a:gd name="T11" fmla="*/ 62 h 75"/>
                <a:gd name="T12" fmla="*/ 61 w 89"/>
                <a:gd name="T13" fmla="*/ 56 h 75"/>
                <a:gd name="T14" fmla="*/ 65 w 89"/>
                <a:gd name="T15" fmla="*/ 69 h 75"/>
                <a:gd name="T16" fmla="*/ 89 w 89"/>
                <a:gd name="T17" fmla="*/ 26 h 75"/>
                <a:gd name="T18" fmla="*/ 89 w 89"/>
                <a:gd name="T19" fmla="*/ 18 h 75"/>
                <a:gd name="T20" fmla="*/ 89 w 89"/>
                <a:gd name="T21" fmla="*/ 18 h 75"/>
                <a:gd name="T22" fmla="*/ 53 w 89"/>
                <a:gd name="T23" fmla="*/ 54 h 75"/>
                <a:gd name="T24" fmla="*/ 25 w 89"/>
                <a:gd name="T25" fmla="*/ 28 h 75"/>
                <a:gd name="T26" fmla="*/ 10 w 89"/>
                <a:gd name="T27"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75">
                  <a:moveTo>
                    <a:pt x="10" y="0"/>
                  </a:moveTo>
                  <a:cubicBezTo>
                    <a:pt x="10" y="1"/>
                    <a:pt x="10" y="2"/>
                    <a:pt x="10" y="2"/>
                  </a:cubicBezTo>
                  <a:cubicBezTo>
                    <a:pt x="7" y="13"/>
                    <a:pt x="4" y="23"/>
                    <a:pt x="0" y="33"/>
                  </a:cubicBezTo>
                  <a:cubicBezTo>
                    <a:pt x="4" y="48"/>
                    <a:pt x="15" y="75"/>
                    <a:pt x="42" y="75"/>
                  </a:cubicBezTo>
                  <a:cubicBezTo>
                    <a:pt x="46" y="75"/>
                    <a:pt x="51" y="74"/>
                    <a:pt x="57" y="72"/>
                  </a:cubicBezTo>
                  <a:cubicBezTo>
                    <a:pt x="56" y="66"/>
                    <a:pt x="55" y="62"/>
                    <a:pt x="55" y="62"/>
                  </a:cubicBezTo>
                  <a:cubicBezTo>
                    <a:pt x="61" y="56"/>
                    <a:pt x="61" y="56"/>
                    <a:pt x="61" y="56"/>
                  </a:cubicBezTo>
                  <a:cubicBezTo>
                    <a:pt x="62" y="60"/>
                    <a:pt x="64" y="65"/>
                    <a:pt x="65" y="69"/>
                  </a:cubicBezTo>
                  <a:cubicBezTo>
                    <a:pt x="81" y="61"/>
                    <a:pt x="89" y="44"/>
                    <a:pt x="89" y="26"/>
                  </a:cubicBezTo>
                  <a:cubicBezTo>
                    <a:pt x="89" y="23"/>
                    <a:pt x="89" y="20"/>
                    <a:pt x="89" y="18"/>
                  </a:cubicBezTo>
                  <a:cubicBezTo>
                    <a:pt x="89" y="18"/>
                    <a:pt x="89" y="18"/>
                    <a:pt x="89" y="18"/>
                  </a:cubicBezTo>
                  <a:cubicBezTo>
                    <a:pt x="85" y="42"/>
                    <a:pt x="69" y="54"/>
                    <a:pt x="53" y="54"/>
                  </a:cubicBezTo>
                  <a:cubicBezTo>
                    <a:pt x="40" y="54"/>
                    <a:pt x="27" y="44"/>
                    <a:pt x="25" y="28"/>
                  </a:cubicBezTo>
                  <a:cubicBezTo>
                    <a:pt x="17" y="21"/>
                    <a:pt x="13" y="9"/>
                    <a:pt x="10" y="0"/>
                  </a:cubicBezTo>
                </a:path>
              </a:pathLst>
            </a:custGeom>
            <a:solidFill>
              <a:srgbClr val="E8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9" name="Freeform 19">
              <a:extLst>
                <a:ext uri="{FF2B5EF4-FFF2-40B4-BE49-F238E27FC236}">
                  <a16:creationId xmlns:a16="http://schemas.microsoft.com/office/drawing/2014/main" id="{E600A97C-EF3F-93F2-AF04-5721EE86329F}"/>
                </a:ext>
              </a:extLst>
            </p:cNvPr>
            <p:cNvSpPr>
              <a:spLocks/>
            </p:cNvSpPr>
            <p:nvPr/>
          </p:nvSpPr>
          <p:spPr bwMode="auto">
            <a:xfrm>
              <a:off x="4037013" y="1450975"/>
              <a:ext cx="88900" cy="242888"/>
            </a:xfrm>
            <a:custGeom>
              <a:avLst/>
              <a:gdLst>
                <a:gd name="T0" fmla="*/ 6 w 22"/>
                <a:gd name="T1" fmla="*/ 0 h 60"/>
                <a:gd name="T2" fmla="*/ 3 w 22"/>
                <a:gd name="T3" fmla="*/ 21 h 60"/>
                <a:gd name="T4" fmla="*/ 3 w 22"/>
                <a:gd name="T5" fmla="*/ 21 h 60"/>
                <a:gd name="T6" fmla="*/ 2 w 22"/>
                <a:gd name="T7" fmla="*/ 25 h 60"/>
                <a:gd name="T8" fmla="*/ 0 w 22"/>
                <a:gd name="T9" fmla="*/ 32 h 60"/>
                <a:gd name="T10" fmla="*/ 15 w 22"/>
                <a:gd name="T11" fmla="*/ 60 h 60"/>
                <a:gd name="T12" fmla="*/ 16 w 22"/>
                <a:gd name="T13" fmla="*/ 42 h 60"/>
                <a:gd name="T14" fmla="*/ 22 w 22"/>
                <a:gd name="T15" fmla="*/ 5 h 60"/>
                <a:gd name="T16" fmla="*/ 6 w 22"/>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60">
                  <a:moveTo>
                    <a:pt x="6" y="0"/>
                  </a:moveTo>
                  <a:cubicBezTo>
                    <a:pt x="5" y="7"/>
                    <a:pt x="4" y="14"/>
                    <a:pt x="3" y="21"/>
                  </a:cubicBezTo>
                  <a:cubicBezTo>
                    <a:pt x="3" y="21"/>
                    <a:pt x="3" y="21"/>
                    <a:pt x="3" y="21"/>
                  </a:cubicBezTo>
                  <a:cubicBezTo>
                    <a:pt x="3" y="22"/>
                    <a:pt x="2" y="24"/>
                    <a:pt x="2" y="25"/>
                  </a:cubicBezTo>
                  <a:cubicBezTo>
                    <a:pt x="2" y="27"/>
                    <a:pt x="1" y="30"/>
                    <a:pt x="0" y="32"/>
                  </a:cubicBezTo>
                  <a:cubicBezTo>
                    <a:pt x="3" y="41"/>
                    <a:pt x="7" y="53"/>
                    <a:pt x="15" y="60"/>
                  </a:cubicBezTo>
                  <a:cubicBezTo>
                    <a:pt x="14" y="55"/>
                    <a:pt x="14" y="49"/>
                    <a:pt x="16" y="42"/>
                  </a:cubicBezTo>
                  <a:cubicBezTo>
                    <a:pt x="20" y="28"/>
                    <a:pt x="21" y="15"/>
                    <a:pt x="22" y="5"/>
                  </a:cubicBezTo>
                  <a:cubicBezTo>
                    <a:pt x="17" y="3"/>
                    <a:pt x="12" y="1"/>
                    <a:pt x="6" y="0"/>
                  </a:cubicBezTo>
                </a:path>
              </a:pathLst>
            </a:custGeom>
            <a:solidFill>
              <a:srgbClr val="E75E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0" name="Freeform 20">
              <a:extLst>
                <a:ext uri="{FF2B5EF4-FFF2-40B4-BE49-F238E27FC236}">
                  <a16:creationId xmlns:a16="http://schemas.microsoft.com/office/drawing/2014/main" id="{E17514B7-52DD-437D-1857-778F5AA83DEF}"/>
                </a:ext>
              </a:extLst>
            </p:cNvPr>
            <p:cNvSpPr>
              <a:spLocks/>
            </p:cNvSpPr>
            <p:nvPr/>
          </p:nvSpPr>
          <p:spPr bwMode="auto">
            <a:xfrm>
              <a:off x="1760538" y="298450"/>
              <a:ext cx="2346325" cy="2024063"/>
            </a:xfrm>
            <a:custGeom>
              <a:avLst/>
              <a:gdLst>
                <a:gd name="T0" fmla="*/ 568 w 582"/>
                <a:gd name="T1" fmla="*/ 307 h 502"/>
                <a:gd name="T2" fmla="*/ 568 w 582"/>
                <a:gd name="T3" fmla="*/ 307 h 502"/>
                <a:gd name="T4" fmla="*/ 567 w 582"/>
                <a:gd name="T5" fmla="*/ 311 h 502"/>
                <a:gd name="T6" fmla="*/ 565 w 582"/>
                <a:gd name="T7" fmla="*/ 320 h 502"/>
                <a:gd name="T8" fmla="*/ 403 w 582"/>
                <a:gd name="T9" fmla="*/ 478 h 502"/>
                <a:gd name="T10" fmla="*/ 297 w 582"/>
                <a:gd name="T11" fmla="*/ 502 h 502"/>
                <a:gd name="T12" fmla="*/ 196 w 582"/>
                <a:gd name="T13" fmla="*/ 358 h 502"/>
                <a:gd name="T14" fmla="*/ 188 w 582"/>
                <a:gd name="T15" fmla="*/ 412 h 502"/>
                <a:gd name="T16" fmla="*/ 184 w 582"/>
                <a:gd name="T17" fmla="*/ 460 h 502"/>
                <a:gd name="T18" fmla="*/ 110 w 582"/>
                <a:gd name="T19" fmla="*/ 356 h 502"/>
                <a:gd name="T20" fmla="*/ 48 w 582"/>
                <a:gd name="T21" fmla="*/ 168 h 502"/>
                <a:gd name="T22" fmla="*/ 359 w 582"/>
                <a:gd name="T23" fmla="*/ 41 h 502"/>
                <a:gd name="T24" fmla="*/ 430 w 582"/>
                <a:gd name="T25" fmla="*/ 69 h 502"/>
                <a:gd name="T26" fmla="*/ 430 w 582"/>
                <a:gd name="T27" fmla="*/ 69 h 502"/>
                <a:gd name="T28" fmla="*/ 568 w 582"/>
                <a:gd name="T29" fmla="*/ 30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2" h="502">
                  <a:moveTo>
                    <a:pt x="568" y="307"/>
                  </a:moveTo>
                  <a:cubicBezTo>
                    <a:pt x="568" y="307"/>
                    <a:pt x="568" y="307"/>
                    <a:pt x="568" y="307"/>
                  </a:cubicBezTo>
                  <a:cubicBezTo>
                    <a:pt x="568" y="308"/>
                    <a:pt x="567" y="310"/>
                    <a:pt x="567" y="311"/>
                  </a:cubicBezTo>
                  <a:cubicBezTo>
                    <a:pt x="566" y="314"/>
                    <a:pt x="566" y="317"/>
                    <a:pt x="565" y="320"/>
                  </a:cubicBezTo>
                  <a:cubicBezTo>
                    <a:pt x="545" y="398"/>
                    <a:pt x="492" y="473"/>
                    <a:pt x="403" y="478"/>
                  </a:cubicBezTo>
                  <a:cubicBezTo>
                    <a:pt x="310" y="483"/>
                    <a:pt x="297" y="502"/>
                    <a:pt x="297" y="502"/>
                  </a:cubicBezTo>
                  <a:cubicBezTo>
                    <a:pt x="298" y="411"/>
                    <a:pt x="196" y="358"/>
                    <a:pt x="196" y="358"/>
                  </a:cubicBezTo>
                  <a:cubicBezTo>
                    <a:pt x="196" y="358"/>
                    <a:pt x="196" y="387"/>
                    <a:pt x="188" y="412"/>
                  </a:cubicBezTo>
                  <a:cubicBezTo>
                    <a:pt x="179" y="435"/>
                    <a:pt x="184" y="458"/>
                    <a:pt x="184" y="460"/>
                  </a:cubicBezTo>
                  <a:cubicBezTo>
                    <a:pt x="171" y="425"/>
                    <a:pt x="137" y="374"/>
                    <a:pt x="110" y="356"/>
                  </a:cubicBezTo>
                  <a:cubicBezTo>
                    <a:pt x="82" y="339"/>
                    <a:pt x="0" y="317"/>
                    <a:pt x="48" y="168"/>
                  </a:cubicBezTo>
                  <a:cubicBezTo>
                    <a:pt x="97" y="19"/>
                    <a:pt x="226" y="0"/>
                    <a:pt x="359" y="41"/>
                  </a:cubicBezTo>
                  <a:cubicBezTo>
                    <a:pt x="386" y="50"/>
                    <a:pt x="409" y="59"/>
                    <a:pt x="430" y="69"/>
                  </a:cubicBezTo>
                  <a:cubicBezTo>
                    <a:pt x="430" y="69"/>
                    <a:pt x="430" y="69"/>
                    <a:pt x="430" y="69"/>
                  </a:cubicBezTo>
                  <a:cubicBezTo>
                    <a:pt x="568" y="136"/>
                    <a:pt x="582" y="236"/>
                    <a:pt x="568" y="307"/>
                  </a:cubicBezTo>
                </a:path>
              </a:pathLst>
            </a:custGeom>
            <a:solidFill>
              <a:srgbClr val="F8B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1" name="Freeform 21">
              <a:extLst>
                <a:ext uri="{FF2B5EF4-FFF2-40B4-BE49-F238E27FC236}">
                  <a16:creationId xmlns:a16="http://schemas.microsoft.com/office/drawing/2014/main" id="{42A21CBB-3B65-AA93-C904-505F8C468A51}"/>
                </a:ext>
              </a:extLst>
            </p:cNvPr>
            <p:cNvSpPr>
              <a:spLocks noEditPoints="1"/>
            </p:cNvSpPr>
            <p:nvPr/>
          </p:nvSpPr>
          <p:spPr bwMode="auto">
            <a:xfrm>
              <a:off x="1893888" y="387350"/>
              <a:ext cx="2143125" cy="1935163"/>
            </a:xfrm>
            <a:custGeom>
              <a:avLst/>
              <a:gdLst>
                <a:gd name="T0" fmla="*/ 62 w 532"/>
                <a:gd name="T1" fmla="*/ 128 h 480"/>
                <a:gd name="T2" fmla="*/ 60 w 532"/>
                <a:gd name="T3" fmla="*/ 128 h 480"/>
                <a:gd name="T4" fmla="*/ 56 w 532"/>
                <a:gd name="T5" fmla="*/ 121 h 480"/>
                <a:gd name="T6" fmla="*/ 62 w 532"/>
                <a:gd name="T7" fmla="*/ 118 h 480"/>
                <a:gd name="T8" fmla="*/ 63 w 532"/>
                <a:gd name="T9" fmla="*/ 118 h 480"/>
                <a:gd name="T10" fmla="*/ 67 w 532"/>
                <a:gd name="T11" fmla="*/ 124 h 480"/>
                <a:gd name="T12" fmla="*/ 62 w 532"/>
                <a:gd name="T13" fmla="*/ 128 h 480"/>
                <a:gd name="T14" fmla="*/ 212 w 532"/>
                <a:gd name="T15" fmla="*/ 0 h 480"/>
                <a:gd name="T16" fmla="*/ 25 w 532"/>
                <a:gd name="T17" fmla="*/ 120 h 480"/>
                <a:gd name="T18" fmla="*/ 15 w 532"/>
                <a:gd name="T19" fmla="*/ 146 h 480"/>
                <a:gd name="T20" fmla="*/ 13 w 532"/>
                <a:gd name="T21" fmla="*/ 153 h 480"/>
                <a:gd name="T22" fmla="*/ 0 w 532"/>
                <a:gd name="T23" fmla="*/ 227 h 480"/>
                <a:gd name="T24" fmla="*/ 77 w 532"/>
                <a:gd name="T25" fmla="*/ 334 h 480"/>
                <a:gd name="T26" fmla="*/ 151 w 532"/>
                <a:gd name="T27" fmla="*/ 438 h 480"/>
                <a:gd name="T28" fmla="*/ 150 w 532"/>
                <a:gd name="T29" fmla="*/ 422 h 480"/>
                <a:gd name="T30" fmla="*/ 155 w 532"/>
                <a:gd name="T31" fmla="*/ 390 h 480"/>
                <a:gd name="T32" fmla="*/ 163 w 532"/>
                <a:gd name="T33" fmla="*/ 336 h 480"/>
                <a:gd name="T34" fmla="*/ 163 w 532"/>
                <a:gd name="T35" fmla="*/ 336 h 480"/>
                <a:gd name="T36" fmla="*/ 163 w 532"/>
                <a:gd name="T37" fmla="*/ 336 h 480"/>
                <a:gd name="T38" fmla="*/ 163 w 532"/>
                <a:gd name="T39" fmla="*/ 336 h 480"/>
                <a:gd name="T40" fmla="*/ 264 w 532"/>
                <a:gd name="T41" fmla="*/ 478 h 480"/>
                <a:gd name="T42" fmla="*/ 264 w 532"/>
                <a:gd name="T43" fmla="*/ 480 h 480"/>
                <a:gd name="T44" fmla="*/ 370 w 532"/>
                <a:gd name="T45" fmla="*/ 456 h 480"/>
                <a:gd name="T46" fmla="*/ 532 w 532"/>
                <a:gd name="T47" fmla="*/ 298 h 480"/>
                <a:gd name="T48" fmla="*/ 385 w 532"/>
                <a:gd name="T49" fmla="*/ 441 h 480"/>
                <a:gd name="T50" fmla="*/ 377 w 532"/>
                <a:gd name="T51" fmla="*/ 440 h 480"/>
                <a:gd name="T52" fmla="*/ 352 w 532"/>
                <a:gd name="T53" fmla="*/ 438 h 480"/>
                <a:gd name="T54" fmla="*/ 276 w 532"/>
                <a:gd name="T55" fmla="*/ 457 h 480"/>
                <a:gd name="T56" fmla="*/ 158 w 532"/>
                <a:gd name="T57" fmla="*/ 320 h 480"/>
                <a:gd name="T58" fmla="*/ 134 w 532"/>
                <a:gd name="T59" fmla="*/ 379 h 480"/>
                <a:gd name="T60" fmla="*/ 130 w 532"/>
                <a:gd name="T61" fmla="*/ 151 h 480"/>
                <a:gd name="T62" fmla="*/ 122 w 532"/>
                <a:gd name="T63" fmla="*/ 151 h 480"/>
                <a:gd name="T64" fmla="*/ 107 w 532"/>
                <a:gd name="T65" fmla="*/ 149 h 480"/>
                <a:gd name="T66" fmla="*/ 68 w 532"/>
                <a:gd name="T67" fmla="*/ 79 h 480"/>
                <a:gd name="T68" fmla="*/ 122 w 532"/>
                <a:gd name="T69" fmla="*/ 38 h 480"/>
                <a:gd name="T70" fmla="*/ 137 w 532"/>
                <a:gd name="T71" fmla="*/ 40 h 480"/>
                <a:gd name="T72" fmla="*/ 176 w 532"/>
                <a:gd name="T73" fmla="*/ 79 h 480"/>
                <a:gd name="T74" fmla="*/ 312 w 532"/>
                <a:gd name="T75" fmla="*/ 37 h 480"/>
                <a:gd name="T76" fmla="*/ 397 w 532"/>
                <a:gd name="T77" fmla="*/ 47 h 480"/>
                <a:gd name="T78" fmla="*/ 374 w 532"/>
                <a:gd name="T79" fmla="*/ 37 h 480"/>
                <a:gd name="T80" fmla="*/ 326 w 532"/>
                <a:gd name="T81" fmla="*/ 19 h 480"/>
                <a:gd name="T82" fmla="*/ 292 w 532"/>
                <a:gd name="T83" fmla="*/ 10 h 480"/>
                <a:gd name="T84" fmla="*/ 292 w 532"/>
                <a:gd name="T85" fmla="*/ 10 h 480"/>
                <a:gd name="T86" fmla="*/ 243 w 532"/>
                <a:gd name="T87" fmla="*/ 2 h 480"/>
                <a:gd name="T88" fmla="*/ 212 w 532"/>
                <a:gd name="T89"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2" h="480">
                  <a:moveTo>
                    <a:pt x="62" y="128"/>
                  </a:moveTo>
                  <a:cubicBezTo>
                    <a:pt x="61" y="128"/>
                    <a:pt x="61" y="128"/>
                    <a:pt x="60" y="128"/>
                  </a:cubicBezTo>
                  <a:cubicBezTo>
                    <a:pt x="57" y="127"/>
                    <a:pt x="56" y="124"/>
                    <a:pt x="56" y="121"/>
                  </a:cubicBezTo>
                  <a:cubicBezTo>
                    <a:pt x="57" y="119"/>
                    <a:pt x="59" y="118"/>
                    <a:pt x="62" y="118"/>
                  </a:cubicBezTo>
                  <a:cubicBezTo>
                    <a:pt x="62" y="118"/>
                    <a:pt x="63" y="118"/>
                    <a:pt x="63" y="118"/>
                  </a:cubicBezTo>
                  <a:cubicBezTo>
                    <a:pt x="66" y="118"/>
                    <a:pt x="67" y="121"/>
                    <a:pt x="67" y="124"/>
                  </a:cubicBezTo>
                  <a:cubicBezTo>
                    <a:pt x="66" y="127"/>
                    <a:pt x="64" y="128"/>
                    <a:pt x="62" y="128"/>
                  </a:cubicBezTo>
                  <a:moveTo>
                    <a:pt x="212" y="0"/>
                  </a:moveTo>
                  <a:cubicBezTo>
                    <a:pt x="132" y="0"/>
                    <a:pt x="63" y="34"/>
                    <a:pt x="25" y="120"/>
                  </a:cubicBezTo>
                  <a:cubicBezTo>
                    <a:pt x="22" y="128"/>
                    <a:pt x="18" y="137"/>
                    <a:pt x="15" y="146"/>
                  </a:cubicBezTo>
                  <a:cubicBezTo>
                    <a:pt x="14" y="149"/>
                    <a:pt x="14" y="151"/>
                    <a:pt x="13" y="153"/>
                  </a:cubicBezTo>
                  <a:cubicBezTo>
                    <a:pt x="4" y="183"/>
                    <a:pt x="0" y="207"/>
                    <a:pt x="0" y="227"/>
                  </a:cubicBezTo>
                  <a:cubicBezTo>
                    <a:pt x="0" y="305"/>
                    <a:pt x="55" y="321"/>
                    <a:pt x="77" y="334"/>
                  </a:cubicBezTo>
                  <a:cubicBezTo>
                    <a:pt x="104" y="352"/>
                    <a:pt x="138" y="403"/>
                    <a:pt x="151" y="438"/>
                  </a:cubicBezTo>
                  <a:cubicBezTo>
                    <a:pt x="151" y="437"/>
                    <a:pt x="150" y="431"/>
                    <a:pt x="150" y="422"/>
                  </a:cubicBezTo>
                  <a:cubicBezTo>
                    <a:pt x="150" y="413"/>
                    <a:pt x="151" y="402"/>
                    <a:pt x="155" y="390"/>
                  </a:cubicBezTo>
                  <a:cubicBezTo>
                    <a:pt x="163" y="365"/>
                    <a:pt x="163" y="336"/>
                    <a:pt x="163" y="336"/>
                  </a:cubicBezTo>
                  <a:cubicBezTo>
                    <a:pt x="163" y="336"/>
                    <a:pt x="163" y="336"/>
                    <a:pt x="163" y="336"/>
                  </a:cubicBezTo>
                  <a:cubicBezTo>
                    <a:pt x="163" y="336"/>
                    <a:pt x="163" y="336"/>
                    <a:pt x="163" y="336"/>
                  </a:cubicBezTo>
                  <a:cubicBezTo>
                    <a:pt x="163" y="336"/>
                    <a:pt x="163" y="336"/>
                    <a:pt x="163" y="336"/>
                  </a:cubicBezTo>
                  <a:cubicBezTo>
                    <a:pt x="163" y="336"/>
                    <a:pt x="264" y="388"/>
                    <a:pt x="264" y="478"/>
                  </a:cubicBezTo>
                  <a:cubicBezTo>
                    <a:pt x="264" y="479"/>
                    <a:pt x="264" y="479"/>
                    <a:pt x="264" y="480"/>
                  </a:cubicBezTo>
                  <a:cubicBezTo>
                    <a:pt x="264" y="480"/>
                    <a:pt x="277" y="461"/>
                    <a:pt x="370" y="456"/>
                  </a:cubicBezTo>
                  <a:cubicBezTo>
                    <a:pt x="459" y="451"/>
                    <a:pt x="512" y="376"/>
                    <a:pt x="532" y="298"/>
                  </a:cubicBezTo>
                  <a:cubicBezTo>
                    <a:pt x="514" y="359"/>
                    <a:pt x="435" y="441"/>
                    <a:pt x="385" y="441"/>
                  </a:cubicBezTo>
                  <a:cubicBezTo>
                    <a:pt x="382" y="441"/>
                    <a:pt x="379" y="441"/>
                    <a:pt x="377" y="440"/>
                  </a:cubicBezTo>
                  <a:cubicBezTo>
                    <a:pt x="368" y="438"/>
                    <a:pt x="360" y="438"/>
                    <a:pt x="352" y="438"/>
                  </a:cubicBezTo>
                  <a:cubicBezTo>
                    <a:pt x="310" y="438"/>
                    <a:pt x="276" y="457"/>
                    <a:pt x="276" y="457"/>
                  </a:cubicBezTo>
                  <a:cubicBezTo>
                    <a:pt x="264" y="374"/>
                    <a:pt x="158" y="320"/>
                    <a:pt x="158" y="320"/>
                  </a:cubicBezTo>
                  <a:cubicBezTo>
                    <a:pt x="155" y="349"/>
                    <a:pt x="134" y="379"/>
                    <a:pt x="134" y="379"/>
                  </a:cubicBezTo>
                  <a:cubicBezTo>
                    <a:pt x="117" y="351"/>
                    <a:pt x="71" y="289"/>
                    <a:pt x="130" y="151"/>
                  </a:cubicBezTo>
                  <a:cubicBezTo>
                    <a:pt x="127" y="151"/>
                    <a:pt x="125" y="151"/>
                    <a:pt x="122" y="151"/>
                  </a:cubicBezTo>
                  <a:cubicBezTo>
                    <a:pt x="117" y="151"/>
                    <a:pt x="112" y="150"/>
                    <a:pt x="107" y="149"/>
                  </a:cubicBezTo>
                  <a:cubicBezTo>
                    <a:pt x="77" y="140"/>
                    <a:pt x="60" y="109"/>
                    <a:pt x="68" y="79"/>
                  </a:cubicBezTo>
                  <a:cubicBezTo>
                    <a:pt x="75" y="55"/>
                    <a:pt x="98" y="38"/>
                    <a:pt x="122" y="38"/>
                  </a:cubicBezTo>
                  <a:cubicBezTo>
                    <a:pt x="127" y="38"/>
                    <a:pt x="132" y="39"/>
                    <a:pt x="137" y="40"/>
                  </a:cubicBezTo>
                  <a:cubicBezTo>
                    <a:pt x="157" y="46"/>
                    <a:pt x="171" y="61"/>
                    <a:pt x="176" y="79"/>
                  </a:cubicBezTo>
                  <a:cubicBezTo>
                    <a:pt x="215" y="45"/>
                    <a:pt x="268" y="37"/>
                    <a:pt x="312" y="37"/>
                  </a:cubicBezTo>
                  <a:cubicBezTo>
                    <a:pt x="357" y="37"/>
                    <a:pt x="394" y="46"/>
                    <a:pt x="397" y="47"/>
                  </a:cubicBezTo>
                  <a:cubicBezTo>
                    <a:pt x="389" y="43"/>
                    <a:pt x="382" y="40"/>
                    <a:pt x="374" y="37"/>
                  </a:cubicBezTo>
                  <a:cubicBezTo>
                    <a:pt x="360" y="31"/>
                    <a:pt x="344" y="25"/>
                    <a:pt x="326" y="19"/>
                  </a:cubicBezTo>
                  <a:cubicBezTo>
                    <a:pt x="315" y="16"/>
                    <a:pt x="303" y="13"/>
                    <a:pt x="292" y="10"/>
                  </a:cubicBezTo>
                  <a:cubicBezTo>
                    <a:pt x="292" y="10"/>
                    <a:pt x="292" y="10"/>
                    <a:pt x="292" y="10"/>
                  </a:cubicBezTo>
                  <a:cubicBezTo>
                    <a:pt x="275" y="6"/>
                    <a:pt x="259" y="3"/>
                    <a:pt x="243" y="2"/>
                  </a:cubicBezTo>
                  <a:cubicBezTo>
                    <a:pt x="233" y="1"/>
                    <a:pt x="222" y="0"/>
                    <a:pt x="212" y="0"/>
                  </a:cubicBezTo>
                </a:path>
              </a:pathLst>
            </a:custGeom>
            <a:solidFill>
              <a:srgbClr val="F19E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2" name="Freeform 22">
              <a:extLst>
                <a:ext uri="{FF2B5EF4-FFF2-40B4-BE49-F238E27FC236}">
                  <a16:creationId xmlns:a16="http://schemas.microsoft.com/office/drawing/2014/main" id="{6F4F5909-0E59-CEE8-B5CC-75DCB5A15A22}"/>
                </a:ext>
              </a:extLst>
            </p:cNvPr>
            <p:cNvSpPr>
              <a:spLocks noEditPoints="1"/>
            </p:cNvSpPr>
            <p:nvPr/>
          </p:nvSpPr>
          <p:spPr bwMode="auto">
            <a:xfrm>
              <a:off x="3509963" y="927100"/>
              <a:ext cx="503238" cy="455613"/>
            </a:xfrm>
            <a:custGeom>
              <a:avLst/>
              <a:gdLst>
                <a:gd name="T0" fmla="*/ 50 w 125"/>
                <a:gd name="T1" fmla="*/ 100 h 113"/>
                <a:gd name="T2" fmla="*/ 49 w 125"/>
                <a:gd name="T3" fmla="*/ 100 h 113"/>
                <a:gd name="T4" fmla="*/ 45 w 125"/>
                <a:gd name="T5" fmla="*/ 93 h 113"/>
                <a:gd name="T6" fmla="*/ 50 w 125"/>
                <a:gd name="T7" fmla="*/ 89 h 113"/>
                <a:gd name="T8" fmla="*/ 51 w 125"/>
                <a:gd name="T9" fmla="*/ 89 h 113"/>
                <a:gd name="T10" fmla="*/ 55 w 125"/>
                <a:gd name="T11" fmla="*/ 96 h 113"/>
                <a:gd name="T12" fmla="*/ 50 w 125"/>
                <a:gd name="T13" fmla="*/ 100 h 113"/>
                <a:gd name="T14" fmla="*/ 90 w 125"/>
                <a:gd name="T15" fmla="*/ 96 h 113"/>
                <a:gd name="T16" fmla="*/ 89 w 125"/>
                <a:gd name="T17" fmla="*/ 96 h 113"/>
                <a:gd name="T18" fmla="*/ 85 w 125"/>
                <a:gd name="T19" fmla="*/ 90 h 113"/>
                <a:gd name="T20" fmla="*/ 90 w 125"/>
                <a:gd name="T21" fmla="*/ 86 h 113"/>
                <a:gd name="T22" fmla="*/ 92 w 125"/>
                <a:gd name="T23" fmla="*/ 86 h 113"/>
                <a:gd name="T24" fmla="*/ 95 w 125"/>
                <a:gd name="T25" fmla="*/ 93 h 113"/>
                <a:gd name="T26" fmla="*/ 90 w 125"/>
                <a:gd name="T27" fmla="*/ 96 h 113"/>
                <a:gd name="T28" fmla="*/ 34 w 125"/>
                <a:gd name="T29" fmla="*/ 75 h 113"/>
                <a:gd name="T30" fmla="*/ 33 w 125"/>
                <a:gd name="T31" fmla="*/ 75 h 113"/>
                <a:gd name="T32" fmla="*/ 29 w 125"/>
                <a:gd name="T33" fmla="*/ 68 h 113"/>
                <a:gd name="T34" fmla="*/ 34 w 125"/>
                <a:gd name="T35" fmla="*/ 65 h 113"/>
                <a:gd name="T36" fmla="*/ 36 w 125"/>
                <a:gd name="T37" fmla="*/ 65 h 113"/>
                <a:gd name="T38" fmla="*/ 39 w 125"/>
                <a:gd name="T39" fmla="*/ 71 h 113"/>
                <a:gd name="T40" fmla="*/ 34 w 125"/>
                <a:gd name="T41" fmla="*/ 75 h 113"/>
                <a:gd name="T42" fmla="*/ 63 w 125"/>
                <a:gd name="T43" fmla="*/ 0 h 113"/>
                <a:gd name="T44" fmla="*/ 8 w 125"/>
                <a:gd name="T45" fmla="*/ 41 h 113"/>
                <a:gd name="T46" fmla="*/ 47 w 125"/>
                <a:gd name="T47" fmla="*/ 111 h 113"/>
                <a:gd name="T48" fmla="*/ 63 w 125"/>
                <a:gd name="T49" fmla="*/ 113 h 113"/>
                <a:gd name="T50" fmla="*/ 117 w 125"/>
                <a:gd name="T51" fmla="*/ 72 h 113"/>
                <a:gd name="T52" fmla="*/ 78 w 125"/>
                <a:gd name="T53" fmla="*/ 3 h 113"/>
                <a:gd name="T54" fmla="*/ 63 w 125"/>
                <a:gd name="T55"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 h="113">
                  <a:moveTo>
                    <a:pt x="50" y="100"/>
                  </a:moveTo>
                  <a:cubicBezTo>
                    <a:pt x="50" y="100"/>
                    <a:pt x="49" y="100"/>
                    <a:pt x="49" y="100"/>
                  </a:cubicBezTo>
                  <a:cubicBezTo>
                    <a:pt x="46" y="99"/>
                    <a:pt x="44" y="96"/>
                    <a:pt x="45" y="93"/>
                  </a:cubicBezTo>
                  <a:cubicBezTo>
                    <a:pt x="46" y="91"/>
                    <a:pt x="48" y="89"/>
                    <a:pt x="50" y="89"/>
                  </a:cubicBezTo>
                  <a:cubicBezTo>
                    <a:pt x="50" y="89"/>
                    <a:pt x="51" y="89"/>
                    <a:pt x="51" y="89"/>
                  </a:cubicBezTo>
                  <a:cubicBezTo>
                    <a:pt x="54" y="90"/>
                    <a:pt x="56" y="93"/>
                    <a:pt x="55" y="96"/>
                  </a:cubicBezTo>
                  <a:cubicBezTo>
                    <a:pt x="54" y="98"/>
                    <a:pt x="52" y="100"/>
                    <a:pt x="50" y="100"/>
                  </a:cubicBezTo>
                  <a:moveTo>
                    <a:pt x="90" y="96"/>
                  </a:moveTo>
                  <a:cubicBezTo>
                    <a:pt x="90" y="96"/>
                    <a:pt x="89" y="96"/>
                    <a:pt x="89" y="96"/>
                  </a:cubicBezTo>
                  <a:cubicBezTo>
                    <a:pt x="86" y="95"/>
                    <a:pt x="84" y="93"/>
                    <a:pt x="85" y="90"/>
                  </a:cubicBezTo>
                  <a:cubicBezTo>
                    <a:pt x="86" y="87"/>
                    <a:pt x="88" y="86"/>
                    <a:pt x="90" y="86"/>
                  </a:cubicBezTo>
                  <a:cubicBezTo>
                    <a:pt x="91" y="86"/>
                    <a:pt x="91" y="86"/>
                    <a:pt x="92" y="86"/>
                  </a:cubicBezTo>
                  <a:cubicBezTo>
                    <a:pt x="95" y="87"/>
                    <a:pt x="96" y="90"/>
                    <a:pt x="95" y="93"/>
                  </a:cubicBezTo>
                  <a:cubicBezTo>
                    <a:pt x="95" y="95"/>
                    <a:pt x="93" y="96"/>
                    <a:pt x="90" y="96"/>
                  </a:cubicBezTo>
                  <a:moveTo>
                    <a:pt x="34" y="75"/>
                  </a:moveTo>
                  <a:cubicBezTo>
                    <a:pt x="34" y="75"/>
                    <a:pt x="33" y="75"/>
                    <a:pt x="33" y="75"/>
                  </a:cubicBezTo>
                  <a:cubicBezTo>
                    <a:pt x="30" y="74"/>
                    <a:pt x="28" y="71"/>
                    <a:pt x="29" y="68"/>
                  </a:cubicBezTo>
                  <a:cubicBezTo>
                    <a:pt x="30" y="66"/>
                    <a:pt x="32" y="65"/>
                    <a:pt x="34" y="65"/>
                  </a:cubicBezTo>
                  <a:cubicBezTo>
                    <a:pt x="35" y="65"/>
                    <a:pt x="35" y="65"/>
                    <a:pt x="36" y="65"/>
                  </a:cubicBezTo>
                  <a:cubicBezTo>
                    <a:pt x="38" y="66"/>
                    <a:pt x="40" y="68"/>
                    <a:pt x="39" y="71"/>
                  </a:cubicBezTo>
                  <a:cubicBezTo>
                    <a:pt x="39" y="74"/>
                    <a:pt x="36" y="75"/>
                    <a:pt x="34" y="75"/>
                  </a:cubicBezTo>
                  <a:moveTo>
                    <a:pt x="63" y="0"/>
                  </a:moveTo>
                  <a:cubicBezTo>
                    <a:pt x="38" y="0"/>
                    <a:pt x="15" y="17"/>
                    <a:pt x="8" y="41"/>
                  </a:cubicBezTo>
                  <a:cubicBezTo>
                    <a:pt x="0" y="71"/>
                    <a:pt x="17" y="103"/>
                    <a:pt x="47" y="111"/>
                  </a:cubicBezTo>
                  <a:cubicBezTo>
                    <a:pt x="52" y="112"/>
                    <a:pt x="58" y="113"/>
                    <a:pt x="63" y="113"/>
                  </a:cubicBezTo>
                  <a:cubicBezTo>
                    <a:pt x="87" y="113"/>
                    <a:pt x="110" y="97"/>
                    <a:pt x="117" y="72"/>
                  </a:cubicBezTo>
                  <a:cubicBezTo>
                    <a:pt x="125" y="42"/>
                    <a:pt x="108" y="11"/>
                    <a:pt x="78" y="3"/>
                  </a:cubicBezTo>
                  <a:cubicBezTo>
                    <a:pt x="73" y="1"/>
                    <a:pt x="68" y="0"/>
                    <a:pt x="63" y="0"/>
                  </a:cubicBezTo>
                </a:path>
              </a:pathLst>
            </a:custGeom>
            <a:solidFill>
              <a:srgbClr val="F18D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3" name="Freeform 23">
              <a:extLst>
                <a:ext uri="{FF2B5EF4-FFF2-40B4-BE49-F238E27FC236}">
                  <a16:creationId xmlns:a16="http://schemas.microsoft.com/office/drawing/2014/main" id="{B466865E-22C4-98BB-B156-FE93E843F61A}"/>
                </a:ext>
              </a:extLst>
            </p:cNvPr>
            <p:cNvSpPr>
              <a:spLocks/>
            </p:cNvSpPr>
            <p:nvPr/>
          </p:nvSpPr>
          <p:spPr bwMode="auto">
            <a:xfrm>
              <a:off x="2417763" y="704850"/>
              <a:ext cx="196850" cy="290513"/>
            </a:xfrm>
            <a:custGeom>
              <a:avLst/>
              <a:gdLst>
                <a:gd name="T0" fmla="*/ 46 w 49"/>
                <a:gd name="T1" fmla="*/ 0 h 72"/>
                <a:gd name="T2" fmla="*/ 20 w 49"/>
                <a:gd name="T3" fmla="*/ 30 h 72"/>
                <a:gd name="T4" fmla="*/ 20 w 49"/>
                <a:gd name="T5" fmla="*/ 33 h 72"/>
                <a:gd name="T6" fmla="*/ 16 w 49"/>
                <a:gd name="T7" fmla="*/ 36 h 72"/>
                <a:gd name="T8" fmla="*/ 10 w 49"/>
                <a:gd name="T9" fmla="*/ 49 h 72"/>
                <a:gd name="T10" fmla="*/ 0 w 49"/>
                <a:gd name="T11" fmla="*/ 72 h 72"/>
                <a:gd name="T12" fmla="*/ 46 w 49"/>
                <a:gd name="T13" fmla="*/ 31 h 72"/>
                <a:gd name="T14" fmla="*/ 46 w 49"/>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72">
                  <a:moveTo>
                    <a:pt x="46" y="0"/>
                  </a:moveTo>
                  <a:cubicBezTo>
                    <a:pt x="37" y="9"/>
                    <a:pt x="28" y="18"/>
                    <a:pt x="20" y="30"/>
                  </a:cubicBezTo>
                  <a:cubicBezTo>
                    <a:pt x="20" y="31"/>
                    <a:pt x="20" y="32"/>
                    <a:pt x="20" y="33"/>
                  </a:cubicBezTo>
                  <a:cubicBezTo>
                    <a:pt x="20" y="34"/>
                    <a:pt x="18" y="36"/>
                    <a:pt x="16" y="36"/>
                  </a:cubicBezTo>
                  <a:cubicBezTo>
                    <a:pt x="14" y="40"/>
                    <a:pt x="12" y="44"/>
                    <a:pt x="10" y="49"/>
                  </a:cubicBezTo>
                  <a:cubicBezTo>
                    <a:pt x="6" y="56"/>
                    <a:pt x="3" y="64"/>
                    <a:pt x="0" y="72"/>
                  </a:cubicBezTo>
                  <a:cubicBezTo>
                    <a:pt x="21" y="69"/>
                    <a:pt x="40" y="53"/>
                    <a:pt x="46" y="31"/>
                  </a:cubicBezTo>
                  <a:cubicBezTo>
                    <a:pt x="49" y="20"/>
                    <a:pt x="49" y="10"/>
                    <a:pt x="46" y="0"/>
                  </a:cubicBezTo>
                </a:path>
              </a:pathLst>
            </a:custGeom>
            <a:solidFill>
              <a:srgbClr val="F18D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4" name="Freeform 24">
              <a:extLst>
                <a:ext uri="{FF2B5EF4-FFF2-40B4-BE49-F238E27FC236}">
                  <a16:creationId xmlns:a16="http://schemas.microsoft.com/office/drawing/2014/main" id="{440932CC-A9AE-84DD-CCB7-73C34CD0A61C}"/>
                </a:ext>
              </a:extLst>
            </p:cNvPr>
            <p:cNvSpPr>
              <a:spLocks noEditPoints="1"/>
            </p:cNvSpPr>
            <p:nvPr/>
          </p:nvSpPr>
          <p:spPr bwMode="auto">
            <a:xfrm>
              <a:off x="2135188" y="539750"/>
              <a:ext cx="468313" cy="455613"/>
            </a:xfrm>
            <a:custGeom>
              <a:avLst/>
              <a:gdLst>
                <a:gd name="T0" fmla="*/ 59 w 116"/>
                <a:gd name="T1" fmla="*/ 90 h 113"/>
                <a:gd name="T2" fmla="*/ 57 w 116"/>
                <a:gd name="T3" fmla="*/ 90 h 113"/>
                <a:gd name="T4" fmla="*/ 54 w 116"/>
                <a:gd name="T5" fmla="*/ 83 h 113"/>
                <a:gd name="T6" fmla="*/ 59 w 116"/>
                <a:gd name="T7" fmla="*/ 80 h 113"/>
                <a:gd name="T8" fmla="*/ 60 w 116"/>
                <a:gd name="T9" fmla="*/ 80 h 113"/>
                <a:gd name="T10" fmla="*/ 64 w 116"/>
                <a:gd name="T11" fmla="*/ 86 h 113"/>
                <a:gd name="T12" fmla="*/ 59 w 116"/>
                <a:gd name="T13" fmla="*/ 90 h 113"/>
                <a:gd name="T14" fmla="*/ 26 w 116"/>
                <a:gd name="T15" fmla="*/ 66 h 113"/>
                <a:gd name="T16" fmla="*/ 25 w 116"/>
                <a:gd name="T17" fmla="*/ 66 h 113"/>
                <a:gd name="T18" fmla="*/ 21 w 116"/>
                <a:gd name="T19" fmla="*/ 60 h 113"/>
                <a:gd name="T20" fmla="*/ 26 w 116"/>
                <a:gd name="T21" fmla="*/ 56 h 113"/>
                <a:gd name="T22" fmla="*/ 27 w 116"/>
                <a:gd name="T23" fmla="*/ 56 h 113"/>
                <a:gd name="T24" fmla="*/ 31 w 116"/>
                <a:gd name="T25" fmla="*/ 62 h 113"/>
                <a:gd name="T26" fmla="*/ 26 w 116"/>
                <a:gd name="T27" fmla="*/ 66 h 113"/>
                <a:gd name="T28" fmla="*/ 62 w 116"/>
                <a:gd name="T29" fmla="*/ 0 h 113"/>
                <a:gd name="T30" fmla="*/ 8 w 116"/>
                <a:gd name="T31" fmla="*/ 41 h 113"/>
                <a:gd name="T32" fmla="*/ 47 w 116"/>
                <a:gd name="T33" fmla="*/ 111 h 113"/>
                <a:gd name="T34" fmla="*/ 62 w 116"/>
                <a:gd name="T35" fmla="*/ 113 h 113"/>
                <a:gd name="T36" fmla="*/ 70 w 116"/>
                <a:gd name="T37" fmla="*/ 113 h 113"/>
                <a:gd name="T38" fmla="*/ 80 w 116"/>
                <a:gd name="T39" fmla="*/ 90 h 113"/>
                <a:gd name="T40" fmla="*/ 86 w 116"/>
                <a:gd name="T41" fmla="*/ 77 h 113"/>
                <a:gd name="T42" fmla="*/ 85 w 116"/>
                <a:gd name="T43" fmla="*/ 77 h 113"/>
                <a:gd name="T44" fmla="*/ 84 w 116"/>
                <a:gd name="T45" fmla="*/ 77 h 113"/>
                <a:gd name="T46" fmla="*/ 80 w 116"/>
                <a:gd name="T47" fmla="*/ 71 h 113"/>
                <a:gd name="T48" fmla="*/ 85 w 116"/>
                <a:gd name="T49" fmla="*/ 67 h 113"/>
                <a:gd name="T50" fmla="*/ 87 w 116"/>
                <a:gd name="T51" fmla="*/ 67 h 113"/>
                <a:gd name="T52" fmla="*/ 90 w 116"/>
                <a:gd name="T53" fmla="*/ 71 h 113"/>
                <a:gd name="T54" fmla="*/ 116 w 116"/>
                <a:gd name="T55" fmla="*/ 41 h 113"/>
                <a:gd name="T56" fmla="*/ 77 w 116"/>
                <a:gd name="T57" fmla="*/ 2 h 113"/>
                <a:gd name="T58" fmla="*/ 62 w 116"/>
                <a:gd name="T5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3">
                  <a:moveTo>
                    <a:pt x="59" y="90"/>
                  </a:moveTo>
                  <a:cubicBezTo>
                    <a:pt x="58" y="90"/>
                    <a:pt x="58" y="90"/>
                    <a:pt x="57" y="90"/>
                  </a:cubicBezTo>
                  <a:cubicBezTo>
                    <a:pt x="54" y="89"/>
                    <a:pt x="53" y="86"/>
                    <a:pt x="54" y="83"/>
                  </a:cubicBezTo>
                  <a:cubicBezTo>
                    <a:pt x="54" y="81"/>
                    <a:pt x="56" y="80"/>
                    <a:pt x="59" y="80"/>
                  </a:cubicBezTo>
                  <a:cubicBezTo>
                    <a:pt x="59" y="80"/>
                    <a:pt x="60" y="80"/>
                    <a:pt x="60" y="80"/>
                  </a:cubicBezTo>
                  <a:cubicBezTo>
                    <a:pt x="63" y="81"/>
                    <a:pt x="65" y="83"/>
                    <a:pt x="64" y="86"/>
                  </a:cubicBezTo>
                  <a:cubicBezTo>
                    <a:pt x="63" y="89"/>
                    <a:pt x="61" y="90"/>
                    <a:pt x="59" y="90"/>
                  </a:cubicBezTo>
                  <a:moveTo>
                    <a:pt x="26" y="66"/>
                  </a:moveTo>
                  <a:cubicBezTo>
                    <a:pt x="26" y="66"/>
                    <a:pt x="25" y="66"/>
                    <a:pt x="25" y="66"/>
                  </a:cubicBezTo>
                  <a:cubicBezTo>
                    <a:pt x="22" y="65"/>
                    <a:pt x="20" y="62"/>
                    <a:pt x="21" y="60"/>
                  </a:cubicBezTo>
                  <a:cubicBezTo>
                    <a:pt x="22" y="57"/>
                    <a:pt x="24" y="56"/>
                    <a:pt x="26" y="56"/>
                  </a:cubicBezTo>
                  <a:cubicBezTo>
                    <a:pt x="27" y="56"/>
                    <a:pt x="27" y="56"/>
                    <a:pt x="27" y="56"/>
                  </a:cubicBezTo>
                  <a:cubicBezTo>
                    <a:pt x="30" y="57"/>
                    <a:pt x="32" y="60"/>
                    <a:pt x="31" y="62"/>
                  </a:cubicBezTo>
                  <a:cubicBezTo>
                    <a:pt x="30" y="65"/>
                    <a:pt x="28" y="66"/>
                    <a:pt x="26" y="66"/>
                  </a:cubicBezTo>
                  <a:moveTo>
                    <a:pt x="62" y="0"/>
                  </a:moveTo>
                  <a:cubicBezTo>
                    <a:pt x="38" y="0"/>
                    <a:pt x="15" y="17"/>
                    <a:pt x="8" y="41"/>
                  </a:cubicBezTo>
                  <a:cubicBezTo>
                    <a:pt x="0" y="71"/>
                    <a:pt x="17" y="102"/>
                    <a:pt x="47" y="111"/>
                  </a:cubicBezTo>
                  <a:cubicBezTo>
                    <a:pt x="52" y="112"/>
                    <a:pt x="57" y="113"/>
                    <a:pt x="62" y="113"/>
                  </a:cubicBezTo>
                  <a:cubicBezTo>
                    <a:pt x="65" y="113"/>
                    <a:pt x="67" y="113"/>
                    <a:pt x="70" y="113"/>
                  </a:cubicBezTo>
                  <a:cubicBezTo>
                    <a:pt x="73" y="105"/>
                    <a:pt x="76" y="97"/>
                    <a:pt x="80" y="90"/>
                  </a:cubicBezTo>
                  <a:cubicBezTo>
                    <a:pt x="82" y="85"/>
                    <a:pt x="84" y="81"/>
                    <a:pt x="86" y="77"/>
                  </a:cubicBezTo>
                  <a:cubicBezTo>
                    <a:pt x="86" y="77"/>
                    <a:pt x="86" y="77"/>
                    <a:pt x="85" y="77"/>
                  </a:cubicBezTo>
                  <a:cubicBezTo>
                    <a:pt x="85" y="77"/>
                    <a:pt x="84" y="77"/>
                    <a:pt x="84" y="77"/>
                  </a:cubicBezTo>
                  <a:cubicBezTo>
                    <a:pt x="81" y="76"/>
                    <a:pt x="79" y="74"/>
                    <a:pt x="80" y="71"/>
                  </a:cubicBezTo>
                  <a:cubicBezTo>
                    <a:pt x="81" y="68"/>
                    <a:pt x="83" y="67"/>
                    <a:pt x="85" y="67"/>
                  </a:cubicBezTo>
                  <a:cubicBezTo>
                    <a:pt x="86" y="67"/>
                    <a:pt x="86" y="67"/>
                    <a:pt x="87" y="67"/>
                  </a:cubicBezTo>
                  <a:cubicBezTo>
                    <a:pt x="89" y="68"/>
                    <a:pt x="90" y="69"/>
                    <a:pt x="90" y="71"/>
                  </a:cubicBezTo>
                  <a:cubicBezTo>
                    <a:pt x="98" y="59"/>
                    <a:pt x="107" y="50"/>
                    <a:pt x="116" y="41"/>
                  </a:cubicBezTo>
                  <a:cubicBezTo>
                    <a:pt x="111" y="23"/>
                    <a:pt x="97" y="8"/>
                    <a:pt x="77" y="2"/>
                  </a:cubicBezTo>
                  <a:cubicBezTo>
                    <a:pt x="72" y="1"/>
                    <a:pt x="67" y="0"/>
                    <a:pt x="62" y="0"/>
                  </a:cubicBezTo>
                </a:path>
              </a:pathLst>
            </a:custGeom>
            <a:solidFill>
              <a:srgbClr val="EE81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5" name="Freeform 25">
              <a:extLst>
                <a:ext uri="{FF2B5EF4-FFF2-40B4-BE49-F238E27FC236}">
                  <a16:creationId xmlns:a16="http://schemas.microsoft.com/office/drawing/2014/main" id="{C444AC7B-E62A-FF3F-5AB4-316506B69CE0}"/>
                </a:ext>
              </a:extLst>
            </p:cNvPr>
            <p:cNvSpPr>
              <a:spLocks/>
            </p:cNvSpPr>
            <p:nvPr/>
          </p:nvSpPr>
          <p:spPr bwMode="auto">
            <a:xfrm>
              <a:off x="2114550" y="1052513"/>
              <a:ext cx="463550" cy="423863"/>
            </a:xfrm>
            <a:custGeom>
              <a:avLst/>
              <a:gdLst>
                <a:gd name="T0" fmla="*/ 101 w 115"/>
                <a:gd name="T1" fmla="*/ 30 h 105"/>
                <a:gd name="T2" fmla="*/ 101 w 115"/>
                <a:gd name="T3" fmla="*/ 30 h 105"/>
                <a:gd name="T4" fmla="*/ 93 w 115"/>
                <a:gd name="T5" fmla="*/ 62 h 105"/>
                <a:gd name="T6" fmla="*/ 79 w 115"/>
                <a:gd name="T7" fmla="*/ 82 h 105"/>
                <a:gd name="T8" fmla="*/ 69 w 115"/>
                <a:gd name="T9" fmla="*/ 88 h 105"/>
                <a:gd name="T10" fmla="*/ 57 w 115"/>
                <a:gd name="T11" fmla="*/ 91 h 105"/>
                <a:gd name="T12" fmla="*/ 43 w 115"/>
                <a:gd name="T13" fmla="*/ 89 h 105"/>
                <a:gd name="T14" fmla="*/ 20 w 115"/>
                <a:gd name="T15" fmla="*/ 74 h 105"/>
                <a:gd name="T16" fmla="*/ 15 w 115"/>
                <a:gd name="T17" fmla="*/ 52 h 105"/>
                <a:gd name="T18" fmla="*/ 20 w 115"/>
                <a:gd name="T19" fmla="*/ 24 h 105"/>
                <a:gd name="T20" fmla="*/ 23 w 115"/>
                <a:gd name="T21" fmla="*/ 14 h 105"/>
                <a:gd name="T22" fmla="*/ 24 w 115"/>
                <a:gd name="T23" fmla="*/ 12 h 105"/>
                <a:gd name="T24" fmla="*/ 25 w 115"/>
                <a:gd name="T25" fmla="*/ 11 h 105"/>
                <a:gd name="T26" fmla="*/ 25 w 115"/>
                <a:gd name="T27" fmla="*/ 11 h 105"/>
                <a:gd name="T28" fmla="*/ 25 w 115"/>
                <a:gd name="T29" fmla="*/ 11 h 105"/>
                <a:gd name="T30" fmla="*/ 23 w 115"/>
                <a:gd name="T31" fmla="*/ 10 h 105"/>
                <a:gd name="T32" fmla="*/ 25 w 115"/>
                <a:gd name="T33" fmla="*/ 11 h 105"/>
                <a:gd name="T34" fmla="*/ 25 w 115"/>
                <a:gd name="T35" fmla="*/ 11 h 105"/>
                <a:gd name="T36" fmla="*/ 23 w 115"/>
                <a:gd name="T37" fmla="*/ 10 h 105"/>
                <a:gd name="T38" fmla="*/ 25 w 115"/>
                <a:gd name="T39" fmla="*/ 11 h 105"/>
                <a:gd name="T40" fmla="*/ 22 w 115"/>
                <a:gd name="T41" fmla="*/ 2 h 105"/>
                <a:gd name="T42" fmla="*/ 12 w 115"/>
                <a:gd name="T43" fmla="*/ 5 h 105"/>
                <a:gd name="T44" fmla="*/ 6 w 115"/>
                <a:gd name="T45" fmla="*/ 19 h 105"/>
                <a:gd name="T46" fmla="*/ 0 w 115"/>
                <a:gd name="T47" fmla="*/ 52 h 105"/>
                <a:gd name="T48" fmla="*/ 8 w 115"/>
                <a:gd name="T49" fmla="*/ 81 h 105"/>
                <a:gd name="T50" fmla="*/ 39 w 115"/>
                <a:gd name="T51" fmla="*/ 102 h 105"/>
                <a:gd name="T52" fmla="*/ 57 w 115"/>
                <a:gd name="T53" fmla="*/ 105 h 105"/>
                <a:gd name="T54" fmla="*/ 75 w 115"/>
                <a:gd name="T55" fmla="*/ 102 h 105"/>
                <a:gd name="T56" fmla="*/ 97 w 115"/>
                <a:gd name="T57" fmla="*/ 84 h 105"/>
                <a:gd name="T58" fmla="*/ 112 w 115"/>
                <a:gd name="T59" fmla="*/ 49 h 105"/>
                <a:gd name="T60" fmla="*/ 115 w 115"/>
                <a:gd name="T61" fmla="*/ 31 h 105"/>
                <a:gd name="T62" fmla="*/ 108 w 115"/>
                <a:gd name="T63" fmla="*/ 23 h 105"/>
                <a:gd name="T64" fmla="*/ 101 w 115"/>
                <a:gd name="T6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5" h="105">
                  <a:moveTo>
                    <a:pt x="101" y="30"/>
                  </a:moveTo>
                  <a:cubicBezTo>
                    <a:pt x="101" y="30"/>
                    <a:pt x="101" y="30"/>
                    <a:pt x="101" y="30"/>
                  </a:cubicBezTo>
                  <a:cubicBezTo>
                    <a:pt x="100" y="31"/>
                    <a:pt x="99" y="47"/>
                    <a:pt x="93" y="62"/>
                  </a:cubicBezTo>
                  <a:cubicBezTo>
                    <a:pt x="89" y="70"/>
                    <a:pt x="85" y="77"/>
                    <a:pt x="79" y="82"/>
                  </a:cubicBezTo>
                  <a:cubicBezTo>
                    <a:pt x="76" y="85"/>
                    <a:pt x="73" y="87"/>
                    <a:pt x="69" y="88"/>
                  </a:cubicBezTo>
                  <a:cubicBezTo>
                    <a:pt x="66" y="90"/>
                    <a:pt x="62" y="91"/>
                    <a:pt x="57" y="91"/>
                  </a:cubicBezTo>
                  <a:cubicBezTo>
                    <a:pt x="53" y="91"/>
                    <a:pt x="48" y="90"/>
                    <a:pt x="43" y="89"/>
                  </a:cubicBezTo>
                  <a:cubicBezTo>
                    <a:pt x="31" y="85"/>
                    <a:pt x="24" y="80"/>
                    <a:pt x="20" y="74"/>
                  </a:cubicBezTo>
                  <a:cubicBezTo>
                    <a:pt x="16" y="67"/>
                    <a:pt x="15" y="60"/>
                    <a:pt x="15" y="52"/>
                  </a:cubicBezTo>
                  <a:cubicBezTo>
                    <a:pt x="15" y="42"/>
                    <a:pt x="17" y="31"/>
                    <a:pt x="20" y="24"/>
                  </a:cubicBezTo>
                  <a:cubicBezTo>
                    <a:pt x="21" y="20"/>
                    <a:pt x="22" y="17"/>
                    <a:pt x="23" y="14"/>
                  </a:cubicBezTo>
                  <a:cubicBezTo>
                    <a:pt x="24" y="13"/>
                    <a:pt x="24" y="13"/>
                    <a:pt x="24" y="12"/>
                  </a:cubicBezTo>
                  <a:cubicBezTo>
                    <a:pt x="25" y="11"/>
                    <a:pt x="25" y="11"/>
                    <a:pt x="25" y="11"/>
                  </a:cubicBezTo>
                  <a:cubicBezTo>
                    <a:pt x="25" y="11"/>
                    <a:pt x="25" y="11"/>
                    <a:pt x="25" y="11"/>
                  </a:cubicBezTo>
                  <a:cubicBezTo>
                    <a:pt x="25" y="11"/>
                    <a:pt x="25" y="11"/>
                    <a:pt x="25" y="11"/>
                  </a:cubicBezTo>
                  <a:cubicBezTo>
                    <a:pt x="23" y="10"/>
                    <a:pt x="23" y="10"/>
                    <a:pt x="23" y="10"/>
                  </a:cubicBezTo>
                  <a:cubicBezTo>
                    <a:pt x="25" y="11"/>
                    <a:pt x="25" y="11"/>
                    <a:pt x="25" y="11"/>
                  </a:cubicBezTo>
                  <a:cubicBezTo>
                    <a:pt x="25" y="11"/>
                    <a:pt x="25" y="11"/>
                    <a:pt x="25" y="11"/>
                  </a:cubicBezTo>
                  <a:cubicBezTo>
                    <a:pt x="23" y="10"/>
                    <a:pt x="23" y="10"/>
                    <a:pt x="23" y="10"/>
                  </a:cubicBezTo>
                  <a:cubicBezTo>
                    <a:pt x="25" y="11"/>
                    <a:pt x="25" y="11"/>
                    <a:pt x="25" y="11"/>
                  </a:cubicBezTo>
                  <a:cubicBezTo>
                    <a:pt x="27" y="8"/>
                    <a:pt x="25" y="3"/>
                    <a:pt x="22" y="2"/>
                  </a:cubicBezTo>
                  <a:cubicBezTo>
                    <a:pt x="18" y="0"/>
                    <a:pt x="14" y="1"/>
                    <a:pt x="12" y="5"/>
                  </a:cubicBezTo>
                  <a:cubicBezTo>
                    <a:pt x="12" y="5"/>
                    <a:pt x="9" y="11"/>
                    <a:pt x="6" y="19"/>
                  </a:cubicBezTo>
                  <a:cubicBezTo>
                    <a:pt x="3" y="28"/>
                    <a:pt x="0" y="39"/>
                    <a:pt x="0" y="52"/>
                  </a:cubicBezTo>
                  <a:cubicBezTo>
                    <a:pt x="0" y="62"/>
                    <a:pt x="2" y="72"/>
                    <a:pt x="8" y="81"/>
                  </a:cubicBezTo>
                  <a:cubicBezTo>
                    <a:pt x="14" y="91"/>
                    <a:pt x="24" y="98"/>
                    <a:pt x="39" y="102"/>
                  </a:cubicBezTo>
                  <a:cubicBezTo>
                    <a:pt x="45" y="104"/>
                    <a:pt x="51" y="105"/>
                    <a:pt x="57" y="105"/>
                  </a:cubicBezTo>
                  <a:cubicBezTo>
                    <a:pt x="63" y="105"/>
                    <a:pt x="70" y="104"/>
                    <a:pt x="75" y="102"/>
                  </a:cubicBezTo>
                  <a:cubicBezTo>
                    <a:pt x="84" y="98"/>
                    <a:pt x="92" y="91"/>
                    <a:pt x="97" y="84"/>
                  </a:cubicBezTo>
                  <a:cubicBezTo>
                    <a:pt x="105" y="73"/>
                    <a:pt x="109" y="60"/>
                    <a:pt x="112" y="49"/>
                  </a:cubicBezTo>
                  <a:cubicBezTo>
                    <a:pt x="114" y="39"/>
                    <a:pt x="115" y="31"/>
                    <a:pt x="115" y="31"/>
                  </a:cubicBezTo>
                  <a:cubicBezTo>
                    <a:pt x="115" y="27"/>
                    <a:pt x="112" y="24"/>
                    <a:pt x="108" y="23"/>
                  </a:cubicBezTo>
                  <a:cubicBezTo>
                    <a:pt x="104" y="23"/>
                    <a:pt x="101" y="26"/>
                    <a:pt x="101" y="30"/>
                  </a:cubicBezTo>
                  <a:close/>
                </a:path>
              </a:pathLst>
            </a:custGeom>
            <a:solidFill>
              <a:srgbClr val="5B26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6" name="Freeform 26">
              <a:extLst>
                <a:ext uri="{FF2B5EF4-FFF2-40B4-BE49-F238E27FC236}">
                  <a16:creationId xmlns:a16="http://schemas.microsoft.com/office/drawing/2014/main" id="{2D6AD9C3-B4E0-DF75-0F99-59E792BE650F}"/>
                </a:ext>
              </a:extLst>
            </p:cNvPr>
            <p:cNvSpPr>
              <a:spLocks/>
            </p:cNvSpPr>
            <p:nvPr/>
          </p:nvSpPr>
          <p:spPr bwMode="auto">
            <a:xfrm>
              <a:off x="3321050" y="1390650"/>
              <a:ext cx="461963" cy="423863"/>
            </a:xfrm>
            <a:custGeom>
              <a:avLst/>
              <a:gdLst>
                <a:gd name="T0" fmla="*/ 100 w 115"/>
                <a:gd name="T1" fmla="*/ 30 h 105"/>
                <a:gd name="T2" fmla="*/ 100 w 115"/>
                <a:gd name="T3" fmla="*/ 30 h 105"/>
                <a:gd name="T4" fmla="*/ 92 w 115"/>
                <a:gd name="T5" fmla="*/ 62 h 105"/>
                <a:gd name="T6" fmla="*/ 79 w 115"/>
                <a:gd name="T7" fmla="*/ 82 h 105"/>
                <a:gd name="T8" fmla="*/ 69 w 115"/>
                <a:gd name="T9" fmla="*/ 88 h 105"/>
                <a:gd name="T10" fmla="*/ 57 w 115"/>
                <a:gd name="T11" fmla="*/ 91 h 105"/>
                <a:gd name="T12" fmla="*/ 43 w 115"/>
                <a:gd name="T13" fmla="*/ 89 h 105"/>
                <a:gd name="T14" fmla="*/ 20 w 115"/>
                <a:gd name="T15" fmla="*/ 74 h 105"/>
                <a:gd name="T16" fmla="*/ 14 w 115"/>
                <a:gd name="T17" fmla="*/ 52 h 105"/>
                <a:gd name="T18" fmla="*/ 20 w 115"/>
                <a:gd name="T19" fmla="*/ 24 h 105"/>
                <a:gd name="T20" fmla="*/ 23 w 115"/>
                <a:gd name="T21" fmla="*/ 15 h 105"/>
                <a:gd name="T22" fmla="*/ 24 w 115"/>
                <a:gd name="T23" fmla="*/ 12 h 105"/>
                <a:gd name="T24" fmla="*/ 25 w 115"/>
                <a:gd name="T25" fmla="*/ 11 h 105"/>
                <a:gd name="T26" fmla="*/ 25 w 115"/>
                <a:gd name="T27" fmla="*/ 11 h 105"/>
                <a:gd name="T28" fmla="*/ 25 w 115"/>
                <a:gd name="T29" fmla="*/ 11 h 105"/>
                <a:gd name="T30" fmla="*/ 23 w 115"/>
                <a:gd name="T31" fmla="*/ 10 h 105"/>
                <a:gd name="T32" fmla="*/ 25 w 115"/>
                <a:gd name="T33" fmla="*/ 11 h 105"/>
                <a:gd name="T34" fmla="*/ 25 w 115"/>
                <a:gd name="T35" fmla="*/ 11 h 105"/>
                <a:gd name="T36" fmla="*/ 23 w 115"/>
                <a:gd name="T37" fmla="*/ 10 h 105"/>
                <a:gd name="T38" fmla="*/ 25 w 115"/>
                <a:gd name="T39" fmla="*/ 11 h 105"/>
                <a:gd name="T40" fmla="*/ 21 w 115"/>
                <a:gd name="T41" fmla="*/ 2 h 105"/>
                <a:gd name="T42" fmla="*/ 12 w 115"/>
                <a:gd name="T43" fmla="*/ 5 h 105"/>
                <a:gd name="T44" fmla="*/ 6 w 115"/>
                <a:gd name="T45" fmla="*/ 19 h 105"/>
                <a:gd name="T46" fmla="*/ 0 w 115"/>
                <a:gd name="T47" fmla="*/ 52 h 105"/>
                <a:gd name="T48" fmla="*/ 8 w 115"/>
                <a:gd name="T49" fmla="*/ 81 h 105"/>
                <a:gd name="T50" fmla="*/ 39 w 115"/>
                <a:gd name="T51" fmla="*/ 102 h 105"/>
                <a:gd name="T52" fmla="*/ 57 w 115"/>
                <a:gd name="T53" fmla="*/ 105 h 105"/>
                <a:gd name="T54" fmla="*/ 75 w 115"/>
                <a:gd name="T55" fmla="*/ 102 h 105"/>
                <a:gd name="T56" fmla="*/ 97 w 115"/>
                <a:gd name="T57" fmla="*/ 84 h 105"/>
                <a:gd name="T58" fmla="*/ 112 w 115"/>
                <a:gd name="T59" fmla="*/ 49 h 105"/>
                <a:gd name="T60" fmla="*/ 115 w 115"/>
                <a:gd name="T61" fmla="*/ 31 h 105"/>
                <a:gd name="T62" fmla="*/ 108 w 115"/>
                <a:gd name="T63" fmla="*/ 24 h 105"/>
                <a:gd name="T64" fmla="*/ 100 w 115"/>
                <a:gd name="T6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5" h="105">
                  <a:moveTo>
                    <a:pt x="100" y="30"/>
                  </a:moveTo>
                  <a:cubicBezTo>
                    <a:pt x="100" y="30"/>
                    <a:pt x="100" y="30"/>
                    <a:pt x="100" y="30"/>
                  </a:cubicBezTo>
                  <a:cubicBezTo>
                    <a:pt x="100" y="31"/>
                    <a:pt x="99" y="47"/>
                    <a:pt x="92" y="62"/>
                  </a:cubicBezTo>
                  <a:cubicBezTo>
                    <a:pt x="89" y="70"/>
                    <a:pt x="85" y="77"/>
                    <a:pt x="79" y="82"/>
                  </a:cubicBezTo>
                  <a:cubicBezTo>
                    <a:pt x="76" y="85"/>
                    <a:pt x="73" y="87"/>
                    <a:pt x="69" y="88"/>
                  </a:cubicBezTo>
                  <a:cubicBezTo>
                    <a:pt x="66" y="90"/>
                    <a:pt x="61" y="91"/>
                    <a:pt x="57" y="91"/>
                  </a:cubicBezTo>
                  <a:cubicBezTo>
                    <a:pt x="53" y="91"/>
                    <a:pt x="48" y="90"/>
                    <a:pt x="43" y="89"/>
                  </a:cubicBezTo>
                  <a:cubicBezTo>
                    <a:pt x="31" y="85"/>
                    <a:pt x="24" y="80"/>
                    <a:pt x="20" y="74"/>
                  </a:cubicBezTo>
                  <a:cubicBezTo>
                    <a:pt x="16" y="67"/>
                    <a:pt x="14" y="60"/>
                    <a:pt x="14" y="52"/>
                  </a:cubicBezTo>
                  <a:cubicBezTo>
                    <a:pt x="14" y="42"/>
                    <a:pt x="17" y="32"/>
                    <a:pt x="20" y="24"/>
                  </a:cubicBezTo>
                  <a:cubicBezTo>
                    <a:pt x="21" y="20"/>
                    <a:pt x="22" y="17"/>
                    <a:pt x="23" y="15"/>
                  </a:cubicBezTo>
                  <a:cubicBezTo>
                    <a:pt x="24" y="13"/>
                    <a:pt x="24" y="13"/>
                    <a:pt x="24" y="12"/>
                  </a:cubicBezTo>
                  <a:cubicBezTo>
                    <a:pt x="25" y="11"/>
                    <a:pt x="25" y="11"/>
                    <a:pt x="25" y="11"/>
                  </a:cubicBezTo>
                  <a:cubicBezTo>
                    <a:pt x="25" y="11"/>
                    <a:pt x="25" y="11"/>
                    <a:pt x="25" y="11"/>
                  </a:cubicBezTo>
                  <a:cubicBezTo>
                    <a:pt x="25" y="11"/>
                    <a:pt x="25" y="11"/>
                    <a:pt x="25" y="11"/>
                  </a:cubicBezTo>
                  <a:cubicBezTo>
                    <a:pt x="23" y="10"/>
                    <a:pt x="23" y="10"/>
                    <a:pt x="23" y="10"/>
                  </a:cubicBezTo>
                  <a:cubicBezTo>
                    <a:pt x="25" y="11"/>
                    <a:pt x="25" y="11"/>
                    <a:pt x="25" y="11"/>
                  </a:cubicBezTo>
                  <a:cubicBezTo>
                    <a:pt x="25" y="11"/>
                    <a:pt x="25" y="11"/>
                    <a:pt x="25" y="11"/>
                  </a:cubicBezTo>
                  <a:cubicBezTo>
                    <a:pt x="23" y="10"/>
                    <a:pt x="23" y="10"/>
                    <a:pt x="23" y="10"/>
                  </a:cubicBezTo>
                  <a:cubicBezTo>
                    <a:pt x="25" y="11"/>
                    <a:pt x="25" y="11"/>
                    <a:pt x="25" y="11"/>
                  </a:cubicBezTo>
                  <a:cubicBezTo>
                    <a:pt x="26" y="8"/>
                    <a:pt x="25" y="3"/>
                    <a:pt x="21" y="2"/>
                  </a:cubicBezTo>
                  <a:cubicBezTo>
                    <a:pt x="18" y="0"/>
                    <a:pt x="14" y="1"/>
                    <a:pt x="12" y="5"/>
                  </a:cubicBezTo>
                  <a:cubicBezTo>
                    <a:pt x="12" y="5"/>
                    <a:pt x="9" y="11"/>
                    <a:pt x="6" y="19"/>
                  </a:cubicBezTo>
                  <a:cubicBezTo>
                    <a:pt x="3" y="28"/>
                    <a:pt x="0" y="39"/>
                    <a:pt x="0" y="52"/>
                  </a:cubicBezTo>
                  <a:cubicBezTo>
                    <a:pt x="0" y="62"/>
                    <a:pt x="2" y="72"/>
                    <a:pt x="8" y="81"/>
                  </a:cubicBezTo>
                  <a:cubicBezTo>
                    <a:pt x="14" y="91"/>
                    <a:pt x="24" y="98"/>
                    <a:pt x="39" y="102"/>
                  </a:cubicBezTo>
                  <a:cubicBezTo>
                    <a:pt x="45" y="104"/>
                    <a:pt x="51" y="105"/>
                    <a:pt x="57" y="105"/>
                  </a:cubicBezTo>
                  <a:cubicBezTo>
                    <a:pt x="63" y="105"/>
                    <a:pt x="69" y="104"/>
                    <a:pt x="75" y="102"/>
                  </a:cubicBezTo>
                  <a:cubicBezTo>
                    <a:pt x="84" y="98"/>
                    <a:pt x="91" y="91"/>
                    <a:pt x="97" y="84"/>
                  </a:cubicBezTo>
                  <a:cubicBezTo>
                    <a:pt x="105" y="73"/>
                    <a:pt x="109" y="60"/>
                    <a:pt x="112" y="49"/>
                  </a:cubicBezTo>
                  <a:cubicBezTo>
                    <a:pt x="114" y="39"/>
                    <a:pt x="115" y="31"/>
                    <a:pt x="115" y="31"/>
                  </a:cubicBezTo>
                  <a:cubicBezTo>
                    <a:pt x="115" y="27"/>
                    <a:pt x="112" y="24"/>
                    <a:pt x="108" y="24"/>
                  </a:cubicBezTo>
                  <a:cubicBezTo>
                    <a:pt x="104" y="23"/>
                    <a:pt x="101" y="26"/>
                    <a:pt x="100" y="30"/>
                  </a:cubicBezTo>
                  <a:close/>
                </a:path>
              </a:pathLst>
            </a:custGeom>
            <a:solidFill>
              <a:srgbClr val="5B26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7" name="Freeform 27">
              <a:extLst>
                <a:ext uri="{FF2B5EF4-FFF2-40B4-BE49-F238E27FC236}">
                  <a16:creationId xmlns:a16="http://schemas.microsoft.com/office/drawing/2014/main" id="{0996AE9D-62A2-4C7B-0E3A-69A5DE0E808B}"/>
                </a:ext>
              </a:extLst>
            </p:cNvPr>
            <p:cNvSpPr>
              <a:spLocks/>
            </p:cNvSpPr>
            <p:nvPr/>
          </p:nvSpPr>
          <p:spPr bwMode="auto">
            <a:xfrm>
              <a:off x="2703513" y="1081088"/>
              <a:ext cx="439738" cy="241300"/>
            </a:xfrm>
            <a:custGeom>
              <a:avLst/>
              <a:gdLst>
                <a:gd name="T0" fmla="*/ 107 w 109"/>
                <a:gd name="T1" fmla="*/ 47 h 60"/>
                <a:gd name="T2" fmla="*/ 67 w 109"/>
                <a:gd name="T3" fmla="*/ 53 h 60"/>
                <a:gd name="T4" fmla="*/ 79 w 109"/>
                <a:gd name="T5" fmla="*/ 9 h 60"/>
                <a:gd name="T6" fmla="*/ 92 w 109"/>
                <a:gd name="T7" fmla="*/ 18 h 60"/>
                <a:gd name="T8" fmla="*/ 92 w 109"/>
                <a:gd name="T9" fmla="*/ 18 h 60"/>
                <a:gd name="T10" fmla="*/ 107 w 109"/>
                <a:gd name="T11" fmla="*/ 47 h 60"/>
              </a:gdLst>
              <a:ahLst/>
              <a:cxnLst>
                <a:cxn ang="0">
                  <a:pos x="T0" y="T1"/>
                </a:cxn>
                <a:cxn ang="0">
                  <a:pos x="T2" y="T3"/>
                </a:cxn>
                <a:cxn ang="0">
                  <a:pos x="T4" y="T5"/>
                </a:cxn>
                <a:cxn ang="0">
                  <a:pos x="T6" y="T7"/>
                </a:cxn>
                <a:cxn ang="0">
                  <a:pos x="T8" y="T9"/>
                </a:cxn>
                <a:cxn ang="0">
                  <a:pos x="T10" y="T11"/>
                </a:cxn>
              </a:cxnLst>
              <a:rect l="0" t="0" r="r" b="b"/>
              <a:pathLst>
                <a:path w="109" h="60">
                  <a:moveTo>
                    <a:pt x="107" y="47"/>
                  </a:moveTo>
                  <a:cubicBezTo>
                    <a:pt x="104" y="56"/>
                    <a:pt x="92" y="60"/>
                    <a:pt x="67" y="53"/>
                  </a:cubicBezTo>
                  <a:cubicBezTo>
                    <a:pt x="0" y="34"/>
                    <a:pt x="63" y="0"/>
                    <a:pt x="79" y="9"/>
                  </a:cubicBezTo>
                  <a:cubicBezTo>
                    <a:pt x="84" y="12"/>
                    <a:pt x="89" y="15"/>
                    <a:pt x="92" y="18"/>
                  </a:cubicBezTo>
                  <a:cubicBezTo>
                    <a:pt x="92" y="18"/>
                    <a:pt x="92" y="18"/>
                    <a:pt x="92" y="18"/>
                  </a:cubicBezTo>
                  <a:cubicBezTo>
                    <a:pt x="103" y="28"/>
                    <a:pt x="109" y="39"/>
                    <a:pt x="107" y="47"/>
                  </a:cubicBezTo>
                </a:path>
              </a:pathLst>
            </a:custGeom>
            <a:solidFill>
              <a:srgbClr val="EC6F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8" name="Freeform 28">
              <a:extLst>
                <a:ext uri="{FF2B5EF4-FFF2-40B4-BE49-F238E27FC236}">
                  <a16:creationId xmlns:a16="http://schemas.microsoft.com/office/drawing/2014/main" id="{5046A037-4143-0D9A-082D-B76CAC6FDD7E}"/>
                </a:ext>
              </a:extLst>
            </p:cNvPr>
            <p:cNvSpPr>
              <a:spLocks/>
            </p:cNvSpPr>
            <p:nvPr/>
          </p:nvSpPr>
          <p:spPr bwMode="auto">
            <a:xfrm>
              <a:off x="3687763" y="1285875"/>
              <a:ext cx="47625" cy="44450"/>
            </a:xfrm>
            <a:custGeom>
              <a:avLst/>
              <a:gdLst>
                <a:gd name="T0" fmla="*/ 6 w 12"/>
                <a:gd name="T1" fmla="*/ 0 h 11"/>
                <a:gd name="T2" fmla="*/ 1 w 12"/>
                <a:gd name="T3" fmla="*/ 4 h 11"/>
                <a:gd name="T4" fmla="*/ 5 w 12"/>
                <a:gd name="T5" fmla="*/ 11 h 11"/>
                <a:gd name="T6" fmla="*/ 6 w 12"/>
                <a:gd name="T7" fmla="*/ 11 h 11"/>
                <a:gd name="T8" fmla="*/ 11 w 12"/>
                <a:gd name="T9" fmla="*/ 7 h 11"/>
                <a:gd name="T10" fmla="*/ 7 w 12"/>
                <a:gd name="T11" fmla="*/ 0 h 11"/>
                <a:gd name="T12" fmla="*/ 6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6" y="0"/>
                  </a:moveTo>
                  <a:cubicBezTo>
                    <a:pt x="4" y="0"/>
                    <a:pt x="2" y="2"/>
                    <a:pt x="1" y="4"/>
                  </a:cubicBezTo>
                  <a:cubicBezTo>
                    <a:pt x="0" y="7"/>
                    <a:pt x="2" y="10"/>
                    <a:pt x="5" y="11"/>
                  </a:cubicBezTo>
                  <a:cubicBezTo>
                    <a:pt x="5" y="11"/>
                    <a:pt x="6" y="11"/>
                    <a:pt x="6" y="11"/>
                  </a:cubicBezTo>
                  <a:cubicBezTo>
                    <a:pt x="8" y="11"/>
                    <a:pt x="10" y="9"/>
                    <a:pt x="11" y="7"/>
                  </a:cubicBezTo>
                  <a:cubicBezTo>
                    <a:pt x="12" y="4"/>
                    <a:pt x="10" y="1"/>
                    <a:pt x="7" y="0"/>
                  </a:cubicBezTo>
                  <a:cubicBezTo>
                    <a:pt x="7" y="0"/>
                    <a:pt x="6" y="0"/>
                    <a:pt x="6" y="0"/>
                  </a:cubicBezTo>
                </a:path>
              </a:pathLst>
            </a:custGeom>
            <a:solidFill>
              <a:srgbClr val="CA4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9" name="Freeform 29">
              <a:extLst>
                <a:ext uri="{FF2B5EF4-FFF2-40B4-BE49-F238E27FC236}">
                  <a16:creationId xmlns:a16="http://schemas.microsoft.com/office/drawing/2014/main" id="{CC9DAAEF-40A8-8031-6FD3-5512928AF0A1}"/>
                </a:ext>
              </a:extLst>
            </p:cNvPr>
            <p:cNvSpPr>
              <a:spLocks/>
            </p:cNvSpPr>
            <p:nvPr/>
          </p:nvSpPr>
          <p:spPr bwMode="auto">
            <a:xfrm>
              <a:off x="3622675" y="1189038"/>
              <a:ext cx="47625" cy="41275"/>
            </a:xfrm>
            <a:custGeom>
              <a:avLst/>
              <a:gdLst>
                <a:gd name="T0" fmla="*/ 6 w 12"/>
                <a:gd name="T1" fmla="*/ 0 h 10"/>
                <a:gd name="T2" fmla="*/ 1 w 12"/>
                <a:gd name="T3" fmla="*/ 3 h 10"/>
                <a:gd name="T4" fmla="*/ 5 w 12"/>
                <a:gd name="T5" fmla="*/ 10 h 10"/>
                <a:gd name="T6" fmla="*/ 6 w 12"/>
                <a:gd name="T7" fmla="*/ 10 h 10"/>
                <a:gd name="T8" fmla="*/ 11 w 12"/>
                <a:gd name="T9" fmla="*/ 6 h 10"/>
                <a:gd name="T10" fmla="*/ 8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4" y="0"/>
                    <a:pt x="2" y="1"/>
                    <a:pt x="1" y="3"/>
                  </a:cubicBezTo>
                  <a:cubicBezTo>
                    <a:pt x="0" y="6"/>
                    <a:pt x="2" y="9"/>
                    <a:pt x="5" y="10"/>
                  </a:cubicBezTo>
                  <a:cubicBezTo>
                    <a:pt x="5" y="10"/>
                    <a:pt x="6" y="10"/>
                    <a:pt x="6" y="10"/>
                  </a:cubicBezTo>
                  <a:cubicBezTo>
                    <a:pt x="8" y="10"/>
                    <a:pt x="11" y="9"/>
                    <a:pt x="11" y="6"/>
                  </a:cubicBezTo>
                  <a:cubicBezTo>
                    <a:pt x="12" y="3"/>
                    <a:pt x="10" y="1"/>
                    <a:pt x="8" y="0"/>
                  </a:cubicBezTo>
                  <a:cubicBezTo>
                    <a:pt x="7" y="0"/>
                    <a:pt x="7" y="0"/>
                    <a:pt x="6" y="0"/>
                  </a:cubicBezTo>
                </a:path>
              </a:pathLst>
            </a:custGeom>
            <a:solidFill>
              <a:srgbClr val="CA4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0" name="Freeform 30">
              <a:extLst>
                <a:ext uri="{FF2B5EF4-FFF2-40B4-BE49-F238E27FC236}">
                  <a16:creationId xmlns:a16="http://schemas.microsoft.com/office/drawing/2014/main" id="{BE3B6975-8E8A-6304-1495-3CF3481D2593}"/>
                </a:ext>
              </a:extLst>
            </p:cNvPr>
            <p:cNvSpPr>
              <a:spLocks/>
            </p:cNvSpPr>
            <p:nvPr/>
          </p:nvSpPr>
          <p:spPr bwMode="auto">
            <a:xfrm>
              <a:off x="3486150" y="1238250"/>
              <a:ext cx="47625" cy="44450"/>
            </a:xfrm>
            <a:custGeom>
              <a:avLst/>
              <a:gdLst>
                <a:gd name="T0" fmla="*/ 6 w 12"/>
                <a:gd name="T1" fmla="*/ 0 h 11"/>
                <a:gd name="T2" fmla="*/ 1 w 12"/>
                <a:gd name="T3" fmla="*/ 4 h 11"/>
                <a:gd name="T4" fmla="*/ 5 w 12"/>
                <a:gd name="T5" fmla="*/ 10 h 11"/>
                <a:gd name="T6" fmla="*/ 6 w 12"/>
                <a:gd name="T7" fmla="*/ 11 h 11"/>
                <a:gd name="T8" fmla="*/ 11 w 12"/>
                <a:gd name="T9" fmla="*/ 7 h 11"/>
                <a:gd name="T10" fmla="*/ 8 w 12"/>
                <a:gd name="T11" fmla="*/ 0 h 11"/>
                <a:gd name="T12" fmla="*/ 6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6" y="0"/>
                  </a:moveTo>
                  <a:cubicBezTo>
                    <a:pt x="4" y="0"/>
                    <a:pt x="2" y="2"/>
                    <a:pt x="1" y="4"/>
                  </a:cubicBezTo>
                  <a:cubicBezTo>
                    <a:pt x="0" y="7"/>
                    <a:pt x="2" y="10"/>
                    <a:pt x="5" y="10"/>
                  </a:cubicBezTo>
                  <a:cubicBezTo>
                    <a:pt x="5" y="11"/>
                    <a:pt x="6" y="11"/>
                    <a:pt x="6" y="11"/>
                  </a:cubicBezTo>
                  <a:cubicBezTo>
                    <a:pt x="9" y="11"/>
                    <a:pt x="11" y="9"/>
                    <a:pt x="11" y="7"/>
                  </a:cubicBezTo>
                  <a:cubicBezTo>
                    <a:pt x="12" y="4"/>
                    <a:pt x="11" y="1"/>
                    <a:pt x="8" y="0"/>
                  </a:cubicBezTo>
                  <a:cubicBezTo>
                    <a:pt x="7" y="0"/>
                    <a:pt x="7" y="0"/>
                    <a:pt x="6" y="0"/>
                  </a:cubicBezTo>
                </a:path>
              </a:pathLst>
            </a:custGeom>
            <a:solidFill>
              <a:srgbClr val="CD5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1" name="Freeform 31">
              <a:extLst>
                <a:ext uri="{FF2B5EF4-FFF2-40B4-BE49-F238E27FC236}">
                  <a16:creationId xmlns:a16="http://schemas.microsoft.com/office/drawing/2014/main" id="{DB8722A0-70AA-A320-5057-6FFA08C8B5AD}"/>
                </a:ext>
              </a:extLst>
            </p:cNvPr>
            <p:cNvSpPr>
              <a:spLocks/>
            </p:cNvSpPr>
            <p:nvPr/>
          </p:nvSpPr>
          <p:spPr bwMode="auto">
            <a:xfrm>
              <a:off x="3884613" y="1406525"/>
              <a:ext cx="47625" cy="41275"/>
            </a:xfrm>
            <a:custGeom>
              <a:avLst/>
              <a:gdLst>
                <a:gd name="T0" fmla="*/ 6 w 12"/>
                <a:gd name="T1" fmla="*/ 0 h 10"/>
                <a:gd name="T2" fmla="*/ 1 w 12"/>
                <a:gd name="T3" fmla="*/ 4 h 10"/>
                <a:gd name="T4" fmla="*/ 4 w 12"/>
                <a:gd name="T5" fmla="*/ 10 h 10"/>
                <a:gd name="T6" fmla="*/ 6 w 12"/>
                <a:gd name="T7" fmla="*/ 10 h 10"/>
                <a:gd name="T8" fmla="*/ 11 w 12"/>
                <a:gd name="T9" fmla="*/ 7 h 10"/>
                <a:gd name="T10" fmla="*/ 7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3" y="0"/>
                    <a:pt x="1" y="1"/>
                    <a:pt x="1" y="4"/>
                  </a:cubicBezTo>
                  <a:cubicBezTo>
                    <a:pt x="0" y="7"/>
                    <a:pt x="2" y="9"/>
                    <a:pt x="4" y="10"/>
                  </a:cubicBezTo>
                  <a:cubicBezTo>
                    <a:pt x="5" y="10"/>
                    <a:pt x="5" y="10"/>
                    <a:pt x="6" y="10"/>
                  </a:cubicBezTo>
                  <a:cubicBezTo>
                    <a:pt x="8" y="10"/>
                    <a:pt x="10" y="9"/>
                    <a:pt x="11" y="7"/>
                  </a:cubicBezTo>
                  <a:cubicBezTo>
                    <a:pt x="12" y="4"/>
                    <a:pt x="10" y="1"/>
                    <a:pt x="7" y="0"/>
                  </a:cubicBezTo>
                  <a:cubicBezTo>
                    <a:pt x="7" y="0"/>
                    <a:pt x="6" y="0"/>
                    <a:pt x="6" y="0"/>
                  </a:cubicBezTo>
                </a:path>
              </a:pathLst>
            </a:custGeom>
            <a:solidFill>
              <a:srgbClr val="CD5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2" name="Freeform 32">
              <a:extLst>
                <a:ext uri="{FF2B5EF4-FFF2-40B4-BE49-F238E27FC236}">
                  <a16:creationId xmlns:a16="http://schemas.microsoft.com/office/drawing/2014/main" id="{AD7CAF9D-70A4-FE1E-1605-47A2BB8BC857}"/>
                </a:ext>
              </a:extLst>
            </p:cNvPr>
            <p:cNvSpPr>
              <a:spLocks/>
            </p:cNvSpPr>
            <p:nvPr/>
          </p:nvSpPr>
          <p:spPr bwMode="auto">
            <a:xfrm>
              <a:off x="3848100" y="1274763"/>
              <a:ext cx="49213" cy="39688"/>
            </a:xfrm>
            <a:custGeom>
              <a:avLst/>
              <a:gdLst>
                <a:gd name="T0" fmla="*/ 6 w 12"/>
                <a:gd name="T1" fmla="*/ 0 h 10"/>
                <a:gd name="T2" fmla="*/ 1 w 12"/>
                <a:gd name="T3" fmla="*/ 4 h 10"/>
                <a:gd name="T4" fmla="*/ 5 w 12"/>
                <a:gd name="T5" fmla="*/ 10 h 10"/>
                <a:gd name="T6" fmla="*/ 6 w 12"/>
                <a:gd name="T7" fmla="*/ 10 h 10"/>
                <a:gd name="T8" fmla="*/ 11 w 12"/>
                <a:gd name="T9" fmla="*/ 7 h 10"/>
                <a:gd name="T10" fmla="*/ 8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4" y="0"/>
                    <a:pt x="2" y="1"/>
                    <a:pt x="1" y="4"/>
                  </a:cubicBezTo>
                  <a:cubicBezTo>
                    <a:pt x="0" y="7"/>
                    <a:pt x="2" y="9"/>
                    <a:pt x="5" y="10"/>
                  </a:cubicBezTo>
                  <a:cubicBezTo>
                    <a:pt x="5" y="10"/>
                    <a:pt x="6" y="10"/>
                    <a:pt x="6" y="10"/>
                  </a:cubicBezTo>
                  <a:cubicBezTo>
                    <a:pt x="9" y="10"/>
                    <a:pt x="11" y="9"/>
                    <a:pt x="11" y="7"/>
                  </a:cubicBezTo>
                  <a:cubicBezTo>
                    <a:pt x="12" y="4"/>
                    <a:pt x="11" y="1"/>
                    <a:pt x="8" y="0"/>
                  </a:cubicBezTo>
                  <a:cubicBezTo>
                    <a:pt x="7" y="0"/>
                    <a:pt x="7" y="0"/>
                    <a:pt x="6" y="0"/>
                  </a:cubicBezTo>
                </a:path>
              </a:pathLst>
            </a:custGeom>
            <a:solidFill>
              <a:srgbClr val="CA4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3" name="Freeform 33">
              <a:extLst>
                <a:ext uri="{FF2B5EF4-FFF2-40B4-BE49-F238E27FC236}">
                  <a16:creationId xmlns:a16="http://schemas.microsoft.com/office/drawing/2014/main" id="{7B18E9A1-3C7E-6CEC-ACD6-7659A8253888}"/>
                </a:ext>
              </a:extLst>
            </p:cNvPr>
            <p:cNvSpPr>
              <a:spLocks/>
            </p:cNvSpPr>
            <p:nvPr/>
          </p:nvSpPr>
          <p:spPr bwMode="auto">
            <a:xfrm>
              <a:off x="2349500" y="863600"/>
              <a:ext cx="47625" cy="39688"/>
            </a:xfrm>
            <a:custGeom>
              <a:avLst/>
              <a:gdLst>
                <a:gd name="T0" fmla="*/ 6 w 12"/>
                <a:gd name="T1" fmla="*/ 0 h 10"/>
                <a:gd name="T2" fmla="*/ 1 w 12"/>
                <a:gd name="T3" fmla="*/ 3 h 10"/>
                <a:gd name="T4" fmla="*/ 4 w 12"/>
                <a:gd name="T5" fmla="*/ 10 h 10"/>
                <a:gd name="T6" fmla="*/ 6 w 12"/>
                <a:gd name="T7" fmla="*/ 10 h 10"/>
                <a:gd name="T8" fmla="*/ 11 w 12"/>
                <a:gd name="T9" fmla="*/ 6 h 10"/>
                <a:gd name="T10" fmla="*/ 7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3" y="0"/>
                    <a:pt x="1" y="1"/>
                    <a:pt x="1" y="3"/>
                  </a:cubicBezTo>
                  <a:cubicBezTo>
                    <a:pt x="0" y="6"/>
                    <a:pt x="1" y="9"/>
                    <a:pt x="4" y="10"/>
                  </a:cubicBezTo>
                  <a:cubicBezTo>
                    <a:pt x="5" y="10"/>
                    <a:pt x="5" y="10"/>
                    <a:pt x="6" y="10"/>
                  </a:cubicBezTo>
                  <a:cubicBezTo>
                    <a:pt x="8" y="10"/>
                    <a:pt x="10" y="9"/>
                    <a:pt x="11" y="6"/>
                  </a:cubicBezTo>
                  <a:cubicBezTo>
                    <a:pt x="12" y="3"/>
                    <a:pt x="10" y="1"/>
                    <a:pt x="7" y="0"/>
                  </a:cubicBezTo>
                  <a:cubicBezTo>
                    <a:pt x="7" y="0"/>
                    <a:pt x="6" y="0"/>
                    <a:pt x="6" y="0"/>
                  </a:cubicBezTo>
                </a:path>
              </a:pathLst>
            </a:custGeom>
            <a:solidFill>
              <a:srgbClr val="C947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4" name="Freeform 34">
              <a:extLst>
                <a:ext uri="{FF2B5EF4-FFF2-40B4-BE49-F238E27FC236}">
                  <a16:creationId xmlns:a16="http://schemas.microsoft.com/office/drawing/2014/main" id="{A8869A96-D637-3C2F-CA05-BAA979088909}"/>
                </a:ext>
              </a:extLst>
            </p:cNvPr>
            <p:cNvSpPr>
              <a:spLocks/>
            </p:cNvSpPr>
            <p:nvPr/>
          </p:nvSpPr>
          <p:spPr bwMode="auto">
            <a:xfrm>
              <a:off x="2481263" y="827088"/>
              <a:ext cx="17463" cy="23813"/>
            </a:xfrm>
            <a:custGeom>
              <a:avLst/>
              <a:gdLst>
                <a:gd name="T0" fmla="*/ 4 w 4"/>
                <a:gd name="T1" fmla="*/ 0 h 6"/>
                <a:gd name="T2" fmla="*/ 0 w 4"/>
                <a:gd name="T3" fmla="*/ 6 h 6"/>
                <a:gd name="T4" fmla="*/ 4 w 4"/>
                <a:gd name="T5" fmla="*/ 3 h 6"/>
                <a:gd name="T6" fmla="*/ 4 w 4"/>
                <a:gd name="T7" fmla="*/ 0 h 6"/>
              </a:gdLst>
              <a:ahLst/>
              <a:cxnLst>
                <a:cxn ang="0">
                  <a:pos x="T0" y="T1"/>
                </a:cxn>
                <a:cxn ang="0">
                  <a:pos x="T2" y="T3"/>
                </a:cxn>
                <a:cxn ang="0">
                  <a:pos x="T4" y="T5"/>
                </a:cxn>
                <a:cxn ang="0">
                  <a:pos x="T6" y="T7"/>
                </a:cxn>
              </a:cxnLst>
              <a:rect l="0" t="0" r="r" b="b"/>
              <a:pathLst>
                <a:path w="4" h="6">
                  <a:moveTo>
                    <a:pt x="4" y="0"/>
                  </a:moveTo>
                  <a:cubicBezTo>
                    <a:pt x="3" y="2"/>
                    <a:pt x="2" y="4"/>
                    <a:pt x="0" y="6"/>
                  </a:cubicBezTo>
                  <a:cubicBezTo>
                    <a:pt x="2" y="6"/>
                    <a:pt x="4" y="4"/>
                    <a:pt x="4" y="3"/>
                  </a:cubicBezTo>
                  <a:cubicBezTo>
                    <a:pt x="4" y="2"/>
                    <a:pt x="4" y="1"/>
                    <a:pt x="4" y="0"/>
                  </a:cubicBezTo>
                </a:path>
              </a:pathLst>
            </a:custGeom>
            <a:solidFill>
              <a:srgbClr val="CA4C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5" name="Freeform 35">
              <a:extLst>
                <a:ext uri="{FF2B5EF4-FFF2-40B4-BE49-F238E27FC236}">
                  <a16:creationId xmlns:a16="http://schemas.microsoft.com/office/drawing/2014/main" id="{690A9687-B0A0-B195-441C-D1B4B938B085}"/>
                </a:ext>
              </a:extLst>
            </p:cNvPr>
            <p:cNvSpPr>
              <a:spLocks/>
            </p:cNvSpPr>
            <p:nvPr/>
          </p:nvSpPr>
          <p:spPr bwMode="auto">
            <a:xfrm>
              <a:off x="2454275" y="809625"/>
              <a:ext cx="44450" cy="41275"/>
            </a:xfrm>
            <a:custGeom>
              <a:avLst/>
              <a:gdLst>
                <a:gd name="T0" fmla="*/ 6 w 11"/>
                <a:gd name="T1" fmla="*/ 0 h 10"/>
                <a:gd name="T2" fmla="*/ 1 w 11"/>
                <a:gd name="T3" fmla="*/ 4 h 10"/>
                <a:gd name="T4" fmla="*/ 5 w 11"/>
                <a:gd name="T5" fmla="*/ 10 h 10"/>
                <a:gd name="T6" fmla="*/ 6 w 11"/>
                <a:gd name="T7" fmla="*/ 10 h 10"/>
                <a:gd name="T8" fmla="*/ 7 w 11"/>
                <a:gd name="T9" fmla="*/ 10 h 10"/>
                <a:gd name="T10" fmla="*/ 11 w 11"/>
                <a:gd name="T11" fmla="*/ 4 h 10"/>
                <a:gd name="T12" fmla="*/ 8 w 11"/>
                <a:gd name="T13" fmla="*/ 0 h 10"/>
                <a:gd name="T14" fmla="*/ 6 w 1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6" y="0"/>
                  </a:moveTo>
                  <a:cubicBezTo>
                    <a:pt x="4" y="0"/>
                    <a:pt x="2" y="1"/>
                    <a:pt x="1" y="4"/>
                  </a:cubicBezTo>
                  <a:cubicBezTo>
                    <a:pt x="0" y="7"/>
                    <a:pt x="2" y="9"/>
                    <a:pt x="5" y="10"/>
                  </a:cubicBezTo>
                  <a:cubicBezTo>
                    <a:pt x="5" y="10"/>
                    <a:pt x="6" y="10"/>
                    <a:pt x="6" y="10"/>
                  </a:cubicBezTo>
                  <a:cubicBezTo>
                    <a:pt x="7" y="10"/>
                    <a:pt x="7" y="10"/>
                    <a:pt x="7" y="10"/>
                  </a:cubicBezTo>
                  <a:cubicBezTo>
                    <a:pt x="9" y="8"/>
                    <a:pt x="10" y="6"/>
                    <a:pt x="11" y="4"/>
                  </a:cubicBezTo>
                  <a:cubicBezTo>
                    <a:pt x="11" y="2"/>
                    <a:pt x="10" y="1"/>
                    <a:pt x="8" y="0"/>
                  </a:cubicBezTo>
                  <a:cubicBezTo>
                    <a:pt x="7" y="0"/>
                    <a:pt x="7" y="0"/>
                    <a:pt x="6" y="0"/>
                  </a:cubicBezTo>
                </a:path>
              </a:pathLst>
            </a:custGeom>
            <a:solidFill>
              <a:srgbClr val="C947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6" name="Freeform 36">
              <a:extLst>
                <a:ext uri="{FF2B5EF4-FFF2-40B4-BE49-F238E27FC236}">
                  <a16:creationId xmlns:a16="http://schemas.microsoft.com/office/drawing/2014/main" id="{9DCF1BBD-7984-7BC4-F4B2-08CDFA7EC0CE}"/>
                </a:ext>
              </a:extLst>
            </p:cNvPr>
            <p:cNvSpPr>
              <a:spLocks/>
            </p:cNvSpPr>
            <p:nvPr/>
          </p:nvSpPr>
          <p:spPr bwMode="auto">
            <a:xfrm>
              <a:off x="2546350" y="923925"/>
              <a:ext cx="44450" cy="44450"/>
            </a:xfrm>
            <a:custGeom>
              <a:avLst/>
              <a:gdLst>
                <a:gd name="T0" fmla="*/ 5 w 11"/>
                <a:gd name="T1" fmla="*/ 0 h 11"/>
                <a:gd name="T2" fmla="*/ 0 w 11"/>
                <a:gd name="T3" fmla="*/ 4 h 11"/>
                <a:gd name="T4" fmla="*/ 4 w 11"/>
                <a:gd name="T5" fmla="*/ 11 h 11"/>
                <a:gd name="T6" fmla="*/ 5 w 11"/>
                <a:gd name="T7" fmla="*/ 11 h 11"/>
                <a:gd name="T8" fmla="*/ 10 w 11"/>
                <a:gd name="T9" fmla="*/ 7 h 11"/>
                <a:gd name="T10" fmla="*/ 7 w 11"/>
                <a:gd name="T11" fmla="*/ 0 h 11"/>
                <a:gd name="T12" fmla="*/ 5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5" y="0"/>
                  </a:moveTo>
                  <a:cubicBezTo>
                    <a:pt x="3" y="0"/>
                    <a:pt x="1" y="2"/>
                    <a:pt x="0" y="4"/>
                  </a:cubicBezTo>
                  <a:cubicBezTo>
                    <a:pt x="0" y="7"/>
                    <a:pt x="1" y="10"/>
                    <a:pt x="4" y="11"/>
                  </a:cubicBezTo>
                  <a:cubicBezTo>
                    <a:pt x="4" y="11"/>
                    <a:pt x="5" y="11"/>
                    <a:pt x="5" y="11"/>
                  </a:cubicBezTo>
                  <a:cubicBezTo>
                    <a:pt x="8" y="11"/>
                    <a:pt x="10" y="9"/>
                    <a:pt x="10" y="7"/>
                  </a:cubicBezTo>
                  <a:cubicBezTo>
                    <a:pt x="11" y="4"/>
                    <a:pt x="10" y="1"/>
                    <a:pt x="7" y="0"/>
                  </a:cubicBezTo>
                  <a:cubicBezTo>
                    <a:pt x="6" y="0"/>
                    <a:pt x="6" y="0"/>
                    <a:pt x="5" y="0"/>
                  </a:cubicBezTo>
                </a:path>
              </a:pathLst>
            </a:custGeom>
            <a:solidFill>
              <a:srgbClr val="CD5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7" name="Freeform 37">
              <a:extLst>
                <a:ext uri="{FF2B5EF4-FFF2-40B4-BE49-F238E27FC236}">
                  <a16:creationId xmlns:a16="http://schemas.microsoft.com/office/drawing/2014/main" id="{D1FA5DB3-A3B6-55FE-B959-2B43BE107177}"/>
                </a:ext>
              </a:extLst>
            </p:cNvPr>
            <p:cNvSpPr>
              <a:spLocks/>
            </p:cNvSpPr>
            <p:nvPr/>
          </p:nvSpPr>
          <p:spPr bwMode="auto">
            <a:xfrm>
              <a:off x="2119313" y="863600"/>
              <a:ext cx="44450" cy="39688"/>
            </a:xfrm>
            <a:custGeom>
              <a:avLst/>
              <a:gdLst>
                <a:gd name="T0" fmla="*/ 6 w 11"/>
                <a:gd name="T1" fmla="*/ 0 h 10"/>
                <a:gd name="T2" fmla="*/ 0 w 11"/>
                <a:gd name="T3" fmla="*/ 3 h 10"/>
                <a:gd name="T4" fmla="*/ 4 w 11"/>
                <a:gd name="T5" fmla="*/ 10 h 10"/>
                <a:gd name="T6" fmla="*/ 6 w 11"/>
                <a:gd name="T7" fmla="*/ 10 h 10"/>
                <a:gd name="T8" fmla="*/ 11 w 11"/>
                <a:gd name="T9" fmla="*/ 6 h 10"/>
                <a:gd name="T10" fmla="*/ 7 w 11"/>
                <a:gd name="T11" fmla="*/ 0 h 10"/>
                <a:gd name="T12" fmla="*/ 6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6" y="0"/>
                  </a:moveTo>
                  <a:cubicBezTo>
                    <a:pt x="3" y="0"/>
                    <a:pt x="1" y="1"/>
                    <a:pt x="0" y="3"/>
                  </a:cubicBezTo>
                  <a:cubicBezTo>
                    <a:pt x="0" y="6"/>
                    <a:pt x="1" y="9"/>
                    <a:pt x="4" y="10"/>
                  </a:cubicBezTo>
                  <a:cubicBezTo>
                    <a:pt x="5" y="10"/>
                    <a:pt x="5" y="10"/>
                    <a:pt x="6" y="10"/>
                  </a:cubicBezTo>
                  <a:cubicBezTo>
                    <a:pt x="8" y="10"/>
                    <a:pt x="10" y="9"/>
                    <a:pt x="11" y="6"/>
                  </a:cubicBezTo>
                  <a:cubicBezTo>
                    <a:pt x="11" y="3"/>
                    <a:pt x="10" y="0"/>
                    <a:pt x="7" y="0"/>
                  </a:cubicBezTo>
                  <a:cubicBezTo>
                    <a:pt x="7" y="0"/>
                    <a:pt x="6" y="0"/>
                    <a:pt x="6" y="0"/>
                  </a:cubicBezTo>
                </a:path>
              </a:pathLst>
            </a:custGeom>
            <a:solidFill>
              <a:srgbClr val="CA5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8" name="Freeform 38">
              <a:extLst>
                <a:ext uri="{FF2B5EF4-FFF2-40B4-BE49-F238E27FC236}">
                  <a16:creationId xmlns:a16="http://schemas.microsoft.com/office/drawing/2014/main" id="{90242D1D-2068-34AA-D58F-9883F8EF2EF7}"/>
                </a:ext>
              </a:extLst>
            </p:cNvPr>
            <p:cNvSpPr>
              <a:spLocks/>
            </p:cNvSpPr>
            <p:nvPr/>
          </p:nvSpPr>
          <p:spPr bwMode="auto">
            <a:xfrm>
              <a:off x="2216150" y="766763"/>
              <a:ext cx="47625" cy="39688"/>
            </a:xfrm>
            <a:custGeom>
              <a:avLst/>
              <a:gdLst>
                <a:gd name="T0" fmla="*/ 6 w 12"/>
                <a:gd name="T1" fmla="*/ 0 h 10"/>
                <a:gd name="T2" fmla="*/ 1 w 12"/>
                <a:gd name="T3" fmla="*/ 4 h 10"/>
                <a:gd name="T4" fmla="*/ 5 w 12"/>
                <a:gd name="T5" fmla="*/ 10 h 10"/>
                <a:gd name="T6" fmla="*/ 6 w 12"/>
                <a:gd name="T7" fmla="*/ 10 h 10"/>
                <a:gd name="T8" fmla="*/ 11 w 12"/>
                <a:gd name="T9" fmla="*/ 6 h 10"/>
                <a:gd name="T10" fmla="*/ 7 w 12"/>
                <a:gd name="T11" fmla="*/ 0 h 10"/>
                <a:gd name="T12" fmla="*/ 6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6" y="0"/>
                  </a:moveTo>
                  <a:cubicBezTo>
                    <a:pt x="4" y="0"/>
                    <a:pt x="2" y="1"/>
                    <a:pt x="1" y="4"/>
                  </a:cubicBezTo>
                  <a:cubicBezTo>
                    <a:pt x="0" y="6"/>
                    <a:pt x="2" y="9"/>
                    <a:pt x="5" y="10"/>
                  </a:cubicBezTo>
                  <a:cubicBezTo>
                    <a:pt x="5" y="10"/>
                    <a:pt x="6" y="10"/>
                    <a:pt x="6" y="10"/>
                  </a:cubicBezTo>
                  <a:cubicBezTo>
                    <a:pt x="8" y="10"/>
                    <a:pt x="10" y="9"/>
                    <a:pt x="11" y="6"/>
                  </a:cubicBezTo>
                  <a:cubicBezTo>
                    <a:pt x="12" y="4"/>
                    <a:pt x="10" y="1"/>
                    <a:pt x="7" y="0"/>
                  </a:cubicBezTo>
                  <a:cubicBezTo>
                    <a:pt x="7" y="0"/>
                    <a:pt x="7" y="0"/>
                    <a:pt x="6" y="0"/>
                  </a:cubicBezTo>
                </a:path>
              </a:pathLst>
            </a:custGeom>
            <a:solidFill>
              <a:srgbClr val="C947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9" name="Freeform 39">
              <a:extLst>
                <a:ext uri="{FF2B5EF4-FFF2-40B4-BE49-F238E27FC236}">
                  <a16:creationId xmlns:a16="http://schemas.microsoft.com/office/drawing/2014/main" id="{935EA841-44B5-4D8F-635B-0951592D49BF}"/>
                </a:ext>
              </a:extLst>
            </p:cNvPr>
            <p:cNvSpPr>
              <a:spLocks/>
            </p:cNvSpPr>
            <p:nvPr/>
          </p:nvSpPr>
          <p:spPr bwMode="auto">
            <a:xfrm>
              <a:off x="2727325" y="628650"/>
              <a:ext cx="685800" cy="460375"/>
            </a:xfrm>
            <a:custGeom>
              <a:avLst/>
              <a:gdLst>
                <a:gd name="T0" fmla="*/ 170 w 170"/>
                <a:gd name="T1" fmla="*/ 80 h 114"/>
                <a:gd name="T2" fmla="*/ 164 w 170"/>
                <a:gd name="T3" fmla="*/ 102 h 114"/>
                <a:gd name="T4" fmla="*/ 122 w 170"/>
                <a:gd name="T5" fmla="*/ 107 h 114"/>
                <a:gd name="T6" fmla="*/ 69 w 170"/>
                <a:gd name="T7" fmla="*/ 89 h 114"/>
                <a:gd name="T8" fmla="*/ 69 w 170"/>
                <a:gd name="T9" fmla="*/ 89 h 114"/>
                <a:gd name="T10" fmla="*/ 53 w 170"/>
                <a:gd name="T11" fmla="*/ 90 h 114"/>
                <a:gd name="T12" fmla="*/ 47 w 170"/>
                <a:gd name="T13" fmla="*/ 90 h 114"/>
                <a:gd name="T14" fmla="*/ 13 w 170"/>
                <a:gd name="T15" fmla="*/ 81 h 114"/>
                <a:gd name="T16" fmla="*/ 6 w 170"/>
                <a:gd name="T17" fmla="*/ 48 h 114"/>
                <a:gd name="T18" fmla="*/ 111 w 170"/>
                <a:gd name="T19" fmla="*/ 16 h 114"/>
                <a:gd name="T20" fmla="*/ 170 w 170"/>
                <a:gd name="T21" fmla="*/ 8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14">
                  <a:moveTo>
                    <a:pt x="170" y="80"/>
                  </a:moveTo>
                  <a:cubicBezTo>
                    <a:pt x="170" y="90"/>
                    <a:pt x="167" y="97"/>
                    <a:pt x="164" y="102"/>
                  </a:cubicBezTo>
                  <a:cubicBezTo>
                    <a:pt x="154" y="114"/>
                    <a:pt x="136" y="114"/>
                    <a:pt x="122" y="107"/>
                  </a:cubicBezTo>
                  <a:cubicBezTo>
                    <a:pt x="107" y="98"/>
                    <a:pt x="92" y="90"/>
                    <a:pt x="69" y="89"/>
                  </a:cubicBezTo>
                  <a:cubicBezTo>
                    <a:pt x="69" y="89"/>
                    <a:pt x="69" y="89"/>
                    <a:pt x="69" y="89"/>
                  </a:cubicBezTo>
                  <a:cubicBezTo>
                    <a:pt x="64" y="89"/>
                    <a:pt x="59" y="89"/>
                    <a:pt x="53" y="90"/>
                  </a:cubicBezTo>
                  <a:cubicBezTo>
                    <a:pt x="50" y="90"/>
                    <a:pt x="48" y="90"/>
                    <a:pt x="47" y="90"/>
                  </a:cubicBezTo>
                  <a:cubicBezTo>
                    <a:pt x="33" y="91"/>
                    <a:pt x="21" y="87"/>
                    <a:pt x="13" y="81"/>
                  </a:cubicBezTo>
                  <a:cubicBezTo>
                    <a:pt x="3" y="74"/>
                    <a:pt x="0" y="63"/>
                    <a:pt x="6" y="48"/>
                  </a:cubicBezTo>
                  <a:cubicBezTo>
                    <a:pt x="19" y="19"/>
                    <a:pt x="54" y="0"/>
                    <a:pt x="111" y="16"/>
                  </a:cubicBezTo>
                  <a:cubicBezTo>
                    <a:pt x="139" y="24"/>
                    <a:pt x="169" y="47"/>
                    <a:pt x="170" y="80"/>
                  </a:cubicBezTo>
                  <a:close/>
                </a:path>
              </a:pathLst>
            </a:custGeom>
            <a:solidFill>
              <a:srgbClr val="4012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0" name="Freeform 40">
              <a:extLst>
                <a:ext uri="{FF2B5EF4-FFF2-40B4-BE49-F238E27FC236}">
                  <a16:creationId xmlns:a16="http://schemas.microsoft.com/office/drawing/2014/main" id="{04CF8E1D-60C4-C1B5-D363-C540A22E74C1}"/>
                </a:ext>
              </a:extLst>
            </p:cNvPr>
            <p:cNvSpPr>
              <a:spLocks/>
            </p:cNvSpPr>
            <p:nvPr/>
          </p:nvSpPr>
          <p:spPr bwMode="auto">
            <a:xfrm>
              <a:off x="3005138" y="895350"/>
              <a:ext cx="384175" cy="193675"/>
            </a:xfrm>
            <a:custGeom>
              <a:avLst/>
              <a:gdLst>
                <a:gd name="T0" fmla="*/ 95 w 95"/>
                <a:gd name="T1" fmla="*/ 36 h 48"/>
                <a:gd name="T2" fmla="*/ 53 w 95"/>
                <a:gd name="T3" fmla="*/ 41 h 48"/>
                <a:gd name="T4" fmla="*/ 0 w 95"/>
                <a:gd name="T5" fmla="*/ 23 h 48"/>
                <a:gd name="T6" fmla="*/ 19 w 95"/>
                <a:gd name="T7" fmla="*/ 2 h 48"/>
                <a:gd name="T8" fmla="*/ 95 w 95"/>
                <a:gd name="T9" fmla="*/ 36 h 48"/>
              </a:gdLst>
              <a:ahLst/>
              <a:cxnLst>
                <a:cxn ang="0">
                  <a:pos x="T0" y="T1"/>
                </a:cxn>
                <a:cxn ang="0">
                  <a:pos x="T2" y="T3"/>
                </a:cxn>
                <a:cxn ang="0">
                  <a:pos x="T4" y="T5"/>
                </a:cxn>
                <a:cxn ang="0">
                  <a:pos x="T6" y="T7"/>
                </a:cxn>
                <a:cxn ang="0">
                  <a:pos x="T8" y="T9"/>
                </a:cxn>
              </a:cxnLst>
              <a:rect l="0" t="0" r="r" b="b"/>
              <a:pathLst>
                <a:path w="95" h="48">
                  <a:moveTo>
                    <a:pt x="95" y="36"/>
                  </a:moveTo>
                  <a:cubicBezTo>
                    <a:pt x="85" y="48"/>
                    <a:pt x="67" y="48"/>
                    <a:pt x="53" y="41"/>
                  </a:cubicBezTo>
                  <a:cubicBezTo>
                    <a:pt x="38" y="32"/>
                    <a:pt x="23" y="24"/>
                    <a:pt x="0" y="23"/>
                  </a:cubicBezTo>
                  <a:cubicBezTo>
                    <a:pt x="1" y="15"/>
                    <a:pt x="5" y="3"/>
                    <a:pt x="19" y="2"/>
                  </a:cubicBezTo>
                  <a:cubicBezTo>
                    <a:pt x="36" y="0"/>
                    <a:pt x="89" y="11"/>
                    <a:pt x="95"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1" name="Freeform 41">
              <a:extLst>
                <a:ext uri="{FF2B5EF4-FFF2-40B4-BE49-F238E27FC236}">
                  <a16:creationId xmlns:a16="http://schemas.microsoft.com/office/drawing/2014/main" id="{B8387DAF-12AC-D8BE-2E50-1820E6F81759}"/>
                </a:ext>
              </a:extLst>
            </p:cNvPr>
            <p:cNvSpPr>
              <a:spLocks/>
            </p:cNvSpPr>
            <p:nvPr/>
          </p:nvSpPr>
          <p:spPr bwMode="auto">
            <a:xfrm>
              <a:off x="2779713" y="838200"/>
              <a:ext cx="173038" cy="157163"/>
            </a:xfrm>
            <a:custGeom>
              <a:avLst/>
              <a:gdLst>
                <a:gd name="T0" fmla="*/ 34 w 43"/>
                <a:gd name="T1" fmla="*/ 38 h 39"/>
                <a:gd name="T2" fmla="*/ 0 w 43"/>
                <a:gd name="T3" fmla="*/ 29 h 39"/>
                <a:gd name="T4" fmla="*/ 24 w 43"/>
                <a:gd name="T5" fmla="*/ 10 h 39"/>
                <a:gd name="T6" fmla="*/ 34 w 43"/>
                <a:gd name="T7" fmla="*/ 38 h 39"/>
              </a:gdLst>
              <a:ahLst/>
              <a:cxnLst>
                <a:cxn ang="0">
                  <a:pos x="T0" y="T1"/>
                </a:cxn>
                <a:cxn ang="0">
                  <a:pos x="T2" y="T3"/>
                </a:cxn>
                <a:cxn ang="0">
                  <a:pos x="T4" y="T5"/>
                </a:cxn>
                <a:cxn ang="0">
                  <a:pos x="T6" y="T7"/>
                </a:cxn>
              </a:cxnLst>
              <a:rect l="0" t="0" r="r" b="b"/>
              <a:pathLst>
                <a:path w="43" h="39">
                  <a:moveTo>
                    <a:pt x="34" y="38"/>
                  </a:moveTo>
                  <a:cubicBezTo>
                    <a:pt x="20" y="39"/>
                    <a:pt x="8" y="35"/>
                    <a:pt x="0" y="29"/>
                  </a:cubicBezTo>
                  <a:cubicBezTo>
                    <a:pt x="1" y="16"/>
                    <a:pt x="1" y="0"/>
                    <a:pt x="24" y="10"/>
                  </a:cubicBezTo>
                  <a:cubicBezTo>
                    <a:pt x="43" y="19"/>
                    <a:pt x="39" y="31"/>
                    <a:pt x="34" y="3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2" name="Freeform 42">
              <a:extLst>
                <a:ext uri="{FF2B5EF4-FFF2-40B4-BE49-F238E27FC236}">
                  <a16:creationId xmlns:a16="http://schemas.microsoft.com/office/drawing/2014/main" id="{2A8CCC71-B5D0-DDC7-08E0-ECAEB2C1D289}"/>
                </a:ext>
              </a:extLst>
            </p:cNvPr>
            <p:cNvSpPr>
              <a:spLocks/>
            </p:cNvSpPr>
            <p:nvPr/>
          </p:nvSpPr>
          <p:spPr bwMode="auto">
            <a:xfrm>
              <a:off x="2852738" y="1112838"/>
              <a:ext cx="282575" cy="196850"/>
            </a:xfrm>
            <a:custGeom>
              <a:avLst/>
              <a:gdLst>
                <a:gd name="T0" fmla="*/ 35 w 70"/>
                <a:gd name="T1" fmla="*/ 0 h 49"/>
                <a:gd name="T2" fmla="*/ 0 w 70"/>
                <a:gd name="T3" fmla="*/ 24 h 49"/>
                <a:gd name="T4" fmla="*/ 30 w 70"/>
                <a:gd name="T5" fmla="*/ 45 h 49"/>
                <a:gd name="T6" fmla="*/ 51 w 70"/>
                <a:gd name="T7" fmla="*/ 49 h 49"/>
                <a:gd name="T8" fmla="*/ 70 w 70"/>
                <a:gd name="T9" fmla="*/ 39 h 49"/>
                <a:gd name="T10" fmla="*/ 55 w 70"/>
                <a:gd name="T11" fmla="*/ 41 h 49"/>
                <a:gd name="T12" fmla="*/ 28 w 70"/>
                <a:gd name="T13" fmla="*/ 24 h 49"/>
                <a:gd name="T14" fmla="*/ 45 w 70"/>
                <a:gd name="T15" fmla="*/ 9 h 49"/>
                <a:gd name="T16" fmla="*/ 55 w 70"/>
                <a:gd name="T17" fmla="*/ 10 h 49"/>
                <a:gd name="T18" fmla="*/ 55 w 70"/>
                <a:gd name="T19" fmla="*/ 10 h 49"/>
                <a:gd name="T20" fmla="*/ 42 w 70"/>
                <a:gd name="T21" fmla="*/ 1 h 49"/>
                <a:gd name="T22" fmla="*/ 35 w 70"/>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0" h="49">
                  <a:moveTo>
                    <a:pt x="35" y="0"/>
                  </a:moveTo>
                  <a:cubicBezTo>
                    <a:pt x="22" y="0"/>
                    <a:pt x="0" y="11"/>
                    <a:pt x="0" y="24"/>
                  </a:cubicBezTo>
                  <a:cubicBezTo>
                    <a:pt x="0" y="31"/>
                    <a:pt x="8" y="39"/>
                    <a:pt x="30" y="45"/>
                  </a:cubicBezTo>
                  <a:cubicBezTo>
                    <a:pt x="39" y="48"/>
                    <a:pt x="46" y="49"/>
                    <a:pt x="51" y="49"/>
                  </a:cubicBezTo>
                  <a:cubicBezTo>
                    <a:pt x="62" y="49"/>
                    <a:pt x="68" y="45"/>
                    <a:pt x="70" y="39"/>
                  </a:cubicBezTo>
                  <a:cubicBezTo>
                    <a:pt x="65" y="40"/>
                    <a:pt x="60" y="41"/>
                    <a:pt x="55" y="41"/>
                  </a:cubicBezTo>
                  <a:cubicBezTo>
                    <a:pt x="42" y="41"/>
                    <a:pt x="29" y="36"/>
                    <a:pt x="28" y="24"/>
                  </a:cubicBezTo>
                  <a:cubicBezTo>
                    <a:pt x="27" y="12"/>
                    <a:pt x="37" y="9"/>
                    <a:pt x="45" y="9"/>
                  </a:cubicBezTo>
                  <a:cubicBezTo>
                    <a:pt x="50" y="9"/>
                    <a:pt x="55" y="10"/>
                    <a:pt x="55" y="10"/>
                  </a:cubicBezTo>
                  <a:cubicBezTo>
                    <a:pt x="55" y="10"/>
                    <a:pt x="55" y="10"/>
                    <a:pt x="55" y="10"/>
                  </a:cubicBezTo>
                  <a:cubicBezTo>
                    <a:pt x="52" y="7"/>
                    <a:pt x="47" y="4"/>
                    <a:pt x="42" y="1"/>
                  </a:cubicBezTo>
                  <a:cubicBezTo>
                    <a:pt x="41" y="0"/>
                    <a:pt x="38" y="0"/>
                    <a:pt x="35" y="0"/>
                  </a:cubicBezTo>
                </a:path>
              </a:pathLst>
            </a:custGeom>
            <a:solidFill>
              <a:srgbClr val="D551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3" name="Freeform 43">
              <a:extLst>
                <a:ext uri="{FF2B5EF4-FFF2-40B4-BE49-F238E27FC236}">
                  <a16:creationId xmlns:a16="http://schemas.microsoft.com/office/drawing/2014/main" id="{868D97DF-6866-2586-5C61-FF33F2825F4E}"/>
                </a:ext>
              </a:extLst>
            </p:cNvPr>
            <p:cNvSpPr>
              <a:spLocks/>
            </p:cNvSpPr>
            <p:nvPr/>
          </p:nvSpPr>
          <p:spPr bwMode="auto">
            <a:xfrm>
              <a:off x="2752725" y="1858963"/>
              <a:ext cx="1530350" cy="1377950"/>
            </a:xfrm>
            <a:custGeom>
              <a:avLst/>
              <a:gdLst>
                <a:gd name="T0" fmla="*/ 374 w 380"/>
                <a:gd name="T1" fmla="*/ 0 h 342"/>
                <a:gd name="T2" fmla="*/ 368 w 380"/>
                <a:gd name="T3" fmla="*/ 2 h 342"/>
                <a:gd name="T4" fmla="*/ 366 w 380"/>
                <a:gd name="T5" fmla="*/ 3 h 342"/>
                <a:gd name="T6" fmla="*/ 335 w 380"/>
                <a:gd name="T7" fmla="*/ 158 h 342"/>
                <a:gd name="T8" fmla="*/ 335 w 380"/>
                <a:gd name="T9" fmla="*/ 158 h 342"/>
                <a:gd name="T10" fmla="*/ 292 w 380"/>
                <a:gd name="T11" fmla="*/ 128 h 342"/>
                <a:gd name="T12" fmla="*/ 273 w 380"/>
                <a:gd name="T13" fmla="*/ 204 h 342"/>
                <a:gd name="T14" fmla="*/ 263 w 380"/>
                <a:gd name="T15" fmla="*/ 240 h 342"/>
                <a:gd name="T16" fmla="*/ 210 w 380"/>
                <a:gd name="T17" fmla="*/ 184 h 342"/>
                <a:gd name="T18" fmla="*/ 126 w 380"/>
                <a:gd name="T19" fmla="*/ 278 h 342"/>
                <a:gd name="T20" fmla="*/ 0 w 380"/>
                <a:gd name="T21" fmla="*/ 340 h 342"/>
                <a:gd name="T22" fmla="*/ 0 w 380"/>
                <a:gd name="T23" fmla="*/ 340 h 342"/>
                <a:gd name="T24" fmla="*/ 0 w 380"/>
                <a:gd name="T25" fmla="*/ 340 h 342"/>
                <a:gd name="T26" fmla="*/ 0 w 380"/>
                <a:gd name="T27" fmla="*/ 340 h 342"/>
                <a:gd name="T28" fmla="*/ 0 w 380"/>
                <a:gd name="T29" fmla="*/ 342 h 342"/>
                <a:gd name="T30" fmla="*/ 80 w 380"/>
                <a:gd name="T31" fmla="*/ 323 h 342"/>
                <a:gd name="T32" fmla="*/ 209 w 380"/>
                <a:gd name="T33" fmla="*/ 226 h 342"/>
                <a:gd name="T34" fmla="*/ 269 w 380"/>
                <a:gd name="T35" fmla="*/ 271 h 342"/>
                <a:gd name="T36" fmla="*/ 289 w 380"/>
                <a:gd name="T37" fmla="*/ 235 h 342"/>
                <a:gd name="T38" fmla="*/ 305 w 380"/>
                <a:gd name="T39" fmla="*/ 181 h 342"/>
                <a:gd name="T40" fmla="*/ 302 w 380"/>
                <a:gd name="T41" fmla="*/ 165 h 342"/>
                <a:gd name="T42" fmla="*/ 302 w 380"/>
                <a:gd name="T43" fmla="*/ 165 h 342"/>
                <a:gd name="T44" fmla="*/ 302 w 380"/>
                <a:gd name="T45" fmla="*/ 165 h 342"/>
                <a:gd name="T46" fmla="*/ 336 w 380"/>
                <a:gd name="T47" fmla="*/ 195 h 342"/>
                <a:gd name="T48" fmla="*/ 380 w 380"/>
                <a:gd name="T49" fmla="*/ 48 h 342"/>
                <a:gd name="T50" fmla="*/ 374 w 380"/>
                <a:gd name="T5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0" h="342">
                  <a:moveTo>
                    <a:pt x="374" y="0"/>
                  </a:moveTo>
                  <a:cubicBezTo>
                    <a:pt x="372" y="1"/>
                    <a:pt x="370" y="2"/>
                    <a:pt x="368" y="2"/>
                  </a:cubicBezTo>
                  <a:cubicBezTo>
                    <a:pt x="368" y="3"/>
                    <a:pt x="367" y="3"/>
                    <a:pt x="366" y="3"/>
                  </a:cubicBezTo>
                  <a:cubicBezTo>
                    <a:pt x="370" y="28"/>
                    <a:pt x="374" y="93"/>
                    <a:pt x="335" y="158"/>
                  </a:cubicBezTo>
                  <a:cubicBezTo>
                    <a:pt x="335" y="158"/>
                    <a:pt x="335" y="158"/>
                    <a:pt x="335" y="158"/>
                  </a:cubicBezTo>
                  <a:cubicBezTo>
                    <a:pt x="332" y="158"/>
                    <a:pt x="318" y="157"/>
                    <a:pt x="292" y="128"/>
                  </a:cubicBezTo>
                  <a:cubicBezTo>
                    <a:pt x="292" y="128"/>
                    <a:pt x="287" y="186"/>
                    <a:pt x="273" y="204"/>
                  </a:cubicBezTo>
                  <a:cubicBezTo>
                    <a:pt x="259" y="222"/>
                    <a:pt x="263" y="240"/>
                    <a:pt x="263" y="240"/>
                  </a:cubicBezTo>
                  <a:cubicBezTo>
                    <a:pt x="263" y="240"/>
                    <a:pt x="225" y="228"/>
                    <a:pt x="210" y="184"/>
                  </a:cubicBezTo>
                  <a:cubicBezTo>
                    <a:pt x="210" y="184"/>
                    <a:pt x="181" y="261"/>
                    <a:pt x="126" y="278"/>
                  </a:cubicBezTo>
                  <a:cubicBezTo>
                    <a:pt x="75" y="294"/>
                    <a:pt x="14" y="294"/>
                    <a:pt x="0" y="340"/>
                  </a:cubicBezTo>
                  <a:cubicBezTo>
                    <a:pt x="0" y="340"/>
                    <a:pt x="0" y="340"/>
                    <a:pt x="0" y="340"/>
                  </a:cubicBezTo>
                  <a:cubicBezTo>
                    <a:pt x="0" y="340"/>
                    <a:pt x="0" y="340"/>
                    <a:pt x="0" y="340"/>
                  </a:cubicBezTo>
                  <a:cubicBezTo>
                    <a:pt x="0" y="340"/>
                    <a:pt x="0" y="340"/>
                    <a:pt x="0" y="340"/>
                  </a:cubicBezTo>
                  <a:cubicBezTo>
                    <a:pt x="0" y="341"/>
                    <a:pt x="0" y="341"/>
                    <a:pt x="0" y="342"/>
                  </a:cubicBezTo>
                  <a:cubicBezTo>
                    <a:pt x="0" y="342"/>
                    <a:pt x="10" y="336"/>
                    <a:pt x="80" y="323"/>
                  </a:cubicBezTo>
                  <a:cubicBezTo>
                    <a:pt x="151" y="310"/>
                    <a:pt x="186" y="258"/>
                    <a:pt x="209" y="226"/>
                  </a:cubicBezTo>
                  <a:cubicBezTo>
                    <a:pt x="209" y="226"/>
                    <a:pt x="231" y="252"/>
                    <a:pt x="269" y="271"/>
                  </a:cubicBezTo>
                  <a:cubicBezTo>
                    <a:pt x="269" y="271"/>
                    <a:pt x="274" y="257"/>
                    <a:pt x="289" y="235"/>
                  </a:cubicBezTo>
                  <a:cubicBezTo>
                    <a:pt x="299" y="219"/>
                    <a:pt x="305" y="197"/>
                    <a:pt x="305" y="181"/>
                  </a:cubicBezTo>
                  <a:cubicBezTo>
                    <a:pt x="305" y="174"/>
                    <a:pt x="304" y="169"/>
                    <a:pt x="302" y="165"/>
                  </a:cubicBezTo>
                  <a:cubicBezTo>
                    <a:pt x="302" y="165"/>
                    <a:pt x="302" y="165"/>
                    <a:pt x="302" y="165"/>
                  </a:cubicBezTo>
                  <a:cubicBezTo>
                    <a:pt x="302" y="165"/>
                    <a:pt x="302" y="165"/>
                    <a:pt x="302" y="165"/>
                  </a:cubicBezTo>
                  <a:cubicBezTo>
                    <a:pt x="303" y="166"/>
                    <a:pt x="317" y="189"/>
                    <a:pt x="336" y="195"/>
                  </a:cubicBezTo>
                  <a:cubicBezTo>
                    <a:pt x="336" y="195"/>
                    <a:pt x="380" y="126"/>
                    <a:pt x="380" y="48"/>
                  </a:cubicBezTo>
                  <a:cubicBezTo>
                    <a:pt x="380" y="32"/>
                    <a:pt x="378" y="16"/>
                    <a:pt x="374" y="0"/>
                  </a:cubicBezTo>
                </a:path>
              </a:pathLst>
            </a:custGeom>
            <a:solidFill>
              <a:srgbClr val="5D32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4" name="Freeform 44">
              <a:extLst>
                <a:ext uri="{FF2B5EF4-FFF2-40B4-BE49-F238E27FC236}">
                  <a16:creationId xmlns:a16="http://schemas.microsoft.com/office/drawing/2014/main" id="{8E74683F-618D-6B58-223C-007DB7DEAA4E}"/>
                </a:ext>
              </a:extLst>
            </p:cNvPr>
            <p:cNvSpPr>
              <a:spLocks/>
            </p:cNvSpPr>
            <p:nvPr/>
          </p:nvSpPr>
          <p:spPr bwMode="auto">
            <a:xfrm>
              <a:off x="4219575" y="1806575"/>
              <a:ext cx="39688" cy="63500"/>
            </a:xfrm>
            <a:custGeom>
              <a:avLst/>
              <a:gdLst>
                <a:gd name="T0" fmla="*/ 6 w 10"/>
                <a:gd name="T1" fmla="*/ 0 h 16"/>
                <a:gd name="T2" fmla="*/ 0 w 10"/>
                <a:gd name="T3" fmla="*/ 6 h 16"/>
                <a:gd name="T4" fmla="*/ 2 w 10"/>
                <a:gd name="T5" fmla="*/ 16 h 16"/>
                <a:gd name="T6" fmla="*/ 4 w 10"/>
                <a:gd name="T7" fmla="*/ 15 h 16"/>
                <a:gd name="T8" fmla="*/ 10 w 10"/>
                <a:gd name="T9" fmla="*/ 13 h 16"/>
                <a:gd name="T10" fmla="*/ 6 w 10"/>
                <a:gd name="T11" fmla="*/ 0 h 16"/>
              </a:gdLst>
              <a:ahLst/>
              <a:cxnLst>
                <a:cxn ang="0">
                  <a:pos x="T0" y="T1"/>
                </a:cxn>
                <a:cxn ang="0">
                  <a:pos x="T2" y="T3"/>
                </a:cxn>
                <a:cxn ang="0">
                  <a:pos x="T4" y="T5"/>
                </a:cxn>
                <a:cxn ang="0">
                  <a:pos x="T6" y="T7"/>
                </a:cxn>
                <a:cxn ang="0">
                  <a:pos x="T8" y="T9"/>
                </a:cxn>
                <a:cxn ang="0">
                  <a:pos x="T10" y="T11"/>
                </a:cxn>
              </a:cxnLst>
              <a:rect l="0" t="0" r="r" b="b"/>
              <a:pathLst>
                <a:path w="10" h="16">
                  <a:moveTo>
                    <a:pt x="6" y="0"/>
                  </a:moveTo>
                  <a:cubicBezTo>
                    <a:pt x="0" y="6"/>
                    <a:pt x="0" y="6"/>
                    <a:pt x="0" y="6"/>
                  </a:cubicBezTo>
                  <a:cubicBezTo>
                    <a:pt x="0" y="6"/>
                    <a:pt x="1" y="10"/>
                    <a:pt x="2" y="16"/>
                  </a:cubicBezTo>
                  <a:cubicBezTo>
                    <a:pt x="3" y="16"/>
                    <a:pt x="4" y="16"/>
                    <a:pt x="4" y="15"/>
                  </a:cubicBezTo>
                  <a:cubicBezTo>
                    <a:pt x="6" y="15"/>
                    <a:pt x="8" y="14"/>
                    <a:pt x="10" y="13"/>
                  </a:cubicBezTo>
                  <a:cubicBezTo>
                    <a:pt x="9" y="9"/>
                    <a:pt x="7" y="4"/>
                    <a:pt x="6" y="0"/>
                  </a:cubicBezTo>
                </a:path>
              </a:pathLst>
            </a:custGeom>
            <a:solidFill>
              <a:srgbClr val="EC8E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5" name="Freeform 45">
              <a:extLst>
                <a:ext uri="{FF2B5EF4-FFF2-40B4-BE49-F238E27FC236}">
                  <a16:creationId xmlns:a16="http://schemas.microsoft.com/office/drawing/2014/main" id="{2F2B8D04-EA8E-9A66-CAE0-81F38BB9BB40}"/>
                </a:ext>
              </a:extLst>
            </p:cNvPr>
            <p:cNvSpPr>
              <a:spLocks/>
            </p:cNvSpPr>
            <p:nvPr/>
          </p:nvSpPr>
          <p:spPr bwMode="auto">
            <a:xfrm>
              <a:off x="4130675" y="1709738"/>
              <a:ext cx="3175" cy="15875"/>
            </a:xfrm>
            <a:custGeom>
              <a:avLst/>
              <a:gdLst>
                <a:gd name="T0" fmla="*/ 1 w 1"/>
                <a:gd name="T1" fmla="*/ 0 h 4"/>
                <a:gd name="T2" fmla="*/ 0 w 1"/>
                <a:gd name="T3" fmla="*/ 4 h 4"/>
                <a:gd name="T4" fmla="*/ 1 w 1"/>
                <a:gd name="T5" fmla="*/ 0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3"/>
                    <a:pt x="0" y="1"/>
                    <a:pt x="1" y="0"/>
                  </a:cubicBezTo>
                  <a:cubicBezTo>
                    <a:pt x="1" y="0"/>
                    <a:pt x="1" y="0"/>
                    <a:pt x="1" y="0"/>
                  </a:cubicBezTo>
                </a:path>
              </a:pathLst>
            </a:custGeom>
            <a:solidFill>
              <a:srgbClr val="E68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6" name="Freeform 46">
              <a:extLst>
                <a:ext uri="{FF2B5EF4-FFF2-40B4-BE49-F238E27FC236}">
                  <a16:creationId xmlns:a16="http://schemas.microsoft.com/office/drawing/2014/main" id="{931AB3FA-FC49-D78D-BA30-308DC4AA65B1}"/>
                </a:ext>
              </a:extLst>
            </p:cNvPr>
            <p:cNvSpPr>
              <a:spLocks/>
            </p:cNvSpPr>
            <p:nvPr/>
          </p:nvSpPr>
          <p:spPr bwMode="auto">
            <a:xfrm>
              <a:off x="4133850" y="1709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558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cxnSp>
        <p:nvCxnSpPr>
          <p:cNvPr id="98" name="Straight Connector 97">
            <a:extLst>
              <a:ext uri="{FF2B5EF4-FFF2-40B4-BE49-F238E27FC236}">
                <a16:creationId xmlns:a16="http://schemas.microsoft.com/office/drawing/2014/main" id="{12E0E8C5-CB85-4D4A-5BFE-069F1A187005}"/>
              </a:ext>
            </a:extLst>
          </p:cNvPr>
          <p:cNvCxnSpPr/>
          <p:nvPr userDrawn="1"/>
        </p:nvCxnSpPr>
        <p:spPr>
          <a:xfrm>
            <a:off x="10958945" y="322173"/>
            <a:ext cx="0" cy="69272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6407DAAB-0C0C-E9C9-10C8-14456C1A3296}"/>
              </a:ext>
            </a:extLst>
          </p:cNvPr>
          <p:cNvSpPr/>
          <p:nvPr userDrawn="1"/>
        </p:nvSpPr>
        <p:spPr>
          <a:xfrm>
            <a:off x="0" y="6729274"/>
            <a:ext cx="12191998" cy="130397"/>
          </a:xfrm>
          <a:prstGeom prst="rect">
            <a:avLst/>
          </a:pr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0630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07DAAB-0C0C-E9C9-10C8-14456C1A3296}"/>
              </a:ext>
            </a:extLst>
          </p:cNvPr>
          <p:cNvSpPr/>
          <p:nvPr userDrawn="1"/>
        </p:nvSpPr>
        <p:spPr>
          <a:xfrm>
            <a:off x="0" y="3429000"/>
            <a:ext cx="12191998" cy="3430672"/>
          </a:xfrm>
          <a:prstGeom prst="rect">
            <a:avLst/>
          </a:pr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052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047D60E-AEB9-3677-B2DB-BC86DA078F1F}"/>
              </a:ext>
            </a:extLst>
          </p:cNvPr>
          <p:cNvSpPr>
            <a:spLocks noGrp="1"/>
          </p:cNvSpPr>
          <p:nvPr>
            <p:ph type="pic" sz="quarter" idx="10"/>
          </p:nvPr>
        </p:nvSpPr>
        <p:spPr>
          <a:xfrm>
            <a:off x="4624504" y="0"/>
            <a:ext cx="7521389" cy="5379868"/>
          </a:xfrm>
          <a:custGeom>
            <a:avLst/>
            <a:gdLst>
              <a:gd name="connsiteX0" fmla="*/ 6672613 w 7521389"/>
              <a:gd name="connsiteY0" fmla="*/ 3 h 5379868"/>
              <a:gd name="connsiteX1" fmla="*/ 7521389 w 7521389"/>
              <a:gd name="connsiteY1" fmla="*/ 3 h 5379868"/>
              <a:gd name="connsiteX2" fmla="*/ 7521389 w 7521389"/>
              <a:gd name="connsiteY2" fmla="*/ 2826237 h 5379868"/>
              <a:gd name="connsiteX3" fmla="*/ 7097001 w 7521389"/>
              <a:gd name="connsiteY3" fmla="*/ 3250624 h 5379868"/>
              <a:gd name="connsiteX4" fmla="*/ 6672613 w 7521389"/>
              <a:gd name="connsiteY4" fmla="*/ 2826237 h 5379868"/>
              <a:gd name="connsiteX5" fmla="*/ 5719379 w 7521389"/>
              <a:gd name="connsiteY5" fmla="*/ 3 h 5379868"/>
              <a:gd name="connsiteX6" fmla="*/ 6568155 w 7521389"/>
              <a:gd name="connsiteY6" fmla="*/ 3 h 5379868"/>
              <a:gd name="connsiteX7" fmla="*/ 6568155 w 7521389"/>
              <a:gd name="connsiteY7" fmla="*/ 4088648 h 5379868"/>
              <a:gd name="connsiteX8" fmla="*/ 6143767 w 7521389"/>
              <a:gd name="connsiteY8" fmla="*/ 4513036 h 5379868"/>
              <a:gd name="connsiteX9" fmla="*/ 5719379 w 7521389"/>
              <a:gd name="connsiteY9" fmla="*/ 4088648 h 5379868"/>
              <a:gd name="connsiteX10" fmla="*/ 4766149 w 7521389"/>
              <a:gd name="connsiteY10" fmla="*/ 3 h 5379868"/>
              <a:gd name="connsiteX11" fmla="*/ 5614925 w 7521389"/>
              <a:gd name="connsiteY11" fmla="*/ 3 h 5379868"/>
              <a:gd name="connsiteX12" fmla="*/ 5614925 w 7521389"/>
              <a:gd name="connsiteY12" fmla="*/ 4955481 h 5379868"/>
              <a:gd name="connsiteX13" fmla="*/ 5190537 w 7521389"/>
              <a:gd name="connsiteY13" fmla="*/ 5379868 h 5379868"/>
              <a:gd name="connsiteX14" fmla="*/ 4766149 w 7521389"/>
              <a:gd name="connsiteY14" fmla="*/ 4955481 h 5379868"/>
              <a:gd name="connsiteX15" fmla="*/ 2859690 w 7521389"/>
              <a:gd name="connsiteY15" fmla="*/ 3 h 5379868"/>
              <a:gd name="connsiteX16" fmla="*/ 3708466 w 7521389"/>
              <a:gd name="connsiteY16" fmla="*/ 3 h 5379868"/>
              <a:gd name="connsiteX17" fmla="*/ 3708466 w 7521389"/>
              <a:gd name="connsiteY17" fmla="*/ 4397370 h 5379868"/>
              <a:gd name="connsiteX18" fmla="*/ 3284077 w 7521389"/>
              <a:gd name="connsiteY18" fmla="*/ 4821758 h 5379868"/>
              <a:gd name="connsiteX19" fmla="*/ 2859689 w 7521389"/>
              <a:gd name="connsiteY19" fmla="*/ 4397370 h 5379868"/>
              <a:gd name="connsiteX20" fmla="*/ 2859690 w 7521389"/>
              <a:gd name="connsiteY20" fmla="*/ 3 h 5379868"/>
              <a:gd name="connsiteX21" fmla="*/ 1906460 w 7521389"/>
              <a:gd name="connsiteY21" fmla="*/ 3 h 5379868"/>
              <a:gd name="connsiteX22" fmla="*/ 2755236 w 7521389"/>
              <a:gd name="connsiteY22" fmla="*/ 3 h 5379868"/>
              <a:gd name="connsiteX23" fmla="*/ 2755236 w 7521389"/>
              <a:gd name="connsiteY23" fmla="*/ 4692722 h 5379868"/>
              <a:gd name="connsiteX24" fmla="*/ 2330849 w 7521389"/>
              <a:gd name="connsiteY24" fmla="*/ 5117110 h 5379868"/>
              <a:gd name="connsiteX25" fmla="*/ 1906460 w 7521389"/>
              <a:gd name="connsiteY25" fmla="*/ 4692722 h 5379868"/>
              <a:gd name="connsiteX26" fmla="*/ 953231 w 7521389"/>
              <a:gd name="connsiteY26" fmla="*/ 1 h 5379868"/>
              <a:gd name="connsiteX27" fmla="*/ 1802006 w 7521389"/>
              <a:gd name="connsiteY27" fmla="*/ 1 h 5379868"/>
              <a:gd name="connsiteX28" fmla="*/ 1802006 w 7521389"/>
              <a:gd name="connsiteY28" fmla="*/ 3509700 h 5379868"/>
              <a:gd name="connsiteX29" fmla="*/ 1377619 w 7521389"/>
              <a:gd name="connsiteY29" fmla="*/ 3934087 h 5379868"/>
              <a:gd name="connsiteX30" fmla="*/ 953231 w 7521389"/>
              <a:gd name="connsiteY30" fmla="*/ 3509700 h 5379868"/>
              <a:gd name="connsiteX31" fmla="*/ 3812920 w 7521389"/>
              <a:gd name="connsiteY31" fmla="*/ 0 h 5379868"/>
              <a:gd name="connsiteX32" fmla="*/ 4661695 w 7521389"/>
              <a:gd name="connsiteY32" fmla="*/ 0 h 5379868"/>
              <a:gd name="connsiteX33" fmla="*/ 4661695 w 7521389"/>
              <a:gd name="connsiteY33" fmla="*/ 4088646 h 5379868"/>
              <a:gd name="connsiteX34" fmla="*/ 4237307 w 7521389"/>
              <a:gd name="connsiteY34" fmla="*/ 4513034 h 5379868"/>
              <a:gd name="connsiteX35" fmla="*/ 3812920 w 7521389"/>
              <a:gd name="connsiteY35" fmla="*/ 4088646 h 5379868"/>
              <a:gd name="connsiteX36" fmla="*/ 1 w 7521389"/>
              <a:gd name="connsiteY36" fmla="*/ 0 h 5379868"/>
              <a:gd name="connsiteX37" fmla="*/ 848776 w 7521389"/>
              <a:gd name="connsiteY37" fmla="*/ 0 h 5379868"/>
              <a:gd name="connsiteX38" fmla="*/ 848776 w 7521389"/>
              <a:gd name="connsiteY38" fmla="*/ 4088646 h 5379868"/>
              <a:gd name="connsiteX39" fmla="*/ 424387 w 7521389"/>
              <a:gd name="connsiteY39" fmla="*/ 4513035 h 5379868"/>
              <a:gd name="connsiteX40" fmla="*/ 0 w 7521389"/>
              <a:gd name="connsiteY40" fmla="*/ 4088646 h 5379868"/>
              <a:gd name="connsiteX41" fmla="*/ 1 w 7521389"/>
              <a:gd name="connsiteY41" fmla="*/ 0 h 5379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521389" h="5379868">
                <a:moveTo>
                  <a:pt x="6672613" y="3"/>
                </a:moveTo>
                <a:lnTo>
                  <a:pt x="7521389" y="3"/>
                </a:lnTo>
                <a:lnTo>
                  <a:pt x="7521389" y="2826237"/>
                </a:lnTo>
                <a:cubicBezTo>
                  <a:pt x="7521389" y="3060620"/>
                  <a:pt x="7331384" y="3250624"/>
                  <a:pt x="7097001" y="3250624"/>
                </a:cubicBezTo>
                <a:cubicBezTo>
                  <a:pt x="6862618" y="3250624"/>
                  <a:pt x="6672613" y="3060620"/>
                  <a:pt x="6672613" y="2826237"/>
                </a:cubicBezTo>
                <a:close/>
                <a:moveTo>
                  <a:pt x="5719379" y="3"/>
                </a:moveTo>
                <a:lnTo>
                  <a:pt x="6568155" y="3"/>
                </a:lnTo>
                <a:lnTo>
                  <a:pt x="6568155" y="4088648"/>
                </a:lnTo>
                <a:cubicBezTo>
                  <a:pt x="6568155" y="4323031"/>
                  <a:pt x="6378150" y="4513036"/>
                  <a:pt x="6143767" y="4513036"/>
                </a:cubicBezTo>
                <a:cubicBezTo>
                  <a:pt x="5909384" y="4513036"/>
                  <a:pt x="5719379" y="4323031"/>
                  <a:pt x="5719379" y="4088648"/>
                </a:cubicBezTo>
                <a:close/>
                <a:moveTo>
                  <a:pt x="4766149" y="3"/>
                </a:moveTo>
                <a:lnTo>
                  <a:pt x="5614925" y="3"/>
                </a:lnTo>
                <a:lnTo>
                  <a:pt x="5614925" y="4955481"/>
                </a:lnTo>
                <a:cubicBezTo>
                  <a:pt x="5614925" y="5189864"/>
                  <a:pt x="5424921" y="5379868"/>
                  <a:pt x="5190537" y="5379868"/>
                </a:cubicBezTo>
                <a:cubicBezTo>
                  <a:pt x="4956154" y="5379868"/>
                  <a:pt x="4766149" y="5189864"/>
                  <a:pt x="4766149" y="4955481"/>
                </a:cubicBezTo>
                <a:close/>
                <a:moveTo>
                  <a:pt x="2859690" y="3"/>
                </a:moveTo>
                <a:lnTo>
                  <a:pt x="3708466" y="3"/>
                </a:lnTo>
                <a:lnTo>
                  <a:pt x="3708466" y="4397370"/>
                </a:lnTo>
                <a:cubicBezTo>
                  <a:pt x="3708466" y="4631753"/>
                  <a:pt x="3518461" y="4821758"/>
                  <a:pt x="3284077" y="4821758"/>
                </a:cubicBezTo>
                <a:cubicBezTo>
                  <a:pt x="3049694" y="4821758"/>
                  <a:pt x="2859689" y="4631753"/>
                  <a:pt x="2859689" y="4397370"/>
                </a:cubicBezTo>
                <a:cubicBezTo>
                  <a:pt x="2859689" y="2931581"/>
                  <a:pt x="2859690" y="1465791"/>
                  <a:pt x="2859690" y="3"/>
                </a:cubicBezTo>
                <a:close/>
                <a:moveTo>
                  <a:pt x="1906460" y="3"/>
                </a:moveTo>
                <a:lnTo>
                  <a:pt x="2755236" y="3"/>
                </a:lnTo>
                <a:lnTo>
                  <a:pt x="2755236" y="4692722"/>
                </a:lnTo>
                <a:cubicBezTo>
                  <a:pt x="2755236" y="4927106"/>
                  <a:pt x="2565231" y="5117110"/>
                  <a:pt x="2330849" y="5117110"/>
                </a:cubicBezTo>
                <a:cubicBezTo>
                  <a:pt x="2096465" y="5117110"/>
                  <a:pt x="1906460" y="4927106"/>
                  <a:pt x="1906460" y="4692722"/>
                </a:cubicBezTo>
                <a:close/>
                <a:moveTo>
                  <a:pt x="953231" y="1"/>
                </a:moveTo>
                <a:lnTo>
                  <a:pt x="1802006" y="1"/>
                </a:lnTo>
                <a:lnTo>
                  <a:pt x="1802006" y="3509700"/>
                </a:lnTo>
                <a:cubicBezTo>
                  <a:pt x="1802006" y="3744083"/>
                  <a:pt x="1612001" y="3934087"/>
                  <a:pt x="1377619" y="3934087"/>
                </a:cubicBezTo>
                <a:cubicBezTo>
                  <a:pt x="1143235" y="3934087"/>
                  <a:pt x="953231" y="3744083"/>
                  <a:pt x="953231" y="3509700"/>
                </a:cubicBezTo>
                <a:close/>
                <a:moveTo>
                  <a:pt x="3812920" y="0"/>
                </a:moveTo>
                <a:lnTo>
                  <a:pt x="4661695" y="0"/>
                </a:lnTo>
                <a:lnTo>
                  <a:pt x="4661695" y="4088646"/>
                </a:lnTo>
                <a:cubicBezTo>
                  <a:pt x="4661695" y="4323029"/>
                  <a:pt x="4471691" y="4513034"/>
                  <a:pt x="4237307" y="4513034"/>
                </a:cubicBezTo>
                <a:cubicBezTo>
                  <a:pt x="4002925" y="4513034"/>
                  <a:pt x="3812920" y="4323029"/>
                  <a:pt x="3812920" y="4088646"/>
                </a:cubicBezTo>
                <a:close/>
                <a:moveTo>
                  <a:pt x="1" y="0"/>
                </a:moveTo>
                <a:lnTo>
                  <a:pt x="848776" y="0"/>
                </a:lnTo>
                <a:lnTo>
                  <a:pt x="848776" y="4088646"/>
                </a:lnTo>
                <a:cubicBezTo>
                  <a:pt x="848776" y="4323029"/>
                  <a:pt x="658771" y="4513035"/>
                  <a:pt x="424387" y="4513035"/>
                </a:cubicBezTo>
                <a:cubicBezTo>
                  <a:pt x="190005" y="4513035"/>
                  <a:pt x="0" y="4323029"/>
                  <a:pt x="0" y="4088646"/>
                </a:cubicBezTo>
                <a:cubicBezTo>
                  <a:pt x="0" y="2725764"/>
                  <a:pt x="1" y="1362882"/>
                  <a:pt x="1" y="0"/>
                </a:cubicBezTo>
                <a:close/>
              </a:path>
            </a:pathLst>
          </a:custGeom>
        </p:spPr>
        <p:txBody>
          <a:bodyPr wrap="square">
            <a:noAutofit/>
          </a:bodyPr>
          <a:lstStyle/>
          <a:p>
            <a:endParaRPr lang="en-ID"/>
          </a:p>
        </p:txBody>
      </p:sp>
    </p:spTree>
    <p:extLst>
      <p:ext uri="{BB962C8B-B14F-4D97-AF65-F5344CB8AC3E}">
        <p14:creationId xmlns:p14="http://schemas.microsoft.com/office/powerpoint/2010/main" val="35167840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9364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DF9B13BD-A005-5E5C-8F24-ECD8A02AFB33}"/>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4093368" y="-1"/>
            <a:ext cx="8052525" cy="5759777"/>
          </a:xfrm>
        </p:spPr>
      </p:pic>
      <p:sp>
        <p:nvSpPr>
          <p:cNvPr id="3" name="Oval 2">
            <a:extLst>
              <a:ext uri="{FF2B5EF4-FFF2-40B4-BE49-F238E27FC236}">
                <a16:creationId xmlns:a16="http://schemas.microsoft.com/office/drawing/2014/main" id="{AA7DC8C4-A52C-2E08-8737-B8F628F72636}"/>
              </a:ext>
            </a:extLst>
          </p:cNvPr>
          <p:cNvSpPr/>
          <p:nvPr/>
        </p:nvSpPr>
        <p:spPr>
          <a:xfrm>
            <a:off x="1566848" y="996057"/>
            <a:ext cx="981764" cy="981764"/>
          </a:xfrm>
          <a:prstGeom prst="ellipse">
            <a:avLst/>
          </a:pr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E8170"/>
              </a:solidFill>
            </a:endParaRPr>
          </a:p>
        </p:txBody>
      </p:sp>
      <p:sp>
        <p:nvSpPr>
          <p:cNvPr id="4" name="Rectangle 3">
            <a:extLst>
              <a:ext uri="{FF2B5EF4-FFF2-40B4-BE49-F238E27FC236}">
                <a16:creationId xmlns:a16="http://schemas.microsoft.com/office/drawing/2014/main" id="{E4AD26D3-0988-85B0-7D5F-432850669E77}"/>
              </a:ext>
            </a:extLst>
          </p:cNvPr>
          <p:cNvSpPr/>
          <p:nvPr/>
        </p:nvSpPr>
        <p:spPr>
          <a:xfrm>
            <a:off x="135338" y="2786770"/>
            <a:ext cx="4041914" cy="421654"/>
          </a:xfrm>
          <a:prstGeom prst="rect">
            <a:avLst/>
          </a:prstGeom>
        </p:spPr>
        <p:txBody>
          <a:bodyPr wrap="square">
            <a:spAutoFit/>
          </a:bodyPr>
          <a:lstStyle/>
          <a:p>
            <a:pPr algn="ctr" rtl="1">
              <a:lnSpc>
                <a:spcPct val="107000"/>
              </a:lnSpc>
              <a:spcAft>
                <a:spcPts val="800"/>
              </a:spcAft>
            </a:pPr>
            <a:r>
              <a:rPr lang="fa-IR" sz="2000" b="1" dirty="0">
                <a:latin typeface="Shabnam" panose="020B0603030804020204" pitchFamily="34" charset="-78"/>
                <a:cs typeface="B Titr" panose="00000700000000000000" pitchFamily="2" charset="-78"/>
              </a:rPr>
              <a:t>موضوع: پاورپوینت بازی های دبستانی </a:t>
            </a:r>
            <a:endParaRPr lang="en-US" sz="2000" b="1" dirty="0">
              <a:latin typeface="Shabnam" panose="020B0603030804020204" pitchFamily="34" charset="-78"/>
              <a:cs typeface="B Titr" panose="00000700000000000000" pitchFamily="2" charset="-78"/>
            </a:endParaRPr>
          </a:p>
        </p:txBody>
      </p:sp>
      <p:sp>
        <p:nvSpPr>
          <p:cNvPr id="5" name="Rectangle 4">
            <a:extLst>
              <a:ext uri="{FF2B5EF4-FFF2-40B4-BE49-F238E27FC236}">
                <a16:creationId xmlns:a16="http://schemas.microsoft.com/office/drawing/2014/main" id="{7F6DDF43-0F92-EE3F-0367-EE4D77644660}"/>
              </a:ext>
            </a:extLst>
          </p:cNvPr>
          <p:cNvSpPr/>
          <p:nvPr/>
        </p:nvSpPr>
        <p:spPr>
          <a:xfrm>
            <a:off x="135338" y="3774943"/>
            <a:ext cx="4041914" cy="421654"/>
          </a:xfrm>
          <a:prstGeom prst="rect">
            <a:avLst/>
          </a:prstGeom>
        </p:spPr>
        <p:txBody>
          <a:bodyPr wrap="square">
            <a:spAutoFit/>
          </a:bodyPr>
          <a:lstStyle/>
          <a:p>
            <a:pPr algn="ctr" rtl="1">
              <a:lnSpc>
                <a:spcPct val="107000"/>
              </a:lnSpc>
              <a:spcAft>
                <a:spcPts val="800"/>
              </a:spcAft>
            </a:pPr>
            <a:r>
              <a:rPr lang="fa-IR" sz="2000" b="1" dirty="0">
                <a:latin typeface="Shabnam" panose="020B0603030804020204" pitchFamily="34" charset="-78"/>
                <a:cs typeface="B Titr" panose="00000700000000000000" pitchFamily="2" charset="-78"/>
              </a:rPr>
              <a:t>استاد راهنما:  دکتر علیرضا عزیزی</a:t>
            </a:r>
            <a:endParaRPr lang="en-US" sz="2000" b="1" dirty="0">
              <a:latin typeface="Shabnam"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BF687F3B-07B5-A8BD-4703-B7E629CE7E0E}"/>
              </a:ext>
            </a:extLst>
          </p:cNvPr>
          <p:cNvSpPr/>
          <p:nvPr/>
        </p:nvSpPr>
        <p:spPr>
          <a:xfrm>
            <a:off x="135338" y="4763116"/>
            <a:ext cx="4041914" cy="421654"/>
          </a:xfrm>
          <a:prstGeom prst="rect">
            <a:avLst/>
          </a:prstGeom>
        </p:spPr>
        <p:txBody>
          <a:bodyPr wrap="square">
            <a:spAutoFit/>
          </a:bodyPr>
          <a:lstStyle/>
          <a:p>
            <a:pPr algn="ctr" rtl="1">
              <a:lnSpc>
                <a:spcPct val="107000"/>
              </a:lnSpc>
              <a:spcAft>
                <a:spcPts val="800"/>
              </a:spcAft>
            </a:pPr>
            <a:r>
              <a:rPr lang="fa-IR" sz="2000" b="1" dirty="0">
                <a:latin typeface="Shabnam" panose="020B0603030804020204" pitchFamily="34" charset="-78"/>
                <a:cs typeface="B Titr" panose="00000700000000000000" pitchFamily="2" charset="-78"/>
              </a:rPr>
              <a:t>پژوهشگر: محمد جواد عزیزی</a:t>
            </a:r>
            <a:endParaRPr lang="en-US" sz="2000" b="1" dirty="0">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C72E5583-EBE3-1773-F09A-BF90E2601797}"/>
              </a:ext>
            </a:extLst>
          </p:cNvPr>
          <p:cNvSpPr/>
          <p:nvPr/>
        </p:nvSpPr>
        <p:spPr>
          <a:xfrm>
            <a:off x="135338" y="5751290"/>
            <a:ext cx="4041914" cy="421654"/>
          </a:xfrm>
          <a:prstGeom prst="rect">
            <a:avLst/>
          </a:prstGeom>
        </p:spPr>
        <p:txBody>
          <a:bodyPr wrap="square">
            <a:spAutoFit/>
          </a:bodyPr>
          <a:lstStyle/>
          <a:p>
            <a:pPr algn="ctr" rtl="1">
              <a:lnSpc>
                <a:spcPct val="107000"/>
              </a:lnSpc>
              <a:spcAft>
                <a:spcPts val="800"/>
              </a:spcAft>
            </a:pPr>
            <a:r>
              <a:rPr lang="fa-IR" sz="2000" b="1" dirty="0">
                <a:latin typeface="Shabnam" panose="020B0603030804020204" pitchFamily="34" charset="-78"/>
                <a:cs typeface="B Titr" panose="00000700000000000000" pitchFamily="2" charset="-78"/>
              </a:rPr>
              <a:t>تاریخ ارائه: .........</a:t>
            </a:r>
            <a:endParaRPr lang="en-US" sz="2000" b="1" dirty="0">
              <a:latin typeface="Shabnam" panose="020B0603030804020204" pitchFamily="34" charset="-78"/>
              <a:cs typeface="B Titr" panose="00000700000000000000" pitchFamily="2" charset="-78"/>
            </a:endParaRPr>
          </a:p>
        </p:txBody>
      </p:sp>
      <p:pic>
        <p:nvPicPr>
          <p:cNvPr id="12" name="Graphic 11">
            <a:extLst>
              <a:ext uri="{FF2B5EF4-FFF2-40B4-BE49-F238E27FC236}">
                <a16:creationId xmlns:a16="http://schemas.microsoft.com/office/drawing/2014/main" id="{616C337A-F9F0-C926-3CF3-C25F3A2E97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98823" y="753628"/>
            <a:ext cx="1185780" cy="1466622"/>
          </a:xfrm>
          <a:prstGeom prst="rect">
            <a:avLst/>
          </a:prstGeom>
        </p:spPr>
      </p:pic>
    </p:spTree>
    <p:extLst>
      <p:ext uri="{BB962C8B-B14F-4D97-AF65-F5344CB8AC3E}">
        <p14:creationId xmlns:p14="http://schemas.microsoft.com/office/powerpoint/2010/main" val="3725162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اهداف بازی های پرورشی</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6284130" y="3759887"/>
            <a:ext cx="5611761"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ایجاد شادابی و شور و نشاط و سرگرم ساختن افراد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رفع خستگی و برطرف کردن کسالت</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تقویت قوای حسی (بویایی، بساوایی، شنوایی، بینایی و …)</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تقویت قوای روحی (فکر، هوش، حافظه و …)</a:t>
            </a:r>
          </a:p>
        </p:txBody>
      </p:sp>
      <p:sp>
        <p:nvSpPr>
          <p:cNvPr id="4" name="Rectangle 3"/>
          <p:cNvSpPr/>
          <p:nvPr/>
        </p:nvSpPr>
        <p:spPr>
          <a:xfrm>
            <a:off x="0" y="1114161"/>
            <a:ext cx="5756534"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ایجاد تقویت روحیه اشتراک مساعی و همکاری و مشارکت جویی در افراد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عادت دادن افراد به نظم و ترتیب و اطاعت از مقررات</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آزمایش توانایی های جسمی و فکری وسنجش میزان استعداد افراد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تقویت قدرت ابتکار افراد و برانگیختن ذوق های هنری در آنان</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834432" y="1368246"/>
            <a:ext cx="4976617" cy="2504362"/>
          </a:xfrm>
          <a:prstGeom prst="rect">
            <a:avLst/>
          </a:prstGeom>
        </p:spPr>
      </p:pic>
      <p:pic>
        <p:nvPicPr>
          <p:cNvPr id="6" name="Picture 5">
            <a:extLst>
              <a:ext uri="{FF2B5EF4-FFF2-40B4-BE49-F238E27FC236}">
                <a16:creationId xmlns:a16="http://schemas.microsoft.com/office/drawing/2014/main" id="{1DFE42B8-61A3-D0E2-5047-859901DA1EA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78210" y="4204355"/>
            <a:ext cx="3159016" cy="2313979"/>
          </a:xfrm>
          <a:prstGeom prst="rect">
            <a:avLst/>
          </a:prstGeom>
        </p:spPr>
      </p:pic>
    </p:spTree>
    <p:extLst>
      <p:ext uri="{BB962C8B-B14F-4D97-AF65-F5344CB8AC3E}">
        <p14:creationId xmlns:p14="http://schemas.microsoft.com/office/powerpoint/2010/main" val="3613001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اهداف بازی های پرورشی</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3094704" y="3632155"/>
            <a:ext cx="5611761" cy="2758447"/>
          </a:xfrm>
          <a:prstGeom prst="rect">
            <a:avLst/>
          </a:prstGeom>
        </p:spPr>
        <p:txBody>
          <a:bodyPr wrap="square">
            <a:spAutoFit/>
          </a:bodyPr>
          <a:lstStyle/>
          <a:p>
            <a:pPr marL="285750" indent="-285750" algn="ctr"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تقویت قوای جسمی و عضلات و اندام های بدن</a:t>
            </a:r>
          </a:p>
          <a:p>
            <a:pPr marL="285750" indent="-285750" algn="ctr"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تقویت قدرت استقامت و پشتکار در افراد</a:t>
            </a:r>
          </a:p>
          <a:p>
            <a:pPr marL="285750" indent="-285750" algn="ctr"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ایجاد روحیه رقابت و مبارزه ی سالم در افراد</a:t>
            </a:r>
          </a:p>
          <a:p>
            <a:pPr marL="285750" indent="-285750" algn="ctr"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تعلیم و تمرین مفاد و مواد آموزشی و مهارت های لازم</a:t>
            </a:r>
          </a:p>
        </p:txBody>
      </p:sp>
      <p:pic>
        <p:nvPicPr>
          <p:cNvPr id="5" name="Picture 4"/>
          <p:cNvPicPr>
            <a:picLocks noChangeAspect="1"/>
          </p:cNvPicPr>
          <p:nvPr/>
        </p:nvPicPr>
        <p:blipFill>
          <a:blip r:embed="rId2"/>
          <a:stretch>
            <a:fillRect/>
          </a:stretch>
        </p:blipFill>
        <p:spPr>
          <a:xfrm>
            <a:off x="1334610" y="1134761"/>
            <a:ext cx="9218730" cy="2502226"/>
          </a:xfrm>
          <a:prstGeom prst="rect">
            <a:avLst/>
          </a:prstGeom>
        </p:spPr>
      </p:pic>
    </p:spTree>
    <p:extLst>
      <p:ext uri="{BB962C8B-B14F-4D97-AF65-F5344CB8AC3E}">
        <p14:creationId xmlns:p14="http://schemas.microsoft.com/office/powerpoint/2010/main" val="1573458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اهداف بازی های پرورشی</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5532724" y="1657395"/>
            <a:ext cx="5081858"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آشنا ساختن افراد با پیروزی و شکست و تمرین این که در موفقیت و پیروزی ها مغرور و دل شکسته و مایوس نشود و طعم هر دو مورد را که در زندگی زیاد پیش می آید بچشند.و در یک کلام تمرین همه آنچه که در زندگی اجتماعی و نیز در طی مسیر تکامل لازم است فرد بداند و عمل نماید.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374591"/>
            <a:ext cx="3898946" cy="5270105"/>
          </a:xfrm>
          <a:prstGeom prst="rect">
            <a:avLst/>
          </a:prstGeom>
        </p:spPr>
      </p:pic>
    </p:spTree>
    <p:extLst>
      <p:ext uri="{BB962C8B-B14F-4D97-AF65-F5344CB8AC3E}">
        <p14:creationId xmlns:p14="http://schemas.microsoft.com/office/powerpoint/2010/main" val="1732380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نکاتی درباره بازی های آموزشی برای دانش آموزان</a:t>
            </a:r>
          </a:p>
        </p:txBody>
      </p:sp>
      <p:sp>
        <p:nvSpPr>
          <p:cNvPr id="3" name="Rectangle 2"/>
          <p:cNvSpPr/>
          <p:nvPr/>
        </p:nvSpPr>
        <p:spPr>
          <a:xfrm>
            <a:off x="363792" y="1303139"/>
            <a:ext cx="11597149" cy="341632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دانش آموزان ابتدایی در شش پایه‌ی گوناگون تحصیل می‌کنند. رشد جسمی و ذهنی کودکان در این سنین بسیار سریع و چشم‌گیر است. به همین دلیل تفاوت بسیاری میان بچه‌های پایه‌های مختلف ابتدایی حتی با یک سال اختلاف وجود دارد. باید به این نکات در انتخاب بازی های آموزشی برای کودکان دبستانی توجه کرد:</a:t>
            </a:r>
          </a:p>
          <a:p>
            <a:pPr algn="justLow" rtl="1">
              <a:lnSpc>
                <a:spcPct val="250000"/>
              </a:lnSpc>
            </a:pPr>
            <a:r>
              <a:rPr lang="fa-IR" dirty="0">
                <a:latin typeface="Times New Roman" panose="02020603050405020304" pitchFamily="18" charset="0"/>
                <a:cs typeface="B Nazanin" panose="00000400000000000000" pitchFamily="2" charset="-78"/>
              </a:rPr>
              <a:t> پیش از انتخاب بازی، گروه سنی و پایه تحصیلی دانش‌آموزان را در نظر بگیرید.</a:t>
            </a:r>
          </a:p>
          <a:p>
            <a:pPr algn="justLow" rtl="1">
              <a:lnSpc>
                <a:spcPct val="250000"/>
              </a:lnSpc>
            </a:pPr>
            <a:r>
              <a:rPr lang="fa-IR" dirty="0">
                <a:latin typeface="Times New Roman" panose="02020603050405020304" pitchFamily="18" charset="0"/>
                <a:cs typeface="B Nazanin" panose="00000400000000000000" pitchFamily="2" charset="-78"/>
              </a:rPr>
              <a:t> بازی های کلاس ابتدایی خصوصا برای بچه‌های کم‌سال بهتر است با حرکات بدنی همراه باشد.</a:t>
            </a:r>
          </a:p>
          <a:p>
            <a:pPr algn="justLow" rtl="1">
              <a:lnSpc>
                <a:spcPct val="250000"/>
              </a:lnSpc>
            </a:pPr>
            <a:r>
              <a:rPr lang="fa-IR" dirty="0">
                <a:latin typeface="Times New Roman" panose="02020603050405020304" pitchFamily="18" charset="0"/>
                <a:cs typeface="B Nazanin" panose="00000400000000000000" pitchFamily="2" charset="-78"/>
              </a:rPr>
              <a:t> به تعداد دانش آموزان، فضای کلاس و فرصت موجود در انتخاب بازی دقت کنید.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4138" t="15529" r="-590" b="21088"/>
          <a:stretch/>
        </p:blipFill>
        <p:spPr>
          <a:xfrm>
            <a:off x="363792" y="3604968"/>
            <a:ext cx="4526489" cy="2974550"/>
          </a:xfrm>
          <a:prstGeom prst="rect">
            <a:avLst/>
          </a:prstGeom>
        </p:spPr>
      </p:pic>
    </p:spTree>
    <p:extLst>
      <p:ext uri="{BB962C8B-B14F-4D97-AF65-F5344CB8AC3E}">
        <p14:creationId xmlns:p14="http://schemas.microsoft.com/office/powerpoint/2010/main" val="39318965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نکاتی درباره بازی های آموزشی برای دانش آموزان</a:t>
            </a:r>
          </a:p>
        </p:txBody>
      </p:sp>
      <p:sp>
        <p:nvSpPr>
          <p:cNvPr id="3" name="Rectangle 2"/>
          <p:cNvSpPr/>
          <p:nvPr/>
        </p:nvSpPr>
        <p:spPr>
          <a:xfrm>
            <a:off x="216817" y="1206743"/>
            <a:ext cx="11677758"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بازی های درسی برای دانش‌آموزان به یادگیری آنان کمک می‌کند. اگر قصد دارید بازی تنها جنبه‌ی پر کردن وقت آزاد کلاس را داشته باشد، بهتر است با درس هم مرتبط باشد. </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بازی های آموزشی برای دانش آموزان بهتر است قوانین مشخص و ساده‌ای داشته باشد تا زمان هدر نرود و بچه‌ها خسته نشوند.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بهتر است بازی‌های آموزشی برای دانش آموزان تأکید زیادی روی برنده شدن نداشته باشد. این تأکید را روی جنبه سرگرمی بگذارید.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395"/>
          <a:stretch/>
        </p:blipFill>
        <p:spPr>
          <a:xfrm>
            <a:off x="1754297" y="4304425"/>
            <a:ext cx="7436837" cy="2413434"/>
          </a:xfrm>
          <a:prstGeom prst="rect">
            <a:avLst/>
          </a:prstGeom>
        </p:spPr>
      </p:pic>
    </p:spTree>
    <p:extLst>
      <p:ext uri="{BB962C8B-B14F-4D97-AF65-F5344CB8AC3E}">
        <p14:creationId xmlns:p14="http://schemas.microsoft.com/office/powerpoint/2010/main" val="1120313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7">
            <a:extLst>
              <a:ext uri="{FF2B5EF4-FFF2-40B4-BE49-F238E27FC236}">
                <a16:creationId xmlns:a16="http://schemas.microsoft.com/office/drawing/2014/main" id="{F48896B2-E686-09AC-2752-5ABD1737EC6B}"/>
              </a:ext>
            </a:extLst>
          </p:cNvPr>
          <p:cNvSpPr/>
          <p:nvPr/>
        </p:nvSpPr>
        <p:spPr>
          <a:xfrm>
            <a:off x="1335469" y="1658055"/>
            <a:ext cx="4220660" cy="4017041"/>
          </a:xfrm>
          <a:custGeom>
            <a:avLst/>
            <a:gdLst>
              <a:gd name="connsiteX0" fmla="*/ 0 w 3073139"/>
              <a:gd name="connsiteY0" fmla="*/ 1536570 h 3073139"/>
              <a:gd name="connsiteX1" fmla="*/ 1536570 w 3073139"/>
              <a:gd name="connsiteY1" fmla="*/ 0 h 3073139"/>
              <a:gd name="connsiteX2" fmla="*/ 3073140 w 3073139"/>
              <a:gd name="connsiteY2" fmla="*/ 1536570 h 3073139"/>
              <a:gd name="connsiteX3" fmla="*/ 1536570 w 3073139"/>
              <a:gd name="connsiteY3" fmla="*/ 3073140 h 3073139"/>
              <a:gd name="connsiteX4" fmla="*/ 0 w 3073139"/>
              <a:gd name="connsiteY4" fmla="*/ 1536570 h 3073139"/>
              <a:gd name="connsiteX0" fmla="*/ 102 w 3073242"/>
              <a:gd name="connsiteY0" fmla="*/ 345749 h 1882319"/>
              <a:gd name="connsiteX1" fmla="*/ 1480112 w 3073242"/>
              <a:gd name="connsiteY1" fmla="*/ 477723 h 1882319"/>
              <a:gd name="connsiteX2" fmla="*/ 3073242 w 3073242"/>
              <a:gd name="connsiteY2" fmla="*/ 345749 h 1882319"/>
              <a:gd name="connsiteX3" fmla="*/ 1536672 w 3073242"/>
              <a:gd name="connsiteY3" fmla="*/ 1882319 h 1882319"/>
              <a:gd name="connsiteX4" fmla="*/ 102 w 3073242"/>
              <a:gd name="connsiteY4" fmla="*/ 345749 h 1882319"/>
              <a:gd name="connsiteX0" fmla="*/ 74 w 3073214"/>
              <a:gd name="connsiteY0" fmla="*/ 413816 h 1950386"/>
              <a:gd name="connsiteX1" fmla="*/ 1480084 w 3073214"/>
              <a:gd name="connsiteY1" fmla="*/ 545790 h 1950386"/>
              <a:gd name="connsiteX2" fmla="*/ 3073214 w 3073214"/>
              <a:gd name="connsiteY2" fmla="*/ 413816 h 1950386"/>
              <a:gd name="connsiteX3" fmla="*/ 1536644 w 3073214"/>
              <a:gd name="connsiteY3" fmla="*/ 1950386 h 1950386"/>
              <a:gd name="connsiteX4" fmla="*/ 74 w 3073214"/>
              <a:gd name="connsiteY4" fmla="*/ 413816 h 1950386"/>
              <a:gd name="connsiteX0" fmla="*/ 60 w 3073200"/>
              <a:gd name="connsiteY0" fmla="*/ 808807 h 2345377"/>
              <a:gd name="connsiteX1" fmla="*/ 1480070 w 3073200"/>
              <a:gd name="connsiteY1" fmla="*/ 940781 h 2345377"/>
              <a:gd name="connsiteX2" fmla="*/ 3073200 w 3073200"/>
              <a:gd name="connsiteY2" fmla="*/ 808807 h 2345377"/>
              <a:gd name="connsiteX3" fmla="*/ 1536630 w 3073200"/>
              <a:gd name="connsiteY3" fmla="*/ 2345377 h 2345377"/>
              <a:gd name="connsiteX4" fmla="*/ 60 w 3073200"/>
              <a:gd name="connsiteY4" fmla="*/ 808807 h 2345377"/>
              <a:gd name="connsiteX0" fmla="*/ 777 w 3073917"/>
              <a:gd name="connsiteY0" fmla="*/ 808807 h 3240924"/>
              <a:gd name="connsiteX1" fmla="*/ 1480787 w 3073917"/>
              <a:gd name="connsiteY1" fmla="*/ 940781 h 3240924"/>
              <a:gd name="connsiteX2" fmla="*/ 3073917 w 3073917"/>
              <a:gd name="connsiteY2" fmla="*/ 808807 h 3240924"/>
              <a:gd name="connsiteX3" fmla="*/ 1339384 w 3073917"/>
              <a:gd name="connsiteY3" fmla="*/ 3240924 h 3240924"/>
              <a:gd name="connsiteX4" fmla="*/ 777 w 3073917"/>
              <a:gd name="connsiteY4" fmla="*/ 808807 h 3240924"/>
              <a:gd name="connsiteX0" fmla="*/ 1101 w 3074241"/>
              <a:gd name="connsiteY0" fmla="*/ 1134374 h 3566491"/>
              <a:gd name="connsiteX1" fmla="*/ 1509392 w 3074241"/>
              <a:gd name="connsiteY1" fmla="*/ 747874 h 3566491"/>
              <a:gd name="connsiteX2" fmla="*/ 3074241 w 3074241"/>
              <a:gd name="connsiteY2" fmla="*/ 1134374 h 3566491"/>
              <a:gd name="connsiteX3" fmla="*/ 1339708 w 3074241"/>
              <a:gd name="connsiteY3" fmla="*/ 3566491 h 3566491"/>
              <a:gd name="connsiteX4" fmla="*/ 1101 w 3074241"/>
              <a:gd name="connsiteY4" fmla="*/ 1134374 h 3566491"/>
              <a:gd name="connsiteX0" fmla="*/ 713 w 3281243"/>
              <a:gd name="connsiteY0" fmla="*/ 469516 h 2901710"/>
              <a:gd name="connsiteX1" fmla="*/ 1509004 w 3281243"/>
              <a:gd name="connsiteY1" fmla="*/ 83016 h 2901710"/>
              <a:gd name="connsiteX2" fmla="*/ 3281243 w 3281243"/>
              <a:gd name="connsiteY2" fmla="*/ 544930 h 2901710"/>
              <a:gd name="connsiteX3" fmla="*/ 1339320 w 3281243"/>
              <a:gd name="connsiteY3" fmla="*/ 2901633 h 2901710"/>
              <a:gd name="connsiteX4" fmla="*/ 713 w 3281243"/>
              <a:gd name="connsiteY4" fmla="*/ 469516 h 2901710"/>
              <a:gd name="connsiteX0" fmla="*/ 713 w 3281243"/>
              <a:gd name="connsiteY0" fmla="*/ 267948 h 2700142"/>
              <a:gd name="connsiteX1" fmla="*/ 1509004 w 3281243"/>
              <a:gd name="connsiteY1" fmla="*/ 475336 h 2700142"/>
              <a:gd name="connsiteX2" fmla="*/ 3281243 w 3281243"/>
              <a:gd name="connsiteY2" fmla="*/ 343362 h 2700142"/>
              <a:gd name="connsiteX3" fmla="*/ 1339320 w 3281243"/>
              <a:gd name="connsiteY3" fmla="*/ 2700065 h 2700142"/>
              <a:gd name="connsiteX4" fmla="*/ 713 w 3281243"/>
              <a:gd name="connsiteY4" fmla="*/ 267948 h 2700142"/>
              <a:gd name="connsiteX0" fmla="*/ 907 w 3064621"/>
              <a:gd name="connsiteY0" fmla="*/ 88336 h 2938263"/>
              <a:gd name="connsiteX1" fmla="*/ 1292382 w 3064621"/>
              <a:gd name="connsiteY1" fmla="*/ 710503 h 2938263"/>
              <a:gd name="connsiteX2" fmla="*/ 3064621 w 3064621"/>
              <a:gd name="connsiteY2" fmla="*/ 578529 h 2938263"/>
              <a:gd name="connsiteX3" fmla="*/ 1122698 w 3064621"/>
              <a:gd name="connsiteY3" fmla="*/ 2935232 h 2938263"/>
              <a:gd name="connsiteX4" fmla="*/ 907 w 3064621"/>
              <a:gd name="connsiteY4" fmla="*/ 88336 h 2938263"/>
              <a:gd name="connsiteX0" fmla="*/ 477161 w 3540875"/>
              <a:gd name="connsiteY0" fmla="*/ 885851 h 3735778"/>
              <a:gd name="connsiteX1" fmla="*/ 1768636 w 3540875"/>
              <a:gd name="connsiteY1" fmla="*/ 1508018 h 3735778"/>
              <a:gd name="connsiteX2" fmla="*/ 3540875 w 3540875"/>
              <a:gd name="connsiteY2" fmla="*/ 1376044 h 3735778"/>
              <a:gd name="connsiteX3" fmla="*/ 1598952 w 3540875"/>
              <a:gd name="connsiteY3" fmla="*/ 3732747 h 3735778"/>
              <a:gd name="connsiteX4" fmla="*/ 477161 w 3540875"/>
              <a:gd name="connsiteY4" fmla="*/ 885851 h 3735778"/>
              <a:gd name="connsiteX0" fmla="*/ 2638 w 3066352"/>
              <a:gd name="connsiteY0" fmla="*/ 99422 h 3137575"/>
              <a:gd name="connsiteX1" fmla="*/ 1294113 w 3066352"/>
              <a:gd name="connsiteY1" fmla="*/ 721589 h 3137575"/>
              <a:gd name="connsiteX2" fmla="*/ 3066352 w 3066352"/>
              <a:gd name="connsiteY2" fmla="*/ 589615 h 3137575"/>
              <a:gd name="connsiteX3" fmla="*/ 1020735 w 3066352"/>
              <a:gd name="connsiteY3" fmla="*/ 3134854 h 3137575"/>
              <a:gd name="connsiteX4" fmla="*/ 2638 w 3066352"/>
              <a:gd name="connsiteY4" fmla="*/ 99422 h 313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6352" h="3137575">
                <a:moveTo>
                  <a:pt x="2638" y="99422"/>
                </a:moveTo>
                <a:cubicBezTo>
                  <a:pt x="48201" y="-302789"/>
                  <a:pt x="783494" y="639890"/>
                  <a:pt x="1294113" y="721589"/>
                </a:cubicBezTo>
                <a:cubicBezTo>
                  <a:pt x="1804732" y="803288"/>
                  <a:pt x="3066352" y="-259009"/>
                  <a:pt x="3066352" y="589615"/>
                </a:cubicBezTo>
                <a:cubicBezTo>
                  <a:pt x="3066352" y="1438239"/>
                  <a:pt x="1531354" y="3216553"/>
                  <a:pt x="1020735" y="3134854"/>
                </a:cubicBezTo>
                <a:cubicBezTo>
                  <a:pt x="510116" y="3053155"/>
                  <a:pt x="-42925" y="501633"/>
                  <a:pt x="2638" y="99422"/>
                </a:cubicBezTo>
                <a:close/>
              </a:path>
            </a:pathLst>
          </a:cu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5887648" y="1248607"/>
            <a:ext cx="5940558"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1.بازی املای زنجیره‌ای</a:t>
            </a:r>
          </a:p>
          <a:p>
            <a:pPr algn="justLow" rtl="1">
              <a:lnSpc>
                <a:spcPct val="250000"/>
              </a:lnSpc>
            </a:pPr>
            <a:r>
              <a:rPr lang="fa-IR" dirty="0">
                <a:latin typeface="Times New Roman" panose="02020603050405020304" pitchFamily="18" charset="0"/>
                <a:cs typeface="B Nazanin" panose="00000400000000000000" pitchFamily="2" charset="-78"/>
              </a:rPr>
              <a:t>نحوه بازی: بازی املای زنجیره‌ای نیز با خلاقیت و واژگان سر و کار دارد و کمی نسبت به بازی دیکشنری گول زننده چالش‌برانگیزتر است. در این بازی ابتدا کلمه‌ای توسط معلم یا یک دانش‌آموز بر روی تخته نوشته می‌شود. دانش‌آموز بعدی باید با سه یا چهار حرف آخر این کلمه، یک کلمه جدید بسازد و دانش‌آموز بعدی نیز همین کار را تکرار می‌کند و این زنجیره تا جایی ادامه پیدا می‌کند که یک دانش آموز دیگر نتواند کلمه جدیدی بسازد و از زنجیره خارج می‌شود. </a:t>
            </a:r>
          </a:p>
        </p:txBody>
      </p:sp>
      <p:pic>
        <p:nvPicPr>
          <p:cNvPr id="4" name="Picture 3"/>
          <p:cNvPicPr>
            <a:picLocks noChangeAspect="1"/>
          </p:cNvPicPr>
          <p:nvPr/>
        </p:nvPicPr>
        <p:blipFill>
          <a:blip r:embed="rId2"/>
          <a:stretch>
            <a:fillRect/>
          </a:stretch>
        </p:blipFill>
        <p:spPr>
          <a:xfrm>
            <a:off x="495770" y="999883"/>
            <a:ext cx="3555590" cy="2666693"/>
          </a:xfrm>
          <a:prstGeom prst="roundRect">
            <a:avLst>
              <a:gd name="adj" fmla="val 10304"/>
            </a:avLst>
          </a:prstGeom>
        </p:spPr>
      </p:pic>
      <p:pic>
        <p:nvPicPr>
          <p:cNvPr id="5122" name="Picture 2" descr="دلیل اصلی ضعیف بودن املای دانش آموزان ابتدایی">
            <a:extLst>
              <a:ext uri="{FF2B5EF4-FFF2-40B4-BE49-F238E27FC236}">
                <a16:creationId xmlns:a16="http://schemas.microsoft.com/office/drawing/2014/main" id="{E6B03107-49CA-0714-2F85-F5F892E4844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67110" y="3241782"/>
            <a:ext cx="2857500" cy="2381250"/>
          </a:xfrm>
          <a:prstGeom prst="roundRect">
            <a:avLst>
              <a:gd name="adj" fmla="val 6374"/>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980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281448" y="2250600"/>
            <a:ext cx="11629103"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2. بازی نقاشی را ادامه دهید.</a:t>
            </a:r>
          </a:p>
          <a:p>
            <a:pPr algn="justLow" rtl="1">
              <a:lnSpc>
                <a:spcPct val="250000"/>
              </a:lnSpc>
            </a:pPr>
            <a:r>
              <a:rPr lang="fa-IR" dirty="0">
                <a:latin typeface="Times New Roman" panose="02020603050405020304" pitchFamily="18" charset="0"/>
                <a:cs typeface="B Nazanin" panose="00000400000000000000" pitchFamily="2" charset="-78"/>
              </a:rPr>
              <a:t>نحوه بازی: این بازی جذاب یکی از بازی‌های موثر بر روی خلاقیت دانش‌آموزان است و گروه سنی خاصی ندارد. دانش‌آموزان در هر مقطعی می‌توانند این بازی را انجام دهند. نحوه بازی به این شکل است که ابتدا معلم در مقابل یک دانش آموز کاغذ سفیدی را قرار می‌دهد و به او یک دقیقه فرصت می‌دهد تا یک نقاشی بر روی آن بکشد، پس از اتمام یک دقیقه کاغذ را به دانش آموز بعدی می‌دهد و او باید ادامه نقشی نفر قبلی را تکمیل کند. این زنجیره ادامه پیدا می‌کند تا زمانی که همه دانش‌آموزان اثر هنری خود را بر روی کاغذ نقاشی پیاده کرده باشند. در نهایت با یک شاهکار جمعی رو به رو می‌شوید که هر دانش آموز نقشی در آن داشته است. می‌توانید به عنوان یک اثر هنری جمعی این نقاشی را بر روی دیوار نصب کنید.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9871" t="10685" r="8902" b="15105"/>
          <a:stretch/>
        </p:blipFill>
        <p:spPr>
          <a:xfrm>
            <a:off x="589224" y="293052"/>
            <a:ext cx="3907361" cy="2805604"/>
          </a:xfrm>
          <a:prstGeom prst="rect">
            <a:avLst/>
          </a:prstGeom>
        </p:spPr>
      </p:pic>
    </p:spTree>
    <p:extLst>
      <p:ext uri="{BB962C8B-B14F-4D97-AF65-F5344CB8AC3E}">
        <p14:creationId xmlns:p14="http://schemas.microsoft.com/office/powerpoint/2010/main" val="823067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235162" y="1126058"/>
            <a:ext cx="5497044"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3. بازی کلمات ممنوعه</a:t>
            </a:r>
          </a:p>
          <a:p>
            <a:pPr algn="justLow" rtl="1">
              <a:lnSpc>
                <a:spcPct val="250000"/>
              </a:lnSpc>
            </a:pPr>
            <a:r>
              <a:rPr lang="fa-IR" dirty="0">
                <a:latin typeface="Times New Roman" panose="02020603050405020304" pitchFamily="18" charset="0"/>
                <a:cs typeface="B Nazanin" panose="00000400000000000000" pitchFamily="2" charset="-78"/>
              </a:rPr>
              <a:t>در این نمونه از بازی های آموزشی برای دانش آموزان یک کلمه ممنوعه انتخاب می‌شود. سپس از دانش آموز خواسته می‌شود درباره یک موضوع یا پرسش توضیح دهد اما از کلمه ممنوعه استفاده نکند. </a:t>
            </a:r>
          </a:p>
          <a:p>
            <a:pPr algn="justLow" rtl="1">
              <a:lnSpc>
                <a:spcPct val="250000"/>
              </a:lnSpc>
            </a:pPr>
            <a:r>
              <a:rPr lang="fa-IR" dirty="0">
                <a:latin typeface="Times New Roman" panose="02020603050405020304" pitchFamily="18" charset="0"/>
                <a:cs typeface="B Nazanin" panose="00000400000000000000" pitchFamily="2" charset="-78"/>
              </a:rPr>
              <a:t>مثلا به او می‌گوییم بدون استفاده از کلمه «این»، یک حیوان خاص را توصیف کند یا روش کاشت درخت را توضیح دهد. این یک نمونه خوب از بازی فکری در کلاس است.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5861" t="14482" r="14919" b="9288"/>
          <a:stretch/>
        </p:blipFill>
        <p:spPr>
          <a:xfrm>
            <a:off x="6604036" y="1371691"/>
            <a:ext cx="5073445" cy="4874264"/>
          </a:xfrm>
          <a:prstGeom prst="rect">
            <a:avLst/>
          </a:prstGeom>
        </p:spPr>
      </p:pic>
    </p:spTree>
    <p:extLst>
      <p:ext uri="{BB962C8B-B14F-4D97-AF65-F5344CB8AC3E}">
        <p14:creationId xmlns:p14="http://schemas.microsoft.com/office/powerpoint/2010/main" val="2265209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5882325" y="1352301"/>
            <a:ext cx="5931131"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4. بازی شنیدن و حدس زدن</a:t>
            </a:r>
          </a:p>
          <a:p>
            <a:pPr algn="justLow" rtl="1">
              <a:lnSpc>
                <a:spcPct val="250000"/>
              </a:lnSpc>
            </a:pPr>
            <a:r>
              <a:rPr lang="fa-IR" dirty="0">
                <a:latin typeface="Times New Roman" panose="02020603050405020304" pitchFamily="18" charset="0"/>
                <a:cs typeface="B Nazanin" panose="00000400000000000000" pitchFamily="2" charset="-78"/>
              </a:rPr>
              <a:t>در این بازی کلاس ابتدایی، بهتر است بچه‌ها گروه‌بندی شوند. تصویر یک شیء، حیوان و … به یکی از بچه‌ها داده می‌شود. او باید بدون گفتن نام چیزی که می‌بیند، آن را برای هم‌گروهی خود که تصویر را نمی‌بیند، توصیف کند. هم‌گروهی باید بتواند نام را حدس بزند. برای ایجاد هیجان بیشتر و نیز کنترل زمان بازی می‌توان دفعات حدس را محدود کرد. این از نمونه های پرطرفدار بازی فکری در کلاس است. </a:t>
            </a:r>
          </a:p>
        </p:txBody>
      </p:sp>
      <p:pic>
        <p:nvPicPr>
          <p:cNvPr id="4" name="Picture 3"/>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809" b="99574" l="6371" r="91120">
                        <a14:foregroundMark x1="69305" y1="16596" x2="67375" y2="7021"/>
                        <a14:foregroundMark x1="72973" y1="52128" x2="83784" y2="75319"/>
                        <a14:foregroundMark x1="74131" y1="61702" x2="82239" y2="93617"/>
                        <a14:foregroundMark x1="15251" y1="51915" x2="6564" y2="52553"/>
                        <a14:foregroundMark x1="80502" y1="83617" x2="90927" y2="99362"/>
                        <a14:foregroundMark x1="90927" y1="99362" x2="91120" y2="99574"/>
                      </a14:backgroundRemoval>
                    </a14:imgEffect>
                  </a14:imgLayer>
                </a14:imgProps>
              </a:ext>
              <a:ext uri="{28A0092B-C50C-407E-A947-70E740481C1C}">
                <a14:useLocalDpi xmlns:a14="http://schemas.microsoft.com/office/drawing/2010/main"/>
              </a:ext>
            </a:extLst>
          </a:blip>
          <a:srcRect/>
          <a:stretch/>
        </p:blipFill>
        <p:spPr>
          <a:xfrm>
            <a:off x="-77437" y="1432874"/>
            <a:ext cx="5861044" cy="5315948"/>
          </a:xfrm>
          <a:prstGeom prst="rect">
            <a:avLst/>
          </a:prstGeom>
        </p:spPr>
      </p:pic>
    </p:spTree>
    <p:extLst>
      <p:ext uri="{BB962C8B-B14F-4D97-AF65-F5344CB8AC3E}">
        <p14:creationId xmlns:p14="http://schemas.microsoft.com/office/powerpoint/2010/main" val="1223518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353961" y="3053282"/>
            <a:ext cx="11597149" cy="230832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5. بازی توپ آتشین</a:t>
            </a:r>
          </a:p>
          <a:p>
            <a:pPr algn="justLow" rtl="1">
              <a:lnSpc>
                <a:spcPct val="250000"/>
              </a:lnSpc>
            </a:pPr>
            <a:r>
              <a:rPr lang="fa-IR" dirty="0">
                <a:latin typeface="Times New Roman" panose="02020603050405020304" pitchFamily="18" charset="0"/>
                <a:cs typeface="B Nazanin" panose="00000400000000000000" pitchFamily="2" charset="-78"/>
              </a:rPr>
              <a:t>نحوه بازی: این بازی بیشتر جنبه سرگرمی دارد و هیجان زیادی را در دانش‌آموزان ایجاد می‌کند. نحوه بازی به این شکل است که دانش‌آموزان باید در یک دایره بنشینند و سپس یک توپ یا یک اسباب بازی نرم را به یکدیگر بدهند. هنگام رد و بدل کردن توپ یک موسیقی پخش می‌شود؛ زمانی که موسیقی قطع شود، توپ دست هر کس باشد باید از بازی بیرون برود. این بازی تا زمانی ادامه پیدا می‌کند که فقط یک نفر باقی بماند.</a:t>
            </a:r>
          </a:p>
        </p:txBody>
      </p:sp>
      <p:pic>
        <p:nvPicPr>
          <p:cNvPr id="4" name="Picture 3"/>
          <p:cNvPicPr>
            <a:picLocks noChangeAspect="1"/>
          </p:cNvPicPr>
          <p:nvPr/>
        </p:nvPicPr>
        <p:blipFill>
          <a:blip r:embed="rId2"/>
          <a:stretch>
            <a:fillRect/>
          </a:stretch>
        </p:blipFill>
        <p:spPr>
          <a:xfrm>
            <a:off x="448229" y="313086"/>
            <a:ext cx="6414484" cy="3599238"/>
          </a:xfrm>
          <a:prstGeom prst="rect">
            <a:avLst/>
          </a:prstGeom>
        </p:spPr>
      </p:pic>
    </p:spTree>
    <p:extLst>
      <p:ext uri="{BB962C8B-B14F-4D97-AF65-F5344CB8AC3E}">
        <p14:creationId xmlns:p14="http://schemas.microsoft.com/office/powerpoint/2010/main" val="3414240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D38EE695-82FA-C93D-F511-4E66AFE3FFDC}"/>
              </a:ext>
            </a:extLst>
          </p:cNvPr>
          <p:cNvSpPr/>
          <p:nvPr/>
        </p:nvSpPr>
        <p:spPr>
          <a:xfrm>
            <a:off x="1385301" y="2092751"/>
            <a:ext cx="4220660" cy="4017041"/>
          </a:xfrm>
          <a:custGeom>
            <a:avLst/>
            <a:gdLst>
              <a:gd name="connsiteX0" fmla="*/ 0 w 3073139"/>
              <a:gd name="connsiteY0" fmla="*/ 1536570 h 3073139"/>
              <a:gd name="connsiteX1" fmla="*/ 1536570 w 3073139"/>
              <a:gd name="connsiteY1" fmla="*/ 0 h 3073139"/>
              <a:gd name="connsiteX2" fmla="*/ 3073140 w 3073139"/>
              <a:gd name="connsiteY2" fmla="*/ 1536570 h 3073139"/>
              <a:gd name="connsiteX3" fmla="*/ 1536570 w 3073139"/>
              <a:gd name="connsiteY3" fmla="*/ 3073140 h 3073139"/>
              <a:gd name="connsiteX4" fmla="*/ 0 w 3073139"/>
              <a:gd name="connsiteY4" fmla="*/ 1536570 h 3073139"/>
              <a:gd name="connsiteX0" fmla="*/ 102 w 3073242"/>
              <a:gd name="connsiteY0" fmla="*/ 345749 h 1882319"/>
              <a:gd name="connsiteX1" fmla="*/ 1480112 w 3073242"/>
              <a:gd name="connsiteY1" fmla="*/ 477723 h 1882319"/>
              <a:gd name="connsiteX2" fmla="*/ 3073242 w 3073242"/>
              <a:gd name="connsiteY2" fmla="*/ 345749 h 1882319"/>
              <a:gd name="connsiteX3" fmla="*/ 1536672 w 3073242"/>
              <a:gd name="connsiteY3" fmla="*/ 1882319 h 1882319"/>
              <a:gd name="connsiteX4" fmla="*/ 102 w 3073242"/>
              <a:gd name="connsiteY4" fmla="*/ 345749 h 1882319"/>
              <a:gd name="connsiteX0" fmla="*/ 74 w 3073214"/>
              <a:gd name="connsiteY0" fmla="*/ 413816 h 1950386"/>
              <a:gd name="connsiteX1" fmla="*/ 1480084 w 3073214"/>
              <a:gd name="connsiteY1" fmla="*/ 545790 h 1950386"/>
              <a:gd name="connsiteX2" fmla="*/ 3073214 w 3073214"/>
              <a:gd name="connsiteY2" fmla="*/ 413816 h 1950386"/>
              <a:gd name="connsiteX3" fmla="*/ 1536644 w 3073214"/>
              <a:gd name="connsiteY3" fmla="*/ 1950386 h 1950386"/>
              <a:gd name="connsiteX4" fmla="*/ 74 w 3073214"/>
              <a:gd name="connsiteY4" fmla="*/ 413816 h 1950386"/>
              <a:gd name="connsiteX0" fmla="*/ 60 w 3073200"/>
              <a:gd name="connsiteY0" fmla="*/ 808807 h 2345377"/>
              <a:gd name="connsiteX1" fmla="*/ 1480070 w 3073200"/>
              <a:gd name="connsiteY1" fmla="*/ 940781 h 2345377"/>
              <a:gd name="connsiteX2" fmla="*/ 3073200 w 3073200"/>
              <a:gd name="connsiteY2" fmla="*/ 808807 h 2345377"/>
              <a:gd name="connsiteX3" fmla="*/ 1536630 w 3073200"/>
              <a:gd name="connsiteY3" fmla="*/ 2345377 h 2345377"/>
              <a:gd name="connsiteX4" fmla="*/ 60 w 3073200"/>
              <a:gd name="connsiteY4" fmla="*/ 808807 h 2345377"/>
              <a:gd name="connsiteX0" fmla="*/ 777 w 3073917"/>
              <a:gd name="connsiteY0" fmla="*/ 808807 h 3240924"/>
              <a:gd name="connsiteX1" fmla="*/ 1480787 w 3073917"/>
              <a:gd name="connsiteY1" fmla="*/ 940781 h 3240924"/>
              <a:gd name="connsiteX2" fmla="*/ 3073917 w 3073917"/>
              <a:gd name="connsiteY2" fmla="*/ 808807 h 3240924"/>
              <a:gd name="connsiteX3" fmla="*/ 1339384 w 3073917"/>
              <a:gd name="connsiteY3" fmla="*/ 3240924 h 3240924"/>
              <a:gd name="connsiteX4" fmla="*/ 777 w 3073917"/>
              <a:gd name="connsiteY4" fmla="*/ 808807 h 3240924"/>
              <a:gd name="connsiteX0" fmla="*/ 1101 w 3074241"/>
              <a:gd name="connsiteY0" fmla="*/ 1134374 h 3566491"/>
              <a:gd name="connsiteX1" fmla="*/ 1509392 w 3074241"/>
              <a:gd name="connsiteY1" fmla="*/ 747874 h 3566491"/>
              <a:gd name="connsiteX2" fmla="*/ 3074241 w 3074241"/>
              <a:gd name="connsiteY2" fmla="*/ 1134374 h 3566491"/>
              <a:gd name="connsiteX3" fmla="*/ 1339708 w 3074241"/>
              <a:gd name="connsiteY3" fmla="*/ 3566491 h 3566491"/>
              <a:gd name="connsiteX4" fmla="*/ 1101 w 3074241"/>
              <a:gd name="connsiteY4" fmla="*/ 1134374 h 3566491"/>
              <a:gd name="connsiteX0" fmla="*/ 713 w 3281243"/>
              <a:gd name="connsiteY0" fmla="*/ 469516 h 2901710"/>
              <a:gd name="connsiteX1" fmla="*/ 1509004 w 3281243"/>
              <a:gd name="connsiteY1" fmla="*/ 83016 h 2901710"/>
              <a:gd name="connsiteX2" fmla="*/ 3281243 w 3281243"/>
              <a:gd name="connsiteY2" fmla="*/ 544930 h 2901710"/>
              <a:gd name="connsiteX3" fmla="*/ 1339320 w 3281243"/>
              <a:gd name="connsiteY3" fmla="*/ 2901633 h 2901710"/>
              <a:gd name="connsiteX4" fmla="*/ 713 w 3281243"/>
              <a:gd name="connsiteY4" fmla="*/ 469516 h 2901710"/>
              <a:gd name="connsiteX0" fmla="*/ 713 w 3281243"/>
              <a:gd name="connsiteY0" fmla="*/ 267948 h 2700142"/>
              <a:gd name="connsiteX1" fmla="*/ 1509004 w 3281243"/>
              <a:gd name="connsiteY1" fmla="*/ 475336 h 2700142"/>
              <a:gd name="connsiteX2" fmla="*/ 3281243 w 3281243"/>
              <a:gd name="connsiteY2" fmla="*/ 343362 h 2700142"/>
              <a:gd name="connsiteX3" fmla="*/ 1339320 w 3281243"/>
              <a:gd name="connsiteY3" fmla="*/ 2700065 h 2700142"/>
              <a:gd name="connsiteX4" fmla="*/ 713 w 3281243"/>
              <a:gd name="connsiteY4" fmla="*/ 267948 h 2700142"/>
              <a:gd name="connsiteX0" fmla="*/ 907 w 3064621"/>
              <a:gd name="connsiteY0" fmla="*/ 88336 h 2938263"/>
              <a:gd name="connsiteX1" fmla="*/ 1292382 w 3064621"/>
              <a:gd name="connsiteY1" fmla="*/ 710503 h 2938263"/>
              <a:gd name="connsiteX2" fmla="*/ 3064621 w 3064621"/>
              <a:gd name="connsiteY2" fmla="*/ 578529 h 2938263"/>
              <a:gd name="connsiteX3" fmla="*/ 1122698 w 3064621"/>
              <a:gd name="connsiteY3" fmla="*/ 2935232 h 2938263"/>
              <a:gd name="connsiteX4" fmla="*/ 907 w 3064621"/>
              <a:gd name="connsiteY4" fmla="*/ 88336 h 2938263"/>
              <a:gd name="connsiteX0" fmla="*/ 477161 w 3540875"/>
              <a:gd name="connsiteY0" fmla="*/ 885851 h 3735778"/>
              <a:gd name="connsiteX1" fmla="*/ 1768636 w 3540875"/>
              <a:gd name="connsiteY1" fmla="*/ 1508018 h 3735778"/>
              <a:gd name="connsiteX2" fmla="*/ 3540875 w 3540875"/>
              <a:gd name="connsiteY2" fmla="*/ 1376044 h 3735778"/>
              <a:gd name="connsiteX3" fmla="*/ 1598952 w 3540875"/>
              <a:gd name="connsiteY3" fmla="*/ 3732747 h 3735778"/>
              <a:gd name="connsiteX4" fmla="*/ 477161 w 3540875"/>
              <a:gd name="connsiteY4" fmla="*/ 885851 h 3735778"/>
              <a:gd name="connsiteX0" fmla="*/ 2638 w 3066352"/>
              <a:gd name="connsiteY0" fmla="*/ 99422 h 3137575"/>
              <a:gd name="connsiteX1" fmla="*/ 1294113 w 3066352"/>
              <a:gd name="connsiteY1" fmla="*/ 721589 h 3137575"/>
              <a:gd name="connsiteX2" fmla="*/ 3066352 w 3066352"/>
              <a:gd name="connsiteY2" fmla="*/ 589615 h 3137575"/>
              <a:gd name="connsiteX3" fmla="*/ 1020735 w 3066352"/>
              <a:gd name="connsiteY3" fmla="*/ 3134854 h 3137575"/>
              <a:gd name="connsiteX4" fmla="*/ 2638 w 3066352"/>
              <a:gd name="connsiteY4" fmla="*/ 99422 h 313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6352" h="3137575">
                <a:moveTo>
                  <a:pt x="2638" y="99422"/>
                </a:moveTo>
                <a:cubicBezTo>
                  <a:pt x="48201" y="-302789"/>
                  <a:pt x="783494" y="639890"/>
                  <a:pt x="1294113" y="721589"/>
                </a:cubicBezTo>
                <a:cubicBezTo>
                  <a:pt x="1804732" y="803288"/>
                  <a:pt x="3066352" y="-259009"/>
                  <a:pt x="3066352" y="589615"/>
                </a:cubicBezTo>
                <a:cubicBezTo>
                  <a:pt x="3066352" y="1438239"/>
                  <a:pt x="1531354" y="3216553"/>
                  <a:pt x="1020735" y="3134854"/>
                </a:cubicBezTo>
                <a:cubicBezTo>
                  <a:pt x="510116" y="3053155"/>
                  <a:pt x="-42925" y="501633"/>
                  <a:pt x="2638" y="99422"/>
                </a:cubicBezTo>
                <a:close/>
              </a:path>
            </a:pathLst>
          </a:cu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192652" y="1418669"/>
            <a:ext cx="4660136"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بازی به طور عام و بازی های پرورشی به طور خاص در کودکان از اهمیت ویژه ای برخوردار است . بسیاری از والدین می پندارند که بازی تنها با هدف گذراندن وقت برای کودک و ایجاد سر گرمی برای او طرح ریزی می شود . در صورتی که می توان گفت سهم عظیمی از هویت و تجارب کودک دراین بازی ها کسب می شود.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576968">
            <a:off x="339212" y="467398"/>
            <a:ext cx="4317476" cy="4316045"/>
          </a:xfrm>
          <a:prstGeom prst="roundRect">
            <a:avLst>
              <a:gd name="adj" fmla="val 8586"/>
            </a:avLst>
          </a:prstGeom>
        </p:spPr>
      </p:pic>
      <p:pic>
        <p:nvPicPr>
          <p:cNvPr id="7" name="Picture 6">
            <a:extLst>
              <a:ext uri="{FF2B5EF4-FFF2-40B4-BE49-F238E27FC236}">
                <a16:creationId xmlns:a16="http://schemas.microsoft.com/office/drawing/2014/main" id="{FE2B0FCC-7F77-ECCC-0597-5F243B2565E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13262">
            <a:off x="3543147" y="4227150"/>
            <a:ext cx="3245178" cy="2163452"/>
          </a:xfrm>
          <a:prstGeom prst="roundRect">
            <a:avLst/>
          </a:prstGeom>
        </p:spPr>
      </p:pic>
      <p:sp>
        <p:nvSpPr>
          <p:cNvPr id="9" name="Rectangle 8">
            <a:extLst>
              <a:ext uri="{FF2B5EF4-FFF2-40B4-BE49-F238E27FC236}">
                <a16:creationId xmlns:a16="http://schemas.microsoft.com/office/drawing/2014/main" id="{5C067F1E-27A8-46BD-1C10-199D026D87DF}"/>
              </a:ext>
            </a:extLst>
          </p:cNvPr>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نقش بازی در زندگی بچه ها </a:t>
            </a:r>
            <a:endParaRPr lang="en-US" sz="2000" dirty="0">
              <a:solidFill>
                <a:schemeClr val="accent6">
                  <a:lumMod val="75000"/>
                </a:schemeClr>
              </a:solidFill>
              <a:cs typeface="B Titr" panose="00000700000000000000" pitchFamily="2" charset="-78"/>
            </a:endParaRPr>
          </a:p>
        </p:txBody>
      </p:sp>
    </p:spTree>
    <p:extLst>
      <p:ext uri="{BB962C8B-B14F-4D97-AF65-F5344CB8AC3E}">
        <p14:creationId xmlns:p14="http://schemas.microsoft.com/office/powerpoint/2010/main" val="249218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1808" t="5251" r="15530" b="10071"/>
          <a:stretch/>
        </p:blipFill>
        <p:spPr>
          <a:xfrm flipH="1">
            <a:off x="-1" y="1182134"/>
            <a:ext cx="4044099" cy="5560876"/>
          </a:xfrm>
          <a:prstGeom prst="rect">
            <a:avLst/>
          </a:prstGeom>
        </p:spPr>
      </p:pic>
      <p:sp>
        <p:nvSpPr>
          <p:cNvPr id="5" name="Rectangle 4"/>
          <p:cNvSpPr/>
          <p:nvPr/>
        </p:nvSpPr>
        <p:spPr>
          <a:xfrm>
            <a:off x="3780149" y="1303409"/>
            <a:ext cx="8064833"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6. بازی به‌خاطرسپاری</a:t>
            </a:r>
          </a:p>
          <a:p>
            <a:pPr algn="justLow" rtl="1">
              <a:lnSpc>
                <a:spcPct val="250000"/>
              </a:lnSpc>
            </a:pPr>
            <a:r>
              <a:rPr lang="fa-IR" dirty="0">
                <a:latin typeface="Times New Roman" panose="02020603050405020304" pitchFamily="18" charset="0"/>
                <a:cs typeface="B Nazanin" panose="00000400000000000000" pitchFamily="2" charset="-78"/>
              </a:rPr>
              <a:t>در کنار بازی های درسی برای دانش آموزان، برخی از بازی‌ها هستند که مهارت‌های ذهنی را تقویت می‌کنند. بنابراین به طور غیرمستقیم در یادگیری تأثیر می‌گذارند. یکی از این بازی‌ها که در تقویت حافظه مؤثر است، بازی به خاطرسپاری اشیاء است. دانش آموزان به صورت فردی می‌توانند در این بازی شرکت کنند یا می‌توانند در گروه‌هایی دو یا سه نفره قرار گیرند. آموزگار تعدادی از اشیاء را روی میز می‌چیند و با پارچه‌ای آن را می‌پوشاند. سپس پارچه را بر می‌دارد و از هریک یا هر گروه از دانش آموزان می‌خواهد اشیایی را که دیده اند، نام ببرند. فرد یا گروهی که تعداد بیشتری را بگوید، برنده است.</a:t>
            </a:r>
          </a:p>
        </p:txBody>
      </p:sp>
    </p:spTree>
    <p:extLst>
      <p:ext uri="{BB962C8B-B14F-4D97-AF65-F5344CB8AC3E}">
        <p14:creationId xmlns:p14="http://schemas.microsoft.com/office/powerpoint/2010/main" val="4081017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2998839" y="1105914"/>
            <a:ext cx="8853947"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7. بازی کارت کلمات</a:t>
            </a:r>
          </a:p>
          <a:p>
            <a:pPr algn="justLow" rtl="1">
              <a:lnSpc>
                <a:spcPct val="250000"/>
              </a:lnSpc>
            </a:pPr>
            <a:r>
              <a:rPr lang="fa-IR" dirty="0">
                <a:latin typeface="Times New Roman" panose="02020603050405020304" pitchFamily="18" charset="0"/>
                <a:cs typeface="B Nazanin" panose="00000400000000000000" pitchFamily="2" charset="-78"/>
              </a:rPr>
              <a:t>این یک بازی آموزشی کلاس اول ابتدایی است. البته سایر پایه‌ها هم می‌توانند آن را انجام دهند. تعدادی کارت با رنگ‌های قرمز و سبز در نظر گرفته می‌شود. کارت‌های قرمز خاص هستند و تعداد کمتری دارند. هر کلمه روی یک کارت نوشته می‌شود. کارت‌ها را برعکس جلوی دانش آموزان می‌‌گذاریم.</a:t>
            </a:r>
          </a:p>
          <a:p>
            <a:pPr algn="justLow" rtl="1">
              <a:lnSpc>
                <a:spcPct val="250000"/>
              </a:lnSpc>
            </a:pPr>
            <a:r>
              <a:rPr lang="fa-IR" dirty="0">
                <a:latin typeface="Times New Roman" panose="02020603050405020304" pitchFamily="18" charset="0"/>
                <a:cs typeface="B Nazanin" panose="00000400000000000000" pitchFamily="2" charset="-78"/>
              </a:rPr>
              <a:t>هر دانش آموزی که نوبتش می‌رسد باید کارت رویی را بردارد و بخواند اگر بتواند آن را بخواند، کارت را برای خود برمی‌دارد.</a:t>
            </a:r>
          </a:p>
          <a:p>
            <a:pPr algn="justLow" rtl="1">
              <a:lnSpc>
                <a:spcPct val="250000"/>
              </a:lnSpc>
            </a:pPr>
            <a:r>
              <a:rPr lang="fa-IR" dirty="0">
                <a:latin typeface="Times New Roman" panose="02020603050405020304" pitchFamily="18" charset="0"/>
                <a:cs typeface="B Nazanin" panose="00000400000000000000" pitchFamily="2" charset="-78"/>
              </a:rPr>
              <a:t>اگر نتواند معلم می‌خواند و دانش آموز تکرار می‌کند و کارت به زیر کارت‌های دیگر منتقل می‌شود. اگر نوبت دانش‌آموزی همراه با رو آمدن یک کارت قرمز باشد، در صورتی که بتواند کلمه را بخواند، مانند کارت‌های سبز آن را برمی‌دارد. اما اگر نتواند کلمه را بخواند، باید هرچه کارت در دست دارد از او گرفته شود. </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l="-230" t="12667" r="10313" b="12387"/>
          <a:stretch/>
        </p:blipFill>
        <p:spPr>
          <a:xfrm>
            <a:off x="108154" y="467398"/>
            <a:ext cx="2890685" cy="2409402"/>
          </a:xfrm>
          <a:prstGeom prst="rect">
            <a:avLst/>
          </a:prstGeom>
        </p:spPr>
      </p:pic>
    </p:spTree>
    <p:extLst>
      <p:ext uri="{BB962C8B-B14F-4D97-AF65-F5344CB8AC3E}">
        <p14:creationId xmlns:p14="http://schemas.microsoft.com/office/powerpoint/2010/main" val="4246522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a:t>
            </a:r>
          </a:p>
        </p:txBody>
      </p:sp>
      <p:sp>
        <p:nvSpPr>
          <p:cNvPr id="3" name="Rectangle 2"/>
          <p:cNvSpPr/>
          <p:nvPr/>
        </p:nvSpPr>
        <p:spPr>
          <a:xfrm>
            <a:off x="282931" y="3065067"/>
            <a:ext cx="11626137"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8. بازی دسته‌بندی کلمات</a:t>
            </a:r>
          </a:p>
          <a:p>
            <a:pPr algn="justLow" rtl="1">
              <a:lnSpc>
                <a:spcPct val="250000"/>
              </a:lnSpc>
            </a:pPr>
            <a:r>
              <a:rPr lang="fa-IR" dirty="0">
                <a:latin typeface="Times New Roman" panose="02020603050405020304" pitchFamily="18" charset="0"/>
                <a:cs typeface="B Nazanin" panose="00000400000000000000" pitchFamily="2" charset="-78"/>
              </a:rPr>
              <a:t>از دیگر بازی های آموزشی برای دانش آموزان ابتدایی که مناسب همه‌ی پایه‌هاست، این بازی است. روی تخته‌ی کلاس یک جدول بکشید که دارای ستون‌هایی چون نام حیوان، شهر، گل، غذا، شهر و … باشد. در هر ستون لغات مرتبط جای می‌گیرند. در انتخاب کلمات بازی به تناسب آن‌ها با سن، پایه تحصیلی و اطلاعات دانش‌آموزان باشد.  سپس با انتخاب یک حرف تصادفی از آنان بخواهید کلماتی را که در هر ستون دارای آن حرف هستند، پیدا کنند. در این بازی زمان مطرح است و فرد یا گروهی که زودتر این کار را انجام دهد برنده می‌شود.</a:t>
            </a:r>
          </a:p>
        </p:txBody>
      </p:sp>
      <p:pic>
        <p:nvPicPr>
          <p:cNvPr id="6" name="Picture 5">
            <a:extLst>
              <a:ext uri="{FF2B5EF4-FFF2-40B4-BE49-F238E27FC236}">
                <a16:creationId xmlns:a16="http://schemas.microsoft.com/office/drawing/2014/main" id="{29A76ED8-F635-4B04-706A-1ECC9F0EE1A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26734" y="0"/>
            <a:ext cx="6392160" cy="3995100"/>
          </a:xfrm>
          <a:prstGeom prst="rect">
            <a:avLst/>
          </a:prstGeom>
        </p:spPr>
      </p:pic>
    </p:spTree>
    <p:extLst>
      <p:ext uri="{BB962C8B-B14F-4D97-AF65-F5344CB8AC3E}">
        <p14:creationId xmlns:p14="http://schemas.microsoft.com/office/powerpoint/2010/main" val="2110534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7">
            <a:extLst>
              <a:ext uri="{FF2B5EF4-FFF2-40B4-BE49-F238E27FC236}">
                <a16:creationId xmlns:a16="http://schemas.microsoft.com/office/drawing/2014/main" id="{2706A4CB-2A81-6B99-3BF8-785B8236FD06}"/>
              </a:ext>
            </a:extLst>
          </p:cNvPr>
          <p:cNvSpPr/>
          <p:nvPr/>
        </p:nvSpPr>
        <p:spPr>
          <a:xfrm>
            <a:off x="2064152" y="1908848"/>
            <a:ext cx="2644707" cy="2517117"/>
          </a:xfrm>
          <a:custGeom>
            <a:avLst/>
            <a:gdLst>
              <a:gd name="connsiteX0" fmla="*/ 0 w 3073139"/>
              <a:gd name="connsiteY0" fmla="*/ 1536570 h 3073139"/>
              <a:gd name="connsiteX1" fmla="*/ 1536570 w 3073139"/>
              <a:gd name="connsiteY1" fmla="*/ 0 h 3073139"/>
              <a:gd name="connsiteX2" fmla="*/ 3073140 w 3073139"/>
              <a:gd name="connsiteY2" fmla="*/ 1536570 h 3073139"/>
              <a:gd name="connsiteX3" fmla="*/ 1536570 w 3073139"/>
              <a:gd name="connsiteY3" fmla="*/ 3073140 h 3073139"/>
              <a:gd name="connsiteX4" fmla="*/ 0 w 3073139"/>
              <a:gd name="connsiteY4" fmla="*/ 1536570 h 3073139"/>
              <a:gd name="connsiteX0" fmla="*/ 102 w 3073242"/>
              <a:gd name="connsiteY0" fmla="*/ 345749 h 1882319"/>
              <a:gd name="connsiteX1" fmla="*/ 1480112 w 3073242"/>
              <a:gd name="connsiteY1" fmla="*/ 477723 h 1882319"/>
              <a:gd name="connsiteX2" fmla="*/ 3073242 w 3073242"/>
              <a:gd name="connsiteY2" fmla="*/ 345749 h 1882319"/>
              <a:gd name="connsiteX3" fmla="*/ 1536672 w 3073242"/>
              <a:gd name="connsiteY3" fmla="*/ 1882319 h 1882319"/>
              <a:gd name="connsiteX4" fmla="*/ 102 w 3073242"/>
              <a:gd name="connsiteY4" fmla="*/ 345749 h 1882319"/>
              <a:gd name="connsiteX0" fmla="*/ 74 w 3073214"/>
              <a:gd name="connsiteY0" fmla="*/ 413816 h 1950386"/>
              <a:gd name="connsiteX1" fmla="*/ 1480084 w 3073214"/>
              <a:gd name="connsiteY1" fmla="*/ 545790 h 1950386"/>
              <a:gd name="connsiteX2" fmla="*/ 3073214 w 3073214"/>
              <a:gd name="connsiteY2" fmla="*/ 413816 h 1950386"/>
              <a:gd name="connsiteX3" fmla="*/ 1536644 w 3073214"/>
              <a:gd name="connsiteY3" fmla="*/ 1950386 h 1950386"/>
              <a:gd name="connsiteX4" fmla="*/ 74 w 3073214"/>
              <a:gd name="connsiteY4" fmla="*/ 413816 h 1950386"/>
              <a:gd name="connsiteX0" fmla="*/ 60 w 3073200"/>
              <a:gd name="connsiteY0" fmla="*/ 808807 h 2345377"/>
              <a:gd name="connsiteX1" fmla="*/ 1480070 w 3073200"/>
              <a:gd name="connsiteY1" fmla="*/ 940781 h 2345377"/>
              <a:gd name="connsiteX2" fmla="*/ 3073200 w 3073200"/>
              <a:gd name="connsiteY2" fmla="*/ 808807 h 2345377"/>
              <a:gd name="connsiteX3" fmla="*/ 1536630 w 3073200"/>
              <a:gd name="connsiteY3" fmla="*/ 2345377 h 2345377"/>
              <a:gd name="connsiteX4" fmla="*/ 60 w 3073200"/>
              <a:gd name="connsiteY4" fmla="*/ 808807 h 2345377"/>
              <a:gd name="connsiteX0" fmla="*/ 777 w 3073917"/>
              <a:gd name="connsiteY0" fmla="*/ 808807 h 3240924"/>
              <a:gd name="connsiteX1" fmla="*/ 1480787 w 3073917"/>
              <a:gd name="connsiteY1" fmla="*/ 940781 h 3240924"/>
              <a:gd name="connsiteX2" fmla="*/ 3073917 w 3073917"/>
              <a:gd name="connsiteY2" fmla="*/ 808807 h 3240924"/>
              <a:gd name="connsiteX3" fmla="*/ 1339384 w 3073917"/>
              <a:gd name="connsiteY3" fmla="*/ 3240924 h 3240924"/>
              <a:gd name="connsiteX4" fmla="*/ 777 w 3073917"/>
              <a:gd name="connsiteY4" fmla="*/ 808807 h 3240924"/>
              <a:gd name="connsiteX0" fmla="*/ 1101 w 3074241"/>
              <a:gd name="connsiteY0" fmla="*/ 1134374 h 3566491"/>
              <a:gd name="connsiteX1" fmla="*/ 1509392 w 3074241"/>
              <a:gd name="connsiteY1" fmla="*/ 747874 h 3566491"/>
              <a:gd name="connsiteX2" fmla="*/ 3074241 w 3074241"/>
              <a:gd name="connsiteY2" fmla="*/ 1134374 h 3566491"/>
              <a:gd name="connsiteX3" fmla="*/ 1339708 w 3074241"/>
              <a:gd name="connsiteY3" fmla="*/ 3566491 h 3566491"/>
              <a:gd name="connsiteX4" fmla="*/ 1101 w 3074241"/>
              <a:gd name="connsiteY4" fmla="*/ 1134374 h 3566491"/>
              <a:gd name="connsiteX0" fmla="*/ 713 w 3281243"/>
              <a:gd name="connsiteY0" fmla="*/ 469516 h 2901710"/>
              <a:gd name="connsiteX1" fmla="*/ 1509004 w 3281243"/>
              <a:gd name="connsiteY1" fmla="*/ 83016 h 2901710"/>
              <a:gd name="connsiteX2" fmla="*/ 3281243 w 3281243"/>
              <a:gd name="connsiteY2" fmla="*/ 544930 h 2901710"/>
              <a:gd name="connsiteX3" fmla="*/ 1339320 w 3281243"/>
              <a:gd name="connsiteY3" fmla="*/ 2901633 h 2901710"/>
              <a:gd name="connsiteX4" fmla="*/ 713 w 3281243"/>
              <a:gd name="connsiteY4" fmla="*/ 469516 h 2901710"/>
              <a:gd name="connsiteX0" fmla="*/ 713 w 3281243"/>
              <a:gd name="connsiteY0" fmla="*/ 267948 h 2700142"/>
              <a:gd name="connsiteX1" fmla="*/ 1509004 w 3281243"/>
              <a:gd name="connsiteY1" fmla="*/ 475336 h 2700142"/>
              <a:gd name="connsiteX2" fmla="*/ 3281243 w 3281243"/>
              <a:gd name="connsiteY2" fmla="*/ 343362 h 2700142"/>
              <a:gd name="connsiteX3" fmla="*/ 1339320 w 3281243"/>
              <a:gd name="connsiteY3" fmla="*/ 2700065 h 2700142"/>
              <a:gd name="connsiteX4" fmla="*/ 713 w 3281243"/>
              <a:gd name="connsiteY4" fmla="*/ 267948 h 2700142"/>
              <a:gd name="connsiteX0" fmla="*/ 907 w 3064621"/>
              <a:gd name="connsiteY0" fmla="*/ 88336 h 2938263"/>
              <a:gd name="connsiteX1" fmla="*/ 1292382 w 3064621"/>
              <a:gd name="connsiteY1" fmla="*/ 710503 h 2938263"/>
              <a:gd name="connsiteX2" fmla="*/ 3064621 w 3064621"/>
              <a:gd name="connsiteY2" fmla="*/ 578529 h 2938263"/>
              <a:gd name="connsiteX3" fmla="*/ 1122698 w 3064621"/>
              <a:gd name="connsiteY3" fmla="*/ 2935232 h 2938263"/>
              <a:gd name="connsiteX4" fmla="*/ 907 w 3064621"/>
              <a:gd name="connsiteY4" fmla="*/ 88336 h 2938263"/>
              <a:gd name="connsiteX0" fmla="*/ 477161 w 3540875"/>
              <a:gd name="connsiteY0" fmla="*/ 885851 h 3735778"/>
              <a:gd name="connsiteX1" fmla="*/ 1768636 w 3540875"/>
              <a:gd name="connsiteY1" fmla="*/ 1508018 h 3735778"/>
              <a:gd name="connsiteX2" fmla="*/ 3540875 w 3540875"/>
              <a:gd name="connsiteY2" fmla="*/ 1376044 h 3735778"/>
              <a:gd name="connsiteX3" fmla="*/ 1598952 w 3540875"/>
              <a:gd name="connsiteY3" fmla="*/ 3732747 h 3735778"/>
              <a:gd name="connsiteX4" fmla="*/ 477161 w 3540875"/>
              <a:gd name="connsiteY4" fmla="*/ 885851 h 3735778"/>
              <a:gd name="connsiteX0" fmla="*/ 2638 w 3066352"/>
              <a:gd name="connsiteY0" fmla="*/ 99422 h 3137575"/>
              <a:gd name="connsiteX1" fmla="*/ 1294113 w 3066352"/>
              <a:gd name="connsiteY1" fmla="*/ 721589 h 3137575"/>
              <a:gd name="connsiteX2" fmla="*/ 3066352 w 3066352"/>
              <a:gd name="connsiteY2" fmla="*/ 589615 h 3137575"/>
              <a:gd name="connsiteX3" fmla="*/ 1020735 w 3066352"/>
              <a:gd name="connsiteY3" fmla="*/ 3134854 h 3137575"/>
              <a:gd name="connsiteX4" fmla="*/ 2638 w 3066352"/>
              <a:gd name="connsiteY4" fmla="*/ 99422 h 3137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6352" h="3137575">
                <a:moveTo>
                  <a:pt x="2638" y="99422"/>
                </a:moveTo>
                <a:cubicBezTo>
                  <a:pt x="48201" y="-302789"/>
                  <a:pt x="783494" y="639890"/>
                  <a:pt x="1294113" y="721589"/>
                </a:cubicBezTo>
                <a:cubicBezTo>
                  <a:pt x="1804732" y="803288"/>
                  <a:pt x="3066352" y="-259009"/>
                  <a:pt x="3066352" y="589615"/>
                </a:cubicBezTo>
                <a:cubicBezTo>
                  <a:pt x="3066352" y="1438239"/>
                  <a:pt x="1531354" y="3216553"/>
                  <a:pt x="1020735" y="3134854"/>
                </a:cubicBezTo>
                <a:cubicBezTo>
                  <a:pt x="510116" y="3053155"/>
                  <a:pt x="-42925" y="501633"/>
                  <a:pt x="2638" y="99422"/>
                </a:cubicBezTo>
                <a:close/>
              </a:path>
            </a:pathLst>
          </a:custGeom>
          <a:solidFill>
            <a:srgbClr val="EE81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فضای وسیع  </a:t>
            </a:r>
          </a:p>
        </p:txBody>
      </p:sp>
      <p:sp>
        <p:nvSpPr>
          <p:cNvPr id="3" name="Rectangle 2"/>
          <p:cNvSpPr/>
          <p:nvPr/>
        </p:nvSpPr>
        <p:spPr>
          <a:xfrm>
            <a:off x="137652" y="1231300"/>
            <a:ext cx="11793792" cy="646331"/>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برای برخی از بازی‌ها فضایی بیش از کلاس نیاز است. می‌توان این بازی‌ها را در حیاط مدرسه اجرا کرد.</a:t>
            </a:r>
          </a:p>
        </p:txBody>
      </p:sp>
      <p:sp>
        <p:nvSpPr>
          <p:cNvPr id="4" name="Rectangle 3"/>
          <p:cNvSpPr/>
          <p:nvPr/>
        </p:nvSpPr>
        <p:spPr>
          <a:xfrm>
            <a:off x="4810433" y="1965698"/>
            <a:ext cx="7121010" cy="279307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1. هفت‌سنگ</a:t>
            </a:r>
          </a:p>
          <a:p>
            <a:pPr algn="justLow" rtl="1">
              <a:lnSpc>
                <a:spcPct val="250000"/>
              </a:lnSpc>
            </a:pPr>
            <a:r>
              <a:rPr lang="fa-IR" dirty="0">
                <a:latin typeface="Times New Roman" panose="02020603050405020304" pitchFamily="18" charset="0"/>
                <a:cs typeface="B Nazanin" panose="00000400000000000000" pitchFamily="2" charset="-78"/>
              </a:rPr>
              <a:t>از جمله بازی‌های سنتی و اصیل که می‌توان به عنوان بازی های درسی برای دانش آموزان استفاده کرد، هفت‌سنگ است. روش اجرای این بازی با کمک هفت سنگ نسبتا تخت است که بتوان آن‌ها را روی هم چید. از توپ تنیس که به نسبت حجمش، توپ سنگینی است، به عنوان توپ هفت‌سنگ استفاده می‌شود. </a:t>
            </a: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7373" y="912144"/>
            <a:ext cx="3736881" cy="2179848"/>
          </a:xfrm>
          <a:prstGeom prst="roundRect">
            <a:avLst>
              <a:gd name="adj" fmla="val 12305"/>
            </a:avLst>
          </a:prstGeom>
        </p:spPr>
      </p:pic>
      <p:sp>
        <p:nvSpPr>
          <p:cNvPr id="6" name="Rectangle 5"/>
          <p:cNvSpPr/>
          <p:nvPr/>
        </p:nvSpPr>
        <p:spPr>
          <a:xfrm>
            <a:off x="137652" y="5243678"/>
            <a:ext cx="11793791"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ابتدا از دانش آموز تعداد سنگ‌ها پرسیده می‌شود. سپس سنگ‌های روی هم چیده شده با ضربه‌ی توپ می‌ریزند. بعد از او پرسیده می‌شود چند سنگ باقی‌مانده و چند سنگ ریخته است. </a:t>
            </a:r>
            <a:endParaRPr lang="en-US" dirty="0">
              <a:latin typeface="Times New Roman" panose="02020603050405020304" pitchFamily="18" charset="0"/>
              <a:cs typeface="B Nazanin" panose="00000400000000000000" pitchFamily="2" charset="-78"/>
            </a:endParaRPr>
          </a:p>
        </p:txBody>
      </p:sp>
      <p:pic>
        <p:nvPicPr>
          <p:cNvPr id="6146" name="Picture 2" descr="آموزش بازی هفت سنگ و قوانین آن برای کودکان و بزرگسالان - مینویسم">
            <a:extLst>
              <a:ext uri="{FF2B5EF4-FFF2-40B4-BE49-F238E27FC236}">
                <a16:creationId xmlns:a16="http://schemas.microsoft.com/office/drawing/2014/main" id="{1149E133-429D-F371-C2B7-8F0C32420E17}"/>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220088" y="3300099"/>
            <a:ext cx="3227255" cy="2040216"/>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18062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فضای وسیع  </a:t>
            </a:r>
          </a:p>
        </p:txBody>
      </p:sp>
      <p:sp>
        <p:nvSpPr>
          <p:cNvPr id="5" name="Rectangle 4"/>
          <p:cNvSpPr/>
          <p:nvPr/>
        </p:nvSpPr>
        <p:spPr>
          <a:xfrm>
            <a:off x="235975" y="1009377"/>
            <a:ext cx="11828205" cy="2308324"/>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2. لی‌لی</a:t>
            </a:r>
          </a:p>
          <a:p>
            <a:pPr algn="justLow" rtl="1">
              <a:lnSpc>
                <a:spcPct val="250000"/>
              </a:lnSpc>
            </a:pPr>
            <a:r>
              <a:rPr lang="fa-IR" dirty="0">
                <a:latin typeface="Times New Roman" panose="02020603050405020304" pitchFamily="18" charset="0"/>
                <a:cs typeface="B Nazanin" panose="00000400000000000000" pitchFamily="2" charset="-78"/>
              </a:rPr>
              <a:t>ریشه‌ی این بازی نیز سنتی و بومی است. اما با تغییراتی می‌‌توان این بازی را برای آموزش اعداد مناسب‌تر کرد. جدول اعداد روی زمین کشیده می‌شود. کارت‌هایی نیز به عنوان کارت دستورالعمل طراحی می‌شود. سپس از دانش‌آموز خواسته می‌شود یک کارت را به طور تصادفی بردارد و دستورالعمل آن را با لی‌لی اجرا کند. دستورالعمل‌ها می‌تواند شامل این موارد باشد:</a:t>
            </a:r>
          </a:p>
        </p:txBody>
      </p:sp>
      <p:sp>
        <p:nvSpPr>
          <p:cNvPr id="6" name="Rectangle 5"/>
          <p:cNvSpPr/>
          <p:nvPr/>
        </p:nvSpPr>
        <p:spPr>
          <a:xfrm>
            <a:off x="5456903" y="3795252"/>
            <a:ext cx="6607277" cy="1754326"/>
          </a:xfrm>
          <a:prstGeom prst="rect">
            <a:avLst/>
          </a:prstGeom>
        </p:spPr>
        <p:txBody>
          <a:bodyPr wrap="square">
            <a:spAutoFit/>
          </a:bodyPr>
          <a:lstStyle/>
          <a:p>
            <a:pPr marL="285750" indent="-285750" algn="justLow" rtl="1">
              <a:lnSpc>
                <a:spcPct val="250000"/>
              </a:lnSpc>
              <a:buFont typeface="Wingdings" panose="05000000000000000000" pitchFamily="2" charset="2"/>
              <a:buChar char="ü"/>
            </a:pPr>
            <a:r>
              <a:rPr lang="fa-IR" dirty="0">
                <a:latin typeface="Times New Roman" panose="02020603050405020304" pitchFamily="18" charset="0"/>
                <a:cs typeface="B Nazanin" panose="00000400000000000000" pitchFamily="2" charset="-78"/>
              </a:rPr>
              <a:t>حرکت تنها روی اعداد زوج یا فرد</a:t>
            </a:r>
          </a:p>
          <a:p>
            <a:pPr marL="285750" indent="-285750" algn="justLow" rtl="1">
              <a:lnSpc>
                <a:spcPct val="250000"/>
              </a:lnSpc>
              <a:buFont typeface="Wingdings" panose="05000000000000000000" pitchFamily="2" charset="2"/>
              <a:buChar char="ü"/>
            </a:pPr>
            <a:r>
              <a:rPr lang="fa-IR" dirty="0">
                <a:latin typeface="Times New Roman" panose="02020603050405020304" pitchFamily="18" charset="0"/>
                <a:cs typeface="B Nazanin" panose="00000400000000000000" pitchFamily="2" charset="-78"/>
              </a:rPr>
              <a:t>حرکت بر اساس یک عدد اضافه شده مثلا 4 (4، 8، 12 و…)</a:t>
            </a:r>
          </a:p>
          <a:p>
            <a:pPr marL="285750" indent="-285750" algn="justLow" rtl="1">
              <a:lnSpc>
                <a:spcPct val="250000"/>
              </a:lnSpc>
              <a:buFont typeface="Wingdings" panose="05000000000000000000" pitchFamily="2" charset="2"/>
              <a:buChar char="ü"/>
            </a:pPr>
            <a:r>
              <a:rPr lang="fa-IR" dirty="0">
                <a:latin typeface="Times New Roman" panose="02020603050405020304" pitchFamily="18" charset="0"/>
                <a:cs typeface="B Nazanin" panose="00000400000000000000" pitchFamily="2" charset="-78"/>
              </a:rPr>
              <a:t>حرکت از اعداد بزرگ‌تر به سمت کوچک‌تر با همان الگوهای بالا</a:t>
            </a:r>
            <a:endParaRPr lang="en-US" dirty="0">
              <a:latin typeface="Times New Roman" panose="02020603050405020304" pitchFamily="18" charset="0"/>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676624" y="3429000"/>
            <a:ext cx="5205702" cy="3268024"/>
          </a:xfrm>
          <a:prstGeom prst="rect">
            <a:avLst/>
          </a:prstGeom>
        </p:spPr>
      </p:pic>
    </p:spTree>
    <p:extLst>
      <p:ext uri="{BB962C8B-B14F-4D97-AF65-F5344CB8AC3E}">
        <p14:creationId xmlns:p14="http://schemas.microsoft.com/office/powerpoint/2010/main" val="19447359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فضای وسیع  </a:t>
            </a:r>
          </a:p>
        </p:txBody>
      </p:sp>
      <p:sp>
        <p:nvSpPr>
          <p:cNvPr id="5" name="Rectangle 4"/>
          <p:cNvSpPr/>
          <p:nvPr/>
        </p:nvSpPr>
        <p:spPr>
          <a:xfrm>
            <a:off x="103238" y="1181192"/>
            <a:ext cx="11828206" cy="2065950"/>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3. بازی نشانه‌گیری و پرتاب توپ</a:t>
            </a:r>
          </a:p>
          <a:p>
            <a:pPr algn="justLow" rtl="1">
              <a:lnSpc>
                <a:spcPct val="250000"/>
              </a:lnSpc>
            </a:pPr>
            <a:r>
              <a:rPr lang="fa-IR" dirty="0">
                <a:latin typeface="Times New Roman" panose="02020603050405020304" pitchFamily="18" charset="0"/>
                <a:cs typeface="B Nazanin" panose="00000400000000000000" pitchFamily="2" charset="-78"/>
              </a:rPr>
              <a:t>در این مورد از بازی های آموزشی برای دانش آموزان باید به هر یک با نام یک میوه یا هر شیء دیگر شخصیت بدهید. روی سینه‌ی هریک عکس هر شیئی را که به آن نام‌گذاری شده‌اند بچسبانید.</a:t>
            </a:r>
          </a:p>
        </p:txBody>
      </p:sp>
      <p:pic>
        <p:nvPicPr>
          <p:cNvPr id="7" name="Picture 6"/>
          <p:cNvPicPr>
            <a:picLocks noChangeAspect="1"/>
          </p:cNvPicPr>
          <p:nvPr/>
        </p:nvPicPr>
        <p:blipFill>
          <a:blip r:embed="rId2"/>
          <a:stretch>
            <a:fillRect/>
          </a:stretch>
        </p:blipFill>
        <p:spPr>
          <a:xfrm>
            <a:off x="9073944" y="3447854"/>
            <a:ext cx="2685437" cy="3285185"/>
          </a:xfrm>
          <a:prstGeom prst="rect">
            <a:avLst/>
          </a:prstGeom>
        </p:spPr>
      </p:pic>
      <p:sp>
        <p:nvSpPr>
          <p:cNvPr id="8" name="Rectangle 7"/>
          <p:cNvSpPr/>
          <p:nvPr/>
        </p:nvSpPr>
        <p:spPr>
          <a:xfrm>
            <a:off x="432619" y="3247142"/>
            <a:ext cx="7836310" cy="1373453"/>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سپس یک حلقه از دانش آموزان تشکیل دهید. یک به یک توپ در دست آنان قرار دهید و نام یکی از اشیاء را بر زبان بیاورید. دانش آموز باید دوست خود را که نماینده‌ی آن کلمه است، هدف قرار دهد و با توپ بزند. </a:t>
            </a:r>
          </a:p>
        </p:txBody>
      </p:sp>
    </p:spTree>
    <p:extLst>
      <p:ext uri="{BB962C8B-B14F-4D97-AF65-F5344CB8AC3E}">
        <p14:creationId xmlns:p14="http://schemas.microsoft.com/office/powerpoint/2010/main" val="1575276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فضای وسیع  </a:t>
            </a:r>
          </a:p>
        </p:txBody>
      </p:sp>
      <p:sp>
        <p:nvSpPr>
          <p:cNvPr id="5" name="Rectangle 4"/>
          <p:cNvSpPr/>
          <p:nvPr/>
        </p:nvSpPr>
        <p:spPr>
          <a:xfrm>
            <a:off x="159775" y="1175131"/>
            <a:ext cx="11872450"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4. طناب کشی</a:t>
            </a:r>
          </a:p>
          <a:p>
            <a:pPr algn="justLow" rtl="1">
              <a:lnSpc>
                <a:spcPct val="250000"/>
              </a:lnSpc>
            </a:pPr>
            <a:r>
              <a:rPr lang="fa-IR" dirty="0">
                <a:latin typeface="Times New Roman" panose="02020603050405020304" pitchFamily="18" charset="0"/>
                <a:cs typeface="B Nazanin" panose="00000400000000000000" pitchFamily="2" charset="-78"/>
              </a:rPr>
              <a:t>در این بازی کودکان هم سن و سال، به دو گروه مساوی تقسیم می شوند و به صورت دو گروه ستونی روبروی هم قرار می گیرند (بهتر است نفرات اول قدری قوی تر باشند)</a:t>
            </a:r>
          </a:p>
        </p:txBody>
      </p:sp>
      <p:sp>
        <p:nvSpPr>
          <p:cNvPr id="3" name="Rectangle 2"/>
          <p:cNvSpPr/>
          <p:nvPr/>
        </p:nvSpPr>
        <p:spPr>
          <a:xfrm>
            <a:off x="6406147" y="2856207"/>
            <a:ext cx="5626078"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خط وسط به وسیله ی گچ مشخص می شود.</a:t>
            </a:r>
          </a:p>
          <a:p>
            <a:pPr algn="justLow" rtl="1">
              <a:lnSpc>
                <a:spcPct val="250000"/>
              </a:lnSpc>
            </a:pPr>
            <a:r>
              <a:rPr lang="fa-IR" dirty="0">
                <a:latin typeface="Times New Roman" panose="02020603050405020304" pitchFamily="18" charset="0"/>
                <a:cs typeface="B Nazanin" panose="00000400000000000000" pitchFamily="2" charset="-78"/>
              </a:rPr>
              <a:t>دو گروه از طناب می گیرند و با سوت مربی یا معلم ورزش شروع به کشیدن طناب به طرف خود می کنند.</a:t>
            </a:r>
          </a:p>
          <a:p>
            <a:pPr algn="justLow" rtl="1">
              <a:lnSpc>
                <a:spcPct val="250000"/>
              </a:lnSpc>
            </a:pPr>
            <a:r>
              <a:rPr lang="fa-IR" dirty="0">
                <a:latin typeface="Times New Roman" panose="02020603050405020304" pitchFamily="18" charset="0"/>
                <a:cs typeface="B Nazanin" panose="00000400000000000000" pitchFamily="2" charset="-78"/>
              </a:rPr>
              <a:t>در این بازی گروهی برنده می باشد که طناب را آنقدر کشیده باشند که نفر اول گروه مقابل، از خط وسط گذشته باشد.</a:t>
            </a:r>
          </a:p>
        </p:txBody>
      </p:sp>
      <p:pic>
        <p:nvPicPr>
          <p:cNvPr id="4" name="Picture 3"/>
          <p:cNvPicPr>
            <a:picLocks noChangeAspect="1"/>
          </p:cNvPicPr>
          <p:nvPr/>
        </p:nvPicPr>
        <p:blipFill>
          <a:blip r:embed="rId2"/>
          <a:stretch>
            <a:fillRect/>
          </a:stretch>
        </p:blipFill>
        <p:spPr>
          <a:xfrm>
            <a:off x="437482" y="3120272"/>
            <a:ext cx="4774351" cy="3186880"/>
          </a:xfrm>
          <a:prstGeom prst="roundRect">
            <a:avLst>
              <a:gd name="adj" fmla="val 10776"/>
            </a:avLst>
          </a:prstGeom>
        </p:spPr>
      </p:pic>
    </p:spTree>
    <p:extLst>
      <p:ext uri="{BB962C8B-B14F-4D97-AF65-F5344CB8AC3E}">
        <p14:creationId xmlns:p14="http://schemas.microsoft.com/office/powerpoint/2010/main" val="721448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فضای وسیع  </a:t>
            </a:r>
          </a:p>
        </p:txBody>
      </p:sp>
      <p:sp>
        <p:nvSpPr>
          <p:cNvPr id="5" name="Rectangle 4"/>
          <p:cNvSpPr/>
          <p:nvPr/>
        </p:nvSpPr>
        <p:spPr>
          <a:xfrm>
            <a:off x="4345756" y="1211637"/>
            <a:ext cx="7656969" cy="4835939"/>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5. وسطی </a:t>
            </a:r>
          </a:p>
          <a:p>
            <a:pPr algn="justLow" rtl="1">
              <a:lnSpc>
                <a:spcPct val="250000"/>
              </a:lnSpc>
            </a:pPr>
            <a:r>
              <a:rPr lang="fa-IR" dirty="0">
                <a:latin typeface="Times New Roman" panose="02020603050405020304" pitchFamily="18" charset="0"/>
                <a:cs typeface="B Nazanin" panose="00000400000000000000" pitchFamily="2" charset="-78"/>
              </a:rPr>
              <a:t>دانش آموزان به دو گروه مساوی تقسیم می شوند و یکی از گروه ها در وسط محوطه بازی می ماند و گروه دیگر، در دو قسمت، به طرفین عرضی محوطه ی بازی روانه می شوند.</a:t>
            </a:r>
          </a:p>
          <a:p>
            <a:pPr algn="justLow" rtl="1">
              <a:lnSpc>
                <a:spcPct val="250000"/>
              </a:lnSpc>
            </a:pPr>
            <a:r>
              <a:rPr lang="fa-IR" dirty="0">
                <a:latin typeface="Times New Roman" panose="02020603050405020304" pitchFamily="18" charset="0"/>
                <a:cs typeface="B Nazanin" panose="00000400000000000000" pitchFamily="2" charset="-78"/>
              </a:rPr>
              <a:t>شروع بازی با پرتاب توپ به وسیله یکی از بازیکنان گروه کناری آغاز می شود. گروه کناری سعی بر این دادر که با نشانه رفتن و زدن افراد گروه وسطی باعث سوختن و اخراج آنها بشوند.</a:t>
            </a:r>
          </a:p>
          <a:p>
            <a:pPr algn="justLow" rtl="1">
              <a:lnSpc>
                <a:spcPct val="250000"/>
              </a:lnSpc>
            </a:pPr>
            <a:r>
              <a:rPr lang="fa-IR" dirty="0">
                <a:latin typeface="Times New Roman" panose="02020603050405020304" pitchFamily="18" charset="0"/>
                <a:cs typeface="B Nazanin" panose="00000400000000000000" pitchFamily="2" charset="-78"/>
              </a:rPr>
              <a:t>و تلاش گروه داخلی هم بر این است که با حرکات سریع از اصابت توپ در امان بمانند و چنانچه اگر یار سوخته داشته باشند با ایثار و گرفتن توپ در فضا، که یک امتیاز محسوب می شود، او را به بازی برگردانند.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5077" y="1011030"/>
            <a:ext cx="3546751" cy="4835939"/>
          </a:xfrm>
          <a:prstGeom prst="roundRect">
            <a:avLst>
              <a:gd name="adj" fmla="val 9276"/>
            </a:avLst>
          </a:prstGeom>
        </p:spPr>
      </p:pic>
    </p:spTree>
    <p:extLst>
      <p:ext uri="{BB962C8B-B14F-4D97-AF65-F5344CB8AC3E}">
        <p14:creationId xmlns:p14="http://schemas.microsoft.com/office/powerpoint/2010/main" val="727337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کلاس های آنلاین </a:t>
            </a:r>
          </a:p>
        </p:txBody>
      </p:sp>
      <p:sp>
        <p:nvSpPr>
          <p:cNvPr id="5" name="Rectangle 4"/>
          <p:cNvSpPr/>
          <p:nvPr/>
        </p:nvSpPr>
        <p:spPr>
          <a:xfrm>
            <a:off x="243208" y="1014484"/>
            <a:ext cx="6088956"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با توجه به تأثیری که بازی‌های آموزشی در یادگیری بچه‌ها دارد، از مهم‌ترین دغدغه‌های آموزگاران پس از شیوع بیماری کرونا، نحوه بازی در کلاس های مجازی است. </a:t>
            </a:r>
          </a:p>
          <a:p>
            <a:pPr algn="justLow" rtl="1">
              <a:lnSpc>
                <a:spcPct val="250000"/>
              </a:lnSpc>
            </a:pPr>
            <a:r>
              <a:rPr lang="fa-IR" dirty="0">
                <a:latin typeface="Times New Roman" panose="02020603050405020304" pitchFamily="18" charset="0"/>
                <a:cs typeface="B Nazanin" panose="00000400000000000000" pitchFamily="2" charset="-78"/>
              </a:rPr>
              <a:t>برای این فضا هم می‌توان بازی‌هایی ابداع کرد. برای مثال:</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اگر دانش‌آموزان می‌توانند به صورت تصویری همدیگر را ببینند، می‌توانید ادابازی (پانتومیم) بازی کنید.</a:t>
            </a:r>
          </a:p>
          <a:p>
            <a:pPr marL="285750" indent="-285750" algn="justLow" rtl="1">
              <a:lnSpc>
                <a:spcPct val="250000"/>
              </a:lnSpc>
              <a:buFont typeface="Wingdings" panose="05000000000000000000" pitchFamily="2" charset="2"/>
              <a:buChar char="v"/>
            </a:pPr>
            <a:r>
              <a:rPr lang="fa-IR" dirty="0">
                <a:latin typeface="Times New Roman" panose="02020603050405020304" pitchFamily="18" charset="0"/>
                <a:cs typeface="B Nazanin" panose="00000400000000000000" pitchFamily="2" charset="-78"/>
              </a:rPr>
              <a:t> از دانش‌آموز بخواهید اطراف خود را نگاه کند اشیایی که در آن‌ها حرف خاصی مثلا «ق» وجود دارد، بگوید.</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188175" y="2243579"/>
            <a:ext cx="4512789" cy="4489345"/>
          </a:xfrm>
          <a:prstGeom prst="round2SameRect">
            <a:avLst/>
          </a:prstGeom>
        </p:spPr>
      </p:pic>
    </p:spTree>
    <p:extLst>
      <p:ext uri="{BB962C8B-B14F-4D97-AF65-F5344CB8AC3E}">
        <p14:creationId xmlns:p14="http://schemas.microsoft.com/office/powerpoint/2010/main" val="267301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انواع بازی های دبستانی در کلاس های آنلاین </a:t>
            </a:r>
          </a:p>
        </p:txBody>
      </p:sp>
      <p:sp>
        <p:nvSpPr>
          <p:cNvPr id="4" name="Rectangle 2"/>
          <p:cNvSpPr>
            <a:spLocks noChangeArrowheads="1"/>
          </p:cNvSpPr>
          <p:nvPr/>
        </p:nvSpPr>
        <p:spPr bwMode="auto">
          <a:xfrm>
            <a:off x="141402" y="1212711"/>
            <a:ext cx="11722433" cy="2758447"/>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ar-SA" altLang="en-US" dirty="0">
                <a:latin typeface="Times New Roman" panose="02020603050405020304" pitchFamily="18" charset="0"/>
                <a:cs typeface="B Nazanin" panose="00000400000000000000" pitchFamily="2" charset="-78"/>
              </a:rPr>
              <a:t>وقتی می‌خواهید از دانش‌آموزی سوال بپرسید، هم زمان با بردن نامش، وانمود کنید توپی خیالی به سمت او پرتاب می‌کنید. او هم وانمود کند توپ را می‌گیرد و سپس جواب می‌دهد</a:t>
            </a:r>
            <a:r>
              <a:rPr lang="en-US" altLang="en-US" dirty="0">
                <a:latin typeface="Times New Roman" panose="02020603050405020304" pitchFamily="18" charset="0"/>
                <a:cs typeface="B Nazanin" panose="00000400000000000000" pitchFamily="2" charset="-78"/>
              </a:rPr>
              <a:t>. </a:t>
            </a:r>
          </a:p>
          <a:p>
            <a:pPr marL="285750" indent="-285750" algn="justLow" rtl="1">
              <a:lnSpc>
                <a:spcPct val="250000"/>
              </a:lnSpc>
              <a:buFont typeface="Wingdings" panose="05000000000000000000" pitchFamily="2" charset="2"/>
              <a:buChar char="v"/>
            </a:pPr>
            <a:r>
              <a:rPr lang="en-US" altLang="en-US" dirty="0">
                <a:latin typeface="Times New Roman" panose="02020603050405020304" pitchFamily="18" charset="0"/>
                <a:cs typeface="B Nazanin" panose="00000400000000000000" pitchFamily="2" charset="-78"/>
              </a:rPr>
              <a:t> </a:t>
            </a:r>
            <a:r>
              <a:rPr lang="ar-SA" altLang="en-US" dirty="0">
                <a:latin typeface="Times New Roman" panose="02020603050405020304" pitchFamily="18" charset="0"/>
                <a:cs typeface="B Nazanin" panose="00000400000000000000" pitchFamily="2" charset="-78"/>
              </a:rPr>
              <a:t>یک تصویر نشان دهید و از نفر اول بخواهید یک داستان را با آن شروع کند. سپس نفر دوم را صدا بزنید، تصویر دومی را نشان دهید و بخواهید داستان دوستش را با توجه به تصویر دوم ادامه دهد</a:t>
            </a:r>
            <a:r>
              <a:rPr lang="en-US" altLang="en-US" dirty="0">
                <a:latin typeface="Times New Roman" panose="02020603050405020304" pitchFamily="18" charset="0"/>
                <a:cs typeface="B Nazanin" panose="00000400000000000000" pitchFamily="2" charset="-78"/>
              </a:rPr>
              <a:t>.  </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639505" y="3539177"/>
            <a:ext cx="5098273" cy="2873945"/>
          </a:xfrm>
          <a:prstGeom prst="rect">
            <a:avLst/>
          </a:prstGeom>
        </p:spPr>
      </p:pic>
    </p:spTree>
    <p:extLst>
      <p:ext uri="{BB962C8B-B14F-4D97-AF65-F5344CB8AC3E}">
        <p14:creationId xmlns:p14="http://schemas.microsoft.com/office/powerpoint/2010/main" val="705648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نقش بازی در زندگی بچه ها </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218337" y="3632155"/>
            <a:ext cx="11597149"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کودک در بازی نقش های مختلف را تجربه می کند و خود را در شخصیت های متفاوت با وظایف خاص آن تجسم می کند . حتی در تخیل خود با دوستان خیالی خود ارتباط برقرار می کند و هر گونه وقایع محیطی را در ارتباطات خیالی خود تجربه می کند.</a:t>
            </a:r>
          </a:p>
          <a:p>
            <a:pPr algn="justLow" rtl="1">
              <a:lnSpc>
                <a:spcPct val="250000"/>
              </a:lnSpc>
            </a:pPr>
            <a:r>
              <a:rPr lang="fa-IR" dirty="0">
                <a:latin typeface="Times New Roman" panose="02020603050405020304" pitchFamily="18" charset="0"/>
                <a:cs typeface="B Nazanin" panose="00000400000000000000" pitchFamily="2" charset="-78"/>
              </a:rPr>
              <a:t>احترام به تخیلات کودک و همراه شدن با احساسات او به نوعی احترام به شخصیت اوست. کودک در این هم احساسی ها هویت و خود پنداره خود را شکل می دهد و در صورت احساس ارزشمندی تخیلات خود ، در مورد شخصیت و نفس خویش احساس ارزش می کند.</a:t>
            </a:r>
          </a:p>
        </p:txBody>
      </p:sp>
      <p:pic>
        <p:nvPicPr>
          <p:cNvPr id="8" name="Picture 7">
            <a:extLst>
              <a:ext uri="{FF2B5EF4-FFF2-40B4-BE49-F238E27FC236}">
                <a16:creationId xmlns:a16="http://schemas.microsoft.com/office/drawing/2014/main" id="{0D9E9FD5-473C-30CE-4FD4-E1D869601A9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61913" y="-7304"/>
            <a:ext cx="5862783" cy="3911575"/>
          </a:xfrm>
          <a:prstGeom prst="rect">
            <a:avLst/>
          </a:prstGeom>
        </p:spPr>
      </p:pic>
      <p:pic>
        <p:nvPicPr>
          <p:cNvPr id="10" name="Picture 9">
            <a:extLst>
              <a:ext uri="{FF2B5EF4-FFF2-40B4-BE49-F238E27FC236}">
                <a16:creationId xmlns:a16="http://schemas.microsoft.com/office/drawing/2014/main" id="{F57F66A7-392B-4DDC-EC9A-D71288913DE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7864" y="1112363"/>
            <a:ext cx="3987788" cy="2656864"/>
          </a:xfrm>
          <a:prstGeom prst="rect">
            <a:avLst/>
          </a:prstGeom>
        </p:spPr>
      </p:pic>
    </p:spTree>
    <p:extLst>
      <p:ext uri="{BB962C8B-B14F-4D97-AF65-F5344CB8AC3E}">
        <p14:creationId xmlns:p14="http://schemas.microsoft.com/office/powerpoint/2010/main" val="24302960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سخن پایانی </a:t>
            </a:r>
          </a:p>
        </p:txBody>
      </p:sp>
      <p:sp>
        <p:nvSpPr>
          <p:cNvPr id="4" name="Rectangle 2"/>
          <p:cNvSpPr>
            <a:spLocks noChangeArrowheads="1"/>
          </p:cNvSpPr>
          <p:nvPr/>
        </p:nvSpPr>
        <p:spPr bwMode="auto">
          <a:xfrm>
            <a:off x="249811" y="1037432"/>
            <a:ext cx="6622329"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بازی های آموزشی برای دانش آموزان خصوصا در مقطع ابتدایی می‌تواند نقش چشم‌گیری در بهبود یادگیری و افزایش علاقه‌مندی آنان به فضای آموزش ایفا کند.  بازی‌های گروهی در یک محیط کلاسی مزایای متعددی از جمله بهبود کار تیمی و همکاری، افزایش مهارت های ارتباطی و اجتماعی، افزایش انگیزه برای یادگیری و ایجاد اعتماد به نفس دارند. این فعالیت‌ها فرصتی برای دانش آموزان فراهم می‌کند تا با یکدیگر تعامل داشته باشند، ایده‌های خود را به وضوح بیان کنند و در جهت یک هدف مشترک کار کنند. با شرکت در بازی‌های گروهی سرگرم‌کننده و جذاب، دانش‌آموزان می‌توانند مهارت‌های مهم زندگی را توسعه دهند که به آنها در موفقیت تحصیلی و اجتماعی کمک می‌کند.</a:t>
            </a:r>
            <a:endParaRPr lang="en-US" alt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l="14445" r="15821" b="11405"/>
          <a:stretch/>
        </p:blipFill>
        <p:spPr>
          <a:xfrm>
            <a:off x="7569723" y="1384490"/>
            <a:ext cx="3940405" cy="5006112"/>
          </a:xfrm>
          <a:prstGeom prst="rect">
            <a:avLst/>
          </a:prstGeom>
        </p:spPr>
      </p:pic>
    </p:spTree>
    <p:extLst>
      <p:ext uri="{BB962C8B-B14F-4D97-AF65-F5344CB8AC3E}">
        <p14:creationId xmlns:p14="http://schemas.microsoft.com/office/powerpoint/2010/main" val="10449820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467398"/>
            <a:ext cx="5073446" cy="400110"/>
          </a:xfrm>
          <a:prstGeom prst="rect">
            <a:avLst/>
          </a:prstGeom>
        </p:spPr>
        <p:txBody>
          <a:bodyPr wrap="square">
            <a:spAutoFit/>
          </a:bodyPr>
          <a:lstStyle/>
          <a:p>
            <a:pPr algn="r" rtl="1"/>
            <a:r>
              <a:rPr lang="fa-IR" sz="2000" b="1" dirty="0">
                <a:solidFill>
                  <a:schemeClr val="accent6">
                    <a:lumMod val="75000"/>
                  </a:schemeClr>
                </a:solidFill>
                <a:cs typeface="B Titr" panose="00000700000000000000" pitchFamily="2" charset="-78"/>
              </a:rPr>
              <a:t>منابع </a:t>
            </a:r>
          </a:p>
        </p:txBody>
      </p:sp>
      <p:sp>
        <p:nvSpPr>
          <p:cNvPr id="3" name="Rectangle 2"/>
          <p:cNvSpPr/>
          <p:nvPr/>
        </p:nvSpPr>
        <p:spPr>
          <a:xfrm>
            <a:off x="659534" y="1494878"/>
            <a:ext cx="5367641" cy="369332"/>
          </a:xfrm>
          <a:prstGeom prst="rect">
            <a:avLst/>
          </a:prstGeom>
        </p:spPr>
        <p:txBody>
          <a:bodyPr wrap="square">
            <a:spAutoFit/>
          </a:bodyPr>
          <a:lstStyle/>
          <a:p>
            <a:r>
              <a:rPr lang="en-US" dirty="0">
                <a:latin typeface="Times New Roman" panose="02020603050405020304" pitchFamily="18" charset="0"/>
                <a:ea typeface="Yu Gothic UI Light" panose="020B0300000000000000" pitchFamily="34" charset="-128"/>
                <a:cs typeface="Times New Roman" panose="02020603050405020304" pitchFamily="18" charset="0"/>
              </a:rPr>
              <a:t>https://rayad.org</a:t>
            </a:r>
          </a:p>
        </p:txBody>
      </p:sp>
      <p:sp>
        <p:nvSpPr>
          <p:cNvPr id="5" name="Rectangle 4"/>
          <p:cNvSpPr/>
          <p:nvPr/>
        </p:nvSpPr>
        <p:spPr>
          <a:xfrm>
            <a:off x="659534" y="2067108"/>
            <a:ext cx="4435723"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https://bazidone.com</a:t>
            </a:r>
          </a:p>
        </p:txBody>
      </p:sp>
      <p:sp>
        <p:nvSpPr>
          <p:cNvPr id="6" name="Rectangle 5"/>
          <p:cNvSpPr/>
          <p:nvPr/>
        </p:nvSpPr>
        <p:spPr>
          <a:xfrm>
            <a:off x="659534" y="2624901"/>
            <a:ext cx="5241631"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https://varzesh.tabaar.ir</a:t>
            </a:r>
          </a:p>
        </p:txBody>
      </p:sp>
      <p:sp>
        <p:nvSpPr>
          <p:cNvPr id="7" name="Rectangle 6"/>
          <p:cNvSpPr/>
          <p:nvPr/>
        </p:nvSpPr>
        <p:spPr>
          <a:xfrm>
            <a:off x="659534" y="3266643"/>
            <a:ext cx="5031002"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http://sport-school.blogfa.com</a:t>
            </a:r>
          </a:p>
        </p:txBody>
      </p:sp>
    </p:spTree>
    <p:extLst>
      <p:ext uri="{BB962C8B-B14F-4D97-AF65-F5344CB8AC3E}">
        <p14:creationId xmlns:p14="http://schemas.microsoft.com/office/powerpoint/2010/main" val="12323393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0CA194-9947-E6AA-816C-2380F35C8ECD}"/>
              </a:ext>
            </a:extLst>
          </p:cNvPr>
          <p:cNvSpPr txBox="1"/>
          <p:nvPr/>
        </p:nvSpPr>
        <p:spPr>
          <a:xfrm>
            <a:off x="732362" y="2767280"/>
            <a:ext cx="10440140" cy="1323439"/>
          </a:xfrm>
          <a:prstGeom prst="rect">
            <a:avLst/>
          </a:prstGeom>
          <a:noFill/>
        </p:spPr>
        <p:txBody>
          <a:bodyPr wrap="square" rtlCol="0">
            <a:spAutoFit/>
          </a:bodyPr>
          <a:lstStyle/>
          <a:p>
            <a:pPr algn="ctr"/>
            <a:r>
              <a:rPr lang="fa-IR" sz="8000" dirty="0">
                <a:cs typeface="B Titr" panose="00000700000000000000" pitchFamily="2" charset="-78"/>
              </a:rPr>
              <a:t>با تشکر از توجه شما عزیزان</a:t>
            </a:r>
            <a:endParaRPr lang="en-US" sz="8000" dirty="0">
              <a:cs typeface="B Titr" panose="00000700000000000000" pitchFamily="2" charset="-78"/>
            </a:endParaRPr>
          </a:p>
        </p:txBody>
      </p:sp>
    </p:spTree>
    <p:extLst>
      <p:ext uri="{BB962C8B-B14F-4D97-AF65-F5344CB8AC3E}">
        <p14:creationId xmlns:p14="http://schemas.microsoft.com/office/powerpoint/2010/main" val="1680747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نقش بازی در زندگی بچه ها </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198322" y="1239262"/>
            <a:ext cx="5708588"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شاید آجرهای بازی خانه سازی یا خانه های عروسکی، ازمد افتاده و قدیمی به نظر بیایند اما به واسطه طبیعت بی ساختار و باز خود، اجازه می دهند تخیل کودک آنها را به هرسو که مایل است به پرواز درآورد. به طوری که یک کارتن خالی ماشین لباسشویی می تواند سفینه فضایی، زیردریایی یا قطار باشد .</a:t>
            </a:r>
          </a:p>
          <a:p>
            <a:pPr algn="justLow" rtl="1">
              <a:lnSpc>
                <a:spcPct val="250000"/>
              </a:lnSpc>
            </a:pPr>
            <a:r>
              <a:rPr lang="fa-IR" dirty="0">
                <a:latin typeface="Times New Roman" panose="02020603050405020304" pitchFamily="18" charset="0"/>
                <a:cs typeface="B Nazanin" panose="00000400000000000000" pitchFamily="2" charset="-78"/>
              </a:rPr>
              <a:t>حضرت علی(ع) می فرمایند: کسی که کودکی دارد باید در راه تربیت او خود را تا حد طفولیت تنزل دهد .</a:t>
            </a:r>
          </a:p>
        </p:txBody>
      </p:sp>
      <p:pic>
        <p:nvPicPr>
          <p:cNvPr id="5" name="Picture 4"/>
          <p:cNvPicPr>
            <a:picLocks noChangeAspect="1"/>
          </p:cNvPicPr>
          <p:nvPr/>
        </p:nvPicPr>
        <p:blipFill>
          <a:blip r:embed="rId2"/>
          <a:stretch>
            <a:fillRect/>
          </a:stretch>
        </p:blipFill>
        <p:spPr>
          <a:xfrm>
            <a:off x="6285091" y="1649515"/>
            <a:ext cx="5604260" cy="37331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601587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نقش بازی در زندگی بچه ها </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5957739" y="1357279"/>
            <a:ext cx="6047067"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لذا بازی برای کودک صرفا سرگرمی نیست . دنیایی از یادگیری ، کسب تجربه، استقلال، ساخت عزت نفس، و زمینه سازی برای گسترش زبان ، و یافتن مهارت های اجتماعی است. در بازی کودک احترام به دیگری ، کنترل خشم ، صبر ، هم احساسی و حتی نمایی از محاسن و معایب نقش های مختلف را می آموزد .در بیان سیره پیامبر اسلام (ص) آمده است که ایشان با کودکان مانوس می شدند و در بازی آنها شرکت می کردند . ایشان آنچنان متواضع و همساز با کودکان بودند که هر گاه ایشان را می دیدند اجازه عبور به ایشان نمی دادند.</a:t>
            </a:r>
          </a:p>
        </p:txBody>
      </p:sp>
      <p:pic>
        <p:nvPicPr>
          <p:cNvPr id="2050" name="Picture 2" descr="معرفی بهترین ورزش برای کودکان | فواید و آموزش - نشر نبات">
            <a:extLst>
              <a:ext uri="{FF2B5EF4-FFF2-40B4-BE49-F238E27FC236}">
                <a16:creationId xmlns:a16="http://schemas.microsoft.com/office/drawing/2014/main" id="{E6F94BD3-F064-9084-2B37-0C547A064641}"/>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86498" y="867508"/>
            <a:ext cx="5090653" cy="5033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741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بازی های دبستانی </a:t>
            </a:r>
            <a:endParaRPr lang="en-US" sz="2000" dirty="0">
              <a:solidFill>
                <a:schemeClr val="accent6">
                  <a:lumMod val="75000"/>
                </a:schemeClr>
              </a:solidFill>
              <a:cs typeface="B Titr" panose="00000700000000000000" pitchFamily="2" charset="-78"/>
            </a:endParaRPr>
          </a:p>
        </p:txBody>
      </p:sp>
      <p:sp>
        <p:nvSpPr>
          <p:cNvPr id="5" name="Rectangle 4">
            <a:extLst>
              <a:ext uri="{FF2B5EF4-FFF2-40B4-BE49-F238E27FC236}">
                <a16:creationId xmlns:a16="http://schemas.microsoft.com/office/drawing/2014/main" id="{8D3CB5B5-A8A0-1C1C-E08B-6C62675DC365}"/>
              </a:ext>
            </a:extLst>
          </p:cNvPr>
          <p:cNvSpPr/>
          <p:nvPr/>
        </p:nvSpPr>
        <p:spPr>
          <a:xfrm>
            <a:off x="297425" y="4632829"/>
            <a:ext cx="11597149"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علاقه‌مند کردن کودکانی که تمام فکر و ذکرشان بازی است به فضای درس و یادگیری یک چالش برای آموزگاران ابتدایی است. بازی های آموزشی برای دانش آموزان این مقطع بخش مهمی از پروسه‌ی آموزش است. رایاد در این مقاله پس از نکات مقدماتی ضروری، شما را با تعدادی از بازی های آموزشی برای کودکان دبستانی آشنا خواهد کرد. همچنین نکاتی را درباره فواید و تأثیرات بازی های درسی برای دانش آموزان خواهید دانست.</a:t>
            </a:r>
            <a:endParaRPr lang="en-US" dirty="0">
              <a:latin typeface="Times New Roman" panose="02020603050405020304" pitchFamily="18" charset="0"/>
              <a:cs typeface="B Nazanin" panose="00000400000000000000" pitchFamily="2" charset="-78"/>
            </a:endParaRPr>
          </a:p>
        </p:txBody>
      </p:sp>
      <p:pic>
        <p:nvPicPr>
          <p:cNvPr id="4098" name="Picture 2" descr="دانستنی های لازم در ارتباط با ورزش برای کودکان">
            <a:extLst>
              <a:ext uri="{FF2B5EF4-FFF2-40B4-BE49-F238E27FC236}">
                <a16:creationId xmlns:a16="http://schemas.microsoft.com/office/drawing/2014/main" id="{5EA9CFDC-7AB9-AFFB-1011-8E8C538EA2C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5999" y="1461154"/>
            <a:ext cx="5491290" cy="306597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تصویری از کودکان در حال انجام ورزش های مختلف 1121375">
            <a:extLst>
              <a:ext uri="{FF2B5EF4-FFF2-40B4-BE49-F238E27FC236}">
                <a16:creationId xmlns:a16="http://schemas.microsoft.com/office/drawing/2014/main" id="{08F43460-BF8B-5D71-6D5C-E00ABB50ECC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41251" y="159221"/>
            <a:ext cx="3770114" cy="4579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7578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بازی های دبستانی </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6607278" y="1202142"/>
            <a:ext cx="5362128"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بازی‌های گروهی یکی از جنبه‌های مهم آموزش مدرسه ابتدایی است، زیرا به دانش‌آموزان کمک می‌کند تا مهارت‌های اجتماعی و عاطفی مهمی را که برای موفقیت در کلاس و خارج از آن ضروری است، توسعه دهند. با درگیر شدن در بازی های گروهی، کودکان می‌آموزند که چگونه به طور موثر با دیگران همکاری کنند، نیازها و ایده‌های خود را در میان بگذارند و روابط بین فردی را هدایت کنند.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75415" y="707010"/>
            <a:ext cx="5751363" cy="5434946"/>
          </a:xfrm>
          <a:prstGeom prst="rect">
            <a:avLst/>
          </a:prstGeom>
        </p:spPr>
      </p:pic>
    </p:spTree>
    <p:extLst>
      <p:ext uri="{BB962C8B-B14F-4D97-AF65-F5344CB8AC3E}">
        <p14:creationId xmlns:p14="http://schemas.microsoft.com/office/powerpoint/2010/main" val="2656515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بازی های دبستانی </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297425" y="3429000"/>
            <a:ext cx="11597149"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بازی های گروهی علاوه بر ارتقای رشد اجتماعی و عاطفی می‌تواند یادگیری تحصیلی را نیز افزایش دهد. به عنوان مثال، فعالیت‌های گروهی می‌تواند به کودکان کمک کند تا مهارت‌های حل مسئله، توانایی‌های تفکر انتقادی و خلاقیت خود را توسعه دهند. علاوه بر این، بازی گروهی می‌تواند فراگیری زبان را تسهیل کند، زیرا کودکان فرصت‌های زیادی برای تمرین مهارت‌های گفتاری و شنیداری خود در حین تعامل با همسالان خود دارند. در ادامه بهترین بازی‌های کلاسی برای مقطع دبستان را به شما معرفی خواهیم کرد تا به عنوان معلم، مربی یا هر نقش دیگری بتوانید این بازی‌های جذاب و سرگرم کننده را با دانش‌آموزان انجام دهید.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32526" y="467398"/>
            <a:ext cx="4198373" cy="2950929"/>
          </a:xfrm>
          <a:prstGeom prst="rect">
            <a:avLst/>
          </a:prstGeom>
        </p:spPr>
      </p:pic>
    </p:spTree>
    <p:extLst>
      <p:ext uri="{BB962C8B-B14F-4D97-AF65-F5344CB8AC3E}">
        <p14:creationId xmlns:p14="http://schemas.microsoft.com/office/powerpoint/2010/main" val="3889143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7278" y="467398"/>
            <a:ext cx="4198374" cy="400110"/>
          </a:xfrm>
          <a:prstGeom prst="rect">
            <a:avLst/>
          </a:prstGeom>
        </p:spPr>
        <p:txBody>
          <a:bodyPr wrap="square">
            <a:spAutoFit/>
          </a:bodyPr>
          <a:lstStyle/>
          <a:p>
            <a:pPr algn="r" rtl="1"/>
            <a:r>
              <a:rPr lang="fa-IR" sz="2000" dirty="0">
                <a:solidFill>
                  <a:schemeClr val="accent6">
                    <a:lumMod val="75000"/>
                  </a:schemeClr>
                </a:solidFill>
                <a:cs typeface="B Titr" panose="00000700000000000000" pitchFamily="2" charset="-78"/>
              </a:rPr>
              <a:t>بازی های پرورشی</a:t>
            </a:r>
            <a:endParaRPr lang="en-US" sz="2000" dirty="0">
              <a:solidFill>
                <a:schemeClr val="accent6">
                  <a:lumMod val="75000"/>
                </a:schemeClr>
              </a:solidFill>
              <a:cs typeface="B Titr" panose="00000700000000000000" pitchFamily="2" charset="-78"/>
            </a:endParaRPr>
          </a:p>
        </p:txBody>
      </p:sp>
      <p:sp>
        <p:nvSpPr>
          <p:cNvPr id="3" name="Rectangle 2"/>
          <p:cNvSpPr/>
          <p:nvPr/>
        </p:nvSpPr>
        <p:spPr>
          <a:xfrm>
            <a:off x="6975834" y="1129155"/>
            <a:ext cx="4664089"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یکی از مهمترین انواع بازی که میتوان به آن اشاره کردبازی های پرورشی می باشد. بازیهای پرورشی در دوره ابتدایی به عنوان فرایندی منظم در نظر گرفته می شوند که هدف آنها هدایت رشد جسمانی و روانی و یا به طور کلی رشد همه جانبه شخصیت کودکان در جهت کسب و درک معارف و هنجارهای مورد پذیرش جامعه و همچنین شکوفایی استعدادهای آنها می باشد.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46196" y="1129155"/>
            <a:ext cx="6279439" cy="4599689"/>
          </a:xfrm>
          <a:prstGeom prst="rect">
            <a:avLst/>
          </a:prstGeom>
        </p:spPr>
      </p:pic>
    </p:spTree>
    <p:extLst>
      <p:ext uri="{BB962C8B-B14F-4D97-AF65-F5344CB8AC3E}">
        <p14:creationId xmlns:p14="http://schemas.microsoft.com/office/powerpoint/2010/main" val="30855079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2987</Words>
  <Application>Microsoft Office PowerPoint</Application>
  <PresentationFormat>Widescreen</PresentationFormat>
  <Paragraphs>116</Paragraphs>
  <Slides>32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16</cp:revision>
  <dcterms:created xsi:type="dcterms:W3CDTF">2024-05-02T12:13:44Z</dcterms:created>
  <dcterms:modified xsi:type="dcterms:W3CDTF">2024-05-09T10:48:07Z</dcterms:modified>
</cp:coreProperties>
</file>