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95" r:id="rId2"/>
    <p:sldId id="256" r:id="rId3"/>
    <p:sldId id="257" r:id="rId4"/>
    <p:sldId id="258" r:id="rId5"/>
    <p:sldId id="259" r:id="rId6"/>
    <p:sldId id="260" r:id="rId7"/>
    <p:sldId id="261" r:id="rId8"/>
    <p:sldId id="262" r:id="rId9"/>
    <p:sldId id="263" r:id="rId10"/>
    <p:sldId id="264" r:id="rId11"/>
    <p:sldId id="265" r:id="rId12"/>
    <p:sldId id="266" r:id="rId13"/>
    <p:sldId id="291" r:id="rId14"/>
    <p:sldId id="267" r:id="rId15"/>
    <p:sldId id="268" r:id="rId16"/>
    <p:sldId id="269" r:id="rId17"/>
    <p:sldId id="270" r:id="rId18"/>
    <p:sldId id="271" r:id="rId19"/>
    <p:sldId id="272" r:id="rId20"/>
    <p:sldId id="273" r:id="rId21"/>
    <p:sldId id="296" r:id="rId22"/>
    <p:sldId id="274" r:id="rId23"/>
    <p:sldId id="275" r:id="rId24"/>
    <p:sldId id="276" r:id="rId25"/>
    <p:sldId id="277" r:id="rId26"/>
    <p:sldId id="278" r:id="rId27"/>
    <p:sldId id="279" r:id="rId28"/>
    <p:sldId id="292" r:id="rId29"/>
    <p:sldId id="280" r:id="rId30"/>
    <p:sldId id="293" r:id="rId31"/>
    <p:sldId id="281" r:id="rId32"/>
    <p:sldId id="294" r:id="rId33"/>
    <p:sldId id="282" r:id="rId34"/>
    <p:sldId id="283" r:id="rId35"/>
    <p:sldId id="284" r:id="rId36"/>
    <p:sldId id="285" r:id="rId37"/>
    <p:sldId id="287" r:id="rId38"/>
    <p:sldId id="288" r:id="rId39"/>
    <p:sldId id="289" r:id="rId40"/>
    <p:sldId id="290" r:id="rId41"/>
    <p:sldId id="286"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5624"/>
    <a:srgbClr val="254275"/>
    <a:srgbClr val="484644"/>
    <a:srgbClr val="2038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snapToGrid="0">
      <p:cViewPr varScale="1">
        <p:scale>
          <a:sx n="81" d="100"/>
          <a:sy n="81" d="100"/>
        </p:scale>
        <p:origin x="725"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EF2F1DF1-C87E-4275-8BD5-0994ECFC5292}" type="datetimeFigureOut">
              <a:rPr lang="fa-IR" smtClean="0"/>
              <a:t>02/11/1445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BE9D26E8-9A7D-4A67-AB50-160BE391A1E8}" type="slidenum">
              <a:rPr lang="fa-IR" smtClean="0"/>
              <a:t>‹#›</a:t>
            </a:fld>
            <a:endParaRPr lang="fa-IR"/>
          </a:p>
        </p:txBody>
      </p:sp>
    </p:spTree>
    <p:extLst>
      <p:ext uri="{BB962C8B-B14F-4D97-AF65-F5344CB8AC3E}">
        <p14:creationId xmlns:p14="http://schemas.microsoft.com/office/powerpoint/2010/main" val="376711031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BE9D26E8-9A7D-4A67-AB50-160BE391A1E8}" type="slidenum">
              <a:rPr lang="fa-IR" smtClean="0"/>
              <a:t>41</a:t>
            </a:fld>
            <a:endParaRPr lang="fa-IR"/>
          </a:p>
        </p:txBody>
      </p:sp>
    </p:spTree>
    <p:extLst>
      <p:ext uri="{BB962C8B-B14F-4D97-AF65-F5344CB8AC3E}">
        <p14:creationId xmlns:p14="http://schemas.microsoft.com/office/powerpoint/2010/main" val="421225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Прямоугольник 1">
            <a:extLst>
              <a:ext uri="{FF2B5EF4-FFF2-40B4-BE49-F238E27FC236}">
                <a16:creationId xmlns:a16="http://schemas.microsoft.com/office/drawing/2014/main" id="{572FB24B-EBE4-5CB1-1835-3445215C286B}"/>
              </a:ext>
            </a:extLst>
          </p:cNvPr>
          <p:cNvSpPr/>
          <p:nvPr userDrawn="1"/>
        </p:nvSpPr>
        <p:spPr>
          <a:xfrm>
            <a:off x="-1" y="0"/>
            <a:ext cx="12192001" cy="656948"/>
          </a:xfrm>
          <a:prstGeom prst="rect">
            <a:avLst/>
          </a:prstGeom>
          <a:solidFill>
            <a:srgbClr val="2542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KZ"/>
          </a:p>
        </p:txBody>
      </p:sp>
      <p:grpSp>
        <p:nvGrpSpPr>
          <p:cNvPr id="18" name="Group 17">
            <a:extLst>
              <a:ext uri="{FF2B5EF4-FFF2-40B4-BE49-F238E27FC236}">
                <a16:creationId xmlns:a16="http://schemas.microsoft.com/office/drawing/2014/main" id="{B7D0AFD6-5D98-E4A6-95C7-968855A5BFB4}"/>
              </a:ext>
            </a:extLst>
          </p:cNvPr>
          <p:cNvGrpSpPr/>
          <p:nvPr userDrawn="1"/>
        </p:nvGrpSpPr>
        <p:grpSpPr>
          <a:xfrm>
            <a:off x="11529401" y="42914"/>
            <a:ext cx="571120" cy="571120"/>
            <a:chOff x="1357152" y="423761"/>
            <a:chExt cx="2349305" cy="2349305"/>
          </a:xfrm>
        </p:grpSpPr>
        <p:sp>
          <p:nvSpPr>
            <p:cNvPr id="6" name="Elipse 11">
              <a:extLst>
                <a:ext uri="{FF2B5EF4-FFF2-40B4-BE49-F238E27FC236}">
                  <a16:creationId xmlns:a16="http://schemas.microsoft.com/office/drawing/2014/main" id="{08267C94-7464-FD01-22DA-268BF93047DA}"/>
                </a:ext>
              </a:extLst>
            </p:cNvPr>
            <p:cNvSpPr/>
            <p:nvPr userDrawn="1"/>
          </p:nvSpPr>
          <p:spPr>
            <a:xfrm>
              <a:off x="1357152" y="423761"/>
              <a:ext cx="2349305" cy="2349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grpSp>
          <p:nvGrpSpPr>
            <p:cNvPr id="7" name="Grupo 26">
              <a:extLst>
                <a:ext uri="{FF2B5EF4-FFF2-40B4-BE49-F238E27FC236}">
                  <a16:creationId xmlns:a16="http://schemas.microsoft.com/office/drawing/2014/main" id="{847FE084-3D07-CF25-DAE5-59380BB67E8C}"/>
                </a:ext>
              </a:extLst>
            </p:cNvPr>
            <p:cNvGrpSpPr/>
            <p:nvPr userDrawn="1"/>
          </p:nvGrpSpPr>
          <p:grpSpPr>
            <a:xfrm>
              <a:off x="1465696" y="548471"/>
              <a:ext cx="2099256" cy="2099884"/>
              <a:chOff x="-1608208" y="-1778196"/>
              <a:chExt cx="1380592" cy="1381005"/>
            </a:xfrm>
          </p:grpSpPr>
          <p:sp>
            <p:nvSpPr>
              <p:cNvPr id="8" name="Forma libre: forma 15">
                <a:extLst>
                  <a:ext uri="{FF2B5EF4-FFF2-40B4-BE49-F238E27FC236}">
                    <a16:creationId xmlns:a16="http://schemas.microsoft.com/office/drawing/2014/main" id="{BFB18730-74D5-F2E6-F1C8-D062D1E9E7D6}"/>
                  </a:ext>
                </a:extLst>
              </p:cNvPr>
              <p:cNvSpPr/>
              <p:nvPr/>
            </p:nvSpPr>
            <p:spPr>
              <a:xfrm>
                <a:off x="-1608208" y="-1778196"/>
                <a:ext cx="1103335" cy="1099648"/>
              </a:xfrm>
              <a:custGeom>
                <a:avLst/>
                <a:gdLst>
                  <a:gd name="connsiteX0" fmla="*/ 82 w 1103335"/>
                  <a:gd name="connsiteY0" fmla="*/ 688837 h 1099648"/>
                  <a:gd name="connsiteX1" fmla="*/ 195295 w 1103335"/>
                  <a:gd name="connsiteY1" fmla="*/ 210224 h 1099648"/>
                  <a:gd name="connsiteX2" fmla="*/ 608156 w 1103335"/>
                  <a:gd name="connsiteY2" fmla="*/ 5287 h 1099648"/>
                  <a:gd name="connsiteX3" fmla="*/ 997483 w 1103335"/>
                  <a:gd name="connsiteY3" fmla="*/ 72219 h 1099648"/>
                  <a:gd name="connsiteX4" fmla="*/ 1095863 w 1103335"/>
                  <a:gd name="connsiteY4" fmla="*/ 132023 h 1099648"/>
                  <a:gd name="connsiteX5" fmla="*/ 1102179 w 1103335"/>
                  <a:gd name="connsiteY5" fmla="*/ 150813 h 1099648"/>
                  <a:gd name="connsiteX6" fmla="*/ 891687 w 1103335"/>
                  <a:gd name="connsiteY6" fmla="*/ 570330 h 1099648"/>
                  <a:gd name="connsiteX7" fmla="*/ 527911 w 1103335"/>
                  <a:gd name="connsiteY7" fmla="*/ 919456 h 1099648"/>
                  <a:gd name="connsiteX8" fmla="*/ 223494 w 1103335"/>
                  <a:gd name="connsiteY8" fmla="*/ 1073133 h 1099648"/>
                  <a:gd name="connsiteX9" fmla="*/ 150298 w 1103335"/>
                  <a:gd name="connsiteY9" fmla="*/ 1097846 h 1099648"/>
                  <a:gd name="connsiteX10" fmla="*/ 126110 w 1103335"/>
                  <a:gd name="connsiteY10" fmla="*/ 1089852 h 1099648"/>
                  <a:gd name="connsiteX11" fmla="*/ 30927 w 1103335"/>
                  <a:gd name="connsiteY11" fmla="*/ 896761 h 1099648"/>
                  <a:gd name="connsiteX12" fmla="*/ 82 w 1103335"/>
                  <a:gd name="connsiteY12" fmla="*/ 688837 h 109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3335" h="1099648">
                    <a:moveTo>
                      <a:pt x="82" y="688837"/>
                    </a:moveTo>
                    <a:cubicBezTo>
                      <a:pt x="2702" y="503923"/>
                      <a:pt x="66385" y="343564"/>
                      <a:pt x="195295" y="210224"/>
                    </a:cubicBezTo>
                    <a:cubicBezTo>
                      <a:pt x="308456" y="93158"/>
                      <a:pt x="446906" y="25178"/>
                      <a:pt x="608156" y="5287"/>
                    </a:cubicBezTo>
                    <a:cubicBezTo>
                      <a:pt x="744248" y="-11485"/>
                      <a:pt x="874311" y="11865"/>
                      <a:pt x="997483" y="72219"/>
                    </a:cubicBezTo>
                    <a:cubicBezTo>
                      <a:pt x="1032023" y="89149"/>
                      <a:pt x="1064756" y="109276"/>
                      <a:pt x="1095863" y="132023"/>
                    </a:cubicBezTo>
                    <a:cubicBezTo>
                      <a:pt x="1103018" y="137238"/>
                      <a:pt x="1104826" y="142322"/>
                      <a:pt x="1102179" y="150813"/>
                    </a:cubicBezTo>
                    <a:cubicBezTo>
                      <a:pt x="1055138" y="302288"/>
                      <a:pt x="985035" y="442127"/>
                      <a:pt x="891687" y="570330"/>
                    </a:cubicBezTo>
                    <a:cubicBezTo>
                      <a:pt x="791184" y="708335"/>
                      <a:pt x="669663" y="824562"/>
                      <a:pt x="527911" y="919456"/>
                    </a:cubicBezTo>
                    <a:cubicBezTo>
                      <a:pt x="432833" y="983112"/>
                      <a:pt x="331334" y="1034556"/>
                      <a:pt x="223494" y="1073133"/>
                    </a:cubicBezTo>
                    <a:cubicBezTo>
                      <a:pt x="199253" y="1081807"/>
                      <a:pt x="174487" y="1089066"/>
                      <a:pt x="150298" y="1097846"/>
                    </a:cubicBezTo>
                    <a:cubicBezTo>
                      <a:pt x="139344" y="1101829"/>
                      <a:pt x="132635" y="1099234"/>
                      <a:pt x="126110" y="1089852"/>
                    </a:cubicBezTo>
                    <a:cubicBezTo>
                      <a:pt x="84703" y="1030232"/>
                      <a:pt x="52364" y="966183"/>
                      <a:pt x="30927" y="896761"/>
                    </a:cubicBezTo>
                    <a:cubicBezTo>
                      <a:pt x="10040" y="829096"/>
                      <a:pt x="-1072" y="759988"/>
                      <a:pt x="82" y="688837"/>
                    </a:cubicBezTo>
                    <a:close/>
                  </a:path>
                </a:pathLst>
              </a:custGeom>
              <a:solidFill>
                <a:srgbClr val="294983"/>
              </a:solidFill>
              <a:ln w="2603" cap="flat">
                <a:noFill/>
                <a:prstDash val="solid"/>
                <a:miter/>
              </a:ln>
            </p:spPr>
            <p:txBody>
              <a:bodyPr rtlCol="0" anchor="ctr"/>
              <a:lstStyle/>
              <a:p>
                <a:endParaRPr lang="LID4096"/>
              </a:p>
            </p:txBody>
          </p:sp>
          <p:sp>
            <p:nvSpPr>
              <p:cNvPr id="9" name="Forma libre: forma 16">
                <a:extLst>
                  <a:ext uri="{FF2B5EF4-FFF2-40B4-BE49-F238E27FC236}">
                    <a16:creationId xmlns:a16="http://schemas.microsoft.com/office/drawing/2014/main" id="{C33B1432-C76B-96D8-7445-F843ACA93BAD}"/>
                  </a:ext>
                </a:extLst>
              </p:cNvPr>
              <p:cNvSpPr/>
              <p:nvPr/>
            </p:nvSpPr>
            <p:spPr>
              <a:xfrm>
                <a:off x="-1444818" y="-1459817"/>
                <a:ext cx="1217202" cy="1062626"/>
              </a:xfrm>
              <a:custGeom>
                <a:avLst/>
                <a:gdLst>
                  <a:gd name="connsiteX0" fmla="*/ 1106826 w 1217202"/>
                  <a:gd name="connsiteY0" fmla="*/ 26 h 1062626"/>
                  <a:gd name="connsiteX1" fmla="*/ 1138746 w 1217202"/>
                  <a:gd name="connsiteY1" fmla="*/ 52885 h 1062626"/>
                  <a:gd name="connsiteX2" fmla="*/ 1214562 w 1217202"/>
                  <a:gd name="connsiteY2" fmla="*/ 312646 h 1062626"/>
                  <a:gd name="connsiteX3" fmla="*/ 1143489 w 1217202"/>
                  <a:gd name="connsiteY3" fmla="*/ 683340 h 1062626"/>
                  <a:gd name="connsiteX4" fmla="*/ 850210 w 1217202"/>
                  <a:gd name="connsiteY4" fmla="*/ 982464 h 1062626"/>
                  <a:gd name="connsiteX5" fmla="*/ 587068 w 1217202"/>
                  <a:gd name="connsiteY5" fmla="*/ 1060114 h 1062626"/>
                  <a:gd name="connsiteX6" fmla="*/ 95456 w 1217202"/>
                  <a:gd name="connsiteY6" fmla="*/ 911339 h 1062626"/>
                  <a:gd name="connsiteX7" fmla="*/ 5777 w 1217202"/>
                  <a:gd name="connsiteY7" fmla="*/ 825354 h 1062626"/>
                  <a:gd name="connsiteX8" fmla="*/ 10756 w 1217202"/>
                  <a:gd name="connsiteY8" fmla="*/ 808818 h 1062626"/>
                  <a:gd name="connsiteX9" fmla="*/ 255946 w 1217202"/>
                  <a:gd name="connsiteY9" fmla="*/ 742279 h 1062626"/>
                  <a:gd name="connsiteX10" fmla="*/ 679132 w 1217202"/>
                  <a:gd name="connsiteY10" fmla="*/ 642641 h 1062626"/>
                  <a:gd name="connsiteX11" fmla="*/ 924217 w 1217202"/>
                  <a:gd name="connsiteY11" fmla="*/ 529900 h 1062626"/>
                  <a:gd name="connsiteX12" fmla="*/ 1122157 w 1217202"/>
                  <a:gd name="connsiteY12" fmla="*/ 187902 h 1062626"/>
                  <a:gd name="connsiteX13" fmla="*/ 1106931 w 1217202"/>
                  <a:gd name="connsiteY13" fmla="*/ 10247 h 1062626"/>
                  <a:gd name="connsiteX14" fmla="*/ 1105437 w 1217202"/>
                  <a:gd name="connsiteY14" fmla="*/ 3879 h 1062626"/>
                  <a:gd name="connsiteX15" fmla="*/ 1106800 w 1217202"/>
                  <a:gd name="connsiteY15" fmla="*/ 0 h 106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7202" h="1062626">
                    <a:moveTo>
                      <a:pt x="1106826" y="26"/>
                    </a:moveTo>
                    <a:cubicBezTo>
                      <a:pt x="1120060" y="16851"/>
                      <a:pt x="1129442" y="34907"/>
                      <a:pt x="1138746" y="52885"/>
                    </a:cubicBezTo>
                    <a:cubicBezTo>
                      <a:pt x="1180965" y="134493"/>
                      <a:pt x="1206857" y="220844"/>
                      <a:pt x="1214562" y="312646"/>
                    </a:cubicBezTo>
                    <a:cubicBezTo>
                      <a:pt x="1225490" y="442920"/>
                      <a:pt x="1202638" y="566930"/>
                      <a:pt x="1143489" y="683340"/>
                    </a:cubicBezTo>
                    <a:cubicBezTo>
                      <a:pt x="1077343" y="813561"/>
                      <a:pt x="979435" y="913593"/>
                      <a:pt x="850210" y="982464"/>
                    </a:cubicBezTo>
                    <a:cubicBezTo>
                      <a:pt x="767816" y="1026386"/>
                      <a:pt x="680181" y="1052645"/>
                      <a:pt x="587068" y="1060114"/>
                    </a:cubicBezTo>
                    <a:cubicBezTo>
                      <a:pt x="403752" y="1074842"/>
                      <a:pt x="239881" y="1024761"/>
                      <a:pt x="95456" y="911339"/>
                    </a:cubicBezTo>
                    <a:cubicBezTo>
                      <a:pt x="62803" y="885709"/>
                      <a:pt x="32770" y="857065"/>
                      <a:pt x="5777" y="825354"/>
                    </a:cubicBezTo>
                    <a:cubicBezTo>
                      <a:pt x="-2819" y="815265"/>
                      <a:pt x="-2347" y="812880"/>
                      <a:pt x="10756" y="808818"/>
                    </a:cubicBezTo>
                    <a:cubicBezTo>
                      <a:pt x="91709" y="783738"/>
                      <a:pt x="173578" y="762144"/>
                      <a:pt x="255946" y="742279"/>
                    </a:cubicBezTo>
                    <a:cubicBezTo>
                      <a:pt x="396833" y="708341"/>
                      <a:pt x="539896" y="683445"/>
                      <a:pt x="679132" y="642641"/>
                    </a:cubicBezTo>
                    <a:cubicBezTo>
                      <a:pt x="766243" y="617116"/>
                      <a:pt x="850708" y="584829"/>
                      <a:pt x="924217" y="529900"/>
                    </a:cubicBezTo>
                    <a:cubicBezTo>
                      <a:pt x="1038793" y="444309"/>
                      <a:pt x="1106642" y="331122"/>
                      <a:pt x="1122157" y="187902"/>
                    </a:cubicBezTo>
                    <a:cubicBezTo>
                      <a:pt x="1128682" y="127679"/>
                      <a:pt x="1122917" y="68531"/>
                      <a:pt x="1106931" y="10247"/>
                    </a:cubicBezTo>
                    <a:cubicBezTo>
                      <a:pt x="1106354" y="8150"/>
                      <a:pt x="1105778" y="6028"/>
                      <a:pt x="1105437" y="3879"/>
                    </a:cubicBezTo>
                    <a:cubicBezTo>
                      <a:pt x="1105332" y="3171"/>
                      <a:pt x="1105935" y="2359"/>
                      <a:pt x="1106800" y="0"/>
                    </a:cubicBezTo>
                    <a:close/>
                  </a:path>
                </a:pathLst>
              </a:custGeom>
              <a:solidFill>
                <a:srgbClr val="E65624"/>
              </a:solidFill>
              <a:ln w="2603" cap="flat">
                <a:noFill/>
                <a:prstDash val="solid"/>
                <a:miter/>
              </a:ln>
            </p:spPr>
            <p:txBody>
              <a:bodyPr rtlCol="0" anchor="ctr"/>
              <a:lstStyle/>
              <a:p>
                <a:endParaRPr lang="LID4096"/>
              </a:p>
            </p:txBody>
          </p:sp>
        </p:grpSp>
      </p:grpSp>
      <p:grpSp>
        <p:nvGrpSpPr>
          <p:cNvPr id="10" name="Grupo 27">
            <a:extLst>
              <a:ext uri="{FF2B5EF4-FFF2-40B4-BE49-F238E27FC236}">
                <a16:creationId xmlns:a16="http://schemas.microsoft.com/office/drawing/2014/main" id="{D69DF393-7A6F-0469-2597-8C67C2A5D356}"/>
              </a:ext>
            </a:extLst>
          </p:cNvPr>
          <p:cNvGrpSpPr/>
          <p:nvPr userDrawn="1"/>
        </p:nvGrpSpPr>
        <p:grpSpPr>
          <a:xfrm>
            <a:off x="163903" y="116019"/>
            <a:ext cx="1198249" cy="407154"/>
            <a:chOff x="-1484111" y="-219690"/>
            <a:chExt cx="1198249" cy="407154"/>
          </a:xfrm>
          <a:solidFill>
            <a:schemeClr val="bg1"/>
          </a:solidFill>
        </p:grpSpPr>
        <p:sp>
          <p:nvSpPr>
            <p:cNvPr id="11" name="Forma libre: forma 17">
              <a:extLst>
                <a:ext uri="{FF2B5EF4-FFF2-40B4-BE49-F238E27FC236}">
                  <a16:creationId xmlns:a16="http://schemas.microsoft.com/office/drawing/2014/main" id="{85655064-2076-0E91-F1FA-7E46446263AC}"/>
                </a:ext>
              </a:extLst>
            </p:cNvPr>
            <p:cNvSpPr/>
            <p:nvPr/>
          </p:nvSpPr>
          <p:spPr>
            <a:xfrm>
              <a:off x="-922821" y="-148405"/>
              <a:ext cx="252497" cy="335639"/>
            </a:xfrm>
            <a:custGeom>
              <a:avLst/>
              <a:gdLst>
                <a:gd name="connsiteX0" fmla="*/ 104 w 252497"/>
                <a:gd name="connsiteY0" fmla="*/ 219741 h 335639"/>
                <a:gd name="connsiteX1" fmla="*/ 3747 w 252497"/>
                <a:gd name="connsiteY1" fmla="*/ 106790 h 335639"/>
                <a:gd name="connsiteX2" fmla="*/ 192855 w 252497"/>
                <a:gd name="connsiteY2" fmla="*/ 19024 h 335639"/>
                <a:gd name="connsiteX3" fmla="*/ 250038 w 252497"/>
                <a:gd name="connsiteY3" fmla="*/ 152469 h 335639"/>
                <a:gd name="connsiteX4" fmla="*/ 148670 w 252497"/>
                <a:gd name="connsiteY4" fmla="*/ 252054 h 335639"/>
                <a:gd name="connsiteX5" fmla="*/ 58336 w 252497"/>
                <a:gd name="connsiteY5" fmla="*/ 229857 h 335639"/>
                <a:gd name="connsiteX6" fmla="*/ 49504 w 252497"/>
                <a:gd name="connsiteY6" fmla="*/ 225926 h 335639"/>
                <a:gd name="connsiteX7" fmla="*/ 47277 w 252497"/>
                <a:gd name="connsiteY7" fmla="*/ 235570 h 335639"/>
                <a:gd name="connsiteX8" fmla="*/ 47355 w 252497"/>
                <a:gd name="connsiteY8" fmla="*/ 315501 h 335639"/>
                <a:gd name="connsiteX9" fmla="*/ 27674 w 252497"/>
                <a:gd name="connsiteY9" fmla="*/ 335627 h 335639"/>
                <a:gd name="connsiteX10" fmla="*/ 21122 w 252497"/>
                <a:gd name="connsiteY10" fmla="*/ 335627 h 335639"/>
                <a:gd name="connsiteX11" fmla="*/ 157 w 252497"/>
                <a:gd name="connsiteY11" fmla="*/ 314872 h 335639"/>
                <a:gd name="connsiteX12" fmla="*/ 157 w 252497"/>
                <a:gd name="connsiteY12" fmla="*/ 219741 h 335639"/>
                <a:gd name="connsiteX13" fmla="*/ 127102 w 252497"/>
                <a:gd name="connsiteY13" fmla="*/ 47039 h 335639"/>
                <a:gd name="connsiteX14" fmla="*/ 47801 w 252497"/>
                <a:gd name="connsiteY14" fmla="*/ 127625 h 335639"/>
                <a:gd name="connsiteX15" fmla="*/ 126945 w 252497"/>
                <a:gd name="connsiteY15" fmla="*/ 209337 h 335639"/>
                <a:gd name="connsiteX16" fmla="*/ 203914 w 252497"/>
                <a:gd name="connsiteY16" fmla="*/ 127415 h 335639"/>
                <a:gd name="connsiteX17" fmla="*/ 127102 w 252497"/>
                <a:gd name="connsiteY17" fmla="*/ 47039 h 3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97" h="335639">
                  <a:moveTo>
                    <a:pt x="104" y="219741"/>
                  </a:moveTo>
                  <a:cubicBezTo>
                    <a:pt x="1886" y="187900"/>
                    <a:pt x="-3093" y="147227"/>
                    <a:pt x="3747" y="106790"/>
                  </a:cubicBezTo>
                  <a:cubicBezTo>
                    <a:pt x="19052" y="16220"/>
                    <a:pt x="113999" y="-27991"/>
                    <a:pt x="192855" y="19024"/>
                  </a:cubicBezTo>
                  <a:cubicBezTo>
                    <a:pt x="237170" y="45440"/>
                    <a:pt x="260442" y="99741"/>
                    <a:pt x="250038" y="152469"/>
                  </a:cubicBezTo>
                  <a:cubicBezTo>
                    <a:pt x="239372" y="206559"/>
                    <a:pt x="201424" y="242934"/>
                    <a:pt x="148670" y="252054"/>
                  </a:cubicBezTo>
                  <a:cubicBezTo>
                    <a:pt x="114811" y="257898"/>
                    <a:pt x="85879" y="247625"/>
                    <a:pt x="58336" y="229857"/>
                  </a:cubicBezTo>
                  <a:cubicBezTo>
                    <a:pt x="55584" y="228075"/>
                    <a:pt x="53357" y="223725"/>
                    <a:pt x="49504" y="225926"/>
                  </a:cubicBezTo>
                  <a:cubicBezTo>
                    <a:pt x="46019" y="227918"/>
                    <a:pt x="47277" y="232242"/>
                    <a:pt x="47277" y="235570"/>
                  </a:cubicBezTo>
                  <a:cubicBezTo>
                    <a:pt x="47224" y="262223"/>
                    <a:pt x="47460" y="288848"/>
                    <a:pt x="47355" y="315501"/>
                  </a:cubicBezTo>
                  <a:cubicBezTo>
                    <a:pt x="47303" y="332640"/>
                    <a:pt x="44472" y="335339"/>
                    <a:pt x="27674" y="335627"/>
                  </a:cubicBezTo>
                  <a:cubicBezTo>
                    <a:pt x="25499" y="335654"/>
                    <a:pt x="23297" y="335627"/>
                    <a:pt x="21122" y="335627"/>
                  </a:cubicBezTo>
                  <a:cubicBezTo>
                    <a:pt x="1624" y="335523"/>
                    <a:pt x="157" y="334081"/>
                    <a:pt x="157" y="314872"/>
                  </a:cubicBezTo>
                  <a:cubicBezTo>
                    <a:pt x="157" y="286044"/>
                    <a:pt x="157" y="257217"/>
                    <a:pt x="157" y="219741"/>
                  </a:cubicBezTo>
                  <a:close/>
                  <a:moveTo>
                    <a:pt x="127102" y="47039"/>
                  </a:moveTo>
                  <a:cubicBezTo>
                    <a:pt x="82891" y="44261"/>
                    <a:pt x="49137" y="85301"/>
                    <a:pt x="47801" y="127625"/>
                  </a:cubicBezTo>
                  <a:cubicBezTo>
                    <a:pt x="46386" y="172753"/>
                    <a:pt x="82184" y="209049"/>
                    <a:pt x="126945" y="209337"/>
                  </a:cubicBezTo>
                  <a:cubicBezTo>
                    <a:pt x="170763" y="209626"/>
                    <a:pt x="203678" y="174561"/>
                    <a:pt x="203914" y="127415"/>
                  </a:cubicBezTo>
                  <a:cubicBezTo>
                    <a:pt x="204150" y="82209"/>
                    <a:pt x="170710" y="47222"/>
                    <a:pt x="127102" y="47039"/>
                  </a:cubicBezTo>
                  <a:close/>
                </a:path>
              </a:pathLst>
            </a:custGeom>
            <a:grpFill/>
            <a:ln w="2603" cap="flat">
              <a:noFill/>
              <a:prstDash val="solid"/>
              <a:miter/>
            </a:ln>
          </p:spPr>
          <p:txBody>
            <a:bodyPr rtlCol="0" anchor="ctr"/>
            <a:lstStyle/>
            <a:p>
              <a:endParaRPr lang="LID4096"/>
            </a:p>
          </p:txBody>
        </p:sp>
        <p:sp>
          <p:nvSpPr>
            <p:cNvPr id="12" name="Forma libre: forma 20">
              <a:extLst>
                <a:ext uri="{FF2B5EF4-FFF2-40B4-BE49-F238E27FC236}">
                  <a16:creationId xmlns:a16="http://schemas.microsoft.com/office/drawing/2014/main" id="{2951D99F-01F4-CB4E-4B14-D444DD3597D4}"/>
                </a:ext>
              </a:extLst>
            </p:cNvPr>
            <p:cNvSpPr/>
            <p:nvPr/>
          </p:nvSpPr>
          <p:spPr>
            <a:xfrm>
              <a:off x="-1484111" y="-148532"/>
              <a:ext cx="252141" cy="335996"/>
            </a:xfrm>
            <a:custGeom>
              <a:avLst/>
              <a:gdLst>
                <a:gd name="connsiteX0" fmla="*/ 45856 w 252141"/>
                <a:gd name="connsiteY0" fmla="*/ 226185 h 335996"/>
                <a:gd name="connsiteX1" fmla="*/ 46222 w 252141"/>
                <a:gd name="connsiteY1" fmla="*/ 320398 h 335996"/>
                <a:gd name="connsiteX2" fmla="*/ 31285 w 252141"/>
                <a:gd name="connsiteY2" fmla="*/ 335808 h 335996"/>
                <a:gd name="connsiteX3" fmla="*/ 46 w 252141"/>
                <a:gd name="connsiteY3" fmla="*/ 306247 h 335996"/>
                <a:gd name="connsiteX4" fmla="*/ 466 w 252141"/>
                <a:gd name="connsiteY4" fmla="*/ 142638 h 335996"/>
                <a:gd name="connsiteX5" fmla="*/ 21064 w 252141"/>
                <a:gd name="connsiteY5" fmla="*/ 57466 h 335996"/>
                <a:gd name="connsiteX6" fmla="*/ 217562 w 252141"/>
                <a:gd name="connsiteY6" fmla="*/ 40091 h 335996"/>
                <a:gd name="connsiteX7" fmla="*/ 166144 w 252141"/>
                <a:gd name="connsiteY7" fmla="*/ 248434 h 335996"/>
                <a:gd name="connsiteX8" fmla="*/ 56417 w 252141"/>
                <a:gd name="connsiteY8" fmla="*/ 230037 h 335996"/>
                <a:gd name="connsiteX9" fmla="*/ 45882 w 252141"/>
                <a:gd name="connsiteY9" fmla="*/ 226211 h 335996"/>
                <a:gd name="connsiteX10" fmla="*/ 47847 w 252141"/>
                <a:gd name="connsiteY10" fmla="*/ 127045 h 335996"/>
                <a:gd name="connsiteX11" fmla="*/ 128669 w 252141"/>
                <a:gd name="connsiteY11" fmla="*/ 209386 h 335996"/>
                <a:gd name="connsiteX12" fmla="*/ 203908 w 252141"/>
                <a:gd name="connsiteY12" fmla="*/ 132077 h 335996"/>
                <a:gd name="connsiteX13" fmla="*/ 124056 w 252141"/>
                <a:gd name="connsiteY13" fmla="*/ 46014 h 335996"/>
                <a:gd name="connsiteX14" fmla="*/ 47821 w 252141"/>
                <a:gd name="connsiteY14" fmla="*/ 127019 h 33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141" h="335996">
                  <a:moveTo>
                    <a:pt x="45856" y="226185"/>
                  </a:moveTo>
                  <a:cubicBezTo>
                    <a:pt x="45856" y="257318"/>
                    <a:pt x="45148" y="288898"/>
                    <a:pt x="46222" y="320398"/>
                  </a:cubicBezTo>
                  <a:cubicBezTo>
                    <a:pt x="46642" y="332663"/>
                    <a:pt x="41846" y="335519"/>
                    <a:pt x="31285" y="335808"/>
                  </a:cubicBezTo>
                  <a:cubicBezTo>
                    <a:pt x="1199" y="336672"/>
                    <a:pt x="20" y="335755"/>
                    <a:pt x="46" y="306247"/>
                  </a:cubicBezTo>
                  <a:cubicBezTo>
                    <a:pt x="99" y="251710"/>
                    <a:pt x="-268" y="197148"/>
                    <a:pt x="466" y="142638"/>
                  </a:cubicBezTo>
                  <a:cubicBezTo>
                    <a:pt x="859" y="112893"/>
                    <a:pt x="3925" y="83725"/>
                    <a:pt x="21064" y="57466"/>
                  </a:cubicBezTo>
                  <a:cubicBezTo>
                    <a:pt x="65930" y="-11222"/>
                    <a:pt x="161427" y="-19975"/>
                    <a:pt x="217562" y="40091"/>
                  </a:cubicBezTo>
                  <a:cubicBezTo>
                    <a:pt x="280982" y="107940"/>
                    <a:pt x="253282" y="220786"/>
                    <a:pt x="166144" y="248434"/>
                  </a:cubicBezTo>
                  <a:cubicBezTo>
                    <a:pt x="126677" y="260961"/>
                    <a:pt x="90459" y="251291"/>
                    <a:pt x="56417" y="230037"/>
                  </a:cubicBezTo>
                  <a:cubicBezTo>
                    <a:pt x="53927" y="228491"/>
                    <a:pt x="52355" y="225294"/>
                    <a:pt x="45882" y="226211"/>
                  </a:cubicBezTo>
                  <a:close/>
                  <a:moveTo>
                    <a:pt x="47847" y="127045"/>
                  </a:moveTo>
                  <a:cubicBezTo>
                    <a:pt x="47480" y="175554"/>
                    <a:pt x="80579" y="209282"/>
                    <a:pt x="128669" y="209386"/>
                  </a:cubicBezTo>
                  <a:cubicBezTo>
                    <a:pt x="168975" y="209491"/>
                    <a:pt x="203751" y="173771"/>
                    <a:pt x="203908" y="132077"/>
                  </a:cubicBezTo>
                  <a:cubicBezTo>
                    <a:pt x="204092" y="82887"/>
                    <a:pt x="170547" y="46721"/>
                    <a:pt x="124056" y="46014"/>
                  </a:cubicBezTo>
                  <a:cubicBezTo>
                    <a:pt x="83619" y="45411"/>
                    <a:pt x="48162" y="83096"/>
                    <a:pt x="47821" y="127019"/>
                  </a:cubicBezTo>
                  <a:close/>
                </a:path>
              </a:pathLst>
            </a:custGeom>
            <a:grpFill/>
            <a:ln w="2603" cap="flat">
              <a:noFill/>
              <a:prstDash val="solid"/>
              <a:miter/>
            </a:ln>
          </p:spPr>
          <p:txBody>
            <a:bodyPr rtlCol="0" anchor="ctr"/>
            <a:lstStyle/>
            <a:p>
              <a:endParaRPr lang="LID4096"/>
            </a:p>
          </p:txBody>
        </p:sp>
        <p:sp>
          <p:nvSpPr>
            <p:cNvPr id="13" name="Forma libre: forma 21">
              <a:extLst>
                <a:ext uri="{FF2B5EF4-FFF2-40B4-BE49-F238E27FC236}">
                  <a16:creationId xmlns:a16="http://schemas.microsoft.com/office/drawing/2014/main" id="{D6FA5360-FC60-E5C4-5D05-0E95B76FDE56}"/>
                </a:ext>
              </a:extLst>
            </p:cNvPr>
            <p:cNvSpPr/>
            <p:nvPr/>
          </p:nvSpPr>
          <p:spPr>
            <a:xfrm>
              <a:off x="-1201713" y="-148547"/>
              <a:ext cx="248057" cy="253296"/>
            </a:xfrm>
            <a:custGeom>
              <a:avLst/>
              <a:gdLst>
                <a:gd name="connsiteX0" fmla="*/ 209 w 248057"/>
                <a:gd name="connsiteY0" fmla="*/ 129863 h 253296"/>
                <a:gd name="connsiteX1" fmla="*/ 85722 w 248057"/>
                <a:gd name="connsiteY1" fmla="*/ 6744 h 253296"/>
                <a:gd name="connsiteX2" fmla="*/ 247941 w 248057"/>
                <a:gd name="connsiteY2" fmla="*/ 116812 h 253296"/>
                <a:gd name="connsiteX3" fmla="*/ 231746 w 248057"/>
                <a:gd name="connsiteY3" fmla="*/ 141447 h 253296"/>
                <a:gd name="connsiteX4" fmla="*/ 128046 w 248057"/>
                <a:gd name="connsiteY4" fmla="*/ 153816 h 253296"/>
                <a:gd name="connsiteX5" fmla="*/ 66905 w 248057"/>
                <a:gd name="connsiteY5" fmla="*/ 152506 h 253296"/>
                <a:gd name="connsiteX6" fmla="*/ 57628 w 248057"/>
                <a:gd name="connsiteY6" fmla="*/ 173209 h 253296"/>
                <a:gd name="connsiteX7" fmla="*/ 178153 w 248057"/>
                <a:gd name="connsiteY7" fmla="*/ 188199 h 253296"/>
                <a:gd name="connsiteX8" fmla="*/ 194296 w 248057"/>
                <a:gd name="connsiteY8" fmla="*/ 179656 h 253296"/>
                <a:gd name="connsiteX9" fmla="*/ 226976 w 248057"/>
                <a:gd name="connsiteY9" fmla="*/ 197686 h 253296"/>
                <a:gd name="connsiteX10" fmla="*/ 221184 w 248057"/>
                <a:gd name="connsiteY10" fmla="*/ 213515 h 253296"/>
                <a:gd name="connsiteX11" fmla="*/ 142905 w 248057"/>
                <a:gd name="connsiteY11" fmla="*/ 251960 h 253296"/>
                <a:gd name="connsiteX12" fmla="*/ 183 w 248057"/>
                <a:gd name="connsiteY12" fmla="*/ 129863 h 253296"/>
                <a:gd name="connsiteX13" fmla="*/ 125818 w 248057"/>
                <a:gd name="connsiteY13" fmla="*/ 45058 h 253296"/>
                <a:gd name="connsiteX14" fmla="*/ 48351 w 248057"/>
                <a:gd name="connsiteY14" fmla="*/ 101141 h 253296"/>
                <a:gd name="connsiteX15" fmla="*/ 59017 w 248057"/>
                <a:gd name="connsiteY15" fmla="*/ 112593 h 253296"/>
                <a:gd name="connsiteX16" fmla="*/ 120000 w 248057"/>
                <a:gd name="connsiteY16" fmla="*/ 108898 h 253296"/>
                <a:gd name="connsiteX17" fmla="*/ 190234 w 248057"/>
                <a:gd name="connsiteY17" fmla="*/ 109055 h 253296"/>
                <a:gd name="connsiteX18" fmla="*/ 199564 w 248057"/>
                <a:gd name="connsiteY18" fmla="*/ 95742 h 253296"/>
                <a:gd name="connsiteX19" fmla="*/ 125818 w 248057"/>
                <a:gd name="connsiteY19" fmla="*/ 45085 h 25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8057" h="253296">
                  <a:moveTo>
                    <a:pt x="209" y="129863"/>
                  </a:moveTo>
                  <a:cubicBezTo>
                    <a:pt x="-3145" y="76454"/>
                    <a:pt x="34173" y="23883"/>
                    <a:pt x="85722" y="6744"/>
                  </a:cubicBezTo>
                  <a:cubicBezTo>
                    <a:pt x="171103" y="-21612"/>
                    <a:pt x="242307" y="44115"/>
                    <a:pt x="247941" y="116812"/>
                  </a:cubicBezTo>
                  <a:cubicBezTo>
                    <a:pt x="248964" y="130073"/>
                    <a:pt x="243198" y="136389"/>
                    <a:pt x="231746" y="141447"/>
                  </a:cubicBezTo>
                  <a:cubicBezTo>
                    <a:pt x="198306" y="156175"/>
                    <a:pt x="163844" y="159058"/>
                    <a:pt x="128046" y="153816"/>
                  </a:cubicBezTo>
                  <a:cubicBezTo>
                    <a:pt x="107814" y="150855"/>
                    <a:pt x="87452" y="148234"/>
                    <a:pt x="66905" y="152506"/>
                  </a:cubicBezTo>
                  <a:cubicBezTo>
                    <a:pt x="50972" y="155834"/>
                    <a:pt x="49111" y="159372"/>
                    <a:pt x="57628" y="173209"/>
                  </a:cubicBezTo>
                  <a:cubicBezTo>
                    <a:pt x="81974" y="212808"/>
                    <a:pt x="142853" y="220329"/>
                    <a:pt x="178153" y="188199"/>
                  </a:cubicBezTo>
                  <a:cubicBezTo>
                    <a:pt x="182765" y="184006"/>
                    <a:pt x="186565" y="176380"/>
                    <a:pt x="194296" y="179656"/>
                  </a:cubicBezTo>
                  <a:cubicBezTo>
                    <a:pt x="205775" y="184531"/>
                    <a:pt x="219298" y="186811"/>
                    <a:pt x="226976" y="197686"/>
                  </a:cubicBezTo>
                  <a:cubicBezTo>
                    <a:pt x="231248" y="203714"/>
                    <a:pt x="225404" y="209165"/>
                    <a:pt x="221184" y="213515"/>
                  </a:cubicBezTo>
                  <a:cubicBezTo>
                    <a:pt x="199721" y="235660"/>
                    <a:pt x="173462" y="247532"/>
                    <a:pt x="142905" y="251960"/>
                  </a:cubicBezTo>
                  <a:cubicBezTo>
                    <a:pt x="71439" y="262312"/>
                    <a:pt x="1860" y="211655"/>
                    <a:pt x="183" y="129863"/>
                  </a:cubicBezTo>
                  <a:close/>
                  <a:moveTo>
                    <a:pt x="125818" y="45058"/>
                  </a:moveTo>
                  <a:cubicBezTo>
                    <a:pt x="92667" y="44770"/>
                    <a:pt x="58572" y="69483"/>
                    <a:pt x="48351" y="101141"/>
                  </a:cubicBezTo>
                  <a:cubicBezTo>
                    <a:pt x="44499" y="113091"/>
                    <a:pt x="46176" y="114926"/>
                    <a:pt x="59017" y="112593"/>
                  </a:cubicBezTo>
                  <a:cubicBezTo>
                    <a:pt x="79196" y="108898"/>
                    <a:pt x="99245" y="107378"/>
                    <a:pt x="120000" y="108898"/>
                  </a:cubicBezTo>
                  <a:cubicBezTo>
                    <a:pt x="143272" y="110601"/>
                    <a:pt x="166832" y="114428"/>
                    <a:pt x="190234" y="109055"/>
                  </a:cubicBezTo>
                  <a:cubicBezTo>
                    <a:pt x="197363" y="107431"/>
                    <a:pt x="204098" y="106539"/>
                    <a:pt x="199564" y="95742"/>
                  </a:cubicBezTo>
                  <a:cubicBezTo>
                    <a:pt x="188007" y="68173"/>
                    <a:pt x="155406" y="45321"/>
                    <a:pt x="125818" y="45085"/>
                  </a:cubicBezTo>
                  <a:close/>
                </a:path>
              </a:pathLst>
            </a:custGeom>
            <a:grpFill/>
            <a:ln w="2603" cap="flat">
              <a:noFill/>
              <a:prstDash val="solid"/>
              <a:miter/>
            </a:ln>
          </p:spPr>
          <p:txBody>
            <a:bodyPr rtlCol="0" anchor="ctr"/>
            <a:lstStyle/>
            <a:p>
              <a:endParaRPr lang="LID4096"/>
            </a:p>
          </p:txBody>
        </p:sp>
        <p:sp>
          <p:nvSpPr>
            <p:cNvPr id="14" name="Forma libre: forma 22">
              <a:extLst>
                <a:ext uri="{FF2B5EF4-FFF2-40B4-BE49-F238E27FC236}">
                  <a16:creationId xmlns:a16="http://schemas.microsoft.com/office/drawing/2014/main" id="{7BCE9510-BD88-96CD-2103-57FD8D170E5C}"/>
                </a:ext>
              </a:extLst>
            </p:cNvPr>
            <p:cNvSpPr/>
            <p:nvPr/>
          </p:nvSpPr>
          <p:spPr>
            <a:xfrm>
              <a:off x="-644265" y="-148958"/>
              <a:ext cx="197465" cy="254515"/>
            </a:xfrm>
            <a:custGeom>
              <a:avLst/>
              <a:gdLst>
                <a:gd name="connsiteX0" fmla="*/ 99921 w 197465"/>
                <a:gd name="connsiteY0" fmla="*/ 27 h 254515"/>
                <a:gd name="connsiteX1" fmla="*/ 175894 w 197465"/>
                <a:gd name="connsiteY1" fmla="*/ 24766 h 254515"/>
                <a:gd name="connsiteX2" fmla="*/ 177624 w 197465"/>
                <a:gd name="connsiteY2" fmla="*/ 48745 h 254515"/>
                <a:gd name="connsiteX3" fmla="*/ 136558 w 197465"/>
                <a:gd name="connsiteY3" fmla="*/ 53803 h 254515"/>
                <a:gd name="connsiteX4" fmla="*/ 82467 w 197465"/>
                <a:gd name="connsiteY4" fmla="*/ 45365 h 254515"/>
                <a:gd name="connsiteX5" fmla="*/ 61345 w 197465"/>
                <a:gd name="connsiteY5" fmla="*/ 57708 h 254515"/>
                <a:gd name="connsiteX6" fmla="*/ 64647 w 197465"/>
                <a:gd name="connsiteY6" fmla="*/ 91620 h 254515"/>
                <a:gd name="connsiteX7" fmla="*/ 101389 w 197465"/>
                <a:gd name="connsiteY7" fmla="*/ 104644 h 254515"/>
                <a:gd name="connsiteX8" fmla="*/ 150972 w 197465"/>
                <a:gd name="connsiteY8" fmla="*/ 116490 h 254515"/>
                <a:gd name="connsiteX9" fmla="*/ 197410 w 197465"/>
                <a:gd name="connsiteY9" fmla="*/ 178442 h 254515"/>
                <a:gd name="connsiteX10" fmla="*/ 158310 w 197465"/>
                <a:gd name="connsiteY10" fmla="*/ 240133 h 254515"/>
                <a:gd name="connsiteX11" fmla="*/ 21511 w 197465"/>
                <a:gd name="connsiteY11" fmla="*/ 230332 h 254515"/>
                <a:gd name="connsiteX12" fmla="*/ 18418 w 197465"/>
                <a:gd name="connsiteY12" fmla="*/ 227921 h 254515"/>
                <a:gd name="connsiteX13" fmla="*/ 519 w 197465"/>
                <a:gd name="connsiteY13" fmla="*/ 206484 h 254515"/>
                <a:gd name="connsiteX14" fmla="*/ 27066 w 197465"/>
                <a:gd name="connsiteY14" fmla="*/ 182583 h 254515"/>
                <a:gd name="connsiteX15" fmla="*/ 41899 w 197465"/>
                <a:gd name="connsiteY15" fmla="*/ 188087 h 254515"/>
                <a:gd name="connsiteX16" fmla="*/ 122904 w 197465"/>
                <a:gd name="connsiteY16" fmla="*/ 205802 h 254515"/>
                <a:gd name="connsiteX17" fmla="*/ 147984 w 197465"/>
                <a:gd name="connsiteY17" fmla="*/ 180487 h 254515"/>
                <a:gd name="connsiteX18" fmla="*/ 123402 w 197465"/>
                <a:gd name="connsiteY18" fmla="*/ 153703 h 254515"/>
                <a:gd name="connsiteX19" fmla="*/ 70989 w 197465"/>
                <a:gd name="connsiteY19" fmla="*/ 142330 h 254515"/>
                <a:gd name="connsiteX20" fmla="*/ 16269 w 197465"/>
                <a:gd name="connsiteY20" fmla="*/ 108995 h 254515"/>
                <a:gd name="connsiteX21" fmla="*/ 34771 w 197465"/>
                <a:gd name="connsiteY21" fmla="*/ 20311 h 254515"/>
                <a:gd name="connsiteX22" fmla="*/ 99921 w 197465"/>
                <a:gd name="connsiteY22" fmla="*/ 27 h 25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7465" h="254515">
                  <a:moveTo>
                    <a:pt x="99921" y="27"/>
                  </a:moveTo>
                  <a:cubicBezTo>
                    <a:pt x="127622" y="1023"/>
                    <a:pt x="153252" y="8597"/>
                    <a:pt x="175894" y="24766"/>
                  </a:cubicBezTo>
                  <a:cubicBezTo>
                    <a:pt x="187845" y="33310"/>
                    <a:pt x="187923" y="38446"/>
                    <a:pt x="177624" y="48745"/>
                  </a:cubicBezTo>
                  <a:cubicBezTo>
                    <a:pt x="160249" y="66120"/>
                    <a:pt x="157707" y="66435"/>
                    <a:pt x="136558" y="53803"/>
                  </a:cubicBezTo>
                  <a:cubicBezTo>
                    <a:pt x="119655" y="43714"/>
                    <a:pt x="101677" y="40778"/>
                    <a:pt x="82467" y="45365"/>
                  </a:cubicBezTo>
                  <a:cubicBezTo>
                    <a:pt x="74108" y="47356"/>
                    <a:pt x="67084" y="51445"/>
                    <a:pt x="61345" y="57708"/>
                  </a:cubicBezTo>
                  <a:cubicBezTo>
                    <a:pt x="51019" y="69003"/>
                    <a:pt x="52277" y="82500"/>
                    <a:pt x="64647" y="91620"/>
                  </a:cubicBezTo>
                  <a:cubicBezTo>
                    <a:pt x="75523" y="99639"/>
                    <a:pt x="88757" y="101499"/>
                    <a:pt x="101389" y="104644"/>
                  </a:cubicBezTo>
                  <a:cubicBezTo>
                    <a:pt x="117873" y="108732"/>
                    <a:pt x="134881" y="110619"/>
                    <a:pt x="150972" y="116490"/>
                  </a:cubicBezTo>
                  <a:cubicBezTo>
                    <a:pt x="179983" y="127077"/>
                    <a:pt x="196231" y="148357"/>
                    <a:pt x="197410" y="178442"/>
                  </a:cubicBezTo>
                  <a:cubicBezTo>
                    <a:pt x="198511" y="206667"/>
                    <a:pt x="183258" y="228602"/>
                    <a:pt x="158310" y="240133"/>
                  </a:cubicBezTo>
                  <a:cubicBezTo>
                    <a:pt x="111557" y="261780"/>
                    <a:pt x="65250" y="259369"/>
                    <a:pt x="21511" y="230332"/>
                  </a:cubicBezTo>
                  <a:cubicBezTo>
                    <a:pt x="20410" y="229598"/>
                    <a:pt x="19336" y="228838"/>
                    <a:pt x="18418" y="227921"/>
                  </a:cubicBezTo>
                  <a:cubicBezTo>
                    <a:pt x="11552" y="221238"/>
                    <a:pt x="-2914" y="217674"/>
                    <a:pt x="519" y="206484"/>
                  </a:cubicBezTo>
                  <a:cubicBezTo>
                    <a:pt x="3978" y="195188"/>
                    <a:pt x="16164" y="188270"/>
                    <a:pt x="27066" y="182583"/>
                  </a:cubicBezTo>
                  <a:cubicBezTo>
                    <a:pt x="33461" y="179255"/>
                    <a:pt x="37497" y="184706"/>
                    <a:pt x="41899" y="188087"/>
                  </a:cubicBezTo>
                  <a:cubicBezTo>
                    <a:pt x="66114" y="206641"/>
                    <a:pt x="92688" y="214634"/>
                    <a:pt x="122904" y="205802"/>
                  </a:cubicBezTo>
                  <a:cubicBezTo>
                    <a:pt x="137449" y="201557"/>
                    <a:pt x="147565" y="191231"/>
                    <a:pt x="147984" y="180487"/>
                  </a:cubicBezTo>
                  <a:cubicBezTo>
                    <a:pt x="148456" y="168693"/>
                    <a:pt x="139310" y="157792"/>
                    <a:pt x="123402" y="153703"/>
                  </a:cubicBezTo>
                  <a:cubicBezTo>
                    <a:pt x="106106" y="149222"/>
                    <a:pt x="88285" y="146785"/>
                    <a:pt x="70989" y="142330"/>
                  </a:cubicBezTo>
                  <a:cubicBezTo>
                    <a:pt x="49552" y="136800"/>
                    <a:pt x="29137" y="128099"/>
                    <a:pt x="16269" y="108995"/>
                  </a:cubicBezTo>
                  <a:cubicBezTo>
                    <a:pt x="-1971" y="81949"/>
                    <a:pt x="7123" y="39835"/>
                    <a:pt x="34771" y="20311"/>
                  </a:cubicBezTo>
                  <a:cubicBezTo>
                    <a:pt x="54164" y="6605"/>
                    <a:pt x="75890" y="-497"/>
                    <a:pt x="99921" y="27"/>
                  </a:cubicBezTo>
                  <a:close/>
                </a:path>
              </a:pathLst>
            </a:custGeom>
            <a:grpFill/>
            <a:ln w="2603" cap="flat">
              <a:noFill/>
              <a:prstDash val="solid"/>
              <a:miter/>
            </a:ln>
          </p:spPr>
          <p:txBody>
            <a:bodyPr rtlCol="0" anchor="ctr"/>
            <a:lstStyle/>
            <a:p>
              <a:endParaRPr lang="LID4096"/>
            </a:p>
          </p:txBody>
        </p:sp>
        <p:sp>
          <p:nvSpPr>
            <p:cNvPr id="15" name="Forma libre: forma 23">
              <a:extLst>
                <a:ext uri="{FF2B5EF4-FFF2-40B4-BE49-F238E27FC236}">
                  <a16:creationId xmlns:a16="http://schemas.microsoft.com/office/drawing/2014/main" id="{FDC0E36E-2EFA-EEC9-B8B3-C8521A261CBE}"/>
                </a:ext>
              </a:extLst>
            </p:cNvPr>
            <p:cNvSpPr/>
            <p:nvPr/>
          </p:nvSpPr>
          <p:spPr>
            <a:xfrm>
              <a:off x="-402208" y="-140570"/>
              <a:ext cx="45637" cy="240891"/>
            </a:xfrm>
            <a:custGeom>
              <a:avLst/>
              <a:gdLst>
                <a:gd name="connsiteX0" fmla="*/ 45609 w 45637"/>
                <a:gd name="connsiteY0" fmla="*/ 119135 h 240891"/>
                <a:gd name="connsiteX1" fmla="*/ 45583 w 45637"/>
                <a:gd name="connsiteY1" fmla="*/ 221289 h 240891"/>
                <a:gd name="connsiteX2" fmla="*/ 25535 w 45637"/>
                <a:gd name="connsiteY2" fmla="*/ 240891 h 240891"/>
                <a:gd name="connsiteX3" fmla="*/ 15052 w 45637"/>
                <a:gd name="connsiteY3" fmla="*/ 240655 h 240891"/>
                <a:gd name="connsiteX4" fmla="*/ 10 w 45637"/>
                <a:gd name="connsiteY4" fmla="*/ 224067 h 240891"/>
                <a:gd name="connsiteX5" fmla="*/ 219 w 45637"/>
                <a:gd name="connsiteY5" fmla="*/ 110120 h 240891"/>
                <a:gd name="connsiteX6" fmla="*/ 10 w 45637"/>
                <a:gd name="connsiteY6" fmla="*/ 17138 h 240891"/>
                <a:gd name="connsiteX7" fmla="*/ 16939 w 45637"/>
                <a:gd name="connsiteY7" fmla="*/ 51 h 240891"/>
                <a:gd name="connsiteX8" fmla="*/ 27422 w 45637"/>
                <a:gd name="connsiteY8" fmla="*/ 51 h 240891"/>
                <a:gd name="connsiteX9" fmla="*/ 45583 w 45637"/>
                <a:gd name="connsiteY9" fmla="*/ 18291 h 240891"/>
                <a:gd name="connsiteX10" fmla="*/ 45609 w 45637"/>
                <a:gd name="connsiteY10" fmla="*/ 119135 h 24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637" h="240891">
                  <a:moveTo>
                    <a:pt x="45609" y="119135"/>
                  </a:moveTo>
                  <a:cubicBezTo>
                    <a:pt x="45609" y="153177"/>
                    <a:pt x="45688" y="187246"/>
                    <a:pt x="45583" y="221289"/>
                  </a:cubicBezTo>
                  <a:cubicBezTo>
                    <a:pt x="45531" y="238140"/>
                    <a:pt x="42674" y="240813"/>
                    <a:pt x="25535" y="240891"/>
                  </a:cubicBezTo>
                  <a:cubicBezTo>
                    <a:pt x="22049" y="240891"/>
                    <a:pt x="18564" y="240760"/>
                    <a:pt x="15052" y="240655"/>
                  </a:cubicBezTo>
                  <a:cubicBezTo>
                    <a:pt x="4307" y="240315"/>
                    <a:pt x="-148" y="235204"/>
                    <a:pt x="10" y="224067"/>
                  </a:cubicBezTo>
                  <a:cubicBezTo>
                    <a:pt x="481" y="186093"/>
                    <a:pt x="219" y="148093"/>
                    <a:pt x="219" y="110120"/>
                  </a:cubicBezTo>
                  <a:cubicBezTo>
                    <a:pt x="219" y="79117"/>
                    <a:pt x="612" y="48115"/>
                    <a:pt x="10" y="17138"/>
                  </a:cubicBezTo>
                  <a:cubicBezTo>
                    <a:pt x="-253" y="4533"/>
                    <a:pt x="4858" y="-578"/>
                    <a:pt x="16939" y="51"/>
                  </a:cubicBezTo>
                  <a:cubicBezTo>
                    <a:pt x="20425" y="235"/>
                    <a:pt x="23936" y="-1"/>
                    <a:pt x="27422" y="51"/>
                  </a:cubicBezTo>
                  <a:cubicBezTo>
                    <a:pt x="43487" y="340"/>
                    <a:pt x="45531" y="2305"/>
                    <a:pt x="45583" y="18291"/>
                  </a:cubicBezTo>
                  <a:cubicBezTo>
                    <a:pt x="45662" y="51915"/>
                    <a:pt x="45583" y="85538"/>
                    <a:pt x="45609" y="119135"/>
                  </a:cubicBezTo>
                  <a:close/>
                </a:path>
              </a:pathLst>
            </a:custGeom>
            <a:grpFill/>
            <a:ln w="2603" cap="flat">
              <a:noFill/>
              <a:prstDash val="solid"/>
              <a:miter/>
            </a:ln>
          </p:spPr>
          <p:txBody>
            <a:bodyPr rtlCol="0" anchor="ctr"/>
            <a:lstStyle/>
            <a:p>
              <a:endParaRPr lang="LID4096"/>
            </a:p>
          </p:txBody>
        </p:sp>
        <p:sp>
          <p:nvSpPr>
            <p:cNvPr id="16" name="Forma libre: forma 24">
              <a:extLst>
                <a:ext uri="{FF2B5EF4-FFF2-40B4-BE49-F238E27FC236}">
                  <a16:creationId xmlns:a16="http://schemas.microsoft.com/office/drawing/2014/main" id="{7DF25508-CFEB-DF51-702C-0A4475D0B98E}"/>
                </a:ext>
              </a:extLst>
            </p:cNvPr>
            <p:cNvSpPr/>
            <p:nvPr/>
          </p:nvSpPr>
          <p:spPr>
            <a:xfrm>
              <a:off x="-409354" y="-219690"/>
              <a:ext cx="60098" cy="59335"/>
            </a:xfrm>
            <a:custGeom>
              <a:avLst/>
              <a:gdLst>
                <a:gd name="connsiteX0" fmla="*/ 29745 w 60098"/>
                <a:gd name="connsiteY0" fmla="*/ 1 h 59335"/>
                <a:gd name="connsiteX1" fmla="*/ 60093 w 60098"/>
                <a:gd name="connsiteY1" fmla="*/ 31266 h 59335"/>
                <a:gd name="connsiteX2" fmla="*/ 29457 w 60098"/>
                <a:gd name="connsiteY2" fmla="*/ 59333 h 59335"/>
                <a:gd name="connsiteX3" fmla="*/ 1 w 60098"/>
                <a:gd name="connsiteY3" fmla="*/ 28514 h 59335"/>
                <a:gd name="connsiteX4" fmla="*/ 29771 w 60098"/>
                <a:gd name="connsiteY4" fmla="*/ 1 h 59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8" h="59334">
                  <a:moveTo>
                    <a:pt x="29745" y="1"/>
                  </a:moveTo>
                  <a:cubicBezTo>
                    <a:pt x="46649" y="159"/>
                    <a:pt x="60433" y="14363"/>
                    <a:pt x="60093" y="31266"/>
                  </a:cubicBezTo>
                  <a:cubicBezTo>
                    <a:pt x="59778" y="46466"/>
                    <a:pt x="45522" y="59517"/>
                    <a:pt x="29457" y="59333"/>
                  </a:cubicBezTo>
                  <a:cubicBezTo>
                    <a:pt x="13550" y="59150"/>
                    <a:pt x="105" y="45103"/>
                    <a:pt x="1" y="28514"/>
                  </a:cubicBezTo>
                  <a:cubicBezTo>
                    <a:pt x="-104" y="12921"/>
                    <a:pt x="13550" y="-156"/>
                    <a:pt x="29771" y="1"/>
                  </a:cubicBezTo>
                  <a:close/>
                </a:path>
              </a:pathLst>
            </a:custGeom>
            <a:grpFill/>
            <a:ln w="2603" cap="flat">
              <a:noFill/>
              <a:prstDash val="solid"/>
              <a:miter/>
            </a:ln>
          </p:spPr>
          <p:txBody>
            <a:bodyPr rtlCol="0" anchor="ctr"/>
            <a:lstStyle/>
            <a:p>
              <a:endParaRPr lang="LID4096"/>
            </a:p>
          </p:txBody>
        </p:sp>
        <p:sp>
          <p:nvSpPr>
            <p:cNvPr id="17" name="Forma libre: forma 25">
              <a:extLst>
                <a:ext uri="{FF2B5EF4-FFF2-40B4-BE49-F238E27FC236}">
                  <a16:creationId xmlns:a16="http://schemas.microsoft.com/office/drawing/2014/main" id="{861579F0-6A6B-BAE2-CD2F-BC8F951D075D}"/>
                </a:ext>
              </a:extLst>
            </p:cNvPr>
            <p:cNvSpPr/>
            <p:nvPr/>
          </p:nvSpPr>
          <p:spPr>
            <a:xfrm>
              <a:off x="-340151" y="48719"/>
              <a:ext cx="54289" cy="55925"/>
            </a:xfrm>
            <a:custGeom>
              <a:avLst/>
              <a:gdLst>
                <a:gd name="connsiteX0" fmla="*/ 28418 w 54289"/>
                <a:gd name="connsiteY0" fmla="*/ 55925 h 55925"/>
                <a:gd name="connsiteX1" fmla="*/ 10 w 54289"/>
                <a:gd name="connsiteY1" fmla="*/ 28041 h 55925"/>
                <a:gd name="connsiteX2" fmla="*/ 25693 w 54289"/>
                <a:gd name="connsiteY2" fmla="*/ 0 h 55925"/>
                <a:gd name="connsiteX3" fmla="*/ 54284 w 54289"/>
                <a:gd name="connsiteY3" fmla="*/ 29797 h 55925"/>
                <a:gd name="connsiteX4" fmla="*/ 28444 w 54289"/>
                <a:gd name="connsiteY4" fmla="*/ 55925 h 55925"/>
                <a:gd name="connsiteX5" fmla="*/ 36568 w 54289"/>
                <a:gd name="connsiteY5" fmla="*/ 31107 h 55925"/>
                <a:gd name="connsiteX6" fmla="*/ 39766 w 54289"/>
                <a:gd name="connsiteY6" fmla="*/ 39651 h 55925"/>
                <a:gd name="connsiteX7" fmla="*/ 45583 w 54289"/>
                <a:gd name="connsiteY7" fmla="*/ 29902 h 55925"/>
                <a:gd name="connsiteX8" fmla="*/ 31275 w 54289"/>
                <a:gd name="connsiteY8" fmla="*/ 10011 h 55925"/>
                <a:gd name="connsiteX9" fmla="*/ 8108 w 54289"/>
                <a:gd name="connsiteY9" fmla="*/ 24267 h 55925"/>
                <a:gd name="connsiteX10" fmla="*/ 20608 w 54289"/>
                <a:gd name="connsiteY10" fmla="*/ 47303 h 55925"/>
                <a:gd name="connsiteX11" fmla="*/ 31170 w 54289"/>
                <a:gd name="connsiteY11" fmla="*/ 45993 h 55925"/>
                <a:gd name="connsiteX12" fmla="*/ 23439 w 54289"/>
                <a:gd name="connsiteY12" fmla="*/ 40516 h 55925"/>
                <a:gd name="connsiteX13" fmla="*/ 16887 w 54289"/>
                <a:gd name="connsiteY13" fmla="*/ 19917 h 55925"/>
                <a:gd name="connsiteX14" fmla="*/ 28942 w 54289"/>
                <a:gd name="connsiteY14" fmla="*/ 14335 h 55925"/>
                <a:gd name="connsiteX15" fmla="*/ 36568 w 54289"/>
                <a:gd name="connsiteY15" fmla="*/ 31134 h 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289" h="55925">
                  <a:moveTo>
                    <a:pt x="28418" y="55925"/>
                  </a:moveTo>
                  <a:cubicBezTo>
                    <a:pt x="12484" y="55873"/>
                    <a:pt x="-409" y="43215"/>
                    <a:pt x="10" y="28041"/>
                  </a:cubicBezTo>
                  <a:cubicBezTo>
                    <a:pt x="403" y="13365"/>
                    <a:pt x="12642" y="26"/>
                    <a:pt x="25693" y="0"/>
                  </a:cubicBezTo>
                  <a:cubicBezTo>
                    <a:pt x="41076" y="0"/>
                    <a:pt x="54599" y="14073"/>
                    <a:pt x="54284" y="29797"/>
                  </a:cubicBezTo>
                  <a:cubicBezTo>
                    <a:pt x="53996" y="43739"/>
                    <a:pt x="41914" y="55978"/>
                    <a:pt x="28444" y="55925"/>
                  </a:cubicBezTo>
                  <a:close/>
                  <a:moveTo>
                    <a:pt x="36568" y="31107"/>
                  </a:moveTo>
                  <a:cubicBezTo>
                    <a:pt x="36490" y="33466"/>
                    <a:pt x="35258" y="39179"/>
                    <a:pt x="39766" y="39651"/>
                  </a:cubicBezTo>
                  <a:cubicBezTo>
                    <a:pt x="45269" y="40253"/>
                    <a:pt x="45400" y="34016"/>
                    <a:pt x="45583" y="29902"/>
                  </a:cubicBezTo>
                  <a:cubicBezTo>
                    <a:pt x="46055" y="19681"/>
                    <a:pt x="42727" y="11714"/>
                    <a:pt x="31275" y="10011"/>
                  </a:cubicBezTo>
                  <a:cubicBezTo>
                    <a:pt x="19586" y="8281"/>
                    <a:pt x="10860" y="13759"/>
                    <a:pt x="8108" y="24267"/>
                  </a:cubicBezTo>
                  <a:cubicBezTo>
                    <a:pt x="5592" y="33859"/>
                    <a:pt x="11148" y="44184"/>
                    <a:pt x="20608" y="47303"/>
                  </a:cubicBezTo>
                  <a:cubicBezTo>
                    <a:pt x="24382" y="48535"/>
                    <a:pt x="29990" y="49871"/>
                    <a:pt x="31170" y="45993"/>
                  </a:cubicBezTo>
                  <a:cubicBezTo>
                    <a:pt x="32690" y="40987"/>
                    <a:pt x="27160" y="41459"/>
                    <a:pt x="23439" y="40516"/>
                  </a:cubicBezTo>
                  <a:cubicBezTo>
                    <a:pt x="11148" y="37371"/>
                    <a:pt x="17411" y="26836"/>
                    <a:pt x="16887" y="19917"/>
                  </a:cubicBezTo>
                  <a:cubicBezTo>
                    <a:pt x="16363" y="12920"/>
                    <a:pt x="23937" y="13077"/>
                    <a:pt x="28942" y="14335"/>
                  </a:cubicBezTo>
                  <a:cubicBezTo>
                    <a:pt x="36752" y="16274"/>
                    <a:pt x="38743" y="22171"/>
                    <a:pt x="36568" y="31134"/>
                  </a:cubicBezTo>
                  <a:close/>
                </a:path>
              </a:pathLst>
            </a:custGeom>
            <a:grpFill/>
            <a:ln w="2603" cap="flat">
              <a:noFill/>
              <a:prstDash val="solid"/>
              <a:miter/>
            </a:ln>
          </p:spPr>
          <p:txBody>
            <a:bodyPr rtlCol="0" anchor="ctr"/>
            <a:lstStyle/>
            <a:p>
              <a:endParaRPr lang="LID4096"/>
            </a:p>
          </p:txBody>
        </p:sp>
      </p:grpSp>
      <p:sp>
        <p:nvSpPr>
          <p:cNvPr id="19" name="Rectangle 18">
            <a:extLst>
              <a:ext uri="{FF2B5EF4-FFF2-40B4-BE49-F238E27FC236}">
                <a16:creationId xmlns:a16="http://schemas.microsoft.com/office/drawing/2014/main" id="{6C58FAF2-7448-25EF-3BB3-9FE212606B08}"/>
              </a:ext>
            </a:extLst>
          </p:cNvPr>
          <p:cNvSpPr/>
          <p:nvPr userDrawn="1"/>
        </p:nvSpPr>
        <p:spPr>
          <a:xfrm>
            <a:off x="0" y="6738151"/>
            <a:ext cx="12192000" cy="119849"/>
          </a:xfrm>
          <a:prstGeom prst="rect">
            <a:avLst/>
          </a:prstGeom>
          <a:solidFill>
            <a:srgbClr val="2542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8493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 name="Прямоугольник 1">
            <a:extLst>
              <a:ext uri="{FF2B5EF4-FFF2-40B4-BE49-F238E27FC236}">
                <a16:creationId xmlns:a16="http://schemas.microsoft.com/office/drawing/2014/main" id="{572FB24B-EBE4-5CB1-1835-3445215C286B}"/>
              </a:ext>
            </a:extLst>
          </p:cNvPr>
          <p:cNvSpPr/>
          <p:nvPr userDrawn="1"/>
        </p:nvSpPr>
        <p:spPr>
          <a:xfrm>
            <a:off x="-1" y="0"/>
            <a:ext cx="12192001" cy="6858000"/>
          </a:xfrm>
          <a:prstGeom prst="rect">
            <a:avLst/>
          </a:prstGeom>
          <a:solidFill>
            <a:srgbClr val="2542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KZ"/>
          </a:p>
        </p:txBody>
      </p:sp>
    </p:spTree>
    <p:extLst>
      <p:ext uri="{BB962C8B-B14F-4D97-AF65-F5344CB8AC3E}">
        <p14:creationId xmlns:p14="http://schemas.microsoft.com/office/powerpoint/2010/main" val="3113530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575926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7.png"/><Relationship Id="rId18" Type="http://schemas.microsoft.com/office/2007/relationships/hdphoto" Target="../media/hdphoto8.wdp"/><Relationship Id="rId3" Type="http://schemas.microsoft.com/office/2007/relationships/hdphoto" Target="../media/hdphoto1.wdp"/><Relationship Id="rId21" Type="http://schemas.openxmlformats.org/officeDocument/2006/relationships/image" Target="../media/image11.png"/><Relationship Id="rId7" Type="http://schemas.openxmlformats.org/officeDocument/2006/relationships/image" Target="../media/image4.png"/><Relationship Id="rId12" Type="http://schemas.microsoft.com/office/2007/relationships/hdphoto" Target="../media/hdphoto5.wdp"/><Relationship Id="rId17" Type="http://schemas.openxmlformats.org/officeDocument/2006/relationships/image" Target="../media/image9.png"/><Relationship Id="rId2" Type="http://schemas.openxmlformats.org/officeDocument/2006/relationships/image" Target="../media/image1.png"/><Relationship Id="rId16" Type="http://schemas.microsoft.com/office/2007/relationships/hdphoto" Target="../media/hdphoto7.wdp"/><Relationship Id="rId20" Type="http://schemas.microsoft.com/office/2007/relationships/hdphoto" Target="../media/hdphoto9.wdp"/><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6.png"/><Relationship Id="rId5" Type="http://schemas.openxmlformats.org/officeDocument/2006/relationships/image" Target="../media/image3.png"/><Relationship Id="rId15" Type="http://schemas.openxmlformats.org/officeDocument/2006/relationships/image" Target="../media/image8.png"/><Relationship Id="rId10" Type="http://schemas.microsoft.com/office/2007/relationships/hdphoto" Target="../media/hdphoto4.wdp"/><Relationship Id="rId19"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5.png"/><Relationship Id="rId14" Type="http://schemas.microsoft.com/office/2007/relationships/hdphoto" Target="../media/hdphoto6.wdp"/><Relationship Id="rId22" Type="http://schemas.openxmlformats.org/officeDocument/2006/relationships/image" Target="../media/image12.sv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hyperlink" Target="https://saednews.com/" TargetMode="External"/><Relationship Id="rId7" Type="http://schemas.openxmlformats.org/officeDocument/2006/relationships/hyperlink" Target="https://www.samatak.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fa.wikipedia.org/" TargetMode="External"/><Relationship Id="rId5" Type="http://schemas.openxmlformats.org/officeDocument/2006/relationships/hyperlink" Target="https://rayamag.com/" TargetMode="External"/><Relationship Id="rId4" Type="http://schemas.openxmlformats.org/officeDocument/2006/relationships/hyperlink" Target="https://postmix.ir/"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5D3A45-A5BC-0CE8-F7C4-E5BBA22F013D}"/>
              </a:ext>
            </a:extLst>
          </p:cNvPr>
          <p:cNvSpPr/>
          <p:nvPr/>
        </p:nvSpPr>
        <p:spPr>
          <a:xfrm>
            <a:off x="0" y="6738151"/>
            <a:ext cx="12192000" cy="119849"/>
          </a:xfrm>
          <a:prstGeom prst="rect">
            <a:avLst/>
          </a:prstGeom>
          <a:solidFill>
            <a:srgbClr val="2542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8D952DE1-6087-63FA-E745-24140BAD53B1}"/>
              </a:ext>
            </a:extLst>
          </p:cNvPr>
          <p:cNvGrpSpPr/>
          <p:nvPr/>
        </p:nvGrpSpPr>
        <p:grpSpPr>
          <a:xfrm>
            <a:off x="3967818" y="313810"/>
            <a:ext cx="8330831" cy="7028212"/>
            <a:chOff x="3548408" y="-250475"/>
            <a:chExt cx="9139560" cy="7710487"/>
          </a:xfrm>
        </p:grpSpPr>
        <p:pic>
          <p:nvPicPr>
            <p:cNvPr id="4" name="Picture 6">
              <a:extLst>
                <a:ext uri="{FF2B5EF4-FFF2-40B4-BE49-F238E27FC236}">
                  <a16:creationId xmlns:a16="http://schemas.microsoft.com/office/drawing/2014/main" id="{4BD7139D-A995-23C0-CFCC-1E9F1245A237}"/>
                </a:ext>
              </a:extLst>
            </p:cNvPr>
            <p:cNvPicPr>
              <a:picLocks noChangeAspect="1" noChangeArrowheads="1"/>
            </p:cNvPicPr>
            <p:nvPr userDrawn="1"/>
          </p:nvPicPr>
          <p:blipFill>
            <a:blip r:embed="rId2">
              <a:extLst>
                <a:ext uri="{BEBA8EAE-BF5A-486C-A8C5-ECC9F3942E4B}">
                  <a14:imgProps xmlns:a14="http://schemas.microsoft.com/office/drawing/2010/main">
                    <a14:imgLayer r:embed="rId3">
                      <a14:imgEffect>
                        <a14:backgroundRemoval t="0" b="100000" l="0" r="96364">
                          <a14:foregroundMark x1="88545" y1="40675" x2="88000" y2="59858"/>
                          <a14:foregroundMark x1="96364" y1="46359" x2="95455" y2="55417"/>
                          <a14:backgroundMark x1="364" y1="17762" x2="4727" y2="72291"/>
                          <a14:backgroundMark x1="4545" y1="72291" x2="0" y2="86146"/>
                        </a14:backgroundRemoval>
                      </a14:imgEffect>
                    </a14:imgLayer>
                  </a14:imgProps>
                </a:ext>
                <a:ext uri="{28A0092B-C50C-407E-A947-70E740481C1C}">
                  <a14:useLocalDpi xmlns:a14="http://schemas.microsoft.com/office/drawing/2010/main"/>
                </a:ext>
              </a:extLst>
            </a:blip>
            <a:stretch>
              <a:fillRect/>
            </a:stretch>
          </p:blipFill>
          <p:spPr bwMode="auto">
            <a:xfrm rot="17493548">
              <a:off x="8200383" y="472782"/>
              <a:ext cx="2761393" cy="28208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a:extLst>
                <a:ext uri="{FF2B5EF4-FFF2-40B4-BE49-F238E27FC236}">
                  <a16:creationId xmlns:a16="http://schemas.microsoft.com/office/drawing/2014/main" id="{2FE24CA0-4C3D-0C0A-5A17-1D79CFEAA9F8}"/>
                </a:ext>
              </a:extLst>
            </p:cNvPr>
            <p:cNvPicPr>
              <a:picLocks noChangeAspect="1"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rot="5577259" flipH="1">
              <a:off x="5403724" y="175769"/>
              <a:ext cx="771048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a:extLst>
                <a:ext uri="{FF2B5EF4-FFF2-40B4-BE49-F238E27FC236}">
                  <a16:creationId xmlns:a16="http://schemas.microsoft.com/office/drawing/2014/main" id="{1DCA616F-F74C-848C-EA49-3FF7B142F4AB}"/>
                </a:ext>
              </a:extLst>
            </p:cNvPr>
            <p:cNvPicPr>
              <a:picLocks noChangeAspect="1" noChangeArrowheads="1"/>
            </p:cNvPicPr>
            <p:nvPr userDrawn="1"/>
          </p:nvPicPr>
          <p:blipFill>
            <a:blip r:embed="rId5">
              <a:extLst>
                <a:ext uri="{BEBA8EAE-BF5A-486C-A8C5-ECC9F3942E4B}">
                  <a14:imgProps xmlns:a14="http://schemas.microsoft.com/office/drawing/2010/main">
                    <a14:imgLayer r:embed="rId6">
                      <a14:imgEffect>
                        <a14:backgroundRemoval t="2639" b="99604" l="870" r="95109">
                          <a14:foregroundMark x1="5000" y1="6464" x2="10435" y2="11741"/>
                          <a14:foregroundMark x1="870" y1="2902" x2="2935" y2="3826"/>
                          <a14:foregroundMark x1="88478" y1="43668" x2="95109" y2="74670"/>
                          <a14:foregroundMark x1="95109" y1="74670" x2="95326" y2="78364"/>
                          <a14:foregroundMark x1="63587" y1="94591" x2="78478" y2="94855"/>
                          <a14:foregroundMark x1="65109" y1="99604" x2="65109" y2="99604"/>
                        </a14:backgroundRemoval>
                      </a14:imgEffect>
                    </a14:imgLayer>
                  </a14:imgProps>
                </a:ext>
                <a:ext uri="{28A0092B-C50C-407E-A947-70E740481C1C}">
                  <a14:useLocalDpi xmlns:a14="http://schemas.microsoft.com/office/drawing/2010/main"/>
                </a:ext>
              </a:extLst>
            </a:blip>
            <a:stretch>
              <a:fillRect/>
            </a:stretch>
          </p:blipFill>
          <p:spPr bwMode="auto">
            <a:xfrm rot="713449">
              <a:off x="3548408" y="4758171"/>
              <a:ext cx="2636838" cy="217263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a:extLst>
                <a:ext uri="{FF2B5EF4-FFF2-40B4-BE49-F238E27FC236}">
                  <a16:creationId xmlns:a16="http://schemas.microsoft.com/office/drawing/2014/main" id="{0E2DD46D-C674-42C0-8E4E-F0B5814B6CC6}"/>
                </a:ext>
              </a:extLst>
            </p:cNvPr>
            <p:cNvPicPr>
              <a:picLocks noChangeAspect="1" noChangeArrowheads="1"/>
            </p:cNvPicPr>
            <p:nvPr userDrawn="1"/>
          </p:nvPicPr>
          <p:blipFill>
            <a:blip r:embed="rId7">
              <a:extLst>
                <a:ext uri="{BEBA8EAE-BF5A-486C-A8C5-ECC9F3942E4B}">
                  <a14:imgProps xmlns:a14="http://schemas.microsoft.com/office/drawing/2010/main">
                    <a14:imgLayer r:embed="rId8">
                      <a14:imgEffect>
                        <a14:backgroundRemoval t="2268" b="98413" l="1932" r="97955">
                          <a14:foregroundMark x1="50682" y1="40476" x2="53750" y2="59297"/>
                          <a14:foregroundMark x1="19432" y1="17460" x2="11023" y2="46145"/>
                          <a14:foregroundMark x1="11023" y1="46145" x2="10909" y2="51474"/>
                          <a14:foregroundMark x1="4773" y1="50000" x2="16136" y2="79932"/>
                          <a14:foregroundMark x1="16136" y1="79932" x2="25795" y2="89456"/>
                          <a14:foregroundMark x1="25795" y1="89456" x2="51932" y2="94104"/>
                          <a14:foregroundMark x1="51932" y1="94104" x2="52500" y2="94104"/>
                          <a14:foregroundMark x1="68636" y1="90249" x2="76023" y2="86168"/>
                          <a14:foregroundMark x1="76023" y1="86168" x2="92955" y2="58957"/>
                          <a14:foregroundMark x1="92955" y1="58957" x2="94886" y2="45578"/>
                          <a14:foregroundMark x1="94886" y1="45578" x2="93409" y2="36054"/>
                          <a14:foregroundMark x1="70568" y1="11678" x2="48977" y2="7256"/>
                          <a14:foregroundMark x1="48977" y1="7256" x2="47727" y2="7256"/>
                          <a14:foregroundMark x1="51705" y1="4649" x2="25341" y2="12245"/>
                          <a14:foregroundMark x1="25341" y1="12245" x2="7955" y2="35941"/>
                          <a14:foregroundMark x1="7955" y1="35941" x2="5000" y2="49093"/>
                          <a14:foregroundMark x1="5341" y1="66780" x2="16932" y2="86054"/>
                          <a14:foregroundMark x1="16932" y1="86054" x2="41477" y2="96145"/>
                          <a14:foregroundMark x1="50341" y1="98413" x2="60682" y2="96145"/>
                          <a14:foregroundMark x1="70795" y1="93878" x2="82045" y2="86621"/>
                          <a14:foregroundMark x1="88750" y1="79025" x2="92727" y2="66667"/>
                          <a14:foregroundMark x1="84659" y1="18594" x2="91591" y2="26531"/>
                          <a14:foregroundMark x1="96250" y1="41156" x2="98068" y2="55669"/>
                          <a14:foregroundMark x1="81477" y1="14626" x2="63750" y2="4649"/>
                          <a14:foregroundMark x1="63750" y1="4649" x2="40795" y2="2268"/>
                          <a14:foregroundMark x1="3295" y1="56122" x2="1932" y2="38889"/>
                        </a14:backgroundRemoval>
                      </a14:imgEffect>
                    </a14:imgLayer>
                  </a14:imgProps>
                </a:ext>
                <a:ext uri="{28A0092B-C50C-407E-A947-70E740481C1C}">
                  <a14:useLocalDpi xmlns:a14="http://schemas.microsoft.com/office/drawing/2010/main"/>
                </a:ext>
              </a:extLst>
            </a:blip>
            <a:stretch>
              <a:fillRect/>
            </a:stretch>
          </p:blipFill>
          <p:spPr bwMode="auto">
            <a:xfrm>
              <a:off x="4569943" y="4397450"/>
              <a:ext cx="2454854" cy="24605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4">
              <a:extLst>
                <a:ext uri="{FF2B5EF4-FFF2-40B4-BE49-F238E27FC236}">
                  <a16:creationId xmlns:a16="http://schemas.microsoft.com/office/drawing/2014/main" id="{F3BB17C0-160B-59F7-87C3-E81334385E00}"/>
                </a:ext>
              </a:extLst>
            </p:cNvPr>
            <p:cNvPicPr>
              <a:picLocks noChangeAspect="1" noChangeArrowheads="1"/>
            </p:cNvPicPr>
            <p:nvPr userDrawn="1"/>
          </p:nvPicPr>
          <p:blipFill>
            <a:blip r:embed="rId9">
              <a:extLst>
                <a:ext uri="{BEBA8EAE-BF5A-486C-A8C5-ECC9F3942E4B}">
                  <a14:imgProps xmlns:a14="http://schemas.microsoft.com/office/drawing/2010/main">
                    <a14:imgLayer r:embed="rId10">
                      <a14:imgEffect>
                        <a14:backgroundRemoval t="10000" b="90000" l="10000" r="90000">
                          <a14:foregroundMark x1="30444" y1="21853" x2="42444" y2="17151"/>
                          <a14:foregroundMark x1="62000" y1="36929" x2="70889" y2="61826"/>
                          <a14:foregroundMark x1="77222" y1="34025" x2="80222" y2="43845"/>
                          <a14:foregroundMark x1="80222" y1="43845" x2="80444" y2="67497"/>
                          <a14:foregroundMark x1="60000" y1="76763" x2="75333" y2="69986"/>
                          <a14:foregroundMark x1="73000" y1="74965" x2="81444" y2="68326"/>
                          <a14:foregroundMark x1="51333" y1="86307" x2="54444" y2="84786"/>
                          <a14:foregroundMark x1="15444" y1="30290" x2="17778" y2="25726"/>
                          <a14:foregroundMark x1="30000" y1="19917" x2="36333" y2="15629"/>
                        </a14:backgroundRemoval>
                      </a14:imgEffect>
                    </a14:imgLayer>
                  </a14:imgProps>
                </a:ext>
                <a:ext uri="{28A0092B-C50C-407E-A947-70E740481C1C}">
                  <a14:useLocalDpi xmlns:a14="http://schemas.microsoft.com/office/drawing/2010/main"/>
                </a:ext>
              </a:extLst>
            </a:blip>
            <a:stretch>
              <a:fillRect/>
            </a:stretch>
          </p:blipFill>
          <p:spPr bwMode="auto">
            <a:xfrm rot="2636819">
              <a:off x="4789145" y="1592932"/>
              <a:ext cx="2016449" cy="161975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a:extLst>
                <a:ext uri="{FF2B5EF4-FFF2-40B4-BE49-F238E27FC236}">
                  <a16:creationId xmlns:a16="http://schemas.microsoft.com/office/drawing/2014/main" id="{34DF7CA3-5A0D-44C9-D4B4-2E81FA6FF5E0}"/>
                </a:ext>
              </a:extLst>
            </p:cNvPr>
            <p:cNvPicPr>
              <a:picLocks noChangeAspect="1" noChangeArrowheads="1"/>
            </p:cNvPicPr>
            <p:nvPr userDrawn="1"/>
          </p:nvPicPr>
          <p:blipFill>
            <a:blip r:embed="rId11">
              <a:extLst>
                <a:ext uri="{BEBA8EAE-BF5A-486C-A8C5-ECC9F3942E4B}">
                  <a14:imgProps xmlns:a14="http://schemas.microsoft.com/office/drawing/2010/main">
                    <a14:imgLayer r:embed="rId12">
                      <a14:imgEffect>
                        <a14:backgroundRemoval t="10000" b="90000" l="10000" r="90000">
                          <a14:foregroundMark x1="30444" y1="21853" x2="42444" y2="17151"/>
                          <a14:foregroundMark x1="62000" y1="36929" x2="70889" y2="61826"/>
                          <a14:foregroundMark x1="77222" y1="34025" x2="80222" y2="43845"/>
                          <a14:foregroundMark x1="80222" y1="43845" x2="80444" y2="67497"/>
                          <a14:foregroundMark x1="60000" y1="76763" x2="75333" y2="69986"/>
                          <a14:foregroundMark x1="73000" y1="74965" x2="81444" y2="68326"/>
                          <a14:foregroundMark x1="51333" y1="86307" x2="54444" y2="84786"/>
                          <a14:foregroundMark x1="15444" y1="30290" x2="17778" y2="25726"/>
                          <a14:foregroundMark x1="30000" y1="19917" x2="36333" y2="15629"/>
                        </a14:backgroundRemoval>
                      </a14:imgEffect>
                    </a14:imgLayer>
                  </a14:imgProps>
                </a:ext>
                <a:ext uri="{28A0092B-C50C-407E-A947-70E740481C1C}">
                  <a14:useLocalDpi xmlns:a14="http://schemas.microsoft.com/office/drawing/2010/main"/>
                </a:ext>
              </a:extLst>
            </a:blip>
            <a:stretch>
              <a:fillRect/>
            </a:stretch>
          </p:blipFill>
          <p:spPr bwMode="auto">
            <a:xfrm rot="19965756">
              <a:off x="5325356" y="5704796"/>
              <a:ext cx="1011791" cy="81274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a:extLst>
                <a:ext uri="{FF2B5EF4-FFF2-40B4-BE49-F238E27FC236}">
                  <a16:creationId xmlns:a16="http://schemas.microsoft.com/office/drawing/2014/main" id="{048CEA60-FDC5-F04D-F852-5DC33342AE19}"/>
                </a:ext>
              </a:extLst>
            </p:cNvPr>
            <p:cNvPicPr>
              <a:picLocks noChangeAspect="1" noChangeArrowheads="1"/>
            </p:cNvPicPr>
            <p:nvPr userDrawn="1"/>
          </p:nvPicPr>
          <p:blipFill>
            <a:blip r:embed="rId13">
              <a:extLst>
                <a:ext uri="{BEBA8EAE-BF5A-486C-A8C5-ECC9F3942E4B}">
                  <a14:imgProps xmlns:a14="http://schemas.microsoft.com/office/drawing/2010/main">
                    <a14:imgLayer r:embed="rId14">
                      <a14:imgEffect>
                        <a14:backgroundRemoval t="10000" b="90000" l="10000" r="90000">
                          <a14:foregroundMark x1="30444" y1="21853" x2="42444" y2="17151"/>
                          <a14:foregroundMark x1="62000" y1="36929" x2="70889" y2="61826"/>
                          <a14:foregroundMark x1="77222" y1="34025" x2="80222" y2="43845"/>
                          <a14:foregroundMark x1="80222" y1="43845" x2="80444" y2="67497"/>
                          <a14:foregroundMark x1="60000" y1="76763" x2="75333" y2="69986"/>
                          <a14:foregroundMark x1="73000" y1="74965" x2="81444" y2="68326"/>
                          <a14:foregroundMark x1="51333" y1="86307" x2="54444" y2="84786"/>
                          <a14:foregroundMark x1="15444" y1="30290" x2="17778" y2="25726"/>
                          <a14:foregroundMark x1="30000" y1="19917" x2="36333" y2="15629"/>
                        </a14:backgroundRemoval>
                      </a14:imgEffect>
                    </a14:imgLayer>
                  </a14:imgProps>
                </a:ext>
                <a:ext uri="{28A0092B-C50C-407E-A947-70E740481C1C}">
                  <a14:useLocalDpi xmlns:a14="http://schemas.microsoft.com/office/drawing/2010/main"/>
                </a:ext>
              </a:extLst>
            </a:blip>
            <a:stretch>
              <a:fillRect/>
            </a:stretch>
          </p:blipFill>
          <p:spPr bwMode="auto">
            <a:xfrm rot="10257328">
              <a:off x="9513692" y="5210070"/>
              <a:ext cx="1080129" cy="86763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8164A8DA-FCD2-3ECA-7CFE-C63E073A6751}"/>
                </a:ext>
              </a:extLst>
            </p:cNvPr>
            <p:cNvPicPr>
              <a:picLocks noChangeAspect="1" noChangeArrowheads="1"/>
            </p:cNvPicPr>
            <p:nvPr userDrawn="1"/>
          </p:nvPicPr>
          <p:blipFill>
            <a:blip r:embed="rId15">
              <a:extLst>
                <a:ext uri="{BEBA8EAE-BF5A-486C-A8C5-ECC9F3942E4B}">
                  <a14:imgProps xmlns:a14="http://schemas.microsoft.com/office/drawing/2010/main">
                    <a14:imgLayer r:embed="rId16">
                      <a14:imgEffect>
                        <a14:backgroundRemoval t="4253" b="100000" l="1608" r="100000">
                          <a14:foregroundMark x1="45016" y1="27320" x2="54823" y2="80928"/>
                          <a14:foregroundMark x1="16238" y1="29124" x2="27492" y2="87758"/>
                          <a14:foregroundMark x1="27010" y1="17655" x2="47106" y2="18041"/>
                          <a14:foregroundMark x1="47106" y1="18041" x2="76045" y2="43814"/>
                          <a14:foregroundMark x1="76045" y1="43814" x2="80547" y2="99871"/>
                          <a14:foregroundMark x1="83119" y1="27320" x2="88103" y2="89948"/>
                          <a14:foregroundMark x1="87942" y1="89948" x2="81672" y2="99871"/>
                          <a14:foregroundMark x1="29260" y1="90979" x2="66559" y2="92010"/>
                          <a14:foregroundMark x1="13023" y1="79510" x2="11576" y2="99871"/>
                          <a14:foregroundMark x1="54823" y1="32345" x2="28778" y2="56830"/>
                          <a14:foregroundMark x1="22508" y1="6830" x2="61093" y2="6057"/>
                          <a14:foregroundMark x1="19132" y1="5670" x2="33280" y2="6701"/>
                          <a14:foregroundMark x1="33280" y1="6701" x2="70740" y2="4897"/>
                          <a14:foregroundMark x1="70740" y1="4897" x2="78457" y2="5670"/>
                          <a14:foregroundMark x1="13987" y1="6959" x2="19614" y2="6830"/>
                          <a14:foregroundMark x1="5305" y1="25129" x2="4984" y2="28479"/>
                          <a14:foregroundMark x1="8360" y1="76031" x2="8360" y2="82216"/>
                          <a14:foregroundMark x1="19132" y1="4768" x2="33762" y2="4253"/>
                          <a14:foregroundMark x1="33762" y1="4253" x2="73955" y2="4897"/>
                          <a14:foregroundMark x1="73955" y1="4897" x2="76045" y2="4768"/>
                          <a14:foregroundMark x1="51608" y1="4381" x2="67685" y2="4253"/>
                          <a14:foregroundMark x1="67685" y1="4253" x2="75563" y2="4510"/>
                          <a14:foregroundMark x1="51768" y1="4253" x2="58360" y2="4253"/>
                          <a14:foregroundMark x1="14309" y1="5412" x2="28778" y2="5541"/>
                          <a14:backgroundMark x1="33601" y1="1675" x2="61415" y2="773"/>
                        </a14:backgroundRemoval>
                      </a14:imgEffect>
                    </a14:imgLayer>
                  </a14:imgProps>
                </a:ext>
                <a:ext uri="{28A0092B-C50C-407E-A947-70E740481C1C}">
                  <a14:useLocalDpi xmlns:a14="http://schemas.microsoft.com/office/drawing/2010/main"/>
                </a:ext>
              </a:extLst>
            </a:blip>
            <a:stretch>
              <a:fillRect/>
            </a:stretch>
          </p:blipFill>
          <p:spPr bwMode="auto">
            <a:xfrm>
              <a:off x="5486400" y="1080824"/>
              <a:ext cx="4738255" cy="59099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a:extLst>
                <a:ext uri="{FF2B5EF4-FFF2-40B4-BE49-F238E27FC236}">
                  <a16:creationId xmlns:a16="http://schemas.microsoft.com/office/drawing/2014/main" id="{8FA25F28-ED42-F3CF-097B-E01385A2F6A0}"/>
                </a:ext>
              </a:extLst>
            </p:cNvPr>
            <p:cNvPicPr>
              <a:picLocks noChangeAspect="1" noChangeArrowheads="1"/>
            </p:cNvPicPr>
            <p:nvPr userDrawn="1"/>
          </p:nvPicPr>
          <p:blipFill>
            <a:blip r:embed="rId17">
              <a:extLst>
                <a:ext uri="{BEBA8EAE-BF5A-486C-A8C5-ECC9F3942E4B}">
                  <a14:imgProps xmlns:a14="http://schemas.microsoft.com/office/drawing/2010/main">
                    <a14:imgLayer r:embed="rId18">
                      <a14:imgEffect>
                        <a14:backgroundRemoval t="9911" b="91431" l="2250" r="96563">
                          <a14:foregroundMark x1="6813" y1="31148" x2="14813" y2="53651"/>
                          <a14:foregroundMark x1="13000" y1="66319" x2="28750" y2="83308"/>
                          <a14:foregroundMark x1="91438" y1="59613" x2="85188" y2="76900"/>
                          <a14:foregroundMark x1="86625" y1="69970" x2="81188" y2="76751"/>
                          <a14:foregroundMark x1="81188" y1="76751" x2="66688" y2="86662"/>
                          <a14:foregroundMark x1="66688" y1="86662" x2="34000" y2="91431"/>
                          <a14:foregroundMark x1="34000" y1="91431" x2="33188" y2="90238"/>
                          <a14:foregroundMark x1="3063" y1="47541" x2="2250" y2="28987"/>
                          <a14:foregroundMark x1="96563" y1="47765" x2="96000" y2="52832"/>
                          <a14:backgroundMark x1="54313" y1="15797" x2="98063" y2="24367"/>
                          <a14:backgroundMark x1="49875" y1="23845" x2="82563" y2="30104"/>
                        </a14:backgroundRemoval>
                      </a14:imgEffect>
                    </a14:imgLayer>
                  </a14:imgProps>
                </a:ext>
                <a:ext uri="{28A0092B-C50C-407E-A947-70E740481C1C}">
                  <a14:useLocalDpi xmlns:a14="http://schemas.microsoft.com/office/drawing/2010/main"/>
                </a:ext>
              </a:extLst>
            </a:blip>
            <a:stretch>
              <a:fillRect/>
            </a:stretch>
          </p:blipFill>
          <p:spPr bwMode="auto">
            <a:xfrm rot="18691168">
              <a:off x="9365883" y="5491689"/>
              <a:ext cx="1477287" cy="123895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a:extLst>
                <a:ext uri="{FF2B5EF4-FFF2-40B4-BE49-F238E27FC236}">
                  <a16:creationId xmlns:a16="http://schemas.microsoft.com/office/drawing/2014/main" id="{88397402-5042-277D-7D20-30150A825A5B}"/>
                </a:ext>
              </a:extLst>
            </p:cNvPr>
            <p:cNvPicPr>
              <a:picLocks noChangeAspect="1" noChangeArrowheads="1"/>
            </p:cNvPicPr>
            <p:nvPr userDrawn="1"/>
          </p:nvPicPr>
          <p:blipFill>
            <a:blip r:embed="rId19">
              <a:extLst>
                <a:ext uri="{BEBA8EAE-BF5A-486C-A8C5-ECC9F3942E4B}">
                  <a14:imgProps xmlns:a14="http://schemas.microsoft.com/office/drawing/2010/main">
                    <a14:imgLayer r:embed="rId20">
                      <a14:imgEffect>
                        <a14:backgroundRemoval t="2268" b="98413" l="1932" r="97955">
                          <a14:foregroundMark x1="50682" y1="40476" x2="53750" y2="59297"/>
                          <a14:foregroundMark x1="19432" y1="17460" x2="11023" y2="46145"/>
                          <a14:foregroundMark x1="11023" y1="46145" x2="10909" y2="51474"/>
                          <a14:foregroundMark x1="4773" y1="50000" x2="16136" y2="79932"/>
                          <a14:foregroundMark x1="16136" y1="79932" x2="25795" y2="89456"/>
                          <a14:foregroundMark x1="25795" y1="89456" x2="51932" y2="94104"/>
                          <a14:foregroundMark x1="51932" y1="94104" x2="52500" y2="94104"/>
                          <a14:foregroundMark x1="68636" y1="90249" x2="76023" y2="86168"/>
                          <a14:foregroundMark x1="76023" y1="86168" x2="92955" y2="58957"/>
                          <a14:foregroundMark x1="92955" y1="58957" x2="94886" y2="45578"/>
                          <a14:foregroundMark x1="94886" y1="45578" x2="93409" y2="36054"/>
                          <a14:foregroundMark x1="70568" y1="11678" x2="48977" y2="7256"/>
                          <a14:foregroundMark x1="48977" y1="7256" x2="47727" y2="7256"/>
                          <a14:foregroundMark x1="51705" y1="4649" x2="25341" y2="12245"/>
                          <a14:foregroundMark x1="25341" y1="12245" x2="7955" y2="35941"/>
                          <a14:foregroundMark x1="7955" y1="35941" x2="5000" y2="49093"/>
                          <a14:foregroundMark x1="5341" y1="66780" x2="16932" y2="86054"/>
                          <a14:foregroundMark x1="16932" y1="86054" x2="41477" y2="96145"/>
                          <a14:foregroundMark x1="50341" y1="98413" x2="60682" y2="96145"/>
                          <a14:foregroundMark x1="70795" y1="93878" x2="82045" y2="86621"/>
                          <a14:foregroundMark x1="88750" y1="79025" x2="92727" y2="66667"/>
                          <a14:foregroundMark x1="84659" y1="18594" x2="91591" y2="26531"/>
                          <a14:foregroundMark x1="96250" y1="41156" x2="98068" y2="55669"/>
                          <a14:foregroundMark x1="81477" y1="14626" x2="63750" y2="4649"/>
                          <a14:foregroundMark x1="63750" y1="4649" x2="40795" y2="2268"/>
                          <a14:foregroundMark x1="3295" y1="56122" x2="1932" y2="38889"/>
                        </a14:backgroundRemoval>
                      </a14:imgEffect>
                      <a14:imgEffect>
                        <a14:sharpenSoften amount="-100000"/>
                      </a14:imgEffect>
                    </a14:imgLayer>
                  </a14:imgProps>
                </a:ext>
                <a:ext uri="{28A0092B-C50C-407E-A947-70E740481C1C}">
                  <a14:useLocalDpi xmlns:a14="http://schemas.microsoft.com/office/drawing/2010/main"/>
                </a:ext>
              </a:extLst>
            </a:blip>
            <a:stretch>
              <a:fillRect/>
            </a:stretch>
          </p:blipFill>
          <p:spPr bwMode="auto">
            <a:xfrm>
              <a:off x="4349147" y="3136975"/>
              <a:ext cx="1759635" cy="17637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27C14EEB-9354-F133-B392-08FD4329BAC3}"/>
              </a:ext>
            </a:extLst>
          </p:cNvPr>
          <p:cNvGrpSpPr/>
          <p:nvPr/>
        </p:nvGrpSpPr>
        <p:grpSpPr>
          <a:xfrm>
            <a:off x="6488471" y="3037400"/>
            <a:ext cx="2836260" cy="2836260"/>
            <a:chOff x="1357152" y="423761"/>
            <a:chExt cx="2349305" cy="2349305"/>
          </a:xfrm>
        </p:grpSpPr>
        <p:sp>
          <p:nvSpPr>
            <p:cNvPr id="15" name="Elipse 11">
              <a:extLst>
                <a:ext uri="{FF2B5EF4-FFF2-40B4-BE49-F238E27FC236}">
                  <a16:creationId xmlns:a16="http://schemas.microsoft.com/office/drawing/2014/main" id="{C3D4F6CC-501C-0A4F-3C00-ADBA864BC387}"/>
                </a:ext>
              </a:extLst>
            </p:cNvPr>
            <p:cNvSpPr/>
            <p:nvPr userDrawn="1"/>
          </p:nvSpPr>
          <p:spPr>
            <a:xfrm>
              <a:off x="1357152" y="423761"/>
              <a:ext cx="2349305" cy="23493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grpSp>
          <p:nvGrpSpPr>
            <p:cNvPr id="16" name="Grupo 26">
              <a:extLst>
                <a:ext uri="{FF2B5EF4-FFF2-40B4-BE49-F238E27FC236}">
                  <a16:creationId xmlns:a16="http://schemas.microsoft.com/office/drawing/2014/main" id="{2B7343FE-07C6-8738-71B1-BF9AF474E0EE}"/>
                </a:ext>
              </a:extLst>
            </p:cNvPr>
            <p:cNvGrpSpPr/>
            <p:nvPr userDrawn="1"/>
          </p:nvGrpSpPr>
          <p:grpSpPr>
            <a:xfrm>
              <a:off x="1465696" y="548471"/>
              <a:ext cx="2099256" cy="2099884"/>
              <a:chOff x="-1608208" y="-1778196"/>
              <a:chExt cx="1380592" cy="1381005"/>
            </a:xfrm>
          </p:grpSpPr>
          <p:sp>
            <p:nvSpPr>
              <p:cNvPr id="17" name="Forma libre: forma 15">
                <a:extLst>
                  <a:ext uri="{FF2B5EF4-FFF2-40B4-BE49-F238E27FC236}">
                    <a16:creationId xmlns:a16="http://schemas.microsoft.com/office/drawing/2014/main" id="{14EE2C80-427F-49B3-ABD4-FE15636C6963}"/>
                  </a:ext>
                </a:extLst>
              </p:cNvPr>
              <p:cNvSpPr/>
              <p:nvPr/>
            </p:nvSpPr>
            <p:spPr>
              <a:xfrm>
                <a:off x="-1608208" y="-1778196"/>
                <a:ext cx="1103335" cy="1099648"/>
              </a:xfrm>
              <a:custGeom>
                <a:avLst/>
                <a:gdLst>
                  <a:gd name="connsiteX0" fmla="*/ 82 w 1103335"/>
                  <a:gd name="connsiteY0" fmla="*/ 688837 h 1099648"/>
                  <a:gd name="connsiteX1" fmla="*/ 195295 w 1103335"/>
                  <a:gd name="connsiteY1" fmla="*/ 210224 h 1099648"/>
                  <a:gd name="connsiteX2" fmla="*/ 608156 w 1103335"/>
                  <a:gd name="connsiteY2" fmla="*/ 5287 h 1099648"/>
                  <a:gd name="connsiteX3" fmla="*/ 997483 w 1103335"/>
                  <a:gd name="connsiteY3" fmla="*/ 72219 h 1099648"/>
                  <a:gd name="connsiteX4" fmla="*/ 1095863 w 1103335"/>
                  <a:gd name="connsiteY4" fmla="*/ 132023 h 1099648"/>
                  <a:gd name="connsiteX5" fmla="*/ 1102179 w 1103335"/>
                  <a:gd name="connsiteY5" fmla="*/ 150813 h 1099648"/>
                  <a:gd name="connsiteX6" fmla="*/ 891687 w 1103335"/>
                  <a:gd name="connsiteY6" fmla="*/ 570330 h 1099648"/>
                  <a:gd name="connsiteX7" fmla="*/ 527911 w 1103335"/>
                  <a:gd name="connsiteY7" fmla="*/ 919456 h 1099648"/>
                  <a:gd name="connsiteX8" fmla="*/ 223494 w 1103335"/>
                  <a:gd name="connsiteY8" fmla="*/ 1073133 h 1099648"/>
                  <a:gd name="connsiteX9" fmla="*/ 150298 w 1103335"/>
                  <a:gd name="connsiteY9" fmla="*/ 1097846 h 1099648"/>
                  <a:gd name="connsiteX10" fmla="*/ 126110 w 1103335"/>
                  <a:gd name="connsiteY10" fmla="*/ 1089852 h 1099648"/>
                  <a:gd name="connsiteX11" fmla="*/ 30927 w 1103335"/>
                  <a:gd name="connsiteY11" fmla="*/ 896761 h 1099648"/>
                  <a:gd name="connsiteX12" fmla="*/ 82 w 1103335"/>
                  <a:gd name="connsiteY12" fmla="*/ 688837 h 109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3335" h="1099648">
                    <a:moveTo>
                      <a:pt x="82" y="688837"/>
                    </a:moveTo>
                    <a:cubicBezTo>
                      <a:pt x="2702" y="503923"/>
                      <a:pt x="66385" y="343564"/>
                      <a:pt x="195295" y="210224"/>
                    </a:cubicBezTo>
                    <a:cubicBezTo>
                      <a:pt x="308456" y="93158"/>
                      <a:pt x="446906" y="25178"/>
                      <a:pt x="608156" y="5287"/>
                    </a:cubicBezTo>
                    <a:cubicBezTo>
                      <a:pt x="744248" y="-11485"/>
                      <a:pt x="874311" y="11865"/>
                      <a:pt x="997483" y="72219"/>
                    </a:cubicBezTo>
                    <a:cubicBezTo>
                      <a:pt x="1032023" y="89149"/>
                      <a:pt x="1064756" y="109276"/>
                      <a:pt x="1095863" y="132023"/>
                    </a:cubicBezTo>
                    <a:cubicBezTo>
                      <a:pt x="1103018" y="137238"/>
                      <a:pt x="1104826" y="142322"/>
                      <a:pt x="1102179" y="150813"/>
                    </a:cubicBezTo>
                    <a:cubicBezTo>
                      <a:pt x="1055138" y="302288"/>
                      <a:pt x="985035" y="442127"/>
                      <a:pt x="891687" y="570330"/>
                    </a:cubicBezTo>
                    <a:cubicBezTo>
                      <a:pt x="791184" y="708335"/>
                      <a:pt x="669663" y="824562"/>
                      <a:pt x="527911" y="919456"/>
                    </a:cubicBezTo>
                    <a:cubicBezTo>
                      <a:pt x="432833" y="983112"/>
                      <a:pt x="331334" y="1034556"/>
                      <a:pt x="223494" y="1073133"/>
                    </a:cubicBezTo>
                    <a:cubicBezTo>
                      <a:pt x="199253" y="1081807"/>
                      <a:pt x="174487" y="1089066"/>
                      <a:pt x="150298" y="1097846"/>
                    </a:cubicBezTo>
                    <a:cubicBezTo>
                      <a:pt x="139344" y="1101829"/>
                      <a:pt x="132635" y="1099234"/>
                      <a:pt x="126110" y="1089852"/>
                    </a:cubicBezTo>
                    <a:cubicBezTo>
                      <a:pt x="84703" y="1030232"/>
                      <a:pt x="52364" y="966183"/>
                      <a:pt x="30927" y="896761"/>
                    </a:cubicBezTo>
                    <a:cubicBezTo>
                      <a:pt x="10040" y="829096"/>
                      <a:pt x="-1072" y="759988"/>
                      <a:pt x="82" y="688837"/>
                    </a:cubicBezTo>
                    <a:close/>
                  </a:path>
                </a:pathLst>
              </a:custGeom>
              <a:solidFill>
                <a:srgbClr val="294983"/>
              </a:solidFill>
              <a:ln w="2603" cap="flat">
                <a:noFill/>
                <a:prstDash val="solid"/>
                <a:miter/>
              </a:ln>
            </p:spPr>
            <p:txBody>
              <a:bodyPr rtlCol="0" anchor="ctr"/>
              <a:lstStyle/>
              <a:p>
                <a:endParaRPr lang="LID4096"/>
              </a:p>
            </p:txBody>
          </p:sp>
          <p:sp>
            <p:nvSpPr>
              <p:cNvPr id="18" name="Forma libre: forma 16">
                <a:extLst>
                  <a:ext uri="{FF2B5EF4-FFF2-40B4-BE49-F238E27FC236}">
                    <a16:creationId xmlns:a16="http://schemas.microsoft.com/office/drawing/2014/main" id="{B6086E6A-DB75-539E-0816-32B3DF986C29}"/>
                  </a:ext>
                </a:extLst>
              </p:cNvPr>
              <p:cNvSpPr/>
              <p:nvPr/>
            </p:nvSpPr>
            <p:spPr>
              <a:xfrm>
                <a:off x="-1444818" y="-1459817"/>
                <a:ext cx="1217202" cy="1062626"/>
              </a:xfrm>
              <a:custGeom>
                <a:avLst/>
                <a:gdLst>
                  <a:gd name="connsiteX0" fmla="*/ 1106826 w 1217202"/>
                  <a:gd name="connsiteY0" fmla="*/ 26 h 1062626"/>
                  <a:gd name="connsiteX1" fmla="*/ 1138746 w 1217202"/>
                  <a:gd name="connsiteY1" fmla="*/ 52885 h 1062626"/>
                  <a:gd name="connsiteX2" fmla="*/ 1214562 w 1217202"/>
                  <a:gd name="connsiteY2" fmla="*/ 312646 h 1062626"/>
                  <a:gd name="connsiteX3" fmla="*/ 1143489 w 1217202"/>
                  <a:gd name="connsiteY3" fmla="*/ 683340 h 1062626"/>
                  <a:gd name="connsiteX4" fmla="*/ 850210 w 1217202"/>
                  <a:gd name="connsiteY4" fmla="*/ 982464 h 1062626"/>
                  <a:gd name="connsiteX5" fmla="*/ 587068 w 1217202"/>
                  <a:gd name="connsiteY5" fmla="*/ 1060114 h 1062626"/>
                  <a:gd name="connsiteX6" fmla="*/ 95456 w 1217202"/>
                  <a:gd name="connsiteY6" fmla="*/ 911339 h 1062626"/>
                  <a:gd name="connsiteX7" fmla="*/ 5777 w 1217202"/>
                  <a:gd name="connsiteY7" fmla="*/ 825354 h 1062626"/>
                  <a:gd name="connsiteX8" fmla="*/ 10756 w 1217202"/>
                  <a:gd name="connsiteY8" fmla="*/ 808818 h 1062626"/>
                  <a:gd name="connsiteX9" fmla="*/ 255946 w 1217202"/>
                  <a:gd name="connsiteY9" fmla="*/ 742279 h 1062626"/>
                  <a:gd name="connsiteX10" fmla="*/ 679132 w 1217202"/>
                  <a:gd name="connsiteY10" fmla="*/ 642641 h 1062626"/>
                  <a:gd name="connsiteX11" fmla="*/ 924217 w 1217202"/>
                  <a:gd name="connsiteY11" fmla="*/ 529900 h 1062626"/>
                  <a:gd name="connsiteX12" fmla="*/ 1122157 w 1217202"/>
                  <a:gd name="connsiteY12" fmla="*/ 187902 h 1062626"/>
                  <a:gd name="connsiteX13" fmla="*/ 1106931 w 1217202"/>
                  <a:gd name="connsiteY13" fmla="*/ 10247 h 1062626"/>
                  <a:gd name="connsiteX14" fmla="*/ 1105437 w 1217202"/>
                  <a:gd name="connsiteY14" fmla="*/ 3879 h 1062626"/>
                  <a:gd name="connsiteX15" fmla="*/ 1106800 w 1217202"/>
                  <a:gd name="connsiteY15" fmla="*/ 0 h 106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7202" h="1062626">
                    <a:moveTo>
                      <a:pt x="1106826" y="26"/>
                    </a:moveTo>
                    <a:cubicBezTo>
                      <a:pt x="1120060" y="16851"/>
                      <a:pt x="1129442" y="34907"/>
                      <a:pt x="1138746" y="52885"/>
                    </a:cubicBezTo>
                    <a:cubicBezTo>
                      <a:pt x="1180965" y="134493"/>
                      <a:pt x="1206857" y="220844"/>
                      <a:pt x="1214562" y="312646"/>
                    </a:cubicBezTo>
                    <a:cubicBezTo>
                      <a:pt x="1225490" y="442920"/>
                      <a:pt x="1202638" y="566930"/>
                      <a:pt x="1143489" y="683340"/>
                    </a:cubicBezTo>
                    <a:cubicBezTo>
                      <a:pt x="1077343" y="813561"/>
                      <a:pt x="979435" y="913593"/>
                      <a:pt x="850210" y="982464"/>
                    </a:cubicBezTo>
                    <a:cubicBezTo>
                      <a:pt x="767816" y="1026386"/>
                      <a:pt x="680181" y="1052645"/>
                      <a:pt x="587068" y="1060114"/>
                    </a:cubicBezTo>
                    <a:cubicBezTo>
                      <a:pt x="403752" y="1074842"/>
                      <a:pt x="239881" y="1024761"/>
                      <a:pt x="95456" y="911339"/>
                    </a:cubicBezTo>
                    <a:cubicBezTo>
                      <a:pt x="62803" y="885709"/>
                      <a:pt x="32770" y="857065"/>
                      <a:pt x="5777" y="825354"/>
                    </a:cubicBezTo>
                    <a:cubicBezTo>
                      <a:pt x="-2819" y="815265"/>
                      <a:pt x="-2347" y="812880"/>
                      <a:pt x="10756" y="808818"/>
                    </a:cubicBezTo>
                    <a:cubicBezTo>
                      <a:pt x="91709" y="783738"/>
                      <a:pt x="173578" y="762144"/>
                      <a:pt x="255946" y="742279"/>
                    </a:cubicBezTo>
                    <a:cubicBezTo>
                      <a:pt x="396833" y="708341"/>
                      <a:pt x="539896" y="683445"/>
                      <a:pt x="679132" y="642641"/>
                    </a:cubicBezTo>
                    <a:cubicBezTo>
                      <a:pt x="766243" y="617116"/>
                      <a:pt x="850708" y="584829"/>
                      <a:pt x="924217" y="529900"/>
                    </a:cubicBezTo>
                    <a:cubicBezTo>
                      <a:pt x="1038793" y="444309"/>
                      <a:pt x="1106642" y="331122"/>
                      <a:pt x="1122157" y="187902"/>
                    </a:cubicBezTo>
                    <a:cubicBezTo>
                      <a:pt x="1128682" y="127679"/>
                      <a:pt x="1122917" y="68531"/>
                      <a:pt x="1106931" y="10247"/>
                    </a:cubicBezTo>
                    <a:cubicBezTo>
                      <a:pt x="1106354" y="8150"/>
                      <a:pt x="1105778" y="6028"/>
                      <a:pt x="1105437" y="3879"/>
                    </a:cubicBezTo>
                    <a:cubicBezTo>
                      <a:pt x="1105332" y="3171"/>
                      <a:pt x="1105935" y="2359"/>
                      <a:pt x="1106800" y="0"/>
                    </a:cubicBezTo>
                    <a:close/>
                  </a:path>
                </a:pathLst>
              </a:custGeom>
              <a:solidFill>
                <a:srgbClr val="E65624"/>
              </a:solidFill>
              <a:ln w="2603" cap="flat">
                <a:noFill/>
                <a:prstDash val="solid"/>
                <a:miter/>
              </a:ln>
            </p:spPr>
            <p:txBody>
              <a:bodyPr rtlCol="0" anchor="ctr"/>
              <a:lstStyle/>
              <a:p>
                <a:endParaRPr lang="LID4096"/>
              </a:p>
            </p:txBody>
          </p:sp>
        </p:grpSp>
      </p:grpSp>
      <p:grpSp>
        <p:nvGrpSpPr>
          <p:cNvPr id="19" name="Grupo 27">
            <a:extLst>
              <a:ext uri="{FF2B5EF4-FFF2-40B4-BE49-F238E27FC236}">
                <a16:creationId xmlns:a16="http://schemas.microsoft.com/office/drawing/2014/main" id="{98657603-E48E-8C6A-B860-8DAEC3584A2B}"/>
              </a:ext>
            </a:extLst>
          </p:cNvPr>
          <p:cNvGrpSpPr/>
          <p:nvPr/>
        </p:nvGrpSpPr>
        <p:grpSpPr>
          <a:xfrm>
            <a:off x="6649170" y="5982933"/>
            <a:ext cx="2676225" cy="930307"/>
            <a:chOff x="-1484111" y="-219690"/>
            <a:chExt cx="1198249" cy="407154"/>
          </a:xfrm>
          <a:solidFill>
            <a:schemeClr val="bg1"/>
          </a:solidFill>
        </p:grpSpPr>
        <p:sp>
          <p:nvSpPr>
            <p:cNvPr id="20" name="Forma libre: forma 17">
              <a:extLst>
                <a:ext uri="{FF2B5EF4-FFF2-40B4-BE49-F238E27FC236}">
                  <a16:creationId xmlns:a16="http://schemas.microsoft.com/office/drawing/2014/main" id="{C04AC867-2D2D-F776-2406-7D6366E25108}"/>
                </a:ext>
              </a:extLst>
            </p:cNvPr>
            <p:cNvSpPr/>
            <p:nvPr/>
          </p:nvSpPr>
          <p:spPr>
            <a:xfrm>
              <a:off x="-922821" y="-148405"/>
              <a:ext cx="252497" cy="335639"/>
            </a:xfrm>
            <a:custGeom>
              <a:avLst/>
              <a:gdLst>
                <a:gd name="connsiteX0" fmla="*/ 104 w 252497"/>
                <a:gd name="connsiteY0" fmla="*/ 219741 h 335639"/>
                <a:gd name="connsiteX1" fmla="*/ 3747 w 252497"/>
                <a:gd name="connsiteY1" fmla="*/ 106790 h 335639"/>
                <a:gd name="connsiteX2" fmla="*/ 192855 w 252497"/>
                <a:gd name="connsiteY2" fmla="*/ 19024 h 335639"/>
                <a:gd name="connsiteX3" fmla="*/ 250038 w 252497"/>
                <a:gd name="connsiteY3" fmla="*/ 152469 h 335639"/>
                <a:gd name="connsiteX4" fmla="*/ 148670 w 252497"/>
                <a:gd name="connsiteY4" fmla="*/ 252054 h 335639"/>
                <a:gd name="connsiteX5" fmla="*/ 58336 w 252497"/>
                <a:gd name="connsiteY5" fmla="*/ 229857 h 335639"/>
                <a:gd name="connsiteX6" fmla="*/ 49504 w 252497"/>
                <a:gd name="connsiteY6" fmla="*/ 225926 h 335639"/>
                <a:gd name="connsiteX7" fmla="*/ 47277 w 252497"/>
                <a:gd name="connsiteY7" fmla="*/ 235570 h 335639"/>
                <a:gd name="connsiteX8" fmla="*/ 47355 w 252497"/>
                <a:gd name="connsiteY8" fmla="*/ 315501 h 335639"/>
                <a:gd name="connsiteX9" fmla="*/ 27674 w 252497"/>
                <a:gd name="connsiteY9" fmla="*/ 335627 h 335639"/>
                <a:gd name="connsiteX10" fmla="*/ 21122 w 252497"/>
                <a:gd name="connsiteY10" fmla="*/ 335627 h 335639"/>
                <a:gd name="connsiteX11" fmla="*/ 157 w 252497"/>
                <a:gd name="connsiteY11" fmla="*/ 314872 h 335639"/>
                <a:gd name="connsiteX12" fmla="*/ 157 w 252497"/>
                <a:gd name="connsiteY12" fmla="*/ 219741 h 335639"/>
                <a:gd name="connsiteX13" fmla="*/ 127102 w 252497"/>
                <a:gd name="connsiteY13" fmla="*/ 47039 h 335639"/>
                <a:gd name="connsiteX14" fmla="*/ 47801 w 252497"/>
                <a:gd name="connsiteY14" fmla="*/ 127625 h 335639"/>
                <a:gd name="connsiteX15" fmla="*/ 126945 w 252497"/>
                <a:gd name="connsiteY15" fmla="*/ 209337 h 335639"/>
                <a:gd name="connsiteX16" fmla="*/ 203914 w 252497"/>
                <a:gd name="connsiteY16" fmla="*/ 127415 h 335639"/>
                <a:gd name="connsiteX17" fmla="*/ 127102 w 252497"/>
                <a:gd name="connsiteY17" fmla="*/ 47039 h 3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97" h="335639">
                  <a:moveTo>
                    <a:pt x="104" y="219741"/>
                  </a:moveTo>
                  <a:cubicBezTo>
                    <a:pt x="1886" y="187900"/>
                    <a:pt x="-3093" y="147227"/>
                    <a:pt x="3747" y="106790"/>
                  </a:cubicBezTo>
                  <a:cubicBezTo>
                    <a:pt x="19052" y="16220"/>
                    <a:pt x="113999" y="-27991"/>
                    <a:pt x="192855" y="19024"/>
                  </a:cubicBezTo>
                  <a:cubicBezTo>
                    <a:pt x="237170" y="45440"/>
                    <a:pt x="260442" y="99741"/>
                    <a:pt x="250038" y="152469"/>
                  </a:cubicBezTo>
                  <a:cubicBezTo>
                    <a:pt x="239372" y="206559"/>
                    <a:pt x="201424" y="242934"/>
                    <a:pt x="148670" y="252054"/>
                  </a:cubicBezTo>
                  <a:cubicBezTo>
                    <a:pt x="114811" y="257898"/>
                    <a:pt x="85879" y="247625"/>
                    <a:pt x="58336" y="229857"/>
                  </a:cubicBezTo>
                  <a:cubicBezTo>
                    <a:pt x="55584" y="228075"/>
                    <a:pt x="53357" y="223725"/>
                    <a:pt x="49504" y="225926"/>
                  </a:cubicBezTo>
                  <a:cubicBezTo>
                    <a:pt x="46019" y="227918"/>
                    <a:pt x="47277" y="232242"/>
                    <a:pt x="47277" y="235570"/>
                  </a:cubicBezTo>
                  <a:cubicBezTo>
                    <a:pt x="47224" y="262223"/>
                    <a:pt x="47460" y="288848"/>
                    <a:pt x="47355" y="315501"/>
                  </a:cubicBezTo>
                  <a:cubicBezTo>
                    <a:pt x="47303" y="332640"/>
                    <a:pt x="44472" y="335339"/>
                    <a:pt x="27674" y="335627"/>
                  </a:cubicBezTo>
                  <a:cubicBezTo>
                    <a:pt x="25499" y="335654"/>
                    <a:pt x="23297" y="335627"/>
                    <a:pt x="21122" y="335627"/>
                  </a:cubicBezTo>
                  <a:cubicBezTo>
                    <a:pt x="1624" y="335523"/>
                    <a:pt x="157" y="334081"/>
                    <a:pt x="157" y="314872"/>
                  </a:cubicBezTo>
                  <a:cubicBezTo>
                    <a:pt x="157" y="286044"/>
                    <a:pt x="157" y="257217"/>
                    <a:pt x="157" y="219741"/>
                  </a:cubicBezTo>
                  <a:close/>
                  <a:moveTo>
                    <a:pt x="127102" y="47039"/>
                  </a:moveTo>
                  <a:cubicBezTo>
                    <a:pt x="82891" y="44261"/>
                    <a:pt x="49137" y="85301"/>
                    <a:pt x="47801" y="127625"/>
                  </a:cubicBezTo>
                  <a:cubicBezTo>
                    <a:pt x="46386" y="172753"/>
                    <a:pt x="82184" y="209049"/>
                    <a:pt x="126945" y="209337"/>
                  </a:cubicBezTo>
                  <a:cubicBezTo>
                    <a:pt x="170763" y="209626"/>
                    <a:pt x="203678" y="174561"/>
                    <a:pt x="203914" y="127415"/>
                  </a:cubicBezTo>
                  <a:cubicBezTo>
                    <a:pt x="204150" y="82209"/>
                    <a:pt x="170710" y="47222"/>
                    <a:pt x="127102" y="47039"/>
                  </a:cubicBezTo>
                  <a:close/>
                </a:path>
              </a:pathLst>
            </a:custGeom>
            <a:grpFill/>
            <a:ln w="2603" cap="flat">
              <a:noFill/>
              <a:prstDash val="solid"/>
              <a:miter/>
            </a:ln>
          </p:spPr>
          <p:txBody>
            <a:bodyPr rtlCol="0" anchor="ctr"/>
            <a:lstStyle/>
            <a:p>
              <a:endParaRPr lang="LID4096"/>
            </a:p>
          </p:txBody>
        </p:sp>
        <p:sp>
          <p:nvSpPr>
            <p:cNvPr id="21" name="Forma libre: forma 20">
              <a:extLst>
                <a:ext uri="{FF2B5EF4-FFF2-40B4-BE49-F238E27FC236}">
                  <a16:creationId xmlns:a16="http://schemas.microsoft.com/office/drawing/2014/main" id="{52399D23-0149-885E-A890-B6E06DEEA532}"/>
                </a:ext>
              </a:extLst>
            </p:cNvPr>
            <p:cNvSpPr/>
            <p:nvPr/>
          </p:nvSpPr>
          <p:spPr>
            <a:xfrm>
              <a:off x="-1484111" y="-148532"/>
              <a:ext cx="252141" cy="335996"/>
            </a:xfrm>
            <a:custGeom>
              <a:avLst/>
              <a:gdLst>
                <a:gd name="connsiteX0" fmla="*/ 45856 w 252141"/>
                <a:gd name="connsiteY0" fmla="*/ 226185 h 335996"/>
                <a:gd name="connsiteX1" fmla="*/ 46222 w 252141"/>
                <a:gd name="connsiteY1" fmla="*/ 320398 h 335996"/>
                <a:gd name="connsiteX2" fmla="*/ 31285 w 252141"/>
                <a:gd name="connsiteY2" fmla="*/ 335808 h 335996"/>
                <a:gd name="connsiteX3" fmla="*/ 46 w 252141"/>
                <a:gd name="connsiteY3" fmla="*/ 306247 h 335996"/>
                <a:gd name="connsiteX4" fmla="*/ 466 w 252141"/>
                <a:gd name="connsiteY4" fmla="*/ 142638 h 335996"/>
                <a:gd name="connsiteX5" fmla="*/ 21064 w 252141"/>
                <a:gd name="connsiteY5" fmla="*/ 57466 h 335996"/>
                <a:gd name="connsiteX6" fmla="*/ 217562 w 252141"/>
                <a:gd name="connsiteY6" fmla="*/ 40091 h 335996"/>
                <a:gd name="connsiteX7" fmla="*/ 166144 w 252141"/>
                <a:gd name="connsiteY7" fmla="*/ 248434 h 335996"/>
                <a:gd name="connsiteX8" fmla="*/ 56417 w 252141"/>
                <a:gd name="connsiteY8" fmla="*/ 230037 h 335996"/>
                <a:gd name="connsiteX9" fmla="*/ 45882 w 252141"/>
                <a:gd name="connsiteY9" fmla="*/ 226211 h 335996"/>
                <a:gd name="connsiteX10" fmla="*/ 47847 w 252141"/>
                <a:gd name="connsiteY10" fmla="*/ 127045 h 335996"/>
                <a:gd name="connsiteX11" fmla="*/ 128669 w 252141"/>
                <a:gd name="connsiteY11" fmla="*/ 209386 h 335996"/>
                <a:gd name="connsiteX12" fmla="*/ 203908 w 252141"/>
                <a:gd name="connsiteY12" fmla="*/ 132077 h 335996"/>
                <a:gd name="connsiteX13" fmla="*/ 124056 w 252141"/>
                <a:gd name="connsiteY13" fmla="*/ 46014 h 335996"/>
                <a:gd name="connsiteX14" fmla="*/ 47821 w 252141"/>
                <a:gd name="connsiteY14" fmla="*/ 127019 h 33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141" h="335996">
                  <a:moveTo>
                    <a:pt x="45856" y="226185"/>
                  </a:moveTo>
                  <a:cubicBezTo>
                    <a:pt x="45856" y="257318"/>
                    <a:pt x="45148" y="288898"/>
                    <a:pt x="46222" y="320398"/>
                  </a:cubicBezTo>
                  <a:cubicBezTo>
                    <a:pt x="46642" y="332663"/>
                    <a:pt x="41846" y="335519"/>
                    <a:pt x="31285" y="335808"/>
                  </a:cubicBezTo>
                  <a:cubicBezTo>
                    <a:pt x="1199" y="336672"/>
                    <a:pt x="20" y="335755"/>
                    <a:pt x="46" y="306247"/>
                  </a:cubicBezTo>
                  <a:cubicBezTo>
                    <a:pt x="99" y="251710"/>
                    <a:pt x="-268" y="197148"/>
                    <a:pt x="466" y="142638"/>
                  </a:cubicBezTo>
                  <a:cubicBezTo>
                    <a:pt x="859" y="112893"/>
                    <a:pt x="3925" y="83725"/>
                    <a:pt x="21064" y="57466"/>
                  </a:cubicBezTo>
                  <a:cubicBezTo>
                    <a:pt x="65930" y="-11222"/>
                    <a:pt x="161427" y="-19975"/>
                    <a:pt x="217562" y="40091"/>
                  </a:cubicBezTo>
                  <a:cubicBezTo>
                    <a:pt x="280982" y="107940"/>
                    <a:pt x="253282" y="220786"/>
                    <a:pt x="166144" y="248434"/>
                  </a:cubicBezTo>
                  <a:cubicBezTo>
                    <a:pt x="126677" y="260961"/>
                    <a:pt x="90459" y="251291"/>
                    <a:pt x="56417" y="230037"/>
                  </a:cubicBezTo>
                  <a:cubicBezTo>
                    <a:pt x="53927" y="228491"/>
                    <a:pt x="52355" y="225294"/>
                    <a:pt x="45882" y="226211"/>
                  </a:cubicBezTo>
                  <a:close/>
                  <a:moveTo>
                    <a:pt x="47847" y="127045"/>
                  </a:moveTo>
                  <a:cubicBezTo>
                    <a:pt x="47480" y="175554"/>
                    <a:pt x="80579" y="209282"/>
                    <a:pt x="128669" y="209386"/>
                  </a:cubicBezTo>
                  <a:cubicBezTo>
                    <a:pt x="168975" y="209491"/>
                    <a:pt x="203751" y="173771"/>
                    <a:pt x="203908" y="132077"/>
                  </a:cubicBezTo>
                  <a:cubicBezTo>
                    <a:pt x="204092" y="82887"/>
                    <a:pt x="170547" y="46721"/>
                    <a:pt x="124056" y="46014"/>
                  </a:cubicBezTo>
                  <a:cubicBezTo>
                    <a:pt x="83619" y="45411"/>
                    <a:pt x="48162" y="83096"/>
                    <a:pt x="47821" y="127019"/>
                  </a:cubicBezTo>
                  <a:close/>
                </a:path>
              </a:pathLst>
            </a:custGeom>
            <a:grpFill/>
            <a:ln w="2603" cap="flat">
              <a:noFill/>
              <a:prstDash val="solid"/>
              <a:miter/>
            </a:ln>
          </p:spPr>
          <p:txBody>
            <a:bodyPr rtlCol="0" anchor="ctr"/>
            <a:lstStyle/>
            <a:p>
              <a:endParaRPr lang="LID4096"/>
            </a:p>
          </p:txBody>
        </p:sp>
        <p:sp>
          <p:nvSpPr>
            <p:cNvPr id="22" name="Forma libre: forma 21">
              <a:extLst>
                <a:ext uri="{FF2B5EF4-FFF2-40B4-BE49-F238E27FC236}">
                  <a16:creationId xmlns:a16="http://schemas.microsoft.com/office/drawing/2014/main" id="{C042BFC4-5833-99A4-372D-8F2A741EFF19}"/>
                </a:ext>
              </a:extLst>
            </p:cNvPr>
            <p:cNvSpPr/>
            <p:nvPr/>
          </p:nvSpPr>
          <p:spPr>
            <a:xfrm>
              <a:off x="-1201713" y="-148547"/>
              <a:ext cx="248057" cy="253296"/>
            </a:xfrm>
            <a:custGeom>
              <a:avLst/>
              <a:gdLst>
                <a:gd name="connsiteX0" fmla="*/ 209 w 248057"/>
                <a:gd name="connsiteY0" fmla="*/ 129863 h 253296"/>
                <a:gd name="connsiteX1" fmla="*/ 85722 w 248057"/>
                <a:gd name="connsiteY1" fmla="*/ 6744 h 253296"/>
                <a:gd name="connsiteX2" fmla="*/ 247941 w 248057"/>
                <a:gd name="connsiteY2" fmla="*/ 116812 h 253296"/>
                <a:gd name="connsiteX3" fmla="*/ 231746 w 248057"/>
                <a:gd name="connsiteY3" fmla="*/ 141447 h 253296"/>
                <a:gd name="connsiteX4" fmla="*/ 128046 w 248057"/>
                <a:gd name="connsiteY4" fmla="*/ 153816 h 253296"/>
                <a:gd name="connsiteX5" fmla="*/ 66905 w 248057"/>
                <a:gd name="connsiteY5" fmla="*/ 152506 h 253296"/>
                <a:gd name="connsiteX6" fmla="*/ 57628 w 248057"/>
                <a:gd name="connsiteY6" fmla="*/ 173209 h 253296"/>
                <a:gd name="connsiteX7" fmla="*/ 178153 w 248057"/>
                <a:gd name="connsiteY7" fmla="*/ 188199 h 253296"/>
                <a:gd name="connsiteX8" fmla="*/ 194296 w 248057"/>
                <a:gd name="connsiteY8" fmla="*/ 179656 h 253296"/>
                <a:gd name="connsiteX9" fmla="*/ 226976 w 248057"/>
                <a:gd name="connsiteY9" fmla="*/ 197686 h 253296"/>
                <a:gd name="connsiteX10" fmla="*/ 221184 w 248057"/>
                <a:gd name="connsiteY10" fmla="*/ 213515 h 253296"/>
                <a:gd name="connsiteX11" fmla="*/ 142905 w 248057"/>
                <a:gd name="connsiteY11" fmla="*/ 251960 h 253296"/>
                <a:gd name="connsiteX12" fmla="*/ 183 w 248057"/>
                <a:gd name="connsiteY12" fmla="*/ 129863 h 253296"/>
                <a:gd name="connsiteX13" fmla="*/ 125818 w 248057"/>
                <a:gd name="connsiteY13" fmla="*/ 45058 h 253296"/>
                <a:gd name="connsiteX14" fmla="*/ 48351 w 248057"/>
                <a:gd name="connsiteY14" fmla="*/ 101141 h 253296"/>
                <a:gd name="connsiteX15" fmla="*/ 59017 w 248057"/>
                <a:gd name="connsiteY15" fmla="*/ 112593 h 253296"/>
                <a:gd name="connsiteX16" fmla="*/ 120000 w 248057"/>
                <a:gd name="connsiteY16" fmla="*/ 108898 h 253296"/>
                <a:gd name="connsiteX17" fmla="*/ 190234 w 248057"/>
                <a:gd name="connsiteY17" fmla="*/ 109055 h 253296"/>
                <a:gd name="connsiteX18" fmla="*/ 199564 w 248057"/>
                <a:gd name="connsiteY18" fmla="*/ 95742 h 253296"/>
                <a:gd name="connsiteX19" fmla="*/ 125818 w 248057"/>
                <a:gd name="connsiteY19" fmla="*/ 45085 h 25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8057" h="253296">
                  <a:moveTo>
                    <a:pt x="209" y="129863"/>
                  </a:moveTo>
                  <a:cubicBezTo>
                    <a:pt x="-3145" y="76454"/>
                    <a:pt x="34173" y="23883"/>
                    <a:pt x="85722" y="6744"/>
                  </a:cubicBezTo>
                  <a:cubicBezTo>
                    <a:pt x="171103" y="-21612"/>
                    <a:pt x="242307" y="44115"/>
                    <a:pt x="247941" y="116812"/>
                  </a:cubicBezTo>
                  <a:cubicBezTo>
                    <a:pt x="248964" y="130073"/>
                    <a:pt x="243198" y="136389"/>
                    <a:pt x="231746" y="141447"/>
                  </a:cubicBezTo>
                  <a:cubicBezTo>
                    <a:pt x="198306" y="156175"/>
                    <a:pt x="163844" y="159058"/>
                    <a:pt x="128046" y="153816"/>
                  </a:cubicBezTo>
                  <a:cubicBezTo>
                    <a:pt x="107814" y="150855"/>
                    <a:pt x="87452" y="148234"/>
                    <a:pt x="66905" y="152506"/>
                  </a:cubicBezTo>
                  <a:cubicBezTo>
                    <a:pt x="50972" y="155834"/>
                    <a:pt x="49111" y="159372"/>
                    <a:pt x="57628" y="173209"/>
                  </a:cubicBezTo>
                  <a:cubicBezTo>
                    <a:pt x="81974" y="212808"/>
                    <a:pt x="142853" y="220329"/>
                    <a:pt x="178153" y="188199"/>
                  </a:cubicBezTo>
                  <a:cubicBezTo>
                    <a:pt x="182765" y="184006"/>
                    <a:pt x="186565" y="176380"/>
                    <a:pt x="194296" y="179656"/>
                  </a:cubicBezTo>
                  <a:cubicBezTo>
                    <a:pt x="205775" y="184531"/>
                    <a:pt x="219298" y="186811"/>
                    <a:pt x="226976" y="197686"/>
                  </a:cubicBezTo>
                  <a:cubicBezTo>
                    <a:pt x="231248" y="203714"/>
                    <a:pt x="225404" y="209165"/>
                    <a:pt x="221184" y="213515"/>
                  </a:cubicBezTo>
                  <a:cubicBezTo>
                    <a:pt x="199721" y="235660"/>
                    <a:pt x="173462" y="247532"/>
                    <a:pt x="142905" y="251960"/>
                  </a:cubicBezTo>
                  <a:cubicBezTo>
                    <a:pt x="71439" y="262312"/>
                    <a:pt x="1860" y="211655"/>
                    <a:pt x="183" y="129863"/>
                  </a:cubicBezTo>
                  <a:close/>
                  <a:moveTo>
                    <a:pt x="125818" y="45058"/>
                  </a:moveTo>
                  <a:cubicBezTo>
                    <a:pt x="92667" y="44770"/>
                    <a:pt x="58572" y="69483"/>
                    <a:pt x="48351" y="101141"/>
                  </a:cubicBezTo>
                  <a:cubicBezTo>
                    <a:pt x="44499" y="113091"/>
                    <a:pt x="46176" y="114926"/>
                    <a:pt x="59017" y="112593"/>
                  </a:cubicBezTo>
                  <a:cubicBezTo>
                    <a:pt x="79196" y="108898"/>
                    <a:pt x="99245" y="107378"/>
                    <a:pt x="120000" y="108898"/>
                  </a:cubicBezTo>
                  <a:cubicBezTo>
                    <a:pt x="143272" y="110601"/>
                    <a:pt x="166832" y="114428"/>
                    <a:pt x="190234" y="109055"/>
                  </a:cubicBezTo>
                  <a:cubicBezTo>
                    <a:pt x="197363" y="107431"/>
                    <a:pt x="204098" y="106539"/>
                    <a:pt x="199564" y="95742"/>
                  </a:cubicBezTo>
                  <a:cubicBezTo>
                    <a:pt x="188007" y="68173"/>
                    <a:pt x="155406" y="45321"/>
                    <a:pt x="125818" y="45085"/>
                  </a:cubicBezTo>
                  <a:close/>
                </a:path>
              </a:pathLst>
            </a:custGeom>
            <a:grpFill/>
            <a:ln w="2603" cap="flat">
              <a:noFill/>
              <a:prstDash val="solid"/>
              <a:miter/>
            </a:ln>
          </p:spPr>
          <p:txBody>
            <a:bodyPr rtlCol="0" anchor="ctr"/>
            <a:lstStyle/>
            <a:p>
              <a:endParaRPr lang="LID4096"/>
            </a:p>
          </p:txBody>
        </p:sp>
        <p:sp>
          <p:nvSpPr>
            <p:cNvPr id="23" name="Forma libre: forma 22">
              <a:extLst>
                <a:ext uri="{FF2B5EF4-FFF2-40B4-BE49-F238E27FC236}">
                  <a16:creationId xmlns:a16="http://schemas.microsoft.com/office/drawing/2014/main" id="{5F79CC5F-0627-5D22-1082-801F04ADA887}"/>
                </a:ext>
              </a:extLst>
            </p:cNvPr>
            <p:cNvSpPr/>
            <p:nvPr/>
          </p:nvSpPr>
          <p:spPr>
            <a:xfrm>
              <a:off x="-644265" y="-148958"/>
              <a:ext cx="197465" cy="254515"/>
            </a:xfrm>
            <a:custGeom>
              <a:avLst/>
              <a:gdLst>
                <a:gd name="connsiteX0" fmla="*/ 99921 w 197465"/>
                <a:gd name="connsiteY0" fmla="*/ 27 h 254515"/>
                <a:gd name="connsiteX1" fmla="*/ 175894 w 197465"/>
                <a:gd name="connsiteY1" fmla="*/ 24766 h 254515"/>
                <a:gd name="connsiteX2" fmla="*/ 177624 w 197465"/>
                <a:gd name="connsiteY2" fmla="*/ 48745 h 254515"/>
                <a:gd name="connsiteX3" fmla="*/ 136558 w 197465"/>
                <a:gd name="connsiteY3" fmla="*/ 53803 h 254515"/>
                <a:gd name="connsiteX4" fmla="*/ 82467 w 197465"/>
                <a:gd name="connsiteY4" fmla="*/ 45365 h 254515"/>
                <a:gd name="connsiteX5" fmla="*/ 61345 w 197465"/>
                <a:gd name="connsiteY5" fmla="*/ 57708 h 254515"/>
                <a:gd name="connsiteX6" fmla="*/ 64647 w 197465"/>
                <a:gd name="connsiteY6" fmla="*/ 91620 h 254515"/>
                <a:gd name="connsiteX7" fmla="*/ 101389 w 197465"/>
                <a:gd name="connsiteY7" fmla="*/ 104644 h 254515"/>
                <a:gd name="connsiteX8" fmla="*/ 150972 w 197465"/>
                <a:gd name="connsiteY8" fmla="*/ 116490 h 254515"/>
                <a:gd name="connsiteX9" fmla="*/ 197410 w 197465"/>
                <a:gd name="connsiteY9" fmla="*/ 178442 h 254515"/>
                <a:gd name="connsiteX10" fmla="*/ 158310 w 197465"/>
                <a:gd name="connsiteY10" fmla="*/ 240133 h 254515"/>
                <a:gd name="connsiteX11" fmla="*/ 21511 w 197465"/>
                <a:gd name="connsiteY11" fmla="*/ 230332 h 254515"/>
                <a:gd name="connsiteX12" fmla="*/ 18418 w 197465"/>
                <a:gd name="connsiteY12" fmla="*/ 227921 h 254515"/>
                <a:gd name="connsiteX13" fmla="*/ 519 w 197465"/>
                <a:gd name="connsiteY13" fmla="*/ 206484 h 254515"/>
                <a:gd name="connsiteX14" fmla="*/ 27066 w 197465"/>
                <a:gd name="connsiteY14" fmla="*/ 182583 h 254515"/>
                <a:gd name="connsiteX15" fmla="*/ 41899 w 197465"/>
                <a:gd name="connsiteY15" fmla="*/ 188087 h 254515"/>
                <a:gd name="connsiteX16" fmla="*/ 122904 w 197465"/>
                <a:gd name="connsiteY16" fmla="*/ 205802 h 254515"/>
                <a:gd name="connsiteX17" fmla="*/ 147984 w 197465"/>
                <a:gd name="connsiteY17" fmla="*/ 180487 h 254515"/>
                <a:gd name="connsiteX18" fmla="*/ 123402 w 197465"/>
                <a:gd name="connsiteY18" fmla="*/ 153703 h 254515"/>
                <a:gd name="connsiteX19" fmla="*/ 70989 w 197465"/>
                <a:gd name="connsiteY19" fmla="*/ 142330 h 254515"/>
                <a:gd name="connsiteX20" fmla="*/ 16269 w 197465"/>
                <a:gd name="connsiteY20" fmla="*/ 108995 h 254515"/>
                <a:gd name="connsiteX21" fmla="*/ 34771 w 197465"/>
                <a:gd name="connsiteY21" fmla="*/ 20311 h 254515"/>
                <a:gd name="connsiteX22" fmla="*/ 99921 w 197465"/>
                <a:gd name="connsiteY22" fmla="*/ 27 h 25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7465" h="254515">
                  <a:moveTo>
                    <a:pt x="99921" y="27"/>
                  </a:moveTo>
                  <a:cubicBezTo>
                    <a:pt x="127622" y="1023"/>
                    <a:pt x="153252" y="8597"/>
                    <a:pt x="175894" y="24766"/>
                  </a:cubicBezTo>
                  <a:cubicBezTo>
                    <a:pt x="187845" y="33310"/>
                    <a:pt x="187923" y="38446"/>
                    <a:pt x="177624" y="48745"/>
                  </a:cubicBezTo>
                  <a:cubicBezTo>
                    <a:pt x="160249" y="66120"/>
                    <a:pt x="157707" y="66435"/>
                    <a:pt x="136558" y="53803"/>
                  </a:cubicBezTo>
                  <a:cubicBezTo>
                    <a:pt x="119655" y="43714"/>
                    <a:pt x="101677" y="40778"/>
                    <a:pt x="82467" y="45365"/>
                  </a:cubicBezTo>
                  <a:cubicBezTo>
                    <a:pt x="74108" y="47356"/>
                    <a:pt x="67084" y="51445"/>
                    <a:pt x="61345" y="57708"/>
                  </a:cubicBezTo>
                  <a:cubicBezTo>
                    <a:pt x="51019" y="69003"/>
                    <a:pt x="52277" y="82500"/>
                    <a:pt x="64647" y="91620"/>
                  </a:cubicBezTo>
                  <a:cubicBezTo>
                    <a:pt x="75523" y="99639"/>
                    <a:pt x="88757" y="101499"/>
                    <a:pt x="101389" y="104644"/>
                  </a:cubicBezTo>
                  <a:cubicBezTo>
                    <a:pt x="117873" y="108732"/>
                    <a:pt x="134881" y="110619"/>
                    <a:pt x="150972" y="116490"/>
                  </a:cubicBezTo>
                  <a:cubicBezTo>
                    <a:pt x="179983" y="127077"/>
                    <a:pt x="196231" y="148357"/>
                    <a:pt x="197410" y="178442"/>
                  </a:cubicBezTo>
                  <a:cubicBezTo>
                    <a:pt x="198511" y="206667"/>
                    <a:pt x="183258" y="228602"/>
                    <a:pt x="158310" y="240133"/>
                  </a:cubicBezTo>
                  <a:cubicBezTo>
                    <a:pt x="111557" y="261780"/>
                    <a:pt x="65250" y="259369"/>
                    <a:pt x="21511" y="230332"/>
                  </a:cubicBezTo>
                  <a:cubicBezTo>
                    <a:pt x="20410" y="229598"/>
                    <a:pt x="19336" y="228838"/>
                    <a:pt x="18418" y="227921"/>
                  </a:cubicBezTo>
                  <a:cubicBezTo>
                    <a:pt x="11552" y="221238"/>
                    <a:pt x="-2914" y="217674"/>
                    <a:pt x="519" y="206484"/>
                  </a:cubicBezTo>
                  <a:cubicBezTo>
                    <a:pt x="3978" y="195188"/>
                    <a:pt x="16164" y="188270"/>
                    <a:pt x="27066" y="182583"/>
                  </a:cubicBezTo>
                  <a:cubicBezTo>
                    <a:pt x="33461" y="179255"/>
                    <a:pt x="37497" y="184706"/>
                    <a:pt x="41899" y="188087"/>
                  </a:cubicBezTo>
                  <a:cubicBezTo>
                    <a:pt x="66114" y="206641"/>
                    <a:pt x="92688" y="214634"/>
                    <a:pt x="122904" y="205802"/>
                  </a:cubicBezTo>
                  <a:cubicBezTo>
                    <a:pt x="137449" y="201557"/>
                    <a:pt x="147565" y="191231"/>
                    <a:pt x="147984" y="180487"/>
                  </a:cubicBezTo>
                  <a:cubicBezTo>
                    <a:pt x="148456" y="168693"/>
                    <a:pt x="139310" y="157792"/>
                    <a:pt x="123402" y="153703"/>
                  </a:cubicBezTo>
                  <a:cubicBezTo>
                    <a:pt x="106106" y="149222"/>
                    <a:pt x="88285" y="146785"/>
                    <a:pt x="70989" y="142330"/>
                  </a:cubicBezTo>
                  <a:cubicBezTo>
                    <a:pt x="49552" y="136800"/>
                    <a:pt x="29137" y="128099"/>
                    <a:pt x="16269" y="108995"/>
                  </a:cubicBezTo>
                  <a:cubicBezTo>
                    <a:pt x="-1971" y="81949"/>
                    <a:pt x="7123" y="39835"/>
                    <a:pt x="34771" y="20311"/>
                  </a:cubicBezTo>
                  <a:cubicBezTo>
                    <a:pt x="54164" y="6605"/>
                    <a:pt x="75890" y="-497"/>
                    <a:pt x="99921" y="27"/>
                  </a:cubicBezTo>
                  <a:close/>
                </a:path>
              </a:pathLst>
            </a:custGeom>
            <a:grpFill/>
            <a:ln w="2603" cap="flat">
              <a:noFill/>
              <a:prstDash val="solid"/>
              <a:miter/>
            </a:ln>
          </p:spPr>
          <p:txBody>
            <a:bodyPr rtlCol="0" anchor="ctr"/>
            <a:lstStyle/>
            <a:p>
              <a:endParaRPr lang="LID4096"/>
            </a:p>
          </p:txBody>
        </p:sp>
        <p:sp>
          <p:nvSpPr>
            <p:cNvPr id="24" name="Forma libre: forma 23">
              <a:extLst>
                <a:ext uri="{FF2B5EF4-FFF2-40B4-BE49-F238E27FC236}">
                  <a16:creationId xmlns:a16="http://schemas.microsoft.com/office/drawing/2014/main" id="{D0024F7A-ADC5-BFAA-52CB-28278988ECBB}"/>
                </a:ext>
              </a:extLst>
            </p:cNvPr>
            <p:cNvSpPr/>
            <p:nvPr/>
          </p:nvSpPr>
          <p:spPr>
            <a:xfrm>
              <a:off x="-402208" y="-140570"/>
              <a:ext cx="45637" cy="240891"/>
            </a:xfrm>
            <a:custGeom>
              <a:avLst/>
              <a:gdLst>
                <a:gd name="connsiteX0" fmla="*/ 45609 w 45637"/>
                <a:gd name="connsiteY0" fmla="*/ 119135 h 240891"/>
                <a:gd name="connsiteX1" fmla="*/ 45583 w 45637"/>
                <a:gd name="connsiteY1" fmla="*/ 221289 h 240891"/>
                <a:gd name="connsiteX2" fmla="*/ 25535 w 45637"/>
                <a:gd name="connsiteY2" fmla="*/ 240891 h 240891"/>
                <a:gd name="connsiteX3" fmla="*/ 15052 w 45637"/>
                <a:gd name="connsiteY3" fmla="*/ 240655 h 240891"/>
                <a:gd name="connsiteX4" fmla="*/ 10 w 45637"/>
                <a:gd name="connsiteY4" fmla="*/ 224067 h 240891"/>
                <a:gd name="connsiteX5" fmla="*/ 219 w 45637"/>
                <a:gd name="connsiteY5" fmla="*/ 110120 h 240891"/>
                <a:gd name="connsiteX6" fmla="*/ 10 w 45637"/>
                <a:gd name="connsiteY6" fmla="*/ 17138 h 240891"/>
                <a:gd name="connsiteX7" fmla="*/ 16939 w 45637"/>
                <a:gd name="connsiteY7" fmla="*/ 51 h 240891"/>
                <a:gd name="connsiteX8" fmla="*/ 27422 w 45637"/>
                <a:gd name="connsiteY8" fmla="*/ 51 h 240891"/>
                <a:gd name="connsiteX9" fmla="*/ 45583 w 45637"/>
                <a:gd name="connsiteY9" fmla="*/ 18291 h 240891"/>
                <a:gd name="connsiteX10" fmla="*/ 45609 w 45637"/>
                <a:gd name="connsiteY10" fmla="*/ 119135 h 24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637" h="240891">
                  <a:moveTo>
                    <a:pt x="45609" y="119135"/>
                  </a:moveTo>
                  <a:cubicBezTo>
                    <a:pt x="45609" y="153177"/>
                    <a:pt x="45688" y="187246"/>
                    <a:pt x="45583" y="221289"/>
                  </a:cubicBezTo>
                  <a:cubicBezTo>
                    <a:pt x="45531" y="238140"/>
                    <a:pt x="42674" y="240813"/>
                    <a:pt x="25535" y="240891"/>
                  </a:cubicBezTo>
                  <a:cubicBezTo>
                    <a:pt x="22049" y="240891"/>
                    <a:pt x="18564" y="240760"/>
                    <a:pt x="15052" y="240655"/>
                  </a:cubicBezTo>
                  <a:cubicBezTo>
                    <a:pt x="4307" y="240315"/>
                    <a:pt x="-148" y="235204"/>
                    <a:pt x="10" y="224067"/>
                  </a:cubicBezTo>
                  <a:cubicBezTo>
                    <a:pt x="481" y="186093"/>
                    <a:pt x="219" y="148093"/>
                    <a:pt x="219" y="110120"/>
                  </a:cubicBezTo>
                  <a:cubicBezTo>
                    <a:pt x="219" y="79117"/>
                    <a:pt x="612" y="48115"/>
                    <a:pt x="10" y="17138"/>
                  </a:cubicBezTo>
                  <a:cubicBezTo>
                    <a:pt x="-253" y="4533"/>
                    <a:pt x="4858" y="-578"/>
                    <a:pt x="16939" y="51"/>
                  </a:cubicBezTo>
                  <a:cubicBezTo>
                    <a:pt x="20425" y="235"/>
                    <a:pt x="23936" y="-1"/>
                    <a:pt x="27422" y="51"/>
                  </a:cubicBezTo>
                  <a:cubicBezTo>
                    <a:pt x="43487" y="340"/>
                    <a:pt x="45531" y="2305"/>
                    <a:pt x="45583" y="18291"/>
                  </a:cubicBezTo>
                  <a:cubicBezTo>
                    <a:pt x="45662" y="51915"/>
                    <a:pt x="45583" y="85538"/>
                    <a:pt x="45609" y="119135"/>
                  </a:cubicBezTo>
                  <a:close/>
                </a:path>
              </a:pathLst>
            </a:custGeom>
            <a:grpFill/>
            <a:ln w="2603" cap="flat">
              <a:noFill/>
              <a:prstDash val="solid"/>
              <a:miter/>
            </a:ln>
          </p:spPr>
          <p:txBody>
            <a:bodyPr rtlCol="0" anchor="ctr"/>
            <a:lstStyle/>
            <a:p>
              <a:endParaRPr lang="LID4096"/>
            </a:p>
          </p:txBody>
        </p:sp>
        <p:sp>
          <p:nvSpPr>
            <p:cNvPr id="25" name="Forma libre: forma 24">
              <a:extLst>
                <a:ext uri="{FF2B5EF4-FFF2-40B4-BE49-F238E27FC236}">
                  <a16:creationId xmlns:a16="http://schemas.microsoft.com/office/drawing/2014/main" id="{53033889-D463-C3E3-1DEF-7F887C33619D}"/>
                </a:ext>
              </a:extLst>
            </p:cNvPr>
            <p:cNvSpPr/>
            <p:nvPr/>
          </p:nvSpPr>
          <p:spPr>
            <a:xfrm>
              <a:off x="-409354" y="-219690"/>
              <a:ext cx="60098" cy="59335"/>
            </a:xfrm>
            <a:custGeom>
              <a:avLst/>
              <a:gdLst>
                <a:gd name="connsiteX0" fmla="*/ 29745 w 60098"/>
                <a:gd name="connsiteY0" fmla="*/ 1 h 59335"/>
                <a:gd name="connsiteX1" fmla="*/ 60093 w 60098"/>
                <a:gd name="connsiteY1" fmla="*/ 31266 h 59335"/>
                <a:gd name="connsiteX2" fmla="*/ 29457 w 60098"/>
                <a:gd name="connsiteY2" fmla="*/ 59333 h 59335"/>
                <a:gd name="connsiteX3" fmla="*/ 1 w 60098"/>
                <a:gd name="connsiteY3" fmla="*/ 28514 h 59335"/>
                <a:gd name="connsiteX4" fmla="*/ 29771 w 60098"/>
                <a:gd name="connsiteY4" fmla="*/ 1 h 59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8" h="59334">
                  <a:moveTo>
                    <a:pt x="29745" y="1"/>
                  </a:moveTo>
                  <a:cubicBezTo>
                    <a:pt x="46649" y="159"/>
                    <a:pt x="60433" y="14363"/>
                    <a:pt x="60093" y="31266"/>
                  </a:cubicBezTo>
                  <a:cubicBezTo>
                    <a:pt x="59778" y="46466"/>
                    <a:pt x="45522" y="59517"/>
                    <a:pt x="29457" y="59333"/>
                  </a:cubicBezTo>
                  <a:cubicBezTo>
                    <a:pt x="13550" y="59150"/>
                    <a:pt x="105" y="45103"/>
                    <a:pt x="1" y="28514"/>
                  </a:cubicBezTo>
                  <a:cubicBezTo>
                    <a:pt x="-104" y="12921"/>
                    <a:pt x="13550" y="-156"/>
                    <a:pt x="29771" y="1"/>
                  </a:cubicBezTo>
                  <a:close/>
                </a:path>
              </a:pathLst>
            </a:custGeom>
            <a:grpFill/>
            <a:ln w="2603" cap="flat">
              <a:noFill/>
              <a:prstDash val="solid"/>
              <a:miter/>
            </a:ln>
          </p:spPr>
          <p:txBody>
            <a:bodyPr rtlCol="0" anchor="ctr"/>
            <a:lstStyle/>
            <a:p>
              <a:endParaRPr lang="LID4096"/>
            </a:p>
          </p:txBody>
        </p:sp>
        <p:sp>
          <p:nvSpPr>
            <p:cNvPr id="26" name="Forma libre: forma 25">
              <a:extLst>
                <a:ext uri="{FF2B5EF4-FFF2-40B4-BE49-F238E27FC236}">
                  <a16:creationId xmlns:a16="http://schemas.microsoft.com/office/drawing/2014/main" id="{B9D371BE-C9F8-B355-B9C6-FBC620D5599F}"/>
                </a:ext>
              </a:extLst>
            </p:cNvPr>
            <p:cNvSpPr/>
            <p:nvPr/>
          </p:nvSpPr>
          <p:spPr>
            <a:xfrm>
              <a:off x="-340151" y="48719"/>
              <a:ext cx="54289" cy="55925"/>
            </a:xfrm>
            <a:custGeom>
              <a:avLst/>
              <a:gdLst>
                <a:gd name="connsiteX0" fmla="*/ 28418 w 54289"/>
                <a:gd name="connsiteY0" fmla="*/ 55925 h 55925"/>
                <a:gd name="connsiteX1" fmla="*/ 10 w 54289"/>
                <a:gd name="connsiteY1" fmla="*/ 28041 h 55925"/>
                <a:gd name="connsiteX2" fmla="*/ 25693 w 54289"/>
                <a:gd name="connsiteY2" fmla="*/ 0 h 55925"/>
                <a:gd name="connsiteX3" fmla="*/ 54284 w 54289"/>
                <a:gd name="connsiteY3" fmla="*/ 29797 h 55925"/>
                <a:gd name="connsiteX4" fmla="*/ 28444 w 54289"/>
                <a:gd name="connsiteY4" fmla="*/ 55925 h 55925"/>
                <a:gd name="connsiteX5" fmla="*/ 36568 w 54289"/>
                <a:gd name="connsiteY5" fmla="*/ 31107 h 55925"/>
                <a:gd name="connsiteX6" fmla="*/ 39766 w 54289"/>
                <a:gd name="connsiteY6" fmla="*/ 39651 h 55925"/>
                <a:gd name="connsiteX7" fmla="*/ 45583 w 54289"/>
                <a:gd name="connsiteY7" fmla="*/ 29902 h 55925"/>
                <a:gd name="connsiteX8" fmla="*/ 31275 w 54289"/>
                <a:gd name="connsiteY8" fmla="*/ 10011 h 55925"/>
                <a:gd name="connsiteX9" fmla="*/ 8108 w 54289"/>
                <a:gd name="connsiteY9" fmla="*/ 24267 h 55925"/>
                <a:gd name="connsiteX10" fmla="*/ 20608 w 54289"/>
                <a:gd name="connsiteY10" fmla="*/ 47303 h 55925"/>
                <a:gd name="connsiteX11" fmla="*/ 31170 w 54289"/>
                <a:gd name="connsiteY11" fmla="*/ 45993 h 55925"/>
                <a:gd name="connsiteX12" fmla="*/ 23439 w 54289"/>
                <a:gd name="connsiteY12" fmla="*/ 40516 h 55925"/>
                <a:gd name="connsiteX13" fmla="*/ 16887 w 54289"/>
                <a:gd name="connsiteY13" fmla="*/ 19917 h 55925"/>
                <a:gd name="connsiteX14" fmla="*/ 28942 w 54289"/>
                <a:gd name="connsiteY14" fmla="*/ 14335 h 55925"/>
                <a:gd name="connsiteX15" fmla="*/ 36568 w 54289"/>
                <a:gd name="connsiteY15" fmla="*/ 31134 h 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289" h="55925">
                  <a:moveTo>
                    <a:pt x="28418" y="55925"/>
                  </a:moveTo>
                  <a:cubicBezTo>
                    <a:pt x="12484" y="55873"/>
                    <a:pt x="-409" y="43215"/>
                    <a:pt x="10" y="28041"/>
                  </a:cubicBezTo>
                  <a:cubicBezTo>
                    <a:pt x="403" y="13365"/>
                    <a:pt x="12642" y="26"/>
                    <a:pt x="25693" y="0"/>
                  </a:cubicBezTo>
                  <a:cubicBezTo>
                    <a:pt x="41076" y="0"/>
                    <a:pt x="54599" y="14073"/>
                    <a:pt x="54284" y="29797"/>
                  </a:cubicBezTo>
                  <a:cubicBezTo>
                    <a:pt x="53996" y="43739"/>
                    <a:pt x="41914" y="55978"/>
                    <a:pt x="28444" y="55925"/>
                  </a:cubicBezTo>
                  <a:close/>
                  <a:moveTo>
                    <a:pt x="36568" y="31107"/>
                  </a:moveTo>
                  <a:cubicBezTo>
                    <a:pt x="36490" y="33466"/>
                    <a:pt x="35258" y="39179"/>
                    <a:pt x="39766" y="39651"/>
                  </a:cubicBezTo>
                  <a:cubicBezTo>
                    <a:pt x="45269" y="40253"/>
                    <a:pt x="45400" y="34016"/>
                    <a:pt x="45583" y="29902"/>
                  </a:cubicBezTo>
                  <a:cubicBezTo>
                    <a:pt x="46055" y="19681"/>
                    <a:pt x="42727" y="11714"/>
                    <a:pt x="31275" y="10011"/>
                  </a:cubicBezTo>
                  <a:cubicBezTo>
                    <a:pt x="19586" y="8281"/>
                    <a:pt x="10860" y="13759"/>
                    <a:pt x="8108" y="24267"/>
                  </a:cubicBezTo>
                  <a:cubicBezTo>
                    <a:pt x="5592" y="33859"/>
                    <a:pt x="11148" y="44184"/>
                    <a:pt x="20608" y="47303"/>
                  </a:cubicBezTo>
                  <a:cubicBezTo>
                    <a:pt x="24382" y="48535"/>
                    <a:pt x="29990" y="49871"/>
                    <a:pt x="31170" y="45993"/>
                  </a:cubicBezTo>
                  <a:cubicBezTo>
                    <a:pt x="32690" y="40987"/>
                    <a:pt x="27160" y="41459"/>
                    <a:pt x="23439" y="40516"/>
                  </a:cubicBezTo>
                  <a:cubicBezTo>
                    <a:pt x="11148" y="37371"/>
                    <a:pt x="17411" y="26836"/>
                    <a:pt x="16887" y="19917"/>
                  </a:cubicBezTo>
                  <a:cubicBezTo>
                    <a:pt x="16363" y="12920"/>
                    <a:pt x="23937" y="13077"/>
                    <a:pt x="28942" y="14335"/>
                  </a:cubicBezTo>
                  <a:cubicBezTo>
                    <a:pt x="36752" y="16274"/>
                    <a:pt x="38743" y="22171"/>
                    <a:pt x="36568" y="31134"/>
                  </a:cubicBezTo>
                  <a:close/>
                </a:path>
              </a:pathLst>
            </a:custGeom>
            <a:grpFill/>
            <a:ln w="2603" cap="flat">
              <a:noFill/>
              <a:prstDash val="solid"/>
              <a:miter/>
            </a:ln>
          </p:spPr>
          <p:txBody>
            <a:bodyPr rtlCol="0" anchor="ctr"/>
            <a:lstStyle/>
            <a:p>
              <a:endParaRPr lang="LID4096"/>
            </a:p>
          </p:txBody>
        </p:sp>
      </p:grpSp>
      <p:sp>
        <p:nvSpPr>
          <p:cNvPr id="28" name="Rectangle 27">
            <a:extLst>
              <a:ext uri="{FF2B5EF4-FFF2-40B4-BE49-F238E27FC236}">
                <a16:creationId xmlns:a16="http://schemas.microsoft.com/office/drawing/2014/main" id="{2023008A-7BB3-DD23-3C9B-4503508EE971}"/>
              </a:ext>
            </a:extLst>
          </p:cNvPr>
          <p:cNvSpPr/>
          <p:nvPr/>
        </p:nvSpPr>
        <p:spPr>
          <a:xfrm>
            <a:off x="446867" y="2978750"/>
            <a:ext cx="4041914" cy="421654"/>
          </a:xfrm>
          <a:prstGeom prst="rect">
            <a:avLst/>
          </a:prstGeom>
        </p:spPr>
        <p:txBody>
          <a:bodyPr wrap="square">
            <a:spAutoFit/>
          </a:bodyPr>
          <a:lstStyle/>
          <a:p>
            <a:pPr algn="ctr" rtl="1">
              <a:lnSpc>
                <a:spcPct val="107000"/>
              </a:lnSpc>
              <a:spcAft>
                <a:spcPts val="800"/>
              </a:spcAft>
            </a:pPr>
            <a:r>
              <a:rPr lang="fa-IR" sz="2000" b="1" dirty="0">
                <a:solidFill>
                  <a:schemeClr val="bg1"/>
                </a:solidFill>
                <a:latin typeface="Vazir" panose="020B0603030804020204" pitchFamily="34" charset="-78"/>
                <a:cs typeface="Vazir" panose="020B0603030804020204" pitchFamily="34" charset="-78"/>
              </a:rPr>
              <a:t>موضوع: پاورپوینت شرکت و برند پپسی</a:t>
            </a:r>
            <a:endParaRPr lang="en-US" sz="2000" b="1" dirty="0">
              <a:solidFill>
                <a:schemeClr val="bg1"/>
              </a:solidFill>
              <a:latin typeface="Vazir" panose="020B0603030804020204" pitchFamily="34" charset="-78"/>
              <a:cs typeface="Vazir" panose="020B0603030804020204" pitchFamily="34" charset="-78"/>
            </a:endParaRPr>
          </a:p>
        </p:txBody>
      </p:sp>
      <p:sp>
        <p:nvSpPr>
          <p:cNvPr id="29" name="Rectangle 28">
            <a:extLst>
              <a:ext uri="{FF2B5EF4-FFF2-40B4-BE49-F238E27FC236}">
                <a16:creationId xmlns:a16="http://schemas.microsoft.com/office/drawing/2014/main" id="{170DFCDD-E4DB-7C6C-13D2-BBC225430A64}"/>
              </a:ext>
            </a:extLst>
          </p:cNvPr>
          <p:cNvSpPr/>
          <p:nvPr/>
        </p:nvSpPr>
        <p:spPr>
          <a:xfrm>
            <a:off x="446867" y="3896109"/>
            <a:ext cx="4041914" cy="421654"/>
          </a:xfrm>
          <a:prstGeom prst="rect">
            <a:avLst/>
          </a:prstGeom>
        </p:spPr>
        <p:txBody>
          <a:bodyPr wrap="square">
            <a:spAutoFit/>
          </a:bodyPr>
          <a:lstStyle/>
          <a:p>
            <a:pPr algn="ctr" rtl="1">
              <a:lnSpc>
                <a:spcPct val="107000"/>
              </a:lnSpc>
              <a:spcAft>
                <a:spcPts val="800"/>
              </a:spcAft>
            </a:pPr>
            <a:r>
              <a:rPr lang="fa-IR" sz="2000" b="1" dirty="0">
                <a:solidFill>
                  <a:schemeClr val="bg1"/>
                </a:solidFill>
                <a:latin typeface="Vazir" panose="020B0603030804020204" pitchFamily="34" charset="-78"/>
                <a:cs typeface="Vazir" panose="020B0603030804020204" pitchFamily="34" charset="-78"/>
              </a:rPr>
              <a:t>استاد راهنما:  دکتر علیرضا عزیزی</a:t>
            </a:r>
            <a:endParaRPr lang="en-US" sz="2000" b="1" dirty="0">
              <a:solidFill>
                <a:schemeClr val="bg1"/>
              </a:solidFill>
              <a:latin typeface="Vazir" panose="020B0603030804020204" pitchFamily="34" charset="-78"/>
              <a:cs typeface="Vazir" panose="020B0603030804020204" pitchFamily="34" charset="-78"/>
            </a:endParaRPr>
          </a:p>
        </p:txBody>
      </p:sp>
      <p:sp>
        <p:nvSpPr>
          <p:cNvPr id="30" name="Rectangle 29">
            <a:extLst>
              <a:ext uri="{FF2B5EF4-FFF2-40B4-BE49-F238E27FC236}">
                <a16:creationId xmlns:a16="http://schemas.microsoft.com/office/drawing/2014/main" id="{6BCBFDED-7F19-D951-842C-4C822D580964}"/>
              </a:ext>
            </a:extLst>
          </p:cNvPr>
          <p:cNvSpPr/>
          <p:nvPr/>
        </p:nvSpPr>
        <p:spPr>
          <a:xfrm>
            <a:off x="446867" y="4813468"/>
            <a:ext cx="4041914" cy="421654"/>
          </a:xfrm>
          <a:prstGeom prst="rect">
            <a:avLst/>
          </a:prstGeom>
        </p:spPr>
        <p:txBody>
          <a:bodyPr wrap="square">
            <a:spAutoFit/>
          </a:bodyPr>
          <a:lstStyle/>
          <a:p>
            <a:pPr algn="ctr" rtl="1">
              <a:lnSpc>
                <a:spcPct val="107000"/>
              </a:lnSpc>
              <a:spcAft>
                <a:spcPts val="800"/>
              </a:spcAft>
            </a:pPr>
            <a:r>
              <a:rPr lang="fa-IR" sz="2000" b="1" dirty="0">
                <a:solidFill>
                  <a:schemeClr val="bg1"/>
                </a:solidFill>
                <a:latin typeface="Vazir" panose="020B0603030804020204" pitchFamily="34" charset="-78"/>
                <a:cs typeface="Vazir" panose="020B0603030804020204" pitchFamily="34" charset="-78"/>
              </a:rPr>
              <a:t>پژوهشگر: محمد جواد عزیزی</a:t>
            </a:r>
            <a:endParaRPr lang="en-US" sz="2000" b="1" dirty="0">
              <a:solidFill>
                <a:schemeClr val="bg1"/>
              </a:solidFill>
              <a:latin typeface="Vazir" panose="020B0603030804020204" pitchFamily="34" charset="-78"/>
              <a:cs typeface="Vazir" panose="020B0603030804020204" pitchFamily="34" charset="-78"/>
            </a:endParaRPr>
          </a:p>
        </p:txBody>
      </p:sp>
      <p:sp>
        <p:nvSpPr>
          <p:cNvPr id="31" name="Rectangle 30">
            <a:extLst>
              <a:ext uri="{FF2B5EF4-FFF2-40B4-BE49-F238E27FC236}">
                <a16:creationId xmlns:a16="http://schemas.microsoft.com/office/drawing/2014/main" id="{D55791A7-4188-844E-2CEE-8CACB406C521}"/>
              </a:ext>
            </a:extLst>
          </p:cNvPr>
          <p:cNvSpPr/>
          <p:nvPr/>
        </p:nvSpPr>
        <p:spPr>
          <a:xfrm>
            <a:off x="446867" y="5730825"/>
            <a:ext cx="4041914" cy="421654"/>
          </a:xfrm>
          <a:prstGeom prst="rect">
            <a:avLst/>
          </a:prstGeom>
        </p:spPr>
        <p:txBody>
          <a:bodyPr wrap="square">
            <a:spAutoFit/>
          </a:bodyPr>
          <a:lstStyle/>
          <a:p>
            <a:pPr algn="ctr" rtl="1">
              <a:lnSpc>
                <a:spcPct val="107000"/>
              </a:lnSpc>
              <a:spcAft>
                <a:spcPts val="800"/>
              </a:spcAft>
            </a:pPr>
            <a:r>
              <a:rPr lang="fa-IR" sz="2000" b="1" dirty="0">
                <a:solidFill>
                  <a:schemeClr val="bg1"/>
                </a:solidFill>
                <a:latin typeface="Vazir" panose="020B0603030804020204" pitchFamily="34" charset="-78"/>
                <a:cs typeface="Vazir" panose="020B0603030804020204" pitchFamily="34" charset="-78"/>
              </a:rPr>
              <a:t>تاریخ ارائه: .........</a:t>
            </a:r>
            <a:endParaRPr lang="en-US" sz="2000" b="1" dirty="0">
              <a:solidFill>
                <a:schemeClr val="bg1"/>
              </a:solidFill>
              <a:latin typeface="Vazir" panose="020B0603030804020204" pitchFamily="34" charset="-78"/>
              <a:cs typeface="Vazir" panose="020B0603030804020204" pitchFamily="34" charset="-78"/>
            </a:endParaRPr>
          </a:p>
        </p:txBody>
      </p:sp>
      <p:pic>
        <p:nvPicPr>
          <p:cNvPr id="34" name="Graphic 33">
            <a:extLst>
              <a:ext uri="{FF2B5EF4-FFF2-40B4-BE49-F238E27FC236}">
                <a16:creationId xmlns:a16="http://schemas.microsoft.com/office/drawing/2014/main" id="{6DE27776-1C47-975F-CCA0-28A58A96419E}"/>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859486" y="571124"/>
            <a:ext cx="1216677" cy="1911921"/>
          </a:xfrm>
          <a:prstGeom prst="rect">
            <a:avLst/>
          </a:prstGeom>
        </p:spPr>
      </p:pic>
    </p:spTree>
    <p:extLst>
      <p:ext uri="{BB962C8B-B14F-4D97-AF65-F5344CB8AC3E}">
        <p14:creationId xmlns:p14="http://schemas.microsoft.com/office/powerpoint/2010/main" val="33218860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28291" y="791272"/>
            <a:ext cx="6327148" cy="1446550"/>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این کمپانی پس از اینکه توسط سرمایه گذاران مختلف دست به دست شد، در نهایت در سال 1931 توسط کمپانی لفت خریداری شد. </a:t>
            </a:r>
          </a:p>
        </p:txBody>
      </p:sp>
      <p:sp>
        <p:nvSpPr>
          <p:cNvPr id="4" name="Rectangle 3"/>
          <p:cNvSpPr/>
          <p:nvPr/>
        </p:nvSpPr>
        <p:spPr>
          <a:xfrm>
            <a:off x="5218386" y="2434965"/>
            <a:ext cx="6737053" cy="2185214"/>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اما در این دوران تازه رکود بزرگ شروع شده بود و رییس کمپانی لفت و مالک شرکت پپسی، جی گوت نیز در آن وضعیت بد اقتصادی نتوانست پپسی را به روزهای اوج خودش برگرداند.</a:t>
            </a:r>
          </a:p>
        </p:txBody>
      </p:sp>
      <p:pic>
        <p:nvPicPr>
          <p:cNvPr id="8" name="Picture 7"/>
          <p:cNvPicPr>
            <a:picLocks noChangeAspect="1"/>
          </p:cNvPicPr>
          <p:nvPr/>
        </p:nvPicPr>
        <p:blipFill>
          <a:blip r:embed="rId2"/>
          <a:stretch>
            <a:fillRect/>
          </a:stretch>
        </p:blipFill>
        <p:spPr>
          <a:xfrm>
            <a:off x="668739" y="973079"/>
            <a:ext cx="4148922" cy="5202409"/>
          </a:xfrm>
          <a:prstGeom prst="roundRect">
            <a:avLst/>
          </a:prstGeom>
          <a:effectLst>
            <a:outerShdw blurRad="63500" algn="ctr" rotWithShape="0">
              <a:prstClr val="black">
                <a:alpha val="25000"/>
              </a:prstClr>
            </a:outerShdw>
          </a:effectLst>
        </p:spPr>
      </p:pic>
      <p:sp>
        <p:nvSpPr>
          <p:cNvPr id="5" name="TextBox 4">
            <a:extLst>
              <a:ext uri="{FF2B5EF4-FFF2-40B4-BE49-F238E27FC236}">
                <a16:creationId xmlns:a16="http://schemas.microsoft.com/office/drawing/2014/main" id="{F98B9471-A264-4606-2975-147E1B1F4161}"/>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pic>
        <p:nvPicPr>
          <p:cNvPr id="6" name="Picture 5">
            <a:extLst>
              <a:ext uri="{FF2B5EF4-FFF2-40B4-BE49-F238E27FC236}">
                <a16:creationId xmlns:a16="http://schemas.microsoft.com/office/drawing/2014/main" id="{2B6F01A9-80C4-C937-9634-2A9814225EC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18386" y="4304984"/>
            <a:ext cx="3443471" cy="1933589"/>
          </a:xfrm>
          <a:prstGeom prst="roundRect">
            <a:avLst/>
          </a:prstGeom>
          <a:effectLst>
            <a:outerShdw blurRad="63500" algn="ctr" rotWithShape="0">
              <a:prstClr val="black">
                <a:alpha val="25000"/>
              </a:prstClr>
            </a:outerShdw>
          </a:effectLst>
        </p:spPr>
      </p:pic>
      <p:pic>
        <p:nvPicPr>
          <p:cNvPr id="7" name="Picture 6">
            <a:extLst>
              <a:ext uri="{FF2B5EF4-FFF2-40B4-BE49-F238E27FC236}">
                <a16:creationId xmlns:a16="http://schemas.microsoft.com/office/drawing/2014/main" id="{C30A8CD2-17FF-9261-E265-4D295A13602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76945" y="5190439"/>
            <a:ext cx="2425176" cy="1388964"/>
          </a:xfrm>
          <a:prstGeom prst="roundRect">
            <a:avLst/>
          </a:prstGeom>
          <a:effectLst>
            <a:outerShdw blurRad="63500" algn="ctr" rotWithShape="0">
              <a:prstClr val="black">
                <a:alpha val="25000"/>
              </a:prstClr>
            </a:outerShdw>
          </a:effectLst>
        </p:spPr>
      </p:pic>
    </p:spTree>
    <p:extLst>
      <p:ext uri="{BB962C8B-B14F-4D97-AF65-F5344CB8AC3E}">
        <p14:creationId xmlns:p14="http://schemas.microsoft.com/office/powerpoint/2010/main" val="2151163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11787" y="1373573"/>
            <a:ext cx="5349923"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گوت دست به تغییراتی در قیمت و استراتژی فروش محصولات پپسی زد. او در سال 1934 تصمیم گرفت هر بطری 12 اونسی نوشیدنی را با قیمت تنها 5 سنت به فروش برساند. این در حالی بود که کمپانی رقیب یعنی کوکاکولا هر بطری 6 اونسی خود را با قیمت 5 سنت می فروخت. شعار شرکت پپسی در آن زمان «دو برابر با هر سکه 5 سنتی» بود.</a:t>
            </a:r>
          </a:p>
        </p:txBody>
      </p:sp>
      <p:sp>
        <p:nvSpPr>
          <p:cNvPr id="5" name="TextBox 4">
            <a:extLst>
              <a:ext uri="{FF2B5EF4-FFF2-40B4-BE49-F238E27FC236}">
                <a16:creationId xmlns:a16="http://schemas.microsoft.com/office/drawing/2014/main" id="{DE8F8896-50FD-60FA-441A-733044D4BCA5}"/>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pic>
        <p:nvPicPr>
          <p:cNvPr id="7" name="Picture 6">
            <a:extLst>
              <a:ext uri="{FF2B5EF4-FFF2-40B4-BE49-F238E27FC236}">
                <a16:creationId xmlns:a16="http://schemas.microsoft.com/office/drawing/2014/main" id="{BE5E22D7-84A6-66D2-9318-9A6BE0423B8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0290" y="1669175"/>
            <a:ext cx="5762625" cy="3810000"/>
          </a:xfrm>
          <a:prstGeom prst="rect">
            <a:avLst/>
          </a:prstGeom>
        </p:spPr>
      </p:pic>
    </p:spTree>
    <p:extLst>
      <p:ext uri="{BB962C8B-B14F-4D97-AF65-F5344CB8AC3E}">
        <p14:creationId xmlns:p14="http://schemas.microsoft.com/office/powerpoint/2010/main" val="237345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2758" y="588645"/>
            <a:ext cx="11666483" cy="2185214"/>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 دهه 40 والتر مک به عنوان مدیرعامل پپسی انتخاب شد مک متوجه شد پپسی در تبلیغات خود یا کاملا سیاه پوستان را نادیده می گیرد یا با کلیشه های نژادی آن ها را نشان می دهد تا پیش از آن بسیاری از شرکت های آمریکایی به شکل گسترده ای سیاه پوستان را نادیده می گرفتند و به این ترتیب از سود زیادی که می توانستند از فروش محصولاتشان به این بخش از جامعه آمریکا دریافت کنند گذر می کردند. </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rot="21353456">
            <a:off x="833871" y="3358667"/>
            <a:ext cx="4666296" cy="3071978"/>
          </a:xfrm>
          <a:prstGeom prst="roundRect">
            <a:avLst/>
          </a:prstGeom>
          <a:effectLst>
            <a:outerShdw blurRad="63500" algn="ctr" rotWithShape="0">
              <a:prstClr val="black">
                <a:alpha val="25000"/>
              </a:prstClr>
            </a:outerShdw>
          </a:effectLst>
        </p:spPr>
      </p:pic>
      <p:pic>
        <p:nvPicPr>
          <p:cNvPr id="5" name="Picture 4"/>
          <p:cNvPicPr>
            <a:picLocks noChangeAspect="1"/>
          </p:cNvPicPr>
          <p:nvPr/>
        </p:nvPicPr>
        <p:blipFill>
          <a:blip r:embed="rId3"/>
          <a:stretch>
            <a:fillRect/>
          </a:stretch>
        </p:blipFill>
        <p:spPr>
          <a:xfrm rot="21315760">
            <a:off x="7033584" y="3591369"/>
            <a:ext cx="4622496" cy="2606574"/>
          </a:xfrm>
          <a:prstGeom prst="roundRect">
            <a:avLst/>
          </a:prstGeom>
          <a:effectLst>
            <a:outerShdw blurRad="63500" algn="ctr" rotWithShape="0">
              <a:prstClr val="black">
                <a:alpha val="25000"/>
              </a:prstClr>
            </a:outerShdw>
          </a:effectLst>
        </p:spPr>
      </p:pic>
      <p:sp>
        <p:nvSpPr>
          <p:cNvPr id="6" name="TextBox 5">
            <a:extLst>
              <a:ext uri="{FF2B5EF4-FFF2-40B4-BE49-F238E27FC236}">
                <a16:creationId xmlns:a16="http://schemas.microsoft.com/office/drawing/2014/main" id="{9CCCDCBA-B83C-2371-D09F-78B7BEFE8D9E}"/>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spTree>
    <p:extLst>
      <p:ext uri="{BB962C8B-B14F-4D97-AF65-F5344CB8AC3E}">
        <p14:creationId xmlns:p14="http://schemas.microsoft.com/office/powerpoint/2010/main" val="3759133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31330" y="1228397"/>
            <a:ext cx="4138175"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پپسی یکی از اولین شرکت هایی بود که در طول دوران جداسازی نژادی در آمریکا از سیاه پوستان برای تبلیغ محصولات خود استفاده کرد. آن ها همچنین تیمی از فروشندگان تماما سیاه پوست را تشکیل دادند تا در نقاط مختلف آمریکا محصولاتشان را تبلیغ کنند.</a:t>
            </a:r>
            <a:endParaRPr lang="en-US" sz="1600" dirty="0">
              <a:latin typeface="Vazir" panose="020B0603030804020204" pitchFamily="34" charset="-78"/>
              <a:cs typeface="Vazir" panose="020B0603030804020204" pitchFamily="34" charset="-78"/>
            </a:endParaRPr>
          </a:p>
        </p:txBody>
      </p:sp>
      <p:sp>
        <p:nvSpPr>
          <p:cNvPr id="4" name="TextBox 3">
            <a:extLst>
              <a:ext uri="{FF2B5EF4-FFF2-40B4-BE49-F238E27FC236}">
                <a16:creationId xmlns:a16="http://schemas.microsoft.com/office/drawing/2014/main" id="{AF1CC78A-D63F-5B69-788C-B3243FEB376F}"/>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pic>
        <p:nvPicPr>
          <p:cNvPr id="6" name="Picture 5">
            <a:extLst>
              <a:ext uri="{FF2B5EF4-FFF2-40B4-BE49-F238E27FC236}">
                <a16:creationId xmlns:a16="http://schemas.microsoft.com/office/drawing/2014/main" id="{ED1F2100-2493-14E4-3DEA-1D7BC5A3D2E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0544" y="1228397"/>
            <a:ext cx="4934605" cy="4934605"/>
          </a:xfrm>
          <a:prstGeom prst="rect">
            <a:avLst/>
          </a:prstGeom>
        </p:spPr>
      </p:pic>
    </p:spTree>
    <p:extLst>
      <p:ext uri="{BB962C8B-B14F-4D97-AF65-F5344CB8AC3E}">
        <p14:creationId xmlns:p14="http://schemas.microsoft.com/office/powerpoint/2010/main" val="2380345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36775" y="1180061"/>
            <a:ext cx="5868538"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این در حالی بود که جداسازی نژادی و قوانین جیم کرو در آن زمان همچنان در آمریکا اجرا می شدند و به همین دلیل والتر مک و همکارانش با دردسرهای زیادی مواجه شدند. با این وجود پپسی توانست با مواضع ضد نژادپرستانه خود از بی میلی کوکاکولا به استخدام سیاه پوستان و همچنین حمایت های مدیرعامل آن از فرماندار نژادپرست آن زمان جورجیا انتقاد کند و در نتیجه سهم خود از بازار را در دهه 50 به اندازه قابل توجهی افزایش دهد.</a:t>
            </a: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86687" y="1180061"/>
            <a:ext cx="5023679" cy="5008728"/>
          </a:xfrm>
          <a:prstGeom prst="roundRect">
            <a:avLst/>
          </a:prstGeom>
          <a:effectLst>
            <a:outerShdw blurRad="63500" algn="ctr" rotWithShape="0">
              <a:prstClr val="black">
                <a:alpha val="25000"/>
              </a:prstClr>
            </a:outerShdw>
          </a:effectLst>
        </p:spPr>
      </p:pic>
      <p:sp>
        <p:nvSpPr>
          <p:cNvPr id="4" name="TextBox 3">
            <a:extLst>
              <a:ext uri="{FF2B5EF4-FFF2-40B4-BE49-F238E27FC236}">
                <a16:creationId xmlns:a16="http://schemas.microsoft.com/office/drawing/2014/main" id="{CEDCCCA7-EB56-AB8B-299B-11C41DBDBD23}"/>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spTree>
    <p:extLst>
      <p:ext uri="{BB962C8B-B14F-4D97-AF65-F5344CB8AC3E}">
        <p14:creationId xmlns:p14="http://schemas.microsoft.com/office/powerpoint/2010/main" val="1855291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0501" y="1406590"/>
            <a:ext cx="5829869"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جریان جنگ جهانی دوم برند پپسی به یکی از نوشیدنی های اصلی سربازان آمریکایی که در کشورهای مختلف درگیر جنگ بودند تبدیل شده بود و از این طریق توانست به بازارهای جهانی نیز راه پیدا کند. پپسی در دهه های پس از آن همچنان به رشد خود ادامه داد و در اوایل دهه 60 بیشتر توجه خود را به نسل اول جوانانی که پس از جنگ جهانی به دنیا آمده بودند معطوف کرد.</a:t>
            </a:r>
          </a:p>
        </p:txBody>
      </p:sp>
      <p:pic>
        <p:nvPicPr>
          <p:cNvPr id="2050" name="Picture 2" descr="سربازان در جنگ جهانی دوم"/>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98405" y="1187645"/>
            <a:ext cx="4272174" cy="4839097"/>
          </a:xfrm>
          <a:prstGeom prst="roundRect">
            <a:avLst/>
          </a:prstGeom>
          <a:effectLst>
            <a:outerShdw blurRad="635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4B22896-2CDE-4D0E-2A18-9BC744D7E384}"/>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spTree>
    <p:extLst>
      <p:ext uri="{BB962C8B-B14F-4D97-AF65-F5344CB8AC3E}">
        <p14:creationId xmlns:p14="http://schemas.microsoft.com/office/powerpoint/2010/main" val="1330284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96585" y="1519827"/>
            <a:ext cx="4995081" cy="3416320"/>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پپسی که کم کم شکل یک کمپانی بزرگ را به خود می گرفت، در دهه 70 به تهدیدی جدی برای کوکاکولا تبدیل شد. حتی در سال 1974 اولین شرکت آمریکایی بود که محصولات خود را در شوروی تولید و در بازار این کشور به فروش می رساند. برای خواندن داستان برند کوکا کولا می توانید به این مقاله از پلازامگ مراجعه کنید.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89658" y="1519827"/>
            <a:ext cx="5715000" cy="4126600"/>
          </a:xfrm>
          <a:prstGeom prst="roundRect">
            <a:avLst/>
          </a:prstGeom>
          <a:effectLst>
            <a:outerShdw blurRad="63500" algn="ctr" rotWithShape="0">
              <a:prstClr val="black">
                <a:alpha val="25000"/>
              </a:prstClr>
            </a:outerShdw>
          </a:effectLst>
        </p:spPr>
      </p:pic>
      <p:sp>
        <p:nvSpPr>
          <p:cNvPr id="5" name="TextBox 4">
            <a:extLst>
              <a:ext uri="{FF2B5EF4-FFF2-40B4-BE49-F238E27FC236}">
                <a16:creationId xmlns:a16="http://schemas.microsoft.com/office/drawing/2014/main" id="{2E0799C4-2C97-F003-F1D8-B72034E8204B}"/>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spTree>
    <p:extLst>
      <p:ext uri="{BB962C8B-B14F-4D97-AF65-F5344CB8AC3E}">
        <p14:creationId xmlns:p14="http://schemas.microsoft.com/office/powerpoint/2010/main" val="3881363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59337" y="673652"/>
            <a:ext cx="5693277" cy="2923877"/>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 طول دهه های 70 و 80 تبلیغات خلاقانه پپسی همچنان در جذب جوانان و نوجوانان و همچنین مشتریان قدیمی موفق عمل می کردند. در سال 1984 پپسی توانست مایکل جکسون را که در اوج دوران فعالیت خود بود به عنوان سفیر خود استخدام کند. </a:t>
            </a:r>
          </a:p>
        </p:txBody>
      </p:sp>
      <p:sp>
        <p:nvSpPr>
          <p:cNvPr id="4" name="Rectangle 3"/>
          <p:cNvSpPr/>
          <p:nvPr/>
        </p:nvSpPr>
        <p:spPr>
          <a:xfrm>
            <a:off x="536027" y="673652"/>
            <a:ext cx="5520757" cy="2923877"/>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موزیک ویدیوهای مایکل جکسون که پپسی در آن ها محصولات خود را تبلیغ می کرد آنقدر موفقیت آمیز بودند که این کمپانی را مجاب کردند دیگر موسیقیدان ها و چهره های شاخص مثل تینا ترنر و جو مونتانا را نیز برای تبلیغ محصولات خود استخدام کنند.</a:t>
            </a:r>
          </a:p>
        </p:txBody>
      </p:sp>
      <p:pic>
        <p:nvPicPr>
          <p:cNvPr id="5" name="Picture 4"/>
          <p:cNvPicPr>
            <a:picLocks noChangeAspect="1"/>
          </p:cNvPicPr>
          <p:nvPr/>
        </p:nvPicPr>
        <p:blipFill>
          <a:blip r:embed="rId2"/>
          <a:stretch>
            <a:fillRect/>
          </a:stretch>
        </p:blipFill>
        <p:spPr>
          <a:xfrm>
            <a:off x="953225" y="3840196"/>
            <a:ext cx="4804014" cy="2697566"/>
          </a:xfrm>
          <a:prstGeom prst="roundRect">
            <a:avLst/>
          </a:prstGeom>
          <a:effectLst>
            <a:outerShdw blurRad="63500" algn="ctr" rotWithShape="0">
              <a:prstClr val="black">
                <a:alpha val="25000"/>
              </a:prstClr>
            </a:outerShdw>
          </a:effectLst>
        </p:spPr>
      </p:pic>
      <p:pic>
        <p:nvPicPr>
          <p:cNvPr id="6" name="Picture 5"/>
          <p:cNvPicPr>
            <a:picLocks noChangeAspect="1"/>
          </p:cNvPicPr>
          <p:nvPr/>
        </p:nvPicPr>
        <p:blipFill>
          <a:blip r:embed="rId3"/>
          <a:stretch>
            <a:fillRect/>
          </a:stretch>
        </p:blipFill>
        <p:spPr>
          <a:xfrm>
            <a:off x="6849055" y="3840196"/>
            <a:ext cx="4804014" cy="2751389"/>
          </a:xfrm>
          <a:prstGeom prst="roundRect">
            <a:avLst/>
          </a:prstGeom>
          <a:effectLst>
            <a:outerShdw blurRad="63500" algn="ctr" rotWithShape="0">
              <a:prstClr val="black">
                <a:alpha val="25000"/>
              </a:prstClr>
            </a:outerShdw>
          </a:effectLst>
        </p:spPr>
      </p:pic>
      <p:sp>
        <p:nvSpPr>
          <p:cNvPr id="7" name="TextBox 6">
            <a:extLst>
              <a:ext uri="{FF2B5EF4-FFF2-40B4-BE49-F238E27FC236}">
                <a16:creationId xmlns:a16="http://schemas.microsoft.com/office/drawing/2014/main" id="{E4EBA972-E463-8498-32BC-0BCDB7222C10}"/>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spTree>
    <p:extLst>
      <p:ext uri="{BB962C8B-B14F-4D97-AF65-F5344CB8AC3E}">
        <p14:creationId xmlns:p14="http://schemas.microsoft.com/office/powerpoint/2010/main" val="87584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محصولات پپسی"/>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0" y="987818"/>
            <a:ext cx="5495803" cy="488236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5799D38-471E-951C-FB17-8428AE9F5019}"/>
              </a:ext>
            </a:extLst>
          </p:cNvPr>
          <p:cNvSpPr txBox="1"/>
          <p:nvPr/>
        </p:nvSpPr>
        <p:spPr>
          <a:xfrm>
            <a:off x="7918515" y="65425"/>
            <a:ext cx="357972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i="0" dirty="0">
                <a:effectLst/>
                <a:latin typeface="Vazir" panose="020B0603030804020204" pitchFamily="34" charset="-78"/>
                <a:cs typeface="Vazir" panose="020B0603030804020204" pitchFamily="34" charset="-78"/>
              </a:rPr>
              <a:t>محصولات شرکت پپسی</a:t>
            </a:r>
          </a:p>
        </p:txBody>
      </p:sp>
      <p:sp>
        <p:nvSpPr>
          <p:cNvPr id="5" name="Rectangle 4">
            <a:extLst>
              <a:ext uri="{FF2B5EF4-FFF2-40B4-BE49-F238E27FC236}">
                <a16:creationId xmlns:a16="http://schemas.microsoft.com/office/drawing/2014/main" id="{D7ABAA4B-B71B-94DB-47FC-1CAFABEE7F4F}"/>
              </a:ext>
            </a:extLst>
          </p:cNvPr>
          <p:cNvSpPr/>
          <p:nvPr/>
        </p:nvSpPr>
        <p:spPr>
          <a:xfrm>
            <a:off x="5155325" y="987818"/>
            <a:ext cx="6815408"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امروزه علاوه بر پپسی کولا که از اولین محصولات این کمپانی بود، مشتریان می توانند به نوشیدنی های بدون قند و کالری این کمپانی که تحت عنوان </a:t>
            </a:r>
            <a:r>
              <a:rPr lang="en-US" sz="1600" dirty="0">
                <a:latin typeface="Vazir" panose="020B0603030804020204" pitchFamily="34" charset="-78"/>
                <a:cs typeface="Vazir" panose="020B0603030804020204" pitchFamily="34" charset="-78"/>
              </a:rPr>
              <a:t>Diet Pepsi </a:t>
            </a:r>
            <a:r>
              <a:rPr lang="fa-IR" sz="1600" dirty="0">
                <a:latin typeface="Vazir" panose="020B0603030804020204" pitchFamily="34" charset="-78"/>
                <a:cs typeface="Vazir" panose="020B0603030804020204" pitchFamily="34" charset="-78"/>
              </a:rPr>
              <a:t>به فروش می رسند هم دسترسی داشته باشند. همچنین انواع دیگری مثل نوشیدنی های بدون کافئین و شربت ذرت با طعم گیلاس یا وانیل نیز از محصولات شرکت پپسی به شمار می آیند. پپسی علاوه بر این با خرید برند گیترید به بازار سودآور نوشیدنی های ورزشی و انرژی زا نیز ورود پیدا کرده و در کنار آن با برند آکوآفینا به فروش آب معدنی و نوشیدنی های استارباکس می پردازد.</a:t>
            </a:r>
          </a:p>
        </p:txBody>
      </p:sp>
    </p:spTree>
    <p:extLst>
      <p:ext uri="{BB962C8B-B14F-4D97-AF65-F5344CB8AC3E}">
        <p14:creationId xmlns:p14="http://schemas.microsoft.com/office/powerpoint/2010/main" val="2279293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2435" y="1228397"/>
            <a:ext cx="10547130"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برند پپسی در حال حاضر دارای بیش از 263 هزار کارمند است و نزدیک به 100 شرکت مختلف از زیر مجموعه های آن هستند. دفتر مرکزی این شرکت در شهر هریسون در ایالت نیویورک قرار دارد. ایندرا نویی تا سال 2018 با 1.45 میلیون سهم بزرگترین سهامدار پپسی و به شکلی مالک شرکت پپسی به حساب می آمد. نویی که علاوه بر پپسی از اعضای هیئت مدیره آمازون نیز هست، از سال 2006 تا 2019 به عنوان مدیرعامل این شرکت فعالیت می کرد و نقش بسیار پررنگی در تغییر ساختار پپسی و تبدیل آن از یک برند نوشیدنی به یک شرکت بزرگ و برجسته در زمینه محصولات غذایی داشت. او در سال 2019 سکان هدایت این کمپانی را به رامون لاگوآرتا که اولین مدیرعامل اسپانیایی یک شرکت آمریکایی است سپرد.</a:t>
            </a:r>
          </a:p>
        </p:txBody>
      </p:sp>
      <p:sp>
        <p:nvSpPr>
          <p:cNvPr id="4" name="TextBox 3">
            <a:extLst>
              <a:ext uri="{FF2B5EF4-FFF2-40B4-BE49-F238E27FC236}">
                <a16:creationId xmlns:a16="http://schemas.microsoft.com/office/drawing/2014/main" id="{31AA9C39-B770-5476-470F-02FFCC88AFB3}"/>
              </a:ext>
            </a:extLst>
          </p:cNvPr>
          <p:cNvSpPr txBox="1"/>
          <p:nvPr/>
        </p:nvSpPr>
        <p:spPr>
          <a:xfrm>
            <a:off x="3535052" y="65425"/>
            <a:ext cx="7963185"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latin typeface="Vazir" panose="020B0603030804020204" pitchFamily="34" charset="-78"/>
                <a:cs typeface="Vazir" panose="020B0603030804020204" pitchFamily="34" charset="-78"/>
              </a:rPr>
              <a:t>مدیر و مالک شرکت پپسی</a:t>
            </a:r>
          </a:p>
        </p:txBody>
      </p:sp>
    </p:spTree>
    <p:extLst>
      <p:ext uri="{BB962C8B-B14F-4D97-AF65-F5344CB8AC3E}">
        <p14:creationId xmlns:p14="http://schemas.microsoft.com/office/powerpoint/2010/main" val="574166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06186" y="941540"/>
            <a:ext cx="5965249"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پپسی (در گذشته پپسی‌کولا) نام یک نوع نوشابه کولای گازدار پرطرفدار است که تا سال ۱۹۶۵ توسط شرکت پپسی کولا تولید می‌شد. از سال ۱۹۶۵ در پی ادغام شرکت پپسی کولا و شرکت فریتو-لی، این محصول توسط شرکت پپسی‌کو تولید می‌شود. تقریبا وجه مشترک در محصولات پپسی ، وجود قند می‌باشد.</a:t>
            </a:r>
            <a:endParaRPr lang="en-US" sz="1600" dirty="0">
              <a:latin typeface="Vazir" panose="020B0603030804020204" pitchFamily="34" charset="-78"/>
              <a:cs typeface="Vazir" panose="020B0603030804020204" pitchFamily="34" charset="-78"/>
            </a:endParaRPr>
          </a:p>
        </p:txBody>
      </p:sp>
      <p:sp>
        <p:nvSpPr>
          <p:cNvPr id="5" name="TextBox 4"/>
          <p:cNvSpPr txBox="1"/>
          <p:nvPr/>
        </p:nvSpPr>
        <p:spPr>
          <a:xfrm>
            <a:off x="7754291" y="70913"/>
            <a:ext cx="3740357" cy="523220"/>
          </a:xfrm>
          <a:prstGeom prst="rect">
            <a:avLst/>
          </a:prstGeom>
        </p:spPr>
        <p:txBody>
          <a:bodyPr wrap="square">
            <a:spAutoFit/>
          </a:bodyPr>
          <a:lstStyle>
            <a:defPPr>
              <a:defRPr lang="en-US"/>
            </a:defPPr>
            <a:lvl1pPr algn="just" rtl="1">
              <a:defRPr sz="2800" b="1" i="0">
                <a:solidFill>
                  <a:srgbClr val="212529"/>
                </a:solidFill>
                <a:effectLst/>
                <a:latin typeface="Vazir" panose="020B0603030804020204" pitchFamily="34" charset="-78"/>
                <a:cs typeface="Vazir" panose="020B0603030804020204" pitchFamily="34" charset="-78"/>
              </a:defRPr>
            </a:lvl1pPr>
          </a:lstStyle>
          <a:p>
            <a:r>
              <a:rPr lang="fa-IR" dirty="0">
                <a:solidFill>
                  <a:schemeClr val="bg1"/>
                </a:solidFill>
              </a:rPr>
              <a:t>شرکت پپسی</a:t>
            </a:r>
            <a:endParaRPr lang="en-US" dirty="0">
              <a:solidFill>
                <a:schemeClr val="bg1"/>
              </a:solidFill>
            </a:endParaRPr>
          </a:p>
        </p:txBody>
      </p:sp>
      <p:pic>
        <p:nvPicPr>
          <p:cNvPr id="3" name="Picture 2">
            <a:extLst>
              <a:ext uri="{FF2B5EF4-FFF2-40B4-BE49-F238E27FC236}">
                <a16:creationId xmlns:a16="http://schemas.microsoft.com/office/drawing/2014/main" id="{74AC984A-2478-624A-45CB-C36917D46E6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789121"/>
            <a:ext cx="5554117" cy="4911255"/>
          </a:xfrm>
          <a:prstGeom prst="rect">
            <a:avLst/>
          </a:prstGeom>
        </p:spPr>
      </p:pic>
    </p:spTree>
    <p:extLst>
      <p:ext uri="{BB962C8B-B14F-4D97-AF65-F5344CB8AC3E}">
        <p14:creationId xmlns:p14="http://schemas.microsoft.com/office/powerpoint/2010/main" val="11963268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8797" y="874831"/>
            <a:ext cx="5934501"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پپسی که اکنون 127 سال از زمان تاسیسش می گذرد به یک کمپانی معتبر و شناخته شده در سطح جهان تبدیل شده است. این کمپانی توانسته از یک شرکت ورشکسته در دهه 30 به کمپانی تبدیل شود که در سال 2018 بیش از 64 میلیارد دلار سود داشت. پپسی در طی چندین دهه اخیر به کمپانی بدل شده که کیلب بردهم هرگز تصورش را هم نمی کرد. به نظر می رسد روند رو به رشد پپسی به این زودی ها متوقف نشود و شاهد گسترش و توسعه بیشتر این کمپانی با مدیریت جدید آن باشیم.</a:t>
            </a:r>
          </a:p>
        </p:txBody>
      </p:sp>
      <p:sp>
        <p:nvSpPr>
          <p:cNvPr id="5" name="TextBox 4">
            <a:extLst>
              <a:ext uri="{FF2B5EF4-FFF2-40B4-BE49-F238E27FC236}">
                <a16:creationId xmlns:a16="http://schemas.microsoft.com/office/drawing/2014/main" id="{C87781D6-C297-4AF4-1EA7-84831AB81E00}"/>
              </a:ext>
            </a:extLst>
          </p:cNvPr>
          <p:cNvSpPr txBox="1"/>
          <p:nvPr/>
        </p:nvSpPr>
        <p:spPr>
          <a:xfrm>
            <a:off x="3535052" y="65425"/>
            <a:ext cx="7963185"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latin typeface="Vazir" panose="020B0603030804020204" pitchFamily="34" charset="-78"/>
                <a:cs typeface="Vazir" panose="020B0603030804020204" pitchFamily="34" charset="-78"/>
              </a:rPr>
              <a:t>مدیر و مالک شرکت پپسی</a:t>
            </a:r>
          </a:p>
        </p:txBody>
      </p:sp>
      <p:pic>
        <p:nvPicPr>
          <p:cNvPr id="7" name="Picture 6">
            <a:extLst>
              <a:ext uri="{FF2B5EF4-FFF2-40B4-BE49-F238E27FC236}">
                <a16:creationId xmlns:a16="http://schemas.microsoft.com/office/drawing/2014/main" id="{66E023E5-B0EA-F0CC-454C-194F5B9697B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57051" y="4827466"/>
            <a:ext cx="2407824" cy="1655379"/>
          </a:xfrm>
          <a:prstGeom prst="roundRect">
            <a:avLst/>
          </a:prstGeom>
          <a:effectLst>
            <a:outerShdw blurRad="63500" algn="ctr" rotWithShape="0">
              <a:prstClr val="black">
                <a:alpha val="25000"/>
              </a:prstClr>
            </a:outerShdw>
          </a:effectLst>
        </p:spPr>
      </p:pic>
      <p:pic>
        <p:nvPicPr>
          <p:cNvPr id="9" name="Picture 8">
            <a:extLst>
              <a:ext uri="{FF2B5EF4-FFF2-40B4-BE49-F238E27FC236}">
                <a16:creationId xmlns:a16="http://schemas.microsoft.com/office/drawing/2014/main" id="{3384E46E-DEB3-E4CE-E89D-6EDC3BC26B2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53751" y="993227"/>
            <a:ext cx="5144486" cy="3429657"/>
          </a:xfrm>
          <a:prstGeom prst="roundRect">
            <a:avLst/>
          </a:prstGeom>
          <a:effectLst>
            <a:outerShdw blurRad="63500" algn="ctr" rotWithShape="0">
              <a:prstClr val="black">
                <a:alpha val="25000"/>
              </a:prstClr>
            </a:outerShdw>
          </a:effectLst>
        </p:spPr>
      </p:pic>
    </p:spTree>
    <p:extLst>
      <p:ext uri="{BB962C8B-B14F-4D97-AF65-F5344CB8AC3E}">
        <p14:creationId xmlns:p14="http://schemas.microsoft.com/office/powerpoint/2010/main" val="12594223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FB9858-FE54-3B0A-19D1-2BEFD890DDD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832538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6128" y="690430"/>
            <a:ext cx="11846256" cy="3662541"/>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همه ی ما ارم شرکت پپسی را می شناسیم، نام پپسی از آنزیم "پپسین" که اولین آنزیم کشف شدهٔ گوارش در معده می باشد گرفته شده است. نوشابه پپسی اولین بار در سال ۱۸۹۳ توسط داروساز جوانی به نام کیلب برادهم اهل نیوبرن در ایالت کارولینای شمالی در کشور آمریکا معرفی شد. هدف برادهم از تولید این نوشیدنی درمان درد معده بود.نام نوشابه پپسی بر گرفته شده از پپسین (</a:t>
            </a:r>
            <a:r>
              <a:rPr lang="en-US" sz="1600" dirty="0">
                <a:latin typeface="Vazir" panose="020B0603030804020204" pitchFamily="34" charset="-78"/>
                <a:cs typeface="Vazir" panose="020B0603030804020204" pitchFamily="34" charset="-78"/>
              </a:rPr>
              <a:t>Pepsin)، </a:t>
            </a:r>
            <a:r>
              <a:rPr lang="fa-IR" sz="1600" dirty="0">
                <a:latin typeface="Vazir" panose="020B0603030804020204" pitchFamily="34" charset="-78"/>
                <a:cs typeface="Vazir" panose="020B0603030804020204" pitchFamily="34" charset="-78"/>
              </a:rPr>
              <a:t>آنزیمی است پروتئینی که از سلول های اصلی معده ترشح می شود و به هضم پروتئین ها کمک می کند.این شرکت در زمینه تولید انواع نوشیدنی های غیر الکلی فعالیت داشت که پپسی معروف ترین آن هاست.</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16130" y="4447567"/>
            <a:ext cx="5715000" cy="2266178"/>
          </a:xfrm>
          <a:prstGeom prst="rect">
            <a:avLst/>
          </a:prstGeom>
        </p:spPr>
      </p:pic>
      <p:sp>
        <p:nvSpPr>
          <p:cNvPr id="4" name="TextBox 3">
            <a:extLst>
              <a:ext uri="{FF2B5EF4-FFF2-40B4-BE49-F238E27FC236}">
                <a16:creationId xmlns:a16="http://schemas.microsoft.com/office/drawing/2014/main" id="{B0BB6D7B-B5AC-9EDA-F0B8-7715C0E42F64}"/>
              </a:ext>
            </a:extLst>
          </p:cNvPr>
          <p:cNvSpPr txBox="1"/>
          <p:nvPr/>
        </p:nvSpPr>
        <p:spPr>
          <a:xfrm>
            <a:off x="3535052" y="65425"/>
            <a:ext cx="7963185"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معنای پپسی چیست؟</a:t>
            </a:r>
          </a:p>
        </p:txBody>
      </p:sp>
    </p:spTree>
    <p:extLst>
      <p:ext uri="{BB962C8B-B14F-4D97-AF65-F5344CB8AC3E}">
        <p14:creationId xmlns:p14="http://schemas.microsoft.com/office/powerpoint/2010/main" val="31195279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35052" y="620177"/>
            <a:ext cx="8292897" cy="5878532"/>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همیشه حضور یک رهبر با کفایت موجبات موفقیت را برای یک جامعه و یا یک قشر فراهم می سازد. رییس این کمپانی، فردی است به نام ایندرا نویی، سیاست‌ های شرکت را عوض کرد و تلاش برای ارائه برنامه ای سودمند داشت تا بتواند نیازهای عموم افراد جامعه را برطرف کند، توانست از رقیب دیرینه خود، "کوکاکولا" پیشی گرفته و در مدار موفقیت بر آن چنگ زند. طبق گزارشات"ایندرا نویی" مدیر عامل شرکت پپسی، بانویی باهوش، پرهیجان، مصمم، خوش‌بین و خوش اخلاق و در نهایت فردی موفق است. او که زاده شهر "چِنای" ( امروزه به آن مدرس می‌گویند) واقع در ساحل جنوب شرقی هند است، پس از ازدواج با "رجای نویی" در مسیر پرفراز و نشیبی از موفقیت گام گذاشت که به گفته خود، آن را مدیون خانواده، ایمان و دوستانش است.</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582152" y="1391265"/>
            <a:ext cx="2391674" cy="4606755"/>
          </a:xfrm>
          <a:prstGeom prst="roundRect">
            <a:avLst/>
          </a:prstGeom>
          <a:effectLst>
            <a:outerShdw blurRad="63500" algn="ctr" rotWithShape="0">
              <a:prstClr val="black">
                <a:alpha val="25000"/>
              </a:prstClr>
            </a:outerShdw>
          </a:effectLst>
        </p:spPr>
      </p:pic>
      <p:sp>
        <p:nvSpPr>
          <p:cNvPr id="4" name="TextBox 3">
            <a:extLst>
              <a:ext uri="{FF2B5EF4-FFF2-40B4-BE49-F238E27FC236}">
                <a16:creationId xmlns:a16="http://schemas.microsoft.com/office/drawing/2014/main" id="{274CA315-9099-6E2C-EA49-EE0900E58ED7}"/>
              </a:ext>
            </a:extLst>
          </p:cNvPr>
          <p:cNvSpPr txBox="1"/>
          <p:nvPr/>
        </p:nvSpPr>
        <p:spPr>
          <a:xfrm>
            <a:off x="3535052" y="65425"/>
            <a:ext cx="7963185"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دلایل موفقیت و به شهرت رسیدن شرکت پپسی</a:t>
            </a:r>
          </a:p>
        </p:txBody>
      </p:sp>
    </p:spTree>
    <p:extLst>
      <p:ext uri="{BB962C8B-B14F-4D97-AF65-F5344CB8AC3E}">
        <p14:creationId xmlns:p14="http://schemas.microsoft.com/office/powerpoint/2010/main" val="15579881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1567" y="772902"/>
            <a:ext cx="6892119" cy="5878532"/>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او با توجه به تجربیات و دانش مدیریتی ای که داشت، از میان درخواست همزمان دو شرکت جنرال الکتریک و پپسی، به شرکت پپسی پیوست و فعالیت خود را رسما در سمت مدیریت برنامه ریزی استراتژیک آغاز کرد. پپسی که بزرگترین شرکت مواد غذایی و نوشیدنی در ایالات متحده آمریکا است به دلیل تغییراتی که این مدیرعامل در آن داد (تمرکز بر تقاضای رو به رشد جهان برای غذای سالم‌تر و فعالیت‌های زیست محیطی) در حال شکوفایی بیشتر است، البته شیوه او در مدیریت اجرایی تا حدی غیر معمول، غیر محافظه کارانه و شوخ طبعانه اما در عین حال بسیار سرسخت و قاطع هست.</a:t>
            </a:r>
          </a:p>
        </p:txBody>
      </p:sp>
      <p:sp>
        <p:nvSpPr>
          <p:cNvPr id="3" name="TextBox 2">
            <a:extLst>
              <a:ext uri="{FF2B5EF4-FFF2-40B4-BE49-F238E27FC236}">
                <a16:creationId xmlns:a16="http://schemas.microsoft.com/office/drawing/2014/main" id="{478A2190-E0DE-826F-45E6-B99D073F50E0}"/>
              </a:ext>
            </a:extLst>
          </p:cNvPr>
          <p:cNvSpPr txBox="1"/>
          <p:nvPr/>
        </p:nvSpPr>
        <p:spPr>
          <a:xfrm>
            <a:off x="3535052" y="65425"/>
            <a:ext cx="7963185"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دلایل موفقیت و به شهرت رسیدن شرکت پپسی</a:t>
            </a:r>
          </a:p>
        </p:txBody>
      </p:sp>
      <p:pic>
        <p:nvPicPr>
          <p:cNvPr id="4" name="Picture 2">
            <a:extLst>
              <a:ext uri="{FF2B5EF4-FFF2-40B4-BE49-F238E27FC236}">
                <a16:creationId xmlns:a16="http://schemas.microsoft.com/office/drawing/2014/main" id="{06B4DABD-F2A9-B3BB-B3E6-F74D05D3F4E6}"/>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477900" y="1275074"/>
            <a:ext cx="5422533" cy="4874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87136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54890" y="1062209"/>
            <a:ext cx="5988608" cy="2308324"/>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یکی از چالش‌های عمده‌ای که شرکت‌های تولید نوشیدنی با آن روبرو هستند، رقابت با برندهای دیگر در صنعت است با توجه به وجود تعداد زیادی برند محبوب و معروف در بازار، رقابت برای به دست آوردن سهم بازار و جذب مشتریان بسیار سخت شده است. </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173421" y="3863489"/>
            <a:ext cx="7110247" cy="2185214"/>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برندها باید استراتژی‌های مناسبی را اتخاذ کنند تا بتوانند با رقبا رقابت کنند و در این بازی رقابتی برنده شوند این شامل تحلیل بازار، پیدا کردن نقاط قوت و ضعف رقبا، ارائه محصولات با کیفیت، بهبود فرآیند تولید، ارتقای بسته‌بندی و تبلیغات بیشتر است.</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l="11303" t="18355" r="10912" b="15747"/>
          <a:stretch/>
        </p:blipFill>
        <p:spPr>
          <a:xfrm>
            <a:off x="7685879" y="4152286"/>
            <a:ext cx="4196549" cy="2370122"/>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739067">
            <a:off x="774604" y="1422655"/>
            <a:ext cx="4299466" cy="1719786"/>
          </a:xfrm>
          <a:prstGeom prst="rect">
            <a:avLst/>
          </a:prstGeom>
        </p:spPr>
      </p:pic>
      <p:sp>
        <p:nvSpPr>
          <p:cNvPr id="6" name="TextBox 5">
            <a:extLst>
              <a:ext uri="{FF2B5EF4-FFF2-40B4-BE49-F238E27FC236}">
                <a16:creationId xmlns:a16="http://schemas.microsoft.com/office/drawing/2014/main" id="{06E3B6D2-6A9B-EAE0-8DFE-64DCE86B35B8}"/>
              </a:ext>
            </a:extLst>
          </p:cNvPr>
          <p:cNvSpPr txBox="1"/>
          <p:nvPr/>
        </p:nvSpPr>
        <p:spPr>
          <a:xfrm>
            <a:off x="3535052" y="65425"/>
            <a:ext cx="7963185"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رقابت با برندهای دیگر در صنعت نوشیدنی</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0543672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27426" y="1125940"/>
            <a:ext cx="6096000" cy="5009064"/>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از طرف دیگر، رقابت با برندهای دیگر می‌تواند برای مصرف‌کنندگان مزیت‌هایی را به همراه داشته باشد. با وجود رقابت بین برندها، مصرف‌کنندگان می‌توانند از نوآوری‌ها، کیفیت بالا و قیمت مناسب برخوردار شوند. همچنین، حضور برندهای متنوع در بازار، به مصرف‌کنندگان امکان می‌دهد تا انتخاب‌های متنوع‌تری داشته باشند و محصولاتی را انتخاب کنند که بهترین تطبیق را با سلیقه و نیازهای خود دارند. این رقابت می‌تواند به رشد و پیشرفت صنعت نوشیدنی در طول زمان کمک کند و انتخاب گسترده‌تری برای مصرف‌کنندگان فراهم کند.</a:t>
            </a:r>
          </a:p>
        </p:txBody>
      </p:sp>
      <p:sp>
        <p:nvSpPr>
          <p:cNvPr id="4" name="TextBox 3">
            <a:extLst>
              <a:ext uri="{FF2B5EF4-FFF2-40B4-BE49-F238E27FC236}">
                <a16:creationId xmlns:a16="http://schemas.microsoft.com/office/drawing/2014/main" id="{BEB3894F-2F40-3E7E-240A-CF7CF3392E5D}"/>
              </a:ext>
            </a:extLst>
          </p:cNvPr>
          <p:cNvSpPr txBox="1"/>
          <p:nvPr/>
        </p:nvSpPr>
        <p:spPr>
          <a:xfrm>
            <a:off x="3535052" y="65425"/>
            <a:ext cx="7963185"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رقابت با برندهای دیگر در صنعت نوشیدنی</a:t>
            </a:r>
            <a:endParaRPr lang="en-US" sz="2800" b="1" dirty="0">
              <a:solidFill>
                <a:schemeClr val="bg1"/>
              </a:solidFill>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F37CC068-54EA-0324-2C5F-5CACE19401D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3779" y="1258204"/>
            <a:ext cx="4876800" cy="4876800"/>
          </a:xfrm>
          <a:prstGeom prst="rect">
            <a:avLst/>
          </a:prstGeom>
        </p:spPr>
      </p:pic>
    </p:spTree>
    <p:extLst>
      <p:ext uri="{BB962C8B-B14F-4D97-AF65-F5344CB8AC3E}">
        <p14:creationId xmlns:p14="http://schemas.microsoft.com/office/powerpoint/2010/main" val="2760969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1299" y="635943"/>
            <a:ext cx="11029402" cy="2185214"/>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استراتژی‌های بازاریابی و تبلیغاتی برند پپسی، یکی از مهم‌ترین عوامل موفقیت این برند در صنعت نوشیدنی‌ها می‌باشد. بازاریابی قوی و تبلیغات هوشمند این برند، توانسته است بازار مصرف را تسخیر کند و جایگاه برتری را در بین رقبا به دست آورد. استراتژی‌های بازاریابی پپسی غالباً بر اساس تجربه‌های مشتریان و نیازهای آنها طراحی شده است. </a:t>
            </a:r>
            <a:endParaRPr lang="en-US" sz="1600" dirty="0">
              <a:latin typeface="Vazir" panose="020B0603030804020204" pitchFamily="34" charset="-78"/>
              <a:cs typeface="Vazir" panose="020B0603030804020204" pitchFamily="34" charset="-78"/>
            </a:endParaRPr>
          </a:p>
        </p:txBody>
      </p:sp>
      <p:sp>
        <p:nvSpPr>
          <p:cNvPr id="4" name="TextBox 3">
            <a:extLst>
              <a:ext uri="{FF2B5EF4-FFF2-40B4-BE49-F238E27FC236}">
                <a16:creationId xmlns:a16="http://schemas.microsoft.com/office/drawing/2014/main" id="{DFEA8817-093D-1033-2D94-C6F0B0006483}"/>
              </a:ext>
            </a:extLst>
          </p:cNvPr>
          <p:cNvSpPr txBox="1"/>
          <p:nvPr/>
        </p:nvSpPr>
        <p:spPr>
          <a:xfrm>
            <a:off x="3535052" y="65425"/>
            <a:ext cx="7963185"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استراتژی‌های بازاریابی و تبلیغاتی برند پپسی</a:t>
            </a:r>
            <a:endParaRPr lang="en-US" sz="2800" b="1" dirty="0">
              <a:solidFill>
                <a:schemeClr val="bg1"/>
              </a:solidFill>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82323A55-21D3-FA21-7449-71559D97B18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2670361"/>
            <a:ext cx="12192000" cy="4103498"/>
          </a:xfrm>
          <a:prstGeom prst="rect">
            <a:avLst/>
          </a:prstGeom>
        </p:spPr>
      </p:pic>
    </p:spTree>
    <p:extLst>
      <p:ext uri="{BB962C8B-B14F-4D97-AF65-F5344CB8AC3E}">
        <p14:creationId xmlns:p14="http://schemas.microsoft.com/office/powerpoint/2010/main" val="23233244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561" y="1228397"/>
            <a:ext cx="5300978"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همچنین، تبلیغات فعال و متنوع برند پپسی به وسیله استفاده از تبلیغات تلویزیونی، رادیویی، روزنامه‌ها، فیلم‌ها و رسانه‌های اجتماعی، برای جذب مخاطبان و ایجاد ارتباط عاطفی با آنها بسیار موثر عمل کرده است. این استراتژی‌ها و تبلیغات، به برند پپسی کمک کرده است تا به عنوان یکی از برندهای معروف و قدرتمند در صنعت نوشیدنی‌ها به شمار آید.</a:t>
            </a:r>
            <a:endParaRPr lang="en-US" sz="1600" dirty="0">
              <a:latin typeface="Vazir" panose="020B0603030804020204" pitchFamily="34" charset="-78"/>
              <a:cs typeface="Vazir" panose="020B0603030804020204" pitchFamily="34" charset="-78"/>
            </a:endParaRPr>
          </a:p>
        </p:txBody>
      </p:sp>
      <p:sp>
        <p:nvSpPr>
          <p:cNvPr id="4" name="TextBox 3">
            <a:extLst>
              <a:ext uri="{FF2B5EF4-FFF2-40B4-BE49-F238E27FC236}">
                <a16:creationId xmlns:a16="http://schemas.microsoft.com/office/drawing/2014/main" id="{01DF14D7-AEA3-E855-C7DC-4FD4E112D348}"/>
              </a:ext>
            </a:extLst>
          </p:cNvPr>
          <p:cNvSpPr txBox="1"/>
          <p:nvPr/>
        </p:nvSpPr>
        <p:spPr>
          <a:xfrm>
            <a:off x="3535052" y="65425"/>
            <a:ext cx="7963185"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استراتژی‌های بازاریابی و تبلیغاتی برند پپسی</a:t>
            </a:r>
            <a:endParaRPr lang="en-US" sz="2800" b="1" dirty="0">
              <a:solidFill>
                <a:schemeClr val="bg1"/>
              </a:solidFill>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63BE9ABA-10D2-D165-E2EE-5955848774AF}"/>
              </a:ext>
            </a:extLst>
          </p:cNvPr>
          <p:cNvPicPr>
            <a:picLocks noChangeAspect="1"/>
          </p:cNvPicPr>
          <p:nvPr/>
        </p:nvPicPr>
        <p:blipFill>
          <a:blip r:embed="rId2"/>
          <a:stretch>
            <a:fillRect/>
          </a:stretch>
        </p:blipFill>
        <p:spPr>
          <a:xfrm>
            <a:off x="6844852" y="1145055"/>
            <a:ext cx="4058140" cy="2283945"/>
          </a:xfrm>
          <a:prstGeom prst="roundRect">
            <a:avLst/>
          </a:prstGeom>
          <a:effectLst>
            <a:outerShdw blurRad="63500" algn="ctr" rotWithShape="0">
              <a:prstClr val="black">
                <a:alpha val="25000"/>
              </a:prstClr>
            </a:outerShdw>
          </a:effectLst>
        </p:spPr>
      </p:pic>
      <p:pic>
        <p:nvPicPr>
          <p:cNvPr id="7" name="Picture 6">
            <a:extLst>
              <a:ext uri="{FF2B5EF4-FFF2-40B4-BE49-F238E27FC236}">
                <a16:creationId xmlns:a16="http://schemas.microsoft.com/office/drawing/2014/main" id="{402817FE-E6FB-C88A-E821-2DA63D5BD0E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68013" y="3799490"/>
            <a:ext cx="4512441" cy="2538248"/>
          </a:xfrm>
          <a:prstGeom prst="roundRect">
            <a:avLst/>
          </a:prstGeom>
          <a:effectLst>
            <a:outerShdw blurRad="63500" algn="ctr" rotWithShape="0">
              <a:prstClr val="black">
                <a:alpha val="25000"/>
              </a:prstClr>
            </a:outerShdw>
          </a:effectLst>
        </p:spPr>
      </p:pic>
    </p:spTree>
    <p:extLst>
      <p:ext uri="{BB962C8B-B14F-4D97-AF65-F5344CB8AC3E}">
        <p14:creationId xmlns:p14="http://schemas.microsoft.com/office/powerpoint/2010/main" val="28502474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89390" y="1350998"/>
            <a:ext cx="6971455"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طرح بسته‌بندی محصولات پپسی در طول سال‌ها تحول و تغییرات زیادی را تجربه کرده است. از زمانی که اولین نسخه این نوشیدنی محبوب راهی بازار شد، طرح بسته‌بندی آن تا به امروز بارها تغییر کرده است. در اوایل، پپسی در بطری‌های شیشه‌ای با قلاب بسته‌بندی می‌شد و این نسخه اولیه بسیار محبوبیت داشت. اما با عبور زمان و توسعه فناوری، محصولات پپسی در بطری‌های پلاستیکی و با قفل بسته‌بندی می‌شوند. </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380530" y="1042732"/>
            <a:ext cx="3536354" cy="4709471"/>
          </a:xfrm>
          <a:prstGeom prst="roundRect">
            <a:avLst>
              <a:gd name="adj" fmla="val 13546"/>
            </a:avLst>
          </a:prstGeom>
          <a:effectLst>
            <a:outerShdw blurRad="63500" algn="ctr" rotWithShape="0">
              <a:prstClr val="black">
                <a:alpha val="25000"/>
              </a:prstClr>
            </a:outerShdw>
          </a:effectLst>
        </p:spPr>
      </p:pic>
      <p:sp>
        <p:nvSpPr>
          <p:cNvPr id="5" name="TextBox 4">
            <a:extLst>
              <a:ext uri="{FF2B5EF4-FFF2-40B4-BE49-F238E27FC236}">
                <a16:creationId xmlns:a16="http://schemas.microsoft.com/office/drawing/2014/main" id="{B76472B4-C0CE-24AB-5BDE-8E6B83F90712}"/>
              </a:ext>
            </a:extLst>
          </p:cNvPr>
          <p:cNvSpPr txBox="1"/>
          <p:nvPr/>
        </p:nvSpPr>
        <p:spPr>
          <a:xfrm>
            <a:off x="2196446" y="65425"/>
            <a:ext cx="930179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روند تحول و تغییرات در طرح بسته‌بندی محصولات پپسی</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083893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3422" y="679131"/>
            <a:ext cx="11812842" cy="2923877"/>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این محصول هم‌اکنون در کنار سایر محصولات شرکت پپسی‌کو مانند پپسی رژیمی، پپسی کریستال، پپسی لیمویی، پپسی آبی، پپسی طلایی و پپسی مکس که هرکدام طعم و مشخصات خاص خود را دارند تولید می‌شود. همواره رقیب اصلی پپسی، کوکاکولا بوده‌است. نوشابه‌ها قبلاً بدون اضافه کردن اسیدهای نگهدارنده به بازار عرضه می‌شدند. اما از سال ۲۰۱۰ نوشابه‌ها بخاطر طعم‌های فراوان و طول عمر بیشتر با انواع اسیدها مخلوط شدند که همین امر اثرات مضر نوشابه‌ها را بیشتر کرد.</a:t>
            </a:r>
            <a:endParaRPr lang="en-US" sz="1600" dirty="0">
              <a:latin typeface="Vazir" panose="020B0603030804020204" pitchFamily="34" charset="-78"/>
              <a:cs typeface="Vazir" panose="020B0603030804020204" pitchFamily="34" charset="-78"/>
            </a:endParaRPr>
          </a:p>
        </p:txBody>
      </p:sp>
      <p:sp>
        <p:nvSpPr>
          <p:cNvPr id="3" name="TextBox 2"/>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73422" y="3603008"/>
            <a:ext cx="9266830" cy="3070746"/>
          </a:xfrm>
          <a:prstGeom prst="rect">
            <a:avLst/>
          </a:prstGeom>
        </p:spPr>
      </p:pic>
    </p:spTree>
    <p:extLst>
      <p:ext uri="{BB962C8B-B14F-4D97-AF65-F5344CB8AC3E}">
        <p14:creationId xmlns:p14="http://schemas.microsoft.com/office/powerpoint/2010/main" val="9296145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4139" y="1228397"/>
            <a:ext cx="5954188"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این تغییرات در بسته‌بندی همچنین در طرح و طراحی بطری‌ها نیز قابل مشاهده است. امروزه، بطری‌های پپسی دارای طرح‌های جذاب و مدرنی هستند که به خوبی بازار هدف خود را جذب می‌کنند. همچنین، طرح بسته‌بندی محصولات پپسی در طول سال‌ها به شکل‌های مختلفی نیز تغییر کرده است، از جمله طرح‌های ویژه برای مناسبت‌های خاص مانند روز عشق.</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7035422" y="1173472"/>
            <a:ext cx="4876800" cy="4876800"/>
          </a:xfrm>
          <a:prstGeom prst="rect">
            <a:avLst/>
          </a:prstGeom>
        </p:spPr>
      </p:pic>
      <p:sp>
        <p:nvSpPr>
          <p:cNvPr id="3" name="TextBox 2">
            <a:extLst>
              <a:ext uri="{FF2B5EF4-FFF2-40B4-BE49-F238E27FC236}">
                <a16:creationId xmlns:a16="http://schemas.microsoft.com/office/drawing/2014/main" id="{1A8B7454-5A2D-7756-AB4F-4AC3F95FB72F}"/>
              </a:ext>
            </a:extLst>
          </p:cNvPr>
          <p:cNvSpPr txBox="1"/>
          <p:nvPr/>
        </p:nvSpPr>
        <p:spPr>
          <a:xfrm>
            <a:off x="2196446" y="65425"/>
            <a:ext cx="930179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روند تحول و تغییرات در طرح بسته‌بندی محصولات پپسی</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0664924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5838" y="3728519"/>
            <a:ext cx="11697260" cy="2758447"/>
          </a:xfrm>
          <a:prstGeom prst="rect">
            <a:avLst/>
          </a:prstGeom>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برند پپسی به عنوان یکی از برندهای محبوب نوشیدنی در جوانان و جوامع مختلف، تأثیر قابل توجهی بر فرهنگ و سبک زندگی آنها داشته است. با تبلیغات فعال و جذاب خود، پپسی توانسته است نه تنها به عنوان یک نوشیدنی بلکه به عنوان یک نماد جوانی و انرژی در ذهن جوانان جا بیافتد. بسیاری از جوانان به عنوان یک قسمت از هویت خود، انتخاب نوشیدنی پپسی را در نظر می‌گیرند و با مصرف این نوشیدنی، احساس تعلق به یک گروه و ارتباط با دیگران را تجربه می‌کنند. </a:t>
            </a:r>
            <a:endParaRPr lang="en-US"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84233" y="1145055"/>
            <a:ext cx="4338801" cy="2283945"/>
          </a:xfrm>
          <a:prstGeom prst="roundRect">
            <a:avLst/>
          </a:prstGeom>
          <a:effectLst>
            <a:outerShdw blurRad="63500" algn="ctr" rotWithShape="0">
              <a:prstClr val="black">
                <a:alpha val="25000"/>
              </a:prstClr>
            </a:outerShdw>
          </a:effectLst>
        </p:spPr>
      </p:pic>
      <p:sp>
        <p:nvSpPr>
          <p:cNvPr id="5" name="TextBox 4">
            <a:extLst>
              <a:ext uri="{FF2B5EF4-FFF2-40B4-BE49-F238E27FC236}">
                <a16:creationId xmlns:a16="http://schemas.microsoft.com/office/drawing/2014/main" id="{C8DFE1D2-BE3C-E017-EF58-F334AB653441}"/>
              </a:ext>
            </a:extLst>
          </p:cNvPr>
          <p:cNvSpPr txBox="1"/>
          <p:nvPr/>
        </p:nvSpPr>
        <p:spPr>
          <a:xfrm>
            <a:off x="2196446" y="65425"/>
            <a:ext cx="930179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تأثیر برند پپسی در فرهنگ جوانان و جوامع مختلف</a:t>
            </a:r>
            <a:endParaRPr lang="en-US" sz="2800" b="1" dirty="0">
              <a:solidFill>
                <a:schemeClr val="bg1"/>
              </a:solidFill>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F5253F2C-BCC9-A677-D135-FA952BCEED43}"/>
              </a:ext>
            </a:extLst>
          </p:cNvPr>
          <p:cNvPicPr>
            <a:picLocks noChangeAspect="1"/>
          </p:cNvPicPr>
          <p:nvPr/>
        </p:nvPicPr>
        <p:blipFill>
          <a:blip r:embed="rId3"/>
          <a:stretch>
            <a:fillRect/>
          </a:stretch>
        </p:blipFill>
        <p:spPr>
          <a:xfrm>
            <a:off x="6189446" y="1208929"/>
            <a:ext cx="4058140" cy="2283945"/>
          </a:xfrm>
          <a:prstGeom prst="roundRect">
            <a:avLst/>
          </a:prstGeom>
          <a:effectLst>
            <a:outerShdw blurRad="63500" algn="ctr" rotWithShape="0">
              <a:prstClr val="black">
                <a:alpha val="25000"/>
              </a:prstClr>
            </a:outerShdw>
          </a:effectLst>
        </p:spPr>
      </p:pic>
    </p:spTree>
    <p:extLst>
      <p:ext uri="{BB962C8B-B14F-4D97-AF65-F5344CB8AC3E}">
        <p14:creationId xmlns:p14="http://schemas.microsoft.com/office/powerpoint/2010/main" val="41584314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65DDF6-3EF7-8A04-4064-3F15B21BC7BC}"/>
              </a:ext>
            </a:extLst>
          </p:cNvPr>
          <p:cNvSpPr txBox="1"/>
          <p:nvPr/>
        </p:nvSpPr>
        <p:spPr>
          <a:xfrm>
            <a:off x="2196446" y="65425"/>
            <a:ext cx="930179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تأثیر برند پپسی در فرهنگ جوانان و جوامع مختلف</a:t>
            </a:r>
            <a:endParaRPr lang="en-US" sz="2800" b="1" dirty="0">
              <a:solidFill>
                <a:schemeClr val="bg1"/>
              </a:solidFill>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EADB4D5E-F674-3BA8-CE7B-DB38F23F75B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306175"/>
            <a:ext cx="5486400" cy="5268046"/>
          </a:xfrm>
          <a:prstGeom prst="rect">
            <a:avLst/>
          </a:prstGeom>
        </p:spPr>
      </p:pic>
      <p:sp>
        <p:nvSpPr>
          <p:cNvPr id="8" name="Rectangle 7">
            <a:extLst>
              <a:ext uri="{FF2B5EF4-FFF2-40B4-BE49-F238E27FC236}">
                <a16:creationId xmlns:a16="http://schemas.microsoft.com/office/drawing/2014/main" id="{38E81157-5179-367B-30D2-B6FEAA1D4C92}"/>
              </a:ext>
            </a:extLst>
          </p:cNvPr>
          <p:cNvSpPr/>
          <p:nvPr/>
        </p:nvSpPr>
        <p:spPr>
          <a:xfrm>
            <a:off x="4540469" y="829247"/>
            <a:ext cx="7459207" cy="1685077"/>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این برند همچنین توانسته است به عنوان یک نماد فرهنگی در برخی از جوامع مختلف شناخته شود و در برخی از مناسبت‌ها و رویدادها نقش مهمی را ایفا کند. از این رو، تأثیر پپسی بر فرهنگ جوانان و جوامع مختلف نمی‌تواند انکار شود.</a:t>
            </a:r>
            <a:endParaRPr lang="en-US" dirty="0">
              <a:latin typeface="Vazir" panose="020B0603030804020204" pitchFamily="34" charset="-78"/>
              <a:cs typeface="Vazir" panose="020B0603030804020204" pitchFamily="34" charset="-78"/>
            </a:endParaRPr>
          </a:p>
        </p:txBody>
      </p:sp>
      <p:pic>
        <p:nvPicPr>
          <p:cNvPr id="11" name="Picture 10">
            <a:extLst>
              <a:ext uri="{FF2B5EF4-FFF2-40B4-BE49-F238E27FC236}">
                <a16:creationId xmlns:a16="http://schemas.microsoft.com/office/drawing/2014/main" id="{1425BCE3-223B-9FA2-529D-8A3CB851B6C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508724" y="2963918"/>
            <a:ext cx="2490952" cy="3610303"/>
          </a:xfrm>
          <a:prstGeom prst="rect">
            <a:avLst/>
          </a:prstGeom>
        </p:spPr>
      </p:pic>
    </p:spTree>
    <p:extLst>
      <p:ext uri="{BB962C8B-B14F-4D97-AF65-F5344CB8AC3E}">
        <p14:creationId xmlns:p14="http://schemas.microsoft.com/office/powerpoint/2010/main" val="13607067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5703" y="859358"/>
            <a:ext cx="11520593" cy="2185214"/>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همکاری‌های پپسی با ستارگان ورزشی و هنری به عنوان بخشی از استراتژی تبلیغاتی شرکت، همواره توجه عمومی را به خود جلب کرده است. این همکاری‌ها معمولاً شامل قراردادهای تبلیغاتی، حضور در تبلیغات تلویزیونی و رادیویی، نمایشگاه‌ها و رویدادهای ورزشی می‌شود. با همکاری با ستارگان معروف، پپسی تلاش می‌کند تا به عنوان یک برند جوان و مدرن در ذهن مصرف‌کنندگان ماندگاری داشته باشد.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34469" y="3623110"/>
            <a:ext cx="5225812" cy="2710963"/>
          </a:xfrm>
          <a:prstGeom prst="roundRect">
            <a:avLst/>
          </a:prstGeom>
          <a:effectLst>
            <a:outerShdw blurRad="63500" algn="ctr" rotWithShape="0">
              <a:prstClr val="black">
                <a:alpha val="25000"/>
              </a:prstClr>
            </a:outerShdw>
          </a:effectLst>
        </p:spPr>
      </p:pic>
      <p:sp>
        <p:nvSpPr>
          <p:cNvPr id="5" name="TextBox 4">
            <a:extLst>
              <a:ext uri="{FF2B5EF4-FFF2-40B4-BE49-F238E27FC236}">
                <a16:creationId xmlns:a16="http://schemas.microsoft.com/office/drawing/2014/main" id="{B45364E0-B515-0D92-71FE-9EA603563DB8}"/>
              </a:ext>
            </a:extLst>
          </p:cNvPr>
          <p:cNvSpPr txBox="1"/>
          <p:nvPr/>
        </p:nvSpPr>
        <p:spPr>
          <a:xfrm>
            <a:off x="1545996" y="65425"/>
            <a:ext cx="995224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همکاری‌های پپسی و تبلیغات مشترک با ستارگان ورزشی و هنری</a:t>
            </a:r>
            <a:endParaRPr lang="en-US" sz="2800" b="1" dirty="0">
              <a:solidFill>
                <a:schemeClr val="bg1"/>
              </a:solidFill>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2804E0EE-09AA-3F56-1369-375F615B4AC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84729" y="3621090"/>
            <a:ext cx="4340773" cy="2712983"/>
          </a:xfrm>
          <a:prstGeom prst="roundRect">
            <a:avLst/>
          </a:prstGeom>
          <a:effectLst>
            <a:outerShdw blurRad="63500" algn="ctr" rotWithShape="0">
              <a:prstClr val="black">
                <a:alpha val="25000"/>
              </a:prstClr>
            </a:outerShdw>
          </a:effectLst>
        </p:spPr>
      </p:pic>
    </p:spTree>
    <p:extLst>
      <p:ext uri="{BB962C8B-B14F-4D97-AF65-F5344CB8AC3E}">
        <p14:creationId xmlns:p14="http://schemas.microsoft.com/office/powerpoint/2010/main" val="7619063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5969" y="767297"/>
            <a:ext cx="6916984" cy="5878532"/>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با همکاری با ستارگان ورزشی، پپسی تلاش می‌کند تا بازیکنان معروف را به عنوان سفیران برند خود انتخاب کند. این بازیکنان معمولاً از محبوب‌ترین و پرطرفدارترین ورزشکاران در دنیا هستند و با تبلیغات پپسی، محصولات برند را به مخاطبان خود معرفی می‌کنند. با این رویکرد، پپسی تلاش می‌کند تا اعتبار و قدرت ورزشکاران را برای تبلیغات خود استفاده کند و به خاطر تمایل مردم به پیروی از این ورزشکاران، محصولات خود را به راحتی معرفی کند. این همکاری‌ها به طور کلی بازاریابی قدرتمندی است که به پپسی کمک می‌کند تا با موفقیت در بین رقبای خود جایگاه خود را حفظ کند.</a:t>
            </a:r>
          </a:p>
        </p:txBody>
      </p:sp>
      <p:sp>
        <p:nvSpPr>
          <p:cNvPr id="4" name="TextBox 3">
            <a:extLst>
              <a:ext uri="{FF2B5EF4-FFF2-40B4-BE49-F238E27FC236}">
                <a16:creationId xmlns:a16="http://schemas.microsoft.com/office/drawing/2014/main" id="{251EE3B6-0FAF-0C2C-336C-F91FF5C58296}"/>
              </a:ext>
            </a:extLst>
          </p:cNvPr>
          <p:cNvSpPr txBox="1"/>
          <p:nvPr/>
        </p:nvSpPr>
        <p:spPr>
          <a:xfrm>
            <a:off x="1545996" y="65425"/>
            <a:ext cx="995224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همکاری‌های پپسی و تبلیغات مشترک با ستارگان ورزشی و هنری</a:t>
            </a:r>
            <a:endParaRPr lang="en-US" sz="2800" b="1" dirty="0">
              <a:solidFill>
                <a:schemeClr val="bg1"/>
              </a:solidFill>
              <a:latin typeface="Vazir" panose="020B0603030804020204" pitchFamily="34" charset="-78"/>
              <a:cs typeface="Vazir" panose="020B0603030804020204" pitchFamily="34" charset="-78"/>
            </a:endParaRPr>
          </a:p>
        </p:txBody>
      </p:sp>
      <p:grpSp>
        <p:nvGrpSpPr>
          <p:cNvPr id="8" name="Group 7">
            <a:extLst>
              <a:ext uri="{FF2B5EF4-FFF2-40B4-BE49-F238E27FC236}">
                <a16:creationId xmlns:a16="http://schemas.microsoft.com/office/drawing/2014/main" id="{248E39C8-4D6F-047C-10CA-0EDA9A90CF57}"/>
              </a:ext>
            </a:extLst>
          </p:cNvPr>
          <p:cNvGrpSpPr/>
          <p:nvPr/>
        </p:nvGrpSpPr>
        <p:grpSpPr>
          <a:xfrm>
            <a:off x="7462974" y="1054079"/>
            <a:ext cx="4318555" cy="5072281"/>
            <a:chOff x="7557567" y="1261242"/>
            <a:chExt cx="5015697" cy="5891096"/>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557567" y="1261242"/>
              <a:ext cx="4264965" cy="3097522"/>
            </a:xfrm>
            <a:prstGeom prst="roundRect">
              <a:avLst/>
            </a:prstGeom>
            <a:effectLst>
              <a:outerShdw blurRad="63500" algn="ctr" rotWithShape="0">
                <a:prstClr val="black">
                  <a:alpha val="25000"/>
                </a:prstClr>
              </a:outerShdw>
            </a:effectLst>
          </p:spPr>
        </p:pic>
        <p:pic>
          <p:nvPicPr>
            <p:cNvPr id="7" name="Picture 6">
              <a:extLst>
                <a:ext uri="{FF2B5EF4-FFF2-40B4-BE49-F238E27FC236}">
                  <a16:creationId xmlns:a16="http://schemas.microsoft.com/office/drawing/2014/main" id="{20A87DB7-2EB3-A2FD-B4DD-495A52C4A13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08299" y="4751163"/>
              <a:ext cx="4264965" cy="2401175"/>
            </a:xfrm>
            <a:prstGeom prst="roundRect">
              <a:avLst/>
            </a:prstGeom>
          </p:spPr>
        </p:pic>
      </p:grpSp>
    </p:spTree>
    <p:extLst>
      <p:ext uri="{BB962C8B-B14F-4D97-AF65-F5344CB8AC3E}">
        <p14:creationId xmlns:p14="http://schemas.microsoft.com/office/powerpoint/2010/main" val="1461510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0" y="1041296"/>
            <a:ext cx="5808627"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برند پپسی به عنوان یکی از برندهای معروف در صنعت نوشیدنی ها، نقش بسزایی در حمایت و حضور در رویدادهای ورزشی و فرهنگی دارد. این برند از طریق اسپانسر شدن در رویدادهای مهم ورزشی مانند المپیک، جام جهانی فوتبال و لیگ برتر فوتبال، توانسته است نام خود را در سطح جهانی ترویج دهد. همچنین، پپسی با حمایت از رویدادهای فرهنگی مانند جشنواره های موسیقی و فیلم، می تواند با جامعه هنری و فرهنگی همراهی نموده و در ارتباط برقرار کند. </a:t>
            </a:r>
            <a:endParaRPr lang="en-US" sz="1600" dirty="0">
              <a:latin typeface="Vazir" panose="020B0603030804020204" pitchFamily="34" charset="-78"/>
              <a:cs typeface="Vazir" panose="020B0603030804020204" pitchFamily="34" charset="-78"/>
            </a:endParaRPr>
          </a:p>
        </p:txBody>
      </p:sp>
      <p:sp>
        <p:nvSpPr>
          <p:cNvPr id="5" name="TextBox 4">
            <a:extLst>
              <a:ext uri="{FF2B5EF4-FFF2-40B4-BE49-F238E27FC236}">
                <a16:creationId xmlns:a16="http://schemas.microsoft.com/office/drawing/2014/main" id="{36DDDFC9-BBDB-0FB5-B032-F7580848E06C}"/>
              </a:ext>
            </a:extLst>
          </p:cNvPr>
          <p:cNvSpPr txBox="1"/>
          <p:nvPr/>
        </p:nvSpPr>
        <p:spPr>
          <a:xfrm>
            <a:off x="1545996" y="65425"/>
            <a:ext cx="995224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نقش برند پپسی در رویدادهای ورزشی و فرهنگی</a:t>
            </a:r>
            <a:endParaRPr lang="en-US" sz="2800" b="1" dirty="0">
              <a:solidFill>
                <a:schemeClr val="bg1"/>
              </a:solidFill>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B109434C-D6B8-A37D-D417-99CA1BE1BE6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948152"/>
            <a:ext cx="5999728" cy="3749830"/>
          </a:xfrm>
          <a:prstGeom prst="rect">
            <a:avLst/>
          </a:prstGeom>
        </p:spPr>
      </p:pic>
    </p:spTree>
    <p:extLst>
      <p:ext uri="{BB962C8B-B14F-4D97-AF65-F5344CB8AC3E}">
        <p14:creationId xmlns:p14="http://schemas.microsoft.com/office/powerpoint/2010/main" val="7068665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9832" y="1597729"/>
            <a:ext cx="4896657"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برند پپسی و کوکاکولا دو برند مشهور و محبوب در صنعت نوشیدنی هستند که به تولید نوشابه‌های گازدار مشغول هستند. این دو برند در طول سال‌ها رقابت شدیدی در بازار جهانی داشته‌اند و تلاش کرده‌اند تا به عنوان برترین برند نوشیدنی شناخته شوند.</a:t>
            </a:r>
            <a:endParaRPr lang="en-US" sz="1600" dirty="0">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EC4261E6-583C-82E2-BD01-BC5FB474BDA1}"/>
              </a:ext>
            </a:extLst>
          </p:cNvPr>
          <p:cNvSpPr txBox="1"/>
          <p:nvPr/>
        </p:nvSpPr>
        <p:spPr>
          <a:xfrm>
            <a:off x="1545996" y="65425"/>
            <a:ext cx="995224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تفاوت‌ها و مقایسه بین برند پپسی و برند رقیبش کوکاکولا</a:t>
            </a:r>
            <a:endParaRPr lang="en-US" sz="2800" b="1" dirty="0">
              <a:solidFill>
                <a:schemeClr val="bg1"/>
              </a:solidFill>
              <a:latin typeface="Vazir" panose="020B0603030804020204" pitchFamily="34" charset="-78"/>
              <a:cs typeface="Vazir" panose="020B0603030804020204" pitchFamily="34" charset="-78"/>
            </a:endParaRPr>
          </a:p>
        </p:txBody>
      </p:sp>
      <p:pic>
        <p:nvPicPr>
          <p:cNvPr id="8" name="Picture 2">
            <a:extLst>
              <a:ext uri="{FF2B5EF4-FFF2-40B4-BE49-F238E27FC236}">
                <a16:creationId xmlns:a16="http://schemas.microsoft.com/office/drawing/2014/main" id="{616D5384-27BB-216F-92C7-DA081FD9C744}"/>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299635" y="1391055"/>
            <a:ext cx="5422533" cy="4874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66609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sosceles Triangle 4">
            <a:extLst>
              <a:ext uri="{FF2B5EF4-FFF2-40B4-BE49-F238E27FC236}">
                <a16:creationId xmlns:a16="http://schemas.microsoft.com/office/drawing/2014/main" id="{85D3F3E8-F22B-E5BB-1016-6F8E885BE7BC}"/>
              </a:ext>
            </a:extLst>
          </p:cNvPr>
          <p:cNvSpPr/>
          <p:nvPr/>
        </p:nvSpPr>
        <p:spPr>
          <a:xfrm rot="452674">
            <a:off x="343878" y="1515409"/>
            <a:ext cx="5200888" cy="4483525"/>
          </a:xfrm>
          <a:prstGeom prst="triangle">
            <a:avLst/>
          </a:prstGeom>
          <a:solidFill>
            <a:srgbClr val="E656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947555" y="859065"/>
            <a:ext cx="5003242"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یکی از تفاوت‌های مهم بین این دو برند، طعم محصولات آنها است. برند پپسی دارای طعمی شیرین‌تر و ملایمتر است که برخی مصرف‌کنندگان را جذب می‌کند. از طرف دیگر، کوکاکولا دارای طعمی قوی و تلخ است که توسط دیگران مورد علاقه قرار می‌گیرد. این تفاوت در طعم محصولات باعث شده است که هر کدام از این برندها در بخشی از بازار موفق باشند و طرفداران زیادی داشته باشند.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03280" y="1791093"/>
            <a:ext cx="5432464" cy="3561630"/>
          </a:xfrm>
          <a:prstGeom prst="roundRect">
            <a:avLst/>
          </a:prstGeom>
          <a:effectLst>
            <a:outerShdw blurRad="63500" algn="ctr" rotWithShape="0">
              <a:prstClr val="black">
                <a:alpha val="25000"/>
              </a:prstClr>
            </a:outerShdw>
          </a:effectLst>
        </p:spPr>
      </p:pic>
      <p:sp>
        <p:nvSpPr>
          <p:cNvPr id="4" name="TextBox 3">
            <a:extLst>
              <a:ext uri="{FF2B5EF4-FFF2-40B4-BE49-F238E27FC236}">
                <a16:creationId xmlns:a16="http://schemas.microsoft.com/office/drawing/2014/main" id="{4BF7159F-FE77-2B53-532A-59B7E8B5E40A}"/>
              </a:ext>
            </a:extLst>
          </p:cNvPr>
          <p:cNvSpPr txBox="1"/>
          <p:nvPr/>
        </p:nvSpPr>
        <p:spPr>
          <a:xfrm>
            <a:off x="1545996" y="65425"/>
            <a:ext cx="995224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تفاوت‌ها و مقایسه بین برند پپسی و برند رقیبش کوکاکولا</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782018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sosceles Triangle 4">
            <a:extLst>
              <a:ext uri="{FF2B5EF4-FFF2-40B4-BE49-F238E27FC236}">
                <a16:creationId xmlns:a16="http://schemas.microsoft.com/office/drawing/2014/main" id="{61875FF4-7311-76DF-8931-4CA65DCB817C}"/>
              </a:ext>
            </a:extLst>
          </p:cNvPr>
          <p:cNvSpPr/>
          <p:nvPr/>
        </p:nvSpPr>
        <p:spPr>
          <a:xfrm>
            <a:off x="2769224" y="3484575"/>
            <a:ext cx="1718386" cy="1481368"/>
          </a:xfrm>
          <a:prstGeom prst="triangle">
            <a:avLst/>
          </a:prstGeom>
          <a:solidFill>
            <a:srgbClr val="E656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Isosceles Triangle 5">
            <a:extLst>
              <a:ext uri="{FF2B5EF4-FFF2-40B4-BE49-F238E27FC236}">
                <a16:creationId xmlns:a16="http://schemas.microsoft.com/office/drawing/2014/main" id="{97142FBF-E23C-206A-245E-21C6BAA8C72F}"/>
              </a:ext>
            </a:extLst>
          </p:cNvPr>
          <p:cNvSpPr/>
          <p:nvPr/>
        </p:nvSpPr>
        <p:spPr>
          <a:xfrm>
            <a:off x="7922720" y="4798771"/>
            <a:ext cx="1718386" cy="1481368"/>
          </a:xfrm>
          <a:prstGeom prst="triangle">
            <a:avLst/>
          </a:prstGeom>
          <a:solidFill>
            <a:srgbClr val="E656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a:extLst>
              <a:ext uri="{FF2B5EF4-FFF2-40B4-BE49-F238E27FC236}">
                <a16:creationId xmlns:a16="http://schemas.microsoft.com/office/drawing/2014/main" id="{8D18FB14-17F9-2575-C8C1-223533E5C4A5}"/>
              </a:ext>
            </a:extLst>
          </p:cNvPr>
          <p:cNvSpPr/>
          <p:nvPr/>
        </p:nvSpPr>
        <p:spPr>
          <a:xfrm rot="20150551">
            <a:off x="7197967" y="3771331"/>
            <a:ext cx="1718386" cy="1481368"/>
          </a:xfrm>
          <a:prstGeom prst="triangle">
            <a:avLst/>
          </a:prstGeom>
          <a:solidFill>
            <a:srgbClr val="E656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a:extLst>
              <a:ext uri="{FF2B5EF4-FFF2-40B4-BE49-F238E27FC236}">
                <a16:creationId xmlns:a16="http://schemas.microsoft.com/office/drawing/2014/main" id="{3AA6787C-143B-F31B-CAFE-98D736B3DF23}"/>
              </a:ext>
            </a:extLst>
          </p:cNvPr>
          <p:cNvSpPr/>
          <p:nvPr/>
        </p:nvSpPr>
        <p:spPr>
          <a:xfrm rot="20150551">
            <a:off x="5345972" y="3167824"/>
            <a:ext cx="1718386" cy="1481368"/>
          </a:xfrm>
          <a:prstGeom prst="triangle">
            <a:avLst/>
          </a:prstGeom>
          <a:solidFill>
            <a:srgbClr val="E656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60045" y="704888"/>
            <a:ext cx="11840066"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تفاوت دیگر بین این دو برند درباره‌ی استراتژی تبلیغاتی آنها است. برند پپسی معمولاً از ویژگی‌های محصول خود برای تبلیغات استفاده می‌کند و به برجسته‌سازی مزایای خاص محصول خود تمرکز می‌کند. به عنوان مثال، آنها به این نکته تاکید می‌کنند که پپسی قابلیت حذف آنزیم‌های مضر را دارد که برخی از رقبا این ویژگی را ندارند. </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3027270" y="2970988"/>
            <a:ext cx="6137459" cy="3446328"/>
          </a:xfrm>
          <a:prstGeom prst="roundRect">
            <a:avLst/>
          </a:prstGeom>
          <a:effectLst>
            <a:outerShdw blurRad="63500" algn="ctr" rotWithShape="0">
              <a:prstClr val="black">
                <a:alpha val="25000"/>
              </a:prstClr>
            </a:outerShdw>
          </a:effectLst>
        </p:spPr>
      </p:pic>
      <p:sp>
        <p:nvSpPr>
          <p:cNvPr id="4" name="TextBox 3">
            <a:extLst>
              <a:ext uri="{FF2B5EF4-FFF2-40B4-BE49-F238E27FC236}">
                <a16:creationId xmlns:a16="http://schemas.microsoft.com/office/drawing/2014/main" id="{4AC136F6-6646-DF52-1C95-F2C06E1A3201}"/>
              </a:ext>
            </a:extLst>
          </p:cNvPr>
          <p:cNvSpPr txBox="1"/>
          <p:nvPr/>
        </p:nvSpPr>
        <p:spPr>
          <a:xfrm>
            <a:off x="1545996" y="65425"/>
            <a:ext cx="995224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تفاوت‌ها و مقایسه بین برند پپسی و برند رقیبش کوکاکولا</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9648974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osceles Triangle 6">
            <a:extLst>
              <a:ext uri="{FF2B5EF4-FFF2-40B4-BE49-F238E27FC236}">
                <a16:creationId xmlns:a16="http://schemas.microsoft.com/office/drawing/2014/main" id="{E64AB779-F4E5-019C-553E-61D6566CF2AD}"/>
              </a:ext>
            </a:extLst>
          </p:cNvPr>
          <p:cNvSpPr/>
          <p:nvPr/>
        </p:nvSpPr>
        <p:spPr>
          <a:xfrm>
            <a:off x="197963" y="2226460"/>
            <a:ext cx="1224730" cy="1055802"/>
          </a:xfrm>
          <a:prstGeom prst="triangle">
            <a:avLst/>
          </a:prstGeom>
          <a:solidFill>
            <a:srgbClr val="E656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a:extLst>
              <a:ext uri="{FF2B5EF4-FFF2-40B4-BE49-F238E27FC236}">
                <a16:creationId xmlns:a16="http://schemas.microsoft.com/office/drawing/2014/main" id="{8D959C9F-0BCA-D357-86BB-8E3900BD3B54}"/>
              </a:ext>
            </a:extLst>
          </p:cNvPr>
          <p:cNvSpPr/>
          <p:nvPr/>
        </p:nvSpPr>
        <p:spPr>
          <a:xfrm>
            <a:off x="10608763" y="5602827"/>
            <a:ext cx="1224730" cy="1055802"/>
          </a:xfrm>
          <a:prstGeom prst="triangle">
            <a:avLst/>
          </a:prstGeom>
          <a:solidFill>
            <a:srgbClr val="E656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896716" y="854077"/>
            <a:ext cx="5936777" cy="24622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به طور کلی، این دو برند در حوزه نوشیدنی‌های گازدار رقیب قوی‌ای برای یکدیگر هستند و در طول سال‌ها توانسته‌اند به خوبی در بازار جهانی عمل کنند. تفاوت‌های موجود در طعم و استراتژی تبلیغاتی آنها، هر کدام را به یک نوع خاص از مصرف‌کنندگان جذب می‌کند.</a:t>
            </a:r>
          </a:p>
        </p:txBody>
      </p:sp>
      <p:sp>
        <p:nvSpPr>
          <p:cNvPr id="3" name="Rectangle 2"/>
          <p:cNvSpPr/>
          <p:nvPr/>
        </p:nvSpPr>
        <p:spPr>
          <a:xfrm>
            <a:off x="358506" y="3717457"/>
            <a:ext cx="6315250" cy="3077766"/>
          </a:xfrm>
          <a:prstGeom prst="rect">
            <a:avLst/>
          </a:prstGeom>
          <a:effectLst>
            <a:outerShdw blurRad="63500" algn="ctr" rotWithShape="0">
              <a:prstClr val="black">
                <a:alpha val="25000"/>
              </a:prstClr>
            </a:outerShdw>
          </a:effectLst>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برند پپسی با تمرکز بر تجربه‌های شاد و لحظات خاص زندگی، مصرف‌کنندگانی را به خود جذب کرده که به دنبال لحظات خاص و خوشحال کننده هستند. با توجه به این استراتژی، پپسی به صورت مداوم با کمپین‌های تبلیغاتی خلاقانه‌ای که شامل موسیقی و هنر است، توجه مصرف‌کنندگان را به خود جلب می‌کند.</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5427" y="936048"/>
            <a:ext cx="4588133" cy="2580825"/>
          </a:xfrm>
          <a:prstGeom prst="roundRect">
            <a:avLst/>
          </a:prstGeom>
          <a:effectLst>
            <a:outerShdw blurRad="63500" algn="ctr" rotWithShape="0">
              <a:prstClr val="black">
                <a:alpha val="25000"/>
              </a:prstClr>
            </a:outerShdw>
          </a:effectLst>
        </p:spPr>
      </p:pic>
      <p:pic>
        <p:nvPicPr>
          <p:cNvPr id="6" name="Picture 5"/>
          <p:cNvPicPr>
            <a:picLocks noChangeAspect="1"/>
          </p:cNvPicPr>
          <p:nvPr/>
        </p:nvPicPr>
        <p:blipFill>
          <a:blip r:embed="rId3"/>
          <a:stretch>
            <a:fillRect/>
          </a:stretch>
        </p:blipFill>
        <p:spPr>
          <a:xfrm>
            <a:off x="7450224" y="3581722"/>
            <a:ext cx="4383269" cy="2922179"/>
          </a:xfrm>
          <a:prstGeom prst="roundRect">
            <a:avLst/>
          </a:prstGeom>
          <a:effectLst>
            <a:outerShdw blurRad="63500" algn="ctr" rotWithShape="0">
              <a:prstClr val="black">
                <a:alpha val="25000"/>
              </a:prstClr>
            </a:outerShdw>
          </a:effectLst>
        </p:spPr>
      </p:pic>
      <p:sp>
        <p:nvSpPr>
          <p:cNvPr id="5" name="TextBox 4">
            <a:extLst>
              <a:ext uri="{FF2B5EF4-FFF2-40B4-BE49-F238E27FC236}">
                <a16:creationId xmlns:a16="http://schemas.microsoft.com/office/drawing/2014/main" id="{39592B58-5075-214C-1941-02550D0EF327}"/>
              </a:ext>
            </a:extLst>
          </p:cNvPr>
          <p:cNvSpPr txBox="1"/>
          <p:nvPr/>
        </p:nvSpPr>
        <p:spPr>
          <a:xfrm>
            <a:off x="1545996" y="65425"/>
            <a:ext cx="995224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800" b="1" dirty="0">
                <a:solidFill>
                  <a:schemeClr val="bg1"/>
                </a:solidFill>
                <a:latin typeface="Vazir" panose="020B0603030804020204" pitchFamily="34" charset="-78"/>
                <a:cs typeface="Vazir" panose="020B0603030804020204" pitchFamily="34" charset="-78"/>
              </a:rPr>
              <a:t>تفاوت‌ها و مقایسه بین برند پپسی و برند رقیبش کوکاکولا</a:t>
            </a:r>
            <a:endParaRPr lang="en-US" sz="28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55182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5252507" y="949010"/>
            <a:ext cx="6578221"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موسس و مالک شرکت پپسی کیلب بردهم بود که در سال 1893 میلادی کار تولید نوشیدنی را شروع کرد. بردهم علاقه زیادی به داروسازی و بهبود سلامت جامعه داشت و به همین دلیل در سال 1886 در دانشگاه مریلند تحصیلات خود را شروع کرد و توانست از این دانشگاه فارغ التحصیل شود. او سپس در شهر نیوبرن داروخانه بردهم را تاسیس کرد و مانند بسیاری از داروخانه های زمان خود علاوه بر دارو و محصولات بهداشتی در داروخانه خود نوشیدنی نیز می فروخت؛ اما بر خلاف بقیه، بردهم نوشیدنی ها را خودش تولید می کرد.</a:t>
            </a:r>
            <a:endParaRPr lang="en-US" sz="1600" dirty="0">
              <a:latin typeface="Vazir" panose="020B0603030804020204" pitchFamily="34" charset="-78"/>
              <a:cs typeface="Vazir" panose="020B0603030804020204" pitchFamily="34" charset="-78"/>
            </a:endParaRPr>
          </a:p>
        </p:txBody>
      </p:sp>
      <p:pic>
        <p:nvPicPr>
          <p:cNvPr id="1103" name="Picture 79" descr="کیلب بردهم"/>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581206" y="1246805"/>
            <a:ext cx="3588398" cy="4544278"/>
          </a:xfrm>
          <a:prstGeom prst="roundRect">
            <a:avLst/>
          </a:prstGeom>
          <a:effectLst>
            <a:outerShdw blurRad="635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EA99327-A33D-6E15-FDC4-F16016F1B79C}"/>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spTree>
    <p:extLst>
      <p:ext uri="{BB962C8B-B14F-4D97-AF65-F5344CB8AC3E}">
        <p14:creationId xmlns:p14="http://schemas.microsoft.com/office/powerpoint/2010/main" val="32604804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16576" y="728454"/>
            <a:ext cx="5147035" cy="5945938"/>
          </a:xfrm>
          <a:prstGeom prst="rect">
            <a:avLst/>
          </a:prstGeom>
        </p:spPr>
      </p:pic>
      <p:sp>
        <p:nvSpPr>
          <p:cNvPr id="4" name="TextBox 3">
            <a:extLst>
              <a:ext uri="{FF2B5EF4-FFF2-40B4-BE49-F238E27FC236}">
                <a16:creationId xmlns:a16="http://schemas.microsoft.com/office/drawing/2014/main" id="{B33897B9-8523-F95B-94AC-C0844D45327E}"/>
              </a:ext>
            </a:extLst>
          </p:cNvPr>
          <p:cNvSpPr txBox="1"/>
          <p:nvPr/>
        </p:nvSpPr>
        <p:spPr>
          <a:xfrm>
            <a:off x="1545996" y="84279"/>
            <a:ext cx="9952242" cy="461665"/>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pPr algn="just" rtl="1"/>
            <a:r>
              <a:rPr lang="fa-IR" sz="2400" b="1" dirty="0">
                <a:latin typeface="Vazir" panose="020B0603030804020204" pitchFamily="34" charset="-78"/>
                <a:cs typeface="Vazir" panose="020B0603030804020204" pitchFamily="34" charset="-78"/>
              </a:rPr>
              <a:t>تفاوت پپسی و کوکاکولا  در مواد تشکیل دهنده و ظاهر در نوشابه های بطری</a:t>
            </a:r>
          </a:p>
        </p:txBody>
      </p:sp>
    </p:spTree>
    <p:extLst>
      <p:ext uri="{BB962C8B-B14F-4D97-AF65-F5344CB8AC3E}">
        <p14:creationId xmlns:p14="http://schemas.microsoft.com/office/powerpoint/2010/main" val="6133575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3647" y="798149"/>
            <a:ext cx="2644698" cy="4924681"/>
          </a:xfrm>
          <a:prstGeom prst="rect">
            <a:avLst/>
          </a:prstGeom>
        </p:spPr>
        <p:txBody>
          <a:bodyPr wrap="none">
            <a:spAutoFit/>
          </a:bodyPr>
          <a:lstStyle/>
          <a:p>
            <a:pPr>
              <a:lnSpc>
                <a:spcPct val="30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https://saednews.com/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https://postmix.ir/</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https://rayamag.com/</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https://fa.wikipedia.org/</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https://www.samatak.com/</a:t>
            </a:r>
            <a:endParaRPr lang="en-US" dirty="0">
              <a:latin typeface="Times New Roman" panose="02020603050405020304" pitchFamily="18" charset="0"/>
              <a:cs typeface="Times New Roman" panose="02020603050405020304" pitchFamily="18" charset="0"/>
            </a:endParaRPr>
          </a:p>
          <a:p>
            <a:pPr>
              <a:lnSpc>
                <a:spcPct val="300000"/>
              </a:lnSpc>
            </a:pP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E8849B2-38DC-D3CD-92FF-DA9B081A53AC}"/>
              </a:ext>
            </a:extLst>
          </p:cNvPr>
          <p:cNvSpPr txBox="1"/>
          <p:nvPr/>
        </p:nvSpPr>
        <p:spPr>
          <a:xfrm>
            <a:off x="1545996" y="65425"/>
            <a:ext cx="995224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solidFill>
                  <a:schemeClr val="bg1"/>
                </a:solidFill>
              </a:rPr>
              <a:t>مـــــــــــتنابع</a:t>
            </a:r>
          </a:p>
        </p:txBody>
      </p:sp>
    </p:spTree>
    <p:extLst>
      <p:ext uri="{BB962C8B-B14F-4D97-AF65-F5344CB8AC3E}">
        <p14:creationId xmlns:p14="http://schemas.microsoft.com/office/powerpoint/2010/main" val="3725337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4133" y="1132469"/>
            <a:ext cx="6250363" cy="3970318"/>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او نوشیدنی های خود را تحت عنوان «نوشیدنی برد» به مشتریان می فروخت. این نوشیدنی ها از ترکیب شکر، آب، کارامل، روغن لیمو، جوز هندی و دانه کولا ساخته شده بودند و پس از اینکه به یکی از محبوب ترین محصولات داروخانه تبدیل شدند، بردهم باید یک اسم مناسب برایشان انتخاب می کرد. او در نهایت تصمیم گرفت نوشیدنی های خود را با برند پپسی-کولا به فروش برساند. او نام پپسی را با الهام از آنزیم پپسین که یکی از پروتئین های بدن است ساخت.</a:t>
            </a:r>
          </a:p>
        </p:txBody>
      </p:sp>
      <p:sp>
        <p:nvSpPr>
          <p:cNvPr id="4" name="TextBox 3">
            <a:extLst>
              <a:ext uri="{FF2B5EF4-FFF2-40B4-BE49-F238E27FC236}">
                <a16:creationId xmlns:a16="http://schemas.microsoft.com/office/drawing/2014/main" id="{D5E2599A-F118-64F6-766D-C180700471A1}"/>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pic>
        <p:nvPicPr>
          <p:cNvPr id="5" name="Picture 4">
            <a:extLst>
              <a:ext uri="{FF2B5EF4-FFF2-40B4-BE49-F238E27FC236}">
                <a16:creationId xmlns:a16="http://schemas.microsoft.com/office/drawing/2014/main" id="{446CC2D0-3C5C-DBC0-DD37-AA85420F7B7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14255" y="936048"/>
            <a:ext cx="4588133" cy="2580825"/>
          </a:xfrm>
          <a:prstGeom prst="roundRect">
            <a:avLst/>
          </a:prstGeom>
          <a:effectLst>
            <a:outerShdw blurRad="63500" algn="ctr" rotWithShape="0">
              <a:prstClr val="black">
                <a:alpha val="25000"/>
              </a:prstClr>
            </a:outerShdw>
          </a:effectLst>
        </p:spPr>
      </p:pic>
      <p:pic>
        <p:nvPicPr>
          <p:cNvPr id="6" name="Picture 5">
            <a:extLst>
              <a:ext uri="{FF2B5EF4-FFF2-40B4-BE49-F238E27FC236}">
                <a16:creationId xmlns:a16="http://schemas.microsoft.com/office/drawing/2014/main" id="{23CBDB46-7F15-26E7-1CB0-E3613B4C8A54}"/>
              </a:ext>
            </a:extLst>
          </p:cNvPr>
          <p:cNvPicPr>
            <a:picLocks noChangeAspect="1"/>
          </p:cNvPicPr>
          <p:nvPr/>
        </p:nvPicPr>
        <p:blipFill>
          <a:blip r:embed="rId3"/>
          <a:stretch>
            <a:fillRect/>
          </a:stretch>
        </p:blipFill>
        <p:spPr>
          <a:xfrm>
            <a:off x="-432535" y="3686637"/>
            <a:ext cx="4383269" cy="2922179"/>
          </a:xfrm>
          <a:prstGeom prst="roundRect">
            <a:avLst/>
          </a:prstGeom>
          <a:effectLst>
            <a:outerShdw blurRad="63500" algn="ctr" rotWithShape="0">
              <a:prstClr val="black">
                <a:alpha val="25000"/>
              </a:prstClr>
            </a:outerShdw>
          </a:effectLst>
        </p:spPr>
      </p:pic>
    </p:spTree>
    <p:extLst>
      <p:ext uri="{BB962C8B-B14F-4D97-AF65-F5344CB8AC3E}">
        <p14:creationId xmlns:p14="http://schemas.microsoft.com/office/powerpoint/2010/main" val="1921803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3031" y="777210"/>
            <a:ext cx="7239824" cy="5878532"/>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تا تابستان سال 1903 بردهم نام پپسی-کولا را به عنوان یک نشان تجاری به نام خود ثبت کرده بود و نوشیدنی های خود را به دیگر داروخانه ها و فروشندگان در کارولینای شمالی می فروخت. این نوشیدنی ها در دیگر نقاط این ایالت نیز با استقبال زیادی مواجه شدند؛ به طوری که در دیگر ایالت ها هم حرف از این نوشیدنی جدید زده می شد. بردهم در سال 1905 برای تامین تقاضای زیاد بازار دو کارخانه در شهرهای شارلوت و دورهام تاسیس کرد و تا سال 1910 تقاضا برای پپسی-کولا آنقدر زیاد شده بود که 300 تولیدی دیگر در 24 ایالت آمریکا مشغول ساخت نوشیدنی های این برند شده بودند.</a:t>
            </a:r>
          </a:p>
          <a:p>
            <a:pPr algn="justLow" rtl="1">
              <a:lnSpc>
                <a:spcPct val="300000"/>
              </a:lnSpc>
            </a:pPr>
            <a:endParaRPr lang="fa-IR" sz="1600" dirty="0">
              <a:latin typeface="Vazir" panose="020B0603030804020204" pitchFamily="34" charset="-78"/>
              <a:cs typeface="Vazir" panose="020B0603030804020204" pitchFamily="34" charset="-78"/>
            </a:endParaRPr>
          </a:p>
        </p:txBody>
      </p:sp>
      <p:sp>
        <p:nvSpPr>
          <p:cNvPr id="5" name="TextBox 4">
            <a:extLst>
              <a:ext uri="{FF2B5EF4-FFF2-40B4-BE49-F238E27FC236}">
                <a16:creationId xmlns:a16="http://schemas.microsoft.com/office/drawing/2014/main" id="{FA24C21C-DDDF-A642-8835-73984FC206A2}"/>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pic>
        <p:nvPicPr>
          <p:cNvPr id="6" name="Picture 2">
            <a:extLst>
              <a:ext uri="{FF2B5EF4-FFF2-40B4-BE49-F238E27FC236}">
                <a16:creationId xmlns:a16="http://schemas.microsoft.com/office/drawing/2014/main" id="{F0977DE9-1017-53F1-69FF-63E587E1C893}"/>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769467" y="1206603"/>
            <a:ext cx="5422533" cy="4874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5311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429000"/>
            <a:ext cx="11887200" cy="2923877"/>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یکی از فاکتورهایی که کمک زیادی به مالک شرکت پپسی یعنی کیلب بردهم در طول این دهه کرد، تصویب قانون غذا و دارو در کنگره در سال 1907 بود. بر اساس این قانون استفاده از ترکیبات شیمیایی خطرناک در غذا و دارو ممنوع شد. از آنجایی که نوشابه پپسی تنها با استفاده از ترکیبات طبیعی ساخته می شد، بسیاری از کسانی که تا به حال از آن استفاده نمی کردند نیز تصمیم گرفتند از نوشیدنی های پپسی کولا استفاده کنند؛ چراکه تنها جایگزین سالم و طبیعی برای دیگر نوشیدنی های آن زمان بود. به این ترتیب بخش بسیار بزرگی از بازار در اختیار برند پپسی قرار گرفت.</a:t>
            </a:r>
          </a:p>
        </p:txBody>
      </p:sp>
      <p:sp>
        <p:nvSpPr>
          <p:cNvPr id="6" name="TextBox 5">
            <a:extLst>
              <a:ext uri="{FF2B5EF4-FFF2-40B4-BE49-F238E27FC236}">
                <a16:creationId xmlns:a16="http://schemas.microsoft.com/office/drawing/2014/main" id="{68B182DB-53DF-3DA0-7802-82864E506866}"/>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pic>
        <p:nvPicPr>
          <p:cNvPr id="7" name="Picture 6">
            <a:extLst>
              <a:ext uri="{FF2B5EF4-FFF2-40B4-BE49-F238E27FC236}">
                <a16:creationId xmlns:a16="http://schemas.microsoft.com/office/drawing/2014/main" id="{7EFD93FE-FEFF-F608-874B-EA864F9DE9EC}"/>
              </a:ext>
            </a:extLst>
          </p:cNvPr>
          <p:cNvPicPr>
            <a:picLocks noChangeAspect="1"/>
          </p:cNvPicPr>
          <p:nvPr/>
        </p:nvPicPr>
        <p:blipFill>
          <a:blip r:embed="rId2"/>
          <a:stretch>
            <a:fillRect/>
          </a:stretch>
        </p:blipFill>
        <p:spPr>
          <a:xfrm>
            <a:off x="9067587" y="998350"/>
            <a:ext cx="2430650" cy="2430650"/>
          </a:xfrm>
          <a:prstGeom prst="rect">
            <a:avLst/>
          </a:prstGeom>
        </p:spPr>
      </p:pic>
      <p:pic>
        <p:nvPicPr>
          <p:cNvPr id="9" name="Picture 8">
            <a:extLst>
              <a:ext uri="{FF2B5EF4-FFF2-40B4-BE49-F238E27FC236}">
                <a16:creationId xmlns:a16="http://schemas.microsoft.com/office/drawing/2014/main" id="{4638AE24-958D-0132-942E-CF25F11E916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05545" y="751736"/>
            <a:ext cx="4854529" cy="2923877"/>
          </a:xfrm>
          <a:prstGeom prst="rect">
            <a:avLst/>
          </a:prstGeom>
        </p:spPr>
      </p:pic>
    </p:spTree>
    <p:extLst>
      <p:ext uri="{BB962C8B-B14F-4D97-AF65-F5344CB8AC3E}">
        <p14:creationId xmlns:p14="http://schemas.microsoft.com/office/powerpoint/2010/main" val="1867987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6841" y="843870"/>
            <a:ext cx="11587656" cy="3662541"/>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برند پپسی پس از موفقیت های پی درپی خود تصمیم گرفت در کار بازاریابی و تبلیغات کمپانی نیز تغییراتی بدهد. تا آن زمان نوشابه پپسی با شعار «نشاط انگیز، تقویت کننده، کمک به هضم غذا» به عنوان محصولاتی که در هضم غذا مفید بودند تبلیغ می شدند، ولی در سال 1913 شرکت تصمیم گرفت از چهره ها و اشخاص معروف برای تبلیغات خود استفاده کند. آن ها در این سال بارنی اولدفیلد که یک راننده مسابقات اتوموبیل رانی بود را به عنوان سفیر خود استخدام کردند. اولدفیلد در آن سال ها به خاطر شعار شرکت پپسی یعنی «پپسی بنوشید، شما را راضی می کند» معروف شده بود.</a:t>
            </a:r>
          </a:p>
        </p:txBody>
      </p:sp>
      <p:sp>
        <p:nvSpPr>
          <p:cNvPr id="5" name="TextBox 4">
            <a:extLst>
              <a:ext uri="{FF2B5EF4-FFF2-40B4-BE49-F238E27FC236}">
                <a16:creationId xmlns:a16="http://schemas.microsoft.com/office/drawing/2014/main" id="{7365F093-4D4D-D47D-0C90-EE12712CD556}"/>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pic>
        <p:nvPicPr>
          <p:cNvPr id="7" name="Picture 6">
            <a:extLst>
              <a:ext uri="{FF2B5EF4-FFF2-40B4-BE49-F238E27FC236}">
                <a16:creationId xmlns:a16="http://schemas.microsoft.com/office/drawing/2014/main" id="{E2B6DB30-A0D7-527F-7B35-B1D2FA39D3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36028" y="3035706"/>
            <a:ext cx="7914290" cy="3725174"/>
          </a:xfrm>
          <a:prstGeom prst="rect">
            <a:avLst/>
          </a:prstGeom>
        </p:spPr>
      </p:pic>
    </p:spTree>
    <p:extLst>
      <p:ext uri="{BB962C8B-B14F-4D97-AF65-F5344CB8AC3E}">
        <p14:creationId xmlns:p14="http://schemas.microsoft.com/office/powerpoint/2010/main" val="1676790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39296" y="1049391"/>
            <a:ext cx="6096000"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 جریان جنگ جهانی اول قیمت شکر از 3 سنت به 28 سنت افزایش پیدا کرد و بردهم بر این باور بود که قیمت ها از این هم بیشتر می شوند. از همین رو او مقدار زیادی شکر خریداری و در انبارهای خود ذخیره کرد. اما بعد از جنگ قیمت شکر به اندازه بسیار زیادی کاهش پیدا کرد و بردهم ماند و انبارهایی پر از شکر که ارزش خود را از دست داده بودند. پپسی کولا در سال 1923 ورشکست شد و بردهم نیز دوباره به داروخانه خود در نیوبرن برگشت.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rot="634560">
            <a:off x="277027" y="3181185"/>
            <a:ext cx="2419527" cy="3242665"/>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1057341">
            <a:off x="9660348" y="1133286"/>
            <a:ext cx="2186890" cy="2052251"/>
          </a:xfrm>
          <a:prstGeom prst="rect">
            <a:avLst/>
          </a:prstGeom>
        </p:spPr>
      </p:pic>
      <p:sp>
        <p:nvSpPr>
          <p:cNvPr id="6" name="TextBox 5">
            <a:extLst>
              <a:ext uri="{FF2B5EF4-FFF2-40B4-BE49-F238E27FC236}">
                <a16:creationId xmlns:a16="http://schemas.microsoft.com/office/drawing/2014/main" id="{BF9AA11A-F6B4-12A0-75CE-2745AA173407}"/>
              </a:ext>
            </a:extLst>
          </p:cNvPr>
          <p:cNvSpPr txBox="1"/>
          <p:nvPr/>
        </p:nvSpPr>
        <p:spPr>
          <a:xfrm>
            <a:off x="8045355" y="65425"/>
            <a:ext cx="3452882" cy="523220"/>
          </a:xfrm>
          <a:prstGeom prst="rect">
            <a:avLst/>
          </a:prstGeom>
        </p:spPr>
        <p:txBody>
          <a:bodyPr wrap="square">
            <a:spAutoFit/>
          </a:bodyPr>
          <a:lstStyle>
            <a:defPPr>
              <a:defRPr lang="en-US"/>
            </a:defPPr>
            <a:lvl1pPr algn="just" rtl="1">
              <a:defRPr sz="2800" b="1" i="0">
                <a:solidFill>
                  <a:schemeClr val="bg1"/>
                </a:solidFill>
                <a:effectLst/>
                <a:latin typeface="Vazir" panose="020B0603030804020204" pitchFamily="34" charset="-78"/>
                <a:cs typeface="Vazir" panose="020B0603030804020204" pitchFamily="34" charset="-78"/>
              </a:defRPr>
            </a:lvl1pPr>
          </a:lstStyle>
          <a:p>
            <a:r>
              <a:rPr lang="fa-IR" dirty="0"/>
              <a:t>تاریخچه شرکت پپسی</a:t>
            </a:r>
            <a:endParaRPr lang="en-US" dirty="0"/>
          </a:p>
        </p:txBody>
      </p:sp>
    </p:spTree>
    <p:extLst>
      <p:ext uri="{BB962C8B-B14F-4D97-AF65-F5344CB8AC3E}">
        <p14:creationId xmlns:p14="http://schemas.microsoft.com/office/powerpoint/2010/main" val="24939719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442</TotalTime>
  <Words>3520</Words>
  <Application>Microsoft Office PowerPoint</Application>
  <PresentationFormat>Widescreen</PresentationFormat>
  <Paragraphs>90</Paragraphs>
  <Slides>41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30</cp:revision>
  <dcterms:created xsi:type="dcterms:W3CDTF">2024-04-28T14:52:31Z</dcterms:created>
  <dcterms:modified xsi:type="dcterms:W3CDTF">2024-05-09T14:51:33Z</dcterms:modified>
</cp:coreProperties>
</file>