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7" r:id="rId2"/>
    <p:sldId id="256" r:id="rId3"/>
    <p:sldId id="257" r:id="rId4"/>
    <p:sldId id="258" r:id="rId5"/>
    <p:sldId id="259" r:id="rId6"/>
    <p:sldId id="260" r:id="rId7"/>
    <p:sldId id="294" r:id="rId8"/>
    <p:sldId id="261" r:id="rId9"/>
    <p:sldId id="262" r:id="rId10"/>
    <p:sldId id="263" r:id="rId11"/>
    <p:sldId id="264" r:id="rId12"/>
    <p:sldId id="295" r:id="rId13"/>
    <p:sldId id="292" r:id="rId14"/>
    <p:sldId id="265" r:id="rId15"/>
    <p:sldId id="266" r:id="rId16"/>
    <p:sldId id="267" r:id="rId17"/>
    <p:sldId id="268" r:id="rId18"/>
    <p:sldId id="289" r:id="rId19"/>
    <p:sldId id="293"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3" r:id="rId34"/>
    <p:sldId id="284" r:id="rId35"/>
    <p:sldId id="287" r:id="rId36"/>
    <p:sldId id="288" r:id="rId37"/>
    <p:sldId id="290" r:id="rId38"/>
    <p:sldId id="285" r:id="rId39"/>
    <p:sldId id="296" r:id="rId40"/>
    <p:sldId id="286" r:id="rId41"/>
    <p:sldId id="282" r:id="rId42"/>
    <p:sldId id="298"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4E79"/>
    <a:srgbClr val="FFFEFF"/>
    <a:srgbClr val="DBEE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5"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1A93AC7B-DCB0-4B7D-77FD-2E316FCDA846}"/>
              </a:ext>
            </a:extLst>
          </p:cNvPr>
          <p:cNvSpPr/>
          <p:nvPr userDrawn="1"/>
        </p:nvSpPr>
        <p:spPr>
          <a:xfrm>
            <a:off x="147961" y="363894"/>
            <a:ext cx="11896078" cy="6360943"/>
          </a:xfrm>
          <a:prstGeom prst="roundRect">
            <a:avLst>
              <a:gd name="adj" fmla="val 2623"/>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5B4D4E20-62D8-F2ED-16FB-9DEE27727951}"/>
              </a:ext>
            </a:extLst>
          </p:cNvPr>
          <p:cNvSpPr/>
          <p:nvPr userDrawn="1"/>
        </p:nvSpPr>
        <p:spPr>
          <a:xfrm>
            <a:off x="2919273" y="114501"/>
            <a:ext cx="6353453" cy="541540"/>
          </a:xfrm>
          <a:prstGeom prst="roundRect">
            <a:avLst>
              <a:gd name="adj" fmla="val 50000"/>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86802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1A93AC7B-DCB0-4B7D-77FD-2E316FCDA846}"/>
              </a:ext>
            </a:extLst>
          </p:cNvPr>
          <p:cNvSpPr/>
          <p:nvPr userDrawn="1"/>
        </p:nvSpPr>
        <p:spPr>
          <a:xfrm>
            <a:off x="147961" y="3160889"/>
            <a:ext cx="11896078" cy="3563948"/>
          </a:xfrm>
          <a:prstGeom prst="roundRect">
            <a:avLst>
              <a:gd name="adj" fmla="val 2194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5B4D4E20-62D8-F2ED-16FB-9DEE27727951}"/>
              </a:ext>
            </a:extLst>
          </p:cNvPr>
          <p:cNvSpPr/>
          <p:nvPr userDrawn="1"/>
        </p:nvSpPr>
        <p:spPr>
          <a:xfrm>
            <a:off x="2278081" y="2217624"/>
            <a:ext cx="7635837" cy="1886530"/>
          </a:xfrm>
          <a:prstGeom prst="roundRect">
            <a:avLst>
              <a:gd name="adj" fmla="val 50000"/>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3834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3DF1783C-5BDF-07FE-B103-D3F91F68F81A}"/>
              </a:ext>
            </a:extLst>
          </p:cNvPr>
          <p:cNvSpPr>
            <a:spLocks noGrp="1"/>
          </p:cNvSpPr>
          <p:nvPr>
            <p:ph type="pic" sz="quarter" idx="16"/>
          </p:nvPr>
        </p:nvSpPr>
        <p:spPr>
          <a:xfrm>
            <a:off x="3960768" y="-1"/>
            <a:ext cx="8231232" cy="6858001"/>
          </a:xfrm>
          <a:custGeom>
            <a:avLst/>
            <a:gdLst>
              <a:gd name="connsiteX0" fmla="*/ 3718475 w 8231232"/>
              <a:gd name="connsiteY0" fmla="*/ 3490685 h 6858001"/>
              <a:gd name="connsiteX1" fmla="*/ 5763805 w 8231232"/>
              <a:gd name="connsiteY1" fmla="*/ 3490685 h 6858001"/>
              <a:gd name="connsiteX2" fmla="*/ 4674049 w 8231232"/>
              <a:gd name="connsiteY2" fmla="*/ 6857999 h 6858001"/>
              <a:gd name="connsiteX3" fmla="*/ 2628719 w 8231232"/>
              <a:gd name="connsiteY3" fmla="*/ 6857999 h 6858001"/>
              <a:gd name="connsiteX4" fmla="*/ 2746016 w 8231232"/>
              <a:gd name="connsiteY4" fmla="*/ 2 h 6858001"/>
              <a:gd name="connsiteX5" fmla="*/ 4791346 w 8231232"/>
              <a:gd name="connsiteY5" fmla="*/ 2 h 6858001"/>
              <a:gd name="connsiteX6" fmla="*/ 3701590 w 8231232"/>
              <a:gd name="connsiteY6" fmla="*/ 3367315 h 6858001"/>
              <a:gd name="connsiteX7" fmla="*/ 2590208 w 8231232"/>
              <a:gd name="connsiteY7" fmla="*/ 3367315 h 6858001"/>
              <a:gd name="connsiteX8" fmla="*/ 2550282 w 8231232"/>
              <a:gd name="connsiteY8" fmla="*/ 3490686 h 6858001"/>
              <a:gd name="connsiteX9" fmla="*/ 3641452 w 8231232"/>
              <a:gd name="connsiteY9" fmla="*/ 3490686 h 6858001"/>
              <a:gd name="connsiteX10" fmla="*/ 2551696 w 8231232"/>
              <a:gd name="connsiteY10" fmla="*/ 6858000 h 6858001"/>
              <a:gd name="connsiteX11" fmla="*/ 506366 w 8231232"/>
              <a:gd name="connsiteY11" fmla="*/ 6858000 h 6858001"/>
              <a:gd name="connsiteX12" fmla="*/ 1091171 w 8231232"/>
              <a:gd name="connsiteY12" fmla="*/ 5050971 h 6858001"/>
              <a:gd name="connsiteX13" fmla="*/ 0 w 8231232"/>
              <a:gd name="connsiteY13" fmla="*/ 5050971 h 6858001"/>
              <a:gd name="connsiteX14" fmla="*/ 1089756 w 8231232"/>
              <a:gd name="connsiteY14" fmla="*/ 1683657 h 6858001"/>
              <a:gd name="connsiteX15" fmla="*/ 2201139 w 8231232"/>
              <a:gd name="connsiteY15" fmla="*/ 1683657 h 6858001"/>
              <a:gd name="connsiteX16" fmla="*/ 7012032 w 8231232"/>
              <a:gd name="connsiteY16" fmla="*/ 1 h 6858001"/>
              <a:gd name="connsiteX17" fmla="*/ 8231232 w 8231232"/>
              <a:gd name="connsiteY17" fmla="*/ 1 h 6858001"/>
              <a:gd name="connsiteX18" fmla="*/ 8231232 w 8231232"/>
              <a:gd name="connsiteY18" fmla="*/ 6858001 h 6858001"/>
              <a:gd name="connsiteX19" fmla="*/ 7012032 w 8231232"/>
              <a:gd name="connsiteY19" fmla="*/ 6858001 h 6858001"/>
              <a:gd name="connsiteX20" fmla="*/ 4791346 w 8231232"/>
              <a:gd name="connsiteY20" fmla="*/ 6858001 h 6858001"/>
              <a:gd name="connsiteX21" fmla="*/ 4868369 w 8231232"/>
              <a:gd name="connsiteY21" fmla="*/ 0 h 6858001"/>
              <a:gd name="connsiteX22" fmla="*/ 6913699 w 8231232"/>
              <a:gd name="connsiteY22" fmla="*/ 0 h 6858001"/>
              <a:gd name="connsiteX23" fmla="*/ 5823943 w 8231232"/>
              <a:gd name="connsiteY23" fmla="*/ 3367315 h 6858001"/>
              <a:gd name="connsiteX24" fmla="*/ 3778613 w 8231232"/>
              <a:gd name="connsiteY24" fmla="*/ 3367315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231232" h="6858001">
                <a:moveTo>
                  <a:pt x="3718475" y="3490685"/>
                </a:moveTo>
                <a:lnTo>
                  <a:pt x="5763805" y="3490685"/>
                </a:lnTo>
                <a:lnTo>
                  <a:pt x="4674049" y="6857999"/>
                </a:lnTo>
                <a:lnTo>
                  <a:pt x="2628719" y="6857999"/>
                </a:lnTo>
                <a:close/>
                <a:moveTo>
                  <a:pt x="2746016" y="2"/>
                </a:moveTo>
                <a:lnTo>
                  <a:pt x="4791346" y="2"/>
                </a:lnTo>
                <a:lnTo>
                  <a:pt x="3701590" y="3367315"/>
                </a:lnTo>
                <a:lnTo>
                  <a:pt x="2590208" y="3367315"/>
                </a:lnTo>
                <a:lnTo>
                  <a:pt x="2550282" y="3490686"/>
                </a:lnTo>
                <a:lnTo>
                  <a:pt x="3641452" y="3490686"/>
                </a:lnTo>
                <a:lnTo>
                  <a:pt x="2551696" y="6858000"/>
                </a:lnTo>
                <a:lnTo>
                  <a:pt x="506366" y="6858000"/>
                </a:lnTo>
                <a:lnTo>
                  <a:pt x="1091171" y="5050971"/>
                </a:lnTo>
                <a:lnTo>
                  <a:pt x="0" y="5050971"/>
                </a:lnTo>
                <a:lnTo>
                  <a:pt x="1089756" y="1683657"/>
                </a:lnTo>
                <a:lnTo>
                  <a:pt x="2201139" y="1683657"/>
                </a:lnTo>
                <a:close/>
                <a:moveTo>
                  <a:pt x="7012032" y="1"/>
                </a:moveTo>
                <a:lnTo>
                  <a:pt x="8231232" y="1"/>
                </a:lnTo>
                <a:lnTo>
                  <a:pt x="8231232" y="6858001"/>
                </a:lnTo>
                <a:lnTo>
                  <a:pt x="7012032" y="6858001"/>
                </a:lnTo>
                <a:lnTo>
                  <a:pt x="4791346" y="6858001"/>
                </a:lnTo>
                <a:close/>
                <a:moveTo>
                  <a:pt x="4868369" y="0"/>
                </a:moveTo>
                <a:lnTo>
                  <a:pt x="6913699" y="0"/>
                </a:lnTo>
                <a:lnTo>
                  <a:pt x="5823943" y="3367315"/>
                </a:lnTo>
                <a:lnTo>
                  <a:pt x="3778613" y="3367315"/>
                </a:lnTo>
                <a:close/>
              </a:path>
            </a:pathLst>
          </a:custGeom>
        </p:spPr>
        <p:txBody>
          <a:bodyPr wrap="square">
            <a:noAutofit/>
          </a:bodyPr>
          <a:lstStyle/>
          <a:p>
            <a:endParaRPr lang="en-ID"/>
          </a:p>
        </p:txBody>
      </p:sp>
    </p:spTree>
    <p:extLst>
      <p:ext uri="{BB962C8B-B14F-4D97-AF65-F5344CB8AC3E}">
        <p14:creationId xmlns:p14="http://schemas.microsoft.com/office/powerpoint/2010/main" val="225838002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4083536"/>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3.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80EBDF24-A7C0-4955-10D8-B8E1534578A9}"/>
              </a:ext>
            </a:extLst>
          </p:cNvPr>
          <p:cNvPicPr>
            <a:picLocks noGrp="1" noChangeAspect="1"/>
          </p:cNvPicPr>
          <p:nvPr>
            <p:ph type="pic" sz="quarter" idx="16"/>
          </p:nvPr>
        </p:nvPicPr>
        <p:blipFill>
          <a:blip r:embed="rId2" cstate="print">
            <a:extLst>
              <a:ext uri="{28A0092B-C50C-407E-A947-70E740481C1C}">
                <a14:useLocalDpi xmlns:a14="http://schemas.microsoft.com/office/drawing/2010/main"/>
              </a:ext>
            </a:extLst>
          </a:blip>
          <a:srcRect/>
          <a:stretch>
            <a:fillRect/>
          </a:stretch>
        </p:blipFill>
        <p:spPr/>
      </p:pic>
      <p:sp>
        <p:nvSpPr>
          <p:cNvPr id="5" name="Rectangle 4">
            <a:extLst>
              <a:ext uri="{FF2B5EF4-FFF2-40B4-BE49-F238E27FC236}">
                <a16:creationId xmlns:a16="http://schemas.microsoft.com/office/drawing/2014/main" id="{70027EB5-3BFF-81FE-76D4-E87445B9BC35}"/>
              </a:ext>
            </a:extLst>
          </p:cNvPr>
          <p:cNvSpPr/>
          <p:nvPr/>
        </p:nvSpPr>
        <p:spPr>
          <a:xfrm>
            <a:off x="209800" y="2820706"/>
            <a:ext cx="4041914" cy="421654"/>
          </a:xfrm>
          <a:prstGeom prst="rect">
            <a:avLst/>
          </a:prstGeom>
        </p:spPr>
        <p:txBody>
          <a:bodyPr wrap="square">
            <a:spAutoFit/>
          </a:bodyPr>
          <a:lstStyle/>
          <a:p>
            <a:pPr algn="ctr" rtl="1">
              <a:lnSpc>
                <a:spcPct val="107000"/>
              </a:lnSpc>
              <a:spcAft>
                <a:spcPts val="800"/>
              </a:spcAft>
            </a:pPr>
            <a:r>
              <a:rPr lang="fa-IR" sz="2000" b="1" dirty="0">
                <a:solidFill>
                  <a:srgbClr val="1F4E79"/>
                </a:solidFill>
                <a:latin typeface="Vazir" panose="020B0603030804020204" pitchFamily="34" charset="-78"/>
                <a:cs typeface="Vazir" panose="020B0603030804020204" pitchFamily="34" charset="-78"/>
              </a:rPr>
              <a:t>موضوع: پاورپوینت یادگیری عمیق</a:t>
            </a:r>
            <a:endParaRPr lang="en-US" sz="2000" b="1" dirty="0">
              <a:solidFill>
                <a:srgbClr val="1F4E79"/>
              </a:solidFill>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38038ECB-E000-3F7F-8BE9-6047EE4A1075}"/>
              </a:ext>
            </a:extLst>
          </p:cNvPr>
          <p:cNvSpPr/>
          <p:nvPr/>
        </p:nvSpPr>
        <p:spPr>
          <a:xfrm>
            <a:off x="209800" y="3738065"/>
            <a:ext cx="4041914" cy="421654"/>
          </a:xfrm>
          <a:prstGeom prst="rect">
            <a:avLst/>
          </a:prstGeom>
        </p:spPr>
        <p:txBody>
          <a:bodyPr wrap="square">
            <a:spAutoFit/>
          </a:bodyPr>
          <a:lstStyle/>
          <a:p>
            <a:pPr algn="ctr" rtl="1">
              <a:lnSpc>
                <a:spcPct val="107000"/>
              </a:lnSpc>
              <a:spcAft>
                <a:spcPts val="800"/>
              </a:spcAft>
            </a:pPr>
            <a:r>
              <a:rPr lang="fa-IR" sz="2000" b="1" dirty="0">
                <a:solidFill>
                  <a:srgbClr val="1F4E79"/>
                </a:solidFill>
                <a:latin typeface="Vazir" panose="020B0603030804020204" pitchFamily="34" charset="-78"/>
                <a:cs typeface="Vazir" panose="020B0603030804020204" pitchFamily="34" charset="-78"/>
              </a:rPr>
              <a:t>استاد راهنما:  دکتر علیرضا عزیزی</a:t>
            </a:r>
            <a:endParaRPr lang="en-US" sz="2000" b="1" dirty="0">
              <a:solidFill>
                <a:srgbClr val="1F4E79"/>
              </a:solidFill>
              <a:latin typeface="Vazir" panose="020B0603030804020204" pitchFamily="34" charset="-78"/>
              <a:cs typeface="Vazir" panose="020B0603030804020204" pitchFamily="34" charset="-78"/>
            </a:endParaRPr>
          </a:p>
        </p:txBody>
      </p:sp>
      <p:sp>
        <p:nvSpPr>
          <p:cNvPr id="7" name="Rectangle 6">
            <a:extLst>
              <a:ext uri="{FF2B5EF4-FFF2-40B4-BE49-F238E27FC236}">
                <a16:creationId xmlns:a16="http://schemas.microsoft.com/office/drawing/2014/main" id="{C87C82A8-AD54-B315-683A-6761B624566C}"/>
              </a:ext>
            </a:extLst>
          </p:cNvPr>
          <p:cNvSpPr/>
          <p:nvPr/>
        </p:nvSpPr>
        <p:spPr>
          <a:xfrm>
            <a:off x="209800" y="4655424"/>
            <a:ext cx="4041914" cy="421654"/>
          </a:xfrm>
          <a:prstGeom prst="rect">
            <a:avLst/>
          </a:prstGeom>
        </p:spPr>
        <p:txBody>
          <a:bodyPr wrap="square">
            <a:spAutoFit/>
          </a:bodyPr>
          <a:lstStyle/>
          <a:p>
            <a:pPr algn="ctr" rtl="1">
              <a:lnSpc>
                <a:spcPct val="107000"/>
              </a:lnSpc>
              <a:spcAft>
                <a:spcPts val="800"/>
              </a:spcAft>
            </a:pPr>
            <a:r>
              <a:rPr lang="fa-IR" sz="2000" b="1" dirty="0">
                <a:solidFill>
                  <a:srgbClr val="1F4E79"/>
                </a:solidFill>
                <a:latin typeface="Vazir" panose="020B0603030804020204" pitchFamily="34" charset="-78"/>
                <a:cs typeface="Vazir" panose="020B0603030804020204" pitchFamily="34" charset="-78"/>
              </a:rPr>
              <a:t>پژوهشگر: محمد جواد عزیزی</a:t>
            </a:r>
            <a:endParaRPr lang="en-US" sz="2000" b="1" dirty="0">
              <a:solidFill>
                <a:srgbClr val="1F4E79"/>
              </a:solidFill>
              <a:latin typeface="Vazir" panose="020B0603030804020204" pitchFamily="34" charset="-78"/>
              <a:cs typeface="Vazir" panose="020B0603030804020204" pitchFamily="34" charset="-78"/>
            </a:endParaRPr>
          </a:p>
        </p:txBody>
      </p:sp>
      <p:sp>
        <p:nvSpPr>
          <p:cNvPr id="8" name="Rectangle 7">
            <a:extLst>
              <a:ext uri="{FF2B5EF4-FFF2-40B4-BE49-F238E27FC236}">
                <a16:creationId xmlns:a16="http://schemas.microsoft.com/office/drawing/2014/main" id="{7CEFE7B2-4DCF-FEB8-17BD-2DB8577F0DC9}"/>
              </a:ext>
            </a:extLst>
          </p:cNvPr>
          <p:cNvSpPr/>
          <p:nvPr/>
        </p:nvSpPr>
        <p:spPr>
          <a:xfrm>
            <a:off x="209800" y="5572781"/>
            <a:ext cx="4041914" cy="421654"/>
          </a:xfrm>
          <a:prstGeom prst="rect">
            <a:avLst/>
          </a:prstGeom>
        </p:spPr>
        <p:txBody>
          <a:bodyPr wrap="square">
            <a:spAutoFit/>
          </a:bodyPr>
          <a:lstStyle/>
          <a:p>
            <a:pPr algn="ctr" rtl="1">
              <a:lnSpc>
                <a:spcPct val="107000"/>
              </a:lnSpc>
              <a:spcAft>
                <a:spcPts val="800"/>
              </a:spcAft>
            </a:pPr>
            <a:r>
              <a:rPr lang="fa-IR" sz="2000" b="1" dirty="0">
                <a:solidFill>
                  <a:srgbClr val="1F4E79"/>
                </a:solidFill>
                <a:latin typeface="Vazir" panose="020B0603030804020204" pitchFamily="34" charset="-78"/>
                <a:cs typeface="Vazir" panose="020B0603030804020204" pitchFamily="34" charset="-78"/>
              </a:rPr>
              <a:t>تاریخ ارائه: .........</a:t>
            </a:r>
            <a:endParaRPr lang="en-US" sz="2000" b="1" dirty="0">
              <a:solidFill>
                <a:srgbClr val="1F4E79"/>
              </a:solidFill>
              <a:latin typeface="Vazir" panose="020B0603030804020204" pitchFamily="34" charset="-78"/>
              <a:cs typeface="Vazir" panose="020B0603030804020204" pitchFamily="34" charset="-78"/>
            </a:endParaRPr>
          </a:p>
        </p:txBody>
      </p:sp>
      <p:pic>
        <p:nvPicPr>
          <p:cNvPr id="9" name="Graphic 8">
            <a:extLst>
              <a:ext uri="{FF2B5EF4-FFF2-40B4-BE49-F238E27FC236}">
                <a16:creationId xmlns:a16="http://schemas.microsoft.com/office/drawing/2014/main" id="{FA2124D7-1A70-28C8-E674-B2312B1541A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91752" y="660932"/>
            <a:ext cx="1216677" cy="1911921"/>
          </a:xfrm>
          <a:prstGeom prst="rect">
            <a:avLst/>
          </a:prstGeom>
        </p:spPr>
      </p:pic>
    </p:spTree>
    <p:extLst>
      <p:ext uri="{BB962C8B-B14F-4D97-AF65-F5344CB8AC3E}">
        <p14:creationId xmlns:p14="http://schemas.microsoft.com/office/powerpoint/2010/main" val="42410744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769204" y="624536"/>
            <a:ext cx="5920033" cy="5770811"/>
          </a:xfrm>
          <a:prstGeom prst="rect">
            <a:avLst/>
          </a:prstGeom>
        </p:spPr>
        <p:txBody>
          <a:bodyPr wrap="square">
            <a:spAutoFit/>
          </a:bodyPr>
          <a:lstStyle/>
          <a:p>
            <a:pPr algn="justLow" rtl="1">
              <a:lnSpc>
                <a:spcPct val="300000"/>
              </a:lnSpc>
            </a:pPr>
            <a:r>
              <a:rPr lang="fa-IR" dirty="0">
                <a:latin typeface="Vazir" panose="020B0603030804020204" pitchFamily="34" charset="-78"/>
                <a:cs typeface="Vazir" panose="020B0603030804020204" pitchFamily="34" charset="-78"/>
              </a:rPr>
              <a:t>نخستین مدل محاسباتی توسط «وارن موکولوچ» ( </a:t>
            </a:r>
            <a:r>
              <a:rPr lang="en-US" dirty="0" err="1">
                <a:latin typeface="Vazir" panose="020B0603030804020204" pitchFamily="34" charset="-78"/>
                <a:cs typeface="Vazir" panose="020B0603030804020204" pitchFamily="34" charset="-78"/>
              </a:rPr>
              <a:t>WarrenMuCulloch</a:t>
            </a:r>
            <a:r>
              <a:rPr lang="en-US" dirty="0">
                <a:latin typeface="Vazir" panose="020B0603030804020204" pitchFamily="34" charset="-78"/>
                <a:cs typeface="Vazir" panose="020B0603030804020204" pitchFamily="34" charset="-78"/>
              </a:rPr>
              <a:t> </a:t>
            </a:r>
            <a:r>
              <a:rPr lang="fa-IR" dirty="0">
                <a:latin typeface="Vazir" panose="020B0603030804020204" pitchFamily="34" charset="-78"/>
                <a:cs typeface="Vazir" panose="020B0603030804020204" pitchFamily="34" charset="-78"/>
              </a:rPr>
              <a:t> ) و «والتر پیتس» </a:t>
            </a:r>
            <a:r>
              <a:rPr lang="en-US" dirty="0">
                <a:latin typeface="Vazir" panose="020B0603030804020204" pitchFamily="34" charset="-78"/>
                <a:cs typeface="Vazir" panose="020B0603030804020204" pitchFamily="34" charset="-78"/>
              </a:rPr>
              <a:t>Walter Pitts) </a:t>
            </a:r>
            <a:r>
              <a:rPr lang="fa-IR" dirty="0">
                <a:latin typeface="Vazir" panose="020B0603030804020204" pitchFamily="34" charset="-78"/>
                <a:cs typeface="Vazir" panose="020B0603030804020204" pitchFamily="34" charset="-78"/>
              </a:rPr>
              <a:t> )در سال 1943 ارائه شد. این دو فرد به عنوان عصب‌شناس و منطق‌دان با استفاده از نحوه عملکرد نورون مغز، به طراحی مدلی پرداختند که با دریافت ورودی و اعمال عمل جمع برروی آن‌ها، مقداری را در خروجی بازمی‌گرداند. وزن‌های مورد نیاز این شبکه به‌صورت دستی توسط انسان مشخص می‌شد.</a:t>
            </a:r>
            <a:endParaRPr lang="en-US" dirty="0">
              <a:latin typeface="Vazir" panose="020B0603030804020204" pitchFamily="34" charset="-78"/>
              <a:cs typeface="Vazir" panose="020B0603030804020204" pitchFamily="34" charset="-78"/>
            </a:endParaRPr>
          </a:p>
        </p:txBody>
      </p:sp>
      <p:sp>
        <p:nvSpPr>
          <p:cNvPr id="3" name="Rectangle 2">
            <a:extLst>
              <a:ext uri="{FF2B5EF4-FFF2-40B4-BE49-F238E27FC236}">
                <a16:creationId xmlns:a16="http://schemas.microsoft.com/office/drawing/2014/main" id="{D7A74B0D-919E-306A-F193-5EAB8808F135}"/>
              </a:ext>
            </a:extLst>
          </p:cNvPr>
          <p:cNvSpPr/>
          <p:nvPr/>
        </p:nvSpPr>
        <p:spPr>
          <a:xfrm>
            <a:off x="2961587" y="147482"/>
            <a:ext cx="6268825" cy="477054"/>
          </a:xfrm>
          <a:prstGeom prst="rect">
            <a:avLst/>
          </a:prstGeom>
        </p:spPr>
        <p:txBody>
          <a:bodyPr wrap="square">
            <a:spAutoFit/>
          </a:bodyPr>
          <a:lstStyle/>
          <a:p>
            <a:pPr algn="ctr" rtl="1"/>
            <a:r>
              <a:rPr lang="en-US" sz="2500" b="1" dirty="0">
                <a:solidFill>
                  <a:schemeClr val="bg1"/>
                </a:solidFill>
                <a:latin typeface="Shabnam" panose="020B0603030804020204" pitchFamily="34" charset="-78"/>
                <a:cs typeface="Shabnam" panose="020B0603030804020204" pitchFamily="34" charset="-78"/>
              </a:rPr>
              <a:t> </a:t>
            </a:r>
            <a:r>
              <a:rPr lang="fa-IR" sz="2500" b="1" dirty="0">
                <a:solidFill>
                  <a:schemeClr val="bg1"/>
                </a:solidFill>
                <a:latin typeface="Shabnam" panose="020B0603030804020204" pitchFamily="34" charset="-78"/>
                <a:cs typeface="Shabnam" panose="020B0603030804020204" pitchFamily="34" charset="-78"/>
              </a:rPr>
              <a:t>تاریخچه یادگیری عمیق چیست؟</a:t>
            </a:r>
            <a:endParaRPr lang="en-US" sz="2500" b="1" dirty="0">
              <a:solidFill>
                <a:schemeClr val="bg1"/>
              </a:solidFill>
              <a:latin typeface="Shabnam" panose="020B0603030804020204" pitchFamily="34" charset="-78"/>
              <a:cs typeface="Shabnam" panose="020B0603030804020204" pitchFamily="34" charset="-78"/>
            </a:endParaRPr>
          </a:p>
        </p:txBody>
      </p:sp>
      <p:pic>
        <p:nvPicPr>
          <p:cNvPr id="7" name="Picture 6">
            <a:extLst>
              <a:ext uri="{FF2B5EF4-FFF2-40B4-BE49-F238E27FC236}">
                <a16:creationId xmlns:a16="http://schemas.microsoft.com/office/drawing/2014/main" id="{5F4EDA55-5987-3CB3-A0AC-B8DA7008F9B4}"/>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42371" y="1535826"/>
            <a:ext cx="5076296" cy="3948230"/>
          </a:xfrm>
          <a:prstGeom prst="rect">
            <a:avLst/>
          </a:prstGeom>
        </p:spPr>
      </p:pic>
    </p:spTree>
    <p:extLst>
      <p:ext uri="{BB962C8B-B14F-4D97-AF65-F5344CB8AC3E}">
        <p14:creationId xmlns:p14="http://schemas.microsoft.com/office/powerpoint/2010/main" val="39809431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75733" y="624536"/>
            <a:ext cx="11360628" cy="3277820"/>
          </a:xfrm>
          <a:prstGeom prst="rect">
            <a:avLst/>
          </a:prstGeom>
        </p:spPr>
        <p:txBody>
          <a:bodyPr wrap="square">
            <a:spAutoFit/>
          </a:bodyPr>
          <a:lstStyle/>
          <a:p>
            <a:pPr algn="justLow" rtl="1">
              <a:lnSpc>
                <a:spcPct val="300000"/>
              </a:lnSpc>
            </a:pPr>
            <a:r>
              <a:rPr lang="fa-IR" dirty="0">
                <a:latin typeface="Vazir" panose="020B0603030804020204" pitchFamily="34" charset="-78"/>
                <a:cs typeface="Vazir" panose="020B0603030804020204" pitchFamily="34" charset="-78"/>
              </a:rPr>
              <a:t>در اواخر دهه 1950، مدلی با عنوان «پرسپترون» (</a:t>
            </a:r>
            <a:r>
              <a:rPr lang="en-US" dirty="0">
                <a:latin typeface="Vazir" panose="020B0603030804020204" pitchFamily="34" charset="-78"/>
                <a:cs typeface="Vazir" panose="020B0603030804020204" pitchFamily="34" charset="-78"/>
              </a:rPr>
              <a:t>Perceptron </a:t>
            </a:r>
            <a:r>
              <a:rPr lang="fa-IR" dirty="0">
                <a:latin typeface="Vazir" panose="020B0603030804020204" pitchFamily="34" charset="-78"/>
                <a:cs typeface="Vazir" panose="020B0603030804020204" pitchFamily="34" charset="-78"/>
              </a:rPr>
              <a:t> ) توسط روانشناس آمریکایی به نام «فرانک روزنبلات» </a:t>
            </a:r>
            <a:r>
              <a:rPr lang="en-US" dirty="0">
                <a:latin typeface="Vazir" panose="020B0603030804020204" pitchFamily="34" charset="-78"/>
                <a:cs typeface="Vazir" panose="020B0603030804020204" pitchFamily="34" charset="-78"/>
              </a:rPr>
              <a:t>Frank Rosenblatt) </a:t>
            </a:r>
            <a:r>
              <a:rPr lang="fa-IR" dirty="0">
                <a:latin typeface="Vazir" panose="020B0603030804020204" pitchFamily="34" charset="-78"/>
                <a:cs typeface="Vazir" panose="020B0603030804020204" pitchFamily="34" charset="-78"/>
              </a:rPr>
              <a:t> ) ارائه شد. ساختار این مدل، مشابه با ساختار مدل ارائه شده توسط موکولوچ و پیتس بود اما وزن‌های این شبکه عصبی به‌صورت خودکار توسط مدل یاد گرفته می‌شدند. یکی از کاربردهای اصلی مدل پرسپترون در آن زمان، تشخیص تصاویر و دسته‌بندی آنها بود.</a:t>
            </a:r>
          </a:p>
        </p:txBody>
      </p:sp>
      <p:sp>
        <p:nvSpPr>
          <p:cNvPr id="3" name="Rectangle 2"/>
          <p:cNvSpPr/>
          <p:nvPr/>
        </p:nvSpPr>
        <p:spPr>
          <a:xfrm>
            <a:off x="3048000" y="1720840"/>
            <a:ext cx="6096000" cy="369332"/>
          </a:xfrm>
          <a:prstGeom prst="rect">
            <a:avLst/>
          </a:prstGeom>
        </p:spPr>
        <p:txBody>
          <a:bodyPr>
            <a:spAutoFit/>
          </a:bodyPr>
          <a:lstStyle/>
          <a:p>
            <a:endParaRPr lang="fa-IR" dirty="0"/>
          </a:p>
        </p:txBody>
      </p:sp>
      <p:sp>
        <p:nvSpPr>
          <p:cNvPr id="7" name="Rectangle 6">
            <a:extLst>
              <a:ext uri="{FF2B5EF4-FFF2-40B4-BE49-F238E27FC236}">
                <a16:creationId xmlns:a16="http://schemas.microsoft.com/office/drawing/2014/main" id="{F3C34F06-687D-B7EF-1B77-9F5DE400B2BF}"/>
              </a:ext>
            </a:extLst>
          </p:cNvPr>
          <p:cNvSpPr/>
          <p:nvPr/>
        </p:nvSpPr>
        <p:spPr>
          <a:xfrm>
            <a:off x="2961587" y="147482"/>
            <a:ext cx="6268825" cy="477054"/>
          </a:xfrm>
          <a:prstGeom prst="rect">
            <a:avLst/>
          </a:prstGeom>
        </p:spPr>
        <p:txBody>
          <a:bodyPr wrap="square">
            <a:spAutoFit/>
          </a:bodyPr>
          <a:lstStyle/>
          <a:p>
            <a:pPr algn="ctr" rtl="1"/>
            <a:r>
              <a:rPr lang="en-US" sz="2500" b="1" dirty="0">
                <a:solidFill>
                  <a:schemeClr val="bg1"/>
                </a:solidFill>
                <a:latin typeface="Shabnam" panose="020B0603030804020204" pitchFamily="34" charset="-78"/>
                <a:cs typeface="Shabnam" panose="020B0603030804020204" pitchFamily="34" charset="-78"/>
              </a:rPr>
              <a:t> </a:t>
            </a:r>
            <a:r>
              <a:rPr lang="fa-IR" sz="2500" b="1" dirty="0">
                <a:solidFill>
                  <a:schemeClr val="bg1"/>
                </a:solidFill>
                <a:latin typeface="Shabnam" panose="020B0603030804020204" pitchFamily="34" charset="-78"/>
                <a:cs typeface="Shabnam" panose="020B0603030804020204" pitchFamily="34" charset="-78"/>
              </a:rPr>
              <a:t>تاریخچه یادگیری عمیق چیست؟</a:t>
            </a:r>
            <a:endParaRPr lang="en-US" sz="2500" b="1" dirty="0">
              <a:solidFill>
                <a:schemeClr val="bg1"/>
              </a:solidFill>
              <a:latin typeface="Shabnam" panose="020B0603030804020204" pitchFamily="34" charset="-78"/>
              <a:cs typeface="Shabnam" panose="020B0603030804020204" pitchFamily="34" charset="-78"/>
            </a:endParaRPr>
          </a:p>
        </p:txBody>
      </p:sp>
      <p:pic>
        <p:nvPicPr>
          <p:cNvPr id="9" name="Picture 8">
            <a:extLst>
              <a:ext uri="{FF2B5EF4-FFF2-40B4-BE49-F238E27FC236}">
                <a16:creationId xmlns:a16="http://schemas.microsoft.com/office/drawing/2014/main" id="{862407E5-3EAE-C473-D072-071671665F6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27444" y="3568377"/>
            <a:ext cx="7042512" cy="2860566"/>
          </a:xfrm>
          <a:prstGeom prst="rect">
            <a:avLst/>
          </a:prstGeom>
        </p:spPr>
      </p:pic>
    </p:spTree>
    <p:extLst>
      <p:ext uri="{BB962C8B-B14F-4D97-AF65-F5344CB8AC3E}">
        <p14:creationId xmlns:p14="http://schemas.microsoft.com/office/powerpoint/2010/main" val="12111347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Rounded Corners 11">
            <a:extLst>
              <a:ext uri="{FF2B5EF4-FFF2-40B4-BE49-F238E27FC236}">
                <a16:creationId xmlns:a16="http://schemas.microsoft.com/office/drawing/2014/main" id="{A3F3E1B7-13A8-F774-0146-B1D2B1569402}"/>
              </a:ext>
            </a:extLst>
          </p:cNvPr>
          <p:cNvSpPr/>
          <p:nvPr/>
        </p:nvSpPr>
        <p:spPr>
          <a:xfrm>
            <a:off x="1106310" y="1400485"/>
            <a:ext cx="10717515" cy="1794271"/>
          </a:xfrm>
          <a:prstGeom prst="roundRect">
            <a:avLst/>
          </a:prstGeom>
          <a:noFill/>
          <a:ln w="28575">
            <a:solidFill>
              <a:srgbClr val="1F4E79"/>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3048000" y="1720840"/>
            <a:ext cx="6096000" cy="369332"/>
          </a:xfrm>
          <a:prstGeom prst="rect">
            <a:avLst/>
          </a:prstGeom>
        </p:spPr>
        <p:txBody>
          <a:bodyPr>
            <a:spAutoFit/>
          </a:bodyPr>
          <a:lstStyle/>
          <a:p>
            <a:endParaRPr lang="fa-IR" dirty="0"/>
          </a:p>
        </p:txBody>
      </p:sp>
      <p:sp>
        <p:nvSpPr>
          <p:cNvPr id="7" name="Rectangle 6">
            <a:extLst>
              <a:ext uri="{FF2B5EF4-FFF2-40B4-BE49-F238E27FC236}">
                <a16:creationId xmlns:a16="http://schemas.microsoft.com/office/drawing/2014/main" id="{F3C34F06-687D-B7EF-1B77-9F5DE400B2BF}"/>
              </a:ext>
            </a:extLst>
          </p:cNvPr>
          <p:cNvSpPr/>
          <p:nvPr/>
        </p:nvSpPr>
        <p:spPr>
          <a:xfrm>
            <a:off x="2961587" y="147482"/>
            <a:ext cx="6268825" cy="477054"/>
          </a:xfrm>
          <a:prstGeom prst="rect">
            <a:avLst/>
          </a:prstGeom>
        </p:spPr>
        <p:txBody>
          <a:bodyPr wrap="square">
            <a:spAutoFit/>
          </a:bodyPr>
          <a:lstStyle/>
          <a:p>
            <a:pPr algn="ctr" rtl="1"/>
            <a:r>
              <a:rPr lang="en-US" sz="2500" b="1" dirty="0">
                <a:solidFill>
                  <a:schemeClr val="bg1"/>
                </a:solidFill>
                <a:latin typeface="Shabnam" panose="020B0603030804020204" pitchFamily="34" charset="-78"/>
                <a:cs typeface="Shabnam" panose="020B0603030804020204" pitchFamily="34" charset="-78"/>
              </a:rPr>
              <a:t> </a:t>
            </a:r>
            <a:r>
              <a:rPr lang="fa-IR" sz="2500" b="1" dirty="0">
                <a:solidFill>
                  <a:schemeClr val="bg1"/>
                </a:solidFill>
                <a:latin typeface="Shabnam" panose="020B0603030804020204" pitchFamily="34" charset="-78"/>
                <a:cs typeface="Shabnam" panose="020B0603030804020204" pitchFamily="34" charset="-78"/>
              </a:rPr>
              <a:t>تاریخچه یادگیری عمیق چیست؟</a:t>
            </a:r>
            <a:endParaRPr lang="en-US" sz="2500" b="1" dirty="0">
              <a:solidFill>
                <a:schemeClr val="bg1"/>
              </a:solidFill>
              <a:latin typeface="Shabnam" panose="020B0603030804020204" pitchFamily="34" charset="-78"/>
              <a:cs typeface="Shabnam" panose="020B0603030804020204" pitchFamily="34" charset="-78"/>
            </a:endParaRPr>
          </a:p>
        </p:txBody>
      </p:sp>
      <p:sp>
        <p:nvSpPr>
          <p:cNvPr id="2" name="Rectangle 1">
            <a:extLst>
              <a:ext uri="{FF2B5EF4-FFF2-40B4-BE49-F238E27FC236}">
                <a16:creationId xmlns:a16="http://schemas.microsoft.com/office/drawing/2014/main" id="{B42053CC-F6D8-D887-3961-2640AF3A1802}"/>
              </a:ext>
            </a:extLst>
          </p:cNvPr>
          <p:cNvSpPr/>
          <p:nvPr/>
        </p:nvSpPr>
        <p:spPr>
          <a:xfrm>
            <a:off x="368172" y="3432698"/>
            <a:ext cx="11455654" cy="3277820"/>
          </a:xfrm>
          <a:prstGeom prst="rect">
            <a:avLst/>
          </a:prstGeom>
        </p:spPr>
        <p:txBody>
          <a:bodyPr wrap="square">
            <a:spAutoFit/>
          </a:bodyPr>
          <a:lstStyle/>
          <a:p>
            <a:pPr algn="ctr" rtl="1">
              <a:lnSpc>
                <a:spcPct val="300000"/>
              </a:lnSpc>
            </a:pPr>
            <a:r>
              <a:rPr lang="fa-IR" dirty="0">
                <a:latin typeface="Vazir" panose="020B0603030804020204" pitchFamily="34" charset="-78"/>
                <a:cs typeface="Vazir" panose="020B0603030804020204" pitchFamily="34" charset="-78"/>
              </a:rPr>
              <a:t>همزمان با ارائه مدل پرسپترون، مدل دیگری با عنوان «ادلاین» </a:t>
            </a:r>
            <a:r>
              <a:rPr lang="en-US" dirty="0">
                <a:latin typeface="Vazir" panose="020B0603030804020204" pitchFamily="34" charset="-78"/>
                <a:cs typeface="Vazir" panose="020B0603030804020204" pitchFamily="34" charset="-78"/>
              </a:rPr>
              <a:t>ADALINE) </a:t>
            </a:r>
            <a:r>
              <a:rPr lang="fa-IR" dirty="0">
                <a:latin typeface="Vazir" panose="020B0603030804020204" pitchFamily="34" charset="-78"/>
                <a:cs typeface="Vazir" panose="020B0603030804020204" pitchFamily="34" charset="-78"/>
              </a:rPr>
              <a:t>) توسط «برنارد ویدرو»  </a:t>
            </a:r>
            <a:r>
              <a:rPr lang="en-US" dirty="0">
                <a:latin typeface="Vazir" panose="020B0603030804020204" pitchFamily="34" charset="-78"/>
                <a:cs typeface="Vazir" panose="020B0603030804020204" pitchFamily="34" charset="-78"/>
              </a:rPr>
              <a:t>Bernard </a:t>
            </a:r>
            <a:r>
              <a:rPr lang="en-US" dirty="0" err="1">
                <a:latin typeface="Vazir" panose="020B0603030804020204" pitchFamily="34" charset="-78"/>
                <a:cs typeface="Vazir" panose="020B0603030804020204" pitchFamily="34" charset="-78"/>
              </a:rPr>
              <a:t>Widrow</a:t>
            </a:r>
            <a:r>
              <a:rPr lang="en-US" dirty="0">
                <a:latin typeface="Vazir" panose="020B0603030804020204" pitchFamily="34" charset="-78"/>
                <a:cs typeface="Vazir" panose="020B0603030804020204" pitchFamily="34" charset="-78"/>
              </a:rPr>
              <a:t>) </a:t>
            </a:r>
            <a:r>
              <a:rPr lang="fa-IR" dirty="0">
                <a:latin typeface="Vazir" panose="020B0603030804020204" pitchFamily="34" charset="-78"/>
                <a:cs typeface="Vazir" panose="020B0603030804020204" pitchFamily="34" charset="-78"/>
              </a:rPr>
              <a:t> ) مطرح شد که یادگیری وزن‌های این مدل نیز همانند مدل پرسپترون، به‌صورت خودکار بود. با این حال، بزرگ‌ترین نقصی که این مدل داشت، خطی بودن آن بود. به همین خاطر، این مدل نمی‌توانست برای پیاده‌سازی مسائل غیرخطی نظیر </a:t>
            </a:r>
            <a:r>
              <a:rPr lang="en-US" dirty="0">
                <a:latin typeface="Vazir" panose="020B0603030804020204" pitchFamily="34" charset="-78"/>
                <a:cs typeface="Vazir" panose="020B0603030804020204" pitchFamily="34" charset="-78"/>
              </a:rPr>
              <a:t>XOR‌ </a:t>
            </a:r>
            <a:r>
              <a:rPr lang="fa-IR" dirty="0">
                <a:latin typeface="Vazir" panose="020B0603030804020204" pitchFamily="34" charset="-78"/>
                <a:cs typeface="Vazir" panose="020B0603030804020204" pitchFamily="34" charset="-78"/>
              </a:rPr>
              <a:t> کارایی داشته باشد.</a:t>
            </a:r>
          </a:p>
        </p:txBody>
      </p:sp>
      <p:pic>
        <p:nvPicPr>
          <p:cNvPr id="9" name="Picture 8">
            <a:extLst>
              <a:ext uri="{FF2B5EF4-FFF2-40B4-BE49-F238E27FC236}">
                <a16:creationId xmlns:a16="http://schemas.microsoft.com/office/drawing/2014/main" id="{53C1C12B-4649-8937-A3D5-0C5E911D7C2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34658" y="950383"/>
            <a:ext cx="4480190" cy="2622550"/>
          </a:xfrm>
          <a:prstGeom prst="roundRect">
            <a:avLst/>
          </a:prstGeom>
        </p:spPr>
      </p:pic>
      <p:pic>
        <p:nvPicPr>
          <p:cNvPr id="11" name="Picture 10">
            <a:extLst>
              <a:ext uri="{FF2B5EF4-FFF2-40B4-BE49-F238E27FC236}">
                <a16:creationId xmlns:a16="http://schemas.microsoft.com/office/drawing/2014/main" id="{221544BB-1ED0-B93A-798C-1990EA58A8C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96000" y="950383"/>
            <a:ext cx="4662312" cy="2622550"/>
          </a:xfrm>
          <a:prstGeom prst="roundRect">
            <a:avLst/>
          </a:prstGeom>
        </p:spPr>
      </p:pic>
    </p:spTree>
    <p:extLst>
      <p:ext uri="{BB962C8B-B14F-4D97-AF65-F5344CB8AC3E}">
        <p14:creationId xmlns:p14="http://schemas.microsoft.com/office/powerpoint/2010/main" val="10153570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0" y="1720840"/>
            <a:ext cx="6096000" cy="369332"/>
          </a:xfrm>
          <a:prstGeom prst="rect">
            <a:avLst/>
          </a:prstGeom>
        </p:spPr>
        <p:txBody>
          <a:bodyPr>
            <a:spAutoFit/>
          </a:bodyPr>
          <a:lstStyle/>
          <a:p>
            <a:endParaRPr lang="fa-IR" dirty="0"/>
          </a:p>
        </p:txBody>
      </p:sp>
      <p:sp>
        <p:nvSpPr>
          <p:cNvPr id="5" name="Rectangle 4"/>
          <p:cNvSpPr/>
          <p:nvPr/>
        </p:nvSpPr>
        <p:spPr>
          <a:xfrm>
            <a:off x="4817098" y="959093"/>
            <a:ext cx="6759018" cy="4939814"/>
          </a:xfrm>
          <a:prstGeom prst="rect">
            <a:avLst/>
          </a:prstGeom>
        </p:spPr>
        <p:txBody>
          <a:bodyPr wrap="square">
            <a:spAutoFit/>
          </a:bodyPr>
          <a:lstStyle/>
          <a:p>
            <a:pPr algn="justLow" rtl="1">
              <a:lnSpc>
                <a:spcPct val="300000"/>
              </a:lnSpc>
            </a:pPr>
            <a:r>
              <a:rPr lang="fa-IR" dirty="0">
                <a:latin typeface="Vazir" panose="020B0603030804020204" pitchFamily="34" charset="-78"/>
                <a:cs typeface="Vazir" panose="020B0603030804020204" pitchFamily="34" charset="-78"/>
              </a:rPr>
              <a:t>یادگیری عمیق در حال حاضر یکی از مهمترین تکنولوژی هایی هستش که در ماشین های خودران استفاده می شود . این تکنولوژی امکان تشخیص یک تابلوی توقف یا درک تفاوت یک عابر پیاده از یک چراغ برق رو برای ماشین میسر می کند.</a:t>
            </a:r>
            <a:r>
              <a:rPr lang="en-US" dirty="0">
                <a:latin typeface="Vazir" panose="020B0603030804020204" pitchFamily="34" charset="-78"/>
                <a:cs typeface="Vazir" panose="020B0603030804020204" pitchFamily="34" charset="-78"/>
              </a:rPr>
              <a:t> </a:t>
            </a:r>
            <a:r>
              <a:rPr lang="fa-IR" dirty="0">
                <a:latin typeface="Vazir" panose="020B0603030804020204" pitchFamily="34" charset="-78"/>
                <a:cs typeface="Vazir" panose="020B0603030804020204" pitchFamily="34" charset="-78"/>
              </a:rPr>
              <a:t>دستگاه های مصرفی مثل گوشی های هوشمند، تبلت ها، تلویزیون ها و بلندگوها هم با استفاده از این تکنولوژی قابلیت کنترل صوتی رو در دسترس کاربران خودشون قرار می دهند</a:t>
            </a:r>
            <a:r>
              <a:rPr lang="en-US" dirty="0">
                <a:latin typeface="Vazir" panose="020B0603030804020204" pitchFamily="34" charset="-78"/>
                <a:cs typeface="Vazir" panose="020B0603030804020204" pitchFamily="34" charset="-78"/>
              </a:rPr>
              <a:t>.</a:t>
            </a:r>
            <a:endParaRPr lang="fa-IR"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462844" y="1518355"/>
            <a:ext cx="4030134" cy="4278951"/>
          </a:xfrm>
          <a:prstGeom prst="roundRect">
            <a:avLst>
              <a:gd name="adj" fmla="val 50000"/>
            </a:avLst>
          </a:prstGeom>
        </p:spPr>
      </p:pic>
      <p:sp>
        <p:nvSpPr>
          <p:cNvPr id="4" name="Rectangle 3">
            <a:extLst>
              <a:ext uri="{FF2B5EF4-FFF2-40B4-BE49-F238E27FC236}">
                <a16:creationId xmlns:a16="http://schemas.microsoft.com/office/drawing/2014/main" id="{5835FBDE-F2D8-76F6-BA1C-6AE2C4FD13A7}"/>
              </a:ext>
            </a:extLst>
          </p:cNvPr>
          <p:cNvSpPr/>
          <p:nvPr/>
        </p:nvSpPr>
        <p:spPr>
          <a:xfrm>
            <a:off x="2961587" y="147482"/>
            <a:ext cx="6268825" cy="477054"/>
          </a:xfrm>
          <a:prstGeom prst="rect">
            <a:avLst/>
          </a:prstGeom>
        </p:spPr>
        <p:txBody>
          <a:bodyPr wrap="square">
            <a:spAutoFit/>
          </a:bodyPr>
          <a:lstStyle/>
          <a:p>
            <a:pPr algn="ctr" rtl="1"/>
            <a:r>
              <a:rPr lang="fa-IR" sz="2500" b="1" dirty="0">
                <a:solidFill>
                  <a:schemeClr val="bg1"/>
                </a:solidFill>
                <a:latin typeface="Shabnam" panose="020B0603030804020204" pitchFamily="34" charset="-78"/>
                <a:cs typeface="Shabnam" panose="020B0603030804020204" pitchFamily="34" charset="-78"/>
              </a:rPr>
              <a:t>چرا یادگیری عمیق اهمیت دارد؟</a:t>
            </a:r>
          </a:p>
        </p:txBody>
      </p:sp>
    </p:spTree>
    <p:extLst>
      <p:ext uri="{BB962C8B-B14F-4D97-AF65-F5344CB8AC3E}">
        <p14:creationId xmlns:p14="http://schemas.microsoft.com/office/powerpoint/2010/main" val="22758923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02395" y="1227958"/>
            <a:ext cx="5479117" cy="4939814"/>
          </a:xfrm>
          <a:prstGeom prst="rect">
            <a:avLst/>
          </a:prstGeom>
        </p:spPr>
        <p:txBody>
          <a:bodyPr wrap="square">
            <a:spAutoFit/>
          </a:bodyPr>
          <a:lstStyle/>
          <a:p>
            <a:pPr algn="justLow" rtl="1">
              <a:lnSpc>
                <a:spcPct val="300000"/>
              </a:lnSpc>
            </a:pPr>
            <a:r>
              <a:rPr lang="fa-IR" dirty="0">
                <a:latin typeface="Vazir" panose="020B0603030804020204" pitchFamily="34" charset="-78"/>
                <a:cs typeface="Vazir" panose="020B0603030804020204" pitchFamily="34" charset="-78"/>
              </a:rPr>
              <a:t>پیدایش حوزه یادگیری عمیق و ارائه مدل‌های مختلف و پیشرفته آن و خروجی شگفت‌انگیز این مدل‌ها باعث شده است که اکثر سازمان‌های بزرگ، به منظور پیشرفت در حوزه مورد فعالیت خود از ابزارهای هوشمند این شاخه از فناوری استفاده کنند. در ادامه، به برخی از مهم‌ترین مزیت‌های مدل‌های مبتنی بر یادگیری عمیق اشاره شده است.</a:t>
            </a:r>
          </a:p>
        </p:txBody>
      </p:sp>
      <p:sp>
        <p:nvSpPr>
          <p:cNvPr id="3" name="Rectangle 2"/>
          <p:cNvSpPr/>
          <p:nvPr/>
        </p:nvSpPr>
        <p:spPr>
          <a:xfrm>
            <a:off x="3048000" y="1720840"/>
            <a:ext cx="6096000" cy="369332"/>
          </a:xfrm>
          <a:prstGeom prst="rect">
            <a:avLst/>
          </a:prstGeom>
        </p:spPr>
        <p:txBody>
          <a:bodyPr>
            <a:spAutoFit/>
          </a:bodyPr>
          <a:lstStyle/>
          <a:p>
            <a:endParaRPr lang="fa-IR" dirty="0"/>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219946" y="1227958"/>
            <a:ext cx="4843163" cy="5186803"/>
          </a:xfrm>
          <a:prstGeom prst="roundRect">
            <a:avLst>
              <a:gd name="adj" fmla="val 50000"/>
            </a:avLst>
          </a:prstGeom>
        </p:spPr>
      </p:pic>
      <p:sp>
        <p:nvSpPr>
          <p:cNvPr id="6" name="Rectangle 5">
            <a:extLst>
              <a:ext uri="{FF2B5EF4-FFF2-40B4-BE49-F238E27FC236}">
                <a16:creationId xmlns:a16="http://schemas.microsoft.com/office/drawing/2014/main" id="{5305256D-400B-2E8F-6E0A-F8C2149B1A7F}"/>
              </a:ext>
            </a:extLst>
          </p:cNvPr>
          <p:cNvSpPr/>
          <p:nvPr/>
        </p:nvSpPr>
        <p:spPr>
          <a:xfrm>
            <a:off x="2961587" y="147482"/>
            <a:ext cx="6268825" cy="477054"/>
          </a:xfrm>
          <a:prstGeom prst="rect">
            <a:avLst/>
          </a:prstGeom>
        </p:spPr>
        <p:txBody>
          <a:bodyPr wrap="square">
            <a:spAutoFit/>
          </a:bodyPr>
          <a:lstStyle/>
          <a:p>
            <a:pPr algn="ctr" rtl="1"/>
            <a:r>
              <a:rPr lang="fa-IR" sz="2500" b="1" dirty="0">
                <a:solidFill>
                  <a:schemeClr val="bg1"/>
                </a:solidFill>
                <a:latin typeface="Shabnam" panose="020B0603030804020204" pitchFamily="34" charset="-78"/>
                <a:cs typeface="Shabnam" panose="020B0603030804020204" pitchFamily="34" charset="-78"/>
              </a:rPr>
              <a:t>مزایای  یادگیری عمیق</a:t>
            </a:r>
            <a:endParaRPr lang="en-US" sz="25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2367236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55638" y="777911"/>
            <a:ext cx="6370939" cy="5770811"/>
          </a:xfrm>
          <a:prstGeom prst="rect">
            <a:avLst/>
          </a:prstGeom>
        </p:spPr>
        <p:txBody>
          <a:bodyPr wrap="square">
            <a:spAutoFit/>
          </a:bodyPr>
          <a:lstStyle/>
          <a:p>
            <a:pPr algn="justLow" rtl="1">
              <a:lnSpc>
                <a:spcPct val="300000"/>
              </a:lnSpc>
            </a:pPr>
            <a:r>
              <a:rPr lang="fa-IR" dirty="0">
                <a:latin typeface="Vazir" panose="020B0603030804020204" pitchFamily="34" charset="-78"/>
                <a:cs typeface="Vazir" panose="020B0603030804020204" pitchFamily="34" charset="-78"/>
              </a:rPr>
              <a:t>استفاده از داده‌های ساختارنیافته حجیم:  بسیاری از داده‌های سازمان‌ها ساختاریافته نیستند و اکثر آن‌ها در قالب‌های مختلفی نظیر متن و عکس ذخیره شده‌اند. به منظور تجزیه و تحلیل چنین داده‌هایی، نمی‌توان از الگوریتم‌های یادگیری ماشین استفاده کرد. به عبارتی، فقط مدل‌های یادگیری عمیق می‌توانند از اطلاعات ساختارنیافته استفاده کنند و خروجی مناسبی را ارائه دهند که بتوان با کمک آن‌ها در راستای پیشرفت بیشتر سازمان قدم برداشت.</a:t>
            </a:r>
          </a:p>
        </p:txBody>
      </p:sp>
      <p:sp>
        <p:nvSpPr>
          <p:cNvPr id="3" name="Rectangle 2"/>
          <p:cNvSpPr/>
          <p:nvPr/>
        </p:nvSpPr>
        <p:spPr>
          <a:xfrm>
            <a:off x="3048000" y="1720840"/>
            <a:ext cx="6096000" cy="369332"/>
          </a:xfrm>
          <a:prstGeom prst="rect">
            <a:avLst/>
          </a:prstGeom>
        </p:spPr>
        <p:txBody>
          <a:bodyPr>
            <a:spAutoFit/>
          </a:bodyPr>
          <a:lstStyle/>
          <a:p>
            <a:endParaRPr lang="fa-IR" dirty="0"/>
          </a:p>
        </p:txBody>
      </p:sp>
      <p:sp>
        <p:nvSpPr>
          <p:cNvPr id="7" name="Rectangle 6">
            <a:extLst>
              <a:ext uri="{FF2B5EF4-FFF2-40B4-BE49-F238E27FC236}">
                <a16:creationId xmlns:a16="http://schemas.microsoft.com/office/drawing/2014/main" id="{B78655C5-0B0F-6972-F10B-667943BE452D}"/>
              </a:ext>
            </a:extLst>
          </p:cNvPr>
          <p:cNvSpPr/>
          <p:nvPr/>
        </p:nvSpPr>
        <p:spPr>
          <a:xfrm>
            <a:off x="2961587" y="147482"/>
            <a:ext cx="6268825" cy="477054"/>
          </a:xfrm>
          <a:prstGeom prst="rect">
            <a:avLst/>
          </a:prstGeom>
        </p:spPr>
        <p:txBody>
          <a:bodyPr wrap="square">
            <a:spAutoFit/>
          </a:bodyPr>
          <a:lstStyle/>
          <a:p>
            <a:pPr algn="ctr" rtl="1"/>
            <a:r>
              <a:rPr lang="fa-IR" sz="2500" b="1" dirty="0">
                <a:solidFill>
                  <a:schemeClr val="bg1"/>
                </a:solidFill>
                <a:latin typeface="Shabnam" panose="020B0603030804020204" pitchFamily="34" charset="-78"/>
                <a:cs typeface="Shabnam" panose="020B0603030804020204" pitchFamily="34" charset="-78"/>
              </a:rPr>
              <a:t>مزایای  یادگیری عمیق</a:t>
            </a:r>
            <a:endParaRPr lang="en-US" sz="2500" b="1" dirty="0">
              <a:solidFill>
                <a:schemeClr val="bg1"/>
              </a:solidFill>
              <a:latin typeface="Shabnam" panose="020B0603030804020204" pitchFamily="34" charset="-78"/>
              <a:cs typeface="Shabnam" panose="020B0603030804020204" pitchFamily="34" charset="-78"/>
            </a:endParaRPr>
          </a:p>
        </p:txBody>
      </p:sp>
      <p:pic>
        <p:nvPicPr>
          <p:cNvPr id="9" name="Picture 8">
            <a:extLst>
              <a:ext uri="{FF2B5EF4-FFF2-40B4-BE49-F238E27FC236}">
                <a16:creationId xmlns:a16="http://schemas.microsoft.com/office/drawing/2014/main" id="{280BF871-3F71-8721-1E30-A1E6E27ABC7C}"/>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091275" y="1253065"/>
            <a:ext cx="4655327" cy="4655327"/>
          </a:xfrm>
          <a:prstGeom prst="rect">
            <a:avLst/>
          </a:prstGeom>
        </p:spPr>
      </p:pic>
    </p:spTree>
    <p:extLst>
      <p:ext uri="{BB962C8B-B14F-4D97-AF65-F5344CB8AC3E}">
        <p14:creationId xmlns:p14="http://schemas.microsoft.com/office/powerpoint/2010/main" val="20330737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7317" y="1162097"/>
            <a:ext cx="11595940" cy="1685077"/>
          </a:xfrm>
          <a:prstGeom prst="rect">
            <a:avLst/>
          </a:prstGeom>
        </p:spPr>
        <p:txBody>
          <a:bodyPr wrap="square">
            <a:spAutoFit/>
          </a:bodyPr>
          <a:lstStyle/>
          <a:p>
            <a:pPr algn="justLow" rtl="1">
              <a:lnSpc>
                <a:spcPct val="300000"/>
              </a:lnSpc>
            </a:pPr>
            <a:r>
              <a:rPr lang="fa-IR" dirty="0">
                <a:latin typeface="Vazir" panose="020B0603030804020204" pitchFamily="34" charset="-78"/>
                <a:cs typeface="Vazir" panose="020B0603030804020204" pitchFamily="34" charset="-78"/>
              </a:rPr>
              <a:t>عدم نیاز به مرحله استخراج ویژگی و مهندسی ویژگی:‌ در الگوریتم‌های یادگیری ماشین، مرحله استخراج ویژگی مهم‌ترین گام در یادگیری مدل محسوب می‌شود. در مدل‌های یادگیری عمیق، این مرحله از یادگیری، توسط خود مدل انجام می‌شود و نیازی نیست وقت و هزینه جداگانه‌ای صرف تهیه ویژگی‌های مورد نیاز مدل کرد.</a:t>
            </a:r>
          </a:p>
        </p:txBody>
      </p:sp>
      <p:sp>
        <p:nvSpPr>
          <p:cNvPr id="3" name="Rectangle 2"/>
          <p:cNvSpPr/>
          <p:nvPr/>
        </p:nvSpPr>
        <p:spPr>
          <a:xfrm>
            <a:off x="3048000" y="1720840"/>
            <a:ext cx="6096000" cy="369332"/>
          </a:xfrm>
          <a:prstGeom prst="rect">
            <a:avLst/>
          </a:prstGeom>
        </p:spPr>
        <p:txBody>
          <a:bodyPr>
            <a:spAutoFit/>
          </a:bodyPr>
          <a:lstStyle/>
          <a:p>
            <a:endParaRPr lang="fa-IR" dirty="0"/>
          </a:p>
        </p:txBody>
      </p:sp>
      <p:sp>
        <p:nvSpPr>
          <p:cNvPr id="6" name="Rectangle 5">
            <a:extLst>
              <a:ext uri="{FF2B5EF4-FFF2-40B4-BE49-F238E27FC236}">
                <a16:creationId xmlns:a16="http://schemas.microsoft.com/office/drawing/2014/main" id="{FA09FC94-1FF1-54D1-4A35-AD4EECD9C625}"/>
              </a:ext>
            </a:extLst>
          </p:cNvPr>
          <p:cNvSpPr/>
          <p:nvPr/>
        </p:nvSpPr>
        <p:spPr>
          <a:xfrm>
            <a:off x="2961587" y="147482"/>
            <a:ext cx="6268825" cy="477054"/>
          </a:xfrm>
          <a:prstGeom prst="rect">
            <a:avLst/>
          </a:prstGeom>
        </p:spPr>
        <p:txBody>
          <a:bodyPr wrap="square">
            <a:spAutoFit/>
          </a:bodyPr>
          <a:lstStyle/>
          <a:p>
            <a:pPr algn="ctr" rtl="1"/>
            <a:r>
              <a:rPr lang="fa-IR" sz="2500" b="1" dirty="0">
                <a:solidFill>
                  <a:schemeClr val="bg1"/>
                </a:solidFill>
                <a:latin typeface="Shabnam" panose="020B0603030804020204" pitchFamily="34" charset="-78"/>
                <a:cs typeface="Shabnam" panose="020B0603030804020204" pitchFamily="34" charset="-78"/>
              </a:rPr>
              <a:t>مزایای  یادگیری عمیق</a:t>
            </a:r>
            <a:endParaRPr lang="en-US" sz="2500" b="1" dirty="0">
              <a:solidFill>
                <a:schemeClr val="bg1"/>
              </a:solidFill>
              <a:latin typeface="Shabnam" panose="020B0603030804020204" pitchFamily="34" charset="-78"/>
              <a:cs typeface="Shabnam" panose="020B0603030804020204" pitchFamily="34" charset="-78"/>
            </a:endParaRPr>
          </a:p>
        </p:txBody>
      </p:sp>
      <p:pic>
        <p:nvPicPr>
          <p:cNvPr id="7" name="Picture 6">
            <a:extLst>
              <a:ext uri="{FF2B5EF4-FFF2-40B4-BE49-F238E27FC236}">
                <a16:creationId xmlns:a16="http://schemas.microsoft.com/office/drawing/2014/main" id="{56579F65-854D-F1A7-5A40-07DB3A67C445}"/>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06904" y="3608921"/>
            <a:ext cx="4682192" cy="2680385"/>
          </a:xfrm>
          <a:prstGeom prst="rect">
            <a:avLst/>
          </a:prstGeom>
        </p:spPr>
      </p:pic>
    </p:spTree>
    <p:extLst>
      <p:ext uri="{BB962C8B-B14F-4D97-AF65-F5344CB8AC3E}">
        <p14:creationId xmlns:p14="http://schemas.microsoft.com/office/powerpoint/2010/main" val="32417788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55639" y="935955"/>
            <a:ext cx="6263148" cy="3970318"/>
          </a:xfrm>
          <a:prstGeom prst="rect">
            <a:avLst/>
          </a:prstGeom>
        </p:spPr>
        <p:txBody>
          <a:bodyPr wrap="square">
            <a:spAutoFit/>
          </a:bodyPr>
          <a:lstStyle/>
          <a:p>
            <a:pPr algn="justLow" rtl="1">
              <a:lnSpc>
                <a:spcPct val="300000"/>
              </a:lnSpc>
            </a:pPr>
            <a:r>
              <a:rPr lang="fa-IR" dirty="0">
                <a:latin typeface="Vazir" panose="020B0603030804020204" pitchFamily="34" charset="-78"/>
                <a:cs typeface="Vazir" panose="020B0603030804020204" pitchFamily="34" charset="-78"/>
              </a:rPr>
              <a:t>ارائه خروجی با دقت بالا: چنانچه مدل‌های یادگیری عمیق به‌خوبی با داده‌های آموزشی مناسبی آموزش داده شده باشند، در سریع‌ترین زمان می‌توانند خروجی مورد انتظار را تولید کنند. این در حالی است که اگر از نیروی انسانی برای انجام مسئولیتی مشابه استفاده شود، روال انجام کار به‌کندی پیش می‌رود و ممکن است به دلایل مختلفی مانند خطاهای انسانی، خستگی، عدم تمرکز و سایر موارد، خروجی حاصل شده، از کیفیت قابل قبولی برخوردار نباشد.</a:t>
            </a:r>
          </a:p>
        </p:txBody>
      </p:sp>
      <p:sp>
        <p:nvSpPr>
          <p:cNvPr id="3" name="Rectangle 2"/>
          <p:cNvSpPr/>
          <p:nvPr/>
        </p:nvSpPr>
        <p:spPr>
          <a:xfrm>
            <a:off x="3048000" y="1720840"/>
            <a:ext cx="6096000" cy="369332"/>
          </a:xfrm>
          <a:prstGeom prst="rect">
            <a:avLst/>
          </a:prstGeom>
        </p:spPr>
        <p:txBody>
          <a:bodyPr>
            <a:spAutoFit/>
          </a:bodyPr>
          <a:lstStyle/>
          <a:p>
            <a:endParaRPr lang="fa-IR" dirty="0"/>
          </a:p>
        </p:txBody>
      </p:sp>
      <p:sp>
        <p:nvSpPr>
          <p:cNvPr id="6" name="Rectangle 5">
            <a:extLst>
              <a:ext uri="{FF2B5EF4-FFF2-40B4-BE49-F238E27FC236}">
                <a16:creationId xmlns:a16="http://schemas.microsoft.com/office/drawing/2014/main" id="{9D4DC618-53C1-EF2A-ECDA-81CC41791469}"/>
              </a:ext>
            </a:extLst>
          </p:cNvPr>
          <p:cNvSpPr/>
          <p:nvPr/>
        </p:nvSpPr>
        <p:spPr>
          <a:xfrm>
            <a:off x="2961587" y="147482"/>
            <a:ext cx="6268825" cy="477054"/>
          </a:xfrm>
          <a:prstGeom prst="rect">
            <a:avLst/>
          </a:prstGeom>
        </p:spPr>
        <p:txBody>
          <a:bodyPr wrap="square">
            <a:spAutoFit/>
          </a:bodyPr>
          <a:lstStyle/>
          <a:p>
            <a:pPr algn="ctr" rtl="1"/>
            <a:r>
              <a:rPr lang="fa-IR" sz="2500" b="1" dirty="0">
                <a:solidFill>
                  <a:schemeClr val="bg1"/>
                </a:solidFill>
                <a:latin typeface="Shabnam" panose="020B0603030804020204" pitchFamily="34" charset="-78"/>
                <a:cs typeface="Shabnam" panose="020B0603030804020204" pitchFamily="34" charset="-78"/>
              </a:rPr>
              <a:t>مزایای  یادگیری عمیق</a:t>
            </a:r>
            <a:endParaRPr lang="en-US" sz="2500" b="1" dirty="0">
              <a:solidFill>
                <a:schemeClr val="bg1"/>
              </a:solidFill>
              <a:latin typeface="Shabnam" panose="020B0603030804020204" pitchFamily="34" charset="-78"/>
              <a:cs typeface="Shabnam" panose="020B0603030804020204" pitchFamily="34" charset="-78"/>
            </a:endParaRPr>
          </a:p>
        </p:txBody>
      </p:sp>
      <p:pic>
        <p:nvPicPr>
          <p:cNvPr id="8" name="Picture 7">
            <a:extLst>
              <a:ext uri="{FF2B5EF4-FFF2-40B4-BE49-F238E27FC236}">
                <a16:creationId xmlns:a16="http://schemas.microsoft.com/office/drawing/2014/main" id="{7E8688B5-19C7-757F-920F-AB5A037BD078}"/>
              </a:ext>
            </a:extLst>
          </p:cNvPr>
          <p:cNvPicPr>
            <a:picLocks noChangeAspect="1"/>
          </p:cNvPicPr>
          <p:nvPr/>
        </p:nvPicPr>
        <p:blipFill rotWithShape="1">
          <a:blip r:embed="rId2" cstate="print">
            <a:clrChange>
              <a:clrFrom>
                <a:srgbClr val="F8F8F8"/>
              </a:clrFrom>
              <a:clrTo>
                <a:srgbClr val="F8F8F8">
                  <a:alpha val="0"/>
                </a:srgbClr>
              </a:clrTo>
            </a:clrChange>
            <a:extLst>
              <a:ext uri="{28A0092B-C50C-407E-A947-70E740481C1C}">
                <a14:useLocalDpi xmlns:a14="http://schemas.microsoft.com/office/drawing/2010/main"/>
              </a:ext>
            </a:extLst>
          </a:blip>
          <a:srcRect/>
          <a:stretch/>
        </p:blipFill>
        <p:spPr>
          <a:xfrm rot="21160037">
            <a:off x="6793725" y="1568133"/>
            <a:ext cx="5034844" cy="4036977"/>
          </a:xfrm>
          <a:prstGeom prst="rect">
            <a:avLst/>
          </a:prstGeom>
        </p:spPr>
      </p:pic>
    </p:spTree>
    <p:extLst>
      <p:ext uri="{BB962C8B-B14F-4D97-AF65-F5344CB8AC3E}">
        <p14:creationId xmlns:p14="http://schemas.microsoft.com/office/powerpoint/2010/main" val="6121760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82590" y="624536"/>
            <a:ext cx="11392525" cy="5770811"/>
          </a:xfrm>
          <a:prstGeom prst="rect">
            <a:avLst/>
          </a:prstGeom>
        </p:spPr>
        <p:txBody>
          <a:bodyPr wrap="square">
            <a:spAutoFit/>
          </a:bodyPr>
          <a:lstStyle/>
          <a:p>
            <a:pPr algn="justLow" rtl="1">
              <a:lnSpc>
                <a:spcPct val="300000"/>
              </a:lnSpc>
            </a:pPr>
            <a:r>
              <a:rPr lang="fa-IR" b="1" u="sng" dirty="0">
                <a:solidFill>
                  <a:srgbClr val="FFC000"/>
                </a:solidFill>
                <a:latin typeface="Vazir" panose="020B0603030804020204" pitchFamily="34" charset="-78"/>
                <a:cs typeface="Vazir" panose="020B0603030804020204" pitchFamily="34" charset="-78"/>
              </a:rPr>
              <a:t>مقرون به صرفه بودن:</a:t>
            </a:r>
          </a:p>
          <a:p>
            <a:pPr algn="justLow" rtl="1">
              <a:lnSpc>
                <a:spcPct val="300000"/>
              </a:lnSpc>
            </a:pPr>
            <a:r>
              <a:rPr lang="fa-IR" dirty="0">
                <a:latin typeface="Vazir" panose="020B0603030804020204" pitchFamily="34" charset="-78"/>
                <a:cs typeface="Vazir" panose="020B0603030804020204" pitchFamily="34" charset="-78"/>
              </a:rPr>
              <a:t>در نگاه اول شاید توسعه یک مدل بر پایه یادگیری عمیق هزینه‌بر به نظر برسد اما نکته‌ای که باید به آن توجه داشت دقت مدل در هنگام استفاده در مقیاس بزرگ می‌باشد. فرض کنید یک مدل یادگیری عمیق قرار است در یک سازمان بزرگ مورد استفاده قرار بگیرد، اگر دقت مدل در مقدار یک درصد نسبت به سایر مدل‌ها بالاتر باشد می‌تواند سود آوری بسیار زیادی را در این مقیاس بسیار بزرگ برای سازمان به همراه داشته باشد. این مورد به صورت برعکس نیز صادق است، اگر مدل دقت مناسبی نداشته باشد ممکن است در آینده هزینه‌های بسیار زیادی را برای سازمان تحمیل کند. از این رو مقدار هزینه‌ای که برای مدل سازی انجام می‌شود در قیاس با دقت و سرعت در هنگام بهره برداری بسیار مقرون به صرفه است.</a:t>
            </a:r>
          </a:p>
        </p:txBody>
      </p:sp>
      <p:sp>
        <p:nvSpPr>
          <p:cNvPr id="3" name="Rectangle 2"/>
          <p:cNvSpPr/>
          <p:nvPr/>
        </p:nvSpPr>
        <p:spPr>
          <a:xfrm>
            <a:off x="3048000" y="1720840"/>
            <a:ext cx="6096000" cy="369332"/>
          </a:xfrm>
          <a:prstGeom prst="rect">
            <a:avLst/>
          </a:prstGeom>
        </p:spPr>
        <p:txBody>
          <a:bodyPr>
            <a:spAutoFit/>
          </a:bodyPr>
          <a:lstStyle/>
          <a:p>
            <a:endParaRPr lang="fa-IR" dirty="0"/>
          </a:p>
        </p:txBody>
      </p:sp>
      <p:sp>
        <p:nvSpPr>
          <p:cNvPr id="6" name="Rectangle 5">
            <a:extLst>
              <a:ext uri="{FF2B5EF4-FFF2-40B4-BE49-F238E27FC236}">
                <a16:creationId xmlns:a16="http://schemas.microsoft.com/office/drawing/2014/main" id="{D9D7A318-50A7-3FB7-B2E1-E8189BDCE932}"/>
              </a:ext>
            </a:extLst>
          </p:cNvPr>
          <p:cNvSpPr/>
          <p:nvPr/>
        </p:nvSpPr>
        <p:spPr>
          <a:xfrm>
            <a:off x="2961587" y="147482"/>
            <a:ext cx="6268825" cy="477054"/>
          </a:xfrm>
          <a:prstGeom prst="rect">
            <a:avLst/>
          </a:prstGeom>
        </p:spPr>
        <p:txBody>
          <a:bodyPr wrap="square">
            <a:spAutoFit/>
          </a:bodyPr>
          <a:lstStyle/>
          <a:p>
            <a:pPr algn="ctr" rtl="1"/>
            <a:r>
              <a:rPr lang="fa-IR" sz="2500" b="1" dirty="0">
                <a:solidFill>
                  <a:schemeClr val="bg1"/>
                </a:solidFill>
                <a:latin typeface="Shabnam" panose="020B0603030804020204" pitchFamily="34" charset="-78"/>
                <a:cs typeface="Shabnam" panose="020B0603030804020204" pitchFamily="34" charset="-78"/>
              </a:rPr>
              <a:t>مزایای  یادگیری عمیق</a:t>
            </a:r>
            <a:endParaRPr lang="en-US" sz="2500" b="1" dirty="0">
              <a:solidFill>
                <a:schemeClr val="bg1"/>
              </a:solidFill>
              <a:latin typeface="Shabnam" panose="020B0603030804020204" pitchFamily="34" charset="-78"/>
              <a:cs typeface="Shabnam" panose="020B0603030804020204" pitchFamily="34" charset="-78"/>
            </a:endParaRPr>
          </a:p>
        </p:txBody>
      </p:sp>
      <p:pic>
        <p:nvPicPr>
          <p:cNvPr id="7" name="Picture 6">
            <a:extLst>
              <a:ext uri="{FF2B5EF4-FFF2-40B4-BE49-F238E27FC236}">
                <a16:creationId xmlns:a16="http://schemas.microsoft.com/office/drawing/2014/main" id="{134B2181-7233-E7F7-3697-94DD74B545A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82590" y="386009"/>
            <a:ext cx="1322604" cy="1377712"/>
          </a:xfrm>
          <a:prstGeom prst="rect">
            <a:avLst/>
          </a:prstGeom>
        </p:spPr>
      </p:pic>
    </p:spTree>
    <p:extLst>
      <p:ext uri="{BB962C8B-B14F-4D97-AF65-F5344CB8AC3E}">
        <p14:creationId xmlns:p14="http://schemas.microsoft.com/office/powerpoint/2010/main" val="156972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830710" y="624536"/>
            <a:ext cx="6096000" cy="5770811"/>
          </a:xfrm>
          <a:prstGeom prst="rect">
            <a:avLst/>
          </a:prstGeom>
        </p:spPr>
        <p:txBody>
          <a:bodyPr wrap="square">
            <a:spAutoFit/>
          </a:bodyPr>
          <a:lstStyle/>
          <a:p>
            <a:pPr algn="justLow" rtl="1">
              <a:lnSpc>
                <a:spcPct val="300000"/>
              </a:lnSpc>
            </a:pPr>
            <a:r>
              <a:rPr lang="fa-IR" b="1" u="sng" dirty="0">
                <a:solidFill>
                  <a:srgbClr val="FFC000"/>
                </a:solidFill>
                <a:latin typeface="Vazir" panose="020B0603030804020204" pitchFamily="34" charset="-78"/>
                <a:cs typeface="Vazir" panose="020B0603030804020204" pitchFamily="34" charset="-78"/>
              </a:rPr>
              <a:t>مقیاس پذیری :</a:t>
            </a:r>
          </a:p>
          <a:p>
            <a:pPr algn="justLow" rtl="1">
              <a:lnSpc>
                <a:spcPct val="300000"/>
              </a:lnSpc>
            </a:pPr>
            <a:r>
              <a:rPr lang="fa-IR" dirty="0">
                <a:latin typeface="Vazir" panose="020B0603030804020204" pitchFamily="34" charset="-78"/>
                <a:cs typeface="Vazir" panose="020B0603030804020204" pitchFamily="34" charset="-78"/>
              </a:rPr>
              <a:t>یادگیری عمیق به دلیل ظرفیتی که برای تجزیه و تحلیل حجم عظیمی از داده ها و انجام محاسبات بسیار مقرون به صرفه دارد، یک گزینه بسیار مقیاس پذیر به حساب می آید .</a:t>
            </a:r>
          </a:p>
          <a:p>
            <a:pPr algn="justLow" rtl="1">
              <a:lnSpc>
                <a:spcPct val="300000"/>
              </a:lnSpc>
            </a:pPr>
            <a:r>
              <a:rPr lang="fa-IR" dirty="0">
                <a:latin typeface="Vazir" panose="020B0603030804020204" pitchFamily="34" charset="-78"/>
                <a:cs typeface="Vazir" panose="020B0603030804020204" pitchFamily="34" charset="-78"/>
              </a:rPr>
              <a:t>یادگیری عمیق همچنین توانایی تشخیص تفاوت های جزئی در داده ها رو دارد. این قابلیت تاثیر مستقیمی روی بهره وری، ماژولار بودن و قابلیت حمل یک مدل یادگیری عمیق دارد.</a:t>
            </a:r>
          </a:p>
        </p:txBody>
      </p:sp>
      <p:sp>
        <p:nvSpPr>
          <p:cNvPr id="3" name="Rectangle 2"/>
          <p:cNvSpPr/>
          <p:nvPr/>
        </p:nvSpPr>
        <p:spPr>
          <a:xfrm>
            <a:off x="3048000" y="1720840"/>
            <a:ext cx="6096000" cy="369332"/>
          </a:xfrm>
          <a:prstGeom prst="rect">
            <a:avLst/>
          </a:prstGeom>
        </p:spPr>
        <p:txBody>
          <a:bodyPr>
            <a:spAutoFit/>
          </a:bodyPr>
          <a:lstStyle/>
          <a:p>
            <a:endParaRPr lang="fa-IR" dirty="0"/>
          </a:p>
        </p:txBody>
      </p:sp>
      <p:sp>
        <p:nvSpPr>
          <p:cNvPr id="6" name="Rectangle 5">
            <a:extLst>
              <a:ext uri="{FF2B5EF4-FFF2-40B4-BE49-F238E27FC236}">
                <a16:creationId xmlns:a16="http://schemas.microsoft.com/office/drawing/2014/main" id="{F18D870E-482A-00C4-224B-2FF6BD5CE534}"/>
              </a:ext>
            </a:extLst>
          </p:cNvPr>
          <p:cNvSpPr/>
          <p:nvPr/>
        </p:nvSpPr>
        <p:spPr>
          <a:xfrm>
            <a:off x="2961587" y="147482"/>
            <a:ext cx="6268825" cy="477054"/>
          </a:xfrm>
          <a:prstGeom prst="rect">
            <a:avLst/>
          </a:prstGeom>
        </p:spPr>
        <p:txBody>
          <a:bodyPr wrap="square">
            <a:spAutoFit/>
          </a:bodyPr>
          <a:lstStyle/>
          <a:p>
            <a:pPr algn="ctr" rtl="1"/>
            <a:r>
              <a:rPr lang="fa-IR" sz="2500" b="1" dirty="0">
                <a:solidFill>
                  <a:schemeClr val="bg1"/>
                </a:solidFill>
                <a:latin typeface="Shabnam" panose="020B0603030804020204" pitchFamily="34" charset="-78"/>
                <a:cs typeface="Shabnam" panose="020B0603030804020204" pitchFamily="34" charset="-78"/>
              </a:rPr>
              <a:t>مزایای  یادگیری عمیق</a:t>
            </a:r>
            <a:endParaRPr lang="en-US" sz="2500" b="1" dirty="0">
              <a:solidFill>
                <a:schemeClr val="bg1"/>
              </a:solidFill>
              <a:latin typeface="Shabnam" panose="020B0603030804020204" pitchFamily="34" charset="-78"/>
              <a:cs typeface="Shabnam" panose="020B0603030804020204" pitchFamily="34" charset="-78"/>
            </a:endParaRPr>
          </a:p>
        </p:txBody>
      </p:sp>
      <p:grpSp>
        <p:nvGrpSpPr>
          <p:cNvPr id="10" name="Group 9">
            <a:extLst>
              <a:ext uri="{FF2B5EF4-FFF2-40B4-BE49-F238E27FC236}">
                <a16:creationId xmlns:a16="http://schemas.microsoft.com/office/drawing/2014/main" id="{CAA35335-8676-87AE-B81B-D003EE3D32FE}"/>
              </a:ext>
            </a:extLst>
          </p:cNvPr>
          <p:cNvGrpSpPr/>
          <p:nvPr/>
        </p:nvGrpSpPr>
        <p:grpSpPr>
          <a:xfrm>
            <a:off x="276579" y="2634306"/>
            <a:ext cx="6573907" cy="4110079"/>
            <a:chOff x="265290" y="2600439"/>
            <a:chExt cx="6573907" cy="4110079"/>
          </a:xfrm>
        </p:grpSpPr>
        <p:pic>
          <p:nvPicPr>
            <p:cNvPr id="8" name="Picture 7">
              <a:extLst>
                <a:ext uri="{FF2B5EF4-FFF2-40B4-BE49-F238E27FC236}">
                  <a16:creationId xmlns:a16="http://schemas.microsoft.com/office/drawing/2014/main" id="{73AFAD42-C21B-7451-B694-8DB4EB1FA81E}"/>
                </a:ext>
              </a:extLst>
            </p:cNvPr>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265290" y="2600439"/>
              <a:ext cx="6573907" cy="4110079"/>
            </a:xfrm>
            <a:prstGeom prst="rect">
              <a:avLst/>
            </a:prstGeom>
          </p:spPr>
        </p:pic>
        <p:sp>
          <p:nvSpPr>
            <p:cNvPr id="9" name="Rectangle 8">
              <a:extLst>
                <a:ext uri="{FF2B5EF4-FFF2-40B4-BE49-F238E27FC236}">
                  <a16:creationId xmlns:a16="http://schemas.microsoft.com/office/drawing/2014/main" id="{55D03E10-0357-B486-68F1-C76E6A403842}"/>
                </a:ext>
              </a:extLst>
            </p:cNvPr>
            <p:cNvSpPr/>
            <p:nvPr/>
          </p:nvSpPr>
          <p:spPr>
            <a:xfrm>
              <a:off x="2799644" y="2709333"/>
              <a:ext cx="1591734" cy="369332"/>
            </a:xfrm>
            <a:prstGeom prst="rect">
              <a:avLst/>
            </a:prstGeom>
            <a:solidFill>
              <a:srgbClr val="FF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1359821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45F38774-7E8D-5172-EACD-45383F72BE65}"/>
              </a:ext>
            </a:extLst>
          </p:cNvPr>
          <p:cNvSpPr/>
          <p:nvPr/>
        </p:nvSpPr>
        <p:spPr>
          <a:xfrm>
            <a:off x="344131" y="1520374"/>
            <a:ext cx="3516670" cy="3817251"/>
          </a:xfrm>
          <a:prstGeom prst="roundRect">
            <a:avLst/>
          </a:prstGeom>
          <a:noFill/>
          <a:ln w="28575">
            <a:solidFill>
              <a:srgbClr val="1F4E79"/>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2961587" y="147482"/>
            <a:ext cx="6268825" cy="477054"/>
          </a:xfrm>
          <a:prstGeom prst="rect">
            <a:avLst/>
          </a:prstGeom>
        </p:spPr>
        <p:txBody>
          <a:bodyPr wrap="square">
            <a:spAutoFit/>
          </a:bodyPr>
          <a:lstStyle/>
          <a:p>
            <a:pPr algn="ctr" rtl="1"/>
            <a:r>
              <a:rPr lang="fa-IR" sz="2500" b="1" dirty="0">
                <a:solidFill>
                  <a:schemeClr val="bg1"/>
                </a:solidFill>
                <a:latin typeface="Shabnam" panose="020B0603030804020204" pitchFamily="34" charset="-78"/>
                <a:cs typeface="Shabnam" panose="020B0603030804020204" pitchFamily="34" charset="-78"/>
              </a:rPr>
              <a:t>یادگیری عمیق چیست؟</a:t>
            </a:r>
            <a:endParaRPr lang="en-US" sz="2500" b="1" dirty="0">
              <a:solidFill>
                <a:schemeClr val="bg1"/>
              </a:solidFill>
              <a:latin typeface="Shabnam" panose="020B0603030804020204" pitchFamily="34" charset="-78"/>
              <a:cs typeface="Shabnam" panose="020B0603030804020204" pitchFamily="34" charset="-78"/>
            </a:endParaRPr>
          </a:p>
        </p:txBody>
      </p:sp>
      <p:sp>
        <p:nvSpPr>
          <p:cNvPr id="3" name="Rectangle 2"/>
          <p:cNvSpPr/>
          <p:nvPr/>
        </p:nvSpPr>
        <p:spPr>
          <a:xfrm>
            <a:off x="5882326" y="787520"/>
            <a:ext cx="5965544" cy="5770811"/>
          </a:xfrm>
          <a:prstGeom prst="rect">
            <a:avLst/>
          </a:prstGeom>
        </p:spPr>
        <p:txBody>
          <a:bodyPr wrap="square">
            <a:spAutoFit/>
          </a:bodyPr>
          <a:lstStyle/>
          <a:p>
            <a:pPr algn="justLow" rtl="1">
              <a:lnSpc>
                <a:spcPct val="300000"/>
              </a:lnSpc>
            </a:pPr>
            <a:r>
              <a:rPr lang="fa-IR" dirty="0">
                <a:latin typeface="Vazir" panose="020B0603030804020204" pitchFamily="34" charset="-78"/>
                <a:cs typeface="Vazir" panose="020B0603030804020204" pitchFamily="34" charset="-78"/>
              </a:rPr>
              <a:t>«هوش مصنوعی» </a:t>
            </a:r>
            <a:r>
              <a:rPr lang="en-US" dirty="0">
                <a:latin typeface="Vazir" panose="020B0603030804020204" pitchFamily="34" charset="-78"/>
                <a:cs typeface="Vazir" panose="020B0603030804020204" pitchFamily="34" charset="-78"/>
              </a:rPr>
              <a:t>Artificial Intelligence)</a:t>
            </a:r>
            <a:r>
              <a:rPr lang="fa-IR" dirty="0">
                <a:latin typeface="Vazir" panose="020B0603030804020204" pitchFamily="34" charset="-78"/>
                <a:cs typeface="Vazir" panose="020B0603030804020204" pitchFamily="34" charset="-78"/>
              </a:rPr>
              <a:t> ) و یکی از شاخه‌های مهم آن، یعنی «یادگیری ماشین» </a:t>
            </a:r>
            <a:r>
              <a:rPr lang="en-US" dirty="0" err="1">
                <a:latin typeface="Vazir" panose="020B0603030804020204" pitchFamily="34" charset="-78"/>
                <a:cs typeface="Vazir" panose="020B0603030804020204" pitchFamily="34" charset="-78"/>
              </a:rPr>
              <a:t>MachineLearning</a:t>
            </a:r>
            <a:r>
              <a:rPr lang="en-US" dirty="0">
                <a:latin typeface="Vazir" panose="020B0603030804020204" pitchFamily="34" charset="-78"/>
                <a:cs typeface="Vazir" panose="020B0603030804020204" pitchFamily="34" charset="-78"/>
              </a:rPr>
              <a:t>)</a:t>
            </a:r>
            <a:r>
              <a:rPr lang="fa-IR" dirty="0">
                <a:latin typeface="Vazir" panose="020B0603030804020204" pitchFamily="34" charset="-78"/>
                <a:cs typeface="Vazir" panose="020B0603030804020204" pitchFamily="34" charset="-78"/>
              </a:rPr>
              <a:t> ) </a:t>
            </a:r>
            <a:r>
              <a:rPr lang="en-US" dirty="0">
                <a:latin typeface="Vazir" panose="020B0603030804020204" pitchFamily="34" charset="-78"/>
                <a:cs typeface="Vazir" panose="020B0603030804020204" pitchFamily="34" charset="-78"/>
              </a:rPr>
              <a:t>، </a:t>
            </a:r>
            <a:r>
              <a:rPr lang="fa-IR" dirty="0">
                <a:latin typeface="Vazir" panose="020B0603030804020204" pitchFamily="34" charset="-78"/>
                <a:cs typeface="Vazir" panose="020B0603030804020204" pitchFamily="34" charset="-78"/>
              </a:rPr>
              <a:t>به عنوان سنگ‌بنای حوزه جدیدی با نام «یادگیری عمیق» </a:t>
            </a:r>
            <a:r>
              <a:rPr lang="en-US" dirty="0" err="1">
                <a:latin typeface="Vazir" panose="020B0603030804020204" pitchFamily="34" charset="-78"/>
                <a:cs typeface="Vazir" panose="020B0603030804020204" pitchFamily="34" charset="-78"/>
              </a:rPr>
              <a:t>DeepLearning</a:t>
            </a:r>
            <a:r>
              <a:rPr lang="en-US" dirty="0">
                <a:latin typeface="Vazir" panose="020B0603030804020204" pitchFamily="34" charset="-78"/>
                <a:cs typeface="Vazir" panose="020B0603030804020204" pitchFamily="34" charset="-78"/>
              </a:rPr>
              <a:t>) </a:t>
            </a:r>
            <a:r>
              <a:rPr lang="fa-IR" dirty="0">
                <a:latin typeface="Vazir" panose="020B0603030804020204" pitchFamily="34" charset="-78"/>
                <a:cs typeface="Vazir" panose="020B0603030804020204" pitchFamily="34" charset="-78"/>
              </a:rPr>
              <a:t> ) محسوب می‌شوند.‌ هدف این شاخه از فناوری اطلاعات، ساخت سیستم‌های هوشمندی است که بتوانند همانند انسان، درباره موضوعی خاص تصمیم‌گیری کنند و وظایف مختلفی را به شکلی هوشمند انجام دهند. </a:t>
            </a:r>
            <a:endParaRPr lang="en-US" dirty="0">
              <a:latin typeface="Vazir" panose="020B0603030804020204" pitchFamily="34" charset="-78"/>
              <a:cs typeface="Vazir" panose="020B0603030804020204" pitchFamily="34" charset="-78"/>
            </a:endParaRPr>
          </a:p>
        </p:txBody>
      </p:sp>
      <p:pic>
        <p:nvPicPr>
          <p:cNvPr id="7" name="Picture 6">
            <a:extLst>
              <a:ext uri="{FF2B5EF4-FFF2-40B4-BE49-F238E27FC236}">
                <a16:creationId xmlns:a16="http://schemas.microsoft.com/office/drawing/2014/main" id="{81A2D7B6-744D-4593-A6CF-B1832CD95632}"/>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2859" y="3684823"/>
            <a:ext cx="4501365" cy="2648303"/>
          </a:xfrm>
          <a:prstGeom prst="roundRect">
            <a:avLst/>
          </a:prstGeom>
        </p:spPr>
      </p:pic>
      <p:pic>
        <p:nvPicPr>
          <p:cNvPr id="9" name="Picture 8">
            <a:extLst>
              <a:ext uri="{FF2B5EF4-FFF2-40B4-BE49-F238E27FC236}">
                <a16:creationId xmlns:a16="http://schemas.microsoft.com/office/drawing/2014/main" id="{A38C5DD6-3D96-9F42-CB10-F3873F9AE1C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679222" y="1027290"/>
            <a:ext cx="3887550" cy="2254779"/>
          </a:xfrm>
          <a:prstGeom prst="roundRect">
            <a:avLst/>
          </a:prstGeom>
        </p:spPr>
      </p:pic>
    </p:spTree>
    <p:extLst>
      <p:ext uri="{BB962C8B-B14F-4D97-AF65-F5344CB8AC3E}">
        <p14:creationId xmlns:p14="http://schemas.microsoft.com/office/powerpoint/2010/main" val="36812028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47366" y="889843"/>
            <a:ext cx="11438624" cy="1200329"/>
          </a:xfrm>
          <a:prstGeom prst="rect">
            <a:avLst/>
          </a:prstGeom>
        </p:spPr>
        <p:txBody>
          <a:bodyPr wrap="square">
            <a:spAutoFit/>
          </a:bodyPr>
          <a:lstStyle/>
          <a:p>
            <a:pPr algn="justLow" rtl="1">
              <a:lnSpc>
                <a:spcPct val="300000"/>
              </a:lnSpc>
            </a:pPr>
            <a:r>
              <a:rPr lang="fa-IR" dirty="0">
                <a:latin typeface="Vazir" panose="020B0603030804020204" pitchFamily="34" charset="-78"/>
                <a:cs typeface="Vazir" panose="020B0603030804020204" pitchFamily="34" charset="-78"/>
              </a:rPr>
              <a:t>یادگیری عمیق علاوه‌بر مزیت‌های چشمگیری که برای بشر به ارمغان آورده است، دارای معایبی نیز هست که در ادامه به برخی از مهم‌ترین آن‌ها اشاره می‌شود:</a:t>
            </a:r>
          </a:p>
        </p:txBody>
      </p:sp>
      <p:sp>
        <p:nvSpPr>
          <p:cNvPr id="3" name="Rectangle 2"/>
          <p:cNvSpPr/>
          <p:nvPr/>
        </p:nvSpPr>
        <p:spPr>
          <a:xfrm>
            <a:off x="3048000" y="1720840"/>
            <a:ext cx="6096000" cy="369332"/>
          </a:xfrm>
          <a:prstGeom prst="rect">
            <a:avLst/>
          </a:prstGeom>
        </p:spPr>
        <p:txBody>
          <a:bodyPr>
            <a:spAutoFit/>
          </a:bodyPr>
          <a:lstStyle/>
          <a:p>
            <a:endParaRPr lang="fa-IR" dirty="0"/>
          </a:p>
        </p:txBody>
      </p:sp>
      <p:sp>
        <p:nvSpPr>
          <p:cNvPr id="4" name="Rectangle 3"/>
          <p:cNvSpPr/>
          <p:nvPr/>
        </p:nvSpPr>
        <p:spPr>
          <a:xfrm>
            <a:off x="6655324" y="2505670"/>
            <a:ext cx="5230666" cy="3277820"/>
          </a:xfrm>
          <a:prstGeom prst="rect">
            <a:avLst/>
          </a:prstGeom>
        </p:spPr>
        <p:txBody>
          <a:bodyPr wrap="square">
            <a:spAutoFit/>
          </a:bodyPr>
          <a:lstStyle/>
          <a:p>
            <a:pPr algn="justLow" rtl="1">
              <a:lnSpc>
                <a:spcPct val="300000"/>
              </a:lnSpc>
            </a:pPr>
            <a:r>
              <a:rPr lang="fa-IR" b="1" dirty="0">
                <a:solidFill>
                  <a:srgbClr val="FFC000"/>
                </a:solidFill>
                <a:latin typeface="Vazir" panose="020B0603030804020204" pitchFamily="34" charset="-78"/>
                <a:cs typeface="Vazir" panose="020B0603030804020204" pitchFamily="34" charset="-78"/>
              </a:rPr>
              <a:t>نیاز به تجهیزات سخت‌افزاری: </a:t>
            </a:r>
            <a:r>
              <a:rPr lang="fa-IR" dirty="0">
                <a:latin typeface="Vazir" panose="020B0603030804020204" pitchFamily="34" charset="-78"/>
                <a:cs typeface="Vazir" panose="020B0603030804020204" pitchFamily="34" charset="-78"/>
              </a:rPr>
              <a:t>به منظور آموزش مدل‌های یادگیری عمیق باید تجهیزات سخت‌افزاری مناسبی نظیر واحد پردازنده گرافیکی را آماده کرد. برای تهیه این قطعات سخت‌افزاری نیاز به صرف هزینه است.</a:t>
            </a:r>
            <a:endParaRPr lang="en-US" dirty="0">
              <a:latin typeface="Vazir" panose="020B0603030804020204" pitchFamily="34" charset="-78"/>
              <a:cs typeface="Vazir" panose="020B0603030804020204" pitchFamily="34" charset="-78"/>
            </a:endParaRPr>
          </a:p>
        </p:txBody>
      </p:sp>
      <p:sp>
        <p:nvSpPr>
          <p:cNvPr id="7" name="Rectangle 6">
            <a:extLst>
              <a:ext uri="{FF2B5EF4-FFF2-40B4-BE49-F238E27FC236}">
                <a16:creationId xmlns:a16="http://schemas.microsoft.com/office/drawing/2014/main" id="{0E8B3A7D-13DF-65A5-58DD-91CBC25F583F}"/>
              </a:ext>
            </a:extLst>
          </p:cNvPr>
          <p:cNvSpPr/>
          <p:nvPr/>
        </p:nvSpPr>
        <p:spPr>
          <a:xfrm>
            <a:off x="2961587" y="147482"/>
            <a:ext cx="6268825" cy="477054"/>
          </a:xfrm>
          <a:prstGeom prst="rect">
            <a:avLst/>
          </a:prstGeom>
        </p:spPr>
        <p:txBody>
          <a:bodyPr wrap="square">
            <a:spAutoFit/>
          </a:bodyPr>
          <a:lstStyle/>
          <a:p>
            <a:pPr algn="ctr" rtl="1"/>
            <a:r>
              <a:rPr lang="fa-IR" sz="2500" b="1" dirty="0">
                <a:solidFill>
                  <a:schemeClr val="bg1"/>
                </a:solidFill>
                <a:latin typeface="Shabnam" panose="020B0603030804020204" pitchFamily="34" charset="-78"/>
                <a:cs typeface="Shabnam" panose="020B0603030804020204" pitchFamily="34" charset="-78"/>
              </a:rPr>
              <a:t>معایب  یادگیری عمیق</a:t>
            </a:r>
            <a:endParaRPr lang="en-US" sz="2500" b="1" dirty="0">
              <a:solidFill>
                <a:schemeClr val="bg1"/>
              </a:solidFill>
              <a:latin typeface="Shabnam" panose="020B0603030804020204" pitchFamily="34" charset="-78"/>
              <a:cs typeface="Shabnam" panose="020B0603030804020204" pitchFamily="34" charset="-78"/>
            </a:endParaRPr>
          </a:p>
        </p:txBody>
      </p:sp>
      <p:pic>
        <p:nvPicPr>
          <p:cNvPr id="9" name="Picture 8">
            <a:extLst>
              <a:ext uri="{FF2B5EF4-FFF2-40B4-BE49-F238E27FC236}">
                <a16:creationId xmlns:a16="http://schemas.microsoft.com/office/drawing/2014/main" id="{8AAF6863-7B5C-5830-3164-016E41214B1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06010" y="2921169"/>
            <a:ext cx="6095999" cy="2773287"/>
          </a:xfrm>
          <a:prstGeom prst="rect">
            <a:avLst/>
          </a:prstGeom>
        </p:spPr>
      </p:pic>
    </p:spTree>
    <p:extLst>
      <p:ext uri="{BB962C8B-B14F-4D97-AF65-F5344CB8AC3E}">
        <p14:creationId xmlns:p14="http://schemas.microsoft.com/office/powerpoint/2010/main" val="19426424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0" y="1720840"/>
            <a:ext cx="6096000" cy="369332"/>
          </a:xfrm>
          <a:prstGeom prst="rect">
            <a:avLst/>
          </a:prstGeom>
        </p:spPr>
        <p:txBody>
          <a:bodyPr>
            <a:spAutoFit/>
          </a:bodyPr>
          <a:lstStyle/>
          <a:p>
            <a:endParaRPr lang="fa-IR" dirty="0"/>
          </a:p>
        </p:txBody>
      </p:sp>
      <p:sp>
        <p:nvSpPr>
          <p:cNvPr id="4" name="Rectangle 3"/>
          <p:cNvSpPr/>
          <p:nvPr/>
        </p:nvSpPr>
        <p:spPr>
          <a:xfrm>
            <a:off x="5170311" y="662765"/>
            <a:ext cx="6797475" cy="5770811"/>
          </a:xfrm>
          <a:prstGeom prst="rect">
            <a:avLst/>
          </a:prstGeom>
        </p:spPr>
        <p:txBody>
          <a:bodyPr wrap="square">
            <a:spAutoFit/>
          </a:bodyPr>
          <a:lstStyle/>
          <a:p>
            <a:pPr algn="ctr" rtl="1">
              <a:lnSpc>
                <a:spcPct val="300000"/>
              </a:lnSpc>
            </a:pPr>
            <a:r>
              <a:rPr lang="fa-IR" b="1" dirty="0">
                <a:solidFill>
                  <a:srgbClr val="FFC000"/>
                </a:solidFill>
                <a:latin typeface="Vazir" panose="020B0603030804020204" pitchFamily="34" charset="-78"/>
                <a:cs typeface="Vazir" panose="020B0603030804020204" pitchFamily="34" charset="-78"/>
              </a:rPr>
              <a:t>محدود بودن بر روی مسئله‌ای خاص: </a:t>
            </a:r>
            <a:r>
              <a:rPr lang="fa-IR" dirty="0">
                <a:latin typeface="Vazir" panose="020B0603030804020204" pitchFamily="34" charset="-78"/>
                <a:cs typeface="Vazir" panose="020B0603030804020204" pitchFamily="34" charset="-78"/>
              </a:rPr>
              <a:t>یکی از مهم‌ترین محدودیت‌های مدل‌های یادگیری عمیق این است که آ‌ن‌ها با داشتن داده‌های یک مسئله، صرفاً یاد می‌گیرند تنها موضوعی خاص را حل کنند. این یعنی الگوهایی که این مدل‌ها یاد می‌گیرند، صرفاً محدود به الگوهای داده‌های ورودی خود هستند. چنانچه برای مسئله‌ای خاص، داده کمی در اختیار برنامه نویس باشد یا برای یک مسئله کلی، تنها از یک مرجع خاصی، داده تهیه شود، مدل دقت بالایی در یادگیری نخواهد داشت.</a:t>
            </a:r>
            <a:endParaRPr lang="en-US"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EFC5A370-8AB3-B4D2-53EE-F3C24FA59381}"/>
              </a:ext>
            </a:extLst>
          </p:cNvPr>
          <p:cNvSpPr/>
          <p:nvPr/>
        </p:nvSpPr>
        <p:spPr>
          <a:xfrm>
            <a:off x="2961587" y="147482"/>
            <a:ext cx="6268825" cy="477054"/>
          </a:xfrm>
          <a:prstGeom prst="rect">
            <a:avLst/>
          </a:prstGeom>
        </p:spPr>
        <p:txBody>
          <a:bodyPr wrap="square">
            <a:spAutoFit/>
          </a:bodyPr>
          <a:lstStyle/>
          <a:p>
            <a:pPr algn="ctr" rtl="1"/>
            <a:r>
              <a:rPr lang="fa-IR" sz="2500" b="1" dirty="0">
                <a:solidFill>
                  <a:schemeClr val="bg1"/>
                </a:solidFill>
                <a:latin typeface="Shabnam" panose="020B0603030804020204" pitchFamily="34" charset="-78"/>
                <a:cs typeface="Shabnam" panose="020B0603030804020204" pitchFamily="34" charset="-78"/>
              </a:rPr>
              <a:t>معایب  یادگیری عمیق</a:t>
            </a:r>
            <a:endParaRPr lang="en-US" sz="2500" b="1" dirty="0">
              <a:solidFill>
                <a:schemeClr val="bg1"/>
              </a:solidFill>
              <a:latin typeface="Shabnam" panose="020B0603030804020204" pitchFamily="34" charset="-78"/>
              <a:cs typeface="Shabnam" panose="020B0603030804020204" pitchFamily="34" charset="-78"/>
            </a:endParaRPr>
          </a:p>
        </p:txBody>
      </p:sp>
      <p:pic>
        <p:nvPicPr>
          <p:cNvPr id="8" name="Picture 7">
            <a:extLst>
              <a:ext uri="{FF2B5EF4-FFF2-40B4-BE49-F238E27FC236}">
                <a16:creationId xmlns:a16="http://schemas.microsoft.com/office/drawing/2014/main" id="{3A722944-3041-9675-DC89-172689641F2D}"/>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17852" y="818268"/>
            <a:ext cx="4317587" cy="5756783"/>
          </a:xfrm>
          <a:prstGeom prst="rect">
            <a:avLst/>
          </a:prstGeom>
        </p:spPr>
      </p:pic>
    </p:spTree>
    <p:extLst>
      <p:ext uri="{BB962C8B-B14F-4D97-AF65-F5344CB8AC3E}">
        <p14:creationId xmlns:p14="http://schemas.microsoft.com/office/powerpoint/2010/main" val="40216605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0" y="1720840"/>
            <a:ext cx="6096000" cy="369332"/>
          </a:xfrm>
          <a:prstGeom prst="rect">
            <a:avLst/>
          </a:prstGeom>
        </p:spPr>
        <p:txBody>
          <a:bodyPr>
            <a:spAutoFit/>
          </a:bodyPr>
          <a:lstStyle/>
          <a:p>
            <a:endParaRPr lang="fa-IR" dirty="0"/>
          </a:p>
        </p:txBody>
      </p:sp>
      <p:sp>
        <p:nvSpPr>
          <p:cNvPr id="4" name="Rectangle 3"/>
          <p:cNvSpPr/>
          <p:nvPr/>
        </p:nvSpPr>
        <p:spPr>
          <a:xfrm>
            <a:off x="323942" y="943323"/>
            <a:ext cx="6703015" cy="2862322"/>
          </a:xfrm>
          <a:prstGeom prst="rect">
            <a:avLst/>
          </a:prstGeom>
        </p:spPr>
        <p:txBody>
          <a:bodyPr wrap="square">
            <a:spAutoFit/>
          </a:bodyPr>
          <a:lstStyle/>
          <a:p>
            <a:pPr algn="justLow" rtl="1">
              <a:lnSpc>
                <a:spcPct val="300000"/>
              </a:lnSpc>
            </a:pPr>
            <a:r>
              <a:rPr lang="fa-IR" b="1" dirty="0">
                <a:solidFill>
                  <a:srgbClr val="FFC000"/>
                </a:solidFill>
                <a:latin typeface="Vazir" panose="020B0603030804020204" pitchFamily="34" charset="-78"/>
                <a:cs typeface="Vazir" panose="020B0603030804020204" pitchFamily="34" charset="-78"/>
              </a:rPr>
              <a:t>نیاز به داده‌های زیاد: </a:t>
            </a:r>
            <a:r>
              <a:rPr lang="fa-IR" dirty="0">
                <a:latin typeface="Vazir" panose="020B0603030804020204" pitchFamily="34" charset="-78"/>
                <a:cs typeface="Vazir" panose="020B0603030804020204" pitchFamily="34" charset="-78"/>
              </a:rPr>
              <a:t>مدل‌های یادگیری عمیق برای یادگیری یک موضوع خاص، به حجم زیادی از داده احتیاج دارند. به عبارتی، هر چقدر مسائل پیچیده‌تر باشند، به مدل‌های پیچیده‌تر و سنگین‌تری احتیاج است که این مدل‌ها نیز به مراتب، به داده‌های آموزشی بیشتری نیاز دارند. تهیه این حجم از داده نیازمند هزینه زمانی و مالی بسیاری است.</a:t>
            </a:r>
            <a:endParaRPr lang="en-US" dirty="0">
              <a:latin typeface="Vazir" panose="020B0603030804020204" pitchFamily="34" charset="-78"/>
              <a:cs typeface="Vazir" panose="020B0603030804020204" pitchFamily="34" charset="-78"/>
            </a:endParaRPr>
          </a:p>
        </p:txBody>
      </p:sp>
      <p:sp>
        <p:nvSpPr>
          <p:cNvPr id="7" name="Rectangle 6">
            <a:extLst>
              <a:ext uri="{FF2B5EF4-FFF2-40B4-BE49-F238E27FC236}">
                <a16:creationId xmlns:a16="http://schemas.microsoft.com/office/drawing/2014/main" id="{EAEC54E7-8B86-3E77-0C4F-2B648AE0518D}"/>
              </a:ext>
            </a:extLst>
          </p:cNvPr>
          <p:cNvSpPr/>
          <p:nvPr/>
        </p:nvSpPr>
        <p:spPr>
          <a:xfrm>
            <a:off x="2961587" y="147482"/>
            <a:ext cx="6268825" cy="477054"/>
          </a:xfrm>
          <a:prstGeom prst="rect">
            <a:avLst/>
          </a:prstGeom>
        </p:spPr>
        <p:txBody>
          <a:bodyPr wrap="square">
            <a:spAutoFit/>
          </a:bodyPr>
          <a:lstStyle/>
          <a:p>
            <a:pPr algn="ctr" rtl="1"/>
            <a:r>
              <a:rPr lang="fa-IR" sz="2500" b="1" dirty="0">
                <a:solidFill>
                  <a:schemeClr val="bg1"/>
                </a:solidFill>
                <a:latin typeface="Shabnam" panose="020B0603030804020204" pitchFamily="34" charset="-78"/>
                <a:cs typeface="Shabnam" panose="020B0603030804020204" pitchFamily="34" charset="-78"/>
              </a:rPr>
              <a:t>معایب  یادگیری عمیق</a:t>
            </a:r>
            <a:endParaRPr lang="en-US" sz="2500" b="1" dirty="0">
              <a:solidFill>
                <a:schemeClr val="bg1"/>
              </a:solidFill>
              <a:latin typeface="Shabnam" panose="020B0603030804020204" pitchFamily="34" charset="-78"/>
              <a:cs typeface="Shabnam" panose="020B0603030804020204" pitchFamily="34" charset="-78"/>
            </a:endParaRPr>
          </a:p>
        </p:txBody>
      </p:sp>
      <p:grpSp>
        <p:nvGrpSpPr>
          <p:cNvPr id="11" name="Group 10">
            <a:extLst>
              <a:ext uri="{FF2B5EF4-FFF2-40B4-BE49-F238E27FC236}">
                <a16:creationId xmlns:a16="http://schemas.microsoft.com/office/drawing/2014/main" id="{339F8765-4070-E4D0-70F7-AD6F398B01E7}"/>
              </a:ext>
            </a:extLst>
          </p:cNvPr>
          <p:cNvGrpSpPr/>
          <p:nvPr/>
        </p:nvGrpSpPr>
        <p:grpSpPr>
          <a:xfrm>
            <a:off x="7191022" y="1350118"/>
            <a:ext cx="4436534" cy="4328193"/>
            <a:chOff x="7191022" y="1350118"/>
            <a:chExt cx="4436534" cy="4328193"/>
          </a:xfrm>
        </p:grpSpPr>
        <p:pic>
          <p:nvPicPr>
            <p:cNvPr id="9" name="Picture 8">
              <a:extLst>
                <a:ext uri="{FF2B5EF4-FFF2-40B4-BE49-F238E27FC236}">
                  <a16:creationId xmlns:a16="http://schemas.microsoft.com/office/drawing/2014/main" id="{9780C0D5-3F2A-3BDA-E7E2-DA6F01996C47}"/>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86968" y="1350118"/>
              <a:ext cx="4240588" cy="4157764"/>
            </a:xfrm>
            <a:prstGeom prst="rect">
              <a:avLst/>
            </a:prstGeom>
          </p:spPr>
        </p:pic>
        <p:sp>
          <p:nvSpPr>
            <p:cNvPr id="10" name="Rectangle 9">
              <a:extLst>
                <a:ext uri="{FF2B5EF4-FFF2-40B4-BE49-F238E27FC236}">
                  <a16:creationId xmlns:a16="http://schemas.microsoft.com/office/drawing/2014/main" id="{2B6F6FD7-8A4C-3845-6ABC-4DD56E5121DF}"/>
                </a:ext>
              </a:extLst>
            </p:cNvPr>
            <p:cNvSpPr/>
            <p:nvPr/>
          </p:nvSpPr>
          <p:spPr>
            <a:xfrm>
              <a:off x="7191022" y="5204178"/>
              <a:ext cx="1433689" cy="474133"/>
            </a:xfrm>
            <a:prstGeom prst="rect">
              <a:avLst/>
            </a:prstGeom>
            <a:solidFill>
              <a:srgbClr val="FF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6689438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0" y="1720840"/>
            <a:ext cx="6096000" cy="369332"/>
          </a:xfrm>
          <a:prstGeom prst="rect">
            <a:avLst/>
          </a:prstGeom>
        </p:spPr>
        <p:txBody>
          <a:bodyPr>
            <a:spAutoFit/>
          </a:bodyPr>
          <a:lstStyle/>
          <a:p>
            <a:endParaRPr lang="fa-IR" dirty="0"/>
          </a:p>
        </p:txBody>
      </p:sp>
      <p:sp>
        <p:nvSpPr>
          <p:cNvPr id="4" name="Rectangle 3"/>
          <p:cNvSpPr/>
          <p:nvPr/>
        </p:nvSpPr>
        <p:spPr>
          <a:xfrm>
            <a:off x="7249212" y="1168955"/>
            <a:ext cx="4393614" cy="4939814"/>
          </a:xfrm>
          <a:prstGeom prst="rect">
            <a:avLst/>
          </a:prstGeom>
        </p:spPr>
        <p:txBody>
          <a:bodyPr wrap="square">
            <a:spAutoFit/>
          </a:bodyPr>
          <a:lstStyle/>
          <a:p>
            <a:pPr algn="justLow" rtl="1">
              <a:lnSpc>
                <a:spcPct val="300000"/>
              </a:lnSpc>
            </a:pPr>
            <a:r>
              <a:rPr lang="fa-IR" b="1" dirty="0">
                <a:solidFill>
                  <a:srgbClr val="FFC000"/>
                </a:solidFill>
                <a:latin typeface="Vazir" panose="020B0603030804020204" pitchFamily="34" charset="-78"/>
                <a:cs typeface="Vazir" panose="020B0603030804020204" pitchFamily="34" charset="-78"/>
              </a:rPr>
              <a:t>از دست رفتن فرصت شغلی برای انسان: </a:t>
            </a:r>
            <a:r>
              <a:rPr lang="fa-IR" dirty="0">
                <a:latin typeface="Vazir" panose="020B0603030804020204" pitchFamily="34" charset="-78"/>
                <a:cs typeface="Vazir" panose="020B0603030804020204" pitchFamily="34" charset="-78"/>
              </a:rPr>
              <a:t>با هوشمندسازی سیستم‌ها و جایگزین کردن آن‌ها به جای نیروهای انسانی، بسیاری از افراد شغل خود را از دست می‌دهند. همین امر باعث می‌شود درصد بی‌کاری و به تبعیت از آن، میزان فقر در جامعه بیشتر شود.</a:t>
            </a:r>
            <a:endParaRPr lang="en-US" dirty="0">
              <a:latin typeface="Vazir" panose="020B0603030804020204" pitchFamily="34" charset="-78"/>
              <a:cs typeface="Vazir" panose="020B0603030804020204" pitchFamily="34" charset="-78"/>
            </a:endParaRPr>
          </a:p>
        </p:txBody>
      </p:sp>
      <p:sp>
        <p:nvSpPr>
          <p:cNvPr id="7" name="Rectangle 6">
            <a:extLst>
              <a:ext uri="{FF2B5EF4-FFF2-40B4-BE49-F238E27FC236}">
                <a16:creationId xmlns:a16="http://schemas.microsoft.com/office/drawing/2014/main" id="{FC80BA52-BB33-9F08-B6AE-7567F490D698}"/>
              </a:ext>
            </a:extLst>
          </p:cNvPr>
          <p:cNvSpPr/>
          <p:nvPr/>
        </p:nvSpPr>
        <p:spPr>
          <a:xfrm>
            <a:off x="2961587" y="147482"/>
            <a:ext cx="6268825" cy="477054"/>
          </a:xfrm>
          <a:prstGeom prst="rect">
            <a:avLst/>
          </a:prstGeom>
        </p:spPr>
        <p:txBody>
          <a:bodyPr wrap="square">
            <a:spAutoFit/>
          </a:bodyPr>
          <a:lstStyle/>
          <a:p>
            <a:pPr algn="ctr" rtl="1"/>
            <a:r>
              <a:rPr lang="fa-IR" sz="2500" b="1" dirty="0">
                <a:solidFill>
                  <a:schemeClr val="bg1"/>
                </a:solidFill>
                <a:latin typeface="Shabnam" panose="020B0603030804020204" pitchFamily="34" charset="-78"/>
                <a:cs typeface="Shabnam" panose="020B0603030804020204" pitchFamily="34" charset="-78"/>
              </a:rPr>
              <a:t>معایب  یادگیری عمیق</a:t>
            </a:r>
            <a:endParaRPr lang="en-US" sz="2500" b="1" dirty="0">
              <a:solidFill>
                <a:schemeClr val="bg1"/>
              </a:solidFill>
              <a:latin typeface="Shabnam" panose="020B0603030804020204" pitchFamily="34" charset="-78"/>
              <a:cs typeface="Shabnam" panose="020B0603030804020204" pitchFamily="34" charset="-78"/>
            </a:endParaRPr>
          </a:p>
        </p:txBody>
      </p:sp>
      <p:pic>
        <p:nvPicPr>
          <p:cNvPr id="9" name="Picture 8">
            <a:extLst>
              <a:ext uri="{FF2B5EF4-FFF2-40B4-BE49-F238E27FC236}">
                <a16:creationId xmlns:a16="http://schemas.microsoft.com/office/drawing/2014/main" id="{2814B6AA-22EF-B4E9-5992-F2349AD4C8EF}"/>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111549" y="1720840"/>
            <a:ext cx="5492452" cy="3910875"/>
          </a:xfrm>
          <a:prstGeom prst="rect">
            <a:avLst/>
          </a:prstGeom>
        </p:spPr>
      </p:pic>
    </p:spTree>
    <p:extLst>
      <p:ext uri="{BB962C8B-B14F-4D97-AF65-F5344CB8AC3E}">
        <p14:creationId xmlns:p14="http://schemas.microsoft.com/office/powerpoint/2010/main" val="42664496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0" y="1720840"/>
            <a:ext cx="6096000" cy="369332"/>
          </a:xfrm>
          <a:prstGeom prst="rect">
            <a:avLst/>
          </a:prstGeom>
        </p:spPr>
        <p:txBody>
          <a:bodyPr>
            <a:spAutoFit/>
          </a:bodyPr>
          <a:lstStyle/>
          <a:p>
            <a:endParaRPr lang="fa-IR" dirty="0"/>
          </a:p>
        </p:txBody>
      </p:sp>
      <p:sp>
        <p:nvSpPr>
          <p:cNvPr id="4" name="Rectangle 3"/>
          <p:cNvSpPr/>
          <p:nvPr/>
        </p:nvSpPr>
        <p:spPr>
          <a:xfrm>
            <a:off x="366276" y="1472949"/>
            <a:ext cx="11459446" cy="4108817"/>
          </a:xfrm>
          <a:prstGeom prst="rect">
            <a:avLst/>
          </a:prstGeom>
        </p:spPr>
        <p:txBody>
          <a:bodyPr wrap="square">
            <a:spAutoFit/>
          </a:bodyPr>
          <a:lstStyle/>
          <a:p>
            <a:pPr algn="ctr" rtl="1">
              <a:lnSpc>
                <a:spcPct val="300000"/>
              </a:lnSpc>
            </a:pPr>
            <a:r>
              <a:rPr lang="fa-IR" dirty="0">
                <a:latin typeface="Vazir" panose="020B0603030804020204" pitchFamily="34" charset="-78"/>
                <a:cs typeface="Vazir" panose="020B0603030804020204" pitchFamily="34" charset="-78"/>
              </a:rPr>
              <a:t>امروزه، از حوزه یادگیری عمیق در تمامی جنبه‌های زندگی انسان استفاده می‌شود. اکثر وسایل مورد نیاز در زندگی روزمره بشر، هوشمند‌سازی شده‌اند و به این سبب، بسیاری از فعالیت‌های انسان با سهولت بیشتری انجام می‌شوند. همچنین، در بسیاری از حوزه‌های علمی مختلف، از مدل‌های یادگیری عمیق به منظور ساخت ابزارهای هوشمند استفاده شده است تا بسیاری از فعالیت‌های سازمان‌ها به‌صورت خودکار و با دقت بالا انجام شوند. به منظور درک عمیق‌تر و ملموس‌تر پاسخ پرسش یادگیری عمیق چیست، در ادامه به کاربردهای مختلف مدل‌های آن در برخی از حوزه‌ها و جنبه‌های زندگی انسان اشاره می‌شود.</a:t>
            </a:r>
            <a:endParaRPr lang="en-US" dirty="0">
              <a:latin typeface="Vazir" panose="020B0603030804020204" pitchFamily="34" charset="-78"/>
              <a:cs typeface="Vazir" panose="020B0603030804020204" pitchFamily="34" charset="-78"/>
            </a:endParaRPr>
          </a:p>
        </p:txBody>
      </p:sp>
      <p:sp>
        <p:nvSpPr>
          <p:cNvPr id="7" name="Rectangle 6">
            <a:extLst>
              <a:ext uri="{FF2B5EF4-FFF2-40B4-BE49-F238E27FC236}">
                <a16:creationId xmlns:a16="http://schemas.microsoft.com/office/drawing/2014/main" id="{ACE8D6B8-DEEA-81BD-5FF2-7E9FEDACB55A}"/>
              </a:ext>
            </a:extLst>
          </p:cNvPr>
          <p:cNvSpPr/>
          <p:nvPr/>
        </p:nvSpPr>
        <p:spPr>
          <a:xfrm>
            <a:off x="2961587" y="147482"/>
            <a:ext cx="6268825" cy="477054"/>
          </a:xfrm>
          <a:prstGeom prst="rect">
            <a:avLst/>
          </a:prstGeom>
        </p:spPr>
        <p:txBody>
          <a:bodyPr wrap="square">
            <a:spAutoFit/>
          </a:bodyPr>
          <a:lstStyle/>
          <a:p>
            <a:pPr algn="ctr" rtl="1"/>
            <a:r>
              <a:rPr lang="fa-IR" sz="2500" b="1" dirty="0">
                <a:solidFill>
                  <a:schemeClr val="bg1"/>
                </a:solidFill>
                <a:latin typeface="Shabnam" panose="020B0603030804020204" pitchFamily="34" charset="-78"/>
                <a:cs typeface="Shabnam" panose="020B0603030804020204" pitchFamily="34" charset="-78"/>
              </a:rPr>
              <a:t>کاربرد یادگیری عمیق</a:t>
            </a:r>
            <a:endParaRPr lang="en-US" sz="25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4492605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2CB0BF7D-CA94-1C7B-971A-31F0BD38B559}"/>
              </a:ext>
            </a:extLst>
          </p:cNvPr>
          <p:cNvSpPr/>
          <p:nvPr/>
        </p:nvSpPr>
        <p:spPr>
          <a:xfrm>
            <a:off x="1178351" y="810706"/>
            <a:ext cx="9643621" cy="2758322"/>
          </a:xfrm>
          <a:prstGeom prst="roundRect">
            <a:avLst/>
          </a:prstGeom>
          <a:noFill/>
          <a:ln w="28575">
            <a:solidFill>
              <a:srgbClr val="1F4E79"/>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3048000" y="1720840"/>
            <a:ext cx="6096000" cy="369332"/>
          </a:xfrm>
          <a:prstGeom prst="rect">
            <a:avLst/>
          </a:prstGeom>
        </p:spPr>
        <p:txBody>
          <a:bodyPr>
            <a:spAutoFit/>
          </a:bodyPr>
          <a:lstStyle/>
          <a:p>
            <a:endParaRPr lang="fa-IR" dirty="0"/>
          </a:p>
        </p:txBody>
      </p:sp>
      <p:sp>
        <p:nvSpPr>
          <p:cNvPr id="4" name="Rectangle 3"/>
          <p:cNvSpPr/>
          <p:nvPr/>
        </p:nvSpPr>
        <p:spPr>
          <a:xfrm>
            <a:off x="241839" y="3418591"/>
            <a:ext cx="11708322" cy="3277820"/>
          </a:xfrm>
          <a:prstGeom prst="rect">
            <a:avLst/>
          </a:prstGeom>
        </p:spPr>
        <p:txBody>
          <a:bodyPr wrap="square">
            <a:spAutoFit/>
          </a:bodyPr>
          <a:lstStyle/>
          <a:p>
            <a:pPr algn="ctr" rtl="1">
              <a:lnSpc>
                <a:spcPct val="300000"/>
              </a:lnSpc>
            </a:pPr>
            <a:r>
              <a:rPr lang="fa-IR" b="1" dirty="0">
                <a:solidFill>
                  <a:srgbClr val="FFC000"/>
                </a:solidFill>
                <a:latin typeface="Vazir" panose="020B0603030804020204" pitchFamily="34" charset="-78"/>
                <a:cs typeface="Vazir" panose="020B0603030804020204" pitchFamily="34" charset="-78"/>
              </a:rPr>
              <a:t>تشخیص کلاه‌برداری: </a:t>
            </a:r>
            <a:r>
              <a:rPr lang="fa-IR" dirty="0">
                <a:latin typeface="Vazir" panose="020B0603030804020204" pitchFamily="34" charset="-78"/>
                <a:cs typeface="Vazir" panose="020B0603030804020204" pitchFamily="34" charset="-78"/>
              </a:rPr>
              <a:t>در دنیای دیجیتال، کلاه‌برداری به عنوان یکی از مشکلات اساسی محسوب می‌شود. از مدل‌های یادگیری عمیق می‌توان به منظور شناسایی تراکنش‌های غیرعادی کاربران استفاده کرد. به عبارتی، با در اختیار داشتن داده‌های مربوط به مشتریان مانند موقعیت مکانی، بازه‌های زمانی خرید و الگوهای خرید از کارت اعتباری می‌توان فعالیت‌های مشکوک کاربران در رابطه با کارت‌های اعتباری را شناسایی کرد.</a:t>
            </a:r>
            <a:endParaRPr lang="en-US"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48984" y="999239"/>
            <a:ext cx="2669467" cy="2327441"/>
          </a:xfrm>
          <a:prstGeom prst="roundRect">
            <a:avLst/>
          </a:prstGeom>
        </p:spPr>
      </p:pic>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557011" y="999239"/>
            <a:ext cx="3491162" cy="2327441"/>
          </a:xfrm>
          <a:prstGeom prst="roundRect">
            <a:avLst/>
          </a:prstGeom>
        </p:spPr>
      </p:pic>
      <p:sp>
        <p:nvSpPr>
          <p:cNvPr id="5" name="Rectangle 4">
            <a:extLst>
              <a:ext uri="{FF2B5EF4-FFF2-40B4-BE49-F238E27FC236}">
                <a16:creationId xmlns:a16="http://schemas.microsoft.com/office/drawing/2014/main" id="{2267AE5B-1F0E-E524-82D4-4BBC50D2F83E}"/>
              </a:ext>
            </a:extLst>
          </p:cNvPr>
          <p:cNvSpPr/>
          <p:nvPr/>
        </p:nvSpPr>
        <p:spPr>
          <a:xfrm>
            <a:off x="2961587" y="147482"/>
            <a:ext cx="6268825" cy="477054"/>
          </a:xfrm>
          <a:prstGeom prst="rect">
            <a:avLst/>
          </a:prstGeom>
        </p:spPr>
        <p:txBody>
          <a:bodyPr wrap="square">
            <a:spAutoFit/>
          </a:bodyPr>
          <a:lstStyle/>
          <a:p>
            <a:pPr algn="ctr" rtl="1"/>
            <a:r>
              <a:rPr lang="fa-IR" sz="2500" b="1" dirty="0">
                <a:solidFill>
                  <a:schemeClr val="bg1"/>
                </a:solidFill>
                <a:latin typeface="Shabnam" panose="020B0603030804020204" pitchFamily="34" charset="-78"/>
                <a:cs typeface="Shabnam" panose="020B0603030804020204" pitchFamily="34" charset="-78"/>
              </a:rPr>
              <a:t>کاربرد یادگیری عمیق</a:t>
            </a:r>
            <a:endParaRPr lang="en-US" sz="2500" b="1" dirty="0">
              <a:solidFill>
                <a:schemeClr val="bg1"/>
              </a:solidFill>
              <a:latin typeface="Shabnam" panose="020B0603030804020204" pitchFamily="34" charset="-78"/>
              <a:cs typeface="Shabnam" panose="020B0603030804020204" pitchFamily="34" charset="-78"/>
            </a:endParaRPr>
          </a:p>
        </p:txBody>
      </p:sp>
      <p:pic>
        <p:nvPicPr>
          <p:cNvPr id="8" name="Picture 7">
            <a:extLst>
              <a:ext uri="{FF2B5EF4-FFF2-40B4-BE49-F238E27FC236}">
                <a16:creationId xmlns:a16="http://schemas.microsoft.com/office/drawing/2014/main" id="{8B8CF623-0117-4C3B-7147-AB2B76723B7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386733" y="999239"/>
            <a:ext cx="4137673" cy="2327441"/>
          </a:xfrm>
          <a:prstGeom prst="roundRect">
            <a:avLst/>
          </a:prstGeom>
        </p:spPr>
      </p:pic>
    </p:spTree>
    <p:extLst>
      <p:ext uri="{BB962C8B-B14F-4D97-AF65-F5344CB8AC3E}">
        <p14:creationId xmlns:p14="http://schemas.microsoft.com/office/powerpoint/2010/main" val="40567798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51079349-4385-885E-9014-4008F13042F0}"/>
              </a:ext>
            </a:extLst>
          </p:cNvPr>
          <p:cNvSpPr/>
          <p:nvPr/>
        </p:nvSpPr>
        <p:spPr>
          <a:xfrm>
            <a:off x="936683" y="2081656"/>
            <a:ext cx="4172645" cy="3817251"/>
          </a:xfrm>
          <a:prstGeom prst="roundRect">
            <a:avLst/>
          </a:prstGeom>
          <a:noFill/>
          <a:ln w="28575">
            <a:solidFill>
              <a:srgbClr val="1F4E79"/>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3048000" y="1720840"/>
            <a:ext cx="6096000" cy="369332"/>
          </a:xfrm>
          <a:prstGeom prst="rect">
            <a:avLst/>
          </a:prstGeom>
        </p:spPr>
        <p:txBody>
          <a:bodyPr>
            <a:spAutoFit/>
          </a:bodyPr>
          <a:lstStyle/>
          <a:p>
            <a:endParaRPr lang="fa-IR" dirty="0"/>
          </a:p>
        </p:txBody>
      </p:sp>
      <p:sp>
        <p:nvSpPr>
          <p:cNvPr id="5" name="Rectangle 4"/>
          <p:cNvSpPr/>
          <p:nvPr/>
        </p:nvSpPr>
        <p:spPr>
          <a:xfrm>
            <a:off x="6287677" y="959093"/>
            <a:ext cx="5533535" cy="4939814"/>
          </a:xfrm>
          <a:prstGeom prst="rect">
            <a:avLst/>
          </a:prstGeom>
        </p:spPr>
        <p:txBody>
          <a:bodyPr wrap="square">
            <a:spAutoFit/>
          </a:bodyPr>
          <a:lstStyle/>
          <a:p>
            <a:pPr algn="justLow" rtl="1">
              <a:lnSpc>
                <a:spcPct val="300000"/>
              </a:lnSpc>
            </a:pPr>
            <a:r>
              <a:rPr lang="fa-IR" b="1" dirty="0">
                <a:solidFill>
                  <a:srgbClr val="FFC000"/>
                </a:solidFill>
                <a:latin typeface="Vazir" panose="020B0603030804020204" pitchFamily="34" charset="-78"/>
                <a:cs typeface="Vazir" panose="020B0603030804020204" pitchFamily="34" charset="-78"/>
              </a:rPr>
              <a:t>«بینایی کامپیوتر» (</a:t>
            </a:r>
            <a:r>
              <a:rPr lang="en-US" b="1" dirty="0" err="1">
                <a:solidFill>
                  <a:srgbClr val="FFC000"/>
                </a:solidFill>
                <a:latin typeface="Vazir" panose="020B0603030804020204" pitchFamily="34" charset="-78"/>
                <a:cs typeface="Vazir" panose="020B0603030804020204" pitchFamily="34" charset="-78"/>
              </a:rPr>
              <a:t>ComputerVision</a:t>
            </a:r>
            <a:r>
              <a:rPr lang="fa-IR" b="1" dirty="0">
                <a:solidFill>
                  <a:srgbClr val="FFC000"/>
                </a:solidFill>
                <a:latin typeface="Vazir" panose="020B0603030804020204" pitchFamily="34" charset="-78"/>
                <a:cs typeface="Vazir" panose="020B0603030804020204" pitchFamily="34" charset="-78"/>
              </a:rPr>
              <a:t> )  : </a:t>
            </a:r>
            <a:r>
              <a:rPr lang="fa-IR" dirty="0">
                <a:latin typeface="Vazir" panose="020B0603030804020204" pitchFamily="34" charset="-78"/>
                <a:cs typeface="Vazir" panose="020B0603030804020204" pitchFamily="34" charset="-78"/>
              </a:rPr>
              <a:t>مدل‌های یادگیری عمیق با تقلید از نحوه یادگیری انسان درباره مسائل مختلف، قادر است الگوهای داده‌ها را شناسایی کنند. همین ویژگی سبب می‌شود تا بتوان از این مدل‌ها در پژوهش‌های مربوط به پردازش تصویر استفاده کرد و اشیای موجود در تصاویر مانند هواپیما، چهره افراد و اسلحه را تشخیص داد.</a:t>
            </a:r>
            <a:endParaRPr lang="en-US"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BF388E6F-AC4C-4513-32BB-3C583053064A}"/>
              </a:ext>
            </a:extLst>
          </p:cNvPr>
          <p:cNvSpPr/>
          <p:nvPr/>
        </p:nvSpPr>
        <p:spPr>
          <a:xfrm>
            <a:off x="2961587" y="147482"/>
            <a:ext cx="6268825" cy="477054"/>
          </a:xfrm>
          <a:prstGeom prst="rect">
            <a:avLst/>
          </a:prstGeom>
        </p:spPr>
        <p:txBody>
          <a:bodyPr wrap="square">
            <a:spAutoFit/>
          </a:bodyPr>
          <a:lstStyle/>
          <a:p>
            <a:pPr algn="ctr" rtl="1"/>
            <a:r>
              <a:rPr lang="fa-IR" sz="2500" b="1" dirty="0">
                <a:solidFill>
                  <a:schemeClr val="bg1"/>
                </a:solidFill>
                <a:latin typeface="Shabnam" panose="020B0603030804020204" pitchFamily="34" charset="-78"/>
                <a:cs typeface="Shabnam" panose="020B0603030804020204" pitchFamily="34" charset="-78"/>
              </a:rPr>
              <a:t>کاربرد یادگیری عمیق</a:t>
            </a:r>
            <a:endParaRPr lang="en-US" sz="2500" b="1" dirty="0">
              <a:solidFill>
                <a:schemeClr val="bg1"/>
              </a:solidFill>
              <a:latin typeface="Shabnam" panose="020B0603030804020204" pitchFamily="34" charset="-78"/>
              <a:cs typeface="Shabnam" panose="020B0603030804020204" pitchFamily="34" charset="-78"/>
            </a:endParaRPr>
          </a:p>
        </p:txBody>
      </p:sp>
      <p:pic>
        <p:nvPicPr>
          <p:cNvPr id="8" name="Picture 7">
            <a:extLst>
              <a:ext uri="{FF2B5EF4-FFF2-40B4-BE49-F238E27FC236}">
                <a16:creationId xmlns:a16="http://schemas.microsoft.com/office/drawing/2014/main" id="{6810CC36-1DB4-0D74-D722-ED72BDFEDB1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04148" y="3742304"/>
            <a:ext cx="3948881" cy="2632587"/>
          </a:xfrm>
          <a:prstGeom prst="roundRect">
            <a:avLst/>
          </a:prstGeom>
        </p:spPr>
      </p:pic>
      <p:pic>
        <p:nvPicPr>
          <p:cNvPr id="9" name="Picture 8">
            <a:extLst>
              <a:ext uri="{FF2B5EF4-FFF2-40B4-BE49-F238E27FC236}">
                <a16:creationId xmlns:a16="http://schemas.microsoft.com/office/drawing/2014/main" id="{58EBE880-EC0E-819F-1620-530F56506C4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76631" y="923974"/>
            <a:ext cx="3182539" cy="2332396"/>
          </a:xfrm>
          <a:prstGeom prst="roundRect">
            <a:avLst/>
          </a:prstGeom>
        </p:spPr>
      </p:pic>
    </p:spTree>
    <p:extLst>
      <p:ext uri="{BB962C8B-B14F-4D97-AF65-F5344CB8AC3E}">
        <p14:creationId xmlns:p14="http://schemas.microsoft.com/office/powerpoint/2010/main" val="22755173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0" y="1720840"/>
            <a:ext cx="6096000" cy="369332"/>
          </a:xfrm>
          <a:prstGeom prst="rect">
            <a:avLst/>
          </a:prstGeom>
        </p:spPr>
        <p:txBody>
          <a:bodyPr>
            <a:spAutoFit/>
          </a:bodyPr>
          <a:lstStyle/>
          <a:p>
            <a:endParaRPr lang="fa-IR" dirty="0"/>
          </a:p>
        </p:txBody>
      </p:sp>
      <p:sp>
        <p:nvSpPr>
          <p:cNvPr id="5" name="Rectangle 4"/>
          <p:cNvSpPr/>
          <p:nvPr/>
        </p:nvSpPr>
        <p:spPr>
          <a:xfrm>
            <a:off x="5990443" y="771856"/>
            <a:ext cx="5897716" cy="5770811"/>
          </a:xfrm>
          <a:prstGeom prst="rect">
            <a:avLst/>
          </a:prstGeom>
        </p:spPr>
        <p:txBody>
          <a:bodyPr wrap="square">
            <a:spAutoFit/>
          </a:bodyPr>
          <a:lstStyle/>
          <a:p>
            <a:pPr algn="justLow" rtl="1">
              <a:lnSpc>
                <a:spcPct val="300000"/>
              </a:lnSpc>
            </a:pPr>
            <a:r>
              <a:rPr lang="fa-IR" b="1" dirty="0">
                <a:solidFill>
                  <a:srgbClr val="FFC000"/>
                </a:solidFill>
                <a:latin typeface="Vazir" panose="020B0603030804020204" pitchFamily="34" charset="-78"/>
                <a:cs typeface="Vazir" panose="020B0603030804020204" pitchFamily="34" charset="-78"/>
              </a:rPr>
              <a:t>خودکارسازی عملیات در حوزه کشاورزی: </a:t>
            </a:r>
            <a:r>
              <a:rPr lang="fa-IR" dirty="0">
                <a:latin typeface="Vazir" panose="020B0603030804020204" pitchFamily="34" charset="-78"/>
                <a:cs typeface="Vazir" panose="020B0603030804020204" pitchFamily="34" charset="-78"/>
              </a:rPr>
              <a:t>کشاورزی یکی از منابع اصلی برای تامین مواد غذایی مورد نیاز انسان است که می‌توان از مدل‌های یادگیری عمیق در این حیطه به‌صورت کارامد استفاده کرد. کشاورزان می‌توانند از ابزارهای مبتنی بر یادگیری عمیق برای تشخیص حیوانات وحشی، پیش‌بینی وضعیت آب و هوا، پیش‌بینی بازدهی محصولات و ماشین‌های کشاورزی خودران استفاده کنند.</a:t>
            </a:r>
            <a:endParaRPr lang="en-US"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735CAEAA-F976-734D-C6A5-4F82FE4FAF42}"/>
              </a:ext>
            </a:extLst>
          </p:cNvPr>
          <p:cNvSpPr/>
          <p:nvPr/>
        </p:nvSpPr>
        <p:spPr>
          <a:xfrm>
            <a:off x="2961587" y="147482"/>
            <a:ext cx="6268825" cy="477054"/>
          </a:xfrm>
          <a:prstGeom prst="rect">
            <a:avLst/>
          </a:prstGeom>
        </p:spPr>
        <p:txBody>
          <a:bodyPr wrap="square">
            <a:spAutoFit/>
          </a:bodyPr>
          <a:lstStyle/>
          <a:p>
            <a:pPr algn="ctr" rtl="1"/>
            <a:r>
              <a:rPr lang="fa-IR" sz="2500" b="1" dirty="0">
                <a:solidFill>
                  <a:schemeClr val="bg1"/>
                </a:solidFill>
                <a:latin typeface="Shabnam" panose="020B0603030804020204" pitchFamily="34" charset="-78"/>
                <a:cs typeface="Shabnam" panose="020B0603030804020204" pitchFamily="34" charset="-78"/>
              </a:rPr>
              <a:t>کاربرد یادگیری عمیق</a:t>
            </a:r>
            <a:endParaRPr lang="en-US" sz="2500" b="1" dirty="0">
              <a:solidFill>
                <a:schemeClr val="bg1"/>
              </a:solidFill>
              <a:latin typeface="Shabnam" panose="020B0603030804020204" pitchFamily="34" charset="-78"/>
              <a:cs typeface="Shabnam" panose="020B0603030804020204" pitchFamily="34" charset="-78"/>
            </a:endParaRPr>
          </a:p>
        </p:txBody>
      </p:sp>
      <p:pic>
        <p:nvPicPr>
          <p:cNvPr id="8" name="Picture 7">
            <a:extLst>
              <a:ext uri="{FF2B5EF4-FFF2-40B4-BE49-F238E27FC236}">
                <a16:creationId xmlns:a16="http://schemas.microsoft.com/office/drawing/2014/main" id="{E9AFE29D-9DB5-F816-6430-1DD9977452A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66750" y="1619250"/>
            <a:ext cx="4762500" cy="3619500"/>
          </a:xfrm>
          <a:prstGeom prst="rect">
            <a:avLst/>
          </a:prstGeom>
        </p:spPr>
      </p:pic>
    </p:spTree>
    <p:extLst>
      <p:ext uri="{BB962C8B-B14F-4D97-AF65-F5344CB8AC3E}">
        <p14:creationId xmlns:p14="http://schemas.microsoft.com/office/powerpoint/2010/main" val="38999591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52284" y="706233"/>
            <a:ext cx="5408654" cy="5770811"/>
          </a:xfrm>
          <a:prstGeom prst="rect">
            <a:avLst/>
          </a:prstGeom>
        </p:spPr>
        <p:txBody>
          <a:bodyPr wrap="square">
            <a:spAutoFit/>
          </a:bodyPr>
          <a:lstStyle/>
          <a:p>
            <a:pPr algn="ctr" rtl="1">
              <a:lnSpc>
                <a:spcPct val="300000"/>
              </a:lnSpc>
            </a:pPr>
            <a:r>
              <a:rPr lang="fa-IR" b="1" dirty="0">
                <a:solidFill>
                  <a:srgbClr val="FFC000"/>
                </a:solidFill>
                <a:latin typeface="Vazir" panose="020B0603030804020204" pitchFamily="34" charset="-78"/>
                <a:cs typeface="Vazir" panose="020B0603030804020204" pitchFamily="34" charset="-78"/>
              </a:rPr>
              <a:t>«استخراج ویژگی» (</a:t>
            </a:r>
            <a:r>
              <a:rPr lang="en-US" b="1" dirty="0">
                <a:solidFill>
                  <a:srgbClr val="FFC000"/>
                </a:solidFill>
                <a:latin typeface="Vazir" panose="020B0603030804020204" pitchFamily="34" charset="-78"/>
                <a:cs typeface="Vazir" panose="020B0603030804020204" pitchFamily="34" charset="-78"/>
              </a:rPr>
              <a:t>Feature Extraction </a:t>
            </a:r>
            <a:r>
              <a:rPr lang="fa-IR" b="1" dirty="0">
                <a:solidFill>
                  <a:srgbClr val="FFC000"/>
                </a:solidFill>
                <a:latin typeface="Vazir" panose="020B0603030804020204" pitchFamily="34" charset="-78"/>
                <a:cs typeface="Vazir" panose="020B0603030804020204" pitchFamily="34" charset="-78"/>
              </a:rPr>
              <a:t> ) : </a:t>
            </a:r>
            <a:r>
              <a:rPr lang="fa-IR" dirty="0">
                <a:latin typeface="Vazir" panose="020B0603030804020204" pitchFamily="34" charset="-78"/>
                <a:cs typeface="Vazir" panose="020B0603030804020204" pitchFamily="34" charset="-78"/>
              </a:rPr>
              <a:t>یکی دیگر از کاربردهای مدل‌های یادگیری عمیق، استخراج ویژگی است. تمامی لایه‌های مدل‌های یادگیری عمیق، از داده‌های ورودی، ویژگی‌های مختلفی استخراج می‌کنند. بدین‌ترتیب، می‌توان خروجی هر لایه شبکه عصبی را ذخیره کرد تا بتوان از آن‌ها به عنوان ویژگی، در سایر مدل‌های یادگیری عمیق یا یادگیری ماشین استفاده کرد.</a:t>
            </a:r>
            <a:endParaRPr lang="en-US"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401077" y="1940174"/>
            <a:ext cx="5432907" cy="2977651"/>
          </a:xfrm>
          <a:prstGeom prst="rect">
            <a:avLst/>
          </a:prstGeom>
        </p:spPr>
      </p:pic>
      <p:sp>
        <p:nvSpPr>
          <p:cNvPr id="6" name="Rectangle 5">
            <a:extLst>
              <a:ext uri="{FF2B5EF4-FFF2-40B4-BE49-F238E27FC236}">
                <a16:creationId xmlns:a16="http://schemas.microsoft.com/office/drawing/2014/main" id="{34FD0069-A331-8954-9D41-33150254CBFB}"/>
              </a:ext>
            </a:extLst>
          </p:cNvPr>
          <p:cNvSpPr/>
          <p:nvPr/>
        </p:nvSpPr>
        <p:spPr>
          <a:xfrm>
            <a:off x="2961587" y="147482"/>
            <a:ext cx="6268825" cy="477054"/>
          </a:xfrm>
          <a:prstGeom prst="rect">
            <a:avLst/>
          </a:prstGeom>
        </p:spPr>
        <p:txBody>
          <a:bodyPr wrap="square">
            <a:spAutoFit/>
          </a:bodyPr>
          <a:lstStyle/>
          <a:p>
            <a:pPr algn="ctr" rtl="1"/>
            <a:r>
              <a:rPr lang="fa-IR" sz="2500" b="1" dirty="0">
                <a:solidFill>
                  <a:schemeClr val="bg1"/>
                </a:solidFill>
                <a:latin typeface="Shabnam" panose="020B0603030804020204" pitchFamily="34" charset="-78"/>
                <a:cs typeface="Shabnam" panose="020B0603030804020204" pitchFamily="34" charset="-78"/>
              </a:rPr>
              <a:t>کاربرد یادگیری عمیق</a:t>
            </a:r>
            <a:endParaRPr lang="en-US" sz="25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5394072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0" y="1720840"/>
            <a:ext cx="6096000" cy="369332"/>
          </a:xfrm>
          <a:prstGeom prst="rect">
            <a:avLst/>
          </a:prstGeom>
        </p:spPr>
        <p:txBody>
          <a:bodyPr>
            <a:spAutoFit/>
          </a:bodyPr>
          <a:lstStyle/>
          <a:p>
            <a:endParaRPr lang="fa-IR" dirty="0"/>
          </a:p>
        </p:txBody>
      </p:sp>
      <p:sp>
        <p:nvSpPr>
          <p:cNvPr id="5" name="Rectangle 4"/>
          <p:cNvSpPr/>
          <p:nvPr/>
        </p:nvSpPr>
        <p:spPr>
          <a:xfrm>
            <a:off x="419237" y="1579986"/>
            <a:ext cx="11353523" cy="4108817"/>
          </a:xfrm>
          <a:prstGeom prst="rect">
            <a:avLst/>
          </a:prstGeom>
        </p:spPr>
        <p:txBody>
          <a:bodyPr wrap="square">
            <a:spAutoFit/>
          </a:bodyPr>
          <a:lstStyle/>
          <a:p>
            <a:pPr algn="ctr" rtl="1">
              <a:lnSpc>
                <a:spcPct val="300000"/>
              </a:lnSpc>
            </a:pPr>
            <a:r>
              <a:rPr lang="fa-IR" b="1" dirty="0">
                <a:latin typeface="Vazir" panose="020B0603030804020204" pitchFamily="34" charset="-78"/>
                <a:cs typeface="Vazir" panose="020B0603030804020204" pitchFamily="34" charset="-78"/>
              </a:rPr>
              <a:t>«پردازش زبان طبیعی» (</a:t>
            </a:r>
            <a:r>
              <a:rPr lang="en-US" b="1" dirty="0">
                <a:latin typeface="Vazir" panose="020B0603030804020204" pitchFamily="34" charset="-78"/>
                <a:cs typeface="Vazir" panose="020B0603030804020204" pitchFamily="34" charset="-78"/>
              </a:rPr>
              <a:t>Natural Language Processing </a:t>
            </a:r>
            <a:r>
              <a:rPr lang="fa-IR" b="1" dirty="0">
                <a:latin typeface="Vazir" panose="020B0603030804020204" pitchFamily="34" charset="-78"/>
                <a:cs typeface="Vazir" panose="020B0603030804020204" pitchFamily="34" charset="-78"/>
              </a:rPr>
              <a:t> ) : </a:t>
            </a:r>
            <a:r>
              <a:rPr lang="fa-IR" dirty="0">
                <a:latin typeface="Vazir" panose="020B0603030804020204" pitchFamily="34" charset="-78"/>
                <a:cs typeface="Vazir" panose="020B0603030804020204" pitchFamily="34" charset="-78"/>
              </a:rPr>
              <a:t>با استفاده از مدل‌های یادگیری عمیق می‌توان الگوها و ویژگی‌های پیچیده متون را تشخیص داد و به تفسیر دقیق‌تری از این متن‌ها رسید. ابزارهای مختلفی برای تحلیل متن وجود دارند که مبتنی بر شبکه‌های عصبی هستند. ابزارهای ترجمه ماشینی، خلاصه‌سازی متون، تصحیح متن‌ها، تشخیص سرقت ادبی، تحلیل احساسات در متن و چت‌بات‌ها به عنوان برخی از رایج‌ترین و پرکاربردی‌ترین ابزارهای پردازش زبان طبیعی محسوب می‌شوند که بسیاری از سازمان‌ها و مراکز علمی و تحقیقاتی از آن‌ها استفاده می‌کنند.</a:t>
            </a:r>
            <a:endParaRPr lang="en-US" dirty="0">
              <a:latin typeface="Vazir" panose="020B0603030804020204" pitchFamily="34" charset="-78"/>
              <a:cs typeface="Vazir" panose="020B0603030804020204" pitchFamily="34" charset="-78"/>
            </a:endParaRPr>
          </a:p>
        </p:txBody>
      </p:sp>
      <p:sp>
        <p:nvSpPr>
          <p:cNvPr id="7" name="Rectangle 6">
            <a:extLst>
              <a:ext uri="{FF2B5EF4-FFF2-40B4-BE49-F238E27FC236}">
                <a16:creationId xmlns:a16="http://schemas.microsoft.com/office/drawing/2014/main" id="{3F24DEED-651F-8159-FC2C-76BA059178CD}"/>
              </a:ext>
            </a:extLst>
          </p:cNvPr>
          <p:cNvSpPr/>
          <p:nvPr/>
        </p:nvSpPr>
        <p:spPr>
          <a:xfrm>
            <a:off x="2961587" y="147482"/>
            <a:ext cx="6268825" cy="477054"/>
          </a:xfrm>
          <a:prstGeom prst="rect">
            <a:avLst/>
          </a:prstGeom>
        </p:spPr>
        <p:txBody>
          <a:bodyPr wrap="square">
            <a:spAutoFit/>
          </a:bodyPr>
          <a:lstStyle/>
          <a:p>
            <a:pPr algn="ctr" rtl="1"/>
            <a:r>
              <a:rPr lang="fa-IR" sz="2500" b="1" dirty="0">
                <a:solidFill>
                  <a:schemeClr val="bg1"/>
                </a:solidFill>
                <a:latin typeface="Shabnam" panose="020B0603030804020204" pitchFamily="34" charset="-78"/>
                <a:cs typeface="Shabnam" panose="020B0603030804020204" pitchFamily="34" charset="-78"/>
              </a:rPr>
              <a:t>کاربرد یادگیری عمیق</a:t>
            </a:r>
            <a:endParaRPr lang="en-US" sz="25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232360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99262" y="1374591"/>
            <a:ext cx="4915417" cy="4108817"/>
          </a:xfrm>
          <a:prstGeom prst="rect">
            <a:avLst/>
          </a:prstGeom>
        </p:spPr>
        <p:txBody>
          <a:bodyPr wrap="square">
            <a:spAutoFit/>
          </a:bodyPr>
          <a:lstStyle/>
          <a:p>
            <a:pPr algn="justLow" rtl="1">
              <a:lnSpc>
                <a:spcPct val="300000"/>
              </a:lnSpc>
            </a:pPr>
            <a:r>
              <a:rPr lang="fa-IR" dirty="0">
                <a:latin typeface="Vazir" panose="020B0603030804020204" pitchFamily="34" charset="-78"/>
                <a:cs typeface="Vazir" panose="020B0603030804020204" pitchFamily="34" charset="-78"/>
              </a:rPr>
              <a:t>یادگیری عمیق به عنوان یکی از زیرشاخه‌های حوزه یادگیری ماشین تلقی می‌شود. هدف یادگیری عمیق طراحی سیستم‌های کامپیوتری هوشمندی است که بتوانند مشابه انسان درباره موضوعی خاص، راه‌حل ارائه کنند و مفاهیم جدیدی را یاد بگیرند.</a:t>
            </a:r>
            <a:endParaRPr lang="en-US"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776356" y="755335"/>
            <a:ext cx="2816382" cy="2816382"/>
          </a:xfrm>
          <a:prstGeom prst="rect">
            <a:avLst/>
          </a:prstGeom>
        </p:spPr>
      </p:pic>
      <p:pic>
        <p:nvPicPr>
          <p:cNvPr id="5" name="Picture 4"/>
          <p:cNvPicPr>
            <a:picLocks noChangeAspect="1"/>
          </p:cNvPicPr>
          <p:nvPr/>
        </p:nvPicPr>
        <p:blipFill rotWithShape="1">
          <a:blip r:embed="rId3" cstate="email">
            <a:extLst>
              <a:ext uri="{28A0092B-C50C-407E-A947-70E740481C1C}">
                <a14:useLocalDpi xmlns:a14="http://schemas.microsoft.com/office/drawing/2010/main"/>
              </a:ext>
            </a:extLst>
          </a:blip>
          <a:srcRect l="41470"/>
          <a:stretch/>
        </p:blipFill>
        <p:spPr>
          <a:xfrm>
            <a:off x="6462025" y="3571717"/>
            <a:ext cx="3605802" cy="2956291"/>
          </a:xfrm>
          <a:prstGeom prst="rect">
            <a:avLst/>
          </a:prstGeom>
        </p:spPr>
      </p:pic>
      <p:sp>
        <p:nvSpPr>
          <p:cNvPr id="6" name="Rectangle 5">
            <a:extLst>
              <a:ext uri="{FF2B5EF4-FFF2-40B4-BE49-F238E27FC236}">
                <a16:creationId xmlns:a16="http://schemas.microsoft.com/office/drawing/2014/main" id="{8941C575-815B-762F-85C7-642CEC3FE31F}"/>
              </a:ext>
            </a:extLst>
          </p:cNvPr>
          <p:cNvSpPr/>
          <p:nvPr/>
        </p:nvSpPr>
        <p:spPr>
          <a:xfrm>
            <a:off x="2961587" y="147482"/>
            <a:ext cx="6268825" cy="477054"/>
          </a:xfrm>
          <a:prstGeom prst="rect">
            <a:avLst/>
          </a:prstGeom>
        </p:spPr>
        <p:txBody>
          <a:bodyPr wrap="square">
            <a:spAutoFit/>
          </a:bodyPr>
          <a:lstStyle/>
          <a:p>
            <a:pPr algn="ctr" rtl="1"/>
            <a:r>
              <a:rPr lang="fa-IR" sz="2500" b="1" dirty="0">
                <a:solidFill>
                  <a:schemeClr val="bg1"/>
                </a:solidFill>
                <a:latin typeface="Shabnam" panose="020B0603030804020204" pitchFamily="34" charset="-78"/>
                <a:cs typeface="Shabnam" panose="020B0603030804020204" pitchFamily="34" charset="-78"/>
              </a:rPr>
              <a:t>یادگیری عمیق چیست؟</a:t>
            </a:r>
            <a:endParaRPr lang="en-US" sz="25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7315794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E9140D71-E41D-D6DA-5A4A-FDE896B7E40C}"/>
              </a:ext>
            </a:extLst>
          </p:cNvPr>
          <p:cNvSpPr/>
          <p:nvPr/>
        </p:nvSpPr>
        <p:spPr>
          <a:xfrm>
            <a:off x="7057677" y="1755149"/>
            <a:ext cx="4172645" cy="3817251"/>
          </a:xfrm>
          <a:prstGeom prst="roundRect">
            <a:avLst/>
          </a:prstGeom>
          <a:noFill/>
          <a:ln w="28575">
            <a:solidFill>
              <a:srgbClr val="1F4E79"/>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3048000" y="1720840"/>
            <a:ext cx="6096000" cy="369332"/>
          </a:xfrm>
          <a:prstGeom prst="rect">
            <a:avLst/>
          </a:prstGeom>
        </p:spPr>
        <p:txBody>
          <a:bodyPr>
            <a:spAutoFit/>
          </a:bodyPr>
          <a:lstStyle/>
          <a:p>
            <a:endParaRPr lang="fa-IR" dirty="0"/>
          </a:p>
        </p:txBody>
      </p:sp>
      <p:sp>
        <p:nvSpPr>
          <p:cNvPr id="5" name="Rectangle 4"/>
          <p:cNvSpPr/>
          <p:nvPr/>
        </p:nvSpPr>
        <p:spPr>
          <a:xfrm>
            <a:off x="447723" y="1026303"/>
            <a:ext cx="5180079" cy="4939814"/>
          </a:xfrm>
          <a:prstGeom prst="rect">
            <a:avLst/>
          </a:prstGeom>
        </p:spPr>
        <p:txBody>
          <a:bodyPr wrap="square">
            <a:spAutoFit/>
          </a:bodyPr>
          <a:lstStyle/>
          <a:p>
            <a:pPr algn="justLow" rtl="1">
              <a:lnSpc>
                <a:spcPct val="300000"/>
              </a:lnSpc>
            </a:pPr>
            <a:r>
              <a:rPr lang="fa-IR" b="1" dirty="0">
                <a:solidFill>
                  <a:srgbClr val="FFC000"/>
                </a:solidFill>
                <a:latin typeface="Vazir" panose="020B0603030804020204" pitchFamily="34" charset="-78"/>
                <a:cs typeface="Vazir" panose="020B0603030804020204" pitchFamily="34" charset="-78"/>
              </a:rPr>
              <a:t>خدمات پزشکی: </a:t>
            </a:r>
            <a:r>
              <a:rPr lang="fa-IR" dirty="0">
                <a:latin typeface="Vazir" panose="020B0603030804020204" pitchFamily="34" charset="-78"/>
                <a:cs typeface="Vazir" panose="020B0603030804020204" pitchFamily="34" charset="-78"/>
              </a:rPr>
              <a:t>با جمع‌آوری شرح حال بیماران و آماده کردن آن‌ها در قالب داده‌های مناسب برای آموزش مدل‌های یادگیری عمیق، می‌توان ابزاری قدرتمند به منظور تشخیص بیماری تهیه کرد تا اطلاعات جامعی را در اختیار پزشکان و متخصصان قرار دهد و در راستای تشخیص بهترین راه درمان به آن‌ها کمک کند.</a:t>
            </a:r>
            <a:endParaRPr lang="en-US"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095999" y="1160741"/>
            <a:ext cx="4475067" cy="2335469"/>
          </a:xfrm>
          <a:prstGeom prst="roundRect">
            <a:avLst/>
          </a:prstGeom>
          <a:effectLst>
            <a:outerShdw blurRad="63500" algn="ctr" rotWithShape="0">
              <a:prstClr val="black">
                <a:alpha val="30000"/>
              </a:prstClr>
            </a:outerShdw>
          </a:effectLst>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569254" y="3831338"/>
            <a:ext cx="4175023" cy="2783349"/>
          </a:xfrm>
          <a:prstGeom prst="roundRect">
            <a:avLst/>
          </a:prstGeom>
          <a:effectLst>
            <a:outerShdw blurRad="63500" algn="ctr" rotWithShape="0">
              <a:prstClr val="black">
                <a:alpha val="30000"/>
              </a:prstClr>
            </a:outerShdw>
          </a:effectLst>
        </p:spPr>
      </p:pic>
      <p:sp>
        <p:nvSpPr>
          <p:cNvPr id="7" name="Rectangle 6">
            <a:extLst>
              <a:ext uri="{FF2B5EF4-FFF2-40B4-BE49-F238E27FC236}">
                <a16:creationId xmlns:a16="http://schemas.microsoft.com/office/drawing/2014/main" id="{A3D7685B-A525-9933-49DC-7D2CA54BD35D}"/>
              </a:ext>
            </a:extLst>
          </p:cNvPr>
          <p:cNvSpPr/>
          <p:nvPr/>
        </p:nvSpPr>
        <p:spPr>
          <a:xfrm>
            <a:off x="2961587" y="147482"/>
            <a:ext cx="6268825" cy="477054"/>
          </a:xfrm>
          <a:prstGeom prst="rect">
            <a:avLst/>
          </a:prstGeom>
        </p:spPr>
        <p:txBody>
          <a:bodyPr wrap="square">
            <a:spAutoFit/>
          </a:bodyPr>
          <a:lstStyle/>
          <a:p>
            <a:pPr algn="ctr" rtl="1"/>
            <a:r>
              <a:rPr lang="fa-IR" sz="2500" b="1" dirty="0">
                <a:solidFill>
                  <a:schemeClr val="bg1"/>
                </a:solidFill>
                <a:latin typeface="Shabnam" panose="020B0603030804020204" pitchFamily="34" charset="-78"/>
                <a:cs typeface="Shabnam" panose="020B0603030804020204" pitchFamily="34" charset="-78"/>
              </a:rPr>
              <a:t>کاربرد یادگیری عمیق</a:t>
            </a:r>
            <a:endParaRPr lang="en-US" sz="25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41102133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0" y="1720840"/>
            <a:ext cx="6096000" cy="369332"/>
          </a:xfrm>
          <a:prstGeom prst="rect">
            <a:avLst/>
          </a:prstGeom>
        </p:spPr>
        <p:txBody>
          <a:bodyPr>
            <a:spAutoFit/>
          </a:bodyPr>
          <a:lstStyle/>
          <a:p>
            <a:endParaRPr lang="fa-IR" dirty="0"/>
          </a:p>
        </p:txBody>
      </p:sp>
      <p:sp>
        <p:nvSpPr>
          <p:cNvPr id="5" name="Rectangle 4"/>
          <p:cNvSpPr/>
          <p:nvPr/>
        </p:nvSpPr>
        <p:spPr>
          <a:xfrm>
            <a:off x="505838" y="1154015"/>
            <a:ext cx="11292871" cy="3277820"/>
          </a:xfrm>
          <a:prstGeom prst="rect">
            <a:avLst/>
          </a:prstGeom>
        </p:spPr>
        <p:txBody>
          <a:bodyPr wrap="square">
            <a:spAutoFit/>
          </a:bodyPr>
          <a:lstStyle/>
          <a:p>
            <a:pPr algn="justLow" rtl="1">
              <a:lnSpc>
                <a:spcPct val="300000"/>
              </a:lnSpc>
            </a:pPr>
            <a:r>
              <a:rPr lang="fa-IR" dirty="0">
                <a:latin typeface="Vazir" panose="020B0603030804020204" pitchFamily="34" charset="-78"/>
                <a:cs typeface="Vazir" panose="020B0603030804020204" pitchFamily="34" charset="-78"/>
              </a:rPr>
              <a:t>خودکار کردن خط تولید کارخانه‌ها: امروزه در اکثر کارخانه‌ها، بسیاری از فعالیت‌های تولید محصول با ابزارهای هوشمند انجام می‌شوند. معمولاً، انجام فعالیت‌های تکراری را که نیاز به داشتن خلاقیت و تفکر ندارند، می‌توان به ربات‌ها محول کرد. بدین‌ترتیب، هزینه‌های مالی سازمان‌ها و کارخانه‌ها به منظور تامین دستمزد نیروهای انسانی، به‌ طرز چشم‌گیری کاهش پیدا می‌کند.</a:t>
            </a:r>
            <a:endParaRPr lang="en-US"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640734" y="3706238"/>
            <a:ext cx="4822445" cy="2808070"/>
          </a:xfrm>
          <a:prstGeom prst="rect">
            <a:avLst/>
          </a:prstGeom>
        </p:spPr>
      </p:pic>
      <p:sp>
        <p:nvSpPr>
          <p:cNvPr id="7" name="Rectangle 6">
            <a:extLst>
              <a:ext uri="{FF2B5EF4-FFF2-40B4-BE49-F238E27FC236}">
                <a16:creationId xmlns:a16="http://schemas.microsoft.com/office/drawing/2014/main" id="{F71892B3-FAC4-66E4-6536-E1E2B9764B69}"/>
              </a:ext>
            </a:extLst>
          </p:cNvPr>
          <p:cNvSpPr/>
          <p:nvPr/>
        </p:nvSpPr>
        <p:spPr>
          <a:xfrm>
            <a:off x="2961587" y="147482"/>
            <a:ext cx="6268825" cy="477054"/>
          </a:xfrm>
          <a:prstGeom prst="rect">
            <a:avLst/>
          </a:prstGeom>
        </p:spPr>
        <p:txBody>
          <a:bodyPr wrap="square">
            <a:spAutoFit/>
          </a:bodyPr>
          <a:lstStyle/>
          <a:p>
            <a:pPr algn="ctr" rtl="1"/>
            <a:r>
              <a:rPr lang="fa-IR" sz="2500" b="1" dirty="0">
                <a:solidFill>
                  <a:schemeClr val="bg1"/>
                </a:solidFill>
                <a:latin typeface="Shabnam" panose="020B0603030804020204" pitchFamily="34" charset="-78"/>
                <a:cs typeface="Shabnam" panose="020B0603030804020204" pitchFamily="34" charset="-78"/>
              </a:rPr>
              <a:t>کاربرد یادگیری عمیق</a:t>
            </a:r>
            <a:endParaRPr lang="en-US" sz="25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42190229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0" y="1720840"/>
            <a:ext cx="6096000" cy="369332"/>
          </a:xfrm>
          <a:prstGeom prst="rect">
            <a:avLst/>
          </a:prstGeom>
        </p:spPr>
        <p:txBody>
          <a:bodyPr>
            <a:spAutoFit/>
          </a:bodyPr>
          <a:lstStyle/>
          <a:p>
            <a:endParaRPr lang="fa-IR" dirty="0"/>
          </a:p>
        </p:txBody>
      </p:sp>
      <p:sp>
        <p:nvSpPr>
          <p:cNvPr id="5" name="Rectangle 4"/>
          <p:cNvSpPr/>
          <p:nvPr/>
        </p:nvSpPr>
        <p:spPr>
          <a:xfrm>
            <a:off x="6508954" y="1154015"/>
            <a:ext cx="5289755" cy="2862322"/>
          </a:xfrm>
          <a:prstGeom prst="rect">
            <a:avLst/>
          </a:prstGeom>
        </p:spPr>
        <p:txBody>
          <a:bodyPr wrap="square">
            <a:spAutoFit/>
          </a:bodyPr>
          <a:lstStyle/>
          <a:p>
            <a:pPr algn="justLow" rtl="1">
              <a:lnSpc>
                <a:spcPct val="300000"/>
              </a:lnSpc>
            </a:pPr>
            <a:r>
              <a:rPr lang="fa-IR" dirty="0">
                <a:latin typeface="Vazir" panose="020B0603030804020204" pitchFamily="34" charset="-78"/>
                <a:cs typeface="Vazir" panose="020B0603030804020204" pitchFamily="34" charset="-78"/>
              </a:rPr>
              <a:t>بازاریابی: تولیدکنندگان می‌توانند با استفاده ابزارهای هوش مصنوعی، میزان سوددهی خود را چندین برابر کنند. آن‌ها می‌توانند از نرم‌افزارها یا برنامه‌های کاربردی موبایل استفاده کنند تا به مشتریان خود بر اساس سابقه خرید و سلایق آن‌ها، محصولات جدید شرکت را پیشنهاد دهند.</a:t>
            </a:r>
            <a:endParaRPr lang="en-US"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87844" y="1640625"/>
            <a:ext cx="5433577" cy="3966594"/>
          </a:xfrm>
          <a:prstGeom prst="rect">
            <a:avLst/>
          </a:prstGeom>
        </p:spPr>
      </p:pic>
      <p:sp>
        <p:nvSpPr>
          <p:cNvPr id="7" name="Rectangle 6">
            <a:extLst>
              <a:ext uri="{FF2B5EF4-FFF2-40B4-BE49-F238E27FC236}">
                <a16:creationId xmlns:a16="http://schemas.microsoft.com/office/drawing/2014/main" id="{9F2DE2B9-D3FD-D769-EE58-4552DFFDEC3B}"/>
              </a:ext>
            </a:extLst>
          </p:cNvPr>
          <p:cNvSpPr/>
          <p:nvPr/>
        </p:nvSpPr>
        <p:spPr>
          <a:xfrm>
            <a:off x="2961587" y="147482"/>
            <a:ext cx="6268825" cy="477054"/>
          </a:xfrm>
          <a:prstGeom prst="rect">
            <a:avLst/>
          </a:prstGeom>
        </p:spPr>
        <p:txBody>
          <a:bodyPr wrap="square">
            <a:spAutoFit/>
          </a:bodyPr>
          <a:lstStyle/>
          <a:p>
            <a:pPr algn="ctr" rtl="1"/>
            <a:r>
              <a:rPr lang="fa-IR" sz="2500" b="1" dirty="0">
                <a:solidFill>
                  <a:schemeClr val="bg1"/>
                </a:solidFill>
                <a:latin typeface="Shabnam" panose="020B0603030804020204" pitchFamily="34" charset="-78"/>
                <a:cs typeface="Shabnam" panose="020B0603030804020204" pitchFamily="34" charset="-78"/>
              </a:rPr>
              <a:t>کاربرد یادگیری عمیق</a:t>
            </a:r>
            <a:endParaRPr lang="en-US" sz="25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3490852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0" y="1720840"/>
            <a:ext cx="6096000" cy="369332"/>
          </a:xfrm>
          <a:prstGeom prst="rect">
            <a:avLst/>
          </a:prstGeom>
        </p:spPr>
        <p:txBody>
          <a:bodyPr>
            <a:spAutoFit/>
          </a:bodyPr>
          <a:lstStyle/>
          <a:p>
            <a:endParaRPr lang="fa-IR" dirty="0"/>
          </a:p>
        </p:txBody>
      </p:sp>
      <p:sp>
        <p:nvSpPr>
          <p:cNvPr id="5" name="Rectangle 4"/>
          <p:cNvSpPr/>
          <p:nvPr/>
        </p:nvSpPr>
        <p:spPr>
          <a:xfrm>
            <a:off x="5092586" y="704415"/>
            <a:ext cx="6754762" cy="2446824"/>
          </a:xfrm>
          <a:prstGeom prst="rect">
            <a:avLst/>
          </a:prstGeom>
        </p:spPr>
        <p:txBody>
          <a:bodyPr wrap="square">
            <a:spAutoFit/>
          </a:bodyPr>
          <a:lstStyle/>
          <a:p>
            <a:pPr algn="justLow" rtl="1">
              <a:lnSpc>
                <a:spcPct val="300000"/>
              </a:lnSpc>
            </a:pPr>
            <a:r>
              <a:rPr lang="fa-IR" dirty="0">
                <a:latin typeface="Vazir" panose="020B0603030804020204" pitchFamily="34" charset="-78"/>
                <a:cs typeface="Vazir" panose="020B0603030804020204" pitchFamily="34" charset="-78"/>
              </a:rPr>
              <a:t>داده کاوی (</a:t>
            </a:r>
            <a:r>
              <a:rPr lang="en-US" dirty="0">
                <a:latin typeface="Vazir" panose="020B0603030804020204" pitchFamily="34" charset="-78"/>
                <a:cs typeface="Vazir" panose="020B0603030804020204" pitchFamily="34" charset="-78"/>
              </a:rPr>
              <a:t>data mining</a:t>
            </a:r>
            <a:r>
              <a:rPr lang="fa-IR" dirty="0">
                <a:latin typeface="Vazir" panose="020B0603030804020204" pitchFamily="34" charset="-78"/>
                <a:cs typeface="Vazir" panose="020B0603030804020204" pitchFamily="34" charset="-78"/>
              </a:rPr>
              <a:t>) فرآیند استخراج اطلاعات مفید از مجموعه داده‌های بزرگ است. در یادگیری عمیق، داده کاوی برای اطمینان از اینکه مدل، اطلاعات کافی برای یادگیری دارد، ضروری است.</a:t>
            </a:r>
            <a:endParaRPr lang="en-US" dirty="0">
              <a:latin typeface="Vazir" panose="020B0603030804020204" pitchFamily="34" charset="-78"/>
              <a:cs typeface="Vazir" panose="020B0603030804020204" pitchFamily="34" charset="-78"/>
            </a:endParaRPr>
          </a:p>
        </p:txBody>
      </p:sp>
      <p:sp>
        <p:nvSpPr>
          <p:cNvPr id="7" name="Rectangle 6">
            <a:extLst>
              <a:ext uri="{FF2B5EF4-FFF2-40B4-BE49-F238E27FC236}">
                <a16:creationId xmlns:a16="http://schemas.microsoft.com/office/drawing/2014/main" id="{BDBC55F7-D795-1385-0D5C-DC47429814D3}"/>
              </a:ext>
            </a:extLst>
          </p:cNvPr>
          <p:cNvSpPr/>
          <p:nvPr/>
        </p:nvSpPr>
        <p:spPr>
          <a:xfrm>
            <a:off x="2961587" y="147482"/>
            <a:ext cx="6268825" cy="477054"/>
          </a:xfrm>
          <a:prstGeom prst="rect">
            <a:avLst/>
          </a:prstGeom>
        </p:spPr>
        <p:txBody>
          <a:bodyPr wrap="square">
            <a:spAutoFit/>
          </a:bodyPr>
          <a:lstStyle/>
          <a:p>
            <a:pPr algn="ctr" rtl="1"/>
            <a:r>
              <a:rPr lang="fa-IR" sz="2500" b="1" dirty="0">
                <a:solidFill>
                  <a:schemeClr val="bg1"/>
                </a:solidFill>
                <a:latin typeface="Shabnam" panose="020B0603030804020204" pitchFamily="34" charset="-78"/>
                <a:cs typeface="Shabnam" panose="020B0603030804020204" pitchFamily="34" charset="-78"/>
              </a:rPr>
              <a:t>داده کاوی در یادگیری عمیق</a:t>
            </a:r>
          </a:p>
        </p:txBody>
      </p:sp>
      <p:sp>
        <p:nvSpPr>
          <p:cNvPr id="8" name="Rectangle: Rounded Corners 7">
            <a:extLst>
              <a:ext uri="{FF2B5EF4-FFF2-40B4-BE49-F238E27FC236}">
                <a16:creationId xmlns:a16="http://schemas.microsoft.com/office/drawing/2014/main" id="{DE8179A1-D533-85CC-76CD-2A000CFF95D5}"/>
              </a:ext>
            </a:extLst>
          </p:cNvPr>
          <p:cNvSpPr/>
          <p:nvPr/>
        </p:nvSpPr>
        <p:spPr>
          <a:xfrm>
            <a:off x="1591699" y="2945935"/>
            <a:ext cx="5276029" cy="3056031"/>
          </a:xfrm>
          <a:prstGeom prst="roundRect">
            <a:avLst/>
          </a:prstGeom>
          <a:noFill/>
          <a:ln w="28575">
            <a:solidFill>
              <a:srgbClr val="1F4E79"/>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27587" y="1080296"/>
            <a:ext cx="3991896" cy="2626465"/>
          </a:xfrm>
          <a:prstGeom prst="roundRect">
            <a:avLst/>
          </a:prstGeom>
        </p:spPr>
      </p:pic>
      <p:pic>
        <p:nvPicPr>
          <p:cNvPr id="6" name="Picture 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092586" y="3604350"/>
            <a:ext cx="5762831" cy="2825055"/>
          </a:xfrm>
          <a:prstGeom prst="roundRect">
            <a:avLst/>
          </a:prstGeom>
        </p:spPr>
      </p:pic>
    </p:spTree>
    <p:extLst>
      <p:ext uri="{BB962C8B-B14F-4D97-AF65-F5344CB8AC3E}">
        <p14:creationId xmlns:p14="http://schemas.microsoft.com/office/powerpoint/2010/main" val="11223898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0" y="1720840"/>
            <a:ext cx="6096000" cy="369332"/>
          </a:xfrm>
          <a:prstGeom prst="rect">
            <a:avLst/>
          </a:prstGeom>
        </p:spPr>
        <p:txBody>
          <a:bodyPr>
            <a:spAutoFit/>
          </a:bodyPr>
          <a:lstStyle/>
          <a:p>
            <a:endParaRPr lang="fa-IR" dirty="0"/>
          </a:p>
        </p:txBody>
      </p:sp>
      <p:sp>
        <p:nvSpPr>
          <p:cNvPr id="5" name="Rectangle 4"/>
          <p:cNvSpPr/>
          <p:nvPr/>
        </p:nvSpPr>
        <p:spPr>
          <a:xfrm>
            <a:off x="648511" y="482806"/>
            <a:ext cx="11189110" cy="784830"/>
          </a:xfrm>
          <a:prstGeom prst="rect">
            <a:avLst/>
          </a:prstGeom>
        </p:spPr>
        <p:txBody>
          <a:bodyPr wrap="square">
            <a:spAutoFit/>
          </a:bodyPr>
          <a:lstStyle/>
          <a:p>
            <a:pPr algn="justLow" rtl="1">
              <a:lnSpc>
                <a:spcPct val="300000"/>
              </a:lnSpc>
            </a:pPr>
            <a:r>
              <a:rPr lang="fa-IR" dirty="0">
                <a:latin typeface="Vazir" panose="020B0603030804020204" pitchFamily="34" charset="-78"/>
                <a:cs typeface="Vazir" panose="020B0603030804020204" pitchFamily="34" charset="-78"/>
              </a:rPr>
              <a:t>پروسه زیر، در داده کاوی انجام می‌گیرد:</a:t>
            </a:r>
            <a:endParaRPr lang="en-US" dirty="0">
              <a:latin typeface="Vazir" panose="020B0603030804020204" pitchFamily="34" charset="-78"/>
              <a:cs typeface="Vazir" panose="020B0603030804020204" pitchFamily="34" charset="-78"/>
            </a:endParaRPr>
          </a:p>
        </p:txBody>
      </p:sp>
      <p:sp>
        <p:nvSpPr>
          <p:cNvPr id="4" name="Rectangle 3"/>
          <p:cNvSpPr/>
          <p:nvPr/>
        </p:nvSpPr>
        <p:spPr>
          <a:xfrm>
            <a:off x="737001" y="1234297"/>
            <a:ext cx="11257936" cy="4939814"/>
          </a:xfrm>
          <a:prstGeom prst="rect">
            <a:avLst/>
          </a:prstGeom>
        </p:spPr>
        <p:txBody>
          <a:bodyPr wrap="square">
            <a:spAutoFit/>
          </a:bodyPr>
          <a:lstStyle/>
          <a:p>
            <a:pPr algn="justLow" rtl="1">
              <a:lnSpc>
                <a:spcPct val="300000"/>
              </a:lnSpc>
            </a:pPr>
            <a:r>
              <a:rPr lang="fa-IR" dirty="0">
                <a:latin typeface="Vazir" panose="020B0603030804020204" pitchFamily="34" charset="-78"/>
                <a:cs typeface="Vazir" panose="020B0603030804020204" pitchFamily="34" charset="-78"/>
              </a:rPr>
              <a:t>پیش پردازش داده‌ها (</a:t>
            </a:r>
            <a:r>
              <a:rPr lang="en-US" dirty="0">
                <a:latin typeface="Vazir" panose="020B0603030804020204" pitchFamily="34" charset="-78"/>
                <a:cs typeface="Vazir" panose="020B0603030804020204" pitchFamily="34" charset="-78"/>
              </a:rPr>
              <a:t>data pre-processing</a:t>
            </a:r>
            <a:r>
              <a:rPr lang="fa-IR" dirty="0">
                <a:latin typeface="Vazir" panose="020B0603030804020204" pitchFamily="34" charset="-78"/>
                <a:cs typeface="Vazir" panose="020B0603030804020204" pitchFamily="34" charset="-78"/>
              </a:rPr>
              <a:t> ) </a:t>
            </a:r>
            <a:r>
              <a:rPr lang="en-US" dirty="0">
                <a:latin typeface="Vazir" panose="020B0603030804020204" pitchFamily="34" charset="-78"/>
                <a:cs typeface="Vazir" panose="020B0603030804020204" pitchFamily="34" charset="-78"/>
              </a:rPr>
              <a:t>، </a:t>
            </a:r>
            <a:r>
              <a:rPr lang="fa-IR" dirty="0">
                <a:latin typeface="Vazir" panose="020B0603030804020204" pitchFamily="34" charset="-78"/>
                <a:cs typeface="Vazir" panose="020B0603030804020204" pitchFamily="34" charset="-78"/>
              </a:rPr>
              <a:t>شامل تمیز کردن، تبدیل و عادی سازی داده‌ها برای سازگار سازی آن‌ها برای مدل است.</a:t>
            </a:r>
          </a:p>
          <a:p>
            <a:pPr algn="justLow" rtl="1">
              <a:lnSpc>
                <a:spcPct val="300000"/>
              </a:lnSpc>
            </a:pPr>
            <a:r>
              <a:rPr lang="fa-IR" dirty="0">
                <a:latin typeface="Vazir" panose="020B0603030804020204" pitchFamily="34" charset="-78"/>
                <a:cs typeface="Vazir" panose="020B0603030804020204" pitchFamily="34" charset="-78"/>
              </a:rPr>
              <a:t>مهندسی ویژگی (</a:t>
            </a:r>
            <a:r>
              <a:rPr lang="en-US" dirty="0">
                <a:latin typeface="Vazir" panose="020B0603030804020204" pitchFamily="34" charset="-78"/>
                <a:cs typeface="Vazir" panose="020B0603030804020204" pitchFamily="34" charset="-78"/>
              </a:rPr>
              <a:t>feature engineering</a:t>
            </a:r>
            <a:r>
              <a:rPr lang="fa-IR" dirty="0">
                <a:latin typeface="Vazir" panose="020B0603030804020204" pitchFamily="34" charset="-78"/>
                <a:cs typeface="Vazir" panose="020B0603030804020204" pitchFamily="34" charset="-78"/>
              </a:rPr>
              <a:t> ) </a:t>
            </a:r>
            <a:r>
              <a:rPr lang="en-US" dirty="0">
                <a:latin typeface="Vazir" panose="020B0603030804020204" pitchFamily="34" charset="-78"/>
                <a:cs typeface="Vazir" panose="020B0603030804020204" pitchFamily="34" charset="-78"/>
              </a:rPr>
              <a:t>، </a:t>
            </a:r>
            <a:r>
              <a:rPr lang="fa-IR" dirty="0">
                <a:latin typeface="Vazir" panose="020B0603030804020204" pitchFamily="34" charset="-78"/>
                <a:cs typeface="Vazir" panose="020B0603030804020204" pitchFamily="34" charset="-78"/>
              </a:rPr>
              <a:t>فرآیند انتخاب و تبدیل ویژگی‌های مربوطه در داده‌ها برای بهبود عملکرد مدل است.</a:t>
            </a:r>
          </a:p>
          <a:p>
            <a:pPr algn="justLow" rtl="1">
              <a:lnSpc>
                <a:spcPct val="300000"/>
              </a:lnSpc>
            </a:pPr>
            <a:r>
              <a:rPr lang="fa-IR" dirty="0">
                <a:latin typeface="Vazir" panose="020B0603030804020204" pitchFamily="34" charset="-78"/>
                <a:cs typeface="Vazir" panose="020B0603030804020204" pitchFamily="34" charset="-78"/>
              </a:rPr>
              <a:t>تشدید داده‌ها (</a:t>
            </a:r>
            <a:r>
              <a:rPr lang="en-US" dirty="0">
                <a:latin typeface="Vazir" panose="020B0603030804020204" pitchFamily="34" charset="-78"/>
                <a:cs typeface="Vazir" panose="020B0603030804020204" pitchFamily="34" charset="-78"/>
              </a:rPr>
              <a:t>data augmentation</a:t>
            </a:r>
            <a:r>
              <a:rPr lang="fa-IR" dirty="0">
                <a:latin typeface="Vazir" panose="020B0603030804020204" pitchFamily="34" charset="-78"/>
                <a:cs typeface="Vazir" panose="020B0603030804020204" pitchFamily="34" charset="-78"/>
              </a:rPr>
              <a:t> ) </a:t>
            </a:r>
            <a:r>
              <a:rPr lang="en-US" dirty="0">
                <a:latin typeface="Vazir" panose="020B0603030804020204" pitchFamily="34" charset="-78"/>
                <a:cs typeface="Vazir" panose="020B0603030804020204" pitchFamily="34" charset="-78"/>
              </a:rPr>
              <a:t>، </a:t>
            </a:r>
            <a:r>
              <a:rPr lang="fa-IR" dirty="0">
                <a:latin typeface="Vazir" panose="020B0603030804020204" pitchFamily="34" charset="-78"/>
                <a:cs typeface="Vazir" panose="020B0603030804020204" pitchFamily="34" charset="-78"/>
              </a:rPr>
              <a:t>شامل ایجاد داده‌های اضافه از داده‌های موجود، با اعمال تبدیل‌هایی مانند دوران ( </a:t>
            </a:r>
            <a:r>
              <a:rPr lang="en-US" dirty="0">
                <a:latin typeface="Vazir" panose="020B0603030804020204" pitchFamily="34" charset="-78"/>
                <a:cs typeface="Vazir" panose="020B0603030804020204" pitchFamily="34" charset="-78"/>
              </a:rPr>
              <a:t>rotation</a:t>
            </a:r>
            <a:r>
              <a:rPr lang="fa-IR" dirty="0">
                <a:latin typeface="Vazir" panose="020B0603030804020204" pitchFamily="34" charset="-78"/>
                <a:cs typeface="Vazir" panose="020B0603030804020204" pitchFamily="34" charset="-78"/>
              </a:rPr>
              <a:t>  ) </a:t>
            </a:r>
            <a:r>
              <a:rPr lang="en-US" dirty="0">
                <a:latin typeface="Vazir" panose="020B0603030804020204" pitchFamily="34" charset="-78"/>
                <a:cs typeface="Vazir" panose="020B0603030804020204" pitchFamily="34" charset="-78"/>
              </a:rPr>
              <a:t>، </a:t>
            </a:r>
            <a:r>
              <a:rPr lang="fa-IR" dirty="0">
                <a:latin typeface="Vazir" panose="020B0603030804020204" pitchFamily="34" charset="-78"/>
                <a:cs typeface="Vazir" panose="020B0603030804020204" pitchFamily="34" charset="-78"/>
              </a:rPr>
              <a:t>مقیاس‌بندی (</a:t>
            </a:r>
            <a:r>
              <a:rPr lang="en-US" dirty="0">
                <a:latin typeface="Vazir" panose="020B0603030804020204" pitchFamily="34" charset="-78"/>
                <a:cs typeface="Vazir" panose="020B0603030804020204" pitchFamily="34" charset="-78"/>
              </a:rPr>
              <a:t>scaling</a:t>
            </a:r>
            <a:r>
              <a:rPr lang="fa-IR" dirty="0">
                <a:latin typeface="Vazir" panose="020B0603030804020204" pitchFamily="34" charset="-78"/>
                <a:cs typeface="Vazir" panose="020B0603030804020204" pitchFamily="34" charset="-78"/>
              </a:rPr>
              <a:t> ) و  چرخاندن  ( </a:t>
            </a:r>
            <a:r>
              <a:rPr lang="en-US" dirty="0">
                <a:latin typeface="Vazir" panose="020B0603030804020204" pitchFamily="34" charset="-78"/>
                <a:cs typeface="Vazir" panose="020B0603030804020204" pitchFamily="34" charset="-78"/>
              </a:rPr>
              <a:t>flipping</a:t>
            </a:r>
            <a:r>
              <a:rPr lang="fa-IR" dirty="0">
                <a:latin typeface="Vazir" panose="020B0603030804020204" pitchFamily="34" charset="-78"/>
                <a:cs typeface="Vazir" panose="020B0603030804020204" pitchFamily="34" charset="-78"/>
              </a:rPr>
              <a:t> ) است.</a:t>
            </a:r>
            <a:endParaRPr lang="en-US"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01445" y="5410901"/>
            <a:ext cx="1444087" cy="1162168"/>
          </a:xfrm>
          <a:prstGeom prst="rect">
            <a:avLst/>
          </a:prstGeom>
        </p:spPr>
      </p:pic>
      <p:sp>
        <p:nvSpPr>
          <p:cNvPr id="7" name="Rectangle 6">
            <a:extLst>
              <a:ext uri="{FF2B5EF4-FFF2-40B4-BE49-F238E27FC236}">
                <a16:creationId xmlns:a16="http://schemas.microsoft.com/office/drawing/2014/main" id="{139ADD6A-3D04-C394-303A-C7D74DF02404}"/>
              </a:ext>
            </a:extLst>
          </p:cNvPr>
          <p:cNvSpPr/>
          <p:nvPr/>
        </p:nvSpPr>
        <p:spPr>
          <a:xfrm>
            <a:off x="2961587" y="147482"/>
            <a:ext cx="6268825" cy="477054"/>
          </a:xfrm>
          <a:prstGeom prst="rect">
            <a:avLst/>
          </a:prstGeom>
        </p:spPr>
        <p:txBody>
          <a:bodyPr wrap="square">
            <a:spAutoFit/>
          </a:bodyPr>
          <a:lstStyle/>
          <a:p>
            <a:pPr algn="ctr" rtl="1"/>
            <a:r>
              <a:rPr lang="fa-IR" sz="2500" b="1" dirty="0">
                <a:solidFill>
                  <a:schemeClr val="bg1"/>
                </a:solidFill>
                <a:latin typeface="Shabnam" panose="020B0603030804020204" pitchFamily="34" charset="-78"/>
                <a:cs typeface="Shabnam" panose="020B0603030804020204" pitchFamily="34" charset="-78"/>
              </a:rPr>
              <a:t>داده کاوی در یادگیری عمیق</a:t>
            </a:r>
          </a:p>
        </p:txBody>
      </p:sp>
    </p:spTree>
    <p:extLst>
      <p:ext uri="{BB962C8B-B14F-4D97-AF65-F5344CB8AC3E}">
        <p14:creationId xmlns:p14="http://schemas.microsoft.com/office/powerpoint/2010/main" val="349434559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0" y="1720840"/>
            <a:ext cx="6096000" cy="369332"/>
          </a:xfrm>
          <a:prstGeom prst="rect">
            <a:avLst/>
          </a:prstGeom>
        </p:spPr>
        <p:txBody>
          <a:bodyPr>
            <a:spAutoFit/>
          </a:bodyPr>
          <a:lstStyle/>
          <a:p>
            <a:endParaRPr lang="fa-IR" dirty="0"/>
          </a:p>
        </p:txBody>
      </p:sp>
      <p:sp>
        <p:nvSpPr>
          <p:cNvPr id="5" name="Rectangle 4"/>
          <p:cNvSpPr/>
          <p:nvPr/>
        </p:nvSpPr>
        <p:spPr>
          <a:xfrm>
            <a:off x="313167" y="716899"/>
            <a:ext cx="5669343" cy="5770811"/>
          </a:xfrm>
          <a:prstGeom prst="rect">
            <a:avLst/>
          </a:prstGeom>
        </p:spPr>
        <p:txBody>
          <a:bodyPr wrap="square">
            <a:spAutoFit/>
          </a:bodyPr>
          <a:lstStyle/>
          <a:p>
            <a:pPr algn="justLow" rtl="1">
              <a:lnSpc>
                <a:spcPct val="300000"/>
              </a:lnSpc>
            </a:pPr>
            <a:r>
              <a:rPr lang="fa-IR" dirty="0">
                <a:latin typeface="Vazir" panose="020B0603030804020204" pitchFamily="34" charset="-78"/>
                <a:cs typeface="Vazir" panose="020B0603030804020204" pitchFamily="34" charset="-78"/>
              </a:rPr>
              <a:t>یادگیری ماشین و یادگیری عمیق هر دو از زیرمجموعه‌های هوش مصنوعی هستند با این تفاوت که یادگیری ماشین نوعی از هوش مصنوعی است که با بکارگیری حداقلی دخالت انسان می‌تواند با مسائل سازگار شود و آن‌ها را حل کند. اما یادگیری عمیق یک زیرمجموعه از یادگیری ماشین است که از شبکه عصبی استفاده می‌کند تا فرآیند یادگیری مغز انسان را تقلید کند.</a:t>
            </a:r>
            <a:endParaRPr lang="en-US"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F99F9A13-EAD1-5587-E4AD-0B60A66082D8}"/>
              </a:ext>
            </a:extLst>
          </p:cNvPr>
          <p:cNvSpPr/>
          <p:nvPr/>
        </p:nvSpPr>
        <p:spPr>
          <a:xfrm>
            <a:off x="2961587" y="147482"/>
            <a:ext cx="6268825" cy="477054"/>
          </a:xfrm>
          <a:prstGeom prst="rect">
            <a:avLst/>
          </a:prstGeom>
        </p:spPr>
        <p:txBody>
          <a:bodyPr wrap="square">
            <a:spAutoFit/>
          </a:bodyPr>
          <a:lstStyle/>
          <a:p>
            <a:pPr algn="ctr" rtl="1"/>
            <a:r>
              <a:rPr lang="fa-IR" sz="2500" b="1" dirty="0">
                <a:solidFill>
                  <a:schemeClr val="bg1"/>
                </a:solidFill>
                <a:latin typeface="Shabnam" panose="020B0603030804020204" pitchFamily="34" charset="-78"/>
                <a:cs typeface="Shabnam" panose="020B0603030804020204" pitchFamily="34" charset="-78"/>
              </a:rPr>
              <a:t>داده کاوی در یادگیری عمیق</a:t>
            </a:r>
          </a:p>
        </p:txBody>
      </p:sp>
      <p:pic>
        <p:nvPicPr>
          <p:cNvPr id="7" name="Picture 6">
            <a:extLst>
              <a:ext uri="{FF2B5EF4-FFF2-40B4-BE49-F238E27FC236}">
                <a16:creationId xmlns:a16="http://schemas.microsoft.com/office/drawing/2014/main" id="{65B9B536-C80A-C6A4-8415-D1CE0F5D2B3D}"/>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738037" y="1342269"/>
            <a:ext cx="4984750" cy="4520070"/>
          </a:xfrm>
          <a:prstGeom prst="rect">
            <a:avLst/>
          </a:prstGeom>
        </p:spPr>
      </p:pic>
    </p:spTree>
    <p:extLst>
      <p:ext uri="{BB962C8B-B14F-4D97-AF65-F5344CB8AC3E}">
        <p14:creationId xmlns:p14="http://schemas.microsoft.com/office/powerpoint/2010/main" val="23547241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116826" y="1770002"/>
            <a:ext cx="6096000" cy="369332"/>
          </a:xfrm>
          <a:prstGeom prst="rect">
            <a:avLst/>
          </a:prstGeom>
        </p:spPr>
        <p:txBody>
          <a:bodyPr>
            <a:spAutoFit/>
          </a:bodyPr>
          <a:lstStyle/>
          <a:p>
            <a:endParaRPr lang="fa-IR" dirty="0"/>
          </a:p>
        </p:txBody>
      </p:sp>
      <p:sp>
        <p:nvSpPr>
          <p:cNvPr id="5" name="Rectangle 4"/>
          <p:cNvSpPr/>
          <p:nvPr/>
        </p:nvSpPr>
        <p:spPr>
          <a:xfrm>
            <a:off x="856015" y="1004908"/>
            <a:ext cx="9617165" cy="369332"/>
          </a:xfrm>
          <a:prstGeom prst="rect">
            <a:avLst/>
          </a:prstGeom>
        </p:spPr>
        <p:txBody>
          <a:bodyPr wrap="square">
            <a:spAutoFit/>
          </a:bodyPr>
          <a:lstStyle/>
          <a:p>
            <a:pPr algn="ctr" rtl="1"/>
            <a:r>
              <a:rPr lang="fa-IR" dirty="0">
                <a:latin typeface="Vazir" panose="020B0603030804020204" pitchFamily="34" charset="-78"/>
                <a:cs typeface="Vazir" panose="020B0603030804020204" pitchFamily="34" charset="-78"/>
              </a:rPr>
              <a:t>در جدول زیر تفاوت های اساسی یادگیری عمیق با یادگیری ماشین را مشاهده می‌کنید.</a:t>
            </a:r>
            <a:endParaRPr lang="en-US" dirty="0">
              <a:latin typeface="Vazir" panose="020B0603030804020204" pitchFamily="34" charset="-78"/>
              <a:cs typeface="Vazir" panose="020B0603030804020204" pitchFamily="34" charset="-78"/>
            </a:endParaRPr>
          </a:p>
        </p:txBody>
      </p:sp>
      <p:graphicFrame>
        <p:nvGraphicFramePr>
          <p:cNvPr id="6" name="Table 5"/>
          <p:cNvGraphicFramePr>
            <a:graphicFrameLocks noGrp="1"/>
          </p:cNvGraphicFramePr>
          <p:nvPr>
            <p:extLst>
              <p:ext uri="{D42A27DB-BD31-4B8C-83A1-F6EECF244321}">
                <p14:modId xmlns:p14="http://schemas.microsoft.com/office/powerpoint/2010/main" val="2209783451"/>
              </p:ext>
            </p:extLst>
          </p:nvPr>
        </p:nvGraphicFramePr>
        <p:xfrm>
          <a:off x="511278" y="1935264"/>
          <a:ext cx="11169444" cy="3999280"/>
        </p:xfrm>
        <a:graphic>
          <a:graphicData uri="http://schemas.openxmlformats.org/drawingml/2006/table">
            <a:tbl>
              <a:tblPr firstRow="1" bandRow="1">
                <a:tableStyleId>{5C22544A-7EE6-4342-B048-85BDC9FD1C3A}</a:tableStyleId>
              </a:tblPr>
              <a:tblGrid>
                <a:gridCol w="5657117">
                  <a:extLst>
                    <a:ext uri="{9D8B030D-6E8A-4147-A177-3AD203B41FA5}">
                      <a16:colId xmlns:a16="http://schemas.microsoft.com/office/drawing/2014/main" val="20000"/>
                    </a:ext>
                  </a:extLst>
                </a:gridCol>
                <a:gridCol w="5512327">
                  <a:extLst>
                    <a:ext uri="{9D8B030D-6E8A-4147-A177-3AD203B41FA5}">
                      <a16:colId xmlns:a16="http://schemas.microsoft.com/office/drawing/2014/main" val="20001"/>
                    </a:ext>
                  </a:extLst>
                </a:gridCol>
              </a:tblGrid>
              <a:tr h="498119">
                <a:tc>
                  <a:txBody>
                    <a:bodyPr/>
                    <a:lstStyle/>
                    <a:p>
                      <a:pPr marL="0" algn="ctr" defTabSz="914400" rtl="1" eaLnBrk="1" latinLnBrk="0" hangingPunct="1"/>
                      <a:r>
                        <a:rPr lang="fa-IR" sz="1800" kern="1200" dirty="0">
                          <a:solidFill>
                            <a:schemeClr val="bg1"/>
                          </a:solidFill>
                          <a:latin typeface="Vazir" panose="020B0603030804020204" pitchFamily="34" charset="-78"/>
                          <a:ea typeface="+mn-ea"/>
                          <a:cs typeface="Vazir" panose="020B0603030804020204" pitchFamily="34" charset="-78"/>
                        </a:rPr>
                        <a:t>یادگیری ماشین </a:t>
                      </a:r>
                      <a:endParaRPr lang="en-US" sz="1800" kern="1200" dirty="0">
                        <a:solidFill>
                          <a:schemeClr val="bg1"/>
                        </a:solidFill>
                        <a:latin typeface="Vazir" panose="020B0603030804020204" pitchFamily="34" charset="-78"/>
                        <a:ea typeface="+mn-ea"/>
                        <a:cs typeface="Vazir" panose="020B0603030804020204" pitchFamily="34" charset="-78"/>
                      </a:endParaRPr>
                    </a:p>
                  </a:txBody>
                  <a:tcPr/>
                </a:tc>
                <a:tc>
                  <a:txBody>
                    <a:bodyPr/>
                    <a:lstStyle/>
                    <a:p>
                      <a:pPr marL="0" algn="ctr" defTabSz="914400" rtl="1" eaLnBrk="1" latinLnBrk="0" hangingPunct="1"/>
                      <a:r>
                        <a:rPr lang="fa-IR" sz="1800" kern="1200" dirty="0">
                          <a:solidFill>
                            <a:schemeClr val="bg1"/>
                          </a:solidFill>
                          <a:latin typeface="Vazir" panose="020B0603030804020204" pitchFamily="34" charset="-78"/>
                          <a:ea typeface="+mn-ea"/>
                          <a:cs typeface="Vazir" panose="020B0603030804020204" pitchFamily="34" charset="-78"/>
                        </a:rPr>
                        <a:t>یادگیری عمیق</a:t>
                      </a:r>
                      <a:endParaRPr lang="en-US" sz="1800" kern="1200" dirty="0">
                        <a:solidFill>
                          <a:schemeClr val="bg1"/>
                        </a:solidFill>
                        <a:latin typeface="Vazir" panose="020B0603030804020204" pitchFamily="34" charset="-78"/>
                        <a:ea typeface="+mn-ea"/>
                        <a:cs typeface="Vazir" panose="020B0603030804020204" pitchFamily="34" charset="-78"/>
                      </a:endParaRPr>
                    </a:p>
                  </a:txBody>
                  <a:tcPr/>
                </a:tc>
                <a:extLst>
                  <a:ext uri="{0D108BD9-81ED-4DB2-BD59-A6C34878D82A}">
                    <a16:rowId xmlns:a16="http://schemas.microsoft.com/office/drawing/2014/main" val="10000"/>
                  </a:ext>
                </a:extLst>
              </a:tr>
              <a:tr h="589547">
                <a:tc>
                  <a:txBody>
                    <a:bodyPr/>
                    <a:lstStyle/>
                    <a:p>
                      <a:pPr marL="0" algn="ctr" defTabSz="914400" rtl="1" eaLnBrk="1" latinLnBrk="0" hangingPunct="1"/>
                      <a:r>
                        <a:rPr lang="fa-IR" sz="1800" kern="1200" dirty="0">
                          <a:solidFill>
                            <a:schemeClr val="tx1"/>
                          </a:solidFill>
                          <a:latin typeface="Vazir" panose="020B0603030804020204" pitchFamily="34" charset="-78"/>
                          <a:ea typeface="+mn-ea"/>
                          <a:cs typeface="Vazir" panose="020B0603030804020204" pitchFamily="34" charset="-78"/>
                        </a:rPr>
                        <a:t>زیر مجموعه هوش مصنوعی</a:t>
                      </a:r>
                      <a:endParaRPr lang="en-US" sz="1800" kern="1200" dirty="0">
                        <a:solidFill>
                          <a:schemeClr val="tx1"/>
                        </a:solidFill>
                        <a:latin typeface="Vazir" panose="020B0603030804020204" pitchFamily="34" charset="-78"/>
                        <a:ea typeface="+mn-ea"/>
                        <a:cs typeface="Vazir" panose="020B0603030804020204" pitchFamily="34" charset="-78"/>
                      </a:endParaRPr>
                    </a:p>
                  </a:txBody>
                  <a:tcPr/>
                </a:tc>
                <a:tc>
                  <a:txBody>
                    <a:bodyPr/>
                    <a:lstStyle/>
                    <a:p>
                      <a:pPr marL="0" algn="ctr" defTabSz="914400" rtl="1" eaLnBrk="1" latinLnBrk="0" hangingPunct="1"/>
                      <a:r>
                        <a:rPr lang="fa-IR" sz="1800" kern="1200" dirty="0">
                          <a:solidFill>
                            <a:schemeClr val="tx1"/>
                          </a:solidFill>
                          <a:latin typeface="Vazir" panose="020B0603030804020204" pitchFamily="34" charset="-78"/>
                          <a:ea typeface="+mn-ea"/>
                          <a:cs typeface="Vazir" panose="020B0603030804020204" pitchFamily="34" charset="-78"/>
                        </a:rPr>
                        <a:t>زیر مجموعه یادگیری ماشین</a:t>
                      </a:r>
                      <a:endParaRPr lang="en-US" sz="1800" kern="1200" dirty="0">
                        <a:solidFill>
                          <a:schemeClr val="tx1"/>
                        </a:solidFill>
                        <a:latin typeface="Vazir" panose="020B0603030804020204" pitchFamily="34" charset="-78"/>
                        <a:ea typeface="+mn-ea"/>
                        <a:cs typeface="Vazir" panose="020B0603030804020204" pitchFamily="34" charset="-78"/>
                      </a:endParaRPr>
                    </a:p>
                  </a:txBody>
                  <a:tcPr/>
                </a:tc>
                <a:extLst>
                  <a:ext uri="{0D108BD9-81ED-4DB2-BD59-A6C34878D82A}">
                    <a16:rowId xmlns:a16="http://schemas.microsoft.com/office/drawing/2014/main" val="10001"/>
                  </a:ext>
                </a:extLst>
              </a:tr>
              <a:tr h="541163">
                <a:tc>
                  <a:txBody>
                    <a:bodyPr/>
                    <a:lstStyle/>
                    <a:p>
                      <a:pPr marL="0" algn="ctr" defTabSz="914400" rtl="1" eaLnBrk="1" latinLnBrk="0" hangingPunct="1"/>
                      <a:r>
                        <a:rPr lang="fa-IR" sz="1800" kern="1200" dirty="0">
                          <a:solidFill>
                            <a:schemeClr val="tx1"/>
                          </a:solidFill>
                          <a:latin typeface="Vazir" panose="020B0603030804020204" pitchFamily="34" charset="-78"/>
                          <a:ea typeface="+mn-ea"/>
                          <a:cs typeface="Vazir" panose="020B0603030804020204" pitchFamily="34" charset="-78"/>
                        </a:rPr>
                        <a:t>با دیتای کم می‌تواند مدلسازی کند.</a:t>
                      </a:r>
                      <a:endParaRPr lang="en-US" sz="1800" kern="1200" dirty="0">
                        <a:solidFill>
                          <a:schemeClr val="tx1"/>
                        </a:solidFill>
                        <a:latin typeface="Vazir" panose="020B0603030804020204" pitchFamily="34" charset="-78"/>
                        <a:ea typeface="+mn-ea"/>
                        <a:cs typeface="Vazir" panose="020B0603030804020204" pitchFamily="34" charset="-78"/>
                      </a:endParaRPr>
                    </a:p>
                  </a:txBody>
                  <a:tcPr/>
                </a:tc>
                <a:tc>
                  <a:txBody>
                    <a:bodyPr/>
                    <a:lstStyle/>
                    <a:p>
                      <a:pPr marL="0" algn="ctr" defTabSz="914400" rtl="1" eaLnBrk="1" latinLnBrk="0" hangingPunct="1"/>
                      <a:r>
                        <a:rPr lang="fa-IR" sz="1800" kern="1200" dirty="0">
                          <a:solidFill>
                            <a:schemeClr val="tx1"/>
                          </a:solidFill>
                          <a:latin typeface="Vazir" panose="020B0603030804020204" pitchFamily="34" charset="-78"/>
                          <a:ea typeface="+mn-ea"/>
                          <a:cs typeface="Vazir" panose="020B0603030804020204" pitchFamily="34" charset="-78"/>
                        </a:rPr>
                        <a:t>به دیتای زیادی نیاز دارد.</a:t>
                      </a:r>
                      <a:endParaRPr lang="en-US" sz="1800" kern="1200" dirty="0">
                        <a:solidFill>
                          <a:schemeClr val="tx1"/>
                        </a:solidFill>
                        <a:latin typeface="Vazir" panose="020B0603030804020204" pitchFamily="34" charset="-78"/>
                        <a:ea typeface="+mn-ea"/>
                        <a:cs typeface="Vazir" panose="020B0603030804020204" pitchFamily="34" charset="-78"/>
                      </a:endParaRPr>
                    </a:p>
                  </a:txBody>
                  <a:tcPr/>
                </a:tc>
                <a:extLst>
                  <a:ext uri="{0D108BD9-81ED-4DB2-BD59-A6C34878D82A}">
                    <a16:rowId xmlns:a16="http://schemas.microsoft.com/office/drawing/2014/main" val="10002"/>
                  </a:ext>
                </a:extLst>
              </a:tr>
              <a:tr h="648045">
                <a:tc>
                  <a:txBody>
                    <a:bodyPr/>
                    <a:lstStyle/>
                    <a:p>
                      <a:pPr marL="0" algn="ctr" defTabSz="914400" rtl="1" eaLnBrk="1" latinLnBrk="0" hangingPunct="1"/>
                      <a:r>
                        <a:rPr lang="fa-IR" sz="1800" kern="1200" dirty="0">
                          <a:solidFill>
                            <a:schemeClr val="tx1"/>
                          </a:solidFill>
                          <a:latin typeface="Vazir" panose="020B0603030804020204" pitchFamily="34" charset="-78"/>
                          <a:ea typeface="+mn-ea"/>
                          <a:cs typeface="Vazir" panose="020B0603030804020204" pitchFamily="34" charset="-78"/>
                        </a:rPr>
                        <a:t>برای یادگیری و اصلاح نیاز به دخالت بیشتر انسان دارد.</a:t>
                      </a:r>
                      <a:endParaRPr lang="en-US" sz="1800" kern="1200" dirty="0">
                        <a:solidFill>
                          <a:schemeClr val="tx1"/>
                        </a:solidFill>
                        <a:latin typeface="Vazir" panose="020B0603030804020204" pitchFamily="34" charset="-78"/>
                        <a:ea typeface="+mn-ea"/>
                        <a:cs typeface="Vazir" panose="020B0603030804020204" pitchFamily="34" charset="-78"/>
                      </a:endParaRPr>
                    </a:p>
                  </a:txBody>
                  <a:tcPr/>
                </a:tc>
                <a:tc>
                  <a:txBody>
                    <a:bodyPr/>
                    <a:lstStyle/>
                    <a:p>
                      <a:pPr marL="0" algn="ctr" defTabSz="914400" rtl="1" eaLnBrk="1" latinLnBrk="0" hangingPunct="1"/>
                      <a:r>
                        <a:rPr lang="fa-IR" sz="1800" kern="1200" dirty="0">
                          <a:solidFill>
                            <a:schemeClr val="tx1"/>
                          </a:solidFill>
                          <a:latin typeface="Vazir" panose="020B0603030804020204" pitchFamily="34" charset="-78"/>
                          <a:ea typeface="+mn-ea"/>
                          <a:cs typeface="Vazir" panose="020B0603030804020204" pitchFamily="34" charset="-78"/>
                        </a:rPr>
                        <a:t>بدون دخالت انسان می‌تواند از محیط و اشتباهات گذشته بیاموزد.</a:t>
                      </a:r>
                      <a:endParaRPr lang="en-US" sz="1800" kern="1200" dirty="0">
                        <a:solidFill>
                          <a:schemeClr val="tx1"/>
                        </a:solidFill>
                        <a:latin typeface="Vazir" panose="020B0603030804020204" pitchFamily="34" charset="-78"/>
                        <a:ea typeface="+mn-ea"/>
                        <a:cs typeface="Vazir" panose="020B0603030804020204" pitchFamily="34" charset="-78"/>
                      </a:endParaRPr>
                    </a:p>
                  </a:txBody>
                  <a:tcPr/>
                </a:tc>
                <a:extLst>
                  <a:ext uri="{0D108BD9-81ED-4DB2-BD59-A6C34878D82A}">
                    <a16:rowId xmlns:a16="http://schemas.microsoft.com/office/drawing/2014/main" val="10003"/>
                  </a:ext>
                </a:extLst>
              </a:tr>
              <a:tr h="541163">
                <a:tc>
                  <a:txBody>
                    <a:bodyPr/>
                    <a:lstStyle/>
                    <a:p>
                      <a:pPr marL="0" algn="ctr" defTabSz="914400" rtl="1" eaLnBrk="1" latinLnBrk="0" hangingPunct="1"/>
                      <a:r>
                        <a:rPr lang="fa-IR" sz="1800" kern="1200" dirty="0">
                          <a:solidFill>
                            <a:schemeClr val="tx1"/>
                          </a:solidFill>
                          <a:latin typeface="Vazir" panose="020B0603030804020204" pitchFamily="34" charset="-78"/>
                          <a:ea typeface="+mn-ea"/>
                          <a:cs typeface="Vazir" panose="020B0603030804020204" pitchFamily="34" charset="-78"/>
                        </a:rPr>
                        <a:t>آموزش در مدت زمان کمتر و دقت کمتر</a:t>
                      </a:r>
                      <a:endParaRPr lang="en-US" sz="1800" kern="1200" dirty="0">
                        <a:solidFill>
                          <a:schemeClr val="tx1"/>
                        </a:solidFill>
                        <a:latin typeface="Vazir" panose="020B0603030804020204" pitchFamily="34" charset="-78"/>
                        <a:ea typeface="+mn-ea"/>
                        <a:cs typeface="Vazir" panose="020B0603030804020204" pitchFamily="34" charset="-78"/>
                      </a:endParaRPr>
                    </a:p>
                  </a:txBody>
                  <a:tcPr/>
                </a:tc>
                <a:tc>
                  <a:txBody>
                    <a:bodyPr/>
                    <a:lstStyle/>
                    <a:p>
                      <a:pPr marL="0" algn="ctr" defTabSz="914400" rtl="1" eaLnBrk="1" latinLnBrk="0" hangingPunct="1"/>
                      <a:r>
                        <a:rPr lang="fa-IR" sz="1800" kern="1200" dirty="0">
                          <a:solidFill>
                            <a:schemeClr val="tx1"/>
                          </a:solidFill>
                          <a:latin typeface="Vazir" panose="020B0603030804020204" pitchFamily="34" charset="-78"/>
                          <a:ea typeface="+mn-ea"/>
                          <a:cs typeface="Vazir" panose="020B0603030804020204" pitchFamily="34" charset="-78"/>
                        </a:rPr>
                        <a:t>آموزش در مدت زمان بیشتر و دقت بالاتر</a:t>
                      </a:r>
                      <a:endParaRPr lang="en-US" sz="1800" kern="1200" dirty="0">
                        <a:solidFill>
                          <a:schemeClr val="tx1"/>
                        </a:solidFill>
                        <a:latin typeface="Vazir" panose="020B0603030804020204" pitchFamily="34" charset="-78"/>
                        <a:ea typeface="+mn-ea"/>
                        <a:cs typeface="Vazir" panose="020B0603030804020204" pitchFamily="34" charset="-78"/>
                      </a:endParaRPr>
                    </a:p>
                  </a:txBody>
                  <a:tcPr/>
                </a:tc>
                <a:extLst>
                  <a:ext uri="{0D108BD9-81ED-4DB2-BD59-A6C34878D82A}">
                    <a16:rowId xmlns:a16="http://schemas.microsoft.com/office/drawing/2014/main" val="10004"/>
                  </a:ext>
                </a:extLst>
              </a:tr>
              <a:tr h="541163">
                <a:tc>
                  <a:txBody>
                    <a:bodyPr/>
                    <a:lstStyle/>
                    <a:p>
                      <a:pPr marL="0" algn="ctr" defTabSz="914400" rtl="1" eaLnBrk="1" latinLnBrk="0" hangingPunct="1"/>
                      <a:r>
                        <a:rPr lang="fa-IR" sz="1800" kern="1200" dirty="0">
                          <a:solidFill>
                            <a:schemeClr val="tx1"/>
                          </a:solidFill>
                          <a:latin typeface="Vazir" panose="020B0603030804020204" pitchFamily="34" charset="-78"/>
                          <a:ea typeface="+mn-ea"/>
                          <a:cs typeface="Vazir" panose="020B0603030804020204" pitchFamily="34" charset="-78"/>
                        </a:rPr>
                        <a:t>همبستگی‌های خطی و ساده ایجاد می‌کند.</a:t>
                      </a:r>
                      <a:endParaRPr lang="en-US" sz="1800" kern="1200" dirty="0">
                        <a:solidFill>
                          <a:schemeClr val="tx1"/>
                        </a:solidFill>
                        <a:latin typeface="Vazir" panose="020B0603030804020204" pitchFamily="34" charset="-78"/>
                        <a:ea typeface="+mn-ea"/>
                        <a:cs typeface="Vazir" panose="020B0603030804020204" pitchFamily="34" charset="-78"/>
                      </a:endParaRPr>
                    </a:p>
                  </a:txBody>
                  <a:tcPr/>
                </a:tc>
                <a:tc>
                  <a:txBody>
                    <a:bodyPr/>
                    <a:lstStyle/>
                    <a:p>
                      <a:pPr marL="0" algn="ctr" defTabSz="914400" rtl="1" eaLnBrk="1" latinLnBrk="0" hangingPunct="1"/>
                      <a:r>
                        <a:rPr lang="fa-IR" sz="1800" kern="1200" dirty="0">
                          <a:solidFill>
                            <a:schemeClr val="tx1"/>
                          </a:solidFill>
                          <a:latin typeface="Vazir" panose="020B0603030804020204" pitchFamily="34" charset="-78"/>
                          <a:ea typeface="+mn-ea"/>
                          <a:cs typeface="Vazir" panose="020B0603030804020204" pitchFamily="34" charset="-78"/>
                        </a:rPr>
                        <a:t>همبستگی‌های غیر خطی و پیچیده ایجاد می‌کند.</a:t>
                      </a:r>
                      <a:endParaRPr lang="en-US" sz="1800" kern="1200" dirty="0">
                        <a:solidFill>
                          <a:schemeClr val="tx1"/>
                        </a:solidFill>
                        <a:latin typeface="Vazir" panose="020B0603030804020204" pitchFamily="34" charset="-78"/>
                        <a:ea typeface="+mn-ea"/>
                        <a:cs typeface="Vazir" panose="020B0603030804020204" pitchFamily="34" charset="-78"/>
                      </a:endParaRPr>
                    </a:p>
                  </a:txBody>
                  <a:tcPr/>
                </a:tc>
                <a:extLst>
                  <a:ext uri="{0D108BD9-81ED-4DB2-BD59-A6C34878D82A}">
                    <a16:rowId xmlns:a16="http://schemas.microsoft.com/office/drawing/2014/main" val="10005"/>
                  </a:ext>
                </a:extLst>
              </a:tr>
              <a:tr h="426220">
                <a:tc>
                  <a:txBody>
                    <a:bodyPr/>
                    <a:lstStyle/>
                    <a:p>
                      <a:pPr marL="0" algn="ctr" defTabSz="914400" rtl="1" eaLnBrk="1" latinLnBrk="0" hangingPunct="1"/>
                      <a:r>
                        <a:rPr lang="fa-IR" sz="1800" kern="1200" dirty="0">
                          <a:solidFill>
                            <a:schemeClr val="tx1"/>
                          </a:solidFill>
                          <a:latin typeface="Vazir" panose="020B0603030804020204" pitchFamily="34" charset="-78"/>
                          <a:ea typeface="+mn-ea"/>
                          <a:cs typeface="Vazir" panose="020B0603030804020204" pitchFamily="34" charset="-78"/>
                        </a:rPr>
                        <a:t>با پردازنده مرکزی ( </a:t>
                      </a:r>
                      <a:r>
                        <a:rPr lang="en-US" sz="1800" kern="1200" dirty="0">
                          <a:solidFill>
                            <a:schemeClr val="tx1"/>
                          </a:solidFill>
                          <a:latin typeface="Vazir" panose="020B0603030804020204" pitchFamily="34" charset="-78"/>
                          <a:ea typeface="+mn-ea"/>
                          <a:cs typeface="Vazir" panose="020B0603030804020204" pitchFamily="34" charset="-78"/>
                        </a:rPr>
                        <a:t>CPU</a:t>
                      </a:r>
                      <a:r>
                        <a:rPr lang="fa-IR" sz="1800" kern="1200" dirty="0">
                          <a:solidFill>
                            <a:schemeClr val="tx1"/>
                          </a:solidFill>
                          <a:latin typeface="Vazir" panose="020B0603030804020204" pitchFamily="34" charset="-78"/>
                          <a:ea typeface="+mn-ea"/>
                          <a:cs typeface="Vazir" panose="020B0603030804020204" pitchFamily="34" charset="-78"/>
                        </a:rPr>
                        <a:t> )می‌تواند مدلسازی کند.</a:t>
                      </a:r>
                      <a:endParaRPr lang="en-US" sz="1800" kern="1200" dirty="0">
                        <a:solidFill>
                          <a:schemeClr val="tx1"/>
                        </a:solidFill>
                        <a:latin typeface="Vazir" panose="020B0603030804020204" pitchFamily="34" charset="-78"/>
                        <a:ea typeface="+mn-ea"/>
                        <a:cs typeface="Vazir" panose="020B0603030804020204" pitchFamily="34" charset="-78"/>
                      </a:endParaRPr>
                    </a:p>
                  </a:txBody>
                  <a:tcPr/>
                </a:tc>
                <a:tc>
                  <a:txBody>
                    <a:bodyPr/>
                    <a:lstStyle/>
                    <a:p>
                      <a:pPr marL="0" algn="ctr" defTabSz="914400" rtl="1" eaLnBrk="1" latinLnBrk="0" hangingPunct="1"/>
                      <a:r>
                        <a:rPr lang="fa-IR" sz="1800" kern="1200" dirty="0">
                          <a:solidFill>
                            <a:schemeClr val="tx1"/>
                          </a:solidFill>
                          <a:latin typeface="Vazir" panose="020B0603030804020204" pitchFamily="34" charset="-78"/>
                          <a:ea typeface="+mn-ea"/>
                          <a:cs typeface="Vazir" panose="020B0603030804020204" pitchFamily="34" charset="-78"/>
                        </a:rPr>
                        <a:t>نیاز به پردازنده های گرافیکی (</a:t>
                      </a:r>
                      <a:r>
                        <a:rPr lang="en-US" sz="1800" kern="1200" dirty="0">
                          <a:solidFill>
                            <a:schemeClr val="tx1"/>
                          </a:solidFill>
                          <a:latin typeface="Vazir" panose="020B0603030804020204" pitchFamily="34" charset="-78"/>
                          <a:ea typeface="+mn-ea"/>
                          <a:cs typeface="Vazir" panose="020B0603030804020204" pitchFamily="34" charset="-78"/>
                        </a:rPr>
                        <a:t>GPU </a:t>
                      </a:r>
                      <a:r>
                        <a:rPr lang="fa-IR" sz="1800" kern="1200" dirty="0">
                          <a:solidFill>
                            <a:schemeClr val="tx1"/>
                          </a:solidFill>
                          <a:latin typeface="Vazir" panose="020B0603030804020204" pitchFamily="34" charset="-78"/>
                          <a:ea typeface="+mn-ea"/>
                          <a:cs typeface="Vazir" panose="020B0603030804020204" pitchFamily="34" charset="-78"/>
                        </a:rPr>
                        <a:t> )خاصی برای مدلسازی دارد.</a:t>
                      </a:r>
                      <a:endParaRPr lang="en-US" sz="1800" kern="1200" dirty="0">
                        <a:solidFill>
                          <a:schemeClr val="tx1"/>
                        </a:solidFill>
                        <a:latin typeface="Vazir" panose="020B0603030804020204" pitchFamily="34" charset="-78"/>
                        <a:ea typeface="+mn-ea"/>
                        <a:cs typeface="Vazir" panose="020B0603030804020204" pitchFamily="34" charset="-78"/>
                      </a:endParaRPr>
                    </a:p>
                  </a:txBody>
                  <a:tcPr/>
                </a:tc>
                <a:extLst>
                  <a:ext uri="{0D108BD9-81ED-4DB2-BD59-A6C34878D82A}">
                    <a16:rowId xmlns:a16="http://schemas.microsoft.com/office/drawing/2014/main" val="10006"/>
                  </a:ext>
                </a:extLst>
              </a:tr>
            </a:tbl>
          </a:graphicData>
        </a:graphic>
      </p:graphicFrame>
      <p:sp>
        <p:nvSpPr>
          <p:cNvPr id="4" name="Rectangle 3">
            <a:extLst>
              <a:ext uri="{FF2B5EF4-FFF2-40B4-BE49-F238E27FC236}">
                <a16:creationId xmlns:a16="http://schemas.microsoft.com/office/drawing/2014/main" id="{C834FCE9-8AD5-D95A-AE6E-E1544878DE14}"/>
              </a:ext>
            </a:extLst>
          </p:cNvPr>
          <p:cNvSpPr/>
          <p:nvPr/>
        </p:nvSpPr>
        <p:spPr>
          <a:xfrm>
            <a:off x="2989868" y="147482"/>
            <a:ext cx="6268825" cy="461665"/>
          </a:xfrm>
          <a:prstGeom prst="rect">
            <a:avLst/>
          </a:prstGeom>
        </p:spPr>
        <p:txBody>
          <a:bodyPr wrap="square">
            <a:spAutoFit/>
          </a:bodyPr>
          <a:lstStyle/>
          <a:p>
            <a:pPr algn="ctr" rtl="1"/>
            <a:r>
              <a:rPr lang="fa-IR" sz="2400" b="1" dirty="0">
                <a:solidFill>
                  <a:schemeClr val="bg1"/>
                </a:solidFill>
                <a:latin typeface="Shabnam" panose="020B0603030804020204" pitchFamily="34" charset="-78"/>
                <a:cs typeface="Shabnam" panose="020B0603030804020204" pitchFamily="34" charset="-78"/>
              </a:rPr>
              <a:t>تفاوت یادگیری عمیق با یادگیری ماشین چیست؟ </a:t>
            </a:r>
          </a:p>
        </p:txBody>
      </p:sp>
    </p:spTree>
    <p:extLst>
      <p:ext uri="{BB962C8B-B14F-4D97-AF65-F5344CB8AC3E}">
        <p14:creationId xmlns:p14="http://schemas.microsoft.com/office/powerpoint/2010/main" val="17290042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Rounded Corners 12">
            <a:extLst>
              <a:ext uri="{FF2B5EF4-FFF2-40B4-BE49-F238E27FC236}">
                <a16:creationId xmlns:a16="http://schemas.microsoft.com/office/drawing/2014/main" id="{9EB4EBB2-0250-2537-6A4D-05960FD146FB}"/>
              </a:ext>
            </a:extLst>
          </p:cNvPr>
          <p:cNvSpPr/>
          <p:nvPr/>
        </p:nvSpPr>
        <p:spPr>
          <a:xfrm>
            <a:off x="1591699" y="2945935"/>
            <a:ext cx="5276029" cy="3056031"/>
          </a:xfrm>
          <a:prstGeom prst="roundRect">
            <a:avLst/>
          </a:prstGeom>
          <a:noFill/>
          <a:ln w="28575">
            <a:solidFill>
              <a:srgbClr val="1F4E79"/>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3048000" y="1720840"/>
            <a:ext cx="6096000" cy="369332"/>
          </a:xfrm>
          <a:prstGeom prst="rect">
            <a:avLst/>
          </a:prstGeom>
        </p:spPr>
        <p:txBody>
          <a:bodyPr>
            <a:spAutoFit/>
          </a:bodyPr>
          <a:lstStyle/>
          <a:p>
            <a:endParaRPr lang="fa-IR" dirty="0"/>
          </a:p>
        </p:txBody>
      </p:sp>
      <p:sp>
        <p:nvSpPr>
          <p:cNvPr id="5" name="Rectangle 4"/>
          <p:cNvSpPr/>
          <p:nvPr/>
        </p:nvSpPr>
        <p:spPr>
          <a:xfrm>
            <a:off x="193310" y="609147"/>
            <a:ext cx="11805380" cy="1615827"/>
          </a:xfrm>
          <a:prstGeom prst="rect">
            <a:avLst/>
          </a:prstGeom>
        </p:spPr>
        <p:txBody>
          <a:bodyPr wrap="square">
            <a:spAutoFit/>
          </a:bodyPr>
          <a:lstStyle/>
          <a:p>
            <a:pPr algn="justLow" rtl="1">
              <a:lnSpc>
                <a:spcPct val="300000"/>
              </a:lnSpc>
            </a:pPr>
            <a:r>
              <a:rPr lang="fa-IR" dirty="0">
                <a:latin typeface="Vazir" panose="020B0603030804020204" pitchFamily="34" charset="-78"/>
                <a:cs typeface="Vazir" panose="020B0603030804020204" pitchFamily="34" charset="-78"/>
              </a:rPr>
              <a:t>از آنجایی که یادگیری عمیق زیر مجموعه یادگیری ماشین می‌باشد، مباحثی که باید آموخته شوند تا حد زیادی با یادگیری ماشین مشترک است. از جمله این مباحث‌ها می‌توان به موارد زیر اشاره کرد :</a:t>
            </a:r>
            <a:endParaRPr lang="en-US" dirty="0">
              <a:latin typeface="Vazir" panose="020B0603030804020204" pitchFamily="34" charset="-78"/>
              <a:cs typeface="Vazir" panose="020B0603030804020204" pitchFamily="34" charset="-78"/>
            </a:endParaRPr>
          </a:p>
        </p:txBody>
      </p:sp>
      <p:sp>
        <p:nvSpPr>
          <p:cNvPr id="4" name="Rectangle 3"/>
          <p:cNvSpPr/>
          <p:nvPr/>
        </p:nvSpPr>
        <p:spPr>
          <a:xfrm>
            <a:off x="6350058" y="2356010"/>
            <a:ext cx="5648632" cy="4143442"/>
          </a:xfrm>
          <a:prstGeom prst="rect">
            <a:avLst/>
          </a:prstGeom>
        </p:spPr>
        <p:txBody>
          <a:bodyPr wrap="square">
            <a:spAutoFit/>
          </a:bodyPr>
          <a:lstStyle/>
          <a:p>
            <a:pPr marL="285750" indent="-285750" algn="justLow" rtl="1">
              <a:lnSpc>
                <a:spcPct val="250000"/>
              </a:lnSpc>
              <a:buFont typeface="Wingdings" panose="05000000000000000000" pitchFamily="2" charset="2"/>
              <a:buChar char="v"/>
            </a:pPr>
            <a:r>
              <a:rPr lang="fa-IR" dirty="0">
                <a:latin typeface="Vazir" panose="020B0603030804020204" pitchFamily="34" charset="-78"/>
                <a:cs typeface="Vazir" panose="020B0603030804020204" pitchFamily="34" charset="-78"/>
              </a:rPr>
              <a:t>دانش برنامه نویسی</a:t>
            </a:r>
          </a:p>
          <a:p>
            <a:pPr marL="285750" indent="-285750" algn="justLow" rtl="1">
              <a:lnSpc>
                <a:spcPct val="250000"/>
              </a:lnSpc>
              <a:buFont typeface="Wingdings" panose="05000000000000000000" pitchFamily="2" charset="2"/>
              <a:buChar char="v"/>
            </a:pPr>
            <a:r>
              <a:rPr lang="fa-IR" dirty="0">
                <a:latin typeface="Vazir" panose="020B0603030804020204" pitchFamily="34" charset="-78"/>
                <a:cs typeface="Vazir" panose="020B0603030804020204" pitchFamily="34" charset="-78"/>
              </a:rPr>
              <a:t>آمار و احتمال</a:t>
            </a:r>
          </a:p>
          <a:p>
            <a:pPr marL="285750" indent="-285750" algn="justLow" rtl="1">
              <a:lnSpc>
                <a:spcPct val="250000"/>
              </a:lnSpc>
              <a:buFont typeface="Wingdings" panose="05000000000000000000" pitchFamily="2" charset="2"/>
              <a:buChar char="v"/>
            </a:pPr>
            <a:r>
              <a:rPr lang="fa-IR" dirty="0">
                <a:latin typeface="Vazir" panose="020B0603030804020204" pitchFamily="34" charset="-78"/>
                <a:cs typeface="Vazir" panose="020B0603030804020204" pitchFamily="34" charset="-78"/>
              </a:rPr>
              <a:t>حساب دیفرانسیل و انتگرال</a:t>
            </a:r>
          </a:p>
          <a:p>
            <a:pPr marL="285750" indent="-285750" algn="justLow" rtl="1">
              <a:lnSpc>
                <a:spcPct val="250000"/>
              </a:lnSpc>
              <a:buFont typeface="Wingdings" panose="05000000000000000000" pitchFamily="2" charset="2"/>
              <a:buChar char="v"/>
            </a:pPr>
            <a:r>
              <a:rPr lang="fa-IR" dirty="0">
                <a:latin typeface="Vazir" panose="020B0603030804020204" pitchFamily="34" charset="-78"/>
                <a:cs typeface="Vazir" panose="020B0603030804020204" pitchFamily="34" charset="-78"/>
              </a:rPr>
              <a:t>جبر خطی</a:t>
            </a:r>
          </a:p>
          <a:p>
            <a:pPr marL="285750" indent="-285750" algn="justLow" rtl="1">
              <a:lnSpc>
                <a:spcPct val="250000"/>
              </a:lnSpc>
              <a:buFont typeface="Wingdings" panose="05000000000000000000" pitchFamily="2" charset="2"/>
              <a:buChar char="v"/>
            </a:pPr>
            <a:r>
              <a:rPr lang="fa-IR" dirty="0">
                <a:latin typeface="Vazir" panose="020B0603030804020204" pitchFamily="34" charset="-78"/>
                <a:cs typeface="Vazir" panose="020B0603030804020204" pitchFamily="34" charset="-78"/>
              </a:rPr>
              <a:t>علم داده</a:t>
            </a:r>
          </a:p>
          <a:p>
            <a:pPr marL="285750" indent="-285750" algn="justLow" rtl="1">
              <a:lnSpc>
                <a:spcPct val="250000"/>
              </a:lnSpc>
              <a:buFont typeface="Wingdings" panose="05000000000000000000" pitchFamily="2" charset="2"/>
              <a:buChar char="v"/>
            </a:pPr>
            <a:r>
              <a:rPr lang="fa-IR" dirty="0">
                <a:latin typeface="Vazir" panose="020B0603030804020204" pitchFamily="34" charset="-78"/>
                <a:cs typeface="Vazir" panose="020B0603030804020204" pitchFamily="34" charset="-78"/>
              </a:rPr>
              <a:t>انجام پروژه‌های واقعی متعدد</a:t>
            </a:r>
          </a:p>
        </p:txBody>
      </p:sp>
      <p:sp>
        <p:nvSpPr>
          <p:cNvPr id="8" name="Rectangle 7">
            <a:extLst>
              <a:ext uri="{FF2B5EF4-FFF2-40B4-BE49-F238E27FC236}">
                <a16:creationId xmlns:a16="http://schemas.microsoft.com/office/drawing/2014/main" id="{186A95F5-D936-D8A5-9A1C-265988379BC1}"/>
              </a:ext>
            </a:extLst>
          </p:cNvPr>
          <p:cNvSpPr/>
          <p:nvPr/>
        </p:nvSpPr>
        <p:spPr>
          <a:xfrm>
            <a:off x="2989868" y="147482"/>
            <a:ext cx="6268825" cy="461665"/>
          </a:xfrm>
          <a:prstGeom prst="rect">
            <a:avLst/>
          </a:prstGeom>
        </p:spPr>
        <p:txBody>
          <a:bodyPr wrap="square">
            <a:spAutoFit/>
          </a:bodyPr>
          <a:lstStyle/>
          <a:p>
            <a:pPr algn="ctr" rtl="1"/>
            <a:r>
              <a:rPr lang="fa-IR" sz="2400" b="1" dirty="0">
                <a:solidFill>
                  <a:schemeClr val="bg1"/>
                </a:solidFill>
                <a:latin typeface="Shabnam" panose="020B0603030804020204" pitchFamily="34" charset="-78"/>
                <a:cs typeface="Shabnam" panose="020B0603030804020204" pitchFamily="34" charset="-78"/>
              </a:rPr>
              <a:t>برای یادگیری عمیق چه پیش نیازهایی لازم است؟</a:t>
            </a:r>
          </a:p>
        </p:txBody>
      </p:sp>
      <p:pic>
        <p:nvPicPr>
          <p:cNvPr id="10" name="Picture 9">
            <a:extLst>
              <a:ext uri="{FF2B5EF4-FFF2-40B4-BE49-F238E27FC236}">
                <a16:creationId xmlns:a16="http://schemas.microsoft.com/office/drawing/2014/main" id="{FE627C7D-6DFE-B74A-918B-03A661E0A29E}"/>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565202" y="1749713"/>
            <a:ext cx="4357511" cy="2904303"/>
          </a:xfrm>
          <a:prstGeom prst="roundRect">
            <a:avLst/>
          </a:prstGeom>
        </p:spPr>
      </p:pic>
      <p:pic>
        <p:nvPicPr>
          <p:cNvPr id="12" name="Picture 11">
            <a:extLst>
              <a:ext uri="{FF2B5EF4-FFF2-40B4-BE49-F238E27FC236}">
                <a16:creationId xmlns:a16="http://schemas.microsoft.com/office/drawing/2014/main" id="{FE636495-D119-2709-B1B1-AD98B8FEBC10}"/>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877352" y="3694163"/>
            <a:ext cx="3929182" cy="2805289"/>
          </a:xfrm>
          <a:prstGeom prst="roundRect">
            <a:avLst/>
          </a:prstGeom>
        </p:spPr>
      </p:pic>
    </p:spTree>
    <p:extLst>
      <p:ext uri="{BB962C8B-B14F-4D97-AF65-F5344CB8AC3E}">
        <p14:creationId xmlns:p14="http://schemas.microsoft.com/office/powerpoint/2010/main" val="36124057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0" y="1720840"/>
            <a:ext cx="6096000" cy="369332"/>
          </a:xfrm>
          <a:prstGeom prst="rect">
            <a:avLst/>
          </a:prstGeom>
        </p:spPr>
        <p:txBody>
          <a:bodyPr>
            <a:spAutoFit/>
          </a:bodyPr>
          <a:lstStyle/>
          <a:p>
            <a:endParaRPr lang="fa-IR" dirty="0"/>
          </a:p>
        </p:txBody>
      </p:sp>
      <p:sp>
        <p:nvSpPr>
          <p:cNvPr id="4" name="Rectangle 3"/>
          <p:cNvSpPr/>
          <p:nvPr/>
        </p:nvSpPr>
        <p:spPr>
          <a:xfrm>
            <a:off x="3394953" y="544350"/>
            <a:ext cx="8552481" cy="1615827"/>
          </a:xfrm>
          <a:prstGeom prst="rect">
            <a:avLst/>
          </a:prstGeom>
        </p:spPr>
        <p:txBody>
          <a:bodyPr wrap="square">
            <a:spAutoFit/>
          </a:bodyPr>
          <a:lstStyle/>
          <a:p>
            <a:pPr algn="justLow" rtl="1">
              <a:lnSpc>
                <a:spcPct val="300000"/>
              </a:lnSpc>
            </a:pPr>
            <a:r>
              <a:rPr lang="fa-IR" dirty="0">
                <a:latin typeface="Vazir" panose="020B0603030804020204" pitchFamily="34" charset="-78"/>
                <a:cs typeface="Vazir" panose="020B0603030804020204" pitchFamily="34" charset="-78"/>
              </a:rPr>
              <a:t>می‌توانیم امیدوار باشم آینده یادگیری عمیق با پیشرفت‌ها و کاربردهای جدید، هیجان‌انگیزی است. برخی از پیشرفت‌های بالقوه </a:t>
            </a:r>
            <a:r>
              <a:rPr lang="en-US" dirty="0">
                <a:latin typeface="Vazir" panose="020B0603030804020204" pitchFamily="34" charset="-78"/>
                <a:cs typeface="Vazir" panose="020B0603030804020204" pitchFamily="34" charset="-78"/>
              </a:rPr>
              <a:t>Deep Learning </a:t>
            </a:r>
            <a:r>
              <a:rPr lang="fa-IR" dirty="0">
                <a:latin typeface="Vazir" panose="020B0603030804020204" pitchFamily="34" charset="-78"/>
                <a:cs typeface="Vazir" panose="020B0603030804020204" pitchFamily="34" charset="-78"/>
              </a:rPr>
              <a:t>در  آینده عبارتند از:</a:t>
            </a:r>
          </a:p>
        </p:txBody>
      </p:sp>
      <p:sp>
        <p:nvSpPr>
          <p:cNvPr id="6" name="Rectangle 5"/>
          <p:cNvSpPr/>
          <p:nvPr/>
        </p:nvSpPr>
        <p:spPr>
          <a:xfrm>
            <a:off x="7653867" y="2090172"/>
            <a:ext cx="4293567" cy="4108817"/>
          </a:xfrm>
          <a:prstGeom prst="rect">
            <a:avLst/>
          </a:prstGeom>
        </p:spPr>
        <p:txBody>
          <a:bodyPr wrap="square">
            <a:spAutoFit/>
          </a:bodyPr>
          <a:lstStyle/>
          <a:p>
            <a:pPr algn="justLow" rtl="1">
              <a:lnSpc>
                <a:spcPct val="300000"/>
              </a:lnSpc>
            </a:pPr>
            <a:r>
              <a:rPr lang="fa-IR" b="1" dirty="0">
                <a:solidFill>
                  <a:srgbClr val="FFC000"/>
                </a:solidFill>
                <a:latin typeface="Vazir" panose="020B0603030804020204" pitchFamily="34" charset="-78"/>
                <a:cs typeface="Vazir" panose="020B0603030804020204" pitchFamily="34" charset="-78"/>
              </a:rPr>
              <a:t>پیشرفت‌های سخت‌افزاری: </a:t>
            </a:r>
            <a:r>
              <a:rPr lang="fa-IR" dirty="0">
                <a:latin typeface="Vazir" panose="020B0603030804020204" pitchFamily="34" charset="-78"/>
                <a:cs typeface="Vazir" panose="020B0603030804020204" pitchFamily="34" charset="-78"/>
              </a:rPr>
              <a:t>با قدرتمندتر شدن سخت‌افزار، مدل‌های یادگیری عمیق قادر خواهند بود مجموعه داده‌های بزرگ‌تری را پردازش کنند و وظایف پیچیده‌تری را انجام دهند.</a:t>
            </a:r>
          </a:p>
        </p:txBody>
      </p:sp>
      <p:sp>
        <p:nvSpPr>
          <p:cNvPr id="5" name="Rectangle 4">
            <a:extLst>
              <a:ext uri="{FF2B5EF4-FFF2-40B4-BE49-F238E27FC236}">
                <a16:creationId xmlns:a16="http://schemas.microsoft.com/office/drawing/2014/main" id="{79D0522A-471B-C2FD-BF4C-FBB58BC710D3}"/>
              </a:ext>
            </a:extLst>
          </p:cNvPr>
          <p:cNvSpPr/>
          <p:nvPr/>
        </p:nvSpPr>
        <p:spPr>
          <a:xfrm>
            <a:off x="2989868" y="147482"/>
            <a:ext cx="6268825" cy="461665"/>
          </a:xfrm>
          <a:prstGeom prst="rect">
            <a:avLst/>
          </a:prstGeom>
        </p:spPr>
        <p:txBody>
          <a:bodyPr wrap="square">
            <a:spAutoFit/>
          </a:bodyPr>
          <a:lstStyle/>
          <a:p>
            <a:pPr algn="ctr" rtl="1"/>
            <a:r>
              <a:rPr lang="fa-IR" sz="2400" b="1" dirty="0">
                <a:solidFill>
                  <a:schemeClr val="bg1"/>
                </a:solidFill>
                <a:latin typeface="Shabnam" panose="020B0603030804020204" pitchFamily="34" charset="-78"/>
                <a:cs typeface="Shabnam" panose="020B0603030804020204" pitchFamily="34" charset="-78"/>
              </a:rPr>
              <a:t>آینده یادگیری عمیق</a:t>
            </a:r>
          </a:p>
        </p:txBody>
      </p:sp>
      <p:pic>
        <p:nvPicPr>
          <p:cNvPr id="10" name="Picture 9">
            <a:extLst>
              <a:ext uri="{FF2B5EF4-FFF2-40B4-BE49-F238E27FC236}">
                <a16:creationId xmlns:a16="http://schemas.microsoft.com/office/drawing/2014/main" id="{866BA9DC-07F9-7560-F280-E0D4E5A51236}"/>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86834" y="2310600"/>
            <a:ext cx="5478424" cy="4108818"/>
          </a:xfrm>
          <a:prstGeom prst="rect">
            <a:avLst/>
          </a:prstGeom>
        </p:spPr>
      </p:pic>
    </p:spTree>
    <p:extLst>
      <p:ext uri="{BB962C8B-B14F-4D97-AF65-F5344CB8AC3E}">
        <p14:creationId xmlns:p14="http://schemas.microsoft.com/office/powerpoint/2010/main" val="102228497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B58E9AB2-5F71-ADCE-53FC-56CBBDA26424}"/>
              </a:ext>
            </a:extLst>
          </p:cNvPr>
          <p:cNvSpPr/>
          <p:nvPr/>
        </p:nvSpPr>
        <p:spPr>
          <a:xfrm>
            <a:off x="7416799" y="1896533"/>
            <a:ext cx="3826933" cy="4105433"/>
          </a:xfrm>
          <a:prstGeom prst="roundRect">
            <a:avLst/>
          </a:prstGeom>
          <a:noFill/>
          <a:ln w="28575">
            <a:solidFill>
              <a:srgbClr val="1F4E79"/>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3048000" y="1720840"/>
            <a:ext cx="6096000" cy="369332"/>
          </a:xfrm>
          <a:prstGeom prst="rect">
            <a:avLst/>
          </a:prstGeom>
        </p:spPr>
        <p:txBody>
          <a:bodyPr>
            <a:spAutoFit/>
          </a:bodyPr>
          <a:lstStyle/>
          <a:p>
            <a:endParaRPr lang="fa-IR" dirty="0"/>
          </a:p>
        </p:txBody>
      </p:sp>
      <p:sp>
        <p:nvSpPr>
          <p:cNvPr id="5" name="Rectangle 4">
            <a:extLst>
              <a:ext uri="{FF2B5EF4-FFF2-40B4-BE49-F238E27FC236}">
                <a16:creationId xmlns:a16="http://schemas.microsoft.com/office/drawing/2014/main" id="{79D0522A-471B-C2FD-BF4C-FBB58BC710D3}"/>
              </a:ext>
            </a:extLst>
          </p:cNvPr>
          <p:cNvSpPr/>
          <p:nvPr/>
        </p:nvSpPr>
        <p:spPr>
          <a:xfrm>
            <a:off x="2989868" y="147482"/>
            <a:ext cx="6268825" cy="461665"/>
          </a:xfrm>
          <a:prstGeom prst="rect">
            <a:avLst/>
          </a:prstGeom>
        </p:spPr>
        <p:txBody>
          <a:bodyPr wrap="square">
            <a:spAutoFit/>
          </a:bodyPr>
          <a:lstStyle/>
          <a:p>
            <a:pPr algn="ctr" rtl="1"/>
            <a:r>
              <a:rPr lang="fa-IR" sz="2400" b="1" dirty="0">
                <a:solidFill>
                  <a:schemeClr val="bg1"/>
                </a:solidFill>
                <a:latin typeface="Shabnam" panose="020B0603030804020204" pitchFamily="34" charset="-78"/>
                <a:cs typeface="Shabnam" panose="020B0603030804020204" pitchFamily="34" charset="-78"/>
              </a:rPr>
              <a:t>آینده یادگیری عمیق</a:t>
            </a:r>
          </a:p>
        </p:txBody>
      </p:sp>
      <p:sp>
        <p:nvSpPr>
          <p:cNvPr id="2" name="Rectangle 1">
            <a:extLst>
              <a:ext uri="{FF2B5EF4-FFF2-40B4-BE49-F238E27FC236}">
                <a16:creationId xmlns:a16="http://schemas.microsoft.com/office/drawing/2014/main" id="{A80AB548-2F70-6003-5448-94185FE58348}"/>
              </a:ext>
            </a:extLst>
          </p:cNvPr>
          <p:cNvSpPr/>
          <p:nvPr/>
        </p:nvSpPr>
        <p:spPr>
          <a:xfrm>
            <a:off x="466120" y="959093"/>
            <a:ext cx="5629880" cy="4939814"/>
          </a:xfrm>
          <a:prstGeom prst="rect">
            <a:avLst/>
          </a:prstGeom>
        </p:spPr>
        <p:txBody>
          <a:bodyPr wrap="square">
            <a:spAutoFit/>
          </a:bodyPr>
          <a:lstStyle/>
          <a:p>
            <a:pPr algn="justLow" rtl="1">
              <a:lnSpc>
                <a:spcPct val="300000"/>
              </a:lnSpc>
            </a:pPr>
            <a:r>
              <a:rPr lang="fa-IR" b="1" dirty="0">
                <a:solidFill>
                  <a:srgbClr val="FFC000"/>
                </a:solidFill>
                <a:latin typeface="Vazir" panose="020B0603030804020204" pitchFamily="34" charset="-78"/>
                <a:cs typeface="Vazir" panose="020B0603030804020204" pitchFamily="34" charset="-78"/>
              </a:rPr>
              <a:t>ادغام با سایر فناوری‌ها : </a:t>
            </a:r>
            <a:r>
              <a:rPr lang="fa-IR" dirty="0">
                <a:latin typeface="Vazir" panose="020B0603030804020204" pitchFamily="34" charset="-78"/>
                <a:cs typeface="Vazir" panose="020B0603030804020204" pitchFamily="34" charset="-78"/>
              </a:rPr>
              <a:t>یادگیری عمیق با سایر فناوری‌ها مانند بلاک چین و اینترنت اشیا ( </a:t>
            </a:r>
            <a:r>
              <a:rPr lang="en-US" dirty="0">
                <a:latin typeface="Vazir" panose="020B0603030804020204" pitchFamily="34" charset="-78"/>
                <a:cs typeface="Vazir" panose="020B0603030804020204" pitchFamily="34" charset="-78"/>
              </a:rPr>
              <a:t>IoT</a:t>
            </a:r>
            <a:r>
              <a:rPr lang="fa-IR" dirty="0">
                <a:latin typeface="Vazir" panose="020B0603030804020204" pitchFamily="34" charset="-78"/>
                <a:cs typeface="Vazir" panose="020B0603030804020204" pitchFamily="34" charset="-78"/>
              </a:rPr>
              <a:t> ) برای ایجاد برنامه‌های کاربردی جدید ادغام خواهد شد و انقلابی تازه به راه بیندازد.</a:t>
            </a:r>
          </a:p>
          <a:p>
            <a:pPr algn="justLow" rtl="1">
              <a:lnSpc>
                <a:spcPct val="300000"/>
              </a:lnSpc>
            </a:pPr>
            <a:r>
              <a:rPr lang="fa-IR" dirty="0">
                <a:latin typeface="Vazir" panose="020B0603030804020204" pitchFamily="34" charset="-78"/>
                <a:cs typeface="Vazir" panose="020B0603030804020204" pitchFamily="34" charset="-78"/>
              </a:rPr>
              <a:t>برنامه‌های کاربردی جدید : دیپ لرنینگ برای یافتن برنامه‌های کاربردی جدید و استفاده از آن‌ها در زمینه‌های مختلف مانند مالی، آموزشی و سرگرمی ادامه خواهد یافت.</a:t>
            </a:r>
          </a:p>
        </p:txBody>
      </p:sp>
      <p:pic>
        <p:nvPicPr>
          <p:cNvPr id="8" name="Picture 7">
            <a:extLst>
              <a:ext uri="{FF2B5EF4-FFF2-40B4-BE49-F238E27FC236}">
                <a16:creationId xmlns:a16="http://schemas.microsoft.com/office/drawing/2014/main" id="{78F4DA5C-5874-F013-03D7-C8EC720A13A4}"/>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633577" y="855379"/>
            <a:ext cx="4043449" cy="2613642"/>
          </a:xfrm>
          <a:prstGeom prst="roundRect">
            <a:avLst/>
          </a:prstGeom>
        </p:spPr>
      </p:pic>
      <p:pic>
        <p:nvPicPr>
          <p:cNvPr id="10" name="Picture 9">
            <a:extLst>
              <a:ext uri="{FF2B5EF4-FFF2-40B4-BE49-F238E27FC236}">
                <a16:creationId xmlns:a16="http://schemas.microsoft.com/office/drawing/2014/main" id="{85C0C132-4190-3CBB-BE01-49CF2EDD30A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445730" y="3715253"/>
            <a:ext cx="3426906" cy="2827867"/>
          </a:xfrm>
          <a:prstGeom prst="roundRect">
            <a:avLst/>
          </a:prstGeom>
        </p:spPr>
      </p:pic>
    </p:spTree>
    <p:extLst>
      <p:ext uri="{BB962C8B-B14F-4D97-AF65-F5344CB8AC3E}">
        <p14:creationId xmlns:p14="http://schemas.microsoft.com/office/powerpoint/2010/main" val="32435307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898037" y="1135574"/>
            <a:ext cx="5840360" cy="4939814"/>
          </a:xfrm>
          <a:prstGeom prst="rect">
            <a:avLst/>
          </a:prstGeom>
        </p:spPr>
        <p:txBody>
          <a:bodyPr wrap="square">
            <a:spAutoFit/>
          </a:bodyPr>
          <a:lstStyle/>
          <a:p>
            <a:pPr algn="justLow" rtl="1">
              <a:lnSpc>
                <a:spcPct val="300000"/>
              </a:lnSpc>
            </a:pPr>
            <a:r>
              <a:rPr lang="fa-IR" dirty="0">
                <a:latin typeface="Vazir" panose="020B0603030804020204" pitchFamily="34" charset="-78"/>
                <a:cs typeface="Vazir" panose="020B0603030804020204" pitchFamily="34" charset="-78"/>
              </a:rPr>
              <a:t>این حوزه از فناوری، شاخه‌ای مهم در «علم داده» </a:t>
            </a:r>
            <a:r>
              <a:rPr lang="en-US" dirty="0" err="1">
                <a:latin typeface="Vazir" panose="020B0603030804020204" pitchFamily="34" charset="-78"/>
                <a:cs typeface="Vazir" panose="020B0603030804020204" pitchFamily="34" charset="-78"/>
              </a:rPr>
              <a:t>DataScience</a:t>
            </a:r>
            <a:r>
              <a:rPr lang="en-US" dirty="0">
                <a:latin typeface="Vazir" panose="020B0603030804020204" pitchFamily="34" charset="-78"/>
                <a:cs typeface="Vazir" panose="020B0603030804020204" pitchFamily="34" charset="-78"/>
              </a:rPr>
              <a:t>) </a:t>
            </a:r>
            <a:r>
              <a:rPr lang="fa-IR" dirty="0">
                <a:latin typeface="Vazir" panose="020B0603030804020204" pitchFamily="34" charset="-78"/>
                <a:cs typeface="Vazir" panose="020B0603030804020204" pitchFamily="34" charset="-78"/>
              </a:rPr>
              <a:t> ) است، زیرا اصلی‌ترین مباحث این شاخه، آمار و مدل‌سازی برای پیش‌بینی مسائل مختلف را شامل می‌شود. مهندسان علم داده با استفاده از روش‌های یادگیری عمیق می‌توانند جمع‌آوری، تجزیه و تحلیل و تفسیر حجم عظیمی از داده‌ها را سریع‌تر و آسان‌تر انجام دهند.</a:t>
            </a:r>
            <a:endParaRPr lang="en-US"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E1A5FC2A-8916-2AD9-83FC-2635D0F59082}"/>
              </a:ext>
            </a:extLst>
          </p:cNvPr>
          <p:cNvSpPr/>
          <p:nvPr/>
        </p:nvSpPr>
        <p:spPr>
          <a:xfrm>
            <a:off x="2961587" y="147482"/>
            <a:ext cx="6268825" cy="477054"/>
          </a:xfrm>
          <a:prstGeom prst="rect">
            <a:avLst/>
          </a:prstGeom>
        </p:spPr>
        <p:txBody>
          <a:bodyPr wrap="square">
            <a:spAutoFit/>
          </a:bodyPr>
          <a:lstStyle/>
          <a:p>
            <a:pPr algn="ctr" rtl="1"/>
            <a:r>
              <a:rPr lang="fa-IR" sz="2500" b="1" dirty="0">
                <a:solidFill>
                  <a:schemeClr val="bg1"/>
                </a:solidFill>
                <a:latin typeface="Shabnam" panose="020B0603030804020204" pitchFamily="34" charset="-78"/>
                <a:cs typeface="Shabnam" panose="020B0603030804020204" pitchFamily="34" charset="-78"/>
              </a:rPr>
              <a:t>یادگیری عمیق چیست؟</a:t>
            </a:r>
            <a:endParaRPr lang="en-US" sz="2500" b="1" dirty="0">
              <a:solidFill>
                <a:schemeClr val="bg1"/>
              </a:solidFill>
              <a:latin typeface="Shabnam" panose="020B0603030804020204" pitchFamily="34" charset="-78"/>
              <a:cs typeface="Shabnam" panose="020B0603030804020204" pitchFamily="34" charset="-78"/>
            </a:endParaRPr>
          </a:p>
        </p:txBody>
      </p:sp>
      <p:pic>
        <p:nvPicPr>
          <p:cNvPr id="8" name="Picture 7">
            <a:extLst>
              <a:ext uri="{FF2B5EF4-FFF2-40B4-BE49-F238E27FC236}">
                <a16:creationId xmlns:a16="http://schemas.microsoft.com/office/drawing/2014/main" id="{EEFE601B-2FE0-4827-D921-4737F9A0CD1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43110" y="1135574"/>
            <a:ext cx="5236954" cy="4710190"/>
          </a:xfrm>
          <a:prstGeom prst="rect">
            <a:avLst/>
          </a:prstGeom>
        </p:spPr>
      </p:pic>
    </p:spTree>
    <p:extLst>
      <p:ext uri="{BB962C8B-B14F-4D97-AF65-F5344CB8AC3E}">
        <p14:creationId xmlns:p14="http://schemas.microsoft.com/office/powerpoint/2010/main" val="110427299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0" y="1720840"/>
            <a:ext cx="6096000" cy="369332"/>
          </a:xfrm>
          <a:prstGeom prst="rect">
            <a:avLst/>
          </a:prstGeom>
        </p:spPr>
        <p:txBody>
          <a:bodyPr>
            <a:spAutoFit/>
          </a:bodyPr>
          <a:lstStyle/>
          <a:p>
            <a:endParaRPr lang="fa-IR" dirty="0"/>
          </a:p>
        </p:txBody>
      </p:sp>
      <p:sp>
        <p:nvSpPr>
          <p:cNvPr id="4" name="Rectangle 3"/>
          <p:cNvSpPr/>
          <p:nvPr/>
        </p:nvSpPr>
        <p:spPr>
          <a:xfrm>
            <a:off x="293511" y="3267650"/>
            <a:ext cx="11604978" cy="3277820"/>
          </a:xfrm>
          <a:prstGeom prst="rect">
            <a:avLst/>
          </a:prstGeom>
        </p:spPr>
        <p:txBody>
          <a:bodyPr wrap="square">
            <a:spAutoFit/>
          </a:bodyPr>
          <a:lstStyle/>
          <a:p>
            <a:pPr algn="ctr" rtl="1">
              <a:lnSpc>
                <a:spcPct val="300000"/>
              </a:lnSpc>
            </a:pPr>
            <a:r>
              <a:rPr lang="fa-IR" dirty="0">
                <a:latin typeface="Vazir" panose="020B0603030804020204" pitchFamily="34" charset="-78"/>
                <a:cs typeface="Vazir" panose="020B0603030804020204" pitchFamily="34" charset="-78"/>
              </a:rPr>
              <a:t>یادگیری عمیق یک حوزه پیشرفته از هوش مصنوعی است که با استفاده از شبکه‌های عصبی عمیق، توانایی تحلیل و فهم داده‌های پیچیده را دارد. این تکنولوژی در بسیاری از حوزه‌ها مانند تشخیص تصویر، پردازش زبان طبیعی، خودران، پزشکی و بسیاری موارد دیگر کاربرد دارد . با ادامه پیشرفت تکنولوژی و تحقیقات بیشتر، انتظار میرود که یادگیری عمیق در آینده نقش مهمی در توسعه و پیشرفت فناوری‌های هوش مصنوعی و ماشینی ایفا کند.</a:t>
            </a:r>
          </a:p>
        </p:txBody>
      </p:sp>
      <p:sp>
        <p:nvSpPr>
          <p:cNvPr id="7" name="Rectangle 6">
            <a:extLst>
              <a:ext uri="{FF2B5EF4-FFF2-40B4-BE49-F238E27FC236}">
                <a16:creationId xmlns:a16="http://schemas.microsoft.com/office/drawing/2014/main" id="{CA98309A-CC68-1BCE-E55C-468D3B87AD5F}"/>
              </a:ext>
            </a:extLst>
          </p:cNvPr>
          <p:cNvSpPr/>
          <p:nvPr/>
        </p:nvSpPr>
        <p:spPr>
          <a:xfrm>
            <a:off x="2989868" y="147482"/>
            <a:ext cx="6268825" cy="461665"/>
          </a:xfrm>
          <a:prstGeom prst="rect">
            <a:avLst/>
          </a:prstGeom>
        </p:spPr>
        <p:txBody>
          <a:bodyPr wrap="square">
            <a:spAutoFit/>
          </a:bodyPr>
          <a:lstStyle/>
          <a:p>
            <a:pPr algn="ctr" rtl="1"/>
            <a:r>
              <a:rPr lang="fa-IR" sz="2400" b="1" dirty="0">
                <a:solidFill>
                  <a:schemeClr val="bg1"/>
                </a:solidFill>
                <a:latin typeface="Shabnam" panose="020B0603030804020204" pitchFamily="34" charset="-78"/>
                <a:cs typeface="Shabnam" panose="020B0603030804020204" pitchFamily="34" charset="-78"/>
              </a:rPr>
              <a:t>جمع بندی</a:t>
            </a:r>
          </a:p>
        </p:txBody>
      </p:sp>
      <p:grpSp>
        <p:nvGrpSpPr>
          <p:cNvPr id="11" name="Group 10">
            <a:extLst>
              <a:ext uri="{FF2B5EF4-FFF2-40B4-BE49-F238E27FC236}">
                <a16:creationId xmlns:a16="http://schemas.microsoft.com/office/drawing/2014/main" id="{62EF9D90-83E1-A103-5C1E-7E488556C8A1}"/>
              </a:ext>
            </a:extLst>
          </p:cNvPr>
          <p:cNvGrpSpPr/>
          <p:nvPr/>
        </p:nvGrpSpPr>
        <p:grpSpPr>
          <a:xfrm>
            <a:off x="3989917" y="901701"/>
            <a:ext cx="4212165" cy="2527299"/>
            <a:chOff x="1333500" y="571500"/>
            <a:chExt cx="9525000" cy="5715000"/>
          </a:xfrm>
        </p:grpSpPr>
        <p:pic>
          <p:nvPicPr>
            <p:cNvPr id="9" name="Picture 8">
              <a:extLst>
                <a:ext uri="{FF2B5EF4-FFF2-40B4-BE49-F238E27FC236}">
                  <a16:creationId xmlns:a16="http://schemas.microsoft.com/office/drawing/2014/main" id="{F15ADD0D-2369-30E4-9CF4-D7404D0465E6}"/>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333500" y="571500"/>
              <a:ext cx="9525000" cy="5715000"/>
            </a:xfrm>
            <a:prstGeom prst="roundRect">
              <a:avLst>
                <a:gd name="adj" fmla="val 9520"/>
              </a:avLst>
            </a:prstGeom>
          </p:spPr>
        </p:pic>
        <p:sp>
          <p:nvSpPr>
            <p:cNvPr id="10" name="Rectangle 9">
              <a:extLst>
                <a:ext uri="{FF2B5EF4-FFF2-40B4-BE49-F238E27FC236}">
                  <a16:creationId xmlns:a16="http://schemas.microsoft.com/office/drawing/2014/main" id="{0BFC171A-3F0A-A9D8-CC9E-0BA03A328606}"/>
                </a:ext>
              </a:extLst>
            </p:cNvPr>
            <p:cNvSpPr/>
            <p:nvPr/>
          </p:nvSpPr>
          <p:spPr>
            <a:xfrm>
              <a:off x="8500022" y="798287"/>
              <a:ext cx="2156177" cy="677786"/>
            </a:xfrm>
            <a:prstGeom prst="roundRect">
              <a:avLst/>
            </a:prstGeom>
            <a:solidFill>
              <a:srgbClr val="DBEE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18950194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0" y="1720840"/>
            <a:ext cx="6096000" cy="369332"/>
          </a:xfrm>
          <a:prstGeom prst="rect">
            <a:avLst/>
          </a:prstGeom>
        </p:spPr>
        <p:txBody>
          <a:bodyPr>
            <a:spAutoFit/>
          </a:bodyPr>
          <a:lstStyle/>
          <a:p>
            <a:endParaRPr lang="fa-IR" dirty="0"/>
          </a:p>
        </p:txBody>
      </p:sp>
      <p:sp>
        <p:nvSpPr>
          <p:cNvPr id="4" name="Rectangle 3"/>
          <p:cNvSpPr/>
          <p:nvPr/>
        </p:nvSpPr>
        <p:spPr>
          <a:xfrm>
            <a:off x="523376" y="1351508"/>
            <a:ext cx="4205941"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https://blog.faradars.org</a:t>
            </a:r>
          </a:p>
        </p:txBody>
      </p:sp>
      <p:sp>
        <p:nvSpPr>
          <p:cNvPr id="6" name="Rectangle 5"/>
          <p:cNvSpPr/>
          <p:nvPr/>
        </p:nvSpPr>
        <p:spPr>
          <a:xfrm>
            <a:off x="523376" y="1905506"/>
            <a:ext cx="3420977"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https://7learn.com</a:t>
            </a:r>
          </a:p>
        </p:txBody>
      </p:sp>
      <p:sp>
        <p:nvSpPr>
          <p:cNvPr id="7" name="Rectangle 6"/>
          <p:cNvSpPr/>
          <p:nvPr/>
        </p:nvSpPr>
        <p:spPr>
          <a:xfrm>
            <a:off x="523376" y="2459504"/>
            <a:ext cx="5498609"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https://www.konkurcomputer.ir</a:t>
            </a:r>
          </a:p>
        </p:txBody>
      </p:sp>
      <p:sp>
        <p:nvSpPr>
          <p:cNvPr id="8" name="Rectangle 7"/>
          <p:cNvSpPr/>
          <p:nvPr/>
        </p:nvSpPr>
        <p:spPr>
          <a:xfrm>
            <a:off x="523376" y="3013502"/>
            <a:ext cx="5971826"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https://danapardaz.com</a:t>
            </a:r>
          </a:p>
        </p:txBody>
      </p:sp>
      <p:sp>
        <p:nvSpPr>
          <p:cNvPr id="5" name="Rectangle 4">
            <a:extLst>
              <a:ext uri="{FF2B5EF4-FFF2-40B4-BE49-F238E27FC236}">
                <a16:creationId xmlns:a16="http://schemas.microsoft.com/office/drawing/2014/main" id="{1BE91C53-DF79-2FD3-A4A8-FFE0DBA2D83D}"/>
              </a:ext>
            </a:extLst>
          </p:cNvPr>
          <p:cNvSpPr/>
          <p:nvPr/>
        </p:nvSpPr>
        <p:spPr>
          <a:xfrm>
            <a:off x="2989868" y="147482"/>
            <a:ext cx="6268825" cy="461665"/>
          </a:xfrm>
          <a:prstGeom prst="rect">
            <a:avLst/>
          </a:prstGeom>
        </p:spPr>
        <p:txBody>
          <a:bodyPr wrap="square">
            <a:spAutoFit/>
          </a:bodyPr>
          <a:lstStyle/>
          <a:p>
            <a:pPr algn="ctr" rtl="1"/>
            <a:r>
              <a:rPr lang="fa-IR" sz="2400" b="1" dirty="0">
                <a:solidFill>
                  <a:schemeClr val="bg1"/>
                </a:solidFill>
                <a:latin typeface="Shabnam" panose="020B0603030804020204" pitchFamily="34" charset="-78"/>
                <a:cs typeface="Shabnam" panose="020B0603030804020204" pitchFamily="34" charset="-78"/>
              </a:rPr>
              <a:t>منابع</a:t>
            </a:r>
            <a:endParaRPr lang="en-US" sz="2400" b="1" dirty="0">
              <a:solidFill>
                <a:schemeClr val="bg1"/>
              </a:solidFill>
              <a:latin typeface="Shabnam" panose="020B0603030804020204" pitchFamily="34" charset="-78"/>
              <a:cs typeface="Shabnam" panose="020B0603030804020204" pitchFamily="34" charset="-78"/>
            </a:endParaRPr>
          </a:p>
        </p:txBody>
      </p:sp>
      <p:pic>
        <p:nvPicPr>
          <p:cNvPr id="9" name="Picture 8">
            <a:extLst>
              <a:ext uri="{FF2B5EF4-FFF2-40B4-BE49-F238E27FC236}">
                <a16:creationId xmlns:a16="http://schemas.microsoft.com/office/drawing/2014/main" id="{653BB3D5-2575-F08F-9893-1358957FD15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958490" y="441694"/>
            <a:ext cx="6268824" cy="6268824"/>
          </a:xfrm>
          <a:prstGeom prst="rect">
            <a:avLst/>
          </a:prstGeom>
        </p:spPr>
      </p:pic>
    </p:spTree>
    <p:extLst>
      <p:ext uri="{BB962C8B-B14F-4D97-AF65-F5344CB8AC3E}">
        <p14:creationId xmlns:p14="http://schemas.microsoft.com/office/powerpoint/2010/main" val="362686694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A244D1B-BDD4-4455-EB5B-E2690B53DE5E}"/>
              </a:ext>
            </a:extLst>
          </p:cNvPr>
          <p:cNvSpPr/>
          <p:nvPr/>
        </p:nvSpPr>
        <p:spPr>
          <a:xfrm>
            <a:off x="2961587" y="2495571"/>
            <a:ext cx="6268825" cy="1200329"/>
          </a:xfrm>
          <a:prstGeom prst="rect">
            <a:avLst/>
          </a:prstGeom>
        </p:spPr>
        <p:txBody>
          <a:bodyPr wrap="square">
            <a:spAutoFit/>
          </a:bodyPr>
          <a:lstStyle/>
          <a:p>
            <a:pPr algn="ctr" rtl="1"/>
            <a:r>
              <a:rPr lang="fa-IR" sz="7200" b="1" dirty="0">
                <a:solidFill>
                  <a:schemeClr val="bg1"/>
                </a:solidFill>
                <a:latin typeface="Shabnam" panose="020B0603030804020204" pitchFamily="34" charset="-78"/>
                <a:cs typeface="Shabnam" panose="020B0603030804020204" pitchFamily="34" charset="-78"/>
              </a:rPr>
              <a:t>با تشکر از شما</a:t>
            </a:r>
          </a:p>
        </p:txBody>
      </p:sp>
    </p:spTree>
    <p:extLst>
      <p:ext uri="{BB962C8B-B14F-4D97-AF65-F5344CB8AC3E}">
        <p14:creationId xmlns:p14="http://schemas.microsoft.com/office/powerpoint/2010/main" val="37247090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4550" y="786771"/>
            <a:ext cx="11422897" cy="1615827"/>
          </a:xfrm>
          <a:prstGeom prst="rect">
            <a:avLst/>
          </a:prstGeom>
        </p:spPr>
        <p:txBody>
          <a:bodyPr wrap="square">
            <a:spAutoFit/>
          </a:bodyPr>
          <a:lstStyle/>
          <a:p>
            <a:pPr algn="ctr" rtl="1">
              <a:lnSpc>
                <a:spcPct val="300000"/>
              </a:lnSpc>
            </a:pPr>
            <a:r>
              <a:rPr lang="fa-IR" dirty="0">
                <a:latin typeface="Vazir" panose="020B0603030804020204" pitchFamily="34" charset="-78"/>
                <a:cs typeface="Vazir" panose="020B0603030804020204" pitchFamily="34" charset="-78"/>
              </a:rPr>
              <a:t>الگوریتم‌های یادگیری عمیق با در اختیار داشتن ورودی‌های مختلفی از دنیای بیرون مانند تصاویر، صوت و متن، به دنبال پیدا کردن الگوهایی هستند که با استفاده از آن‌ها بتوانند پیش‌بینی خاصی را پیرامون موضوع مطرح شده انجام دهند.</a:t>
            </a:r>
            <a:endParaRPr lang="en-US"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13FF806D-3C2D-CFF3-DCE9-0581B8FC09FA}"/>
              </a:ext>
            </a:extLst>
          </p:cNvPr>
          <p:cNvSpPr/>
          <p:nvPr/>
        </p:nvSpPr>
        <p:spPr>
          <a:xfrm>
            <a:off x="2961587" y="147482"/>
            <a:ext cx="6268825" cy="477054"/>
          </a:xfrm>
          <a:prstGeom prst="rect">
            <a:avLst/>
          </a:prstGeom>
        </p:spPr>
        <p:txBody>
          <a:bodyPr wrap="square">
            <a:spAutoFit/>
          </a:bodyPr>
          <a:lstStyle/>
          <a:p>
            <a:pPr algn="ctr" rtl="1"/>
            <a:r>
              <a:rPr lang="fa-IR" sz="2500" b="1" dirty="0">
                <a:solidFill>
                  <a:schemeClr val="bg1"/>
                </a:solidFill>
                <a:latin typeface="Shabnam" panose="020B0603030804020204" pitchFamily="34" charset="-78"/>
                <a:cs typeface="Shabnam" panose="020B0603030804020204" pitchFamily="34" charset="-78"/>
              </a:rPr>
              <a:t>یادگیری عمیق چیست؟</a:t>
            </a:r>
            <a:endParaRPr lang="en-US" sz="2500" b="1" dirty="0">
              <a:solidFill>
                <a:schemeClr val="bg1"/>
              </a:solidFill>
              <a:latin typeface="Shabnam" panose="020B0603030804020204" pitchFamily="34" charset="-78"/>
              <a:cs typeface="Shabnam" panose="020B0603030804020204" pitchFamily="34" charset="-78"/>
            </a:endParaRPr>
          </a:p>
        </p:txBody>
      </p:sp>
      <p:pic>
        <p:nvPicPr>
          <p:cNvPr id="8" name="Picture 7">
            <a:extLst>
              <a:ext uri="{FF2B5EF4-FFF2-40B4-BE49-F238E27FC236}">
                <a16:creationId xmlns:a16="http://schemas.microsoft.com/office/drawing/2014/main" id="{6B9AB8B3-F4FF-E786-75C3-6D53A08C192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252131" y="2589243"/>
            <a:ext cx="7687733" cy="3732319"/>
          </a:xfrm>
          <a:prstGeom prst="rect">
            <a:avLst/>
          </a:prstGeom>
        </p:spPr>
      </p:pic>
    </p:spTree>
    <p:extLst>
      <p:ext uri="{BB962C8B-B14F-4D97-AF65-F5344CB8AC3E}">
        <p14:creationId xmlns:p14="http://schemas.microsoft.com/office/powerpoint/2010/main" val="12161888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12953" y="1122768"/>
            <a:ext cx="11425085" cy="1754326"/>
          </a:xfrm>
          <a:prstGeom prst="rect">
            <a:avLst/>
          </a:prstGeom>
        </p:spPr>
        <p:txBody>
          <a:bodyPr wrap="square">
            <a:spAutoFit/>
          </a:bodyPr>
          <a:lstStyle/>
          <a:p>
            <a:pPr algn="justLow" rtl="1">
              <a:lnSpc>
                <a:spcPct val="300000"/>
              </a:lnSpc>
            </a:pPr>
            <a:r>
              <a:rPr lang="fa-IR" dirty="0">
                <a:latin typeface="Vazir" panose="020B0603030804020204" pitchFamily="34" charset="-78"/>
                <a:cs typeface="Vazir" panose="020B0603030804020204" pitchFamily="34" charset="-78"/>
              </a:rPr>
              <a:t>مدل‌های یادگیری عمیق از ساختارهای لایه به لایه‌ای تشکیل شده‌اند که به آن‌ها «شبکه عصبی»</a:t>
            </a:r>
            <a:r>
              <a:rPr lang="en-US" dirty="0">
                <a:latin typeface="Vazir" panose="020B0603030804020204" pitchFamily="34" charset="-78"/>
                <a:cs typeface="Vazir" panose="020B0603030804020204" pitchFamily="34" charset="-78"/>
              </a:rPr>
              <a:t>Neural Network) </a:t>
            </a:r>
            <a:r>
              <a:rPr lang="fa-IR" dirty="0">
                <a:latin typeface="Vazir" panose="020B0603030804020204" pitchFamily="34" charset="-78"/>
                <a:cs typeface="Vazir" panose="020B0603030804020204" pitchFamily="34" charset="-78"/>
              </a:rPr>
              <a:t> ) گفته می‌‌شود. طرح چنین ساختاری، الهام‌گرفته از مغز انسان است. «نورون‌های» </a:t>
            </a:r>
            <a:r>
              <a:rPr lang="en-US" dirty="0">
                <a:latin typeface="Vazir" panose="020B0603030804020204" pitchFamily="34" charset="-78"/>
                <a:cs typeface="Vazir" panose="020B0603030804020204" pitchFamily="34" charset="-78"/>
              </a:rPr>
              <a:t>Neurons) </a:t>
            </a:r>
            <a:r>
              <a:rPr lang="fa-IR" dirty="0">
                <a:latin typeface="Vazir" panose="020B0603030804020204" pitchFamily="34" charset="-78"/>
                <a:cs typeface="Vazir" panose="020B0603030804020204" pitchFamily="34" charset="-78"/>
              </a:rPr>
              <a:t> ) مغز انسان دارای اجزایی با نام‌های «دندریت» (</a:t>
            </a:r>
            <a:r>
              <a:rPr lang="en-US" dirty="0">
                <a:latin typeface="Vazir" panose="020B0603030804020204" pitchFamily="34" charset="-78"/>
                <a:cs typeface="Vazir" panose="020B0603030804020204" pitchFamily="34" charset="-78"/>
              </a:rPr>
              <a:t>Dendrite</a:t>
            </a:r>
            <a:r>
              <a:rPr lang="fa-IR" dirty="0">
                <a:latin typeface="Vazir" panose="020B0603030804020204" pitchFamily="34" charset="-78"/>
                <a:cs typeface="Vazir" panose="020B0603030804020204" pitchFamily="34" charset="-78"/>
              </a:rPr>
              <a:t> )</a:t>
            </a:r>
            <a:r>
              <a:rPr lang="en-US" dirty="0">
                <a:latin typeface="Vazir" panose="020B0603030804020204" pitchFamily="34" charset="-78"/>
                <a:cs typeface="Vazir" panose="020B0603030804020204" pitchFamily="34" charset="-78"/>
              </a:rPr>
              <a:t>، </a:t>
            </a:r>
            <a:r>
              <a:rPr lang="fa-IR" dirty="0">
                <a:latin typeface="Vazir" panose="020B0603030804020204" pitchFamily="34" charset="-78"/>
                <a:cs typeface="Vazir" panose="020B0603030804020204" pitchFamily="34" charset="-78"/>
              </a:rPr>
              <a:t>« هسته» (</a:t>
            </a:r>
            <a:r>
              <a:rPr lang="en-US" dirty="0">
                <a:latin typeface="Vazir" panose="020B0603030804020204" pitchFamily="34" charset="-78"/>
                <a:cs typeface="Vazir" panose="020B0603030804020204" pitchFamily="34" charset="-78"/>
              </a:rPr>
              <a:t>Nucleus</a:t>
            </a:r>
            <a:r>
              <a:rPr lang="fa-IR" dirty="0">
                <a:latin typeface="Vazir" panose="020B0603030804020204" pitchFamily="34" charset="-78"/>
                <a:cs typeface="Vazir" panose="020B0603030804020204" pitchFamily="34" charset="-78"/>
              </a:rPr>
              <a:t>)</a:t>
            </a:r>
            <a:r>
              <a:rPr lang="en-US" dirty="0">
                <a:latin typeface="Vazir" panose="020B0603030804020204" pitchFamily="34" charset="-78"/>
                <a:cs typeface="Vazir" panose="020B0603030804020204" pitchFamily="34" charset="-78"/>
              </a:rPr>
              <a:t>، </a:t>
            </a:r>
            <a:r>
              <a:rPr lang="fa-IR" dirty="0">
                <a:latin typeface="Vazir" panose="020B0603030804020204" pitchFamily="34" charset="-78"/>
                <a:cs typeface="Vazir" panose="020B0603030804020204" pitchFamily="34" charset="-78"/>
              </a:rPr>
              <a:t>«جسم سلولی» ( </a:t>
            </a:r>
            <a:r>
              <a:rPr lang="en-US" dirty="0">
                <a:latin typeface="Vazir" panose="020B0603030804020204" pitchFamily="34" charset="-78"/>
                <a:cs typeface="Vazir" panose="020B0603030804020204" pitchFamily="34" charset="-78"/>
              </a:rPr>
              <a:t>Cell Body</a:t>
            </a:r>
            <a:r>
              <a:rPr lang="fa-IR" dirty="0">
                <a:latin typeface="Vazir" panose="020B0603030804020204" pitchFamily="34" charset="-78"/>
                <a:cs typeface="Vazir" panose="020B0603030804020204" pitchFamily="34" charset="-78"/>
              </a:rPr>
              <a:t>  )</a:t>
            </a:r>
            <a:r>
              <a:rPr lang="en-US" dirty="0">
                <a:latin typeface="Vazir" panose="020B0603030804020204" pitchFamily="34" charset="-78"/>
                <a:cs typeface="Vazir" panose="020B0603030804020204" pitchFamily="34" charset="-78"/>
              </a:rPr>
              <a:t>، </a:t>
            </a:r>
            <a:r>
              <a:rPr lang="fa-IR" dirty="0">
                <a:latin typeface="Vazir" panose="020B0603030804020204" pitchFamily="34" charset="-78"/>
                <a:cs typeface="Vazir" panose="020B0603030804020204" pitchFamily="34" charset="-78"/>
              </a:rPr>
              <a:t>« آکسون» (</a:t>
            </a:r>
            <a:r>
              <a:rPr lang="en-US" dirty="0">
                <a:latin typeface="Vazir" panose="020B0603030804020204" pitchFamily="34" charset="-78"/>
                <a:cs typeface="Vazir" panose="020B0603030804020204" pitchFamily="34" charset="-78"/>
              </a:rPr>
              <a:t>Axon </a:t>
            </a:r>
            <a:r>
              <a:rPr lang="fa-IR" dirty="0">
                <a:latin typeface="Vazir" panose="020B0603030804020204" pitchFamily="34" charset="-78"/>
                <a:cs typeface="Vazir" panose="020B0603030804020204" pitchFamily="34" charset="-78"/>
              </a:rPr>
              <a:t> ) و «پایانه‌های آکسون </a:t>
            </a:r>
            <a:r>
              <a:rPr lang="en-US" dirty="0">
                <a:latin typeface="Vazir" panose="020B0603030804020204" pitchFamily="34" charset="-78"/>
                <a:cs typeface="Vazir" panose="020B0603030804020204" pitchFamily="34" charset="-78"/>
              </a:rPr>
              <a:t>| </a:t>
            </a:r>
            <a:r>
              <a:rPr lang="fa-IR" dirty="0">
                <a:latin typeface="Vazir" panose="020B0603030804020204" pitchFamily="34" charset="-78"/>
                <a:cs typeface="Vazir" panose="020B0603030804020204" pitchFamily="34" charset="-78"/>
              </a:rPr>
              <a:t>سیناپس» (</a:t>
            </a:r>
            <a:r>
              <a:rPr lang="en-US" dirty="0">
                <a:latin typeface="Vazir" panose="020B0603030804020204" pitchFamily="34" charset="-78"/>
                <a:cs typeface="Vazir" panose="020B0603030804020204" pitchFamily="34" charset="-78"/>
              </a:rPr>
              <a:t>Axon Terminals | Synapse </a:t>
            </a:r>
            <a:r>
              <a:rPr lang="fa-IR" dirty="0">
                <a:latin typeface="Vazir" panose="020B0603030804020204" pitchFamily="34" charset="-78"/>
                <a:cs typeface="Vazir" panose="020B0603030804020204" pitchFamily="34" charset="-78"/>
              </a:rPr>
              <a:t> )هستند. </a:t>
            </a:r>
            <a:endParaRPr lang="en-US"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12953" y="3205316"/>
            <a:ext cx="3421197" cy="3291278"/>
          </a:xfrm>
          <a:prstGeom prst="rect">
            <a:avLst/>
          </a:prstGeom>
        </p:spPr>
      </p:pic>
      <p:sp>
        <p:nvSpPr>
          <p:cNvPr id="6" name="Rectangle 5">
            <a:extLst>
              <a:ext uri="{FF2B5EF4-FFF2-40B4-BE49-F238E27FC236}">
                <a16:creationId xmlns:a16="http://schemas.microsoft.com/office/drawing/2014/main" id="{BC5A9A3C-0AEC-F3C3-AEB1-ED72B0029846}"/>
              </a:ext>
            </a:extLst>
          </p:cNvPr>
          <p:cNvSpPr/>
          <p:nvPr/>
        </p:nvSpPr>
        <p:spPr>
          <a:xfrm>
            <a:off x="2961587" y="147482"/>
            <a:ext cx="6268825" cy="477054"/>
          </a:xfrm>
          <a:prstGeom prst="rect">
            <a:avLst/>
          </a:prstGeom>
        </p:spPr>
        <p:txBody>
          <a:bodyPr wrap="square">
            <a:spAutoFit/>
          </a:bodyPr>
          <a:lstStyle/>
          <a:p>
            <a:pPr algn="ctr" rtl="1"/>
            <a:r>
              <a:rPr lang="fa-IR" sz="2500" b="1" dirty="0">
                <a:solidFill>
                  <a:schemeClr val="bg1"/>
                </a:solidFill>
                <a:latin typeface="Shabnam" panose="020B0603030804020204" pitchFamily="34" charset="-78"/>
                <a:cs typeface="Shabnam" panose="020B0603030804020204" pitchFamily="34" charset="-78"/>
              </a:rPr>
              <a:t>یادگیری عمیق چیست؟</a:t>
            </a:r>
            <a:endParaRPr lang="en-US" sz="25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5582024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C5A9A3C-0AEC-F3C3-AEB1-ED72B0029846}"/>
              </a:ext>
            </a:extLst>
          </p:cNvPr>
          <p:cNvSpPr/>
          <p:nvPr/>
        </p:nvSpPr>
        <p:spPr>
          <a:xfrm>
            <a:off x="2961587" y="147482"/>
            <a:ext cx="6268825" cy="477054"/>
          </a:xfrm>
          <a:prstGeom prst="rect">
            <a:avLst/>
          </a:prstGeom>
        </p:spPr>
        <p:txBody>
          <a:bodyPr wrap="square">
            <a:spAutoFit/>
          </a:bodyPr>
          <a:lstStyle/>
          <a:p>
            <a:pPr algn="ctr" rtl="1"/>
            <a:r>
              <a:rPr lang="fa-IR" sz="2500" b="1" dirty="0">
                <a:solidFill>
                  <a:schemeClr val="bg1"/>
                </a:solidFill>
                <a:latin typeface="Shabnam" panose="020B0603030804020204" pitchFamily="34" charset="-78"/>
                <a:cs typeface="Shabnam" panose="020B0603030804020204" pitchFamily="34" charset="-78"/>
              </a:rPr>
              <a:t>یادگیری عمیق چیست؟</a:t>
            </a:r>
            <a:endParaRPr lang="en-US" sz="2500" b="1" dirty="0">
              <a:solidFill>
                <a:schemeClr val="bg1"/>
              </a:solidFill>
              <a:latin typeface="Shabnam" panose="020B0603030804020204" pitchFamily="34" charset="-78"/>
              <a:cs typeface="Shabnam" panose="020B0603030804020204" pitchFamily="34" charset="-78"/>
            </a:endParaRPr>
          </a:p>
        </p:txBody>
      </p:sp>
      <p:sp>
        <p:nvSpPr>
          <p:cNvPr id="4" name="Rectangle 3">
            <a:extLst>
              <a:ext uri="{FF2B5EF4-FFF2-40B4-BE49-F238E27FC236}">
                <a16:creationId xmlns:a16="http://schemas.microsoft.com/office/drawing/2014/main" id="{61726EAC-E944-C69B-056F-44D29C925AD8}"/>
              </a:ext>
            </a:extLst>
          </p:cNvPr>
          <p:cNvSpPr/>
          <p:nvPr/>
        </p:nvSpPr>
        <p:spPr>
          <a:xfrm>
            <a:off x="6259398" y="624536"/>
            <a:ext cx="5519649" cy="4108817"/>
          </a:xfrm>
          <a:prstGeom prst="rect">
            <a:avLst/>
          </a:prstGeom>
        </p:spPr>
        <p:txBody>
          <a:bodyPr wrap="square">
            <a:spAutoFit/>
          </a:bodyPr>
          <a:lstStyle/>
          <a:p>
            <a:pPr algn="justLow" rtl="1">
              <a:lnSpc>
                <a:spcPct val="300000"/>
              </a:lnSpc>
            </a:pPr>
            <a:r>
              <a:rPr lang="fa-IR" dirty="0">
                <a:latin typeface="Vazir" panose="020B0603030804020204" pitchFamily="34" charset="-78"/>
                <a:cs typeface="Vazir" panose="020B0603030804020204" pitchFamily="34" charset="-78"/>
              </a:rPr>
              <a:t>ورودی‌های نورون‌ها، سیگنال‌هایی به حساب می‌آیند که از حس‌های بینایی، شنوایی، بویایی و لامسه انسان دریافت شده و به دندریت منتقل می‌شوند و سپس این اطلاعات به سمت آکسون ارسال شده و در نهایت از طریق پایانه‌های سیناپس به دندریت نورون بعدی فرستاده می‌شوند.</a:t>
            </a:r>
            <a:endParaRPr lang="en-US" dirty="0">
              <a:latin typeface="Vazir" panose="020B0603030804020204" pitchFamily="34" charset="-78"/>
              <a:cs typeface="Vazir" panose="020B0603030804020204" pitchFamily="34" charset="-78"/>
            </a:endParaRPr>
          </a:p>
        </p:txBody>
      </p:sp>
      <p:pic>
        <p:nvPicPr>
          <p:cNvPr id="8" name="Picture 7">
            <a:extLst>
              <a:ext uri="{FF2B5EF4-FFF2-40B4-BE49-F238E27FC236}">
                <a16:creationId xmlns:a16="http://schemas.microsoft.com/office/drawing/2014/main" id="{7FC07B82-2FB1-9AD5-7858-793C9F455A5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12953" y="1401139"/>
            <a:ext cx="5279787" cy="4314665"/>
          </a:xfrm>
          <a:prstGeom prst="rect">
            <a:avLst/>
          </a:prstGeom>
        </p:spPr>
      </p:pic>
    </p:spTree>
    <p:extLst>
      <p:ext uri="{BB962C8B-B14F-4D97-AF65-F5344CB8AC3E}">
        <p14:creationId xmlns:p14="http://schemas.microsoft.com/office/powerpoint/2010/main" val="36541830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130657" y="1035226"/>
            <a:ext cx="10553343" cy="4939814"/>
          </a:xfrm>
          <a:prstGeom prst="rect">
            <a:avLst/>
          </a:prstGeom>
        </p:spPr>
        <p:txBody>
          <a:bodyPr wrap="square">
            <a:spAutoFit/>
          </a:bodyPr>
          <a:lstStyle/>
          <a:p>
            <a:pPr algn="ctr" rtl="1">
              <a:lnSpc>
                <a:spcPct val="300000"/>
              </a:lnSpc>
            </a:pPr>
            <a:r>
              <a:rPr lang="fa-IR" dirty="0">
                <a:latin typeface="Vazir" panose="020B0603030804020204" pitchFamily="34" charset="-78"/>
                <a:cs typeface="Vazir" panose="020B0603030804020204" pitchFamily="34" charset="-78"/>
              </a:rPr>
              <a:t>به منظور رسیدن به پاسخ پرسش یادگیری عمیق چیست، بهتر است تاریخچه این شاخه از فناوری را مورد بررسی قرار داد. پیدایش حوزه یادگیری عمیق به دهه 1940 بازمی‌گردد. با این حال، در آن زمان به دلیل نقص‌های مختلفی که در مدل‌های ارائه شده وجود داشت، این حیطه از فناوری چندان مورد توجه قرار نگرفت. البته باید خاطرنشان کرد که همان مدل‌های اولیه، راه‌گشای پیشرفت در پژوهش‌های مدل‌های عمیق شدند و نقش مهمی را در شکل‌گیری مدل‌های قدرتمند امروزی ایفا کردند، به طوری که همچنان از بعضی مدل‌های قدیمی در پیاده‌سازی برخی مسائل امروزی استفاده می‌شود.</a:t>
            </a:r>
            <a:endParaRPr lang="en-US"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32A26C77-B453-6277-4410-82D5796FB447}"/>
              </a:ext>
            </a:extLst>
          </p:cNvPr>
          <p:cNvSpPr/>
          <p:nvPr/>
        </p:nvSpPr>
        <p:spPr>
          <a:xfrm>
            <a:off x="2961587" y="147482"/>
            <a:ext cx="6268825" cy="477054"/>
          </a:xfrm>
          <a:prstGeom prst="rect">
            <a:avLst/>
          </a:prstGeom>
        </p:spPr>
        <p:txBody>
          <a:bodyPr wrap="square">
            <a:spAutoFit/>
          </a:bodyPr>
          <a:lstStyle/>
          <a:p>
            <a:pPr algn="ctr" rtl="1"/>
            <a:r>
              <a:rPr lang="fa-IR" sz="2500" b="1" dirty="0">
                <a:solidFill>
                  <a:schemeClr val="bg1"/>
                </a:solidFill>
                <a:latin typeface="Shabnam" panose="020B0603030804020204" pitchFamily="34" charset="-78"/>
                <a:cs typeface="Shabnam" panose="020B0603030804020204" pitchFamily="34" charset="-78"/>
              </a:rPr>
              <a:t>یادگیری عمیق چیست؟</a:t>
            </a:r>
            <a:endParaRPr lang="en-US" sz="25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670214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7C6B09F5-3E17-01B0-B1FF-8043FF1992E9}"/>
              </a:ext>
            </a:extLst>
          </p:cNvPr>
          <p:cNvSpPr/>
          <p:nvPr/>
        </p:nvSpPr>
        <p:spPr>
          <a:xfrm>
            <a:off x="8559538" y="1400485"/>
            <a:ext cx="2262433" cy="3817251"/>
          </a:xfrm>
          <a:prstGeom prst="roundRect">
            <a:avLst/>
          </a:prstGeom>
          <a:noFill/>
          <a:ln w="28575">
            <a:solidFill>
              <a:srgbClr val="1F4E79"/>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339974" y="652235"/>
            <a:ext cx="6824398" cy="5770811"/>
          </a:xfrm>
          <a:prstGeom prst="rect">
            <a:avLst/>
          </a:prstGeom>
        </p:spPr>
        <p:txBody>
          <a:bodyPr wrap="square">
            <a:spAutoFit/>
          </a:bodyPr>
          <a:lstStyle/>
          <a:p>
            <a:pPr algn="justLow" rtl="1">
              <a:lnSpc>
                <a:spcPct val="300000"/>
              </a:lnSpc>
            </a:pPr>
            <a:r>
              <a:rPr lang="fa-IR" dirty="0">
                <a:latin typeface="Vazir" panose="020B0603030804020204" pitchFamily="34" charset="-78"/>
                <a:cs typeface="Vazir" panose="020B0603030804020204" pitchFamily="34" charset="-78"/>
              </a:rPr>
              <a:t>در سال‌های 1940 تا 1960، مطالعات اولیه‌ای پیرامون مدل‌های یادگیری عمیق شکل گرفت که ایده اولیه این پژوهش‌ها از نحوه یادگیری بیولوژیکی انسان الهام گرفته شده بود. این مطالعات با نام «سایبرنتیک» </a:t>
            </a:r>
            <a:r>
              <a:rPr lang="en-US" dirty="0">
                <a:latin typeface="Vazir" panose="020B0603030804020204" pitchFamily="34" charset="-78"/>
                <a:cs typeface="Vazir" panose="020B0603030804020204" pitchFamily="34" charset="-78"/>
              </a:rPr>
              <a:t>Cybernetics) </a:t>
            </a:r>
            <a:r>
              <a:rPr lang="fa-IR" dirty="0">
                <a:latin typeface="Vazir" panose="020B0603030804020204" pitchFamily="34" charset="-78"/>
                <a:cs typeface="Vazir" panose="020B0603030804020204" pitchFamily="34" charset="-78"/>
              </a:rPr>
              <a:t> ) شناخته می‌شدند که هدف آن‌ها ساخت مدل‌های محاسباتی بود. این مدل‌ها مشابه مغز انسان و حیوان، به یادگیری مسئله خاصی می‌پرداختند. تا به امروز نیز این شاخه از مطالعات، تحت عنوان «علوم اعصاب محاسباتی» (</a:t>
            </a:r>
            <a:r>
              <a:rPr lang="en-US" dirty="0">
                <a:latin typeface="Vazir" panose="020B0603030804020204" pitchFamily="34" charset="-78"/>
                <a:cs typeface="Vazir" panose="020B0603030804020204" pitchFamily="34" charset="-78"/>
              </a:rPr>
              <a:t>Computational Neuroscience</a:t>
            </a:r>
            <a:r>
              <a:rPr lang="fa-IR" dirty="0">
                <a:latin typeface="Vazir" panose="020B0603030804020204" pitchFamily="34" charset="-78"/>
                <a:cs typeface="Vazir" panose="020B0603030804020204" pitchFamily="34" charset="-78"/>
              </a:rPr>
              <a:t> )ادامه دارند.</a:t>
            </a:r>
            <a:endParaRPr lang="en-US"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9230412" y="874198"/>
            <a:ext cx="2617773" cy="2862321"/>
          </a:xfrm>
          <a:prstGeom prst="roundRect">
            <a:avLst>
              <a:gd name="adj" fmla="val 9105"/>
            </a:avLst>
          </a:prstGeom>
        </p:spPr>
      </p:pic>
      <p:pic>
        <p:nvPicPr>
          <p:cNvPr id="4" name="Picture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658253" y="3817251"/>
            <a:ext cx="2454416" cy="2473819"/>
          </a:xfrm>
          <a:prstGeom prst="roundRect">
            <a:avLst/>
          </a:prstGeom>
        </p:spPr>
      </p:pic>
      <p:sp>
        <p:nvSpPr>
          <p:cNvPr id="6" name="Rectangle 5">
            <a:extLst>
              <a:ext uri="{FF2B5EF4-FFF2-40B4-BE49-F238E27FC236}">
                <a16:creationId xmlns:a16="http://schemas.microsoft.com/office/drawing/2014/main" id="{603D5354-E30D-31AF-4146-E82789171DE3}"/>
              </a:ext>
            </a:extLst>
          </p:cNvPr>
          <p:cNvSpPr/>
          <p:nvPr/>
        </p:nvSpPr>
        <p:spPr>
          <a:xfrm>
            <a:off x="2961587" y="147482"/>
            <a:ext cx="6268825" cy="477054"/>
          </a:xfrm>
          <a:prstGeom prst="rect">
            <a:avLst/>
          </a:prstGeom>
        </p:spPr>
        <p:txBody>
          <a:bodyPr wrap="square">
            <a:spAutoFit/>
          </a:bodyPr>
          <a:lstStyle/>
          <a:p>
            <a:pPr algn="ctr" rtl="1"/>
            <a:r>
              <a:rPr lang="fa-IR" sz="2500" b="1" dirty="0">
                <a:solidFill>
                  <a:schemeClr val="bg1"/>
                </a:solidFill>
                <a:latin typeface="Shabnam" panose="020B0603030804020204" pitchFamily="34" charset="-78"/>
                <a:cs typeface="Shabnam" panose="020B0603030804020204" pitchFamily="34" charset="-78"/>
              </a:rPr>
              <a:t>یادگیری عمیق چیست؟</a:t>
            </a:r>
            <a:endParaRPr lang="en-US" sz="25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80470425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424</TotalTime>
  <Words>2972</Words>
  <Application>Microsoft Office PowerPoint</Application>
  <PresentationFormat>Widescreen</PresentationFormat>
  <Paragraphs>117</Paragraphs>
  <Slides>42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42</vt:i4>
      </vt:variant>
    </vt:vector>
  </HeadingPairs>
  <TitlesOfParts>
    <vt:vector size="49" baseType="lpstr">
      <vt:lpstr>Arial</vt:lpstr>
      <vt:lpstr>Calibri</vt:lpstr>
      <vt:lpstr>Shabnam</vt:lpstr>
      <vt:lpstr>Times New Roman</vt:lpstr>
      <vt:lpstr>Vazir</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36</cp:revision>
  <dcterms:created xsi:type="dcterms:W3CDTF">2024-05-07T19:22:39Z</dcterms:created>
  <dcterms:modified xsi:type="dcterms:W3CDTF">2024-05-12T12:47:29Z</dcterms:modified>
</cp:coreProperties>
</file>