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99" r:id="rId2"/>
    <p:sldId id="256" r:id="rId3"/>
    <p:sldId id="280" r:id="rId4"/>
    <p:sldId id="281" r:id="rId5"/>
    <p:sldId id="283" r:id="rId6"/>
    <p:sldId id="284" r:id="rId7"/>
    <p:sldId id="290" r:id="rId8"/>
    <p:sldId id="291" r:id="rId9"/>
    <p:sldId id="292" r:id="rId10"/>
    <p:sldId id="293" r:id="rId11"/>
    <p:sldId id="257" r:id="rId12"/>
    <p:sldId id="258" r:id="rId13"/>
    <p:sldId id="259" r:id="rId14"/>
    <p:sldId id="260" r:id="rId15"/>
    <p:sldId id="262" r:id="rId16"/>
    <p:sldId id="263" r:id="rId17"/>
    <p:sldId id="264" r:id="rId18"/>
    <p:sldId id="265" r:id="rId19"/>
    <p:sldId id="267" r:id="rId20"/>
    <p:sldId id="268" r:id="rId21"/>
    <p:sldId id="269" r:id="rId22"/>
    <p:sldId id="271" r:id="rId23"/>
    <p:sldId id="272" r:id="rId24"/>
    <p:sldId id="273" r:id="rId25"/>
    <p:sldId id="274" r:id="rId26"/>
    <p:sldId id="275" r:id="rId27"/>
    <p:sldId id="276" r:id="rId28"/>
    <p:sldId id="277" r:id="rId29"/>
    <p:sldId id="285" r:id="rId30"/>
    <p:sldId id="286" r:id="rId31"/>
    <p:sldId id="287" r:id="rId32"/>
    <p:sldId id="289" r:id="rId33"/>
    <p:sldId id="294" r:id="rId34"/>
    <p:sldId id="296" r:id="rId35"/>
    <p:sldId id="297" r:id="rId36"/>
    <p:sldId id="298" r:id="rId37"/>
    <p:sldId id="278" r:id="rId38"/>
    <p:sldId id="295" r:id="rId39"/>
    <p:sldId id="279" r:id="rId40"/>
    <p:sldId id="300"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EB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40" autoAdjust="0"/>
    <p:restoredTop sz="94660"/>
  </p:normalViewPr>
  <p:slideViewPr>
    <p:cSldViewPr snapToGrid="0">
      <p:cViewPr varScale="1">
        <p:scale>
          <a:sx n="81" d="100"/>
          <a:sy n="81" d="100"/>
        </p:scale>
        <p:origin x="73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272B76-7136-4072-80F0-BB80988E82E5}" type="datetimeFigureOut">
              <a:rPr lang="en-US" smtClean="0"/>
              <a:t>5/12/2024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649C52-275A-4CD5-8470-2B54B39808B6}" type="slidenum">
              <a:rPr lang="en-US" smtClean="0"/>
              <a:t>‹#›</a:t>
            </a:fld>
            <a:endParaRPr lang="en-US"/>
          </a:p>
        </p:txBody>
      </p:sp>
    </p:spTree>
    <p:extLst>
      <p:ext uri="{BB962C8B-B14F-4D97-AF65-F5344CB8AC3E}">
        <p14:creationId xmlns:p14="http://schemas.microsoft.com/office/powerpoint/2010/main" val="1859184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649C52-275A-4CD5-8470-2B54B39808B6}" type="slidenum">
              <a:rPr lang="en-US" smtClean="0"/>
              <a:t>27</a:t>
            </a:fld>
            <a:endParaRPr lang="en-US"/>
          </a:p>
        </p:txBody>
      </p:sp>
    </p:spTree>
    <p:extLst>
      <p:ext uri="{BB962C8B-B14F-4D97-AF65-F5344CB8AC3E}">
        <p14:creationId xmlns:p14="http://schemas.microsoft.com/office/powerpoint/2010/main" val="21457824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F1F7CF7B-7F9D-16AF-9F36-77A277F8C0D4}"/>
              </a:ext>
            </a:extLst>
          </p:cNvPr>
          <p:cNvSpPr/>
          <p:nvPr userDrawn="1"/>
        </p:nvSpPr>
        <p:spPr>
          <a:xfrm>
            <a:off x="147961" y="133163"/>
            <a:ext cx="11896078" cy="585927"/>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1A93AC7B-DCB0-4B7D-77FD-2E316FCDA846}"/>
              </a:ext>
            </a:extLst>
          </p:cNvPr>
          <p:cNvSpPr/>
          <p:nvPr userDrawn="1"/>
        </p:nvSpPr>
        <p:spPr>
          <a:xfrm>
            <a:off x="147961" y="782713"/>
            <a:ext cx="11896078" cy="5942124"/>
          </a:xfrm>
          <a:prstGeom prst="roundRect">
            <a:avLst>
              <a:gd name="adj" fmla="val 262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D35B24-B4F1-57CF-8783-52D4CF9580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49158" y="3059"/>
            <a:ext cx="1742842" cy="846133"/>
          </a:xfrm>
          <a:prstGeom prst="rect">
            <a:avLst/>
          </a:prstGeom>
        </p:spPr>
      </p:pic>
    </p:spTree>
    <p:extLst>
      <p:ext uri="{BB962C8B-B14F-4D97-AF65-F5344CB8AC3E}">
        <p14:creationId xmlns:p14="http://schemas.microsoft.com/office/powerpoint/2010/main" val="258680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F1F7CF7B-7F9D-16AF-9F36-77A277F8C0D4}"/>
              </a:ext>
            </a:extLst>
          </p:cNvPr>
          <p:cNvSpPr/>
          <p:nvPr userDrawn="1"/>
        </p:nvSpPr>
        <p:spPr>
          <a:xfrm>
            <a:off x="1713390" y="2381434"/>
            <a:ext cx="8765220" cy="2095132"/>
          </a:xfrm>
          <a:prstGeom prst="roundRect">
            <a:avLst>
              <a:gd name="adj" fmla="val 50000"/>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608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188309A5-B3FC-DD68-7D4A-3B5119E8F7FA}"/>
              </a:ext>
            </a:extLst>
          </p:cNvPr>
          <p:cNvSpPr>
            <a:spLocks noGrp="1"/>
          </p:cNvSpPr>
          <p:nvPr>
            <p:ph type="pic" sz="quarter" idx="12"/>
          </p:nvPr>
        </p:nvSpPr>
        <p:spPr>
          <a:xfrm>
            <a:off x="12700" y="-2"/>
            <a:ext cx="7193585" cy="6848431"/>
          </a:xfrm>
          <a:custGeom>
            <a:avLst/>
            <a:gdLst>
              <a:gd name="connsiteX0" fmla="*/ 1987446 w 7193585"/>
              <a:gd name="connsiteY0" fmla="*/ 3721172 h 6848431"/>
              <a:gd name="connsiteX1" fmla="*/ 3801256 w 7193585"/>
              <a:gd name="connsiteY1" fmla="*/ 6848431 h 6848431"/>
              <a:gd name="connsiteX2" fmla="*/ 173636 w 7193585"/>
              <a:gd name="connsiteY2" fmla="*/ 6848431 h 6848431"/>
              <a:gd name="connsiteX3" fmla="*/ 5379775 w 7193585"/>
              <a:gd name="connsiteY3" fmla="*/ 2844679 h 6848431"/>
              <a:gd name="connsiteX4" fmla="*/ 7193585 w 7193585"/>
              <a:gd name="connsiteY4" fmla="*/ 5971938 h 6848431"/>
              <a:gd name="connsiteX5" fmla="*/ 3565966 w 7193585"/>
              <a:gd name="connsiteY5" fmla="*/ 5971938 h 6848431"/>
              <a:gd name="connsiteX6" fmla="*/ 0 w 7193585"/>
              <a:gd name="connsiteY6" fmla="*/ 0 h 6848431"/>
              <a:gd name="connsiteX7" fmla="*/ 6820524 w 7193585"/>
              <a:gd name="connsiteY7" fmla="*/ 0 h 6848431"/>
              <a:gd name="connsiteX8" fmla="*/ 3410262 w 7193585"/>
              <a:gd name="connsiteY8" fmla="*/ 5879763 h 6848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93585" h="6848431">
                <a:moveTo>
                  <a:pt x="1987446" y="3721172"/>
                </a:moveTo>
                <a:lnTo>
                  <a:pt x="3801256" y="6848431"/>
                </a:lnTo>
                <a:lnTo>
                  <a:pt x="173636" y="6848431"/>
                </a:lnTo>
                <a:close/>
                <a:moveTo>
                  <a:pt x="5379775" y="2844679"/>
                </a:moveTo>
                <a:lnTo>
                  <a:pt x="7193585" y="5971938"/>
                </a:lnTo>
                <a:lnTo>
                  <a:pt x="3565966" y="5971938"/>
                </a:lnTo>
                <a:close/>
                <a:moveTo>
                  <a:pt x="0" y="0"/>
                </a:moveTo>
                <a:lnTo>
                  <a:pt x="6820524" y="0"/>
                </a:lnTo>
                <a:lnTo>
                  <a:pt x="3410262" y="5879763"/>
                </a:lnTo>
                <a:close/>
              </a:path>
            </a:pathLst>
          </a:custGeom>
        </p:spPr>
        <p:txBody>
          <a:bodyPr wrap="square">
            <a:noAutofit/>
          </a:bodyPr>
          <a:lstStyle/>
          <a:p>
            <a:endParaRPr lang="en-ID"/>
          </a:p>
        </p:txBody>
      </p:sp>
    </p:spTree>
    <p:extLst>
      <p:ext uri="{BB962C8B-B14F-4D97-AF65-F5344CB8AC3E}">
        <p14:creationId xmlns:p14="http://schemas.microsoft.com/office/powerpoint/2010/main" val="11057604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408353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156DFE6-9C92-BF46-9B6D-05E5B75E98C3}"/>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4952" r="14952"/>
          <a:stretch>
            <a:fillRect/>
          </a:stretch>
        </p:blipFill>
        <p:spPr/>
      </p:pic>
      <p:sp>
        <p:nvSpPr>
          <p:cNvPr id="5" name="Rectangle 4">
            <a:extLst>
              <a:ext uri="{FF2B5EF4-FFF2-40B4-BE49-F238E27FC236}">
                <a16:creationId xmlns:a16="http://schemas.microsoft.com/office/drawing/2014/main" id="{BFCB09C3-C2EE-CDE5-9361-A740BBEB586E}"/>
              </a:ext>
            </a:extLst>
          </p:cNvPr>
          <p:cNvSpPr/>
          <p:nvPr/>
        </p:nvSpPr>
        <p:spPr>
          <a:xfrm>
            <a:off x="7084241" y="2255139"/>
            <a:ext cx="5015061" cy="3631763"/>
          </a:xfrm>
          <a:prstGeom prst="rect">
            <a:avLst/>
          </a:prstGeom>
        </p:spPr>
        <p:txBody>
          <a:bodyPr wrap="square">
            <a:spAutoFit/>
          </a:bodyPr>
          <a:lstStyle/>
          <a:p>
            <a:pPr algn="ctr" rtl="1">
              <a:lnSpc>
                <a:spcPct val="300000"/>
              </a:lnSpc>
            </a:pPr>
            <a:r>
              <a:rPr lang="fa-IR" sz="2000" b="1" dirty="0">
                <a:latin typeface="Shabnam" panose="020B0603030804020204" pitchFamily="34" charset="-78"/>
                <a:cs typeface="Shabnam" panose="020B0603030804020204" pitchFamily="34" charset="-78"/>
              </a:rPr>
              <a:t> پاورپوینت بیگ دیتا (</a:t>
            </a:r>
            <a:r>
              <a:rPr lang="en-US" sz="2000" b="1" dirty="0">
                <a:latin typeface="Shabnam" panose="020B0603030804020204" pitchFamily="34" charset="-78"/>
                <a:cs typeface="Shabnam" panose="020B0603030804020204" pitchFamily="34" charset="-78"/>
              </a:rPr>
              <a:t>Big Data</a:t>
            </a:r>
            <a:r>
              <a:rPr lang="fa-IR" sz="2000" b="1" dirty="0">
                <a:latin typeface="Shabnam" panose="020B0603030804020204" pitchFamily="34" charset="-78"/>
                <a:cs typeface="Shabnam" panose="020B0603030804020204" pitchFamily="34" charset="-78"/>
              </a:rPr>
              <a:t>)</a:t>
            </a:r>
            <a:r>
              <a:rPr lang="en-US" sz="2000" b="1" dirty="0">
                <a:latin typeface="Shabnam" panose="020B0603030804020204" pitchFamily="34" charset="-78"/>
                <a:cs typeface="Shabnam" panose="020B0603030804020204" pitchFamily="34" charset="-78"/>
              </a:rPr>
              <a:t> </a:t>
            </a:r>
            <a:r>
              <a:rPr lang="fa-IR" sz="2000" b="1" dirty="0">
                <a:latin typeface="Shabnam" panose="020B0603030804020204" pitchFamily="34" charset="-78"/>
                <a:cs typeface="Shabnam" panose="020B0603030804020204" pitchFamily="34" charset="-78"/>
              </a:rPr>
              <a:t>یا کلان داده </a:t>
            </a:r>
            <a:endParaRPr lang="en-US" sz="2000" b="1" dirty="0">
              <a:latin typeface="Shabnam" panose="020B0603030804020204" pitchFamily="34" charset="-78"/>
              <a:cs typeface="Shabnam" panose="020B0603030804020204" pitchFamily="34" charset="-78"/>
            </a:endParaRPr>
          </a:p>
          <a:p>
            <a:pPr algn="ctr" rtl="1">
              <a:lnSpc>
                <a:spcPct val="300000"/>
              </a:lnSpc>
            </a:pPr>
            <a:r>
              <a:rPr lang="fa-IR" sz="2000" b="1" dirty="0">
                <a:latin typeface="Shabnam" panose="020B0603030804020204" pitchFamily="34" charset="-78"/>
                <a:cs typeface="Shabnam" panose="020B0603030804020204" pitchFamily="34" charset="-78"/>
              </a:rPr>
              <a:t>نام پژوهشگر: </a:t>
            </a:r>
            <a:r>
              <a:rPr lang="fa-IR" sz="2000" dirty="0">
                <a:latin typeface="Shabnam" panose="020B0603030804020204" pitchFamily="34" charset="-78"/>
                <a:cs typeface="Shabnam" panose="020B0603030804020204" pitchFamily="34" charset="-78"/>
              </a:rPr>
              <a:t>محمد جواد عزیزپناه   </a:t>
            </a:r>
            <a:endParaRPr lang="en-US" sz="2000" dirty="0">
              <a:latin typeface="Shabnam" panose="020B0603030804020204" pitchFamily="34" charset="-78"/>
              <a:cs typeface="Shabnam" panose="020B0603030804020204" pitchFamily="34" charset="-78"/>
            </a:endParaRPr>
          </a:p>
          <a:p>
            <a:pPr algn="ctr" rtl="1">
              <a:lnSpc>
                <a:spcPct val="300000"/>
              </a:lnSpc>
            </a:pPr>
            <a:r>
              <a:rPr lang="fa-IR" sz="2000" b="1" dirty="0">
                <a:latin typeface="Shabnam" panose="020B0603030804020204" pitchFamily="34" charset="-78"/>
                <a:cs typeface="Shabnam" panose="020B0603030804020204" pitchFamily="34" charset="-78"/>
              </a:rPr>
              <a:t>استاد راهنما: </a:t>
            </a:r>
            <a:r>
              <a:rPr lang="fa-IR" sz="2000" dirty="0">
                <a:latin typeface="Shabnam" panose="020B0603030804020204" pitchFamily="34" charset="-78"/>
                <a:cs typeface="Shabnam" panose="020B0603030804020204" pitchFamily="34" charset="-78"/>
              </a:rPr>
              <a:t>علیرضا عزیزی </a:t>
            </a:r>
          </a:p>
          <a:p>
            <a:pPr algn="ctr" rtl="1">
              <a:lnSpc>
                <a:spcPct val="300000"/>
              </a:lnSpc>
            </a:pPr>
            <a:r>
              <a:rPr lang="fa-IR" sz="2000" b="1" dirty="0">
                <a:latin typeface="Shabnam" panose="020B0603030804020204" pitchFamily="34" charset="-78"/>
                <a:cs typeface="Shabnam" panose="020B0603030804020204" pitchFamily="34" charset="-78"/>
              </a:rPr>
              <a:t>تاریخ ارائه:</a:t>
            </a:r>
            <a:r>
              <a:rPr lang="en-US" sz="2000" b="1" dirty="0">
                <a:latin typeface="Shabnam" panose="020B0603030804020204" pitchFamily="34" charset="-78"/>
                <a:cs typeface="Shabnam" panose="020B0603030804020204" pitchFamily="34" charset="-78"/>
              </a:rPr>
              <a:t> </a:t>
            </a:r>
            <a:r>
              <a:rPr lang="fa-IR" sz="2000" b="1" dirty="0">
                <a:latin typeface="Shabnam" panose="020B0603030804020204" pitchFamily="34" charset="-78"/>
                <a:cs typeface="Shabnam" panose="020B0603030804020204" pitchFamily="34" charset="-78"/>
              </a:rPr>
              <a:t> </a:t>
            </a:r>
            <a:r>
              <a:rPr lang="fa-IR" sz="2000" dirty="0">
                <a:latin typeface="Shabnam" panose="020B0603030804020204" pitchFamily="34" charset="-78"/>
                <a:cs typeface="Shabnam" panose="020B0603030804020204" pitchFamily="34" charset="-78"/>
              </a:rPr>
              <a:t>تابستان ..........</a:t>
            </a:r>
          </a:p>
        </p:txBody>
      </p:sp>
      <p:grpSp>
        <p:nvGrpSpPr>
          <p:cNvPr id="6" name="Group 5">
            <a:extLst>
              <a:ext uri="{FF2B5EF4-FFF2-40B4-BE49-F238E27FC236}">
                <a16:creationId xmlns:a16="http://schemas.microsoft.com/office/drawing/2014/main" id="{412A478B-05B0-11E6-72E4-7C6CBBF9315A}"/>
              </a:ext>
            </a:extLst>
          </p:cNvPr>
          <p:cNvGrpSpPr/>
          <p:nvPr/>
        </p:nvGrpSpPr>
        <p:grpSpPr>
          <a:xfrm>
            <a:off x="8665563" y="402722"/>
            <a:ext cx="1852417" cy="1852417"/>
            <a:chOff x="4684450" y="-54932"/>
            <a:chExt cx="1136342" cy="1136342"/>
          </a:xfrm>
        </p:grpSpPr>
        <p:sp>
          <p:nvSpPr>
            <p:cNvPr id="7" name="Oval 6">
              <a:extLst>
                <a:ext uri="{FF2B5EF4-FFF2-40B4-BE49-F238E27FC236}">
                  <a16:creationId xmlns:a16="http://schemas.microsoft.com/office/drawing/2014/main" id="{15A3AF0F-8E6F-5AEE-99DA-3AD8F58F381D}"/>
                </a:ext>
              </a:extLst>
            </p:cNvPr>
            <p:cNvSpPr/>
            <p:nvPr userDrawn="1"/>
          </p:nvSpPr>
          <p:spPr>
            <a:xfrm>
              <a:off x="4684450" y="-54932"/>
              <a:ext cx="1136342" cy="11363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1276816E-31A9-7B4E-4614-4319FBD5A85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744237" y="16092"/>
              <a:ext cx="1016769" cy="1016769"/>
            </a:xfrm>
            <a:prstGeom prst="rect">
              <a:avLst/>
            </a:prstGeom>
          </p:spPr>
        </p:pic>
      </p:grpSp>
    </p:spTree>
    <p:extLst>
      <p:ext uri="{BB962C8B-B14F-4D97-AF65-F5344CB8AC3E}">
        <p14:creationId xmlns:p14="http://schemas.microsoft.com/office/powerpoint/2010/main" val="26436239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کلان داده چگونه کار می کند ؟ </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294640" y="837647"/>
            <a:ext cx="11602720" cy="2065950"/>
          </a:xfrm>
          <a:prstGeom prst="rect">
            <a:avLst/>
          </a:prstGeom>
        </p:spPr>
        <p:txBody>
          <a:bodyPr wrap="square">
            <a:spAutoFit/>
          </a:bodyPr>
          <a:lstStyle/>
          <a:p>
            <a:pPr algn="ctr" rtl="1">
              <a:lnSpc>
                <a:spcPct val="250000"/>
              </a:lnSpc>
            </a:pPr>
            <a:r>
              <a:rPr lang="fa-IR" dirty="0">
                <a:cs typeface="B Nazanin" panose="00000400000000000000" pitchFamily="2" charset="-78"/>
              </a:rPr>
              <a:t>۳. تحلیل کلان‌داده‌­ها: بدون استفاده از فناوری‌های هوش مصنوعی و یادگیری ماشین برای تحلیل کلان‌داده‌­ها، بهره برده از پتانسیل کامل این داده‌ها امکان‌پذیر نیست. برای اینکه اطلاعات حاصل از کلان‌داده‌ها قابل‌اجرا و ارزشمند باشند، باید به‌سرعت ارائه شوند. فرایندهای تجزیه‌و‌تحلیل نیز باید بهینه باشند و بتوانند به‌طور منظم از تجربیات گذشته یاد بگیرند؛ خروجی‌هایی که تنها با استفاده از هوش مصنوعی و فناوری­‌های مدرن پایگاه داده می­‌توان به دست آورد.</a:t>
            </a:r>
            <a:endParaRPr lang="en-US" dirty="0">
              <a:cs typeface="B Nazanin" panose="00000400000000000000"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655" t="5938" r="4558" b="7537"/>
          <a:stretch/>
        </p:blipFill>
        <p:spPr>
          <a:xfrm>
            <a:off x="3292521" y="3115303"/>
            <a:ext cx="5606958" cy="3394930"/>
          </a:xfrm>
          <a:prstGeom prst="rect">
            <a:avLst/>
          </a:prstGeom>
        </p:spPr>
      </p:pic>
    </p:spTree>
    <p:extLst>
      <p:ext uri="{BB962C8B-B14F-4D97-AF65-F5344CB8AC3E}">
        <p14:creationId xmlns:p14="http://schemas.microsoft.com/office/powerpoint/2010/main" val="1161432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کاربرد های کلان داده</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5374639" y="1604788"/>
            <a:ext cx="6343773" cy="1754326"/>
          </a:xfrm>
          <a:prstGeom prst="rect">
            <a:avLst/>
          </a:prstGeom>
        </p:spPr>
        <p:txBody>
          <a:bodyPr wrap="square">
            <a:spAutoFit/>
          </a:bodyPr>
          <a:lstStyle/>
          <a:p>
            <a:pPr algn="justLow" rtl="1">
              <a:lnSpc>
                <a:spcPct val="250000"/>
              </a:lnSpc>
            </a:pPr>
            <a:r>
              <a:rPr lang="fa-IR" dirty="0">
                <a:cs typeface="B Nazanin" panose="00000400000000000000" pitchFamily="2" charset="-78"/>
              </a:rPr>
              <a:t>از آنجایی که داده‌ها اهمیت زیادی دارند، بنابراین هر جایی که بتوان تحلیل خوبی داشت و اطلاعات مهمی را استخراج کرد، می‌توان از کلان داده‌ها بهره گرفت. در ادامه چند مورد از مهمترین کاربردهای بیگ دیتا را بازگو می‌کنیم:</a:t>
            </a:r>
            <a:endParaRPr lang="en-US" dirty="0">
              <a:cs typeface="B Nazanin" panose="00000400000000000000" pitchFamily="2" charset="-78"/>
            </a:endParaRPr>
          </a:p>
        </p:txBody>
      </p:sp>
      <p:pic>
        <p:nvPicPr>
          <p:cNvPr id="7" name="Picture 6">
            <a:extLst>
              <a:ext uri="{FF2B5EF4-FFF2-40B4-BE49-F238E27FC236}">
                <a16:creationId xmlns:a16="http://schemas.microsoft.com/office/drawing/2014/main" id="{347C9C56-D461-D4FC-C124-EE9340DA6E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875" y="2936469"/>
            <a:ext cx="7524750" cy="3695700"/>
          </a:xfrm>
          <a:prstGeom prst="rect">
            <a:avLst/>
          </a:prstGeom>
        </p:spPr>
      </p:pic>
    </p:spTree>
    <p:extLst>
      <p:ext uri="{BB962C8B-B14F-4D97-AF65-F5344CB8AC3E}">
        <p14:creationId xmlns:p14="http://schemas.microsoft.com/office/powerpoint/2010/main" val="555740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کاربرد های کلان داده</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273378" y="920797"/>
            <a:ext cx="11642102" cy="2065950"/>
          </a:xfrm>
          <a:prstGeom prst="rect">
            <a:avLst/>
          </a:prstGeom>
        </p:spPr>
        <p:txBody>
          <a:bodyPr wrap="square">
            <a:spAutoFit/>
          </a:bodyPr>
          <a:lstStyle/>
          <a:p>
            <a:pPr algn="ctr" rtl="1">
              <a:lnSpc>
                <a:spcPct val="250000"/>
              </a:lnSpc>
            </a:pPr>
            <a:r>
              <a:rPr lang="fa-IR" dirty="0">
                <a:cs typeface="B Nazanin" panose="00000400000000000000" pitchFamily="2" charset="-78"/>
              </a:rPr>
              <a:t>صنعت آموزش: همان‌طور که می‌دانید در حوزه آموزش، افراد مختلف با سنین متفاوت سراغ یادگیری مهارت‌های متنوع می‌روند. این آموزش‌ها شامل حضور در مدارس، دانشگاه‌ها و مراکز علمی یا ثبت نام در آموزشگاه‌های خصوصی، آموزش آنلاین و… می‌شود. با توجه به حجم زیاد اطلاعات در این حوزه، با ارزیابی و تحلیل دقیق می‌توان مسیر و محتوای آموزشی بهتری ایجاد کرد.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D8BB1DE3-A65E-10B6-0EF2-3106D5E88ADB}"/>
              </a:ext>
            </a:extLst>
          </p:cNvPr>
          <p:cNvPicPr>
            <a:picLocks noChangeAspect="1"/>
          </p:cNvPicPr>
          <p:nvPr/>
        </p:nvPicPr>
        <p:blipFill>
          <a:blip r:embed="rId2">
            <a:clrChange>
              <a:clrFrom>
                <a:srgbClr val="F5FAFD"/>
              </a:clrFrom>
              <a:clrTo>
                <a:srgbClr val="F5FAFD">
                  <a:alpha val="0"/>
                </a:srgbClr>
              </a:clrTo>
            </a:clrChange>
            <a:extLst>
              <a:ext uri="{28A0092B-C50C-407E-A947-70E740481C1C}">
                <a14:useLocalDpi xmlns:a14="http://schemas.microsoft.com/office/drawing/2010/main" val="0"/>
              </a:ext>
            </a:extLst>
          </a:blip>
          <a:stretch>
            <a:fillRect/>
          </a:stretch>
        </p:blipFill>
        <p:spPr>
          <a:xfrm>
            <a:off x="1866085" y="3281603"/>
            <a:ext cx="8459830" cy="3021368"/>
          </a:xfrm>
          <a:prstGeom prst="rect">
            <a:avLst/>
          </a:prstGeom>
        </p:spPr>
      </p:pic>
    </p:spTree>
    <p:extLst>
      <p:ext uri="{BB962C8B-B14F-4D97-AF65-F5344CB8AC3E}">
        <p14:creationId xmlns:p14="http://schemas.microsoft.com/office/powerpoint/2010/main" val="3362094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کاربرد های کلان داده</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566236" y="1515222"/>
            <a:ext cx="4392263" cy="4108817"/>
          </a:xfrm>
          <a:prstGeom prst="rect">
            <a:avLst/>
          </a:prstGeom>
        </p:spPr>
        <p:txBody>
          <a:bodyPr wrap="square">
            <a:spAutoFit/>
          </a:bodyPr>
          <a:lstStyle/>
          <a:p>
            <a:pPr algn="justLow" rtl="1">
              <a:lnSpc>
                <a:spcPct val="300000"/>
              </a:lnSpc>
            </a:pPr>
            <a:r>
              <a:rPr lang="fa-IR" dirty="0">
                <a:cs typeface="B Nazanin" panose="00000400000000000000" pitchFamily="2" charset="-78"/>
              </a:rPr>
              <a:t>تولید محتوای ویدیویی: محتوای ویدیویی به‌ویژه فیلم‌های سینمایی، سریال‌ها و برنامه‌های تلویزیونی جزو پرطرفدارترین نوع محتوا در دنیا هستند. کمپانی‌های تولیدکننده تلاش می‌کنند به کمک بیگ دیتا ذائقه مخاطب را شناسایی کرده و محصولات جذاب‌تری را روانه بازار کنند.</a:t>
            </a:r>
            <a:endParaRPr lang="en-US" dirty="0">
              <a:cs typeface="B Nazanin" panose="00000400000000000000" pitchFamily="2" charset="-78"/>
            </a:endParaRPr>
          </a:p>
        </p:txBody>
      </p:sp>
      <p:pic>
        <p:nvPicPr>
          <p:cNvPr id="7" name="Picture 6">
            <a:extLst>
              <a:ext uri="{FF2B5EF4-FFF2-40B4-BE49-F238E27FC236}">
                <a16:creationId xmlns:a16="http://schemas.microsoft.com/office/drawing/2014/main" id="{D5C08234-7258-E718-0E8D-45E5FBF449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2493" y="811897"/>
            <a:ext cx="5515466" cy="5515466"/>
          </a:xfrm>
          <a:prstGeom prst="rect">
            <a:avLst/>
          </a:prstGeom>
        </p:spPr>
      </p:pic>
    </p:spTree>
    <p:extLst>
      <p:ext uri="{BB962C8B-B14F-4D97-AF65-F5344CB8AC3E}">
        <p14:creationId xmlns:p14="http://schemas.microsoft.com/office/powerpoint/2010/main" val="3989243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کاربرد های کلان داده</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688157" y="955467"/>
            <a:ext cx="11236283" cy="1373453"/>
          </a:xfrm>
          <a:prstGeom prst="rect">
            <a:avLst/>
          </a:prstGeom>
        </p:spPr>
        <p:txBody>
          <a:bodyPr wrap="square">
            <a:spAutoFit/>
          </a:bodyPr>
          <a:lstStyle/>
          <a:p>
            <a:pPr algn="justLow" rtl="1">
              <a:lnSpc>
                <a:spcPct val="250000"/>
              </a:lnSpc>
            </a:pPr>
            <a:r>
              <a:rPr lang="fa-IR" dirty="0">
                <a:cs typeface="B Nazanin" panose="00000400000000000000" pitchFamily="2" charset="-78"/>
              </a:rPr>
              <a:t>حوزه سلامت: یکی از مهمترین کاربردهای بیگ دیتا در حوزه سلامت و پزشکی است. به کمک داده‌کاوی و تحلیل دقیق داده‌ها می‌توانید به اطلاعات تعداد زیادی از بیماران در سنین مختلف و گروه‌های متنوع برسید و برای مقابله با بیماری‌ها و پیشگیری از ابتلای به آنها، راهکارهای مناسب و کاربردی ارائه دهید.</a:t>
            </a:r>
            <a:endParaRPr lang="en-US" dirty="0">
              <a:cs typeface="B Nazanin" panose="00000400000000000000" pitchFamily="2" charset="-78"/>
            </a:endParaRPr>
          </a:p>
        </p:txBody>
      </p:sp>
      <p:sp>
        <p:nvSpPr>
          <p:cNvPr id="4" name="Rectangle 3"/>
          <p:cNvSpPr/>
          <p:nvPr/>
        </p:nvSpPr>
        <p:spPr>
          <a:xfrm>
            <a:off x="7541443" y="2658446"/>
            <a:ext cx="4241595" cy="3277820"/>
          </a:xfrm>
          <a:prstGeom prst="rect">
            <a:avLst/>
          </a:prstGeom>
        </p:spPr>
        <p:txBody>
          <a:bodyPr wrap="square">
            <a:spAutoFit/>
          </a:bodyPr>
          <a:lstStyle/>
          <a:p>
            <a:pPr algn="justLow" rtl="1">
              <a:lnSpc>
                <a:spcPct val="300000"/>
              </a:lnSpc>
            </a:pPr>
            <a:r>
              <a:rPr lang="fa-IR" dirty="0">
                <a:cs typeface="B Nazanin" panose="00000400000000000000" pitchFamily="2" charset="-78"/>
              </a:rPr>
              <a:t>سیستم پیشنهاد: احتمالا شما هم در سایت‌های مختلف محصولات یا محتوای پیشنهادی را دیده‌اید. این موارد تنها بخشی از کاربرد کلان داده‌ها در طراحی سیستم‌های ارائه پیشنهاد است.</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B70BCCE3-EEE3-CAEA-7AC9-7DF26A337F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706" y="2796042"/>
            <a:ext cx="5935033" cy="3106491"/>
          </a:xfrm>
          <a:prstGeom prst="rect">
            <a:avLst/>
          </a:prstGeom>
        </p:spPr>
      </p:pic>
    </p:spTree>
    <p:extLst>
      <p:ext uri="{BB962C8B-B14F-4D97-AF65-F5344CB8AC3E}">
        <p14:creationId xmlns:p14="http://schemas.microsoft.com/office/powerpoint/2010/main" val="3593026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کاربرد های کلان داده</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625475" y="4552420"/>
            <a:ext cx="11189110" cy="1685077"/>
          </a:xfrm>
          <a:prstGeom prst="rect">
            <a:avLst/>
          </a:prstGeom>
        </p:spPr>
        <p:txBody>
          <a:bodyPr wrap="square">
            <a:spAutoFit/>
          </a:bodyPr>
          <a:lstStyle/>
          <a:p>
            <a:pPr algn="ctr" rtl="1">
              <a:lnSpc>
                <a:spcPct val="250000"/>
              </a:lnSpc>
            </a:pPr>
            <a:r>
              <a:rPr lang="fa-IR" dirty="0">
                <a:cs typeface="B Nazanin" panose="00000400000000000000" pitchFamily="2" charset="-78"/>
              </a:rPr>
              <a:t>دیجیتال مارکتینگ: یکی دیگر از کاربردهای بیگ دیتا در حوزه دیجیتال مارکتینگ یا بازاریابی دیجیتال است. در این حوزه چون حجم زیادی از داده‌های قابل اندازه‌گیری وجود دارد، در صورت داده‌کاوری درست و تحلیل و پردازش دقیق اطلاعات و داده‌ها می‌توانید کمپین‌های موفقی را اجرا کنید.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0D361B2A-02D9-4842-8764-8D8B651CF3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8511" y="1028142"/>
            <a:ext cx="6754977" cy="3595149"/>
          </a:xfrm>
          <a:prstGeom prst="rect">
            <a:avLst/>
          </a:prstGeom>
        </p:spPr>
      </p:pic>
    </p:spTree>
    <p:extLst>
      <p:ext uri="{BB962C8B-B14F-4D97-AF65-F5344CB8AC3E}">
        <p14:creationId xmlns:p14="http://schemas.microsoft.com/office/powerpoint/2010/main" val="655263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79173" y="235664"/>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چه سازمان هایی از کلان داده استفاده می کنند  ؟ </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558801" y="4556386"/>
            <a:ext cx="11210412" cy="2065950"/>
          </a:xfrm>
          <a:prstGeom prst="rect">
            <a:avLst/>
          </a:prstGeom>
        </p:spPr>
        <p:txBody>
          <a:bodyPr wrap="square">
            <a:spAutoFit/>
          </a:bodyPr>
          <a:lstStyle/>
          <a:p>
            <a:pPr algn="ctr" rtl="1">
              <a:lnSpc>
                <a:spcPct val="250000"/>
              </a:lnSpc>
            </a:pPr>
            <a:r>
              <a:rPr lang="fa-IR" dirty="0">
                <a:cs typeface="B Nazanin" panose="00000400000000000000" pitchFamily="2" charset="-78"/>
              </a:rPr>
              <a:t>هرگونه داده و اطلاعات می‌تواند برای کسب‌وکارهای مختلف مهم باشد و از آن استفاده کنند. اما نکته مهم اینجاست که چون داده‌کاوی و تحلیل درست داده‌های جمع‌آوری شده کاری تخصصی و پرهزینه است، بیشتر کسب‌وکارهای بزرگ سراغ کلان داده می‌روند.بانکداری، آموزش، پزشکی، مجموعه‌های تولیدی، سازمان‌های دولتی بزرگ، شرکت‌های تبلیغاتی و… از جمله مهمترین سازمان‌هایی هستند که بیگ دیتا استفاده می‌کنند.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3B8D8776-8C59-9069-2F6D-F88AAF27E055}"/>
              </a:ext>
            </a:extLst>
          </p:cNvPr>
          <p:cNvPicPr>
            <a:picLocks noChangeAspect="1"/>
          </p:cNvPicPr>
          <p:nvPr/>
        </p:nvPicPr>
        <p:blipFill rotWithShape="1">
          <a:blip r:embed="rId2">
            <a:extLst>
              <a:ext uri="{28A0092B-C50C-407E-A947-70E740481C1C}">
                <a14:useLocalDpi xmlns:a14="http://schemas.microsoft.com/office/drawing/2010/main" val="0"/>
              </a:ext>
            </a:extLst>
          </a:blip>
          <a:srcRect b="5866"/>
          <a:stretch/>
        </p:blipFill>
        <p:spPr>
          <a:xfrm>
            <a:off x="2721500" y="969673"/>
            <a:ext cx="6431928" cy="3586713"/>
          </a:xfrm>
          <a:prstGeom prst="rect">
            <a:avLst/>
          </a:prstGeom>
        </p:spPr>
      </p:pic>
    </p:spTree>
    <p:extLst>
      <p:ext uri="{BB962C8B-B14F-4D97-AF65-F5344CB8AC3E}">
        <p14:creationId xmlns:p14="http://schemas.microsoft.com/office/powerpoint/2010/main" val="7072397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ویژگی های کلان داده  </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580103" y="1175321"/>
            <a:ext cx="11189110" cy="369332"/>
          </a:xfrm>
          <a:prstGeom prst="rect">
            <a:avLst/>
          </a:prstGeom>
        </p:spPr>
        <p:txBody>
          <a:bodyPr wrap="square">
            <a:spAutoFit/>
          </a:bodyPr>
          <a:lstStyle/>
          <a:p>
            <a:pPr algn="ctr" rtl="1"/>
            <a:r>
              <a:rPr lang="fa-IR" dirty="0">
                <a:latin typeface="Times New Roman" panose="02020603050405020304" pitchFamily="18" charset="0"/>
                <a:cs typeface="B Nazanin" panose="00000400000000000000" pitchFamily="2" charset="-78"/>
              </a:rPr>
              <a:t>اوایل سال 2000 میلادی </a:t>
            </a:r>
            <a:r>
              <a:rPr lang="en-US" dirty="0">
                <a:latin typeface="Times New Roman" panose="02020603050405020304" pitchFamily="18" charset="0"/>
                <a:cs typeface="B Nazanin" panose="00000400000000000000" pitchFamily="2" charset="-78"/>
              </a:rPr>
              <a:t>Doug Laney، </a:t>
            </a:r>
            <a:r>
              <a:rPr lang="fa-IR" dirty="0">
                <a:latin typeface="Times New Roman" panose="02020603050405020304" pitchFamily="18" charset="0"/>
                <a:cs typeface="B Nazanin" panose="00000400000000000000" pitchFamily="2" charset="-78"/>
              </a:rPr>
              <a:t>یکی از تحلیل‌گران سرشناس دنیا ویژگی‌های بیگ دیتا را به شرح زیر اعلام کرد:</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398399" y="1703527"/>
            <a:ext cx="5697601"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حجم: سازمان‌ها داده‌ها را از منابع مختلف شامل تراکنش‌های کاری، دستگاه‌های اینترنت اشیا، تجهیزات صنعتی، ویدیوها، شبکه‌های اجتماعی و… جمع‌آوری می‌کنند. در گذشته نگهداری حجم زیادی اطلاعات بسیار مشکل بوده، اما پلتفرم‌های ارزان‌قیمت چون </a:t>
            </a:r>
            <a:r>
              <a:rPr lang="en-US" dirty="0">
                <a:latin typeface="Times New Roman" panose="02020603050405020304" pitchFamily="18" charset="0"/>
                <a:cs typeface="B Nazanin" panose="00000400000000000000" pitchFamily="2" charset="-78"/>
              </a:rPr>
              <a:t>Data Lakes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Hadoop </a:t>
            </a:r>
            <a:r>
              <a:rPr lang="fa-IR" dirty="0">
                <a:latin typeface="Times New Roman" panose="02020603050405020304" pitchFamily="18" charset="0"/>
                <a:cs typeface="B Nazanin" panose="00000400000000000000" pitchFamily="2" charset="-78"/>
              </a:rPr>
              <a:t> این مشکل را مرتفع کردند.</a:t>
            </a: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FD966970-FA43-C727-171B-5467B54168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49" y="2063396"/>
            <a:ext cx="5573223" cy="3986569"/>
          </a:xfrm>
          <a:prstGeom prst="rect">
            <a:avLst/>
          </a:prstGeom>
        </p:spPr>
      </p:pic>
    </p:spTree>
    <p:extLst>
      <p:ext uri="{BB962C8B-B14F-4D97-AF65-F5344CB8AC3E}">
        <p14:creationId xmlns:p14="http://schemas.microsoft.com/office/powerpoint/2010/main" val="1250375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ویژگی های کلان داده  </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432619" y="1117175"/>
            <a:ext cx="11434916" cy="1120948"/>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سرعت: همزمان با رشد اینترنت اشیا، توزیع داده‌‌ها با سرعت زیادی در کسب‌وکارها شروع شد و باید در زمان مناسب از آنها استفاده می‌شد. تگ‌های </a:t>
            </a:r>
            <a:r>
              <a:rPr lang="en-US" dirty="0">
                <a:latin typeface="Times New Roman" panose="02020603050405020304" pitchFamily="18" charset="0"/>
                <a:cs typeface="B Nazanin" panose="00000400000000000000" pitchFamily="2" charset="-78"/>
              </a:rPr>
              <a:t>RFID، </a:t>
            </a:r>
            <a:r>
              <a:rPr lang="fa-IR" dirty="0">
                <a:latin typeface="Times New Roman" panose="02020603050405020304" pitchFamily="18" charset="0"/>
                <a:cs typeface="B Nazanin" panose="00000400000000000000" pitchFamily="2" charset="-78"/>
              </a:rPr>
              <a:t>سنسورها و معیارهای هوشمند برای مواجهه با مشکل استفاده از این دادها در کمترین زمان ممکن ظهور کردند.</a:t>
            </a:r>
            <a:endParaRPr lang="en-US" dirty="0">
              <a:latin typeface="Times New Roman" panose="02020603050405020304" pitchFamily="18" charset="0"/>
              <a:cs typeface="B Nazanin" panose="00000400000000000000" pitchFamily="2" charset="-78"/>
            </a:endParaRPr>
          </a:p>
        </p:txBody>
      </p:sp>
      <p:sp>
        <p:nvSpPr>
          <p:cNvPr id="5" name="Rectangle 4"/>
          <p:cNvSpPr/>
          <p:nvPr/>
        </p:nvSpPr>
        <p:spPr>
          <a:xfrm>
            <a:off x="7127502" y="2569101"/>
            <a:ext cx="4740033" cy="275844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تنوع: داده‌ها از بین تمام فرمت‌های اطلاعاتی مانند داده‌های ساختاریافته، عددی، بانک‌ها اطلاعات قدیمی، اسناد متنی، ایمیل‌ها، ویدیوها، فایل‌های صوتی، تراکنش‌های مالی و… به دست می‌آید.</a:t>
            </a:r>
            <a:endParaRPr lang="en-US" dirty="0">
              <a:latin typeface="Times New Roman" panose="02020603050405020304" pitchFamily="18" charset="0"/>
              <a:cs typeface="B Nazanin" panose="00000400000000000000" pitchFamily="2" charset="-78"/>
            </a:endParaRPr>
          </a:p>
        </p:txBody>
      </p:sp>
      <p:grpSp>
        <p:nvGrpSpPr>
          <p:cNvPr id="9" name="Group 8">
            <a:extLst>
              <a:ext uri="{FF2B5EF4-FFF2-40B4-BE49-F238E27FC236}">
                <a16:creationId xmlns:a16="http://schemas.microsoft.com/office/drawing/2014/main" id="{88C253AC-D9F0-2A3A-9AD4-662F1EE4783E}"/>
              </a:ext>
            </a:extLst>
          </p:cNvPr>
          <p:cNvGrpSpPr/>
          <p:nvPr/>
        </p:nvGrpSpPr>
        <p:grpSpPr>
          <a:xfrm>
            <a:off x="324465" y="2743200"/>
            <a:ext cx="6283725" cy="3888969"/>
            <a:chOff x="324465" y="2743200"/>
            <a:chExt cx="6283725" cy="3888969"/>
          </a:xfrm>
        </p:grpSpPr>
        <p:pic>
          <p:nvPicPr>
            <p:cNvPr id="7" name="Picture 6">
              <a:extLst>
                <a:ext uri="{FF2B5EF4-FFF2-40B4-BE49-F238E27FC236}">
                  <a16:creationId xmlns:a16="http://schemas.microsoft.com/office/drawing/2014/main" id="{DCC13478-7012-168C-08D7-8ED7D5CCB5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465" y="2756031"/>
              <a:ext cx="6201821" cy="3876138"/>
            </a:xfrm>
            <a:prstGeom prst="rect">
              <a:avLst/>
            </a:prstGeom>
          </p:spPr>
        </p:pic>
        <p:sp>
          <p:nvSpPr>
            <p:cNvPr id="8" name="Oval 7">
              <a:extLst>
                <a:ext uri="{FF2B5EF4-FFF2-40B4-BE49-F238E27FC236}">
                  <a16:creationId xmlns:a16="http://schemas.microsoft.com/office/drawing/2014/main" id="{48A0893B-BA6C-3D1C-7053-E732530E2F48}"/>
                </a:ext>
              </a:extLst>
            </p:cNvPr>
            <p:cNvSpPr/>
            <p:nvPr/>
          </p:nvSpPr>
          <p:spPr>
            <a:xfrm>
              <a:off x="4930219" y="2743200"/>
              <a:ext cx="1677971" cy="14894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244157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ویژگی های کلان داده  </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8644380" y="826834"/>
            <a:ext cx="3215249"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پیچیدگی: یکی دیگر از ویژگی‌های کلان داده پیچیدگی زیاد آن است و چون داده‌ها از منابع متنوع جمع‌آوری می‌شوند در نتیجه یکپارچه‌سازی و سازگاری آنها با یکدیگر کار سختی است.</a:t>
            </a:r>
            <a:endParaRPr lang="en-US" dirty="0">
              <a:latin typeface="Times New Roman" panose="02020603050405020304" pitchFamily="18" charset="0"/>
              <a:cs typeface="B Nazanin" panose="00000400000000000000" pitchFamily="2" charset="-78"/>
            </a:endParaRPr>
          </a:p>
        </p:txBody>
      </p:sp>
      <p:grpSp>
        <p:nvGrpSpPr>
          <p:cNvPr id="9" name="Group 8">
            <a:extLst>
              <a:ext uri="{FF2B5EF4-FFF2-40B4-BE49-F238E27FC236}">
                <a16:creationId xmlns:a16="http://schemas.microsoft.com/office/drawing/2014/main" id="{53357647-F285-1922-3DC5-3FFFC6AF1212}"/>
              </a:ext>
            </a:extLst>
          </p:cNvPr>
          <p:cNvGrpSpPr/>
          <p:nvPr/>
        </p:nvGrpSpPr>
        <p:grpSpPr>
          <a:xfrm>
            <a:off x="807563" y="1140643"/>
            <a:ext cx="7488025" cy="5326145"/>
            <a:chOff x="807563" y="1140643"/>
            <a:chExt cx="7488025" cy="5326145"/>
          </a:xfrm>
        </p:grpSpPr>
        <p:pic>
          <p:nvPicPr>
            <p:cNvPr id="7" name="Picture 6">
              <a:extLst>
                <a:ext uri="{FF2B5EF4-FFF2-40B4-BE49-F238E27FC236}">
                  <a16:creationId xmlns:a16="http://schemas.microsoft.com/office/drawing/2014/main" id="{AAC39C3F-80A3-D991-FE8E-6FEAE3E99C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7563" y="1140643"/>
              <a:ext cx="6894136" cy="5170602"/>
            </a:xfrm>
            <a:prstGeom prst="rect">
              <a:avLst/>
            </a:prstGeom>
          </p:spPr>
        </p:pic>
        <p:sp>
          <p:nvSpPr>
            <p:cNvPr id="8" name="Rectangle: Rounded Corners 7">
              <a:extLst>
                <a:ext uri="{FF2B5EF4-FFF2-40B4-BE49-F238E27FC236}">
                  <a16:creationId xmlns:a16="http://schemas.microsoft.com/office/drawing/2014/main" id="{B6854C4A-4BF0-B9A5-BFF0-D9893CF67FB3}"/>
                </a:ext>
              </a:extLst>
            </p:cNvPr>
            <p:cNvSpPr/>
            <p:nvPr/>
          </p:nvSpPr>
          <p:spPr>
            <a:xfrm>
              <a:off x="6636470" y="5580668"/>
              <a:ext cx="1659118" cy="88612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17035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بیگ دیتا (</a:t>
            </a:r>
            <a:r>
              <a:rPr lang="en-US" sz="2000" b="1" dirty="0">
                <a:latin typeface="Shabnam" panose="020B0603030804020204" pitchFamily="34" charset="-78"/>
                <a:cs typeface="Shabnam" panose="020B0603030804020204" pitchFamily="34" charset="-78"/>
              </a:rPr>
              <a:t>Big Data </a:t>
            </a:r>
            <a:r>
              <a:rPr lang="fa-IR" sz="2000" b="1" dirty="0">
                <a:latin typeface="Shabnam" panose="020B0603030804020204" pitchFamily="34" charset="-78"/>
                <a:cs typeface="Shabnam" panose="020B0603030804020204" pitchFamily="34" charset="-78"/>
              </a:rPr>
              <a:t> )یا کلان داده چیست؟</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579181" y="1514080"/>
            <a:ext cx="5190023"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بیگ دیتا یا کلان داده درواقع اصطلاحی است که برای حجم زیادی از داده‌ها استفاده می‌شود که خیلی سریع و پیچیده هستند و پردازش آنها با استفاده از روش‌های سنتی، سخت و غیرممکن است. به‌طور کلی ما با علم داده، داده‌کاوری، تحلیل داده‌ها و یادگیری ماشین روبه‌رو هستیم. دسترسی و نگهداری حجم زیادی از اطلاعات و داده‌ها برای تحلیل‌هایی بعدی کاری زمان‌بر و پرهزینه است.</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6717013" y="1222499"/>
            <a:ext cx="3297896" cy="2081797"/>
          </a:xfrm>
          <a:prstGeom prst="rect">
            <a:avLst/>
          </a:prstGeom>
          <a:effectLst>
            <a:reflection blurRad="6350" stA="52000" endA="300" endPos="35000" dir="5400000" sy="-100000" algn="bl" rotWithShape="0"/>
          </a:effectLst>
        </p:spPr>
      </p:pic>
      <p:pic>
        <p:nvPicPr>
          <p:cNvPr id="8" name="Picture 7"/>
          <p:cNvPicPr>
            <a:picLocks noChangeAspect="1"/>
          </p:cNvPicPr>
          <p:nvPr/>
        </p:nvPicPr>
        <p:blipFill>
          <a:blip r:embed="rId3"/>
          <a:stretch>
            <a:fillRect/>
          </a:stretch>
        </p:blipFill>
        <p:spPr>
          <a:xfrm>
            <a:off x="8365961" y="4370778"/>
            <a:ext cx="3088251" cy="1769771"/>
          </a:xfrm>
          <a:prstGeom prst="rect">
            <a:avLst/>
          </a:prstGeom>
        </p:spPr>
      </p:pic>
    </p:spTree>
    <p:extLst>
      <p:ext uri="{BB962C8B-B14F-4D97-AF65-F5344CB8AC3E}">
        <p14:creationId xmlns:p14="http://schemas.microsoft.com/office/powerpoint/2010/main" val="3681202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انواع تحلیل کلان داده  </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304799" y="1110821"/>
            <a:ext cx="11464413" cy="1373453"/>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برای اینکه بتوانید بعد از داده‌کاوی بیگ دیتا به بهترین شکل آنها را تحلیل کرده و از اطلاعات به دست آمده استفاده کنید، می‌توانید سراغ روش‌های تحلیلی زیر بروید:</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639097" y="2613895"/>
            <a:ext cx="11130115" cy="1373453"/>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توصیفی: با ارائه تحلیل‌های توصیفی براساس جداول یا نمودارها می‌توانید مشخص کنید در اتفاقات گذشته چه رخدادهایی پیش آمده است و در هر مرحله چه شده است.</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F89BA7DD-1669-9668-C369-795EBEAB585F}"/>
              </a:ext>
            </a:extLst>
          </p:cNvPr>
          <p:cNvPicPr>
            <a:picLocks noChangeAspect="1"/>
          </p:cNvPicPr>
          <p:nvPr/>
        </p:nvPicPr>
        <p:blipFill rotWithShape="1">
          <a:blip r:embed="rId2">
            <a:extLst>
              <a:ext uri="{28A0092B-C50C-407E-A947-70E740481C1C}">
                <a14:useLocalDpi xmlns:a14="http://schemas.microsoft.com/office/drawing/2010/main" val="0"/>
              </a:ext>
            </a:extLst>
          </a:blip>
          <a:srcRect l="17098" r="16393"/>
          <a:stretch/>
        </p:blipFill>
        <p:spPr>
          <a:xfrm>
            <a:off x="821611" y="3549042"/>
            <a:ext cx="2974248" cy="2987040"/>
          </a:xfrm>
          <a:prstGeom prst="rect">
            <a:avLst/>
          </a:prstGeom>
        </p:spPr>
      </p:pic>
    </p:spTree>
    <p:extLst>
      <p:ext uri="{BB962C8B-B14F-4D97-AF65-F5344CB8AC3E}">
        <p14:creationId xmlns:p14="http://schemas.microsoft.com/office/powerpoint/2010/main" val="25414164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انواع تحلیل کلان داده  </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4703974" y="900733"/>
            <a:ext cx="7173797"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تجویزی: یکی دیگر از روش‌های تحلیل بیگ دیتا، روش تجویزی است که در واقع باید آن را پیچیده‌ترین و گران‌ترین نوع تحلیل کلان داده‌ها بدانیم. در این تحلیل شما علاوه بر مشخص کردن وضعیت رخدادهای قبلی، پیشنهادات خود برای اتفاقات آتی را نیز ارائه می‌کنید.</a:t>
            </a:r>
            <a:endParaRPr lang="en-US" dirty="0">
              <a:latin typeface="Times New Roman" panose="02020603050405020304" pitchFamily="18" charset="0"/>
              <a:cs typeface="B Nazanin" panose="00000400000000000000" pitchFamily="2" charset="-78"/>
            </a:endParaRPr>
          </a:p>
          <a:p>
            <a:pPr algn="justLow" rtl="1">
              <a:lnSpc>
                <a:spcPct val="250000"/>
              </a:lnSpc>
            </a:pPr>
            <a:r>
              <a:rPr lang="ar-SA" altLang="en-US" dirty="0">
                <a:latin typeface="Times New Roman" panose="02020603050405020304" pitchFamily="18" charset="0"/>
                <a:cs typeface="B Nazanin" panose="00000400000000000000" pitchFamily="2" charset="-78"/>
              </a:rPr>
              <a:t>پیش‌بینی</a:t>
            </a:r>
            <a:r>
              <a:rPr lang="fa-IR" altLang="en-US" dirty="0">
                <a:latin typeface="Times New Roman" panose="02020603050405020304" pitchFamily="18" charset="0"/>
                <a:cs typeface="B Nazanin" panose="00000400000000000000" pitchFamily="2" charset="-78"/>
              </a:rPr>
              <a:t>: </a:t>
            </a:r>
            <a:r>
              <a:rPr lang="en-US" altLang="en-US" dirty="0">
                <a:latin typeface="Times New Roman" panose="02020603050405020304" pitchFamily="18" charset="0"/>
                <a:cs typeface="B Nazanin" panose="00000400000000000000" pitchFamily="2" charset="-78"/>
              </a:rPr>
              <a:t> </a:t>
            </a:r>
            <a:r>
              <a:rPr lang="ar-SA" altLang="en-US" dirty="0">
                <a:latin typeface="Times New Roman" panose="02020603050405020304" pitchFamily="18" charset="0"/>
                <a:cs typeface="B Nazanin" panose="00000400000000000000" pitchFamily="2" charset="-78"/>
              </a:rPr>
              <a:t>اگر بتوانید به خوبی از داده‌های به دست آمده استفاده کرده و آنها را درست تحلیل کنید، به کمک هوش مصنوعی و الگوریتم‌های حرفه‌ای می‌توان نسبت به اتفاقات و مشکلات آتی پیش‌بینی خوبی داشت</a:t>
            </a:r>
            <a:r>
              <a:rPr lang="en-US" altLang="en-US" dirty="0">
                <a:latin typeface="Times New Roman" panose="02020603050405020304" pitchFamily="18" charset="0"/>
                <a:cs typeface="B Nazanin" panose="00000400000000000000" pitchFamily="2" charset="-78"/>
              </a:rPr>
              <a:t>. </a:t>
            </a:r>
            <a:endParaRPr lang="fa-IR" altLang="en-US" dirty="0">
              <a:latin typeface="Times New Roman" panose="02020603050405020304" pitchFamily="18" charset="0"/>
              <a:cs typeface="B Nazanin" panose="00000400000000000000" pitchFamily="2" charset="-78"/>
            </a:endParaRPr>
          </a:p>
          <a:p>
            <a:pPr algn="justLow" rtl="1">
              <a:lnSpc>
                <a:spcPct val="250000"/>
              </a:lnSpc>
            </a:pPr>
            <a:r>
              <a:rPr lang="ar-SA" altLang="en-US" dirty="0">
                <a:latin typeface="Times New Roman" panose="02020603050405020304" pitchFamily="18" charset="0"/>
                <a:cs typeface="B Nazanin" panose="00000400000000000000" pitchFamily="2" charset="-78"/>
              </a:rPr>
              <a:t>تشخیصی</a:t>
            </a:r>
            <a:r>
              <a:rPr lang="fa-IR" altLang="en-US" dirty="0">
                <a:latin typeface="Times New Roman" panose="02020603050405020304" pitchFamily="18" charset="0"/>
                <a:cs typeface="B Nazanin" panose="00000400000000000000" pitchFamily="2" charset="-78"/>
              </a:rPr>
              <a:t> : </a:t>
            </a:r>
            <a:r>
              <a:rPr lang="ar-SA" altLang="en-US" dirty="0">
                <a:latin typeface="Times New Roman" panose="02020603050405020304" pitchFamily="18" charset="0"/>
                <a:cs typeface="B Nazanin" panose="00000400000000000000" pitchFamily="2" charset="-78"/>
              </a:rPr>
              <a:t>اگر دنبال ریشه اتفاقات و مشکلات هستید باید از تحلیل تشخیصی استفاده کنید که براساس سیستم‌های هوش مصنوعی و یادگیری ماشین کار می‌کند</a:t>
            </a:r>
            <a:r>
              <a:rPr lang="en-US" altLang="en-US" dirty="0">
                <a:latin typeface="Times New Roman" panose="02020603050405020304" pitchFamily="18" charset="0"/>
                <a:cs typeface="B Nazanin" panose="00000400000000000000" pitchFamily="2" charset="-78"/>
              </a:rPr>
              <a:t>. </a:t>
            </a:r>
          </a:p>
        </p:txBody>
      </p:sp>
      <p:pic>
        <p:nvPicPr>
          <p:cNvPr id="9" name="Picture 8">
            <a:extLst>
              <a:ext uri="{FF2B5EF4-FFF2-40B4-BE49-F238E27FC236}">
                <a16:creationId xmlns:a16="http://schemas.microsoft.com/office/drawing/2014/main" id="{20A64037-786B-DE2D-9B50-2BC1F9C2C3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577009" y="2136682"/>
            <a:ext cx="5638857" cy="3166962"/>
          </a:xfrm>
          <a:prstGeom prst="rect">
            <a:avLst/>
          </a:prstGeom>
        </p:spPr>
      </p:pic>
    </p:spTree>
    <p:extLst>
      <p:ext uri="{BB962C8B-B14F-4D97-AF65-F5344CB8AC3E}">
        <p14:creationId xmlns:p14="http://schemas.microsoft.com/office/powerpoint/2010/main" val="29910425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منابع اصلی دسترسی به کلان داده ها  </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623148" y="3915146"/>
            <a:ext cx="10945702"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همان‌طور که گفتیم بیگ دیتا از منابع مختلف جمع‌آوری می‌شود. اما اگر می‌خواهید سریع‌تر به نتیجه برسید، چند منبع اصلی برای دسترسی به کلان داده‌ها وجود دارد که در ادامه می‌بینید:</a:t>
            </a:r>
          </a:p>
          <a:p>
            <a:pPr algn="justLow" rtl="1">
              <a:lnSpc>
                <a:spcPct val="250000"/>
              </a:lnSpc>
            </a:pPr>
            <a:r>
              <a:rPr lang="fa-IR" dirty="0">
                <a:latin typeface="Times New Roman" panose="02020603050405020304" pitchFamily="18" charset="0"/>
                <a:cs typeface="B Nazanin" panose="00000400000000000000" pitchFamily="2" charset="-78"/>
              </a:rPr>
              <a:t>منابع عمومی: یکی از راحت‌ترین روش‌ها برای دستیابی به بیگ دیتا، استفاده از رسانه‌ها و منابعی است که عموم مردم به آنها دسترسی دارند. </a:t>
            </a:r>
          </a:p>
        </p:txBody>
      </p:sp>
      <p:pic>
        <p:nvPicPr>
          <p:cNvPr id="4" name="Picture 3"/>
          <p:cNvPicPr>
            <a:picLocks noChangeAspect="1"/>
          </p:cNvPicPr>
          <p:nvPr/>
        </p:nvPicPr>
        <p:blipFill rotWithShape="1">
          <a:blip r:embed="rId2"/>
          <a:srcRect b="19733"/>
          <a:stretch/>
        </p:blipFill>
        <p:spPr>
          <a:xfrm>
            <a:off x="2451702" y="992377"/>
            <a:ext cx="7288595" cy="2753087"/>
          </a:xfrm>
          <a:prstGeom prst="rect">
            <a:avLst/>
          </a:prstGeom>
        </p:spPr>
      </p:pic>
    </p:spTree>
    <p:extLst>
      <p:ext uri="{BB962C8B-B14F-4D97-AF65-F5344CB8AC3E}">
        <p14:creationId xmlns:p14="http://schemas.microsoft.com/office/powerpoint/2010/main" val="4350292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منابع اصلی دسترسی به کلان داده ها  </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7305773" y="1243178"/>
            <a:ext cx="4449452"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جریان داده‌های آنلاین: وقتی بتوانید دستگاه‌های مختلف را به هم وصل کرده و به صورت هوشمند از آنها استفاده کنید، می‌توانی به کمک استریم دیتا، به صورت کاملا یکپارچه به حجم زیادی از اطلاعات و داده‌ها دسترسی داشته باشید. سرورهای کامپیوتری، مراکز تماس یا دستگاه‌های متصل و مبتنی بر اینترنت اشیا به خوبی در این قسمت کاربرد دارند.</a:t>
            </a:r>
          </a:p>
        </p:txBody>
      </p:sp>
      <p:pic>
        <p:nvPicPr>
          <p:cNvPr id="6" name="Picture 5">
            <a:extLst>
              <a:ext uri="{FF2B5EF4-FFF2-40B4-BE49-F238E27FC236}">
                <a16:creationId xmlns:a16="http://schemas.microsoft.com/office/drawing/2014/main" id="{C1B81C6C-CF76-D0EB-8D40-02CDA08BDE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6775" y="1910891"/>
            <a:ext cx="6430650" cy="3215325"/>
          </a:xfrm>
          <a:prstGeom prst="rect">
            <a:avLst/>
          </a:prstGeom>
        </p:spPr>
      </p:pic>
    </p:spTree>
    <p:extLst>
      <p:ext uri="{BB962C8B-B14F-4D97-AF65-F5344CB8AC3E}">
        <p14:creationId xmlns:p14="http://schemas.microsoft.com/office/powerpoint/2010/main" val="1228104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منابع اصلی دسترسی به کلان داده ها  </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1053669" y="1985912"/>
            <a:ext cx="4393100"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شبکه‌های اجتماعی: بیشترین تعامل مخاطبان در شبکه‌های اجتماعی رخ می‌دهد و در طول روز حجم زیادی از اطلاعات و داده‌ها تبادل می‌شود. به همین دلیل می‌توانید با داده‌کاوی از شبکه‌های اجتماعی به حجم انبوهی از اطلاعات موردنیاز دسترسی داشته باشید.</a:t>
            </a:r>
          </a:p>
        </p:txBody>
      </p:sp>
      <p:pic>
        <p:nvPicPr>
          <p:cNvPr id="5" name="Picture 4"/>
          <p:cNvPicPr>
            <a:picLocks noChangeAspect="1"/>
          </p:cNvPicPr>
          <p:nvPr/>
        </p:nvPicPr>
        <p:blipFill rotWithShape="1">
          <a:blip r:embed="rId2"/>
          <a:srcRect l="14688" t="3438" r="17187" b="9687"/>
          <a:stretch/>
        </p:blipFill>
        <p:spPr>
          <a:xfrm>
            <a:off x="6745232" y="910280"/>
            <a:ext cx="4393100" cy="5602210"/>
          </a:xfrm>
          <a:prstGeom prst="rect">
            <a:avLst/>
          </a:prstGeom>
        </p:spPr>
      </p:pic>
    </p:spTree>
    <p:extLst>
      <p:ext uri="{BB962C8B-B14F-4D97-AF65-F5344CB8AC3E}">
        <p14:creationId xmlns:p14="http://schemas.microsoft.com/office/powerpoint/2010/main" val="7751161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25831"/>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کلان داده در دیجیتال مارکتینگ هم کاربرد دارد ؟  </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328069" y="1090579"/>
            <a:ext cx="11545142" cy="1373453"/>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همان‌طور که پیشتر هم اعلام کردیم، کلان داده‌ها در دیجیتال مارکتینگ کاربرد گسترده‌ای دارند و براساس آن می‌توانید رفتار مشتریان را به درستی شناسایی کرده و کمپین‌های موفقی را طراحی و اجرا کنید. در موارد زیر به خوبی می‌توانید از بیگ دیتا استفاده کنید:</a:t>
            </a:r>
          </a:p>
        </p:txBody>
      </p:sp>
      <p:sp>
        <p:nvSpPr>
          <p:cNvPr id="4" name="Rectangle 3"/>
          <p:cNvSpPr/>
          <p:nvPr/>
        </p:nvSpPr>
        <p:spPr>
          <a:xfrm>
            <a:off x="6331974" y="4096157"/>
            <a:ext cx="5541237" cy="1754326"/>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آموزش: یکی از کاربردهای بیگ دیتا در دیجیتال مارکتینگ مربوط به حوزه آموزش درباره سرفصل‌های این حوزه است. این آموزش‌ها می‌تواند متناسب با نیاز مخاطبان به صورت سازمانی یا شخصی باشد.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a:srcRect l="9162" t="7415" r="11600" b="11712"/>
          <a:stretch/>
        </p:blipFill>
        <p:spPr>
          <a:xfrm>
            <a:off x="406400" y="3444240"/>
            <a:ext cx="5283200" cy="3058160"/>
          </a:xfrm>
          <a:prstGeom prst="rect">
            <a:avLst/>
          </a:prstGeom>
        </p:spPr>
      </p:pic>
    </p:spTree>
    <p:extLst>
      <p:ext uri="{BB962C8B-B14F-4D97-AF65-F5344CB8AC3E}">
        <p14:creationId xmlns:p14="http://schemas.microsoft.com/office/powerpoint/2010/main" val="5445815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25831"/>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کلان داده در دیجیتال مارکتینگ هم کاربرد دارد ؟  </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5547360" y="4197996"/>
            <a:ext cx="6358685" cy="2065950"/>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شناخت دقیق مخاطبان هدف: هر چه بتوانید شناخت بهتری و دقیق‌تری از مخاطبان خود داشته باشید و پرسونای درستی طراحی کنید، موفقیت شما در بازاریابی بیشتر خواهد شد. ضمن اینکه می‌توانید رابطه خوبی با مخاطبان بسازید و آنها را تبدیل به مشتری کنید.</a:t>
            </a:r>
          </a:p>
        </p:txBody>
      </p:sp>
      <p:pic>
        <p:nvPicPr>
          <p:cNvPr id="4" name="Picture 3"/>
          <p:cNvPicPr>
            <a:picLocks noChangeAspect="1"/>
          </p:cNvPicPr>
          <p:nvPr/>
        </p:nvPicPr>
        <p:blipFill>
          <a:blip r:embed="rId2"/>
          <a:stretch>
            <a:fillRect/>
          </a:stretch>
        </p:blipFill>
        <p:spPr>
          <a:xfrm>
            <a:off x="2208202" y="1136968"/>
            <a:ext cx="4649152" cy="2292032"/>
          </a:xfrm>
          <a:prstGeom prst="roundRect">
            <a:avLst/>
          </a:prstGeom>
        </p:spPr>
      </p:pic>
      <p:pic>
        <p:nvPicPr>
          <p:cNvPr id="5" name="Picture 4"/>
          <p:cNvPicPr>
            <a:picLocks noChangeAspect="1"/>
          </p:cNvPicPr>
          <p:nvPr/>
        </p:nvPicPr>
        <p:blipFill>
          <a:blip r:embed="rId3"/>
          <a:stretch>
            <a:fillRect/>
          </a:stretch>
        </p:blipFill>
        <p:spPr>
          <a:xfrm>
            <a:off x="7739484" y="1544739"/>
            <a:ext cx="3441736" cy="2386270"/>
          </a:xfrm>
          <a:prstGeom prst="roundRect">
            <a:avLst/>
          </a:prstGeom>
        </p:spPr>
      </p:pic>
      <p:pic>
        <p:nvPicPr>
          <p:cNvPr id="7" name="Picture 6">
            <a:extLst>
              <a:ext uri="{FF2B5EF4-FFF2-40B4-BE49-F238E27FC236}">
                <a16:creationId xmlns:a16="http://schemas.microsoft.com/office/drawing/2014/main" id="{75A5C454-F186-656E-289F-7A286BD79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994" y="3783217"/>
            <a:ext cx="4137784" cy="2660004"/>
          </a:xfrm>
          <a:prstGeom prst="rect">
            <a:avLst/>
          </a:prstGeom>
        </p:spPr>
      </p:pic>
    </p:spTree>
    <p:extLst>
      <p:ext uri="{BB962C8B-B14F-4D97-AF65-F5344CB8AC3E}">
        <p14:creationId xmlns:p14="http://schemas.microsoft.com/office/powerpoint/2010/main" val="14073692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25831"/>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کلان داده در دیجیتال مارکتینگ هم کاربرد دارد ؟  </a:t>
            </a:r>
            <a:endParaRPr lang="en-US" sz="2000" b="1" dirty="0">
              <a:latin typeface="Shabnam" panose="020B0603030804020204" pitchFamily="34" charset="-78"/>
              <a:cs typeface="Shabnam" panose="020B0603030804020204" pitchFamily="34" charset="-78"/>
            </a:endParaRPr>
          </a:p>
        </p:txBody>
      </p:sp>
      <p:sp>
        <p:nvSpPr>
          <p:cNvPr id="4" name="Rectangle 1"/>
          <p:cNvSpPr>
            <a:spLocks noChangeArrowheads="1"/>
          </p:cNvSpPr>
          <p:nvPr/>
        </p:nvSpPr>
        <p:spPr bwMode="auto">
          <a:xfrm>
            <a:off x="4930219" y="728863"/>
            <a:ext cx="6916341" cy="2741776"/>
          </a:xfrm>
          <a:prstGeom prst="rect">
            <a:avLst/>
          </a:prstGeom>
        </p:spPr>
        <p:txBody>
          <a:bodyPr wrap="square">
            <a:spAutoFit/>
          </a:bodyPr>
          <a:lstStyle/>
          <a:p>
            <a:pPr algn="justLow" rtl="1">
              <a:lnSpc>
                <a:spcPct val="250000"/>
              </a:lnSpc>
            </a:pPr>
            <a:r>
              <a:rPr lang="ar-SA" altLang="en-US" dirty="0">
                <a:latin typeface="Times New Roman" panose="02020603050405020304" pitchFamily="18" charset="0"/>
                <a:cs typeface="B Nazanin" panose="00000400000000000000" pitchFamily="2" charset="-78"/>
              </a:rPr>
              <a:t>کاهش هزینه‌ها</a:t>
            </a:r>
            <a:r>
              <a:rPr lang="fa-IR" altLang="en-US" dirty="0">
                <a:latin typeface="Times New Roman" panose="02020603050405020304" pitchFamily="18" charset="0"/>
                <a:cs typeface="B Nazanin" panose="00000400000000000000" pitchFamily="2" charset="-78"/>
              </a:rPr>
              <a:t>: </a:t>
            </a:r>
            <a:r>
              <a:rPr lang="ar-SA" altLang="en-US" dirty="0">
                <a:latin typeface="Times New Roman" panose="02020603050405020304" pitchFamily="18" charset="0"/>
                <a:cs typeface="B Nazanin" panose="00000400000000000000" pitchFamily="2" charset="-78"/>
              </a:rPr>
              <a:t>شاید داده‌کاوی هزینه‌بر باشد، ولی وقتی یک بار آن را انجام دهید می‌توانید در موارد زیادی از خروجی آن استفاده کنید. یکی از مهمترین موارد این است که با برنامه‌ریزی درست براساس بیگ دیتا می‌توان هزینه را کاهش داد</a:t>
            </a:r>
            <a:r>
              <a:rPr lang="en-US" altLang="en-US" dirty="0">
                <a:latin typeface="Times New Roman" panose="02020603050405020304" pitchFamily="18" charset="0"/>
                <a:cs typeface="B Nazanin" panose="00000400000000000000" pitchFamily="2" charset="-78"/>
              </a:rPr>
              <a:t>. </a:t>
            </a:r>
            <a:endParaRPr lang="fa-IR" altLang="en-US" dirty="0">
              <a:latin typeface="Times New Roman" panose="02020603050405020304" pitchFamily="18" charset="0"/>
              <a:cs typeface="B Nazanin" panose="00000400000000000000" pitchFamily="2" charset="-78"/>
            </a:endParaRPr>
          </a:p>
          <a:p>
            <a:pPr algn="justLow" rtl="1">
              <a:lnSpc>
                <a:spcPct val="250000"/>
              </a:lnSpc>
            </a:pPr>
            <a:endParaRPr lang="en-US" altLang="en-US" dirty="0">
              <a:latin typeface="Times New Roman" panose="02020603050405020304" pitchFamily="18" charset="0"/>
              <a:cs typeface="B Nazanin" panose="00000400000000000000" pitchFamily="2" charset="-78"/>
            </a:endParaRPr>
          </a:p>
        </p:txBody>
      </p:sp>
      <p:sp>
        <p:nvSpPr>
          <p:cNvPr id="3" name="Rectangle 2"/>
          <p:cNvSpPr/>
          <p:nvPr/>
        </p:nvSpPr>
        <p:spPr>
          <a:xfrm>
            <a:off x="564562" y="3703189"/>
            <a:ext cx="6477262" cy="2758447"/>
          </a:xfrm>
          <a:prstGeom prst="rect">
            <a:avLst/>
          </a:prstGeom>
        </p:spPr>
        <p:txBody>
          <a:bodyPr wrap="square">
            <a:spAutoFit/>
          </a:bodyPr>
          <a:lstStyle/>
          <a:p>
            <a:pPr algn="justLow" rtl="1">
              <a:lnSpc>
                <a:spcPct val="250000"/>
              </a:lnSpc>
            </a:pPr>
            <a:r>
              <a:rPr lang="ar-SA" altLang="en-US" dirty="0">
                <a:latin typeface="Times New Roman" panose="02020603050405020304" pitchFamily="18" charset="0"/>
                <a:cs typeface="B Nazanin" panose="00000400000000000000" pitchFamily="2" charset="-78"/>
              </a:rPr>
              <a:t>انتشار محتوای سفارشی و شخصی‌سازی شده</a:t>
            </a:r>
            <a:r>
              <a:rPr lang="fa-IR" altLang="en-US" dirty="0">
                <a:latin typeface="Times New Roman" panose="02020603050405020304" pitchFamily="18" charset="0"/>
                <a:cs typeface="B Nazanin" panose="00000400000000000000" pitchFamily="2" charset="-78"/>
              </a:rPr>
              <a:t>: ی</a:t>
            </a:r>
            <a:r>
              <a:rPr lang="ar-SA" altLang="en-US" dirty="0">
                <a:latin typeface="Times New Roman" panose="02020603050405020304" pitchFamily="18" charset="0"/>
                <a:cs typeface="B Nazanin" panose="00000400000000000000" pitchFamily="2" charset="-78"/>
              </a:rPr>
              <a:t>کی از مواردی که در دنیای بازاریابی امروز اهمیت بسیار زیادی دارد، ارائه محتوای سفارشی و شخصی‌سازی شده به مخاطبان هدف است. تحلیل درست کلان‌ داده‌ها و استفاده از آنها به خوبی شما را در این زمینه کمک خواهد کرد</a:t>
            </a:r>
            <a:r>
              <a:rPr lang="en-US" altLang="en-US" dirty="0">
                <a:latin typeface="Times New Roman" panose="02020603050405020304" pitchFamily="18" charset="0"/>
                <a:cs typeface="B Nazanin" panose="00000400000000000000" pitchFamily="2" charset="-78"/>
              </a:rPr>
              <a:t>. </a:t>
            </a:r>
          </a:p>
        </p:txBody>
      </p:sp>
      <p:pic>
        <p:nvPicPr>
          <p:cNvPr id="5" name="Picture 4"/>
          <p:cNvPicPr>
            <a:picLocks noChangeAspect="1"/>
          </p:cNvPicPr>
          <p:nvPr/>
        </p:nvPicPr>
        <p:blipFill rotWithShape="1">
          <a:blip r:embed="rId3"/>
          <a:srcRect l="10533" t="15028" r="11600" b="11829"/>
          <a:stretch/>
        </p:blipFill>
        <p:spPr>
          <a:xfrm>
            <a:off x="1048889" y="1052129"/>
            <a:ext cx="2936598" cy="2758448"/>
          </a:xfrm>
          <a:prstGeom prst="rect">
            <a:avLst/>
          </a:prstGeom>
        </p:spPr>
      </p:pic>
      <p:pic>
        <p:nvPicPr>
          <p:cNvPr id="6" name="Picture 5"/>
          <p:cNvPicPr>
            <a:picLocks noChangeAspect="1"/>
          </p:cNvPicPr>
          <p:nvPr/>
        </p:nvPicPr>
        <p:blipFill rotWithShape="1">
          <a:blip r:embed="rId4"/>
          <a:srcRect l="10500" t="10916" r="9333" b="7750"/>
          <a:stretch/>
        </p:blipFill>
        <p:spPr>
          <a:xfrm>
            <a:off x="7884605" y="2997524"/>
            <a:ext cx="3414422" cy="3464112"/>
          </a:xfrm>
          <a:prstGeom prst="rect">
            <a:avLst/>
          </a:prstGeom>
        </p:spPr>
      </p:pic>
    </p:spTree>
    <p:extLst>
      <p:ext uri="{BB962C8B-B14F-4D97-AF65-F5344CB8AC3E}">
        <p14:creationId xmlns:p14="http://schemas.microsoft.com/office/powerpoint/2010/main" val="18298998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25831"/>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کلان داده در دیجیتال مارکتینگ هم کاربرد دارد ؟  </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767463" y="1673936"/>
            <a:ext cx="4059061" cy="3277820"/>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تحلیل عقاید: به کمک بیگ دیتا در دیجیتال مارکتینگ می‌توانید به تعامل‌ها و عقاید مخاطبان در پلتفرم‌های مختلف دسترسی داشته باشید و کمپین‌های اثربخشی را طراحی کنید.</a:t>
            </a:r>
          </a:p>
        </p:txBody>
      </p:sp>
      <p:pic>
        <p:nvPicPr>
          <p:cNvPr id="5" name="Picture 4"/>
          <p:cNvPicPr>
            <a:picLocks noChangeAspect="1"/>
          </p:cNvPicPr>
          <p:nvPr/>
        </p:nvPicPr>
        <p:blipFill rotWithShape="1">
          <a:blip r:embed="rId2"/>
          <a:srcRect r="416" b="5612"/>
          <a:stretch/>
        </p:blipFill>
        <p:spPr>
          <a:xfrm>
            <a:off x="5769206" y="790845"/>
            <a:ext cx="6257826" cy="5931249"/>
          </a:xfrm>
          <a:prstGeom prst="rect">
            <a:avLst/>
          </a:prstGeom>
        </p:spPr>
      </p:pic>
    </p:spTree>
    <p:extLst>
      <p:ext uri="{BB962C8B-B14F-4D97-AF65-F5344CB8AC3E}">
        <p14:creationId xmlns:p14="http://schemas.microsoft.com/office/powerpoint/2010/main" val="38655407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25831"/>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مزایای کلان داده</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389969" y="1320812"/>
            <a:ext cx="7701280" cy="1373453"/>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توسعه­‌ی محصولات و خدمات: تحلیل کلان‌داده‌­ها به توسعه‌دهندگان محصول اجازه می‌­دهد تا داده­‌های بدون ساختار، مانند نظرات مشتریان و ترند­های فرهنگی را تجزیه و تحلیل کرده و به‌سرعت به آن‌ها پاسخ دهند.</a:t>
            </a:r>
          </a:p>
        </p:txBody>
      </p:sp>
      <p:sp>
        <p:nvSpPr>
          <p:cNvPr id="4" name="Rectangle 3"/>
          <p:cNvSpPr/>
          <p:nvPr/>
        </p:nvSpPr>
        <p:spPr>
          <a:xfrm>
            <a:off x="899759" y="4086010"/>
            <a:ext cx="7345680" cy="1754326"/>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نگهداری پیشگویانه: نتایج یک نظرسنجی بین‌المللی نشان داد که تحلیل کلان‌داده­‌های استخراج‌شده از ماشین‌های مجهز به اینترنت اشیاء، هزینه‌های تعمیر و نگهداری تجهیزات را تا ۴۰ درصد کاهش می‌دهد.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a:srcRect l="4772" t="21058" r="2356" b="25609"/>
          <a:stretch/>
        </p:blipFill>
        <p:spPr>
          <a:xfrm>
            <a:off x="8245439" y="1130376"/>
            <a:ext cx="3647670" cy="2094756"/>
          </a:xfrm>
          <a:prstGeom prst="rect">
            <a:avLst/>
          </a:prstGeom>
        </p:spPr>
      </p:pic>
      <p:pic>
        <p:nvPicPr>
          <p:cNvPr id="6" name="Picture 5"/>
          <p:cNvPicPr>
            <a:picLocks noChangeAspect="1"/>
          </p:cNvPicPr>
          <p:nvPr/>
        </p:nvPicPr>
        <p:blipFill>
          <a:blip r:embed="rId3"/>
          <a:stretch>
            <a:fillRect/>
          </a:stretch>
        </p:blipFill>
        <p:spPr>
          <a:xfrm>
            <a:off x="8341360" y="3895596"/>
            <a:ext cx="3551749" cy="2135155"/>
          </a:xfrm>
          <a:prstGeom prst="rect">
            <a:avLst/>
          </a:prstGeom>
        </p:spPr>
      </p:pic>
    </p:spTree>
    <p:extLst>
      <p:ext uri="{BB962C8B-B14F-4D97-AF65-F5344CB8AC3E}">
        <p14:creationId xmlns:p14="http://schemas.microsoft.com/office/powerpoint/2010/main" val="1000711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انواع کلان داده</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442451" y="1067458"/>
            <a:ext cx="11189110" cy="369332"/>
          </a:xfrm>
          <a:prstGeom prst="rect">
            <a:avLst/>
          </a:prstGeom>
        </p:spPr>
        <p:txBody>
          <a:bodyPr wrap="square">
            <a:spAutoFit/>
          </a:bodyPr>
          <a:lstStyle/>
          <a:p>
            <a:pPr algn="ctr" rtl="1"/>
            <a:r>
              <a:rPr lang="fa-IR" dirty="0">
                <a:cs typeface="B Nazanin" panose="00000400000000000000" pitchFamily="2" charset="-78"/>
              </a:rPr>
              <a:t>برای دسته‌بندی انواع کلان‌ داده معمولا آن‌ها را بر اساس میزان ساختاریافتگی دسته‌بندی می‌کنند. بر این اساس کلان‌ داده به سه دسته مختلف تقسیم می‌شود.</a:t>
            </a:r>
            <a:endParaRPr lang="en-US" dirty="0">
              <a:cs typeface="B Nazanin" panose="00000400000000000000" pitchFamily="2" charset="-78"/>
            </a:endParaRPr>
          </a:p>
        </p:txBody>
      </p:sp>
      <p:sp>
        <p:nvSpPr>
          <p:cNvPr id="4" name="Rectangle 3"/>
          <p:cNvSpPr/>
          <p:nvPr/>
        </p:nvSpPr>
        <p:spPr>
          <a:xfrm>
            <a:off x="5410986" y="1436790"/>
            <a:ext cx="6351638"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۱- داده‌های بدون ساختار</a:t>
            </a:r>
          </a:p>
          <a:p>
            <a:pPr algn="justLow" rtl="1">
              <a:lnSpc>
                <a:spcPct val="250000"/>
              </a:lnSpc>
            </a:pPr>
            <a:r>
              <a:rPr lang="fa-IR" dirty="0">
                <a:cs typeface="B Nazanin" panose="00000400000000000000" pitchFamily="2" charset="-78"/>
              </a:rPr>
              <a:t>همه داده‌ها به روش ساختاریافته مرتب نمی‌شوند. تمام داده‌های سازمان‌نیافته شما، «داده‌های بدون ساختار» هستند. تقریباً ۸۰٪ از داده‌های سراسر جهان ساختار ندارند. هیچ‌کس متن مکالمه‌های تلفنی خود را یادداشت نمی‌کند یا هر توییتی که می‌فرستد را با یک نشانه معنادار مشخص نمی‌کند. تقریباً هر کاری که شما با کامپیوتر انجام می‌دهید، داده‌های بدون ساختار تولید می‌کند. این داده‌ها، ماهیت پیچیده‌ای دارند، فضای بیشتری را اشغال می‌کنند و بی‌نظمی و به هم ریختگی‌شان، مدیریت و درک آنها را دشوار می‌کند.</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335108" y="2680363"/>
            <a:ext cx="4736513" cy="2840058"/>
          </a:xfrm>
          <a:prstGeom prst="rect">
            <a:avLst/>
          </a:prstGeom>
        </p:spPr>
      </p:pic>
    </p:spTree>
    <p:extLst>
      <p:ext uri="{BB962C8B-B14F-4D97-AF65-F5344CB8AC3E}">
        <p14:creationId xmlns:p14="http://schemas.microsoft.com/office/powerpoint/2010/main" val="18975709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25831"/>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مزایای کلان داده</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6513921" y="874178"/>
            <a:ext cx="5286341"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تجربه­‌ی مشتری: نتایج یک نظرسنجی از رهبران تجارت جهانی در سال ۲۰۲۰ نشان داد که شرکت­‌های در حال رشد، فعال­‌تر از سایر شرکت­‌ها، داده­‌های تجربه‌­ی مشتری را جمع‌آوری می‌­کنند. تحلیل این داده­‌ها به کسب‌و‌کارها کمک می‌کند تا تجربه­‌ی مشتریان خود را بهبود بخشیده و شخصی‌سازی کنند. علاوه بر تحلیل کلان‌داده­‌ها، شرکت‌ها به‌طور فزاینده‌ای از رویکردهای تحقیقی درمورد مشاهدات، احساسات و واکنش­‌های مشتریان استفاده می‌کنند. این رویکرد کلان‌داده­‌ها را تقویت کرده و به شرکت‌­ها درک جامع‌­تری نسبت به مشتریان نشان ‌می‌دهد. </a:t>
            </a:r>
          </a:p>
        </p:txBody>
      </p:sp>
      <p:pic>
        <p:nvPicPr>
          <p:cNvPr id="5" name="Picture 4"/>
          <p:cNvPicPr>
            <a:picLocks noChangeAspect="1"/>
          </p:cNvPicPr>
          <p:nvPr/>
        </p:nvPicPr>
        <p:blipFill rotWithShape="1">
          <a:blip r:embed="rId2"/>
          <a:srcRect l="8604" t="5588" r="10691" b="11514"/>
          <a:stretch/>
        </p:blipFill>
        <p:spPr>
          <a:xfrm>
            <a:off x="818455" y="1649455"/>
            <a:ext cx="5197401" cy="3559090"/>
          </a:xfrm>
          <a:prstGeom prst="rect">
            <a:avLst/>
          </a:prstGeom>
        </p:spPr>
      </p:pic>
    </p:spTree>
    <p:extLst>
      <p:ext uri="{BB962C8B-B14F-4D97-AF65-F5344CB8AC3E}">
        <p14:creationId xmlns:p14="http://schemas.microsoft.com/office/powerpoint/2010/main" val="42947848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35663"/>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مزایای کلان داده</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3387961" y="949126"/>
            <a:ext cx="8411985" cy="2065950"/>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انعطاف‌­پذیری و مدیریت ریسک: در همه‌گیری </a:t>
            </a:r>
            <a:r>
              <a:rPr lang="en-US" dirty="0">
                <a:latin typeface="Times New Roman" panose="02020603050405020304" pitchFamily="18" charset="0"/>
                <a:cs typeface="B Nazanin" panose="00000400000000000000" pitchFamily="2" charset="-78"/>
              </a:rPr>
              <a:t>COVID-19 </a:t>
            </a:r>
            <a:r>
              <a:rPr lang="fa-IR" dirty="0">
                <a:latin typeface="Times New Roman" panose="02020603050405020304" pitchFamily="18" charset="0"/>
                <a:cs typeface="B Nazanin" panose="00000400000000000000" pitchFamily="2" charset="-78"/>
              </a:rPr>
              <a:t> برای بسیاری از رهبران تجاری متوجه شدند که فعالیت‌هایشان چقدر در برابر اختلال، آسیب‌پذیر است. کلان‌داده می‌­تواند به شرکت­‌ها کمک کند تا ریسک را پیش‌بینی کرده و برای موارد غیرمنتظره آماده شوند.</a:t>
            </a:r>
          </a:p>
        </p:txBody>
      </p:sp>
      <p:sp>
        <p:nvSpPr>
          <p:cNvPr id="4" name="Rectangle 3"/>
          <p:cNvSpPr/>
          <p:nvPr/>
        </p:nvSpPr>
        <p:spPr>
          <a:xfrm>
            <a:off x="1907459" y="4419056"/>
            <a:ext cx="8097625"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صرفه‌جویی در هزینه و کارایی بیشتر: زمانی که کسب‌و‌کارها، تحلیل‌های پیشرفته­‌ی کلان‌داده­‌ها­ را در تمام فرایندهای درون‌سازمانی خود اعمال می‌­کنند، نه‌تنها می‌­توانند ناکارآمدی­‌ها را شناسایی کنند، بلکه می‌­توانند راه‌حل­های سریع و مؤثری را نیز پیاده‌سازی کنند.</a:t>
            </a:r>
          </a:p>
        </p:txBody>
      </p:sp>
      <p:pic>
        <p:nvPicPr>
          <p:cNvPr id="6" name="Picture 5"/>
          <p:cNvPicPr>
            <a:picLocks noChangeAspect="1"/>
          </p:cNvPicPr>
          <p:nvPr/>
        </p:nvPicPr>
        <p:blipFill rotWithShape="1">
          <a:blip r:embed="rId2"/>
          <a:srcRect l="3024" t="3177" r="3827" b="9019"/>
          <a:stretch/>
        </p:blipFill>
        <p:spPr>
          <a:xfrm>
            <a:off x="678156" y="2188188"/>
            <a:ext cx="3017520" cy="2280482"/>
          </a:xfrm>
          <a:prstGeom prst="rect">
            <a:avLst/>
          </a:prstGeom>
        </p:spPr>
      </p:pic>
    </p:spTree>
    <p:extLst>
      <p:ext uri="{BB962C8B-B14F-4D97-AF65-F5344CB8AC3E}">
        <p14:creationId xmlns:p14="http://schemas.microsoft.com/office/powerpoint/2010/main" val="38862028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35663"/>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مزایای کلان داده</a:t>
            </a:r>
            <a:endParaRPr lang="en-US" sz="2000" b="1" dirty="0">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rotWithShape="1">
          <a:blip r:embed="rId2"/>
          <a:srcRect r="11346"/>
          <a:stretch/>
        </p:blipFill>
        <p:spPr>
          <a:xfrm>
            <a:off x="4464811" y="1086062"/>
            <a:ext cx="7186719" cy="5404299"/>
          </a:xfrm>
          <a:prstGeom prst="rect">
            <a:avLst/>
          </a:prstGeom>
        </p:spPr>
      </p:pic>
      <p:sp>
        <p:nvSpPr>
          <p:cNvPr id="5" name="Rectangle 1">
            <a:extLst>
              <a:ext uri="{FF2B5EF4-FFF2-40B4-BE49-F238E27FC236}">
                <a16:creationId xmlns:a16="http://schemas.microsoft.com/office/drawing/2014/main" id="{801E8598-0F48-27DF-BAEE-E739354A81C3}"/>
              </a:ext>
            </a:extLst>
          </p:cNvPr>
          <p:cNvSpPr>
            <a:spLocks noChangeArrowheads="1"/>
          </p:cNvSpPr>
          <p:nvPr/>
        </p:nvSpPr>
        <p:spPr bwMode="auto">
          <a:xfrm>
            <a:off x="620913" y="1598789"/>
            <a:ext cx="4194928" cy="275844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بهبود رقابت: اطلاعات جمع‌آوری‌شده از کلان‌داده­‌ها می‌تواند به شرکت‌ها در صرفه‌جویی در هزینه‌ها، رضایت مشتریان، تولید محصولات بهتر و نوآوری در عملیات‌های تجاری کمک کند.</a:t>
            </a:r>
          </a:p>
        </p:txBody>
      </p:sp>
    </p:spTree>
    <p:extLst>
      <p:ext uri="{BB962C8B-B14F-4D97-AF65-F5344CB8AC3E}">
        <p14:creationId xmlns:p14="http://schemas.microsoft.com/office/powerpoint/2010/main" val="13621897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35663"/>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معایب کلان داده</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5062508" y="996884"/>
            <a:ext cx="6816728" cy="3450945"/>
          </a:xfrm>
          <a:prstGeom prst="rect">
            <a:avLst/>
          </a:prstGeom>
        </p:spPr>
        <p:txBody>
          <a:bodyPr wrap="square">
            <a:spAutoFit/>
          </a:bodyPr>
          <a:lstStyle/>
          <a:p>
            <a:pPr marL="285750" indent="-285750" algn="justLow"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کمبود داده‌های با کیفیت</a:t>
            </a:r>
          </a:p>
          <a:p>
            <a:pPr marL="285750" indent="-285750" algn="justLow"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تغییرات بسیار سریع</a:t>
            </a:r>
          </a:p>
          <a:p>
            <a:pPr marL="285750" indent="-285750" algn="justLow"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نیاز به سخت‌افزار مخصوص</a:t>
            </a:r>
          </a:p>
          <a:p>
            <a:pPr marL="285750" indent="-285750" algn="justLow"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مشکلات مربوط به ادغام با سیستم‌های قدیمی</a:t>
            </a:r>
          </a:p>
          <a:p>
            <a:pPr marL="285750" indent="-285750" algn="justLow"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خطرات امنیتی</a:t>
            </a:r>
          </a:p>
        </p:txBody>
      </p:sp>
      <p:pic>
        <p:nvPicPr>
          <p:cNvPr id="4" name="Picture 3"/>
          <p:cNvPicPr>
            <a:picLocks noChangeAspect="1"/>
          </p:cNvPicPr>
          <p:nvPr/>
        </p:nvPicPr>
        <p:blipFill rotWithShape="1">
          <a:blip r:embed="rId2"/>
          <a:srcRect l="787" t="13665" r="2406" b="15862"/>
          <a:stretch/>
        </p:blipFill>
        <p:spPr>
          <a:xfrm>
            <a:off x="312764" y="1905378"/>
            <a:ext cx="7484882" cy="3469046"/>
          </a:xfrm>
          <a:prstGeom prst="rect">
            <a:avLst/>
          </a:prstGeom>
        </p:spPr>
      </p:pic>
    </p:spTree>
    <p:extLst>
      <p:ext uri="{BB962C8B-B14F-4D97-AF65-F5344CB8AC3E}">
        <p14:creationId xmlns:p14="http://schemas.microsoft.com/office/powerpoint/2010/main" val="5028398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35663"/>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معایب کلان داده</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629921" y="846636"/>
            <a:ext cx="11256784" cy="275844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کمبود داده‌های با کیفیت</a:t>
            </a:r>
          </a:p>
          <a:p>
            <a:pPr algn="justLow" rtl="1">
              <a:lnSpc>
                <a:spcPct val="250000"/>
              </a:lnSpc>
            </a:pPr>
            <a:r>
              <a:rPr lang="fa-IR" dirty="0">
                <a:latin typeface="Times New Roman" panose="02020603050405020304" pitchFamily="18" charset="0"/>
                <a:cs typeface="B Nazanin" panose="00000400000000000000" pitchFamily="2" charset="-78"/>
              </a:rPr>
              <a:t>بر اساس نظرسنجی </a:t>
            </a:r>
            <a:r>
              <a:rPr lang="en-US" dirty="0" err="1">
                <a:latin typeface="Times New Roman" panose="02020603050405020304" pitchFamily="18" charset="0"/>
                <a:cs typeface="B Nazanin" panose="00000400000000000000" pitchFamily="2" charset="-78"/>
              </a:rPr>
              <a:t>Syncsort</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اولین چالش کار با بیگ دیتا، کیفیت داده‌ها و نحوه بررسی آن‌ها است. پیش از آن که دانشمندان علم داده بتوانند به تجزیه و تحلیل داده‌ها با استفاده از بیگ دیتا بپردازند، لازم است آن‌ها از دقت، میزان ارتباط داده‌ها و مناسب بودن قالب‌ آن‌ها اطمینان حاصل کنند. با وجود اینکه این امر به میزان قابل توجهی روند گزارش‌دهی را کند می‌کند، اما بررسی مسائل مربوط به کیفیت داده کاملاً ضروری است.</a:t>
            </a:r>
          </a:p>
        </p:txBody>
      </p:sp>
      <p:sp>
        <p:nvSpPr>
          <p:cNvPr id="4" name="Rectangle 3"/>
          <p:cNvSpPr/>
          <p:nvPr/>
        </p:nvSpPr>
        <p:spPr>
          <a:xfrm>
            <a:off x="4490721" y="4110439"/>
            <a:ext cx="7395984" cy="2065950"/>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در صورتی که کیفیت داده‌ها مورد بررسی قرار نگیرد، ممکن است بینش‌های حاصل از تجزیه و تحلیل آن داده‌های خاص، بی‌ارزش تلقی شوند یا از آن بدتر، حتی عملی کردن آن‌ها ضررهای مختلفی را برای سازمان مربوطه به دنبال داشته باشد.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a:clrChange>
              <a:clrFrom>
                <a:srgbClr val="F6F6F6"/>
              </a:clrFrom>
              <a:clrTo>
                <a:srgbClr val="F6F6F6">
                  <a:alpha val="0"/>
                </a:srgbClr>
              </a:clrTo>
            </a:clrChange>
          </a:blip>
          <a:srcRect l="2097" t="7936" r="49414" b="19011"/>
          <a:stretch/>
        </p:blipFill>
        <p:spPr>
          <a:xfrm>
            <a:off x="535653" y="3125666"/>
            <a:ext cx="2943787" cy="3326361"/>
          </a:xfrm>
          <a:prstGeom prst="rect">
            <a:avLst/>
          </a:prstGeom>
        </p:spPr>
      </p:pic>
    </p:spTree>
    <p:extLst>
      <p:ext uri="{BB962C8B-B14F-4D97-AF65-F5344CB8AC3E}">
        <p14:creationId xmlns:p14="http://schemas.microsoft.com/office/powerpoint/2010/main" val="12565723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35663"/>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معایب کلان داده</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6627043" y="1730378"/>
            <a:ext cx="5094377"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مشکلات مربوط به ادغام با سیستم‌های قدیمی</a:t>
            </a:r>
          </a:p>
          <a:p>
            <a:pPr algn="justLow" rtl="1">
              <a:lnSpc>
                <a:spcPct val="250000"/>
              </a:lnSpc>
            </a:pPr>
            <a:r>
              <a:rPr lang="fa-IR" dirty="0">
                <a:latin typeface="Times New Roman" panose="02020603050405020304" pitchFamily="18" charset="0"/>
                <a:cs typeface="B Nazanin" panose="00000400000000000000" pitchFamily="2" charset="-78"/>
              </a:rPr>
              <a:t>اغلب شرکت‌هایی که سال‌ها در حال فعالیت هستند، داده‌های شرکت‌‌های خود را در انواع سیستم‌ها و اپلیکیشن‌های مختلف جمع‌آوری کرده‌اند. به همین دلیل ممکن است یکپارچه‌سازی همه آن منابع داده متفاوت و انتقال داده‌ها در جایی که باید باشند، به افزایش زمان و هزینه کار با کلان داده منجر شوند.</a:t>
            </a:r>
          </a:p>
        </p:txBody>
      </p:sp>
      <p:pic>
        <p:nvPicPr>
          <p:cNvPr id="6" name="Picture 5">
            <a:extLst>
              <a:ext uri="{FF2B5EF4-FFF2-40B4-BE49-F238E27FC236}">
                <a16:creationId xmlns:a16="http://schemas.microsoft.com/office/drawing/2014/main" id="{D09CCCE4-B3DC-A67C-6A19-7F7A5CDA6C75}"/>
              </a:ext>
            </a:extLst>
          </p:cNvPr>
          <p:cNvPicPr>
            <a:picLocks noChangeAspect="1"/>
          </p:cNvPicPr>
          <p:nvPr/>
        </p:nvPicPr>
        <p:blipFill rotWithShape="1">
          <a:blip r:embed="rId2">
            <a:extLst>
              <a:ext uri="{28A0092B-C50C-407E-A947-70E740481C1C}">
                <a14:useLocalDpi xmlns:a14="http://schemas.microsoft.com/office/drawing/2010/main" val="0"/>
              </a:ext>
            </a:extLst>
          </a:blip>
          <a:srcRect l="17318" r="22113"/>
          <a:stretch/>
        </p:blipFill>
        <p:spPr>
          <a:xfrm>
            <a:off x="823275" y="1081407"/>
            <a:ext cx="4741683" cy="5219037"/>
          </a:xfrm>
          <a:prstGeom prst="rect">
            <a:avLst/>
          </a:prstGeom>
        </p:spPr>
      </p:pic>
    </p:spTree>
    <p:extLst>
      <p:ext uri="{BB962C8B-B14F-4D97-AF65-F5344CB8AC3E}">
        <p14:creationId xmlns:p14="http://schemas.microsoft.com/office/powerpoint/2010/main" val="1888140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35663"/>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معایب کلان داده</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596681" y="3694924"/>
            <a:ext cx="11198447" cy="275844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نیاز به سخت‌افزار مخصوص</a:t>
            </a:r>
          </a:p>
          <a:p>
            <a:pPr algn="justLow" rtl="1">
              <a:lnSpc>
                <a:spcPct val="250000"/>
              </a:lnSpc>
            </a:pPr>
            <a:r>
              <a:rPr lang="fa-IR" dirty="0">
                <a:latin typeface="Times New Roman" panose="02020603050405020304" pitchFamily="18" charset="0"/>
                <a:cs typeface="B Nazanin" panose="00000400000000000000" pitchFamily="2" charset="-78"/>
              </a:rPr>
              <a:t>یکی دیگر از مسائل مهم برای سازمان‌ها، زیرساخت فناوری اطلاعات است. در واقع، نیاز به سخت‌افزار مناسب برای پشتیبانی از تجزیه و تحلیل کلان داده به یکی از دغدغه‌ها اساسی چنین سازمان‌هایی تبدیل شده است. چرا که فضای ذخیره‌سازی برای نگهداری داده‌ها، پهنای باند (</a:t>
            </a:r>
            <a:r>
              <a:rPr lang="en-US" dirty="0">
                <a:latin typeface="Times New Roman" panose="02020603050405020304" pitchFamily="18" charset="0"/>
                <a:cs typeface="B Nazanin" panose="00000400000000000000" pitchFamily="2" charset="-78"/>
              </a:rPr>
              <a:t>Bandwidth </a:t>
            </a:r>
            <a:r>
              <a:rPr lang="fa-IR" dirty="0">
                <a:latin typeface="Times New Roman" panose="02020603050405020304" pitchFamily="18" charset="0"/>
                <a:cs typeface="B Nazanin" panose="00000400000000000000" pitchFamily="2" charset="-78"/>
              </a:rPr>
              <a:t> ) شبکه برای انتقال داده‌ها به سیستم‌های تجزیه و تحلیل و در نهایت محاسبه منابع برای انجام این تجزیه و تحلیل‌ها همگی هزینه‌های خرید و نگهداری فراوانی دارند.</a:t>
            </a:r>
          </a:p>
        </p:txBody>
      </p:sp>
      <p:pic>
        <p:nvPicPr>
          <p:cNvPr id="4" name="Picture 3"/>
          <p:cNvPicPr>
            <a:picLocks noChangeAspect="1"/>
          </p:cNvPicPr>
          <p:nvPr/>
        </p:nvPicPr>
        <p:blipFill rotWithShape="1">
          <a:blip r:embed="rId2"/>
          <a:srcRect l="3874" t="4776" r="4313" b="5681"/>
          <a:stretch/>
        </p:blipFill>
        <p:spPr>
          <a:xfrm>
            <a:off x="939953" y="956038"/>
            <a:ext cx="3462365" cy="3372432"/>
          </a:xfrm>
          <a:prstGeom prst="rect">
            <a:avLst/>
          </a:prstGeom>
        </p:spPr>
      </p:pic>
    </p:spTree>
    <p:extLst>
      <p:ext uri="{BB962C8B-B14F-4D97-AF65-F5344CB8AC3E}">
        <p14:creationId xmlns:p14="http://schemas.microsoft.com/office/powerpoint/2010/main" val="41669264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25831"/>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آینده کلان داده</a:t>
            </a:r>
            <a:endParaRPr lang="en-US" sz="2000" b="1" dirty="0">
              <a:latin typeface="Shabnam" panose="020B0603030804020204" pitchFamily="34" charset="-78"/>
              <a:cs typeface="Shabnam" panose="020B0603030804020204" pitchFamily="34" charset="-78"/>
            </a:endParaRPr>
          </a:p>
        </p:txBody>
      </p:sp>
      <p:sp>
        <p:nvSpPr>
          <p:cNvPr id="3" name="Rectangle 1"/>
          <p:cNvSpPr>
            <a:spLocks noChangeArrowheads="1"/>
          </p:cNvSpPr>
          <p:nvPr/>
        </p:nvSpPr>
        <p:spPr bwMode="auto">
          <a:xfrm>
            <a:off x="619760" y="4270834"/>
            <a:ext cx="11049924" cy="2065950"/>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به گفته دانشمندان در دنیای امروز هر کدام از شهروندان در هر ثانیه حجم زیادی از اطلاعات تولید می‌کند که حجم این داده‌ها در طول سال رفته‌رفته بیشتر می‌شود. ضمن اینکه کم‌کم سراغ اینترنت اشیا می رویم و از دستگاه‌های یکپارچه و متصل استفاده خواهیم کردیم. بنابراین آینده بیگ دیتا روشن است و می‌دانیم روزبه‌روز بیشتر به آنها نیاز داریم و باید به دسترسی کلان داده‌ها را مدیریت کنیم.</a:t>
            </a:r>
          </a:p>
        </p:txBody>
      </p:sp>
      <p:pic>
        <p:nvPicPr>
          <p:cNvPr id="4" name="Picture 3">
            <a:extLst>
              <a:ext uri="{FF2B5EF4-FFF2-40B4-BE49-F238E27FC236}">
                <a16:creationId xmlns:a16="http://schemas.microsoft.com/office/drawing/2014/main" id="{F5D55171-9CBD-B20B-9626-E62DB6703078}"/>
              </a:ext>
            </a:extLst>
          </p:cNvPr>
          <p:cNvPicPr>
            <a:picLocks noChangeAspect="1"/>
          </p:cNvPicPr>
          <p:nvPr/>
        </p:nvPicPr>
        <p:blipFill>
          <a:blip r:embed="rId2"/>
          <a:stretch>
            <a:fillRect/>
          </a:stretch>
        </p:blipFill>
        <p:spPr>
          <a:xfrm>
            <a:off x="1270217" y="1261785"/>
            <a:ext cx="4199227" cy="2650762"/>
          </a:xfrm>
          <a:prstGeom prst="rect">
            <a:avLst/>
          </a:prstGeom>
        </p:spPr>
      </p:pic>
      <p:pic>
        <p:nvPicPr>
          <p:cNvPr id="6" name="Picture 5">
            <a:extLst>
              <a:ext uri="{FF2B5EF4-FFF2-40B4-BE49-F238E27FC236}">
                <a16:creationId xmlns:a16="http://schemas.microsoft.com/office/drawing/2014/main" id="{F11E4C07-DAEC-9631-83DA-CDD48BB96F4F}"/>
              </a:ext>
            </a:extLst>
          </p:cNvPr>
          <p:cNvPicPr>
            <a:picLocks noChangeAspect="1"/>
          </p:cNvPicPr>
          <p:nvPr/>
        </p:nvPicPr>
        <p:blipFill>
          <a:blip r:embed="rId3"/>
          <a:stretch>
            <a:fillRect/>
          </a:stretch>
        </p:blipFill>
        <p:spPr>
          <a:xfrm>
            <a:off x="6096000" y="1367530"/>
            <a:ext cx="4256530" cy="2439272"/>
          </a:xfrm>
          <a:prstGeom prst="rect">
            <a:avLst/>
          </a:prstGeom>
        </p:spPr>
      </p:pic>
    </p:spTree>
    <p:extLst>
      <p:ext uri="{BB962C8B-B14F-4D97-AF65-F5344CB8AC3E}">
        <p14:creationId xmlns:p14="http://schemas.microsoft.com/office/powerpoint/2010/main" val="3763324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35663"/>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نتیجه گیری </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965200" y="1105300"/>
            <a:ext cx="10769601" cy="1754326"/>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کلان‌ داده‌ها در جهان امروز جایگاه ویژه‌ای در رفع نیازهای انسان مدرن دارند. گستردگی استفاده از کلان‌ داده‌ها در کشورهای مختلف یکسان نیست اما روشن است که نیاز به جمع‌آوری و تحلیل کلان‌داده‌ها، رو به‌ فزونی است.با توجه به فواید متعدد بیگ دیتا و همچنین، اهمیت غیرقابل‌انکار آن در بازار کار آینده، می‌توان کار با کلان داده و ابزارهای آن را یک مهارت کلیدی دانست. </a:t>
            </a:r>
          </a:p>
        </p:txBody>
      </p:sp>
      <p:pic>
        <p:nvPicPr>
          <p:cNvPr id="6" name="Picture 5">
            <a:extLst>
              <a:ext uri="{FF2B5EF4-FFF2-40B4-BE49-F238E27FC236}">
                <a16:creationId xmlns:a16="http://schemas.microsoft.com/office/drawing/2014/main" id="{4FB4FB98-B435-A372-B93D-253626C40E98}"/>
              </a:ext>
            </a:extLst>
          </p:cNvPr>
          <p:cNvPicPr>
            <a:picLocks noChangeAspect="1"/>
          </p:cNvPicPr>
          <p:nvPr/>
        </p:nvPicPr>
        <p:blipFill rotWithShape="1">
          <a:blip r:embed="rId2">
            <a:extLst>
              <a:ext uri="{28A0092B-C50C-407E-A947-70E740481C1C}">
                <a14:useLocalDpi xmlns:a14="http://schemas.microsoft.com/office/drawing/2010/main" val="0"/>
              </a:ext>
            </a:extLst>
          </a:blip>
          <a:srcRect b="11525"/>
          <a:stretch/>
        </p:blipFill>
        <p:spPr>
          <a:xfrm>
            <a:off x="317369" y="2573525"/>
            <a:ext cx="5398416" cy="3582178"/>
          </a:xfrm>
          <a:prstGeom prst="rect">
            <a:avLst/>
          </a:prstGeom>
        </p:spPr>
      </p:pic>
    </p:spTree>
    <p:extLst>
      <p:ext uri="{BB962C8B-B14F-4D97-AF65-F5344CB8AC3E}">
        <p14:creationId xmlns:p14="http://schemas.microsoft.com/office/powerpoint/2010/main" val="22226194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7459" y="225831"/>
            <a:ext cx="85768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منابع </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451038" y="1238554"/>
            <a:ext cx="5251671"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https://www.yektanet.com</a:t>
            </a:r>
          </a:p>
        </p:txBody>
      </p:sp>
      <p:sp>
        <p:nvSpPr>
          <p:cNvPr id="5" name="Rectangle 4"/>
          <p:cNvSpPr/>
          <p:nvPr/>
        </p:nvSpPr>
        <p:spPr>
          <a:xfrm>
            <a:off x="451038" y="1851167"/>
            <a:ext cx="3829855"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https://www.sahab.ir</a:t>
            </a:r>
          </a:p>
        </p:txBody>
      </p:sp>
      <p:sp>
        <p:nvSpPr>
          <p:cNvPr id="6" name="Rectangle 5"/>
          <p:cNvSpPr/>
          <p:nvPr/>
        </p:nvSpPr>
        <p:spPr>
          <a:xfrm>
            <a:off x="451038" y="2375289"/>
            <a:ext cx="3681760"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https://quera.org</a:t>
            </a:r>
          </a:p>
        </p:txBody>
      </p:sp>
      <p:sp>
        <p:nvSpPr>
          <p:cNvPr id="7" name="Rectangle 6"/>
          <p:cNvSpPr/>
          <p:nvPr/>
        </p:nvSpPr>
        <p:spPr>
          <a:xfrm>
            <a:off x="451038" y="2899411"/>
            <a:ext cx="5100676"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https://blog.faradars.org</a:t>
            </a:r>
          </a:p>
        </p:txBody>
      </p:sp>
      <p:pic>
        <p:nvPicPr>
          <p:cNvPr id="8" name="Picture 7">
            <a:extLst>
              <a:ext uri="{FF2B5EF4-FFF2-40B4-BE49-F238E27FC236}">
                <a16:creationId xmlns:a16="http://schemas.microsoft.com/office/drawing/2014/main" id="{526EF4E6-3D3E-F7DA-4850-029CCFA92E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7810" y="976639"/>
            <a:ext cx="8576892" cy="5513716"/>
          </a:xfrm>
          <a:prstGeom prst="rect">
            <a:avLst/>
          </a:prstGeom>
        </p:spPr>
      </p:pic>
    </p:spTree>
    <p:extLst>
      <p:ext uri="{BB962C8B-B14F-4D97-AF65-F5344CB8AC3E}">
        <p14:creationId xmlns:p14="http://schemas.microsoft.com/office/powerpoint/2010/main" val="1088682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انواع کلان داده</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273376" y="937207"/>
            <a:ext cx="6059003"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اما برای به‌دست‌آوردن اطلاعات مفید، داده‌ها باید قابل تفسیر باشند. باوجوداینکه تفسیر داده‌ها زمان و انرژی بیشتری می‌خواهد، اما نتیجه این تفسیر ارزشمندتر از جمع‌آوری ساده داده‌های بدون ساختار است.</a:t>
            </a:r>
          </a:p>
          <a:p>
            <a:pPr algn="justLow" rtl="1">
              <a:lnSpc>
                <a:spcPct val="250000"/>
              </a:lnSpc>
            </a:pPr>
            <a:r>
              <a:rPr lang="fa-IR" dirty="0">
                <a:latin typeface="Times New Roman" panose="02020603050405020304" pitchFamily="18" charset="0"/>
                <a:cs typeface="B Nazanin" panose="00000400000000000000" pitchFamily="2" charset="-78"/>
              </a:rPr>
              <a:t>سخت‌ترین قسمت تحلیل داده‌های بدون ساختار این است که به یک برنامه یاد بدهیم که اطلاعات به‌دست‌آمده را درک کند. برای این کار باید اطلاعات را برای برنامه، به فرم‌هایی از داده‌های ساختاریافته ترجمه کرد. این کار آسانی نیست و از قالبی به قالب دیگر متفاوت است. معمولاً برای این کار از روش‌هایی مانند تجزیه متن، پردازش طبیعی زبان و… استفاده می‌کنند.</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14421" y="1399534"/>
            <a:ext cx="4352268" cy="4352268"/>
          </a:xfrm>
          <a:prstGeom prst="rect">
            <a:avLst/>
          </a:prstGeom>
        </p:spPr>
      </p:pic>
    </p:spTree>
    <p:extLst>
      <p:ext uri="{BB962C8B-B14F-4D97-AF65-F5344CB8AC3E}">
        <p14:creationId xmlns:p14="http://schemas.microsoft.com/office/powerpoint/2010/main" val="33270427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37D96DD-5980-EB24-1F7B-8682F94A29B8}"/>
              </a:ext>
            </a:extLst>
          </p:cNvPr>
          <p:cNvSpPr/>
          <p:nvPr/>
        </p:nvSpPr>
        <p:spPr>
          <a:xfrm>
            <a:off x="1807554" y="2967335"/>
            <a:ext cx="8576892" cy="923330"/>
          </a:xfrm>
          <a:prstGeom prst="rect">
            <a:avLst/>
          </a:prstGeom>
        </p:spPr>
        <p:txBody>
          <a:bodyPr wrap="square">
            <a:spAutoFit/>
          </a:bodyPr>
          <a:lstStyle/>
          <a:p>
            <a:pPr algn="ctr" rtl="1"/>
            <a:r>
              <a:rPr lang="fa-IR" sz="5400" b="1" dirty="0">
                <a:latin typeface="Shabnam" panose="020B0603030804020204" pitchFamily="34" charset="-78"/>
                <a:cs typeface="Shabnam" panose="020B0603030804020204" pitchFamily="34" charset="-78"/>
              </a:rPr>
              <a:t>با تشکر از توجه شما عزیزان</a:t>
            </a:r>
            <a:endParaRPr lang="en-US" sz="5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7779001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انواع کلان داده</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6442257" y="1294763"/>
            <a:ext cx="4949173"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۲- داده‌های نیمه‌ساختاریافته</a:t>
            </a:r>
          </a:p>
          <a:p>
            <a:pPr algn="justLow" rtl="1">
              <a:lnSpc>
                <a:spcPct val="250000"/>
              </a:lnSpc>
            </a:pPr>
            <a:r>
              <a:rPr lang="fa-IR" dirty="0">
                <a:cs typeface="B Nazanin" panose="00000400000000000000" pitchFamily="2" charset="-78"/>
              </a:rPr>
              <a:t>داده‌های نیمه‌ساختاریافته، ترکیبی از داده‌های ساختاریافته و بدون ساختار هستند. برای این داده‌ها الگوهای معنادار و جدول‌های مخصوص طراحی نشده است. اما برای داده‌ها برچسب‌ها و نشانه‌هایی برای معناکردن وجود دارند که داده‌ها را برای ضبط و طبقه‌بندی و ساخت پرونده در مجموعه‌های داده آماده می‌کند که ذخیره‌سازی آن را نسبت به داده‌های ساختار نیافته آسان‌تر می‌کند.</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9579" y="2017336"/>
            <a:ext cx="3520195" cy="3520195"/>
          </a:xfrm>
          <a:prstGeom prst="rect">
            <a:avLst/>
          </a:prstGeom>
        </p:spPr>
      </p:pic>
    </p:spTree>
    <p:extLst>
      <p:ext uri="{BB962C8B-B14F-4D97-AF65-F5344CB8AC3E}">
        <p14:creationId xmlns:p14="http://schemas.microsoft.com/office/powerpoint/2010/main" val="2270665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انواع کلان داده</a:t>
            </a:r>
            <a:endParaRPr lang="en-US" sz="2000" b="1" dirty="0">
              <a:latin typeface="Shabnam" panose="020B0603030804020204" pitchFamily="34" charset="-78"/>
              <a:cs typeface="Shabnam" panose="020B0603030804020204" pitchFamily="34" charset="-78"/>
            </a:endParaRPr>
          </a:p>
        </p:txBody>
      </p:sp>
      <p:sp>
        <p:nvSpPr>
          <p:cNvPr id="4" name="Rectangle 3"/>
          <p:cNvSpPr/>
          <p:nvPr/>
        </p:nvSpPr>
        <p:spPr>
          <a:xfrm>
            <a:off x="294967" y="3873722"/>
            <a:ext cx="11602065" cy="2758447"/>
          </a:xfrm>
          <a:prstGeom prst="rect">
            <a:avLst/>
          </a:prstGeom>
        </p:spPr>
        <p:txBody>
          <a:bodyPr wrap="square">
            <a:spAutoFit/>
          </a:bodyPr>
          <a:lstStyle/>
          <a:p>
            <a:pPr algn="justLow" rtl="1">
              <a:lnSpc>
                <a:spcPct val="250000"/>
              </a:lnSpc>
            </a:pPr>
            <a:r>
              <a:rPr lang="fa-IR" dirty="0">
                <a:cs typeface="B Nazanin" panose="00000400000000000000" pitchFamily="2" charset="-78"/>
              </a:rPr>
              <a:t>۳- داده‌های ساختاریافته</a:t>
            </a:r>
          </a:p>
          <a:p>
            <a:pPr algn="justLow" rtl="1">
              <a:lnSpc>
                <a:spcPct val="250000"/>
              </a:lnSpc>
            </a:pPr>
            <a:r>
              <a:rPr lang="fa-IR" dirty="0">
                <a:cs typeface="B Nazanin" panose="00000400000000000000" pitchFamily="2" charset="-78"/>
              </a:rPr>
              <a:t>این نوع داده‌ها بسیار سازمان‌یافته هستند. تصور کنید صدها صفحه داده، در ستون‌ها و ردیف‌هایی مرتب شده‌اند. برای تمام عنوان‌ها توضیح وجود دارد، متغیرها را به‌راحتی می‌شود تشخیص داد و اعداد قابل‌درک و ملموس هستند. معلوم است که کار با این داده‌ها آسان است و برای برنامه‌ریزی به‌راحتی می‌توان داده‌ها را مرتب و جمع‌آوری کرد.</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0262" y="795472"/>
            <a:ext cx="4336751" cy="3719968"/>
          </a:xfrm>
          <a:prstGeom prst="rect">
            <a:avLst/>
          </a:prstGeom>
        </p:spPr>
      </p:pic>
    </p:spTree>
    <p:extLst>
      <p:ext uri="{BB962C8B-B14F-4D97-AF65-F5344CB8AC3E}">
        <p14:creationId xmlns:p14="http://schemas.microsoft.com/office/powerpoint/2010/main" val="39668276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کلان داده چگونه کار می کند ؟ </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6476214" y="1186848"/>
            <a:ext cx="5165180" cy="3450945"/>
          </a:xfrm>
          <a:prstGeom prst="rect">
            <a:avLst/>
          </a:prstGeom>
        </p:spPr>
        <p:txBody>
          <a:bodyPr wrap="square">
            <a:spAutoFit/>
          </a:bodyPr>
          <a:lstStyle/>
          <a:p>
            <a:pPr algn="justLow" rtl="1">
              <a:lnSpc>
                <a:spcPct val="250000"/>
              </a:lnSpc>
            </a:pPr>
            <a:r>
              <a:rPr lang="fa-IR" dirty="0">
                <a:cs typeface="B Nazanin" panose="00000400000000000000" pitchFamily="2" charset="-78"/>
              </a:rPr>
              <a:t>کلان‌داده‌ها زمانی کارایی دارند که تحلیل آن‌ها، اطلاعات مرتبط و کاربردی را برای بهبود فرایندهای کسب‌و‌کار ارائه کند. در زمان آماده‌سازی برای تبدیل کلان‌داده‌ها، کسب‌و‌کارها باید اطمینان حاصل کنند که سیستم­‌ها و فرایندهای آن‌ها به اندازه‌ی کافی برای جمع‌آوری، ذخیره‌سازی و تحلیل کلان‌داده­‌ها آماده هستند.</a:t>
            </a:r>
            <a:endParaRPr lang="en-US" dirty="0">
              <a:cs typeface="B Nazanin" panose="00000400000000000000"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7098" r="16393"/>
          <a:stretch/>
        </p:blipFill>
        <p:spPr>
          <a:xfrm>
            <a:off x="3121752" y="909537"/>
            <a:ext cx="2974248" cy="298704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0" y="3990014"/>
            <a:ext cx="5165180" cy="2507645"/>
          </a:xfrm>
          <a:prstGeom prst="rect">
            <a:avLst/>
          </a:prstGeom>
        </p:spPr>
      </p:pic>
    </p:spTree>
    <p:extLst>
      <p:ext uri="{BB962C8B-B14F-4D97-AF65-F5344CB8AC3E}">
        <p14:creationId xmlns:p14="http://schemas.microsoft.com/office/powerpoint/2010/main" val="297457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کلان داده چگونه کار می کند ؟ </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548066" y="4333033"/>
            <a:ext cx="11095867" cy="2065950"/>
          </a:xfrm>
          <a:prstGeom prst="rect">
            <a:avLst/>
          </a:prstGeom>
        </p:spPr>
        <p:txBody>
          <a:bodyPr wrap="square">
            <a:spAutoFit/>
          </a:bodyPr>
          <a:lstStyle/>
          <a:p>
            <a:pPr algn="ctr" rtl="1">
              <a:lnSpc>
                <a:spcPct val="250000"/>
              </a:lnSpc>
            </a:pPr>
            <a:r>
              <a:rPr lang="fa-IR" dirty="0">
                <a:cs typeface="B Nazanin" panose="00000400000000000000" pitchFamily="2" charset="-78"/>
              </a:rPr>
              <a:t>۱. جمع‌آوری کلان‌داده‌ها: بسیاری از کلان‌داده­‌ها از مجموعه­‌های عظیمی از داده­‌های بدون ساختار تشکیل شده‌اند که از منابع متفاوت و متناقضی جمع‌آوری می‌­شوند و پایگاه داده‌های مبتنی بر دیسک و مکانیسم‌های یکپارچه‌سازی سنتی داده‌ها متناسب مدیریت آن‌ها نیستند. مدیریت کلان‌داده مستلزم اتخاذ راه‌حل‌های پایگاه داده درون‌حافظه و راه‌حل‌های نرم‌افزاری خاص برای گردآوری کلان‌داده­‌ها است.</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8D36A944-1760-B162-113D-933D9283F5F4}"/>
              </a:ext>
            </a:extLst>
          </p:cNvPr>
          <p:cNvPicPr>
            <a:picLocks noChangeAspect="1"/>
          </p:cNvPicPr>
          <p:nvPr/>
        </p:nvPicPr>
        <p:blipFill rotWithShape="1">
          <a:blip r:embed="rId2">
            <a:extLst>
              <a:ext uri="{28A0092B-C50C-407E-A947-70E740481C1C}">
                <a14:useLocalDpi xmlns:a14="http://schemas.microsoft.com/office/drawing/2010/main" val="0"/>
              </a:ext>
            </a:extLst>
          </a:blip>
          <a:srcRect t="20810" b="19139"/>
          <a:stretch/>
        </p:blipFill>
        <p:spPr>
          <a:xfrm>
            <a:off x="2365099" y="994558"/>
            <a:ext cx="7071132" cy="3206500"/>
          </a:xfrm>
          <a:prstGeom prst="rect">
            <a:avLst/>
          </a:prstGeom>
        </p:spPr>
      </p:pic>
    </p:spTree>
    <p:extLst>
      <p:ext uri="{BB962C8B-B14F-4D97-AF65-F5344CB8AC3E}">
        <p14:creationId xmlns:p14="http://schemas.microsoft.com/office/powerpoint/2010/main" val="217532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77" y="225831"/>
            <a:ext cx="7534673"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کلان داده چگونه کار می کند ؟ </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446704" y="1157870"/>
            <a:ext cx="5294220"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۲. ذخیره­‌سازی کلان‌داده‌ها: بسیاری از کسب‌وکارها از راه‌حل‌های ذخیره‌سازی داخلی استفاده می‌کنند و امیدوارند با تغییر کاربری این مخازن برای برآورده‌کردن نیازهای پردازش کلان‌داده­‌های خود، در منابع صرفه‌جویی کنند. با این حال، کلان‌داده‌­ها زمانی بهترین عملکرد را دارند که محدودیت اندازه و حافظه نداشته باشند. کسب‌وکارهایی که از ابتدا راه‌حل‌های ذخیره‌سازی ابری را در مدل‌های کلان‌داده­‌ی خود وارد نمی‌کنند، معمولاً چند ماه بعد از این کار پشیمان می‌شوند.</a:t>
            </a:r>
            <a:endParaRPr lang="en-US" dirty="0">
              <a:cs typeface="B Nazanin" panose="00000400000000000000" pitchFamily="2" charset="-78"/>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615" t="2176" r="2934" b="5294"/>
          <a:stretch/>
        </p:blipFill>
        <p:spPr>
          <a:xfrm>
            <a:off x="6206467" y="1904416"/>
            <a:ext cx="5621618" cy="3049167"/>
          </a:xfrm>
          <a:prstGeom prst="rect">
            <a:avLst/>
          </a:prstGeom>
        </p:spPr>
      </p:pic>
    </p:spTree>
    <p:extLst>
      <p:ext uri="{BB962C8B-B14F-4D97-AF65-F5344CB8AC3E}">
        <p14:creationId xmlns:p14="http://schemas.microsoft.com/office/powerpoint/2010/main" val="4096755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TotalTime>
  <Words>2890</Words>
  <Application>Microsoft Office PowerPoint</Application>
  <PresentationFormat>Widescreen</PresentationFormat>
  <Paragraphs>109</Paragraphs>
  <Slides>40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Arial</vt:lpstr>
      <vt:lpstr>Calibri</vt:lpstr>
      <vt:lpstr>Shabnam</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27</cp:revision>
  <dcterms:created xsi:type="dcterms:W3CDTF">2024-05-07T19:22:39Z</dcterms:created>
  <dcterms:modified xsi:type="dcterms:W3CDTF">2024-05-12T15:34:40Z</dcterms:modified>
</cp:coreProperties>
</file>