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4" r:id="rId29"/>
    <p:sldId id="285" r:id="rId30"/>
    <p:sldId id="286" r:id="rId31"/>
    <p:sldId id="287" r:id="rId32"/>
    <p:sldId id="288" r:id="rId33"/>
    <p:sldId id="289" r:id="rId34"/>
    <p:sldId id="290" r:id="rId35"/>
    <p:sldId id="291" r:id="rId36"/>
    <p:sldId id="292" r:id="rId37"/>
    <p:sldId id="293" r:id="rId38"/>
    <p:sldId id="282" r:id="rId39"/>
    <p:sldId id="283" r:id="rId40"/>
    <p:sldId id="29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98" autoAdjust="0"/>
    <p:restoredTop sz="94660"/>
  </p:normalViewPr>
  <p:slideViewPr>
    <p:cSldViewPr snapToGrid="0">
      <p:cViewPr varScale="1">
        <p:scale>
          <a:sx n="81" d="100"/>
          <a:sy n="81" d="100"/>
        </p:scale>
        <p:origin x="76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E2F387-C4C4-4D15-9EA7-68790B1BC812}" type="datetimeFigureOut">
              <a:rPr lang="en-US" smtClean="0"/>
              <a:t>5/12/2024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BFF9EF-1CD2-46B2-BA60-477A72196FAB}" type="slidenum">
              <a:rPr lang="en-US" smtClean="0"/>
              <a:t>‹#›</a:t>
            </a:fld>
            <a:endParaRPr lang="en-US"/>
          </a:p>
        </p:txBody>
      </p:sp>
    </p:spTree>
    <p:extLst>
      <p:ext uri="{BB962C8B-B14F-4D97-AF65-F5344CB8AC3E}">
        <p14:creationId xmlns:p14="http://schemas.microsoft.com/office/powerpoint/2010/main" val="357901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9</a:t>
            </a:fld>
            <a:endParaRPr lang="en-US"/>
          </a:p>
        </p:txBody>
      </p:sp>
    </p:spTree>
    <p:extLst>
      <p:ext uri="{BB962C8B-B14F-4D97-AF65-F5344CB8AC3E}">
        <p14:creationId xmlns:p14="http://schemas.microsoft.com/office/powerpoint/2010/main" val="3548367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18</a:t>
            </a:fld>
            <a:endParaRPr lang="en-US"/>
          </a:p>
        </p:txBody>
      </p:sp>
    </p:spTree>
    <p:extLst>
      <p:ext uri="{BB962C8B-B14F-4D97-AF65-F5344CB8AC3E}">
        <p14:creationId xmlns:p14="http://schemas.microsoft.com/office/powerpoint/2010/main" val="1158508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19</a:t>
            </a:fld>
            <a:endParaRPr lang="en-US"/>
          </a:p>
        </p:txBody>
      </p:sp>
    </p:spTree>
    <p:extLst>
      <p:ext uri="{BB962C8B-B14F-4D97-AF65-F5344CB8AC3E}">
        <p14:creationId xmlns:p14="http://schemas.microsoft.com/office/powerpoint/2010/main" val="4195085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20</a:t>
            </a:fld>
            <a:endParaRPr lang="en-US"/>
          </a:p>
        </p:txBody>
      </p:sp>
    </p:spTree>
    <p:extLst>
      <p:ext uri="{BB962C8B-B14F-4D97-AF65-F5344CB8AC3E}">
        <p14:creationId xmlns:p14="http://schemas.microsoft.com/office/powerpoint/2010/main" val="421273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21</a:t>
            </a:fld>
            <a:endParaRPr lang="en-US"/>
          </a:p>
        </p:txBody>
      </p:sp>
    </p:spTree>
    <p:extLst>
      <p:ext uri="{BB962C8B-B14F-4D97-AF65-F5344CB8AC3E}">
        <p14:creationId xmlns:p14="http://schemas.microsoft.com/office/powerpoint/2010/main" val="1143441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22</a:t>
            </a:fld>
            <a:endParaRPr lang="en-US"/>
          </a:p>
        </p:txBody>
      </p:sp>
    </p:spTree>
    <p:extLst>
      <p:ext uri="{BB962C8B-B14F-4D97-AF65-F5344CB8AC3E}">
        <p14:creationId xmlns:p14="http://schemas.microsoft.com/office/powerpoint/2010/main" val="2797081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23</a:t>
            </a:fld>
            <a:endParaRPr lang="en-US"/>
          </a:p>
        </p:txBody>
      </p:sp>
    </p:spTree>
    <p:extLst>
      <p:ext uri="{BB962C8B-B14F-4D97-AF65-F5344CB8AC3E}">
        <p14:creationId xmlns:p14="http://schemas.microsoft.com/office/powerpoint/2010/main" val="2129786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24</a:t>
            </a:fld>
            <a:endParaRPr lang="en-US"/>
          </a:p>
        </p:txBody>
      </p:sp>
    </p:spTree>
    <p:extLst>
      <p:ext uri="{BB962C8B-B14F-4D97-AF65-F5344CB8AC3E}">
        <p14:creationId xmlns:p14="http://schemas.microsoft.com/office/powerpoint/2010/main" val="463716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25</a:t>
            </a:fld>
            <a:endParaRPr lang="en-US"/>
          </a:p>
        </p:txBody>
      </p:sp>
    </p:spTree>
    <p:extLst>
      <p:ext uri="{BB962C8B-B14F-4D97-AF65-F5344CB8AC3E}">
        <p14:creationId xmlns:p14="http://schemas.microsoft.com/office/powerpoint/2010/main" val="1801297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26</a:t>
            </a:fld>
            <a:endParaRPr lang="en-US"/>
          </a:p>
        </p:txBody>
      </p:sp>
    </p:spTree>
    <p:extLst>
      <p:ext uri="{BB962C8B-B14F-4D97-AF65-F5344CB8AC3E}">
        <p14:creationId xmlns:p14="http://schemas.microsoft.com/office/powerpoint/2010/main" val="4213207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27</a:t>
            </a:fld>
            <a:endParaRPr lang="en-US"/>
          </a:p>
        </p:txBody>
      </p:sp>
    </p:spTree>
    <p:extLst>
      <p:ext uri="{BB962C8B-B14F-4D97-AF65-F5344CB8AC3E}">
        <p14:creationId xmlns:p14="http://schemas.microsoft.com/office/powerpoint/2010/main" val="1312271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10</a:t>
            </a:fld>
            <a:endParaRPr lang="en-US"/>
          </a:p>
        </p:txBody>
      </p:sp>
    </p:spTree>
    <p:extLst>
      <p:ext uri="{BB962C8B-B14F-4D97-AF65-F5344CB8AC3E}">
        <p14:creationId xmlns:p14="http://schemas.microsoft.com/office/powerpoint/2010/main" val="2786373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28</a:t>
            </a:fld>
            <a:endParaRPr lang="en-US"/>
          </a:p>
        </p:txBody>
      </p:sp>
    </p:spTree>
    <p:extLst>
      <p:ext uri="{BB962C8B-B14F-4D97-AF65-F5344CB8AC3E}">
        <p14:creationId xmlns:p14="http://schemas.microsoft.com/office/powerpoint/2010/main" val="1395318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29</a:t>
            </a:fld>
            <a:endParaRPr lang="en-US"/>
          </a:p>
        </p:txBody>
      </p:sp>
    </p:spTree>
    <p:extLst>
      <p:ext uri="{BB962C8B-B14F-4D97-AF65-F5344CB8AC3E}">
        <p14:creationId xmlns:p14="http://schemas.microsoft.com/office/powerpoint/2010/main" val="35188643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30</a:t>
            </a:fld>
            <a:endParaRPr lang="en-US"/>
          </a:p>
        </p:txBody>
      </p:sp>
    </p:spTree>
    <p:extLst>
      <p:ext uri="{BB962C8B-B14F-4D97-AF65-F5344CB8AC3E}">
        <p14:creationId xmlns:p14="http://schemas.microsoft.com/office/powerpoint/2010/main" val="2761645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31</a:t>
            </a:fld>
            <a:endParaRPr lang="en-US"/>
          </a:p>
        </p:txBody>
      </p:sp>
    </p:spTree>
    <p:extLst>
      <p:ext uri="{BB962C8B-B14F-4D97-AF65-F5344CB8AC3E}">
        <p14:creationId xmlns:p14="http://schemas.microsoft.com/office/powerpoint/2010/main" val="2618289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32</a:t>
            </a:fld>
            <a:endParaRPr lang="en-US"/>
          </a:p>
        </p:txBody>
      </p:sp>
    </p:spTree>
    <p:extLst>
      <p:ext uri="{BB962C8B-B14F-4D97-AF65-F5344CB8AC3E}">
        <p14:creationId xmlns:p14="http://schemas.microsoft.com/office/powerpoint/2010/main" val="3407720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33</a:t>
            </a:fld>
            <a:endParaRPr lang="en-US"/>
          </a:p>
        </p:txBody>
      </p:sp>
    </p:spTree>
    <p:extLst>
      <p:ext uri="{BB962C8B-B14F-4D97-AF65-F5344CB8AC3E}">
        <p14:creationId xmlns:p14="http://schemas.microsoft.com/office/powerpoint/2010/main" val="12981995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34</a:t>
            </a:fld>
            <a:endParaRPr lang="en-US"/>
          </a:p>
        </p:txBody>
      </p:sp>
    </p:spTree>
    <p:extLst>
      <p:ext uri="{BB962C8B-B14F-4D97-AF65-F5344CB8AC3E}">
        <p14:creationId xmlns:p14="http://schemas.microsoft.com/office/powerpoint/2010/main" val="38142841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35</a:t>
            </a:fld>
            <a:endParaRPr lang="en-US"/>
          </a:p>
        </p:txBody>
      </p:sp>
    </p:spTree>
    <p:extLst>
      <p:ext uri="{BB962C8B-B14F-4D97-AF65-F5344CB8AC3E}">
        <p14:creationId xmlns:p14="http://schemas.microsoft.com/office/powerpoint/2010/main" val="28369308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36</a:t>
            </a:fld>
            <a:endParaRPr lang="en-US"/>
          </a:p>
        </p:txBody>
      </p:sp>
    </p:spTree>
    <p:extLst>
      <p:ext uri="{BB962C8B-B14F-4D97-AF65-F5344CB8AC3E}">
        <p14:creationId xmlns:p14="http://schemas.microsoft.com/office/powerpoint/2010/main" val="20351609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37</a:t>
            </a:fld>
            <a:endParaRPr lang="en-US"/>
          </a:p>
        </p:txBody>
      </p:sp>
    </p:spTree>
    <p:extLst>
      <p:ext uri="{BB962C8B-B14F-4D97-AF65-F5344CB8AC3E}">
        <p14:creationId xmlns:p14="http://schemas.microsoft.com/office/powerpoint/2010/main" val="257683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11</a:t>
            </a:fld>
            <a:endParaRPr lang="en-US"/>
          </a:p>
        </p:txBody>
      </p:sp>
    </p:spTree>
    <p:extLst>
      <p:ext uri="{BB962C8B-B14F-4D97-AF65-F5344CB8AC3E}">
        <p14:creationId xmlns:p14="http://schemas.microsoft.com/office/powerpoint/2010/main" val="34859635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38</a:t>
            </a:fld>
            <a:endParaRPr lang="en-US"/>
          </a:p>
        </p:txBody>
      </p:sp>
    </p:spTree>
    <p:extLst>
      <p:ext uri="{BB962C8B-B14F-4D97-AF65-F5344CB8AC3E}">
        <p14:creationId xmlns:p14="http://schemas.microsoft.com/office/powerpoint/2010/main" val="42792805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39</a:t>
            </a:fld>
            <a:endParaRPr lang="en-US"/>
          </a:p>
        </p:txBody>
      </p:sp>
    </p:spTree>
    <p:extLst>
      <p:ext uri="{BB962C8B-B14F-4D97-AF65-F5344CB8AC3E}">
        <p14:creationId xmlns:p14="http://schemas.microsoft.com/office/powerpoint/2010/main" val="1541807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12</a:t>
            </a:fld>
            <a:endParaRPr lang="en-US"/>
          </a:p>
        </p:txBody>
      </p:sp>
    </p:spTree>
    <p:extLst>
      <p:ext uri="{BB962C8B-B14F-4D97-AF65-F5344CB8AC3E}">
        <p14:creationId xmlns:p14="http://schemas.microsoft.com/office/powerpoint/2010/main" val="79859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13</a:t>
            </a:fld>
            <a:endParaRPr lang="en-US"/>
          </a:p>
        </p:txBody>
      </p:sp>
    </p:spTree>
    <p:extLst>
      <p:ext uri="{BB962C8B-B14F-4D97-AF65-F5344CB8AC3E}">
        <p14:creationId xmlns:p14="http://schemas.microsoft.com/office/powerpoint/2010/main" val="1433279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14</a:t>
            </a:fld>
            <a:endParaRPr lang="en-US"/>
          </a:p>
        </p:txBody>
      </p:sp>
    </p:spTree>
    <p:extLst>
      <p:ext uri="{BB962C8B-B14F-4D97-AF65-F5344CB8AC3E}">
        <p14:creationId xmlns:p14="http://schemas.microsoft.com/office/powerpoint/2010/main" val="3978912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15</a:t>
            </a:fld>
            <a:endParaRPr lang="en-US"/>
          </a:p>
        </p:txBody>
      </p:sp>
    </p:spTree>
    <p:extLst>
      <p:ext uri="{BB962C8B-B14F-4D97-AF65-F5344CB8AC3E}">
        <p14:creationId xmlns:p14="http://schemas.microsoft.com/office/powerpoint/2010/main" val="3474610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16</a:t>
            </a:fld>
            <a:endParaRPr lang="en-US"/>
          </a:p>
        </p:txBody>
      </p:sp>
    </p:spTree>
    <p:extLst>
      <p:ext uri="{BB962C8B-B14F-4D97-AF65-F5344CB8AC3E}">
        <p14:creationId xmlns:p14="http://schemas.microsoft.com/office/powerpoint/2010/main" val="2276847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BFF9EF-1CD2-46B2-BA60-477A72196FAB}" type="slidenum">
              <a:rPr lang="en-US" smtClean="0"/>
              <a:t>17</a:t>
            </a:fld>
            <a:endParaRPr lang="en-US"/>
          </a:p>
        </p:txBody>
      </p:sp>
    </p:spTree>
    <p:extLst>
      <p:ext uri="{BB962C8B-B14F-4D97-AF65-F5344CB8AC3E}">
        <p14:creationId xmlns:p14="http://schemas.microsoft.com/office/powerpoint/2010/main" val="4108717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A93AC7B-DCB0-4B7D-77FD-2E316FCDA846}"/>
              </a:ext>
            </a:extLst>
          </p:cNvPr>
          <p:cNvSpPr/>
          <p:nvPr userDrawn="1"/>
        </p:nvSpPr>
        <p:spPr>
          <a:xfrm>
            <a:off x="147961" y="363894"/>
            <a:ext cx="11896078" cy="6360943"/>
          </a:xfrm>
          <a:prstGeom prst="roundRect">
            <a:avLst>
              <a:gd name="adj" fmla="val 26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B4D4E20-62D8-F2ED-16FB-9DEE27727951}"/>
              </a:ext>
            </a:extLst>
          </p:cNvPr>
          <p:cNvSpPr/>
          <p:nvPr userDrawn="1"/>
        </p:nvSpPr>
        <p:spPr>
          <a:xfrm>
            <a:off x="5424254" y="97651"/>
            <a:ext cx="6440749" cy="541540"/>
          </a:xfrm>
          <a:prstGeom prst="roundRect">
            <a:avLst>
              <a:gd name="adj" fmla="val 50000"/>
            </a:avLst>
          </a:prstGeom>
          <a:solidFill>
            <a:schemeClr val="bg1"/>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8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B4D4E20-62D8-F2ED-16FB-9DEE27727951}"/>
              </a:ext>
            </a:extLst>
          </p:cNvPr>
          <p:cNvSpPr/>
          <p:nvPr userDrawn="1"/>
        </p:nvSpPr>
        <p:spPr>
          <a:xfrm>
            <a:off x="5751443" y="2407196"/>
            <a:ext cx="4443787" cy="2043607"/>
          </a:xfrm>
          <a:prstGeom prst="roundRect">
            <a:avLst>
              <a:gd name="adj" fmla="val 50000"/>
            </a:avLst>
          </a:prstGeom>
          <a:solidFill>
            <a:schemeClr val="bg1"/>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017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A93AC7B-DCB0-4B7D-77FD-2E316FCDA846}"/>
              </a:ext>
            </a:extLst>
          </p:cNvPr>
          <p:cNvSpPr/>
          <p:nvPr userDrawn="1"/>
        </p:nvSpPr>
        <p:spPr>
          <a:xfrm>
            <a:off x="147961" y="397564"/>
            <a:ext cx="9062300" cy="6082749"/>
          </a:xfrm>
          <a:prstGeom prst="roundRect">
            <a:avLst>
              <a:gd name="adj" fmla="val 26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8">
            <a:extLst>
              <a:ext uri="{FF2B5EF4-FFF2-40B4-BE49-F238E27FC236}">
                <a16:creationId xmlns:a16="http://schemas.microsoft.com/office/drawing/2014/main" id="{751328AC-AF3A-DFCC-629B-E3EE2CD5CD5A}"/>
              </a:ext>
            </a:extLst>
          </p:cNvPr>
          <p:cNvSpPr>
            <a:spLocks noGrp="1"/>
          </p:cNvSpPr>
          <p:nvPr>
            <p:ph type="pic" sz="quarter" idx="10"/>
          </p:nvPr>
        </p:nvSpPr>
        <p:spPr>
          <a:xfrm>
            <a:off x="5958414" y="207574"/>
            <a:ext cx="5942038" cy="6490666"/>
          </a:xfrm>
          <a:custGeom>
            <a:avLst/>
            <a:gdLst>
              <a:gd name="connsiteX0" fmla="*/ 1568537 w 4459808"/>
              <a:gd name="connsiteY0" fmla="*/ 4203250 h 4871582"/>
              <a:gd name="connsiteX1" fmla="*/ 2891271 w 4459808"/>
              <a:gd name="connsiteY1" fmla="*/ 4203250 h 4871582"/>
              <a:gd name="connsiteX2" fmla="*/ 2951254 w 4459808"/>
              <a:gd name="connsiteY2" fmla="*/ 4263233 h 4871582"/>
              <a:gd name="connsiteX3" fmla="*/ 2951254 w 4459808"/>
              <a:gd name="connsiteY3" fmla="*/ 4811598 h 4871582"/>
              <a:gd name="connsiteX4" fmla="*/ 2914619 w 4459808"/>
              <a:gd name="connsiteY4" fmla="*/ 4866868 h 4871582"/>
              <a:gd name="connsiteX5" fmla="*/ 2891271 w 4459808"/>
              <a:gd name="connsiteY5" fmla="*/ 4871581 h 4871582"/>
              <a:gd name="connsiteX6" fmla="*/ 1568537 w 4459808"/>
              <a:gd name="connsiteY6" fmla="*/ 4871582 h 4871582"/>
              <a:gd name="connsiteX7" fmla="*/ 1508554 w 4459808"/>
              <a:gd name="connsiteY7" fmla="*/ 4811598 h 4871582"/>
              <a:gd name="connsiteX8" fmla="*/ 1508554 w 4459808"/>
              <a:gd name="connsiteY8" fmla="*/ 4263233 h 4871582"/>
              <a:gd name="connsiteX9" fmla="*/ 1568537 w 4459808"/>
              <a:gd name="connsiteY9" fmla="*/ 4203250 h 4871582"/>
              <a:gd name="connsiteX10" fmla="*/ 3146591 w 4459808"/>
              <a:gd name="connsiteY10" fmla="*/ 2818509 h 4871582"/>
              <a:gd name="connsiteX11" fmla="*/ 4330326 w 4459808"/>
              <a:gd name="connsiteY11" fmla="*/ 2818509 h 4871582"/>
              <a:gd name="connsiteX12" fmla="*/ 4459808 w 4459808"/>
              <a:gd name="connsiteY12" fmla="*/ 2947991 h 4871582"/>
              <a:gd name="connsiteX13" fmla="*/ 4459808 w 4459808"/>
              <a:gd name="connsiteY13" fmla="*/ 4742100 h 4871582"/>
              <a:gd name="connsiteX14" fmla="*/ 4356421 w 4459808"/>
              <a:gd name="connsiteY14" fmla="*/ 4868951 h 4871582"/>
              <a:gd name="connsiteX15" fmla="*/ 4330326 w 4459808"/>
              <a:gd name="connsiteY15" fmla="*/ 4871582 h 4871582"/>
              <a:gd name="connsiteX16" fmla="*/ 3146591 w 4459808"/>
              <a:gd name="connsiteY16" fmla="*/ 4871582 h 4871582"/>
              <a:gd name="connsiteX17" fmla="*/ 3017109 w 4459808"/>
              <a:gd name="connsiteY17" fmla="*/ 4742100 h 4871582"/>
              <a:gd name="connsiteX18" fmla="*/ 3017109 w 4459808"/>
              <a:gd name="connsiteY18" fmla="*/ 2947991 h 4871582"/>
              <a:gd name="connsiteX19" fmla="*/ 3146591 w 4459808"/>
              <a:gd name="connsiteY19" fmla="*/ 2818509 h 4871582"/>
              <a:gd name="connsiteX20" fmla="*/ 129482 w 4459808"/>
              <a:gd name="connsiteY20" fmla="*/ 2818508 h 4871582"/>
              <a:gd name="connsiteX21" fmla="*/ 1313217 w 4459808"/>
              <a:gd name="connsiteY21" fmla="*/ 2818509 h 4871582"/>
              <a:gd name="connsiteX22" fmla="*/ 1442699 w 4459808"/>
              <a:gd name="connsiteY22" fmla="*/ 2947990 h 4871582"/>
              <a:gd name="connsiteX23" fmla="*/ 1442699 w 4459808"/>
              <a:gd name="connsiteY23" fmla="*/ 4742099 h 4871582"/>
              <a:gd name="connsiteX24" fmla="*/ 1339313 w 4459808"/>
              <a:gd name="connsiteY24" fmla="*/ 4868950 h 4871582"/>
              <a:gd name="connsiteX25" fmla="*/ 1313217 w 4459808"/>
              <a:gd name="connsiteY25" fmla="*/ 4871581 h 4871582"/>
              <a:gd name="connsiteX26" fmla="*/ 129482 w 4459808"/>
              <a:gd name="connsiteY26" fmla="*/ 4871581 h 4871582"/>
              <a:gd name="connsiteX27" fmla="*/ 0 w 4459808"/>
              <a:gd name="connsiteY27" fmla="*/ 4742099 h 4871582"/>
              <a:gd name="connsiteX28" fmla="*/ 0 w 4459808"/>
              <a:gd name="connsiteY28" fmla="*/ 2947990 h 4871582"/>
              <a:gd name="connsiteX29" fmla="*/ 129482 w 4459808"/>
              <a:gd name="connsiteY29" fmla="*/ 2818508 h 4871582"/>
              <a:gd name="connsiteX30" fmla="*/ 1638036 w 4459808"/>
              <a:gd name="connsiteY30" fmla="*/ 1331723 h 4871582"/>
              <a:gd name="connsiteX31" fmla="*/ 2821772 w 4459808"/>
              <a:gd name="connsiteY31" fmla="*/ 1331723 h 4871582"/>
              <a:gd name="connsiteX32" fmla="*/ 2951254 w 4459808"/>
              <a:gd name="connsiteY32" fmla="*/ 1461205 h 4871582"/>
              <a:gd name="connsiteX33" fmla="*/ 2951254 w 4459808"/>
              <a:gd name="connsiteY33" fmla="*/ 4014364 h 4871582"/>
              <a:gd name="connsiteX34" fmla="*/ 2847867 w 4459808"/>
              <a:gd name="connsiteY34" fmla="*/ 4141215 h 4871582"/>
              <a:gd name="connsiteX35" fmla="*/ 2821771 w 4459808"/>
              <a:gd name="connsiteY35" fmla="*/ 4143846 h 4871582"/>
              <a:gd name="connsiteX36" fmla="*/ 1638036 w 4459808"/>
              <a:gd name="connsiteY36" fmla="*/ 4143846 h 4871582"/>
              <a:gd name="connsiteX37" fmla="*/ 1508554 w 4459808"/>
              <a:gd name="connsiteY37" fmla="*/ 4014364 h 4871582"/>
              <a:gd name="connsiteX38" fmla="*/ 1508554 w 4459808"/>
              <a:gd name="connsiteY38" fmla="*/ 1461205 h 4871582"/>
              <a:gd name="connsiteX39" fmla="*/ 1638036 w 4459808"/>
              <a:gd name="connsiteY39" fmla="*/ 1331723 h 4871582"/>
              <a:gd name="connsiteX40" fmla="*/ 3146590 w 4459808"/>
              <a:gd name="connsiteY40" fmla="*/ 716883 h 4871582"/>
              <a:gd name="connsiteX41" fmla="*/ 4330326 w 4459808"/>
              <a:gd name="connsiteY41" fmla="*/ 716883 h 4871582"/>
              <a:gd name="connsiteX42" fmla="*/ 4459808 w 4459808"/>
              <a:gd name="connsiteY42" fmla="*/ 846366 h 4871582"/>
              <a:gd name="connsiteX43" fmla="*/ 4459808 w 4459808"/>
              <a:gd name="connsiteY43" fmla="*/ 2640474 h 4871582"/>
              <a:gd name="connsiteX44" fmla="*/ 4356421 w 4459808"/>
              <a:gd name="connsiteY44" fmla="*/ 2767326 h 4871582"/>
              <a:gd name="connsiteX45" fmla="*/ 4330326 w 4459808"/>
              <a:gd name="connsiteY45" fmla="*/ 2769956 h 4871582"/>
              <a:gd name="connsiteX46" fmla="*/ 3146591 w 4459808"/>
              <a:gd name="connsiteY46" fmla="*/ 2769956 h 4871582"/>
              <a:gd name="connsiteX47" fmla="*/ 3017109 w 4459808"/>
              <a:gd name="connsiteY47" fmla="*/ 2640474 h 4871582"/>
              <a:gd name="connsiteX48" fmla="*/ 3017108 w 4459808"/>
              <a:gd name="connsiteY48" fmla="*/ 846366 h 4871582"/>
              <a:gd name="connsiteX49" fmla="*/ 3146590 w 4459808"/>
              <a:gd name="connsiteY49" fmla="*/ 716883 h 4871582"/>
              <a:gd name="connsiteX50" fmla="*/ 1313217 w 4459808"/>
              <a:gd name="connsiteY50" fmla="*/ 716883 h 4871582"/>
              <a:gd name="connsiteX51" fmla="*/ 1442699 w 4459808"/>
              <a:gd name="connsiteY51" fmla="*/ 846366 h 4871582"/>
              <a:gd name="connsiteX52" fmla="*/ 1442700 w 4459808"/>
              <a:gd name="connsiteY52" fmla="*/ 2640474 h 4871582"/>
              <a:gd name="connsiteX53" fmla="*/ 1339313 w 4459808"/>
              <a:gd name="connsiteY53" fmla="*/ 2767325 h 4871582"/>
              <a:gd name="connsiteX54" fmla="*/ 1313217 w 4459808"/>
              <a:gd name="connsiteY54" fmla="*/ 2769956 h 4871582"/>
              <a:gd name="connsiteX55" fmla="*/ 129482 w 4459808"/>
              <a:gd name="connsiteY55" fmla="*/ 2769956 h 4871582"/>
              <a:gd name="connsiteX56" fmla="*/ 0 w 4459808"/>
              <a:gd name="connsiteY56" fmla="*/ 2640474 h 4871582"/>
              <a:gd name="connsiteX57" fmla="*/ 0 w 4459808"/>
              <a:gd name="connsiteY57" fmla="*/ 846366 h 4871582"/>
              <a:gd name="connsiteX58" fmla="*/ 129482 w 4459808"/>
              <a:gd name="connsiteY58" fmla="*/ 716884 h 4871582"/>
              <a:gd name="connsiteX59" fmla="*/ 2837063 w 4459808"/>
              <a:gd name="connsiteY59" fmla="*/ 0 h 4871582"/>
              <a:gd name="connsiteX60" fmla="*/ 2951253 w 4459808"/>
              <a:gd name="connsiteY60" fmla="*/ 114191 h 4871582"/>
              <a:gd name="connsiteX61" fmla="*/ 2951253 w 4459808"/>
              <a:gd name="connsiteY61" fmla="*/ 1158129 h 4871582"/>
              <a:gd name="connsiteX62" fmla="*/ 2860076 w 4459808"/>
              <a:gd name="connsiteY62" fmla="*/ 1270000 h 4871582"/>
              <a:gd name="connsiteX63" fmla="*/ 2837062 w 4459808"/>
              <a:gd name="connsiteY63" fmla="*/ 1272320 h 4871582"/>
              <a:gd name="connsiteX64" fmla="*/ 1622744 w 4459808"/>
              <a:gd name="connsiteY64" fmla="*/ 1272320 h 4871582"/>
              <a:gd name="connsiteX65" fmla="*/ 1508554 w 4459808"/>
              <a:gd name="connsiteY65" fmla="*/ 1158130 h 4871582"/>
              <a:gd name="connsiteX66" fmla="*/ 1508554 w 4459808"/>
              <a:gd name="connsiteY66" fmla="*/ 114191 h 4871582"/>
              <a:gd name="connsiteX67" fmla="*/ 1622745 w 4459808"/>
              <a:gd name="connsiteY67" fmla="*/ 0 h 487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459808" h="4871582">
                <a:moveTo>
                  <a:pt x="1568537" y="4203250"/>
                </a:moveTo>
                <a:lnTo>
                  <a:pt x="2891271" y="4203250"/>
                </a:lnTo>
                <a:cubicBezTo>
                  <a:pt x="2924398" y="4203250"/>
                  <a:pt x="2951254" y="4230105"/>
                  <a:pt x="2951254" y="4263233"/>
                </a:cubicBezTo>
                <a:lnTo>
                  <a:pt x="2951254" y="4811598"/>
                </a:lnTo>
                <a:cubicBezTo>
                  <a:pt x="2951254" y="4836444"/>
                  <a:pt x="2936147" y="4857762"/>
                  <a:pt x="2914619" y="4866868"/>
                </a:cubicBezTo>
                <a:cubicBezTo>
                  <a:pt x="2907442" y="4869903"/>
                  <a:pt x="2899553" y="4871581"/>
                  <a:pt x="2891271" y="4871581"/>
                </a:cubicBezTo>
                <a:lnTo>
                  <a:pt x="1568537" y="4871582"/>
                </a:lnTo>
                <a:cubicBezTo>
                  <a:pt x="1535409" y="4871582"/>
                  <a:pt x="1508554" y="4844726"/>
                  <a:pt x="1508554" y="4811598"/>
                </a:cubicBezTo>
                <a:lnTo>
                  <a:pt x="1508554" y="4263233"/>
                </a:lnTo>
                <a:cubicBezTo>
                  <a:pt x="1508554" y="4230105"/>
                  <a:pt x="1535409" y="4203250"/>
                  <a:pt x="1568537" y="4203250"/>
                </a:cubicBezTo>
                <a:close/>
                <a:moveTo>
                  <a:pt x="3146591" y="2818509"/>
                </a:moveTo>
                <a:lnTo>
                  <a:pt x="4330326" y="2818509"/>
                </a:lnTo>
                <a:cubicBezTo>
                  <a:pt x="4401837" y="2818509"/>
                  <a:pt x="4459808" y="2876480"/>
                  <a:pt x="4459808" y="2947991"/>
                </a:cubicBezTo>
                <a:lnTo>
                  <a:pt x="4459808" y="4742100"/>
                </a:lnTo>
                <a:cubicBezTo>
                  <a:pt x="4459808" y="4804672"/>
                  <a:pt x="4415424" y="4856877"/>
                  <a:pt x="4356421" y="4868951"/>
                </a:cubicBezTo>
                <a:cubicBezTo>
                  <a:pt x="4347992" y="4870676"/>
                  <a:pt x="4339265" y="4871582"/>
                  <a:pt x="4330326" y="4871582"/>
                </a:cubicBezTo>
                <a:lnTo>
                  <a:pt x="3146591" y="4871582"/>
                </a:lnTo>
                <a:cubicBezTo>
                  <a:pt x="3075080" y="4871581"/>
                  <a:pt x="3017109" y="4813611"/>
                  <a:pt x="3017109" y="4742100"/>
                </a:cubicBezTo>
                <a:lnTo>
                  <a:pt x="3017109" y="2947991"/>
                </a:lnTo>
                <a:cubicBezTo>
                  <a:pt x="3017108" y="2876480"/>
                  <a:pt x="3075080" y="2818509"/>
                  <a:pt x="3146591" y="2818509"/>
                </a:cubicBezTo>
                <a:close/>
                <a:moveTo>
                  <a:pt x="129482" y="2818508"/>
                </a:moveTo>
                <a:lnTo>
                  <a:pt x="1313217" y="2818509"/>
                </a:lnTo>
                <a:cubicBezTo>
                  <a:pt x="1384728" y="2818509"/>
                  <a:pt x="1442700" y="2876479"/>
                  <a:pt x="1442699" y="2947990"/>
                </a:cubicBezTo>
                <a:lnTo>
                  <a:pt x="1442699" y="4742099"/>
                </a:lnTo>
                <a:cubicBezTo>
                  <a:pt x="1442700" y="4804671"/>
                  <a:pt x="1398316" y="4856877"/>
                  <a:pt x="1339313" y="4868950"/>
                </a:cubicBezTo>
                <a:cubicBezTo>
                  <a:pt x="1330884" y="4870675"/>
                  <a:pt x="1322156" y="4871581"/>
                  <a:pt x="1313217" y="4871581"/>
                </a:cubicBezTo>
                <a:lnTo>
                  <a:pt x="129482" y="4871581"/>
                </a:lnTo>
                <a:cubicBezTo>
                  <a:pt x="57971" y="4871581"/>
                  <a:pt x="0" y="4813610"/>
                  <a:pt x="0" y="4742099"/>
                </a:cubicBezTo>
                <a:lnTo>
                  <a:pt x="0" y="2947990"/>
                </a:lnTo>
                <a:cubicBezTo>
                  <a:pt x="0" y="2876479"/>
                  <a:pt x="57971" y="2818509"/>
                  <a:pt x="129482" y="2818508"/>
                </a:cubicBezTo>
                <a:close/>
                <a:moveTo>
                  <a:pt x="1638036" y="1331723"/>
                </a:moveTo>
                <a:lnTo>
                  <a:pt x="2821772" y="1331723"/>
                </a:lnTo>
                <a:cubicBezTo>
                  <a:pt x="2893283" y="1331723"/>
                  <a:pt x="2951253" y="1389694"/>
                  <a:pt x="2951254" y="1461205"/>
                </a:cubicBezTo>
                <a:lnTo>
                  <a:pt x="2951254" y="4014364"/>
                </a:lnTo>
                <a:cubicBezTo>
                  <a:pt x="2951253" y="4076937"/>
                  <a:pt x="2906869" y="4129142"/>
                  <a:pt x="2847867" y="4141215"/>
                </a:cubicBezTo>
                <a:cubicBezTo>
                  <a:pt x="2839438" y="4142940"/>
                  <a:pt x="2830710" y="4143846"/>
                  <a:pt x="2821771" y="4143846"/>
                </a:cubicBezTo>
                <a:lnTo>
                  <a:pt x="1638036" y="4143846"/>
                </a:lnTo>
                <a:cubicBezTo>
                  <a:pt x="1566525" y="4143846"/>
                  <a:pt x="1508554" y="4085875"/>
                  <a:pt x="1508554" y="4014364"/>
                </a:cubicBezTo>
                <a:lnTo>
                  <a:pt x="1508554" y="1461205"/>
                </a:lnTo>
                <a:cubicBezTo>
                  <a:pt x="1508554" y="1389694"/>
                  <a:pt x="1566525" y="1331723"/>
                  <a:pt x="1638036" y="1331723"/>
                </a:cubicBezTo>
                <a:close/>
                <a:moveTo>
                  <a:pt x="3146590" y="716883"/>
                </a:moveTo>
                <a:lnTo>
                  <a:pt x="4330326" y="716883"/>
                </a:lnTo>
                <a:cubicBezTo>
                  <a:pt x="4401837" y="716884"/>
                  <a:pt x="4459808" y="774855"/>
                  <a:pt x="4459808" y="846366"/>
                </a:cubicBezTo>
                <a:lnTo>
                  <a:pt x="4459808" y="2640474"/>
                </a:lnTo>
                <a:cubicBezTo>
                  <a:pt x="4459808" y="2703046"/>
                  <a:pt x="4415424" y="2755252"/>
                  <a:pt x="4356421" y="2767326"/>
                </a:cubicBezTo>
                <a:cubicBezTo>
                  <a:pt x="4347992" y="2769051"/>
                  <a:pt x="4339265" y="2769956"/>
                  <a:pt x="4330326" y="2769956"/>
                </a:cubicBezTo>
                <a:lnTo>
                  <a:pt x="3146591" y="2769956"/>
                </a:lnTo>
                <a:cubicBezTo>
                  <a:pt x="3075080" y="2769957"/>
                  <a:pt x="3017109" y="2711985"/>
                  <a:pt x="3017109" y="2640474"/>
                </a:cubicBezTo>
                <a:lnTo>
                  <a:pt x="3017108" y="846366"/>
                </a:lnTo>
                <a:cubicBezTo>
                  <a:pt x="3017108" y="774855"/>
                  <a:pt x="3075079" y="716884"/>
                  <a:pt x="3146590" y="716883"/>
                </a:cubicBezTo>
                <a:close/>
                <a:moveTo>
                  <a:pt x="1313217" y="716883"/>
                </a:moveTo>
                <a:cubicBezTo>
                  <a:pt x="1384728" y="716884"/>
                  <a:pt x="1442699" y="774854"/>
                  <a:pt x="1442699" y="846366"/>
                </a:cubicBezTo>
                <a:lnTo>
                  <a:pt x="1442700" y="2640474"/>
                </a:lnTo>
                <a:cubicBezTo>
                  <a:pt x="1442700" y="2703046"/>
                  <a:pt x="1398315" y="2755252"/>
                  <a:pt x="1339313" y="2767325"/>
                </a:cubicBezTo>
                <a:cubicBezTo>
                  <a:pt x="1330883" y="2769050"/>
                  <a:pt x="1322156" y="2769956"/>
                  <a:pt x="1313217" y="2769956"/>
                </a:cubicBezTo>
                <a:lnTo>
                  <a:pt x="129482" y="2769956"/>
                </a:lnTo>
                <a:cubicBezTo>
                  <a:pt x="57971" y="2769956"/>
                  <a:pt x="0" y="2711985"/>
                  <a:pt x="0" y="2640474"/>
                </a:cubicBezTo>
                <a:lnTo>
                  <a:pt x="0" y="846366"/>
                </a:lnTo>
                <a:cubicBezTo>
                  <a:pt x="0" y="774855"/>
                  <a:pt x="57971" y="716884"/>
                  <a:pt x="129482" y="716884"/>
                </a:cubicBezTo>
                <a:close/>
                <a:moveTo>
                  <a:pt x="2837063" y="0"/>
                </a:moveTo>
                <a:cubicBezTo>
                  <a:pt x="2900128" y="0"/>
                  <a:pt x="2951253" y="51125"/>
                  <a:pt x="2951253" y="114191"/>
                </a:cubicBezTo>
                <a:lnTo>
                  <a:pt x="2951253" y="1158129"/>
                </a:lnTo>
                <a:cubicBezTo>
                  <a:pt x="2951253" y="1213312"/>
                  <a:pt x="2912111" y="1259352"/>
                  <a:pt x="2860076" y="1270000"/>
                </a:cubicBezTo>
                <a:cubicBezTo>
                  <a:pt x="2852642" y="1271521"/>
                  <a:pt x="2844946" y="1272320"/>
                  <a:pt x="2837062" y="1272320"/>
                </a:cubicBezTo>
                <a:lnTo>
                  <a:pt x="1622744" y="1272320"/>
                </a:lnTo>
                <a:cubicBezTo>
                  <a:pt x="1559678" y="1272320"/>
                  <a:pt x="1508554" y="1221195"/>
                  <a:pt x="1508554" y="1158130"/>
                </a:cubicBezTo>
                <a:lnTo>
                  <a:pt x="1508554" y="114191"/>
                </a:lnTo>
                <a:cubicBezTo>
                  <a:pt x="1508554" y="51125"/>
                  <a:pt x="1559679" y="0"/>
                  <a:pt x="1622745" y="0"/>
                </a:cubicBezTo>
                <a:close/>
              </a:path>
            </a:pathLst>
          </a:custGeom>
        </p:spPr>
        <p:txBody>
          <a:bodyPr/>
          <a:lstStyle/>
          <a:p>
            <a:endParaRPr lang="en-ID"/>
          </a:p>
        </p:txBody>
      </p:sp>
    </p:spTree>
    <p:extLst>
      <p:ext uri="{BB962C8B-B14F-4D97-AF65-F5344CB8AC3E}">
        <p14:creationId xmlns:p14="http://schemas.microsoft.com/office/powerpoint/2010/main" val="26760089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08353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7.jp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C0E66570-3E72-C03C-E046-D718DBD54BF2}"/>
              </a:ext>
            </a:extLst>
          </p:cNvPr>
          <p:cNvSpPr/>
          <p:nvPr/>
        </p:nvSpPr>
        <p:spPr>
          <a:xfrm>
            <a:off x="6970643" y="1775791"/>
            <a:ext cx="4055166" cy="4055166"/>
          </a:xfrm>
          <a:prstGeom prst="round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B75A45D6-CE53-5701-9C41-F335B917F4B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5945162" y="141314"/>
            <a:ext cx="5942038" cy="6490666"/>
          </a:xfrm>
        </p:spPr>
      </p:pic>
      <p:sp>
        <p:nvSpPr>
          <p:cNvPr id="3" name="Rectangle 2">
            <a:extLst>
              <a:ext uri="{FF2B5EF4-FFF2-40B4-BE49-F238E27FC236}">
                <a16:creationId xmlns:a16="http://schemas.microsoft.com/office/drawing/2014/main" id="{53F0B8B5-C256-8FF5-B61A-BECC09D80605}"/>
              </a:ext>
            </a:extLst>
          </p:cNvPr>
          <p:cNvSpPr/>
          <p:nvPr/>
        </p:nvSpPr>
        <p:spPr>
          <a:xfrm>
            <a:off x="417360" y="2377048"/>
            <a:ext cx="5015061" cy="3631763"/>
          </a:xfrm>
          <a:prstGeom prst="rect">
            <a:avLst/>
          </a:prstGeom>
        </p:spPr>
        <p:txBody>
          <a:bodyPr wrap="square">
            <a:spAutoFit/>
          </a:bodyPr>
          <a:lstStyle/>
          <a:p>
            <a:pPr algn="ctr" rtl="1">
              <a:lnSpc>
                <a:spcPct val="300000"/>
              </a:lnSpc>
            </a:pPr>
            <a:r>
              <a:rPr lang="fa-IR" sz="2000" b="1" dirty="0">
                <a:latin typeface="Shabnam" panose="020B0603030804020204" pitchFamily="34" charset="-78"/>
                <a:cs typeface="Shabnam" panose="020B0603030804020204" pitchFamily="34" charset="-78"/>
              </a:rPr>
              <a:t> پاورپوینت وب 3 (</a:t>
            </a:r>
            <a:r>
              <a:rPr lang="en-US" sz="2000" b="1" dirty="0">
                <a:latin typeface="Shabnam" panose="020B0603030804020204" pitchFamily="34" charset="-78"/>
                <a:cs typeface="Shabnam" panose="020B0603030804020204" pitchFamily="34" charset="-78"/>
              </a:rPr>
              <a:t>WEB 3.0</a:t>
            </a:r>
            <a:r>
              <a:rPr lang="fa-IR" sz="2000" b="1" dirty="0">
                <a:latin typeface="Shabnam" panose="020B0603030804020204" pitchFamily="34" charset="-78"/>
                <a:cs typeface="Shabnam" panose="020B0603030804020204" pitchFamily="34" charset="-78"/>
              </a:rPr>
              <a:t>)</a:t>
            </a:r>
            <a:endParaRPr lang="en-US" sz="2000" b="1" dirty="0">
              <a:latin typeface="Shabnam" panose="020B0603030804020204" pitchFamily="34" charset="-78"/>
              <a:cs typeface="Shabnam" panose="020B0603030804020204" pitchFamily="34" charset="-78"/>
            </a:endParaRPr>
          </a:p>
          <a:p>
            <a:pPr algn="ctr" rtl="1">
              <a:lnSpc>
                <a:spcPct val="300000"/>
              </a:lnSpc>
            </a:pPr>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   </a:t>
            </a:r>
            <a:endParaRPr lang="en-US" sz="2000" dirty="0">
              <a:latin typeface="Shabnam" panose="020B0603030804020204" pitchFamily="34" charset="-78"/>
              <a:cs typeface="Shabnam" panose="020B0603030804020204" pitchFamily="34" charset="-78"/>
            </a:endParaRPr>
          </a:p>
          <a:p>
            <a:pPr algn="ctr" rtl="1">
              <a:lnSpc>
                <a:spcPct val="300000"/>
              </a:lnSpc>
            </a:pPr>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 </a:t>
            </a:r>
          </a:p>
          <a:p>
            <a:pPr algn="ctr" rtl="1">
              <a:lnSpc>
                <a:spcPct val="300000"/>
              </a:lnSpc>
            </a:pPr>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تابستان ..........</a:t>
            </a:r>
          </a:p>
        </p:txBody>
      </p:sp>
      <p:grpSp>
        <p:nvGrpSpPr>
          <p:cNvPr id="4" name="Group 3">
            <a:extLst>
              <a:ext uri="{FF2B5EF4-FFF2-40B4-BE49-F238E27FC236}">
                <a16:creationId xmlns:a16="http://schemas.microsoft.com/office/drawing/2014/main" id="{D01F2B2A-12DF-C230-38B3-E95DE762340D}"/>
              </a:ext>
            </a:extLst>
          </p:cNvPr>
          <p:cNvGrpSpPr/>
          <p:nvPr/>
        </p:nvGrpSpPr>
        <p:grpSpPr>
          <a:xfrm>
            <a:off x="2168836" y="1114091"/>
            <a:ext cx="1512108" cy="1512108"/>
            <a:chOff x="4684450" y="-54932"/>
            <a:chExt cx="1136342" cy="1136342"/>
          </a:xfrm>
        </p:grpSpPr>
        <p:sp>
          <p:nvSpPr>
            <p:cNvPr id="5" name="Oval 4">
              <a:extLst>
                <a:ext uri="{FF2B5EF4-FFF2-40B4-BE49-F238E27FC236}">
                  <a16:creationId xmlns:a16="http://schemas.microsoft.com/office/drawing/2014/main" id="{1975E966-7FAB-2CD9-1A56-21CADB6E6824}"/>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4057B0E-B5CF-9DB2-9A95-7B6847A7B875}"/>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Tree>
    <p:extLst>
      <p:ext uri="{BB962C8B-B14F-4D97-AF65-F5344CB8AC3E}">
        <p14:creationId xmlns:p14="http://schemas.microsoft.com/office/powerpoint/2010/main" val="911537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25702" y="1038742"/>
            <a:ext cx="5404675"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حاکمیت مردم: </a:t>
            </a:r>
            <a:r>
              <a:rPr lang="fa-IR" sz="1600" dirty="0">
                <a:latin typeface="Vazir" panose="020B0603030804020204" pitchFamily="34" charset="-78"/>
                <a:cs typeface="Vazir" panose="020B0603030804020204" pitchFamily="34" charset="-78"/>
              </a:rPr>
              <a:t>در پروژه‌‌های وب سه حاکمیت شبکه با مردم است. با استفاده از «سازمان‌های خودگردان غیرمتمرکز» (</a:t>
            </a:r>
            <a:r>
              <a:rPr lang="en-US" sz="1600" dirty="0" err="1">
                <a:latin typeface="Vazir" panose="020B0603030804020204" pitchFamily="34" charset="-78"/>
                <a:cs typeface="Vazir" panose="020B0603030804020204" pitchFamily="34" charset="-78"/>
              </a:rPr>
              <a:t>DecentralizedAutomatedOrganization</a:t>
            </a:r>
            <a:r>
              <a:rPr lang="fa-IR" sz="1600" dirty="0">
                <a:latin typeface="Vazir" panose="020B0603030804020204" pitchFamily="34" charset="-78"/>
                <a:cs typeface="Vazir" panose="020B0603030804020204" pitchFamily="34" charset="-78"/>
              </a:rPr>
              <a:t> ) افرادی که توکن‌های هر شبکه را در اختیار دارند می‌توانند پروپوزال خود را برای پیشرفت طرح ارائه کنند یا به پروپوزال‌های ارائه شده توسط دیگران رای مثبت یا منفی بدهد. اجرا یا عدم اجرای یک طرح در گرو کسب رای اکثریت خواهد بود.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225165" y="1916349"/>
            <a:ext cx="5165191" cy="4799323"/>
          </a:xfrm>
          <a:prstGeom prst="rect">
            <a:avLst/>
          </a:prstGeom>
        </p:spPr>
      </p:pic>
      <p:sp>
        <p:nvSpPr>
          <p:cNvPr id="5" name="Rectangle 4">
            <a:extLst>
              <a:ext uri="{FF2B5EF4-FFF2-40B4-BE49-F238E27FC236}">
                <a16:creationId xmlns:a16="http://schemas.microsoft.com/office/drawing/2014/main" id="{A08EB291-7EC9-FF6D-5F29-B8BA54123C53}"/>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ویژگی 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95984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1147" y="4932777"/>
            <a:ext cx="10918671" cy="1200329"/>
          </a:xfrm>
          <a:prstGeom prst="rect">
            <a:avLst/>
          </a:prstGeom>
        </p:spPr>
        <p:txBody>
          <a:bodyPr wrap="square">
            <a:spAutoFit/>
          </a:bodyPr>
          <a:lstStyle/>
          <a:p>
            <a:pPr algn="ctr" rtl="1">
              <a:lnSpc>
                <a:spcPct val="250000"/>
              </a:lnSpc>
            </a:pPr>
            <a:r>
              <a:rPr lang="fa-IR" sz="1600" b="1" dirty="0">
                <a:latin typeface="Vazir" panose="020B0603030804020204" pitchFamily="34" charset="-78"/>
                <a:cs typeface="Vazir" panose="020B0603030804020204" pitchFamily="34" charset="-78"/>
              </a:rPr>
              <a:t>حفظ حریم خصوصی : </a:t>
            </a:r>
            <a:r>
              <a:rPr lang="fa-IR" sz="1600" dirty="0">
                <a:latin typeface="Vazir" panose="020B0603030804020204" pitchFamily="34" charset="-78"/>
                <a:cs typeface="Vazir" panose="020B0603030804020204" pitchFamily="34" charset="-78"/>
              </a:rPr>
              <a:t>در وب 3 افراد مالک داده‌‌های خود هستند و می‌توانند در صورت لزوم آن‌ها را عمومی منتشر کنند. در این فضا هیچ شخص یا سازمانی نمی‌تواند بدون اجازه شما به اطلاعات شخصی دست پیدا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5734" t="10400" r="8845" b="8534"/>
          <a:stretch/>
        </p:blipFill>
        <p:spPr>
          <a:xfrm>
            <a:off x="781147" y="1000122"/>
            <a:ext cx="4744720" cy="300186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79307" y="1501294"/>
            <a:ext cx="4943418" cy="2385199"/>
          </a:xfrm>
          <a:prstGeom prst="rect">
            <a:avLst/>
          </a:prstGeom>
        </p:spPr>
      </p:pic>
      <p:sp>
        <p:nvSpPr>
          <p:cNvPr id="6" name="Rectangle 5">
            <a:extLst>
              <a:ext uri="{FF2B5EF4-FFF2-40B4-BE49-F238E27FC236}">
                <a16:creationId xmlns:a16="http://schemas.microsoft.com/office/drawing/2014/main" id="{9488C0A0-A1BC-80CD-A85D-8347158D152E}"/>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ویژگی 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47128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2787" y="1105650"/>
            <a:ext cx="11449889" cy="175432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وب 2 با پیشرفت‌های تکنولوژی در حوزه موبایل به وقوع پیوست. دسترسی مستمر به اینترنت در هر لحظه و هر مکانی با استفاده از گوشی، امکان اجرای بسیاری از فعالیت‌های انسانی در بستر اینترنت را فراهم کرد. اگر چه گسترش فناوری‌های زیر ساختی اینترنت و موبایل در پیدایش وب 3 نیز موثر هستند اما تکنولوژی‌های اصلی وب 3 شامل موارد زیر است.</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5809356" y="3290864"/>
            <a:ext cx="6096000" cy="226215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رایانش مرزی</a:t>
            </a:r>
          </a:p>
          <a:p>
            <a:pPr algn="justLow" rtl="1">
              <a:lnSpc>
                <a:spcPct val="250000"/>
              </a:lnSpc>
            </a:pPr>
            <a:r>
              <a:rPr lang="fa-IR" sz="1600" dirty="0">
                <a:latin typeface="Vazir" panose="020B0603030804020204" pitchFamily="34" charset="-78"/>
                <a:cs typeface="Vazir" panose="020B0603030804020204" pitchFamily="34" charset="-78"/>
              </a:rPr>
              <a:t>شبکه‌های غیرمتمرکز بلاک چین برای ذخیره و انتقال داده</a:t>
            </a:r>
          </a:p>
          <a:p>
            <a:pPr algn="justLow" rtl="1">
              <a:lnSpc>
                <a:spcPct val="250000"/>
              </a:lnSpc>
            </a:pPr>
            <a:r>
              <a:rPr lang="fa-IR" sz="1600" dirty="0">
                <a:latin typeface="Vazir" panose="020B0603030804020204" pitchFamily="34" charset="-78"/>
                <a:cs typeface="Vazir" panose="020B0603030804020204" pitchFamily="34" charset="-78"/>
              </a:rPr>
              <a:t>هوش مصنوعی</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15333" t="13823" r="20667" b="14355"/>
          <a:stretch/>
        </p:blipFill>
        <p:spPr>
          <a:xfrm>
            <a:off x="549246" y="2846389"/>
            <a:ext cx="3030489" cy="2550661"/>
          </a:xfrm>
          <a:prstGeom prst="roundRect">
            <a:avLst>
              <a:gd name="adj" fmla="val 8297"/>
            </a:avLst>
          </a:prstGeom>
          <a:effectLst>
            <a:outerShdw blurRad="63500" algn="ctr" rotWithShape="0">
              <a:prstClr val="black">
                <a:alpha val="53000"/>
              </a:prstClr>
            </a:outerShdw>
          </a:effectLst>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791657" y="3905692"/>
            <a:ext cx="2939883" cy="2450176"/>
          </a:xfrm>
          <a:prstGeom prst="roundRect">
            <a:avLst>
              <a:gd name="adj" fmla="val 8297"/>
            </a:avLst>
          </a:prstGeom>
          <a:effectLst>
            <a:outerShdw blurRad="63500" algn="ctr" rotWithShape="0">
              <a:prstClr val="black">
                <a:alpha val="53000"/>
              </a:prstClr>
            </a:outerShdw>
          </a:effectLst>
        </p:spPr>
      </p:pic>
      <p:sp>
        <p:nvSpPr>
          <p:cNvPr id="7" name="Rectangle 6">
            <a:extLst>
              <a:ext uri="{FF2B5EF4-FFF2-40B4-BE49-F238E27FC236}">
                <a16:creationId xmlns:a16="http://schemas.microsoft.com/office/drawing/2014/main" id="{354A0FAD-168C-3317-2584-3E9075F9F7A1}"/>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تکنولوژی ها اصلی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78939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4739" y="3948757"/>
            <a:ext cx="11015079"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منظور از «رایانش مرزی» </a:t>
            </a:r>
            <a:r>
              <a:rPr lang="en-US" sz="1600" dirty="0">
                <a:latin typeface="Vazir" panose="020B0603030804020204" pitchFamily="34" charset="-78"/>
                <a:cs typeface="Vazir" panose="020B0603030804020204" pitchFamily="34" charset="-78"/>
              </a:rPr>
              <a:t>Edge Computing) </a:t>
            </a:r>
            <a:r>
              <a:rPr lang="fa-IR" sz="1600" dirty="0">
                <a:latin typeface="Vazir" panose="020B0603030804020204" pitchFamily="34" charset="-78"/>
                <a:cs typeface="Vazir" panose="020B0603030804020204" pitchFamily="34" charset="-78"/>
              </a:rPr>
              <a:t> ) این است که بخشی از اطلاعات تولید شده در دستگاه‌های مختلف مانند گوشی و ماشین، به جای انتقال به مراکز داده برای بررسی و پردازش، در همان محل و در گوشی یا ماشین کاربران تجزیه و تحلیل شوند و تنها داده‌ها و اطلاعاتی که نیازمند محاسبات قوی هستند به مراکز منتقل شوند. این تکنولوژی، باعث کاهش استفاده از سرورهای مرکزی، حفظ امنیت و حریم خصوصی کاربران و افزایش سرعت ارتباط بین افراد و دستگاه‌ها می‌شود.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DAB906B-6991-1899-C062-FB2D0E301F30}"/>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نقش رایانش مرزی در وب 3 </a:t>
            </a:r>
            <a:endParaRPr lang="en-US" sz="2400" b="1" dirty="0">
              <a:solidFill>
                <a:srgbClr val="002060"/>
              </a:solidFill>
              <a:latin typeface="Shabnam" panose="020B0603030804020204" pitchFamily="34" charset="-78"/>
              <a:cs typeface="Shabnam" panose="020B0603030804020204" pitchFamily="34" charset="-78"/>
            </a:endParaRPr>
          </a:p>
        </p:txBody>
      </p:sp>
      <p:grpSp>
        <p:nvGrpSpPr>
          <p:cNvPr id="7" name="Group 6">
            <a:extLst>
              <a:ext uri="{FF2B5EF4-FFF2-40B4-BE49-F238E27FC236}">
                <a16:creationId xmlns:a16="http://schemas.microsoft.com/office/drawing/2014/main" id="{12805ACA-CECF-AD6E-3153-38C0BE186C15}"/>
              </a:ext>
            </a:extLst>
          </p:cNvPr>
          <p:cNvGrpSpPr/>
          <p:nvPr/>
        </p:nvGrpSpPr>
        <p:grpSpPr>
          <a:xfrm>
            <a:off x="1708860" y="680262"/>
            <a:ext cx="8774279" cy="3103124"/>
            <a:chOff x="832483" y="383987"/>
            <a:chExt cx="10527034" cy="3723005"/>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2483" y="383987"/>
              <a:ext cx="4494530" cy="2999411"/>
            </a:xfrm>
            <a:prstGeom prst="roundRect">
              <a:avLst/>
            </a:prstGeom>
          </p:spPr>
        </p:pic>
        <p:pic>
          <p:nvPicPr>
            <p:cNvPr id="6" name="Picture 5">
              <a:extLst>
                <a:ext uri="{FF2B5EF4-FFF2-40B4-BE49-F238E27FC236}">
                  <a16:creationId xmlns:a16="http://schemas.microsoft.com/office/drawing/2014/main" id="{D1C7E4D7-E6EC-0B29-93C0-4DAF9015FB5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27229" y="1107580"/>
              <a:ext cx="5332288" cy="2999412"/>
            </a:xfrm>
            <a:prstGeom prst="roundRect">
              <a:avLst/>
            </a:prstGeom>
          </p:spPr>
        </p:pic>
      </p:grpSp>
    </p:spTree>
    <p:extLst>
      <p:ext uri="{BB962C8B-B14F-4D97-AF65-F5344CB8AC3E}">
        <p14:creationId xmlns:p14="http://schemas.microsoft.com/office/powerpoint/2010/main" val="2956059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37762" y="1056640"/>
            <a:ext cx="642578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با استفاده از این تکنولوژی، بسیار از محاسبات در سخت‌افزارهای محاسباتی تلفن‌ها، رایانه‌ها، لوازم خانگی، حسگرها و وسایل نقلیه انجام می‌شود و همین مساله، امکان ایجاد و انتقال حجم بیشتری داده را فراهم می‌کند. کاربرد عمده این تکنولوژی در «اینترنت اشیا » (</a:t>
            </a:r>
            <a:r>
              <a:rPr lang="en-US" sz="1600" dirty="0">
                <a:latin typeface="Vazir" panose="020B0603030804020204" pitchFamily="34" charset="-78"/>
                <a:cs typeface="Vazir" panose="020B0603030804020204" pitchFamily="34" charset="-78"/>
              </a:rPr>
              <a:t>IoT </a:t>
            </a:r>
            <a:r>
              <a:rPr lang="fa-IR" sz="1600" dirty="0">
                <a:latin typeface="Vazir" panose="020B0603030804020204" pitchFamily="34" charset="-78"/>
                <a:cs typeface="Vazir" panose="020B0603030804020204" pitchFamily="34" charset="-78"/>
              </a:rPr>
              <a:t>  ) ست. جایی که در آن ماشین‌های مختلف داده تولید می‌کنند و از این طریق امکان ارتباط«انسان با اشیا» و «اشیا با اشیا» ایجاد می‌شود. این تکنولوژی، امکان مکانیزه شدن بسیاری از فعالیت‌ها را فراهم می‌کند. در دنیای وب 3 بدون وجود این تکنولوژی مدیریت و کنترل حجم عظیم اطلاعات غیرممکن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66197" y="829013"/>
            <a:ext cx="3475860" cy="2317240"/>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2045" y="3595015"/>
            <a:ext cx="2548305" cy="2817334"/>
          </a:xfrm>
          <a:prstGeom prst="rect">
            <a:avLst/>
          </a:prstGeom>
        </p:spPr>
      </p:pic>
      <p:sp>
        <p:nvSpPr>
          <p:cNvPr id="6" name="Rectangle 5">
            <a:extLst>
              <a:ext uri="{FF2B5EF4-FFF2-40B4-BE49-F238E27FC236}">
                <a16:creationId xmlns:a16="http://schemas.microsoft.com/office/drawing/2014/main" id="{5681DC96-C52D-69FE-6698-86F0F96A2E43}"/>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نقش رایانش مرزی در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55602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3052" y="3992005"/>
            <a:ext cx="11046766" cy="2308324"/>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شبکه داده غیرمتمرکز یا بلاک چین، امکان حفظ مالکیت داده‌ها برای کاربران را فراهم می‌کند. کاربران از طریق این شبکه‌ها می‌توانند حریم خصوصی خود را حفظ و برای داده‌های تولید شده خود قیمت و ارزش تعریف کنند. در دنیای بلاک چین با استفاده از رمزارزها سیستم اقتصادی غیرمتمرکز ایجاد می‌شود که از دستکاری بانک‌های مرکزی مصون است. بلاک چین از تجمع اطلاعات در دست شرکت‌ها و سازمان ها جلوگیری می‌کند و امنیت و کارایی شبکه را با استفاده از ساختار منحصر به فرد خود تامین می‌کند.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3852209" y="1696029"/>
            <a:ext cx="3441275" cy="2295976"/>
          </a:xfrm>
          <a:prstGeom prst="roundRect">
            <a:avLst>
              <a:gd name="adj" fmla="val 8297"/>
            </a:avLst>
          </a:prstGeom>
          <a:effectLst>
            <a:outerShdw blurRad="63500" algn="ctr" rotWithShape="0">
              <a:prstClr val="black">
                <a:alpha val="53000"/>
              </a:prstClr>
            </a:outerShdw>
          </a:effec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l="21294" r="22058" b="5671"/>
          <a:stretch/>
        </p:blipFill>
        <p:spPr>
          <a:xfrm>
            <a:off x="821865" y="1290182"/>
            <a:ext cx="2900442" cy="2287803"/>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869E64E5-A949-68B6-D659-9A254650C3B1}"/>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نقش بلاک چین و ارز دیجیتال در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AD5749A4-0FF8-5ED1-7F70-6B0A4EA77DA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53288" y="892564"/>
            <a:ext cx="4077120" cy="2293379"/>
          </a:xfrm>
          <a:prstGeom prst="roundRect">
            <a:avLst>
              <a:gd name="adj" fmla="val 8297"/>
            </a:avLst>
          </a:prstGeom>
          <a:effectLst>
            <a:outerShdw blurRad="63500" algn="ctr" rotWithShape="0">
              <a:prstClr val="black">
                <a:alpha val="53000"/>
              </a:prstClr>
            </a:outerShdw>
          </a:effectLst>
        </p:spPr>
      </p:pic>
    </p:spTree>
    <p:extLst>
      <p:ext uri="{BB962C8B-B14F-4D97-AF65-F5344CB8AC3E}">
        <p14:creationId xmlns:p14="http://schemas.microsoft.com/office/powerpoint/2010/main" val="126020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2160" y="956813"/>
            <a:ext cx="6401014" cy="5539978"/>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بلاک چین‌ها بستری برای پیاده‌سازی «قراردادهای هوشمند» (</a:t>
            </a:r>
            <a:r>
              <a:rPr lang="en-US" sz="1600" dirty="0">
                <a:latin typeface="Vazir" panose="020B0603030804020204" pitchFamily="34" charset="-78"/>
                <a:cs typeface="Vazir" panose="020B0603030804020204" pitchFamily="34" charset="-78"/>
              </a:rPr>
              <a:t>Smart Contracts </a:t>
            </a:r>
            <a:r>
              <a:rPr lang="fa-IR" sz="1600" dirty="0">
                <a:latin typeface="Vazir" panose="020B0603030804020204" pitchFamily="34" charset="-78"/>
                <a:cs typeface="Vazir" panose="020B0603030804020204" pitchFamily="34" charset="-78"/>
              </a:rPr>
              <a:t> ) و «اپلیکیشن‌های غیرمتمرکز» ( </a:t>
            </a:r>
            <a:r>
              <a:rPr lang="en-US" sz="1600" dirty="0">
                <a:latin typeface="Vazir" panose="020B0603030804020204" pitchFamily="34" charset="-78"/>
                <a:cs typeface="Vazir" panose="020B0603030804020204" pitchFamily="34" charset="-78"/>
              </a:rPr>
              <a:t>Decentralized Apps</a:t>
            </a:r>
            <a:r>
              <a:rPr lang="fa-IR" sz="1600" dirty="0">
                <a:latin typeface="Vazir" panose="020B0603030804020204" pitchFamily="34" charset="-78"/>
                <a:cs typeface="Vazir" panose="020B0603030804020204" pitchFamily="34" charset="-78"/>
              </a:rPr>
              <a:t> ) هستند. این اپلیکیشن‌ها تمامی ویژگی‌های وب 3 را در خود دارند و امکان دسترسی افراد به امکانات مختلف وب را به صورت غیرمتمرکز فراهم می‌کنند. تقریبا تمامی کاربردهای روزمره اینترنت مانند پلتفرم‌های مالی، شبکه‌های اجتماعی، مرورگرها، پلتفرم‌های پخش موسیقی و بازی‌ها در اپلیکیشن‌های غیرمتمرکز قابل اجرا است با این تفاوت که با استفاده از این اپلیکیشن‌ها، امنیت اطلاعات کاربران حفط می‌شود و آن‌ها می‌توانند به صورت مستقیم به کسب درآمد از ارز های دیجیتال  بپردازند.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2B15ACA9-81D0-11AA-F17A-84DB4F004F3F}"/>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نقش بلاک چین و ارز دیجیتال در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3C9F710E-248E-A6E5-3551-6987369780B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673174" y="1287953"/>
            <a:ext cx="5116749" cy="4613234"/>
          </a:xfrm>
          <a:prstGeom prst="rect">
            <a:avLst/>
          </a:prstGeom>
        </p:spPr>
      </p:pic>
    </p:spTree>
    <p:extLst>
      <p:ext uri="{BB962C8B-B14F-4D97-AF65-F5344CB8AC3E}">
        <p14:creationId xmlns:p14="http://schemas.microsoft.com/office/powerpoint/2010/main" val="18393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92630" y="966787"/>
            <a:ext cx="5104465"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یکی دیگر از تکنولوژی‌های پایه‌ای وب سه «هوش مصنوعی » </a:t>
            </a:r>
            <a:r>
              <a:rPr lang="en-US" sz="1600" dirty="0">
                <a:latin typeface="Vazir" panose="020B0603030804020204" pitchFamily="34" charset="-78"/>
                <a:cs typeface="Vazir" panose="020B0603030804020204" pitchFamily="34" charset="-78"/>
              </a:rPr>
              <a:t>Artificial Intelligence) </a:t>
            </a:r>
            <a:r>
              <a:rPr lang="fa-IR" sz="1600" dirty="0">
                <a:latin typeface="Vazir" panose="020B0603030804020204" pitchFamily="34" charset="-78"/>
                <a:cs typeface="Vazir" panose="020B0603030804020204" pitchFamily="34" charset="-78"/>
              </a:rPr>
              <a:t>) است. الگوریتم‌های هوش مصنوعی و یادگیری ماشین ، الگوریتم‌هایی هستند که می‌توانند نحوه‌ی فعالیت انسان‌ها را یاد بگیرند و از این طریق به پیش‌بینی و انجام اقدامات مفید در مواقع لزوم بپردازند. استفاده از هوش مصنوعی در بستر داده‌های غیرمتمرکز موجود در وب 3 می‌تواند انبوهی از داده‌ها را بدون نیاز به دخالت شخص یا سازمان خاصی مدیریت و تحلیل کند.</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E912E992-E1E5-A996-A884-FEA844D02426}"/>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نقش هوش مصنوعی در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EA35D865-06BD-C1C5-26B2-3E350CF7658D}"/>
              </a:ext>
            </a:extLst>
          </p:cNvPr>
          <p:cNvPicPr>
            <a:picLocks noChangeAspect="1"/>
          </p:cNvPicPr>
          <p:nvPr/>
        </p:nvPicPr>
        <p:blipFill rotWithShape="1">
          <a:blip r:embed="rId3">
            <a:clrChange>
              <a:clrFrom>
                <a:srgbClr val="F8F8F8"/>
              </a:clrFrom>
              <a:clrTo>
                <a:srgbClr val="F8F8F8">
                  <a:alpha val="0"/>
                </a:srgbClr>
              </a:clrTo>
            </a:clrChange>
            <a:extLst>
              <a:ext uri="{28A0092B-C50C-407E-A947-70E740481C1C}">
                <a14:useLocalDpi xmlns:a14="http://schemas.microsoft.com/office/drawing/2010/main"/>
              </a:ext>
            </a:extLst>
          </a:blip>
          <a:srcRect/>
          <a:stretch/>
        </p:blipFill>
        <p:spPr>
          <a:xfrm>
            <a:off x="145915" y="1904560"/>
            <a:ext cx="6353208" cy="4825121"/>
          </a:xfrm>
          <a:prstGeom prst="rect">
            <a:avLst/>
          </a:prstGeom>
        </p:spPr>
      </p:pic>
    </p:spTree>
    <p:extLst>
      <p:ext uri="{BB962C8B-B14F-4D97-AF65-F5344CB8AC3E}">
        <p14:creationId xmlns:p14="http://schemas.microsoft.com/office/powerpoint/2010/main" val="3385987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010" y="1073756"/>
            <a:ext cx="11449890" cy="646331"/>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همانطور که در بخش ویژگی‌های وب 3 چیست اشاره شد، نسل سوم اینترنت مزایای مختلفی دارد که از جمله آن‌‌ها می‌توان به موراد زیر اشاره کرد.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45691" y="4087427"/>
            <a:ext cx="11306528" cy="2527615"/>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هر شخصی در شبکه اجازه استفاده از خدمات شبکه را دارد و برای این کار نیاز به دریافت اجازه از شخص یا سازمان خاصی نیست.</a:t>
            </a:r>
          </a:p>
          <a:p>
            <a:pPr algn="ctr" rtl="1">
              <a:lnSpc>
                <a:spcPct val="250000"/>
              </a:lnSpc>
            </a:pPr>
            <a:r>
              <a:rPr lang="fa-IR" sz="1600" dirty="0">
                <a:latin typeface="Vazir" panose="020B0603030804020204" pitchFamily="34" charset="-78"/>
                <a:cs typeface="Vazir" panose="020B0603030804020204" pitchFamily="34" charset="-78"/>
              </a:rPr>
              <a:t>هیچ کس نمی‌تواند دسترسی کاربران به شبکه را محدود کند.</a:t>
            </a:r>
          </a:p>
          <a:p>
            <a:pPr algn="ctr" rtl="1">
              <a:lnSpc>
                <a:spcPct val="250000"/>
              </a:lnSpc>
            </a:pPr>
            <a:r>
              <a:rPr lang="fa-IR" sz="1600" dirty="0">
                <a:latin typeface="Vazir" panose="020B0603030804020204" pitchFamily="34" charset="-78"/>
                <a:cs typeface="Vazir" panose="020B0603030804020204" pitchFamily="34" charset="-78"/>
              </a:rPr>
              <a:t>پرداخت‌ها با استفاده از توکن‌های شبکه بلاک چین و بدون استفاده از سیستم مالی متمرکز انجام می‌شود.</a:t>
            </a:r>
          </a:p>
          <a:p>
            <a:pPr algn="ctr" rtl="1">
              <a:lnSpc>
                <a:spcPct val="250000"/>
              </a:lnSpc>
            </a:pPr>
            <a:r>
              <a:rPr lang="fa-IR" sz="1600" dirty="0">
                <a:latin typeface="Vazir" panose="020B0603030804020204" pitchFamily="34" charset="-78"/>
                <a:cs typeface="Vazir" panose="020B0603030804020204" pitchFamily="34" charset="-78"/>
              </a:rPr>
              <a:t>امکان ایجاد «اپلیکیشن‌های غیرمتمرکز» (</a:t>
            </a:r>
            <a:r>
              <a:rPr lang="en-US" sz="1600" dirty="0">
                <a:latin typeface="Vazir" panose="020B0603030804020204" pitchFamily="34" charset="-78"/>
                <a:cs typeface="Vazir" panose="020B0603030804020204" pitchFamily="34" charset="-78"/>
              </a:rPr>
              <a:t>Decentralized Apps | </a:t>
            </a:r>
            <a:r>
              <a:rPr lang="en-US" sz="1600" dirty="0" err="1">
                <a:latin typeface="Vazir" panose="020B0603030804020204" pitchFamily="34" charset="-78"/>
                <a:cs typeface="Vazir" panose="020B0603030804020204" pitchFamily="34" charset="-78"/>
              </a:rPr>
              <a:t>DApps</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 در هر حوزه‌ای بر روی شبکه‌های بلاکچینی وجود دارد.</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l="7034" t="7826" r="11337" b="9249"/>
          <a:stretch/>
        </p:blipFill>
        <p:spPr>
          <a:xfrm>
            <a:off x="3927987" y="1885001"/>
            <a:ext cx="4336026" cy="2202426"/>
          </a:xfrm>
          <a:prstGeom prst="rect">
            <a:avLst/>
          </a:prstGeom>
        </p:spPr>
      </p:pic>
      <p:sp>
        <p:nvSpPr>
          <p:cNvPr id="7" name="Rectangle 6">
            <a:extLst>
              <a:ext uri="{FF2B5EF4-FFF2-40B4-BE49-F238E27FC236}">
                <a16:creationId xmlns:a16="http://schemas.microsoft.com/office/drawing/2014/main" id="{DC47122A-70DB-67A0-9165-116EA102A1BD}"/>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مزایای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22731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3" y="1597729"/>
            <a:ext cx="4012259"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این ویژگی‌ها باعث می‌شوند که وب 3 نسبت به نسل‌های قبلی اینترنت غیرمتمرکزتر و امن‌تر باشد و به همین دلیل کاربران زیادی به آن جذب شوند. با این حال، همچنان مشکلات زیادی بر سر راه پروژه‌های وب سه وجود دارد.</a:t>
            </a:r>
          </a:p>
        </p:txBody>
      </p:sp>
      <p:sp>
        <p:nvSpPr>
          <p:cNvPr id="5" name="Rectangle 4">
            <a:extLst>
              <a:ext uri="{FF2B5EF4-FFF2-40B4-BE49-F238E27FC236}">
                <a16:creationId xmlns:a16="http://schemas.microsoft.com/office/drawing/2014/main" id="{D6911F22-5039-ECAB-B1AC-C2B4EC95FFF0}"/>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مزایای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2" name="Picture 1">
            <a:extLst>
              <a:ext uri="{FF2B5EF4-FFF2-40B4-BE49-F238E27FC236}">
                <a16:creationId xmlns:a16="http://schemas.microsoft.com/office/drawing/2014/main" id="{F1F6581C-784E-E75B-9CA8-855AD25A102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96519" y="1284877"/>
            <a:ext cx="4258246" cy="4518641"/>
          </a:xfrm>
          <a:prstGeom prst="rect">
            <a:avLst/>
          </a:prstGeom>
        </p:spPr>
      </p:pic>
    </p:spTree>
    <p:extLst>
      <p:ext uri="{BB962C8B-B14F-4D97-AF65-F5344CB8AC3E}">
        <p14:creationId xmlns:p14="http://schemas.microsoft.com/office/powerpoint/2010/main" val="2357952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وب 3 چیست ؟</a:t>
            </a:r>
            <a:endParaRPr lang="en-US" sz="2400" b="1" dirty="0">
              <a:solidFill>
                <a:srgbClr val="002060"/>
              </a:solidFill>
              <a:latin typeface="Shabnam" panose="020B0603030804020204" pitchFamily="34" charset="-78"/>
              <a:cs typeface="Shabnam" panose="020B0603030804020204" pitchFamily="34" charset="-78"/>
            </a:endParaRPr>
          </a:p>
        </p:txBody>
      </p:sp>
      <p:sp>
        <p:nvSpPr>
          <p:cNvPr id="3" name="Rectangle 2"/>
          <p:cNvSpPr/>
          <p:nvPr/>
        </p:nvSpPr>
        <p:spPr>
          <a:xfrm>
            <a:off x="6004874" y="1078383"/>
            <a:ext cx="5694943" cy="513986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وب 3 به طور خلاصه نسل بعدی اینترنت و یک تغییر پارادایم به سمت اینترنت دموکراتیک و غیرمتمرکز است. وب 3 از طریق فناوری‌های جدید مانند «بلاک چین» </a:t>
            </a:r>
            <a:r>
              <a:rPr lang="en-US" sz="1600" dirty="0">
                <a:latin typeface="Vazir" panose="020B0603030804020204" pitchFamily="34" charset="-78"/>
                <a:cs typeface="Vazir" panose="020B0603030804020204" pitchFamily="34" charset="-78"/>
              </a:rPr>
              <a:t>(Blockchain)</a:t>
            </a:r>
            <a:r>
              <a:rPr lang="fa-IR" sz="1600" dirty="0">
                <a:latin typeface="Vazir" panose="020B0603030804020204" pitchFamily="34" charset="-78"/>
                <a:cs typeface="Vazir" panose="020B0603030804020204" pitchFamily="34" charset="-78"/>
              </a:rPr>
              <a:t>« واقعیت مجازی» </a:t>
            </a:r>
            <a:r>
              <a:rPr lang="en-US" sz="1600" dirty="0">
                <a:latin typeface="Vazir" panose="020B0603030804020204" pitchFamily="34" charset="-78"/>
                <a:cs typeface="Vazir" panose="020B0603030804020204" pitchFamily="34" charset="-78"/>
              </a:rPr>
              <a:t>(</a:t>
            </a:r>
            <a:r>
              <a:rPr lang="en-US" sz="1600" dirty="0" err="1">
                <a:latin typeface="Vazir" panose="020B0603030804020204" pitchFamily="34" charset="-78"/>
                <a:cs typeface="Vazir" panose="020B0603030804020204" pitchFamily="34" charset="-78"/>
              </a:rPr>
              <a:t>VirtualReality</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واقعیت افزوده» (</a:t>
            </a:r>
            <a:r>
              <a:rPr lang="en-US" sz="1600" dirty="0" err="1">
                <a:latin typeface="Vazir" panose="020B0603030804020204" pitchFamily="34" charset="-78"/>
                <a:cs typeface="Vazir" panose="020B0603030804020204" pitchFamily="34" charset="-78"/>
              </a:rPr>
              <a:t>AugmentedReality</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«هوش مصنوعی»</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a:t>
            </a:r>
            <a:r>
              <a:rPr lang="en-US" sz="1600" dirty="0" err="1">
                <a:latin typeface="Vazir" panose="020B0603030804020204" pitchFamily="34" charset="-78"/>
                <a:cs typeface="Vazir" panose="020B0603030804020204" pitchFamily="34" charset="-78"/>
              </a:rPr>
              <a:t>ArtificialIntelligence</a:t>
            </a:r>
            <a:r>
              <a:rPr lang="fa-IR" sz="1600" dirty="0">
                <a:latin typeface="Vazir" panose="020B0603030804020204" pitchFamily="34" charset="-78"/>
                <a:cs typeface="Vazir" panose="020B0603030804020204" pitchFamily="34" charset="-78"/>
              </a:rPr>
              <a:t> )و سایر فناوری‌های ایجاد شده در حوزه رمزارزها مانند «متاورس» (</a:t>
            </a:r>
            <a:r>
              <a:rPr lang="en-US" sz="1600" dirty="0">
                <a:latin typeface="Vazir" panose="020B0603030804020204" pitchFamily="34" charset="-78"/>
                <a:cs typeface="Vazir" panose="020B0603030804020204" pitchFamily="34" charset="-78"/>
              </a:rPr>
              <a:t>Metaverse</a:t>
            </a:r>
            <a:r>
              <a:rPr lang="fa-IR" sz="1600" dirty="0">
                <a:latin typeface="Vazir" panose="020B0603030804020204" pitchFamily="34" charset="-78"/>
                <a:cs typeface="Vazir" panose="020B0603030804020204" pitchFamily="34" charset="-78"/>
              </a:rPr>
              <a:t> ) و «توکن‌های غیرقابل معاوضه» تعریف می‌شود.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33EB9CC9-8C52-701A-87E1-3A56216BD48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2183" y="967672"/>
            <a:ext cx="5323522" cy="4922655"/>
          </a:xfrm>
          <a:prstGeom prst="rect">
            <a:avLst/>
          </a:prstGeom>
        </p:spPr>
      </p:pic>
    </p:spTree>
    <p:extLst>
      <p:ext uri="{BB962C8B-B14F-4D97-AF65-F5344CB8AC3E}">
        <p14:creationId xmlns:p14="http://schemas.microsoft.com/office/powerpoint/2010/main" val="3681202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2736" y="4736605"/>
            <a:ext cx="11306528"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وب 3 علی‌غم تمام مزایایی که دارد همچنان با معایب و مشکلات زیادی روبه‌رو است. بیشتر این مشکلات را می‌توان مشابه با مشکلات کلی ارزهای دیجیتال و فضای بلاک چین در نظر گرفت. وب سه برای این‌که بتواند به عنوان جایگزین وب 2 مورد استفاده قرار بگیرد باید بتواند این مشکلات را حل کند.</a:t>
            </a:r>
          </a:p>
        </p:txBody>
      </p:sp>
      <p:sp>
        <p:nvSpPr>
          <p:cNvPr id="5" name="Rectangle 4">
            <a:extLst>
              <a:ext uri="{FF2B5EF4-FFF2-40B4-BE49-F238E27FC236}">
                <a16:creationId xmlns:a16="http://schemas.microsoft.com/office/drawing/2014/main" id="{0AAA0B64-E333-C6E8-CFBE-8B95F0C55D7A}"/>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D0FB1FB2-AC5D-ED14-C01E-B8A0C0B384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92725" y="760348"/>
            <a:ext cx="8806549" cy="4097649"/>
          </a:xfrm>
          <a:prstGeom prst="rect">
            <a:avLst/>
          </a:prstGeom>
        </p:spPr>
      </p:pic>
    </p:spTree>
    <p:extLst>
      <p:ext uri="{BB962C8B-B14F-4D97-AF65-F5344CB8AC3E}">
        <p14:creationId xmlns:p14="http://schemas.microsoft.com/office/powerpoint/2010/main" val="3105768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0271" y="671438"/>
            <a:ext cx="11306528"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از جمله مهم‌ترین معایب نسل سوم وب می‌توان به موارد زیر اشاره کرد.</a:t>
            </a:r>
          </a:p>
        </p:txBody>
      </p:sp>
      <p:sp>
        <p:nvSpPr>
          <p:cNvPr id="3" name="Rectangle 2"/>
          <p:cNvSpPr/>
          <p:nvPr/>
        </p:nvSpPr>
        <p:spPr>
          <a:xfrm>
            <a:off x="482722" y="1555091"/>
            <a:ext cx="4824920" cy="4308872"/>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مقیاس‌پذیری: </a:t>
            </a:r>
            <a:r>
              <a:rPr lang="fa-IR" sz="1600" dirty="0">
                <a:latin typeface="Vazir" panose="020B0603030804020204" pitchFamily="34" charset="-78"/>
                <a:cs typeface="Vazir" panose="020B0603030804020204" pitchFamily="34" charset="-78"/>
              </a:rPr>
              <a:t>سرعت تایید و ثبت تراکنش‌ها در بلاک چین به دلیل ماهیت غیرمتمرکز‌ آن‌ها پایین است. در بلاک چین برای این‌که اطلاعات تراکنش تایید و ثبت شود اطلاعات توسط تمامی کاربرها یا بخشی از آن‌ها باید بررسی شده و در صورت تایید در دفتر کل نودها ثبت شود. مقیاس‌پذیری بلاک چین‌ها با توجه به الگوریتم اجماع استفاده شده با یکدیگر متفاوت است.</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9F675536-3288-3360-5289-EDF8960BAAFD}"/>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9092B2C9-95EE-7474-1ACD-AC6D27070C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96812" y="1673157"/>
            <a:ext cx="6279987" cy="4647190"/>
          </a:xfrm>
          <a:prstGeom prst="rect">
            <a:avLst/>
          </a:prstGeom>
        </p:spPr>
      </p:pic>
    </p:spTree>
    <p:extLst>
      <p:ext uri="{BB962C8B-B14F-4D97-AF65-F5344CB8AC3E}">
        <p14:creationId xmlns:p14="http://schemas.microsoft.com/office/powerpoint/2010/main" val="463967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2460" y="689978"/>
            <a:ext cx="6873818" cy="307776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تجربه کاربری: </a:t>
            </a:r>
            <a:r>
              <a:rPr lang="fa-IR" sz="1600" dirty="0">
                <a:latin typeface="Vazir" panose="020B0603030804020204" pitchFamily="34" charset="-78"/>
                <a:cs typeface="Vazir" panose="020B0603030804020204" pitchFamily="34" charset="-78"/>
              </a:rPr>
              <a:t>تعامل با برنامه‌‌های بلاک چینی به طور عام و اپلیکیشن‌های حوزه وب سه به طور خاص سخت است چرا که بسیاری از این پلتفرم‌ها شامل مراحل مختلفی هستند که برای کار با آن‌ها نیاز به اپلیکیشن‌های دیگر مثل کیف پول است. بنابراین، کار با این پلتفرم‌ها نیاز به آموزش تخصصی دارد و این مساله می‌تواند مانعی برای پذیرش عمومی وب 3 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2182" y="1151990"/>
            <a:ext cx="3431587" cy="2573690"/>
          </a:xfrm>
          <a:prstGeom prst="roundRect">
            <a:avLst>
              <a:gd name="adj" fmla="val 8297"/>
            </a:avLst>
          </a:prstGeom>
          <a:effectLst>
            <a:outerShdw blurRad="63500" algn="ctr" rotWithShape="0">
              <a:prstClr val="black">
                <a:alpha val="53000"/>
              </a:prstClr>
            </a:outerShdw>
          </a:effectLst>
        </p:spPr>
      </p:pic>
      <p:pic>
        <p:nvPicPr>
          <p:cNvPr id="5" name="Picture 4"/>
          <p:cNvPicPr>
            <a:picLocks noChangeAspect="1"/>
          </p:cNvPicPr>
          <p:nvPr/>
        </p:nvPicPr>
        <p:blipFill>
          <a:blip r:embed="rId4"/>
          <a:stretch>
            <a:fillRect/>
          </a:stretch>
        </p:blipFill>
        <p:spPr>
          <a:xfrm>
            <a:off x="3272226" y="3927710"/>
            <a:ext cx="3360467" cy="2240312"/>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F3D2F52E-AA06-EF29-4B95-2F1840458BC0}"/>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395907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1028" y="1411305"/>
            <a:ext cx="5006189" cy="4308872"/>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دسترسی: </a:t>
            </a:r>
            <a:r>
              <a:rPr lang="fa-IR" sz="1600" dirty="0">
                <a:latin typeface="Vazir" panose="020B0603030804020204" pitchFamily="34" charset="-78"/>
                <a:cs typeface="Vazir" panose="020B0603030804020204" pitchFamily="34" charset="-78"/>
              </a:rPr>
              <a:t>در حال حاضر بسیاری از کاربران به اپلیکیشن‌های وب 3 دسترسی ندارند چرا که این پروژه‌ها در مرورگرهای مدرن وب ادغام نشده‌اند. بسیاری از مالکان شرکت‌های بزرگ فعال در حوزه وب 2 تمایلی به گسترش وب 3 ندارند، مگر این‌که خودشان بتوانند در این زمینه منافع خود را تامین کنند. این مساله ممکن است دسترسی به اپلیکیشن‌های وب 3 را با مشکلات بیشتری نیز روبه‌رو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92147" y="1249331"/>
            <a:ext cx="5679100" cy="4810999"/>
          </a:xfrm>
          <a:prstGeom prst="rect">
            <a:avLst/>
          </a:prstGeom>
        </p:spPr>
      </p:pic>
      <p:sp>
        <p:nvSpPr>
          <p:cNvPr id="5" name="Rectangle 4">
            <a:extLst>
              <a:ext uri="{FF2B5EF4-FFF2-40B4-BE49-F238E27FC236}">
                <a16:creationId xmlns:a16="http://schemas.microsoft.com/office/drawing/2014/main" id="{8B4E98AD-2D6A-CA94-1E82-ECF00B7D17FA}"/>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26065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2935" y="1228397"/>
            <a:ext cx="9588231" cy="4401205"/>
          </a:xfrm>
          <a:prstGeom prst="rect">
            <a:avLst/>
          </a:prstGeom>
        </p:spPr>
        <p:txBody>
          <a:bodyPr wrap="square">
            <a:spAutoFit/>
          </a:bodyPr>
          <a:lstStyle/>
          <a:p>
            <a:pPr algn="ctr" rtl="1">
              <a:lnSpc>
                <a:spcPct val="300000"/>
              </a:lnSpc>
            </a:pPr>
            <a:r>
              <a:rPr lang="fa-IR" sz="1600" b="1" dirty="0">
                <a:latin typeface="Vazir" panose="020B0603030804020204" pitchFamily="34" charset="-78"/>
                <a:cs typeface="Vazir" panose="020B0603030804020204" pitchFamily="34" charset="-78"/>
              </a:rPr>
              <a:t>نبود پروژه قدرتمند بلاک چینی: </a:t>
            </a:r>
            <a:r>
              <a:rPr lang="fa-IR" sz="1600" dirty="0">
                <a:latin typeface="Vazir" panose="020B0603030804020204" pitchFamily="34" charset="-78"/>
                <a:cs typeface="Vazir" panose="020B0603030804020204" pitchFamily="34" charset="-78"/>
              </a:rPr>
              <a:t>برای راه‌اندازی وب 3 نیاز به فعالیت پروژه‌های مختلف است اما در نهایت، چند پروژه بسیار قوی باید بتوانند از بیشتر اپلیکیشن‌های غیرمتمرکز پشتیبانی کنند تا اولا کاربران بتوانند راحت‌تر با این برنامه‌ها تعامل کنند ثانیا هزینه کمتری برای جابجایی بین پروژه‌های مختلف پرداخت شود. جابجایی بین پروژه‌های مختلف علاوه بر مشکلات مالی و زمانی، مشکلات تکنولوژیک نیز دارد. در حال حاضر، پروژه‌هایی مانند «اتریوم » و «پولکادات» با استفاده از امکانات خود قابلیت تبدیل شدن به بستر اصلی وب 3 را دارند اما هنوز سرعت ثبت تراکنش در آن‌ها در سطح وب نیست. بسیاری از پروژه‌های مقیاس‌پذیر مانند سولانا نیز تا حدود زیادی متمرکز هستند.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717C908F-EDB0-DA31-0BA3-40D4B7C75546}"/>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71734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8592" y="1097761"/>
            <a:ext cx="6168288" cy="492442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مشکلات قانون‌گذاری: </a:t>
            </a:r>
            <a:r>
              <a:rPr lang="fa-IR" sz="1600" dirty="0">
                <a:latin typeface="Vazir" panose="020B0603030804020204" pitchFamily="34" charset="-78"/>
                <a:cs typeface="Vazir" panose="020B0603030804020204" pitchFamily="34" charset="-78"/>
              </a:rPr>
              <a:t>اجرای وب 3 بر بستر بلاک چین و به صورت غیرمتمرکز، دست دولت‌ها را از دخالت در امور جاری اپلیکیشن‌ها کوتاه می‌کند. این مساله اگرچه در برخی موارد به نفع کاربران است اما در موارد دیگر به ضرر آن‌ها خواهد بود. شناسایی فعالیت‌های خلافکارانه در وب 3 و دریافت مالیات از افراد دو مساله عمومی مهم برای اداره جامعه و کشور است که در حال حاضر، راه‌حلی برای آن‌ها در وب 3 و پروژه‌های بلاک چینی ارائه نشده است. طبیعی است که در چنین حالتی دولت‌ها اجازه رشد به این پروژه‌ها را نمی‌دهند. </a:t>
            </a:r>
            <a:endParaRPr lang="en-US" sz="16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4F0A9C9A-2640-C18C-3985-31201CEF7A67}"/>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2" name="Picture 1">
            <a:extLst>
              <a:ext uri="{FF2B5EF4-FFF2-40B4-BE49-F238E27FC236}">
                <a16:creationId xmlns:a16="http://schemas.microsoft.com/office/drawing/2014/main" id="{DAD4EB0F-4B2A-A168-4EFE-F8E8176BF71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5333" t="13823" r="20667" b="14355"/>
          <a:stretch/>
        </p:blipFill>
        <p:spPr>
          <a:xfrm>
            <a:off x="370733" y="589984"/>
            <a:ext cx="2650813" cy="2231100"/>
          </a:xfrm>
          <a:prstGeom prst="roundRect">
            <a:avLst>
              <a:gd name="adj" fmla="val 8297"/>
            </a:avLst>
          </a:prstGeom>
          <a:effectLst>
            <a:outerShdw blurRad="63500" algn="ctr" rotWithShape="0">
              <a:prstClr val="black">
                <a:alpha val="53000"/>
              </a:prstClr>
            </a:outerShdw>
          </a:effectLst>
        </p:spPr>
      </p:pic>
      <p:pic>
        <p:nvPicPr>
          <p:cNvPr id="7" name="Picture 6">
            <a:extLst>
              <a:ext uri="{FF2B5EF4-FFF2-40B4-BE49-F238E27FC236}">
                <a16:creationId xmlns:a16="http://schemas.microsoft.com/office/drawing/2014/main" id="{2A3519B7-0ECF-FDFF-3A86-1D259919841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55396" y="1418300"/>
            <a:ext cx="1683153" cy="1402784"/>
          </a:xfrm>
          <a:prstGeom prst="roundRect">
            <a:avLst>
              <a:gd name="adj" fmla="val 8297"/>
            </a:avLst>
          </a:prstGeom>
          <a:effectLst>
            <a:outerShdw blurRad="63500" algn="ctr" rotWithShape="0">
              <a:prstClr val="black">
                <a:alpha val="53000"/>
              </a:prstClr>
            </a:outerShdw>
          </a:effectLst>
        </p:spPr>
      </p:pic>
      <p:pic>
        <p:nvPicPr>
          <p:cNvPr id="8" name="Picture 7">
            <a:extLst>
              <a:ext uri="{FF2B5EF4-FFF2-40B4-BE49-F238E27FC236}">
                <a16:creationId xmlns:a16="http://schemas.microsoft.com/office/drawing/2014/main" id="{ED3CD854-33A9-F0A9-2957-C7B7F5EBF2E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2191" y="2979589"/>
            <a:ext cx="4538710" cy="3404032"/>
          </a:xfrm>
          <a:prstGeom prst="roundRect">
            <a:avLst>
              <a:gd name="adj" fmla="val 8297"/>
            </a:avLst>
          </a:prstGeom>
          <a:effectLst>
            <a:outerShdw blurRad="63500" algn="ctr" rotWithShape="0">
              <a:prstClr val="black">
                <a:alpha val="53000"/>
              </a:prstClr>
            </a:outerShdw>
          </a:effectLst>
        </p:spPr>
      </p:pic>
    </p:spTree>
    <p:extLst>
      <p:ext uri="{BB962C8B-B14F-4D97-AF65-F5344CB8AC3E}">
        <p14:creationId xmlns:p14="http://schemas.microsoft.com/office/powerpoint/2010/main" val="962188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916" y="3855464"/>
            <a:ext cx="11562167"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بلاک چین یکی از تکنولوژی‌های پایه‌ای وب 3 است که برای ایجاد بستری غیرمتمرکز، امن و با قابلیت سیستم پرداخت اقتصادی در وب سه استفاده می‌شود. علاوه بر این، بلاک چین با استفاده از توکن‌های غیرقابل معاوضه می‌تواند هویت اشخاص یا ماشین‌ها و همچنین مالکیت کاربران به دارایی‌ها را در فضای وب سه تعریف کند. به هر حال، بلاک چین یکی از فناوری‌های اصلی وب 3 است و تکنولوژی‌های دیگری مانند هوش مصنوعی، رایانش مرزی و اینترنت اشیا نیز در آن سهیم هستند.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28918" y="1016448"/>
            <a:ext cx="5173786" cy="2412552"/>
          </a:xfrm>
          <a:prstGeom prst="roundRect">
            <a:avLst>
              <a:gd name="adj" fmla="val 8297"/>
            </a:avLst>
          </a:prstGeom>
          <a:effectLst>
            <a:outerShdw blurRad="63500" algn="ctr" rotWithShape="0">
              <a:prstClr val="black">
                <a:alpha val="53000"/>
              </a:prstClr>
            </a:outerShdw>
          </a:effectLst>
        </p:spPr>
      </p:pic>
      <p:pic>
        <p:nvPicPr>
          <p:cNvPr id="6" name="Picture 5"/>
          <p:cNvPicPr>
            <a:picLocks noChangeAspect="1"/>
          </p:cNvPicPr>
          <p:nvPr/>
        </p:nvPicPr>
        <p:blipFill>
          <a:blip r:embed="rId4"/>
          <a:stretch>
            <a:fillRect/>
          </a:stretch>
        </p:blipFill>
        <p:spPr>
          <a:xfrm>
            <a:off x="7127745" y="1067852"/>
            <a:ext cx="3538957" cy="2361148"/>
          </a:xfrm>
          <a:prstGeom prst="roundRect">
            <a:avLst>
              <a:gd name="adj" fmla="val 8297"/>
            </a:avLst>
          </a:prstGeom>
          <a:effectLst>
            <a:outerShdw blurRad="63500" algn="ctr" rotWithShape="0">
              <a:prstClr val="black">
                <a:alpha val="53000"/>
              </a:prstClr>
            </a:outerShdw>
          </a:effectLst>
        </p:spPr>
      </p:pic>
      <p:sp>
        <p:nvSpPr>
          <p:cNvPr id="5" name="Rectangle 4">
            <a:extLst>
              <a:ext uri="{FF2B5EF4-FFF2-40B4-BE49-F238E27FC236}">
                <a16:creationId xmlns:a16="http://schemas.microsoft.com/office/drawing/2014/main" id="{E5E772D9-D8A1-ACA6-656B-42831E765AFA}"/>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معایب وب 3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0513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9352" y="999187"/>
            <a:ext cx="670884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اگرچه پروژه‌های مختلف بلاک چینی در حوزه‌های مختلف وب سه فعال هستند و در حال حاضر نیز امکان استفاده از آن‌ها وجود دارد، اما هنوز سیستم کاملی که بتوان به آن وب 3 گفت، وجود خارجی ندارد. این ایده بسیار تازه است و برای این که بتواند رشد کند به زمان بیشتری نیاز دارد. با ظهور پروژه‌های بلاک چین مقیاس‌پذیر، روز به روز این ایده نیز گسترش خواهد یافت. توجه داشته باشید که گسترش این حوزه، منوط به حل مشکلات فعالیت غیرقانونی در آن است و در غیر اینصورت گسترش آن با موانع دولتی مواجه خواهد 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434894">
            <a:off x="7801307" y="1409788"/>
            <a:ext cx="3435656" cy="2519811"/>
          </a:xfrm>
          <a:prstGeom prst="roundRect">
            <a:avLst>
              <a:gd name="adj" fmla="val 8297"/>
            </a:avLst>
          </a:prstGeom>
          <a:effectLst>
            <a:outerShdw blurRad="63500" algn="ctr" rotWithShape="0">
              <a:prstClr val="black">
                <a:alpha val="53000"/>
              </a:prstClr>
            </a:outerShdw>
          </a:effec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21257610">
            <a:off x="7987699" y="3942372"/>
            <a:ext cx="3791718" cy="2179096"/>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A4B9C6F0-027C-EC3B-40F1-DA788B0CF14B}"/>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آیا وب 3 وجود دارد ؟</a:t>
            </a:r>
          </a:p>
        </p:txBody>
      </p:sp>
    </p:spTree>
    <p:extLst>
      <p:ext uri="{BB962C8B-B14F-4D97-AF65-F5344CB8AC3E}">
        <p14:creationId xmlns:p14="http://schemas.microsoft.com/office/powerpoint/2010/main" val="997788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19587" y="589984"/>
            <a:ext cx="6351069" cy="6194003"/>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شرکت در ایردراپ ارزهای دیجیتال</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انجام بازی‌های ویدئویی </a:t>
            </a:r>
            <a:r>
              <a:rPr lang="en-US" sz="1600" dirty="0">
                <a:latin typeface="Vazir" panose="020B0603030804020204" pitchFamily="34" charset="-78"/>
                <a:cs typeface="Vazir" panose="020B0603030804020204" pitchFamily="34" charset="-78"/>
              </a:rPr>
              <a:t>P2E</a:t>
            </a:r>
            <a:endParaRPr lang="fa-IR" sz="1600"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خریدوفروش محتوا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ساخت پروژه ارز دیجیتال</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دریافت و اعطای وام‌ ارز دیجیتال</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سپرده‌گذاری رمز ارزها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ساخت و فروش </a:t>
            </a:r>
            <a:r>
              <a:rPr lang="en-US" sz="1600" dirty="0">
                <a:latin typeface="Vazir" panose="020B0603030804020204" pitchFamily="34" charset="-78"/>
                <a:cs typeface="Vazir" panose="020B0603030804020204" pitchFamily="34" charset="-78"/>
              </a:rPr>
              <a:t>NFT</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دموکراتیک کردن مالکیت دارایی‌های فیزیکی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مشارکت در یک سازمان خودگردان غیرمتمرکز</a:t>
            </a:r>
            <a:endParaRPr lang="en-US" sz="1600"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تبلیغات در وب 3</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22385" t="10622" r="20015" b="8667"/>
          <a:stretch/>
        </p:blipFill>
        <p:spPr>
          <a:xfrm>
            <a:off x="3178096" y="3700411"/>
            <a:ext cx="3035525" cy="283565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75408" y="911305"/>
            <a:ext cx="4642943" cy="2246285"/>
          </a:xfrm>
          <a:prstGeom prst="rect">
            <a:avLst/>
          </a:prstGeom>
        </p:spPr>
      </p:pic>
      <p:sp>
        <p:nvSpPr>
          <p:cNvPr id="6" name="Rectangle 5">
            <a:extLst>
              <a:ext uri="{FF2B5EF4-FFF2-40B4-BE49-F238E27FC236}">
                <a16:creationId xmlns:a16="http://schemas.microsoft.com/office/drawing/2014/main" id="{69C17C38-C17B-E3A7-A65B-D734BE2E0618}"/>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روش های کسب درآمد از وب 3</a:t>
            </a:r>
          </a:p>
        </p:txBody>
      </p:sp>
    </p:spTree>
    <p:extLst>
      <p:ext uri="{BB962C8B-B14F-4D97-AF65-F5344CB8AC3E}">
        <p14:creationId xmlns:p14="http://schemas.microsoft.com/office/powerpoint/2010/main" val="2780162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6065" y="147173"/>
            <a:ext cx="6193753" cy="400110"/>
          </a:xfrm>
          <a:prstGeom prst="rect">
            <a:avLst/>
          </a:prstGeom>
        </p:spPr>
        <p:txBody>
          <a:bodyPr wrap="square">
            <a:spAutoFit/>
          </a:bodyPr>
          <a:lstStyle/>
          <a:p>
            <a:pPr algn="r" rtl="1"/>
            <a:r>
              <a:rPr lang="fa-IR" sz="2000" b="1" dirty="0">
                <a:cs typeface="B Titr" panose="00000700000000000000" pitchFamily="2" charset="-78"/>
              </a:rPr>
              <a:t>کدام پروژه‌ها بر روی وب 3 فعالیت دارند؟</a:t>
            </a:r>
          </a:p>
        </p:txBody>
      </p:sp>
      <p:sp>
        <p:nvSpPr>
          <p:cNvPr id="3" name="Rectangle 2"/>
          <p:cNvSpPr/>
          <p:nvPr/>
        </p:nvSpPr>
        <p:spPr>
          <a:xfrm>
            <a:off x="7084561" y="1720655"/>
            <a:ext cx="4615257"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علاوه بر شرکت‌های بزرگی چون آمازون، اپل و گوگل که برخی برنامه‌های خود را روی وب 3 پیاده‌سازی کرده‌اند، نمونه‌هایی از برنامه‌هایی که هم‌اکنون بر روی وب 3 فعالیت دارند عبارت‌اند از سیری </a:t>
            </a:r>
            <a:r>
              <a:rPr lang="en-US" sz="1600" dirty="0">
                <a:latin typeface="Vazir" panose="020B0603030804020204" pitchFamily="34" charset="-78"/>
                <a:cs typeface="Vazir" panose="020B0603030804020204" pitchFamily="34" charset="-78"/>
              </a:rPr>
              <a:t>Siri)</a:t>
            </a:r>
            <a:r>
              <a:rPr lang="fa-IR" sz="1600" dirty="0">
                <a:latin typeface="Vazir" panose="020B0603030804020204" pitchFamily="34" charset="-78"/>
                <a:cs typeface="Vazir" panose="020B0603030804020204" pitchFamily="34" charset="-78"/>
              </a:rPr>
              <a:t> )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ولفرام آلفا (</a:t>
            </a:r>
            <a:r>
              <a:rPr lang="en-US" sz="1600" dirty="0">
                <a:latin typeface="Vazir" panose="020B0603030804020204" pitchFamily="34" charset="-78"/>
                <a:cs typeface="Vazir" panose="020B0603030804020204" pitchFamily="34" charset="-78"/>
              </a:rPr>
              <a:t>Wolfram Alpha) </a:t>
            </a:r>
            <a:r>
              <a:rPr lang="fa-IR" sz="1600" dirty="0">
                <a:latin typeface="Vazir" panose="020B0603030804020204" pitchFamily="34" charset="-78"/>
                <a:cs typeface="Vazir" panose="020B0603030804020204" pitchFamily="34" charset="-78"/>
              </a:rPr>
              <a:t> ) و مرورگر بریو (</a:t>
            </a:r>
            <a:r>
              <a:rPr lang="en-US" sz="1600" dirty="0">
                <a:latin typeface="Vazir" panose="020B0603030804020204" pitchFamily="34" charset="-78"/>
                <a:cs typeface="Vazir" panose="020B0603030804020204" pitchFamily="34" charset="-78"/>
              </a:rPr>
              <a:t>Brave</a:t>
            </a:r>
            <a:r>
              <a:rPr lang="fa-IR" sz="1600" dirty="0">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3"/>
          <a:stretch>
            <a:fillRect/>
          </a:stretch>
        </p:blipFill>
        <p:spPr>
          <a:xfrm>
            <a:off x="352111" y="1050587"/>
            <a:ext cx="6140810" cy="5002679"/>
          </a:xfrm>
          <a:prstGeom prst="rect">
            <a:avLst/>
          </a:prstGeom>
        </p:spPr>
      </p:pic>
    </p:spTree>
    <p:extLst>
      <p:ext uri="{BB962C8B-B14F-4D97-AF65-F5344CB8AC3E}">
        <p14:creationId xmlns:p14="http://schemas.microsoft.com/office/powerpoint/2010/main" val="2712380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وب 3 چیست ؟</a:t>
            </a:r>
            <a:endParaRPr lang="en-US" sz="2400" b="1" dirty="0">
              <a:solidFill>
                <a:srgbClr val="002060"/>
              </a:solidFill>
              <a:latin typeface="Shabnam" panose="020B0603030804020204" pitchFamily="34" charset="-78"/>
              <a:cs typeface="Shabnam" panose="020B0603030804020204" pitchFamily="34" charset="-78"/>
            </a:endParaRPr>
          </a:p>
        </p:txBody>
      </p:sp>
      <p:sp>
        <p:nvSpPr>
          <p:cNvPr id="3" name="Rectangle 2"/>
          <p:cNvSpPr/>
          <p:nvPr/>
        </p:nvSpPr>
        <p:spPr>
          <a:xfrm>
            <a:off x="304798" y="1228397"/>
            <a:ext cx="4333189" cy="440120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وب سه با استفاده از این تکنولوژی‌ها، نگاه و ارزش‌گذاری کاربران را نسبت به اینترنت تغییر می‌دهد. می‌توان گفت موضوع وب 3، ساخت اینترنت مردم است به این معنی که، مردم مالک اینترنت هستند و تمامی ابزارهای آن نیز در راستای خدمت به مردم طراحی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023861" y="3864990"/>
            <a:ext cx="3072045" cy="2553606"/>
          </a:xfrm>
          <a:prstGeom prst="rect">
            <a:avLst/>
          </a:prstGeom>
        </p:spPr>
      </p:pic>
      <p:pic>
        <p:nvPicPr>
          <p:cNvPr id="4" name="Picture 3">
            <a:extLst>
              <a:ext uri="{FF2B5EF4-FFF2-40B4-BE49-F238E27FC236}">
                <a16:creationId xmlns:a16="http://schemas.microsoft.com/office/drawing/2014/main" id="{62914E53-5F89-6746-C13A-9679153E2E7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95906" y="741449"/>
            <a:ext cx="3707998" cy="3732099"/>
          </a:xfrm>
          <a:prstGeom prst="rect">
            <a:avLst/>
          </a:prstGeom>
        </p:spPr>
      </p:pic>
    </p:spTree>
    <p:extLst>
      <p:ext uri="{BB962C8B-B14F-4D97-AF65-F5344CB8AC3E}">
        <p14:creationId xmlns:p14="http://schemas.microsoft.com/office/powerpoint/2010/main" val="4221842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56439" y="1028684"/>
            <a:ext cx="5200695" cy="2462213"/>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سیری:</a:t>
            </a:r>
          </a:p>
          <a:p>
            <a:pPr algn="justLow" rtl="1">
              <a:lnSpc>
                <a:spcPct val="250000"/>
              </a:lnSpc>
            </a:pPr>
            <a:r>
              <a:rPr lang="fa-IR" sz="1600" dirty="0">
                <a:latin typeface="Vazir" panose="020B0603030804020204" pitchFamily="34" charset="-78"/>
                <a:cs typeface="Vazir" panose="020B0603030804020204" pitchFamily="34" charset="-78"/>
              </a:rPr>
              <a:t>سیری دستیار هوش مصنوعی اپل، از تشخیص گفتار و هوش مصنوعی، یکی از اجزای اصلی وب 3 استفاده می‌کند تا بتواند دستورات پیچیده و شخصی سازی شده را انجام دهد.</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14129" t="1197" r="13226" b="2230"/>
          <a:stretch/>
        </p:blipFill>
        <p:spPr>
          <a:xfrm>
            <a:off x="688257" y="1028684"/>
            <a:ext cx="3441292" cy="2573328"/>
          </a:xfrm>
          <a:prstGeom prst="roundRect">
            <a:avLst>
              <a:gd name="adj" fmla="val 8297"/>
            </a:avLst>
          </a:prstGeom>
          <a:effectLst>
            <a:outerShdw blurRad="63500" algn="ctr" rotWithShape="0">
              <a:prstClr val="black">
                <a:alpha val="53000"/>
              </a:prst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93368" y="3956786"/>
            <a:ext cx="3406223" cy="2270815"/>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2723CC04-A08A-6390-8F19-C73817DB399F}"/>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کدام پروژه‌ها بر روی وب 3 فعالیت دارند؟</a:t>
            </a:r>
          </a:p>
        </p:txBody>
      </p:sp>
      <p:pic>
        <p:nvPicPr>
          <p:cNvPr id="7" name="Picture 6">
            <a:extLst>
              <a:ext uri="{FF2B5EF4-FFF2-40B4-BE49-F238E27FC236}">
                <a16:creationId xmlns:a16="http://schemas.microsoft.com/office/drawing/2014/main" id="{A47BB292-1CAB-A5FD-E1C0-C929E627181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44765" y="3602012"/>
            <a:ext cx="5298425" cy="2980364"/>
          </a:xfrm>
          <a:prstGeom prst="rect">
            <a:avLst/>
          </a:prstGeom>
        </p:spPr>
      </p:pic>
    </p:spTree>
    <p:extLst>
      <p:ext uri="{BB962C8B-B14F-4D97-AF65-F5344CB8AC3E}">
        <p14:creationId xmlns:p14="http://schemas.microsoft.com/office/powerpoint/2010/main" val="1801038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01574" y="758668"/>
            <a:ext cx="6545729" cy="553997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ولفرام آلفا</a:t>
            </a:r>
          </a:p>
          <a:p>
            <a:pPr algn="justLow" rtl="1">
              <a:lnSpc>
                <a:spcPct val="250000"/>
              </a:lnSpc>
            </a:pPr>
            <a:r>
              <a:rPr lang="en-US" sz="1600" dirty="0">
                <a:latin typeface="Vazir" panose="020B0603030804020204" pitchFamily="34" charset="-78"/>
                <a:cs typeface="Vazir" panose="020B0603030804020204" pitchFamily="34" charset="-78"/>
              </a:rPr>
              <a:t>Wolfram Alpha </a:t>
            </a:r>
            <a:r>
              <a:rPr lang="fa-IR" sz="1600" dirty="0">
                <a:latin typeface="Vazir" panose="020B0603030804020204" pitchFamily="34" charset="-78"/>
                <a:cs typeface="Vazir" panose="020B0603030804020204" pitchFamily="34" charset="-78"/>
              </a:rPr>
              <a:t>یک «موتور دانش محاسباتی» است که به طور مستقیم به سوالات شما از طریق هوشی مصنوعی پاسخ می‌دهد. اگر می‌خواهید یک مقایسه عملی داشته باشید، </a:t>
            </a:r>
            <a:r>
              <a:rPr lang="en-US" sz="1600" dirty="0">
                <a:latin typeface="Vazir" panose="020B0603030804020204" pitchFamily="34" charset="-78"/>
                <a:cs typeface="Vazir" panose="020B0603030804020204" pitchFamily="34" charset="-78"/>
              </a:rPr>
              <a:t>England vs Brazil </a:t>
            </a:r>
            <a:r>
              <a:rPr lang="fa-IR" sz="1600" dirty="0">
                <a:latin typeface="Vazir" panose="020B0603030804020204" pitchFamily="34" charset="-78"/>
                <a:cs typeface="Vazir" panose="020B0603030804020204" pitchFamily="34" charset="-78"/>
              </a:rPr>
              <a:t> را در ولفرام آلفا و گوگل جستجو کنید و تفاوت را ببینید.</a:t>
            </a:r>
          </a:p>
          <a:p>
            <a:pPr algn="justLow" rtl="1">
              <a:lnSpc>
                <a:spcPct val="250000"/>
              </a:lnSpc>
            </a:pPr>
            <a:r>
              <a:rPr lang="fa-IR" sz="1600" dirty="0">
                <a:latin typeface="Vazir" panose="020B0603030804020204" pitchFamily="34" charset="-78"/>
                <a:cs typeface="Vazir" panose="020B0603030804020204" pitchFamily="34" charset="-78"/>
              </a:rPr>
              <a:t>گوگل نتایج جام جهانی را ارائه می‌دهد حتی اگر «فوتبال» را به عنوان کلمه کلیدی درج نکرده باشید، زیرا محبوب‌ترین موتور جستجو است. از طرف دیگر، آلفا، مقایسه دقیق دو کشور را طبق پرسش شما به شما ارائه می‌دهد. این تفاوت اصلی بین وب 2.0 و 3.0 است.</a:t>
            </a:r>
          </a:p>
        </p:txBody>
      </p:sp>
      <p:pic>
        <p:nvPicPr>
          <p:cNvPr id="4" name="Picture 3"/>
          <p:cNvPicPr>
            <a:picLocks noChangeAspect="1"/>
          </p:cNvPicPr>
          <p:nvPr/>
        </p:nvPicPr>
        <p:blipFill>
          <a:blip r:embed="rId3"/>
          <a:stretch>
            <a:fillRect/>
          </a:stretch>
        </p:blipFill>
        <p:spPr>
          <a:xfrm>
            <a:off x="344697" y="1741253"/>
            <a:ext cx="4715872" cy="3842934"/>
          </a:xfrm>
          <a:prstGeom prst="rect">
            <a:avLst/>
          </a:prstGeom>
        </p:spPr>
      </p:pic>
      <p:sp>
        <p:nvSpPr>
          <p:cNvPr id="5" name="Rectangle 4">
            <a:extLst>
              <a:ext uri="{FF2B5EF4-FFF2-40B4-BE49-F238E27FC236}">
                <a16:creationId xmlns:a16="http://schemas.microsoft.com/office/drawing/2014/main" id="{283873FE-6B87-2848-6449-77A38CCB5965}"/>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کدام پروژه‌ها بر روی وب 3 فعالیت دارند؟</a:t>
            </a:r>
          </a:p>
        </p:txBody>
      </p:sp>
    </p:spTree>
    <p:extLst>
      <p:ext uri="{BB962C8B-B14F-4D97-AF65-F5344CB8AC3E}">
        <p14:creationId xmlns:p14="http://schemas.microsoft.com/office/powerpoint/2010/main" val="124575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6485" y="698557"/>
            <a:ext cx="10932902" cy="615553"/>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مرورگر بریو (</a:t>
            </a:r>
            <a:r>
              <a:rPr lang="en-US" sz="1600" b="1" dirty="0">
                <a:latin typeface="Vazir" panose="020B0603030804020204" pitchFamily="34" charset="-78"/>
                <a:cs typeface="Vazir" panose="020B0603030804020204" pitchFamily="34" charset="-78"/>
              </a:rPr>
              <a:t>Brave</a:t>
            </a:r>
            <a:r>
              <a:rPr lang="fa-IR" sz="1600" b="1" dirty="0">
                <a:latin typeface="Vazir" panose="020B0603030804020204" pitchFamily="34" charset="-78"/>
                <a:cs typeface="Vazir" panose="020B0603030804020204" pitchFamily="34" charset="-78"/>
              </a:rPr>
              <a:t>)</a:t>
            </a:r>
            <a:endParaRPr lang="en-US" sz="1600" b="1" dirty="0">
              <a:latin typeface="Vazir" panose="020B0603030804020204" pitchFamily="34" charset="-78"/>
              <a:cs typeface="Vazir" panose="020B0603030804020204" pitchFamily="34" charset="-78"/>
            </a:endParaRPr>
          </a:p>
        </p:txBody>
      </p:sp>
      <p:sp>
        <p:nvSpPr>
          <p:cNvPr id="4" name="Rectangle 3"/>
          <p:cNvSpPr/>
          <p:nvPr/>
        </p:nvSpPr>
        <p:spPr>
          <a:xfrm>
            <a:off x="349329" y="1314110"/>
            <a:ext cx="11493342"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مرورگر </a:t>
            </a:r>
            <a:r>
              <a:rPr lang="en-US" sz="1600" dirty="0">
                <a:latin typeface="Vazir" panose="020B0603030804020204" pitchFamily="34" charset="-78"/>
                <a:cs typeface="Vazir" panose="020B0603030804020204" pitchFamily="34" charset="-78"/>
              </a:rPr>
              <a:t>Brave </a:t>
            </a:r>
            <a:r>
              <a:rPr lang="fa-IR" sz="1600" dirty="0">
                <a:latin typeface="Vazir" panose="020B0603030804020204" pitchFamily="34" charset="-78"/>
                <a:cs typeface="Vazir" panose="020B0603030804020204" pitchFamily="34" charset="-78"/>
              </a:rPr>
              <a:t> به کاربران خود کنترل بسیار بیشتر بر داده‌ها، حریم خصوصی و تبلیغات از طریق استفاده از توکن </a:t>
            </a:r>
            <a:r>
              <a:rPr lang="en-US" sz="1600" dirty="0">
                <a:latin typeface="Vazir" panose="020B0603030804020204" pitchFamily="34" charset="-78"/>
                <a:cs typeface="Vazir" panose="020B0603030804020204" pitchFamily="34" charset="-78"/>
              </a:rPr>
              <a:t>BAT </a:t>
            </a:r>
            <a:r>
              <a:rPr lang="fa-IR" sz="1600" dirty="0">
                <a:latin typeface="Vazir" panose="020B0603030804020204" pitchFamily="34" charset="-78"/>
                <a:cs typeface="Vazir" panose="020B0603030804020204" pitchFamily="34" charset="-78"/>
              </a:rPr>
              <a:t> را ارائه می‌دهد. </a:t>
            </a:r>
            <a:r>
              <a:rPr lang="en-US" sz="1600" dirty="0">
                <a:latin typeface="Vazir" panose="020B0603030804020204" pitchFamily="34" charset="-78"/>
                <a:cs typeface="Vazir" panose="020B0603030804020204" pitchFamily="34" charset="-78"/>
              </a:rPr>
              <a:t>Brave </a:t>
            </a:r>
            <a:r>
              <a:rPr lang="fa-IR" sz="1600" dirty="0">
                <a:latin typeface="Vazir" panose="020B0603030804020204" pitchFamily="34" charset="-78"/>
                <a:cs typeface="Vazir" panose="020B0603030804020204" pitchFamily="34" charset="-78"/>
              </a:rPr>
              <a:t> دارای بسیاری از ویژگی‌های حریم خصوصی و امنیتی نوآورانه است که به محافظت از کاربران در برابر کلاه‌برداری‌های فیشینگ کمک می‌کند.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13303" y="2979738"/>
            <a:ext cx="6086167" cy="3043084"/>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5C728A1E-9BEE-210F-1221-534D4B5BB9E7}"/>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کدام پروژه‌ها بر روی وب 3 فعالیت دارند؟</a:t>
            </a:r>
          </a:p>
        </p:txBody>
      </p:sp>
    </p:spTree>
    <p:extLst>
      <p:ext uri="{BB962C8B-B14F-4D97-AF65-F5344CB8AC3E}">
        <p14:creationId xmlns:p14="http://schemas.microsoft.com/office/powerpoint/2010/main" val="1251481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9654" y="1493301"/>
            <a:ext cx="4883285" cy="4308872"/>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صنعت هوشمند: </a:t>
            </a:r>
            <a:r>
              <a:rPr lang="fa-IR" sz="1600" dirty="0">
                <a:latin typeface="Vazir" panose="020B0603030804020204" pitchFamily="34" charset="-78"/>
                <a:cs typeface="Vazir" panose="020B0603030804020204" pitchFamily="34" charset="-78"/>
              </a:rPr>
              <a:t>استفاده از وب3 در صنایع مختلف، از جمله صنایع تولیدی، بهینه‌سازی فرآیندها و کاهش هدررفت‌ها را ممکن می‌سازد.</a:t>
            </a:r>
          </a:p>
          <a:p>
            <a:pPr algn="justLow" rtl="1">
              <a:lnSpc>
                <a:spcPct val="250000"/>
              </a:lnSpc>
            </a:pPr>
            <a:r>
              <a:rPr lang="fa-IR" sz="1600" b="1" dirty="0">
                <a:latin typeface="Vazir" panose="020B0603030804020204" pitchFamily="34" charset="-78"/>
                <a:cs typeface="Vazir" panose="020B0603030804020204" pitchFamily="34" charset="-78"/>
              </a:rPr>
              <a:t>اقتصاد دیجیتال: </a:t>
            </a:r>
            <a:r>
              <a:rPr lang="fa-IR" sz="1600" dirty="0">
                <a:latin typeface="Vazir" panose="020B0603030804020204" pitchFamily="34" charset="-78"/>
                <a:cs typeface="Vazir" panose="020B0603030804020204" pitchFamily="34" charset="-78"/>
              </a:rPr>
              <a:t>در حوزه مالی، وب 3 با تکنولوژی بلاکچین و هوش مصنوعی، امکانات امنیتی پیشرفته‌ای را ارائه می‌دهد که به بالا رفتن سطح اعتماد طرفین و انجام معاملات سریع‌تر کمک می‌کند.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46673" y="988060"/>
            <a:ext cx="5809495" cy="2904748"/>
          </a:xfrm>
          <a:prstGeom prst="roundRect">
            <a:avLst>
              <a:gd name="adj" fmla="val 8297"/>
            </a:avLst>
          </a:prstGeom>
          <a:effectLst>
            <a:outerShdw blurRad="63500" algn="ctr" rotWithShape="0">
              <a:prstClr val="black">
                <a:alpha val="53000"/>
              </a:prstClr>
            </a:outerShdw>
          </a:effectLst>
        </p:spPr>
      </p:pic>
      <p:sp>
        <p:nvSpPr>
          <p:cNvPr id="6" name="Rectangle 5">
            <a:extLst>
              <a:ext uri="{FF2B5EF4-FFF2-40B4-BE49-F238E27FC236}">
                <a16:creationId xmlns:a16="http://schemas.microsoft.com/office/drawing/2014/main" id="{29D8A329-F1A3-67ED-A8BB-247277300406}"/>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کابرد های وب 3 </a:t>
            </a:r>
          </a:p>
        </p:txBody>
      </p:sp>
      <p:pic>
        <p:nvPicPr>
          <p:cNvPr id="8" name="Picture 7">
            <a:extLst>
              <a:ext uri="{FF2B5EF4-FFF2-40B4-BE49-F238E27FC236}">
                <a16:creationId xmlns:a16="http://schemas.microsoft.com/office/drawing/2014/main" id="{D2CE2C6B-F046-655E-C1DF-A8A227C7DD0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141078" y="4119469"/>
            <a:ext cx="2447566" cy="2174563"/>
          </a:xfrm>
          <a:prstGeom prst="roundRect">
            <a:avLst>
              <a:gd name="adj" fmla="val 8297"/>
            </a:avLst>
          </a:prstGeom>
          <a:effectLst>
            <a:outerShdw blurRad="63500" algn="ctr" rotWithShape="0">
              <a:prstClr val="black">
                <a:alpha val="53000"/>
              </a:prstClr>
            </a:outerShdw>
          </a:effectLst>
        </p:spPr>
      </p:pic>
      <p:pic>
        <p:nvPicPr>
          <p:cNvPr id="10" name="Picture 9">
            <a:extLst>
              <a:ext uri="{FF2B5EF4-FFF2-40B4-BE49-F238E27FC236}">
                <a16:creationId xmlns:a16="http://schemas.microsoft.com/office/drawing/2014/main" id="{C4E0C300-D7A7-800A-90B2-4CC54316FAF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52003" y="4119469"/>
            <a:ext cx="2899418" cy="2174563"/>
          </a:xfrm>
          <a:prstGeom prst="roundRect">
            <a:avLst>
              <a:gd name="adj" fmla="val 8297"/>
            </a:avLst>
          </a:prstGeom>
          <a:effectLst>
            <a:outerShdw blurRad="63500" algn="ctr" rotWithShape="0">
              <a:prstClr val="black">
                <a:alpha val="53000"/>
              </a:prstClr>
            </a:outerShdw>
          </a:effectLst>
        </p:spPr>
      </p:pic>
    </p:spTree>
    <p:extLst>
      <p:ext uri="{BB962C8B-B14F-4D97-AF65-F5344CB8AC3E}">
        <p14:creationId xmlns:p14="http://schemas.microsoft.com/office/powerpoint/2010/main" val="993321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1954" y="911795"/>
            <a:ext cx="5022735" cy="123110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سلامت و پزشکی: </a:t>
            </a:r>
            <a:r>
              <a:rPr lang="fa-IR" sz="1600" dirty="0">
                <a:latin typeface="Vazir" panose="020B0603030804020204" pitchFamily="34" charset="-78"/>
                <a:cs typeface="Vazir" panose="020B0603030804020204" pitchFamily="34" charset="-78"/>
              </a:rPr>
              <a:t>وب3 در حوزه سلامت نقش مهمی ایفا می‌کند، از تشخیص بیماری‌ها تا پیشگیری و مدیریت بهبودی.</a:t>
            </a:r>
          </a:p>
        </p:txBody>
      </p:sp>
      <p:sp>
        <p:nvSpPr>
          <p:cNvPr id="4" name="Rectangle 3"/>
          <p:cNvSpPr/>
          <p:nvPr/>
        </p:nvSpPr>
        <p:spPr>
          <a:xfrm>
            <a:off x="711200" y="4282547"/>
            <a:ext cx="5193489" cy="1846659"/>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آموزش و اطلاع‌رسانی: </a:t>
            </a:r>
            <a:r>
              <a:rPr lang="fa-IR" sz="1600" dirty="0">
                <a:latin typeface="Vazir" panose="020B0603030804020204" pitchFamily="34" charset="-78"/>
                <a:cs typeface="Vazir" panose="020B0603030804020204" pitchFamily="34" charset="-78"/>
              </a:rPr>
              <a:t>استفاده از تکنولوژی‌های وب 3 در حوزه آموزش، تجربه آموزشی را بهبود بخشیده و دسترسی به منابع آموزشی را آسان تر کرده است.</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1890" y="887887"/>
            <a:ext cx="3078527" cy="293508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564229" y="4410452"/>
            <a:ext cx="2916571" cy="1969264"/>
          </a:xfrm>
          <a:prstGeom prst="rect">
            <a:avLst/>
          </a:prstGeom>
        </p:spPr>
      </p:pic>
      <p:sp>
        <p:nvSpPr>
          <p:cNvPr id="5" name="Rectangle 4">
            <a:extLst>
              <a:ext uri="{FF2B5EF4-FFF2-40B4-BE49-F238E27FC236}">
                <a16:creationId xmlns:a16="http://schemas.microsoft.com/office/drawing/2014/main" id="{1F1A28C4-8785-5E97-17DC-642F6E70715A}"/>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کابرد های وب 3 </a:t>
            </a:r>
          </a:p>
        </p:txBody>
      </p:sp>
    </p:spTree>
    <p:extLst>
      <p:ext uri="{BB962C8B-B14F-4D97-AF65-F5344CB8AC3E}">
        <p14:creationId xmlns:p14="http://schemas.microsoft.com/office/powerpoint/2010/main" val="6578424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7072" y="929515"/>
            <a:ext cx="11607882"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وب 3 در مسیر پیشرفت و استفاده گسترده از این فناوری نوین، مواردی متنوع و چالش‌برانگیز را به همراه دارد.  برخی از مهمترین و برجسته ترین چالش های این نسل اینترنت نوین عبارتند از:</a:t>
            </a:r>
          </a:p>
        </p:txBody>
      </p:sp>
      <p:pic>
        <p:nvPicPr>
          <p:cNvPr id="4" name="Picture 3"/>
          <p:cNvPicPr>
            <a:picLocks noChangeAspect="1"/>
          </p:cNvPicPr>
          <p:nvPr/>
        </p:nvPicPr>
        <p:blipFill>
          <a:blip r:embed="rId3"/>
          <a:stretch>
            <a:fillRect/>
          </a:stretch>
        </p:blipFill>
        <p:spPr>
          <a:xfrm>
            <a:off x="5500273" y="2500152"/>
            <a:ext cx="3579581" cy="2684686"/>
          </a:xfrm>
          <a:prstGeom prst="roundRect">
            <a:avLst>
              <a:gd name="adj" fmla="val 8297"/>
            </a:avLst>
          </a:prstGeom>
          <a:effectLst>
            <a:outerShdw blurRad="63500" algn="ctr" rotWithShape="0">
              <a:prstClr val="black">
                <a:alpha val="53000"/>
              </a:prstClr>
            </a:outerShdw>
          </a:effectLst>
        </p:spPr>
      </p:pic>
      <p:sp>
        <p:nvSpPr>
          <p:cNvPr id="5" name="Rectangle 4"/>
          <p:cNvSpPr/>
          <p:nvPr/>
        </p:nvSpPr>
        <p:spPr>
          <a:xfrm>
            <a:off x="713424" y="2425256"/>
            <a:ext cx="4188514" cy="3662541"/>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حفاظت از امنیت داده‌ها: </a:t>
            </a:r>
            <a:r>
              <a:rPr lang="fa-IR" sz="1600" dirty="0">
                <a:latin typeface="Vazir" panose="020B0603030804020204" pitchFamily="34" charset="-78"/>
                <a:cs typeface="Vazir" panose="020B0603030804020204" pitchFamily="34" charset="-78"/>
              </a:rPr>
              <a:t>با گسترش استفاده از وب 3 و حجم بزرگ داده‌ها، چالش‌های امنیتی افزایش می‌یابد. حفاظت از حریم خصوصی و جلوگیری از حملات سایبری از مهمترین چالش‌های این حوزه است.</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454979" y="4216438"/>
            <a:ext cx="3023597" cy="2302435"/>
          </a:xfrm>
          <a:prstGeom prst="roundRect">
            <a:avLst>
              <a:gd name="adj" fmla="val 8297"/>
            </a:avLst>
          </a:prstGeom>
          <a:effectLst>
            <a:outerShdw blurRad="63500" algn="ctr" rotWithShape="0">
              <a:prstClr val="black">
                <a:alpha val="53000"/>
              </a:prstClr>
            </a:outerShdw>
          </a:effectLst>
        </p:spPr>
      </p:pic>
      <p:sp>
        <p:nvSpPr>
          <p:cNvPr id="7" name="Rectangle 6">
            <a:extLst>
              <a:ext uri="{FF2B5EF4-FFF2-40B4-BE49-F238E27FC236}">
                <a16:creationId xmlns:a16="http://schemas.microsoft.com/office/drawing/2014/main" id="{458F48C8-47E8-31F9-4030-959C24D6AF5C}"/>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کابرد های وب 3 </a:t>
            </a:r>
          </a:p>
        </p:txBody>
      </p:sp>
    </p:spTree>
    <p:extLst>
      <p:ext uri="{BB962C8B-B14F-4D97-AF65-F5344CB8AC3E}">
        <p14:creationId xmlns:p14="http://schemas.microsoft.com/office/powerpoint/2010/main" val="8397361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1095" y="740169"/>
            <a:ext cx="11382410" cy="314316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تطبیق با تحولات سریع فناوری: </a:t>
            </a:r>
            <a:r>
              <a:rPr lang="fa-IR" sz="1600" dirty="0">
                <a:latin typeface="Vazir" panose="020B0603030804020204" pitchFamily="34" charset="-78"/>
                <a:cs typeface="Vazir" panose="020B0603030804020204" pitchFamily="34" charset="-78"/>
              </a:rPr>
              <a:t>فناوری‌ها به سرعت در حال تغییر و تطور هستند. وب 3 باید توانمندی داشته باشد تا با تحولات فناوری سریعاً همگام شده و به روزرسانی شود.</a:t>
            </a:r>
          </a:p>
          <a:p>
            <a:pPr algn="justLow" rtl="1">
              <a:lnSpc>
                <a:spcPct val="250000"/>
              </a:lnSpc>
            </a:pPr>
            <a:r>
              <a:rPr lang="fa-IR" sz="1600" b="1" dirty="0">
                <a:latin typeface="Vazir" panose="020B0603030804020204" pitchFamily="34" charset="-78"/>
                <a:cs typeface="Vazir" panose="020B0603030804020204" pitchFamily="34" charset="-78"/>
              </a:rPr>
              <a:t>مدیریت داده‌های بزرگ: </a:t>
            </a:r>
            <a:r>
              <a:rPr lang="fa-IR" sz="1600" dirty="0">
                <a:latin typeface="Vazir" panose="020B0603030804020204" pitchFamily="34" charset="-78"/>
                <a:cs typeface="Vazir" panose="020B0603030804020204" pitchFamily="34" charset="-78"/>
              </a:rPr>
              <a:t>حجم عظیم داده‌های تولید شده توسط وب 3 نیازمند استفاده از سیستم‌های مدیریت داده‌های پیشرفته و هوشمند می‌باشد.</a:t>
            </a:r>
          </a:p>
          <a:p>
            <a:pPr algn="justLow" rtl="1">
              <a:lnSpc>
                <a:spcPct val="250000"/>
              </a:lnSpc>
            </a:pPr>
            <a:endParaRPr lang="fa-IR"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92182" y="2811293"/>
            <a:ext cx="6332317" cy="3066620"/>
          </a:xfrm>
          <a:prstGeom prst="roundRect">
            <a:avLst>
              <a:gd name="adj" fmla="val 8297"/>
            </a:avLst>
          </a:prstGeom>
          <a:effectLst>
            <a:outerShdw blurRad="63500" algn="ctr" rotWithShape="0">
              <a:prstClr val="black">
                <a:alpha val="53000"/>
              </a:prstClr>
            </a:outerShdw>
          </a:effectLst>
        </p:spPr>
      </p:pic>
      <p:sp>
        <p:nvSpPr>
          <p:cNvPr id="5" name="Rectangle 4">
            <a:extLst>
              <a:ext uri="{FF2B5EF4-FFF2-40B4-BE49-F238E27FC236}">
                <a16:creationId xmlns:a16="http://schemas.microsoft.com/office/drawing/2014/main" id="{334466A1-E2E3-D07B-8B42-6D0F438FDB53}"/>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چالش های وب 3 </a:t>
            </a:r>
          </a:p>
        </p:txBody>
      </p:sp>
      <p:pic>
        <p:nvPicPr>
          <p:cNvPr id="6" name="Picture 5">
            <a:extLst>
              <a:ext uri="{FF2B5EF4-FFF2-40B4-BE49-F238E27FC236}">
                <a16:creationId xmlns:a16="http://schemas.microsoft.com/office/drawing/2014/main" id="{3D099801-7F2D-B866-5A8A-55A3EC2D6479}"/>
              </a:ext>
            </a:extLst>
          </p:cNvPr>
          <p:cNvPicPr>
            <a:picLocks noChangeAspect="1"/>
          </p:cNvPicPr>
          <p:nvPr/>
        </p:nvPicPr>
        <p:blipFill>
          <a:blip r:embed="rId4"/>
          <a:stretch>
            <a:fillRect/>
          </a:stretch>
        </p:blipFill>
        <p:spPr>
          <a:xfrm>
            <a:off x="7434564" y="3751015"/>
            <a:ext cx="3992880" cy="2661920"/>
          </a:xfrm>
          <a:prstGeom prst="roundRect">
            <a:avLst>
              <a:gd name="adj" fmla="val 8297"/>
            </a:avLst>
          </a:prstGeom>
          <a:effectLst>
            <a:outerShdw blurRad="63500" algn="ctr" rotWithShape="0">
              <a:prstClr val="black">
                <a:alpha val="53000"/>
              </a:prstClr>
            </a:outerShdw>
          </a:effectLst>
        </p:spPr>
      </p:pic>
    </p:spTree>
    <p:extLst>
      <p:ext uri="{BB962C8B-B14F-4D97-AF65-F5344CB8AC3E}">
        <p14:creationId xmlns:p14="http://schemas.microsoft.com/office/powerpoint/2010/main" val="17352970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55575" y="1850855"/>
            <a:ext cx="3583340" cy="3662541"/>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تضمین اعتبار و شفافیت: </a:t>
            </a:r>
            <a:r>
              <a:rPr lang="fa-IR" sz="1600" dirty="0">
                <a:latin typeface="Vazir" panose="020B0603030804020204" pitchFamily="34" charset="-78"/>
                <a:cs typeface="Vazir" panose="020B0603030804020204" pitchFamily="34" charset="-78"/>
              </a:rPr>
              <a:t>استفاده از تکنولوژی بلاکچین می‌تواند چالش‌های مرتبط با اعتبار و شفافیت را حل کند، اما اجرای موثر و گسترده آن نیاز به هماهنگی جهانی دارد.</a:t>
            </a:r>
          </a:p>
        </p:txBody>
      </p:sp>
      <p:pic>
        <p:nvPicPr>
          <p:cNvPr id="4" name="Picture 3"/>
          <p:cNvPicPr>
            <a:picLocks noChangeAspect="1"/>
          </p:cNvPicPr>
          <p:nvPr/>
        </p:nvPicPr>
        <p:blipFill>
          <a:blip r:embed="rId3"/>
          <a:stretch>
            <a:fillRect/>
          </a:stretch>
        </p:blipFill>
        <p:spPr>
          <a:xfrm>
            <a:off x="553085" y="3144653"/>
            <a:ext cx="6092812" cy="3290119"/>
          </a:xfrm>
          <a:prstGeom prst="rect">
            <a:avLst/>
          </a:prstGeom>
        </p:spPr>
      </p:pic>
      <p:sp>
        <p:nvSpPr>
          <p:cNvPr id="6" name="Rectangle 5">
            <a:extLst>
              <a:ext uri="{FF2B5EF4-FFF2-40B4-BE49-F238E27FC236}">
                <a16:creationId xmlns:a16="http://schemas.microsoft.com/office/drawing/2014/main" id="{1859E6DC-DBCB-55A1-9E7E-D878EC29AC55}"/>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چالش های وب 3 </a:t>
            </a:r>
          </a:p>
        </p:txBody>
      </p:sp>
      <p:pic>
        <p:nvPicPr>
          <p:cNvPr id="7" name="Picture 6">
            <a:extLst>
              <a:ext uri="{FF2B5EF4-FFF2-40B4-BE49-F238E27FC236}">
                <a16:creationId xmlns:a16="http://schemas.microsoft.com/office/drawing/2014/main" id="{8252E699-4791-3B22-E381-CB2047052036}"/>
              </a:ext>
            </a:extLst>
          </p:cNvPr>
          <p:cNvPicPr>
            <a:picLocks noChangeAspect="1"/>
          </p:cNvPicPr>
          <p:nvPr/>
        </p:nvPicPr>
        <p:blipFill>
          <a:blip r:embed="rId4"/>
          <a:stretch>
            <a:fillRect/>
          </a:stretch>
        </p:blipFill>
        <p:spPr>
          <a:xfrm>
            <a:off x="950548" y="813983"/>
            <a:ext cx="5297885" cy="2073744"/>
          </a:xfrm>
          <a:prstGeom prst="rect">
            <a:avLst/>
          </a:prstGeom>
        </p:spPr>
      </p:pic>
    </p:spTree>
    <p:extLst>
      <p:ext uri="{BB962C8B-B14F-4D97-AF65-F5344CB8AC3E}">
        <p14:creationId xmlns:p14="http://schemas.microsoft.com/office/powerpoint/2010/main" val="711462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916" y="859065"/>
            <a:ext cx="11562167"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وب 3 انسان‌ها، ماشین‌ها و کسب‌کارها می‌توانند بدون واسطه ارزش، کار و اطلاعات را با طرف‌های مقابل در هر نقطه از دنیا بدون شناخت کامل یا اعتماد به آن‌ها مبادله کنند. در پاسخ به سوال مهم‌ترین ویژگی وب 3 چیست می‌توان گفت، به حداقل رساندن نیاز به اعتماد برای هماهنگی فعالیت‌ها در مقیاس جهانی، اصلی‌ترین ویژگی وب 3 است. وب 3، دامنه و مقیاس تعاملات انسان و ماشین را بسیار فراتر از آن‌چه امروزه تصور می‌شود گسترش می‌دهد. این تعاملات شامل پرداخت‌های یکپارچه، انتقال داده‌های مطمئن و جریان اطلاعات ارزشمند با طیف وسیعی از کاربران بالقوه در سراسر دنیا خواهد بود.</a:t>
            </a:r>
          </a:p>
          <a:p>
            <a:pPr algn="ctr" rtl="1">
              <a:lnSpc>
                <a:spcPct val="300000"/>
              </a:lnSpc>
            </a:pPr>
            <a:r>
              <a:rPr lang="fa-IR" sz="1600" dirty="0">
                <a:latin typeface="Vazir" panose="020B0603030804020204" pitchFamily="34" charset="-78"/>
                <a:cs typeface="Vazir" panose="020B0603030804020204" pitchFamily="34" charset="-78"/>
              </a:rPr>
              <a:t>وب 3 به ما امکان تعامل با افراد یا ماشین‌های مختلف در جهان را بدون استفاده از سیستم‌های واسطه که معمولا هزینه‌بر هستند فراهم می‌کند. این تغییر پاردایم، موج جدیدی از کسب و کارها را که قبلا غیرقابل تصور بودند ممکن می‌سازد.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67F30B28-4CAE-B27D-B11D-56FE43DC269F}"/>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نتیجه گیری </a:t>
            </a:r>
          </a:p>
        </p:txBody>
      </p:sp>
    </p:spTree>
    <p:extLst>
      <p:ext uri="{BB962C8B-B14F-4D97-AF65-F5344CB8AC3E}">
        <p14:creationId xmlns:p14="http://schemas.microsoft.com/office/powerpoint/2010/main" val="3259887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56" y="1258218"/>
            <a:ext cx="500235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https://blog.faradars.org</a:t>
            </a:r>
          </a:p>
        </p:txBody>
      </p:sp>
      <p:sp>
        <p:nvSpPr>
          <p:cNvPr id="5" name="Rectangle 4"/>
          <p:cNvSpPr/>
          <p:nvPr/>
        </p:nvSpPr>
        <p:spPr>
          <a:xfrm>
            <a:off x="395556" y="1769496"/>
            <a:ext cx="440603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https://tabdeal.org</a:t>
            </a:r>
          </a:p>
        </p:txBody>
      </p:sp>
      <p:sp>
        <p:nvSpPr>
          <p:cNvPr id="3" name="Rectangle 2"/>
          <p:cNvSpPr/>
          <p:nvPr/>
        </p:nvSpPr>
        <p:spPr>
          <a:xfrm>
            <a:off x="395556" y="2280774"/>
            <a:ext cx="519793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https://rayapars.ir</a:t>
            </a:r>
          </a:p>
        </p:txBody>
      </p:sp>
      <p:sp>
        <p:nvSpPr>
          <p:cNvPr id="6" name="Rectangle 5">
            <a:extLst>
              <a:ext uri="{FF2B5EF4-FFF2-40B4-BE49-F238E27FC236}">
                <a16:creationId xmlns:a16="http://schemas.microsoft.com/office/drawing/2014/main" id="{7841235A-D3D3-47C2-82A4-243D847F6494}"/>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منابع</a:t>
            </a:r>
          </a:p>
        </p:txBody>
      </p:sp>
    </p:spTree>
    <p:extLst>
      <p:ext uri="{BB962C8B-B14F-4D97-AF65-F5344CB8AC3E}">
        <p14:creationId xmlns:p14="http://schemas.microsoft.com/office/powerpoint/2010/main" val="1634293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136" y="4173315"/>
            <a:ext cx="11557818" cy="2308324"/>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برای این‌که بدانیم اهمیت وب 3 چیست باید نگاهی کلی به تغییرات ایجاد شده توسط نسل‌های قبلی اینترنت در زندگی بشر داشته باشیم. تقریبا هیچ زمینه‌ای نیست که امروزه تحت تاثیر اینترنت و رشد آن قرار نگرفته باشد. در حوزه اقتصاد اینترنت عامل اصلی جهانی شدن اقتصاد و گسترش تجارت الکترونیک است. امروزه بخش فناوری که حاصل گسترش اینترنت است، حدود 25 درصد از شاخص ۵۰۰ شرکت برتر آمریکا را تشکیل می‌دهد که تاثیر شگرف اینترنت بر اقتصاد دنیا را نشان می‌دهد.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92182" y="589984"/>
            <a:ext cx="3930123" cy="3491494"/>
          </a:xfrm>
          <a:prstGeom prst="rect">
            <a:avLst/>
          </a:prstGeom>
        </p:spPr>
      </p:pic>
      <p:sp>
        <p:nvSpPr>
          <p:cNvPr id="6" name="Rectangle 5">
            <a:extLst>
              <a:ext uri="{FF2B5EF4-FFF2-40B4-BE49-F238E27FC236}">
                <a16:creationId xmlns:a16="http://schemas.microsoft.com/office/drawing/2014/main" id="{8547782E-0ACE-71E4-1A7A-09D46CCB0AA7}"/>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وب 3 چیست ؟</a:t>
            </a:r>
            <a:endParaRPr lang="en-US" sz="2400" b="1" dirty="0">
              <a:solidFill>
                <a:srgbClr val="002060"/>
              </a:solidFill>
              <a:latin typeface="Shabnam" panose="020B0603030804020204" pitchFamily="34" charset="-78"/>
              <a:cs typeface="Shabnam" panose="020B0603030804020204" pitchFamily="34" charset="-78"/>
            </a:endParaRPr>
          </a:p>
        </p:txBody>
      </p:sp>
      <p:pic>
        <p:nvPicPr>
          <p:cNvPr id="2" name="Picture 1">
            <a:extLst>
              <a:ext uri="{FF2B5EF4-FFF2-40B4-BE49-F238E27FC236}">
                <a16:creationId xmlns:a16="http://schemas.microsoft.com/office/drawing/2014/main" id="{4EA2FC29-7BB5-E529-0D23-AD22576E6AA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93404" y="1089498"/>
            <a:ext cx="5496127" cy="2989928"/>
          </a:xfrm>
          <a:prstGeom prst="rect">
            <a:avLst/>
          </a:prstGeom>
        </p:spPr>
      </p:pic>
    </p:spTree>
    <p:extLst>
      <p:ext uri="{BB962C8B-B14F-4D97-AF65-F5344CB8AC3E}">
        <p14:creationId xmlns:p14="http://schemas.microsoft.com/office/powerpoint/2010/main" val="14556818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816126-5821-2109-92F0-C3D179A12D0E}"/>
              </a:ext>
            </a:extLst>
          </p:cNvPr>
          <p:cNvSpPr/>
          <p:nvPr/>
        </p:nvSpPr>
        <p:spPr>
          <a:xfrm>
            <a:off x="0" y="2566719"/>
            <a:ext cx="12192000" cy="1446550"/>
          </a:xfrm>
          <a:prstGeom prst="rect">
            <a:avLst/>
          </a:prstGeom>
        </p:spPr>
        <p:txBody>
          <a:bodyPr wrap="square">
            <a:spAutoFit/>
          </a:bodyPr>
          <a:lstStyle/>
          <a:p>
            <a:pPr algn="ctr" rtl="1"/>
            <a:r>
              <a:rPr lang="fa-IR" sz="8800" b="1" dirty="0">
                <a:solidFill>
                  <a:srgbClr val="002060"/>
                </a:solidFill>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1224678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8907" y="851849"/>
            <a:ext cx="10814186"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روابط اجتماعی یکی دیگر از بخش‌هایی است که تغییرات زیادی تحت تاثیر اینترنت داشته است. پیش از اختراع اینترنت، روابط اجتماعی بسیاری از افراد در دنیا محدود به افراد در نزدیکی محدوده جغرافیایی می‌شد اما به کمک اینترنت، امروزه افراد از سراسر دنیا می‌توانند با هم دوست شوند، پیام مبادله کنند و اطلاعات مختلفی باهم دیگر به اشتراک بگذارند.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7220B280-73BE-8D31-DD10-A90A577DE7F1}"/>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وب 3 چیست ؟</a:t>
            </a:r>
            <a:endParaRPr lang="en-US" sz="2400" b="1" dirty="0">
              <a:solidFill>
                <a:srgbClr val="002060"/>
              </a:solidFill>
              <a:latin typeface="Shabnam" panose="020B0603030804020204" pitchFamily="34" charset="-78"/>
              <a:cs typeface="Shabnam" panose="020B0603030804020204" pitchFamily="34" charset="-78"/>
            </a:endParaRPr>
          </a:p>
        </p:txBody>
      </p:sp>
      <p:grpSp>
        <p:nvGrpSpPr>
          <p:cNvPr id="5" name="Group 4">
            <a:extLst>
              <a:ext uri="{FF2B5EF4-FFF2-40B4-BE49-F238E27FC236}">
                <a16:creationId xmlns:a16="http://schemas.microsoft.com/office/drawing/2014/main" id="{99D2E727-C20B-517F-DB02-E6C14693E75B}"/>
              </a:ext>
            </a:extLst>
          </p:cNvPr>
          <p:cNvGrpSpPr/>
          <p:nvPr/>
        </p:nvGrpSpPr>
        <p:grpSpPr>
          <a:xfrm>
            <a:off x="2393749" y="3191591"/>
            <a:ext cx="8210747" cy="3058672"/>
            <a:chOff x="1764482" y="3077603"/>
            <a:chExt cx="7861439" cy="2928548"/>
          </a:xfrm>
        </p:grpSpPr>
        <p:pic>
          <p:nvPicPr>
            <p:cNvPr id="4" name="Picture 3">
              <a:extLst>
                <a:ext uri="{FF2B5EF4-FFF2-40B4-BE49-F238E27FC236}">
                  <a16:creationId xmlns:a16="http://schemas.microsoft.com/office/drawing/2014/main" id="{AFCF54C0-F826-4B1A-7095-BD84B5E31B5D}"/>
                </a:ext>
              </a:extLst>
            </p:cNvPr>
            <p:cNvPicPr>
              <a:picLocks noChangeAspect="1"/>
            </p:cNvPicPr>
            <p:nvPr/>
          </p:nvPicPr>
          <p:blipFill>
            <a:blip r:embed="rId2"/>
            <a:stretch>
              <a:fillRect/>
            </a:stretch>
          </p:blipFill>
          <p:spPr>
            <a:xfrm rot="538388">
              <a:off x="5131604" y="3478098"/>
              <a:ext cx="4494317" cy="2528053"/>
            </a:xfrm>
            <a:prstGeom prst="roundRect">
              <a:avLst>
                <a:gd name="adj" fmla="val 8297"/>
              </a:avLst>
            </a:prstGeom>
            <a:effectLst>
              <a:outerShdw blurRad="63500" algn="ctr" rotWithShape="0">
                <a:prstClr val="black">
                  <a:alpha val="53000"/>
                </a:prstClr>
              </a:outerShdw>
            </a:effectLst>
          </p:spPr>
        </p:pic>
        <p:pic>
          <p:nvPicPr>
            <p:cNvPr id="2" name="Picture 1">
              <a:extLst>
                <a:ext uri="{FF2B5EF4-FFF2-40B4-BE49-F238E27FC236}">
                  <a16:creationId xmlns:a16="http://schemas.microsoft.com/office/drawing/2014/main" id="{ADC29721-2FEC-DB9D-3280-433BAE64624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256924">
              <a:off x="1764482" y="3077603"/>
              <a:ext cx="2815054" cy="2528053"/>
            </a:xfrm>
            <a:prstGeom prst="roundRect">
              <a:avLst>
                <a:gd name="adj" fmla="val 8297"/>
              </a:avLst>
            </a:prstGeom>
            <a:effectLst>
              <a:outerShdw blurRad="63500" algn="ctr" rotWithShape="0">
                <a:prstClr val="black">
                  <a:alpha val="53000"/>
                </a:prstClr>
              </a:outerShdw>
            </a:effectLst>
          </p:spPr>
        </p:pic>
      </p:grpSp>
    </p:spTree>
    <p:extLst>
      <p:ext uri="{BB962C8B-B14F-4D97-AF65-F5344CB8AC3E}">
        <p14:creationId xmlns:p14="http://schemas.microsoft.com/office/powerpoint/2010/main" val="141449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4362" y="803360"/>
            <a:ext cx="6233487"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حالی که همچنان موج وب 2 در حال رشد است و بسیاری از فعالیت‌های انسانی در این بستر انجام می‌شود اما اولین نشانه‌های رشد وب 3 نیز در برنامه‌های کاربردی اینترنتی قابل مشاهده است. وب 3 برای اولین بار توسط «تیم برنرز-لی» (</a:t>
            </a:r>
            <a:r>
              <a:rPr lang="en-US" sz="1600" dirty="0">
                <a:latin typeface="Vazir" panose="020B0603030804020204" pitchFamily="34" charset="-78"/>
                <a:cs typeface="Vazir" panose="020B0603030804020204" pitchFamily="34" charset="-78"/>
              </a:rPr>
              <a:t>Tim Berners-Lee </a:t>
            </a:r>
            <a:r>
              <a:rPr lang="fa-IR" sz="1600" dirty="0">
                <a:latin typeface="Vazir" panose="020B0603030804020204" pitchFamily="34" charset="-78"/>
                <a:cs typeface="Vazir" panose="020B0603030804020204" pitchFamily="34" charset="-78"/>
              </a:rPr>
              <a:t> ) مخترع اینترنت به معنای «اینترنت معنایی» ( </a:t>
            </a:r>
            <a:r>
              <a:rPr lang="en-US" sz="1600" dirty="0">
                <a:latin typeface="Vazir" panose="020B0603030804020204" pitchFamily="34" charset="-78"/>
                <a:cs typeface="Vazir" panose="020B0603030804020204" pitchFamily="34" charset="-78"/>
              </a:rPr>
              <a:t>Semantic Web</a:t>
            </a:r>
            <a:r>
              <a:rPr lang="fa-IR" sz="1600" dirty="0">
                <a:latin typeface="Vazir" panose="020B0603030804020204" pitchFamily="34" charset="-78"/>
                <a:cs typeface="Vazir" panose="020B0603030804020204" pitchFamily="34" charset="-78"/>
              </a:rPr>
              <a:t> ) معرفی شده است. منظور برنرز از این نام‌گذاری، اینترنتی است که در آن استفاده از کاراکترهای مختلف برای وب معنادار است و با استفاده از آن، تعامل کاربران و ماشین‌ها در اینترنت بهتر از قبل می‌شود. اگرچه این ویژگی می‌تواند به عنوان یکی از ویژگی‌های وب سه عنوان شود ولی مشخصه اصلی آن نیست.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739099" y="1342417"/>
            <a:ext cx="4960719" cy="4667606"/>
          </a:xfrm>
          <a:prstGeom prst="rect">
            <a:avLst/>
          </a:prstGeom>
        </p:spPr>
      </p:pic>
      <p:sp>
        <p:nvSpPr>
          <p:cNvPr id="5" name="Rectangle 4">
            <a:extLst>
              <a:ext uri="{FF2B5EF4-FFF2-40B4-BE49-F238E27FC236}">
                <a16:creationId xmlns:a16="http://schemas.microsoft.com/office/drawing/2014/main" id="{999312F7-9075-3F08-DC2E-8B6B7DF5E862}"/>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30819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3109" y="3808370"/>
            <a:ext cx="11036709" cy="1231106"/>
          </a:xfrm>
          <a:prstGeom prst="rect">
            <a:avLst/>
          </a:prstGeom>
        </p:spPr>
        <p:txBody>
          <a:bodyPr wrap="square">
            <a:spAutoFit/>
          </a:bodyPr>
          <a:lstStyle/>
          <a:p>
            <a:pPr algn="ctr" rtl="1">
              <a:lnSpc>
                <a:spcPct val="250000"/>
              </a:lnSpc>
            </a:pPr>
            <a:r>
              <a:rPr lang="fa-IR" sz="1600" b="1" dirty="0">
                <a:latin typeface="Vazir" panose="020B0603030804020204" pitchFamily="34" charset="-78"/>
                <a:cs typeface="Vazir" panose="020B0603030804020204" pitchFamily="34" charset="-78"/>
              </a:rPr>
              <a:t>متن‌باز بودن </a:t>
            </a:r>
            <a:r>
              <a:rPr lang="en-US" sz="1600" b="1" dirty="0">
                <a:latin typeface="Vazir" panose="020B0603030804020204" pitchFamily="34" charset="-78"/>
                <a:cs typeface="Vazir" panose="020B0603030804020204" pitchFamily="34" charset="-78"/>
              </a:rPr>
              <a:t>Open Source)</a:t>
            </a:r>
            <a:r>
              <a:rPr lang="fa-IR" sz="1600" b="1" dirty="0">
                <a:latin typeface="Vazir" panose="020B0603030804020204" pitchFamily="34" charset="-78"/>
                <a:cs typeface="Vazir" panose="020B0603030804020204" pitchFamily="34" charset="-78"/>
              </a:rPr>
              <a:t> ) : </a:t>
            </a:r>
            <a:r>
              <a:rPr lang="fa-IR" sz="1600" dirty="0">
                <a:latin typeface="Vazir" panose="020B0603030804020204" pitchFamily="34" charset="-78"/>
                <a:cs typeface="Vazir" panose="020B0603030804020204" pitchFamily="34" charset="-78"/>
              </a:rPr>
              <a:t>پروژه‌های وب 3 بر بستر‌های «متن باز » ( </a:t>
            </a:r>
            <a:r>
              <a:rPr lang="en-US" sz="1600" dirty="0">
                <a:latin typeface="Vazir" panose="020B0603030804020204" pitchFamily="34" charset="-78"/>
                <a:cs typeface="Vazir" panose="020B0603030804020204" pitchFamily="34" charset="-78"/>
              </a:rPr>
              <a:t>Open Source</a:t>
            </a:r>
            <a:r>
              <a:rPr lang="fa-IR" sz="1600" dirty="0">
                <a:latin typeface="Vazir" panose="020B0603030804020204" pitchFamily="34" charset="-78"/>
                <a:cs typeface="Vazir" panose="020B0603030804020204" pitchFamily="34" charset="-78"/>
              </a:rPr>
              <a:t> ) و  توسط مجموعه‌ای از توسعه‌دهندگان ساخته می‌شوند و به همین دلیل استفاده از آن‌ها رایگان است و توسعه آن توسط همه افراد در جهان قابل انجام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319596" y="984036"/>
            <a:ext cx="6474766" cy="338554"/>
          </a:xfrm>
          <a:prstGeom prst="rect">
            <a:avLst/>
          </a:prstGeom>
        </p:spPr>
        <p:txBody>
          <a:bodyPr wrap="square">
            <a:spAutoFit/>
          </a:bodyPr>
          <a:lstStyle/>
          <a:p>
            <a:pPr algn="justLow" rtl="1"/>
            <a:r>
              <a:rPr lang="fa-IR" sz="1600" dirty="0">
                <a:latin typeface="Vazir" panose="020B0603030804020204" pitchFamily="34" charset="-78"/>
                <a:cs typeface="Vazir" panose="020B0603030804020204" pitchFamily="34" charset="-78"/>
              </a:rPr>
              <a:t>ویژگی‌های اصلی وب 3 شامل موارد زیر است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716362" y="5305383"/>
            <a:ext cx="2545885" cy="1137162"/>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t="-17"/>
          <a:stretch/>
        </p:blipFill>
        <p:spPr>
          <a:xfrm>
            <a:off x="663109" y="589984"/>
            <a:ext cx="4339732" cy="3300641"/>
          </a:xfrm>
          <a:prstGeom prst="rect">
            <a:avLst/>
          </a:prstGeom>
        </p:spPr>
      </p:pic>
      <p:sp>
        <p:nvSpPr>
          <p:cNvPr id="7" name="Rectangle 6">
            <a:extLst>
              <a:ext uri="{FF2B5EF4-FFF2-40B4-BE49-F238E27FC236}">
                <a16:creationId xmlns:a16="http://schemas.microsoft.com/office/drawing/2014/main" id="{791EBC47-6D09-5E20-E2EC-2357677F1969}"/>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ویژگی 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60175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08549" y="1395885"/>
            <a:ext cx="4391269" cy="4401205"/>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بدون نیاز به اجازه </a:t>
            </a:r>
            <a:r>
              <a:rPr lang="en-US" sz="1600" b="1" dirty="0">
                <a:latin typeface="Vazir" panose="020B0603030804020204" pitchFamily="34" charset="-78"/>
                <a:cs typeface="Vazir" panose="020B0603030804020204" pitchFamily="34" charset="-78"/>
              </a:rPr>
              <a:t>Permissionless)</a:t>
            </a:r>
            <a:r>
              <a:rPr lang="fa-IR" sz="1600" b="1" dirty="0">
                <a:latin typeface="Vazir" panose="020B0603030804020204" pitchFamily="34" charset="-78"/>
                <a:cs typeface="Vazir" panose="020B0603030804020204" pitchFamily="34" charset="-78"/>
              </a:rPr>
              <a:t> ) : </a:t>
            </a:r>
            <a:r>
              <a:rPr lang="fa-IR" sz="1600" dirty="0">
                <a:latin typeface="Vazir" panose="020B0603030804020204" pitchFamily="34" charset="-78"/>
                <a:cs typeface="Vazir" panose="020B0603030804020204" pitchFamily="34" charset="-78"/>
              </a:rPr>
              <a:t>برای حضور و فعالیت در پروژه‌های وب 3 نیازی به اجازه گرفتن از شخص یا سازمان خاصی نیست. نحوه حضور و استفاده از امکانات در این پروژه‌ها کدنویسی شده و افراد با پیروی از این قوانین به راحتی می‌توانند در بستر شبکه فعالیت کنند.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16176" y="922110"/>
            <a:ext cx="2674377" cy="2674377"/>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14645" t="15192" r="17613" b="16163"/>
          <a:stretch/>
        </p:blipFill>
        <p:spPr>
          <a:xfrm>
            <a:off x="550266" y="3429000"/>
            <a:ext cx="3146162" cy="3188110"/>
          </a:xfrm>
          <a:prstGeom prst="rect">
            <a:avLst/>
          </a:prstGeom>
        </p:spPr>
      </p:pic>
      <p:sp>
        <p:nvSpPr>
          <p:cNvPr id="6" name="Rectangle 5">
            <a:extLst>
              <a:ext uri="{FF2B5EF4-FFF2-40B4-BE49-F238E27FC236}">
                <a16:creationId xmlns:a16="http://schemas.microsoft.com/office/drawing/2014/main" id="{D0C8B018-25AE-CE06-4DDC-1AF5D4036754}"/>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ویژگی 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53249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3413" y="1228397"/>
            <a:ext cx="5092987" cy="4401205"/>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سیستم مالی مجزا: </a:t>
            </a:r>
            <a:r>
              <a:rPr lang="fa-IR" sz="1600" dirty="0">
                <a:latin typeface="Vazir" panose="020B0603030804020204" pitchFamily="34" charset="-78"/>
                <a:cs typeface="Vazir" panose="020B0603030804020204" pitchFamily="34" charset="-78"/>
              </a:rPr>
              <a:t>در پروژه‌های وب 2 انجام فعالیت‌های اقتصادی مستقیم ممکن نیست و برای این منظور، اشخاص باید از نهادهای واسط مالی مثل بانک‌ها و موسسات مالی کمک بگیرند. در پروژه‌های وب 3، اپلیکیشن‌ها توکن  مخصوص درون شبکه‌ای دارند که می‌توان از آن‌ها برای پرداخت درون برنامه‌ای استفاده کرد.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5577688" y="1359925"/>
            <a:ext cx="6479552" cy="4807410"/>
          </a:xfrm>
          <a:prstGeom prst="rect">
            <a:avLst/>
          </a:prstGeom>
        </p:spPr>
      </p:pic>
      <p:sp>
        <p:nvSpPr>
          <p:cNvPr id="7" name="Rectangle 6">
            <a:extLst>
              <a:ext uri="{FF2B5EF4-FFF2-40B4-BE49-F238E27FC236}">
                <a16:creationId xmlns:a16="http://schemas.microsoft.com/office/drawing/2014/main" id="{B314AE02-B37B-BD9B-BD13-20878719DFCE}"/>
              </a:ext>
            </a:extLst>
          </p:cNvPr>
          <p:cNvSpPr/>
          <p:nvPr/>
        </p:nvSpPr>
        <p:spPr>
          <a:xfrm>
            <a:off x="6499123" y="128319"/>
            <a:ext cx="5200695" cy="461665"/>
          </a:xfrm>
          <a:prstGeom prst="rect">
            <a:avLst/>
          </a:prstGeom>
        </p:spPr>
        <p:txBody>
          <a:bodyPr wrap="square">
            <a:spAutoFit/>
          </a:bodyPr>
          <a:lstStyle/>
          <a:p>
            <a:pPr algn="r" rtl="1"/>
            <a:r>
              <a:rPr lang="fa-IR" sz="2400" b="1" dirty="0">
                <a:solidFill>
                  <a:srgbClr val="002060"/>
                </a:solidFill>
                <a:latin typeface="Shabnam" panose="020B0603030804020204" pitchFamily="34" charset="-78"/>
                <a:cs typeface="Shabnam" panose="020B0603030804020204" pitchFamily="34" charset="-78"/>
              </a:rPr>
              <a:t>ویژگی وب 3 چیست ؟</a:t>
            </a:r>
            <a:endParaRPr lang="en-US"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442262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3061</Words>
  <Application>Microsoft Office PowerPoint</Application>
  <PresentationFormat>Widescreen</PresentationFormat>
  <Paragraphs>141</Paragraphs>
  <Slides>40</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35</cp:revision>
  <dcterms:created xsi:type="dcterms:W3CDTF">2024-05-07T19:22:39Z</dcterms:created>
  <dcterms:modified xsi:type="dcterms:W3CDTF">2024-05-12T19:34:20Z</dcterms:modified>
</cp:coreProperties>
</file>