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9" r:id="rId2"/>
    <p:sldId id="256" r:id="rId3"/>
    <p:sldId id="258" r:id="rId4"/>
    <p:sldId id="298" r:id="rId5"/>
    <p:sldId id="259" r:id="rId6"/>
    <p:sldId id="260" r:id="rId7"/>
    <p:sldId id="261" r:id="rId8"/>
    <p:sldId id="262" r:id="rId9"/>
    <p:sldId id="263" r:id="rId10"/>
    <p:sldId id="290" r:id="rId11"/>
    <p:sldId id="291" r:id="rId12"/>
    <p:sldId id="292" r:id="rId13"/>
    <p:sldId id="293" r:id="rId14"/>
    <p:sldId id="294" r:id="rId15"/>
    <p:sldId id="295"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96" r:id="rId41"/>
    <p:sldId id="297" r:id="rId42"/>
    <p:sldId id="289" r:id="rId43"/>
    <p:sldId id="300"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3F3"/>
    <a:srgbClr val="90AADC"/>
    <a:srgbClr val="1F4E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324" autoAdjust="0"/>
    <p:restoredTop sz="94660"/>
  </p:normalViewPr>
  <p:slideViewPr>
    <p:cSldViewPr snapToGrid="0">
      <p:cViewPr varScale="1">
        <p:scale>
          <a:sx n="86" d="100"/>
          <a:sy n="86" d="100"/>
        </p:scale>
        <p:origin x="317"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124F15C7-29F6-A4DB-F248-479CC906131F}"/>
              </a:ext>
            </a:extLst>
          </p:cNvPr>
          <p:cNvSpPr/>
          <p:nvPr userDrawn="1"/>
        </p:nvSpPr>
        <p:spPr>
          <a:xfrm>
            <a:off x="133165" y="443883"/>
            <a:ext cx="11887200" cy="6218807"/>
          </a:xfrm>
          <a:prstGeom prst="roundRect">
            <a:avLst>
              <a:gd name="adj" fmla="val 317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4AEEEF4A-CD6A-2609-0D5A-0F6790BC05B8}"/>
              </a:ext>
            </a:extLst>
          </p:cNvPr>
          <p:cNvGrpSpPr/>
          <p:nvPr userDrawn="1"/>
        </p:nvGrpSpPr>
        <p:grpSpPr>
          <a:xfrm>
            <a:off x="4977352" y="-168675"/>
            <a:ext cx="7081484" cy="1427086"/>
            <a:chOff x="5243681" y="-168675"/>
            <a:chExt cx="7081484" cy="1427086"/>
          </a:xfrm>
        </p:grpSpPr>
        <p:sp>
          <p:nvSpPr>
            <p:cNvPr id="3" name="Rectangle: Rounded Corners 2">
              <a:extLst>
                <a:ext uri="{FF2B5EF4-FFF2-40B4-BE49-F238E27FC236}">
                  <a16:creationId xmlns:a16="http://schemas.microsoft.com/office/drawing/2014/main" id="{F18CF2B3-B4FA-1895-4593-72A63D205C89}"/>
                </a:ext>
              </a:extLst>
            </p:cNvPr>
            <p:cNvSpPr/>
            <p:nvPr userDrawn="1"/>
          </p:nvSpPr>
          <p:spPr>
            <a:xfrm>
              <a:off x="5243681" y="195310"/>
              <a:ext cx="6670151" cy="523782"/>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FEADE37-1CDA-DD9F-5890-1B31301270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98079" y="-168675"/>
              <a:ext cx="1427086" cy="1427086"/>
            </a:xfrm>
            <a:prstGeom prst="rect">
              <a:avLst/>
            </a:prstGeom>
          </p:spPr>
        </p:pic>
      </p:grpSp>
      <p:sp>
        <p:nvSpPr>
          <p:cNvPr id="9" name="Rectangle: Rounded Corners 8">
            <a:extLst>
              <a:ext uri="{FF2B5EF4-FFF2-40B4-BE49-F238E27FC236}">
                <a16:creationId xmlns:a16="http://schemas.microsoft.com/office/drawing/2014/main" id="{C3039CEB-76F4-C9C2-FF5E-3AAD93B08FED}"/>
              </a:ext>
            </a:extLst>
          </p:cNvPr>
          <p:cNvSpPr/>
          <p:nvPr userDrawn="1"/>
        </p:nvSpPr>
        <p:spPr>
          <a:xfrm>
            <a:off x="461638" y="181992"/>
            <a:ext cx="4477243" cy="523782"/>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680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124F15C7-29F6-A4DB-F248-479CC906131F}"/>
              </a:ext>
            </a:extLst>
          </p:cNvPr>
          <p:cNvSpPr/>
          <p:nvPr userDrawn="1"/>
        </p:nvSpPr>
        <p:spPr>
          <a:xfrm>
            <a:off x="133165" y="141403"/>
            <a:ext cx="11887200" cy="6521288"/>
          </a:xfrm>
          <a:prstGeom prst="roundRect">
            <a:avLst>
              <a:gd name="adj" fmla="val 317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93768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408353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7.jp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1.xml"/><Relationship Id="rId5" Type="http://schemas.openxmlformats.org/officeDocument/2006/relationships/image" Target="../media/image30.jpg"/><Relationship Id="rId4" Type="http://schemas.openxmlformats.org/officeDocument/2006/relationships/image" Target="../media/image4.sv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6.jp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3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8.jp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2.png"/><Relationship Id="rId1" Type="http://schemas.openxmlformats.org/officeDocument/2006/relationships/slideLayout" Target="../slideLayouts/slideLayout1.xml"/><Relationship Id="rId5" Type="http://schemas.openxmlformats.org/officeDocument/2006/relationships/image" Target="../media/image43.jpg"/><Relationship Id="rId4" Type="http://schemas.openxmlformats.org/officeDocument/2006/relationships/image" Target="../media/image4.sv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6.jpg"/></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4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7.jpeg"/></Relationships>
</file>

<file path=ppt/slides/_rels/slide4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2BFB65B-FA05-099F-7562-9868F65E1B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8736" y="369609"/>
            <a:ext cx="6118781" cy="6118781"/>
          </a:xfrm>
          <a:prstGeom prst="rect">
            <a:avLst/>
          </a:prstGeom>
        </p:spPr>
      </p:pic>
      <p:grpSp>
        <p:nvGrpSpPr>
          <p:cNvPr id="12" name="Group 11">
            <a:extLst>
              <a:ext uri="{FF2B5EF4-FFF2-40B4-BE49-F238E27FC236}">
                <a16:creationId xmlns:a16="http://schemas.microsoft.com/office/drawing/2014/main" id="{C1E2AB41-5B8A-9942-8E46-8D28D5926644}"/>
              </a:ext>
            </a:extLst>
          </p:cNvPr>
          <p:cNvGrpSpPr/>
          <p:nvPr/>
        </p:nvGrpSpPr>
        <p:grpSpPr>
          <a:xfrm>
            <a:off x="589991" y="755167"/>
            <a:ext cx="4477243" cy="5032799"/>
            <a:chOff x="439162" y="670325"/>
            <a:chExt cx="4477243" cy="5032799"/>
          </a:xfrm>
        </p:grpSpPr>
        <p:sp>
          <p:nvSpPr>
            <p:cNvPr id="5" name="Rectangle: Rounded Corners 4">
              <a:extLst>
                <a:ext uri="{FF2B5EF4-FFF2-40B4-BE49-F238E27FC236}">
                  <a16:creationId xmlns:a16="http://schemas.microsoft.com/office/drawing/2014/main" id="{6C8B7AB3-A257-F3EE-A1CF-96B8102E4861}"/>
                </a:ext>
              </a:extLst>
            </p:cNvPr>
            <p:cNvSpPr/>
            <p:nvPr/>
          </p:nvSpPr>
          <p:spPr>
            <a:xfrm>
              <a:off x="439162" y="2453851"/>
              <a:ext cx="4477243" cy="523782"/>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AF752C1C-53E4-B939-AE05-50BFC127B875}"/>
                </a:ext>
              </a:extLst>
            </p:cNvPr>
            <p:cNvSpPr/>
            <p:nvPr/>
          </p:nvSpPr>
          <p:spPr>
            <a:xfrm>
              <a:off x="439162" y="3387165"/>
              <a:ext cx="4477243" cy="523782"/>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2A617356-9F1B-B5E1-182A-3B71E7F59206}"/>
                </a:ext>
              </a:extLst>
            </p:cNvPr>
            <p:cNvSpPr/>
            <p:nvPr/>
          </p:nvSpPr>
          <p:spPr>
            <a:xfrm>
              <a:off x="439162" y="4313548"/>
              <a:ext cx="4477243" cy="523782"/>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F7101CE-FF20-0BC9-BF9A-21F0FED1E10E}"/>
                </a:ext>
              </a:extLst>
            </p:cNvPr>
            <p:cNvSpPr/>
            <p:nvPr/>
          </p:nvSpPr>
          <p:spPr>
            <a:xfrm>
              <a:off x="439162" y="5179342"/>
              <a:ext cx="4477243" cy="523782"/>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DC16520-01C1-016C-2274-B1982D0B4DEE}"/>
                </a:ext>
              </a:extLst>
            </p:cNvPr>
            <p:cNvSpPr/>
            <p:nvPr/>
          </p:nvSpPr>
          <p:spPr>
            <a:xfrm>
              <a:off x="822713" y="2065962"/>
              <a:ext cx="3560751" cy="3631763"/>
            </a:xfrm>
            <a:prstGeom prst="rect">
              <a:avLst/>
            </a:prstGeom>
          </p:spPr>
          <p:txBody>
            <a:bodyPr wrap="square">
              <a:spAutoFit/>
            </a:bodyPr>
            <a:lstStyle/>
            <a:p>
              <a:pPr algn="ctr" rtl="1">
                <a:lnSpc>
                  <a:spcPct val="300000"/>
                </a:lnSpc>
              </a:pPr>
              <a:r>
                <a:rPr lang="fa-IR" sz="2000" dirty="0">
                  <a:latin typeface="Times New Roman" panose="02020603050405020304" pitchFamily="18" charset="0"/>
                  <a:cs typeface="B Titr" panose="00000700000000000000" pitchFamily="2" charset="-78"/>
                </a:rPr>
                <a:t> </a:t>
              </a:r>
              <a:r>
                <a:rPr lang="fa-IR" sz="2000">
                  <a:latin typeface="Times New Roman" panose="02020603050405020304" pitchFamily="18" charset="0"/>
                  <a:cs typeface="B Titr" panose="00000700000000000000" pitchFamily="2" charset="-78"/>
                </a:rPr>
                <a:t>پاورپوینت دوربین مدار بسته</a:t>
              </a:r>
              <a:endParaRPr lang="en-US" sz="2000" dirty="0">
                <a:latin typeface="Times New Roman" panose="02020603050405020304" pitchFamily="18" charset="0"/>
                <a:cs typeface="B Titr" panose="00000700000000000000" pitchFamily="2" charset="-78"/>
              </a:endParaRPr>
            </a:p>
            <a:p>
              <a:pPr algn="ctr" rtl="1">
                <a:lnSpc>
                  <a:spcPct val="300000"/>
                </a:lnSpc>
              </a:pPr>
              <a:r>
                <a:rPr lang="fa-IR" sz="2000" dirty="0">
                  <a:latin typeface="Times New Roman" panose="02020603050405020304" pitchFamily="18" charset="0"/>
                  <a:cs typeface="B Titr" panose="00000700000000000000" pitchFamily="2" charset="-78"/>
                </a:rPr>
                <a:t>نام پژوهشگر: محمد جواد عزیزپناه   </a:t>
              </a:r>
              <a:endParaRPr lang="en-US" sz="2000" dirty="0">
                <a:latin typeface="Times New Roman" panose="02020603050405020304" pitchFamily="18" charset="0"/>
                <a:cs typeface="B Titr" panose="00000700000000000000" pitchFamily="2" charset="-78"/>
              </a:endParaRPr>
            </a:p>
            <a:p>
              <a:pPr algn="ctr" rtl="1">
                <a:lnSpc>
                  <a:spcPct val="300000"/>
                </a:lnSpc>
              </a:pPr>
              <a:r>
                <a:rPr lang="fa-IR" sz="2000" dirty="0">
                  <a:latin typeface="Times New Roman" panose="02020603050405020304" pitchFamily="18" charset="0"/>
                  <a:cs typeface="B Titr" panose="00000700000000000000" pitchFamily="2" charset="-78"/>
                </a:rPr>
                <a:t>استاد راهنما: علیرضا عزیزی </a:t>
              </a:r>
            </a:p>
            <a:p>
              <a:pPr algn="ctr" rtl="1">
                <a:lnSpc>
                  <a:spcPct val="300000"/>
                </a:lnSpc>
              </a:pPr>
              <a:r>
                <a:rPr lang="fa-IR" sz="2000" dirty="0">
                  <a:latin typeface="Times New Roman" panose="02020603050405020304" pitchFamily="18" charset="0"/>
                  <a:cs typeface="B Titr" panose="00000700000000000000" pitchFamily="2" charset="-78"/>
                </a:rPr>
                <a:t>تاریخ ارائه:</a:t>
              </a:r>
              <a:r>
                <a:rPr lang="en-US" sz="2000" dirty="0">
                  <a:latin typeface="Times New Roman" panose="02020603050405020304" pitchFamily="18" charset="0"/>
                  <a:cs typeface="B Titr" panose="00000700000000000000" pitchFamily="2" charset="-78"/>
                </a:rPr>
                <a:t> </a:t>
              </a:r>
              <a:r>
                <a:rPr lang="fa-IR" sz="2000" dirty="0">
                  <a:latin typeface="Times New Roman" panose="02020603050405020304" pitchFamily="18" charset="0"/>
                  <a:cs typeface="B Titr" panose="00000700000000000000" pitchFamily="2" charset="-78"/>
                </a:rPr>
                <a:t> تابستان ..........</a:t>
              </a:r>
            </a:p>
          </p:txBody>
        </p:sp>
        <p:grpSp>
          <p:nvGrpSpPr>
            <p:cNvPr id="9" name="Group 8">
              <a:extLst>
                <a:ext uri="{FF2B5EF4-FFF2-40B4-BE49-F238E27FC236}">
                  <a16:creationId xmlns:a16="http://schemas.microsoft.com/office/drawing/2014/main" id="{933C7A50-E58B-F0E3-AF73-B37DEE350467}"/>
                </a:ext>
              </a:extLst>
            </p:cNvPr>
            <p:cNvGrpSpPr/>
            <p:nvPr/>
          </p:nvGrpSpPr>
          <p:grpSpPr>
            <a:xfrm>
              <a:off x="1907780" y="670325"/>
              <a:ext cx="1540005" cy="1540005"/>
              <a:chOff x="3311371" y="2423604"/>
              <a:chExt cx="1509204" cy="1509204"/>
            </a:xfrm>
          </p:grpSpPr>
          <p:sp>
            <p:nvSpPr>
              <p:cNvPr id="10" name="Oval 9">
                <a:extLst>
                  <a:ext uri="{FF2B5EF4-FFF2-40B4-BE49-F238E27FC236}">
                    <a16:creationId xmlns:a16="http://schemas.microsoft.com/office/drawing/2014/main" id="{783F7E07-FFF5-959C-8906-7213FDDEE797}"/>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7E5D0F8F-972D-65A0-AE09-0E698633B6F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grpSp>
    </p:spTree>
    <p:extLst>
      <p:ext uri="{BB962C8B-B14F-4D97-AF65-F5344CB8AC3E}">
        <p14:creationId xmlns:p14="http://schemas.microsoft.com/office/powerpoint/2010/main" val="2796307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1">
            <a:extLst>
              <a:ext uri="{FF2B5EF4-FFF2-40B4-BE49-F238E27FC236}">
                <a16:creationId xmlns:a16="http://schemas.microsoft.com/office/drawing/2014/main" id="{075A16E5-B477-A8ED-2CE4-70020BA41632}"/>
              </a:ext>
            </a:extLst>
          </p:cNvPr>
          <p:cNvSpPr/>
          <p:nvPr/>
        </p:nvSpPr>
        <p:spPr>
          <a:xfrm rot="3054922">
            <a:off x="1266079" y="261644"/>
            <a:ext cx="5553360" cy="5905968"/>
          </a:xfrm>
          <a:custGeom>
            <a:avLst/>
            <a:gdLst>
              <a:gd name="connsiteX0" fmla="*/ 0 w 3440783"/>
              <a:gd name="connsiteY0" fmla="*/ 1720392 h 3440783"/>
              <a:gd name="connsiteX1" fmla="*/ 1720392 w 3440783"/>
              <a:gd name="connsiteY1" fmla="*/ 0 h 3440783"/>
              <a:gd name="connsiteX2" fmla="*/ 3440784 w 3440783"/>
              <a:gd name="connsiteY2" fmla="*/ 1720392 h 3440783"/>
              <a:gd name="connsiteX3" fmla="*/ 1720392 w 3440783"/>
              <a:gd name="connsiteY3" fmla="*/ 3440784 h 3440783"/>
              <a:gd name="connsiteX4" fmla="*/ 0 w 3440783"/>
              <a:gd name="connsiteY4" fmla="*/ 1720392 h 3440783"/>
              <a:gd name="connsiteX0" fmla="*/ 455 w 3441239"/>
              <a:gd name="connsiteY0" fmla="*/ 1013381 h 2733773"/>
              <a:gd name="connsiteX1" fmla="*/ 1598298 w 3441239"/>
              <a:gd name="connsiteY1" fmla="*/ 0 h 2733773"/>
              <a:gd name="connsiteX2" fmla="*/ 3441239 w 3441239"/>
              <a:gd name="connsiteY2" fmla="*/ 1013381 h 2733773"/>
              <a:gd name="connsiteX3" fmla="*/ 1720847 w 3441239"/>
              <a:gd name="connsiteY3" fmla="*/ 2733773 h 2733773"/>
              <a:gd name="connsiteX4" fmla="*/ 455 w 3441239"/>
              <a:gd name="connsiteY4" fmla="*/ 1013381 h 2733773"/>
              <a:gd name="connsiteX0" fmla="*/ 138 w 3440922"/>
              <a:gd name="connsiteY0" fmla="*/ 1939010 h 3659402"/>
              <a:gd name="connsiteX1" fmla="*/ 1597981 w 3440922"/>
              <a:gd name="connsiteY1" fmla="*/ 925629 h 3659402"/>
              <a:gd name="connsiteX2" fmla="*/ 3440922 w 3440922"/>
              <a:gd name="connsiteY2" fmla="*/ 1939010 h 3659402"/>
              <a:gd name="connsiteX3" fmla="*/ 1720530 w 3440922"/>
              <a:gd name="connsiteY3" fmla="*/ 3659402 h 3659402"/>
              <a:gd name="connsiteX4" fmla="*/ 138 w 3440922"/>
              <a:gd name="connsiteY4" fmla="*/ 1939010 h 3659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0922" h="3659402">
                <a:moveTo>
                  <a:pt x="138" y="1939010"/>
                </a:moveTo>
                <a:cubicBezTo>
                  <a:pt x="-20287" y="1483381"/>
                  <a:pt x="2240965" y="3112647"/>
                  <a:pt x="1597981" y="925629"/>
                </a:cubicBezTo>
                <a:cubicBezTo>
                  <a:pt x="954997" y="-1261389"/>
                  <a:pt x="3440922" y="988864"/>
                  <a:pt x="3440922" y="1939010"/>
                </a:cubicBezTo>
                <a:cubicBezTo>
                  <a:pt x="3440922" y="2889156"/>
                  <a:pt x="2670676" y="3659402"/>
                  <a:pt x="1720530" y="3659402"/>
                </a:cubicBezTo>
                <a:cubicBezTo>
                  <a:pt x="770384" y="3659402"/>
                  <a:pt x="20563" y="2394639"/>
                  <a:pt x="138" y="1939010"/>
                </a:cubicBezTo>
                <a:close/>
              </a:path>
            </a:pathLst>
          </a:cu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کاربرد های  دوربین مداربسته </a:t>
            </a:r>
          </a:p>
        </p:txBody>
      </p:sp>
      <p:sp>
        <p:nvSpPr>
          <p:cNvPr id="3" name="Rectangle 2"/>
          <p:cNvSpPr/>
          <p:nvPr/>
        </p:nvSpPr>
        <p:spPr>
          <a:xfrm>
            <a:off x="8265109" y="1720106"/>
            <a:ext cx="3580565"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کاربرد اصلی و عمده دوربین های مداربسته در سیستم های حفاظتی است اما کاربرد های آن به سیستم های حفاظتی محدود نبوده و از آن فراتر میرود کاربردهایی از قبیل کاربردهای پلیسی ، نظامی، فضایی ،صنعتی ، کنترل ترافیک ، ارتباطات ویدیویی، و تصویر برداری نامحسوس.</a:t>
            </a:r>
          </a:p>
        </p:txBody>
      </p:sp>
      <p:grpSp>
        <p:nvGrpSpPr>
          <p:cNvPr id="6" name="Group 5">
            <a:extLst>
              <a:ext uri="{FF2B5EF4-FFF2-40B4-BE49-F238E27FC236}">
                <a16:creationId xmlns:a16="http://schemas.microsoft.com/office/drawing/2014/main" id="{DC2DBA25-C8B7-B7A1-C227-A337C8F90F26}"/>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488B07DB-8F7B-17F4-1F33-A6869BB7983B}"/>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26D2554F-366C-4F85-D603-C0C96AA0493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 name="Picture 9">
            <a:extLst>
              <a:ext uri="{FF2B5EF4-FFF2-40B4-BE49-F238E27FC236}">
                <a16:creationId xmlns:a16="http://schemas.microsoft.com/office/drawing/2014/main" id="{A5594C7B-1C96-FB23-EF34-04AAFCD26C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767" y="1112045"/>
            <a:ext cx="6664427" cy="4991812"/>
          </a:xfrm>
          <a:prstGeom prst="rect">
            <a:avLst/>
          </a:prstGeom>
        </p:spPr>
      </p:pic>
      <p:sp>
        <p:nvSpPr>
          <p:cNvPr id="12" name="Rectangle 11">
            <a:extLst>
              <a:ext uri="{FF2B5EF4-FFF2-40B4-BE49-F238E27FC236}">
                <a16:creationId xmlns:a16="http://schemas.microsoft.com/office/drawing/2014/main" id="{778E3770-2797-6F40-1AD2-923493A94694}"/>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8240807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کاربرد های  دوربین مداربسته </a:t>
            </a:r>
          </a:p>
        </p:txBody>
      </p:sp>
      <p:sp>
        <p:nvSpPr>
          <p:cNvPr id="3" name="Rectangle 2"/>
          <p:cNvSpPr/>
          <p:nvPr/>
        </p:nvSpPr>
        <p:spPr>
          <a:xfrm>
            <a:off x="372862" y="1011030"/>
            <a:ext cx="4529426"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جلوگیری از ارتکاب جرایم:</a:t>
            </a:r>
          </a:p>
          <a:p>
            <a:pPr algn="justLow" rtl="1">
              <a:lnSpc>
                <a:spcPct val="250000"/>
              </a:lnSpc>
            </a:pPr>
            <a:r>
              <a:rPr lang="fa-IR" dirty="0">
                <a:latin typeface="Times New Roman" panose="02020603050405020304" pitchFamily="18" charset="0"/>
                <a:cs typeface="B Nazanin" panose="00000400000000000000" pitchFamily="2" charset="-78"/>
              </a:rPr>
              <a:t>کاربرد دوربین های مداربسته در جلوگیری از ارتکاب جرایم بسیار وسیع است. از جلوگیری از جرایم رانندگی تا جرایم جنایی. استفاده نامحسوس از دوربین های مخفی نیز بسیار رواج یافته است. بطور مثال می توان به دوربین های دستگاه های خود پرداز اشاره کرد که برای شناسایی جرایمی چون وارد کردن تصادفی رمز کارت اعتباری کاربرد دارد.</a:t>
            </a:r>
          </a:p>
        </p:txBody>
      </p:sp>
      <p:grpSp>
        <p:nvGrpSpPr>
          <p:cNvPr id="6" name="Group 5">
            <a:extLst>
              <a:ext uri="{FF2B5EF4-FFF2-40B4-BE49-F238E27FC236}">
                <a16:creationId xmlns:a16="http://schemas.microsoft.com/office/drawing/2014/main" id="{253AE484-C214-DE7C-6B37-172DB6195C1B}"/>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1CA2F768-A8F8-16D2-F233-11E064B32CFD}"/>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510475E2-E569-4CD8-9646-76E2D6DEF6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 name="Picture 9">
            <a:extLst>
              <a:ext uri="{FF2B5EF4-FFF2-40B4-BE49-F238E27FC236}">
                <a16:creationId xmlns:a16="http://schemas.microsoft.com/office/drawing/2014/main" id="{7AA86F03-E548-DDA8-7FE3-DE1D51CE4A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1540" y="1342535"/>
            <a:ext cx="5157247" cy="5157247"/>
          </a:xfrm>
          <a:prstGeom prst="rect">
            <a:avLst/>
          </a:prstGeom>
        </p:spPr>
      </p:pic>
      <p:sp>
        <p:nvSpPr>
          <p:cNvPr id="11" name="Rectangle 10">
            <a:extLst>
              <a:ext uri="{FF2B5EF4-FFF2-40B4-BE49-F238E27FC236}">
                <a16:creationId xmlns:a16="http://schemas.microsoft.com/office/drawing/2014/main" id="{7CB98193-BB48-47E1-2277-A5455F82833B}"/>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3423022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کاربرد های  دوربین مداربسته </a:t>
            </a:r>
          </a:p>
        </p:txBody>
      </p:sp>
      <p:sp>
        <p:nvSpPr>
          <p:cNvPr id="4" name="Rectangle 3"/>
          <p:cNvSpPr/>
          <p:nvPr/>
        </p:nvSpPr>
        <p:spPr>
          <a:xfrm>
            <a:off x="390617" y="1114639"/>
            <a:ext cx="11378307" cy="1373453"/>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آخرین تحقیقات آماری از شهر های بزرگ آمریکا و انگلستان نشان می دهد بعد از نصب دوربین های مداربسته در پارکینگ ها ۵۱ درصد از تعداد جرایم کاسته شده است. در فرودگاه ها میزان کاهش جرایم ۲۳% و در سایر مراکز عمومی روی هم رفته این مقدار ۷% بوده است.</a:t>
            </a:r>
            <a:endParaRPr lang="en-US" dirty="0">
              <a:latin typeface="Times New Roman" panose="02020603050405020304" pitchFamily="18" charset="0"/>
              <a:cs typeface="B Nazanin" panose="00000400000000000000" pitchFamily="2" charset="-78"/>
            </a:endParaRPr>
          </a:p>
        </p:txBody>
      </p:sp>
      <p:grpSp>
        <p:nvGrpSpPr>
          <p:cNvPr id="3" name="Group 2">
            <a:extLst>
              <a:ext uri="{FF2B5EF4-FFF2-40B4-BE49-F238E27FC236}">
                <a16:creationId xmlns:a16="http://schemas.microsoft.com/office/drawing/2014/main" id="{46CF891B-6284-D44C-D246-E83D23AC275A}"/>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F2834901-7215-DB7A-BFB2-7969136A9DD8}"/>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4503851E-0A5B-3F47-3623-D44F16598EE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 name="Picture 9">
            <a:extLst>
              <a:ext uri="{FF2B5EF4-FFF2-40B4-BE49-F238E27FC236}">
                <a16:creationId xmlns:a16="http://schemas.microsoft.com/office/drawing/2014/main" id="{07F83E20-B7F0-6E8B-A311-57C9C076BDC4}"/>
              </a:ext>
            </a:extLst>
          </p:cNvPr>
          <p:cNvPicPr>
            <a:picLocks noChangeAspect="1"/>
          </p:cNvPicPr>
          <p:nvPr/>
        </p:nvPicPr>
        <p:blipFill rotWithShape="1">
          <a:blip r:embed="rId4">
            <a:extLst>
              <a:ext uri="{28A0092B-C50C-407E-A947-70E740481C1C}">
                <a14:useLocalDpi xmlns:a14="http://schemas.microsoft.com/office/drawing/2010/main" val="0"/>
              </a:ext>
            </a:extLst>
          </a:blip>
          <a:srcRect t="18739" b="23864"/>
          <a:stretch/>
        </p:blipFill>
        <p:spPr>
          <a:xfrm>
            <a:off x="3319120" y="3429000"/>
            <a:ext cx="4962549" cy="1925505"/>
          </a:xfrm>
          <a:prstGeom prst="rect">
            <a:avLst/>
          </a:prstGeom>
        </p:spPr>
      </p:pic>
      <p:sp>
        <p:nvSpPr>
          <p:cNvPr id="11" name="Rectangle 10">
            <a:extLst>
              <a:ext uri="{FF2B5EF4-FFF2-40B4-BE49-F238E27FC236}">
                <a16:creationId xmlns:a16="http://schemas.microsoft.com/office/drawing/2014/main" id="{14393BF5-E186-4263-AEEF-07E31B004D1F}"/>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7773505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کاربرد های  دوربین مداربسته </a:t>
            </a:r>
          </a:p>
        </p:txBody>
      </p:sp>
      <p:sp>
        <p:nvSpPr>
          <p:cNvPr id="5" name="Rectangle 1"/>
          <p:cNvSpPr>
            <a:spLocks noChangeArrowheads="1"/>
          </p:cNvSpPr>
          <p:nvPr/>
        </p:nvSpPr>
        <p:spPr bwMode="auto">
          <a:xfrm>
            <a:off x="266330" y="897194"/>
            <a:ext cx="11576387" cy="2758447"/>
          </a:xfrm>
          <a:prstGeom prst="rect">
            <a:avLst/>
          </a:prstGeom>
        </p:spPr>
        <p:txBody>
          <a:bodyPr wrap="square">
            <a:spAutoFit/>
          </a:bodyPr>
          <a:lstStyle/>
          <a:p>
            <a:pPr algn="justLow" rtl="1">
              <a:lnSpc>
                <a:spcPct val="250000"/>
              </a:lnSpc>
            </a:pPr>
            <a:r>
              <a:rPr lang="ar-SA" altLang="en-US" b="1" dirty="0">
                <a:latin typeface="Times New Roman" panose="02020603050405020304" pitchFamily="18" charset="0"/>
                <a:cs typeface="B Nazanin" panose="00000400000000000000" pitchFamily="2" charset="-78"/>
              </a:rPr>
              <a:t>کاربرد صنعتی</a:t>
            </a:r>
            <a:r>
              <a:rPr lang="en-US" altLang="en-US" b="1" dirty="0">
                <a:latin typeface="Times New Roman" panose="02020603050405020304" pitchFamily="18" charset="0"/>
                <a:cs typeface="B Nazanin" panose="00000400000000000000" pitchFamily="2" charset="-78"/>
              </a:rPr>
              <a:t>:</a:t>
            </a:r>
          </a:p>
          <a:p>
            <a:pPr algn="justLow" rtl="1">
              <a:lnSpc>
                <a:spcPct val="250000"/>
              </a:lnSpc>
            </a:pPr>
            <a:r>
              <a:rPr lang="ar-SA" altLang="en-US" dirty="0">
                <a:latin typeface="Times New Roman" panose="02020603050405020304" pitchFamily="18" charset="0"/>
                <a:cs typeface="B Nazanin" panose="00000400000000000000" pitchFamily="2" charset="-78"/>
              </a:rPr>
              <a:t>در کارخانجات صنعتی نیز از دوربین های مداربسته در محل ها یا مراحلی از کار که حضور فیزیکی انسان خطرناک،دشوار یا حتی غیر ممکن است نیز بهره گرفته می شود. در کارخانجاتی مثل کارخانجات شیمیایی یا نیروگاه های هسته ای.در مراکز صنعتی استفاده از دوربین های اسکن خط تولید و دوربین های حرارتی رواج زیادی دارد</a:t>
            </a:r>
            <a:r>
              <a:rPr lang="en-US" altLang="en-US" dirty="0">
                <a:latin typeface="Times New Roman" panose="02020603050405020304" pitchFamily="18" charset="0"/>
                <a:cs typeface="B Nazanin" panose="00000400000000000000" pitchFamily="2" charset="-78"/>
              </a:rPr>
              <a:t>.</a:t>
            </a:r>
          </a:p>
        </p:txBody>
      </p:sp>
      <p:grpSp>
        <p:nvGrpSpPr>
          <p:cNvPr id="4" name="Group 3">
            <a:extLst>
              <a:ext uri="{FF2B5EF4-FFF2-40B4-BE49-F238E27FC236}">
                <a16:creationId xmlns:a16="http://schemas.microsoft.com/office/drawing/2014/main" id="{C477B61C-A06E-CE85-7440-984D137593FC}"/>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9DFAB3D1-4917-6120-1572-533A9DF6E891}"/>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3805D386-5D55-D3D7-148A-2D2A74C8FE2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9" name="Picture 8">
            <a:extLst>
              <a:ext uri="{FF2B5EF4-FFF2-40B4-BE49-F238E27FC236}">
                <a16:creationId xmlns:a16="http://schemas.microsoft.com/office/drawing/2014/main" id="{8D1F0A9C-1947-AB21-5947-3F0A83920F3A}"/>
              </a:ext>
            </a:extLst>
          </p:cNvPr>
          <p:cNvPicPr>
            <a:picLocks noChangeAspect="1"/>
          </p:cNvPicPr>
          <p:nvPr/>
        </p:nvPicPr>
        <p:blipFill rotWithShape="1">
          <a:blip r:embed="rId4">
            <a:extLst>
              <a:ext uri="{28A0092B-C50C-407E-A947-70E740481C1C}">
                <a14:useLocalDpi xmlns:a14="http://schemas.microsoft.com/office/drawing/2010/main" val="0"/>
              </a:ext>
            </a:extLst>
          </a:blip>
          <a:srcRect b="17313"/>
          <a:stretch/>
        </p:blipFill>
        <p:spPr>
          <a:xfrm>
            <a:off x="427262" y="3057117"/>
            <a:ext cx="6202444" cy="3419098"/>
          </a:xfrm>
          <a:prstGeom prst="rect">
            <a:avLst/>
          </a:prstGeom>
        </p:spPr>
      </p:pic>
      <p:sp>
        <p:nvSpPr>
          <p:cNvPr id="10" name="Rectangle 9">
            <a:extLst>
              <a:ext uri="{FF2B5EF4-FFF2-40B4-BE49-F238E27FC236}">
                <a16:creationId xmlns:a16="http://schemas.microsoft.com/office/drawing/2014/main" id="{EE5706A3-712C-8C0F-32A1-6BD8AB308AC0}"/>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4568250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کاربرد های  دوربین مداربسته </a:t>
            </a:r>
          </a:p>
        </p:txBody>
      </p:sp>
      <p:sp>
        <p:nvSpPr>
          <p:cNvPr id="5" name="Rectangle 1"/>
          <p:cNvSpPr>
            <a:spLocks noChangeArrowheads="1"/>
          </p:cNvSpPr>
          <p:nvPr/>
        </p:nvSpPr>
        <p:spPr bwMode="auto">
          <a:xfrm>
            <a:off x="6285390" y="931355"/>
            <a:ext cx="5499955" cy="552843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کنترل ترافیک:</a:t>
            </a:r>
          </a:p>
          <a:p>
            <a:pPr algn="justLow" rtl="1">
              <a:lnSpc>
                <a:spcPct val="250000"/>
              </a:lnSpc>
            </a:pPr>
            <a:r>
              <a:rPr lang="fa-IR" dirty="0">
                <a:latin typeface="Times New Roman" panose="02020603050405020304" pitchFamily="18" charset="0"/>
                <a:cs typeface="B Nazanin" panose="00000400000000000000" pitchFamily="2" charset="-78"/>
              </a:rPr>
              <a:t>امروزه در اکثر کشورهای جهان از دوربین های مداربسته برای کنترل ترافیک وسایل نقلیه در سطح گسترده ای استفاده می شود. از جمله کنترل میزان ترافیک در خیابان ها و ارسال اطلاعات توسط </a:t>
            </a:r>
            <a:r>
              <a:rPr lang="en-US" dirty="0" err="1">
                <a:latin typeface="Times New Roman" panose="02020603050405020304" pitchFamily="18" charset="0"/>
                <a:cs typeface="B Nazanin" panose="00000400000000000000" pitchFamily="2" charset="-78"/>
              </a:rPr>
              <a:t>gps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به رانندگانی که قصد عبور از مسیر آن خیابان ها را دارند.تحت نظارت قراردادن تصادفات و شناسایی جرایم رانندگی حداقل کاربرد های دوربین مداربسته در کنترل وسایل نقلیه هستند. شناسایی اتوماتیک پلاک خودروها از جمله آخرین دستاورد های دوربین های مداربسته در این بخش می باشند.</a:t>
            </a:r>
          </a:p>
        </p:txBody>
      </p:sp>
      <p:grpSp>
        <p:nvGrpSpPr>
          <p:cNvPr id="6" name="Group 5">
            <a:extLst>
              <a:ext uri="{FF2B5EF4-FFF2-40B4-BE49-F238E27FC236}">
                <a16:creationId xmlns:a16="http://schemas.microsoft.com/office/drawing/2014/main" id="{4F966975-9C10-8266-3875-F2BD7829802D}"/>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DF9F2CF3-4F83-02D2-D3D5-A91BDBE8BB32}"/>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5A52C8AB-F53A-DA5B-9213-99D54124C44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5" name="Picture 14">
            <a:extLst>
              <a:ext uri="{FF2B5EF4-FFF2-40B4-BE49-F238E27FC236}">
                <a16:creationId xmlns:a16="http://schemas.microsoft.com/office/drawing/2014/main" id="{783D1D30-3FB6-7112-E44E-92320DAA5B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618" y="1461154"/>
            <a:ext cx="4621490" cy="2599588"/>
          </a:xfrm>
          <a:prstGeom prst="rect">
            <a:avLst/>
          </a:prstGeom>
        </p:spPr>
      </p:pic>
      <p:pic>
        <p:nvPicPr>
          <p:cNvPr id="17" name="Picture 16">
            <a:extLst>
              <a:ext uri="{FF2B5EF4-FFF2-40B4-BE49-F238E27FC236}">
                <a16:creationId xmlns:a16="http://schemas.microsoft.com/office/drawing/2014/main" id="{A0563E82-D50C-07A5-4B77-DA8F83002ECB}"/>
              </a:ext>
            </a:extLst>
          </p:cNvPr>
          <p:cNvPicPr>
            <a:picLocks noChangeAspect="1"/>
          </p:cNvPicPr>
          <p:nvPr/>
        </p:nvPicPr>
        <p:blipFill rotWithShape="1">
          <a:blip r:embed="rId5">
            <a:extLst>
              <a:ext uri="{28A0092B-C50C-407E-A947-70E740481C1C}">
                <a14:useLocalDpi xmlns:a14="http://schemas.microsoft.com/office/drawing/2010/main" val="0"/>
              </a:ext>
            </a:extLst>
          </a:blip>
          <a:srcRect r="38120"/>
          <a:stretch/>
        </p:blipFill>
        <p:spPr>
          <a:xfrm>
            <a:off x="3616237" y="4185235"/>
            <a:ext cx="2141788" cy="1946901"/>
          </a:xfrm>
          <a:prstGeom prst="rect">
            <a:avLst/>
          </a:prstGeom>
        </p:spPr>
      </p:pic>
      <p:pic>
        <p:nvPicPr>
          <p:cNvPr id="19" name="Picture 18">
            <a:extLst>
              <a:ext uri="{FF2B5EF4-FFF2-40B4-BE49-F238E27FC236}">
                <a16:creationId xmlns:a16="http://schemas.microsoft.com/office/drawing/2014/main" id="{BA0ACD80-263E-A46A-C15A-18EDFB3458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4618" y="4185235"/>
            <a:ext cx="2920352" cy="1946901"/>
          </a:xfrm>
          <a:prstGeom prst="rect">
            <a:avLst/>
          </a:prstGeom>
        </p:spPr>
      </p:pic>
      <p:sp>
        <p:nvSpPr>
          <p:cNvPr id="20" name="Rectangle 19">
            <a:extLst>
              <a:ext uri="{FF2B5EF4-FFF2-40B4-BE49-F238E27FC236}">
                <a16:creationId xmlns:a16="http://schemas.microsoft.com/office/drawing/2014/main" id="{7C3F86D6-1181-A42B-B6CA-58F24A109ECE}"/>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2962763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کاربرد های  دوربین مداربسته </a:t>
            </a:r>
          </a:p>
        </p:txBody>
      </p:sp>
      <p:sp>
        <p:nvSpPr>
          <p:cNvPr id="5" name="Rectangle 1"/>
          <p:cNvSpPr>
            <a:spLocks noChangeArrowheads="1"/>
          </p:cNvSpPr>
          <p:nvPr/>
        </p:nvSpPr>
        <p:spPr bwMode="auto">
          <a:xfrm>
            <a:off x="644442" y="1011030"/>
            <a:ext cx="4744304"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امنیت نقل و انتقالات:</a:t>
            </a:r>
          </a:p>
          <a:p>
            <a:pPr algn="justLow" rtl="1">
              <a:lnSpc>
                <a:spcPct val="250000"/>
              </a:lnSpc>
            </a:pPr>
            <a:r>
              <a:rPr lang="fa-IR" dirty="0">
                <a:latin typeface="Times New Roman" panose="02020603050405020304" pitchFamily="18" charset="0"/>
                <a:cs typeface="B Nazanin" panose="00000400000000000000" pitchFamily="2" charset="-78"/>
              </a:rPr>
              <a:t>در نقل و انتقلات عمومی از دوربین مداربسته برای جلوگیری از حوادثی که ممکن است در اثر خارج از دید بودن محل صورت بگیرد استفاده می شود. بطور مثال در متروها از دوربین مداربسته برای کنترل درهای ورود و خروج مسافران به منظور اطمینان از اینکه مسافر از در عبور کرده است و یا موارد مشابه آن در اتوبوس ها و قطارهای شهری.</a:t>
            </a:r>
          </a:p>
        </p:txBody>
      </p:sp>
      <p:pic>
        <p:nvPicPr>
          <p:cNvPr id="7" name="Picture 6">
            <a:extLst>
              <a:ext uri="{FF2B5EF4-FFF2-40B4-BE49-F238E27FC236}">
                <a16:creationId xmlns:a16="http://schemas.microsoft.com/office/drawing/2014/main" id="{28AADCBB-10D3-C6F9-02EA-CE195243D1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9398" y="1781174"/>
            <a:ext cx="4876800" cy="3295650"/>
          </a:xfrm>
          <a:prstGeom prst="rect">
            <a:avLst/>
          </a:prstGeom>
        </p:spPr>
      </p:pic>
      <p:sp>
        <p:nvSpPr>
          <p:cNvPr id="8" name="Rectangle 7">
            <a:extLst>
              <a:ext uri="{FF2B5EF4-FFF2-40B4-BE49-F238E27FC236}">
                <a16:creationId xmlns:a16="http://schemas.microsoft.com/office/drawing/2014/main" id="{F8682C87-2B7D-5125-5F30-F975439A6AEF}"/>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6903010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4" name="Rectangle 3"/>
          <p:cNvSpPr/>
          <p:nvPr/>
        </p:nvSpPr>
        <p:spPr>
          <a:xfrm>
            <a:off x="1687616" y="1162609"/>
            <a:ext cx="10205883" cy="369332"/>
          </a:xfrm>
          <a:prstGeom prst="rect">
            <a:avLst/>
          </a:prstGeom>
        </p:spPr>
        <p:txBody>
          <a:bodyPr wrap="square">
            <a:spAutoFit/>
          </a:bodyPr>
          <a:lstStyle/>
          <a:p>
            <a:pPr algn="justLow" rtl="1"/>
            <a:r>
              <a:rPr lang="fa-IR" dirty="0">
                <a:latin typeface="Times New Roman" panose="02020603050405020304" pitchFamily="18" charset="0"/>
                <a:cs typeface="B Nazanin" panose="00000400000000000000" pitchFamily="2" charset="-78"/>
              </a:rPr>
              <a:t>به طورکلی دسته بندی انواع دوربین های مداربسته با توجه به سیگنال ها، شکل ظاهری و یا کاربردهای آن ها می باشد.</a:t>
            </a:r>
            <a:endParaRPr lang="en-US" dirty="0">
              <a:latin typeface="Times New Roman" panose="02020603050405020304" pitchFamily="18" charset="0"/>
              <a:cs typeface="B Nazanin" panose="00000400000000000000" pitchFamily="2" charset="-78"/>
            </a:endParaRPr>
          </a:p>
        </p:txBody>
      </p:sp>
      <p:sp>
        <p:nvSpPr>
          <p:cNvPr id="5" name="Rectangle 4"/>
          <p:cNvSpPr/>
          <p:nvPr/>
        </p:nvSpPr>
        <p:spPr>
          <a:xfrm>
            <a:off x="5797499" y="1674371"/>
            <a:ext cx="6096000" cy="2758447"/>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ازنظر نوع سیگنال: </a:t>
            </a:r>
          </a:p>
          <a:p>
            <a:pPr marL="285750" indent="-285750" algn="justLow" rtl="1">
              <a:lnSpc>
                <a:spcPct val="25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دوربین های آنالوگ</a:t>
            </a:r>
          </a:p>
          <a:p>
            <a:pPr marL="285750" indent="-285750" algn="justLow" rtl="1">
              <a:lnSpc>
                <a:spcPct val="25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دوربین های آی پی تحت شبکه</a:t>
            </a:r>
          </a:p>
          <a:p>
            <a:pPr marL="285750" indent="-285750" algn="justLow" rtl="1">
              <a:lnSpc>
                <a:spcPct val="25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دوربین های دومنظوره</a:t>
            </a:r>
          </a:p>
        </p:txBody>
      </p:sp>
      <p:grpSp>
        <p:nvGrpSpPr>
          <p:cNvPr id="6" name="Group 5">
            <a:extLst>
              <a:ext uri="{FF2B5EF4-FFF2-40B4-BE49-F238E27FC236}">
                <a16:creationId xmlns:a16="http://schemas.microsoft.com/office/drawing/2014/main" id="{044A3BF2-8C4A-CACA-8CFA-D486C7DB71A6}"/>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A5A134FE-D52E-3FC7-8B08-97A9AE14ADEF}"/>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E3C9C1E0-55D5-7FA9-D24A-0DE0DD5959E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 name="Picture 9">
            <a:extLst>
              <a:ext uri="{FF2B5EF4-FFF2-40B4-BE49-F238E27FC236}">
                <a16:creationId xmlns:a16="http://schemas.microsoft.com/office/drawing/2014/main" id="{FE55324B-4D5F-16BF-8E43-A3E6724CAF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8288" y="2029280"/>
            <a:ext cx="3964159" cy="3964159"/>
          </a:xfrm>
          <a:prstGeom prst="rect">
            <a:avLst/>
          </a:prstGeom>
        </p:spPr>
      </p:pic>
      <p:sp>
        <p:nvSpPr>
          <p:cNvPr id="11" name="Rectangle 10">
            <a:extLst>
              <a:ext uri="{FF2B5EF4-FFF2-40B4-BE49-F238E27FC236}">
                <a16:creationId xmlns:a16="http://schemas.microsoft.com/office/drawing/2014/main" id="{0ABC88CA-D708-D16F-65B3-D045037A7E47}"/>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7716337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7954393" y="1712147"/>
            <a:ext cx="3786622"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دوربین های دام </a:t>
            </a:r>
            <a:r>
              <a:rPr lang="fa-IR" sz="1600" dirty="0">
                <a:latin typeface="Times New Roman" panose="02020603050405020304" pitchFamily="18" charset="0"/>
                <a:cs typeface="B Nazanin" panose="00000400000000000000" pitchFamily="2" charset="-78"/>
              </a:rPr>
              <a:t>(</a:t>
            </a:r>
            <a:r>
              <a:rPr lang="en-US" sz="1600" dirty="0">
                <a:latin typeface="Times New Roman" panose="02020603050405020304" pitchFamily="18" charset="0"/>
                <a:cs typeface="B Nazanin" panose="00000400000000000000" pitchFamily="2" charset="-78"/>
              </a:rPr>
              <a:t>DOME</a:t>
            </a:r>
            <a:r>
              <a:rPr lang="fa-IR" sz="1600" dirty="0">
                <a:latin typeface="Times New Roman" panose="02020603050405020304" pitchFamily="18" charset="0"/>
                <a:cs typeface="B Nazanin" panose="00000400000000000000" pitchFamily="2" charset="-78"/>
              </a:rPr>
              <a:t>)</a:t>
            </a:r>
            <a:endParaRPr lang="en-US" sz="1600" dirty="0">
              <a:latin typeface="Times New Roman" panose="02020603050405020304" pitchFamily="18" charset="0"/>
              <a:cs typeface="B Nazanin" panose="00000400000000000000" pitchFamily="2" charset="-78"/>
            </a:endParaRPr>
          </a:p>
          <a:p>
            <a:pPr algn="justLow" rtl="1">
              <a:lnSpc>
                <a:spcPct val="250000"/>
              </a:lnSpc>
            </a:pPr>
            <a:r>
              <a:rPr lang="fa-IR" dirty="0">
                <a:latin typeface="Times New Roman" panose="02020603050405020304" pitchFamily="18" charset="0"/>
                <a:cs typeface="B Nazanin" panose="00000400000000000000" pitchFamily="2" charset="-78"/>
              </a:rPr>
              <a:t>دوربین های صنعتی</a:t>
            </a:r>
          </a:p>
          <a:p>
            <a:pPr algn="justLow" rtl="1">
              <a:lnSpc>
                <a:spcPct val="250000"/>
              </a:lnSpc>
            </a:pPr>
            <a:r>
              <a:rPr lang="fa-IR" dirty="0">
                <a:latin typeface="Times New Roman" panose="02020603050405020304" pitchFamily="18" charset="0"/>
                <a:cs typeface="B Nazanin" panose="00000400000000000000" pitchFamily="2" charset="-78"/>
              </a:rPr>
              <a:t>دوربین های مینیاتوری</a:t>
            </a:r>
          </a:p>
          <a:p>
            <a:pPr algn="justLow" rtl="1">
              <a:lnSpc>
                <a:spcPct val="250000"/>
              </a:lnSpc>
            </a:pPr>
            <a:r>
              <a:rPr lang="fa-IR" dirty="0">
                <a:latin typeface="Times New Roman" panose="02020603050405020304" pitchFamily="18" charset="0"/>
                <a:cs typeface="B Nazanin" panose="00000400000000000000" pitchFamily="2" charset="-78"/>
              </a:rPr>
              <a:t>دوربین های آی آر یا مادون قرمز</a:t>
            </a:r>
          </a:p>
          <a:p>
            <a:pPr algn="justLow" rtl="1">
              <a:lnSpc>
                <a:spcPct val="250000"/>
              </a:lnSpc>
            </a:pPr>
            <a:r>
              <a:rPr lang="fa-IR" dirty="0">
                <a:latin typeface="Times New Roman" panose="02020603050405020304" pitchFamily="18" charset="0"/>
                <a:cs typeface="B Nazanin" panose="00000400000000000000" pitchFamily="2" charset="-78"/>
              </a:rPr>
              <a:t>دوربین های چرخشی </a:t>
            </a:r>
            <a:r>
              <a:rPr lang="fa-IR" sz="1600" dirty="0">
                <a:latin typeface="Times New Roman" panose="02020603050405020304" pitchFamily="18" charset="0"/>
                <a:cs typeface="B Nazanin" panose="00000400000000000000" pitchFamily="2" charset="-78"/>
              </a:rPr>
              <a:t>(</a:t>
            </a:r>
            <a:r>
              <a:rPr lang="en-US" sz="1600" dirty="0">
                <a:latin typeface="Times New Roman" panose="02020603050405020304" pitchFamily="18" charset="0"/>
                <a:cs typeface="B Nazanin" panose="00000400000000000000" pitchFamily="2" charset="-78"/>
              </a:rPr>
              <a:t>PTZ</a:t>
            </a:r>
            <a:r>
              <a:rPr lang="fa-IR" sz="1600"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2567519" y="1031191"/>
            <a:ext cx="9173496" cy="680956"/>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ازنظر شکل ظاهری و کاربردهای متناظر : </a:t>
            </a:r>
            <a:endParaRPr lang="en-US" b="1" dirty="0">
              <a:latin typeface="Times New Roman" panose="02020603050405020304" pitchFamily="18" charset="0"/>
              <a:cs typeface="B Nazanin" panose="00000400000000000000" pitchFamily="2" charset="-78"/>
            </a:endParaRPr>
          </a:p>
        </p:txBody>
      </p:sp>
      <p:grpSp>
        <p:nvGrpSpPr>
          <p:cNvPr id="6" name="Group 5">
            <a:extLst>
              <a:ext uri="{FF2B5EF4-FFF2-40B4-BE49-F238E27FC236}">
                <a16:creationId xmlns:a16="http://schemas.microsoft.com/office/drawing/2014/main" id="{55EF0E9B-7617-6129-059F-46E8B64A56E1}"/>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FE2F2DF5-C785-11CD-9937-1B878630D0C9}"/>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EFFF1CA1-EF9C-0F5A-F270-850F24B59CA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 name="Picture 9">
            <a:extLst>
              <a:ext uri="{FF2B5EF4-FFF2-40B4-BE49-F238E27FC236}">
                <a16:creationId xmlns:a16="http://schemas.microsoft.com/office/drawing/2014/main" id="{8C60B401-EB06-8AE7-0C6D-F8B24CABA4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2358" y="1189593"/>
            <a:ext cx="5243855" cy="5243855"/>
          </a:xfrm>
          <a:prstGeom prst="rect">
            <a:avLst/>
          </a:prstGeom>
        </p:spPr>
      </p:pic>
      <p:sp>
        <p:nvSpPr>
          <p:cNvPr id="11" name="Rectangle 10">
            <a:extLst>
              <a:ext uri="{FF2B5EF4-FFF2-40B4-BE49-F238E27FC236}">
                <a16:creationId xmlns:a16="http://schemas.microsoft.com/office/drawing/2014/main" id="{EF5C7494-32F6-3425-496A-0B9046A25A33}"/>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05796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7892248" y="1098241"/>
            <a:ext cx="3936147" cy="275844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ازنظر قاب و پوشش :</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دوربین های ضد آب قاب بزرگ (پمپ بنزینی)</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دوربین های مخفی</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دوربین های قاب فانتزی</a:t>
            </a:r>
          </a:p>
        </p:txBody>
      </p:sp>
      <p:grpSp>
        <p:nvGrpSpPr>
          <p:cNvPr id="6" name="Group 5">
            <a:extLst>
              <a:ext uri="{FF2B5EF4-FFF2-40B4-BE49-F238E27FC236}">
                <a16:creationId xmlns:a16="http://schemas.microsoft.com/office/drawing/2014/main" id="{1114AA8D-AF6D-ADFE-B48B-7DB501CD4DF1}"/>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F88CF3B0-C179-A2C6-1C47-C769FC021FBC}"/>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B8679A7-D426-11C8-DDFE-A841411251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 name="Picture 9">
            <a:extLst>
              <a:ext uri="{FF2B5EF4-FFF2-40B4-BE49-F238E27FC236}">
                <a16:creationId xmlns:a16="http://schemas.microsoft.com/office/drawing/2014/main" id="{CD216CA3-4AE1-7B89-2774-B6B212C4DBF7}"/>
              </a:ext>
            </a:extLst>
          </p:cNvPr>
          <p:cNvPicPr>
            <a:picLocks noChangeAspect="1"/>
          </p:cNvPicPr>
          <p:nvPr/>
        </p:nvPicPr>
        <p:blipFill rotWithShape="1">
          <a:blip r:embed="rId4">
            <a:extLst>
              <a:ext uri="{28A0092B-C50C-407E-A947-70E740481C1C}">
                <a14:useLocalDpi xmlns:a14="http://schemas.microsoft.com/office/drawing/2010/main" val="0"/>
              </a:ext>
            </a:extLst>
          </a:blip>
          <a:srcRect t="14783" b="17288"/>
          <a:stretch/>
        </p:blipFill>
        <p:spPr>
          <a:xfrm flipH="1">
            <a:off x="1158588" y="1023260"/>
            <a:ext cx="6972779" cy="4736499"/>
          </a:xfrm>
          <a:prstGeom prst="rect">
            <a:avLst/>
          </a:prstGeom>
        </p:spPr>
      </p:pic>
      <p:sp>
        <p:nvSpPr>
          <p:cNvPr id="11" name="Rectangle 10">
            <a:extLst>
              <a:ext uri="{FF2B5EF4-FFF2-40B4-BE49-F238E27FC236}">
                <a16:creationId xmlns:a16="http://schemas.microsoft.com/office/drawing/2014/main" id="{5147D4D4-ACBF-3DF5-475E-BF1A7BAECC60}"/>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25434077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4331153" y="1552148"/>
            <a:ext cx="7448918" cy="3450945"/>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۱. دوربین های مداربسته سیگنال آنالوگ</a:t>
            </a:r>
          </a:p>
          <a:p>
            <a:pPr algn="justLow" rtl="1">
              <a:lnSpc>
                <a:spcPct val="250000"/>
              </a:lnSpc>
            </a:pPr>
            <a:r>
              <a:rPr lang="fa-IR" dirty="0">
                <a:latin typeface="Times New Roman" panose="02020603050405020304" pitchFamily="18" charset="0"/>
                <a:cs typeface="B Nazanin" panose="00000400000000000000" pitchFamily="2" charset="-78"/>
              </a:rPr>
              <a:t>به طورکلی این نوع دوربین ها را می توان نسل ابتدایی دوربین های مداربسته دانست که برای دریافت و ارسال اطلاعات صدا و تصویر از امواجی به نام امواج آنالوگ استفاده می کنند. درواقع صدا و تصویر این نوع از دوربین ها هر یک توسط کابل دو رشته ای جداگانه منتقل می شوند که یک رشته از این سیم ها نقش جلوگیری از نویز بر سیم های اصلی را ایفا می کند.</a:t>
            </a:r>
          </a:p>
        </p:txBody>
      </p:sp>
      <p:pic>
        <p:nvPicPr>
          <p:cNvPr id="3" name="Picture 2"/>
          <p:cNvPicPr>
            <a:picLocks noChangeAspect="1"/>
          </p:cNvPicPr>
          <p:nvPr/>
        </p:nvPicPr>
        <p:blipFill>
          <a:blip r:embed="rId2"/>
          <a:stretch>
            <a:fillRect/>
          </a:stretch>
        </p:blipFill>
        <p:spPr>
          <a:xfrm>
            <a:off x="589280" y="1261932"/>
            <a:ext cx="3547110" cy="2533650"/>
          </a:xfrm>
          <a:prstGeom prst="rect">
            <a:avLst/>
          </a:prstGeom>
        </p:spPr>
      </p:pic>
      <p:pic>
        <p:nvPicPr>
          <p:cNvPr id="4" name="Picture 3"/>
          <p:cNvPicPr>
            <a:picLocks noChangeAspect="1"/>
          </p:cNvPicPr>
          <p:nvPr/>
        </p:nvPicPr>
        <p:blipFill rotWithShape="1">
          <a:blip r:embed="rId3"/>
          <a:srcRect l="3467" t="22894" r="8267" b="29400"/>
          <a:stretch/>
        </p:blipFill>
        <p:spPr>
          <a:xfrm>
            <a:off x="467360" y="4615764"/>
            <a:ext cx="3210560" cy="1735229"/>
          </a:xfrm>
          <a:prstGeom prst="rect">
            <a:avLst/>
          </a:prstGeom>
        </p:spPr>
      </p:pic>
      <p:grpSp>
        <p:nvGrpSpPr>
          <p:cNvPr id="6" name="Group 5">
            <a:extLst>
              <a:ext uri="{FF2B5EF4-FFF2-40B4-BE49-F238E27FC236}">
                <a16:creationId xmlns:a16="http://schemas.microsoft.com/office/drawing/2014/main" id="{A57CBE0F-7CC0-AAF7-C05D-C0AD661784CF}"/>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B8CFB9B7-8598-2392-62B8-9BA3BD82F976}"/>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9427D646-484A-9353-9614-E15C7B6B11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352515" y="2464749"/>
              <a:ext cx="1426915" cy="1426914"/>
            </a:xfrm>
            <a:prstGeom prst="rect">
              <a:avLst/>
            </a:prstGeom>
          </p:spPr>
        </p:pic>
      </p:grpSp>
      <p:sp>
        <p:nvSpPr>
          <p:cNvPr id="9" name="Rectangle 8">
            <a:extLst>
              <a:ext uri="{FF2B5EF4-FFF2-40B4-BE49-F238E27FC236}">
                <a16:creationId xmlns:a16="http://schemas.microsoft.com/office/drawing/2014/main" id="{92815D51-736E-9207-72B1-7177786DCC31}"/>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2032849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دوربین مداربسته چیست؟</a:t>
            </a:r>
            <a:endParaRPr lang="en-US" sz="2000" dirty="0">
              <a:cs typeface="B Titr" panose="00000700000000000000" pitchFamily="2" charset="-78"/>
            </a:endParaRPr>
          </a:p>
        </p:txBody>
      </p:sp>
      <p:sp>
        <p:nvSpPr>
          <p:cNvPr id="3" name="Rectangle 2"/>
          <p:cNvSpPr/>
          <p:nvPr/>
        </p:nvSpPr>
        <p:spPr>
          <a:xfrm>
            <a:off x="539249" y="1314786"/>
            <a:ext cx="4529902"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سیستم نمایش مداربسته و یا همان دوربین مداربسته همان طور که از نام آن پیداست به مجموعه دوربین هایی گفته می شود که ممکن است در یک و یا چند محل نصب گردند، ثابت بوده و قابل رؤیت یا پنهان سازی در محیط های مختلف را دارا می باشند. جالب است بدانید که این دوربین ها در حالت کلی به یک دستگاه پردازشگر تصویر متصل هستند و به دو دسته دوربین های آنالوگ و دیجیتال تقسیم می شوند.</a:t>
            </a:r>
            <a:endParaRPr lang="en-US" dirty="0">
              <a:latin typeface="Times New Roman" panose="02020603050405020304" pitchFamily="18" charset="0"/>
              <a:cs typeface="B Nazanin" panose="00000400000000000000" pitchFamily="2" charset="-78"/>
            </a:endParaRPr>
          </a:p>
        </p:txBody>
      </p:sp>
      <p:grpSp>
        <p:nvGrpSpPr>
          <p:cNvPr id="6" name="Group 5">
            <a:extLst>
              <a:ext uri="{FF2B5EF4-FFF2-40B4-BE49-F238E27FC236}">
                <a16:creationId xmlns:a16="http://schemas.microsoft.com/office/drawing/2014/main" id="{FBEEC158-4144-76A6-CA5B-DA0812968071}"/>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8C807C82-F207-6315-FC5D-E86E6D718F4B}"/>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B780FD26-F7AD-4CEC-EA3E-3F4881C4320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2" name="Picture 11">
            <a:extLst>
              <a:ext uri="{FF2B5EF4-FFF2-40B4-BE49-F238E27FC236}">
                <a16:creationId xmlns:a16="http://schemas.microsoft.com/office/drawing/2014/main" id="{C42A88FD-4293-EE43-F7A5-4BEF2F4D3449}"/>
              </a:ext>
            </a:extLst>
          </p:cNvPr>
          <p:cNvPicPr>
            <a:picLocks noChangeAspect="1"/>
          </p:cNvPicPr>
          <p:nvPr/>
        </p:nvPicPr>
        <p:blipFill rotWithShape="1">
          <a:blip r:embed="rId4">
            <a:extLst>
              <a:ext uri="{28A0092B-C50C-407E-A947-70E740481C1C}">
                <a14:useLocalDpi xmlns:a14="http://schemas.microsoft.com/office/drawing/2010/main" val="0"/>
              </a:ext>
            </a:extLst>
          </a:blip>
          <a:srcRect l="9162" r="10541"/>
          <a:stretch/>
        </p:blipFill>
        <p:spPr>
          <a:xfrm>
            <a:off x="5463988" y="2215300"/>
            <a:ext cx="6188763" cy="2752626"/>
          </a:xfrm>
          <a:prstGeom prst="rect">
            <a:avLst/>
          </a:prstGeom>
        </p:spPr>
      </p:pic>
      <p:sp>
        <p:nvSpPr>
          <p:cNvPr id="14" name="Rectangle 13">
            <a:extLst>
              <a:ext uri="{FF2B5EF4-FFF2-40B4-BE49-F238E27FC236}">
                <a16:creationId xmlns:a16="http://schemas.microsoft.com/office/drawing/2014/main" id="{FEFA5032-C0CD-A10F-66EF-C6A72D0EA40E}"/>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3681202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507459" y="1134897"/>
            <a:ext cx="5706910"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کیفیت این دوربین ها همان گونه که از نامشان پیداست تابعی از امواج آنالوگ است. جالب است بدانید که امواج آنالوگ همواره در معرض انواع نویز قرار دارند و همین نویز گیری نیز عاملی برای کنار رفتن آن ها به مرورزمان در کشورهای پیشرفته شد چراکه نویزهای مختلف الکترومغناطیسی و نویزهای ناشی از نوسانات برق همواره یکی از تهدیدات جدی بر کیفیت دوربین های مداربسته آنالوگ بوده و هست؛ بنابراین و به همین دلیل استفاده از کابل ها و تجهیزات باکیفیت بالا روی کیفیت تصویر در این نوع دوربین ها تأثیر بسزایی دارد.</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4977" y="1403214"/>
            <a:ext cx="4789564" cy="4789564"/>
          </a:xfrm>
          <a:prstGeom prst="rect">
            <a:avLst/>
          </a:prstGeom>
        </p:spPr>
      </p:pic>
      <p:grpSp>
        <p:nvGrpSpPr>
          <p:cNvPr id="4" name="Group 3">
            <a:extLst>
              <a:ext uri="{FF2B5EF4-FFF2-40B4-BE49-F238E27FC236}">
                <a16:creationId xmlns:a16="http://schemas.microsoft.com/office/drawing/2014/main" id="{70556CA9-5B1A-B442-0E10-24ED4EE208CC}"/>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2D978B7D-023F-0806-62D7-96F7B59983BE}"/>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B931CB89-BF8A-4FED-F20D-B98745CBEB6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8" name="Rectangle 7">
            <a:extLst>
              <a:ext uri="{FF2B5EF4-FFF2-40B4-BE49-F238E27FC236}">
                <a16:creationId xmlns:a16="http://schemas.microsoft.com/office/drawing/2014/main" id="{9ECA730C-B413-7711-451B-CDF049AA151B}"/>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3651305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369903" y="946726"/>
            <a:ext cx="11452194"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درباره ی نقطه ضعف این نوع سیستم ها می توان بیان کرد که درزمانی که نیاز به ارسال تصاویر و صدا به صورت بی سیم باشد، عملکرد مناسبی را شاهد نخواهیم بود. درواقع این روش کیفیت تصویر را بیش ازپیش تحت تأثیر امواج نویز و تداخلی قرار می دهد، ضمن اینکه امکان رصد کردن تصاویر در محدوده ی ارسالی برای هر کس دیگر به سادگی فراهم است و همین مسئله می تواند عاملی برای عدم امنیت و اطمینان نداشتن از ارسال تصاویر بدون خطرِ دسترسی به دیگران باشد.</a:t>
            </a:r>
          </a:p>
        </p:txBody>
      </p:sp>
      <p:grpSp>
        <p:nvGrpSpPr>
          <p:cNvPr id="6" name="Group 5">
            <a:extLst>
              <a:ext uri="{FF2B5EF4-FFF2-40B4-BE49-F238E27FC236}">
                <a16:creationId xmlns:a16="http://schemas.microsoft.com/office/drawing/2014/main" id="{A3F70218-E2AE-E627-699B-CDE995689A24}"/>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2F86025A-0B85-AA52-AC90-9EE1BC6B3451}"/>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670A414E-EC2B-B181-E977-83EA84635C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 name="Picture 9">
            <a:extLst>
              <a:ext uri="{FF2B5EF4-FFF2-40B4-BE49-F238E27FC236}">
                <a16:creationId xmlns:a16="http://schemas.microsoft.com/office/drawing/2014/main" id="{63897114-5728-04CF-7986-3B0992666C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2602" y="3488727"/>
            <a:ext cx="2985914" cy="2985914"/>
          </a:xfrm>
          <a:prstGeom prst="rect">
            <a:avLst/>
          </a:prstGeom>
        </p:spPr>
      </p:pic>
      <p:pic>
        <p:nvPicPr>
          <p:cNvPr id="12" name="Picture 11">
            <a:extLst>
              <a:ext uri="{FF2B5EF4-FFF2-40B4-BE49-F238E27FC236}">
                <a16:creationId xmlns:a16="http://schemas.microsoft.com/office/drawing/2014/main" id="{8B770B11-5D60-3252-2E6A-38FA4E75B0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2113" y="3135730"/>
            <a:ext cx="5298649" cy="3173641"/>
          </a:xfrm>
          <a:prstGeom prst="rect">
            <a:avLst/>
          </a:prstGeom>
        </p:spPr>
      </p:pic>
      <p:sp>
        <p:nvSpPr>
          <p:cNvPr id="13" name="Rectangle 12">
            <a:extLst>
              <a:ext uri="{FF2B5EF4-FFF2-40B4-BE49-F238E27FC236}">
                <a16:creationId xmlns:a16="http://schemas.microsoft.com/office/drawing/2014/main" id="{4D00D16C-6135-FBCD-80E4-038BC76C65CD}"/>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40384864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381593" y="1194477"/>
            <a:ext cx="4607657"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در کنار همه این مسائل برای ضبط تصاویر آنالوگ نیز چاره ای از روی آوردن به سیستم دیجیتال نیست چراکه درنهایت باید تصاویر آنالوگ به دیجیتال تبدیل شوند. بدین منظور از دستگاه ضبط تصاویر دیجیتال (دی وی آر) استفاده می شود. دی وی آرها دستگاه های مختص ضبط و کنترل تصاویر دوربین های آنالوگ هستند. لازم به ذکر است که این دستگاه امکان کنترل و ارتباط دیجیتال با شبکه را نیز فراهم می کند.</a:t>
            </a:r>
          </a:p>
        </p:txBody>
      </p:sp>
      <p:grpSp>
        <p:nvGrpSpPr>
          <p:cNvPr id="4" name="Group 3">
            <a:extLst>
              <a:ext uri="{FF2B5EF4-FFF2-40B4-BE49-F238E27FC236}">
                <a16:creationId xmlns:a16="http://schemas.microsoft.com/office/drawing/2014/main" id="{2127A4EE-FCE2-7E1F-6FAE-5211FD20F18D}"/>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DCBBF7A4-C7BA-A336-7B59-18BBF0241E7C}"/>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19A35D32-E1DE-924F-D755-47EA28D5EC5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9" name="Picture 8">
            <a:extLst>
              <a:ext uri="{FF2B5EF4-FFF2-40B4-BE49-F238E27FC236}">
                <a16:creationId xmlns:a16="http://schemas.microsoft.com/office/drawing/2014/main" id="{FFDAE1A5-29C3-1C45-EB77-9A84EF83A3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2785" y="1573655"/>
            <a:ext cx="4184869" cy="4184869"/>
          </a:xfrm>
          <a:prstGeom prst="rect">
            <a:avLst/>
          </a:prstGeom>
        </p:spPr>
      </p:pic>
      <p:sp>
        <p:nvSpPr>
          <p:cNvPr id="10" name="Rectangle 9">
            <a:extLst>
              <a:ext uri="{FF2B5EF4-FFF2-40B4-BE49-F238E27FC236}">
                <a16:creationId xmlns:a16="http://schemas.microsoft.com/office/drawing/2014/main" id="{1FB73101-963C-E3EE-496E-816E3457BAAE}"/>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3165286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889198" y="1357279"/>
            <a:ext cx="10012580" cy="4143442"/>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به دلیل قیمت پایین تر دوربین های آنالوگ نسبت به دوربین های دیجیتال این دوربین ها به عنوان دوربین های مداربسته رایج در بازار ایران شناخته می شوند. گرچه اخیراً بازار به سمت دیجیتال شدن پیش می رود و بسیاری از سازمان ها به سوی دوربین های آی پی تحت شبکه متمایل شده اند اما هنوز نیز سرعت جایگزینی این نسل قبلی دوربین ها با نسل جدید دوربین های دیجیتال کند است؛ که این مسئله در ایران را می تواند به علت نیاز به دانش شبکه ای دانست. بسیاری از شرکت ها کارمندان خود را تنها به منظور راه اندازی و نصب دوربین های آنالوگ آموزش می دهند و از آموزش های نسبتاً پیچیده شبکه ای در مورد دوربین های دیجیتال صرف نظر می کنند؛ بنابراین همین امر واردکنندگان دوربین های مداربسته را نیز به واردات بیشتر دوربین های آنالوگ نسبت به دوربین های دیجیتال سوق می دهد.</a:t>
            </a:r>
          </a:p>
        </p:txBody>
      </p:sp>
      <p:grpSp>
        <p:nvGrpSpPr>
          <p:cNvPr id="4" name="Group 3">
            <a:extLst>
              <a:ext uri="{FF2B5EF4-FFF2-40B4-BE49-F238E27FC236}">
                <a16:creationId xmlns:a16="http://schemas.microsoft.com/office/drawing/2014/main" id="{2552EFF9-2D33-F98E-07FD-A0BECEB22864}"/>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6226087A-5D62-F437-6731-322FDBD96971}"/>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ADC84DCB-7CE4-846C-726E-0ABA953F9B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sp>
        <p:nvSpPr>
          <p:cNvPr id="8" name="Rectangle 7">
            <a:extLst>
              <a:ext uri="{FF2B5EF4-FFF2-40B4-BE49-F238E27FC236}">
                <a16:creationId xmlns:a16="http://schemas.microsoft.com/office/drawing/2014/main" id="{3997C24D-E8A0-2A9D-D522-6A6444FCAC6B}"/>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5620817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412955" y="3737695"/>
            <a:ext cx="11366090"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به طورکلی درباره ی مزایای دوربین های آنالوگ می توان به قیمت ارزان آن نسبت به سایر مدل ها، تنوع گسترده در بازار ایران و سادگی در نصب نسبت به دوربین های دیجیتال اشاره کرد.</a:t>
            </a:r>
          </a:p>
          <a:p>
            <a:pPr algn="justLow" rtl="1">
              <a:lnSpc>
                <a:spcPct val="250000"/>
              </a:lnSpc>
            </a:pPr>
            <a:r>
              <a:rPr lang="fa-IR" dirty="0">
                <a:latin typeface="Times New Roman" panose="02020603050405020304" pitchFamily="18" charset="0"/>
                <a:cs typeface="B Nazanin" panose="00000400000000000000" pitchFamily="2" charset="-78"/>
              </a:rPr>
              <a:t>درباره ی معایب دوربین های آنالوگ نیز می توان به کیفیت پایین تر آن نسبت به دیجیتال، امکان نویز پذیری بالا، هزینه بالای سیم کشی و ارتباط بی سیم با کیفیت پایین و ناامن اشاره کرد.</a:t>
            </a:r>
          </a:p>
        </p:txBody>
      </p:sp>
      <p:pic>
        <p:nvPicPr>
          <p:cNvPr id="3" name="Picture 2"/>
          <p:cNvPicPr>
            <a:picLocks noChangeAspect="1"/>
          </p:cNvPicPr>
          <p:nvPr/>
        </p:nvPicPr>
        <p:blipFill rotWithShape="1">
          <a:blip r:embed="rId2"/>
          <a:srcRect l="5867" t="17133" r="4666" b="15934"/>
          <a:stretch/>
        </p:blipFill>
        <p:spPr>
          <a:xfrm>
            <a:off x="471948" y="1142897"/>
            <a:ext cx="3055729" cy="2286104"/>
          </a:xfrm>
          <a:prstGeom prst="rect">
            <a:avLst/>
          </a:prstGeom>
        </p:spPr>
      </p:pic>
      <p:grpSp>
        <p:nvGrpSpPr>
          <p:cNvPr id="4" name="Group 3">
            <a:extLst>
              <a:ext uri="{FF2B5EF4-FFF2-40B4-BE49-F238E27FC236}">
                <a16:creationId xmlns:a16="http://schemas.microsoft.com/office/drawing/2014/main" id="{BB76E637-CEAE-5F51-6993-895A692B379D}"/>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10D3837F-339F-29BE-622D-ADFD102695BC}"/>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1A6AE488-EB5B-C479-F578-7C79BFF4F41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pic>
        <p:nvPicPr>
          <p:cNvPr id="9" name="Picture 8">
            <a:extLst>
              <a:ext uri="{FF2B5EF4-FFF2-40B4-BE49-F238E27FC236}">
                <a16:creationId xmlns:a16="http://schemas.microsoft.com/office/drawing/2014/main" id="{1FC00945-CD34-F3FD-20E5-C6DD88E10D49}"/>
              </a:ext>
            </a:extLst>
          </p:cNvPr>
          <p:cNvPicPr>
            <a:picLocks noChangeAspect="1"/>
          </p:cNvPicPr>
          <p:nvPr/>
        </p:nvPicPr>
        <p:blipFill rotWithShape="1">
          <a:blip r:embed="rId5">
            <a:extLst>
              <a:ext uri="{28A0092B-C50C-407E-A947-70E740481C1C}">
                <a14:useLocalDpi xmlns:a14="http://schemas.microsoft.com/office/drawing/2010/main" val="0"/>
              </a:ext>
            </a:extLst>
          </a:blip>
          <a:srcRect r="24787"/>
          <a:stretch/>
        </p:blipFill>
        <p:spPr>
          <a:xfrm>
            <a:off x="9492595" y="1060325"/>
            <a:ext cx="2517153" cy="2677370"/>
          </a:xfrm>
          <a:prstGeom prst="rect">
            <a:avLst/>
          </a:prstGeom>
        </p:spPr>
      </p:pic>
      <p:sp>
        <p:nvSpPr>
          <p:cNvPr id="10" name="Rectangle 9">
            <a:extLst>
              <a:ext uri="{FF2B5EF4-FFF2-40B4-BE49-F238E27FC236}">
                <a16:creationId xmlns:a16="http://schemas.microsoft.com/office/drawing/2014/main" id="{B16AA158-FDE0-B099-FB2C-E77364FDA480}"/>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2701764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298803" y="1065404"/>
            <a:ext cx="11539238"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۲. دوربین های آی پی تحت شبکه</a:t>
            </a:r>
          </a:p>
          <a:p>
            <a:pPr algn="justLow" rtl="1">
              <a:lnSpc>
                <a:spcPct val="250000"/>
              </a:lnSpc>
            </a:pPr>
            <a:r>
              <a:rPr lang="fa-IR" dirty="0">
                <a:latin typeface="Times New Roman" panose="02020603050405020304" pitchFamily="18" charset="0"/>
                <a:cs typeface="B Nazanin" panose="00000400000000000000" pitchFamily="2" charset="-78"/>
              </a:rPr>
              <a:t>دوربین های آی پی تحت شبکه نسل جدید دوربین های مداربسته هستند. امروزه بازارهای جهانی تمایل زیادی به دوربین های دیجیتال نشان داده و این گونه دوربین ها از امواج کاملاً دیجیتال برای تحلیل و ارسال داده های تصویر و صدا استفاده می کنند. به طورکلی برخلاف دوربین های آنالوگ، این دوربین ها از همان ابتدای دریافت تصاویر امواج را دیجیتال می کنند و ضمن به کارگیری از امواج دیجیتال، آن ها را تحت بستر شبکه کنترل و مرتبط می سازند. درواقع هر دوربین همانند یک وسیله در شبکه عمل می کند و به وسیله شناسه شبکه آی پی و در قالب الگوها و قوانین شبکه به مرکز کنترل متصل می گردد که همین ویژگی تحت شبکه بودن در این دوربین های مداربسته مزایای زیادی را برای کاربران به همراه می آورد</a:t>
            </a:r>
          </a:p>
        </p:txBody>
      </p:sp>
      <p:pic>
        <p:nvPicPr>
          <p:cNvPr id="3" name="Picture 2"/>
          <p:cNvPicPr>
            <a:picLocks noChangeAspect="1"/>
          </p:cNvPicPr>
          <p:nvPr/>
        </p:nvPicPr>
        <p:blipFill rotWithShape="1">
          <a:blip r:embed="rId2"/>
          <a:srcRect l="-1810" t="-2199" r="1810" b="2199"/>
          <a:stretch/>
        </p:blipFill>
        <p:spPr>
          <a:xfrm>
            <a:off x="646922" y="4728936"/>
            <a:ext cx="2566794" cy="1760088"/>
          </a:xfrm>
          <a:prstGeom prst="rect">
            <a:avLst/>
          </a:prstGeom>
        </p:spPr>
      </p:pic>
      <p:grpSp>
        <p:nvGrpSpPr>
          <p:cNvPr id="4" name="Group 3">
            <a:extLst>
              <a:ext uri="{FF2B5EF4-FFF2-40B4-BE49-F238E27FC236}">
                <a16:creationId xmlns:a16="http://schemas.microsoft.com/office/drawing/2014/main" id="{D1416BD1-F5F6-9186-1B06-B8D7784F4523}"/>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7A2ACF3C-903A-021C-8D03-989E5121F665}"/>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62D28ACE-4715-E7B9-76B8-6D758202077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8" name="Rectangle 7">
            <a:extLst>
              <a:ext uri="{FF2B5EF4-FFF2-40B4-BE49-F238E27FC236}">
                <a16:creationId xmlns:a16="http://schemas.microsoft.com/office/drawing/2014/main" id="{65C13814-92FD-A227-0081-B9201267FD9F}"/>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29113233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344129" y="3089958"/>
            <a:ext cx="11503741"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کاربرد دوربین های آی پی آنجایی نمود پیدا می کند که در پروژه های بزرگ بهینه سازی سیستم یک امتیاز محسوب می شود. اینکه چگونه تصاویر با حداقل کابل ارتباطی و با بالاترین کیفیت ممکن به مرکز نظارتی منتقل شود تنها از سیستم های تحت بستر شبکه برمی آید. امروزه یکی از دغدغه های مردم، عدم تمایل به وجود هرگونه سیم ارتباطی است. به همین دلیل است که شرکت های جهان تمام تلاش خود را بر ارتباطات بی سیم متمرکز می کنند. درواقع در سیستم های مداربسته که نیاز به کابل ارتباطی است دوربین های تحت شبکه می توانند با ارتباطات سری و شبکه ای از افزایش تعداد سیم جلوگیری کنند. همچنین در دوربین های شبکه می توان از ارتباط کاملاً بی سیم نیز استفاده کرد.</a:t>
            </a:r>
          </a:p>
        </p:txBody>
      </p:sp>
      <p:pic>
        <p:nvPicPr>
          <p:cNvPr id="4" name="Picture 3"/>
          <p:cNvPicPr>
            <a:picLocks noChangeAspect="1"/>
          </p:cNvPicPr>
          <p:nvPr/>
        </p:nvPicPr>
        <p:blipFill rotWithShape="1">
          <a:blip r:embed="rId2"/>
          <a:srcRect l="5178" t="26694" r="8176" b="27112"/>
          <a:stretch/>
        </p:blipFill>
        <p:spPr>
          <a:xfrm>
            <a:off x="508001" y="1080398"/>
            <a:ext cx="3769359" cy="2009560"/>
          </a:xfrm>
          <a:prstGeom prst="rect">
            <a:avLst/>
          </a:prstGeom>
        </p:spPr>
      </p:pic>
      <p:grpSp>
        <p:nvGrpSpPr>
          <p:cNvPr id="3" name="Group 2">
            <a:extLst>
              <a:ext uri="{FF2B5EF4-FFF2-40B4-BE49-F238E27FC236}">
                <a16:creationId xmlns:a16="http://schemas.microsoft.com/office/drawing/2014/main" id="{C8D17694-0909-E56E-8C6E-A3611761CDC5}"/>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6A041845-D286-C8FD-1E21-3B2C33FA1DA7}"/>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DB67153D-73D7-2D10-81D9-D6641917FE9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8" name="Rectangle 7">
            <a:extLst>
              <a:ext uri="{FF2B5EF4-FFF2-40B4-BE49-F238E27FC236}">
                <a16:creationId xmlns:a16="http://schemas.microsoft.com/office/drawing/2014/main" id="{EF014FCB-4608-51AF-EFA8-D471D6D63281}"/>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5860209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6537615" y="1626764"/>
            <a:ext cx="4666005"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دوربین های تحت شبکه ارتباط نزدیکی با شبکه جهانی اینترنت دارند. می توانند از شبکه داخلی به شبکه اینترنت متصل شوند و یا حتی مستقل از شبکه داخلی به اینترنت مرتبط شده و از آن طریق کنترل شوند. همچنین سیستم ضبط تصاویر سرراستی نیز دارد و به همین دلیل مفهوم ضبط دیجیتال جای خود را به مفهوم کاربردی تر ضبط شبکه می دهد.</a:t>
            </a:r>
          </a:p>
        </p:txBody>
      </p:sp>
      <p:pic>
        <p:nvPicPr>
          <p:cNvPr id="6" name="Picture 5"/>
          <p:cNvPicPr>
            <a:picLocks noChangeAspect="1"/>
          </p:cNvPicPr>
          <p:nvPr/>
        </p:nvPicPr>
        <p:blipFill rotWithShape="1">
          <a:blip r:embed="rId2"/>
          <a:srcRect l="15708" t="3463" r="5742" b="8169"/>
          <a:stretch/>
        </p:blipFill>
        <p:spPr>
          <a:xfrm>
            <a:off x="681903" y="1091954"/>
            <a:ext cx="4419383" cy="4971806"/>
          </a:xfrm>
          <a:prstGeom prst="rect">
            <a:avLst/>
          </a:prstGeom>
        </p:spPr>
      </p:pic>
      <p:grpSp>
        <p:nvGrpSpPr>
          <p:cNvPr id="4" name="Group 3">
            <a:extLst>
              <a:ext uri="{FF2B5EF4-FFF2-40B4-BE49-F238E27FC236}">
                <a16:creationId xmlns:a16="http://schemas.microsoft.com/office/drawing/2014/main" id="{3B6595F1-6CF2-E92E-086B-0A9918DAD5FA}"/>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A997ECC6-05D4-27D4-FE53-90BD182FBDD6}"/>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5BA79BF0-3B3F-22E6-6207-F45A98EF3A9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9" name="Rectangle 8">
            <a:extLst>
              <a:ext uri="{FF2B5EF4-FFF2-40B4-BE49-F238E27FC236}">
                <a16:creationId xmlns:a16="http://schemas.microsoft.com/office/drawing/2014/main" id="{606F1050-5FA3-361F-31E8-8BA2715C380A}"/>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
        <p:nvSpPr>
          <p:cNvPr id="10" name="Rectangle 9">
            <a:extLst>
              <a:ext uri="{FF2B5EF4-FFF2-40B4-BE49-F238E27FC236}">
                <a16:creationId xmlns:a16="http://schemas.microsoft.com/office/drawing/2014/main" id="{BC6B6FCF-7EB9-A03C-61D0-A565339A7F05}"/>
              </a:ext>
            </a:extLst>
          </p:cNvPr>
          <p:cNvSpPr/>
          <p:nvPr/>
        </p:nvSpPr>
        <p:spPr>
          <a:xfrm>
            <a:off x="1233928" y="4030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3839925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6214368" y="1418984"/>
            <a:ext cx="5408671"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در باب مزایای دوربین های آی پی باید مطرح کرد که این نوع سیستم ها با دارا بودن کیفیت بالای تمام دیجیتال، امکان استفاده بهینه از کابل های ارتباطی، امکان ارتباط بی سیم با امنیت در کنار امکان ارسال هم زمان تصویر، صدا و برق در بستر شبکه زبانزد می باشند.</a:t>
            </a:r>
          </a:p>
          <a:p>
            <a:pPr algn="justLow" rtl="1">
              <a:lnSpc>
                <a:spcPct val="250000"/>
              </a:lnSpc>
            </a:pPr>
            <a:r>
              <a:rPr lang="fa-IR" dirty="0">
                <a:latin typeface="Times New Roman" panose="02020603050405020304" pitchFamily="18" charset="0"/>
                <a:cs typeface="B Nazanin" panose="00000400000000000000" pitchFamily="2" charset="-78"/>
              </a:rPr>
              <a:t>در باب معایب دوربین های آی پی نیز می توان به قیمت بالای این نوع دوربین ها و محدودیت پهنای باندشان اشاره کرد.</a:t>
            </a:r>
          </a:p>
        </p:txBody>
      </p:sp>
      <p:pic>
        <p:nvPicPr>
          <p:cNvPr id="4" name="Picture 3"/>
          <p:cNvPicPr>
            <a:picLocks noChangeAspect="1"/>
          </p:cNvPicPr>
          <p:nvPr/>
        </p:nvPicPr>
        <p:blipFill>
          <a:blip r:embed="rId2"/>
          <a:stretch>
            <a:fillRect/>
          </a:stretch>
        </p:blipFill>
        <p:spPr>
          <a:xfrm>
            <a:off x="229823" y="1923810"/>
            <a:ext cx="5304002" cy="3010379"/>
          </a:xfrm>
          <a:prstGeom prst="rect">
            <a:avLst/>
          </a:prstGeom>
        </p:spPr>
      </p:pic>
      <p:grpSp>
        <p:nvGrpSpPr>
          <p:cNvPr id="6" name="Group 5">
            <a:extLst>
              <a:ext uri="{FF2B5EF4-FFF2-40B4-BE49-F238E27FC236}">
                <a16:creationId xmlns:a16="http://schemas.microsoft.com/office/drawing/2014/main" id="{FFEA5616-5A05-206A-8CFA-18E0F99AB5C5}"/>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BC6A2372-A722-3301-8E2E-5F8A2327BE06}"/>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2E3F639A-6CD4-8F35-9158-8F9954C4945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Tree>
    <p:extLst>
      <p:ext uri="{BB962C8B-B14F-4D97-AF65-F5344CB8AC3E}">
        <p14:creationId xmlns:p14="http://schemas.microsoft.com/office/powerpoint/2010/main" val="11753721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383458" y="949039"/>
            <a:ext cx="11503741" cy="3450945"/>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۳. دوربین دومنظوره</a:t>
            </a:r>
          </a:p>
          <a:p>
            <a:pPr algn="justLow" rtl="1">
              <a:lnSpc>
                <a:spcPct val="250000"/>
              </a:lnSpc>
            </a:pPr>
            <a:r>
              <a:rPr lang="fa-IR" dirty="0">
                <a:latin typeface="Times New Roman" panose="02020603050405020304" pitchFamily="18" charset="0"/>
                <a:cs typeface="B Nazanin" panose="00000400000000000000" pitchFamily="2" charset="-78"/>
              </a:rPr>
              <a:t>دوربین های دومنظوره یکی دیگر از انواع مختلف دوربین های مداربسته آنالوگ است که در بازار ایران کاربرد فراوانی دارد. دوربین های دومنظوره در حقیقت نوعی از دوربین های آنالوگی هستند که پرت خروجی شبکه نیز در این دوربین ها درست شده است. کیفیت آن ها آنالوگ و پایین خواهد بود و می توان از آن ها به صورت دوربین آنالوگ و یا دوربین تحت شبکه استفاده کرد. لازم به ذکر است که استفاده از دوربین های دومنظوره آنالوگ تنها درزمانی توصیه خواهد شد که سیستم مداربسته از نوع آنالوگ بوده اما اتصال یک یا چند دوربین به صورت مستقیم به شبکه حتماً موردنیاز باشد.</a:t>
            </a:r>
          </a:p>
        </p:txBody>
      </p:sp>
      <p:pic>
        <p:nvPicPr>
          <p:cNvPr id="3" name="Picture 2"/>
          <p:cNvPicPr>
            <a:picLocks noChangeAspect="1"/>
          </p:cNvPicPr>
          <p:nvPr/>
        </p:nvPicPr>
        <p:blipFill>
          <a:blip r:embed="rId2"/>
          <a:stretch>
            <a:fillRect/>
          </a:stretch>
        </p:blipFill>
        <p:spPr>
          <a:xfrm>
            <a:off x="170393" y="3852909"/>
            <a:ext cx="4422832" cy="2653699"/>
          </a:xfrm>
          <a:prstGeom prst="rect">
            <a:avLst/>
          </a:prstGeom>
        </p:spPr>
      </p:pic>
      <p:grpSp>
        <p:nvGrpSpPr>
          <p:cNvPr id="4" name="Group 3">
            <a:extLst>
              <a:ext uri="{FF2B5EF4-FFF2-40B4-BE49-F238E27FC236}">
                <a16:creationId xmlns:a16="http://schemas.microsoft.com/office/drawing/2014/main" id="{06F0A82D-9AD4-CB19-4587-2D8F640AA770}"/>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37642962-B953-5B29-95B3-1AC51728F6E5}"/>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F59C5593-5A6B-F637-EB8E-CD824AE046D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8" name="Rectangle 7">
            <a:extLst>
              <a:ext uri="{FF2B5EF4-FFF2-40B4-BE49-F238E27FC236}">
                <a16:creationId xmlns:a16="http://schemas.microsoft.com/office/drawing/2014/main" id="{9E502E7F-A708-BAC6-B268-CE06630D81BE}"/>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679528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B025779A-D4B5-92CE-2A36-4D64160C534E}"/>
              </a:ext>
            </a:extLst>
          </p:cNvPr>
          <p:cNvSpPr/>
          <p:nvPr/>
        </p:nvSpPr>
        <p:spPr>
          <a:xfrm rot="3054922">
            <a:off x="1520994" y="1495070"/>
            <a:ext cx="3440922" cy="3659402"/>
          </a:xfrm>
          <a:custGeom>
            <a:avLst/>
            <a:gdLst>
              <a:gd name="connsiteX0" fmla="*/ 0 w 3440783"/>
              <a:gd name="connsiteY0" fmla="*/ 1720392 h 3440783"/>
              <a:gd name="connsiteX1" fmla="*/ 1720392 w 3440783"/>
              <a:gd name="connsiteY1" fmla="*/ 0 h 3440783"/>
              <a:gd name="connsiteX2" fmla="*/ 3440784 w 3440783"/>
              <a:gd name="connsiteY2" fmla="*/ 1720392 h 3440783"/>
              <a:gd name="connsiteX3" fmla="*/ 1720392 w 3440783"/>
              <a:gd name="connsiteY3" fmla="*/ 3440784 h 3440783"/>
              <a:gd name="connsiteX4" fmla="*/ 0 w 3440783"/>
              <a:gd name="connsiteY4" fmla="*/ 1720392 h 3440783"/>
              <a:gd name="connsiteX0" fmla="*/ 455 w 3441239"/>
              <a:gd name="connsiteY0" fmla="*/ 1013381 h 2733773"/>
              <a:gd name="connsiteX1" fmla="*/ 1598298 w 3441239"/>
              <a:gd name="connsiteY1" fmla="*/ 0 h 2733773"/>
              <a:gd name="connsiteX2" fmla="*/ 3441239 w 3441239"/>
              <a:gd name="connsiteY2" fmla="*/ 1013381 h 2733773"/>
              <a:gd name="connsiteX3" fmla="*/ 1720847 w 3441239"/>
              <a:gd name="connsiteY3" fmla="*/ 2733773 h 2733773"/>
              <a:gd name="connsiteX4" fmla="*/ 455 w 3441239"/>
              <a:gd name="connsiteY4" fmla="*/ 1013381 h 2733773"/>
              <a:gd name="connsiteX0" fmla="*/ 138 w 3440922"/>
              <a:gd name="connsiteY0" fmla="*/ 1939010 h 3659402"/>
              <a:gd name="connsiteX1" fmla="*/ 1597981 w 3440922"/>
              <a:gd name="connsiteY1" fmla="*/ 925629 h 3659402"/>
              <a:gd name="connsiteX2" fmla="*/ 3440922 w 3440922"/>
              <a:gd name="connsiteY2" fmla="*/ 1939010 h 3659402"/>
              <a:gd name="connsiteX3" fmla="*/ 1720530 w 3440922"/>
              <a:gd name="connsiteY3" fmla="*/ 3659402 h 3659402"/>
              <a:gd name="connsiteX4" fmla="*/ 138 w 3440922"/>
              <a:gd name="connsiteY4" fmla="*/ 1939010 h 3659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0922" h="3659402">
                <a:moveTo>
                  <a:pt x="138" y="1939010"/>
                </a:moveTo>
                <a:cubicBezTo>
                  <a:pt x="-20287" y="1483381"/>
                  <a:pt x="2240965" y="3112647"/>
                  <a:pt x="1597981" y="925629"/>
                </a:cubicBezTo>
                <a:cubicBezTo>
                  <a:pt x="954997" y="-1261389"/>
                  <a:pt x="3440922" y="988864"/>
                  <a:pt x="3440922" y="1939010"/>
                </a:cubicBezTo>
                <a:cubicBezTo>
                  <a:pt x="3440922" y="2889156"/>
                  <a:pt x="2670676" y="3659402"/>
                  <a:pt x="1720530" y="3659402"/>
                </a:cubicBezTo>
                <a:cubicBezTo>
                  <a:pt x="770384" y="3659402"/>
                  <a:pt x="20563" y="2394639"/>
                  <a:pt x="138" y="1939010"/>
                </a:cubicBezTo>
                <a:close/>
              </a:path>
            </a:pathLst>
          </a:cu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تاریخچه دوربین مداربسته </a:t>
            </a:r>
            <a:endParaRPr lang="en-US" sz="2000" dirty="0">
              <a:cs typeface="B Titr" panose="00000700000000000000" pitchFamily="2" charset="-78"/>
            </a:endParaRPr>
          </a:p>
        </p:txBody>
      </p:sp>
      <p:sp>
        <p:nvSpPr>
          <p:cNvPr id="3" name="Rectangle 2"/>
          <p:cNvSpPr/>
          <p:nvPr/>
        </p:nvSpPr>
        <p:spPr>
          <a:xfrm>
            <a:off x="8238477" y="1703527"/>
            <a:ext cx="3460955"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نخستین سیستم مداربسته در سال ۱۹۴۲ میلادی توسط شرکت زیمنس آلمان به منظور مشاهده پرتاب موشک های وی دو نصب شد؛ که درواقع یک مهندس آلمانی بنام «والتر بروچ» مسئول نصب این نوع سیستم بود.</a:t>
            </a:r>
            <a:endParaRPr lang="en-US" dirty="0">
              <a:latin typeface="Times New Roman" panose="02020603050405020304" pitchFamily="18" charset="0"/>
              <a:cs typeface="B Nazanin" panose="00000400000000000000" pitchFamily="2" charset="-78"/>
            </a:endParaRPr>
          </a:p>
        </p:txBody>
      </p:sp>
      <p:grpSp>
        <p:nvGrpSpPr>
          <p:cNvPr id="5" name="Group 4">
            <a:extLst>
              <a:ext uri="{FF2B5EF4-FFF2-40B4-BE49-F238E27FC236}">
                <a16:creationId xmlns:a16="http://schemas.microsoft.com/office/drawing/2014/main" id="{CB758EEB-DC56-913F-B36A-49C63828A908}"/>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FDFDF46C-8944-53A5-C83B-B04527243615}"/>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ED77CE26-3900-BFB3-0A0C-EF60463B0D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9" name="Picture 8">
            <a:extLst>
              <a:ext uri="{FF2B5EF4-FFF2-40B4-BE49-F238E27FC236}">
                <a16:creationId xmlns:a16="http://schemas.microsoft.com/office/drawing/2014/main" id="{7237D409-7F5C-7A31-0A3C-510D8610492E}"/>
              </a:ext>
            </a:extLst>
          </p:cNvPr>
          <p:cNvPicPr>
            <a:picLocks noChangeAspect="1"/>
          </p:cNvPicPr>
          <p:nvPr/>
        </p:nvPicPr>
        <p:blipFill rotWithShape="1">
          <a:blip r:embed="rId4">
            <a:extLst>
              <a:ext uri="{28A0092B-C50C-407E-A947-70E740481C1C}">
                <a14:useLocalDpi xmlns:a14="http://schemas.microsoft.com/office/drawing/2010/main" val="0"/>
              </a:ext>
            </a:extLst>
          </a:blip>
          <a:srcRect r="15803"/>
          <a:stretch/>
        </p:blipFill>
        <p:spPr>
          <a:xfrm>
            <a:off x="536054" y="1160953"/>
            <a:ext cx="3681419" cy="2459469"/>
          </a:xfrm>
          <a:prstGeom prst="roundRect">
            <a:avLst/>
          </a:prstGeom>
        </p:spPr>
      </p:pic>
      <p:pic>
        <p:nvPicPr>
          <p:cNvPr id="11" name="Picture 10">
            <a:extLst>
              <a:ext uri="{FF2B5EF4-FFF2-40B4-BE49-F238E27FC236}">
                <a16:creationId xmlns:a16="http://schemas.microsoft.com/office/drawing/2014/main" id="{F32D14A7-E637-9684-F6C6-583447F764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7087" y="3713423"/>
            <a:ext cx="3992504" cy="2662190"/>
          </a:xfrm>
          <a:prstGeom prst="roundRect">
            <a:avLst/>
          </a:prstGeom>
        </p:spPr>
      </p:pic>
      <p:sp>
        <p:nvSpPr>
          <p:cNvPr id="13" name="Rectangle 12">
            <a:extLst>
              <a:ext uri="{FF2B5EF4-FFF2-40B4-BE49-F238E27FC236}">
                <a16:creationId xmlns:a16="http://schemas.microsoft.com/office/drawing/2014/main" id="{A8DAF9AD-7D0B-7697-E997-31B957A58FD6}"/>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6116043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344129" y="971568"/>
            <a:ext cx="11503741" cy="275844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۴. دوربین های گنبدی یا دام</a:t>
            </a:r>
          </a:p>
          <a:p>
            <a:pPr algn="justLow" rtl="1">
              <a:lnSpc>
                <a:spcPct val="250000"/>
              </a:lnSpc>
            </a:pPr>
            <a:r>
              <a:rPr lang="fa-IR" dirty="0">
                <a:latin typeface="Times New Roman" panose="02020603050405020304" pitchFamily="18" charset="0"/>
                <a:cs typeface="B Nazanin" panose="00000400000000000000" pitchFamily="2" charset="-78"/>
              </a:rPr>
              <a:t>به طورکلی دوربین دام یا گنبدی نوعی دوربین گنبدی شکل بوده که به عنوان دوربین های سقفی نیز بکار می روند. این دوربین ها بیشتر برای نصب بر روی سقف طراحی شده و در اشکال فانتزی و متفاوتی در بازار موجود است. صرف نظر از قابلیت دید در شب و یا نوع لنز یا نوع امواج مورداستفاده در این نوع دوربین ها به طورکلی به کلیه دوربین های سقفی گنبدی شکل دوربین دام گفته می شود.</a:t>
            </a:r>
          </a:p>
        </p:txBody>
      </p:sp>
      <p:grpSp>
        <p:nvGrpSpPr>
          <p:cNvPr id="4" name="Group 3">
            <a:extLst>
              <a:ext uri="{FF2B5EF4-FFF2-40B4-BE49-F238E27FC236}">
                <a16:creationId xmlns:a16="http://schemas.microsoft.com/office/drawing/2014/main" id="{2C85693A-2D25-8E61-4D1A-299BE775C3BC}"/>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BE2FF262-4B04-1040-0B7C-93073AD731B8}"/>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41F0FC76-F431-D167-BE40-ACAF25A7543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9" name="Picture 8">
            <a:extLst>
              <a:ext uri="{FF2B5EF4-FFF2-40B4-BE49-F238E27FC236}">
                <a16:creationId xmlns:a16="http://schemas.microsoft.com/office/drawing/2014/main" id="{6B823E3D-4FC1-3ED0-A9D2-5F528ABF59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129" y="3142859"/>
            <a:ext cx="5945258" cy="3251313"/>
          </a:xfrm>
          <a:prstGeom prst="rect">
            <a:avLst/>
          </a:prstGeom>
        </p:spPr>
      </p:pic>
      <p:sp>
        <p:nvSpPr>
          <p:cNvPr id="10" name="Rectangle 9">
            <a:extLst>
              <a:ext uri="{FF2B5EF4-FFF2-40B4-BE49-F238E27FC236}">
                <a16:creationId xmlns:a16="http://schemas.microsoft.com/office/drawing/2014/main" id="{9896E171-9BF2-21FB-EC88-215B33D1BF3B}"/>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39711713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4071694" y="944934"/>
            <a:ext cx="7781904"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5. دوربین های صنعتی</a:t>
            </a:r>
          </a:p>
          <a:p>
            <a:pPr algn="justLow" rtl="1">
              <a:lnSpc>
                <a:spcPct val="250000"/>
              </a:lnSpc>
            </a:pPr>
            <a:r>
              <a:rPr lang="fa-IR" dirty="0">
                <a:latin typeface="Times New Roman" panose="02020603050405020304" pitchFamily="18" charset="0"/>
                <a:cs typeface="B Nazanin" panose="00000400000000000000" pitchFamily="2" charset="-78"/>
              </a:rPr>
              <a:t>استفاده از این دوربین ها برخلاف نامشان در بازار ایران، منحصر به مصارف صنعتی نیست. درواقع این دوربین ها به شکل مکعب مستطیل هستند که معمولاً قابلیت نصب لنز به صورت جداگانه روی آن ها تعبیه شده است. ازآنجاکه سایر دوربین ها قابلیت سوارشدن لنز یا تعویض آن را ندارند از این دوربین ها بیشتر در مکان هایی کاربرد و استفاده دارند که زوم یا فکوس مطلوب موردنیاز باشد. ولی به طورکلی دوربین های صنعتی با قاب و یا بدون قاب در داخل و یا خارج ساختمان ها مورداستفاده قرار می گیرند.</a:t>
            </a:r>
          </a:p>
        </p:txBody>
      </p:sp>
      <p:pic>
        <p:nvPicPr>
          <p:cNvPr id="3" name="Picture 2"/>
          <p:cNvPicPr>
            <a:picLocks noChangeAspect="1"/>
          </p:cNvPicPr>
          <p:nvPr/>
        </p:nvPicPr>
        <p:blipFill rotWithShape="1">
          <a:blip r:embed="rId2"/>
          <a:srcRect l="8176" t="18449" r="6491" b="15979"/>
          <a:stretch/>
        </p:blipFill>
        <p:spPr>
          <a:xfrm>
            <a:off x="508000" y="4846320"/>
            <a:ext cx="3372053" cy="1619473"/>
          </a:xfrm>
          <a:prstGeom prst="rect">
            <a:avLst/>
          </a:prstGeom>
        </p:spPr>
      </p:pic>
      <p:grpSp>
        <p:nvGrpSpPr>
          <p:cNvPr id="6" name="Group 5">
            <a:extLst>
              <a:ext uri="{FF2B5EF4-FFF2-40B4-BE49-F238E27FC236}">
                <a16:creationId xmlns:a16="http://schemas.microsoft.com/office/drawing/2014/main" id="{DF0E1E15-4A70-636A-ABBB-6B4B8AD1FBE5}"/>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DD987693-7265-2C32-6F22-28F3ABEBB4CF}"/>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09666DC1-8FED-4F72-F4ED-04C32E8C6BD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9" name="Rectangle 8">
            <a:extLst>
              <a:ext uri="{FF2B5EF4-FFF2-40B4-BE49-F238E27FC236}">
                <a16:creationId xmlns:a16="http://schemas.microsoft.com/office/drawing/2014/main" id="{6130D5AE-7D84-6136-7508-EE3E1D916CB0}"/>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6661725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385368" y="1229020"/>
            <a:ext cx="4523984"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۶. دوربین های مینیاتوری یا مینی دوربین</a:t>
            </a:r>
          </a:p>
          <a:p>
            <a:pPr algn="justLow" rtl="1">
              <a:lnSpc>
                <a:spcPct val="250000"/>
              </a:lnSpc>
            </a:pPr>
            <a:r>
              <a:rPr lang="fa-IR" dirty="0">
                <a:latin typeface="Times New Roman" panose="02020603050405020304" pitchFamily="18" charset="0"/>
                <a:cs typeface="B Nazanin" panose="00000400000000000000" pitchFamily="2" charset="-78"/>
              </a:rPr>
              <a:t>دوربین های مینیاتوری یا مینی کمرا همان گونه که از نامشان پیداست دوربین های مداربسته کوچک و متداولی در بازار هستند که از آن ها بیشتر به عنوان دوربین های مخفی استفاده می شود. به طورمعمول این نوع از دوربین ها را در مکان هایی که قصد کاشت دوربین به طور نامحسوس را داشته باشند، به کار می رود.</a:t>
            </a:r>
          </a:p>
        </p:txBody>
      </p:sp>
      <p:grpSp>
        <p:nvGrpSpPr>
          <p:cNvPr id="3" name="Group 2">
            <a:extLst>
              <a:ext uri="{FF2B5EF4-FFF2-40B4-BE49-F238E27FC236}">
                <a16:creationId xmlns:a16="http://schemas.microsoft.com/office/drawing/2014/main" id="{B51C0810-1565-72AE-FF7D-67EB0274FFE8}"/>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A05ADA95-3E99-4D20-D3E4-61E52266D874}"/>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BE5166BA-B0BF-EE92-EA75-20C96E16E7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1" name="Picture 10">
            <a:extLst>
              <a:ext uri="{FF2B5EF4-FFF2-40B4-BE49-F238E27FC236}">
                <a16:creationId xmlns:a16="http://schemas.microsoft.com/office/drawing/2014/main" id="{A4F97B39-62E8-C0B9-6D6D-2290C7625B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2305" y="1716714"/>
            <a:ext cx="4044885" cy="4044885"/>
          </a:xfrm>
          <a:prstGeom prst="rect">
            <a:avLst/>
          </a:prstGeom>
        </p:spPr>
      </p:pic>
      <p:sp>
        <p:nvSpPr>
          <p:cNvPr id="12" name="Rectangle 11">
            <a:extLst>
              <a:ext uri="{FF2B5EF4-FFF2-40B4-BE49-F238E27FC236}">
                <a16:creationId xmlns:a16="http://schemas.microsoft.com/office/drawing/2014/main" id="{CCE11684-8030-382F-C8A3-DEF1208988E9}"/>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31966891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7477958" y="1357279"/>
            <a:ext cx="4107401"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۷. دوربین مادون قرمز</a:t>
            </a:r>
          </a:p>
          <a:p>
            <a:pPr algn="justLow" rtl="1">
              <a:lnSpc>
                <a:spcPct val="250000"/>
              </a:lnSpc>
            </a:pPr>
            <a:r>
              <a:rPr lang="fa-IR" dirty="0">
                <a:latin typeface="Times New Roman" panose="02020603050405020304" pitchFamily="18" charset="0"/>
                <a:cs typeface="B Nazanin" panose="00000400000000000000" pitchFamily="2" charset="-78"/>
              </a:rPr>
              <a:t>به کلیه دوربین ها که از نور مادون قرمز برای تشخیص تصاویر استفاده می کنند دوربین های این فرا رِد یا مادون قرمز گفته می شود. جالب است بدانید که از این نوع دوربین مداربسته بیشتر در جهت تشخیص تصاویر در تاریکی مورد استفاده قرار می گیرند.</a:t>
            </a:r>
          </a:p>
        </p:txBody>
      </p:sp>
      <p:grpSp>
        <p:nvGrpSpPr>
          <p:cNvPr id="6" name="Group 5">
            <a:extLst>
              <a:ext uri="{FF2B5EF4-FFF2-40B4-BE49-F238E27FC236}">
                <a16:creationId xmlns:a16="http://schemas.microsoft.com/office/drawing/2014/main" id="{DFD08454-9FB2-D174-93C7-A97E7422424E}"/>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ECC330D1-7EDE-8769-1399-7E5ACC189219}"/>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8818B826-2506-D5D4-B093-5749E86A319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 name="Picture 9">
            <a:extLst>
              <a:ext uri="{FF2B5EF4-FFF2-40B4-BE49-F238E27FC236}">
                <a16:creationId xmlns:a16="http://schemas.microsoft.com/office/drawing/2014/main" id="{345A3F7E-99B1-A764-BD30-E22EBCD4D5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0485" y="1576421"/>
            <a:ext cx="5524500" cy="3924300"/>
          </a:xfrm>
          <a:prstGeom prst="rect">
            <a:avLst/>
          </a:prstGeom>
        </p:spPr>
      </p:pic>
      <p:sp>
        <p:nvSpPr>
          <p:cNvPr id="11" name="Rectangle 10">
            <a:extLst>
              <a:ext uri="{FF2B5EF4-FFF2-40B4-BE49-F238E27FC236}">
                <a16:creationId xmlns:a16="http://schemas.microsoft.com/office/drawing/2014/main" id="{91A8D5C4-12CC-E7AA-6E57-68D119D0C2C6}"/>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22709587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457231" y="1179706"/>
            <a:ext cx="7129923"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۸. دوربین های چرخشی (</a:t>
            </a:r>
            <a:r>
              <a:rPr lang="en-US" b="1" dirty="0">
                <a:latin typeface="Times New Roman" panose="02020603050405020304" pitchFamily="18" charset="0"/>
                <a:cs typeface="B Nazanin" panose="00000400000000000000" pitchFamily="2" charset="-78"/>
              </a:rPr>
              <a:t>PTZ</a:t>
            </a:r>
            <a:r>
              <a:rPr lang="fa-IR" b="1" dirty="0">
                <a:latin typeface="Times New Roman" panose="02020603050405020304" pitchFamily="18" charset="0"/>
                <a:cs typeface="B Nazanin" panose="00000400000000000000" pitchFamily="2" charset="-78"/>
              </a:rPr>
              <a:t>)</a:t>
            </a:r>
            <a:endParaRPr lang="en-US" b="1" dirty="0">
              <a:latin typeface="Times New Roman" panose="02020603050405020304" pitchFamily="18" charset="0"/>
              <a:cs typeface="B Nazanin" panose="00000400000000000000" pitchFamily="2" charset="-78"/>
            </a:endParaRPr>
          </a:p>
          <a:p>
            <a:pPr algn="justLow" rtl="1">
              <a:lnSpc>
                <a:spcPct val="250000"/>
              </a:lnSpc>
            </a:pP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دوربین های چرخشی به کلیه دوربین های مداربسته گفته می شود که قابلیت چرخش دوربین در جای خود به وسیله کنترل کننده را داشته باشد. به طورکلی از این نوع دوربین ها بیشتر در مواقعی مورد استفاده واقع می شوند که نیاز است که فرد تصاویر دوربین مداربسته را هم زمان نظارت کند؛ بنابراین می تواند با استفاده از قابلیت سیستم های مداربسته، دوربین را به هر جهت که چرخاند و در هر جهت زوم کرد. لازم به ذکر است که دوربین های اسپید دام یا چرخشی به دلیل تعبیه شدن موتور روی آن ها از قیمت بالاتری نسبت به سایر دوربین های مداربسته برخوردارند</a:t>
            </a:r>
          </a:p>
        </p:txBody>
      </p:sp>
      <p:pic>
        <p:nvPicPr>
          <p:cNvPr id="3" name="Picture 2"/>
          <p:cNvPicPr>
            <a:picLocks noChangeAspect="1"/>
          </p:cNvPicPr>
          <p:nvPr/>
        </p:nvPicPr>
        <p:blipFill rotWithShape="1">
          <a:blip r:embed="rId2"/>
          <a:srcRect l="9843"/>
          <a:stretch/>
        </p:blipFill>
        <p:spPr>
          <a:xfrm flipH="1">
            <a:off x="7918514" y="1179706"/>
            <a:ext cx="4091233" cy="4847956"/>
          </a:xfrm>
          <a:prstGeom prst="rect">
            <a:avLst/>
          </a:prstGeom>
        </p:spPr>
      </p:pic>
      <p:grpSp>
        <p:nvGrpSpPr>
          <p:cNvPr id="4" name="Group 3">
            <a:extLst>
              <a:ext uri="{FF2B5EF4-FFF2-40B4-BE49-F238E27FC236}">
                <a16:creationId xmlns:a16="http://schemas.microsoft.com/office/drawing/2014/main" id="{07CF1350-F4E9-07E5-1935-426FEF7F38F7}"/>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0FDC462F-3E9E-C535-78C1-45D113814F2B}"/>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1A32631C-D2FE-553B-A860-C006B3AFDF0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8" name="Rectangle 7">
            <a:extLst>
              <a:ext uri="{FF2B5EF4-FFF2-40B4-BE49-F238E27FC236}">
                <a16:creationId xmlns:a16="http://schemas.microsoft.com/office/drawing/2014/main" id="{04B3716B-FD3C-BE59-B79A-84133DD2F770}"/>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767438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11">
            <a:extLst>
              <a:ext uri="{FF2B5EF4-FFF2-40B4-BE49-F238E27FC236}">
                <a16:creationId xmlns:a16="http://schemas.microsoft.com/office/drawing/2014/main" id="{1ACA0F2C-B3E4-7D6D-4C01-43F85FE4FC96}"/>
              </a:ext>
            </a:extLst>
          </p:cNvPr>
          <p:cNvSpPr/>
          <p:nvPr/>
        </p:nvSpPr>
        <p:spPr>
          <a:xfrm rot="3054922">
            <a:off x="1559247" y="1112254"/>
            <a:ext cx="4940848" cy="4358633"/>
          </a:xfrm>
          <a:custGeom>
            <a:avLst/>
            <a:gdLst>
              <a:gd name="connsiteX0" fmla="*/ 0 w 3440783"/>
              <a:gd name="connsiteY0" fmla="*/ 1720392 h 3440783"/>
              <a:gd name="connsiteX1" fmla="*/ 1720392 w 3440783"/>
              <a:gd name="connsiteY1" fmla="*/ 0 h 3440783"/>
              <a:gd name="connsiteX2" fmla="*/ 3440784 w 3440783"/>
              <a:gd name="connsiteY2" fmla="*/ 1720392 h 3440783"/>
              <a:gd name="connsiteX3" fmla="*/ 1720392 w 3440783"/>
              <a:gd name="connsiteY3" fmla="*/ 3440784 h 3440783"/>
              <a:gd name="connsiteX4" fmla="*/ 0 w 3440783"/>
              <a:gd name="connsiteY4" fmla="*/ 1720392 h 3440783"/>
              <a:gd name="connsiteX0" fmla="*/ 455 w 3441239"/>
              <a:gd name="connsiteY0" fmla="*/ 1013381 h 2733773"/>
              <a:gd name="connsiteX1" fmla="*/ 1598298 w 3441239"/>
              <a:gd name="connsiteY1" fmla="*/ 0 h 2733773"/>
              <a:gd name="connsiteX2" fmla="*/ 3441239 w 3441239"/>
              <a:gd name="connsiteY2" fmla="*/ 1013381 h 2733773"/>
              <a:gd name="connsiteX3" fmla="*/ 1720847 w 3441239"/>
              <a:gd name="connsiteY3" fmla="*/ 2733773 h 2733773"/>
              <a:gd name="connsiteX4" fmla="*/ 455 w 3441239"/>
              <a:gd name="connsiteY4" fmla="*/ 1013381 h 2733773"/>
              <a:gd name="connsiteX0" fmla="*/ 138 w 3440922"/>
              <a:gd name="connsiteY0" fmla="*/ 1939010 h 3659402"/>
              <a:gd name="connsiteX1" fmla="*/ 1597981 w 3440922"/>
              <a:gd name="connsiteY1" fmla="*/ 925629 h 3659402"/>
              <a:gd name="connsiteX2" fmla="*/ 3440922 w 3440922"/>
              <a:gd name="connsiteY2" fmla="*/ 1939010 h 3659402"/>
              <a:gd name="connsiteX3" fmla="*/ 1720530 w 3440922"/>
              <a:gd name="connsiteY3" fmla="*/ 3659402 h 3659402"/>
              <a:gd name="connsiteX4" fmla="*/ 138 w 3440922"/>
              <a:gd name="connsiteY4" fmla="*/ 1939010 h 3659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0922" h="3659402">
                <a:moveTo>
                  <a:pt x="138" y="1939010"/>
                </a:moveTo>
                <a:cubicBezTo>
                  <a:pt x="-20287" y="1483381"/>
                  <a:pt x="2240965" y="3112647"/>
                  <a:pt x="1597981" y="925629"/>
                </a:cubicBezTo>
                <a:cubicBezTo>
                  <a:pt x="954997" y="-1261389"/>
                  <a:pt x="3440922" y="988864"/>
                  <a:pt x="3440922" y="1939010"/>
                </a:cubicBezTo>
                <a:cubicBezTo>
                  <a:pt x="3440922" y="2889156"/>
                  <a:pt x="2670676" y="3659402"/>
                  <a:pt x="1720530" y="3659402"/>
                </a:cubicBezTo>
                <a:cubicBezTo>
                  <a:pt x="770384" y="3659402"/>
                  <a:pt x="20563" y="2394639"/>
                  <a:pt x="138" y="1939010"/>
                </a:cubicBezTo>
                <a:close/>
              </a:path>
            </a:pathLst>
          </a:cu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6835806" y="1318893"/>
            <a:ext cx="4560847"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۹. دوربین ضد آب</a:t>
            </a:r>
          </a:p>
          <a:p>
            <a:pPr algn="justLow" rtl="1">
              <a:lnSpc>
                <a:spcPct val="250000"/>
              </a:lnSpc>
            </a:pPr>
            <a:r>
              <a:rPr lang="fa-IR" dirty="0">
                <a:latin typeface="Times New Roman" panose="02020603050405020304" pitchFamily="18" charset="0"/>
                <a:cs typeface="B Nazanin" panose="00000400000000000000" pitchFamily="2" charset="-78"/>
              </a:rPr>
              <a:t>به هر دوربین مداربسته که قاب آن طوری طراحی شده باشد که از نفوذ آب به آن جلوگیری کند دوربین های ضد آب می گویند. ممکن است خود لنز نیز ضد آب (واترپروف) طراحی شود اما در بیشتر موارد این قاب دوربین است که به عنوان ضد آب شناخته می شود. همچنین دوربین هایی که باید در فضای باز استفاده شوند نیز می بایست از قاب های ضد آب استفاده کنند.</a:t>
            </a:r>
          </a:p>
        </p:txBody>
      </p:sp>
      <p:pic>
        <p:nvPicPr>
          <p:cNvPr id="4" name="Picture 3"/>
          <p:cNvPicPr>
            <a:picLocks noChangeAspect="1"/>
          </p:cNvPicPr>
          <p:nvPr/>
        </p:nvPicPr>
        <p:blipFill rotWithShape="1">
          <a:blip r:embed="rId2"/>
          <a:srcRect t="7717" r="33001"/>
          <a:stretch/>
        </p:blipFill>
        <p:spPr>
          <a:xfrm>
            <a:off x="1474992" y="3736862"/>
            <a:ext cx="4096659" cy="2239151"/>
          </a:xfrm>
          <a:prstGeom prst="roundRect">
            <a:avLst/>
          </a:prstGeom>
        </p:spPr>
      </p:pic>
      <p:pic>
        <p:nvPicPr>
          <p:cNvPr id="6" name="Picture 5"/>
          <p:cNvPicPr>
            <a:picLocks noChangeAspect="1"/>
          </p:cNvPicPr>
          <p:nvPr/>
        </p:nvPicPr>
        <p:blipFill>
          <a:blip r:embed="rId3"/>
          <a:stretch>
            <a:fillRect/>
          </a:stretch>
        </p:blipFill>
        <p:spPr>
          <a:xfrm>
            <a:off x="475751" y="1072258"/>
            <a:ext cx="4018915" cy="2261491"/>
          </a:xfrm>
          <a:prstGeom prst="roundRect">
            <a:avLst/>
          </a:prstGeom>
        </p:spPr>
      </p:pic>
      <p:grpSp>
        <p:nvGrpSpPr>
          <p:cNvPr id="3" name="Group 2">
            <a:extLst>
              <a:ext uri="{FF2B5EF4-FFF2-40B4-BE49-F238E27FC236}">
                <a16:creationId xmlns:a16="http://schemas.microsoft.com/office/drawing/2014/main" id="{7B7583C7-2DA0-0DFD-FB97-6967E9E1BEEA}"/>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7924FAC7-7103-C527-78A8-6725F12E305C}"/>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72336A3A-B92A-7828-5CB6-A7124DB662B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352515" y="2464749"/>
              <a:ext cx="1426915" cy="1426914"/>
            </a:xfrm>
            <a:prstGeom prst="rect">
              <a:avLst/>
            </a:prstGeom>
          </p:spPr>
        </p:pic>
      </p:grpSp>
      <p:sp>
        <p:nvSpPr>
          <p:cNvPr id="10" name="Rectangle 9">
            <a:extLst>
              <a:ext uri="{FF2B5EF4-FFF2-40B4-BE49-F238E27FC236}">
                <a16:creationId xmlns:a16="http://schemas.microsoft.com/office/drawing/2014/main" id="{3937536F-374D-6D83-7040-81304BB2F359}"/>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8229283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آشنایی با انواع  دوربین مداربسته</a:t>
            </a:r>
            <a:endParaRPr lang="en-US" sz="2000" dirty="0">
              <a:cs typeface="B Titr" panose="00000700000000000000" pitchFamily="2" charset="-78"/>
            </a:endParaRPr>
          </a:p>
        </p:txBody>
      </p:sp>
      <p:sp>
        <p:nvSpPr>
          <p:cNvPr id="5" name="Rectangle 4"/>
          <p:cNvSpPr/>
          <p:nvPr/>
        </p:nvSpPr>
        <p:spPr>
          <a:xfrm>
            <a:off x="403123" y="1024833"/>
            <a:ext cx="11503741" cy="2065950"/>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۱۰. دوربین مخفی</a:t>
            </a:r>
          </a:p>
          <a:p>
            <a:pPr algn="justLow" rtl="1">
              <a:lnSpc>
                <a:spcPct val="250000"/>
              </a:lnSpc>
            </a:pPr>
            <a:r>
              <a:rPr lang="fa-IR" dirty="0">
                <a:latin typeface="Times New Roman" panose="02020603050405020304" pitchFamily="18" charset="0"/>
                <a:cs typeface="B Nazanin" panose="00000400000000000000" pitchFamily="2" charset="-78"/>
              </a:rPr>
              <a:t>به طورکلی دوربین های مداربسته مخفی می توانند در هر شکل و اندازه وجود داشته باشند. ازآنجاکه استفاده از دوربین های مخفی کاملاً ابتکاری می باشد می توان آن ها را در هر جای ممکن جاسازی کرد. انواع پیش ساخته آن ها در قاب های مختلفی مثل قاب سیستم اطفاء یا قاب زنگ، ساعت دیواری، پریز برق موجود است.</a:t>
            </a:r>
          </a:p>
        </p:txBody>
      </p:sp>
      <p:pic>
        <p:nvPicPr>
          <p:cNvPr id="3" name="Picture 2"/>
          <p:cNvPicPr>
            <a:picLocks noChangeAspect="1"/>
          </p:cNvPicPr>
          <p:nvPr/>
        </p:nvPicPr>
        <p:blipFill rotWithShape="1">
          <a:blip r:embed="rId2"/>
          <a:srcRect l="683" b="4563"/>
          <a:stretch/>
        </p:blipFill>
        <p:spPr>
          <a:xfrm>
            <a:off x="403123" y="3385710"/>
            <a:ext cx="3688110" cy="3054693"/>
          </a:xfrm>
          <a:prstGeom prst="rect">
            <a:avLst/>
          </a:prstGeom>
        </p:spPr>
      </p:pic>
      <p:grpSp>
        <p:nvGrpSpPr>
          <p:cNvPr id="4" name="Group 3">
            <a:extLst>
              <a:ext uri="{FF2B5EF4-FFF2-40B4-BE49-F238E27FC236}">
                <a16:creationId xmlns:a16="http://schemas.microsoft.com/office/drawing/2014/main" id="{FE77DEC3-EACC-D602-807E-1BC3BEE9F5DF}"/>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9615A34F-2BFD-B1DD-6F1A-83C51EF0D023}"/>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A21EE8D6-632B-0B32-E0D6-C549A8A5669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pic>
        <p:nvPicPr>
          <p:cNvPr id="9" name="Picture 8">
            <a:extLst>
              <a:ext uri="{FF2B5EF4-FFF2-40B4-BE49-F238E27FC236}">
                <a16:creationId xmlns:a16="http://schemas.microsoft.com/office/drawing/2014/main" id="{7459D55E-451F-D2D6-025C-8A7BCDE317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34257" y="3572759"/>
            <a:ext cx="3006142" cy="2695400"/>
          </a:xfrm>
          <a:prstGeom prst="rect">
            <a:avLst/>
          </a:prstGeom>
        </p:spPr>
      </p:pic>
      <p:sp>
        <p:nvSpPr>
          <p:cNvPr id="10" name="Rectangle 9">
            <a:extLst>
              <a:ext uri="{FF2B5EF4-FFF2-40B4-BE49-F238E27FC236}">
                <a16:creationId xmlns:a16="http://schemas.microsoft.com/office/drawing/2014/main" id="{11D1E02D-6692-75FF-78A1-F348E5965934}"/>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36933081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11">
            <a:extLst>
              <a:ext uri="{FF2B5EF4-FFF2-40B4-BE49-F238E27FC236}">
                <a16:creationId xmlns:a16="http://schemas.microsoft.com/office/drawing/2014/main" id="{AA8B4F8C-C947-1D35-1930-F63279D3CA06}"/>
              </a:ext>
            </a:extLst>
          </p:cNvPr>
          <p:cNvSpPr/>
          <p:nvPr/>
        </p:nvSpPr>
        <p:spPr>
          <a:xfrm rot="3054922">
            <a:off x="6988540" y="1599299"/>
            <a:ext cx="3440922" cy="3659402"/>
          </a:xfrm>
          <a:custGeom>
            <a:avLst/>
            <a:gdLst>
              <a:gd name="connsiteX0" fmla="*/ 0 w 3440783"/>
              <a:gd name="connsiteY0" fmla="*/ 1720392 h 3440783"/>
              <a:gd name="connsiteX1" fmla="*/ 1720392 w 3440783"/>
              <a:gd name="connsiteY1" fmla="*/ 0 h 3440783"/>
              <a:gd name="connsiteX2" fmla="*/ 3440784 w 3440783"/>
              <a:gd name="connsiteY2" fmla="*/ 1720392 h 3440783"/>
              <a:gd name="connsiteX3" fmla="*/ 1720392 w 3440783"/>
              <a:gd name="connsiteY3" fmla="*/ 3440784 h 3440783"/>
              <a:gd name="connsiteX4" fmla="*/ 0 w 3440783"/>
              <a:gd name="connsiteY4" fmla="*/ 1720392 h 3440783"/>
              <a:gd name="connsiteX0" fmla="*/ 455 w 3441239"/>
              <a:gd name="connsiteY0" fmla="*/ 1013381 h 2733773"/>
              <a:gd name="connsiteX1" fmla="*/ 1598298 w 3441239"/>
              <a:gd name="connsiteY1" fmla="*/ 0 h 2733773"/>
              <a:gd name="connsiteX2" fmla="*/ 3441239 w 3441239"/>
              <a:gd name="connsiteY2" fmla="*/ 1013381 h 2733773"/>
              <a:gd name="connsiteX3" fmla="*/ 1720847 w 3441239"/>
              <a:gd name="connsiteY3" fmla="*/ 2733773 h 2733773"/>
              <a:gd name="connsiteX4" fmla="*/ 455 w 3441239"/>
              <a:gd name="connsiteY4" fmla="*/ 1013381 h 2733773"/>
              <a:gd name="connsiteX0" fmla="*/ 138 w 3440922"/>
              <a:gd name="connsiteY0" fmla="*/ 1939010 h 3659402"/>
              <a:gd name="connsiteX1" fmla="*/ 1597981 w 3440922"/>
              <a:gd name="connsiteY1" fmla="*/ 925629 h 3659402"/>
              <a:gd name="connsiteX2" fmla="*/ 3440922 w 3440922"/>
              <a:gd name="connsiteY2" fmla="*/ 1939010 h 3659402"/>
              <a:gd name="connsiteX3" fmla="*/ 1720530 w 3440922"/>
              <a:gd name="connsiteY3" fmla="*/ 3659402 h 3659402"/>
              <a:gd name="connsiteX4" fmla="*/ 138 w 3440922"/>
              <a:gd name="connsiteY4" fmla="*/ 1939010 h 3659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0922" h="3659402">
                <a:moveTo>
                  <a:pt x="138" y="1939010"/>
                </a:moveTo>
                <a:cubicBezTo>
                  <a:pt x="-20287" y="1483381"/>
                  <a:pt x="2240965" y="3112647"/>
                  <a:pt x="1597981" y="925629"/>
                </a:cubicBezTo>
                <a:cubicBezTo>
                  <a:pt x="954997" y="-1261389"/>
                  <a:pt x="3440922" y="988864"/>
                  <a:pt x="3440922" y="1939010"/>
                </a:cubicBezTo>
                <a:cubicBezTo>
                  <a:pt x="3440922" y="2889156"/>
                  <a:pt x="2670676" y="3659402"/>
                  <a:pt x="1720530" y="3659402"/>
                </a:cubicBezTo>
                <a:cubicBezTo>
                  <a:pt x="770384" y="3659402"/>
                  <a:pt x="20563" y="2394639"/>
                  <a:pt x="138" y="1939010"/>
                </a:cubicBezTo>
                <a:close/>
              </a:path>
            </a:pathLst>
          </a:cu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942735" y="265160"/>
            <a:ext cx="6874919" cy="400110"/>
          </a:xfrm>
          <a:prstGeom prst="rect">
            <a:avLst/>
          </a:prstGeom>
        </p:spPr>
        <p:txBody>
          <a:bodyPr wrap="square">
            <a:spAutoFit/>
          </a:bodyPr>
          <a:lstStyle/>
          <a:p>
            <a:pPr algn="r" rtl="1"/>
            <a:r>
              <a:rPr lang="fa-IR" sz="2000" b="1" dirty="0">
                <a:cs typeface="B Titr" panose="00000700000000000000" pitchFamily="2" charset="-78"/>
              </a:rPr>
              <a:t>نکاتی در باب نصب و استقرار دوربین های مداربسته</a:t>
            </a:r>
          </a:p>
        </p:txBody>
      </p:sp>
      <p:sp>
        <p:nvSpPr>
          <p:cNvPr id="5" name="Rectangle 4"/>
          <p:cNvSpPr/>
          <p:nvPr/>
        </p:nvSpPr>
        <p:spPr>
          <a:xfrm>
            <a:off x="497840" y="831724"/>
            <a:ext cx="5154011"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پس از معرفی انواع مختلف دوربین، اگر قصد خرید و نصب دوربین به عنوان یک فرد غیرمتخصص برای خود را دارید، ساده ترین راه پیش روی شما استفاده از دوربین مداربسته وای فای است. چراکه دوربین های وای فای یا بی سیم، هیچ سیم یا کابلی ندارند که نگران ضربه خوردن به آن باشید و همچنین با دوربین های بی سیم می توانید فیلم ها را از طریق تلفن هوشمند یا سایر وسایل اینترنتی خود مشاهده نمایید. درواقع راحتی در دسترسی به موارد ضبط شده ازجمله مهم ترین ویژگی های انتخاب این نوع از دوربین ها می باشد.</a:t>
            </a:r>
          </a:p>
        </p:txBody>
      </p:sp>
      <p:pic>
        <p:nvPicPr>
          <p:cNvPr id="3" name="Picture 2"/>
          <p:cNvPicPr>
            <a:picLocks noChangeAspect="1"/>
          </p:cNvPicPr>
          <p:nvPr/>
        </p:nvPicPr>
        <p:blipFill rotWithShape="1">
          <a:blip r:embed="rId2"/>
          <a:srcRect l="-534" t="889" r="24153" b="17620"/>
          <a:stretch/>
        </p:blipFill>
        <p:spPr>
          <a:xfrm>
            <a:off x="7990741" y="1336467"/>
            <a:ext cx="3585740" cy="2295415"/>
          </a:xfrm>
          <a:prstGeom prst="roundRect">
            <a:avLst/>
          </a:prstGeom>
        </p:spPr>
      </p:pic>
      <p:pic>
        <p:nvPicPr>
          <p:cNvPr id="4" name="Picture 3"/>
          <p:cNvPicPr>
            <a:picLocks noChangeAspect="1"/>
          </p:cNvPicPr>
          <p:nvPr/>
        </p:nvPicPr>
        <p:blipFill rotWithShape="1">
          <a:blip r:embed="rId3"/>
          <a:srcRect l="4469"/>
          <a:stretch/>
        </p:blipFill>
        <p:spPr>
          <a:xfrm>
            <a:off x="6540150" y="4187669"/>
            <a:ext cx="3605765" cy="1923916"/>
          </a:xfrm>
          <a:prstGeom prst="roundRect">
            <a:avLst/>
          </a:prstGeom>
        </p:spPr>
      </p:pic>
      <p:grpSp>
        <p:nvGrpSpPr>
          <p:cNvPr id="6" name="Group 5">
            <a:extLst>
              <a:ext uri="{FF2B5EF4-FFF2-40B4-BE49-F238E27FC236}">
                <a16:creationId xmlns:a16="http://schemas.microsoft.com/office/drawing/2014/main" id="{CADFF35E-C538-2C77-0718-6ACADDE9B69C}"/>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4A84D907-8429-2C49-EB3B-4E6DAE8888F5}"/>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6D46C01-BC7C-C013-6C09-C693FDB58B9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352515" y="2464749"/>
              <a:ext cx="1426915" cy="1426914"/>
            </a:xfrm>
            <a:prstGeom prst="rect">
              <a:avLst/>
            </a:prstGeom>
          </p:spPr>
        </p:pic>
      </p:grpSp>
      <p:sp>
        <p:nvSpPr>
          <p:cNvPr id="10" name="Rectangle 9">
            <a:extLst>
              <a:ext uri="{FF2B5EF4-FFF2-40B4-BE49-F238E27FC236}">
                <a16:creationId xmlns:a16="http://schemas.microsoft.com/office/drawing/2014/main" id="{89E57B97-1885-2FD6-3065-A0BA1125A0AF}"/>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42048190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b="1" dirty="0">
                <a:cs typeface="B Titr" panose="00000700000000000000" pitchFamily="2" charset="-78"/>
              </a:rPr>
              <a:t>نکاتی در باب نصب و استقرار دوربین های مداربسته</a:t>
            </a:r>
          </a:p>
        </p:txBody>
      </p:sp>
      <p:sp>
        <p:nvSpPr>
          <p:cNvPr id="5" name="Rectangle 4"/>
          <p:cNvSpPr/>
          <p:nvPr/>
        </p:nvSpPr>
        <p:spPr>
          <a:xfrm>
            <a:off x="299884" y="1162128"/>
            <a:ext cx="11592232" cy="369332"/>
          </a:xfrm>
          <a:prstGeom prst="rect">
            <a:avLst/>
          </a:prstGeom>
        </p:spPr>
        <p:txBody>
          <a:bodyPr wrap="square">
            <a:spAutoFit/>
          </a:bodyPr>
          <a:lstStyle/>
          <a:p>
            <a:pPr algn="justLow" rtl="1"/>
            <a:r>
              <a:rPr lang="fa-IR" dirty="0">
                <a:latin typeface="Times New Roman" panose="02020603050405020304" pitchFamily="18" charset="0"/>
                <a:cs typeface="B Nazanin" panose="00000400000000000000" pitchFamily="2" charset="-78"/>
              </a:rPr>
              <a:t>با در نظر گرفتن این موضوع مکان هایی در منزل وجود دارند که می توان دوربین های امنیتی را آنجا نصب کرد که این موقعیت ها شامل:</a:t>
            </a:r>
          </a:p>
        </p:txBody>
      </p:sp>
      <p:sp>
        <p:nvSpPr>
          <p:cNvPr id="4" name="Rectangle 3"/>
          <p:cNvSpPr/>
          <p:nvPr/>
        </p:nvSpPr>
        <p:spPr>
          <a:xfrm>
            <a:off x="500503" y="1770867"/>
            <a:ext cx="4169151"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۱. درب جلویی و پشتی</a:t>
            </a:r>
          </a:p>
          <a:p>
            <a:pPr algn="justLow" rtl="1">
              <a:lnSpc>
                <a:spcPct val="250000"/>
              </a:lnSpc>
            </a:pPr>
            <a:r>
              <a:rPr lang="fa-IR" dirty="0">
                <a:latin typeface="Times New Roman" panose="02020603050405020304" pitchFamily="18" charset="0"/>
                <a:cs typeface="B Nazanin" panose="00000400000000000000" pitchFamily="2" charset="-78"/>
              </a:rPr>
              <a:t>بیشتر مردم دوربین های مداربسته را جلوی در منزل خود قرار می دهند اما آن ها نسبت به درب پشتی بی توجه می شوند. در وهله اول راه ورود به داخل خانه برای سارقین درب پشتی می باشد؛ بنابراین این مکان ها می توانند موقعیت های استراتژیک و بااهمیتی تلقی شوند.</a:t>
            </a:r>
          </a:p>
        </p:txBody>
      </p:sp>
      <p:grpSp>
        <p:nvGrpSpPr>
          <p:cNvPr id="6" name="Group 5">
            <a:extLst>
              <a:ext uri="{FF2B5EF4-FFF2-40B4-BE49-F238E27FC236}">
                <a16:creationId xmlns:a16="http://schemas.microsoft.com/office/drawing/2014/main" id="{D337E94D-D182-2629-525F-94A823DB5D19}"/>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2D317DD5-9A0B-7421-7FFF-18B9F1C289DD}"/>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EA62209-CE67-6B4E-E203-C29BF15DB55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9" name="Picture 8">
            <a:extLst>
              <a:ext uri="{FF2B5EF4-FFF2-40B4-BE49-F238E27FC236}">
                <a16:creationId xmlns:a16="http://schemas.microsoft.com/office/drawing/2014/main" id="{B83825DA-8967-2C7F-1029-E66472A698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5668" y="2102080"/>
            <a:ext cx="5241973" cy="3926361"/>
          </a:xfrm>
          <a:prstGeom prst="rect">
            <a:avLst/>
          </a:prstGeom>
        </p:spPr>
      </p:pic>
      <p:sp>
        <p:nvSpPr>
          <p:cNvPr id="10" name="Rectangle 9">
            <a:extLst>
              <a:ext uri="{FF2B5EF4-FFF2-40B4-BE49-F238E27FC236}">
                <a16:creationId xmlns:a16="http://schemas.microsoft.com/office/drawing/2014/main" id="{4DE7A59E-AB3D-BC8C-E573-8C15C6A523A2}"/>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34964128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b="1" dirty="0">
                <a:cs typeface="B Titr" panose="00000700000000000000" pitchFamily="2" charset="-78"/>
              </a:rPr>
              <a:t>نکاتی در باب نصب و استقرار دوربین های مداربسته</a:t>
            </a:r>
          </a:p>
        </p:txBody>
      </p:sp>
      <p:sp>
        <p:nvSpPr>
          <p:cNvPr id="5" name="Rectangle 4"/>
          <p:cNvSpPr/>
          <p:nvPr/>
        </p:nvSpPr>
        <p:spPr>
          <a:xfrm>
            <a:off x="222337" y="970868"/>
            <a:ext cx="11541104"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۲. مناطق پر رفت وآمد</a:t>
            </a:r>
          </a:p>
          <a:p>
            <a:pPr algn="justLow" rtl="1">
              <a:lnSpc>
                <a:spcPct val="250000"/>
              </a:lnSpc>
            </a:pPr>
            <a:r>
              <a:rPr lang="fa-IR" dirty="0">
                <a:latin typeface="Times New Roman" panose="02020603050405020304" pitchFamily="18" charset="0"/>
                <a:cs typeface="B Nazanin" panose="00000400000000000000" pitchFamily="2" charset="-78"/>
              </a:rPr>
              <a:t>اگر قصد جاسازی دوربین در محلی پر رفت وآمد را دارید، لازم است بدانید که مکان هایی که یک مزاحم برای دسترسی به سایر قسمت ها طی می کند شامل راهروهای ورودی و اتاق نشیمن می باشند. درواقع شما می توانید دوربین مداربسته خود را در جهت درست قرار دهید و اطمینان حاصل کنید که دوربین ها در مؤثرترین زاویه برای ضبط تصاویر قرار دارند؛ بنابراین راهروها و نقاط ورود به مکان های بزرگ بهترین نقطه برای قرار دادن این دوربین ها می باشند.</a:t>
            </a:r>
          </a:p>
        </p:txBody>
      </p:sp>
      <p:grpSp>
        <p:nvGrpSpPr>
          <p:cNvPr id="3" name="Group 2">
            <a:extLst>
              <a:ext uri="{FF2B5EF4-FFF2-40B4-BE49-F238E27FC236}">
                <a16:creationId xmlns:a16="http://schemas.microsoft.com/office/drawing/2014/main" id="{D7259DE5-922F-DD71-65CD-2C0D2471DB71}"/>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F34DC629-B8E3-CECC-FC5A-E3962AB380D5}"/>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A4E433BF-C78A-E218-27E2-D373DE18990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8" name="Picture 7">
            <a:extLst>
              <a:ext uri="{FF2B5EF4-FFF2-40B4-BE49-F238E27FC236}">
                <a16:creationId xmlns:a16="http://schemas.microsoft.com/office/drawing/2014/main" id="{A99E7843-CFE6-6404-0E8D-416CA1A8A2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7525" y="3876511"/>
            <a:ext cx="5150727" cy="2747913"/>
          </a:xfrm>
          <a:prstGeom prst="rect">
            <a:avLst/>
          </a:prstGeom>
        </p:spPr>
      </p:pic>
      <p:sp>
        <p:nvSpPr>
          <p:cNvPr id="9" name="Rectangle 8">
            <a:extLst>
              <a:ext uri="{FF2B5EF4-FFF2-40B4-BE49-F238E27FC236}">
                <a16:creationId xmlns:a16="http://schemas.microsoft.com/office/drawing/2014/main" id="{45BBCADA-7096-9D10-A4DC-2E18BFE28049}"/>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2415114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تاریخچه دوربین مداربسته </a:t>
            </a:r>
            <a:endParaRPr lang="en-US" sz="2000" dirty="0">
              <a:cs typeface="B Titr" panose="00000700000000000000" pitchFamily="2" charset="-78"/>
            </a:endParaRPr>
          </a:p>
        </p:txBody>
      </p:sp>
      <p:sp>
        <p:nvSpPr>
          <p:cNvPr id="5" name="TextBox 4">
            <a:extLst>
              <a:ext uri="{FF2B5EF4-FFF2-40B4-BE49-F238E27FC236}">
                <a16:creationId xmlns:a16="http://schemas.microsoft.com/office/drawing/2014/main" id="{18A57BF9-991D-AB7F-C969-19ED4D35DE4D}"/>
              </a:ext>
            </a:extLst>
          </p:cNvPr>
          <p:cNvSpPr txBox="1"/>
          <p:nvPr/>
        </p:nvSpPr>
        <p:spPr>
          <a:xfrm>
            <a:off x="375081" y="1204138"/>
            <a:ext cx="4907133" cy="4835939"/>
          </a:xfrm>
          <a:prstGeom prst="rect">
            <a:avLst/>
          </a:prstGeom>
          <a:noFill/>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از طرف دیگر در آمریکا اولین تبلیغ دوربین مداربسته در سال ۱۹۴۹ مربوط به محصولی با نام دوربین های ویرکون بود که در تبلیغات به عدم مجوزگیری آن بسیار تأکید می شد. ازآن پس سیستم های ضبط تصاویر دوربین مداربسته در برخی پایگاه های فضایی بزرگ جهت ضبط تصاویر پرتاب موشک ها بکار گرفته شد و خیلی زود روی موشک ها نصب شد. این موفقیت بسیار بزرگی بود چراکه این دوربین ها قابلیت ارسال تصاویر را همراه با صدا به زمین داشتند.</a:t>
            </a:r>
            <a:endParaRPr lang="en-US" dirty="0">
              <a:latin typeface="Times New Roman" panose="02020603050405020304" pitchFamily="18" charset="0"/>
              <a:cs typeface="B Nazanin" panose="00000400000000000000" pitchFamily="2" charset="-78"/>
            </a:endParaRPr>
          </a:p>
        </p:txBody>
      </p:sp>
      <p:grpSp>
        <p:nvGrpSpPr>
          <p:cNvPr id="6" name="Group 5">
            <a:extLst>
              <a:ext uri="{FF2B5EF4-FFF2-40B4-BE49-F238E27FC236}">
                <a16:creationId xmlns:a16="http://schemas.microsoft.com/office/drawing/2014/main" id="{B35201E4-9282-D87F-E27B-6B73C43D8EAD}"/>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590A8D04-AAA5-AEEF-D2C6-EA9171857154}"/>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FBC704EF-19D5-9120-7321-9D1578DD8A3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1" name="Picture 10">
            <a:extLst>
              <a:ext uri="{FF2B5EF4-FFF2-40B4-BE49-F238E27FC236}">
                <a16:creationId xmlns:a16="http://schemas.microsoft.com/office/drawing/2014/main" id="{08206B96-5FA8-B712-079A-BDD26CF67BA7}"/>
              </a:ext>
            </a:extLst>
          </p:cNvPr>
          <p:cNvPicPr>
            <a:picLocks noChangeAspect="1"/>
          </p:cNvPicPr>
          <p:nvPr/>
        </p:nvPicPr>
        <p:blipFill rotWithShape="1">
          <a:blip r:embed="rId4">
            <a:extLst>
              <a:ext uri="{28A0092B-C50C-407E-A947-70E740481C1C}">
                <a14:useLocalDpi xmlns:a14="http://schemas.microsoft.com/office/drawing/2010/main" val="0"/>
              </a:ext>
            </a:extLst>
          </a:blip>
          <a:srcRect l="21384" t="11927" r="21410"/>
          <a:stretch/>
        </p:blipFill>
        <p:spPr>
          <a:xfrm>
            <a:off x="6096000" y="1446615"/>
            <a:ext cx="5334000" cy="4806859"/>
          </a:xfrm>
          <a:prstGeom prst="rect">
            <a:avLst/>
          </a:prstGeom>
        </p:spPr>
      </p:pic>
      <p:sp>
        <p:nvSpPr>
          <p:cNvPr id="12" name="Rectangle 11">
            <a:extLst>
              <a:ext uri="{FF2B5EF4-FFF2-40B4-BE49-F238E27FC236}">
                <a16:creationId xmlns:a16="http://schemas.microsoft.com/office/drawing/2014/main" id="{09924D38-D220-F60F-8497-C6FF6939215A}"/>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23420186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b="1" dirty="0">
                <a:cs typeface="B Titr" panose="00000700000000000000" pitchFamily="2" charset="-78"/>
              </a:rPr>
              <a:t>نکاتی در باب نصب و استقرار دوربین های مداربسته</a:t>
            </a:r>
          </a:p>
        </p:txBody>
      </p:sp>
      <p:sp>
        <p:nvSpPr>
          <p:cNvPr id="5" name="Rectangle 4"/>
          <p:cNvSpPr/>
          <p:nvPr/>
        </p:nvSpPr>
        <p:spPr>
          <a:xfrm>
            <a:off x="6880193" y="1357279"/>
            <a:ext cx="4866873"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۳. اتاق خواب ها</a:t>
            </a:r>
          </a:p>
          <a:p>
            <a:pPr algn="justLow" rtl="1">
              <a:lnSpc>
                <a:spcPct val="250000"/>
              </a:lnSpc>
            </a:pPr>
            <a:r>
              <a:rPr lang="fa-IR" dirty="0">
                <a:latin typeface="Times New Roman" panose="02020603050405020304" pitchFamily="18" charset="0"/>
                <a:cs typeface="B Nazanin" panose="00000400000000000000" pitchFamily="2" charset="-78"/>
              </a:rPr>
              <a:t>سارقین در وهله اول علاقه خاصی به اتاق خواب ها و لوازم گران بهای داخل آن دارند، بنابراین ایده خوبی است که دوربین را آنجا قرار دهید. علاوه بر این، اگر می خواهید از دوربین های مداربسته برای مراقبت از کودکان خود استفاده کنید، دوربین را در اتاق بچه ها قرار دهید تا امنیت کافی برای ذهن شما و کودکانتان ایجاد شود.</a:t>
            </a:r>
          </a:p>
        </p:txBody>
      </p:sp>
      <p:grpSp>
        <p:nvGrpSpPr>
          <p:cNvPr id="4" name="Group 3">
            <a:extLst>
              <a:ext uri="{FF2B5EF4-FFF2-40B4-BE49-F238E27FC236}">
                <a16:creationId xmlns:a16="http://schemas.microsoft.com/office/drawing/2014/main" id="{CB3A3347-6BFE-A8ED-C428-03A20D7DA02A}"/>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6256EE06-6789-F398-EEE3-DFBBFE30933D}"/>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45B3DDFA-AC38-E010-6E2F-32A7A72D176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 name="Picture 9">
            <a:extLst>
              <a:ext uri="{FF2B5EF4-FFF2-40B4-BE49-F238E27FC236}">
                <a16:creationId xmlns:a16="http://schemas.microsoft.com/office/drawing/2014/main" id="{FB0CEBDF-73FE-FA09-B269-AFBBD281E8C0}"/>
              </a:ext>
            </a:extLst>
          </p:cNvPr>
          <p:cNvPicPr>
            <a:picLocks noChangeAspect="1"/>
          </p:cNvPicPr>
          <p:nvPr/>
        </p:nvPicPr>
        <p:blipFill>
          <a:blip r:embed="rId4"/>
          <a:stretch>
            <a:fillRect/>
          </a:stretch>
        </p:blipFill>
        <p:spPr>
          <a:xfrm>
            <a:off x="782676" y="2197188"/>
            <a:ext cx="5304002" cy="3010379"/>
          </a:xfrm>
          <a:prstGeom prst="rect">
            <a:avLst/>
          </a:prstGeom>
        </p:spPr>
      </p:pic>
      <p:sp>
        <p:nvSpPr>
          <p:cNvPr id="11" name="Rectangle 10">
            <a:extLst>
              <a:ext uri="{FF2B5EF4-FFF2-40B4-BE49-F238E27FC236}">
                <a16:creationId xmlns:a16="http://schemas.microsoft.com/office/drawing/2014/main" id="{B8AF7EFA-4A39-372C-011C-5E0F75A4AB02}"/>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3726579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b="1" dirty="0">
                <a:cs typeface="B Titr" panose="00000700000000000000" pitchFamily="2" charset="-78"/>
              </a:rPr>
              <a:t>نتیجه گیری </a:t>
            </a:r>
          </a:p>
        </p:txBody>
      </p:sp>
      <p:sp>
        <p:nvSpPr>
          <p:cNvPr id="5" name="Rectangle 4"/>
          <p:cNvSpPr/>
          <p:nvPr/>
        </p:nvSpPr>
        <p:spPr>
          <a:xfrm>
            <a:off x="324464" y="932608"/>
            <a:ext cx="11543071" cy="2758447"/>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دوربین‌های مداربسته به عنوان ابزارهای قدرتمند و حیاتی در امنیت و نظارت بر اماکن مختلف شناخته می‌شوند. با ارتقاء امنیت و کاهش جرائم، این دوربین‌ها نقش بسیار مهمی در جامعه‌ها و سازمان‌ها ایفا می‌کنند. نصب و بهره‌برداری از دوربین‌های مداربسته تحت شبکه به واسطه تصویربرداری با کیفیت بالا و ارتباط آنها با سیستم‌های مرکزی، امکان نظارت و مدیریت بهتر را فراهم می‌کند. با استفاده از این دوربین‌ها در اماکن عمومی، صنعتی، اداری و منازل، امنیت و اطمینان بهبود یافته و احساس آرامش در بین افراد تقویت می‌شود.</a:t>
            </a:r>
            <a:endParaRPr lang="en-US" dirty="0">
              <a:latin typeface="Times New Roman" panose="02020603050405020304" pitchFamily="18" charset="0"/>
              <a:cs typeface="B Nazanin" panose="00000400000000000000" pitchFamily="2" charset="-78"/>
            </a:endParaRPr>
          </a:p>
        </p:txBody>
      </p:sp>
      <p:grpSp>
        <p:nvGrpSpPr>
          <p:cNvPr id="3" name="Group 2">
            <a:extLst>
              <a:ext uri="{FF2B5EF4-FFF2-40B4-BE49-F238E27FC236}">
                <a16:creationId xmlns:a16="http://schemas.microsoft.com/office/drawing/2014/main" id="{622613A0-EE3B-572D-8877-4BCB87DC0977}"/>
              </a:ext>
            </a:extLst>
          </p:cNvPr>
          <p:cNvGrpSpPr/>
          <p:nvPr/>
        </p:nvGrpSpPr>
        <p:grpSpPr>
          <a:xfrm>
            <a:off x="406766" y="71850"/>
            <a:ext cx="751822" cy="751822"/>
            <a:chOff x="3311371" y="2423604"/>
            <a:chExt cx="1509204" cy="1509204"/>
          </a:xfrm>
        </p:grpSpPr>
        <p:sp>
          <p:nvSpPr>
            <p:cNvPr id="6" name="Oval 5">
              <a:extLst>
                <a:ext uri="{FF2B5EF4-FFF2-40B4-BE49-F238E27FC236}">
                  <a16:creationId xmlns:a16="http://schemas.microsoft.com/office/drawing/2014/main" id="{C3D16CD7-1E5D-E028-5C6B-35D230B99006}"/>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2067E97F-EB4D-1EC5-A3D2-392EC449EC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8" name="Picture 7">
            <a:extLst>
              <a:ext uri="{FF2B5EF4-FFF2-40B4-BE49-F238E27FC236}">
                <a16:creationId xmlns:a16="http://schemas.microsoft.com/office/drawing/2014/main" id="{A5911540-26F9-50C1-7680-13BA1CD8A09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604095" y="4534292"/>
            <a:ext cx="4326497" cy="1461155"/>
          </a:xfrm>
          <a:prstGeom prst="rect">
            <a:avLst/>
          </a:prstGeom>
        </p:spPr>
      </p:pic>
      <p:sp>
        <p:nvSpPr>
          <p:cNvPr id="9" name="Rectangle 8">
            <a:extLst>
              <a:ext uri="{FF2B5EF4-FFF2-40B4-BE49-F238E27FC236}">
                <a16:creationId xmlns:a16="http://schemas.microsoft.com/office/drawing/2014/main" id="{9AF9DF9E-9921-B934-DD0A-F511F123D5EE}"/>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17590706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b="1" dirty="0">
                <a:cs typeface="B Titr" panose="00000700000000000000" pitchFamily="2" charset="-78"/>
              </a:rPr>
              <a:t>منابع </a:t>
            </a:r>
          </a:p>
        </p:txBody>
      </p:sp>
      <p:sp>
        <p:nvSpPr>
          <p:cNvPr id="3" name="Rectangle 2"/>
          <p:cNvSpPr/>
          <p:nvPr/>
        </p:nvSpPr>
        <p:spPr>
          <a:xfrm>
            <a:off x="511448" y="1287715"/>
            <a:ext cx="4729146"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https://persiansaze.com</a:t>
            </a:r>
          </a:p>
        </p:txBody>
      </p:sp>
      <p:sp>
        <p:nvSpPr>
          <p:cNvPr id="4" name="Rectangle 3"/>
          <p:cNvSpPr/>
          <p:nvPr/>
        </p:nvSpPr>
        <p:spPr>
          <a:xfrm>
            <a:off x="511448" y="1798992"/>
            <a:ext cx="4618288"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http://caspiansecurity.ir</a:t>
            </a:r>
          </a:p>
        </p:txBody>
      </p:sp>
      <p:sp>
        <p:nvSpPr>
          <p:cNvPr id="5" name="Rectangle 4"/>
          <p:cNvSpPr/>
          <p:nvPr/>
        </p:nvSpPr>
        <p:spPr>
          <a:xfrm>
            <a:off x="511448" y="2310269"/>
            <a:ext cx="5063208"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https://clinicitc.com</a:t>
            </a:r>
          </a:p>
        </p:txBody>
      </p:sp>
      <p:grpSp>
        <p:nvGrpSpPr>
          <p:cNvPr id="6" name="Group 5">
            <a:extLst>
              <a:ext uri="{FF2B5EF4-FFF2-40B4-BE49-F238E27FC236}">
                <a16:creationId xmlns:a16="http://schemas.microsoft.com/office/drawing/2014/main" id="{698671D5-66BE-8E87-A063-D65F53595195}"/>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E07AD68C-BD5C-48CA-8A6F-19139DC52AB8}"/>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04E120C1-F973-A8A4-7302-5703AE4A765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sp>
        <p:nvSpPr>
          <p:cNvPr id="9" name="Rectangle 8">
            <a:extLst>
              <a:ext uri="{FF2B5EF4-FFF2-40B4-BE49-F238E27FC236}">
                <a16:creationId xmlns:a16="http://schemas.microsoft.com/office/drawing/2014/main" id="{B67E60BB-40FC-E4AF-C911-A54540BF2636}"/>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38680160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9067A1C7-70F3-6A34-DD9B-47DEF5F305DB}"/>
              </a:ext>
            </a:extLst>
          </p:cNvPr>
          <p:cNvSpPr/>
          <p:nvPr/>
        </p:nvSpPr>
        <p:spPr>
          <a:xfrm>
            <a:off x="5782261" y="2554643"/>
            <a:ext cx="4477243" cy="1015663"/>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9EE80D8-7A54-B7A8-93EC-CA477D753601}"/>
              </a:ext>
            </a:extLst>
          </p:cNvPr>
          <p:cNvSpPr/>
          <p:nvPr/>
        </p:nvSpPr>
        <p:spPr>
          <a:xfrm>
            <a:off x="1732680" y="2554643"/>
            <a:ext cx="8726639" cy="1015663"/>
          </a:xfrm>
          <a:prstGeom prst="rect">
            <a:avLst/>
          </a:prstGeom>
        </p:spPr>
        <p:txBody>
          <a:bodyPr wrap="square">
            <a:spAutoFit/>
          </a:bodyPr>
          <a:lstStyle/>
          <a:p>
            <a:pPr algn="ctr" rtl="1"/>
            <a:r>
              <a:rPr lang="fa-IR" sz="6000" dirty="0">
                <a:latin typeface="Times New Roman" panose="02020603050405020304" pitchFamily="18" charset="0"/>
                <a:cs typeface="B Titr" panose="00000700000000000000" pitchFamily="2" charset="-78"/>
              </a:rPr>
              <a:t>با تشکر از توجه شما عزیزان</a:t>
            </a:r>
          </a:p>
        </p:txBody>
      </p:sp>
    </p:spTree>
    <p:extLst>
      <p:ext uri="{BB962C8B-B14F-4D97-AF65-F5344CB8AC3E}">
        <p14:creationId xmlns:p14="http://schemas.microsoft.com/office/powerpoint/2010/main" val="619110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11">
            <a:extLst>
              <a:ext uri="{FF2B5EF4-FFF2-40B4-BE49-F238E27FC236}">
                <a16:creationId xmlns:a16="http://schemas.microsoft.com/office/drawing/2014/main" id="{B2EFA594-8BB7-34F1-51B0-27969E784FED}"/>
              </a:ext>
            </a:extLst>
          </p:cNvPr>
          <p:cNvSpPr/>
          <p:nvPr/>
        </p:nvSpPr>
        <p:spPr>
          <a:xfrm rot="3054922">
            <a:off x="1256363" y="924475"/>
            <a:ext cx="3440922" cy="3659402"/>
          </a:xfrm>
          <a:custGeom>
            <a:avLst/>
            <a:gdLst>
              <a:gd name="connsiteX0" fmla="*/ 0 w 3440783"/>
              <a:gd name="connsiteY0" fmla="*/ 1720392 h 3440783"/>
              <a:gd name="connsiteX1" fmla="*/ 1720392 w 3440783"/>
              <a:gd name="connsiteY1" fmla="*/ 0 h 3440783"/>
              <a:gd name="connsiteX2" fmla="*/ 3440784 w 3440783"/>
              <a:gd name="connsiteY2" fmla="*/ 1720392 h 3440783"/>
              <a:gd name="connsiteX3" fmla="*/ 1720392 w 3440783"/>
              <a:gd name="connsiteY3" fmla="*/ 3440784 h 3440783"/>
              <a:gd name="connsiteX4" fmla="*/ 0 w 3440783"/>
              <a:gd name="connsiteY4" fmla="*/ 1720392 h 3440783"/>
              <a:gd name="connsiteX0" fmla="*/ 455 w 3441239"/>
              <a:gd name="connsiteY0" fmla="*/ 1013381 h 2733773"/>
              <a:gd name="connsiteX1" fmla="*/ 1598298 w 3441239"/>
              <a:gd name="connsiteY1" fmla="*/ 0 h 2733773"/>
              <a:gd name="connsiteX2" fmla="*/ 3441239 w 3441239"/>
              <a:gd name="connsiteY2" fmla="*/ 1013381 h 2733773"/>
              <a:gd name="connsiteX3" fmla="*/ 1720847 w 3441239"/>
              <a:gd name="connsiteY3" fmla="*/ 2733773 h 2733773"/>
              <a:gd name="connsiteX4" fmla="*/ 455 w 3441239"/>
              <a:gd name="connsiteY4" fmla="*/ 1013381 h 2733773"/>
              <a:gd name="connsiteX0" fmla="*/ 138 w 3440922"/>
              <a:gd name="connsiteY0" fmla="*/ 1939010 h 3659402"/>
              <a:gd name="connsiteX1" fmla="*/ 1597981 w 3440922"/>
              <a:gd name="connsiteY1" fmla="*/ 925629 h 3659402"/>
              <a:gd name="connsiteX2" fmla="*/ 3440922 w 3440922"/>
              <a:gd name="connsiteY2" fmla="*/ 1939010 h 3659402"/>
              <a:gd name="connsiteX3" fmla="*/ 1720530 w 3440922"/>
              <a:gd name="connsiteY3" fmla="*/ 3659402 h 3659402"/>
              <a:gd name="connsiteX4" fmla="*/ 138 w 3440922"/>
              <a:gd name="connsiteY4" fmla="*/ 1939010 h 3659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0922" h="3659402">
                <a:moveTo>
                  <a:pt x="138" y="1939010"/>
                </a:moveTo>
                <a:cubicBezTo>
                  <a:pt x="-20287" y="1483381"/>
                  <a:pt x="2240965" y="3112647"/>
                  <a:pt x="1597981" y="925629"/>
                </a:cubicBezTo>
                <a:cubicBezTo>
                  <a:pt x="954997" y="-1261389"/>
                  <a:pt x="3440922" y="988864"/>
                  <a:pt x="3440922" y="1939010"/>
                </a:cubicBezTo>
                <a:cubicBezTo>
                  <a:pt x="3440922" y="2889156"/>
                  <a:pt x="2670676" y="3659402"/>
                  <a:pt x="1720530" y="3659402"/>
                </a:cubicBezTo>
                <a:cubicBezTo>
                  <a:pt x="770384" y="3659402"/>
                  <a:pt x="20563" y="2394639"/>
                  <a:pt x="138" y="1939010"/>
                </a:cubicBezTo>
                <a:close/>
              </a:path>
            </a:pathLst>
          </a:cu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تاریخچه دوربین مداربسته </a:t>
            </a:r>
            <a:endParaRPr lang="en-US" sz="2000" dirty="0">
              <a:cs typeface="B Titr" panose="00000700000000000000" pitchFamily="2" charset="-78"/>
            </a:endParaRPr>
          </a:p>
        </p:txBody>
      </p:sp>
      <p:sp>
        <p:nvSpPr>
          <p:cNvPr id="3" name="Rectangle 2"/>
          <p:cNvSpPr/>
          <p:nvPr/>
        </p:nvSpPr>
        <p:spPr>
          <a:xfrm>
            <a:off x="6507332" y="978501"/>
            <a:ext cx="5209855"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جالب است بدانید که اولین رونمایی از دوربین مداربسته در اماکن عمومی آمریکا در سال ۱۹۷۳ بود. زمانی که در میدان تایمز نیویورک اولین دوربین مداربسته به منظور جلوگیری از جرائم در محدوده نصب شد اما نقش چشمگیری در کاهش جرائم ایفا نکرد. تا اینکه در سال ۱۹۸۰ دوربین های مداربسته در سطح گسترده ای در سراسر آمریکا بخصوص در مراکز عمومی بکار گرفته شد چراکه به نظر می آمد استفاده از دوربین مداربسته راهی ارزان تر و بهینه تر در مقایسه با به کارگیری نیروهای پلیس برای شناسایی جرائم باشد.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555" t="5781" r="9497" b="4942"/>
          <a:stretch/>
        </p:blipFill>
        <p:spPr>
          <a:xfrm>
            <a:off x="1203676" y="1858133"/>
            <a:ext cx="3281110" cy="3961263"/>
          </a:xfrm>
          <a:prstGeom prst="rect">
            <a:avLst/>
          </a:prstGeom>
        </p:spPr>
      </p:pic>
      <p:grpSp>
        <p:nvGrpSpPr>
          <p:cNvPr id="6" name="Group 5">
            <a:extLst>
              <a:ext uri="{FF2B5EF4-FFF2-40B4-BE49-F238E27FC236}">
                <a16:creationId xmlns:a16="http://schemas.microsoft.com/office/drawing/2014/main" id="{E73D1757-C1E7-CDA3-0DC5-904494B99981}"/>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9BEA99EE-AB0D-2682-1A75-53628492B64D}"/>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73112B1E-8CAA-C12F-5AD3-86391596BB3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10" name="Rectangle 9">
            <a:extLst>
              <a:ext uri="{FF2B5EF4-FFF2-40B4-BE49-F238E27FC236}">
                <a16:creationId xmlns:a16="http://schemas.microsoft.com/office/drawing/2014/main" id="{126D3D9B-A236-9043-0C93-7366EB7286EB}"/>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2288697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تاریخچه دوربین مداربسته </a:t>
            </a:r>
            <a:endParaRPr lang="en-US" sz="2000" dirty="0">
              <a:cs typeface="B Titr" panose="00000700000000000000" pitchFamily="2" charset="-78"/>
            </a:endParaRPr>
          </a:p>
        </p:txBody>
      </p:sp>
      <p:sp>
        <p:nvSpPr>
          <p:cNvPr id="3" name="Rectangle 2"/>
          <p:cNvSpPr/>
          <p:nvPr/>
        </p:nvSpPr>
        <p:spPr>
          <a:xfrm>
            <a:off x="501445" y="1090650"/>
            <a:ext cx="11189110" cy="2758447"/>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به تدریج برخی از حرفه ها و مشاغل بخصوص آن هایی که بیشتر در معرض سرقت قرار داشتند نیز به دوربین مداربسته روی آوردند. در سال ۱۹۹۰ دستگاه های ضبط تصاویر دوربین ها تنها باقابلیت «ضبط بعد از شناسایی حرکت» وارد بازار شدند که استفاده از دوربین مداربسته را در این کشور بسیار گسترده و محبوب کرد چراکه تا قبل از آن، دستگاه های ضبط تصاویر تا حد زیادی ازنظر میزان حجم ذخیره و قابلیت ها بسیار محدود بود. لازم به ذکر است که از نیمه دوم سال ۱۹۹۰ بود که پلیس دوربین های زیادی را در سطح شهرها بخصوص مراکز عمومی، مدارس و پروژه های ساختمانی نصب کرد.</a:t>
            </a:r>
            <a:endParaRPr lang="en-US" dirty="0">
              <a:latin typeface="Times New Roman" panose="02020603050405020304" pitchFamily="18" charset="0"/>
              <a:cs typeface="B Nazanin" panose="00000400000000000000" pitchFamily="2" charset="-78"/>
            </a:endParaRPr>
          </a:p>
        </p:txBody>
      </p:sp>
      <p:grpSp>
        <p:nvGrpSpPr>
          <p:cNvPr id="6" name="Group 5">
            <a:extLst>
              <a:ext uri="{FF2B5EF4-FFF2-40B4-BE49-F238E27FC236}">
                <a16:creationId xmlns:a16="http://schemas.microsoft.com/office/drawing/2014/main" id="{F8DEAB26-01B3-0FCE-D9F2-B37458ACBCB2}"/>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6D519FE0-E627-0C83-1FB5-5E0A85E0291B}"/>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8C1B5DE6-B7D4-DC6A-783B-C79DC58511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26" name="Picture 2" descr="دوربین مدار بسته چیست + حقایقی جالب که نمیدانستید - ویرا شبکه کاسپین">
            <a:extLst>
              <a:ext uri="{FF2B5EF4-FFF2-40B4-BE49-F238E27FC236}">
                <a16:creationId xmlns:a16="http://schemas.microsoft.com/office/drawing/2014/main" id="{5CF9C34C-C75A-A8BD-C7F4-93A7421A326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337" b="23987"/>
          <a:stretch/>
        </p:blipFill>
        <p:spPr bwMode="auto">
          <a:xfrm>
            <a:off x="3942735" y="3921551"/>
            <a:ext cx="4554941" cy="251695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3B7D8A9-00BD-53EE-B586-B79EE49EF064}"/>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2412216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تاریخچه دوربین مداربسته </a:t>
            </a:r>
            <a:endParaRPr lang="en-US" sz="2000" dirty="0">
              <a:cs typeface="B Titr" panose="00000700000000000000" pitchFamily="2" charset="-78"/>
            </a:endParaRPr>
          </a:p>
        </p:txBody>
      </p:sp>
      <p:sp>
        <p:nvSpPr>
          <p:cNvPr id="3" name="Rectangle 2"/>
          <p:cNvSpPr/>
          <p:nvPr/>
        </p:nvSpPr>
        <p:spPr>
          <a:xfrm>
            <a:off x="539407" y="1490445"/>
            <a:ext cx="4432088"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همچنین در انگلستان نیز استفاده از دوربین مداربسته خیلی زود بسیار متداول شد، به طوری که شهر نورفولک انگلستان نخستین جایی در این کشور بود که دوربین های مداربسته در آن نصب شدند. به طورکلی در دهه میلادی بین ۱۹۹۰ تا ۲۰۰۰ استفاده از دوربین های مداربسته در بسیاری از کشورها رواج یافته و جایگاه خود را در بحث امنیت محیط پیدا کرد.</a:t>
            </a:r>
            <a:endParaRPr lang="en-US" dirty="0">
              <a:latin typeface="Times New Roman" panose="02020603050405020304" pitchFamily="18" charset="0"/>
              <a:cs typeface="B Nazanin" panose="00000400000000000000" pitchFamily="2" charset="-78"/>
            </a:endParaRPr>
          </a:p>
        </p:txBody>
      </p:sp>
      <p:grpSp>
        <p:nvGrpSpPr>
          <p:cNvPr id="6" name="Group 5">
            <a:extLst>
              <a:ext uri="{FF2B5EF4-FFF2-40B4-BE49-F238E27FC236}">
                <a16:creationId xmlns:a16="http://schemas.microsoft.com/office/drawing/2014/main" id="{1CD0F23E-F3DB-09BD-EFDF-3FC381CE7D73}"/>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1729F4FD-D736-40AF-FFAF-ADF7EB3A3C00}"/>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1642E3-E46D-9D15-0126-03AF7AFBB0D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 name="Picture 9">
            <a:extLst>
              <a:ext uri="{FF2B5EF4-FFF2-40B4-BE49-F238E27FC236}">
                <a16:creationId xmlns:a16="http://schemas.microsoft.com/office/drawing/2014/main" id="{EDA34240-1BAA-5110-4E34-CE0F5B05F3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165043"/>
            <a:ext cx="4901095" cy="5070787"/>
          </a:xfrm>
          <a:prstGeom prst="rect">
            <a:avLst/>
          </a:prstGeom>
        </p:spPr>
      </p:pic>
      <p:sp>
        <p:nvSpPr>
          <p:cNvPr id="11" name="Rectangle 10">
            <a:extLst>
              <a:ext uri="{FF2B5EF4-FFF2-40B4-BE49-F238E27FC236}">
                <a16:creationId xmlns:a16="http://schemas.microsoft.com/office/drawing/2014/main" id="{BFC2764F-DEE0-42BD-35F6-4D6D113E6EE1}"/>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3448564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انواع  دوربین مداربسته بر اساس  محل نصب </a:t>
            </a:r>
            <a:endParaRPr lang="en-US" sz="2000" dirty="0">
              <a:cs typeface="B Titr" panose="00000700000000000000" pitchFamily="2" charset="-78"/>
            </a:endParaRPr>
          </a:p>
        </p:txBody>
      </p:sp>
      <p:sp>
        <p:nvSpPr>
          <p:cNvPr id="3" name="Rectangle 2"/>
          <p:cNvSpPr/>
          <p:nvPr/>
        </p:nvSpPr>
        <p:spPr>
          <a:xfrm>
            <a:off x="310719" y="3679474"/>
            <a:ext cx="11442648" cy="275844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دوربین مداربسته داخلی</a:t>
            </a:r>
          </a:p>
          <a:p>
            <a:pPr algn="justLow" rtl="1">
              <a:lnSpc>
                <a:spcPct val="250000"/>
              </a:lnSpc>
            </a:pPr>
            <a:r>
              <a:rPr lang="fa-IR" dirty="0">
                <a:latin typeface="Times New Roman" panose="02020603050405020304" pitchFamily="18" charset="0"/>
                <a:cs typeface="B Nazanin" panose="00000400000000000000" pitchFamily="2" charset="-78"/>
              </a:rPr>
              <a:t>دوربین های مداربسته ای که در فضاهای داخلی نصب می شوند با نام داخلی یا این دُر (</a:t>
            </a:r>
            <a:r>
              <a:rPr lang="en-US" dirty="0">
                <a:latin typeface="Times New Roman" panose="02020603050405020304" pitchFamily="18" charset="0"/>
                <a:cs typeface="B Nazanin" panose="00000400000000000000" pitchFamily="2" charset="-78"/>
              </a:rPr>
              <a:t>indoor </a:t>
            </a:r>
            <a:r>
              <a:rPr lang="fa-IR" dirty="0">
                <a:latin typeface="Times New Roman" panose="02020603050405020304" pitchFamily="18" charset="0"/>
                <a:cs typeface="B Nazanin" panose="00000400000000000000" pitchFamily="2" charset="-78"/>
              </a:rPr>
              <a:t> ) شناخته می شوند. نصب دوربین مداربسته این دُر علاوه بر تأمین امنیت، می تواند باهدف نظارت بر پرسنل و کارمندان ، جلوگیری از نزاع، بررسی رفتار مشتریان در یک فروشگاه، آنالیز و بررسی پروسه های تحقیقاتی و غیره نیز باشد. استفاده از دوربین های داخلی به طورمعمول در فضاهای مسقف مانند منزل، شرکت، دفتر کار و هر فضای سرپوشیده ای می باشد.</a:t>
            </a:r>
          </a:p>
        </p:txBody>
      </p:sp>
      <p:grpSp>
        <p:nvGrpSpPr>
          <p:cNvPr id="6" name="Group 5">
            <a:extLst>
              <a:ext uri="{FF2B5EF4-FFF2-40B4-BE49-F238E27FC236}">
                <a16:creationId xmlns:a16="http://schemas.microsoft.com/office/drawing/2014/main" id="{BF3DB9AA-2EBE-33FD-D8A3-4A5D044FDB14}"/>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AA586A26-2364-B982-A060-DB1A740BBFFA}"/>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8B666AB4-4CF6-9DCD-53B1-274482AA82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3" name="Picture 12">
            <a:extLst>
              <a:ext uri="{FF2B5EF4-FFF2-40B4-BE49-F238E27FC236}">
                <a16:creationId xmlns:a16="http://schemas.microsoft.com/office/drawing/2014/main" id="{8ABD7F2F-FF17-F175-41CA-72695EE192B7}"/>
              </a:ext>
            </a:extLst>
          </p:cNvPr>
          <p:cNvPicPr>
            <a:picLocks noChangeAspect="1"/>
          </p:cNvPicPr>
          <p:nvPr/>
        </p:nvPicPr>
        <p:blipFill>
          <a:blip r:embed="rId4">
            <a:clrChange>
              <a:clrFrom>
                <a:srgbClr val="F8F8F8"/>
              </a:clrFrom>
              <a:clrTo>
                <a:srgbClr val="F8F8F8">
                  <a:alpha val="0"/>
                </a:srgbClr>
              </a:clrTo>
            </a:clrChange>
            <a:extLst>
              <a:ext uri="{28A0092B-C50C-407E-A947-70E740481C1C}">
                <a14:useLocalDpi xmlns:a14="http://schemas.microsoft.com/office/drawing/2010/main" val="0"/>
              </a:ext>
            </a:extLst>
          </a:blip>
          <a:stretch>
            <a:fillRect/>
          </a:stretch>
        </p:blipFill>
        <p:spPr>
          <a:xfrm>
            <a:off x="2149311" y="1116739"/>
            <a:ext cx="7202078" cy="3086605"/>
          </a:xfrm>
          <a:prstGeom prst="rect">
            <a:avLst/>
          </a:prstGeom>
        </p:spPr>
      </p:pic>
      <p:sp>
        <p:nvSpPr>
          <p:cNvPr id="14" name="Rectangle 13">
            <a:extLst>
              <a:ext uri="{FF2B5EF4-FFF2-40B4-BE49-F238E27FC236}">
                <a16:creationId xmlns:a16="http://schemas.microsoft.com/office/drawing/2014/main" id="{3CD0D48E-9E4A-A1A3-7132-8B9C2D462AA0}"/>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2026467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735" y="265160"/>
            <a:ext cx="6874919" cy="400110"/>
          </a:xfrm>
          <a:prstGeom prst="rect">
            <a:avLst/>
          </a:prstGeom>
        </p:spPr>
        <p:txBody>
          <a:bodyPr wrap="square">
            <a:spAutoFit/>
          </a:bodyPr>
          <a:lstStyle/>
          <a:p>
            <a:pPr algn="r" rtl="1"/>
            <a:r>
              <a:rPr lang="fa-IR" sz="2000" dirty="0">
                <a:cs typeface="B Titr" panose="00000700000000000000" pitchFamily="2" charset="-78"/>
              </a:rPr>
              <a:t>انواع  دوربین مداربسته بر اساس  محل نصب </a:t>
            </a:r>
            <a:endParaRPr lang="en-US" sz="2000" dirty="0">
              <a:cs typeface="B Titr" panose="00000700000000000000" pitchFamily="2" charset="-78"/>
            </a:endParaRPr>
          </a:p>
        </p:txBody>
      </p:sp>
      <p:sp>
        <p:nvSpPr>
          <p:cNvPr id="3" name="Rectangle 2"/>
          <p:cNvSpPr/>
          <p:nvPr/>
        </p:nvSpPr>
        <p:spPr>
          <a:xfrm>
            <a:off x="292963" y="3799768"/>
            <a:ext cx="11899037" cy="2793072"/>
          </a:xfrm>
          <a:prstGeom prst="rect">
            <a:avLst/>
          </a:prstGeom>
        </p:spPr>
        <p:txBody>
          <a:bodyPr wrap="square">
            <a:spAutoFit/>
          </a:bodyPr>
          <a:lstStyle/>
          <a:p>
            <a:pPr lvl="1" algn="justLow" rtl="1">
              <a:lnSpc>
                <a:spcPct val="200000"/>
              </a:lnSpc>
            </a:pPr>
            <a:r>
              <a:rPr lang="fa-IR" b="1" dirty="0">
                <a:cs typeface="B Nazanin" panose="00000400000000000000" pitchFamily="2" charset="-78"/>
              </a:rPr>
              <a:t>دوربین مداربسته خارجی</a:t>
            </a:r>
          </a:p>
          <a:p>
            <a:pPr lvl="1" algn="justLow" rtl="1">
              <a:lnSpc>
                <a:spcPct val="200000"/>
              </a:lnSpc>
            </a:pPr>
            <a:r>
              <a:rPr lang="fa-IR" dirty="0">
                <a:cs typeface="B Nazanin" panose="00000400000000000000" pitchFamily="2" charset="-78"/>
              </a:rPr>
              <a:t>عبارت اوت دُر ( </a:t>
            </a:r>
            <a:r>
              <a:rPr lang="en-US" dirty="0">
                <a:latin typeface="Times New Roman" panose="02020603050405020304" pitchFamily="18" charset="0"/>
                <a:cs typeface="Times New Roman" panose="02020603050405020304" pitchFamily="18" charset="0"/>
              </a:rPr>
              <a:t>outdoor</a:t>
            </a:r>
            <a:r>
              <a:rPr lang="fa-IR" dirty="0">
                <a:cs typeface="B Nazanin" panose="00000400000000000000" pitchFamily="2" charset="-78"/>
              </a:rPr>
              <a:t> )یا خارجی نیز به دوربین های مداربسته ای اطلاق می شود که در فضاهای خارجی و باز نصب می شوند. این دوربین های به دلیل اینکه تحت تأثیر آب وهوا و شرایط محیطی محل نصب بوده و در معرض باد، باران، سرما و گرمای شدید، نور خورشید و… هستند، بنابراین لازم است که ویژگی های خاصی داشته و از مقاومت بالایی نیز برخوردار باشند.</a:t>
            </a:r>
          </a:p>
          <a:p>
            <a:pPr lvl="1" algn="justLow" rtl="1">
              <a:lnSpc>
                <a:spcPct val="200000"/>
              </a:lnSpc>
            </a:pPr>
            <a:r>
              <a:rPr lang="fa-IR" dirty="0">
                <a:cs typeface="B Nazanin" panose="00000400000000000000" pitchFamily="2" charset="-78"/>
              </a:rPr>
              <a:t>لازم به یادآوری است که دوربین های مداربسته خارجی باید طوری نصب شوند که در دسترس افراد خرابکار و سارقین نیز قرار نگیرند.</a:t>
            </a:r>
          </a:p>
        </p:txBody>
      </p:sp>
      <p:grpSp>
        <p:nvGrpSpPr>
          <p:cNvPr id="6" name="Group 5">
            <a:extLst>
              <a:ext uri="{FF2B5EF4-FFF2-40B4-BE49-F238E27FC236}">
                <a16:creationId xmlns:a16="http://schemas.microsoft.com/office/drawing/2014/main" id="{DA1170B9-19FD-0D5E-4428-C6A9D9CA7EFC}"/>
              </a:ext>
            </a:extLst>
          </p:cNvPr>
          <p:cNvGrpSpPr/>
          <p:nvPr/>
        </p:nvGrpSpPr>
        <p:grpSpPr>
          <a:xfrm>
            <a:off x="406766" y="71850"/>
            <a:ext cx="751822" cy="751822"/>
            <a:chOff x="3311371" y="2423604"/>
            <a:chExt cx="1509204" cy="1509204"/>
          </a:xfrm>
        </p:grpSpPr>
        <p:sp>
          <p:nvSpPr>
            <p:cNvPr id="7" name="Oval 6">
              <a:extLst>
                <a:ext uri="{FF2B5EF4-FFF2-40B4-BE49-F238E27FC236}">
                  <a16:creationId xmlns:a16="http://schemas.microsoft.com/office/drawing/2014/main" id="{D89A4236-5A2C-F421-44AC-3A98EEE1106E}"/>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3AA4C7C-D3CC-16AC-FCDD-3D25578D0E1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52515" y="2464749"/>
              <a:ext cx="1426915" cy="1426914"/>
            </a:xfrm>
            <a:prstGeom prst="rect">
              <a:avLst/>
            </a:prstGeom>
          </p:spPr>
        </p:pic>
      </p:grpSp>
      <p:pic>
        <p:nvPicPr>
          <p:cNvPr id="10" name="Picture 9">
            <a:extLst>
              <a:ext uri="{FF2B5EF4-FFF2-40B4-BE49-F238E27FC236}">
                <a16:creationId xmlns:a16="http://schemas.microsoft.com/office/drawing/2014/main" id="{D8036FBE-1051-D371-1F69-E808C38786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0008" y="1134685"/>
            <a:ext cx="3139126" cy="3139126"/>
          </a:xfrm>
          <a:prstGeom prst="rect">
            <a:avLst/>
          </a:prstGeom>
        </p:spPr>
      </p:pic>
      <p:pic>
        <p:nvPicPr>
          <p:cNvPr id="12" name="Picture 11">
            <a:extLst>
              <a:ext uri="{FF2B5EF4-FFF2-40B4-BE49-F238E27FC236}">
                <a16:creationId xmlns:a16="http://schemas.microsoft.com/office/drawing/2014/main" id="{AFB2E6C5-1893-18BA-9681-B1EAECA95511}"/>
              </a:ext>
            </a:extLst>
          </p:cNvPr>
          <p:cNvPicPr>
            <a:picLocks noChangeAspect="1"/>
          </p:cNvPicPr>
          <p:nvPr/>
        </p:nvPicPr>
        <p:blipFill>
          <a:blip r:embed="rId5">
            <a:clrChange>
              <a:clrFrom>
                <a:srgbClr val="F9F9F9"/>
              </a:clrFrom>
              <a:clrTo>
                <a:srgbClr val="F9F9F9">
                  <a:alpha val="0"/>
                </a:srgbClr>
              </a:clrTo>
            </a:clrChange>
            <a:extLst>
              <a:ext uri="{28A0092B-C50C-407E-A947-70E740481C1C}">
                <a14:useLocalDpi xmlns:a14="http://schemas.microsoft.com/office/drawing/2010/main" val="0"/>
              </a:ext>
            </a:extLst>
          </a:blip>
          <a:stretch>
            <a:fillRect/>
          </a:stretch>
        </p:blipFill>
        <p:spPr>
          <a:xfrm>
            <a:off x="8971461" y="1392581"/>
            <a:ext cx="2944020" cy="2149291"/>
          </a:xfrm>
          <a:prstGeom prst="rect">
            <a:avLst/>
          </a:prstGeom>
        </p:spPr>
      </p:pic>
      <p:sp>
        <p:nvSpPr>
          <p:cNvPr id="15" name="Rectangle 14">
            <a:extLst>
              <a:ext uri="{FF2B5EF4-FFF2-40B4-BE49-F238E27FC236}">
                <a16:creationId xmlns:a16="http://schemas.microsoft.com/office/drawing/2014/main" id="{3ECBA527-DF53-2198-A4AD-68AED7968551}"/>
              </a:ext>
            </a:extLst>
          </p:cNvPr>
          <p:cNvSpPr/>
          <p:nvPr/>
        </p:nvSpPr>
        <p:spPr>
          <a:xfrm>
            <a:off x="1081528" y="250603"/>
            <a:ext cx="3817937" cy="369332"/>
          </a:xfrm>
          <a:prstGeom prst="rect">
            <a:avLst/>
          </a:prstGeom>
        </p:spPr>
        <p:txBody>
          <a:bodyPr wrap="square">
            <a:spAutoFit/>
          </a:bodyPr>
          <a:lstStyle/>
          <a:p>
            <a:pPr algn="r" rtl="1"/>
            <a:r>
              <a:rPr lang="fa-IR" dirty="0">
                <a:cs typeface="B Titr" panose="00000700000000000000" pitchFamily="2" charset="-78"/>
              </a:rPr>
              <a:t>گزارش دانشجویی الکترونیک  صنعتی اصفهان</a:t>
            </a:r>
            <a:endParaRPr lang="en-US" dirty="0">
              <a:cs typeface="B Titr" panose="00000700000000000000" pitchFamily="2" charset="-78"/>
            </a:endParaRPr>
          </a:p>
        </p:txBody>
      </p:sp>
    </p:spTree>
    <p:extLst>
      <p:ext uri="{BB962C8B-B14F-4D97-AF65-F5344CB8AC3E}">
        <p14:creationId xmlns:p14="http://schemas.microsoft.com/office/powerpoint/2010/main" val="36309444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TotalTime>
  <Words>3760</Words>
  <Application>Microsoft Office PowerPoint</Application>
  <PresentationFormat>Widescreen</PresentationFormat>
  <Paragraphs>165</Paragraphs>
  <Slides>43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25</cp:revision>
  <dcterms:created xsi:type="dcterms:W3CDTF">2024-05-07T19:22:39Z</dcterms:created>
  <dcterms:modified xsi:type="dcterms:W3CDTF">2024-05-13T14:45:53Z</dcterms:modified>
</cp:coreProperties>
</file>