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8" r:id="rId2"/>
    <p:sldId id="256" r:id="rId3"/>
    <p:sldId id="257" r:id="rId4"/>
    <p:sldId id="258" r:id="rId5"/>
    <p:sldId id="259" r:id="rId6"/>
    <p:sldId id="260" r:id="rId7"/>
    <p:sldId id="261" r:id="rId8"/>
    <p:sldId id="262" r:id="rId9"/>
    <p:sldId id="263" r:id="rId10"/>
    <p:sldId id="264" r:id="rId11"/>
    <p:sldId id="283" r:id="rId12"/>
    <p:sldId id="284" r:id="rId13"/>
    <p:sldId id="285" r:id="rId14"/>
    <p:sldId id="286" r:id="rId15"/>
    <p:sldId id="287" r:id="rId16"/>
    <p:sldId id="265" r:id="rId17"/>
    <p:sldId id="266" r:id="rId18"/>
    <p:sldId id="273" r:id="rId19"/>
    <p:sldId id="274" r:id="rId20"/>
    <p:sldId id="275" r:id="rId21"/>
    <p:sldId id="276" r:id="rId22"/>
    <p:sldId id="277" r:id="rId23"/>
    <p:sldId id="278" r:id="rId24"/>
    <p:sldId id="279" r:id="rId25"/>
    <p:sldId id="280" r:id="rId26"/>
    <p:sldId id="281" r:id="rId27"/>
    <p:sldId id="282" r:id="rId28"/>
    <p:sldId id="267" r:id="rId29"/>
    <p:sldId id="268" r:id="rId30"/>
    <p:sldId id="269" r:id="rId31"/>
    <p:sldId id="270" r:id="rId32"/>
    <p:sldId id="272"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A3AB"/>
    <a:srgbClr val="EDBB62"/>
    <a:srgbClr val="4F8161"/>
    <a:srgbClr val="BFA687"/>
    <a:srgbClr val="835664"/>
    <a:srgbClr val="A59E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8" autoAdjust="0"/>
    <p:restoredTop sz="94660"/>
  </p:normalViewPr>
  <p:slideViewPr>
    <p:cSldViewPr snapToGrid="0">
      <p:cViewPr varScale="1">
        <p:scale>
          <a:sx n="81" d="100"/>
          <a:sy n="81" d="100"/>
        </p:scale>
        <p:origin x="71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E0C395A7-0B8F-72F9-2A89-1D4BE84ACEE2}"/>
              </a:ext>
            </a:extLst>
          </p:cNvPr>
          <p:cNvSpPr/>
          <p:nvPr userDrawn="1"/>
        </p:nvSpPr>
        <p:spPr>
          <a:xfrm>
            <a:off x="0" y="-4016"/>
            <a:ext cx="12192001" cy="992695"/>
          </a:xfrm>
          <a:custGeom>
            <a:avLst/>
            <a:gdLst>
              <a:gd name="connsiteX0" fmla="*/ 0 w 12192001"/>
              <a:gd name="connsiteY0" fmla="*/ 0 h 2048452"/>
              <a:gd name="connsiteX1" fmla="*/ 12192001 w 12192001"/>
              <a:gd name="connsiteY1" fmla="*/ 0 h 2048452"/>
              <a:gd name="connsiteX2" fmla="*/ 12192001 w 12192001"/>
              <a:gd name="connsiteY2" fmla="*/ 819120 h 2048452"/>
              <a:gd name="connsiteX3" fmla="*/ 12139056 w 12192001"/>
              <a:gd name="connsiteY3" fmla="*/ 853908 h 2048452"/>
              <a:gd name="connsiteX4" fmla="*/ 5798130 w 12192001"/>
              <a:gd name="connsiteY4" fmla="*/ 2048452 h 2048452"/>
              <a:gd name="connsiteX5" fmla="*/ 233547 w 12192001"/>
              <a:gd name="connsiteY5" fmla="*/ 1217821 h 2048452"/>
              <a:gd name="connsiteX6" fmla="*/ 0 w 12192001"/>
              <a:gd name="connsiteY6" fmla="*/ 1118966 h 2048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2048452">
                <a:moveTo>
                  <a:pt x="0" y="0"/>
                </a:moveTo>
                <a:lnTo>
                  <a:pt x="12192001" y="0"/>
                </a:lnTo>
                <a:lnTo>
                  <a:pt x="12192001" y="819120"/>
                </a:lnTo>
                <a:lnTo>
                  <a:pt x="12139056" y="853908"/>
                </a:lnTo>
                <a:cubicBezTo>
                  <a:pt x="10917901" y="1565432"/>
                  <a:pt x="8536226" y="2048452"/>
                  <a:pt x="5798130" y="2048452"/>
                </a:cubicBezTo>
                <a:cubicBezTo>
                  <a:pt x="3557869" y="2048452"/>
                  <a:pt x="1556204" y="1725108"/>
                  <a:pt x="233547" y="1217821"/>
                </a:cubicBezTo>
                <a:lnTo>
                  <a:pt x="0" y="1118966"/>
                </a:lnTo>
                <a:close/>
              </a:path>
            </a:pathLst>
          </a:custGeom>
          <a:solidFill>
            <a:srgbClr val="20A3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a:extLst>
              <a:ext uri="{FF2B5EF4-FFF2-40B4-BE49-F238E27FC236}">
                <a16:creationId xmlns:a16="http://schemas.microsoft.com/office/drawing/2014/main" id="{0CB2B7A6-2E65-8843-8556-66CE506960C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601787" y="-39950"/>
            <a:ext cx="1590213" cy="1611702"/>
          </a:xfrm>
          <a:prstGeom prst="rect">
            <a:avLst/>
          </a:prstGeom>
        </p:spPr>
      </p:pic>
      <p:pic>
        <p:nvPicPr>
          <p:cNvPr id="6" name="Picture 5">
            <a:extLst>
              <a:ext uri="{FF2B5EF4-FFF2-40B4-BE49-F238E27FC236}">
                <a16:creationId xmlns:a16="http://schemas.microsoft.com/office/drawing/2014/main" id="{6BA2B5B3-A7AE-B0D3-8D14-BB24C8DD66C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39950"/>
            <a:ext cx="1590213" cy="1611702"/>
          </a:xfrm>
          <a:prstGeom prst="rect">
            <a:avLst/>
          </a:prstGeom>
        </p:spPr>
      </p:pic>
    </p:spTree>
    <p:extLst>
      <p:ext uri="{BB962C8B-B14F-4D97-AF65-F5344CB8AC3E}">
        <p14:creationId xmlns:p14="http://schemas.microsoft.com/office/powerpoint/2010/main" val="751969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E0C395A7-0B8F-72F9-2A89-1D4BE84ACEE2}"/>
              </a:ext>
            </a:extLst>
          </p:cNvPr>
          <p:cNvSpPr/>
          <p:nvPr userDrawn="1"/>
        </p:nvSpPr>
        <p:spPr>
          <a:xfrm>
            <a:off x="-1" y="3760117"/>
            <a:ext cx="12192001" cy="992695"/>
          </a:xfrm>
          <a:custGeom>
            <a:avLst/>
            <a:gdLst>
              <a:gd name="connsiteX0" fmla="*/ 0 w 12192001"/>
              <a:gd name="connsiteY0" fmla="*/ 0 h 2048452"/>
              <a:gd name="connsiteX1" fmla="*/ 12192001 w 12192001"/>
              <a:gd name="connsiteY1" fmla="*/ 0 h 2048452"/>
              <a:gd name="connsiteX2" fmla="*/ 12192001 w 12192001"/>
              <a:gd name="connsiteY2" fmla="*/ 819120 h 2048452"/>
              <a:gd name="connsiteX3" fmla="*/ 12139056 w 12192001"/>
              <a:gd name="connsiteY3" fmla="*/ 853908 h 2048452"/>
              <a:gd name="connsiteX4" fmla="*/ 5798130 w 12192001"/>
              <a:gd name="connsiteY4" fmla="*/ 2048452 h 2048452"/>
              <a:gd name="connsiteX5" fmla="*/ 233547 w 12192001"/>
              <a:gd name="connsiteY5" fmla="*/ 1217821 h 2048452"/>
              <a:gd name="connsiteX6" fmla="*/ 0 w 12192001"/>
              <a:gd name="connsiteY6" fmla="*/ 1118966 h 2048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2048452">
                <a:moveTo>
                  <a:pt x="0" y="0"/>
                </a:moveTo>
                <a:lnTo>
                  <a:pt x="12192001" y="0"/>
                </a:lnTo>
                <a:lnTo>
                  <a:pt x="12192001" y="819120"/>
                </a:lnTo>
                <a:lnTo>
                  <a:pt x="12139056" y="853908"/>
                </a:lnTo>
                <a:cubicBezTo>
                  <a:pt x="10917901" y="1565432"/>
                  <a:pt x="8536226" y="2048452"/>
                  <a:pt x="5798130" y="2048452"/>
                </a:cubicBezTo>
                <a:cubicBezTo>
                  <a:pt x="3557869" y="2048452"/>
                  <a:pt x="1556204" y="1725108"/>
                  <a:pt x="233547" y="1217821"/>
                </a:cubicBezTo>
                <a:lnTo>
                  <a:pt x="0" y="1118966"/>
                </a:lnTo>
                <a:close/>
              </a:path>
            </a:pathLst>
          </a:custGeom>
          <a:solidFill>
            <a:srgbClr val="20A3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Rectangle 1">
            <a:extLst>
              <a:ext uri="{FF2B5EF4-FFF2-40B4-BE49-F238E27FC236}">
                <a16:creationId xmlns:a16="http://schemas.microsoft.com/office/drawing/2014/main" id="{FE01A1E9-5337-6CA8-0738-96FE9CC4E2B8}"/>
              </a:ext>
            </a:extLst>
          </p:cNvPr>
          <p:cNvSpPr/>
          <p:nvPr userDrawn="1"/>
        </p:nvSpPr>
        <p:spPr>
          <a:xfrm>
            <a:off x="0" y="0"/>
            <a:ext cx="12192000" cy="3968319"/>
          </a:xfrm>
          <a:prstGeom prst="rect">
            <a:avLst/>
          </a:prstGeom>
          <a:solidFill>
            <a:srgbClr val="20A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4">
            <a:extLst>
              <a:ext uri="{FF2B5EF4-FFF2-40B4-BE49-F238E27FC236}">
                <a16:creationId xmlns:a16="http://schemas.microsoft.com/office/drawing/2014/main" id="{90FF9ED1-0259-C4CF-03B4-C1BFD479F335}"/>
              </a:ext>
            </a:extLst>
          </p:cNvPr>
          <p:cNvSpPr>
            <a:spLocks noGrp="1"/>
          </p:cNvSpPr>
          <p:nvPr>
            <p:ph type="pic" sz="quarter" idx="10"/>
          </p:nvPr>
        </p:nvSpPr>
        <p:spPr>
          <a:xfrm>
            <a:off x="4770474" y="108034"/>
            <a:ext cx="7303152" cy="6499713"/>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32489128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6915021"/>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8.jpg"/><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F0251BEC-9F55-39F3-4DEA-4497DF4B9E3B}"/>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b="-1690"/>
          <a:stretch/>
        </p:blipFill>
        <p:spPr>
          <a:xfrm>
            <a:off x="4770474" y="108034"/>
            <a:ext cx="7303152" cy="6499713"/>
          </a:xfrm>
        </p:spPr>
      </p:pic>
      <p:grpSp>
        <p:nvGrpSpPr>
          <p:cNvPr id="9" name="Group 8">
            <a:extLst>
              <a:ext uri="{FF2B5EF4-FFF2-40B4-BE49-F238E27FC236}">
                <a16:creationId xmlns:a16="http://schemas.microsoft.com/office/drawing/2014/main" id="{5ACF0CD2-A13B-935A-27FB-9ABB5A200DF0}"/>
              </a:ext>
            </a:extLst>
          </p:cNvPr>
          <p:cNvGrpSpPr/>
          <p:nvPr/>
        </p:nvGrpSpPr>
        <p:grpSpPr>
          <a:xfrm>
            <a:off x="1719965" y="1179373"/>
            <a:ext cx="1540005" cy="1540005"/>
            <a:chOff x="3311371" y="2423604"/>
            <a:chExt cx="1509204" cy="1509204"/>
          </a:xfrm>
        </p:grpSpPr>
        <p:sp>
          <p:nvSpPr>
            <p:cNvPr id="10" name="Oval 9">
              <a:extLst>
                <a:ext uri="{FF2B5EF4-FFF2-40B4-BE49-F238E27FC236}">
                  <a16:creationId xmlns:a16="http://schemas.microsoft.com/office/drawing/2014/main" id="{8DC83F15-C1A6-DC1D-5AFC-DF8DFA8F6682}"/>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2ADBF945-2810-F7D0-9196-9261475B85F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12" name="Rectangle 11">
            <a:extLst>
              <a:ext uri="{FF2B5EF4-FFF2-40B4-BE49-F238E27FC236}">
                <a16:creationId xmlns:a16="http://schemas.microsoft.com/office/drawing/2014/main" id="{81060FF6-F0E1-294B-E492-718539E99145}"/>
              </a:ext>
            </a:extLst>
          </p:cNvPr>
          <p:cNvSpPr/>
          <p:nvPr/>
        </p:nvSpPr>
        <p:spPr>
          <a:xfrm>
            <a:off x="709592" y="2575010"/>
            <a:ext cx="3560751" cy="3631763"/>
          </a:xfrm>
          <a:prstGeom prst="rect">
            <a:avLst/>
          </a:prstGeom>
        </p:spPr>
        <p:txBody>
          <a:bodyPr wrap="square">
            <a:spAutoFit/>
          </a:bodyPr>
          <a:lstStyle/>
          <a:p>
            <a:pPr algn="ctr" rtl="1">
              <a:lnSpc>
                <a:spcPct val="300000"/>
              </a:lnSpc>
            </a:pPr>
            <a:r>
              <a:rPr lang="fa-IR" sz="2000" dirty="0">
                <a:solidFill>
                  <a:schemeClr val="bg1"/>
                </a:solidFill>
                <a:latin typeface="Times New Roman" panose="02020603050405020304" pitchFamily="18" charset="0"/>
                <a:cs typeface="B Titr" panose="00000700000000000000" pitchFamily="2" charset="-78"/>
              </a:rPr>
              <a:t> پاورپوینت حافظ شیرازی</a:t>
            </a:r>
            <a:endParaRPr lang="en-US" sz="2000" dirty="0">
              <a:solidFill>
                <a:schemeClr val="bg1"/>
              </a:solidFill>
              <a:latin typeface="Times New Roman" panose="02020603050405020304" pitchFamily="18" charset="0"/>
              <a:cs typeface="B Titr" panose="00000700000000000000" pitchFamily="2" charset="-78"/>
            </a:endParaRPr>
          </a:p>
          <a:p>
            <a:pPr algn="ctr" rtl="1">
              <a:lnSpc>
                <a:spcPct val="300000"/>
              </a:lnSpc>
            </a:pPr>
            <a:r>
              <a:rPr lang="fa-IR" sz="2000" dirty="0">
                <a:solidFill>
                  <a:schemeClr val="bg1"/>
                </a:solidFill>
                <a:latin typeface="Times New Roman" panose="02020603050405020304" pitchFamily="18" charset="0"/>
                <a:cs typeface="B Titr" panose="00000700000000000000" pitchFamily="2" charset="-78"/>
              </a:rPr>
              <a:t>نام پژوهشگر: محمد جواد عزیزپناه   </a:t>
            </a:r>
            <a:endParaRPr lang="en-US" sz="2000" dirty="0">
              <a:solidFill>
                <a:schemeClr val="bg1"/>
              </a:solidFill>
              <a:latin typeface="Times New Roman" panose="02020603050405020304" pitchFamily="18" charset="0"/>
              <a:cs typeface="B Titr" panose="00000700000000000000" pitchFamily="2" charset="-78"/>
            </a:endParaRPr>
          </a:p>
          <a:p>
            <a:pPr algn="ctr" rtl="1">
              <a:lnSpc>
                <a:spcPct val="300000"/>
              </a:lnSpc>
            </a:pPr>
            <a:r>
              <a:rPr lang="fa-IR" sz="2000" dirty="0">
                <a:latin typeface="Times New Roman" panose="02020603050405020304" pitchFamily="18" charset="0"/>
                <a:cs typeface="B Titr" panose="00000700000000000000" pitchFamily="2" charset="-78"/>
              </a:rPr>
              <a:t>استاد راهنما: علیرضا عزیزی </a:t>
            </a:r>
          </a:p>
          <a:p>
            <a:pPr algn="ctr" rtl="1">
              <a:lnSpc>
                <a:spcPct val="300000"/>
              </a:lnSpc>
            </a:pPr>
            <a:r>
              <a:rPr lang="fa-IR" sz="2000" dirty="0">
                <a:latin typeface="Times New Roman" panose="02020603050405020304" pitchFamily="18" charset="0"/>
                <a:cs typeface="B Titr" panose="00000700000000000000" pitchFamily="2" charset="-78"/>
              </a:rPr>
              <a:t>تاریخ ارائه:</a:t>
            </a:r>
            <a:r>
              <a:rPr lang="en-US" sz="2000" dirty="0">
                <a:latin typeface="Times New Roman" panose="02020603050405020304" pitchFamily="18" charset="0"/>
                <a:cs typeface="B Titr" panose="00000700000000000000" pitchFamily="2" charset="-78"/>
              </a:rPr>
              <a:t> </a:t>
            </a:r>
            <a:r>
              <a:rPr lang="fa-IR" sz="2000" dirty="0">
                <a:latin typeface="Times New Roman" panose="02020603050405020304" pitchFamily="18" charset="0"/>
                <a:cs typeface="B Titr" panose="00000700000000000000" pitchFamily="2" charset="-78"/>
              </a:rPr>
              <a:t> تابستان ..........</a:t>
            </a:r>
          </a:p>
        </p:txBody>
      </p:sp>
    </p:spTree>
    <p:extLst>
      <p:ext uri="{BB962C8B-B14F-4D97-AF65-F5344CB8AC3E}">
        <p14:creationId xmlns:p14="http://schemas.microsoft.com/office/powerpoint/2010/main" val="26167060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1098" y="2137582"/>
            <a:ext cx="3600654" cy="3277820"/>
          </a:xfrm>
          <a:prstGeom prst="rect">
            <a:avLst/>
          </a:prstGeom>
        </p:spPr>
        <p:txBody>
          <a:bodyPr wrap="square">
            <a:spAutoFit/>
          </a:bodyPr>
          <a:lstStyle/>
          <a:p>
            <a:pPr algn="justLow" rtl="1">
              <a:lnSpc>
                <a:spcPct val="300000"/>
              </a:lnSpc>
            </a:pPr>
            <a:r>
              <a:rPr lang="fa-IR" dirty="0">
                <a:cs typeface="B Nazanin" panose="00000400000000000000" pitchFamily="2" charset="-78"/>
              </a:rPr>
              <a:t>در تقویم رسمی ایران، ۲۰ مهر روز بزرگداشت حافظ است و هر ساله در این روز مراسم بزرگداشت حافظ با حضور پژوهشگرانی در سراسر دنیا روی آرامگاهش در شهر شیراز برگزار می‌شود.</a:t>
            </a: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518EA141-E97C-629A-CBEC-2871F069471A}"/>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زندگینامه حافظ</a:t>
            </a:r>
            <a:endParaRPr lang="en-US" sz="44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6CC0EF61-5A41-8DCA-5D99-6224EF630AA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351363" y="2837468"/>
            <a:ext cx="3596326" cy="3596326"/>
          </a:xfrm>
          <a:prstGeom prst="roundRect">
            <a:avLst>
              <a:gd name="adj" fmla="val 8594"/>
            </a:avLst>
          </a:prstGeom>
        </p:spPr>
      </p:pic>
      <p:pic>
        <p:nvPicPr>
          <p:cNvPr id="8" name="Picture 7">
            <a:extLst>
              <a:ext uri="{FF2B5EF4-FFF2-40B4-BE49-F238E27FC236}">
                <a16:creationId xmlns:a16="http://schemas.microsoft.com/office/drawing/2014/main" id="{B5DF48F0-DAF5-BFD8-E396-F71FC340C49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64623" y="1338737"/>
            <a:ext cx="4496193" cy="2997462"/>
          </a:xfrm>
          <a:prstGeom prst="roundRect">
            <a:avLst>
              <a:gd name="adj" fmla="val 8594"/>
            </a:avLst>
          </a:prstGeom>
        </p:spPr>
      </p:pic>
      <p:pic>
        <p:nvPicPr>
          <p:cNvPr id="10" name="Picture 9">
            <a:extLst>
              <a:ext uri="{FF2B5EF4-FFF2-40B4-BE49-F238E27FC236}">
                <a16:creationId xmlns:a16="http://schemas.microsoft.com/office/drawing/2014/main" id="{FE9A1C92-7819-8CB2-7D7C-C99F2A415D77}"/>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864623" y="4456096"/>
            <a:ext cx="2126334" cy="2126334"/>
          </a:xfrm>
          <a:prstGeom prst="roundRect">
            <a:avLst>
              <a:gd name="adj" fmla="val 8594"/>
            </a:avLst>
          </a:prstGeom>
        </p:spPr>
      </p:pic>
    </p:spTree>
    <p:extLst>
      <p:ext uri="{BB962C8B-B14F-4D97-AF65-F5344CB8AC3E}">
        <p14:creationId xmlns:p14="http://schemas.microsoft.com/office/powerpoint/2010/main" val="2220042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5694" y="1498938"/>
            <a:ext cx="11119054" cy="2446824"/>
          </a:xfrm>
          <a:prstGeom prst="rect">
            <a:avLst/>
          </a:prstGeom>
        </p:spPr>
        <p:txBody>
          <a:bodyPr wrap="square">
            <a:spAutoFit/>
          </a:bodyPr>
          <a:lstStyle/>
          <a:p>
            <a:pPr algn="justLow" rtl="1">
              <a:lnSpc>
                <a:spcPct val="300000"/>
              </a:lnSpc>
            </a:pPr>
            <a:r>
              <a:rPr lang="fa-IR" dirty="0">
                <a:cs typeface="B Nazanin" panose="00000400000000000000" pitchFamily="2" charset="-78"/>
              </a:rPr>
              <a:t>جدا از زندگی عاشقانه و عرفانی که در بیوگرافی حافظ شیرازی وجود دارد، بد نیست به زندگی سیاسی حافظ نیز توجهی داشته باشیم. در واقع حافظ از جمله افرادی بوده که توانسته در زمان خود پیشرفت بسیار زیادی داشته باشد؛ زیرا دقیقاً در سن جوانی و در دهه بیست سالگی خود توانست وارد دربار «شیخ ابواسحاق» شود.</a:t>
            </a:r>
            <a:endParaRPr lang="en-US" dirty="0">
              <a:cs typeface="B Nazanin" panose="00000400000000000000" pitchFamily="2" charset="-78"/>
            </a:endParaRP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47252" y="3586740"/>
            <a:ext cx="7551994" cy="2840246"/>
          </a:xfrm>
          <a:prstGeom prst="roundRect">
            <a:avLst>
              <a:gd name="adj" fmla="val 8594"/>
            </a:avLst>
          </a:prstGeom>
        </p:spPr>
      </p:pic>
      <p:sp>
        <p:nvSpPr>
          <p:cNvPr id="5" name="Rectangle 4">
            <a:extLst>
              <a:ext uri="{FF2B5EF4-FFF2-40B4-BE49-F238E27FC236}">
                <a16:creationId xmlns:a16="http://schemas.microsoft.com/office/drawing/2014/main" id="{27CAFC63-09AF-97D3-EE97-1F7931C5ED39}"/>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زندگی سیاسی حافظ</a:t>
            </a:r>
            <a:endParaRPr lang="en-US" sz="4400" dirty="0">
              <a:solidFill>
                <a:schemeClr val="bg1"/>
              </a:solidFill>
              <a:cs typeface="B Titr" panose="00000700000000000000" pitchFamily="2" charset="-78"/>
            </a:endParaRPr>
          </a:p>
        </p:txBody>
      </p:sp>
      <p:pic>
        <p:nvPicPr>
          <p:cNvPr id="6" name="Picture 5">
            <a:extLst>
              <a:ext uri="{FF2B5EF4-FFF2-40B4-BE49-F238E27FC236}">
                <a16:creationId xmlns:a16="http://schemas.microsoft.com/office/drawing/2014/main" id="{E76795D4-CEB8-3599-4FC8-F80269183BC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8857877" y="4366006"/>
            <a:ext cx="2586871" cy="2279240"/>
          </a:xfrm>
          <a:prstGeom prst="roundRect">
            <a:avLst>
              <a:gd name="adj" fmla="val 8594"/>
            </a:avLst>
          </a:prstGeom>
        </p:spPr>
      </p:pic>
    </p:spTree>
    <p:extLst>
      <p:ext uri="{BB962C8B-B14F-4D97-AF65-F5344CB8AC3E}">
        <p14:creationId xmlns:p14="http://schemas.microsoft.com/office/powerpoint/2010/main" val="3434410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5806" y="1444523"/>
            <a:ext cx="5850194"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به مدت ۱۳ سال در دربار این شاه بود. «ابواسحاق» همواره به اشعار حافظ شیرازی علاقه داشت و توجه بسیار زیادی به آثار حافظ شیرازی نشان می‌داد؛ اما متأسفانه مدت حکومت «شیخ ابواسحاق» دیری نپایید و زندگی سیاسی حافظ درگیر یک جنگ و حمله از طرف «شیخ امیر مبارزه الدین» شد. «شیخ ابواسحاق» برای اینکه از این مهلکه جان سالم به در ببرد، از شیراز فرار کرد و پس از مدتی «امیر مبارزالدین» او را پیدا کرده و به قتل رساند.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1C9FE42D-B597-1475-94EB-30F674D529AA}"/>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زندگی سیاسی حافظ</a:t>
            </a:r>
            <a:endParaRPr lang="en-US" sz="4400" dirty="0">
              <a:solidFill>
                <a:schemeClr val="bg1"/>
              </a:solidFill>
              <a:cs typeface="B Titr" panose="00000700000000000000" pitchFamily="2" charset="-78"/>
            </a:endParaRPr>
          </a:p>
        </p:txBody>
      </p:sp>
      <p:pic>
        <p:nvPicPr>
          <p:cNvPr id="4" name="Picture 3">
            <a:extLst>
              <a:ext uri="{FF2B5EF4-FFF2-40B4-BE49-F238E27FC236}">
                <a16:creationId xmlns:a16="http://schemas.microsoft.com/office/drawing/2014/main" id="{C6A059ED-66F7-DA95-CE46-2C5D0125A40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299729" y="1908249"/>
            <a:ext cx="4021863" cy="2677891"/>
          </a:xfrm>
          <a:prstGeom prst="roundRect">
            <a:avLst>
              <a:gd name="adj" fmla="val 8594"/>
            </a:avLst>
          </a:prstGeom>
        </p:spPr>
      </p:pic>
      <p:pic>
        <p:nvPicPr>
          <p:cNvPr id="7" name="Picture 6">
            <a:extLst>
              <a:ext uri="{FF2B5EF4-FFF2-40B4-BE49-F238E27FC236}">
                <a16:creationId xmlns:a16="http://schemas.microsoft.com/office/drawing/2014/main" id="{26F0D880-09BC-F007-377F-4BA9B3E92B0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786515" y="4693112"/>
            <a:ext cx="2055828" cy="2055828"/>
          </a:xfrm>
          <a:prstGeom prst="roundRect">
            <a:avLst>
              <a:gd name="adj" fmla="val 8594"/>
            </a:avLst>
          </a:prstGeom>
        </p:spPr>
      </p:pic>
    </p:spTree>
    <p:extLst>
      <p:ext uri="{BB962C8B-B14F-4D97-AF65-F5344CB8AC3E}">
        <p14:creationId xmlns:p14="http://schemas.microsoft.com/office/powerpoint/2010/main" val="23761027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6621" y="1740238"/>
            <a:ext cx="11038758" cy="4108817"/>
          </a:xfrm>
          <a:prstGeom prst="rect">
            <a:avLst/>
          </a:prstGeom>
        </p:spPr>
        <p:txBody>
          <a:bodyPr wrap="square">
            <a:spAutoFit/>
          </a:bodyPr>
          <a:lstStyle/>
          <a:p>
            <a:pPr algn="ctr" rtl="1">
              <a:lnSpc>
                <a:spcPct val="300000"/>
              </a:lnSpc>
            </a:pPr>
            <a:r>
              <a:rPr lang="fa-IR" dirty="0">
                <a:cs typeface="B Nazanin" panose="00000400000000000000" pitchFamily="2" charset="-78"/>
              </a:rPr>
              <a:t>با توجه به اینکه حافظ علاقه بسیار زیادی به «شیخ ابواسحاق» داشت، بسیار از این موضوع ناراحت و اندوهگین شد و چندین باب شعر در رابطه با فوت «ابواسحاق» سروده است. تقریباً حافظ در آستانه سن چهل سالگی بود که پسران «مبارزه الدین» تخت سلطنت را از پدر خود ربودند. در ۵ سالی که «امیر مبارزالدین» حاکم شیراز بود، حافظ شیرازی در منصب خود قرار نداشته و دیوانی دربار را انجام نمی‌داد؛ اما پس از اینکه «شاه شجاع» به سلطنت نشست، دوباره وارد دربار شد. با این حال متأسفانه مشکلاتی بین او و شاه شجاع به وجود آمد؛ به گونه‌ای که جان حافظ در خطر افتاد. به همین دلیل مجبور شد شیراز را ترک کند و به اصفهان برود.</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0FF70BBA-4E31-E386-3069-09EFB0C4DCA1}"/>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زندگی سیاسی حافظ</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968842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6808" y="1361287"/>
            <a:ext cx="11638211" cy="1754326"/>
          </a:xfrm>
          <a:prstGeom prst="rect">
            <a:avLst/>
          </a:prstGeom>
        </p:spPr>
        <p:txBody>
          <a:bodyPr wrap="square">
            <a:spAutoFit/>
          </a:bodyPr>
          <a:lstStyle/>
          <a:p>
            <a:pPr algn="ctr" rtl="1">
              <a:lnSpc>
                <a:spcPct val="300000"/>
              </a:lnSpc>
            </a:pPr>
            <a:r>
              <a:rPr lang="fa-IR" dirty="0">
                <a:cs typeface="B Nazanin" panose="00000400000000000000" pitchFamily="2" charset="-78"/>
              </a:rPr>
              <a:t> جدا از بعد سیاسی زندگی حافظ شیرازی، می‌توان به بعد عرفانی زندگی او نیز اشاره کرد که نقطه عطف و مهمی در زندگی حافظ بوده است. این موضوع برای بسیاری از افراد آشناست. ملاقات حافظ با «عطار نیشابوری» توانست تا حدودی زندگی حافظ را تغییر دهد. بسیاری از آثار حافظ شیرازی از ملاقات با «عطار» سرچشمه گرفتند.</a:t>
            </a: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4FF6E9C9-0530-31F6-D9DE-2FB3A5F82B45}"/>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زندگی عارفی حافظ</a:t>
            </a:r>
            <a:endParaRPr lang="en-US" sz="4400" dirty="0">
              <a:solidFill>
                <a:schemeClr val="bg1"/>
              </a:solidFill>
              <a:cs typeface="B Titr" panose="00000700000000000000" pitchFamily="2" charset="-78"/>
            </a:endParaRPr>
          </a:p>
        </p:txBody>
      </p:sp>
      <p:grpSp>
        <p:nvGrpSpPr>
          <p:cNvPr id="10" name="Group 9">
            <a:extLst>
              <a:ext uri="{FF2B5EF4-FFF2-40B4-BE49-F238E27FC236}">
                <a16:creationId xmlns:a16="http://schemas.microsoft.com/office/drawing/2014/main" id="{9CE93AE6-9943-85F1-00AF-81B84602699A}"/>
              </a:ext>
            </a:extLst>
          </p:cNvPr>
          <p:cNvGrpSpPr/>
          <p:nvPr/>
        </p:nvGrpSpPr>
        <p:grpSpPr>
          <a:xfrm>
            <a:off x="438621" y="3598399"/>
            <a:ext cx="11314757" cy="2472180"/>
            <a:chOff x="696450" y="3429000"/>
            <a:chExt cx="10635225" cy="2323708"/>
          </a:xfrm>
        </p:grpSpPr>
        <p:pic>
          <p:nvPicPr>
            <p:cNvPr id="5" name="Picture 4">
              <a:extLst>
                <a:ext uri="{FF2B5EF4-FFF2-40B4-BE49-F238E27FC236}">
                  <a16:creationId xmlns:a16="http://schemas.microsoft.com/office/drawing/2014/main" id="{0017B228-A570-CC66-177D-F8ABF65BBEF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96450" y="3429000"/>
              <a:ext cx="3475765" cy="2317176"/>
            </a:xfrm>
            <a:prstGeom prst="rect">
              <a:avLst/>
            </a:prstGeom>
          </p:spPr>
        </p:pic>
        <p:pic>
          <p:nvPicPr>
            <p:cNvPr id="7" name="Picture 6">
              <a:extLst>
                <a:ext uri="{FF2B5EF4-FFF2-40B4-BE49-F238E27FC236}">
                  <a16:creationId xmlns:a16="http://schemas.microsoft.com/office/drawing/2014/main" id="{ACD1EAAA-7708-E2D1-51CD-840024FFFC0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76181" y="3429000"/>
              <a:ext cx="3475765" cy="2314280"/>
            </a:xfrm>
            <a:prstGeom prst="rect">
              <a:avLst/>
            </a:prstGeom>
          </p:spPr>
        </p:pic>
        <p:pic>
          <p:nvPicPr>
            <p:cNvPr id="9" name="Picture 8">
              <a:extLst>
                <a:ext uri="{FF2B5EF4-FFF2-40B4-BE49-F238E27FC236}">
                  <a16:creationId xmlns:a16="http://schemas.microsoft.com/office/drawing/2014/main" id="{2D641A9D-8BB9-5F55-DF78-7F26E01AE2B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855911" y="3438428"/>
              <a:ext cx="3475764" cy="2314280"/>
            </a:xfrm>
            <a:prstGeom prst="rect">
              <a:avLst/>
            </a:prstGeom>
          </p:spPr>
        </p:pic>
      </p:grpSp>
    </p:spTree>
    <p:extLst>
      <p:ext uri="{BB962C8B-B14F-4D97-AF65-F5344CB8AC3E}">
        <p14:creationId xmlns:p14="http://schemas.microsoft.com/office/powerpoint/2010/main" val="27569877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1832826"/>
            <a:ext cx="5604798" cy="4108817"/>
          </a:xfrm>
          <a:prstGeom prst="rect">
            <a:avLst/>
          </a:prstGeom>
        </p:spPr>
        <p:txBody>
          <a:bodyPr wrap="square">
            <a:spAutoFit/>
          </a:bodyPr>
          <a:lstStyle/>
          <a:p>
            <a:pPr algn="justLow" rtl="1">
              <a:lnSpc>
                <a:spcPct val="300000"/>
              </a:lnSpc>
            </a:pPr>
            <a:r>
              <a:rPr lang="fa-IR" dirty="0">
                <a:cs typeface="B Nazanin" panose="00000400000000000000" pitchFamily="2" charset="-78"/>
              </a:rPr>
              <a:t>حافظ پس از ملاقات با «عطار» شاگردی او را می‌کرد و در کنار استادش، فرهنگ و ادب را می‌آموخت. «عطار» سعی کرد به حافظ شیرازی بیاموزد که روح و قدرتمند است و می‌تواند علم و عرفان را به خود جذب کند. حافظ هنگامی که به سن ۶۰ سالگی رسیده بود معلومات علمی و ادبی بسیار زیادی داشت؛ اما سرودن شعر را متوقف نکرد و تا زمان مرگ خود شعر می‌سرود.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E6C95E99-372B-6ED5-22D8-980B49D00F6A}"/>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زندگی عارفی حافظ</a:t>
            </a:r>
            <a:endParaRPr lang="en-US" sz="4400" dirty="0">
              <a:solidFill>
                <a:schemeClr val="bg1"/>
              </a:solidFill>
              <a:cs typeface="B Titr" panose="00000700000000000000" pitchFamily="2" charset="-78"/>
            </a:endParaRPr>
          </a:p>
        </p:txBody>
      </p:sp>
      <p:pic>
        <p:nvPicPr>
          <p:cNvPr id="5" name="Picture 4">
            <a:extLst>
              <a:ext uri="{FF2B5EF4-FFF2-40B4-BE49-F238E27FC236}">
                <a16:creationId xmlns:a16="http://schemas.microsoft.com/office/drawing/2014/main" id="{A31E3918-0D15-30E9-2CA4-C6ABA893F51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01282" y="1832826"/>
            <a:ext cx="4440022" cy="4440022"/>
          </a:xfrm>
          <a:prstGeom prst="roundRect">
            <a:avLst>
              <a:gd name="adj" fmla="val 8594"/>
            </a:avLst>
          </a:prstGeom>
        </p:spPr>
      </p:pic>
    </p:spTree>
    <p:extLst>
      <p:ext uri="{BB962C8B-B14F-4D97-AF65-F5344CB8AC3E}">
        <p14:creationId xmlns:p14="http://schemas.microsoft.com/office/powerpoint/2010/main" val="3122399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41600" y="1459609"/>
            <a:ext cx="9314426" cy="3416320"/>
          </a:xfrm>
          <a:prstGeom prst="rect">
            <a:avLst/>
          </a:prstGeom>
        </p:spPr>
        <p:txBody>
          <a:bodyPr wrap="square">
            <a:spAutoFit/>
          </a:bodyPr>
          <a:lstStyle/>
          <a:p>
            <a:pPr algn="justLow" rtl="1">
              <a:lnSpc>
                <a:spcPct val="300000"/>
              </a:lnSpc>
            </a:pPr>
            <a:r>
              <a:rPr lang="fa-IR" dirty="0">
                <a:cs typeface="B Nazanin" panose="00000400000000000000" pitchFamily="2" charset="-78"/>
              </a:rPr>
              <a:t>دیوان حافظ شامل ۵۰۰ غزل، ۴۲ رباعی و چند قصیده است که آن را در در ۵۰ سال از زندگی خود سروده است؛ یعنی به‌طور متوسط در هر سال تنها ۱۰ غزل سروده است؛ زیرا او در لحظاتی خاص به سرودن اشعار خود می‌پرداخت و تمرکز خود را روی خلق آثاری ناب گذاشته بود که شایسته مقام معشوق باشد. این نکته بسیار قابل‌توجه و تامل‌برانگیز بوده و به همین خاطر دیوان او را به یک کتاب خاص و خواندنی تبدیل کرده است. دیوان حافظ بیش از ۴۰۰ بار به زبان فارسی و زبان‌های دیگر دنیا به چاپ رسیده است. حافظ لقب ماهرترین غزل‌سرای زبان فارسی را نیز با اقتدار از آن خود کرده و تک بیت‌های او بسیار درخشان و تماشایی است.</a:t>
            </a:r>
            <a:endParaRPr lang="en-US" dirty="0">
              <a:cs typeface="B Nazanin" panose="00000400000000000000" pitchFamily="2"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44383" y="1459609"/>
            <a:ext cx="2285457" cy="5079272"/>
          </a:xfrm>
          <a:prstGeom prst="rect">
            <a:avLst/>
          </a:prstGeom>
        </p:spPr>
      </p:pic>
      <p:sp>
        <p:nvSpPr>
          <p:cNvPr id="5" name="Rectangle 4">
            <a:extLst>
              <a:ext uri="{FF2B5EF4-FFF2-40B4-BE49-F238E27FC236}">
                <a16:creationId xmlns:a16="http://schemas.microsoft.com/office/drawing/2014/main" id="{6A395946-53AC-59D6-39EF-ACB3E9AF7BC5}"/>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آثار این شاعر</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17079152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6309" y="1401435"/>
            <a:ext cx="11759381" cy="3277820"/>
          </a:xfrm>
          <a:prstGeom prst="rect">
            <a:avLst/>
          </a:prstGeom>
        </p:spPr>
        <p:txBody>
          <a:bodyPr wrap="square">
            <a:spAutoFit/>
          </a:bodyPr>
          <a:lstStyle/>
          <a:p>
            <a:pPr algn="justLow" rtl="1">
              <a:lnSpc>
                <a:spcPct val="300000"/>
              </a:lnSpc>
            </a:pPr>
            <a:r>
              <a:rPr lang="fa-IR" dirty="0">
                <a:cs typeface="B Nazanin" panose="00000400000000000000" pitchFamily="2" charset="-78"/>
              </a:rPr>
              <a:t>شاید تعبیر کردن یا قدرت تاویل پذیری را بتوان از مهم‌ترین خصوصیات اشعار حافظ به حساب آورد؛ زیرا هر کس که دیوان حافظ را باز کرده و غزلی از آن می‌خواند، با توجه به شرایط روحی خود برداشت متفاوتی از آن می‌کند؛ به‌گونه‌ای که حافظ آن شعر را فقط برای حال آن لحظه او سروده است. در اشعار حافظ، تناسبات هنری به شکلی ظریف و دقیق رعایت شده‌اند و ایهام و ابهام را به جا و درست به کار برده است. در برخی از اشعار حافظ، زبان طنز نیز به کار گرفته شده تا ناگفته‌ها به کمک زبان طنز بیان شود.</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6CACA8FB-BEDF-FA12-DA5E-C29A06B8D80A}"/>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آثار این شاعر</a:t>
            </a:r>
            <a:endParaRPr lang="en-US" sz="4400" dirty="0">
              <a:solidFill>
                <a:schemeClr val="bg1"/>
              </a:solidFill>
              <a:cs typeface="B Titr" panose="00000700000000000000" pitchFamily="2" charset="-78"/>
            </a:endParaRPr>
          </a:p>
        </p:txBody>
      </p:sp>
      <p:grpSp>
        <p:nvGrpSpPr>
          <p:cNvPr id="3" name="Group 2">
            <a:extLst>
              <a:ext uri="{FF2B5EF4-FFF2-40B4-BE49-F238E27FC236}">
                <a16:creationId xmlns:a16="http://schemas.microsoft.com/office/drawing/2014/main" id="{23F08928-A070-F5F1-8DAA-CF32434E1906}"/>
              </a:ext>
            </a:extLst>
          </p:cNvPr>
          <p:cNvGrpSpPr/>
          <p:nvPr/>
        </p:nvGrpSpPr>
        <p:grpSpPr>
          <a:xfrm>
            <a:off x="418040" y="3987538"/>
            <a:ext cx="7219405" cy="2623667"/>
            <a:chOff x="946063" y="4004362"/>
            <a:chExt cx="9093072" cy="3304592"/>
          </a:xfrm>
        </p:grpSpPr>
        <p:pic>
          <p:nvPicPr>
            <p:cNvPr id="4" name="Picture 3">
              <a:extLst>
                <a:ext uri="{FF2B5EF4-FFF2-40B4-BE49-F238E27FC236}">
                  <a16:creationId xmlns:a16="http://schemas.microsoft.com/office/drawing/2014/main" id="{81045AA6-DEB9-BD48-0307-E74E4ECD073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46063" y="4004362"/>
              <a:ext cx="4285814" cy="2853638"/>
            </a:xfrm>
            <a:prstGeom prst="roundRect">
              <a:avLst>
                <a:gd name="adj" fmla="val 8594"/>
              </a:avLst>
            </a:prstGeom>
          </p:spPr>
        </p:pic>
        <p:pic>
          <p:nvPicPr>
            <p:cNvPr id="6" name="Picture 5">
              <a:extLst>
                <a:ext uri="{FF2B5EF4-FFF2-40B4-BE49-F238E27FC236}">
                  <a16:creationId xmlns:a16="http://schemas.microsoft.com/office/drawing/2014/main" id="{FA9FB7A8-E14F-049D-10D3-622377B7A96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643105" y="4455316"/>
              <a:ext cx="4396030" cy="2853638"/>
            </a:xfrm>
            <a:prstGeom prst="roundRect">
              <a:avLst>
                <a:gd name="adj" fmla="val 8594"/>
              </a:avLst>
            </a:prstGeom>
          </p:spPr>
        </p:pic>
      </p:grpSp>
    </p:spTree>
    <p:extLst>
      <p:ext uri="{BB962C8B-B14F-4D97-AF65-F5344CB8AC3E}">
        <p14:creationId xmlns:p14="http://schemas.microsoft.com/office/powerpoint/2010/main" val="26479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76982" y="1488765"/>
            <a:ext cx="7684973" cy="4108817"/>
          </a:xfrm>
          <a:prstGeom prst="rect">
            <a:avLst/>
          </a:prstGeom>
        </p:spPr>
        <p:txBody>
          <a:bodyPr wrap="square">
            <a:spAutoFit/>
          </a:bodyPr>
          <a:lstStyle/>
          <a:p>
            <a:pPr algn="justLow" rtl="1">
              <a:lnSpc>
                <a:spcPct val="300000"/>
              </a:lnSpc>
            </a:pPr>
            <a:r>
              <a:rPr lang="fa-IR" dirty="0">
                <a:cs typeface="B Nazanin" panose="00000400000000000000" pitchFamily="2" charset="-78"/>
              </a:rPr>
              <a:t>1- رمز پردازی و حضور سمبولیسم غنی</a:t>
            </a:r>
          </a:p>
          <a:p>
            <a:pPr algn="justLow" rtl="1">
              <a:lnSpc>
                <a:spcPct val="300000"/>
              </a:lnSpc>
            </a:pPr>
            <a:r>
              <a:rPr lang="fa-IR" dirty="0">
                <a:cs typeface="B Nazanin" panose="00000400000000000000" pitchFamily="2" charset="-78"/>
              </a:rPr>
              <a:t>رمز پردازی و حضور سمبولیسم شعر حافظ را خانه راز کرده است و به آن وجوه گوناگون بخشیده است. شعر وی بیش از هر چیز شبیه به آینه ای می ماند که صورت مخاطبانش را در خود نشان می دهد، و این موضوع به دلیل حضور سرشار نمادها و سمبول هایی است که حافظ در اشعارش آفریده است و یا به سمبول های موجود در سنت شعر فارسی روحی حافظانه دمیده است.</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31136" y="2160665"/>
            <a:ext cx="2765015" cy="2765015"/>
          </a:xfrm>
          <a:prstGeom prst="roundRect">
            <a:avLst>
              <a:gd name="adj" fmla="val 8594"/>
            </a:avLst>
          </a:prstGeom>
        </p:spPr>
      </p:pic>
      <p:sp>
        <p:nvSpPr>
          <p:cNvPr id="2" name="Rectangle 1">
            <a:extLst>
              <a:ext uri="{FF2B5EF4-FFF2-40B4-BE49-F238E27FC236}">
                <a16:creationId xmlns:a16="http://schemas.microsoft.com/office/drawing/2014/main" id="{8006F12A-2ADF-63D3-5A66-1E432B8ECD62}"/>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آثار این شاعر</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13428129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94109" y="1964361"/>
            <a:ext cx="4406491" cy="4108817"/>
          </a:xfrm>
          <a:prstGeom prst="rect">
            <a:avLst/>
          </a:prstGeom>
        </p:spPr>
        <p:txBody>
          <a:bodyPr wrap="square">
            <a:spAutoFit/>
          </a:bodyPr>
          <a:lstStyle/>
          <a:p>
            <a:pPr algn="justLow" rtl="1">
              <a:lnSpc>
                <a:spcPct val="300000"/>
              </a:lnSpc>
            </a:pPr>
            <a:r>
              <a:rPr lang="fa-IR" dirty="0">
                <a:cs typeface="B Nazanin" panose="00000400000000000000" pitchFamily="2" charset="-78"/>
              </a:rPr>
              <a:t>2- رعایت دقیق و ظریف تناسبات هنری در فضای کلی ادبیات</a:t>
            </a:r>
          </a:p>
          <a:p>
            <a:pPr algn="justLow" rtl="1">
              <a:lnSpc>
                <a:spcPct val="300000"/>
              </a:lnSpc>
            </a:pPr>
            <a:r>
              <a:rPr lang="fa-IR" dirty="0">
                <a:cs typeface="B Nazanin" panose="00000400000000000000" pitchFamily="2" charset="-78"/>
              </a:rPr>
              <a:t>این تناسبات که در لفظ پیشینیان (البته در معنایی محدودتر) "مراعات النظیر" نامیده می شد، در شعر حافظ از اهمیت فوق العاده ای برخوردار است.</a:t>
            </a:r>
          </a:p>
        </p:txBody>
      </p:sp>
      <p:pic>
        <p:nvPicPr>
          <p:cNvPr id="2" name="Picture 1"/>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377998" y="1881030"/>
            <a:ext cx="2947215" cy="2223965"/>
          </a:xfrm>
          <a:prstGeom prst="rect">
            <a:avLst/>
          </a:prstGeom>
        </p:spPr>
      </p:pic>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414113" y="1881030"/>
            <a:ext cx="3383778" cy="4448274"/>
          </a:xfrm>
          <a:prstGeom prst="rect">
            <a:avLst/>
          </a:prstGeom>
        </p:spPr>
      </p:pic>
      <p:sp>
        <p:nvSpPr>
          <p:cNvPr id="5" name="Rectangle 4">
            <a:extLst>
              <a:ext uri="{FF2B5EF4-FFF2-40B4-BE49-F238E27FC236}">
                <a16:creationId xmlns:a16="http://schemas.microsoft.com/office/drawing/2014/main" id="{184F75D8-AFF1-FEAE-56B4-3896D56607E8}"/>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ویژگی شعر های حافظ</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38990868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4512" y="1478563"/>
            <a:ext cx="5997678"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خواجه شمس الدین محمدبن بهاءالدین محمد حافظ شیرازی متخلص به حافظ، یکی از محبوب‌ترین شعرای فارسی زبان قرن هشتم هجری قمری است که اشعار او پس از قرن‌ها نه‌تنها در ایران، بلکه در سراسر جهان طرفداران بسیاری دارد. حافظ، غزلسرای بزرگ و از بزرگان شعر و ادب فارسی بوده و بیشتر شعرهای او غزل است. موضوع اشعار این شاعر بزرگ بسیار خاص و متنوع است، به همین خاطر در موسیقی سنتی ایرانی، هنرهای تجسمی و خوشنویسی از اشعار او استفاده می‌شود. </a:t>
            </a:r>
            <a:endParaRPr lang="en-US" dirty="0">
              <a:cs typeface="B Nazanin" panose="00000400000000000000" pitchFamily="2" charset="-78"/>
            </a:endParaRPr>
          </a:p>
        </p:txBody>
      </p:sp>
      <p:sp>
        <p:nvSpPr>
          <p:cNvPr id="3" name="Rectangle 2"/>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حافظ کیست ؟  </a:t>
            </a:r>
            <a:endParaRPr lang="en-US" sz="4400" dirty="0">
              <a:solidFill>
                <a:schemeClr val="bg1"/>
              </a:solidFill>
              <a:cs typeface="B Titr" panose="00000700000000000000" pitchFamily="2" charset="-78"/>
            </a:endParaRPr>
          </a:p>
        </p:txBody>
      </p:sp>
      <p:pic>
        <p:nvPicPr>
          <p:cNvPr id="5" name="Picture 4">
            <a:extLst>
              <a:ext uri="{FF2B5EF4-FFF2-40B4-BE49-F238E27FC236}">
                <a16:creationId xmlns:a16="http://schemas.microsoft.com/office/drawing/2014/main" id="{EACFFDAD-9045-11B7-4966-03FC8DE01CBA}"/>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rot="21367820">
            <a:off x="6815580" y="1297402"/>
            <a:ext cx="3619893" cy="4508292"/>
          </a:xfrm>
          <a:prstGeom prst="roundRect">
            <a:avLst>
              <a:gd name="adj" fmla="val 8594"/>
            </a:avLst>
          </a:prstGeom>
        </p:spPr>
      </p:pic>
      <p:pic>
        <p:nvPicPr>
          <p:cNvPr id="7" name="Picture 6">
            <a:extLst>
              <a:ext uri="{FF2B5EF4-FFF2-40B4-BE49-F238E27FC236}">
                <a16:creationId xmlns:a16="http://schemas.microsoft.com/office/drawing/2014/main" id="{CE1CA6DE-259D-9C18-9A62-2EE96635AD8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386494">
            <a:off x="9136249" y="4780529"/>
            <a:ext cx="2711239" cy="1805233"/>
          </a:xfrm>
          <a:prstGeom prst="roundRect">
            <a:avLst>
              <a:gd name="adj" fmla="val 8594"/>
            </a:avLst>
          </a:prstGeom>
        </p:spPr>
      </p:pic>
    </p:spTree>
    <p:extLst>
      <p:ext uri="{BB962C8B-B14F-4D97-AF65-F5344CB8AC3E}">
        <p14:creationId xmlns:p14="http://schemas.microsoft.com/office/powerpoint/2010/main" val="33869831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277100" y="1574190"/>
            <a:ext cx="4522136"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3- لحن مناسب و شور افکن شاعر در آغاز شعرها</a:t>
            </a:r>
          </a:p>
          <a:p>
            <a:pPr algn="justLow" rtl="1">
              <a:lnSpc>
                <a:spcPct val="300000"/>
              </a:lnSpc>
            </a:pPr>
            <a:r>
              <a:rPr lang="fa-IR" dirty="0">
                <a:cs typeface="B Nazanin" panose="00000400000000000000" pitchFamily="2" charset="-78"/>
              </a:rPr>
              <a:t>ادبیات شروع هر غزل قابل تأمل و درنگ است. به اقتضای موضوع و مضمون، شاعر بزرگ لحنی خاص را برای شروع غزل های خود در نظر می گیرد، این لحن ها گاه حماسی و شورآفرین است و گاه رندانه و طنزآمیز و زمانی نیز حسرتبار و اندوهگین.</a:t>
            </a:r>
          </a:p>
        </p:txBody>
      </p:sp>
      <p:sp>
        <p:nvSpPr>
          <p:cNvPr id="2" name="Rectangle 1">
            <a:extLst>
              <a:ext uri="{FF2B5EF4-FFF2-40B4-BE49-F238E27FC236}">
                <a16:creationId xmlns:a16="http://schemas.microsoft.com/office/drawing/2014/main" id="{93686933-C11A-A95E-88BD-6A4322CDA2C8}"/>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ویژگی شعر های حافظ</a:t>
            </a:r>
            <a:endParaRPr lang="en-US" sz="4400" dirty="0">
              <a:solidFill>
                <a:schemeClr val="bg1"/>
              </a:solidFill>
              <a:cs typeface="B Titr" panose="00000700000000000000" pitchFamily="2" charset="-78"/>
            </a:endParaRPr>
          </a:p>
        </p:txBody>
      </p:sp>
      <p:pic>
        <p:nvPicPr>
          <p:cNvPr id="3" name="Picture 2">
            <a:extLst>
              <a:ext uri="{FF2B5EF4-FFF2-40B4-BE49-F238E27FC236}">
                <a16:creationId xmlns:a16="http://schemas.microsoft.com/office/drawing/2014/main" id="{2D1E587D-1259-CDDF-042F-FC70A554893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1160" y="1744793"/>
            <a:ext cx="4081414" cy="2720943"/>
          </a:xfrm>
          <a:prstGeom prst="roundRect">
            <a:avLst>
              <a:gd name="adj" fmla="val 8594"/>
            </a:avLst>
          </a:prstGeom>
        </p:spPr>
      </p:pic>
      <p:pic>
        <p:nvPicPr>
          <p:cNvPr id="4" name="Picture 3">
            <a:extLst>
              <a:ext uri="{FF2B5EF4-FFF2-40B4-BE49-F238E27FC236}">
                <a16:creationId xmlns:a16="http://schemas.microsoft.com/office/drawing/2014/main" id="{468FEDC1-E70A-5CF8-D476-6D6C50B52B5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81160" y="4583827"/>
            <a:ext cx="1930177" cy="1930177"/>
          </a:xfrm>
          <a:prstGeom prst="roundRect">
            <a:avLst>
              <a:gd name="adj" fmla="val 8594"/>
            </a:avLst>
          </a:prstGeom>
        </p:spPr>
      </p:pic>
      <p:pic>
        <p:nvPicPr>
          <p:cNvPr id="6" name="Picture 5">
            <a:extLst>
              <a:ext uri="{FF2B5EF4-FFF2-40B4-BE49-F238E27FC236}">
                <a16:creationId xmlns:a16="http://schemas.microsoft.com/office/drawing/2014/main" id="{9A4FB345-1BA9-F889-4A02-7FE391A20AD3}"/>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2521867" y="4583827"/>
            <a:ext cx="3277604" cy="1930177"/>
          </a:xfrm>
          <a:prstGeom prst="roundRect">
            <a:avLst>
              <a:gd name="adj" fmla="val 8594"/>
            </a:avLst>
          </a:prstGeom>
        </p:spPr>
      </p:pic>
    </p:spTree>
    <p:extLst>
      <p:ext uri="{BB962C8B-B14F-4D97-AF65-F5344CB8AC3E}">
        <p14:creationId xmlns:p14="http://schemas.microsoft.com/office/powerpoint/2010/main" val="30308003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78583" y="1412565"/>
            <a:ext cx="4737918"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4- طنز</a:t>
            </a:r>
          </a:p>
          <a:p>
            <a:pPr algn="justLow" rtl="1">
              <a:lnSpc>
                <a:spcPct val="300000"/>
              </a:lnSpc>
            </a:pPr>
            <a:r>
              <a:rPr lang="fa-IR" dirty="0">
                <a:cs typeface="B Nazanin" panose="00000400000000000000" pitchFamily="2" charset="-78"/>
              </a:rPr>
              <a:t>زبان رندانه شعر حافظ به طنز تکیه کرده است. طنز ظرفیت بیانی شعر او را تا سر حد امکان گسترش داده و بدان شور و حیاتی عمیق بخشیده است. حافظ به مدد طنز، به بیان ناگفته ها در عین ظرافت و گزندگی پرداخته و نوش و نیش را در کنار هم گرد آورده است.</a:t>
            </a:r>
          </a:p>
        </p:txBody>
      </p:sp>
      <p:sp>
        <p:nvSpPr>
          <p:cNvPr id="4" name="Rectangle 3">
            <a:extLst>
              <a:ext uri="{FF2B5EF4-FFF2-40B4-BE49-F238E27FC236}">
                <a16:creationId xmlns:a16="http://schemas.microsoft.com/office/drawing/2014/main" id="{BA3ED9C5-90A7-6FA8-9898-A100A1D98AE9}"/>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ویژگی شعر های حافظ</a:t>
            </a:r>
            <a:endParaRPr lang="en-US" sz="4400" dirty="0">
              <a:solidFill>
                <a:schemeClr val="bg1"/>
              </a:solidFill>
              <a:cs typeface="B Titr" panose="00000700000000000000" pitchFamily="2" charset="-78"/>
            </a:endParaRPr>
          </a:p>
        </p:txBody>
      </p:sp>
      <p:pic>
        <p:nvPicPr>
          <p:cNvPr id="3" name="Picture 2">
            <a:extLst>
              <a:ext uri="{FF2B5EF4-FFF2-40B4-BE49-F238E27FC236}">
                <a16:creationId xmlns:a16="http://schemas.microsoft.com/office/drawing/2014/main" id="{D47830A6-E8D4-E3F0-B352-A5DC265CAD2D}"/>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997438" y="1715678"/>
            <a:ext cx="3070019" cy="3153276"/>
          </a:xfrm>
          <a:prstGeom prst="roundRect">
            <a:avLst>
              <a:gd name="adj" fmla="val 8594"/>
            </a:avLst>
          </a:prstGeom>
        </p:spPr>
      </p:pic>
      <p:pic>
        <p:nvPicPr>
          <p:cNvPr id="8" name="Picture 7">
            <a:extLst>
              <a:ext uri="{FF2B5EF4-FFF2-40B4-BE49-F238E27FC236}">
                <a16:creationId xmlns:a16="http://schemas.microsoft.com/office/drawing/2014/main" id="{8F384228-D0F5-9182-1D54-1C98776112C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067458" y="4807690"/>
            <a:ext cx="2536938" cy="1689179"/>
          </a:xfrm>
          <a:prstGeom prst="roundRect">
            <a:avLst>
              <a:gd name="adj" fmla="val 16407"/>
            </a:avLst>
          </a:prstGeom>
        </p:spPr>
      </p:pic>
    </p:spTree>
    <p:extLst>
      <p:ext uri="{BB962C8B-B14F-4D97-AF65-F5344CB8AC3E}">
        <p14:creationId xmlns:p14="http://schemas.microsoft.com/office/powerpoint/2010/main" val="19616018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5640" y="1183965"/>
            <a:ext cx="11837731" cy="2862322"/>
          </a:xfrm>
          <a:prstGeom prst="rect">
            <a:avLst/>
          </a:prstGeom>
        </p:spPr>
        <p:txBody>
          <a:bodyPr wrap="square">
            <a:spAutoFit/>
          </a:bodyPr>
          <a:lstStyle/>
          <a:p>
            <a:pPr algn="justLow" rtl="1">
              <a:lnSpc>
                <a:spcPct val="300000"/>
              </a:lnSpc>
            </a:pPr>
            <a:r>
              <a:rPr lang="fa-IR" dirty="0">
                <a:cs typeface="B Nazanin" panose="00000400000000000000" pitchFamily="2" charset="-78"/>
              </a:rPr>
              <a:t>حافظ را چیره‌دست‌ترین غزل سرای زبان فارسی دانسته‌اند موضوع غزل وصف معشوق، می، و مغازله است و غزل‌سرایی را باید هنری دانست ادبی، که درخور سرود و غنا و ترانه‌پردازی است.</a:t>
            </a:r>
          </a:p>
          <a:p>
            <a:pPr algn="justLow" rtl="1">
              <a:lnSpc>
                <a:spcPct val="300000"/>
              </a:lnSpc>
            </a:pPr>
            <a:r>
              <a:rPr lang="fa-IR" dirty="0">
                <a:cs typeface="B Nazanin" panose="00000400000000000000" pitchFamily="2" charset="-78"/>
              </a:rPr>
              <a:t>با آن‌که حافظ غزل عارفانه مولانا و غزل عاشقانه سعدی را پیوند زده، نوآوری اصلی او در تک‌بیت‌های درخشان، مستقل، و خوش‌مضمون فراوانی است که سروده‌است. استقلالی که حافظ از این راه به غزل داده به میزان زیادی از ساختار سوره‌های قرآن تأثیر گرفته‌است، که آن را انقلابی در آفرینش این‌گونه شعر دانسته‌اند.</a:t>
            </a:r>
          </a:p>
        </p:txBody>
      </p:sp>
      <p:sp>
        <p:nvSpPr>
          <p:cNvPr id="2" name="Rectangle 1"/>
          <p:cNvSpPr/>
          <p:nvPr/>
        </p:nvSpPr>
        <p:spPr>
          <a:xfrm>
            <a:off x="2340079" y="5000101"/>
            <a:ext cx="8533677" cy="461665"/>
          </a:xfrm>
          <a:prstGeom prst="rect">
            <a:avLst/>
          </a:prstGeom>
        </p:spPr>
        <p:txBody>
          <a:bodyPr wrap="square">
            <a:spAutoFit/>
          </a:bodyPr>
          <a:lstStyle/>
          <a:p>
            <a:pPr algn="ctr" rtl="1"/>
            <a:r>
              <a:rPr lang="fa-IR" sz="2400" b="1" dirty="0">
                <a:cs typeface="B Titr" panose="00000700000000000000" pitchFamily="2" charset="-78"/>
              </a:rPr>
              <a:t>ندیدم خوش‌تر از شعر تو          حافظ به قرآنی که اندر سینه داری</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55640" y="4557097"/>
            <a:ext cx="2084439" cy="2131018"/>
          </a:xfrm>
          <a:prstGeom prst="rect">
            <a:avLst/>
          </a:prstGeom>
        </p:spPr>
      </p:pic>
      <p:sp>
        <p:nvSpPr>
          <p:cNvPr id="5" name="Rectangle 4">
            <a:extLst>
              <a:ext uri="{FF2B5EF4-FFF2-40B4-BE49-F238E27FC236}">
                <a16:creationId xmlns:a16="http://schemas.microsoft.com/office/drawing/2014/main" id="{59D761CC-552C-2955-FAAF-8D9957901BE6}"/>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غزلیات حافظ</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31233821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46115" y="1865837"/>
            <a:ext cx="8495069" cy="4108817"/>
          </a:xfrm>
          <a:prstGeom prst="rect">
            <a:avLst/>
          </a:prstGeom>
        </p:spPr>
        <p:txBody>
          <a:bodyPr wrap="square">
            <a:spAutoFit/>
          </a:bodyPr>
          <a:lstStyle/>
          <a:p>
            <a:pPr algn="justLow" rtl="1">
              <a:lnSpc>
                <a:spcPct val="300000"/>
              </a:lnSpc>
            </a:pPr>
            <a:r>
              <a:rPr lang="fa-IR" dirty="0">
                <a:cs typeface="B Nazanin" panose="00000400000000000000" pitchFamily="2" charset="-78"/>
              </a:rPr>
              <a:t>چندین رباعی به حافظ نسبت داده شده که هرچند از ارزش ادبی والایی هم‌سنگ غزل‌های او برخوردار نیستند، اما در انتساب برخی از آن‌ها تردید زیادی وجود ندارد. در تصحیح خانلری از دیوان حافظ تعدادی از این رباعیات آورده شده که ده رباعی در چند نسخه ی مورد مطالعه او بوده‌اند و بقیه فقط در یک نسخه ثبت بوده‌است. دکتر پرویز ناتل خانلری درباره رباعیات حافظ می‌نویسد: «هیچ‌یک از رباعیات منسوب به حافظ چه در لفظ و چه در معنی، ارزش و اعتبار چندانی ندارد و بر قدر و شأن این غزل‌سرا نمی‌افزاید.»</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121876" y="1556140"/>
            <a:ext cx="2667002" cy="2667002"/>
          </a:xfrm>
          <a:prstGeom prst="rect">
            <a:avLst/>
          </a:prstGeom>
        </p:spPr>
      </p:pic>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045678" y="4060723"/>
            <a:ext cx="2743200" cy="2740253"/>
          </a:xfrm>
          <a:prstGeom prst="rect">
            <a:avLst/>
          </a:prstGeom>
        </p:spPr>
      </p:pic>
      <p:sp>
        <p:nvSpPr>
          <p:cNvPr id="4" name="Rectangle 3">
            <a:extLst>
              <a:ext uri="{FF2B5EF4-FFF2-40B4-BE49-F238E27FC236}">
                <a16:creationId xmlns:a16="http://schemas.microsoft.com/office/drawing/2014/main" id="{C07D744B-1E6B-C010-C11D-55ABCACD0D0F}"/>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رباعیات حافظ</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10669232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49772" y="1655711"/>
            <a:ext cx="10092456" cy="4108817"/>
          </a:xfrm>
          <a:prstGeom prst="rect">
            <a:avLst/>
          </a:prstGeom>
        </p:spPr>
        <p:txBody>
          <a:bodyPr wrap="square">
            <a:spAutoFit/>
          </a:bodyPr>
          <a:lstStyle/>
          <a:p>
            <a:pPr algn="ctr" rtl="1">
              <a:lnSpc>
                <a:spcPct val="300000"/>
              </a:lnSpc>
            </a:pPr>
            <a:r>
              <a:rPr lang="fa-IR" dirty="0">
                <a:cs typeface="B Nazanin" panose="00000400000000000000" pitchFamily="2" charset="-78"/>
              </a:rPr>
              <a:t>مشهور است که امروز در خانه هر ایرانی یک دیوان حافظ یافت می‌شود. ایرانیان طبق رسوم قدیمی خود در روزهای عید ملی یا مذهبی نظیر نوروز بر سر سفره هفت سین، و یا شب یلدا، با کتاب حافظ فال می‌گیرند. برای این کار، یک نفر از بزرگان خانواده یا کسی که بتواند شعر را به خوبی بخواند یا کسی که دیگران معتقدند به اصطلاح خوب فال می‌گیرد ابتدا نیت می‌کند، یعنی در دل آرزویی می‌کند. سپس به طور تصادفی صفحه‌ای را از کتاب حافظ می‌گشاید و با صدای بلند شروع به خواندن می‌کند. کسانی که ایمان مذهبی داشته باشند هنگام فال گرفتن فاتحه‌ای می‌خوانند و سپس کتاب حافظ را می‌بوسند، آنگاه با ذکر اورادی آن را می‌گشایند و فال خود را می‌خوانند.</a:t>
            </a:r>
          </a:p>
        </p:txBody>
      </p:sp>
      <p:sp>
        <p:nvSpPr>
          <p:cNvPr id="4" name="Rectangle 3">
            <a:extLst>
              <a:ext uri="{FF2B5EF4-FFF2-40B4-BE49-F238E27FC236}">
                <a16:creationId xmlns:a16="http://schemas.microsoft.com/office/drawing/2014/main" id="{D1C55D37-3295-61CF-C0F6-A58988C1CEDB}"/>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فال حافظ شیرازی</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15028006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76982" y="1488766"/>
            <a:ext cx="9979742" cy="1200329"/>
          </a:xfrm>
          <a:prstGeom prst="rect">
            <a:avLst/>
          </a:prstGeom>
        </p:spPr>
        <p:txBody>
          <a:bodyPr wrap="square">
            <a:spAutoFit/>
          </a:bodyPr>
          <a:lstStyle/>
          <a:p>
            <a:pPr algn="justLow" rtl="1">
              <a:lnSpc>
                <a:spcPct val="300000"/>
              </a:lnSpc>
            </a:pPr>
            <a:r>
              <a:rPr lang="fa-IR" dirty="0">
                <a:cs typeface="B Nazanin" panose="00000400000000000000" pitchFamily="2" charset="-78"/>
              </a:rPr>
              <a:t>برخی حافظ را «لسان‌الغیب» می‌گویند یعنی کسی که از غیب سخن می‌گوید و بر اساس بیتی از شعر حافظ او معتقد است که هیچ‌کس زبان غیب نیست:</a:t>
            </a:r>
          </a:p>
        </p:txBody>
      </p:sp>
      <p:sp>
        <p:nvSpPr>
          <p:cNvPr id="2" name="Rectangle 1"/>
          <p:cNvSpPr/>
          <p:nvPr/>
        </p:nvSpPr>
        <p:spPr>
          <a:xfrm>
            <a:off x="1066956" y="2854431"/>
            <a:ext cx="9748529" cy="646331"/>
          </a:xfrm>
          <a:prstGeom prst="rect">
            <a:avLst/>
          </a:prstGeom>
        </p:spPr>
        <p:txBody>
          <a:bodyPr wrap="square">
            <a:spAutoFit/>
          </a:bodyPr>
          <a:lstStyle/>
          <a:p>
            <a:pPr algn="ctr" rtl="1">
              <a:lnSpc>
                <a:spcPct val="200000"/>
              </a:lnSpc>
            </a:pPr>
            <a:r>
              <a:rPr lang="fa-IR" b="1" dirty="0">
                <a:cs typeface="B Titr" panose="00000700000000000000" pitchFamily="2" charset="-78"/>
              </a:rPr>
              <a:t>ز سر غیب کس آگاه نیست قصه مخوان              کدام محرم دل ره در این حرم دارد</a:t>
            </a:r>
          </a:p>
        </p:txBody>
      </p:sp>
      <p:sp>
        <p:nvSpPr>
          <p:cNvPr id="5" name="Rectangle 4">
            <a:extLst>
              <a:ext uri="{FF2B5EF4-FFF2-40B4-BE49-F238E27FC236}">
                <a16:creationId xmlns:a16="http://schemas.microsoft.com/office/drawing/2014/main" id="{B282A3E6-FD0A-241E-7854-4A6F886F5956}"/>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فال حافظ شیرازی</a:t>
            </a:r>
            <a:endParaRPr lang="en-US" sz="4400" dirty="0">
              <a:solidFill>
                <a:schemeClr val="bg1"/>
              </a:solidFill>
              <a:cs typeface="B Titr" panose="00000700000000000000" pitchFamily="2" charset="-78"/>
            </a:endParaRPr>
          </a:p>
        </p:txBody>
      </p:sp>
      <p:pic>
        <p:nvPicPr>
          <p:cNvPr id="6" name="Picture 5">
            <a:extLst>
              <a:ext uri="{FF2B5EF4-FFF2-40B4-BE49-F238E27FC236}">
                <a16:creationId xmlns:a16="http://schemas.microsoft.com/office/drawing/2014/main" id="{25914F69-8CA0-0FB5-C72A-25F7CF78512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11463" y="3912124"/>
            <a:ext cx="3749524" cy="2499682"/>
          </a:xfrm>
          <a:prstGeom prst="roundRect">
            <a:avLst>
              <a:gd name="adj" fmla="val 16407"/>
            </a:avLst>
          </a:prstGeom>
        </p:spPr>
      </p:pic>
      <p:pic>
        <p:nvPicPr>
          <p:cNvPr id="9" name="Picture 8">
            <a:extLst>
              <a:ext uri="{FF2B5EF4-FFF2-40B4-BE49-F238E27FC236}">
                <a16:creationId xmlns:a16="http://schemas.microsoft.com/office/drawing/2014/main" id="{C6231115-4E1E-E9FB-E0CD-76E64CC5669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75617" y="3912124"/>
            <a:ext cx="4460217" cy="2499682"/>
          </a:xfrm>
          <a:prstGeom prst="roundRect">
            <a:avLst>
              <a:gd name="adj" fmla="val 16407"/>
            </a:avLst>
          </a:prstGeom>
        </p:spPr>
      </p:pic>
    </p:spTree>
    <p:extLst>
      <p:ext uri="{BB962C8B-B14F-4D97-AF65-F5344CB8AC3E}">
        <p14:creationId xmlns:p14="http://schemas.microsoft.com/office/powerpoint/2010/main" val="32746668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76981" y="1488765"/>
            <a:ext cx="8165997" cy="3416320"/>
          </a:xfrm>
          <a:prstGeom prst="rect">
            <a:avLst/>
          </a:prstGeom>
        </p:spPr>
        <p:txBody>
          <a:bodyPr wrap="square">
            <a:spAutoFit/>
          </a:bodyPr>
          <a:lstStyle/>
          <a:p>
            <a:pPr algn="justLow" rtl="1">
              <a:lnSpc>
                <a:spcPct val="300000"/>
              </a:lnSpc>
            </a:pPr>
            <a:r>
              <a:rPr lang="fa-IR" dirty="0">
                <a:cs typeface="B Nazanin" panose="00000400000000000000" pitchFamily="2" charset="-78"/>
              </a:rPr>
              <a:t>یکی از صنایع شعری ایهام است بدین معنی که از یک کلمه معانی متفاوتی برداشت می‌شود. ایهام در اشعار حافظ به صورت گسترده مورد استفاده قرار گرفته. همچنین از مهم‌ترین خصوصیات شعر حافظ گستردگی مطالب ذکر شده در یک غزل اوست؛ به گونه‌ای که در یک غزل از موضوع‌های فراوانی حرف می‌زند. از طرفی هر بیت شعر حافظ نیز به طور مستقل قابل تفسیر است. این ویژگی‌های شعر حافظ باعث شده که هر کس با هر نیتی که دیوان حافظ را بگشاید و غزلی از آن را بخواند در مورد نیت خود کلمه یا جمله‌ای در آن می‌یابد و فرد فکر می‌کند که حافظ نیت او را خوانده و به وی جواب داده‌است. </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644437" y="1595015"/>
            <a:ext cx="3094972" cy="3094972"/>
          </a:xfrm>
          <a:prstGeom prst="rect">
            <a:avLst/>
          </a:prstGeom>
        </p:spPr>
      </p:pic>
      <p:sp>
        <p:nvSpPr>
          <p:cNvPr id="2" name="Rectangle 1">
            <a:extLst>
              <a:ext uri="{FF2B5EF4-FFF2-40B4-BE49-F238E27FC236}">
                <a16:creationId xmlns:a16="http://schemas.microsoft.com/office/drawing/2014/main" id="{5931B58B-CF34-EEFB-BEC6-B86E9D90A307}"/>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فال حافظ شیرازی</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20600147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33543" y="1667874"/>
            <a:ext cx="4404446" cy="2446824"/>
          </a:xfrm>
          <a:prstGeom prst="rect">
            <a:avLst/>
          </a:prstGeom>
        </p:spPr>
        <p:txBody>
          <a:bodyPr wrap="square">
            <a:spAutoFit/>
          </a:bodyPr>
          <a:lstStyle/>
          <a:p>
            <a:pPr algn="justLow" rtl="1">
              <a:lnSpc>
                <a:spcPct val="300000"/>
              </a:lnSpc>
            </a:pPr>
            <a:r>
              <a:rPr lang="fa-IR" dirty="0">
                <a:cs typeface="B Nazanin" panose="00000400000000000000" pitchFamily="2" charset="-78"/>
              </a:rPr>
              <a:t>غافل از اینکه این ویژگی شعر حافظ است و در بقیه غزلیات او نیز کلمات یا جملاتی همخوان با نیت صاحب فال وجود دارد.</a:t>
            </a:r>
          </a:p>
          <a:p>
            <a:pPr algn="justLow" rtl="1">
              <a:lnSpc>
                <a:spcPct val="300000"/>
              </a:lnSpc>
            </a:pPr>
            <a:r>
              <a:rPr lang="fa-IR" dirty="0">
                <a:cs typeface="B Nazanin" panose="00000400000000000000" pitchFamily="2" charset="-78"/>
              </a:rPr>
              <a:t>حافظ زمانی که درمانده می‌شود به فال روی می‌آورد :</a:t>
            </a:r>
          </a:p>
        </p:txBody>
      </p:sp>
      <p:sp>
        <p:nvSpPr>
          <p:cNvPr id="2" name="Rectangle 1"/>
          <p:cNvSpPr/>
          <p:nvPr/>
        </p:nvSpPr>
        <p:spPr>
          <a:xfrm>
            <a:off x="1447823" y="5976569"/>
            <a:ext cx="9296353" cy="369332"/>
          </a:xfrm>
          <a:prstGeom prst="rect">
            <a:avLst/>
          </a:prstGeom>
        </p:spPr>
        <p:txBody>
          <a:bodyPr wrap="square">
            <a:spAutoFit/>
          </a:bodyPr>
          <a:lstStyle/>
          <a:p>
            <a:pPr algn="ctr" rtl="1"/>
            <a:r>
              <a:rPr lang="fa-IR" dirty="0">
                <a:cs typeface="B Titr" panose="00000700000000000000" pitchFamily="2" charset="-78"/>
              </a:rPr>
              <a:t>از غم هجر مکن ناله و فریاد که دوش           زده‌ام فالی و فریاد رسی می‌آید</a:t>
            </a:r>
            <a:endParaRPr lang="en-US" dirty="0">
              <a:cs typeface="B Titr" panose="00000700000000000000" pitchFamily="2" charset="-78"/>
            </a:endParaRPr>
          </a:p>
        </p:txBody>
      </p:sp>
      <p:sp>
        <p:nvSpPr>
          <p:cNvPr id="4" name="Rectangle 3">
            <a:extLst>
              <a:ext uri="{FF2B5EF4-FFF2-40B4-BE49-F238E27FC236}">
                <a16:creationId xmlns:a16="http://schemas.microsoft.com/office/drawing/2014/main" id="{4AD42687-FA2E-C2C0-6EF0-3DB00E6857B2}"/>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فال حافظ شیرازی</a:t>
            </a:r>
            <a:endParaRPr lang="en-US" sz="4400" dirty="0">
              <a:solidFill>
                <a:schemeClr val="bg1"/>
              </a:solidFill>
              <a:cs typeface="B Titr" panose="00000700000000000000" pitchFamily="2" charset="-78"/>
            </a:endParaRPr>
          </a:p>
        </p:txBody>
      </p:sp>
      <p:grpSp>
        <p:nvGrpSpPr>
          <p:cNvPr id="3" name="Group 2">
            <a:extLst>
              <a:ext uri="{FF2B5EF4-FFF2-40B4-BE49-F238E27FC236}">
                <a16:creationId xmlns:a16="http://schemas.microsoft.com/office/drawing/2014/main" id="{8748F008-372F-6731-754E-1E7BBCEC7C7B}"/>
              </a:ext>
            </a:extLst>
          </p:cNvPr>
          <p:cNvGrpSpPr/>
          <p:nvPr/>
        </p:nvGrpSpPr>
        <p:grpSpPr>
          <a:xfrm>
            <a:off x="5440716" y="1667874"/>
            <a:ext cx="5303460" cy="3648874"/>
            <a:chOff x="-588797" y="1442097"/>
            <a:chExt cx="6163351" cy="4240493"/>
          </a:xfrm>
        </p:grpSpPr>
        <p:pic>
          <p:nvPicPr>
            <p:cNvPr id="6" name="Picture 5">
              <a:extLst>
                <a:ext uri="{FF2B5EF4-FFF2-40B4-BE49-F238E27FC236}">
                  <a16:creationId xmlns:a16="http://schemas.microsoft.com/office/drawing/2014/main" id="{651E7AD5-D42D-1054-6DDE-9DE4DA951025}"/>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rot="21048048">
              <a:off x="2555621" y="1442097"/>
              <a:ext cx="3018933" cy="3018933"/>
            </a:xfrm>
            <a:prstGeom prst="roundRect">
              <a:avLst>
                <a:gd name="adj" fmla="val 8594"/>
              </a:avLst>
            </a:prstGeom>
          </p:spPr>
        </p:pic>
        <p:pic>
          <p:nvPicPr>
            <p:cNvPr id="8" name="Picture 7">
              <a:extLst>
                <a:ext uri="{FF2B5EF4-FFF2-40B4-BE49-F238E27FC236}">
                  <a16:creationId xmlns:a16="http://schemas.microsoft.com/office/drawing/2014/main" id="{EEE06E2D-F047-BFAD-63E4-0CC78F66DCA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21044867">
              <a:off x="-588797" y="3669969"/>
              <a:ext cx="3018933" cy="2012621"/>
            </a:xfrm>
            <a:prstGeom prst="roundRect">
              <a:avLst>
                <a:gd name="adj" fmla="val 8594"/>
              </a:avLst>
            </a:prstGeom>
          </p:spPr>
        </p:pic>
      </p:grpSp>
    </p:spTree>
    <p:extLst>
      <p:ext uri="{BB962C8B-B14F-4D97-AF65-F5344CB8AC3E}">
        <p14:creationId xmlns:p14="http://schemas.microsoft.com/office/powerpoint/2010/main" val="34166515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4632" y="4841906"/>
            <a:ext cx="11444749" cy="1615827"/>
          </a:xfrm>
          <a:prstGeom prst="rect">
            <a:avLst/>
          </a:prstGeom>
        </p:spPr>
        <p:txBody>
          <a:bodyPr wrap="square">
            <a:spAutoFit/>
          </a:bodyPr>
          <a:lstStyle/>
          <a:p>
            <a:pPr algn="ctr" rtl="1">
              <a:lnSpc>
                <a:spcPct val="300000"/>
              </a:lnSpc>
            </a:pPr>
            <a:r>
              <a:rPr lang="fa-IR" dirty="0">
                <a:cs typeface="B Nazanin" panose="00000400000000000000" pitchFamily="2" charset="-78"/>
              </a:rPr>
              <a:t>آرامگاه حافظ یا حافظیه در بخش مرکزی شهر شیراز و در استان فارس واقع شده است. حافظیه در جنوب دروازه قرآن در حاشیه شمالی شیراز و در ابتدای خیابان گلستان قرار دارد. حافظ در سال ۷۹۲ هجری قمری در شهر شیراز از دنیا رفت.  </a:t>
            </a:r>
            <a:endParaRPr lang="en-US" dirty="0">
              <a:cs typeface="B Nazanin"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17025" y="1693278"/>
            <a:ext cx="5560510" cy="2974873"/>
          </a:xfrm>
          <a:prstGeom prst="roundRect">
            <a:avLst>
              <a:gd name="adj" fmla="val 8594"/>
            </a:avLst>
          </a:prstGeom>
        </p:spPr>
      </p:pic>
      <p:sp>
        <p:nvSpPr>
          <p:cNvPr id="5" name="Rectangle 4">
            <a:extLst>
              <a:ext uri="{FF2B5EF4-FFF2-40B4-BE49-F238E27FC236}">
                <a16:creationId xmlns:a16="http://schemas.microsoft.com/office/drawing/2014/main" id="{C19C7CBE-25CF-93E5-7283-A5DC6B38B85E}"/>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آرامگاه حافظ شیرازی</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36874752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6942" y="1437576"/>
            <a:ext cx="4983941"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حافظیه بارها به دستور حاکمان تیموری ، صفوی،افشارو زند مورد مرمت و بازسازی قرار گرفت؛ اما سرانجام در سال ۱۳۱۴ هجری قمری، به دستور وزرات آموزش‌وپرورش، ساخت یک بنای جدید ترتیب داده شد. در این طرح، حافظیه همانند طرح قدیم خود، به دو بخش شمالی و جنوبی تقسیم شد و اجرای کامل آن تا سال ۱۳۱۷ هجری قمری به طول انجامید.</a:t>
            </a:r>
            <a:endParaRPr lang="en-US" dirty="0">
              <a:cs typeface="B Nazanin" panose="00000400000000000000" pitchFamily="2" charset="-78"/>
            </a:endParaRP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6747" y="1723445"/>
            <a:ext cx="3063954" cy="2042636"/>
          </a:xfrm>
          <a:prstGeom prst="roundRect">
            <a:avLst>
              <a:gd name="adj" fmla="val 8594"/>
            </a:avLst>
          </a:prstGeom>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0" y="4112105"/>
            <a:ext cx="3067087" cy="2039614"/>
          </a:xfrm>
          <a:prstGeom prst="roundRect">
            <a:avLst>
              <a:gd name="adj" fmla="val 8594"/>
            </a:avLst>
          </a:prstGeom>
        </p:spPr>
      </p:pic>
      <p:sp>
        <p:nvSpPr>
          <p:cNvPr id="2" name="Rectangle 1">
            <a:extLst>
              <a:ext uri="{FF2B5EF4-FFF2-40B4-BE49-F238E27FC236}">
                <a16:creationId xmlns:a16="http://schemas.microsoft.com/office/drawing/2014/main" id="{0F690EC8-700D-0895-9E3F-9F72160CF78A}"/>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آرامگاه حافظ شیرازی</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1554655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38822" y="1586193"/>
            <a:ext cx="5572963"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نام اصلی حافظ، خواجه شمس الدین محمدبن بهاءالدین محمد حافظ شیرازی است و لسان الغیب، ترجمان الاسرار، لسان العرفا و ناظم الاولیا از القاب مشهور او به شمار می‌رود. حافظ علاقه‌مند به موضوعاتی از قبیل ادبیات فارسی، شعر، فلسفه و عرفان بود، به همین خاطر مسیر کاری خود را در این راستا پیش برد. شعر حافظ دارای سه فضای عاشقانه، عارفانه و مدحی است که هرکدام در جایگاه خود، خاص و شنیدنی هستند.</a:t>
            </a:r>
            <a:endParaRPr lang="en-US" dirty="0">
              <a:cs typeface="B Nazanin" panose="00000400000000000000" pitchFamily="2" charset="-78"/>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b="20179"/>
          <a:stretch/>
        </p:blipFill>
        <p:spPr>
          <a:xfrm flipH="1">
            <a:off x="0" y="2125798"/>
            <a:ext cx="5930904" cy="4732202"/>
          </a:xfrm>
          <a:prstGeom prst="rect">
            <a:avLst/>
          </a:prstGeom>
        </p:spPr>
      </p:pic>
      <p:sp>
        <p:nvSpPr>
          <p:cNvPr id="4" name="Rectangle 3">
            <a:extLst>
              <a:ext uri="{FF2B5EF4-FFF2-40B4-BE49-F238E27FC236}">
                <a16:creationId xmlns:a16="http://schemas.microsoft.com/office/drawing/2014/main" id="{C6D6AD90-A4E2-5E95-DA09-979733D41ADA}"/>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حافظ کیست ؟  </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16005754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43262" y="1425718"/>
            <a:ext cx="6862511"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آرامگاه حافظ را می‌توان یکی از محبوب‌ترین و مشهورترین جاهای دیدنی شیراز به حساب آورد  که دارای معماری منحصربه‌فرد است. آرامش حافظیه بسیار دل‌انگیز بوده و بهترین مکان برای دیدار عاشقان به شمار می‌رود. این فضا حسی ناب و بی‌نظیری را به شما هدیه می‌دهد که آن را در هیچ جای دیگر تجربه نخواهید کرد. زوج‌های عاشق دست به دست نیز در این فضا قدم زده و فال می‌گیرند. زمزمه اشعار حافظ از قسمت‌های مختلف حافظیه به گوش می‌خورد و بوی بهار نارنج شما را مدهوش می‌سازد. حافظیه، مکانی پر از حال خوب در شهر عاشقانه شیراز است.</a:t>
            </a: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2BA733A0-D036-85BE-1C88-48806B54495B}"/>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آرامگاه حافظ شیرازی</a:t>
            </a:r>
            <a:endParaRPr lang="en-US" sz="4400" dirty="0">
              <a:solidFill>
                <a:schemeClr val="bg1"/>
              </a:solidFill>
              <a:cs typeface="B Titr" panose="00000700000000000000" pitchFamily="2" charset="-78"/>
            </a:endParaRPr>
          </a:p>
        </p:txBody>
      </p:sp>
      <p:pic>
        <p:nvPicPr>
          <p:cNvPr id="3" name="Picture 2">
            <a:extLst>
              <a:ext uri="{FF2B5EF4-FFF2-40B4-BE49-F238E27FC236}">
                <a16:creationId xmlns:a16="http://schemas.microsoft.com/office/drawing/2014/main" id="{9541F32F-DB26-AF95-2F36-EBF2EB549366}"/>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711124" y="1425718"/>
            <a:ext cx="2809189" cy="3981633"/>
          </a:xfrm>
          <a:prstGeom prst="roundRect">
            <a:avLst>
              <a:gd name="adj" fmla="val 8594"/>
            </a:avLst>
          </a:prstGeom>
        </p:spPr>
      </p:pic>
      <p:pic>
        <p:nvPicPr>
          <p:cNvPr id="5" name="Picture 4">
            <a:extLst>
              <a:ext uri="{FF2B5EF4-FFF2-40B4-BE49-F238E27FC236}">
                <a16:creationId xmlns:a16="http://schemas.microsoft.com/office/drawing/2014/main" id="{897D2BB1-29DE-BFD7-630D-325629CC6CC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773009">
            <a:off x="9150117" y="4652511"/>
            <a:ext cx="2569660" cy="1710965"/>
          </a:xfrm>
          <a:prstGeom prst="roundRect">
            <a:avLst>
              <a:gd name="adj" fmla="val 8594"/>
            </a:avLst>
          </a:prstGeom>
          <a:ln w="57150">
            <a:solidFill>
              <a:schemeClr val="bg1"/>
            </a:solidFill>
          </a:ln>
        </p:spPr>
      </p:pic>
    </p:spTree>
    <p:extLst>
      <p:ext uri="{BB962C8B-B14F-4D97-AF65-F5344CB8AC3E}">
        <p14:creationId xmlns:p14="http://schemas.microsoft.com/office/powerpoint/2010/main" val="6136113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757494" y="1418546"/>
            <a:ext cx="6620657"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سنگ قبر حافظ همان سنگ قبر نصب شده در دوره کریم خان زند است. جالب است بدانید که محوطه اطراف حافظیه در سال‌های گذشته به‌عنوان یک قبرستان عمومی بود و بسیاری از بزرگان و اعضای خاندان‌های اصیل شیرازی در این مکان به خاک سپرده شده‌اند. در این قسمت از حافظیه، دو حوض بزرگ مستطیل‌شکل و چند باغچه با درختان سرو و نارنج به چشم می‌خورد که بسیار دیدنی و زیبا است. چای‌خانه، کتابخانه و اتاق حافظ شناسی، تنها برخی از بخش‌هایی است که در این قسمت از بنای حافظیه وجود دارد.</a:t>
            </a:r>
            <a:endParaRPr lang="en-US" dirty="0">
              <a:cs typeface="B Nazanin" panose="000004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4473" y="1894788"/>
            <a:ext cx="2257753" cy="2592066"/>
          </a:xfrm>
          <a:prstGeom prst="roundRect">
            <a:avLst>
              <a:gd name="adj" fmla="val 8594"/>
            </a:avLst>
          </a:prstGeom>
        </p:spPr>
      </p:pic>
      <p:sp>
        <p:nvSpPr>
          <p:cNvPr id="4" name="Rectangle 3">
            <a:extLst>
              <a:ext uri="{FF2B5EF4-FFF2-40B4-BE49-F238E27FC236}">
                <a16:creationId xmlns:a16="http://schemas.microsoft.com/office/drawing/2014/main" id="{F53C5F47-8103-0374-3E1B-986FFDEC494D}"/>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آرامگاه حافظ شیرازی</a:t>
            </a:r>
            <a:endParaRPr lang="en-US" sz="4400" dirty="0">
              <a:solidFill>
                <a:schemeClr val="bg1"/>
              </a:solidFill>
              <a:cs typeface="B Titr" panose="00000700000000000000" pitchFamily="2" charset="-78"/>
            </a:endParaRPr>
          </a:p>
        </p:txBody>
      </p:sp>
      <p:pic>
        <p:nvPicPr>
          <p:cNvPr id="3" name="Picture 2">
            <a:extLst>
              <a:ext uri="{FF2B5EF4-FFF2-40B4-BE49-F238E27FC236}">
                <a16:creationId xmlns:a16="http://schemas.microsoft.com/office/drawing/2014/main" id="{16A532E1-9D1D-3E62-2A5A-2D0CC9FF30B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0804454">
            <a:off x="1222344" y="4433868"/>
            <a:ext cx="2724986" cy="1812117"/>
          </a:xfrm>
          <a:prstGeom prst="roundRect">
            <a:avLst>
              <a:gd name="adj" fmla="val 8594"/>
            </a:avLst>
          </a:prstGeom>
        </p:spPr>
      </p:pic>
    </p:spTree>
    <p:extLst>
      <p:ext uri="{BB962C8B-B14F-4D97-AF65-F5344CB8AC3E}">
        <p14:creationId xmlns:p14="http://schemas.microsoft.com/office/powerpoint/2010/main" val="12802144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34298" y="1744403"/>
            <a:ext cx="4896464" cy="561949"/>
          </a:xfrm>
          <a:prstGeom prst="rect">
            <a:avLst/>
          </a:prstGeom>
        </p:spPr>
        <p:txBody>
          <a:bodyPr wrap="square">
            <a:spAutoFit/>
          </a:bodyPr>
          <a:lstStyle/>
          <a:p>
            <a:pPr algn="l">
              <a:lnSpc>
                <a:spcPct val="200000"/>
              </a:lnSpc>
            </a:pPr>
            <a:r>
              <a:rPr lang="en-US" dirty="0">
                <a:latin typeface="Times New Roman" panose="02020603050405020304" pitchFamily="18" charset="0"/>
                <a:cs typeface="Times New Roman" panose="02020603050405020304" pitchFamily="18" charset="0"/>
              </a:rPr>
              <a:t>https://www.kojaro.com</a:t>
            </a:r>
          </a:p>
        </p:txBody>
      </p:sp>
      <p:sp>
        <p:nvSpPr>
          <p:cNvPr id="2" name="Rectangle 1"/>
          <p:cNvSpPr/>
          <p:nvPr/>
        </p:nvSpPr>
        <p:spPr>
          <a:xfrm>
            <a:off x="334298" y="2644566"/>
            <a:ext cx="4701629"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https://www.beytoote.com</a:t>
            </a:r>
          </a:p>
        </p:txBody>
      </p:sp>
      <p:sp>
        <p:nvSpPr>
          <p:cNvPr id="4" name="Rectangle 3"/>
          <p:cNvSpPr/>
          <p:nvPr/>
        </p:nvSpPr>
        <p:spPr>
          <a:xfrm>
            <a:off x="334298" y="3352112"/>
            <a:ext cx="4796344"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https://www.daneshchi.ir</a:t>
            </a:r>
          </a:p>
        </p:txBody>
      </p:sp>
      <p:sp>
        <p:nvSpPr>
          <p:cNvPr id="5" name="Rectangle 4"/>
          <p:cNvSpPr/>
          <p:nvPr/>
        </p:nvSpPr>
        <p:spPr>
          <a:xfrm>
            <a:off x="334298" y="4059658"/>
            <a:ext cx="2448106"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https://payamedalat.com</a:t>
            </a:r>
          </a:p>
        </p:txBody>
      </p:sp>
      <p:sp>
        <p:nvSpPr>
          <p:cNvPr id="6" name="Rectangle 5">
            <a:extLst>
              <a:ext uri="{FF2B5EF4-FFF2-40B4-BE49-F238E27FC236}">
                <a16:creationId xmlns:a16="http://schemas.microsoft.com/office/drawing/2014/main" id="{9CEAA252-1C9F-6F7D-1C8B-E5EED24BCFC9}"/>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منــــابع</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8402745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136" y="4276025"/>
            <a:ext cx="11621728" cy="2446824"/>
          </a:xfrm>
          <a:prstGeom prst="rect">
            <a:avLst/>
          </a:prstGeom>
        </p:spPr>
        <p:txBody>
          <a:bodyPr wrap="square">
            <a:spAutoFit/>
          </a:bodyPr>
          <a:lstStyle/>
          <a:p>
            <a:pPr algn="ctr" rtl="1">
              <a:lnSpc>
                <a:spcPct val="300000"/>
              </a:lnSpc>
            </a:pPr>
            <a:r>
              <a:rPr lang="fa-IR" dirty="0">
                <a:cs typeface="B Nazanin" panose="00000400000000000000" pitchFamily="2" charset="-78"/>
              </a:rPr>
              <a:t> اشعار این شاعر بزرگ فارسی زبان قرن هشتم، در قرن‌های ۱۸ و ۱۹ به زبان‌های اروپایی ترجمه شد. جالب است بدانید که گوته؛ دانشمند بزرگ و شاعر و سخنور مشهور آلمانی، دیوان شرقی خود را به نام حافظ و با الهام از افکار وی تدوین کرد که بسیار قابل‌توجه است. سخن پردازی این شاعر بزرگ به شیوه خواجوی کرمانی گرایش داشته و شهرت اصلی او به سراییدن غزل‌های بسیار زیبایش منوط می‌شود.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86A9615D-36EB-1467-D6A2-D7C713341A64}"/>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حافظ کیست ؟  </a:t>
            </a:r>
            <a:endParaRPr lang="en-US" sz="4400" dirty="0">
              <a:solidFill>
                <a:schemeClr val="bg1"/>
              </a:solidFill>
              <a:cs typeface="B Titr" panose="00000700000000000000" pitchFamily="2" charset="-78"/>
            </a:endParaRPr>
          </a:p>
        </p:txBody>
      </p:sp>
      <p:grpSp>
        <p:nvGrpSpPr>
          <p:cNvPr id="8" name="Group 7">
            <a:extLst>
              <a:ext uri="{FF2B5EF4-FFF2-40B4-BE49-F238E27FC236}">
                <a16:creationId xmlns:a16="http://schemas.microsoft.com/office/drawing/2014/main" id="{6884F699-0145-762B-E60A-35CE9A4557C2}"/>
              </a:ext>
            </a:extLst>
          </p:cNvPr>
          <p:cNvGrpSpPr/>
          <p:nvPr/>
        </p:nvGrpSpPr>
        <p:grpSpPr>
          <a:xfrm>
            <a:off x="1982891" y="1286464"/>
            <a:ext cx="8226218" cy="2989561"/>
            <a:chOff x="946063" y="4004362"/>
            <a:chExt cx="9093072" cy="3304592"/>
          </a:xfrm>
        </p:grpSpPr>
        <p:pic>
          <p:nvPicPr>
            <p:cNvPr id="4" name="Picture 3">
              <a:extLst>
                <a:ext uri="{FF2B5EF4-FFF2-40B4-BE49-F238E27FC236}">
                  <a16:creationId xmlns:a16="http://schemas.microsoft.com/office/drawing/2014/main" id="{4348A03D-F862-F8AA-9837-A62CA4DC92A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46063" y="4004362"/>
              <a:ext cx="4285814" cy="2853638"/>
            </a:xfrm>
            <a:prstGeom prst="roundRect">
              <a:avLst>
                <a:gd name="adj" fmla="val 8594"/>
              </a:avLst>
            </a:prstGeom>
          </p:spPr>
        </p:pic>
        <p:pic>
          <p:nvPicPr>
            <p:cNvPr id="7" name="Picture 6">
              <a:extLst>
                <a:ext uri="{FF2B5EF4-FFF2-40B4-BE49-F238E27FC236}">
                  <a16:creationId xmlns:a16="http://schemas.microsoft.com/office/drawing/2014/main" id="{BAEC6640-3AEF-6248-54E4-A0C870764818}"/>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643105" y="4455316"/>
              <a:ext cx="4396030" cy="2853638"/>
            </a:xfrm>
            <a:prstGeom prst="roundRect">
              <a:avLst>
                <a:gd name="adj" fmla="val 8594"/>
              </a:avLst>
            </a:prstGeom>
          </p:spPr>
        </p:pic>
      </p:grpSp>
    </p:spTree>
    <p:extLst>
      <p:ext uri="{BB962C8B-B14F-4D97-AF65-F5344CB8AC3E}">
        <p14:creationId xmlns:p14="http://schemas.microsoft.com/office/powerpoint/2010/main" val="401584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9118" y="3988668"/>
            <a:ext cx="11453763" cy="2446824"/>
          </a:xfrm>
          <a:prstGeom prst="rect">
            <a:avLst/>
          </a:prstGeom>
        </p:spPr>
        <p:txBody>
          <a:bodyPr wrap="square">
            <a:spAutoFit/>
          </a:bodyPr>
          <a:lstStyle/>
          <a:p>
            <a:pPr algn="ctr" rtl="1">
              <a:lnSpc>
                <a:spcPct val="300000"/>
              </a:lnSpc>
            </a:pPr>
            <a:r>
              <a:rPr lang="fa-IR" dirty="0">
                <a:cs typeface="B Nazanin" panose="00000400000000000000" pitchFamily="2" charset="-78"/>
              </a:rPr>
              <a:t> اشعار این شاعر بزرگ فارسی زبان قرن هشتم، در قرن‌های ۱۸ و ۱۹ به زبان‌های اروپایی ترجمه شد. جالب است بدانید که گوته؛ دانشمند بزرگ و شاعر و سخنور مشهور آلمانی، دیوان شرقی خود را به نام حافظ و با الهام از افکار وی تدوین کرد که بسیار قابل‌توجه است. سخن پردازی این شاعر بزرگ به شیوه خواجوی کرمانی گرایش داشته و شهرت اصلی او به سراییدن غزل‌های بسیار زیبایش منوط می‌شود.</a:t>
            </a:r>
            <a:endParaRPr lang="en-US" dirty="0">
              <a:cs typeface="B Nazanin" panose="00000400000000000000" pitchFamily="2" charset="-78"/>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688464" y="1164757"/>
            <a:ext cx="6815072" cy="2589758"/>
          </a:xfrm>
          <a:prstGeom prst="rect">
            <a:avLst/>
          </a:prstGeom>
        </p:spPr>
      </p:pic>
      <p:sp>
        <p:nvSpPr>
          <p:cNvPr id="6" name="Rectangle 5">
            <a:extLst>
              <a:ext uri="{FF2B5EF4-FFF2-40B4-BE49-F238E27FC236}">
                <a16:creationId xmlns:a16="http://schemas.microsoft.com/office/drawing/2014/main" id="{ED553BB7-8D21-3C51-9C5C-555FD1BD8FEA}"/>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حافظ کیست ؟  </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2471568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21840" y="1622601"/>
            <a:ext cx="6952226"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حافظ، شاعر فارسی زبان قرن هشتم هجری بوده که در سال ۷۲۷ هجری قمری در شهر شیراز متولد شد. پدر او بهاءالدین محمد نام داشت که در دوران کودکی حافظ، از دنیا رفت. حافظ در دوران نوجوانی شاگرد نانوا بود و به‌همراه مادرش زندگی سختی را سپری می‌کرد. گفته می‌شود او در اوقات فراغت خود به مکتب‌خانه‌ای که نزدیک نانوایی بود می‌رفت و خواندن و نوشتن را از همان جا فراگرفته است. او در مجالس درس علما و بزرگان زمان خود شرکت می‌کرد و نیز‌زمان برای کسب درآمد به کارهای سخت و طاقت فرسا می‌پرداخت. خانه حافظ در محله شیادان شیراز بود.</a:t>
            </a:r>
            <a:endParaRPr lang="en-US" dirty="0">
              <a:cs typeface="B Nazanin" panose="00000400000000000000" pitchFamily="2"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21745" y="1752082"/>
            <a:ext cx="2910878" cy="4492315"/>
          </a:xfrm>
          <a:prstGeom prst="roundRect">
            <a:avLst>
              <a:gd name="adj" fmla="val 8594"/>
            </a:avLst>
          </a:prstGeom>
        </p:spPr>
      </p:pic>
      <p:sp>
        <p:nvSpPr>
          <p:cNvPr id="5" name="Rectangle 4">
            <a:extLst>
              <a:ext uri="{FF2B5EF4-FFF2-40B4-BE49-F238E27FC236}">
                <a16:creationId xmlns:a16="http://schemas.microsoft.com/office/drawing/2014/main" id="{E9FD6E78-D13A-DF73-E463-A601FBECD507}"/>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زندگینامه حافظ</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1715974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968" y="1344562"/>
            <a:ext cx="7096432"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این شاعر بزرگ در دوران جوانی بر تمام علوم مذهبی و ادبی مسلط شد و در دهه بیست زندگی خود به یکی از مشاهیر علم و ادب سرزمین خود تبدیل شد. جالب است بدانید که او قرآن را به‌طور کامل حفظ بود و به همین خاطر تخلص حافظ را برای او انتخاب کردند. شمس الدین محمدبن بهاءالدین محمد حافظ شیرازی حدود چهل سال در حوزه درس استادان آن زمان از قبیل قوام الدين عبدالله، مولانا بهاء الدين عبدالصمد بحرآبادی، مير سيد شريف علامه گرگانی، مولانا شمس الدين عبدالله و قاضی عضدالدين عيجی  شرکت می‌کرد و به همین خاطر به اکثر دانش‌های زمان خود مسلط بود.</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7137AE14-3F53-E612-5DE0-4B1FE449993D}"/>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زندگینامه حافظ</a:t>
            </a:r>
            <a:endParaRPr lang="en-US" sz="4400" dirty="0">
              <a:solidFill>
                <a:schemeClr val="bg1"/>
              </a:solidFill>
              <a:cs typeface="B Titr" panose="00000700000000000000" pitchFamily="2" charset="-78"/>
            </a:endParaRPr>
          </a:p>
        </p:txBody>
      </p:sp>
      <p:pic>
        <p:nvPicPr>
          <p:cNvPr id="4" name="Picture 3">
            <a:extLst>
              <a:ext uri="{FF2B5EF4-FFF2-40B4-BE49-F238E27FC236}">
                <a16:creationId xmlns:a16="http://schemas.microsoft.com/office/drawing/2014/main" id="{E4F245C4-05F2-0EC7-B0F8-E8582294F149}"/>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729977" y="1546241"/>
            <a:ext cx="2809189" cy="3981633"/>
          </a:xfrm>
          <a:prstGeom prst="roundRect">
            <a:avLst>
              <a:gd name="adj" fmla="val 8594"/>
            </a:avLst>
          </a:prstGeom>
        </p:spPr>
      </p:pic>
      <p:pic>
        <p:nvPicPr>
          <p:cNvPr id="7" name="Picture 6">
            <a:extLst>
              <a:ext uri="{FF2B5EF4-FFF2-40B4-BE49-F238E27FC236}">
                <a16:creationId xmlns:a16="http://schemas.microsoft.com/office/drawing/2014/main" id="{C53EAA6E-4A0A-A4C3-D30A-5ABB0EE4055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773009">
            <a:off x="9168970" y="4773034"/>
            <a:ext cx="2569660" cy="1710965"/>
          </a:xfrm>
          <a:prstGeom prst="roundRect">
            <a:avLst>
              <a:gd name="adj" fmla="val 8594"/>
            </a:avLst>
          </a:prstGeom>
          <a:ln w="57150">
            <a:solidFill>
              <a:schemeClr val="bg1"/>
            </a:solidFill>
          </a:ln>
        </p:spPr>
      </p:pic>
    </p:spTree>
    <p:extLst>
      <p:ext uri="{BB962C8B-B14F-4D97-AF65-F5344CB8AC3E}">
        <p14:creationId xmlns:p14="http://schemas.microsoft.com/office/powerpoint/2010/main" val="3619401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75100" y="1459609"/>
            <a:ext cx="7980926"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حافظ در دوران شاه شیخ ابواسحاق به دربار راه پیدا کرد و شغل دیوانی را برای خود انتخاب کرد. او علاوه بر شاه ابواسحاق، در دربار شاهان دیگری همانند شاه شیخ مبارزالدین، شاه شجاع، شاه منصور و شاه یحیی نیز حضور پیدا کرده بود. حافظ از طریق دیوانی امرار معاش می‌کرد و شاعری شغل اصلی او نبود. جالب است بدانید که بزرگ‌ترین گناه از نظر حافظ، ریاکاری و مردم‌فریبی بود. حافظ در دوران زندگی خود اشعار به‌ویژه غزلیات بسیار زیبا و معنی‌داری سروده است که نیز‌اکنون پس از گذشت قرن‌ها از آن، بوی تازگی داده و خواندنش آرامش‌بخش است. دیوان اشعار حافظ شامل غزلیات، قصیده، مثنوی، قطعات و رباعیات می‌شود.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BBCFA9A2-58CC-0237-AF77-FEEE45E6E93A}"/>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زندگینامه حافظ</a:t>
            </a:r>
            <a:endParaRPr lang="en-US" sz="4400" dirty="0">
              <a:solidFill>
                <a:schemeClr val="bg1"/>
              </a:solidFill>
              <a:cs typeface="B Titr" panose="00000700000000000000" pitchFamily="2" charset="-78"/>
            </a:endParaRPr>
          </a:p>
        </p:txBody>
      </p:sp>
      <p:grpSp>
        <p:nvGrpSpPr>
          <p:cNvPr id="5" name="Group 4">
            <a:extLst>
              <a:ext uri="{FF2B5EF4-FFF2-40B4-BE49-F238E27FC236}">
                <a16:creationId xmlns:a16="http://schemas.microsoft.com/office/drawing/2014/main" id="{11CCFD74-7359-1D52-E7C1-D3F6A8DAFCA6}"/>
              </a:ext>
            </a:extLst>
          </p:cNvPr>
          <p:cNvGrpSpPr/>
          <p:nvPr/>
        </p:nvGrpSpPr>
        <p:grpSpPr>
          <a:xfrm>
            <a:off x="443138" y="1804016"/>
            <a:ext cx="3059880" cy="4640258"/>
            <a:chOff x="791565" y="850778"/>
            <a:chExt cx="3556002" cy="5392618"/>
          </a:xfrm>
        </p:grpSpPr>
        <p:pic>
          <p:nvPicPr>
            <p:cNvPr id="3" name="Picture 2">
              <a:extLst>
                <a:ext uri="{FF2B5EF4-FFF2-40B4-BE49-F238E27FC236}">
                  <a16:creationId xmlns:a16="http://schemas.microsoft.com/office/drawing/2014/main" id="{C173DFD7-ABEC-6564-FCA6-A753932736E4}"/>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rot="21048048">
              <a:off x="1328634" y="850778"/>
              <a:ext cx="3018933" cy="3018933"/>
            </a:xfrm>
            <a:prstGeom prst="roundRect">
              <a:avLst>
                <a:gd name="adj" fmla="val 8594"/>
              </a:avLst>
            </a:prstGeom>
          </p:spPr>
        </p:pic>
        <p:pic>
          <p:nvPicPr>
            <p:cNvPr id="4" name="Picture 3">
              <a:extLst>
                <a:ext uri="{FF2B5EF4-FFF2-40B4-BE49-F238E27FC236}">
                  <a16:creationId xmlns:a16="http://schemas.microsoft.com/office/drawing/2014/main" id="{EC05371D-1D50-EE13-AD8F-01C75898D38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21044867">
              <a:off x="791565" y="4230775"/>
              <a:ext cx="3018933" cy="2012621"/>
            </a:xfrm>
            <a:prstGeom prst="roundRect">
              <a:avLst>
                <a:gd name="adj" fmla="val 8594"/>
              </a:avLst>
            </a:prstGeom>
          </p:spPr>
        </p:pic>
      </p:grpSp>
    </p:spTree>
    <p:extLst>
      <p:ext uri="{BB962C8B-B14F-4D97-AF65-F5344CB8AC3E}">
        <p14:creationId xmlns:p14="http://schemas.microsoft.com/office/powerpoint/2010/main" val="3384802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8323" y="5011512"/>
            <a:ext cx="11829677" cy="1615827"/>
          </a:xfrm>
          <a:prstGeom prst="rect">
            <a:avLst/>
          </a:prstGeom>
        </p:spPr>
        <p:txBody>
          <a:bodyPr wrap="square">
            <a:spAutoFit/>
          </a:bodyPr>
          <a:lstStyle/>
          <a:p>
            <a:pPr algn="justLow" rtl="1">
              <a:lnSpc>
                <a:spcPct val="300000"/>
              </a:lnSpc>
            </a:pPr>
            <a:r>
              <a:rPr lang="fa-IR" dirty="0">
                <a:cs typeface="B Nazanin" panose="00000400000000000000" pitchFamily="2" charset="-78"/>
              </a:rPr>
              <a:t>سپس، با شاخه نبات ازدواج کرد و حاصل این ازدواج یک فرزند پسر بود. حافظ تنها یک بار ازدواج کرد و پس از مرگ همسرش مجرد ماند. به همین خاطر بسیاری از عارفان و عاشقان، عشق مقدس و واقعی را در حافظ جست‌و‌جو می‌کنند. پسر این شاعر بزرگ نیز در دوران جوانی در راه سفر نیمه‌کاره به هند همراه پدرش از دنیا رفت.</a:t>
            </a:r>
            <a:endParaRPr lang="en-US" dirty="0">
              <a:cs typeface="B Nazanin" panose="00000400000000000000" pitchFamily="2" charset="-78"/>
            </a:endParaRPr>
          </a:p>
        </p:txBody>
      </p:sp>
      <p:pic>
        <p:nvPicPr>
          <p:cNvPr id="5" name="Picture 4"/>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899400" y="1931515"/>
            <a:ext cx="3759200" cy="2983214"/>
          </a:xfrm>
          <a:prstGeom prst="roundRect">
            <a:avLst>
              <a:gd name="adj" fmla="val 8594"/>
            </a:avLst>
          </a:prstGeom>
        </p:spPr>
      </p:pic>
      <p:sp>
        <p:nvSpPr>
          <p:cNvPr id="6" name="Rectangle 5"/>
          <p:cNvSpPr/>
          <p:nvPr/>
        </p:nvSpPr>
        <p:spPr>
          <a:xfrm>
            <a:off x="108155" y="1540126"/>
            <a:ext cx="7130845" cy="3277820"/>
          </a:xfrm>
          <a:prstGeom prst="rect">
            <a:avLst/>
          </a:prstGeom>
        </p:spPr>
        <p:txBody>
          <a:bodyPr wrap="square">
            <a:spAutoFit/>
          </a:bodyPr>
          <a:lstStyle/>
          <a:p>
            <a:pPr algn="justLow" rtl="1">
              <a:lnSpc>
                <a:spcPct val="300000"/>
              </a:lnSpc>
            </a:pPr>
            <a:r>
              <a:rPr lang="fa-IR" dirty="0">
                <a:cs typeface="B Nazanin" panose="00000400000000000000" pitchFamily="2" charset="-78"/>
              </a:rPr>
              <a:t>حافظ در دوران جوانی عاشق دختری به نام شاخه نبات شد؛ البته برخی بر این عقیده‌اند که نام همسر حافظ نسرین بود و او این نام را به‌دلیل شیرین زبانی معشوقه‌اش به او اختصاص داده است. او برای رسیدن به معشوقه‌اش، ۴۰ شبانه‌روز را به‌طور مستمر در آرامگاه باباکوی شب زنده‌داری کرده و به دعا پرداخت. </a:t>
            </a: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268337DA-2FC0-92AD-7C5C-A3041577DB5A}"/>
              </a:ext>
            </a:extLst>
          </p:cNvPr>
          <p:cNvSpPr/>
          <p:nvPr/>
        </p:nvSpPr>
        <p:spPr>
          <a:xfrm>
            <a:off x="0" y="109060"/>
            <a:ext cx="12192000" cy="769441"/>
          </a:xfrm>
          <a:prstGeom prst="rect">
            <a:avLst/>
          </a:prstGeom>
        </p:spPr>
        <p:txBody>
          <a:bodyPr wrap="square">
            <a:spAutoFit/>
          </a:bodyPr>
          <a:lstStyle/>
          <a:p>
            <a:pPr algn="ctr" rtl="1"/>
            <a:r>
              <a:rPr lang="fa-IR" sz="4400" dirty="0">
                <a:solidFill>
                  <a:schemeClr val="bg1"/>
                </a:solidFill>
                <a:cs typeface="B Titr" panose="00000700000000000000" pitchFamily="2" charset="-78"/>
              </a:rPr>
              <a:t>زندگینامه حافظ</a:t>
            </a:r>
            <a:endParaRPr lang="en-US" sz="4400" dirty="0">
              <a:solidFill>
                <a:schemeClr val="bg1"/>
              </a:solidFill>
              <a:cs typeface="B Titr" panose="00000700000000000000" pitchFamily="2" charset="-78"/>
            </a:endParaRPr>
          </a:p>
        </p:txBody>
      </p:sp>
    </p:spTree>
    <p:extLst>
      <p:ext uri="{BB962C8B-B14F-4D97-AF65-F5344CB8AC3E}">
        <p14:creationId xmlns:p14="http://schemas.microsoft.com/office/powerpoint/2010/main" val="6936734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TotalTime>
  <Words>2772</Words>
  <Application>Microsoft Office PowerPoint</Application>
  <PresentationFormat>Widescreen</PresentationFormat>
  <Paragraphs>79</Paragraphs>
  <Slides>32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26</cp:revision>
  <dcterms:created xsi:type="dcterms:W3CDTF">2024-05-12T16:04:47Z</dcterms:created>
  <dcterms:modified xsi:type="dcterms:W3CDTF">2024-05-15T11:13:35Z</dcterms:modified>
</cp:coreProperties>
</file>