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40"/>
  </p:handoutMasterIdLst>
  <p:sldIdLst>
    <p:sldId id="296" r:id="rId2"/>
    <p:sldId id="257" r:id="rId3"/>
    <p:sldId id="258" r:id="rId4"/>
    <p:sldId id="279" r:id="rId5"/>
    <p:sldId id="280" r:id="rId6"/>
    <p:sldId id="281" r:id="rId7"/>
    <p:sldId id="282" r:id="rId8"/>
    <p:sldId id="259" r:id="rId9"/>
    <p:sldId id="260" r:id="rId10"/>
    <p:sldId id="261" r:id="rId11"/>
    <p:sldId id="262" r:id="rId12"/>
    <p:sldId id="263" r:id="rId13"/>
    <p:sldId id="264" r:id="rId14"/>
    <p:sldId id="294" r:id="rId15"/>
    <p:sldId id="265" r:id="rId16"/>
    <p:sldId id="266" r:id="rId17"/>
    <p:sldId id="267" r:id="rId18"/>
    <p:sldId id="295" r:id="rId19"/>
    <p:sldId id="268" r:id="rId20"/>
    <p:sldId id="269" r:id="rId21"/>
    <p:sldId id="270" r:id="rId22"/>
    <p:sldId id="271" r:id="rId23"/>
    <p:sldId id="272" r:id="rId24"/>
    <p:sldId id="287" r:id="rId25"/>
    <p:sldId id="288" r:id="rId26"/>
    <p:sldId id="289" r:id="rId27"/>
    <p:sldId id="290" r:id="rId28"/>
    <p:sldId id="291" r:id="rId29"/>
    <p:sldId id="273" r:id="rId30"/>
    <p:sldId id="274" r:id="rId31"/>
    <p:sldId id="275" r:id="rId32"/>
    <p:sldId id="276" r:id="rId33"/>
    <p:sldId id="277" r:id="rId34"/>
    <p:sldId id="292" r:id="rId35"/>
    <p:sldId id="293" r:id="rId36"/>
    <p:sldId id="283" r:id="rId37"/>
    <p:sldId id="284" r:id="rId38"/>
    <p:sldId id="278"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A354"/>
    <a:srgbClr val="FF9C01"/>
    <a:srgbClr val="002F9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86" d="100"/>
          <a:sy n="86" d="100"/>
        </p:scale>
        <p:origin x="533" y="58"/>
      </p:cViewPr>
      <p:guideLst/>
    </p:cSldViewPr>
  </p:slideViewPr>
  <p:notesTextViewPr>
    <p:cViewPr>
      <p:scale>
        <a:sx n="1" d="1"/>
        <a:sy n="1" d="1"/>
      </p:scale>
      <p:origin x="0" y="0"/>
    </p:cViewPr>
  </p:notesTextViewPr>
  <p:notesViewPr>
    <p:cSldViewPr snapToGrid="0">
      <p:cViewPr varScale="1">
        <p:scale>
          <a:sx n="65" d="100"/>
          <a:sy n="65" d="100"/>
        </p:scale>
        <p:origin x="3154"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9EA4204-78AB-4989-CDB0-5D80482F3E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4F8006C-C7DC-742E-9036-036702A160B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D839447-9872-408A-B224-A87B1C6C731B}" type="datetimeFigureOut">
              <a:rPr lang="en-US" smtClean="0"/>
              <a:t>5/22/2024</a:t>
            </a:fld>
            <a:endParaRPr lang="en-US"/>
          </a:p>
        </p:txBody>
      </p:sp>
      <p:sp>
        <p:nvSpPr>
          <p:cNvPr id="4" name="Footer Placeholder 3">
            <a:extLst>
              <a:ext uri="{FF2B5EF4-FFF2-40B4-BE49-F238E27FC236}">
                <a16:creationId xmlns:a16="http://schemas.microsoft.com/office/drawing/2014/main" id="{9E8D8888-69DE-7EE6-DA1B-9954D1D68F1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5A5D12AA-8BA2-ECD8-958C-5E0E40BF14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D1C9EB8-DCF2-40B2-8A46-C22522E9E797}" type="slidenum">
              <a:rPr lang="en-US" smtClean="0"/>
              <a:t>‹#›</a:t>
            </a:fld>
            <a:endParaRPr lang="en-US"/>
          </a:p>
        </p:txBody>
      </p:sp>
    </p:spTree>
    <p:extLst>
      <p:ext uri="{BB962C8B-B14F-4D97-AF65-F5344CB8AC3E}">
        <p14:creationId xmlns:p14="http://schemas.microsoft.com/office/powerpoint/2010/main" val="297736840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F4479AA9-C0E8-7936-2FD9-0E95E43FB08D}"/>
              </a:ext>
            </a:extLst>
          </p:cNvPr>
          <p:cNvSpPr/>
          <p:nvPr userDrawn="1"/>
        </p:nvSpPr>
        <p:spPr>
          <a:xfrm>
            <a:off x="165904" y="578734"/>
            <a:ext cx="10922644" cy="6115977"/>
          </a:xfrm>
          <a:prstGeom prst="roundRect">
            <a:avLst>
              <a:gd name="adj" fmla="val 5713"/>
            </a:avLst>
          </a:prstGeom>
          <a:noFill/>
          <a:ln w="19050">
            <a:solidFill>
              <a:srgbClr val="002F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06BF1C7-E190-BF5A-C3C1-3D17C6EBAC8C}"/>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9960015" y="1479784"/>
            <a:ext cx="2187615" cy="3111849"/>
          </a:xfrm>
          <a:prstGeom prst="rect">
            <a:avLst/>
          </a:prstGeom>
        </p:spPr>
      </p:pic>
      <p:grpSp>
        <p:nvGrpSpPr>
          <p:cNvPr id="4" name="Group 3">
            <a:extLst>
              <a:ext uri="{FF2B5EF4-FFF2-40B4-BE49-F238E27FC236}">
                <a16:creationId xmlns:a16="http://schemas.microsoft.com/office/drawing/2014/main" id="{BFA32473-2370-31CC-2267-2E569EF01FF3}"/>
              </a:ext>
            </a:extLst>
          </p:cNvPr>
          <p:cNvGrpSpPr/>
          <p:nvPr userDrawn="1"/>
        </p:nvGrpSpPr>
        <p:grpSpPr>
          <a:xfrm>
            <a:off x="2950580" y="165899"/>
            <a:ext cx="5834605" cy="825669"/>
            <a:chOff x="-4191000" y="2458508"/>
            <a:chExt cx="13716000" cy="1940984"/>
          </a:xfrm>
        </p:grpSpPr>
        <p:pic>
          <p:nvPicPr>
            <p:cNvPr id="5" name="Picture 4">
              <a:extLst>
                <a:ext uri="{FF2B5EF4-FFF2-40B4-BE49-F238E27FC236}">
                  <a16:creationId xmlns:a16="http://schemas.microsoft.com/office/drawing/2014/main" id="{4B75ECC5-E1E3-7662-A6EB-235AB53104CD}"/>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rot="5400000">
              <a:off x="5125508" y="0"/>
              <a:ext cx="1940984" cy="6858000"/>
            </a:xfrm>
            <a:prstGeom prst="rect">
              <a:avLst/>
            </a:prstGeom>
          </p:spPr>
        </p:pic>
        <p:pic>
          <p:nvPicPr>
            <p:cNvPr id="6" name="Picture 5">
              <a:extLst>
                <a:ext uri="{FF2B5EF4-FFF2-40B4-BE49-F238E27FC236}">
                  <a16:creationId xmlns:a16="http://schemas.microsoft.com/office/drawing/2014/main" id="{9E80EB09-A348-8FCE-5016-D7AC43AF4A6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rot="16200000" flipH="1">
              <a:off x="-1732492" y="0"/>
              <a:ext cx="1940984" cy="6858000"/>
            </a:xfrm>
            <a:prstGeom prst="rect">
              <a:avLst/>
            </a:prstGeom>
          </p:spPr>
        </p:pic>
      </p:grpSp>
    </p:spTree>
    <p:extLst>
      <p:ext uri="{BB962C8B-B14F-4D97-AF65-F5344CB8AC3E}">
        <p14:creationId xmlns:p14="http://schemas.microsoft.com/office/powerpoint/2010/main" val="14957494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B27FD423-5112-8095-09C4-48AB09D8E951}"/>
              </a:ext>
            </a:extLst>
          </p:cNvPr>
          <p:cNvSpPr/>
          <p:nvPr userDrawn="1"/>
        </p:nvSpPr>
        <p:spPr>
          <a:xfrm>
            <a:off x="246928" y="480688"/>
            <a:ext cx="9186439" cy="6018835"/>
          </a:xfrm>
          <a:prstGeom prst="roundRect">
            <a:avLst>
              <a:gd name="adj" fmla="val 10502"/>
            </a:avLst>
          </a:prstGeom>
          <a:noFill/>
          <a:ln w="12700">
            <a:solidFill>
              <a:srgbClr val="002F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a:extLst>
              <a:ext uri="{FF2B5EF4-FFF2-40B4-BE49-F238E27FC236}">
                <a16:creationId xmlns:a16="http://schemas.microsoft.com/office/drawing/2014/main" id="{1BE38533-C30C-D109-83B5-BC0759800D70}"/>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6724891" y="102179"/>
            <a:ext cx="5220182" cy="6653641"/>
          </a:xfrm>
          <a:prstGeom prst="rect">
            <a:avLst/>
          </a:prstGeom>
        </p:spPr>
      </p:pic>
    </p:spTree>
    <p:extLst>
      <p:ext uri="{BB962C8B-B14F-4D97-AF65-F5344CB8AC3E}">
        <p14:creationId xmlns:p14="http://schemas.microsoft.com/office/powerpoint/2010/main" val="7353128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7986923"/>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xml"/><Relationship Id="rId4" Type="http://schemas.openxmlformats.org/officeDocument/2006/relationships/image" Target="../media/image52.jpeg"/></Relationships>
</file>

<file path=ppt/slides/_rels/slide3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xml"/><Relationship Id="rId4" Type="http://schemas.openxmlformats.org/officeDocument/2006/relationships/image" Target="../media/image55.png"/></Relationships>
</file>

<file path=ppt/slides/_rels/slide3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4C00A9B4-B37D-22F5-66F9-E5D4EC026148}"/>
              </a:ext>
            </a:extLst>
          </p:cNvPr>
          <p:cNvSpPr/>
          <p:nvPr/>
        </p:nvSpPr>
        <p:spPr>
          <a:xfrm>
            <a:off x="3036176" y="1021976"/>
            <a:ext cx="815788" cy="815788"/>
          </a:xfrm>
          <a:prstGeom prst="ellipse">
            <a:avLst/>
          </a:prstGeom>
          <a:solidFill>
            <a:srgbClr val="16A35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CA0C04C5-68EC-E984-B0A5-4F447990CD39}"/>
              </a:ext>
            </a:extLst>
          </p:cNvPr>
          <p:cNvSpPr/>
          <p:nvPr/>
        </p:nvSpPr>
        <p:spPr>
          <a:xfrm>
            <a:off x="564778" y="2755466"/>
            <a:ext cx="6167718" cy="2954655"/>
          </a:xfrm>
          <a:prstGeom prst="rect">
            <a:avLst/>
          </a:prstGeom>
        </p:spPr>
        <p:txBody>
          <a:bodyPr wrap="square">
            <a:spAutoFit/>
          </a:bodyPr>
          <a:lstStyle/>
          <a:p>
            <a:pPr algn="ctr" rtl="1">
              <a:lnSpc>
                <a:spcPct val="200000"/>
              </a:lnSpc>
            </a:pPr>
            <a:r>
              <a:rPr lang="fa-IR" sz="2400" dirty="0">
                <a:solidFill>
                  <a:srgbClr val="16A354"/>
                </a:solidFill>
                <a:cs typeface="B Titr" panose="00000700000000000000" pitchFamily="2" charset="-78"/>
              </a:rPr>
              <a:t>پاورپوینت</a:t>
            </a:r>
            <a:r>
              <a:rPr lang="fa-IR" sz="2400" dirty="0">
                <a:cs typeface="B Titr" panose="00000700000000000000" pitchFamily="2" charset="-78"/>
              </a:rPr>
              <a:t> شهید سید ابراهیم رئیسی </a:t>
            </a:r>
            <a:r>
              <a:rPr lang="en-US" sz="2400" dirty="0">
                <a:cs typeface="B Titr" panose="00000700000000000000" pitchFamily="2" charset="-78"/>
              </a:rPr>
              <a:t>I</a:t>
            </a:r>
            <a:r>
              <a:rPr lang="fa-IR" sz="2400" dirty="0">
                <a:cs typeface="B Titr" panose="00000700000000000000" pitchFamily="2" charset="-78"/>
              </a:rPr>
              <a:t> شهید رئیس جمهور  </a:t>
            </a:r>
          </a:p>
          <a:p>
            <a:pPr algn="ctr" rtl="1">
              <a:lnSpc>
                <a:spcPct val="200000"/>
              </a:lnSpc>
            </a:pPr>
            <a:r>
              <a:rPr lang="fa-IR" sz="2400" dirty="0">
                <a:solidFill>
                  <a:srgbClr val="16A354"/>
                </a:solidFill>
                <a:cs typeface="B Titr" panose="00000700000000000000" pitchFamily="2" charset="-78"/>
              </a:rPr>
              <a:t>نام پژوهشگر: </a:t>
            </a:r>
            <a:r>
              <a:rPr lang="fa-IR" sz="2400" dirty="0">
                <a:cs typeface="B Titr" panose="00000700000000000000" pitchFamily="2" charset="-78"/>
              </a:rPr>
              <a:t>محمد جواد عزیزپناه   </a:t>
            </a:r>
            <a:endParaRPr lang="en-US" sz="2400" dirty="0">
              <a:cs typeface="B Titr" panose="00000700000000000000" pitchFamily="2" charset="-78"/>
            </a:endParaRPr>
          </a:p>
          <a:p>
            <a:pPr algn="ctr" rtl="1">
              <a:lnSpc>
                <a:spcPct val="200000"/>
              </a:lnSpc>
            </a:pPr>
            <a:r>
              <a:rPr lang="fa-IR" sz="2400" dirty="0">
                <a:solidFill>
                  <a:srgbClr val="16A354"/>
                </a:solidFill>
                <a:cs typeface="B Titr" panose="00000700000000000000" pitchFamily="2" charset="-78"/>
              </a:rPr>
              <a:t>استاد راهنما: </a:t>
            </a:r>
            <a:r>
              <a:rPr lang="fa-IR" sz="2400" dirty="0">
                <a:cs typeface="B Titr" panose="00000700000000000000" pitchFamily="2" charset="-78"/>
              </a:rPr>
              <a:t>علیرضا عزیزی </a:t>
            </a:r>
          </a:p>
          <a:p>
            <a:pPr algn="ctr" rtl="1">
              <a:lnSpc>
                <a:spcPct val="200000"/>
              </a:lnSpc>
            </a:pPr>
            <a:r>
              <a:rPr lang="fa-IR" sz="2400" dirty="0">
                <a:solidFill>
                  <a:srgbClr val="16A354"/>
                </a:solidFill>
                <a:cs typeface="B Titr" panose="00000700000000000000" pitchFamily="2" charset="-78"/>
              </a:rPr>
              <a:t>تاریخ ارائه:</a:t>
            </a:r>
            <a:r>
              <a:rPr lang="en-US" sz="2400" dirty="0">
                <a:solidFill>
                  <a:srgbClr val="16A354"/>
                </a:solidFill>
                <a:cs typeface="B Titr" panose="00000700000000000000" pitchFamily="2" charset="-78"/>
              </a:rPr>
              <a:t> </a:t>
            </a:r>
            <a:r>
              <a:rPr lang="fa-IR" sz="2400" dirty="0">
                <a:solidFill>
                  <a:srgbClr val="16A354"/>
                </a:solidFill>
                <a:cs typeface="B Titr" panose="00000700000000000000" pitchFamily="2" charset="-78"/>
              </a:rPr>
              <a:t> </a:t>
            </a:r>
            <a:r>
              <a:rPr lang="fa-IR" sz="2400" dirty="0">
                <a:cs typeface="B Titr" panose="00000700000000000000" pitchFamily="2" charset="-78"/>
              </a:rPr>
              <a:t>تابستان ..........</a:t>
            </a:r>
          </a:p>
        </p:txBody>
      </p:sp>
      <p:pic>
        <p:nvPicPr>
          <p:cNvPr id="5" name="Graphic 4">
            <a:extLst>
              <a:ext uri="{FF2B5EF4-FFF2-40B4-BE49-F238E27FC236}">
                <a16:creationId xmlns:a16="http://schemas.microsoft.com/office/drawing/2014/main" id="{AFE7DF3C-FF4A-1450-E3CE-319BA8848B1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9579" y="1276416"/>
            <a:ext cx="1195828" cy="1479050"/>
          </a:xfrm>
          <a:prstGeom prst="rect">
            <a:avLst/>
          </a:prstGeom>
        </p:spPr>
      </p:pic>
    </p:spTree>
    <p:extLst>
      <p:ext uri="{BB962C8B-B14F-4D97-AF65-F5344CB8AC3E}">
        <p14:creationId xmlns:p14="http://schemas.microsoft.com/office/powerpoint/2010/main" val="30800282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91092" y="1244091"/>
            <a:ext cx="4633508" cy="5009064"/>
          </a:xfrm>
          <a:prstGeom prst="rect">
            <a:avLst/>
          </a:prstGeom>
        </p:spPr>
        <p:txBody>
          <a:bodyPr wrap="square">
            <a:spAutoFit/>
          </a:bodyPr>
          <a:lstStyle/>
          <a:p>
            <a:pPr algn="justLow" rtl="1">
              <a:lnSpc>
                <a:spcPct val="200000"/>
              </a:lnSpc>
            </a:pPr>
            <a:r>
              <a:rPr lang="fa-IR" dirty="0">
                <a:cs typeface="B Nazanin" panose="00000400000000000000" pitchFamily="2" charset="-78"/>
              </a:rPr>
              <a:t>ورود آیت الله رئیسی به عرصة مدیریت از سال ۱۳۵۹ و با حضور در جایگاه دادیاری شهرستان کرج آغاز شد و پس از مدتی با حکم شهید قدوسی، به سمت دادستان کرج منصوب شد. موفقیت او در ساماندهی وضعیت پیچیده این شهر موجب شد تا پس از دو سال در تابستان ۱۳۶۱ همزمان با دادستانی شهر کرج، مسئولیت دادستانی شهر همدان را نیز عهده دار شود.  حضور همزمان او در این دو مسئولیت، برای مدتی ادامه یافت تا آنکه به عنوان دادستان استان همدان معرفی شد و از سال ۱۳۶۱ تا ۱۳۶۳، در این سمت خدمت نمود.</a:t>
            </a:r>
            <a:endParaRPr lang="fa-IR" dirty="0">
              <a:effectLst/>
              <a:cs typeface="B Nazanin" panose="00000400000000000000" pitchFamily="2" charset="-78"/>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109329">
            <a:off x="625421" y="2327167"/>
            <a:ext cx="4006818" cy="2590615"/>
          </a:xfrm>
          <a:prstGeom prst="roundRect">
            <a:avLst/>
          </a:prstGeom>
        </p:spPr>
      </p:pic>
      <p:sp>
        <p:nvSpPr>
          <p:cNvPr id="5" name="Rectangle 4">
            <a:extLst>
              <a:ext uri="{FF2B5EF4-FFF2-40B4-BE49-F238E27FC236}">
                <a16:creationId xmlns:a16="http://schemas.microsoft.com/office/drawing/2014/main" id="{67A29983-835D-D985-5716-DC3FDD0834D8}"/>
              </a:ext>
            </a:extLst>
          </p:cNvPr>
          <p:cNvSpPr/>
          <p:nvPr/>
        </p:nvSpPr>
        <p:spPr>
          <a:xfrm>
            <a:off x="3442996" y="97835"/>
            <a:ext cx="4778536" cy="888705"/>
          </a:xfrm>
          <a:prstGeom prst="rect">
            <a:avLst/>
          </a:prstGeom>
        </p:spPr>
        <p:txBody>
          <a:bodyPr wrap="square">
            <a:spAutoFit/>
          </a:bodyPr>
          <a:lstStyle/>
          <a:p>
            <a:pPr algn="ctr" rtl="1">
              <a:lnSpc>
                <a:spcPct val="150000"/>
              </a:lnSpc>
            </a:pPr>
            <a:r>
              <a:rPr lang="fa-IR" b="1" dirty="0">
                <a:solidFill>
                  <a:schemeClr val="bg1"/>
                </a:solidFill>
                <a:cs typeface="B Titr" panose="00000700000000000000" pitchFamily="2" charset="-78"/>
              </a:rPr>
              <a:t>بیان سوابق و فعالیت‌های سیاسی، ‌اجتماعی،‌ فرهنگی،‌ انقلابی، مبارزاتی و مسئولیت‌ها </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31233723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7398" y="1211747"/>
            <a:ext cx="6119704" cy="3416320"/>
          </a:xfrm>
          <a:prstGeom prst="rect">
            <a:avLst/>
          </a:prstGeom>
        </p:spPr>
        <p:txBody>
          <a:bodyPr wrap="square">
            <a:spAutoFit/>
          </a:bodyPr>
          <a:lstStyle/>
          <a:p>
            <a:pPr algn="justLow" rtl="1">
              <a:lnSpc>
                <a:spcPct val="200000"/>
              </a:lnSpc>
            </a:pPr>
            <a:r>
              <a:rPr lang="fa-IR" dirty="0">
                <a:cs typeface="B Nazanin" panose="00000400000000000000" pitchFamily="2" charset="-78"/>
              </a:rPr>
              <a:t>دکتر رئیسی در سال ۱۳۶۲ در سن ۲۳ سالگی با دکتر جمیله سادات علم الهدی دختر ارشد آیت الله سید احمد علم الهدی ازدواج کرد. خانم دکتر علم الهدی دانشیار رشته فلسفه علوم تربیت دانشگاه شهید بهشتی تهران، رییس سابق پژوهشگاه علوم انسانی است. آیت الله رئیسی و خانم دکتر علم الهدی دارای دو فرزند دختر هستند.  دکتر رئیسی که اهتمام ویژه ای به تحصیل خود و اعضای خانواده اش دارد، دختر اول ایشان متاهل و دارای دو مدرک کارشناسی ارشد است.</a:t>
            </a:r>
            <a:endParaRPr lang="fa-IR" dirty="0">
              <a:effectLst/>
              <a:cs typeface="B Nazanin" panose="00000400000000000000" pitchFamily="2" charset="-78"/>
            </a:endParaRP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01217" y="1263133"/>
            <a:ext cx="2892490" cy="2487771"/>
          </a:xfrm>
          <a:prstGeom prst="roundRect">
            <a:avLst/>
          </a:prstGeom>
        </p:spPr>
      </p:pic>
      <p:pic>
        <p:nvPicPr>
          <p:cNvPr id="6" name="Picture 5"/>
          <p:cNvPicPr>
            <a:picLocks noChangeAspect="1"/>
          </p:cNvPicPr>
          <p:nvPr/>
        </p:nvPicPr>
        <p:blipFill rotWithShape="1">
          <a:blip r:embed="rId3" cstate="hqprint">
            <a:extLst>
              <a:ext uri="{28A0092B-C50C-407E-A947-70E740481C1C}">
                <a14:useLocalDpi xmlns:a14="http://schemas.microsoft.com/office/drawing/2010/main"/>
              </a:ext>
            </a:extLst>
          </a:blip>
          <a:srcRect r="-407"/>
          <a:stretch/>
        </p:blipFill>
        <p:spPr>
          <a:xfrm>
            <a:off x="1562878" y="4126393"/>
            <a:ext cx="1880118" cy="2293283"/>
          </a:xfrm>
          <a:prstGeom prst="roundRect">
            <a:avLst/>
          </a:prstGeom>
        </p:spPr>
      </p:pic>
      <p:sp>
        <p:nvSpPr>
          <p:cNvPr id="7" name="Rectangle 6"/>
          <p:cNvSpPr/>
          <p:nvPr/>
        </p:nvSpPr>
        <p:spPr>
          <a:xfrm>
            <a:off x="4083728" y="4734599"/>
            <a:ext cx="6744447" cy="1685077"/>
          </a:xfrm>
          <a:prstGeom prst="rect">
            <a:avLst/>
          </a:prstGeom>
        </p:spPr>
        <p:txBody>
          <a:bodyPr wrap="square">
            <a:spAutoFit/>
          </a:bodyPr>
          <a:lstStyle/>
          <a:p>
            <a:pPr algn="justLow" rtl="1">
              <a:lnSpc>
                <a:spcPct val="200000"/>
              </a:lnSpc>
            </a:pPr>
            <a:r>
              <a:rPr lang="fa-IR" dirty="0">
                <a:cs typeface="B Nazanin" panose="00000400000000000000" pitchFamily="2" charset="-78"/>
              </a:rPr>
              <a:t>یکی در رشته علوم اجتماعی از دانشگاه الزهرا </a:t>
            </a:r>
            <a:r>
              <a:rPr lang="fa-IR" baseline="30000" dirty="0">
                <a:cs typeface="B Nazanin" panose="00000400000000000000" pitchFamily="2" charset="-78"/>
              </a:rPr>
              <a:t>(سلام الله علیها)</a:t>
            </a:r>
            <a:r>
              <a:rPr lang="fa-IR" dirty="0">
                <a:cs typeface="B Nazanin" panose="00000400000000000000" pitchFamily="2" charset="-78"/>
              </a:rPr>
              <a:t> و دیگری در رشته علوم قرآن و حدیث از دانشگاه علوم حدیث شهر ری و دختر دوم وی نیز متاهل و دانشجوی کارشناسی رشته فیزیک دانشگاه شریف است.</a:t>
            </a:r>
          </a:p>
        </p:txBody>
      </p:sp>
      <p:sp>
        <p:nvSpPr>
          <p:cNvPr id="4" name="Rectangle 3">
            <a:extLst>
              <a:ext uri="{FF2B5EF4-FFF2-40B4-BE49-F238E27FC236}">
                <a16:creationId xmlns:a16="http://schemas.microsoft.com/office/drawing/2014/main" id="{DAD4B97F-7699-F8C8-CB1D-DE03711BAFAF}"/>
              </a:ext>
            </a:extLst>
          </p:cNvPr>
          <p:cNvSpPr/>
          <p:nvPr/>
        </p:nvSpPr>
        <p:spPr>
          <a:xfrm>
            <a:off x="3442996" y="97835"/>
            <a:ext cx="4778536" cy="888705"/>
          </a:xfrm>
          <a:prstGeom prst="rect">
            <a:avLst/>
          </a:prstGeom>
        </p:spPr>
        <p:txBody>
          <a:bodyPr wrap="square">
            <a:spAutoFit/>
          </a:bodyPr>
          <a:lstStyle/>
          <a:p>
            <a:pPr algn="ctr" rtl="1">
              <a:lnSpc>
                <a:spcPct val="150000"/>
              </a:lnSpc>
            </a:pPr>
            <a:r>
              <a:rPr lang="fa-IR" b="1" dirty="0">
                <a:solidFill>
                  <a:schemeClr val="bg1"/>
                </a:solidFill>
                <a:cs typeface="B Titr" panose="00000700000000000000" pitchFamily="2" charset="-78"/>
              </a:rPr>
              <a:t>بیان سوابق و فعالیت‌های سیاسی، ‌اجتماعی،‌ فرهنگی،‌ انقلابی، مبارزاتی و مسئولیت‌ها </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28800683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8752" y="4290039"/>
            <a:ext cx="9862457" cy="1685077"/>
          </a:xfrm>
          <a:prstGeom prst="rect">
            <a:avLst/>
          </a:prstGeom>
        </p:spPr>
        <p:txBody>
          <a:bodyPr wrap="square">
            <a:spAutoFit/>
          </a:bodyPr>
          <a:lstStyle/>
          <a:p>
            <a:pPr algn="ctr" rtl="1">
              <a:lnSpc>
                <a:spcPct val="200000"/>
              </a:lnSpc>
            </a:pPr>
            <a:r>
              <a:rPr lang="fa-IR" dirty="0">
                <a:cs typeface="B Nazanin" panose="00000400000000000000" pitchFamily="2" charset="-78"/>
              </a:rPr>
              <a:t>آیت الله رئیسی در سال ۱۳۶۴ به عنوان جانشین دادستان انقلاب تهران منصوب شد و به این ترتیب، دوره مدیریت قضایی ایشان در تهران آغاز شد. به دنبال موفقیت وی در حل پرونده های قضایی پیچیده، امام خمینی (ره) طی احکام ویژه و مستقیم ،‌ایشان و حجه الاسلام نیری را برای رسیدگی به مشکلات اجتماعی در برخی استانها از جمله لرستان، کرمانشاه و سمنان مامور کرد.</a:t>
            </a:r>
            <a:endParaRPr lang="fa-IR" dirty="0">
              <a:effectLst/>
              <a:cs typeface="B Nazanin" panose="00000400000000000000" pitchFamily="2" charset="-78"/>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379981" y="1248213"/>
            <a:ext cx="4417162" cy="2480973"/>
          </a:xfrm>
          <a:prstGeom prst="round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92290" y="1248213"/>
            <a:ext cx="3722914" cy="2480973"/>
          </a:xfrm>
          <a:prstGeom prst="roundRect">
            <a:avLst/>
          </a:prstGeom>
        </p:spPr>
      </p:pic>
      <p:sp>
        <p:nvSpPr>
          <p:cNvPr id="4" name="Rectangle 3">
            <a:extLst>
              <a:ext uri="{FF2B5EF4-FFF2-40B4-BE49-F238E27FC236}">
                <a16:creationId xmlns:a16="http://schemas.microsoft.com/office/drawing/2014/main" id="{DED148C2-38D9-71C5-179C-C995FF2AB0F2}"/>
              </a:ext>
            </a:extLst>
          </p:cNvPr>
          <p:cNvSpPr/>
          <p:nvPr/>
        </p:nvSpPr>
        <p:spPr>
          <a:xfrm>
            <a:off x="3442996" y="97835"/>
            <a:ext cx="4778536" cy="888705"/>
          </a:xfrm>
          <a:prstGeom prst="rect">
            <a:avLst/>
          </a:prstGeom>
        </p:spPr>
        <p:txBody>
          <a:bodyPr wrap="square">
            <a:spAutoFit/>
          </a:bodyPr>
          <a:lstStyle/>
          <a:p>
            <a:pPr algn="ctr" rtl="1">
              <a:lnSpc>
                <a:spcPct val="150000"/>
              </a:lnSpc>
            </a:pPr>
            <a:r>
              <a:rPr lang="fa-IR" b="1" dirty="0">
                <a:solidFill>
                  <a:schemeClr val="bg1"/>
                </a:solidFill>
                <a:cs typeface="B Titr" panose="00000700000000000000" pitchFamily="2" charset="-78"/>
              </a:rPr>
              <a:t>بیان سوابق و فعالیت‌های سیاسی، ‌اجتماعی،‌ فرهنگی،‌ انقلابی، مبارزاتی و مسئولیت‌ها </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39547066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44358" y="1374366"/>
            <a:ext cx="3994952" cy="3347070"/>
          </a:xfrm>
          <a:prstGeom prst="rect">
            <a:avLst/>
          </a:prstGeom>
        </p:spPr>
        <p:txBody>
          <a:bodyPr wrap="square">
            <a:spAutoFit/>
          </a:bodyPr>
          <a:lstStyle/>
          <a:p>
            <a:pPr algn="justLow" rtl="1">
              <a:lnSpc>
                <a:spcPct val="200000"/>
              </a:lnSpc>
            </a:pPr>
            <a:r>
              <a:rPr lang="fa-IR" dirty="0">
                <a:cs typeface="B Nazanin" panose="00000400000000000000" pitchFamily="2" charset="-78"/>
              </a:rPr>
              <a:t>بعد از رحلت امام (ره) آیت الله سید ابراهیم رئیسی با حکم رئیس قوه قضائیه وقت به سمت دادستان تهران منصوب شد و از سال ۱۳۶۸ تا ۱۳۷۳ به مدت پنج سال این مسئولیت را برعهده داشت. ایشان از سال ۱۳۷۳ به ریاست سازمان بازرسی کل کشور منصوب شد که خدمت ایشان در این سمت تا سال ۱۳۸۳ ادامه یافت. </a:t>
            </a:r>
            <a:endParaRPr lang="fa-IR" dirty="0">
              <a:effectLst/>
              <a:cs typeface="B Nazanin" panose="00000400000000000000" pitchFamily="2" charset="-78"/>
            </a:endParaRP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672994" y="1374366"/>
            <a:ext cx="3637244" cy="3721417"/>
          </a:xfrm>
          <a:prstGeom prst="roundRect">
            <a:avLst/>
          </a:prstGeom>
        </p:spPr>
      </p:pic>
      <p:sp>
        <p:nvSpPr>
          <p:cNvPr id="5" name="Rectangle 4"/>
          <p:cNvSpPr/>
          <p:nvPr/>
        </p:nvSpPr>
        <p:spPr>
          <a:xfrm>
            <a:off x="309011" y="5225455"/>
            <a:ext cx="10551823" cy="1131079"/>
          </a:xfrm>
          <a:prstGeom prst="rect">
            <a:avLst/>
          </a:prstGeom>
        </p:spPr>
        <p:txBody>
          <a:bodyPr wrap="square">
            <a:spAutoFit/>
          </a:bodyPr>
          <a:lstStyle/>
          <a:p>
            <a:pPr algn="ctr" rtl="1">
              <a:lnSpc>
                <a:spcPct val="200000"/>
              </a:lnSpc>
            </a:pPr>
            <a:r>
              <a:rPr lang="fa-IR" dirty="0">
                <a:cs typeface="B Nazanin" panose="00000400000000000000" pitchFamily="2" charset="-78"/>
              </a:rPr>
              <a:t>دوره مدیریت آیت الله رئیسی بر سازمان بازرسی کل کشور نقطه عطفی در زندگی ایشان بود. وی که یک مدیریت کلان ملی را به مدت ده سال تجربه می کرد با اتکاء به تجربیات اندوخته خود نظارت بر دستگاه‌های اداری را متحول و نظام مند کرد. </a:t>
            </a:r>
            <a:endParaRPr lang="en-US" dirty="0"/>
          </a:p>
        </p:txBody>
      </p:sp>
      <p:sp>
        <p:nvSpPr>
          <p:cNvPr id="6" name="Rectangle 5">
            <a:extLst>
              <a:ext uri="{FF2B5EF4-FFF2-40B4-BE49-F238E27FC236}">
                <a16:creationId xmlns:a16="http://schemas.microsoft.com/office/drawing/2014/main" id="{D875DDC5-236C-1992-7A46-C9EB87CEFBA7}"/>
              </a:ext>
            </a:extLst>
          </p:cNvPr>
          <p:cNvSpPr/>
          <p:nvPr/>
        </p:nvSpPr>
        <p:spPr>
          <a:xfrm>
            <a:off x="3442996" y="97835"/>
            <a:ext cx="4778536" cy="888705"/>
          </a:xfrm>
          <a:prstGeom prst="rect">
            <a:avLst/>
          </a:prstGeom>
        </p:spPr>
        <p:txBody>
          <a:bodyPr wrap="square">
            <a:spAutoFit/>
          </a:bodyPr>
          <a:lstStyle/>
          <a:p>
            <a:pPr algn="ctr" rtl="1">
              <a:lnSpc>
                <a:spcPct val="150000"/>
              </a:lnSpc>
            </a:pPr>
            <a:r>
              <a:rPr lang="fa-IR" b="1" dirty="0">
                <a:solidFill>
                  <a:schemeClr val="bg1"/>
                </a:solidFill>
                <a:cs typeface="B Titr" panose="00000700000000000000" pitchFamily="2" charset="-78"/>
              </a:rPr>
              <a:t>بیان سوابق و فعالیت‌های سیاسی، ‌اجتماعی،‌ فرهنگی،‌ انقلابی، مبارزاتی و مسئولیت‌ها </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36696997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29061" y="4307037"/>
            <a:ext cx="10328988" cy="2308324"/>
          </a:xfrm>
          <a:prstGeom prst="rect">
            <a:avLst/>
          </a:prstGeom>
        </p:spPr>
        <p:txBody>
          <a:bodyPr wrap="square">
            <a:spAutoFit/>
          </a:bodyPr>
          <a:lstStyle/>
          <a:p>
            <a:pPr algn="ctr" rtl="1">
              <a:lnSpc>
                <a:spcPct val="200000"/>
              </a:lnSpc>
            </a:pPr>
            <a:r>
              <a:rPr lang="fa-IR" dirty="0">
                <a:cs typeface="B Nazanin" panose="00000400000000000000" pitchFamily="2" charset="-78"/>
              </a:rPr>
              <a:t>سازمان بازرسی کل کشور در زمان تصدی ایشان با توسعه متوازن ساختاری مواجه شد و به عنوان یکی از ارکان نظارتی نظام جمهوری اسلامی تثبیت شد. این دوران که با روی کارآمدن دولت اصلاحات همزمان بود بسیاری از گره های نظام اداری و اقتصادی شناسایی و راهکار برون رفت از زمینه فساد در آن تدوین شد. بعضی پرونده های جنجالی مفاسد اقتصادی محصول فعالیت شبانه روزی آیت الله رئیسی و همکارانش در این سازمان و درآن دوره بود.</a:t>
            </a:r>
            <a:endParaRPr lang="fa-IR" dirty="0">
              <a:effectLst/>
              <a:cs typeface="B Nazanin" panose="00000400000000000000" pitchFamily="2" charset="-78"/>
            </a:endParaRP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73193" y="1194918"/>
            <a:ext cx="3310537" cy="2712089"/>
          </a:xfrm>
          <a:prstGeom prst="roundRect">
            <a:avLst/>
          </a:prstGeom>
        </p:spPr>
      </p:pic>
      <p:sp>
        <p:nvSpPr>
          <p:cNvPr id="6" name="Rectangle 5">
            <a:extLst>
              <a:ext uri="{FF2B5EF4-FFF2-40B4-BE49-F238E27FC236}">
                <a16:creationId xmlns:a16="http://schemas.microsoft.com/office/drawing/2014/main" id="{2806A60A-0D5B-2015-4806-D2CD20DD98B9}"/>
              </a:ext>
            </a:extLst>
          </p:cNvPr>
          <p:cNvSpPr/>
          <p:nvPr/>
        </p:nvSpPr>
        <p:spPr>
          <a:xfrm>
            <a:off x="3442996" y="97835"/>
            <a:ext cx="4778536" cy="888705"/>
          </a:xfrm>
          <a:prstGeom prst="rect">
            <a:avLst/>
          </a:prstGeom>
        </p:spPr>
        <p:txBody>
          <a:bodyPr wrap="square">
            <a:spAutoFit/>
          </a:bodyPr>
          <a:lstStyle/>
          <a:p>
            <a:pPr algn="ctr" rtl="1">
              <a:lnSpc>
                <a:spcPct val="150000"/>
              </a:lnSpc>
            </a:pPr>
            <a:r>
              <a:rPr lang="fa-IR" b="1" dirty="0">
                <a:solidFill>
                  <a:schemeClr val="bg1"/>
                </a:solidFill>
                <a:cs typeface="B Titr" panose="00000700000000000000" pitchFamily="2" charset="-78"/>
              </a:rPr>
              <a:t>بیان سوابق و فعالیت‌های سیاسی، ‌اجتماعی،‌ فرهنگی،‌ انقلابی، مبارزاتی و مسئولیت‌ها </a:t>
            </a:r>
            <a:endParaRPr lang="en-US" dirty="0">
              <a:solidFill>
                <a:schemeClr val="bg1"/>
              </a:solidFill>
              <a:cs typeface="B Titr" panose="00000700000000000000" pitchFamily="2" charset="-78"/>
            </a:endParaRPr>
          </a:p>
        </p:txBody>
      </p:sp>
      <p:pic>
        <p:nvPicPr>
          <p:cNvPr id="7" name="Picture 6">
            <a:extLst>
              <a:ext uri="{FF2B5EF4-FFF2-40B4-BE49-F238E27FC236}">
                <a16:creationId xmlns:a16="http://schemas.microsoft.com/office/drawing/2014/main" id="{EE36B360-F214-D626-FBC5-ADC8DA9D16B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744598" y="1569022"/>
            <a:ext cx="3861846" cy="2712088"/>
          </a:xfrm>
          <a:prstGeom prst="roundRect">
            <a:avLst/>
          </a:prstGeom>
        </p:spPr>
      </p:pic>
    </p:spTree>
    <p:extLst>
      <p:ext uri="{BB962C8B-B14F-4D97-AF65-F5344CB8AC3E}">
        <p14:creationId xmlns:p14="http://schemas.microsoft.com/office/powerpoint/2010/main" val="6250433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64387" y="1755465"/>
            <a:ext cx="4247784" cy="3347070"/>
          </a:xfrm>
          <a:prstGeom prst="rect">
            <a:avLst/>
          </a:prstGeom>
        </p:spPr>
        <p:txBody>
          <a:bodyPr wrap="square">
            <a:spAutoFit/>
          </a:bodyPr>
          <a:lstStyle/>
          <a:p>
            <a:pPr algn="justLow" rtl="1">
              <a:lnSpc>
                <a:spcPct val="200000"/>
              </a:lnSpc>
            </a:pPr>
            <a:r>
              <a:rPr lang="fa-IR" dirty="0">
                <a:cs typeface="B Nazanin" panose="00000400000000000000" pitchFamily="2" charset="-78"/>
              </a:rPr>
              <a:t>آیت الله  رئیسی از سال ۱۳۸۳ تا سال ۱۳۹۳، به مدت ده سال معاون اول قوه قضائیه بود. ایشان که دو رئیس قوه را در این سمت تجربه می کرد به عنوان یکی از مسئولان ارشد قضایی کشور مسئولیت سازماندهی و اداره تشکیلاتی این مجموعه را بر عهده داشت و از سال ۱۳۹۳ تا اسفند ۱۳۹۴ نیز به عنوان دادستان کل کشور خدمت نمود.</a:t>
            </a:r>
            <a:endParaRPr lang="fa-IR" dirty="0">
              <a:effectLst/>
              <a:cs typeface="B Nazanin" panose="00000400000000000000" pitchFamily="2" charset="-78"/>
            </a:endParaRPr>
          </a:p>
        </p:txBody>
      </p:sp>
      <p:pic>
        <p:nvPicPr>
          <p:cNvPr id="8" name="Picture 7"/>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rot="20823897">
            <a:off x="815032" y="1952649"/>
            <a:ext cx="3782514" cy="3311284"/>
          </a:xfrm>
          <a:prstGeom prst="roundRect">
            <a:avLst/>
          </a:prstGeom>
        </p:spPr>
      </p:pic>
      <p:sp>
        <p:nvSpPr>
          <p:cNvPr id="4" name="Rectangle 3">
            <a:extLst>
              <a:ext uri="{FF2B5EF4-FFF2-40B4-BE49-F238E27FC236}">
                <a16:creationId xmlns:a16="http://schemas.microsoft.com/office/drawing/2014/main" id="{472A73E6-450A-ED71-63CA-A77E38C11E7D}"/>
              </a:ext>
            </a:extLst>
          </p:cNvPr>
          <p:cNvSpPr/>
          <p:nvPr/>
        </p:nvSpPr>
        <p:spPr>
          <a:xfrm>
            <a:off x="3442996" y="97835"/>
            <a:ext cx="4778536" cy="888705"/>
          </a:xfrm>
          <a:prstGeom prst="rect">
            <a:avLst/>
          </a:prstGeom>
        </p:spPr>
        <p:txBody>
          <a:bodyPr wrap="square">
            <a:spAutoFit/>
          </a:bodyPr>
          <a:lstStyle/>
          <a:p>
            <a:pPr algn="ctr" rtl="1">
              <a:lnSpc>
                <a:spcPct val="150000"/>
              </a:lnSpc>
            </a:pPr>
            <a:r>
              <a:rPr lang="fa-IR" b="1" dirty="0">
                <a:solidFill>
                  <a:schemeClr val="bg1"/>
                </a:solidFill>
                <a:cs typeface="B Titr" panose="00000700000000000000" pitchFamily="2" charset="-78"/>
              </a:rPr>
              <a:t>بیان سوابق و فعالیت‌های سیاسی، ‌اجتماعی،‌ فرهنگی،‌ انقلابی، مبارزاتی و مسئولیت‌ها </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19325548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42996" y="239877"/>
            <a:ext cx="4778536" cy="646331"/>
          </a:xfrm>
          <a:prstGeom prst="rect">
            <a:avLst/>
          </a:prstGeom>
        </p:spPr>
        <p:txBody>
          <a:bodyPr wrap="square">
            <a:spAutoFit/>
          </a:bodyPr>
          <a:lstStyle/>
          <a:p>
            <a:pPr algn="r" rtl="1"/>
            <a:r>
              <a:rPr lang="fa-IR" b="1" dirty="0">
                <a:solidFill>
                  <a:schemeClr val="bg1"/>
                </a:solidFill>
                <a:cs typeface="B Titr" panose="00000700000000000000" pitchFamily="2" charset="-78"/>
              </a:rPr>
              <a:t>بیان سوابق و فعالیت‌های سیاسی، ‌اجتماعی،‌ فرهنگی،‌ انقلابی، مبارزاتی و مسئولیت‌ها </a:t>
            </a:r>
            <a:endParaRPr lang="en-US" dirty="0">
              <a:solidFill>
                <a:schemeClr val="bg1"/>
              </a:solidFill>
              <a:cs typeface="B Titr" panose="00000700000000000000" pitchFamily="2" charset="-78"/>
            </a:endParaRPr>
          </a:p>
        </p:txBody>
      </p:sp>
      <p:sp>
        <p:nvSpPr>
          <p:cNvPr id="3" name="Rectangle 2"/>
          <p:cNvSpPr/>
          <p:nvPr/>
        </p:nvSpPr>
        <p:spPr>
          <a:xfrm>
            <a:off x="434282" y="1216099"/>
            <a:ext cx="6354147" cy="2308324"/>
          </a:xfrm>
          <a:prstGeom prst="rect">
            <a:avLst/>
          </a:prstGeom>
        </p:spPr>
        <p:txBody>
          <a:bodyPr wrap="square">
            <a:spAutoFit/>
          </a:bodyPr>
          <a:lstStyle/>
          <a:p>
            <a:pPr algn="justLow" rtl="1">
              <a:lnSpc>
                <a:spcPct val="200000"/>
              </a:lnSpc>
            </a:pPr>
            <a:r>
              <a:rPr lang="fa-IR" dirty="0">
                <a:solidFill>
                  <a:schemeClr val="tx1">
                    <a:lumMod val="85000"/>
                    <a:lumOff val="15000"/>
                  </a:schemeClr>
                </a:solidFill>
                <a:cs typeface="B Nazanin" panose="00000400000000000000" pitchFamily="2" charset="-78"/>
              </a:rPr>
              <a:t>آیت الله رئیسی از سال ۱۳۹۱ تا سال ۱۴۰۰ با حکم مقام معظم رهبری، دادستان ویژه روحانیت نیز بود.در سال ۱۳۷۶، ایشان به پیشنهاد برخی اعضای مؤثر جامعة روحانیت مبارز از جمله آیت‌ الله مهدوی کنی و تصویب شورای مرکزی جامعه روحانیت  به عضویت در آن شورا در آمد.</a:t>
            </a:r>
            <a:endParaRPr lang="fa-IR" dirty="0">
              <a:solidFill>
                <a:schemeClr val="tx1">
                  <a:lumMod val="85000"/>
                  <a:lumOff val="15000"/>
                </a:schemeClr>
              </a:solidFill>
              <a:effectLst/>
              <a:cs typeface="B Nazanin" panose="00000400000000000000" pitchFamily="2" charset="-78"/>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63282" y="3675976"/>
            <a:ext cx="4142347" cy="2483790"/>
          </a:xfrm>
          <a:prstGeom prst="roundRect">
            <a:avLst/>
          </a:prstGeom>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971230" y="1399461"/>
            <a:ext cx="2761862" cy="4760305"/>
          </a:xfrm>
          <a:prstGeom prst="roundRect">
            <a:avLst/>
          </a:prstGeom>
        </p:spPr>
      </p:pic>
    </p:spTree>
    <p:extLst>
      <p:ext uri="{BB962C8B-B14F-4D97-AF65-F5344CB8AC3E}">
        <p14:creationId xmlns:p14="http://schemas.microsoft.com/office/powerpoint/2010/main" val="7478923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19877" y="4565788"/>
            <a:ext cx="10375641" cy="1685077"/>
          </a:xfrm>
          <a:prstGeom prst="rect">
            <a:avLst/>
          </a:prstGeom>
        </p:spPr>
        <p:txBody>
          <a:bodyPr wrap="square">
            <a:spAutoFit/>
          </a:bodyPr>
          <a:lstStyle/>
          <a:p>
            <a:pPr algn="ctr" rtl="1">
              <a:lnSpc>
                <a:spcPct val="200000"/>
              </a:lnSpc>
            </a:pPr>
            <a:r>
              <a:rPr lang="fa-IR" dirty="0">
                <a:cs typeface="B Nazanin" panose="00000400000000000000" pitchFamily="2" charset="-78"/>
              </a:rPr>
              <a:t>در اسفند ۱۳۹۴، آیت االله رئیسی  با حکم آیت الله العظمی خامنه‌ای (مدظله العالی) به تولیت آستان قدس رضوی منصوب شد. ایشان در سه سال فعالیت در سمت تولیت آستان قدس رضوی ، اقدامات موثری در چارچوب خدمت موثر به حرم نورانی حضرت ثامن الحجج علی بن موسی الرضا(ع) و ارائه خدمات به زائران این بارگاه قدسی در پایتخت معنوی ایران اسلامی انجام داد. </a:t>
            </a:r>
            <a:endParaRPr lang="fa-IR" dirty="0">
              <a:effectLst/>
              <a:cs typeface="B Nazanin" panose="00000400000000000000" pitchFamily="2" charset="-78"/>
            </a:endParaRP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83057" y="1371248"/>
            <a:ext cx="3345218" cy="2864498"/>
          </a:xfrm>
          <a:prstGeom prst="roundRect">
            <a:avLst/>
          </a:prstGeom>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700210" y="1316581"/>
            <a:ext cx="4156710" cy="2919165"/>
          </a:xfrm>
          <a:prstGeom prst="roundRect">
            <a:avLst/>
          </a:prstGeom>
        </p:spPr>
      </p:pic>
      <p:sp>
        <p:nvSpPr>
          <p:cNvPr id="6" name="Rectangle 5">
            <a:extLst>
              <a:ext uri="{FF2B5EF4-FFF2-40B4-BE49-F238E27FC236}">
                <a16:creationId xmlns:a16="http://schemas.microsoft.com/office/drawing/2014/main" id="{938ECDDB-7BBD-BBEC-D651-50F7D2201434}"/>
              </a:ext>
            </a:extLst>
          </p:cNvPr>
          <p:cNvSpPr/>
          <p:nvPr/>
        </p:nvSpPr>
        <p:spPr>
          <a:xfrm>
            <a:off x="3442996" y="97835"/>
            <a:ext cx="4778536" cy="888705"/>
          </a:xfrm>
          <a:prstGeom prst="rect">
            <a:avLst/>
          </a:prstGeom>
        </p:spPr>
        <p:txBody>
          <a:bodyPr wrap="square">
            <a:spAutoFit/>
          </a:bodyPr>
          <a:lstStyle/>
          <a:p>
            <a:pPr algn="ctr" rtl="1">
              <a:lnSpc>
                <a:spcPct val="150000"/>
              </a:lnSpc>
            </a:pPr>
            <a:r>
              <a:rPr lang="fa-IR" b="1" dirty="0">
                <a:solidFill>
                  <a:schemeClr val="bg1"/>
                </a:solidFill>
                <a:cs typeface="B Titr" panose="00000700000000000000" pitchFamily="2" charset="-78"/>
              </a:rPr>
              <a:t>بیان سوابق و فعالیت‌های سیاسی، ‌اجتماعی،‌ فرهنگی،‌ انقلابی، مبارزاتی و مسئولیت‌ها </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18356057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1845" y="1057478"/>
            <a:ext cx="9414795" cy="2308324"/>
          </a:xfrm>
          <a:prstGeom prst="rect">
            <a:avLst/>
          </a:prstGeom>
        </p:spPr>
        <p:txBody>
          <a:bodyPr wrap="square">
            <a:spAutoFit/>
          </a:bodyPr>
          <a:lstStyle/>
          <a:p>
            <a:pPr algn="justLow" rtl="1">
              <a:lnSpc>
                <a:spcPct val="200000"/>
              </a:lnSpc>
            </a:pPr>
            <a:r>
              <a:rPr lang="fa-IR" dirty="0">
                <a:cs typeface="B Nazanin" panose="00000400000000000000" pitchFamily="2" charset="-78"/>
              </a:rPr>
              <a:t>رسیدگی به امور زائران بارگاه مقدس امام هشتم(ع)، خدمت به مجاوران و به ویژه مستمندان و مستضعفان حرم رضوی، ترویج معارف قرآنی و مكتب اهل بیت(ع) در جهان اسلام، بهره‌ مند ساختن تهیدستان نقاطی از كشور كه موقوفات آستان قدس در آن قرار دارد و سامان بخشیدن به بنگاههای اقتصادی و خدماتی آستان قدس رضوی، موارد مورد تاكید رهبر معظم انقلاب اسلامی در منشور هفتگانه حكم انتصاب آیت الله رئیسی در سمت تولیت آستان قدس رضوی بودند.</a:t>
            </a:r>
            <a:endParaRPr lang="fa-IR" dirty="0">
              <a:effectLst/>
              <a:cs typeface="B Nazanin" panose="00000400000000000000" pitchFamily="2" charset="-78"/>
            </a:endParaRP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341476" y="3730531"/>
            <a:ext cx="2681872" cy="2719604"/>
          </a:xfrm>
          <a:prstGeom prst="roundRect">
            <a:avLst/>
          </a:prstGeom>
        </p:spPr>
      </p:pic>
      <p:pic>
        <p:nvPicPr>
          <p:cNvPr id="6" name="Picture 5"/>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856303" y="3730532"/>
            <a:ext cx="2784862" cy="2719604"/>
          </a:xfrm>
          <a:prstGeom prst="roundRect">
            <a:avLst/>
          </a:prstGeom>
        </p:spPr>
      </p:pic>
      <p:sp>
        <p:nvSpPr>
          <p:cNvPr id="5" name="Rectangle 4">
            <a:extLst>
              <a:ext uri="{FF2B5EF4-FFF2-40B4-BE49-F238E27FC236}">
                <a16:creationId xmlns:a16="http://schemas.microsoft.com/office/drawing/2014/main" id="{B650B261-6BE5-E358-B04A-223F35F61F4F}"/>
              </a:ext>
            </a:extLst>
          </p:cNvPr>
          <p:cNvSpPr/>
          <p:nvPr/>
        </p:nvSpPr>
        <p:spPr>
          <a:xfrm>
            <a:off x="3442996" y="97835"/>
            <a:ext cx="4778536" cy="888705"/>
          </a:xfrm>
          <a:prstGeom prst="rect">
            <a:avLst/>
          </a:prstGeom>
        </p:spPr>
        <p:txBody>
          <a:bodyPr wrap="square">
            <a:spAutoFit/>
          </a:bodyPr>
          <a:lstStyle/>
          <a:p>
            <a:pPr algn="ctr" rtl="1">
              <a:lnSpc>
                <a:spcPct val="150000"/>
              </a:lnSpc>
            </a:pPr>
            <a:r>
              <a:rPr lang="fa-IR" b="1" dirty="0">
                <a:solidFill>
                  <a:schemeClr val="bg1"/>
                </a:solidFill>
                <a:cs typeface="B Titr" panose="00000700000000000000" pitchFamily="2" charset="-78"/>
              </a:rPr>
              <a:t>بیان سوابق و فعالیت‌های سیاسی، ‌اجتماعی،‌ فرهنگی،‌ انقلابی، مبارزاتی و مسئولیت‌ها </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23941726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45366" y="1310843"/>
            <a:ext cx="5215187" cy="5009064"/>
          </a:xfrm>
          <a:prstGeom prst="rect">
            <a:avLst/>
          </a:prstGeom>
        </p:spPr>
        <p:txBody>
          <a:bodyPr wrap="square">
            <a:spAutoFit/>
          </a:bodyPr>
          <a:lstStyle/>
          <a:p>
            <a:pPr algn="justLow" rtl="1">
              <a:lnSpc>
                <a:spcPct val="200000"/>
              </a:lnSpc>
            </a:pPr>
            <a:r>
              <a:rPr lang="fa-IR" dirty="0">
                <a:cs typeface="B Nazanin" panose="00000400000000000000" pitchFamily="2" charset="-78"/>
              </a:rPr>
              <a:t>آیت الله رئیسی در ۱۶ اسفند سال ۱۳۹۷ با حکم رهبر معظم انقلاب (مدظله العالی) به ریاست قوه قضائیه منصوب شدند. عملکرد دستگاه قضا در دوران ریاست جناب آقای رئیسی به دلایلی چند؛ تراز این دستگاه را در نظام حکمرانی جمهوری اسلامی بالا برد . آیت الله رئیسی با مدیریت میدانی و پیگیری و رسیدگی نزدیک به مشکلات قضائی مردم، برخورد قاطع و بدون اغماض با مفسدان اقتصادی ، تدوین و نهایی کردن سند تحول قضایی و هوشمند سازی قوه قضائیه، گام های جدی در جهت ارتقای عدالت قضایی برداشت تاجایی که رهبر معظم انقلاب انجام این تحول  و ایجاد امید در دل مردم را ستودند .  </a:t>
            </a:r>
            <a:endParaRPr lang="fa-IR" dirty="0">
              <a:effectLst/>
              <a:cs typeface="B Nazanin" panose="00000400000000000000" pitchFamily="2" charset="-78"/>
            </a:endParaRP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b="-3481"/>
          <a:stretch/>
        </p:blipFill>
        <p:spPr>
          <a:xfrm>
            <a:off x="445796" y="1253421"/>
            <a:ext cx="2880381" cy="2419985"/>
          </a:xfrm>
          <a:prstGeom prst="roundRect">
            <a:avLst/>
          </a:prstGeom>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23194" y="3970193"/>
            <a:ext cx="2932935" cy="2214880"/>
          </a:xfrm>
          <a:prstGeom prst="roundRect">
            <a:avLst/>
          </a:prstGeom>
        </p:spPr>
      </p:pic>
      <p:sp>
        <p:nvSpPr>
          <p:cNvPr id="6" name="Rectangle 5">
            <a:extLst>
              <a:ext uri="{FF2B5EF4-FFF2-40B4-BE49-F238E27FC236}">
                <a16:creationId xmlns:a16="http://schemas.microsoft.com/office/drawing/2014/main" id="{90757A4F-EF6B-B000-39DC-B63DD2B6DD43}"/>
              </a:ext>
            </a:extLst>
          </p:cNvPr>
          <p:cNvSpPr/>
          <p:nvPr/>
        </p:nvSpPr>
        <p:spPr>
          <a:xfrm>
            <a:off x="3442996" y="97835"/>
            <a:ext cx="4778536" cy="888705"/>
          </a:xfrm>
          <a:prstGeom prst="rect">
            <a:avLst/>
          </a:prstGeom>
        </p:spPr>
        <p:txBody>
          <a:bodyPr wrap="square">
            <a:spAutoFit/>
          </a:bodyPr>
          <a:lstStyle/>
          <a:p>
            <a:pPr algn="ctr" rtl="1">
              <a:lnSpc>
                <a:spcPct val="150000"/>
              </a:lnSpc>
            </a:pPr>
            <a:r>
              <a:rPr lang="fa-IR" b="1" dirty="0">
                <a:solidFill>
                  <a:schemeClr val="bg1"/>
                </a:solidFill>
                <a:cs typeface="B Titr" panose="00000700000000000000" pitchFamily="2" charset="-78"/>
              </a:rPr>
              <a:t>بیان سوابق و فعالیت‌های سیاسی، ‌اجتماعی،‌ فرهنگی،‌ انقلابی، مبارزاتی و مسئولیت‌ها </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22879685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80047" y="299934"/>
            <a:ext cx="4788138" cy="523220"/>
          </a:xfrm>
          <a:prstGeom prst="rect">
            <a:avLst/>
          </a:prstGeom>
        </p:spPr>
        <p:txBody>
          <a:bodyPr wrap="square">
            <a:spAutoFit/>
          </a:bodyPr>
          <a:lstStyle/>
          <a:p>
            <a:pPr algn="ctr" rtl="1"/>
            <a:r>
              <a:rPr lang="fa-IR" sz="2800" dirty="0">
                <a:solidFill>
                  <a:schemeClr val="bg1"/>
                </a:solidFill>
                <a:cs typeface="B Titr" panose="00000700000000000000" pitchFamily="2" charset="-78"/>
              </a:rPr>
              <a:t>شرح زندگی سید ابراهیم رئیسی </a:t>
            </a:r>
            <a:r>
              <a:rPr lang="en-US" sz="2800" dirty="0">
                <a:solidFill>
                  <a:schemeClr val="bg1"/>
                </a:solidFill>
                <a:cs typeface="B Titr" panose="00000700000000000000" pitchFamily="2" charset="-78"/>
              </a:rPr>
              <a:t> </a:t>
            </a:r>
          </a:p>
        </p:txBody>
      </p:sp>
      <p:sp>
        <p:nvSpPr>
          <p:cNvPr id="3" name="Rectangle 2"/>
          <p:cNvSpPr/>
          <p:nvPr/>
        </p:nvSpPr>
        <p:spPr>
          <a:xfrm>
            <a:off x="480906" y="1398209"/>
            <a:ext cx="9559455" cy="1685077"/>
          </a:xfrm>
          <a:prstGeom prst="rect">
            <a:avLst/>
          </a:prstGeom>
        </p:spPr>
        <p:txBody>
          <a:bodyPr wrap="square">
            <a:spAutoFit/>
          </a:bodyPr>
          <a:lstStyle/>
          <a:p>
            <a:pPr algn="ctr" rtl="1">
              <a:lnSpc>
                <a:spcPct val="200000"/>
              </a:lnSpc>
            </a:pPr>
            <a:r>
              <a:rPr lang="fa-IR" dirty="0">
                <a:cs typeface="B Nazanin" panose="00000400000000000000" pitchFamily="2" charset="-78"/>
              </a:rPr>
              <a:t>آیت الله سید ابراهیم رئیسی در آذرماه سال ۱۳۳۹ هجری شمسی در خانواده‌‌ای روحانی در شهر مشهد و در محله نوغان دیده به جهان گشود. پدر ایشان حجت الاسلام سیدحاجی رئیس الساداتی و همچنین مادر وی سیده عصمت خدادادحسینی از سلاله سادات حسینی و نسبت اش از هر دو طرف به حضرت زید بن علی بن الحسین (ع) می‌رسد. دکتر رئیسی در ۵ سالگی پدر خود را از دست داد.</a:t>
            </a:r>
            <a:endParaRPr lang="en-US" dirty="0">
              <a:cs typeface="B Nazanin" panose="00000400000000000000" pitchFamily="2" charset="-78"/>
            </a:endParaRP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05215" y="3429000"/>
            <a:ext cx="1880317" cy="2253804"/>
          </a:xfrm>
          <a:prstGeom prst="round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11197" y="3880962"/>
            <a:ext cx="4390957" cy="2210213"/>
          </a:xfrm>
          <a:prstGeom prst="roundRect">
            <a:avLst/>
          </a:prstGeom>
        </p:spPr>
      </p:pic>
      <p:pic>
        <p:nvPicPr>
          <p:cNvPr id="6" name="Picture 5">
            <a:extLst>
              <a:ext uri="{FF2B5EF4-FFF2-40B4-BE49-F238E27FC236}">
                <a16:creationId xmlns:a16="http://schemas.microsoft.com/office/drawing/2014/main" id="{0082D76D-F3A9-2244-E620-9E553CE8EE8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627820" y="3429000"/>
            <a:ext cx="2281234" cy="1773291"/>
          </a:xfrm>
          <a:prstGeom prst="roundRect">
            <a:avLst/>
          </a:prstGeom>
        </p:spPr>
      </p:pic>
    </p:spTree>
    <p:extLst>
      <p:ext uri="{BB962C8B-B14F-4D97-AF65-F5344CB8AC3E}">
        <p14:creationId xmlns:p14="http://schemas.microsoft.com/office/powerpoint/2010/main" val="17472445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98325" y="1341287"/>
            <a:ext cx="4580680" cy="1685077"/>
          </a:xfrm>
          <a:prstGeom prst="rect">
            <a:avLst/>
          </a:prstGeom>
        </p:spPr>
        <p:txBody>
          <a:bodyPr wrap="square">
            <a:spAutoFit/>
          </a:bodyPr>
          <a:lstStyle/>
          <a:p>
            <a:pPr algn="justLow" rtl="1">
              <a:lnSpc>
                <a:spcPct val="200000"/>
              </a:lnSpc>
            </a:pPr>
            <a:r>
              <a:rPr lang="fa-IR" dirty="0">
                <a:cs typeface="B Nazanin" panose="00000400000000000000" pitchFamily="2" charset="-78"/>
              </a:rPr>
              <a:t>آیت الله رئیسی درسال ۱۴۰۰ با شرکت در سیزدهمین دوره ریاست جمهوری، با كسب بیش از ۱۸میلیون رای مردم درانتخابات ۲۸ خرداد ۱۴۰۰، رئيس جمهور ايران شد .</a:t>
            </a:r>
            <a:endParaRPr lang="fa-IR" dirty="0">
              <a:effectLst/>
              <a:cs typeface="B Nazanin" panose="00000400000000000000" pitchFamily="2" charset="-78"/>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4698" y="1253421"/>
            <a:ext cx="4296593" cy="2864396"/>
          </a:xfrm>
          <a:prstGeom prst="round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98325" y="3526618"/>
            <a:ext cx="4296595" cy="2864396"/>
          </a:xfrm>
          <a:prstGeom prst="roundRect">
            <a:avLst/>
          </a:prstGeom>
        </p:spPr>
      </p:pic>
      <p:sp>
        <p:nvSpPr>
          <p:cNvPr id="5" name="Rectangle 4">
            <a:extLst>
              <a:ext uri="{FF2B5EF4-FFF2-40B4-BE49-F238E27FC236}">
                <a16:creationId xmlns:a16="http://schemas.microsoft.com/office/drawing/2014/main" id="{9492AC04-BEB0-CBB7-C11D-A02D27107FBD}"/>
              </a:ext>
            </a:extLst>
          </p:cNvPr>
          <p:cNvSpPr/>
          <p:nvPr/>
        </p:nvSpPr>
        <p:spPr>
          <a:xfrm>
            <a:off x="3442996" y="97835"/>
            <a:ext cx="4778536" cy="888705"/>
          </a:xfrm>
          <a:prstGeom prst="rect">
            <a:avLst/>
          </a:prstGeom>
        </p:spPr>
        <p:txBody>
          <a:bodyPr wrap="square">
            <a:spAutoFit/>
          </a:bodyPr>
          <a:lstStyle/>
          <a:p>
            <a:pPr algn="ctr" rtl="1">
              <a:lnSpc>
                <a:spcPct val="150000"/>
              </a:lnSpc>
            </a:pPr>
            <a:r>
              <a:rPr lang="fa-IR" b="1" dirty="0">
                <a:solidFill>
                  <a:schemeClr val="bg1"/>
                </a:solidFill>
                <a:cs typeface="B Titr" panose="00000700000000000000" pitchFamily="2" charset="-78"/>
              </a:rPr>
              <a:t>بیان سوابق و فعالیت‌های سیاسی، ‌اجتماعی،‌ فرهنگی،‌ انقلابی، مبارزاتی و مسئولیت‌ها </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11235448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04153" y="359446"/>
            <a:ext cx="4483402" cy="369332"/>
          </a:xfrm>
          <a:prstGeom prst="rect">
            <a:avLst/>
          </a:prstGeom>
        </p:spPr>
        <p:txBody>
          <a:bodyPr wrap="square">
            <a:spAutoFit/>
          </a:bodyPr>
          <a:lstStyle/>
          <a:p>
            <a:pPr algn="ctr" rtl="1"/>
            <a:r>
              <a:rPr lang="fa-IR" b="1" dirty="0">
                <a:solidFill>
                  <a:schemeClr val="bg1"/>
                </a:solidFill>
                <a:cs typeface="B Titr" panose="00000700000000000000" pitchFamily="2" charset="-78"/>
              </a:rPr>
              <a:t>سوابق آیت الله دکتر رئیسی در مجلس خبرگان رهبری</a:t>
            </a:r>
            <a:endParaRPr lang="en-US" dirty="0">
              <a:solidFill>
                <a:schemeClr val="bg1"/>
              </a:solidFill>
              <a:cs typeface="B Titr" panose="00000700000000000000" pitchFamily="2" charset="-78"/>
            </a:endParaRPr>
          </a:p>
        </p:txBody>
      </p:sp>
      <p:sp>
        <p:nvSpPr>
          <p:cNvPr id="3" name="Rectangle 2"/>
          <p:cNvSpPr/>
          <p:nvPr/>
        </p:nvSpPr>
        <p:spPr>
          <a:xfrm>
            <a:off x="5410216" y="1605145"/>
            <a:ext cx="4483403" cy="4455066"/>
          </a:xfrm>
          <a:prstGeom prst="rect">
            <a:avLst/>
          </a:prstGeom>
        </p:spPr>
        <p:txBody>
          <a:bodyPr wrap="square">
            <a:spAutoFit/>
          </a:bodyPr>
          <a:lstStyle/>
          <a:p>
            <a:pPr algn="justLow" rtl="1">
              <a:lnSpc>
                <a:spcPct val="200000"/>
              </a:lnSpc>
            </a:pPr>
            <a:r>
              <a:rPr lang="fa-IR" dirty="0">
                <a:cs typeface="B Nazanin" panose="00000400000000000000" pitchFamily="2" charset="-78"/>
              </a:rPr>
              <a:t>آیت الله رئیسی در سال ۱۳۸۵، از طرف جامعه مدرسین حوزه علمیه قم و جامعة روحانیت مبارز و به توصیة نخبگان استان خراسان جنوبی برای عضویت در چهارمین دوره مجلس خبرگان رهبری نامزد شد که با کسب اکثریت آرا مردم انتخاب شد. دو سال پس از حضور در این مجلس، خبرگان ملت ایشان را به عنوان عضو هیأت رئیسه برگزید و عضویت ایشان در این جایگاه ،‌تا اتمام دور چهارم، با رأی نمایندگان محترم مجلس خبرگان تمدید شد.</a:t>
            </a:r>
            <a:endParaRPr lang="fa-IR" dirty="0">
              <a:effectLst/>
              <a:cs typeface="B Nazanin" panose="00000400000000000000" pitchFamily="2" charset="-78"/>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74661" y="1225329"/>
            <a:ext cx="3647440" cy="2431626"/>
          </a:xfrm>
          <a:prstGeom prst="round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31101" y="3877067"/>
            <a:ext cx="3658361" cy="2433826"/>
          </a:xfrm>
          <a:prstGeom prst="roundRect">
            <a:avLst/>
          </a:prstGeom>
        </p:spPr>
      </p:pic>
    </p:spTree>
    <p:extLst>
      <p:ext uri="{BB962C8B-B14F-4D97-AF65-F5344CB8AC3E}">
        <p14:creationId xmlns:p14="http://schemas.microsoft.com/office/powerpoint/2010/main" val="32007139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94299" y="1189926"/>
            <a:ext cx="8785293" cy="2239074"/>
          </a:xfrm>
          <a:prstGeom prst="rect">
            <a:avLst/>
          </a:prstGeom>
        </p:spPr>
        <p:txBody>
          <a:bodyPr wrap="square">
            <a:spAutoFit/>
          </a:bodyPr>
          <a:lstStyle/>
          <a:p>
            <a:pPr algn="ctr" rtl="1">
              <a:lnSpc>
                <a:spcPct val="200000"/>
              </a:lnSpc>
            </a:pPr>
            <a:r>
              <a:rPr lang="fa-IR" dirty="0">
                <a:cs typeface="B Nazanin" panose="00000400000000000000" pitchFamily="2" charset="-78"/>
              </a:rPr>
              <a:t>آیت الله رئیسی در دوره پنجم مجلس خبرگان رهبری در اسفند ۱۳۹۴ نیز با کسب اکثریت قاطع آرا برای دومین بار به عنوان نمایندة مردم شریف خراسان جنوبی برگزیده شد و در اسفند ۱۳۹۷، در جریان برگزاری ششمین اجلاسیه دوره پنجم مجلس خبرگان رهبری، آیت الله رئیسی به عنوان نایب ‌رئیس اول مجلس خبرگان رهبری انتخاب شد و تا امروز نیز همچنان نائب رئیس اول مجلس خبرگان رهبری می باشند.</a:t>
            </a:r>
            <a:endParaRPr lang="fa-IR" dirty="0">
              <a:effectLst/>
              <a:cs typeface="B Nazanin" panose="00000400000000000000" pitchFamily="2" charset="-78"/>
            </a:endParaRP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936055" y="3670324"/>
            <a:ext cx="2748361" cy="2665659"/>
          </a:xfrm>
          <a:prstGeom prst="roundRect">
            <a:avLst/>
          </a:prstGeom>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475981" y="3670324"/>
            <a:ext cx="2748361" cy="2676819"/>
          </a:xfrm>
          <a:prstGeom prst="roundRect">
            <a:avLst/>
          </a:prstGeom>
        </p:spPr>
      </p:pic>
      <p:sp>
        <p:nvSpPr>
          <p:cNvPr id="6" name="Rectangle 5">
            <a:extLst>
              <a:ext uri="{FF2B5EF4-FFF2-40B4-BE49-F238E27FC236}">
                <a16:creationId xmlns:a16="http://schemas.microsoft.com/office/drawing/2014/main" id="{E6BAA97F-A2F2-82D3-9502-E5F470161391}"/>
              </a:ext>
            </a:extLst>
          </p:cNvPr>
          <p:cNvSpPr/>
          <p:nvPr/>
        </p:nvSpPr>
        <p:spPr>
          <a:xfrm>
            <a:off x="3604153" y="359446"/>
            <a:ext cx="4483402" cy="369332"/>
          </a:xfrm>
          <a:prstGeom prst="rect">
            <a:avLst/>
          </a:prstGeom>
        </p:spPr>
        <p:txBody>
          <a:bodyPr wrap="square">
            <a:spAutoFit/>
          </a:bodyPr>
          <a:lstStyle/>
          <a:p>
            <a:pPr algn="ctr" rtl="1"/>
            <a:r>
              <a:rPr lang="fa-IR" b="1" dirty="0">
                <a:solidFill>
                  <a:schemeClr val="bg1"/>
                </a:solidFill>
                <a:cs typeface="B Titr" panose="00000700000000000000" pitchFamily="2" charset="-78"/>
              </a:rPr>
              <a:t>سوابق آیت الله دکتر رئیسی در مجلس خبرگان رهبری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24534820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1176" y="1253421"/>
            <a:ext cx="4833464" cy="1685077"/>
          </a:xfrm>
          <a:prstGeom prst="rect">
            <a:avLst/>
          </a:prstGeom>
        </p:spPr>
        <p:txBody>
          <a:bodyPr wrap="square">
            <a:spAutoFit/>
          </a:bodyPr>
          <a:lstStyle/>
          <a:p>
            <a:pPr algn="justLow" rtl="1">
              <a:lnSpc>
                <a:spcPct val="200000"/>
              </a:lnSpc>
            </a:pPr>
            <a:r>
              <a:rPr lang="fa-IR" dirty="0">
                <a:cs typeface="B Nazanin" panose="00000400000000000000" pitchFamily="2" charset="-78"/>
              </a:rPr>
              <a:t>در انتخابات ششمین دوره مجلس خبرگان رهبری در اسفند ۱۴۰۲، آیت‌الله رئیسی با کسب ۸۲.۵۷ درصد آرای مردم برای سومین بار به مجلس خبرگان راه یافت.</a:t>
            </a:r>
            <a:endParaRPr lang="fa-IR" dirty="0">
              <a:effectLst/>
              <a:cs typeface="B Nazanin" panose="00000400000000000000" pitchFamily="2" charset="-78"/>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9606" y="3429000"/>
            <a:ext cx="4434840" cy="2956560"/>
          </a:xfrm>
          <a:prstGeom prst="roundRect">
            <a:avLst/>
          </a:prstGeom>
        </p:spPr>
      </p:pic>
      <p:pic>
        <p:nvPicPr>
          <p:cNvPr id="6" name="Picture 5"/>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217205" y="1315565"/>
            <a:ext cx="3193125" cy="2492956"/>
          </a:xfrm>
          <a:prstGeom prst="roundRect">
            <a:avLst/>
          </a:prstGeom>
        </p:spPr>
      </p:pic>
      <p:sp>
        <p:nvSpPr>
          <p:cNvPr id="4" name="Rectangle 3">
            <a:extLst>
              <a:ext uri="{FF2B5EF4-FFF2-40B4-BE49-F238E27FC236}">
                <a16:creationId xmlns:a16="http://schemas.microsoft.com/office/drawing/2014/main" id="{DA9E14B6-2C21-4A2C-1331-E84E73813FC0}"/>
              </a:ext>
            </a:extLst>
          </p:cNvPr>
          <p:cNvSpPr/>
          <p:nvPr/>
        </p:nvSpPr>
        <p:spPr>
          <a:xfrm>
            <a:off x="3604153" y="359446"/>
            <a:ext cx="4483402" cy="369332"/>
          </a:xfrm>
          <a:prstGeom prst="rect">
            <a:avLst/>
          </a:prstGeom>
        </p:spPr>
        <p:txBody>
          <a:bodyPr wrap="square">
            <a:spAutoFit/>
          </a:bodyPr>
          <a:lstStyle/>
          <a:p>
            <a:pPr algn="ctr" rtl="1"/>
            <a:r>
              <a:rPr lang="fa-IR" b="1" dirty="0">
                <a:solidFill>
                  <a:schemeClr val="bg1"/>
                </a:solidFill>
                <a:cs typeface="B Titr" panose="00000700000000000000" pitchFamily="2" charset="-78"/>
              </a:rPr>
              <a:t>سوابق آیت الله دکتر رئیسی در مجلس خبرگان رهبری</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9214722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982622" y="1190840"/>
            <a:ext cx="5969726" cy="5078313"/>
          </a:xfrm>
          <a:prstGeom prst="rect">
            <a:avLst/>
          </a:prstGeom>
        </p:spPr>
        <p:txBody>
          <a:bodyPr wrap="square">
            <a:spAutoFit/>
          </a:bodyPr>
          <a:lstStyle/>
          <a:p>
            <a:pPr algn="r" rtl="1">
              <a:lnSpc>
                <a:spcPct val="200000"/>
              </a:lnSpc>
            </a:pPr>
            <a:r>
              <a:rPr lang="fa-IR" dirty="0">
                <a:cs typeface="B Nazanin" panose="00000400000000000000" pitchFamily="2" charset="-78"/>
              </a:rPr>
              <a:t>سیزدهمین رئیس جمهوری اسلامی ایران از سال ۱۴۰۰ تاکنون</a:t>
            </a:r>
            <a:br>
              <a:rPr lang="fa-IR" dirty="0">
                <a:cs typeface="B Nazanin" panose="00000400000000000000" pitchFamily="2" charset="-78"/>
              </a:rPr>
            </a:br>
            <a:r>
              <a:rPr lang="fa-IR" dirty="0">
                <a:cs typeface="B Nazanin" panose="00000400000000000000" pitchFamily="2" charset="-78"/>
              </a:rPr>
              <a:t>ریاست قوه قضائیه جمهوری اسلامی ایران</a:t>
            </a:r>
            <a:br>
              <a:rPr lang="fa-IR" dirty="0">
                <a:cs typeface="B Nazanin" panose="00000400000000000000" pitchFamily="2" charset="-78"/>
              </a:rPr>
            </a:br>
            <a:r>
              <a:rPr lang="fa-IR" dirty="0">
                <a:cs typeface="B Nazanin" panose="00000400000000000000" pitchFamily="2" charset="-78"/>
              </a:rPr>
              <a:t>نایب‌رئیس اول مجلس خبرگان رهبری</a:t>
            </a:r>
            <a:br>
              <a:rPr lang="fa-IR" dirty="0">
                <a:cs typeface="B Nazanin" panose="00000400000000000000" pitchFamily="2" charset="-78"/>
              </a:rPr>
            </a:br>
            <a:r>
              <a:rPr lang="fa-IR" dirty="0">
                <a:cs typeface="B Nazanin" panose="00000400000000000000" pitchFamily="2" charset="-78"/>
              </a:rPr>
              <a:t>تولیت آستان قدس رضوی</a:t>
            </a:r>
            <a:br>
              <a:rPr lang="fa-IR" dirty="0">
                <a:cs typeface="B Nazanin" panose="00000400000000000000" pitchFamily="2" charset="-78"/>
              </a:rPr>
            </a:br>
            <a:r>
              <a:rPr lang="fa-IR" dirty="0">
                <a:cs typeface="B Nazanin" panose="00000400000000000000" pitchFamily="2" charset="-78"/>
              </a:rPr>
              <a:t>عضویت در مجمع تشخیص مصلحت نظام به عنوان عضو حقیقی و حقوقی</a:t>
            </a:r>
            <a:br>
              <a:rPr lang="fa-IR" dirty="0">
                <a:cs typeface="B Nazanin" panose="00000400000000000000" pitchFamily="2" charset="-78"/>
              </a:rPr>
            </a:br>
            <a:r>
              <a:rPr lang="fa-IR" dirty="0">
                <a:cs typeface="B Nazanin" panose="00000400000000000000" pitchFamily="2" charset="-78"/>
              </a:rPr>
              <a:t>معاون اول قوة قضاییه</a:t>
            </a:r>
            <a:br>
              <a:rPr lang="fa-IR" dirty="0">
                <a:cs typeface="B Nazanin" panose="00000400000000000000" pitchFamily="2" charset="-78"/>
              </a:rPr>
            </a:br>
            <a:r>
              <a:rPr lang="fa-IR" dirty="0">
                <a:cs typeface="B Nazanin" panose="00000400000000000000" pitchFamily="2" charset="-78"/>
              </a:rPr>
              <a:t>دادستان کل کشور</a:t>
            </a:r>
            <a:br>
              <a:rPr lang="fa-IR" dirty="0">
                <a:cs typeface="B Nazanin" panose="00000400000000000000" pitchFamily="2" charset="-78"/>
              </a:rPr>
            </a:br>
            <a:r>
              <a:rPr lang="fa-IR" dirty="0">
                <a:cs typeface="B Nazanin" panose="00000400000000000000" pitchFamily="2" charset="-78"/>
              </a:rPr>
              <a:t>ریاست سازمان بازرسی کل کشور</a:t>
            </a:r>
            <a:br>
              <a:rPr lang="fa-IR" dirty="0">
                <a:cs typeface="B Nazanin" panose="00000400000000000000" pitchFamily="2" charset="-78"/>
              </a:rPr>
            </a:br>
            <a:r>
              <a:rPr lang="fa-IR" dirty="0">
                <a:cs typeface="B Nazanin" panose="00000400000000000000" pitchFamily="2" charset="-78"/>
              </a:rPr>
              <a:t>دادستان تهران</a:t>
            </a:r>
            <a:endParaRPr lang="fa-IR" dirty="0">
              <a:effectLst/>
              <a:cs typeface="B Nazanin" panose="00000400000000000000" pitchFamily="2" charset="-78"/>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0910" y="1731145"/>
            <a:ext cx="3729651" cy="4002000"/>
          </a:xfrm>
          <a:prstGeom prst="roundRect">
            <a:avLst/>
          </a:prstGeom>
        </p:spPr>
      </p:pic>
      <p:sp>
        <p:nvSpPr>
          <p:cNvPr id="5" name="Rectangle 4">
            <a:extLst>
              <a:ext uri="{FF2B5EF4-FFF2-40B4-BE49-F238E27FC236}">
                <a16:creationId xmlns:a16="http://schemas.microsoft.com/office/drawing/2014/main" id="{BDCD4130-367C-ECF2-8F65-E8662332E892}"/>
              </a:ext>
            </a:extLst>
          </p:cNvPr>
          <p:cNvSpPr/>
          <p:nvPr/>
        </p:nvSpPr>
        <p:spPr>
          <a:xfrm>
            <a:off x="3630786" y="282847"/>
            <a:ext cx="4483402" cy="523220"/>
          </a:xfrm>
          <a:prstGeom prst="rect">
            <a:avLst/>
          </a:prstGeom>
        </p:spPr>
        <p:txBody>
          <a:bodyPr wrap="square">
            <a:spAutoFit/>
          </a:bodyPr>
          <a:lstStyle/>
          <a:p>
            <a:pPr algn="ctr" rtl="1"/>
            <a:r>
              <a:rPr lang="fa-IR" sz="2800" b="1" dirty="0">
                <a:solidFill>
                  <a:schemeClr val="bg1"/>
                </a:solidFill>
                <a:cs typeface="B Titr" panose="00000700000000000000" pitchFamily="2" charset="-78"/>
              </a:rPr>
              <a:t>مهمترین سوابق مدیریتی و سیاسی</a:t>
            </a:r>
          </a:p>
        </p:txBody>
      </p:sp>
    </p:spTree>
    <p:extLst>
      <p:ext uri="{BB962C8B-B14F-4D97-AF65-F5344CB8AC3E}">
        <p14:creationId xmlns:p14="http://schemas.microsoft.com/office/powerpoint/2010/main" val="8135647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75920" y="2491466"/>
            <a:ext cx="9652951" cy="3970318"/>
          </a:xfrm>
          <a:prstGeom prst="rect">
            <a:avLst/>
          </a:prstGeom>
        </p:spPr>
        <p:txBody>
          <a:bodyPr wrap="square">
            <a:spAutoFit/>
          </a:bodyPr>
          <a:lstStyle/>
          <a:p>
            <a:pPr algn="r" rtl="1">
              <a:lnSpc>
                <a:spcPct val="200000"/>
              </a:lnSpc>
            </a:pPr>
            <a:r>
              <a:rPr lang="fa-IR" dirty="0">
                <a:cs typeface="B Nazanin" panose="00000400000000000000" pitchFamily="2" charset="-78"/>
              </a:rPr>
              <a:t>دادستان انقلاب اسلامی کرج و استان همدان</a:t>
            </a:r>
          </a:p>
          <a:p>
            <a:pPr algn="r" rtl="1">
              <a:lnSpc>
                <a:spcPct val="200000"/>
              </a:lnSpc>
            </a:pPr>
            <a:r>
              <a:rPr lang="fa-IR" dirty="0">
                <a:cs typeface="B Nazanin" panose="00000400000000000000" pitchFamily="2" charset="-78"/>
              </a:rPr>
              <a:t>عضویت در دوره‌های چهارم و پنجم مجلس خبرگان رهبری از حوزه انتخابیه خراسان جنوبی</a:t>
            </a:r>
          </a:p>
          <a:p>
            <a:pPr algn="r" rtl="1">
              <a:lnSpc>
                <a:spcPct val="200000"/>
              </a:lnSpc>
            </a:pPr>
            <a:r>
              <a:rPr lang="fa-IR" dirty="0">
                <a:cs typeface="B Nazanin" panose="00000400000000000000" pitchFamily="2" charset="-78"/>
              </a:rPr>
              <a:t>اولین دبیر ستاد احیای امر به معروف و نهی از منکر کشور</a:t>
            </a:r>
          </a:p>
          <a:p>
            <a:pPr algn="r" rtl="1">
              <a:lnSpc>
                <a:spcPct val="200000"/>
              </a:lnSpc>
            </a:pPr>
            <a:r>
              <a:rPr lang="fa-IR" dirty="0">
                <a:cs typeface="B Nazanin" panose="00000400000000000000" pitchFamily="2" charset="-78"/>
              </a:rPr>
              <a:t>مؤسس حوزه علمیه فاطمه الزهرا سلام الله علی‌ها (ویژه خواهران) در تهران (کوی نصر)</a:t>
            </a:r>
          </a:p>
          <a:p>
            <a:pPr algn="r" rtl="1">
              <a:lnSpc>
                <a:spcPct val="200000"/>
              </a:lnSpc>
            </a:pPr>
            <a:r>
              <a:rPr lang="fa-IR" dirty="0">
                <a:cs typeface="B Nazanin" panose="00000400000000000000" pitchFamily="2" charset="-78"/>
              </a:rPr>
              <a:t>مؤسس مرکز تخصصی شیعه‌شناسی امام هادی علیه السلام زیرنظر حوزه علمیة قم</a:t>
            </a:r>
          </a:p>
          <a:p>
            <a:pPr algn="r" rtl="1">
              <a:lnSpc>
                <a:spcPct val="200000"/>
              </a:lnSpc>
            </a:pPr>
            <a:r>
              <a:rPr lang="fa-IR" dirty="0">
                <a:cs typeface="B Nazanin" panose="00000400000000000000" pitchFamily="2" charset="-78"/>
              </a:rPr>
              <a:t>مأموریت قضایی امام خمینی (ره) به حجت الاسلام رئیسی به همراه حجت الاسلام نیری جهت رسیدگی به گزارشات ویژه</a:t>
            </a:r>
          </a:p>
          <a:p>
            <a:pPr algn="r" rtl="1">
              <a:lnSpc>
                <a:spcPct val="200000"/>
              </a:lnSpc>
            </a:pPr>
            <a:r>
              <a:rPr lang="fa-IR" dirty="0">
                <a:cs typeface="B Nazanin" panose="00000400000000000000" pitchFamily="2" charset="-78"/>
              </a:rPr>
              <a:t>عضویت در هیأت امنای ستاد اجرایی فرمان امام (ره) به مدت ده سال از سوی مقام معظم رهبری</a:t>
            </a:r>
            <a:endParaRPr lang="en-US" dirty="0">
              <a:cs typeface="B Nazanin" panose="00000400000000000000" pitchFamily="2" charset="-78"/>
            </a:endParaRPr>
          </a:p>
        </p:txBody>
      </p:sp>
      <p:sp>
        <p:nvSpPr>
          <p:cNvPr id="3" name="Rectangle 2">
            <a:extLst>
              <a:ext uri="{FF2B5EF4-FFF2-40B4-BE49-F238E27FC236}">
                <a16:creationId xmlns:a16="http://schemas.microsoft.com/office/drawing/2014/main" id="{7747637E-464F-6270-5A2B-FE6B59424691}"/>
              </a:ext>
            </a:extLst>
          </p:cNvPr>
          <p:cNvSpPr/>
          <p:nvPr/>
        </p:nvSpPr>
        <p:spPr>
          <a:xfrm>
            <a:off x="3630786" y="282847"/>
            <a:ext cx="4483402" cy="523220"/>
          </a:xfrm>
          <a:prstGeom prst="rect">
            <a:avLst/>
          </a:prstGeom>
        </p:spPr>
        <p:txBody>
          <a:bodyPr wrap="square">
            <a:spAutoFit/>
          </a:bodyPr>
          <a:lstStyle/>
          <a:p>
            <a:pPr algn="ctr" rtl="1"/>
            <a:r>
              <a:rPr lang="fa-IR" sz="2800" b="1" dirty="0">
                <a:solidFill>
                  <a:schemeClr val="bg1"/>
                </a:solidFill>
                <a:cs typeface="B Titr" panose="00000700000000000000" pitchFamily="2" charset="-78"/>
              </a:rPr>
              <a:t>مهمترین سوابق مدیریتی و سیاسی</a:t>
            </a:r>
          </a:p>
        </p:txBody>
      </p:sp>
    </p:spTree>
    <p:extLst>
      <p:ext uri="{BB962C8B-B14F-4D97-AF65-F5344CB8AC3E}">
        <p14:creationId xmlns:p14="http://schemas.microsoft.com/office/powerpoint/2010/main" val="14305123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71913" y="1329894"/>
            <a:ext cx="5604586" cy="4835939"/>
          </a:xfrm>
          <a:prstGeom prst="rect">
            <a:avLst/>
          </a:prstGeom>
        </p:spPr>
        <p:txBody>
          <a:bodyPr wrap="square">
            <a:spAutoFit/>
          </a:bodyPr>
          <a:lstStyle/>
          <a:p>
            <a:pPr algn="r" rtl="1">
              <a:lnSpc>
                <a:spcPct val="250000"/>
              </a:lnSpc>
            </a:pPr>
            <a:r>
              <a:rPr lang="fa-IR" dirty="0">
                <a:cs typeface="B Nazanin" panose="00000400000000000000" pitchFamily="2" charset="-78"/>
              </a:rPr>
              <a:t>عضو شورای عالی فضای مجازی </a:t>
            </a:r>
            <a:br>
              <a:rPr lang="fa-IR" dirty="0">
                <a:cs typeface="B Nazanin" panose="00000400000000000000" pitchFamily="2" charset="-78"/>
              </a:rPr>
            </a:br>
            <a:r>
              <a:rPr lang="fa-IR" dirty="0">
                <a:cs typeface="B Nazanin" panose="00000400000000000000" pitchFamily="2" charset="-78"/>
              </a:rPr>
              <a:t>عضو شورای عالی استاندارد</a:t>
            </a:r>
            <a:br>
              <a:rPr lang="fa-IR" dirty="0">
                <a:cs typeface="B Nazanin" panose="00000400000000000000" pitchFamily="2" charset="-78"/>
              </a:rPr>
            </a:br>
            <a:r>
              <a:rPr lang="fa-IR" dirty="0">
                <a:cs typeface="B Nazanin" panose="00000400000000000000" pitchFamily="2" charset="-78"/>
              </a:rPr>
              <a:t>عضو شورای عالی نفت</a:t>
            </a:r>
            <a:br>
              <a:rPr lang="fa-IR" dirty="0">
                <a:cs typeface="B Nazanin" panose="00000400000000000000" pitchFamily="2" charset="-78"/>
              </a:rPr>
            </a:br>
            <a:r>
              <a:rPr lang="fa-IR" dirty="0">
                <a:cs typeface="B Nazanin" panose="00000400000000000000" pitchFamily="2" charset="-78"/>
              </a:rPr>
              <a:t>عضو شورای توسعه شرق و غرب کشور</a:t>
            </a:r>
            <a:br>
              <a:rPr lang="fa-IR" dirty="0">
                <a:cs typeface="B Nazanin" panose="00000400000000000000" pitchFamily="2" charset="-78"/>
              </a:rPr>
            </a:br>
            <a:r>
              <a:rPr lang="fa-IR" dirty="0">
                <a:cs typeface="B Nazanin" panose="00000400000000000000" pitchFamily="2" charset="-78"/>
              </a:rPr>
              <a:t>عضو شورای عالی پول و اعتبار</a:t>
            </a:r>
            <a:br>
              <a:rPr lang="fa-IR" dirty="0">
                <a:cs typeface="B Nazanin" panose="00000400000000000000" pitchFamily="2" charset="-78"/>
              </a:rPr>
            </a:br>
            <a:r>
              <a:rPr lang="fa-IR" dirty="0">
                <a:cs typeface="B Nazanin" panose="00000400000000000000" pitchFamily="2" charset="-78"/>
              </a:rPr>
              <a:t>عضو ستاد مبارزه با مفاسد اقتصادی </a:t>
            </a:r>
            <a:br>
              <a:rPr lang="fa-IR" dirty="0">
                <a:cs typeface="B Nazanin" panose="00000400000000000000" pitchFamily="2" charset="-78"/>
              </a:rPr>
            </a:br>
            <a:r>
              <a:rPr lang="fa-IR" dirty="0">
                <a:cs typeface="B Nazanin" panose="00000400000000000000" pitchFamily="2" charset="-78"/>
              </a:rPr>
              <a:t>عضو ستاد مبارزه با مواد مخدر</a:t>
            </a:r>
            <a:endParaRPr lang="en-US" dirty="0">
              <a:cs typeface="B Nazanin" panose="00000400000000000000" pitchFamily="2" charset="-78"/>
            </a:endParaRPr>
          </a:p>
        </p:txBody>
      </p:sp>
      <p:pic>
        <p:nvPicPr>
          <p:cNvPr id="3" name="Picture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flipH="1">
            <a:off x="178040" y="2356025"/>
            <a:ext cx="4137569" cy="4330186"/>
          </a:xfrm>
          <a:prstGeom prst="roundRect">
            <a:avLst>
              <a:gd name="adj" fmla="val 7441"/>
            </a:avLst>
          </a:prstGeom>
        </p:spPr>
      </p:pic>
      <p:sp>
        <p:nvSpPr>
          <p:cNvPr id="5" name="Rectangle 4">
            <a:extLst>
              <a:ext uri="{FF2B5EF4-FFF2-40B4-BE49-F238E27FC236}">
                <a16:creationId xmlns:a16="http://schemas.microsoft.com/office/drawing/2014/main" id="{DA05FFBD-621C-CFDC-F7D0-5BFDB5210ECB}"/>
              </a:ext>
            </a:extLst>
          </p:cNvPr>
          <p:cNvSpPr/>
          <p:nvPr/>
        </p:nvSpPr>
        <p:spPr>
          <a:xfrm>
            <a:off x="3630786" y="366815"/>
            <a:ext cx="4483402" cy="400110"/>
          </a:xfrm>
          <a:prstGeom prst="rect">
            <a:avLst/>
          </a:prstGeom>
        </p:spPr>
        <p:txBody>
          <a:bodyPr wrap="square">
            <a:spAutoFit/>
          </a:bodyPr>
          <a:lstStyle/>
          <a:p>
            <a:pPr algn="ctr" rtl="1"/>
            <a:r>
              <a:rPr lang="fa-IR" sz="2000" b="1" dirty="0">
                <a:solidFill>
                  <a:schemeClr val="bg1"/>
                </a:solidFill>
                <a:cs typeface="B Titr" panose="00000700000000000000" pitchFamily="2" charset="-78"/>
              </a:rPr>
              <a:t>مهمترین مسئولیت‌ها به اعتبار جایگاه حقوقی</a:t>
            </a:r>
          </a:p>
        </p:txBody>
      </p:sp>
    </p:spTree>
    <p:extLst>
      <p:ext uri="{BB962C8B-B14F-4D97-AF65-F5344CB8AC3E}">
        <p14:creationId xmlns:p14="http://schemas.microsoft.com/office/powerpoint/2010/main" val="18708052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2860" y="1178496"/>
            <a:ext cx="5900056" cy="2862322"/>
          </a:xfrm>
          <a:prstGeom prst="rect">
            <a:avLst/>
          </a:prstGeom>
        </p:spPr>
        <p:txBody>
          <a:bodyPr wrap="square">
            <a:spAutoFit/>
          </a:bodyPr>
          <a:lstStyle/>
          <a:p>
            <a:pPr algn="r" rtl="1">
              <a:lnSpc>
                <a:spcPct val="200000"/>
              </a:lnSpc>
            </a:pPr>
            <a:r>
              <a:rPr lang="fa-IR" dirty="0">
                <a:cs typeface="B Nazanin" panose="00000400000000000000" pitchFamily="2" charset="-78"/>
              </a:rPr>
              <a:t>اجلاس مبارزه با فساد اداری در قاره آفریقا</a:t>
            </a:r>
            <a:br>
              <a:rPr lang="fa-IR" dirty="0">
                <a:cs typeface="B Nazanin" panose="00000400000000000000" pitchFamily="2" charset="-78"/>
              </a:rPr>
            </a:br>
            <a:r>
              <a:rPr lang="fa-IR" dirty="0">
                <a:cs typeface="B Nazanin" panose="00000400000000000000" pitchFamily="2" charset="-78"/>
              </a:rPr>
              <a:t>اجلاس مبارزه با جرائم سازمان یافته در آرژانتین</a:t>
            </a:r>
            <a:br>
              <a:rPr lang="fa-IR" dirty="0">
                <a:cs typeface="B Nazanin" panose="00000400000000000000" pitchFamily="2" charset="-78"/>
              </a:rPr>
            </a:br>
            <a:r>
              <a:rPr lang="fa-IR" dirty="0">
                <a:cs typeface="B Nazanin" panose="00000400000000000000" pitchFamily="2" charset="-78"/>
              </a:rPr>
              <a:t>اجلاس سلامت اداری در سوچی روسیه </a:t>
            </a:r>
            <a:br>
              <a:rPr lang="fa-IR" dirty="0">
                <a:cs typeface="B Nazanin" panose="00000400000000000000" pitchFamily="2" charset="-78"/>
              </a:rPr>
            </a:br>
            <a:r>
              <a:rPr lang="fa-IR" dirty="0">
                <a:cs typeface="B Nazanin" panose="00000400000000000000" pitchFamily="2" charset="-78"/>
              </a:rPr>
              <a:t>اجلاس حقوق بشر در پاکستان </a:t>
            </a:r>
            <a:br>
              <a:rPr lang="fa-IR" dirty="0">
                <a:cs typeface="B Nazanin" panose="00000400000000000000" pitchFamily="2" charset="-78"/>
              </a:rPr>
            </a:br>
            <a:r>
              <a:rPr lang="fa-IR" dirty="0">
                <a:cs typeface="B Nazanin" panose="00000400000000000000" pitchFamily="2" charset="-78"/>
              </a:rPr>
              <a:t>اجلاس نقش عاشورا در تحولات اجتماعی – استانبول ترکیه </a:t>
            </a:r>
            <a:endParaRPr lang="en-US" dirty="0">
              <a:cs typeface="B Nazanin" panose="00000400000000000000" pitchFamily="2" charset="-78"/>
            </a:endParaRPr>
          </a:p>
        </p:txBody>
      </p:sp>
      <p:pic>
        <p:nvPicPr>
          <p:cNvPr id="3" name="Picture 2"/>
          <p:cNvPicPr>
            <a:picLocks noChangeAspect="1"/>
          </p:cNvPicPr>
          <p:nvPr/>
        </p:nvPicPr>
        <p:blipFill rotWithShape="1">
          <a:blip r:embed="rId2" cstate="hqprint">
            <a:extLst>
              <a:ext uri="{28A0092B-C50C-407E-A947-70E740481C1C}">
                <a14:useLocalDpi xmlns:a14="http://schemas.microsoft.com/office/drawing/2010/main"/>
              </a:ext>
            </a:extLst>
          </a:blip>
          <a:srcRect t="-1" b="-779"/>
          <a:stretch/>
        </p:blipFill>
        <p:spPr>
          <a:xfrm>
            <a:off x="467361" y="1284132"/>
            <a:ext cx="3261359" cy="2756686"/>
          </a:xfrm>
          <a:prstGeom prst="roundRect">
            <a:avLst/>
          </a:prstGeom>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448560" y="4223864"/>
            <a:ext cx="3642934" cy="2303058"/>
          </a:xfrm>
          <a:prstGeom prst="roundRect">
            <a:avLst/>
          </a:prstGeom>
        </p:spPr>
      </p:pic>
      <p:sp>
        <p:nvSpPr>
          <p:cNvPr id="6" name="Rectangle 5">
            <a:extLst>
              <a:ext uri="{FF2B5EF4-FFF2-40B4-BE49-F238E27FC236}">
                <a16:creationId xmlns:a16="http://schemas.microsoft.com/office/drawing/2014/main" id="{06747A04-FAFE-63CD-838B-0C292BA64A8C}"/>
              </a:ext>
            </a:extLst>
          </p:cNvPr>
          <p:cNvSpPr/>
          <p:nvPr/>
        </p:nvSpPr>
        <p:spPr>
          <a:xfrm>
            <a:off x="3533313" y="366815"/>
            <a:ext cx="4580875" cy="400110"/>
          </a:xfrm>
          <a:prstGeom prst="rect">
            <a:avLst/>
          </a:prstGeom>
        </p:spPr>
        <p:txBody>
          <a:bodyPr wrap="square">
            <a:spAutoFit/>
          </a:bodyPr>
          <a:lstStyle/>
          <a:p>
            <a:pPr algn="ctr" rtl="1"/>
            <a:r>
              <a:rPr lang="fa-IR" sz="2000" b="1" dirty="0">
                <a:solidFill>
                  <a:schemeClr val="bg1"/>
                </a:solidFill>
                <a:cs typeface="B Titr" panose="00000700000000000000" pitchFamily="2" charset="-78"/>
              </a:rPr>
              <a:t>سخنرانی در اجلاس‌های بین المللی</a:t>
            </a:r>
          </a:p>
        </p:txBody>
      </p:sp>
    </p:spTree>
    <p:extLst>
      <p:ext uri="{BB962C8B-B14F-4D97-AF65-F5344CB8AC3E}">
        <p14:creationId xmlns:p14="http://schemas.microsoft.com/office/powerpoint/2010/main" val="14813098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8320" y="3779823"/>
            <a:ext cx="9679577" cy="2862322"/>
          </a:xfrm>
          <a:prstGeom prst="rect">
            <a:avLst/>
          </a:prstGeom>
        </p:spPr>
        <p:txBody>
          <a:bodyPr wrap="square">
            <a:spAutoFit/>
          </a:bodyPr>
          <a:lstStyle/>
          <a:p>
            <a:pPr algn="r" rtl="1">
              <a:lnSpc>
                <a:spcPct val="200000"/>
              </a:lnSpc>
            </a:pPr>
            <a:r>
              <a:rPr lang="fa-IR" dirty="0">
                <a:cs typeface="B Nazanin" panose="00000400000000000000" pitchFamily="2" charset="-78"/>
              </a:rPr>
              <a:t>اجلاس دلالت‌های قانون اساسی در حفظ حقوق بشر – نیجریه </a:t>
            </a:r>
            <a:br>
              <a:rPr lang="fa-IR" dirty="0">
                <a:cs typeface="B Nazanin" panose="00000400000000000000" pitchFamily="2" charset="-78"/>
              </a:rPr>
            </a:br>
            <a:r>
              <a:rPr lang="fa-IR" dirty="0">
                <a:cs typeface="B Nazanin" panose="00000400000000000000" pitchFamily="2" charset="-78"/>
              </a:rPr>
              <a:t>اجلاس همکاری‌های بین المللی در مبارزه با فساد – چین </a:t>
            </a:r>
            <a:br>
              <a:rPr lang="fa-IR" dirty="0">
                <a:cs typeface="B Nazanin" panose="00000400000000000000" pitchFamily="2" charset="-78"/>
              </a:rPr>
            </a:br>
            <a:r>
              <a:rPr lang="fa-IR" dirty="0">
                <a:cs typeface="B Nazanin" panose="00000400000000000000" pitchFamily="2" charset="-78"/>
              </a:rPr>
              <a:t>اجلاس حقوق بشر سازمان ملل – ژنو</a:t>
            </a:r>
            <a:br>
              <a:rPr lang="fa-IR" dirty="0">
                <a:cs typeface="B Nazanin" panose="00000400000000000000" pitchFamily="2" charset="-78"/>
              </a:rPr>
            </a:br>
            <a:r>
              <a:rPr lang="fa-IR" dirty="0">
                <a:cs typeface="B Nazanin" panose="00000400000000000000" pitchFamily="2" charset="-78"/>
              </a:rPr>
              <a:t>اجلاس مبارزه با فساد اداری در فیلیپین و انتصاب به عنوان قائم مقام بازرسان کل آسیا</a:t>
            </a:r>
            <a:br>
              <a:rPr lang="fa-IR" dirty="0">
                <a:cs typeface="B Nazanin" panose="00000400000000000000" pitchFamily="2" charset="-78"/>
              </a:rPr>
            </a:br>
            <a:r>
              <a:rPr lang="fa-IR" dirty="0">
                <a:cs typeface="B Nazanin" panose="00000400000000000000" pitchFamily="2" charset="-78"/>
              </a:rPr>
              <a:t>و ده‌ها نشست تخصصی دیگر با حضور مقامات کشور‌های خارجی</a:t>
            </a:r>
            <a:endParaRPr lang="en-US" dirty="0">
              <a:cs typeface="B Nazanin" panose="00000400000000000000" pitchFamily="2" charset="-78"/>
            </a:endParaRP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65761" y="1117263"/>
            <a:ext cx="3140730" cy="2540338"/>
          </a:xfrm>
          <a:prstGeom prst="roundRect">
            <a:avLst/>
          </a:prstGeom>
        </p:spPr>
      </p:pic>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881120" y="1102023"/>
            <a:ext cx="1757680" cy="2570817"/>
          </a:xfrm>
          <a:prstGeom prst="roundRect">
            <a:avLst/>
          </a:prstGeom>
        </p:spPr>
      </p:pic>
      <p:sp>
        <p:nvSpPr>
          <p:cNvPr id="3" name="Rectangle 2">
            <a:extLst>
              <a:ext uri="{FF2B5EF4-FFF2-40B4-BE49-F238E27FC236}">
                <a16:creationId xmlns:a16="http://schemas.microsoft.com/office/drawing/2014/main" id="{8AD2968D-9B6E-FD6F-6107-E934035878A3}"/>
              </a:ext>
            </a:extLst>
          </p:cNvPr>
          <p:cNvSpPr/>
          <p:nvPr/>
        </p:nvSpPr>
        <p:spPr>
          <a:xfrm>
            <a:off x="3533313" y="366815"/>
            <a:ext cx="4580875" cy="400110"/>
          </a:xfrm>
          <a:prstGeom prst="rect">
            <a:avLst/>
          </a:prstGeom>
        </p:spPr>
        <p:txBody>
          <a:bodyPr wrap="square">
            <a:spAutoFit/>
          </a:bodyPr>
          <a:lstStyle/>
          <a:p>
            <a:pPr algn="ctr" rtl="1"/>
            <a:r>
              <a:rPr lang="fa-IR" sz="2000" b="1" dirty="0">
                <a:solidFill>
                  <a:schemeClr val="bg1"/>
                </a:solidFill>
                <a:cs typeface="B Titr" panose="00000700000000000000" pitchFamily="2" charset="-78"/>
              </a:rPr>
              <a:t>سخنرانی در اجلاس‌های بین المللی</a:t>
            </a:r>
          </a:p>
        </p:txBody>
      </p:sp>
    </p:spTree>
    <p:extLst>
      <p:ext uri="{BB962C8B-B14F-4D97-AF65-F5344CB8AC3E}">
        <p14:creationId xmlns:p14="http://schemas.microsoft.com/office/powerpoint/2010/main" val="41028731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99969" y="1335576"/>
            <a:ext cx="4512470" cy="5009064"/>
          </a:xfrm>
          <a:prstGeom prst="rect">
            <a:avLst/>
          </a:prstGeom>
        </p:spPr>
        <p:txBody>
          <a:bodyPr wrap="square">
            <a:spAutoFit/>
          </a:bodyPr>
          <a:lstStyle/>
          <a:p>
            <a:pPr algn="justLow" rtl="1">
              <a:lnSpc>
                <a:spcPct val="200000"/>
              </a:lnSpc>
            </a:pPr>
            <a:r>
              <a:rPr lang="fa-IR" dirty="0">
                <a:cs typeface="B Nazanin" panose="00000400000000000000" pitchFamily="2" charset="-78"/>
              </a:rPr>
              <a:t>آیت الله سید ابراهیم رئیسی در حوزة علمیة قم، اصول فقه را نزد آیت الله مروی، لمعتین را نزد آیت‌الله فاضل هرندی، رسائل را نزد آیت‌الله موسوی تهرانی، مکاسب محرمه را نزد آیت الله دوزدوزانی، کتاب البیع مکاسب را نزد آیت‌الله خزعلی، خیارات مکاسب را نزد آیت الله ستوده وآیت‌الله طاهری خرم‌آبادی و کفایه را نزد آیت‌الله سید علی محقق داماد، تفسیر قرآن کریم را نزد آیت الله مشکینی و آیت الله خزعلی، شرح منظومه و فلسفه را نزد آیت‌الله احمد بهشتی و دوره شناخت را نزد آیت الله مطهری و نهج البلاغه را نزد آیت الله نوری همدانی آموخت.</a:t>
            </a:r>
            <a:endParaRPr lang="fa-IR" dirty="0">
              <a:effectLst/>
              <a:cs typeface="B Nazanin" panose="00000400000000000000" pitchFamily="2" charset="-78"/>
            </a:endParaRP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698269" y="1335576"/>
            <a:ext cx="3078244" cy="2918689"/>
          </a:xfrm>
          <a:prstGeom prst="roundRect">
            <a:avLst/>
          </a:prstGeom>
        </p:spPr>
      </p:pic>
      <p:pic>
        <p:nvPicPr>
          <p:cNvPr id="6" name="Picture 5"/>
          <p:cNvPicPr>
            <a:picLocks noChangeAspect="1"/>
          </p:cNvPicPr>
          <p:nvPr/>
        </p:nvPicPr>
        <p:blipFill rotWithShape="1">
          <a:blip r:embed="rId3" cstate="hqprint">
            <a:extLst>
              <a:ext uri="{28A0092B-C50C-407E-A947-70E740481C1C}">
                <a14:useLocalDpi xmlns:a14="http://schemas.microsoft.com/office/drawing/2010/main"/>
              </a:ext>
            </a:extLst>
          </a:blip>
          <a:srcRect t="-738"/>
          <a:stretch/>
        </p:blipFill>
        <p:spPr>
          <a:xfrm>
            <a:off x="420878" y="4428789"/>
            <a:ext cx="3078242" cy="2007522"/>
          </a:xfrm>
          <a:prstGeom prst="roundRect">
            <a:avLst/>
          </a:prstGeom>
        </p:spPr>
      </p:pic>
      <p:sp>
        <p:nvSpPr>
          <p:cNvPr id="7" name="Rectangle 6">
            <a:extLst>
              <a:ext uri="{FF2B5EF4-FFF2-40B4-BE49-F238E27FC236}">
                <a16:creationId xmlns:a16="http://schemas.microsoft.com/office/drawing/2014/main" id="{9AB7EC2F-0EDB-1F3B-7607-9A086F067946}"/>
              </a:ext>
            </a:extLst>
          </p:cNvPr>
          <p:cNvSpPr/>
          <p:nvPr/>
        </p:nvSpPr>
        <p:spPr>
          <a:xfrm>
            <a:off x="3237391" y="278609"/>
            <a:ext cx="5213881" cy="523220"/>
          </a:xfrm>
          <a:prstGeom prst="rect">
            <a:avLst/>
          </a:prstGeom>
        </p:spPr>
        <p:txBody>
          <a:bodyPr wrap="square">
            <a:spAutoFit/>
          </a:bodyPr>
          <a:lstStyle/>
          <a:p>
            <a:pPr algn="ctr" rtl="1"/>
            <a:r>
              <a:rPr lang="fa-IR" sz="2800" b="1" dirty="0">
                <a:solidFill>
                  <a:schemeClr val="bg1"/>
                </a:solidFill>
                <a:cs typeface="B Titr" panose="00000700000000000000" pitchFamily="2" charset="-78"/>
              </a:rPr>
              <a:t>بیان سوابق علمی،آثار و تالیفات</a:t>
            </a:r>
            <a:endParaRPr lang="en-US" sz="2800" b="1" dirty="0">
              <a:solidFill>
                <a:schemeClr val="bg1"/>
              </a:solidFill>
              <a:cs typeface="B Titr" panose="00000700000000000000" pitchFamily="2" charset="-78"/>
            </a:endParaRPr>
          </a:p>
        </p:txBody>
      </p:sp>
    </p:spTree>
    <p:extLst>
      <p:ext uri="{BB962C8B-B14F-4D97-AF65-F5344CB8AC3E}">
        <p14:creationId xmlns:p14="http://schemas.microsoft.com/office/powerpoint/2010/main" val="14037750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46703" y="1262128"/>
            <a:ext cx="4588660"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او تحصیلات ابتدایی را در مدرسه جوادیه گذرانده و تحصیل در علوم حوزوی را در مدرسه نواب و سپس در مدرسه آیت الله موسوی‌نژاد شروع کرد. در سال ۱۳۵۴ جهت ادامه تحصیل به حوزة علمیة قم و مدرسه آیت الله بروجردی رفت و مدتی نیز در مدرسه‌ای که با مدیریت آیت الله پسندیده تحت نظر امام خمینی  اداره می‌شد، تحصیل نمود.</a:t>
            </a:r>
            <a:endParaRPr lang="en-US" dirty="0">
              <a:cs typeface="B Nazanin" panose="00000400000000000000" pitchFamily="2" charset="-78"/>
            </a:endParaRP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00683" y="3116062"/>
            <a:ext cx="3507990" cy="3568824"/>
          </a:xfrm>
          <a:prstGeom prst="rect">
            <a:avLst/>
          </a:prstGeom>
        </p:spPr>
      </p:pic>
      <p:sp>
        <p:nvSpPr>
          <p:cNvPr id="6" name="Rectangle 5">
            <a:extLst>
              <a:ext uri="{FF2B5EF4-FFF2-40B4-BE49-F238E27FC236}">
                <a16:creationId xmlns:a16="http://schemas.microsoft.com/office/drawing/2014/main" id="{E8C9C2EA-58EB-AF37-6E7B-AF4FAED0E6A6}"/>
              </a:ext>
            </a:extLst>
          </p:cNvPr>
          <p:cNvSpPr/>
          <p:nvPr/>
        </p:nvSpPr>
        <p:spPr>
          <a:xfrm>
            <a:off x="3480047" y="299934"/>
            <a:ext cx="4788138" cy="523220"/>
          </a:xfrm>
          <a:prstGeom prst="rect">
            <a:avLst/>
          </a:prstGeom>
        </p:spPr>
        <p:txBody>
          <a:bodyPr wrap="square">
            <a:spAutoFit/>
          </a:bodyPr>
          <a:lstStyle/>
          <a:p>
            <a:pPr algn="ctr" rtl="1"/>
            <a:r>
              <a:rPr lang="fa-IR" sz="2800" dirty="0">
                <a:solidFill>
                  <a:schemeClr val="bg1"/>
                </a:solidFill>
                <a:cs typeface="B Titr" panose="00000700000000000000" pitchFamily="2" charset="-78"/>
              </a:rPr>
              <a:t>شرح زندگی سید ابراهیم رئیسی </a:t>
            </a:r>
            <a:r>
              <a:rPr lang="en-US" sz="2800" dirty="0">
                <a:solidFill>
                  <a:schemeClr val="bg1"/>
                </a:solidFill>
                <a:cs typeface="B Titr" panose="00000700000000000000" pitchFamily="2" charset="-78"/>
              </a:rPr>
              <a:t> </a:t>
            </a:r>
          </a:p>
        </p:txBody>
      </p:sp>
    </p:spTree>
    <p:extLst>
      <p:ext uri="{BB962C8B-B14F-4D97-AF65-F5344CB8AC3E}">
        <p14:creationId xmlns:p14="http://schemas.microsoft.com/office/powerpoint/2010/main" val="19288077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41217" y="1422096"/>
            <a:ext cx="4489684" cy="4455066"/>
          </a:xfrm>
          <a:prstGeom prst="rect">
            <a:avLst/>
          </a:prstGeom>
        </p:spPr>
        <p:txBody>
          <a:bodyPr wrap="square">
            <a:spAutoFit/>
          </a:bodyPr>
          <a:lstStyle/>
          <a:p>
            <a:pPr algn="justLow" rtl="1">
              <a:lnSpc>
                <a:spcPct val="200000"/>
              </a:lnSpc>
            </a:pPr>
            <a:r>
              <a:rPr lang="fa-IR" dirty="0">
                <a:cs typeface="B Nazanin" panose="00000400000000000000" pitchFamily="2" charset="-78"/>
              </a:rPr>
              <a:t>آیت الله سید ابراهیم رئیسی، خارج اصول را نزد آیت ‌الله سید محمدحسن مرعشی شوشتری و آیت‌ الله هاشمی شاهرودی و خارج فقه را نزد آیت ‌الله آقا مجتبی تهرانی و آیت الله خامنه‌ای رهبر معظم انفلاب تلمذ نمود. او پیش از پایان دوره سطح توانست به دوره کارشناسی ارشد رشته حقوق خصوصی راه یافته و پس از دفاع از پایان نامه خویش در سال ۱۳۸۰ با قبولی در کنکور دکترای مدرسه عالی شهید مطهری در رشته فقه و حقوق خصوصی ادامه تحصیل دهد.</a:t>
            </a:r>
            <a:endParaRPr lang="fa-IR" dirty="0">
              <a:effectLst/>
              <a:cs typeface="B Nazanin" panose="00000400000000000000" pitchFamily="2" charset="-78"/>
            </a:endParaRPr>
          </a:p>
        </p:txBody>
      </p:sp>
      <p:pic>
        <p:nvPicPr>
          <p:cNvPr id="4" name="Picture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27967" y="1769524"/>
            <a:ext cx="3777976" cy="3938962"/>
          </a:xfrm>
          <a:prstGeom prst="roundRect">
            <a:avLst/>
          </a:prstGeom>
        </p:spPr>
      </p:pic>
      <p:sp>
        <p:nvSpPr>
          <p:cNvPr id="5" name="Rectangle 4">
            <a:extLst>
              <a:ext uri="{FF2B5EF4-FFF2-40B4-BE49-F238E27FC236}">
                <a16:creationId xmlns:a16="http://schemas.microsoft.com/office/drawing/2014/main" id="{C441B813-6C14-C692-A62F-DAAB2D80ABA0}"/>
              </a:ext>
            </a:extLst>
          </p:cNvPr>
          <p:cNvSpPr/>
          <p:nvPr/>
        </p:nvSpPr>
        <p:spPr>
          <a:xfrm>
            <a:off x="3237391" y="278609"/>
            <a:ext cx="5213881" cy="523220"/>
          </a:xfrm>
          <a:prstGeom prst="rect">
            <a:avLst/>
          </a:prstGeom>
        </p:spPr>
        <p:txBody>
          <a:bodyPr wrap="square">
            <a:spAutoFit/>
          </a:bodyPr>
          <a:lstStyle/>
          <a:p>
            <a:pPr algn="ctr" rtl="1"/>
            <a:r>
              <a:rPr lang="fa-IR" sz="2800" b="1" dirty="0">
                <a:solidFill>
                  <a:schemeClr val="bg1"/>
                </a:solidFill>
                <a:cs typeface="B Titr" panose="00000700000000000000" pitchFamily="2" charset="-78"/>
              </a:rPr>
              <a:t>بیان سوابق علمی،آثار و تالیفات</a:t>
            </a:r>
            <a:endParaRPr lang="en-US" sz="2800" b="1" dirty="0">
              <a:solidFill>
                <a:schemeClr val="bg1"/>
              </a:solidFill>
              <a:cs typeface="B Titr" panose="00000700000000000000" pitchFamily="2" charset="-78"/>
            </a:endParaRPr>
          </a:p>
        </p:txBody>
      </p:sp>
    </p:spTree>
    <p:extLst>
      <p:ext uri="{BB962C8B-B14F-4D97-AF65-F5344CB8AC3E}">
        <p14:creationId xmlns:p14="http://schemas.microsoft.com/office/powerpoint/2010/main" val="32585423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11090" y="4785056"/>
            <a:ext cx="10198700" cy="1685077"/>
          </a:xfrm>
          <a:prstGeom prst="rect">
            <a:avLst/>
          </a:prstGeom>
        </p:spPr>
        <p:txBody>
          <a:bodyPr wrap="square">
            <a:spAutoFit/>
          </a:bodyPr>
          <a:lstStyle/>
          <a:p>
            <a:pPr algn="ctr" rtl="1">
              <a:lnSpc>
                <a:spcPct val="200000"/>
              </a:lnSpc>
            </a:pPr>
            <a:r>
              <a:rPr lang="fa-IR" dirty="0">
                <a:cs typeface="B Nazanin" panose="00000400000000000000" pitchFamily="2" charset="-78"/>
              </a:rPr>
              <a:t>ایشان با تکمیل تحقیقات خود در رشته فقه و حقوق، موفق به اخذ مدرک عالی ترین سطح حوزه (سطح چهار) شد و در نهایت رساله دکترای خود را با عنوان «تعارض اصل و ظاهر در فقه و حقوق» دفاع کرد. و با اخذ نمره ممتاز به درجه دکترای فقه و حقوق در مدرسه عالی شهید مطهری نائل شد.</a:t>
            </a:r>
            <a:endParaRPr lang="fa-IR" dirty="0">
              <a:effectLst/>
              <a:cs typeface="B Nazanin" panose="00000400000000000000" pitchFamily="2" charset="-78"/>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59382" y="1256666"/>
            <a:ext cx="4584949" cy="3058161"/>
          </a:xfrm>
          <a:prstGeom prst="roundRect">
            <a:avLst/>
          </a:prstGeom>
        </p:spPr>
      </p:pic>
      <p:sp>
        <p:nvSpPr>
          <p:cNvPr id="5" name="Rectangle 4">
            <a:extLst>
              <a:ext uri="{FF2B5EF4-FFF2-40B4-BE49-F238E27FC236}">
                <a16:creationId xmlns:a16="http://schemas.microsoft.com/office/drawing/2014/main" id="{2ED4AE55-3978-FE0B-5657-3E8869AC00D7}"/>
              </a:ext>
            </a:extLst>
          </p:cNvPr>
          <p:cNvSpPr/>
          <p:nvPr/>
        </p:nvSpPr>
        <p:spPr>
          <a:xfrm>
            <a:off x="3237391" y="278609"/>
            <a:ext cx="5213881" cy="523220"/>
          </a:xfrm>
          <a:prstGeom prst="rect">
            <a:avLst/>
          </a:prstGeom>
        </p:spPr>
        <p:txBody>
          <a:bodyPr wrap="square">
            <a:spAutoFit/>
          </a:bodyPr>
          <a:lstStyle/>
          <a:p>
            <a:pPr algn="ctr" rtl="1"/>
            <a:r>
              <a:rPr lang="fa-IR" sz="2800" b="1" dirty="0">
                <a:solidFill>
                  <a:schemeClr val="bg1"/>
                </a:solidFill>
                <a:cs typeface="B Titr" panose="00000700000000000000" pitchFamily="2" charset="-78"/>
              </a:rPr>
              <a:t>بیان سوابق علمی،آثار و تالیفات</a:t>
            </a:r>
            <a:endParaRPr lang="en-US" sz="2800" b="1" dirty="0">
              <a:solidFill>
                <a:schemeClr val="bg1"/>
              </a:solidFill>
              <a:cs typeface="B Titr" panose="00000700000000000000" pitchFamily="2" charset="-78"/>
            </a:endParaRPr>
          </a:p>
        </p:txBody>
      </p:sp>
      <p:pic>
        <p:nvPicPr>
          <p:cNvPr id="6" name="Picture 5">
            <a:extLst>
              <a:ext uri="{FF2B5EF4-FFF2-40B4-BE49-F238E27FC236}">
                <a16:creationId xmlns:a16="http://schemas.microsoft.com/office/drawing/2014/main" id="{EE1B143D-FA6D-9BA1-BA10-2906800A0F3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336469" y="2470732"/>
            <a:ext cx="3288854" cy="2079209"/>
          </a:xfrm>
          <a:prstGeom prst="roundRect">
            <a:avLst/>
          </a:prstGeom>
          <a:ln w="76200">
            <a:solidFill>
              <a:schemeClr val="bg1"/>
            </a:solidFill>
          </a:ln>
        </p:spPr>
      </p:pic>
    </p:spTree>
    <p:extLst>
      <p:ext uri="{BB962C8B-B14F-4D97-AF65-F5344CB8AC3E}">
        <p14:creationId xmlns:p14="http://schemas.microsoft.com/office/powerpoint/2010/main" val="13119043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35480" y="1371600"/>
            <a:ext cx="4610124" cy="5009064"/>
          </a:xfrm>
          <a:prstGeom prst="rect">
            <a:avLst/>
          </a:prstGeom>
        </p:spPr>
        <p:txBody>
          <a:bodyPr wrap="square">
            <a:spAutoFit/>
          </a:bodyPr>
          <a:lstStyle/>
          <a:p>
            <a:pPr algn="justLow" rtl="1">
              <a:lnSpc>
                <a:spcPct val="200000"/>
              </a:lnSpc>
            </a:pPr>
            <a:r>
              <a:rPr lang="fa-IR" dirty="0">
                <a:cs typeface="B Nazanin" panose="00000400000000000000" pitchFamily="2" charset="-78"/>
              </a:rPr>
              <a:t>علاوه بر مسؤولیت های کلان کشوری ، بنا به توصیه مکرر آیت الله مهدوی کنی و آیت الله حاج آقا مجتبی تهرانی مبنی بر حفظ ارتباط درسی خود با طلاب، از سال ۸۰ تاکنون به عنوان مدرس در مدارس علمیه تهران از جمله مدرسه مجد، مدرسه امیرالمومنین علیه السلام، مدرسه امام حسین علیه السلام و و مدرسه مروی به تدریس سطوح عالی حوزه همچون رسائل و مکاسب، کفایتین و قواعد فقهیه مشغول بود و بعد از عزیمت به مشهد مقدس از ابتدای سال ۱۳۹۵ در مدرسه عالی نواب، به تدریس در موضوع «فقه وقف» پرداخت.</a:t>
            </a:r>
            <a:endParaRPr lang="fa-IR" dirty="0">
              <a:effectLst/>
              <a:cs typeface="B Nazanin" panose="00000400000000000000" pitchFamily="2" charset="-78"/>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881836">
            <a:off x="798627" y="1572242"/>
            <a:ext cx="3539659" cy="2415817"/>
          </a:xfrm>
          <a:prstGeom prst="roundRect">
            <a:avLst/>
          </a:prstGeom>
        </p:spPr>
      </p:pic>
      <p:sp>
        <p:nvSpPr>
          <p:cNvPr id="5" name="Rectangle 4">
            <a:extLst>
              <a:ext uri="{FF2B5EF4-FFF2-40B4-BE49-F238E27FC236}">
                <a16:creationId xmlns:a16="http://schemas.microsoft.com/office/drawing/2014/main" id="{FDF7750E-16D2-7713-1CA2-05CF12DC5798}"/>
              </a:ext>
            </a:extLst>
          </p:cNvPr>
          <p:cNvSpPr/>
          <p:nvPr/>
        </p:nvSpPr>
        <p:spPr>
          <a:xfrm>
            <a:off x="3237391" y="278609"/>
            <a:ext cx="5213881" cy="523220"/>
          </a:xfrm>
          <a:prstGeom prst="rect">
            <a:avLst/>
          </a:prstGeom>
        </p:spPr>
        <p:txBody>
          <a:bodyPr wrap="square">
            <a:spAutoFit/>
          </a:bodyPr>
          <a:lstStyle/>
          <a:p>
            <a:pPr algn="ctr" rtl="1"/>
            <a:r>
              <a:rPr lang="fa-IR" sz="2800" b="1" dirty="0">
                <a:solidFill>
                  <a:schemeClr val="bg1"/>
                </a:solidFill>
                <a:cs typeface="B Titr" panose="00000700000000000000" pitchFamily="2" charset="-78"/>
              </a:rPr>
              <a:t>بیان سوابق علمی،آثار و تالیفات</a:t>
            </a:r>
            <a:endParaRPr lang="en-US" sz="2800" b="1" dirty="0">
              <a:solidFill>
                <a:schemeClr val="bg1"/>
              </a:solidFill>
              <a:cs typeface="B Titr" panose="00000700000000000000" pitchFamily="2" charset="-78"/>
            </a:endParaRPr>
          </a:p>
        </p:txBody>
      </p:sp>
      <p:pic>
        <p:nvPicPr>
          <p:cNvPr id="6" name="Picture 5">
            <a:extLst>
              <a:ext uri="{FF2B5EF4-FFF2-40B4-BE49-F238E27FC236}">
                <a16:creationId xmlns:a16="http://schemas.microsoft.com/office/drawing/2014/main" id="{0FC9CF0A-4529-4FEF-7F87-18B5869F9521}"/>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t="-1" b="-779"/>
          <a:stretch/>
        </p:blipFill>
        <p:spPr>
          <a:xfrm rot="20980525">
            <a:off x="2108836" y="4038848"/>
            <a:ext cx="2523438" cy="2132953"/>
          </a:xfrm>
          <a:prstGeom prst="roundRect">
            <a:avLst/>
          </a:prstGeom>
        </p:spPr>
      </p:pic>
    </p:spTree>
    <p:extLst>
      <p:ext uri="{BB962C8B-B14F-4D97-AF65-F5344CB8AC3E}">
        <p14:creationId xmlns:p14="http://schemas.microsoft.com/office/powerpoint/2010/main" val="42166519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45813" y="1471178"/>
            <a:ext cx="5213881" cy="2239074"/>
          </a:xfrm>
          <a:prstGeom prst="rect">
            <a:avLst/>
          </a:prstGeom>
        </p:spPr>
        <p:txBody>
          <a:bodyPr wrap="square">
            <a:spAutoFit/>
          </a:bodyPr>
          <a:lstStyle/>
          <a:p>
            <a:pPr algn="justLow" rtl="1">
              <a:lnSpc>
                <a:spcPct val="200000"/>
              </a:lnSpc>
            </a:pPr>
            <a:r>
              <a:rPr lang="fa-IR" dirty="0">
                <a:cs typeface="B Nazanin" panose="00000400000000000000" pitchFamily="2" charset="-78"/>
              </a:rPr>
              <a:t>آیت الله  دکتر رئیسی در مقاطع کارشناسی ارشد و دکتری دانشگاه امام صادق (علیه السلام) و مدرسه عالی شهید مطهری و دانشگاه آزاد اسلامی به تدریس دروس تخصصی فقه قضا ، فقه اقتصاد، اصول فقه و قانون مدنی پرداخته‌ است.</a:t>
            </a:r>
            <a:endParaRPr lang="fa-IR" dirty="0">
              <a:effectLst/>
              <a:cs typeface="B Nazanin" panose="00000400000000000000" pitchFamily="2" charset="-78"/>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486307">
            <a:off x="1830013" y="3532291"/>
            <a:ext cx="3935570" cy="2656925"/>
          </a:xfrm>
          <a:prstGeom prst="round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1252624">
            <a:off x="588266" y="1321789"/>
            <a:ext cx="2956816" cy="1963082"/>
          </a:xfrm>
          <a:prstGeom prst="roundRect">
            <a:avLst/>
          </a:prstGeom>
        </p:spPr>
      </p:pic>
      <p:sp>
        <p:nvSpPr>
          <p:cNvPr id="6" name="Rectangle 5">
            <a:extLst>
              <a:ext uri="{FF2B5EF4-FFF2-40B4-BE49-F238E27FC236}">
                <a16:creationId xmlns:a16="http://schemas.microsoft.com/office/drawing/2014/main" id="{0EB4D401-0BBE-67E0-320A-6BF692732ADD}"/>
              </a:ext>
            </a:extLst>
          </p:cNvPr>
          <p:cNvSpPr/>
          <p:nvPr/>
        </p:nvSpPr>
        <p:spPr>
          <a:xfrm>
            <a:off x="3237391" y="278609"/>
            <a:ext cx="5213881" cy="523220"/>
          </a:xfrm>
          <a:prstGeom prst="rect">
            <a:avLst/>
          </a:prstGeom>
        </p:spPr>
        <p:txBody>
          <a:bodyPr wrap="square">
            <a:spAutoFit/>
          </a:bodyPr>
          <a:lstStyle/>
          <a:p>
            <a:pPr algn="ctr" rtl="1"/>
            <a:r>
              <a:rPr lang="fa-IR" sz="2800" b="1" dirty="0">
                <a:solidFill>
                  <a:schemeClr val="bg1"/>
                </a:solidFill>
                <a:cs typeface="B Titr" panose="00000700000000000000" pitchFamily="2" charset="-78"/>
              </a:rPr>
              <a:t>بیان سوابق علمی،آثار و تالیفات</a:t>
            </a:r>
            <a:endParaRPr lang="en-US" sz="2800" b="1" dirty="0">
              <a:solidFill>
                <a:schemeClr val="bg1"/>
              </a:solidFill>
              <a:cs typeface="B Titr" panose="00000700000000000000" pitchFamily="2" charset="-78"/>
            </a:endParaRPr>
          </a:p>
        </p:txBody>
      </p:sp>
      <p:pic>
        <p:nvPicPr>
          <p:cNvPr id="8" name="Picture 7">
            <a:extLst>
              <a:ext uri="{FF2B5EF4-FFF2-40B4-BE49-F238E27FC236}">
                <a16:creationId xmlns:a16="http://schemas.microsoft.com/office/drawing/2014/main" id="{7B99176C-51E1-4B7D-F58A-F5A5E15DF96B}"/>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rot="20323542">
            <a:off x="6864170" y="3945176"/>
            <a:ext cx="2180375" cy="2273285"/>
          </a:xfrm>
          <a:prstGeom prst="roundRect">
            <a:avLst/>
          </a:prstGeom>
        </p:spPr>
      </p:pic>
    </p:spTree>
    <p:extLst>
      <p:ext uri="{BB962C8B-B14F-4D97-AF65-F5344CB8AC3E}">
        <p14:creationId xmlns:p14="http://schemas.microsoft.com/office/powerpoint/2010/main" val="15084291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25656" y="4453821"/>
            <a:ext cx="9414588" cy="1685077"/>
          </a:xfrm>
          <a:prstGeom prst="rect">
            <a:avLst/>
          </a:prstGeom>
        </p:spPr>
        <p:txBody>
          <a:bodyPr wrap="square">
            <a:spAutoFit/>
          </a:bodyPr>
          <a:lstStyle/>
          <a:p>
            <a:pPr algn="r" rtl="1">
              <a:lnSpc>
                <a:spcPct val="200000"/>
              </a:lnSpc>
            </a:pPr>
            <a:r>
              <a:rPr lang="fa-IR" dirty="0">
                <a:cs typeface="B Nazanin" panose="00000400000000000000" pitchFamily="2" charset="-78"/>
              </a:rPr>
              <a:t>سطح چهار فقه و اصول از حوزه علمیه قم</a:t>
            </a:r>
            <a:br>
              <a:rPr lang="fa-IR" dirty="0">
                <a:cs typeface="B Nazanin" panose="00000400000000000000" pitchFamily="2" charset="-78"/>
              </a:rPr>
            </a:br>
            <a:r>
              <a:rPr lang="fa-IR" dirty="0">
                <a:cs typeface="B Nazanin" panose="00000400000000000000" pitchFamily="2" charset="-78"/>
              </a:rPr>
              <a:t>دکترای فقه و مبانی حقوق با گرایش حقوق خصوصی از مدرسه عالی شهید مطهری</a:t>
            </a:r>
            <a:br>
              <a:rPr lang="fa-IR" dirty="0">
                <a:cs typeface="B Nazanin" panose="00000400000000000000" pitchFamily="2" charset="-78"/>
              </a:rPr>
            </a:br>
            <a:r>
              <a:rPr lang="fa-IR" dirty="0">
                <a:cs typeface="B Nazanin" panose="00000400000000000000" pitchFamily="2" charset="-78"/>
              </a:rPr>
              <a:t>تدریس متون فقهی سطح عالی و قواعد فقه قضاء و فقه اقتصاد در حوزه‌های علمیه تهران و دانشگاه‌ها</a:t>
            </a:r>
            <a:endParaRPr lang="fa-IR" dirty="0">
              <a:effectLst/>
              <a:cs typeface="B Nazanin" panose="00000400000000000000" pitchFamily="2" charset="-78"/>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4524" y="1265921"/>
            <a:ext cx="4958426" cy="2492987"/>
          </a:xfrm>
          <a:prstGeom prst="roundRect">
            <a:avLst/>
          </a:prstGeom>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096000" y="1883021"/>
            <a:ext cx="2625767" cy="2492987"/>
          </a:xfrm>
          <a:prstGeom prst="roundRect">
            <a:avLst/>
          </a:prstGeom>
        </p:spPr>
      </p:pic>
      <p:sp>
        <p:nvSpPr>
          <p:cNvPr id="6" name="Rectangle 5">
            <a:extLst>
              <a:ext uri="{FF2B5EF4-FFF2-40B4-BE49-F238E27FC236}">
                <a16:creationId xmlns:a16="http://schemas.microsoft.com/office/drawing/2014/main" id="{1F3AA7F4-B4ED-0394-C23E-2108D3E2855D}"/>
              </a:ext>
            </a:extLst>
          </p:cNvPr>
          <p:cNvSpPr/>
          <p:nvPr/>
        </p:nvSpPr>
        <p:spPr>
          <a:xfrm>
            <a:off x="3237391" y="278609"/>
            <a:ext cx="5213881" cy="523220"/>
          </a:xfrm>
          <a:prstGeom prst="rect">
            <a:avLst/>
          </a:prstGeom>
        </p:spPr>
        <p:txBody>
          <a:bodyPr wrap="square">
            <a:spAutoFit/>
          </a:bodyPr>
          <a:lstStyle/>
          <a:p>
            <a:pPr algn="ctr" rtl="1"/>
            <a:r>
              <a:rPr lang="fa-IR" sz="2800" b="1" dirty="0">
                <a:solidFill>
                  <a:schemeClr val="bg1"/>
                </a:solidFill>
                <a:cs typeface="B Titr" panose="00000700000000000000" pitchFamily="2" charset="-78"/>
              </a:rPr>
              <a:t>سوابق علمی</a:t>
            </a:r>
            <a:endParaRPr lang="en-US" sz="2800" b="1" dirty="0">
              <a:solidFill>
                <a:schemeClr val="bg1"/>
              </a:solidFill>
              <a:cs typeface="B Titr" panose="00000700000000000000" pitchFamily="2" charset="-78"/>
            </a:endParaRPr>
          </a:p>
        </p:txBody>
      </p:sp>
    </p:spTree>
    <p:extLst>
      <p:ext uri="{BB962C8B-B14F-4D97-AF65-F5344CB8AC3E}">
        <p14:creationId xmlns:p14="http://schemas.microsoft.com/office/powerpoint/2010/main" val="15455886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62110" y="303223"/>
            <a:ext cx="4778536" cy="523220"/>
          </a:xfrm>
          <a:prstGeom prst="rect">
            <a:avLst/>
          </a:prstGeom>
        </p:spPr>
        <p:txBody>
          <a:bodyPr wrap="square">
            <a:spAutoFit/>
          </a:bodyPr>
          <a:lstStyle/>
          <a:p>
            <a:pPr algn="ctr" rtl="1"/>
            <a:r>
              <a:rPr lang="fa-IR" sz="2800" b="1" dirty="0">
                <a:solidFill>
                  <a:schemeClr val="bg1"/>
                </a:solidFill>
                <a:cs typeface="B Titr" panose="00000700000000000000" pitchFamily="2" charset="-78"/>
              </a:rPr>
              <a:t>کتب چاپ شده</a:t>
            </a:r>
          </a:p>
        </p:txBody>
      </p:sp>
      <p:sp>
        <p:nvSpPr>
          <p:cNvPr id="3" name="Rectangle 2"/>
          <p:cNvSpPr/>
          <p:nvPr/>
        </p:nvSpPr>
        <p:spPr>
          <a:xfrm>
            <a:off x="508105" y="3209411"/>
            <a:ext cx="9414588" cy="3347070"/>
          </a:xfrm>
          <a:prstGeom prst="rect">
            <a:avLst/>
          </a:prstGeom>
        </p:spPr>
        <p:txBody>
          <a:bodyPr wrap="square">
            <a:spAutoFit/>
          </a:bodyPr>
          <a:lstStyle/>
          <a:p>
            <a:pPr algn="ctr" rtl="1">
              <a:lnSpc>
                <a:spcPct val="200000"/>
              </a:lnSpc>
            </a:pPr>
            <a:r>
              <a:rPr lang="fa-IR" dirty="0">
                <a:cs typeface="B Nazanin" panose="00000400000000000000" pitchFamily="2" charset="-78"/>
              </a:rPr>
              <a:t>کتاب تقریرات درس قواعد فقه (بخش قضایی) توسط بنیاد پژوهش‌های آستان قدس ضوی</a:t>
            </a:r>
            <a:br>
              <a:rPr lang="fa-IR" dirty="0">
                <a:cs typeface="B Nazanin" panose="00000400000000000000" pitchFamily="2" charset="-78"/>
              </a:rPr>
            </a:br>
            <a:r>
              <a:rPr lang="fa-IR" dirty="0">
                <a:cs typeface="B Nazanin" panose="00000400000000000000" pitchFamily="2" charset="-78"/>
              </a:rPr>
              <a:t>کتاب تقریرات درس قواعد فقه (بخش اقتصادی) توسط بنیاد پژوهش‌های آستان قدس رضوی</a:t>
            </a:r>
            <a:br>
              <a:rPr lang="fa-IR" dirty="0">
                <a:cs typeface="B Nazanin" panose="00000400000000000000" pitchFamily="2" charset="-78"/>
              </a:rPr>
            </a:br>
            <a:r>
              <a:rPr lang="fa-IR" dirty="0">
                <a:cs typeface="B Nazanin" panose="00000400000000000000" pitchFamily="2" charset="-78"/>
              </a:rPr>
              <a:t>کتاب تقریرات درس قواعد فقه (بخش عبادی) توسط بنیاد پژوهش‌های آستان قدس رضوی</a:t>
            </a:r>
            <a:br>
              <a:rPr lang="fa-IR" dirty="0">
                <a:cs typeface="B Nazanin" panose="00000400000000000000" pitchFamily="2" charset="-78"/>
              </a:rPr>
            </a:br>
            <a:r>
              <a:rPr lang="fa-IR" dirty="0">
                <a:cs typeface="B Nazanin" panose="00000400000000000000" pitchFamily="2" charset="-78"/>
              </a:rPr>
              <a:t>ارث بلاوارث در فقه و حقوق توسط انتشارات دفتر تبلیغات اسلامی</a:t>
            </a:r>
            <a:br>
              <a:rPr lang="fa-IR" dirty="0">
                <a:cs typeface="B Nazanin" panose="00000400000000000000" pitchFamily="2" charset="-78"/>
              </a:rPr>
            </a:br>
            <a:r>
              <a:rPr lang="fa-IR" dirty="0">
                <a:cs typeface="B Nazanin" panose="00000400000000000000" pitchFamily="2" charset="-78"/>
              </a:rPr>
              <a:t>تعارض اصل و ظاهر در فقه و حقوق توسط انتشارات دفتر تبلیغات اسلامی</a:t>
            </a:r>
            <a:br>
              <a:rPr lang="fa-IR" dirty="0">
                <a:cs typeface="B Nazanin" panose="00000400000000000000" pitchFamily="2" charset="-78"/>
              </a:rPr>
            </a:br>
            <a:r>
              <a:rPr lang="fa-IR" dirty="0">
                <a:cs typeface="B Nazanin" panose="00000400000000000000" pitchFamily="2" charset="-78"/>
              </a:rPr>
              <a:t>فقه وقف توسط بنیاد پژوهش‌های آستان قدس رضوی</a:t>
            </a:r>
            <a:endParaRPr lang="fa-IR" dirty="0">
              <a:effectLst/>
              <a:cs typeface="B Nazanin" panose="00000400000000000000" pitchFamily="2" charset="-78"/>
            </a:endParaRP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878813" y="1269507"/>
            <a:ext cx="2341292" cy="1939904"/>
          </a:xfrm>
          <a:prstGeom prst="roundRect">
            <a:avLst/>
          </a:prstGeom>
        </p:spPr>
      </p:pic>
      <p:pic>
        <p:nvPicPr>
          <p:cNvPr id="7" name="Picture 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620662" y="1269507"/>
            <a:ext cx="1768691" cy="1939904"/>
          </a:xfrm>
          <a:prstGeom prst="roundRect">
            <a:avLst/>
          </a:prstGeom>
        </p:spPr>
      </p:pic>
      <p:pic>
        <p:nvPicPr>
          <p:cNvPr id="4" name="Picture 3">
            <a:extLst>
              <a:ext uri="{FF2B5EF4-FFF2-40B4-BE49-F238E27FC236}">
                <a16:creationId xmlns:a16="http://schemas.microsoft.com/office/drawing/2014/main" id="{5805F8EF-0E72-24B3-48FD-84C76F4B5BC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89742" y="1265669"/>
            <a:ext cx="2885449" cy="1947983"/>
          </a:xfrm>
          <a:prstGeom prst="roundRect">
            <a:avLst/>
          </a:prstGeom>
        </p:spPr>
      </p:pic>
    </p:spTree>
    <p:extLst>
      <p:ext uri="{BB962C8B-B14F-4D97-AF65-F5344CB8AC3E}">
        <p14:creationId xmlns:p14="http://schemas.microsoft.com/office/powerpoint/2010/main" val="39496479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70988" y="308813"/>
            <a:ext cx="4778536" cy="461665"/>
          </a:xfrm>
          <a:prstGeom prst="rect">
            <a:avLst/>
          </a:prstGeom>
        </p:spPr>
        <p:txBody>
          <a:bodyPr wrap="square">
            <a:spAutoFit/>
          </a:bodyPr>
          <a:lstStyle/>
          <a:p>
            <a:pPr algn="ctr" rtl="1"/>
            <a:r>
              <a:rPr lang="fa-IR" sz="2400" b="1" dirty="0">
                <a:solidFill>
                  <a:schemeClr val="bg1"/>
                </a:solidFill>
                <a:cs typeface="B Titr" panose="00000700000000000000" pitchFamily="2" charset="-78"/>
              </a:rPr>
              <a:t>محل و نحوه شهادت آیت الله رئیسی</a:t>
            </a:r>
          </a:p>
        </p:txBody>
      </p:sp>
      <p:sp>
        <p:nvSpPr>
          <p:cNvPr id="3" name="Rectangle 2"/>
          <p:cNvSpPr/>
          <p:nvPr/>
        </p:nvSpPr>
        <p:spPr>
          <a:xfrm>
            <a:off x="4016217" y="1328956"/>
            <a:ext cx="5983735" cy="2308324"/>
          </a:xfrm>
          <a:prstGeom prst="rect">
            <a:avLst/>
          </a:prstGeom>
        </p:spPr>
        <p:txBody>
          <a:bodyPr wrap="square">
            <a:spAutoFit/>
          </a:bodyPr>
          <a:lstStyle/>
          <a:p>
            <a:pPr algn="justLow" rtl="1">
              <a:lnSpc>
                <a:spcPct val="200000"/>
              </a:lnSpc>
            </a:pPr>
            <a:r>
              <a:rPr lang="fa-IR" dirty="0">
                <a:cs typeface="B Nazanin" panose="00000400000000000000" pitchFamily="2" charset="-78"/>
              </a:rPr>
              <a:t>آیت‌الله رئیسی و همراهانشان پس از آئین بهره‌برداری از سد قیزقلعه‌سی که با حضور الهام علی‌اف رئیس‌جمهور جمهوری آذربایجان برگزار شد، با بالگرد عازم تبریز بودند، اما این بالگرد در میانه راه و در منطقه ورزقان دچار سانحه شد و سقوط کرد و متاسفانه همه سرنشینان به شهادت رسیدند.</a:t>
            </a:r>
            <a:endParaRPr lang="fa-IR" dirty="0">
              <a:effectLst/>
              <a:cs typeface="B Nazanin" panose="00000400000000000000" pitchFamily="2" charset="-78"/>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8989" y="1253421"/>
            <a:ext cx="3329306" cy="2219537"/>
          </a:xfrm>
          <a:prstGeom prst="round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63756" y="3752557"/>
            <a:ext cx="4629077" cy="2603856"/>
          </a:xfrm>
          <a:prstGeom prst="roundRect">
            <a:avLst/>
          </a:prstGeom>
        </p:spPr>
      </p:pic>
    </p:spTree>
    <p:extLst>
      <p:ext uri="{BB962C8B-B14F-4D97-AF65-F5344CB8AC3E}">
        <p14:creationId xmlns:p14="http://schemas.microsoft.com/office/powerpoint/2010/main" val="5725199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70988" y="326569"/>
            <a:ext cx="4778536" cy="461665"/>
          </a:xfrm>
          <a:prstGeom prst="rect">
            <a:avLst/>
          </a:prstGeom>
        </p:spPr>
        <p:txBody>
          <a:bodyPr wrap="square">
            <a:spAutoFit/>
          </a:bodyPr>
          <a:lstStyle/>
          <a:p>
            <a:pPr algn="ctr" rtl="1"/>
            <a:r>
              <a:rPr lang="fa-IR" sz="2400" b="1" dirty="0">
                <a:solidFill>
                  <a:schemeClr val="bg1"/>
                </a:solidFill>
                <a:cs typeface="B Titr" panose="00000700000000000000" pitchFamily="2" charset="-78"/>
              </a:rPr>
              <a:t>تاریخ پایان ریاست جمهوری رئیسی</a:t>
            </a:r>
          </a:p>
        </p:txBody>
      </p:sp>
      <p:sp>
        <p:nvSpPr>
          <p:cNvPr id="3" name="Rectangle 2"/>
          <p:cNvSpPr/>
          <p:nvPr/>
        </p:nvSpPr>
        <p:spPr>
          <a:xfrm>
            <a:off x="5040117" y="1702277"/>
            <a:ext cx="4778536" cy="4143442"/>
          </a:xfrm>
          <a:prstGeom prst="rect">
            <a:avLst/>
          </a:prstGeom>
        </p:spPr>
        <p:txBody>
          <a:bodyPr wrap="square">
            <a:spAutoFit/>
          </a:bodyPr>
          <a:lstStyle/>
          <a:p>
            <a:pPr algn="justLow" rtl="1">
              <a:lnSpc>
                <a:spcPct val="250000"/>
              </a:lnSpc>
            </a:pPr>
            <a:r>
              <a:rPr lang="fa-IR" dirty="0">
                <a:solidFill>
                  <a:schemeClr val="tx1">
                    <a:lumMod val="85000"/>
                    <a:lumOff val="15000"/>
                  </a:schemeClr>
                </a:solidFill>
                <a:cs typeface="B Nazanin" panose="00000400000000000000" pitchFamily="2" charset="-78"/>
              </a:rPr>
              <a:t>ریاست جمهوری سید ابراهیم رئیسی در پی پیروزی وی در انتخابات ریاست‌جمهوری ایران سال 1400 آغاز شد و او به عنوان هشتمین رئیس‌جمهور ایران آغاز به کار کرد. متاسفانه 30 اردیبهشت 1403 در حالی که بیش از یک سال به انتخابات ریاست جمهوری باقی مانده بود، بالگرد حامل رئیس جمهور سقوط و ایشان به شهادت رسیدند.</a:t>
            </a:r>
            <a:endParaRPr lang="fa-IR" dirty="0">
              <a:solidFill>
                <a:schemeClr val="tx1">
                  <a:lumMod val="85000"/>
                  <a:lumOff val="15000"/>
                </a:schemeClr>
              </a:solidFill>
              <a:effectLst/>
              <a:cs typeface="B Nazanin" panose="00000400000000000000" pitchFamily="2" charset="-78"/>
            </a:endParaRP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97092" y="1384641"/>
            <a:ext cx="2891890" cy="4778713"/>
          </a:xfrm>
          <a:prstGeom prst="roundRect">
            <a:avLst/>
          </a:prstGeom>
        </p:spPr>
      </p:pic>
    </p:spTree>
    <p:extLst>
      <p:ext uri="{BB962C8B-B14F-4D97-AF65-F5344CB8AC3E}">
        <p14:creationId xmlns:p14="http://schemas.microsoft.com/office/powerpoint/2010/main" val="31645051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70988" y="291057"/>
            <a:ext cx="4778536" cy="523220"/>
          </a:xfrm>
          <a:prstGeom prst="rect">
            <a:avLst/>
          </a:prstGeom>
        </p:spPr>
        <p:txBody>
          <a:bodyPr wrap="square">
            <a:spAutoFit/>
          </a:bodyPr>
          <a:lstStyle/>
          <a:p>
            <a:pPr algn="ctr" rtl="1"/>
            <a:r>
              <a:rPr lang="fa-IR" sz="2800" b="1" dirty="0">
                <a:solidFill>
                  <a:schemeClr val="bg1"/>
                </a:solidFill>
                <a:latin typeface="Times New Roman" panose="02020603050405020304" pitchFamily="18" charset="0"/>
                <a:cs typeface="B Titr" panose="00000700000000000000" pitchFamily="2" charset="-78"/>
              </a:rPr>
              <a:t>منابع </a:t>
            </a:r>
            <a:endParaRPr lang="en-US" sz="2800" dirty="0">
              <a:solidFill>
                <a:schemeClr val="bg1"/>
              </a:solidFill>
              <a:latin typeface="Times New Roman" panose="02020603050405020304" pitchFamily="18" charset="0"/>
              <a:cs typeface="B Titr" panose="00000700000000000000" pitchFamily="2" charset="-78"/>
            </a:endParaRPr>
          </a:p>
        </p:txBody>
      </p:sp>
      <p:sp>
        <p:nvSpPr>
          <p:cNvPr id="4" name="Rectangle 3"/>
          <p:cNvSpPr/>
          <p:nvPr/>
        </p:nvSpPr>
        <p:spPr>
          <a:xfrm>
            <a:off x="684072" y="1340889"/>
            <a:ext cx="4394405"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https://raisi.ir</a:t>
            </a:r>
          </a:p>
        </p:txBody>
      </p:sp>
      <p:sp>
        <p:nvSpPr>
          <p:cNvPr id="6" name="Rectangle 5"/>
          <p:cNvSpPr/>
          <p:nvPr/>
        </p:nvSpPr>
        <p:spPr>
          <a:xfrm>
            <a:off x="684072" y="1842830"/>
            <a:ext cx="6096000" cy="369332"/>
          </a:xfrm>
          <a:prstGeom prst="rect">
            <a:avLst/>
          </a:prstGeom>
        </p:spPr>
        <p:txBody>
          <a:bodyPr>
            <a:spAutoFit/>
          </a:bodyPr>
          <a:lstStyle/>
          <a:p>
            <a:r>
              <a:rPr lang="en-US" dirty="0">
                <a:latin typeface="Times New Roman" panose="02020603050405020304" pitchFamily="18" charset="0"/>
                <a:cs typeface="Times New Roman" panose="02020603050405020304" pitchFamily="18" charset="0"/>
              </a:rPr>
              <a:t>https://irdc.ir</a:t>
            </a:r>
          </a:p>
        </p:txBody>
      </p:sp>
      <p:sp>
        <p:nvSpPr>
          <p:cNvPr id="7" name="Rectangle 6"/>
          <p:cNvSpPr/>
          <p:nvPr/>
        </p:nvSpPr>
        <p:spPr>
          <a:xfrm>
            <a:off x="684072" y="2348031"/>
            <a:ext cx="4597368"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https://chashmak.ir</a:t>
            </a:r>
          </a:p>
        </p:txBody>
      </p:sp>
      <p:sp>
        <p:nvSpPr>
          <p:cNvPr id="8" name="Rectangle 7"/>
          <p:cNvSpPr/>
          <p:nvPr/>
        </p:nvSpPr>
        <p:spPr>
          <a:xfrm>
            <a:off x="684072" y="2853232"/>
            <a:ext cx="3626014"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https://snn.ir</a:t>
            </a:r>
          </a:p>
        </p:txBody>
      </p:sp>
    </p:spTree>
    <p:extLst>
      <p:ext uri="{BB962C8B-B14F-4D97-AF65-F5344CB8AC3E}">
        <p14:creationId xmlns:p14="http://schemas.microsoft.com/office/powerpoint/2010/main" val="37178050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45367" y="1262137"/>
            <a:ext cx="5131293" cy="4835939"/>
          </a:xfrm>
          <a:prstGeom prst="rect">
            <a:avLst/>
          </a:prstGeom>
        </p:spPr>
        <p:txBody>
          <a:bodyPr wrap="square">
            <a:spAutoFit/>
          </a:bodyPr>
          <a:lstStyle/>
          <a:p>
            <a:pPr algn="justLow" rtl="1">
              <a:lnSpc>
                <a:spcPct val="250000"/>
              </a:lnSpc>
            </a:pPr>
            <a:r>
              <a:rPr lang="fa-IR" dirty="0">
                <a:cs typeface="B Nazanin" panose="00000400000000000000" pitchFamily="2" charset="-78"/>
              </a:rPr>
              <a:t>با اوج‌گیری مبارزه علیه رژیم شاه در سال 1356 که در پی شهادت آقا مصطفی خمینی و متعاقب آن، قیام 19 دی‌ماه رخ داد، حجت‌الاسلام رئیسی که در آن موقع حدودا 17 ساله بود، به همراه دیگر طلاب مبارز در تظاهرات حضور می‌یافت. وی در این باره می‌گوید: «در ایام انقلاب که تظاهرات در قم به طور رسمی از ۱۹ دی آغاز شد، در همه این تظاهرات شرکت می‌کردم. جوان بودم و روحیه جوانی داشتم و در همه اجتماعاتی که در خانه مراجع و علما برگزار می‌شد شرکت می‌کردم.</a:t>
            </a:r>
            <a:endParaRPr lang="en-US" dirty="0">
              <a:cs typeface="B Nazanin" panose="00000400000000000000" pitchFamily="2" charset="-78"/>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96977" y="3898907"/>
            <a:ext cx="3300043" cy="2199169"/>
          </a:xfrm>
          <a:prstGeom prst="round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9668" y="1449300"/>
            <a:ext cx="3237352" cy="2156494"/>
          </a:xfrm>
          <a:prstGeom prst="roundRect">
            <a:avLst/>
          </a:prstGeom>
        </p:spPr>
      </p:pic>
      <p:sp>
        <p:nvSpPr>
          <p:cNvPr id="3" name="Rectangle 2">
            <a:extLst>
              <a:ext uri="{FF2B5EF4-FFF2-40B4-BE49-F238E27FC236}">
                <a16:creationId xmlns:a16="http://schemas.microsoft.com/office/drawing/2014/main" id="{A3983D2F-7A27-4458-3AA6-21071C0DF420}"/>
              </a:ext>
            </a:extLst>
          </p:cNvPr>
          <p:cNvSpPr/>
          <p:nvPr/>
        </p:nvSpPr>
        <p:spPr>
          <a:xfrm>
            <a:off x="3480047" y="299934"/>
            <a:ext cx="4788138" cy="523220"/>
          </a:xfrm>
          <a:prstGeom prst="rect">
            <a:avLst/>
          </a:prstGeom>
        </p:spPr>
        <p:txBody>
          <a:bodyPr wrap="square">
            <a:spAutoFit/>
          </a:bodyPr>
          <a:lstStyle/>
          <a:p>
            <a:pPr algn="ctr" rtl="1"/>
            <a:r>
              <a:rPr lang="fa-IR" sz="2800" dirty="0">
                <a:solidFill>
                  <a:schemeClr val="bg1"/>
                </a:solidFill>
                <a:cs typeface="B Titr" panose="00000700000000000000" pitchFamily="2" charset="-78"/>
              </a:rPr>
              <a:t>حضور در تظاهرات ضد رژیم </a:t>
            </a:r>
            <a:endParaRPr lang="en-US" sz="2800" dirty="0">
              <a:solidFill>
                <a:schemeClr val="bg1"/>
              </a:solidFill>
              <a:cs typeface="B Titr" panose="00000700000000000000" pitchFamily="2" charset="-78"/>
            </a:endParaRPr>
          </a:p>
        </p:txBody>
      </p:sp>
    </p:spTree>
    <p:extLst>
      <p:ext uri="{BB962C8B-B14F-4D97-AF65-F5344CB8AC3E}">
        <p14:creationId xmlns:p14="http://schemas.microsoft.com/office/powerpoint/2010/main" val="13393947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6847" y="4351352"/>
            <a:ext cx="9579005" cy="1685077"/>
          </a:xfrm>
          <a:prstGeom prst="rect">
            <a:avLst/>
          </a:prstGeom>
        </p:spPr>
        <p:txBody>
          <a:bodyPr wrap="square">
            <a:spAutoFit/>
          </a:bodyPr>
          <a:lstStyle/>
          <a:p>
            <a:pPr algn="ctr" rtl="1">
              <a:lnSpc>
                <a:spcPct val="200000"/>
              </a:lnSpc>
            </a:pPr>
            <a:r>
              <a:rPr lang="fa-IR" dirty="0">
                <a:cs typeface="B Nazanin" panose="00000400000000000000" pitchFamily="2" charset="-78"/>
              </a:rPr>
              <a:t>بعد از جریان اهانت به حضرت امام که طی انتشار مقاله‌ای توسط فردی به نام رشیدی‌مطلق در روزنامه اطلاعات منتشر شده بود، مبدأ این اجتماعات بیشتر مدرسه آیت‌الله بروجردی بود. در بیشتر این اجتماعات از منزل مرحوم آیت‌الله گلپایگانی گرفته تا منزل همه علما شرکت می‌کردم؛ تا اینکه روز ۱۹ دی فرا رسید و در منزل آیت‌الله حسین نوری تیراندازی شد و عده‌ای به شهادت رسیدند.</a:t>
            </a:r>
            <a:endParaRPr lang="en-US" dirty="0">
              <a:cs typeface="B Nazanin" panose="00000400000000000000" pitchFamily="2" charset="-78"/>
            </a:endParaRPr>
          </a:p>
        </p:txBody>
      </p:sp>
      <p:pic>
        <p:nvPicPr>
          <p:cNvPr id="3" name="Picture 2"/>
          <p:cNvPicPr>
            <a:picLocks noChangeAspect="1"/>
          </p:cNvPicPr>
          <p:nvPr/>
        </p:nvPicPr>
        <p:blipFill rotWithShape="1">
          <a:blip r:embed="rId2" cstate="email">
            <a:extLst>
              <a:ext uri="{28A0092B-C50C-407E-A947-70E740481C1C}">
                <a14:useLocalDpi xmlns:a14="http://schemas.microsoft.com/office/drawing/2010/main"/>
              </a:ext>
            </a:extLst>
          </a:blip>
          <a:srcRect b="35017"/>
          <a:stretch/>
        </p:blipFill>
        <p:spPr>
          <a:xfrm rot="21157409">
            <a:off x="1855431" y="1388850"/>
            <a:ext cx="2747639" cy="2663697"/>
          </a:xfrm>
          <a:prstGeom prst="roundRect">
            <a:avLst/>
          </a:prstGeom>
        </p:spPr>
      </p:pic>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487863">
            <a:off x="5232579" y="1613467"/>
            <a:ext cx="2879439" cy="2412937"/>
          </a:xfrm>
          <a:prstGeom prst="roundRect">
            <a:avLst/>
          </a:prstGeom>
        </p:spPr>
      </p:pic>
      <p:sp>
        <p:nvSpPr>
          <p:cNvPr id="5" name="Rectangle 4">
            <a:extLst>
              <a:ext uri="{FF2B5EF4-FFF2-40B4-BE49-F238E27FC236}">
                <a16:creationId xmlns:a16="http://schemas.microsoft.com/office/drawing/2014/main" id="{C2F489ED-4635-3656-0093-8925E01412FB}"/>
              </a:ext>
            </a:extLst>
          </p:cNvPr>
          <p:cNvSpPr/>
          <p:nvPr/>
        </p:nvSpPr>
        <p:spPr>
          <a:xfrm>
            <a:off x="3480047" y="299934"/>
            <a:ext cx="4788138" cy="523220"/>
          </a:xfrm>
          <a:prstGeom prst="rect">
            <a:avLst/>
          </a:prstGeom>
        </p:spPr>
        <p:txBody>
          <a:bodyPr wrap="square">
            <a:spAutoFit/>
          </a:bodyPr>
          <a:lstStyle/>
          <a:p>
            <a:pPr algn="ctr" rtl="1"/>
            <a:r>
              <a:rPr lang="fa-IR" sz="2800" dirty="0">
                <a:solidFill>
                  <a:schemeClr val="bg1"/>
                </a:solidFill>
                <a:cs typeface="B Titr" panose="00000700000000000000" pitchFamily="2" charset="-78"/>
              </a:rPr>
              <a:t>حضور در تظاهرات ضد رژیم </a:t>
            </a:r>
            <a:endParaRPr lang="en-US" sz="2800" dirty="0">
              <a:solidFill>
                <a:schemeClr val="bg1"/>
              </a:solidFill>
              <a:cs typeface="B Titr" panose="00000700000000000000" pitchFamily="2" charset="-78"/>
            </a:endParaRPr>
          </a:p>
        </p:txBody>
      </p:sp>
    </p:spTree>
    <p:extLst>
      <p:ext uri="{BB962C8B-B14F-4D97-AF65-F5344CB8AC3E}">
        <p14:creationId xmlns:p14="http://schemas.microsoft.com/office/powerpoint/2010/main" val="10478783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48179" y="1189926"/>
            <a:ext cx="9181322" cy="2239074"/>
          </a:xfrm>
          <a:prstGeom prst="rect">
            <a:avLst/>
          </a:prstGeom>
        </p:spPr>
        <p:txBody>
          <a:bodyPr wrap="square">
            <a:spAutoFit/>
          </a:bodyPr>
          <a:lstStyle/>
          <a:p>
            <a:pPr algn="ctr" rtl="1">
              <a:lnSpc>
                <a:spcPct val="200000"/>
              </a:lnSpc>
            </a:pPr>
            <a:r>
              <a:rPr lang="fa-IR" dirty="0">
                <a:cs typeface="B Nazanin" panose="00000400000000000000" pitchFamily="2" charset="-78"/>
              </a:rPr>
              <a:t>حجت‌الاسلام‌والمسلمین رئیسی در کارنامه مبارزاتی خود سابقه بازداشت توسط ساواک را نیز دارد. ایشان در شرح ماجرا می‌گوید: «قبل از انقلاب یک بار در قم دستگیر شدم و آن هم موقعی بود که با دو نفر از طلبه‌ها داشتیم به یزد می‌رفتیم که در راه‌آهن دستگیر شدیم. تصور می‌شد همراه ما اعلامیه‌های امام هست، البته همراه بعضی از دوستان بود، ولی به یک شکلی جاسازی کرده بودند که کسی متوجه نشود که آنها هم متوجه نشدند.»</a:t>
            </a:r>
            <a:endParaRPr lang="en-US" dirty="0">
              <a:cs typeface="B Nazanin" panose="00000400000000000000" pitchFamily="2" charset="-78"/>
            </a:endParaRPr>
          </a:p>
        </p:txBody>
      </p:sp>
      <p:pic>
        <p:nvPicPr>
          <p:cNvPr id="3" name="Picture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rot="21316506">
            <a:off x="1573250" y="3759687"/>
            <a:ext cx="3424336" cy="2661868"/>
          </a:xfrm>
          <a:prstGeom prst="roundRect">
            <a:avLst/>
          </a:prstGeom>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584304">
            <a:off x="5835589" y="3759688"/>
            <a:ext cx="2997034" cy="2661867"/>
          </a:xfrm>
          <a:prstGeom prst="roundRect">
            <a:avLst/>
          </a:prstGeom>
        </p:spPr>
      </p:pic>
      <p:sp>
        <p:nvSpPr>
          <p:cNvPr id="6" name="Rectangle 5">
            <a:extLst>
              <a:ext uri="{FF2B5EF4-FFF2-40B4-BE49-F238E27FC236}">
                <a16:creationId xmlns:a16="http://schemas.microsoft.com/office/drawing/2014/main" id="{CA0B42F9-4BB1-76B1-97F5-09668F64A215}"/>
              </a:ext>
            </a:extLst>
          </p:cNvPr>
          <p:cNvSpPr/>
          <p:nvPr/>
        </p:nvSpPr>
        <p:spPr>
          <a:xfrm>
            <a:off x="3480047" y="299934"/>
            <a:ext cx="4788138" cy="523220"/>
          </a:xfrm>
          <a:prstGeom prst="rect">
            <a:avLst/>
          </a:prstGeom>
        </p:spPr>
        <p:txBody>
          <a:bodyPr wrap="square">
            <a:spAutoFit/>
          </a:bodyPr>
          <a:lstStyle/>
          <a:p>
            <a:pPr algn="ctr" rtl="1"/>
            <a:r>
              <a:rPr lang="fa-IR" sz="2800" dirty="0">
                <a:solidFill>
                  <a:schemeClr val="bg1"/>
                </a:solidFill>
                <a:cs typeface="B Titr" panose="00000700000000000000" pitchFamily="2" charset="-78"/>
              </a:rPr>
              <a:t>دستگیری توسط ساواک </a:t>
            </a:r>
            <a:endParaRPr lang="en-US" sz="2800" dirty="0">
              <a:solidFill>
                <a:schemeClr val="bg1"/>
              </a:solidFill>
              <a:cs typeface="B Titr" panose="00000700000000000000" pitchFamily="2" charset="-78"/>
            </a:endParaRPr>
          </a:p>
        </p:txBody>
      </p:sp>
    </p:spTree>
    <p:extLst>
      <p:ext uri="{BB962C8B-B14F-4D97-AF65-F5344CB8AC3E}">
        <p14:creationId xmlns:p14="http://schemas.microsoft.com/office/powerpoint/2010/main" val="542827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43526" y="1225815"/>
            <a:ext cx="5552856" cy="5009064"/>
          </a:xfrm>
          <a:prstGeom prst="rect">
            <a:avLst/>
          </a:prstGeom>
        </p:spPr>
        <p:txBody>
          <a:bodyPr wrap="square">
            <a:spAutoFit/>
          </a:bodyPr>
          <a:lstStyle/>
          <a:p>
            <a:pPr algn="justLow" rtl="1">
              <a:lnSpc>
                <a:spcPct val="200000"/>
              </a:lnSpc>
            </a:pPr>
            <a:r>
              <a:rPr lang="fa-IR" dirty="0">
                <a:cs typeface="B Nazanin" panose="00000400000000000000" pitchFamily="2" charset="-78"/>
              </a:rPr>
              <a:t>حجت‌الاسلام رئیسی پیش از پیروزی انقلاب با آیت‌الله خامنه‌ای آشنا شد. ایشان خود درباره نحوه این آشنایی می‌گوید: «علاوه بر جلساتی که ایشان [آیت‌الله خامنه‌ای] داشتند، به عنوان یک طلبه جوان به همراه دیگر دوستان خدمت ایشان حاضر می‌شدیم. اولین برخورد ما با حضرت آقا موقعی بود که با یکی از دوستان به منزل آقای محامی در مشهد رفته بودیم. آقای محامی در مشهد نماینده و وکیل وجوهاتی امام بودند. همه می‌دانستند ایشان وکیل امام است. به منزل ایشان رفته بودیم که آقای هاشمی‌نژاد و آقای خامنه‌ای آنجا آمده بودند. ظاهرا آن سه بزرگوار با هم جلسه داشتند و من هم با یکی از دوستان طلبه منزل آقای محامی بودم.»</a:t>
            </a:r>
            <a:endParaRPr lang="en-US" dirty="0">
              <a:cs typeface="B Nazanin" panose="00000400000000000000" pitchFamily="2" charset="-78"/>
            </a:endParaRP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6728" y="4261282"/>
            <a:ext cx="3644766" cy="2411621"/>
          </a:xfrm>
          <a:prstGeom prst="rect">
            <a:avLst/>
          </a:prstGeom>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92235" y="979389"/>
            <a:ext cx="2607293" cy="3549379"/>
          </a:xfrm>
          <a:prstGeom prst="roundRect">
            <a:avLst/>
          </a:prstGeom>
        </p:spPr>
      </p:pic>
      <p:sp>
        <p:nvSpPr>
          <p:cNvPr id="7" name="Rectangle 6">
            <a:extLst>
              <a:ext uri="{FF2B5EF4-FFF2-40B4-BE49-F238E27FC236}">
                <a16:creationId xmlns:a16="http://schemas.microsoft.com/office/drawing/2014/main" id="{40267BD0-3E40-E838-B856-F93967E9C32B}"/>
              </a:ext>
            </a:extLst>
          </p:cNvPr>
          <p:cNvSpPr/>
          <p:nvPr/>
        </p:nvSpPr>
        <p:spPr>
          <a:xfrm>
            <a:off x="3480047" y="299934"/>
            <a:ext cx="4788138" cy="523220"/>
          </a:xfrm>
          <a:prstGeom prst="rect">
            <a:avLst/>
          </a:prstGeom>
        </p:spPr>
        <p:txBody>
          <a:bodyPr wrap="square">
            <a:spAutoFit/>
          </a:bodyPr>
          <a:lstStyle/>
          <a:p>
            <a:pPr algn="ctr" rtl="1"/>
            <a:r>
              <a:rPr lang="fa-IR" sz="2800" b="1" dirty="0">
                <a:solidFill>
                  <a:schemeClr val="bg1"/>
                </a:solidFill>
                <a:cs typeface="B Titr" panose="00000700000000000000" pitchFamily="2" charset="-78"/>
              </a:rPr>
              <a:t>اولین دیدار با آیت‌الله خامنه‌ای</a:t>
            </a:r>
            <a:endParaRPr lang="en-US" sz="2800" dirty="0">
              <a:solidFill>
                <a:schemeClr val="bg1"/>
              </a:solidFill>
              <a:cs typeface="B Titr" panose="00000700000000000000" pitchFamily="2" charset="-78"/>
            </a:endParaRPr>
          </a:p>
        </p:txBody>
      </p:sp>
    </p:spTree>
    <p:extLst>
      <p:ext uri="{BB962C8B-B14F-4D97-AF65-F5344CB8AC3E}">
        <p14:creationId xmlns:p14="http://schemas.microsoft.com/office/powerpoint/2010/main" val="14200721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42996" y="97835"/>
            <a:ext cx="4778536" cy="888705"/>
          </a:xfrm>
          <a:prstGeom prst="rect">
            <a:avLst/>
          </a:prstGeom>
        </p:spPr>
        <p:txBody>
          <a:bodyPr wrap="square">
            <a:spAutoFit/>
          </a:bodyPr>
          <a:lstStyle/>
          <a:p>
            <a:pPr algn="ctr" rtl="1">
              <a:lnSpc>
                <a:spcPct val="150000"/>
              </a:lnSpc>
            </a:pPr>
            <a:r>
              <a:rPr lang="fa-IR" b="1" dirty="0">
                <a:solidFill>
                  <a:schemeClr val="bg1"/>
                </a:solidFill>
                <a:cs typeface="B Titr" panose="00000700000000000000" pitchFamily="2" charset="-78"/>
              </a:rPr>
              <a:t>بیان سوابق و فعالیت‌های سیاسی، ‌اجتماعی،‌ فرهنگی،‌ انقلابی، مبارزاتی و مسئولیت‌ها </a:t>
            </a:r>
            <a:endParaRPr lang="en-US" dirty="0">
              <a:solidFill>
                <a:schemeClr val="bg1"/>
              </a:solidFill>
              <a:cs typeface="B Titr" panose="00000700000000000000" pitchFamily="2" charset="-78"/>
            </a:endParaRPr>
          </a:p>
        </p:txBody>
      </p:sp>
      <p:sp>
        <p:nvSpPr>
          <p:cNvPr id="3" name="Rectangle 2"/>
          <p:cNvSpPr/>
          <p:nvPr/>
        </p:nvSpPr>
        <p:spPr>
          <a:xfrm>
            <a:off x="447868" y="4545551"/>
            <a:ext cx="10338319" cy="1508105"/>
          </a:xfrm>
          <a:prstGeom prst="rect">
            <a:avLst/>
          </a:prstGeom>
        </p:spPr>
        <p:txBody>
          <a:bodyPr wrap="square">
            <a:spAutoFit/>
          </a:bodyPr>
          <a:lstStyle/>
          <a:p>
            <a:pPr algn="ctr" rtl="1">
              <a:lnSpc>
                <a:spcPct val="200000"/>
              </a:lnSpc>
            </a:pPr>
            <a:r>
              <a:rPr lang="fa-IR" sz="1600" dirty="0">
                <a:cs typeface="B Nazanin" panose="00000400000000000000" pitchFamily="2" charset="-78"/>
              </a:rPr>
              <a:t>در پی اهانت به امام خمینی (ره) در روزنامة اطلاعات در ۱۷ دیماه سال ۱۳۵۶ و آغاز حرکت‌های مردمی، دکتر رئیسی در اجتماعات اعتراضی که مبدأ اغلب آنها مدرسه آیت الله بروجردی (مدرسه خان) بود، شرکت داشت و در قالب هسته‌ای از طلاب انقلابی فعالیت می‌نمود. وی در این دوران فعالیت‌های مبارزاتی خود را در قالب ارتباط با علمای انقلابی آزاد شده از زندان و یا در تبعید، پی گرفت. همچنین در تجمعاتی مثل تحصن علما و روحانیون در دانشگاه تهران، شرکت نمود.</a:t>
            </a:r>
            <a:endParaRPr lang="en-US" sz="1600" dirty="0">
              <a:cs typeface="B Nazanin" panose="00000400000000000000" pitchFamily="2" charset="-78"/>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617028" y="1294838"/>
            <a:ext cx="3970161" cy="2646774"/>
          </a:xfrm>
          <a:prstGeom prst="roundRect">
            <a:avLst/>
          </a:prstGeom>
        </p:spPr>
      </p:pic>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17616" y="1294838"/>
            <a:ext cx="4124342" cy="2646774"/>
          </a:xfrm>
          <a:prstGeom prst="roundRect">
            <a:avLst/>
          </a:prstGeom>
        </p:spPr>
      </p:pic>
    </p:spTree>
    <p:extLst>
      <p:ext uri="{BB962C8B-B14F-4D97-AF65-F5344CB8AC3E}">
        <p14:creationId xmlns:p14="http://schemas.microsoft.com/office/powerpoint/2010/main" val="3113642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7869" y="1287423"/>
            <a:ext cx="4061987" cy="5009064"/>
          </a:xfrm>
          <a:prstGeom prst="rect">
            <a:avLst/>
          </a:prstGeom>
        </p:spPr>
        <p:txBody>
          <a:bodyPr wrap="square">
            <a:spAutoFit/>
          </a:bodyPr>
          <a:lstStyle/>
          <a:p>
            <a:pPr algn="justLow" rtl="1">
              <a:lnSpc>
                <a:spcPct val="200000"/>
              </a:lnSpc>
            </a:pPr>
            <a:r>
              <a:rPr lang="fa-IR" dirty="0">
                <a:cs typeface="B Nazanin" panose="00000400000000000000" pitchFamily="2" charset="-78"/>
              </a:rPr>
              <a:t>پس از پیروزی انقلاب اسلامی، وی در دوره تربیتی خاصی که مرحوم شهید بهشتی جهت کادرسازی برای تأمین نیازهای مدیریتی نظام اسلامی برگزار کرده بود، شرکت کرد و به دنبال شورش‌های مارکسیستی و ایجاد مشکلات متنوع در مسجد سلیمان، به همراه گروهی از طلاب در قالب فعالیتهای فرهنگی به آن منطقه رفت. پس از بازگشت از مسجد سلیمان، مجموعه سیاسی- عقیدتی پادگان آموزشی صفر- دو در شاهرود را تأسیس و برای مدت کوتاهی آن را اداره کرد.</a:t>
            </a:r>
            <a:endParaRPr lang="en-US" dirty="0">
              <a:cs typeface="B Nazanin" panose="00000400000000000000" pitchFamily="2" charset="-78"/>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21106420">
            <a:off x="5226294" y="2035141"/>
            <a:ext cx="4254760" cy="3304087"/>
          </a:xfrm>
          <a:prstGeom prst="roundRect">
            <a:avLst/>
          </a:prstGeom>
        </p:spPr>
      </p:pic>
      <p:sp>
        <p:nvSpPr>
          <p:cNvPr id="4" name="Rectangle 3">
            <a:extLst>
              <a:ext uri="{FF2B5EF4-FFF2-40B4-BE49-F238E27FC236}">
                <a16:creationId xmlns:a16="http://schemas.microsoft.com/office/drawing/2014/main" id="{9365B0F9-4C57-B31A-B9CF-5FEB75512C7D}"/>
              </a:ext>
            </a:extLst>
          </p:cNvPr>
          <p:cNvSpPr/>
          <p:nvPr/>
        </p:nvSpPr>
        <p:spPr>
          <a:xfrm>
            <a:off x="3442996" y="97835"/>
            <a:ext cx="4778536" cy="888705"/>
          </a:xfrm>
          <a:prstGeom prst="rect">
            <a:avLst/>
          </a:prstGeom>
        </p:spPr>
        <p:txBody>
          <a:bodyPr wrap="square">
            <a:spAutoFit/>
          </a:bodyPr>
          <a:lstStyle/>
          <a:p>
            <a:pPr algn="ctr" rtl="1">
              <a:lnSpc>
                <a:spcPct val="150000"/>
              </a:lnSpc>
            </a:pPr>
            <a:r>
              <a:rPr lang="fa-IR" b="1" dirty="0">
                <a:solidFill>
                  <a:schemeClr val="bg1"/>
                </a:solidFill>
                <a:cs typeface="B Titr" panose="00000700000000000000" pitchFamily="2" charset="-78"/>
              </a:rPr>
              <a:t>بیان سوابق و فعالیت‌های سیاسی، ‌اجتماعی،‌ فرهنگی،‌ انقلابی، مبارزاتی و مسئولیت‌ها </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41751210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TotalTime>
  <Words>3145</Words>
  <Application>Microsoft Office PowerPoint</Application>
  <PresentationFormat>Widescreen</PresentationFormat>
  <Paragraphs>89</Paragraphs>
  <Slides>38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38</vt:i4>
      </vt:variant>
    </vt:vector>
  </HeadingPairs>
  <TitlesOfParts>
    <vt:vector size="42"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30</cp:revision>
  <dcterms:created xsi:type="dcterms:W3CDTF">2024-05-22T07:35:13Z</dcterms:created>
  <dcterms:modified xsi:type="dcterms:W3CDTF">2024-05-22T16:28:09Z</dcterms:modified>
</cp:coreProperties>
</file>