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7" r:id="rId2"/>
    <p:sldId id="257" r:id="rId3"/>
    <p:sldId id="274" r:id="rId4"/>
    <p:sldId id="258" r:id="rId5"/>
    <p:sldId id="259" r:id="rId6"/>
    <p:sldId id="272" r:id="rId7"/>
    <p:sldId id="261" r:id="rId8"/>
    <p:sldId id="275" r:id="rId9"/>
    <p:sldId id="276" r:id="rId10"/>
    <p:sldId id="262" r:id="rId11"/>
    <p:sldId id="263" r:id="rId12"/>
    <p:sldId id="273" r:id="rId13"/>
    <p:sldId id="264" r:id="rId14"/>
    <p:sldId id="265" r:id="rId15"/>
    <p:sldId id="266" r:id="rId16"/>
    <p:sldId id="267" r:id="rId17"/>
    <p:sldId id="268" r:id="rId18"/>
    <p:sldId id="269" r:id="rId19"/>
    <p:sldId id="270" r:id="rId20"/>
    <p:sldId id="271" r:id="rId21"/>
    <p:sldId id="260" r:id="rId22"/>
    <p:sldId id="278"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5500"/>
    <a:srgbClr val="B890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83" d="100"/>
          <a:sy n="83" d="100"/>
        </p:scale>
        <p:origin x="686" y="13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114A3E72-FFD1-B2FF-C2DB-BF937A67F197}"/>
              </a:ext>
            </a:extLst>
          </p:cNvPr>
          <p:cNvSpPr/>
          <p:nvPr userDrawn="1"/>
        </p:nvSpPr>
        <p:spPr>
          <a:xfrm>
            <a:off x="106532" y="535578"/>
            <a:ext cx="11913833" cy="6185898"/>
          </a:xfrm>
          <a:prstGeom prst="roundRect">
            <a:avLst>
              <a:gd name="adj" fmla="val 4101"/>
            </a:avLst>
          </a:prstGeom>
          <a:noFill/>
          <a:ln w="28575">
            <a:solidFill>
              <a:srgbClr val="B89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0653545-DEF6-B536-6CAC-100DBA018F8B}"/>
              </a:ext>
            </a:extLst>
          </p:cNvPr>
          <p:cNvSpPr/>
          <p:nvPr userDrawn="1"/>
        </p:nvSpPr>
        <p:spPr>
          <a:xfrm>
            <a:off x="3221518" y="313509"/>
            <a:ext cx="5748964" cy="4180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8E5824F3-89D9-8015-6DDC-976C4867EA8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21518" y="153943"/>
            <a:ext cx="5748964" cy="784842"/>
          </a:xfrm>
          <a:prstGeom prst="rect">
            <a:avLst/>
          </a:prstGeom>
        </p:spPr>
      </p:pic>
    </p:spTree>
    <p:extLst>
      <p:ext uri="{BB962C8B-B14F-4D97-AF65-F5344CB8AC3E}">
        <p14:creationId xmlns:p14="http://schemas.microsoft.com/office/powerpoint/2010/main" val="4141595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0653545-DEF6-B536-6CAC-100DBA018F8B}"/>
              </a:ext>
            </a:extLst>
          </p:cNvPr>
          <p:cNvSpPr/>
          <p:nvPr userDrawn="1"/>
        </p:nvSpPr>
        <p:spPr>
          <a:xfrm>
            <a:off x="3221518" y="313509"/>
            <a:ext cx="5748964" cy="4180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1197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5629045"/>
      </p:ext>
    </p:extLst>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image" Target="../media/image2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6F4C04-7A58-60AA-519C-5CBDDB641F7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56894" y="-131373"/>
            <a:ext cx="5128986" cy="7327122"/>
          </a:xfrm>
          <a:prstGeom prst="rect">
            <a:avLst/>
          </a:prstGeom>
        </p:spPr>
      </p:pic>
      <p:pic>
        <p:nvPicPr>
          <p:cNvPr id="4" name="Picture 3">
            <a:extLst>
              <a:ext uri="{FF2B5EF4-FFF2-40B4-BE49-F238E27FC236}">
                <a16:creationId xmlns:a16="http://schemas.microsoft.com/office/drawing/2014/main" id="{B3FB007B-304F-E08F-EDCC-F40644902C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0620" y="1904895"/>
            <a:ext cx="5748964" cy="784842"/>
          </a:xfrm>
          <a:prstGeom prst="rect">
            <a:avLst/>
          </a:prstGeom>
        </p:spPr>
      </p:pic>
      <p:pic>
        <p:nvPicPr>
          <p:cNvPr id="5" name="Picture 4">
            <a:extLst>
              <a:ext uri="{FF2B5EF4-FFF2-40B4-BE49-F238E27FC236}">
                <a16:creationId xmlns:a16="http://schemas.microsoft.com/office/drawing/2014/main" id="{B3D08B1A-32D6-2D7A-8910-5992B797B7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0620" y="3056700"/>
            <a:ext cx="5748964" cy="784842"/>
          </a:xfrm>
          <a:prstGeom prst="rect">
            <a:avLst/>
          </a:prstGeom>
        </p:spPr>
      </p:pic>
      <p:pic>
        <p:nvPicPr>
          <p:cNvPr id="6" name="Picture 5">
            <a:extLst>
              <a:ext uri="{FF2B5EF4-FFF2-40B4-BE49-F238E27FC236}">
                <a16:creationId xmlns:a16="http://schemas.microsoft.com/office/drawing/2014/main" id="{B1CA1F96-0CF7-4479-21A7-EEC96B26EC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0620" y="4208505"/>
            <a:ext cx="5748964" cy="784842"/>
          </a:xfrm>
          <a:prstGeom prst="rect">
            <a:avLst/>
          </a:prstGeom>
        </p:spPr>
      </p:pic>
      <p:pic>
        <p:nvPicPr>
          <p:cNvPr id="7" name="Picture 6">
            <a:extLst>
              <a:ext uri="{FF2B5EF4-FFF2-40B4-BE49-F238E27FC236}">
                <a16:creationId xmlns:a16="http://schemas.microsoft.com/office/drawing/2014/main" id="{8697B1D4-935C-F7A1-670B-ECF24ECD52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0620" y="5360310"/>
            <a:ext cx="5748964" cy="784842"/>
          </a:xfrm>
          <a:prstGeom prst="rect">
            <a:avLst/>
          </a:prstGeom>
        </p:spPr>
      </p:pic>
      <p:sp>
        <p:nvSpPr>
          <p:cNvPr id="8" name="Rectangle 7">
            <a:extLst>
              <a:ext uri="{FF2B5EF4-FFF2-40B4-BE49-F238E27FC236}">
                <a16:creationId xmlns:a16="http://schemas.microsoft.com/office/drawing/2014/main" id="{6E6BF0AF-1108-2C70-ED43-9838AD89D530}"/>
              </a:ext>
            </a:extLst>
          </p:cNvPr>
          <p:cNvSpPr/>
          <p:nvPr/>
        </p:nvSpPr>
        <p:spPr>
          <a:xfrm>
            <a:off x="834383" y="2100014"/>
            <a:ext cx="5748964" cy="369332"/>
          </a:xfrm>
          <a:prstGeom prst="rect">
            <a:avLst/>
          </a:prstGeom>
        </p:spPr>
        <p:txBody>
          <a:bodyPr wrap="square">
            <a:spAutoFit/>
          </a:bodyPr>
          <a:lstStyle/>
          <a:p>
            <a:pPr algn="ctr" rtl="1"/>
            <a:r>
              <a:rPr lang="fa-IR" dirty="0">
                <a:cs typeface="B Titr" panose="00000700000000000000" pitchFamily="2" charset="-78"/>
              </a:rPr>
              <a:t>پاورپوینت زندگینامه شهید حسین امیرعبداللهیان</a:t>
            </a:r>
            <a:endParaRPr lang="en-US" dirty="0">
              <a:cs typeface="B Titr" panose="00000700000000000000" pitchFamily="2" charset="-78"/>
            </a:endParaRPr>
          </a:p>
        </p:txBody>
      </p:sp>
      <p:sp>
        <p:nvSpPr>
          <p:cNvPr id="10" name="Rectangle 9">
            <a:extLst>
              <a:ext uri="{FF2B5EF4-FFF2-40B4-BE49-F238E27FC236}">
                <a16:creationId xmlns:a16="http://schemas.microsoft.com/office/drawing/2014/main" id="{E52F63DD-F974-C460-EBB0-46793BA99F7A}"/>
              </a:ext>
            </a:extLst>
          </p:cNvPr>
          <p:cNvSpPr/>
          <p:nvPr/>
        </p:nvSpPr>
        <p:spPr>
          <a:xfrm>
            <a:off x="882334" y="3255219"/>
            <a:ext cx="5748964" cy="369332"/>
          </a:xfrm>
          <a:prstGeom prst="rect">
            <a:avLst/>
          </a:prstGeom>
        </p:spPr>
        <p:txBody>
          <a:bodyPr wrap="square">
            <a:spAutoFit/>
          </a:bodyPr>
          <a:lstStyle/>
          <a:p>
            <a:pPr algn="ctr" rtl="1"/>
            <a:r>
              <a:rPr lang="fa-IR" dirty="0">
                <a:cs typeface="B Titr" panose="00000700000000000000" pitchFamily="2" charset="-78"/>
              </a:rPr>
              <a:t>نام پژوهشگر: محمد جواد عزیزی</a:t>
            </a:r>
            <a:endParaRPr lang="en-US" dirty="0">
              <a:cs typeface="B Titr" panose="00000700000000000000" pitchFamily="2" charset="-78"/>
            </a:endParaRPr>
          </a:p>
        </p:txBody>
      </p:sp>
      <p:sp>
        <p:nvSpPr>
          <p:cNvPr id="11" name="Rectangle 10">
            <a:extLst>
              <a:ext uri="{FF2B5EF4-FFF2-40B4-BE49-F238E27FC236}">
                <a16:creationId xmlns:a16="http://schemas.microsoft.com/office/drawing/2014/main" id="{D3278E9A-F17E-B3B3-73A4-5B185E1E85DD}"/>
              </a:ext>
            </a:extLst>
          </p:cNvPr>
          <p:cNvSpPr/>
          <p:nvPr/>
        </p:nvSpPr>
        <p:spPr>
          <a:xfrm>
            <a:off x="821384" y="4411442"/>
            <a:ext cx="5748964" cy="369332"/>
          </a:xfrm>
          <a:prstGeom prst="rect">
            <a:avLst/>
          </a:prstGeom>
        </p:spPr>
        <p:txBody>
          <a:bodyPr wrap="square">
            <a:spAutoFit/>
          </a:bodyPr>
          <a:lstStyle/>
          <a:p>
            <a:pPr algn="ctr" rtl="1"/>
            <a:r>
              <a:rPr lang="fa-IR" dirty="0">
                <a:cs typeface="B Titr" panose="00000700000000000000" pitchFamily="2" charset="-78"/>
              </a:rPr>
              <a:t>استاد راهنما: علیرضا عزیزی</a:t>
            </a:r>
            <a:endParaRPr lang="en-US" dirty="0">
              <a:cs typeface="B Titr" panose="00000700000000000000" pitchFamily="2" charset="-78"/>
            </a:endParaRPr>
          </a:p>
        </p:txBody>
      </p:sp>
      <p:sp>
        <p:nvSpPr>
          <p:cNvPr id="12" name="Rectangle 11">
            <a:extLst>
              <a:ext uri="{FF2B5EF4-FFF2-40B4-BE49-F238E27FC236}">
                <a16:creationId xmlns:a16="http://schemas.microsoft.com/office/drawing/2014/main" id="{932A9534-22F1-2961-7418-5BFC82AADA7D}"/>
              </a:ext>
            </a:extLst>
          </p:cNvPr>
          <p:cNvSpPr/>
          <p:nvPr/>
        </p:nvSpPr>
        <p:spPr>
          <a:xfrm>
            <a:off x="869335" y="5566647"/>
            <a:ext cx="5748964" cy="369332"/>
          </a:xfrm>
          <a:prstGeom prst="rect">
            <a:avLst/>
          </a:prstGeom>
        </p:spPr>
        <p:txBody>
          <a:bodyPr wrap="square">
            <a:spAutoFit/>
          </a:bodyPr>
          <a:lstStyle/>
          <a:p>
            <a:pPr algn="ctr" rtl="1"/>
            <a:r>
              <a:rPr lang="fa-IR" dirty="0">
                <a:cs typeface="B Titr" panose="00000700000000000000" pitchFamily="2" charset="-78"/>
              </a:rPr>
              <a:t>تاریخ ارائه: تابستان .............</a:t>
            </a:r>
            <a:endParaRPr lang="en-US" dirty="0">
              <a:cs typeface="B Titr" panose="00000700000000000000" pitchFamily="2" charset="-78"/>
            </a:endParaRPr>
          </a:p>
        </p:txBody>
      </p:sp>
      <p:pic>
        <p:nvPicPr>
          <p:cNvPr id="14" name="Picture 13">
            <a:extLst>
              <a:ext uri="{FF2B5EF4-FFF2-40B4-BE49-F238E27FC236}">
                <a16:creationId xmlns:a16="http://schemas.microsoft.com/office/drawing/2014/main" id="{53048250-9CD3-7730-D363-D36A83197C8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10275" y="210403"/>
            <a:ext cx="963773" cy="1557978"/>
          </a:xfrm>
          <a:prstGeom prst="rect">
            <a:avLst/>
          </a:prstGeom>
        </p:spPr>
      </p:pic>
    </p:spTree>
    <p:extLst>
      <p:ext uri="{BB962C8B-B14F-4D97-AF65-F5344CB8AC3E}">
        <p14:creationId xmlns:p14="http://schemas.microsoft.com/office/powerpoint/2010/main" val="23709594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8DD79E-4484-15AC-ADBE-168339AD58BA}"/>
              </a:ext>
            </a:extLst>
          </p:cNvPr>
          <p:cNvSpPr/>
          <p:nvPr/>
        </p:nvSpPr>
        <p:spPr>
          <a:xfrm>
            <a:off x="3152503" y="1767840"/>
            <a:ext cx="5791200" cy="1946350"/>
          </a:xfrm>
          <a:prstGeom prst="rect">
            <a:avLst/>
          </a:prstGeom>
          <a:solidFill>
            <a:srgbClr val="B89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836090" y="277199"/>
            <a:ext cx="3107263" cy="400110"/>
          </a:xfrm>
          <a:prstGeom prst="rect">
            <a:avLst/>
          </a:prstGeom>
        </p:spPr>
        <p:txBody>
          <a:bodyPr wrap="square">
            <a:spAutoFit/>
          </a:bodyPr>
          <a:lstStyle/>
          <a:p>
            <a:pPr algn="r" rtl="1"/>
            <a:r>
              <a:rPr lang="fa-IR" sz="2000" b="1" dirty="0">
                <a:cs typeface="B Titr" panose="00000700000000000000" pitchFamily="2" charset="-78"/>
              </a:rPr>
              <a:t>مذاکره با آمریکا</a:t>
            </a:r>
            <a:endParaRPr lang="en-US" sz="2000" dirty="0">
              <a:cs typeface="B Titr" panose="00000700000000000000" pitchFamily="2" charset="-78"/>
            </a:endParaRPr>
          </a:p>
        </p:txBody>
      </p:sp>
      <p:sp>
        <p:nvSpPr>
          <p:cNvPr id="3" name="Rectangle 2"/>
          <p:cNvSpPr/>
          <p:nvPr/>
        </p:nvSpPr>
        <p:spPr>
          <a:xfrm>
            <a:off x="131251" y="3714190"/>
            <a:ext cx="11738079" cy="2793072"/>
          </a:xfrm>
          <a:prstGeom prst="rect">
            <a:avLst/>
          </a:prstGeom>
        </p:spPr>
        <p:txBody>
          <a:bodyPr wrap="square">
            <a:spAutoFit/>
          </a:bodyPr>
          <a:lstStyle/>
          <a:p>
            <a:pPr algn="ctr" rtl="1">
              <a:lnSpc>
                <a:spcPct val="200000"/>
              </a:lnSpc>
            </a:pPr>
            <a:r>
              <a:rPr lang="fa-IR" dirty="0">
                <a:cs typeface="B Nazanin" panose="00000400000000000000" pitchFamily="2" charset="-78"/>
              </a:rPr>
              <a:t>وی سال ۱۳۸۶ در نشست سه جانبه ایران-آمریکا-عراق که در بغداد برگزار شد سرپرست تیم مذاکره کننده ایرانی بود. این نشست با هدف تأمین امنیت عراق به درخواست آمریکایی‌ها که شرایط عراق را خطرناک خوانده بودند برگزار شده بود. سیدعلی خامنه ای نیز اجازه داده بود بخاطر شرایط عراق و درخواستی که دولت عراق کرده‌است ایران فقط در موضوع عراق در این مذکرات حضور پیدا کند. این مذاکرات پس از سه جلسه بدون نتیجه ناکام ماند. عبداللهیان بعدها درباره این مذاکرات گفته بود آمریکایی‌ها وقتی حرف منطقی را می‌شنیدند و پاسخ منطقی نداشتند، صحنه را خالی می‌کردند. در ابتدای مذاکرات آمریکایی فکر می‌کردند باید دستور جلسه را آنها تعیین کنند اما جمهوری اسلامی این اجازه را به آنها نداد و مقرر شد دستور جلسه با توافق طرفین تعیین شود.</a:t>
            </a:r>
            <a:endParaRPr lang="en-US" dirty="0">
              <a:cs typeface="B Nazanin" panose="00000400000000000000" pitchFamily="2" charset="-78"/>
            </a:endParaRP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1533329" y="1396359"/>
            <a:ext cx="2829663" cy="2032641"/>
          </a:xfrm>
          <a:custGeom>
            <a:avLst/>
            <a:gdLst>
              <a:gd name="connsiteX0" fmla="*/ 0 w 2829663"/>
              <a:gd name="connsiteY0" fmla="*/ 0 h 2032641"/>
              <a:gd name="connsiteX1" fmla="*/ 2829663 w 2829663"/>
              <a:gd name="connsiteY1" fmla="*/ 0 h 2032641"/>
              <a:gd name="connsiteX2" fmla="*/ 2829663 w 2829663"/>
              <a:gd name="connsiteY2" fmla="*/ 2032641 h 2032641"/>
              <a:gd name="connsiteX3" fmla="*/ 0 w 2829663"/>
              <a:gd name="connsiteY3" fmla="*/ 2032641 h 2032641"/>
              <a:gd name="connsiteX4" fmla="*/ 0 w 2829663"/>
              <a:gd name="connsiteY4" fmla="*/ 0 h 2032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9663" h="2032641" fill="none" extrusionOk="0">
                <a:moveTo>
                  <a:pt x="0" y="0"/>
                </a:moveTo>
                <a:cubicBezTo>
                  <a:pt x="827389" y="-33567"/>
                  <a:pt x="1846686" y="-55772"/>
                  <a:pt x="2829663" y="0"/>
                </a:cubicBezTo>
                <a:cubicBezTo>
                  <a:pt x="2695622" y="206873"/>
                  <a:pt x="2876999" y="1292961"/>
                  <a:pt x="2829663" y="2032641"/>
                </a:cubicBezTo>
                <a:cubicBezTo>
                  <a:pt x="1503740" y="1868859"/>
                  <a:pt x="1123270" y="2015300"/>
                  <a:pt x="0" y="2032641"/>
                </a:cubicBezTo>
                <a:cubicBezTo>
                  <a:pt x="153013" y="1637435"/>
                  <a:pt x="-130336" y="572264"/>
                  <a:pt x="0" y="0"/>
                </a:cubicBezTo>
                <a:close/>
              </a:path>
              <a:path w="2829663" h="2032641" stroke="0" extrusionOk="0">
                <a:moveTo>
                  <a:pt x="0" y="0"/>
                </a:moveTo>
                <a:cubicBezTo>
                  <a:pt x="1353960" y="-5983"/>
                  <a:pt x="2444432" y="-19429"/>
                  <a:pt x="2829663" y="0"/>
                </a:cubicBezTo>
                <a:cubicBezTo>
                  <a:pt x="2936502" y="487033"/>
                  <a:pt x="2904931" y="1331064"/>
                  <a:pt x="2829663" y="2032641"/>
                </a:cubicBezTo>
                <a:cubicBezTo>
                  <a:pt x="1609469" y="1890919"/>
                  <a:pt x="1346658" y="1965007"/>
                  <a:pt x="0" y="2032641"/>
                </a:cubicBezTo>
                <a:cubicBezTo>
                  <a:pt x="-104339" y="1601761"/>
                  <a:pt x="153034" y="900806"/>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61907" y="1396359"/>
            <a:ext cx="3155953" cy="2032641"/>
          </a:xfrm>
          <a:custGeom>
            <a:avLst/>
            <a:gdLst>
              <a:gd name="connsiteX0" fmla="*/ 0 w 3155953"/>
              <a:gd name="connsiteY0" fmla="*/ 0 h 2032641"/>
              <a:gd name="connsiteX1" fmla="*/ 3155953 w 3155953"/>
              <a:gd name="connsiteY1" fmla="*/ 0 h 2032641"/>
              <a:gd name="connsiteX2" fmla="*/ 3155953 w 3155953"/>
              <a:gd name="connsiteY2" fmla="*/ 2032641 h 2032641"/>
              <a:gd name="connsiteX3" fmla="*/ 0 w 3155953"/>
              <a:gd name="connsiteY3" fmla="*/ 2032641 h 2032641"/>
              <a:gd name="connsiteX4" fmla="*/ 0 w 3155953"/>
              <a:gd name="connsiteY4" fmla="*/ 0 h 2032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5953" h="2032641" fill="none" extrusionOk="0">
                <a:moveTo>
                  <a:pt x="0" y="0"/>
                </a:moveTo>
                <a:cubicBezTo>
                  <a:pt x="1351966" y="-33567"/>
                  <a:pt x="2228959" y="-55772"/>
                  <a:pt x="3155953" y="0"/>
                </a:cubicBezTo>
                <a:cubicBezTo>
                  <a:pt x="3021912" y="206873"/>
                  <a:pt x="3203289" y="1292961"/>
                  <a:pt x="3155953" y="2032641"/>
                </a:cubicBezTo>
                <a:cubicBezTo>
                  <a:pt x="2695729" y="1868859"/>
                  <a:pt x="474945" y="2015300"/>
                  <a:pt x="0" y="2032641"/>
                </a:cubicBezTo>
                <a:cubicBezTo>
                  <a:pt x="153013" y="1637435"/>
                  <a:pt x="-130336" y="572264"/>
                  <a:pt x="0" y="0"/>
                </a:cubicBezTo>
                <a:close/>
              </a:path>
              <a:path w="3155953" h="2032641" stroke="0" extrusionOk="0">
                <a:moveTo>
                  <a:pt x="0" y="0"/>
                </a:moveTo>
                <a:cubicBezTo>
                  <a:pt x="1243852" y="-5983"/>
                  <a:pt x="2248334" y="-19429"/>
                  <a:pt x="3155953" y="0"/>
                </a:cubicBezTo>
                <a:cubicBezTo>
                  <a:pt x="3262792" y="487033"/>
                  <a:pt x="3231221" y="1331064"/>
                  <a:pt x="3155953" y="2032641"/>
                </a:cubicBezTo>
                <a:cubicBezTo>
                  <a:pt x="1826739" y="1890919"/>
                  <a:pt x="1191149" y="1965007"/>
                  <a:pt x="0" y="2032641"/>
                </a:cubicBezTo>
                <a:cubicBezTo>
                  <a:pt x="-104339" y="1601761"/>
                  <a:pt x="153034" y="900806"/>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pic>
        <p:nvPicPr>
          <p:cNvPr id="4" name="Picture 3">
            <a:extLst>
              <a:ext uri="{FF2B5EF4-FFF2-40B4-BE49-F238E27FC236}">
                <a16:creationId xmlns:a16="http://schemas.microsoft.com/office/drawing/2014/main" id="{92B4FC4A-F5A2-C429-D63C-6AD8FBFC656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829010" y="1396359"/>
            <a:ext cx="3050868" cy="2032641"/>
          </a:xfrm>
          <a:custGeom>
            <a:avLst/>
            <a:gdLst>
              <a:gd name="connsiteX0" fmla="*/ 0 w 3050868"/>
              <a:gd name="connsiteY0" fmla="*/ 0 h 2032641"/>
              <a:gd name="connsiteX1" fmla="*/ 3050868 w 3050868"/>
              <a:gd name="connsiteY1" fmla="*/ 0 h 2032641"/>
              <a:gd name="connsiteX2" fmla="*/ 3050868 w 3050868"/>
              <a:gd name="connsiteY2" fmla="*/ 2032641 h 2032641"/>
              <a:gd name="connsiteX3" fmla="*/ 0 w 3050868"/>
              <a:gd name="connsiteY3" fmla="*/ 2032641 h 2032641"/>
              <a:gd name="connsiteX4" fmla="*/ 0 w 3050868"/>
              <a:gd name="connsiteY4" fmla="*/ 0 h 2032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0868" h="2032641" fill="none" extrusionOk="0">
                <a:moveTo>
                  <a:pt x="0" y="0"/>
                </a:moveTo>
                <a:cubicBezTo>
                  <a:pt x="1453743" y="-33567"/>
                  <a:pt x="2740373" y="-55772"/>
                  <a:pt x="3050868" y="0"/>
                </a:cubicBezTo>
                <a:cubicBezTo>
                  <a:pt x="2916827" y="206873"/>
                  <a:pt x="3098204" y="1292961"/>
                  <a:pt x="3050868" y="2032641"/>
                </a:cubicBezTo>
                <a:cubicBezTo>
                  <a:pt x="1595644" y="1868859"/>
                  <a:pt x="1111293" y="2015300"/>
                  <a:pt x="0" y="2032641"/>
                </a:cubicBezTo>
                <a:cubicBezTo>
                  <a:pt x="153013" y="1637435"/>
                  <a:pt x="-130336" y="572264"/>
                  <a:pt x="0" y="0"/>
                </a:cubicBezTo>
                <a:close/>
              </a:path>
              <a:path w="3050868" h="2032641" stroke="0" extrusionOk="0">
                <a:moveTo>
                  <a:pt x="0" y="0"/>
                </a:moveTo>
                <a:cubicBezTo>
                  <a:pt x="1089532" y="-5983"/>
                  <a:pt x="2297179" y="-19429"/>
                  <a:pt x="3050868" y="0"/>
                </a:cubicBezTo>
                <a:cubicBezTo>
                  <a:pt x="3157707" y="487033"/>
                  <a:pt x="3126136" y="1331064"/>
                  <a:pt x="3050868" y="2032641"/>
                </a:cubicBezTo>
                <a:cubicBezTo>
                  <a:pt x="2532365" y="1890919"/>
                  <a:pt x="605981" y="1965007"/>
                  <a:pt x="0" y="2032641"/>
                </a:cubicBezTo>
                <a:cubicBezTo>
                  <a:pt x="-104339" y="1601761"/>
                  <a:pt x="153034" y="900806"/>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spTree>
    <p:extLst>
      <p:ext uri="{BB962C8B-B14F-4D97-AF65-F5344CB8AC3E}">
        <p14:creationId xmlns:p14="http://schemas.microsoft.com/office/powerpoint/2010/main" val="19050972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5B8BE68-4A29-835C-85D3-E80AB7399A63}"/>
              </a:ext>
            </a:extLst>
          </p:cNvPr>
          <p:cNvSpPr/>
          <p:nvPr/>
        </p:nvSpPr>
        <p:spPr>
          <a:xfrm>
            <a:off x="1785257" y="2063931"/>
            <a:ext cx="4310743" cy="2653927"/>
          </a:xfrm>
          <a:prstGeom prst="rect">
            <a:avLst/>
          </a:prstGeom>
          <a:solidFill>
            <a:srgbClr val="B89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239590" y="329453"/>
            <a:ext cx="5677987" cy="400110"/>
          </a:xfrm>
          <a:prstGeom prst="rect">
            <a:avLst/>
          </a:prstGeom>
        </p:spPr>
        <p:txBody>
          <a:bodyPr wrap="square">
            <a:spAutoFit/>
          </a:bodyPr>
          <a:lstStyle/>
          <a:p>
            <a:pPr algn="ctr" rtl="1"/>
            <a:r>
              <a:rPr lang="fa-IR" sz="2000" b="1" dirty="0">
                <a:cs typeface="B Titr" panose="00000700000000000000" pitchFamily="2" charset="-78"/>
              </a:rPr>
              <a:t>ارتباط با شهید قاسم سلیمانی</a:t>
            </a:r>
            <a:endParaRPr lang="en-US" sz="2000" dirty="0">
              <a:cs typeface="B Titr" panose="00000700000000000000" pitchFamily="2" charset="-78"/>
            </a:endParaRPr>
          </a:p>
        </p:txBody>
      </p:sp>
      <p:sp>
        <p:nvSpPr>
          <p:cNvPr id="3" name="Rectangle 2"/>
          <p:cNvSpPr/>
          <p:nvPr/>
        </p:nvSpPr>
        <p:spPr>
          <a:xfrm>
            <a:off x="6674211" y="1052364"/>
            <a:ext cx="4909434" cy="5528437"/>
          </a:xfrm>
          <a:prstGeom prst="rect">
            <a:avLst/>
          </a:prstGeom>
        </p:spPr>
        <p:txBody>
          <a:bodyPr wrap="square">
            <a:spAutoFit/>
          </a:bodyPr>
          <a:lstStyle/>
          <a:p>
            <a:pPr algn="justLow" rtl="1">
              <a:lnSpc>
                <a:spcPct val="250000"/>
              </a:lnSpc>
            </a:pPr>
            <a:r>
              <a:rPr lang="fa-IR" dirty="0">
                <a:cs typeface="B Nazanin" panose="00000400000000000000" pitchFamily="2" charset="-78"/>
              </a:rPr>
              <a:t>وی به علت دو دهه مسئولیت در وزارت خارجه به‌خصوص در پست عربی و آفریقایی وزارت امور خارجه ایران ارتباط نزدیکی با شهید قاسم سلیمانی داشت. زمانی که شهید سلیمانی فرمانده نیروی قدس می‌شود و عبداللهیان کارشناس عراق در وزارت خارجه بوده‌است. در جریان تحولات عراق در سال ۲۰۰۳ با سرنگونی صدام مسئول پرونده عراق در وزارت خارجه می‌شود. و شهید سلیمانی بعد از هماهنگی‌های کلان برای پیگیری امور مرتبط شخصاً با وی تماس می‌گیرد. </a:t>
            </a:r>
            <a:endParaRPr lang="en-US" dirty="0">
              <a:cs typeface="B Nazanin" panose="00000400000000000000" pitchFamily="2" charset="-78"/>
            </a:endParaRP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t="-261"/>
          <a:stretch/>
        </p:blipFill>
        <p:spPr>
          <a:xfrm>
            <a:off x="503852" y="1258242"/>
            <a:ext cx="4085565" cy="2170758"/>
          </a:xfrm>
          <a:custGeom>
            <a:avLst/>
            <a:gdLst>
              <a:gd name="connsiteX0" fmla="*/ 0 w 4085565"/>
              <a:gd name="connsiteY0" fmla="*/ 0 h 2170758"/>
              <a:gd name="connsiteX1" fmla="*/ 4085565 w 4085565"/>
              <a:gd name="connsiteY1" fmla="*/ 0 h 2170758"/>
              <a:gd name="connsiteX2" fmla="*/ 4085565 w 4085565"/>
              <a:gd name="connsiteY2" fmla="*/ 2170758 h 2170758"/>
              <a:gd name="connsiteX3" fmla="*/ 0 w 4085565"/>
              <a:gd name="connsiteY3" fmla="*/ 2170758 h 2170758"/>
              <a:gd name="connsiteX4" fmla="*/ 0 w 4085565"/>
              <a:gd name="connsiteY4" fmla="*/ 0 h 2170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5565" h="2170758" fill="none" extrusionOk="0">
                <a:moveTo>
                  <a:pt x="0" y="0"/>
                </a:moveTo>
                <a:cubicBezTo>
                  <a:pt x="709598" y="-33567"/>
                  <a:pt x="2760647" y="-55772"/>
                  <a:pt x="4085565" y="0"/>
                </a:cubicBezTo>
                <a:cubicBezTo>
                  <a:pt x="3951524" y="728297"/>
                  <a:pt x="4132901" y="1861319"/>
                  <a:pt x="4085565" y="2170758"/>
                </a:cubicBezTo>
                <a:cubicBezTo>
                  <a:pt x="3538923" y="2006976"/>
                  <a:pt x="1825200" y="2153417"/>
                  <a:pt x="0" y="2170758"/>
                </a:cubicBezTo>
                <a:cubicBezTo>
                  <a:pt x="153013" y="1669662"/>
                  <a:pt x="-130336" y="257943"/>
                  <a:pt x="0" y="0"/>
                </a:cubicBezTo>
                <a:close/>
              </a:path>
              <a:path w="4085565" h="2170758" stroke="0" extrusionOk="0">
                <a:moveTo>
                  <a:pt x="0" y="0"/>
                </a:moveTo>
                <a:cubicBezTo>
                  <a:pt x="1176153" y="-5983"/>
                  <a:pt x="2323848" y="-19429"/>
                  <a:pt x="4085565" y="0"/>
                </a:cubicBezTo>
                <a:cubicBezTo>
                  <a:pt x="4192404" y="728355"/>
                  <a:pt x="4160833" y="1220238"/>
                  <a:pt x="4085565" y="2170758"/>
                </a:cubicBezTo>
                <a:cubicBezTo>
                  <a:pt x="2757169" y="2029036"/>
                  <a:pt x="1207052" y="2103124"/>
                  <a:pt x="0" y="2170758"/>
                </a:cubicBezTo>
                <a:cubicBezTo>
                  <a:pt x="-104339" y="1844353"/>
                  <a:pt x="153034" y="829871"/>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18251" y="3783937"/>
            <a:ext cx="3995037" cy="2653927"/>
          </a:xfrm>
          <a:custGeom>
            <a:avLst/>
            <a:gdLst>
              <a:gd name="connsiteX0" fmla="*/ 0 w 3995037"/>
              <a:gd name="connsiteY0" fmla="*/ 0 h 2653927"/>
              <a:gd name="connsiteX1" fmla="*/ 3995037 w 3995037"/>
              <a:gd name="connsiteY1" fmla="*/ 0 h 2653927"/>
              <a:gd name="connsiteX2" fmla="*/ 3995037 w 3995037"/>
              <a:gd name="connsiteY2" fmla="*/ 2653927 h 2653927"/>
              <a:gd name="connsiteX3" fmla="*/ 0 w 3995037"/>
              <a:gd name="connsiteY3" fmla="*/ 2653927 h 2653927"/>
              <a:gd name="connsiteX4" fmla="*/ 0 w 3995037"/>
              <a:gd name="connsiteY4" fmla="*/ 0 h 2653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5037" h="2653927" fill="none" extrusionOk="0">
                <a:moveTo>
                  <a:pt x="0" y="0"/>
                </a:moveTo>
                <a:cubicBezTo>
                  <a:pt x="528939" y="-33567"/>
                  <a:pt x="3324677" y="-55772"/>
                  <a:pt x="3995037" y="0"/>
                </a:cubicBezTo>
                <a:cubicBezTo>
                  <a:pt x="3860996" y="351183"/>
                  <a:pt x="4042373" y="1688673"/>
                  <a:pt x="3995037" y="2653927"/>
                </a:cubicBezTo>
                <a:cubicBezTo>
                  <a:pt x="2344337" y="2490145"/>
                  <a:pt x="463736" y="2636586"/>
                  <a:pt x="0" y="2653927"/>
                </a:cubicBezTo>
                <a:cubicBezTo>
                  <a:pt x="153013" y="1465472"/>
                  <a:pt x="-130336" y="751427"/>
                  <a:pt x="0" y="0"/>
                </a:cubicBezTo>
                <a:close/>
              </a:path>
              <a:path w="3995037" h="2653927" stroke="0" extrusionOk="0">
                <a:moveTo>
                  <a:pt x="0" y="0"/>
                </a:moveTo>
                <a:cubicBezTo>
                  <a:pt x="446026" y="-5983"/>
                  <a:pt x="2196720" y="-19429"/>
                  <a:pt x="3995037" y="0"/>
                </a:cubicBezTo>
                <a:cubicBezTo>
                  <a:pt x="4101876" y="707078"/>
                  <a:pt x="4070305" y="1688792"/>
                  <a:pt x="3995037" y="2653927"/>
                </a:cubicBezTo>
                <a:cubicBezTo>
                  <a:pt x="2787473" y="2512205"/>
                  <a:pt x="1079915" y="2586293"/>
                  <a:pt x="0" y="2653927"/>
                </a:cubicBezTo>
                <a:cubicBezTo>
                  <a:pt x="-104339" y="1335200"/>
                  <a:pt x="153034" y="1026216"/>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spTree>
    <p:extLst>
      <p:ext uri="{BB962C8B-B14F-4D97-AF65-F5344CB8AC3E}">
        <p14:creationId xmlns:p14="http://schemas.microsoft.com/office/powerpoint/2010/main" val="15088525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914F835-1BC1-EBD7-066E-C06F09565311}"/>
              </a:ext>
            </a:extLst>
          </p:cNvPr>
          <p:cNvSpPr/>
          <p:nvPr/>
        </p:nvSpPr>
        <p:spPr>
          <a:xfrm rot="197081">
            <a:off x="8879582" y="1917267"/>
            <a:ext cx="2412274" cy="4173362"/>
          </a:xfrm>
          <a:prstGeom prst="rect">
            <a:avLst/>
          </a:prstGeom>
          <a:solidFill>
            <a:srgbClr val="B89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248298" y="338162"/>
            <a:ext cx="5695405" cy="400110"/>
          </a:xfrm>
          <a:prstGeom prst="rect">
            <a:avLst/>
          </a:prstGeom>
        </p:spPr>
        <p:txBody>
          <a:bodyPr wrap="square">
            <a:spAutoFit/>
          </a:bodyPr>
          <a:lstStyle/>
          <a:p>
            <a:pPr algn="ctr" rtl="1"/>
            <a:r>
              <a:rPr lang="fa-IR" sz="2000" b="1" dirty="0">
                <a:cs typeface="B Titr" panose="00000700000000000000" pitchFamily="2" charset="-78"/>
              </a:rPr>
              <a:t>ارتباط با شهید قاسم سلیمانی</a:t>
            </a:r>
            <a:endParaRPr lang="en-US" sz="2000" dirty="0">
              <a:cs typeface="B Titr" panose="00000700000000000000" pitchFamily="2" charset="-78"/>
            </a:endParaRPr>
          </a:p>
        </p:txBody>
      </p:sp>
      <p:sp>
        <p:nvSpPr>
          <p:cNvPr id="3" name="Rectangle 2"/>
          <p:cNvSpPr/>
          <p:nvPr/>
        </p:nvSpPr>
        <p:spPr>
          <a:xfrm>
            <a:off x="370114" y="1434080"/>
            <a:ext cx="5453469" cy="4455066"/>
          </a:xfrm>
          <a:prstGeom prst="rect">
            <a:avLst/>
          </a:prstGeom>
        </p:spPr>
        <p:txBody>
          <a:bodyPr wrap="square">
            <a:spAutoFit/>
          </a:bodyPr>
          <a:lstStyle/>
          <a:p>
            <a:pPr algn="justLow" rtl="1">
              <a:lnSpc>
                <a:spcPct val="200000"/>
              </a:lnSpc>
            </a:pPr>
            <a:r>
              <a:rPr lang="fa-IR" dirty="0">
                <a:cs typeface="B Nazanin" panose="00000400000000000000" pitchFamily="2" charset="-78"/>
              </a:rPr>
              <a:t>عبداللهیان بعدها عنوان می‌کند که این روحیه شهید سلیمانی او را شیفته خودش کرده‌است. وی در ملاقات با هیئت‌ها و مقامات اروپایی گفته بود که شما باید از جمهوری اسلامی و  شهید سلیمانی تشکر کنید زیرا  سپهبد سلیمانی به صلح و امنیت جهانی کمک کرده‌است. اگر جمهوری اسلامی نبود ایستگاه‌های مترو و مراکز تجمع شما در بروکسل و لندن و پاریس امنیت نداشت. وی معتقد است اگر شهید سلیمانی نبود کشورهای بزرگ منطقه تجزیه می‌شدند  او همیشه و با افتخار این نظر را درباره‌ ی شهید قاسم سلیمانی تکرار می‌ کند.</a:t>
            </a:r>
            <a:endParaRPr lang="en-US" dirty="0">
              <a:cs typeface="B Nazanin" panose="00000400000000000000" pitchFamily="2" charset="-78"/>
            </a:endParaRPr>
          </a:p>
        </p:txBody>
      </p:sp>
      <p:pic>
        <p:nvPicPr>
          <p:cNvPr id="7" name="Picture 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rot="21119891">
            <a:off x="6657432" y="1438236"/>
            <a:ext cx="4209141" cy="4446753"/>
          </a:xfrm>
          <a:custGeom>
            <a:avLst/>
            <a:gdLst>
              <a:gd name="connsiteX0" fmla="*/ 0 w 4209141"/>
              <a:gd name="connsiteY0" fmla="*/ 0 h 4446753"/>
              <a:gd name="connsiteX1" fmla="*/ 4209141 w 4209141"/>
              <a:gd name="connsiteY1" fmla="*/ 0 h 4446753"/>
              <a:gd name="connsiteX2" fmla="*/ 4209141 w 4209141"/>
              <a:gd name="connsiteY2" fmla="*/ 4446753 h 4446753"/>
              <a:gd name="connsiteX3" fmla="*/ 0 w 4209141"/>
              <a:gd name="connsiteY3" fmla="*/ 4446753 h 4446753"/>
              <a:gd name="connsiteX4" fmla="*/ 0 w 4209141"/>
              <a:gd name="connsiteY4" fmla="*/ 0 h 44467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9141" h="4446753" fill="none" extrusionOk="0">
                <a:moveTo>
                  <a:pt x="0" y="0"/>
                </a:moveTo>
                <a:cubicBezTo>
                  <a:pt x="605876" y="-33567"/>
                  <a:pt x="2562138" y="-55772"/>
                  <a:pt x="4209141" y="0"/>
                </a:cubicBezTo>
                <a:cubicBezTo>
                  <a:pt x="4075100" y="1476448"/>
                  <a:pt x="4256477" y="2667230"/>
                  <a:pt x="4209141" y="4446753"/>
                </a:cubicBezTo>
                <a:cubicBezTo>
                  <a:pt x="2121997" y="4282971"/>
                  <a:pt x="1121341" y="4429412"/>
                  <a:pt x="0" y="4446753"/>
                </a:cubicBezTo>
                <a:cubicBezTo>
                  <a:pt x="153013" y="3773187"/>
                  <a:pt x="-130336" y="805791"/>
                  <a:pt x="0" y="0"/>
                </a:cubicBezTo>
                <a:close/>
              </a:path>
              <a:path w="4209141" h="4446753" stroke="0" extrusionOk="0">
                <a:moveTo>
                  <a:pt x="0" y="0"/>
                </a:moveTo>
                <a:cubicBezTo>
                  <a:pt x="2056041" y="-5983"/>
                  <a:pt x="3523459" y="-19429"/>
                  <a:pt x="4209141" y="0"/>
                </a:cubicBezTo>
                <a:cubicBezTo>
                  <a:pt x="4315980" y="1722133"/>
                  <a:pt x="4284409" y="2571575"/>
                  <a:pt x="4209141" y="4446753"/>
                </a:cubicBezTo>
                <a:cubicBezTo>
                  <a:pt x="2261153" y="4305031"/>
                  <a:pt x="1730931" y="4379119"/>
                  <a:pt x="0" y="4446753"/>
                </a:cubicBezTo>
                <a:cubicBezTo>
                  <a:pt x="-104339" y="2916819"/>
                  <a:pt x="153034" y="1465016"/>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spTree>
    <p:extLst>
      <p:ext uri="{BB962C8B-B14F-4D97-AF65-F5344CB8AC3E}">
        <p14:creationId xmlns:p14="http://schemas.microsoft.com/office/powerpoint/2010/main" val="26726977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63A8896-22BE-C797-732A-B70CCD410034}"/>
              </a:ext>
            </a:extLst>
          </p:cNvPr>
          <p:cNvSpPr/>
          <p:nvPr/>
        </p:nvSpPr>
        <p:spPr>
          <a:xfrm>
            <a:off x="6757851" y="2664823"/>
            <a:ext cx="2508069" cy="3222171"/>
          </a:xfrm>
          <a:prstGeom prst="rect">
            <a:avLst/>
          </a:prstGeom>
          <a:solidFill>
            <a:srgbClr val="B89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230880" y="355580"/>
            <a:ext cx="5747657" cy="338554"/>
          </a:xfrm>
          <a:prstGeom prst="rect">
            <a:avLst/>
          </a:prstGeom>
        </p:spPr>
        <p:txBody>
          <a:bodyPr wrap="square">
            <a:spAutoFit/>
          </a:bodyPr>
          <a:lstStyle/>
          <a:p>
            <a:pPr algn="ctr" rtl="1"/>
            <a:r>
              <a:rPr lang="fa-IR" sz="1600" b="1" dirty="0">
                <a:cs typeface="B Titr" panose="00000700000000000000" pitchFamily="2" charset="-78"/>
              </a:rPr>
              <a:t>مطرح شدن به عنوان گزینه تصدی وزارت امور خارجه</a:t>
            </a:r>
            <a:endParaRPr lang="en-US" sz="1600" dirty="0">
              <a:cs typeface="B Titr" panose="00000700000000000000" pitchFamily="2" charset="-78"/>
            </a:endParaRPr>
          </a:p>
        </p:txBody>
      </p:sp>
      <p:sp>
        <p:nvSpPr>
          <p:cNvPr id="3" name="Rectangle 2"/>
          <p:cNvSpPr/>
          <p:nvPr/>
        </p:nvSpPr>
        <p:spPr>
          <a:xfrm>
            <a:off x="620798" y="1096228"/>
            <a:ext cx="5945466" cy="1685077"/>
          </a:xfrm>
          <a:prstGeom prst="rect">
            <a:avLst/>
          </a:prstGeom>
        </p:spPr>
        <p:txBody>
          <a:bodyPr wrap="square">
            <a:spAutoFit/>
          </a:bodyPr>
          <a:lstStyle/>
          <a:p>
            <a:pPr algn="justLow" rtl="1">
              <a:lnSpc>
                <a:spcPct val="200000"/>
              </a:lnSpc>
            </a:pPr>
            <a:r>
              <a:rPr lang="fa-IR" dirty="0">
                <a:cs typeface="B Nazanin" panose="00000400000000000000" pitchFamily="2" charset="-78"/>
              </a:rPr>
              <a:t>پس از استعفای ضمنی محمدجواد ظریف، نام امیرعبداللهیان به عنوان یکی از گزینه‌های تصدی سمت وزارت که نزدیک به علی لاریجانی رئیس مجلس وقت ایران بود توسط برخی از رسانه‌ها مطرح شد.</a:t>
            </a:r>
            <a:endParaRPr lang="en-US" dirty="0">
              <a:cs typeface="B Nazanin" panose="00000400000000000000" pitchFamily="2" charset="-78"/>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830348" y="1379699"/>
            <a:ext cx="3895743" cy="2595539"/>
          </a:xfrm>
          <a:custGeom>
            <a:avLst/>
            <a:gdLst>
              <a:gd name="connsiteX0" fmla="*/ 0 w 3895743"/>
              <a:gd name="connsiteY0" fmla="*/ 0 h 2595539"/>
              <a:gd name="connsiteX1" fmla="*/ 3895743 w 3895743"/>
              <a:gd name="connsiteY1" fmla="*/ 0 h 2595539"/>
              <a:gd name="connsiteX2" fmla="*/ 3895743 w 3895743"/>
              <a:gd name="connsiteY2" fmla="*/ 2595539 h 2595539"/>
              <a:gd name="connsiteX3" fmla="*/ 0 w 3895743"/>
              <a:gd name="connsiteY3" fmla="*/ 2595539 h 2595539"/>
              <a:gd name="connsiteX4" fmla="*/ 0 w 3895743"/>
              <a:gd name="connsiteY4" fmla="*/ 0 h 25955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5743" h="2595539" fill="none" extrusionOk="0">
                <a:moveTo>
                  <a:pt x="0" y="0"/>
                </a:moveTo>
                <a:cubicBezTo>
                  <a:pt x="573550" y="-33567"/>
                  <a:pt x="2934295" y="-55772"/>
                  <a:pt x="3895743" y="0"/>
                </a:cubicBezTo>
                <a:cubicBezTo>
                  <a:pt x="3761702" y="1011739"/>
                  <a:pt x="3943079" y="1485086"/>
                  <a:pt x="3895743" y="2595539"/>
                </a:cubicBezTo>
                <a:cubicBezTo>
                  <a:pt x="2260104" y="2431757"/>
                  <a:pt x="916165" y="2578198"/>
                  <a:pt x="0" y="2595539"/>
                </a:cubicBezTo>
                <a:cubicBezTo>
                  <a:pt x="153013" y="2100509"/>
                  <a:pt x="-130336" y="574632"/>
                  <a:pt x="0" y="0"/>
                </a:cubicBezTo>
                <a:close/>
              </a:path>
              <a:path w="3895743" h="2595539" stroke="0" extrusionOk="0">
                <a:moveTo>
                  <a:pt x="0" y="0"/>
                </a:moveTo>
                <a:cubicBezTo>
                  <a:pt x="1284419" y="-5983"/>
                  <a:pt x="3236741" y="-19429"/>
                  <a:pt x="3895743" y="0"/>
                </a:cubicBezTo>
                <a:cubicBezTo>
                  <a:pt x="4002582" y="436226"/>
                  <a:pt x="3971011" y="2146318"/>
                  <a:pt x="3895743" y="2595539"/>
                </a:cubicBezTo>
                <a:cubicBezTo>
                  <a:pt x="2190521" y="2453817"/>
                  <a:pt x="697704" y="2527905"/>
                  <a:pt x="0" y="2595539"/>
                </a:cubicBezTo>
                <a:cubicBezTo>
                  <a:pt x="-104339" y="1849094"/>
                  <a:pt x="153034" y="563559"/>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395076" y="3200225"/>
            <a:ext cx="4181381" cy="3312542"/>
          </a:xfrm>
          <a:custGeom>
            <a:avLst/>
            <a:gdLst>
              <a:gd name="connsiteX0" fmla="*/ 0 w 4181381"/>
              <a:gd name="connsiteY0" fmla="*/ 0 h 3312542"/>
              <a:gd name="connsiteX1" fmla="*/ 4181381 w 4181381"/>
              <a:gd name="connsiteY1" fmla="*/ 0 h 3312542"/>
              <a:gd name="connsiteX2" fmla="*/ 4181381 w 4181381"/>
              <a:gd name="connsiteY2" fmla="*/ 3312542 h 3312542"/>
              <a:gd name="connsiteX3" fmla="*/ 0 w 4181381"/>
              <a:gd name="connsiteY3" fmla="*/ 3312542 h 3312542"/>
              <a:gd name="connsiteX4" fmla="*/ 0 w 4181381"/>
              <a:gd name="connsiteY4" fmla="*/ 0 h 3312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1381" h="3312542" fill="none" extrusionOk="0">
                <a:moveTo>
                  <a:pt x="0" y="0"/>
                </a:moveTo>
                <a:cubicBezTo>
                  <a:pt x="505860" y="-33567"/>
                  <a:pt x="3666959" y="-55772"/>
                  <a:pt x="4181381" y="0"/>
                </a:cubicBezTo>
                <a:cubicBezTo>
                  <a:pt x="4047340" y="1516959"/>
                  <a:pt x="4228717" y="2001808"/>
                  <a:pt x="4181381" y="3312542"/>
                </a:cubicBezTo>
                <a:cubicBezTo>
                  <a:pt x="2360920" y="3148760"/>
                  <a:pt x="1687672" y="3295201"/>
                  <a:pt x="0" y="3312542"/>
                </a:cubicBezTo>
                <a:cubicBezTo>
                  <a:pt x="153013" y="2175392"/>
                  <a:pt x="-130336" y="1020615"/>
                  <a:pt x="0" y="0"/>
                </a:cubicBezTo>
                <a:close/>
              </a:path>
              <a:path w="4181381" h="3312542" stroke="0" extrusionOk="0">
                <a:moveTo>
                  <a:pt x="0" y="0"/>
                </a:moveTo>
                <a:cubicBezTo>
                  <a:pt x="1817278" y="-5983"/>
                  <a:pt x="3660778" y="-19429"/>
                  <a:pt x="4181381" y="0"/>
                </a:cubicBezTo>
                <a:cubicBezTo>
                  <a:pt x="4288220" y="1617442"/>
                  <a:pt x="4256649" y="1706835"/>
                  <a:pt x="4181381" y="3312542"/>
                </a:cubicBezTo>
                <a:cubicBezTo>
                  <a:pt x="3026008" y="3170820"/>
                  <a:pt x="1736564" y="3244908"/>
                  <a:pt x="0" y="3312542"/>
                </a:cubicBezTo>
                <a:cubicBezTo>
                  <a:pt x="-104339" y="2712935"/>
                  <a:pt x="153034" y="867920"/>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spTree>
    <p:extLst>
      <p:ext uri="{BB962C8B-B14F-4D97-AF65-F5344CB8AC3E}">
        <p14:creationId xmlns:p14="http://schemas.microsoft.com/office/powerpoint/2010/main" val="6556232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729F125-9D3D-99AF-A005-5E609D6C339D}"/>
              </a:ext>
            </a:extLst>
          </p:cNvPr>
          <p:cNvSpPr/>
          <p:nvPr/>
        </p:nvSpPr>
        <p:spPr>
          <a:xfrm>
            <a:off x="104503" y="1776549"/>
            <a:ext cx="4920343" cy="2037805"/>
          </a:xfrm>
          <a:prstGeom prst="rect">
            <a:avLst/>
          </a:prstGeom>
          <a:solidFill>
            <a:srgbClr val="B89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257006" y="343798"/>
            <a:ext cx="5686697" cy="400110"/>
          </a:xfrm>
          <a:prstGeom prst="rect">
            <a:avLst/>
          </a:prstGeom>
        </p:spPr>
        <p:txBody>
          <a:bodyPr wrap="square">
            <a:spAutoFit/>
          </a:bodyPr>
          <a:lstStyle/>
          <a:p>
            <a:pPr algn="ctr" rtl="1"/>
            <a:r>
              <a:rPr lang="fa-IR" sz="2000" b="1" dirty="0">
                <a:cs typeface="B Titr" panose="00000700000000000000" pitchFamily="2" charset="-78"/>
              </a:rPr>
              <a:t>سوابق اجرائی</a:t>
            </a:r>
            <a:endParaRPr lang="en-US" sz="2000" dirty="0">
              <a:cs typeface="B Titr" panose="00000700000000000000" pitchFamily="2" charset="-78"/>
            </a:endParaRPr>
          </a:p>
        </p:txBody>
      </p:sp>
      <p:sp>
        <p:nvSpPr>
          <p:cNvPr id="4" name="Rectangle 1"/>
          <p:cNvSpPr>
            <a:spLocks noChangeArrowheads="1"/>
          </p:cNvSpPr>
          <p:nvPr/>
        </p:nvSpPr>
        <p:spPr bwMode="auto">
          <a:xfrm>
            <a:off x="809814" y="3723632"/>
            <a:ext cx="10972969" cy="2862322"/>
          </a:xfrm>
          <a:prstGeom prst="rect">
            <a:avLst/>
          </a:prstGeom>
        </p:spPr>
        <p:txBody>
          <a:bodyPr wrap="square">
            <a:spAutoFit/>
          </a:bodyPr>
          <a:lstStyle/>
          <a:p>
            <a:pPr marL="285750" indent="-285750" algn="justLow" rtl="1">
              <a:lnSpc>
                <a:spcPct val="200000"/>
              </a:lnSpc>
              <a:buFont typeface="Wingdings" panose="05000000000000000000" pitchFamily="2" charset="2"/>
              <a:buChar char="q"/>
            </a:pPr>
            <a:r>
              <a:rPr lang="ar-SA" altLang="en-US" dirty="0">
                <a:cs typeface="B Nazanin" panose="00000400000000000000" pitchFamily="2" charset="-78"/>
              </a:rPr>
              <a:t>دستیار ویژه رئیس مجلس و مدیرکل امور بین‌الملل مجلس شورای اسلامی (</a:t>
            </a:r>
            <a:r>
              <a:rPr lang="fa-IR" altLang="en-US" dirty="0">
                <a:cs typeface="B Nazanin" panose="00000400000000000000" pitchFamily="2" charset="-78"/>
              </a:rPr>
              <a:t>۱۳۹۵</a:t>
            </a:r>
            <a:r>
              <a:rPr lang="ar-SA" altLang="en-US" dirty="0">
                <a:cs typeface="B Nazanin" panose="00000400000000000000" pitchFamily="2" charset="-78"/>
              </a:rPr>
              <a:t> تاکنون)</a:t>
            </a:r>
            <a:r>
              <a:rPr lang="en-US" altLang="en-US" dirty="0">
                <a:cs typeface="B Nazanin" panose="00000400000000000000" pitchFamily="2" charset="-78"/>
              </a:rPr>
              <a:t> </a:t>
            </a:r>
          </a:p>
          <a:p>
            <a:pPr marL="285750" indent="-285750" algn="justLow" rtl="1">
              <a:lnSpc>
                <a:spcPct val="200000"/>
              </a:lnSpc>
              <a:buFont typeface="Wingdings" panose="05000000000000000000" pitchFamily="2" charset="2"/>
              <a:buChar char="q"/>
            </a:pPr>
            <a:r>
              <a:rPr lang="ar-SA" altLang="en-US" dirty="0">
                <a:cs typeface="B Nazanin" panose="00000400000000000000" pitchFamily="2" charset="-78"/>
              </a:rPr>
              <a:t>مشاور وزیر امور خارجه (</a:t>
            </a:r>
            <a:r>
              <a:rPr lang="fa-IR" altLang="en-US" dirty="0">
                <a:cs typeface="B Nazanin" panose="00000400000000000000" pitchFamily="2" charset="-78"/>
              </a:rPr>
              <a:t>۱۳۹۵</a:t>
            </a:r>
            <a:r>
              <a:rPr lang="ar-SA" altLang="en-US" dirty="0">
                <a:cs typeface="B Nazanin" panose="00000400000000000000" pitchFamily="2" charset="-78"/>
              </a:rPr>
              <a:t> تاکنون)</a:t>
            </a:r>
            <a:r>
              <a:rPr lang="en-US" altLang="en-US" dirty="0">
                <a:cs typeface="B Nazanin" panose="00000400000000000000" pitchFamily="2" charset="-78"/>
              </a:rPr>
              <a:t> </a:t>
            </a:r>
          </a:p>
          <a:p>
            <a:pPr marL="285750" indent="-285750" algn="justLow" rtl="1">
              <a:lnSpc>
                <a:spcPct val="200000"/>
              </a:lnSpc>
              <a:buFont typeface="Wingdings" panose="05000000000000000000" pitchFamily="2" charset="2"/>
              <a:buChar char="q"/>
            </a:pPr>
            <a:r>
              <a:rPr lang="ar-SA" altLang="en-US" dirty="0">
                <a:cs typeface="B Nazanin" panose="00000400000000000000" pitchFamily="2" charset="-78"/>
              </a:rPr>
              <a:t>معاون عربی و آفریقایی وزارت امور خارجه (</a:t>
            </a:r>
            <a:r>
              <a:rPr lang="fa-IR" altLang="en-US" dirty="0">
                <a:cs typeface="B Nazanin" panose="00000400000000000000" pitchFamily="2" charset="-78"/>
              </a:rPr>
              <a:t>۱۳۹۵</a:t>
            </a:r>
            <a:r>
              <a:rPr lang="ar-SA" altLang="en-US" dirty="0">
                <a:cs typeface="B Nazanin" panose="00000400000000000000" pitchFamily="2" charset="-78"/>
              </a:rPr>
              <a:t> تا </a:t>
            </a:r>
            <a:r>
              <a:rPr lang="fa-IR" altLang="en-US" dirty="0">
                <a:cs typeface="B Nazanin" panose="00000400000000000000" pitchFamily="2" charset="-78"/>
              </a:rPr>
              <a:t>۱۳۹۰</a:t>
            </a:r>
            <a:r>
              <a:rPr lang="ar-SA" altLang="en-US" dirty="0">
                <a:cs typeface="B Nazanin" panose="00000400000000000000" pitchFamily="2" charset="-78"/>
              </a:rPr>
              <a:t>) در دوره وزارت علی‌اکبر صالحی و محمدجواد ظریف</a:t>
            </a:r>
            <a:r>
              <a:rPr lang="en-US" altLang="en-US" dirty="0">
                <a:cs typeface="B Nazanin" panose="00000400000000000000" pitchFamily="2" charset="-78"/>
              </a:rPr>
              <a:t> </a:t>
            </a:r>
          </a:p>
          <a:p>
            <a:pPr marL="285750" indent="-285750" algn="justLow" rtl="1">
              <a:lnSpc>
                <a:spcPct val="200000"/>
              </a:lnSpc>
              <a:buFont typeface="Wingdings" panose="05000000000000000000" pitchFamily="2" charset="2"/>
              <a:buChar char="q"/>
            </a:pPr>
            <a:r>
              <a:rPr lang="ar-SA" altLang="en-US" dirty="0">
                <a:cs typeface="B Nazanin" panose="00000400000000000000" pitchFamily="2" charset="-78"/>
              </a:rPr>
              <a:t>مدیر کل خلیج فارس و خاورمیانه وزارت امور خارجه (</a:t>
            </a:r>
            <a:r>
              <a:rPr lang="fa-IR" altLang="en-US" dirty="0">
                <a:cs typeface="B Nazanin" panose="00000400000000000000" pitchFamily="2" charset="-78"/>
              </a:rPr>
              <a:t>۱۳۹۰</a:t>
            </a:r>
            <a:r>
              <a:rPr lang="ar-SA" altLang="en-US" dirty="0">
                <a:cs typeface="B Nazanin" panose="00000400000000000000" pitchFamily="2" charset="-78"/>
              </a:rPr>
              <a:t> تا </a:t>
            </a:r>
            <a:r>
              <a:rPr lang="fa-IR" altLang="en-US" dirty="0">
                <a:cs typeface="B Nazanin" panose="00000400000000000000" pitchFamily="2" charset="-78"/>
              </a:rPr>
              <a:t>۱۳۸۹</a:t>
            </a:r>
            <a:r>
              <a:rPr lang="ar-SA" altLang="en-US" dirty="0">
                <a:cs typeface="B Nazanin" panose="00000400000000000000" pitchFamily="2" charset="-78"/>
              </a:rPr>
              <a:t>)</a:t>
            </a:r>
            <a:r>
              <a:rPr lang="en-US" altLang="en-US" dirty="0">
                <a:cs typeface="B Nazanin" panose="00000400000000000000" pitchFamily="2" charset="-78"/>
              </a:rPr>
              <a:t> </a:t>
            </a:r>
          </a:p>
          <a:p>
            <a:pPr marL="285750" indent="-285750" algn="justLow" rtl="1">
              <a:lnSpc>
                <a:spcPct val="200000"/>
              </a:lnSpc>
              <a:buFont typeface="Wingdings" panose="05000000000000000000" pitchFamily="2" charset="2"/>
              <a:buChar char="q"/>
            </a:pPr>
            <a:r>
              <a:rPr lang="ar-SA" altLang="en-US" dirty="0">
                <a:cs typeface="B Nazanin" panose="00000400000000000000" pitchFamily="2" charset="-78"/>
              </a:rPr>
              <a:t>سفیر جمهوری اسلامی ایران در بحرین (</a:t>
            </a:r>
            <a:r>
              <a:rPr lang="fa-IR" altLang="en-US" dirty="0">
                <a:cs typeface="B Nazanin" panose="00000400000000000000" pitchFamily="2" charset="-78"/>
              </a:rPr>
              <a:t>۱۳۸۹</a:t>
            </a:r>
            <a:r>
              <a:rPr lang="ar-SA" altLang="en-US" dirty="0">
                <a:cs typeface="B Nazanin" panose="00000400000000000000" pitchFamily="2" charset="-78"/>
              </a:rPr>
              <a:t> تا </a:t>
            </a:r>
            <a:r>
              <a:rPr lang="fa-IR" altLang="en-US" dirty="0">
                <a:cs typeface="B Nazanin" panose="00000400000000000000" pitchFamily="2" charset="-78"/>
              </a:rPr>
              <a:t>۱۳۸۶</a:t>
            </a:r>
            <a:r>
              <a:rPr lang="ar-SA" altLang="en-US" dirty="0">
                <a:cs typeface="B Nazanin" panose="00000400000000000000" pitchFamily="2" charset="-78"/>
              </a:rPr>
              <a:t>)</a:t>
            </a:r>
            <a:r>
              <a:rPr lang="en-US" altLang="en-US" dirty="0">
                <a:cs typeface="B Nazanin" panose="00000400000000000000" pitchFamily="2" charset="-78"/>
              </a:rPr>
              <a:t> </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4766" y="1520620"/>
            <a:ext cx="3975010" cy="2659944"/>
          </a:xfrm>
          <a:custGeom>
            <a:avLst/>
            <a:gdLst>
              <a:gd name="connsiteX0" fmla="*/ 0 w 3975010"/>
              <a:gd name="connsiteY0" fmla="*/ 0 h 2659944"/>
              <a:gd name="connsiteX1" fmla="*/ 3975010 w 3975010"/>
              <a:gd name="connsiteY1" fmla="*/ 0 h 2659944"/>
              <a:gd name="connsiteX2" fmla="*/ 3975010 w 3975010"/>
              <a:gd name="connsiteY2" fmla="*/ 2659944 h 2659944"/>
              <a:gd name="connsiteX3" fmla="*/ 0 w 3975010"/>
              <a:gd name="connsiteY3" fmla="*/ 2659944 h 2659944"/>
              <a:gd name="connsiteX4" fmla="*/ 0 w 3975010"/>
              <a:gd name="connsiteY4" fmla="*/ 0 h 2659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5010" h="2659944" fill="none" extrusionOk="0">
                <a:moveTo>
                  <a:pt x="0" y="0"/>
                </a:moveTo>
                <a:cubicBezTo>
                  <a:pt x="1721101" y="-33567"/>
                  <a:pt x="3523222" y="-55772"/>
                  <a:pt x="3975010" y="0"/>
                </a:cubicBezTo>
                <a:cubicBezTo>
                  <a:pt x="3840969" y="776593"/>
                  <a:pt x="4022346" y="2203134"/>
                  <a:pt x="3975010" y="2659944"/>
                </a:cubicBezTo>
                <a:cubicBezTo>
                  <a:pt x="2216640" y="2496162"/>
                  <a:pt x="1534903" y="2642603"/>
                  <a:pt x="0" y="2659944"/>
                </a:cubicBezTo>
                <a:cubicBezTo>
                  <a:pt x="153013" y="2196357"/>
                  <a:pt x="-130336" y="686353"/>
                  <a:pt x="0" y="0"/>
                </a:cubicBezTo>
                <a:close/>
              </a:path>
              <a:path w="3975010" h="2659944" stroke="0" extrusionOk="0">
                <a:moveTo>
                  <a:pt x="0" y="0"/>
                </a:moveTo>
                <a:cubicBezTo>
                  <a:pt x="1225215" y="-5983"/>
                  <a:pt x="3256842" y="-19429"/>
                  <a:pt x="3975010" y="0"/>
                </a:cubicBezTo>
                <a:cubicBezTo>
                  <a:pt x="4081849" y="788661"/>
                  <a:pt x="4050278" y="1843775"/>
                  <a:pt x="3975010" y="2659944"/>
                </a:cubicBezTo>
                <a:cubicBezTo>
                  <a:pt x="3369703" y="2518222"/>
                  <a:pt x="1409666" y="2592310"/>
                  <a:pt x="0" y="2659944"/>
                </a:cubicBezTo>
                <a:cubicBezTo>
                  <a:pt x="-104339" y="1930108"/>
                  <a:pt x="153034" y="806242"/>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sp>
        <p:nvSpPr>
          <p:cNvPr id="6" name="Rectangle 5">
            <a:extLst>
              <a:ext uri="{FF2B5EF4-FFF2-40B4-BE49-F238E27FC236}">
                <a16:creationId xmlns:a16="http://schemas.microsoft.com/office/drawing/2014/main" id="{1D950A72-D3DF-9A82-0ADD-CBEF83B877A6}"/>
              </a:ext>
            </a:extLst>
          </p:cNvPr>
          <p:cNvSpPr/>
          <p:nvPr/>
        </p:nvSpPr>
        <p:spPr>
          <a:xfrm>
            <a:off x="7092681" y="1181568"/>
            <a:ext cx="4920343" cy="2037805"/>
          </a:xfrm>
          <a:prstGeom prst="rect">
            <a:avLst/>
          </a:prstGeom>
          <a:solidFill>
            <a:srgbClr val="B89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2C76F380-6236-4B2D-648C-A0B7ABC21A3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705460" y="1900549"/>
            <a:ext cx="3002135" cy="1738078"/>
          </a:xfrm>
          <a:custGeom>
            <a:avLst/>
            <a:gdLst>
              <a:gd name="connsiteX0" fmla="*/ 0 w 3002135"/>
              <a:gd name="connsiteY0" fmla="*/ 0 h 1738078"/>
              <a:gd name="connsiteX1" fmla="*/ 3002135 w 3002135"/>
              <a:gd name="connsiteY1" fmla="*/ 0 h 1738078"/>
              <a:gd name="connsiteX2" fmla="*/ 3002135 w 3002135"/>
              <a:gd name="connsiteY2" fmla="*/ 1738078 h 1738078"/>
              <a:gd name="connsiteX3" fmla="*/ 0 w 3002135"/>
              <a:gd name="connsiteY3" fmla="*/ 1738078 h 1738078"/>
              <a:gd name="connsiteX4" fmla="*/ 0 w 3002135"/>
              <a:gd name="connsiteY4" fmla="*/ 0 h 1738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2135" h="1738078" fill="none" extrusionOk="0">
                <a:moveTo>
                  <a:pt x="0" y="0"/>
                </a:moveTo>
                <a:cubicBezTo>
                  <a:pt x="1486379" y="-33567"/>
                  <a:pt x="1506690" y="-55772"/>
                  <a:pt x="3002135" y="0"/>
                </a:cubicBezTo>
                <a:cubicBezTo>
                  <a:pt x="3075724" y="666660"/>
                  <a:pt x="2886841" y="963764"/>
                  <a:pt x="3002135" y="1738078"/>
                </a:cubicBezTo>
                <a:cubicBezTo>
                  <a:pt x="1910033" y="1574296"/>
                  <a:pt x="385541" y="1720737"/>
                  <a:pt x="0" y="1738078"/>
                </a:cubicBezTo>
                <a:cubicBezTo>
                  <a:pt x="-122797" y="1084563"/>
                  <a:pt x="-56924" y="390525"/>
                  <a:pt x="0" y="0"/>
                </a:cubicBezTo>
                <a:close/>
              </a:path>
              <a:path w="3002135" h="1738078" stroke="0" extrusionOk="0">
                <a:moveTo>
                  <a:pt x="0" y="0"/>
                </a:moveTo>
                <a:cubicBezTo>
                  <a:pt x="1423398" y="-5983"/>
                  <a:pt x="2185270" y="-19429"/>
                  <a:pt x="3002135" y="0"/>
                </a:cubicBezTo>
                <a:cubicBezTo>
                  <a:pt x="2892287" y="437471"/>
                  <a:pt x="3005559" y="960136"/>
                  <a:pt x="3002135" y="1738078"/>
                </a:cubicBezTo>
                <a:cubicBezTo>
                  <a:pt x="2138736" y="1596356"/>
                  <a:pt x="349174" y="1670444"/>
                  <a:pt x="0" y="1738078"/>
                </a:cubicBezTo>
                <a:cubicBezTo>
                  <a:pt x="43413" y="1204919"/>
                  <a:pt x="111159" y="808152"/>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spTree>
    <p:extLst>
      <p:ext uri="{BB962C8B-B14F-4D97-AF65-F5344CB8AC3E}">
        <p14:creationId xmlns:p14="http://schemas.microsoft.com/office/powerpoint/2010/main" val="11606225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72DF676-00C0-2D10-B4ED-37A4EB762A72}"/>
              </a:ext>
            </a:extLst>
          </p:cNvPr>
          <p:cNvSpPr/>
          <p:nvPr/>
        </p:nvSpPr>
        <p:spPr>
          <a:xfrm>
            <a:off x="5362731" y="4234405"/>
            <a:ext cx="3694183" cy="2037805"/>
          </a:xfrm>
          <a:prstGeom prst="rect">
            <a:avLst/>
          </a:prstGeom>
          <a:solidFill>
            <a:srgbClr val="B89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6BFF3E1F-A1E8-E69C-0E7B-5BF4E2758C35}"/>
              </a:ext>
            </a:extLst>
          </p:cNvPr>
          <p:cNvSpPr/>
          <p:nvPr/>
        </p:nvSpPr>
        <p:spPr>
          <a:xfrm>
            <a:off x="1044496" y="3132288"/>
            <a:ext cx="4920343" cy="2037805"/>
          </a:xfrm>
          <a:prstGeom prst="rect">
            <a:avLst/>
          </a:prstGeom>
          <a:solidFill>
            <a:srgbClr val="B89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1"/>
          <p:cNvSpPr>
            <a:spLocks noChangeArrowheads="1"/>
          </p:cNvSpPr>
          <p:nvPr/>
        </p:nvSpPr>
        <p:spPr bwMode="auto">
          <a:xfrm>
            <a:off x="6227162" y="365004"/>
            <a:ext cx="5631109" cy="3901068"/>
          </a:xfrm>
          <a:prstGeom prst="rect">
            <a:avLst/>
          </a:prstGeom>
        </p:spPr>
        <p:txBody>
          <a:bodyPr wrap="square">
            <a:spAutoFit/>
          </a:bodyPr>
          <a:lstStyle/>
          <a:p>
            <a:pPr marL="285750" indent="-285750" algn="justLow" rtl="1">
              <a:lnSpc>
                <a:spcPct val="200000"/>
              </a:lnSpc>
              <a:buFont typeface="Wingdings" panose="05000000000000000000" pitchFamily="2" charset="2"/>
              <a:buChar char="q"/>
            </a:pPr>
            <a:endParaRPr lang="en-US" altLang="en-US" dirty="0">
              <a:cs typeface="B Nazanin" panose="00000400000000000000" pitchFamily="2" charset="-78"/>
            </a:endParaRPr>
          </a:p>
          <a:p>
            <a:pPr marL="285750" indent="-285750" algn="justLow" rtl="1">
              <a:lnSpc>
                <a:spcPct val="200000"/>
              </a:lnSpc>
              <a:buFont typeface="Wingdings" panose="05000000000000000000" pitchFamily="2" charset="2"/>
              <a:buChar char="q"/>
            </a:pPr>
            <a:r>
              <a:rPr lang="ar-SA" altLang="en-US" dirty="0">
                <a:cs typeface="B Nazanin" panose="00000400000000000000" pitchFamily="2" charset="-78"/>
              </a:rPr>
              <a:t>رئیس ستاد ویژه عراق در وزارت امور خارجه (</a:t>
            </a:r>
            <a:r>
              <a:rPr lang="fa-IR" altLang="en-US" dirty="0">
                <a:cs typeface="B Nazanin" panose="00000400000000000000" pitchFamily="2" charset="-78"/>
              </a:rPr>
              <a:t>۱۳۸۶</a:t>
            </a:r>
            <a:r>
              <a:rPr lang="ar-SA" altLang="en-US" dirty="0">
                <a:cs typeface="B Nazanin" panose="00000400000000000000" pitchFamily="2" charset="-78"/>
              </a:rPr>
              <a:t> تا </a:t>
            </a:r>
            <a:r>
              <a:rPr lang="fa-IR" altLang="en-US" dirty="0">
                <a:cs typeface="B Nazanin" panose="00000400000000000000" pitchFamily="2" charset="-78"/>
              </a:rPr>
              <a:t>۱۳۸۵)</a:t>
            </a:r>
            <a:r>
              <a:rPr lang="en-US" altLang="en-US" dirty="0">
                <a:cs typeface="B Nazanin" panose="00000400000000000000" pitchFamily="2" charset="-78"/>
              </a:rPr>
              <a:t> </a:t>
            </a:r>
          </a:p>
          <a:p>
            <a:pPr marL="285750" indent="-285750" algn="justLow" rtl="1">
              <a:lnSpc>
                <a:spcPct val="200000"/>
              </a:lnSpc>
              <a:buFont typeface="Wingdings" panose="05000000000000000000" pitchFamily="2" charset="2"/>
              <a:buChar char="q"/>
            </a:pPr>
            <a:r>
              <a:rPr lang="ar-SA" altLang="en-US" dirty="0">
                <a:cs typeface="B Nazanin" panose="00000400000000000000" pitchFamily="2" charset="-78"/>
              </a:rPr>
              <a:t>معاون مدیرکل خلیج فارس وزارت امور خارجه (</a:t>
            </a:r>
            <a:r>
              <a:rPr lang="fa-IR" altLang="en-US" dirty="0">
                <a:cs typeface="B Nazanin" panose="00000400000000000000" pitchFamily="2" charset="-78"/>
              </a:rPr>
              <a:t>۱۳۸۶</a:t>
            </a:r>
            <a:r>
              <a:rPr lang="ar-SA" altLang="en-US" dirty="0">
                <a:cs typeface="B Nazanin" panose="00000400000000000000" pitchFamily="2" charset="-78"/>
              </a:rPr>
              <a:t> تا </a:t>
            </a:r>
            <a:r>
              <a:rPr lang="fa-IR" altLang="en-US" dirty="0">
                <a:cs typeface="B Nazanin" panose="00000400000000000000" pitchFamily="2" charset="-78"/>
              </a:rPr>
              <a:t>۱۳۸۵)</a:t>
            </a:r>
            <a:r>
              <a:rPr lang="en-US" altLang="en-US" dirty="0">
                <a:cs typeface="B Nazanin" panose="00000400000000000000" pitchFamily="2" charset="-78"/>
              </a:rPr>
              <a:t> </a:t>
            </a:r>
          </a:p>
          <a:p>
            <a:pPr marL="285750" indent="-285750" algn="justLow" rtl="1">
              <a:lnSpc>
                <a:spcPct val="200000"/>
              </a:lnSpc>
              <a:buFont typeface="Wingdings" panose="05000000000000000000" pitchFamily="2" charset="2"/>
              <a:buChar char="q"/>
            </a:pPr>
            <a:r>
              <a:rPr lang="ar-SA" altLang="en-US" dirty="0">
                <a:cs typeface="B Nazanin" panose="00000400000000000000" pitchFamily="2" charset="-78"/>
              </a:rPr>
              <a:t>معاون دستیار ویژه وزیر امور خارجه در امور عراق (</a:t>
            </a:r>
            <a:r>
              <a:rPr lang="fa-IR" altLang="en-US" dirty="0">
                <a:cs typeface="B Nazanin" panose="00000400000000000000" pitchFamily="2" charset="-78"/>
              </a:rPr>
              <a:t>۱۳۸۵</a:t>
            </a:r>
            <a:r>
              <a:rPr lang="ar-SA" altLang="en-US" dirty="0">
                <a:cs typeface="B Nazanin" panose="00000400000000000000" pitchFamily="2" charset="-78"/>
              </a:rPr>
              <a:t> تا </a:t>
            </a:r>
            <a:r>
              <a:rPr lang="fa-IR" altLang="en-US" dirty="0">
                <a:cs typeface="B Nazanin" panose="00000400000000000000" pitchFamily="2" charset="-78"/>
              </a:rPr>
              <a:t>۱۳۸۲</a:t>
            </a:r>
            <a:r>
              <a:rPr lang="ar-SA" altLang="en-US" dirty="0">
                <a:cs typeface="B Nazanin" panose="00000400000000000000" pitchFamily="2" charset="-78"/>
              </a:rPr>
              <a:t>)</a:t>
            </a:r>
            <a:r>
              <a:rPr lang="en-US" altLang="en-US" dirty="0">
                <a:cs typeface="B Nazanin" panose="00000400000000000000" pitchFamily="2" charset="-78"/>
              </a:rPr>
              <a:t> </a:t>
            </a:r>
          </a:p>
          <a:p>
            <a:pPr marL="285750" indent="-285750" algn="justLow" rtl="1">
              <a:lnSpc>
                <a:spcPct val="200000"/>
              </a:lnSpc>
              <a:buFont typeface="Wingdings" panose="05000000000000000000" pitchFamily="2" charset="2"/>
              <a:buChar char="q"/>
            </a:pPr>
            <a:r>
              <a:rPr lang="ar-SA" altLang="en-US" dirty="0">
                <a:cs typeface="B Nazanin" panose="00000400000000000000" pitchFamily="2" charset="-78"/>
              </a:rPr>
              <a:t>معاون اداره اول سیاسی خلیج فارس وزارت امور خارجه (</a:t>
            </a:r>
            <a:r>
              <a:rPr lang="fa-IR" altLang="en-US" dirty="0">
                <a:cs typeface="B Nazanin" panose="00000400000000000000" pitchFamily="2" charset="-78"/>
              </a:rPr>
              <a:t>۱۳۸۲</a:t>
            </a:r>
            <a:r>
              <a:rPr lang="ar-SA" altLang="en-US" dirty="0">
                <a:cs typeface="B Nazanin" panose="00000400000000000000" pitchFamily="2" charset="-78"/>
              </a:rPr>
              <a:t> تا </a:t>
            </a:r>
            <a:r>
              <a:rPr lang="fa-IR" altLang="en-US" dirty="0">
                <a:cs typeface="B Nazanin" panose="00000400000000000000" pitchFamily="2" charset="-78"/>
              </a:rPr>
              <a:t>۱۳۸۰</a:t>
            </a:r>
            <a:r>
              <a:rPr lang="ar-SA" altLang="en-US" dirty="0">
                <a:cs typeface="B Nazanin" panose="00000400000000000000" pitchFamily="2" charset="-78"/>
              </a:rPr>
              <a:t>)</a:t>
            </a:r>
            <a:r>
              <a:rPr lang="en-US" altLang="en-US" dirty="0">
                <a:cs typeface="B Nazanin" panose="00000400000000000000" pitchFamily="2" charset="-78"/>
              </a:rPr>
              <a:t> </a:t>
            </a:r>
          </a:p>
          <a:p>
            <a:pPr marL="285750" indent="-285750" algn="justLow" rtl="1">
              <a:lnSpc>
                <a:spcPct val="200000"/>
              </a:lnSpc>
              <a:buFont typeface="Wingdings" panose="05000000000000000000" pitchFamily="2" charset="2"/>
              <a:buChar char="q"/>
            </a:pPr>
            <a:r>
              <a:rPr lang="ar-SA" altLang="en-US" dirty="0">
                <a:cs typeface="B Nazanin" panose="00000400000000000000" pitchFamily="2" charset="-78"/>
              </a:rPr>
              <a:t>کارشناس و معاون سفارت جمهوری اسلامی ایران در بغداد </a:t>
            </a:r>
            <a:r>
              <a:rPr lang="fa-IR" altLang="en-US" dirty="0">
                <a:cs typeface="B Nazanin" panose="00000400000000000000" pitchFamily="2" charset="-78"/>
              </a:rPr>
              <a:t>(۱۳۸۰</a:t>
            </a:r>
            <a:r>
              <a:rPr lang="ar-SA" altLang="en-US" dirty="0">
                <a:cs typeface="B Nazanin" panose="00000400000000000000" pitchFamily="2" charset="-78"/>
              </a:rPr>
              <a:t> تا </a:t>
            </a:r>
            <a:r>
              <a:rPr lang="fa-IR" altLang="en-US" dirty="0">
                <a:cs typeface="B Nazanin" panose="00000400000000000000" pitchFamily="2" charset="-78"/>
              </a:rPr>
              <a:t>۱۳۷۶</a:t>
            </a:r>
            <a:r>
              <a:rPr lang="ar-SA" altLang="en-US" dirty="0">
                <a:cs typeface="B Nazanin" panose="00000400000000000000" pitchFamily="2" charset="-78"/>
              </a:rPr>
              <a:t>)</a:t>
            </a:r>
            <a:r>
              <a:rPr lang="en-US" altLang="en-US" dirty="0">
                <a:cs typeface="B Nazanin" panose="00000400000000000000" pitchFamily="2" charset="-78"/>
              </a:rPr>
              <a:t> </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7829" y="1253301"/>
            <a:ext cx="3470366" cy="2407566"/>
          </a:xfrm>
          <a:custGeom>
            <a:avLst/>
            <a:gdLst>
              <a:gd name="connsiteX0" fmla="*/ 0 w 3470366"/>
              <a:gd name="connsiteY0" fmla="*/ 0 h 2407566"/>
              <a:gd name="connsiteX1" fmla="*/ 3470366 w 3470366"/>
              <a:gd name="connsiteY1" fmla="*/ 0 h 2407566"/>
              <a:gd name="connsiteX2" fmla="*/ 3470366 w 3470366"/>
              <a:gd name="connsiteY2" fmla="*/ 2407566 h 2407566"/>
              <a:gd name="connsiteX3" fmla="*/ 0 w 3470366"/>
              <a:gd name="connsiteY3" fmla="*/ 2407566 h 2407566"/>
              <a:gd name="connsiteX4" fmla="*/ 0 w 3470366"/>
              <a:gd name="connsiteY4" fmla="*/ 0 h 2407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70366" h="2407566" fill="none" extrusionOk="0">
                <a:moveTo>
                  <a:pt x="0" y="0"/>
                </a:moveTo>
                <a:cubicBezTo>
                  <a:pt x="1265443" y="-33567"/>
                  <a:pt x="2995241" y="-55772"/>
                  <a:pt x="3470366" y="0"/>
                </a:cubicBezTo>
                <a:cubicBezTo>
                  <a:pt x="3336325" y="896941"/>
                  <a:pt x="3517702" y="1477370"/>
                  <a:pt x="3470366" y="2407566"/>
                </a:cubicBezTo>
                <a:cubicBezTo>
                  <a:pt x="3044342" y="2243784"/>
                  <a:pt x="741776" y="2390225"/>
                  <a:pt x="0" y="2407566"/>
                </a:cubicBezTo>
                <a:cubicBezTo>
                  <a:pt x="153013" y="1500108"/>
                  <a:pt x="-130336" y="579867"/>
                  <a:pt x="0" y="0"/>
                </a:cubicBezTo>
                <a:close/>
              </a:path>
              <a:path w="3470366" h="2407566" stroke="0" extrusionOk="0">
                <a:moveTo>
                  <a:pt x="0" y="0"/>
                </a:moveTo>
                <a:cubicBezTo>
                  <a:pt x="1436120" y="-5983"/>
                  <a:pt x="2261145" y="-19429"/>
                  <a:pt x="3470366" y="0"/>
                </a:cubicBezTo>
                <a:cubicBezTo>
                  <a:pt x="3577205" y="377030"/>
                  <a:pt x="3545634" y="1576262"/>
                  <a:pt x="3470366" y="2407566"/>
                </a:cubicBezTo>
                <a:cubicBezTo>
                  <a:pt x="2727956" y="2265844"/>
                  <a:pt x="1335825" y="2339932"/>
                  <a:pt x="0" y="2407566"/>
                </a:cubicBezTo>
                <a:cubicBezTo>
                  <a:pt x="-104339" y="1788418"/>
                  <a:pt x="153034" y="281375"/>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02560" y="3901781"/>
            <a:ext cx="3324602" cy="2407566"/>
          </a:xfrm>
          <a:custGeom>
            <a:avLst/>
            <a:gdLst>
              <a:gd name="connsiteX0" fmla="*/ 0 w 3324602"/>
              <a:gd name="connsiteY0" fmla="*/ 0 h 2407566"/>
              <a:gd name="connsiteX1" fmla="*/ 3324602 w 3324602"/>
              <a:gd name="connsiteY1" fmla="*/ 0 h 2407566"/>
              <a:gd name="connsiteX2" fmla="*/ 3324602 w 3324602"/>
              <a:gd name="connsiteY2" fmla="*/ 2407566 h 2407566"/>
              <a:gd name="connsiteX3" fmla="*/ 0 w 3324602"/>
              <a:gd name="connsiteY3" fmla="*/ 2407566 h 2407566"/>
              <a:gd name="connsiteX4" fmla="*/ 0 w 3324602"/>
              <a:gd name="connsiteY4" fmla="*/ 0 h 2407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4602" h="2407566" fill="none" extrusionOk="0">
                <a:moveTo>
                  <a:pt x="0" y="0"/>
                </a:moveTo>
                <a:cubicBezTo>
                  <a:pt x="680036" y="-33567"/>
                  <a:pt x="2060667" y="-55772"/>
                  <a:pt x="3324602" y="0"/>
                </a:cubicBezTo>
                <a:cubicBezTo>
                  <a:pt x="3190561" y="896941"/>
                  <a:pt x="3371938" y="1477370"/>
                  <a:pt x="3324602" y="2407566"/>
                </a:cubicBezTo>
                <a:cubicBezTo>
                  <a:pt x="1682585" y="2243784"/>
                  <a:pt x="348546" y="2390225"/>
                  <a:pt x="0" y="2407566"/>
                </a:cubicBezTo>
                <a:cubicBezTo>
                  <a:pt x="153013" y="1500108"/>
                  <a:pt x="-130336" y="579867"/>
                  <a:pt x="0" y="0"/>
                </a:cubicBezTo>
                <a:close/>
              </a:path>
              <a:path w="3324602" h="2407566" stroke="0" extrusionOk="0">
                <a:moveTo>
                  <a:pt x="0" y="0"/>
                </a:moveTo>
                <a:cubicBezTo>
                  <a:pt x="1297820" y="-5983"/>
                  <a:pt x="1951338" y="-19429"/>
                  <a:pt x="3324602" y="0"/>
                </a:cubicBezTo>
                <a:cubicBezTo>
                  <a:pt x="3431441" y="377030"/>
                  <a:pt x="3399870" y="1576262"/>
                  <a:pt x="3324602" y="2407566"/>
                </a:cubicBezTo>
                <a:cubicBezTo>
                  <a:pt x="2194036" y="2265844"/>
                  <a:pt x="1309023" y="2339932"/>
                  <a:pt x="0" y="2407566"/>
                </a:cubicBezTo>
                <a:cubicBezTo>
                  <a:pt x="-104339" y="1788418"/>
                  <a:pt x="153034" y="281375"/>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pic>
        <p:nvPicPr>
          <p:cNvPr id="8" name="Picture 7">
            <a:extLst>
              <a:ext uri="{FF2B5EF4-FFF2-40B4-BE49-F238E27FC236}">
                <a16:creationId xmlns:a16="http://schemas.microsoft.com/office/drawing/2014/main" id="{3EB99620-175E-EC5E-D664-77D28FB2B56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78242" y="3975249"/>
            <a:ext cx="4038843" cy="2260630"/>
          </a:xfrm>
          <a:custGeom>
            <a:avLst/>
            <a:gdLst>
              <a:gd name="connsiteX0" fmla="*/ 0 w 4038843"/>
              <a:gd name="connsiteY0" fmla="*/ 0 h 2260630"/>
              <a:gd name="connsiteX1" fmla="*/ 4038843 w 4038843"/>
              <a:gd name="connsiteY1" fmla="*/ 0 h 2260630"/>
              <a:gd name="connsiteX2" fmla="*/ 4038843 w 4038843"/>
              <a:gd name="connsiteY2" fmla="*/ 2260630 h 2260630"/>
              <a:gd name="connsiteX3" fmla="*/ 0 w 4038843"/>
              <a:gd name="connsiteY3" fmla="*/ 2260630 h 2260630"/>
              <a:gd name="connsiteX4" fmla="*/ 0 w 4038843"/>
              <a:gd name="connsiteY4" fmla="*/ 0 h 2260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8843" h="2260630" fill="none" extrusionOk="0">
                <a:moveTo>
                  <a:pt x="0" y="0"/>
                </a:moveTo>
                <a:cubicBezTo>
                  <a:pt x="1780617" y="-33567"/>
                  <a:pt x="2396758" y="-55772"/>
                  <a:pt x="4038843" y="0"/>
                </a:cubicBezTo>
                <a:cubicBezTo>
                  <a:pt x="3904802" y="911841"/>
                  <a:pt x="4086179" y="1854053"/>
                  <a:pt x="4038843" y="2260630"/>
                </a:cubicBezTo>
                <a:cubicBezTo>
                  <a:pt x="2107558" y="2096848"/>
                  <a:pt x="1845431" y="2243289"/>
                  <a:pt x="0" y="2260630"/>
                </a:cubicBezTo>
                <a:cubicBezTo>
                  <a:pt x="153013" y="1362954"/>
                  <a:pt x="-130336" y="808725"/>
                  <a:pt x="0" y="0"/>
                </a:cubicBezTo>
                <a:close/>
              </a:path>
              <a:path w="4038843" h="2260630" stroke="0" extrusionOk="0">
                <a:moveTo>
                  <a:pt x="0" y="0"/>
                </a:moveTo>
                <a:cubicBezTo>
                  <a:pt x="1725929" y="-5983"/>
                  <a:pt x="3490397" y="-19429"/>
                  <a:pt x="4038843" y="0"/>
                </a:cubicBezTo>
                <a:cubicBezTo>
                  <a:pt x="4145682" y="972856"/>
                  <a:pt x="4114111" y="1342699"/>
                  <a:pt x="4038843" y="2260630"/>
                </a:cubicBezTo>
                <a:cubicBezTo>
                  <a:pt x="2501198" y="2118908"/>
                  <a:pt x="1592715" y="2192996"/>
                  <a:pt x="0" y="2260630"/>
                </a:cubicBezTo>
                <a:cubicBezTo>
                  <a:pt x="-104339" y="1413577"/>
                  <a:pt x="153034" y="763739"/>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sp>
        <p:nvSpPr>
          <p:cNvPr id="9" name="Rectangle 8">
            <a:extLst>
              <a:ext uri="{FF2B5EF4-FFF2-40B4-BE49-F238E27FC236}">
                <a16:creationId xmlns:a16="http://schemas.microsoft.com/office/drawing/2014/main" id="{2744E355-739C-210A-3966-6C27EA86C425}"/>
              </a:ext>
            </a:extLst>
          </p:cNvPr>
          <p:cNvSpPr/>
          <p:nvPr/>
        </p:nvSpPr>
        <p:spPr>
          <a:xfrm>
            <a:off x="3257006" y="343798"/>
            <a:ext cx="5686697" cy="400110"/>
          </a:xfrm>
          <a:prstGeom prst="rect">
            <a:avLst/>
          </a:prstGeom>
        </p:spPr>
        <p:txBody>
          <a:bodyPr wrap="square">
            <a:spAutoFit/>
          </a:bodyPr>
          <a:lstStyle/>
          <a:p>
            <a:pPr algn="ctr" rtl="1"/>
            <a:r>
              <a:rPr lang="fa-IR" sz="2000" b="1" dirty="0">
                <a:cs typeface="B Titr" panose="00000700000000000000" pitchFamily="2" charset="-78"/>
              </a:rPr>
              <a:t>سوابق اجرائی</a:t>
            </a:r>
            <a:endParaRPr lang="en-US" sz="2000" dirty="0">
              <a:cs typeface="B Titr" panose="00000700000000000000" pitchFamily="2" charset="-78"/>
            </a:endParaRPr>
          </a:p>
        </p:txBody>
      </p:sp>
    </p:spTree>
    <p:extLst>
      <p:ext uri="{BB962C8B-B14F-4D97-AF65-F5344CB8AC3E}">
        <p14:creationId xmlns:p14="http://schemas.microsoft.com/office/powerpoint/2010/main" val="15913470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CF9B103-4943-85B4-DAB6-3CB31DDB0235}"/>
              </a:ext>
            </a:extLst>
          </p:cNvPr>
          <p:cNvSpPr/>
          <p:nvPr/>
        </p:nvSpPr>
        <p:spPr>
          <a:xfrm>
            <a:off x="3535626" y="1618051"/>
            <a:ext cx="4575595" cy="1895024"/>
          </a:xfrm>
          <a:prstGeom prst="rect">
            <a:avLst/>
          </a:prstGeom>
          <a:solidFill>
            <a:srgbClr val="B89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1"/>
          <p:cNvSpPr>
            <a:spLocks noChangeArrowheads="1"/>
          </p:cNvSpPr>
          <p:nvPr/>
        </p:nvSpPr>
        <p:spPr bwMode="auto">
          <a:xfrm>
            <a:off x="1511992" y="4177122"/>
            <a:ext cx="10184864" cy="2308324"/>
          </a:xfrm>
          <a:prstGeom prst="rect">
            <a:avLst/>
          </a:prstGeom>
        </p:spPr>
        <p:txBody>
          <a:bodyPr wrap="square">
            <a:spAutoFit/>
          </a:bodyPr>
          <a:lstStyle/>
          <a:p>
            <a:pPr marL="285750" indent="-285750" algn="justLow" rtl="1">
              <a:lnSpc>
                <a:spcPct val="200000"/>
              </a:lnSpc>
              <a:buFont typeface="Wingdings" panose="05000000000000000000" pitchFamily="2" charset="2"/>
              <a:buChar char="q"/>
            </a:pPr>
            <a:r>
              <a:rPr lang="fa-IR" dirty="0">
                <a:cs typeface="B Nazanin" panose="00000400000000000000" pitchFamily="2" charset="-78"/>
              </a:rPr>
              <a:t>کتاب "صبح شام"-انتشارات سوره مهر- چاپ اول- مهر ماه ۱۳۹۹</a:t>
            </a:r>
          </a:p>
          <a:p>
            <a:pPr marL="285750" indent="-285750" algn="justLow" rtl="1">
              <a:lnSpc>
                <a:spcPct val="200000"/>
              </a:lnSpc>
              <a:buFont typeface="Wingdings" panose="05000000000000000000" pitchFamily="2" charset="2"/>
              <a:buChar char="q"/>
            </a:pPr>
            <a:r>
              <a:rPr lang="fa-IR" dirty="0">
                <a:cs typeface="B Nazanin" panose="00000400000000000000" pitchFamily="2" charset="-78"/>
              </a:rPr>
              <a:t>کتاب "ناکارآمدی طرح خاورمیانه بزرگ"-مرکز آموزش و پژوهش‌های بین‌المللی وزارت خارجه- چاپ چهارم- آذرماه ۱۳۹۷</a:t>
            </a:r>
          </a:p>
          <a:p>
            <a:pPr marL="285750" indent="-285750" algn="justLow" rtl="1">
              <a:lnSpc>
                <a:spcPct val="200000"/>
              </a:lnSpc>
              <a:buFont typeface="Wingdings" panose="05000000000000000000" pitchFamily="2" charset="2"/>
              <a:buChar char="q"/>
            </a:pPr>
            <a:r>
              <a:rPr lang="fa-IR" dirty="0">
                <a:cs typeface="B Nazanin" panose="00000400000000000000" pitchFamily="2" charset="-78"/>
              </a:rPr>
              <a:t>کتاب "دموکراسی متعارض ایالات متحده آمریکا در عراق جدید"-۱۳۸۶-تهران- انتشارات مدیا</a:t>
            </a:r>
          </a:p>
          <a:p>
            <a:pPr marL="285750" indent="-285750" algn="justLow" rtl="1">
              <a:lnSpc>
                <a:spcPct val="200000"/>
              </a:lnSpc>
              <a:buFont typeface="Wingdings" panose="05000000000000000000" pitchFamily="2" charset="2"/>
              <a:buChar char="q"/>
            </a:pPr>
            <a:r>
              <a:rPr lang="fa-IR" dirty="0">
                <a:cs typeface="B Nazanin" panose="00000400000000000000" pitchFamily="2" charset="-78"/>
              </a:rPr>
              <a:t>کتاب "استراتژی‌های دوگانه"-پاییز ۱۳۷۸- تهران-انتشارات بعثت</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80602" y="1166896"/>
            <a:ext cx="4980516" cy="2801540"/>
          </a:xfrm>
          <a:custGeom>
            <a:avLst/>
            <a:gdLst>
              <a:gd name="connsiteX0" fmla="*/ 0 w 4980516"/>
              <a:gd name="connsiteY0" fmla="*/ 0 h 2801540"/>
              <a:gd name="connsiteX1" fmla="*/ 4980516 w 4980516"/>
              <a:gd name="connsiteY1" fmla="*/ 0 h 2801540"/>
              <a:gd name="connsiteX2" fmla="*/ 4980516 w 4980516"/>
              <a:gd name="connsiteY2" fmla="*/ 2801540 h 2801540"/>
              <a:gd name="connsiteX3" fmla="*/ 0 w 4980516"/>
              <a:gd name="connsiteY3" fmla="*/ 2801540 h 2801540"/>
              <a:gd name="connsiteX4" fmla="*/ 0 w 4980516"/>
              <a:gd name="connsiteY4" fmla="*/ 0 h 2801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0516" h="2801540" fill="none" extrusionOk="0">
                <a:moveTo>
                  <a:pt x="0" y="0"/>
                </a:moveTo>
                <a:cubicBezTo>
                  <a:pt x="1447592" y="-33567"/>
                  <a:pt x="4419791" y="-55772"/>
                  <a:pt x="4980516" y="0"/>
                </a:cubicBezTo>
                <a:cubicBezTo>
                  <a:pt x="4846475" y="647069"/>
                  <a:pt x="5027852" y="1927997"/>
                  <a:pt x="4980516" y="2801540"/>
                </a:cubicBezTo>
                <a:cubicBezTo>
                  <a:pt x="2659994" y="2637758"/>
                  <a:pt x="639890" y="2784199"/>
                  <a:pt x="0" y="2801540"/>
                </a:cubicBezTo>
                <a:cubicBezTo>
                  <a:pt x="153013" y="1849167"/>
                  <a:pt x="-130336" y="467117"/>
                  <a:pt x="0" y="0"/>
                </a:cubicBezTo>
                <a:close/>
              </a:path>
              <a:path w="4980516" h="2801540" stroke="0" extrusionOk="0">
                <a:moveTo>
                  <a:pt x="0" y="0"/>
                </a:moveTo>
                <a:cubicBezTo>
                  <a:pt x="1404097" y="-5983"/>
                  <a:pt x="3091968" y="-19429"/>
                  <a:pt x="4980516" y="0"/>
                </a:cubicBezTo>
                <a:cubicBezTo>
                  <a:pt x="5087355" y="876861"/>
                  <a:pt x="5055784" y="1473020"/>
                  <a:pt x="4980516" y="2801540"/>
                </a:cubicBezTo>
                <a:cubicBezTo>
                  <a:pt x="4204713" y="2659818"/>
                  <a:pt x="1519683" y="2733906"/>
                  <a:pt x="0" y="2801540"/>
                </a:cubicBezTo>
                <a:cubicBezTo>
                  <a:pt x="-104339" y="1689892"/>
                  <a:pt x="153034" y="823185"/>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0977" y="1142688"/>
            <a:ext cx="5048484" cy="2825748"/>
          </a:xfrm>
          <a:custGeom>
            <a:avLst/>
            <a:gdLst>
              <a:gd name="connsiteX0" fmla="*/ 0 w 5048484"/>
              <a:gd name="connsiteY0" fmla="*/ 0 h 2825748"/>
              <a:gd name="connsiteX1" fmla="*/ 5048484 w 5048484"/>
              <a:gd name="connsiteY1" fmla="*/ 0 h 2825748"/>
              <a:gd name="connsiteX2" fmla="*/ 5048484 w 5048484"/>
              <a:gd name="connsiteY2" fmla="*/ 2825748 h 2825748"/>
              <a:gd name="connsiteX3" fmla="*/ 0 w 5048484"/>
              <a:gd name="connsiteY3" fmla="*/ 2825748 h 2825748"/>
              <a:gd name="connsiteX4" fmla="*/ 0 w 5048484"/>
              <a:gd name="connsiteY4" fmla="*/ 0 h 2825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8484" h="2825748" fill="none" extrusionOk="0">
                <a:moveTo>
                  <a:pt x="0" y="0"/>
                </a:moveTo>
                <a:cubicBezTo>
                  <a:pt x="1094812" y="-33567"/>
                  <a:pt x="3314893" y="-55772"/>
                  <a:pt x="5048484" y="0"/>
                </a:cubicBezTo>
                <a:cubicBezTo>
                  <a:pt x="4914443" y="1012330"/>
                  <a:pt x="5095820" y="1501870"/>
                  <a:pt x="5048484" y="2825748"/>
                </a:cubicBezTo>
                <a:cubicBezTo>
                  <a:pt x="4178936" y="2661966"/>
                  <a:pt x="2344397" y="2808407"/>
                  <a:pt x="0" y="2825748"/>
                </a:cubicBezTo>
                <a:cubicBezTo>
                  <a:pt x="153013" y="2039763"/>
                  <a:pt x="-130336" y="612932"/>
                  <a:pt x="0" y="0"/>
                </a:cubicBezTo>
                <a:close/>
              </a:path>
              <a:path w="5048484" h="2825748" stroke="0" extrusionOk="0">
                <a:moveTo>
                  <a:pt x="0" y="0"/>
                </a:moveTo>
                <a:cubicBezTo>
                  <a:pt x="1025711" y="-5983"/>
                  <a:pt x="2808645" y="-19429"/>
                  <a:pt x="5048484" y="0"/>
                </a:cubicBezTo>
                <a:cubicBezTo>
                  <a:pt x="5155323" y="862770"/>
                  <a:pt x="5123752" y="1863696"/>
                  <a:pt x="5048484" y="2825748"/>
                </a:cubicBezTo>
                <a:cubicBezTo>
                  <a:pt x="3797742" y="2684026"/>
                  <a:pt x="2076367" y="2758114"/>
                  <a:pt x="0" y="2825748"/>
                </a:cubicBezTo>
                <a:cubicBezTo>
                  <a:pt x="-104339" y="2363941"/>
                  <a:pt x="153034" y="309542"/>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sp>
        <p:nvSpPr>
          <p:cNvPr id="7" name="Rectangle 6">
            <a:extLst>
              <a:ext uri="{FF2B5EF4-FFF2-40B4-BE49-F238E27FC236}">
                <a16:creationId xmlns:a16="http://schemas.microsoft.com/office/drawing/2014/main" id="{F92201C6-53A6-1F72-7EB7-C5CA8EFADDF6}"/>
              </a:ext>
            </a:extLst>
          </p:cNvPr>
          <p:cNvSpPr/>
          <p:nvPr/>
        </p:nvSpPr>
        <p:spPr>
          <a:xfrm>
            <a:off x="3257006" y="343798"/>
            <a:ext cx="5686697" cy="400110"/>
          </a:xfrm>
          <a:prstGeom prst="rect">
            <a:avLst/>
          </a:prstGeom>
        </p:spPr>
        <p:txBody>
          <a:bodyPr wrap="square">
            <a:spAutoFit/>
          </a:bodyPr>
          <a:lstStyle/>
          <a:p>
            <a:pPr algn="ctr" rtl="1"/>
            <a:r>
              <a:rPr lang="fa-IR" sz="2000" b="1" dirty="0">
                <a:cs typeface="B Titr" panose="00000700000000000000" pitchFamily="2" charset="-78"/>
              </a:rPr>
              <a:t>تالیفات</a:t>
            </a:r>
            <a:endParaRPr lang="en-US" sz="2000" b="1" dirty="0">
              <a:cs typeface="B Titr" panose="00000700000000000000" pitchFamily="2" charset="-78"/>
            </a:endParaRPr>
          </a:p>
        </p:txBody>
      </p:sp>
    </p:spTree>
    <p:extLst>
      <p:ext uri="{BB962C8B-B14F-4D97-AF65-F5344CB8AC3E}">
        <p14:creationId xmlns:p14="http://schemas.microsoft.com/office/powerpoint/2010/main" val="12387869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0881" y="348736"/>
            <a:ext cx="5704113" cy="400110"/>
          </a:xfrm>
          <a:prstGeom prst="rect">
            <a:avLst/>
          </a:prstGeom>
        </p:spPr>
        <p:txBody>
          <a:bodyPr wrap="square">
            <a:spAutoFit/>
          </a:bodyPr>
          <a:lstStyle/>
          <a:p>
            <a:pPr algn="ctr" rtl="1"/>
            <a:r>
              <a:rPr lang="fa-IR" sz="2000" b="1" dirty="0">
                <a:cs typeface="B Titr" panose="00000700000000000000" pitchFamily="2" charset="-78"/>
              </a:rPr>
              <a:t>مقالات</a:t>
            </a:r>
            <a:endParaRPr lang="en-US" sz="2000" dirty="0">
              <a:cs typeface="B Titr" panose="00000700000000000000" pitchFamily="2" charset="-78"/>
            </a:endParaRPr>
          </a:p>
        </p:txBody>
      </p:sp>
      <p:sp>
        <p:nvSpPr>
          <p:cNvPr id="3" name="Rectangle 1"/>
          <p:cNvSpPr>
            <a:spLocks noChangeArrowheads="1"/>
          </p:cNvSpPr>
          <p:nvPr/>
        </p:nvSpPr>
        <p:spPr bwMode="auto">
          <a:xfrm>
            <a:off x="-12369" y="3759737"/>
            <a:ext cx="11883037" cy="2793072"/>
          </a:xfrm>
          <a:prstGeom prst="rect">
            <a:avLst/>
          </a:prstGeom>
        </p:spPr>
        <p:txBody>
          <a:bodyPr wrap="square">
            <a:spAutoFit/>
          </a:bodyPr>
          <a:lstStyle/>
          <a:p>
            <a:pPr algn="ctr" rtl="1">
              <a:lnSpc>
                <a:spcPct val="200000"/>
              </a:lnSpc>
            </a:pPr>
            <a:r>
              <a:rPr lang="fa-IR" dirty="0">
                <a:cs typeface="B Nazanin" panose="00000400000000000000" pitchFamily="2" charset="-78"/>
              </a:rPr>
              <a:t>"استراتژی‌های دوگانه آمریکا در طرح داماتو"- مجله دانشکده حقوق و علوم سیاسی دانشگاه تهران-۱۳۷۶</a:t>
            </a:r>
          </a:p>
          <a:p>
            <a:pPr algn="ctr" rtl="1">
              <a:lnSpc>
                <a:spcPct val="200000"/>
              </a:lnSpc>
            </a:pPr>
            <a:r>
              <a:rPr lang="fa-IR" dirty="0">
                <a:cs typeface="B Nazanin" panose="00000400000000000000" pitchFamily="2" charset="-78"/>
              </a:rPr>
              <a:t>"موافقتنامه امنیتی بغداد- واشینگتن: رفتارشناسی آمریکا در عراق جدید"- فصلنامه سیاست خارجی- مرکز مطالعات سیاسی و بین‌الملل وزارت خارجه- بهار ۱۳۸۸</a:t>
            </a:r>
          </a:p>
          <a:p>
            <a:pPr algn="ctr" rtl="1">
              <a:lnSpc>
                <a:spcPct val="200000"/>
              </a:lnSpc>
            </a:pPr>
            <a:r>
              <a:rPr lang="fa-IR" dirty="0">
                <a:cs typeface="B Nazanin" panose="00000400000000000000" pitchFamily="2" charset="-78"/>
              </a:rPr>
              <a:t>"بحران سوریه و امنیت ناپایدار منطقه ای"- فصلنامه مطالعات راهبردی- تابستان ۱۳۹۲</a:t>
            </a:r>
          </a:p>
          <a:p>
            <a:pPr algn="ctr" rtl="1">
              <a:lnSpc>
                <a:spcPct val="200000"/>
              </a:lnSpc>
            </a:pPr>
            <a:r>
              <a:rPr lang="fa-IR" dirty="0">
                <a:cs typeface="B Nazanin" panose="00000400000000000000" pitchFamily="2" charset="-78"/>
              </a:rPr>
              <a:t>"تحولات خاورمیانه و مطالعه موردی بحرین"- فصلنامه مطالعات راهبردی- تابستان ۱۳۹۰</a:t>
            </a:r>
          </a:p>
          <a:p>
            <a:pPr algn="ctr" rtl="1">
              <a:lnSpc>
                <a:spcPct val="200000"/>
              </a:lnSpc>
            </a:pPr>
            <a:r>
              <a:rPr lang="fa-IR" dirty="0">
                <a:cs typeface="B Nazanin" panose="00000400000000000000" pitchFamily="2" charset="-78"/>
              </a:rPr>
              <a:t>"چرایی تحولات سوریه و پیامدهای آن"- فصلنامه کنفرانس بین‌المللی دانشگاه علامه طباطبائی- تهران- پاییز ۱۳۹۵</a:t>
            </a: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53617" y="1237703"/>
            <a:ext cx="3339115" cy="2343726"/>
          </a:xfrm>
          <a:custGeom>
            <a:avLst/>
            <a:gdLst>
              <a:gd name="connsiteX0" fmla="*/ 0 w 3339115"/>
              <a:gd name="connsiteY0" fmla="*/ 0 h 2343726"/>
              <a:gd name="connsiteX1" fmla="*/ 3339115 w 3339115"/>
              <a:gd name="connsiteY1" fmla="*/ 0 h 2343726"/>
              <a:gd name="connsiteX2" fmla="*/ 3339115 w 3339115"/>
              <a:gd name="connsiteY2" fmla="*/ 2343726 h 2343726"/>
              <a:gd name="connsiteX3" fmla="*/ 0 w 3339115"/>
              <a:gd name="connsiteY3" fmla="*/ 2343726 h 2343726"/>
              <a:gd name="connsiteX4" fmla="*/ 0 w 3339115"/>
              <a:gd name="connsiteY4" fmla="*/ 0 h 2343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9115" h="2343726" fill="none" extrusionOk="0">
                <a:moveTo>
                  <a:pt x="0" y="0"/>
                </a:moveTo>
                <a:cubicBezTo>
                  <a:pt x="782431" y="-33567"/>
                  <a:pt x="1784371" y="-55772"/>
                  <a:pt x="3339115" y="0"/>
                </a:cubicBezTo>
                <a:cubicBezTo>
                  <a:pt x="3205074" y="515090"/>
                  <a:pt x="3386451" y="1949062"/>
                  <a:pt x="3339115" y="2343726"/>
                </a:cubicBezTo>
                <a:cubicBezTo>
                  <a:pt x="2329258" y="2179944"/>
                  <a:pt x="848794" y="2326385"/>
                  <a:pt x="0" y="2343726"/>
                </a:cubicBezTo>
                <a:cubicBezTo>
                  <a:pt x="153013" y="1211347"/>
                  <a:pt x="-130336" y="319452"/>
                  <a:pt x="0" y="0"/>
                </a:cubicBezTo>
                <a:close/>
              </a:path>
              <a:path w="3339115" h="2343726" stroke="0" extrusionOk="0">
                <a:moveTo>
                  <a:pt x="0" y="0"/>
                </a:moveTo>
                <a:cubicBezTo>
                  <a:pt x="574073" y="-5983"/>
                  <a:pt x="2118041" y="-19429"/>
                  <a:pt x="3339115" y="0"/>
                </a:cubicBezTo>
                <a:cubicBezTo>
                  <a:pt x="3445954" y="802725"/>
                  <a:pt x="3414383" y="1217137"/>
                  <a:pt x="3339115" y="2343726"/>
                </a:cubicBezTo>
                <a:cubicBezTo>
                  <a:pt x="1880203" y="2202004"/>
                  <a:pt x="1267583" y="2276092"/>
                  <a:pt x="0" y="2343726"/>
                </a:cubicBezTo>
                <a:cubicBezTo>
                  <a:pt x="-104339" y="2061993"/>
                  <a:pt x="153034" y="565261"/>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533049" y="1237703"/>
            <a:ext cx="2792203" cy="2343726"/>
          </a:xfrm>
          <a:custGeom>
            <a:avLst/>
            <a:gdLst>
              <a:gd name="connsiteX0" fmla="*/ 0 w 2792203"/>
              <a:gd name="connsiteY0" fmla="*/ 0 h 2343726"/>
              <a:gd name="connsiteX1" fmla="*/ 2792203 w 2792203"/>
              <a:gd name="connsiteY1" fmla="*/ 0 h 2343726"/>
              <a:gd name="connsiteX2" fmla="*/ 2792203 w 2792203"/>
              <a:gd name="connsiteY2" fmla="*/ 2343726 h 2343726"/>
              <a:gd name="connsiteX3" fmla="*/ 0 w 2792203"/>
              <a:gd name="connsiteY3" fmla="*/ 2343726 h 2343726"/>
              <a:gd name="connsiteX4" fmla="*/ 0 w 2792203"/>
              <a:gd name="connsiteY4" fmla="*/ 0 h 2343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2203" h="2343726" fill="none" extrusionOk="0">
                <a:moveTo>
                  <a:pt x="0" y="0"/>
                </a:moveTo>
                <a:cubicBezTo>
                  <a:pt x="663468" y="-33567"/>
                  <a:pt x="1853330" y="-55772"/>
                  <a:pt x="2792203" y="0"/>
                </a:cubicBezTo>
                <a:cubicBezTo>
                  <a:pt x="2658162" y="515090"/>
                  <a:pt x="2839539" y="1949062"/>
                  <a:pt x="2792203" y="2343726"/>
                </a:cubicBezTo>
                <a:cubicBezTo>
                  <a:pt x="1898710" y="2179944"/>
                  <a:pt x="1129887" y="2326385"/>
                  <a:pt x="0" y="2343726"/>
                </a:cubicBezTo>
                <a:cubicBezTo>
                  <a:pt x="153013" y="1211347"/>
                  <a:pt x="-130336" y="319452"/>
                  <a:pt x="0" y="0"/>
                </a:cubicBezTo>
                <a:close/>
              </a:path>
              <a:path w="2792203" h="2343726" stroke="0" extrusionOk="0">
                <a:moveTo>
                  <a:pt x="0" y="0"/>
                </a:moveTo>
                <a:cubicBezTo>
                  <a:pt x="897249" y="-5983"/>
                  <a:pt x="1663869" y="-19429"/>
                  <a:pt x="2792203" y="0"/>
                </a:cubicBezTo>
                <a:cubicBezTo>
                  <a:pt x="2899042" y="802725"/>
                  <a:pt x="2867471" y="1217137"/>
                  <a:pt x="2792203" y="2343726"/>
                </a:cubicBezTo>
                <a:cubicBezTo>
                  <a:pt x="2003345" y="2202004"/>
                  <a:pt x="1323279" y="2276092"/>
                  <a:pt x="0" y="2343726"/>
                </a:cubicBezTo>
                <a:cubicBezTo>
                  <a:pt x="-104339" y="2061993"/>
                  <a:pt x="153034" y="565261"/>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spTree>
    <p:extLst>
      <p:ext uri="{BB962C8B-B14F-4D97-AF65-F5344CB8AC3E}">
        <p14:creationId xmlns:p14="http://schemas.microsoft.com/office/powerpoint/2010/main" val="5168438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36922962-BA6B-A2B1-44D8-2411060B41D9}"/>
              </a:ext>
            </a:extLst>
          </p:cNvPr>
          <p:cNvSpPr/>
          <p:nvPr/>
        </p:nvSpPr>
        <p:spPr>
          <a:xfrm>
            <a:off x="2386149" y="2809075"/>
            <a:ext cx="3126377" cy="3008251"/>
          </a:xfrm>
          <a:prstGeom prst="roundRect">
            <a:avLst/>
          </a:prstGeom>
          <a:solidFill>
            <a:srgbClr val="B89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291840" y="340027"/>
            <a:ext cx="5651863" cy="400110"/>
          </a:xfrm>
          <a:prstGeom prst="rect">
            <a:avLst/>
          </a:prstGeom>
        </p:spPr>
        <p:txBody>
          <a:bodyPr wrap="square">
            <a:spAutoFit/>
          </a:bodyPr>
          <a:lstStyle/>
          <a:p>
            <a:pPr algn="ctr" rtl="1"/>
            <a:r>
              <a:rPr lang="fa-IR" sz="2000" b="1" dirty="0">
                <a:cs typeface="B Titr" panose="00000700000000000000" pitchFamily="2" charset="-78"/>
              </a:rPr>
              <a:t>سوابق تدریس</a:t>
            </a:r>
            <a:endParaRPr lang="en-US" sz="2000" dirty="0">
              <a:cs typeface="B Titr" panose="00000700000000000000" pitchFamily="2" charset="-78"/>
            </a:endParaRPr>
          </a:p>
        </p:txBody>
      </p:sp>
      <p:sp>
        <p:nvSpPr>
          <p:cNvPr id="3" name="Rectangle 1"/>
          <p:cNvSpPr>
            <a:spLocks noChangeArrowheads="1"/>
          </p:cNvSpPr>
          <p:nvPr/>
        </p:nvSpPr>
        <p:spPr bwMode="auto">
          <a:xfrm>
            <a:off x="5367799" y="1579993"/>
            <a:ext cx="6540929" cy="1131079"/>
          </a:xfrm>
          <a:prstGeom prst="rect">
            <a:avLst/>
          </a:prstGeom>
        </p:spPr>
        <p:txBody>
          <a:bodyPr wrap="square">
            <a:spAutoFit/>
          </a:bodyPr>
          <a:lstStyle/>
          <a:p>
            <a:pPr algn="justLow" rtl="1">
              <a:lnSpc>
                <a:spcPct val="200000"/>
              </a:lnSpc>
            </a:pPr>
            <a:r>
              <a:rPr lang="fa-IR" dirty="0">
                <a:cs typeface="B Nazanin" panose="00000400000000000000" pitchFamily="2" charset="-78"/>
              </a:rPr>
              <a:t>استاد مدعو دانشکده روابط بین‌الملل وزارت امور خارجه</a:t>
            </a:r>
          </a:p>
          <a:p>
            <a:pPr algn="justLow" rtl="1">
              <a:lnSpc>
                <a:spcPct val="200000"/>
              </a:lnSpc>
            </a:pPr>
            <a:r>
              <a:rPr lang="fa-IR" dirty="0">
                <a:cs typeface="B Nazanin" panose="00000400000000000000" pitchFamily="2" charset="-78"/>
              </a:rPr>
              <a:t>استاد مدعو دانشکده مطالعات جهان دانشگاه تهران</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174515" y="3036622"/>
            <a:ext cx="3237998" cy="2024608"/>
          </a:xfrm>
          <a:custGeom>
            <a:avLst/>
            <a:gdLst>
              <a:gd name="connsiteX0" fmla="*/ 0 w 3237998"/>
              <a:gd name="connsiteY0" fmla="*/ 0 h 2024608"/>
              <a:gd name="connsiteX1" fmla="*/ 3237998 w 3237998"/>
              <a:gd name="connsiteY1" fmla="*/ 0 h 2024608"/>
              <a:gd name="connsiteX2" fmla="*/ 3237998 w 3237998"/>
              <a:gd name="connsiteY2" fmla="*/ 2024608 h 2024608"/>
              <a:gd name="connsiteX3" fmla="*/ 0 w 3237998"/>
              <a:gd name="connsiteY3" fmla="*/ 2024608 h 2024608"/>
              <a:gd name="connsiteX4" fmla="*/ 0 w 3237998"/>
              <a:gd name="connsiteY4" fmla="*/ 0 h 202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7998" h="2024608" fill="none" extrusionOk="0">
                <a:moveTo>
                  <a:pt x="0" y="0"/>
                </a:moveTo>
                <a:cubicBezTo>
                  <a:pt x="1064302" y="-33567"/>
                  <a:pt x="2812337" y="-55772"/>
                  <a:pt x="3237998" y="0"/>
                </a:cubicBezTo>
                <a:cubicBezTo>
                  <a:pt x="3103957" y="300699"/>
                  <a:pt x="3285334" y="1232553"/>
                  <a:pt x="3237998" y="2024608"/>
                </a:cubicBezTo>
                <a:cubicBezTo>
                  <a:pt x="2110031" y="1860826"/>
                  <a:pt x="1049942" y="2007267"/>
                  <a:pt x="0" y="2024608"/>
                </a:cubicBezTo>
                <a:cubicBezTo>
                  <a:pt x="153013" y="1722531"/>
                  <a:pt x="-130336" y="556455"/>
                  <a:pt x="0" y="0"/>
                </a:cubicBezTo>
                <a:close/>
              </a:path>
              <a:path w="3237998" h="2024608" stroke="0" extrusionOk="0">
                <a:moveTo>
                  <a:pt x="0" y="0"/>
                </a:moveTo>
                <a:cubicBezTo>
                  <a:pt x="634926" y="-5983"/>
                  <a:pt x="2150913" y="-19429"/>
                  <a:pt x="3237998" y="0"/>
                </a:cubicBezTo>
                <a:cubicBezTo>
                  <a:pt x="3344837" y="840539"/>
                  <a:pt x="3313266" y="1532221"/>
                  <a:pt x="3237998" y="2024608"/>
                </a:cubicBezTo>
                <a:cubicBezTo>
                  <a:pt x="1975355" y="1882886"/>
                  <a:pt x="561019" y="1956974"/>
                  <a:pt x="0" y="2024608"/>
                </a:cubicBezTo>
                <a:cubicBezTo>
                  <a:pt x="-104339" y="1138610"/>
                  <a:pt x="153034" y="789897"/>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t="-1"/>
          <a:stretch/>
        </p:blipFill>
        <p:spPr>
          <a:xfrm>
            <a:off x="426510" y="1368843"/>
            <a:ext cx="3483209" cy="2880464"/>
          </a:xfrm>
          <a:custGeom>
            <a:avLst/>
            <a:gdLst>
              <a:gd name="connsiteX0" fmla="*/ 0 w 3483209"/>
              <a:gd name="connsiteY0" fmla="*/ 0 h 2880464"/>
              <a:gd name="connsiteX1" fmla="*/ 3483209 w 3483209"/>
              <a:gd name="connsiteY1" fmla="*/ 0 h 2880464"/>
              <a:gd name="connsiteX2" fmla="*/ 3483209 w 3483209"/>
              <a:gd name="connsiteY2" fmla="*/ 2880464 h 2880464"/>
              <a:gd name="connsiteX3" fmla="*/ 0 w 3483209"/>
              <a:gd name="connsiteY3" fmla="*/ 2880464 h 2880464"/>
              <a:gd name="connsiteX4" fmla="*/ 0 w 3483209"/>
              <a:gd name="connsiteY4" fmla="*/ 0 h 288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3209" h="2880464" fill="none" extrusionOk="0">
                <a:moveTo>
                  <a:pt x="0" y="0"/>
                </a:moveTo>
                <a:cubicBezTo>
                  <a:pt x="1266003" y="-33567"/>
                  <a:pt x="1893131" y="-55772"/>
                  <a:pt x="3483209" y="0"/>
                </a:cubicBezTo>
                <a:cubicBezTo>
                  <a:pt x="3349168" y="962769"/>
                  <a:pt x="3530545" y="2196446"/>
                  <a:pt x="3483209" y="2880464"/>
                </a:cubicBezTo>
                <a:cubicBezTo>
                  <a:pt x="2120171" y="2716682"/>
                  <a:pt x="906347" y="2863123"/>
                  <a:pt x="0" y="2880464"/>
                </a:cubicBezTo>
                <a:cubicBezTo>
                  <a:pt x="153013" y="1488604"/>
                  <a:pt x="-130336" y="684883"/>
                  <a:pt x="0" y="0"/>
                </a:cubicBezTo>
                <a:close/>
              </a:path>
              <a:path w="3483209" h="2880464" stroke="0" extrusionOk="0">
                <a:moveTo>
                  <a:pt x="0" y="0"/>
                </a:moveTo>
                <a:cubicBezTo>
                  <a:pt x="1084040" y="-5983"/>
                  <a:pt x="2576178" y="-19429"/>
                  <a:pt x="3483209" y="0"/>
                </a:cubicBezTo>
                <a:cubicBezTo>
                  <a:pt x="3590048" y="432191"/>
                  <a:pt x="3558477" y="2299438"/>
                  <a:pt x="3483209" y="2880464"/>
                </a:cubicBezTo>
                <a:cubicBezTo>
                  <a:pt x="2813262" y="2738742"/>
                  <a:pt x="1389205" y="2812830"/>
                  <a:pt x="0" y="2880464"/>
                </a:cubicBezTo>
                <a:cubicBezTo>
                  <a:pt x="-104339" y="1573374"/>
                  <a:pt x="153034" y="699498"/>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pic>
        <p:nvPicPr>
          <p:cNvPr id="6" name="Picture 5">
            <a:extLst>
              <a:ext uri="{FF2B5EF4-FFF2-40B4-BE49-F238E27FC236}">
                <a16:creationId xmlns:a16="http://schemas.microsoft.com/office/drawing/2014/main" id="{D133F00E-062B-FB1C-260A-52FEF81F522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52200" y="4434683"/>
            <a:ext cx="3767846" cy="2108947"/>
          </a:xfrm>
          <a:custGeom>
            <a:avLst/>
            <a:gdLst>
              <a:gd name="connsiteX0" fmla="*/ 0 w 3767846"/>
              <a:gd name="connsiteY0" fmla="*/ 0 h 2108947"/>
              <a:gd name="connsiteX1" fmla="*/ 3767846 w 3767846"/>
              <a:gd name="connsiteY1" fmla="*/ 0 h 2108947"/>
              <a:gd name="connsiteX2" fmla="*/ 3767846 w 3767846"/>
              <a:gd name="connsiteY2" fmla="*/ 2108947 h 2108947"/>
              <a:gd name="connsiteX3" fmla="*/ 0 w 3767846"/>
              <a:gd name="connsiteY3" fmla="*/ 2108947 h 2108947"/>
              <a:gd name="connsiteX4" fmla="*/ 0 w 3767846"/>
              <a:gd name="connsiteY4" fmla="*/ 0 h 21089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7846" h="2108947" fill="none" extrusionOk="0">
                <a:moveTo>
                  <a:pt x="0" y="0"/>
                </a:moveTo>
                <a:cubicBezTo>
                  <a:pt x="1802859" y="-33567"/>
                  <a:pt x="2466174" y="-55772"/>
                  <a:pt x="3767846" y="0"/>
                </a:cubicBezTo>
                <a:cubicBezTo>
                  <a:pt x="3633805" y="338172"/>
                  <a:pt x="3815182" y="1202176"/>
                  <a:pt x="3767846" y="2108947"/>
                </a:cubicBezTo>
                <a:cubicBezTo>
                  <a:pt x="2933954" y="1945165"/>
                  <a:pt x="654754" y="2091606"/>
                  <a:pt x="0" y="2108947"/>
                </a:cubicBezTo>
                <a:cubicBezTo>
                  <a:pt x="153013" y="1152855"/>
                  <a:pt x="-130336" y="783767"/>
                  <a:pt x="0" y="0"/>
                </a:cubicBezTo>
                <a:close/>
              </a:path>
              <a:path w="3767846" h="2108947" stroke="0" extrusionOk="0">
                <a:moveTo>
                  <a:pt x="0" y="0"/>
                </a:moveTo>
                <a:cubicBezTo>
                  <a:pt x="1701351" y="-5983"/>
                  <a:pt x="1924471" y="-19429"/>
                  <a:pt x="3767846" y="0"/>
                </a:cubicBezTo>
                <a:cubicBezTo>
                  <a:pt x="3874685" y="1023203"/>
                  <a:pt x="3843114" y="1548816"/>
                  <a:pt x="3767846" y="2108947"/>
                </a:cubicBezTo>
                <a:cubicBezTo>
                  <a:pt x="2049863" y="1967225"/>
                  <a:pt x="540685" y="2041313"/>
                  <a:pt x="0" y="2108947"/>
                </a:cubicBezTo>
                <a:cubicBezTo>
                  <a:pt x="-104339" y="1241418"/>
                  <a:pt x="153034" y="590934"/>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spTree>
    <p:extLst>
      <p:ext uri="{BB962C8B-B14F-4D97-AF65-F5344CB8AC3E}">
        <p14:creationId xmlns:p14="http://schemas.microsoft.com/office/powerpoint/2010/main" val="8801462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EB211CD-E53B-1EF0-1685-1BC5CCD55A95}"/>
              </a:ext>
            </a:extLst>
          </p:cNvPr>
          <p:cNvSpPr/>
          <p:nvPr/>
        </p:nvSpPr>
        <p:spPr>
          <a:xfrm>
            <a:off x="8961121" y="932138"/>
            <a:ext cx="2621280" cy="2960078"/>
          </a:xfrm>
          <a:prstGeom prst="rect">
            <a:avLst/>
          </a:prstGeom>
          <a:solidFill>
            <a:srgbClr val="B89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5B10CD77-AA82-8007-9223-15BCCB495586}"/>
              </a:ext>
            </a:extLst>
          </p:cNvPr>
          <p:cNvSpPr/>
          <p:nvPr/>
        </p:nvSpPr>
        <p:spPr>
          <a:xfrm>
            <a:off x="5738949" y="3127213"/>
            <a:ext cx="2621280" cy="2960078"/>
          </a:xfrm>
          <a:prstGeom prst="rect">
            <a:avLst/>
          </a:prstGeom>
          <a:solidFill>
            <a:srgbClr val="B89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265715" y="331318"/>
            <a:ext cx="5695406" cy="400110"/>
          </a:xfrm>
          <a:prstGeom prst="rect">
            <a:avLst/>
          </a:prstGeom>
        </p:spPr>
        <p:txBody>
          <a:bodyPr wrap="square">
            <a:spAutoFit/>
          </a:bodyPr>
          <a:lstStyle/>
          <a:p>
            <a:pPr algn="ctr" rtl="1"/>
            <a:r>
              <a:rPr lang="fa-IR" sz="2000" b="1" dirty="0">
                <a:cs typeface="B Titr" panose="00000700000000000000" pitchFamily="2" charset="-78"/>
              </a:rPr>
              <a:t>پژوهشکده‌ها</a:t>
            </a:r>
            <a:endParaRPr lang="en-US" sz="2000" dirty="0">
              <a:cs typeface="B Titr" panose="00000700000000000000" pitchFamily="2" charset="-78"/>
            </a:endParaRPr>
          </a:p>
        </p:txBody>
      </p:sp>
      <p:sp>
        <p:nvSpPr>
          <p:cNvPr id="3" name="Rectangle 1"/>
          <p:cNvSpPr>
            <a:spLocks noChangeArrowheads="1"/>
          </p:cNvSpPr>
          <p:nvPr/>
        </p:nvSpPr>
        <p:spPr bwMode="auto">
          <a:xfrm>
            <a:off x="857249" y="1730677"/>
            <a:ext cx="3918859" cy="2793072"/>
          </a:xfrm>
          <a:prstGeom prst="rect">
            <a:avLst/>
          </a:prstGeom>
        </p:spPr>
        <p:txBody>
          <a:bodyPr wrap="square">
            <a:spAutoFit/>
          </a:bodyPr>
          <a:lstStyle/>
          <a:p>
            <a:pPr marL="285750" indent="-285750" algn="justLow" rtl="1">
              <a:lnSpc>
                <a:spcPct val="200000"/>
              </a:lnSpc>
              <a:buFont typeface="Wingdings" panose="05000000000000000000" pitchFamily="2" charset="2"/>
              <a:buChar char="q"/>
            </a:pPr>
            <a:r>
              <a:rPr lang="fa-IR" dirty="0">
                <a:cs typeface="B Nazanin" panose="00000400000000000000" pitchFamily="2" charset="-78"/>
              </a:rPr>
              <a:t>عضو هیئت مؤسس مرکز مطالعات غرب آسیا (اندیشکده روابط بین‌الملل)</a:t>
            </a:r>
          </a:p>
          <a:p>
            <a:pPr marL="285750" indent="-285750" algn="justLow" rtl="1">
              <a:lnSpc>
                <a:spcPct val="200000"/>
              </a:lnSpc>
              <a:buFont typeface="Wingdings" panose="05000000000000000000" pitchFamily="2" charset="2"/>
              <a:buChar char="q"/>
            </a:pPr>
            <a:r>
              <a:rPr lang="fa-IR" dirty="0">
                <a:cs typeface="B Nazanin" panose="00000400000000000000" pitchFamily="2" charset="-78"/>
              </a:rPr>
              <a:t>عضو هیئت تحریریه و مشاور علمی فصلنامه مطالعات سیاست خارجی تهران</a:t>
            </a:r>
          </a:p>
          <a:p>
            <a:pPr marL="285750" indent="-285750" algn="justLow" rtl="1">
              <a:lnSpc>
                <a:spcPct val="200000"/>
              </a:lnSpc>
              <a:buFont typeface="Wingdings" panose="05000000000000000000" pitchFamily="2" charset="2"/>
              <a:buChar char="q"/>
            </a:pPr>
            <a:r>
              <a:rPr lang="fa-IR" dirty="0">
                <a:cs typeface="B Nazanin" panose="00000400000000000000" pitchFamily="2" charset="-78"/>
              </a:rPr>
              <a:t>مدیرمسئول فصلنامه راهبردی فلسطین</a:t>
            </a: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907762" y="1652301"/>
            <a:ext cx="3918858" cy="3819684"/>
          </a:xfrm>
          <a:custGeom>
            <a:avLst/>
            <a:gdLst>
              <a:gd name="connsiteX0" fmla="*/ 0 w 3918858"/>
              <a:gd name="connsiteY0" fmla="*/ 0 h 3819684"/>
              <a:gd name="connsiteX1" fmla="*/ 3918858 w 3918858"/>
              <a:gd name="connsiteY1" fmla="*/ 0 h 3819684"/>
              <a:gd name="connsiteX2" fmla="*/ 3918858 w 3918858"/>
              <a:gd name="connsiteY2" fmla="*/ 3819684 h 3819684"/>
              <a:gd name="connsiteX3" fmla="*/ 0 w 3918858"/>
              <a:gd name="connsiteY3" fmla="*/ 3819684 h 3819684"/>
              <a:gd name="connsiteX4" fmla="*/ 0 w 3918858"/>
              <a:gd name="connsiteY4" fmla="*/ 0 h 3819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8858" h="3819684" fill="none" extrusionOk="0">
                <a:moveTo>
                  <a:pt x="0" y="0"/>
                </a:moveTo>
                <a:cubicBezTo>
                  <a:pt x="1040245" y="-33567"/>
                  <a:pt x="2068177" y="-55772"/>
                  <a:pt x="3918858" y="0"/>
                </a:cubicBezTo>
                <a:cubicBezTo>
                  <a:pt x="3784817" y="1132457"/>
                  <a:pt x="3966194" y="2916530"/>
                  <a:pt x="3918858" y="3819684"/>
                </a:cubicBezTo>
                <a:cubicBezTo>
                  <a:pt x="2734071" y="3655902"/>
                  <a:pt x="1847353" y="3802343"/>
                  <a:pt x="0" y="3819684"/>
                </a:cubicBezTo>
                <a:cubicBezTo>
                  <a:pt x="153013" y="3043643"/>
                  <a:pt x="-130336" y="1399764"/>
                  <a:pt x="0" y="0"/>
                </a:cubicBezTo>
                <a:close/>
              </a:path>
              <a:path w="3918858" h="3819684" stroke="0" extrusionOk="0">
                <a:moveTo>
                  <a:pt x="0" y="0"/>
                </a:moveTo>
                <a:cubicBezTo>
                  <a:pt x="1620281" y="-5983"/>
                  <a:pt x="1983679" y="-19429"/>
                  <a:pt x="3918858" y="0"/>
                </a:cubicBezTo>
                <a:cubicBezTo>
                  <a:pt x="4025697" y="820126"/>
                  <a:pt x="3994126" y="2933596"/>
                  <a:pt x="3918858" y="3819684"/>
                </a:cubicBezTo>
                <a:cubicBezTo>
                  <a:pt x="2755450" y="3677962"/>
                  <a:pt x="1877145" y="3752050"/>
                  <a:pt x="0" y="3819684"/>
                </a:cubicBezTo>
                <a:cubicBezTo>
                  <a:pt x="-104339" y="3408613"/>
                  <a:pt x="153034" y="1602500"/>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spTree>
    <p:extLst>
      <p:ext uri="{BB962C8B-B14F-4D97-AF65-F5344CB8AC3E}">
        <p14:creationId xmlns:p14="http://schemas.microsoft.com/office/powerpoint/2010/main" val="32718683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09B341-5BF1-5EEC-B9AB-8BD459E51F11}"/>
              </a:ext>
            </a:extLst>
          </p:cNvPr>
          <p:cNvSpPr/>
          <p:nvPr/>
        </p:nvSpPr>
        <p:spPr>
          <a:xfrm>
            <a:off x="7933509" y="2377440"/>
            <a:ext cx="3248297" cy="3405051"/>
          </a:xfrm>
          <a:prstGeom prst="rect">
            <a:avLst/>
          </a:prstGeom>
          <a:solidFill>
            <a:srgbClr val="B89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274424" y="346871"/>
            <a:ext cx="5697047" cy="400110"/>
          </a:xfrm>
          <a:prstGeom prst="rect">
            <a:avLst/>
          </a:prstGeom>
        </p:spPr>
        <p:txBody>
          <a:bodyPr wrap="square">
            <a:spAutoFit/>
          </a:bodyPr>
          <a:lstStyle/>
          <a:p>
            <a:pPr algn="ctr" rtl="1"/>
            <a:r>
              <a:rPr lang="fa-IR" sz="2000" dirty="0">
                <a:cs typeface="B Titr" panose="00000700000000000000" pitchFamily="2" charset="-78"/>
              </a:rPr>
              <a:t>زندگینامه حسین امیرعبداللهیان</a:t>
            </a:r>
            <a:endParaRPr lang="en-US" sz="2000" dirty="0">
              <a:cs typeface="B Titr" panose="00000700000000000000" pitchFamily="2" charset="-78"/>
            </a:endParaRPr>
          </a:p>
        </p:txBody>
      </p:sp>
      <p:sp>
        <p:nvSpPr>
          <p:cNvPr id="3" name="Rectangle 2"/>
          <p:cNvSpPr/>
          <p:nvPr/>
        </p:nvSpPr>
        <p:spPr>
          <a:xfrm>
            <a:off x="309654" y="1341853"/>
            <a:ext cx="6814544" cy="4835939"/>
          </a:xfrm>
          <a:prstGeom prst="rect">
            <a:avLst/>
          </a:prstGeom>
        </p:spPr>
        <p:txBody>
          <a:bodyPr wrap="square">
            <a:spAutoFit/>
          </a:bodyPr>
          <a:lstStyle/>
          <a:p>
            <a:pPr algn="justLow" rtl="1">
              <a:lnSpc>
                <a:spcPct val="250000"/>
              </a:lnSpc>
            </a:pPr>
            <a:r>
              <a:rPr lang="fa-IR" dirty="0">
                <a:cs typeface="B Nazanin" panose="00000400000000000000" pitchFamily="2" charset="-78"/>
              </a:rPr>
              <a:t>حسین امیرعبداللهیان در سال ۱۳۴۳ در دامغان متولد شده است.</a:t>
            </a:r>
          </a:p>
          <a:p>
            <a:pPr algn="justLow" rtl="1">
              <a:lnSpc>
                <a:spcPct val="250000"/>
              </a:lnSpc>
            </a:pPr>
            <a:r>
              <a:rPr lang="fa-IR" dirty="0">
                <a:cs typeface="B Nazanin" panose="00000400000000000000" pitchFamily="2" charset="-78"/>
              </a:rPr>
              <a:t>وقتی 7 ساله بوده پدرش را از دست داده است . مادرش او و برادر بزرگترش را به تنهایی بزرگ کرده، برادر حسین امیر عبداللهیان نیز فوت شده است .</a:t>
            </a:r>
          </a:p>
          <a:p>
            <a:pPr algn="justLow" rtl="1">
              <a:lnSpc>
                <a:spcPct val="250000"/>
              </a:lnSpc>
            </a:pPr>
            <a:r>
              <a:rPr lang="fa-IR" dirty="0">
                <a:cs typeface="B Nazanin" panose="00000400000000000000" pitchFamily="2" charset="-78"/>
              </a:rPr>
              <a:t>حسین امیر عبداللهیان در یکی از محله های جنوب تهران ( محله 17 شهریور ) متولد شده است بعدها به دلیل اینکه این محله درمانگاه نداشته ، حسین امیر عبداللهیان و دوستان جبهه ای خود در این محله درمانگاهی تاسیس می کنند که اکنون باجناق وی در این بیمارستان به عنوان دکتر مشغول خدمت است.</a:t>
            </a: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393968" y="1176390"/>
            <a:ext cx="2667325" cy="2869249"/>
          </a:xfrm>
          <a:custGeom>
            <a:avLst/>
            <a:gdLst>
              <a:gd name="connsiteX0" fmla="*/ 0 w 2667325"/>
              <a:gd name="connsiteY0" fmla="*/ 0 h 2869249"/>
              <a:gd name="connsiteX1" fmla="*/ 2667325 w 2667325"/>
              <a:gd name="connsiteY1" fmla="*/ 0 h 2869249"/>
              <a:gd name="connsiteX2" fmla="*/ 2667325 w 2667325"/>
              <a:gd name="connsiteY2" fmla="*/ 2869249 h 2869249"/>
              <a:gd name="connsiteX3" fmla="*/ 0 w 2667325"/>
              <a:gd name="connsiteY3" fmla="*/ 2869249 h 2869249"/>
              <a:gd name="connsiteX4" fmla="*/ 0 w 2667325"/>
              <a:gd name="connsiteY4" fmla="*/ 0 h 2869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7325" h="2869249" fill="none" extrusionOk="0">
                <a:moveTo>
                  <a:pt x="0" y="0"/>
                </a:moveTo>
                <a:cubicBezTo>
                  <a:pt x="818496" y="-33567"/>
                  <a:pt x="2187251" y="-55772"/>
                  <a:pt x="2667325" y="0"/>
                </a:cubicBezTo>
                <a:cubicBezTo>
                  <a:pt x="2533284" y="395308"/>
                  <a:pt x="2714661" y="1476462"/>
                  <a:pt x="2667325" y="2869249"/>
                </a:cubicBezTo>
                <a:cubicBezTo>
                  <a:pt x="1578605" y="2705467"/>
                  <a:pt x="423624" y="2851908"/>
                  <a:pt x="0" y="2869249"/>
                </a:cubicBezTo>
                <a:cubicBezTo>
                  <a:pt x="153013" y="1683823"/>
                  <a:pt x="-130336" y="374421"/>
                  <a:pt x="0" y="0"/>
                </a:cubicBezTo>
                <a:close/>
              </a:path>
              <a:path w="2667325" h="2869249" stroke="0" extrusionOk="0">
                <a:moveTo>
                  <a:pt x="0" y="0"/>
                </a:moveTo>
                <a:cubicBezTo>
                  <a:pt x="675499" y="-5983"/>
                  <a:pt x="2052989" y="-19429"/>
                  <a:pt x="2667325" y="0"/>
                </a:cubicBezTo>
                <a:cubicBezTo>
                  <a:pt x="2774164" y="669871"/>
                  <a:pt x="2742593" y="2242145"/>
                  <a:pt x="2667325" y="2869249"/>
                </a:cubicBezTo>
                <a:cubicBezTo>
                  <a:pt x="1703859" y="2727527"/>
                  <a:pt x="543862" y="2801615"/>
                  <a:pt x="0" y="2869249"/>
                </a:cubicBezTo>
                <a:cubicBezTo>
                  <a:pt x="-104339" y="2166745"/>
                  <a:pt x="153034" y="701819"/>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971471" y="4335712"/>
            <a:ext cx="2677487" cy="1959342"/>
          </a:xfrm>
          <a:custGeom>
            <a:avLst/>
            <a:gdLst>
              <a:gd name="connsiteX0" fmla="*/ 0 w 2677487"/>
              <a:gd name="connsiteY0" fmla="*/ 0 h 1959342"/>
              <a:gd name="connsiteX1" fmla="*/ 2677487 w 2677487"/>
              <a:gd name="connsiteY1" fmla="*/ 0 h 1959342"/>
              <a:gd name="connsiteX2" fmla="*/ 2677487 w 2677487"/>
              <a:gd name="connsiteY2" fmla="*/ 1959342 h 1959342"/>
              <a:gd name="connsiteX3" fmla="*/ 0 w 2677487"/>
              <a:gd name="connsiteY3" fmla="*/ 1959342 h 1959342"/>
              <a:gd name="connsiteX4" fmla="*/ 0 w 2677487"/>
              <a:gd name="connsiteY4" fmla="*/ 0 h 1959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7487" h="1959342" fill="none" extrusionOk="0">
                <a:moveTo>
                  <a:pt x="0" y="0"/>
                </a:moveTo>
                <a:cubicBezTo>
                  <a:pt x="434993" y="-33567"/>
                  <a:pt x="1757240" y="-55772"/>
                  <a:pt x="2677487" y="0"/>
                </a:cubicBezTo>
                <a:cubicBezTo>
                  <a:pt x="2543446" y="616452"/>
                  <a:pt x="2724823" y="1078937"/>
                  <a:pt x="2677487" y="1959342"/>
                </a:cubicBezTo>
                <a:cubicBezTo>
                  <a:pt x="2113058" y="1795560"/>
                  <a:pt x="955175" y="1942001"/>
                  <a:pt x="0" y="1959342"/>
                </a:cubicBezTo>
                <a:cubicBezTo>
                  <a:pt x="153013" y="1180599"/>
                  <a:pt x="-130336" y="539197"/>
                  <a:pt x="0" y="0"/>
                </a:cubicBezTo>
                <a:close/>
              </a:path>
              <a:path w="2677487" h="1959342" stroke="0" extrusionOk="0">
                <a:moveTo>
                  <a:pt x="0" y="0"/>
                </a:moveTo>
                <a:cubicBezTo>
                  <a:pt x="1017800" y="-5983"/>
                  <a:pt x="1630791" y="-19429"/>
                  <a:pt x="2677487" y="0"/>
                </a:cubicBezTo>
                <a:cubicBezTo>
                  <a:pt x="2784326" y="243567"/>
                  <a:pt x="2752755" y="1375513"/>
                  <a:pt x="2677487" y="1959342"/>
                </a:cubicBezTo>
                <a:cubicBezTo>
                  <a:pt x="1806811" y="1817620"/>
                  <a:pt x="978174" y="1891708"/>
                  <a:pt x="0" y="1959342"/>
                </a:cubicBezTo>
                <a:cubicBezTo>
                  <a:pt x="-104339" y="1070139"/>
                  <a:pt x="153034" y="222950"/>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spTree>
    <p:extLst>
      <p:ext uri="{BB962C8B-B14F-4D97-AF65-F5344CB8AC3E}">
        <p14:creationId xmlns:p14="http://schemas.microsoft.com/office/powerpoint/2010/main" val="11947048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0880" y="357444"/>
            <a:ext cx="5686697" cy="400110"/>
          </a:xfrm>
          <a:prstGeom prst="rect">
            <a:avLst/>
          </a:prstGeom>
        </p:spPr>
        <p:txBody>
          <a:bodyPr wrap="square">
            <a:spAutoFit/>
          </a:bodyPr>
          <a:lstStyle/>
          <a:p>
            <a:pPr algn="ctr" rtl="1"/>
            <a:r>
              <a:rPr lang="fa-IR" sz="2000" b="1" dirty="0">
                <a:cs typeface="B Titr" panose="00000700000000000000" pitchFamily="2" charset="-78"/>
              </a:rPr>
              <a:t>شهادت</a:t>
            </a:r>
            <a:endParaRPr lang="en-US" sz="2000" dirty="0">
              <a:cs typeface="B Titr" panose="00000700000000000000" pitchFamily="2" charset="-78"/>
            </a:endParaRPr>
          </a:p>
        </p:txBody>
      </p:sp>
      <p:sp>
        <p:nvSpPr>
          <p:cNvPr id="3" name="Rectangle 1"/>
          <p:cNvSpPr>
            <a:spLocks noChangeArrowheads="1"/>
          </p:cNvSpPr>
          <p:nvPr/>
        </p:nvSpPr>
        <p:spPr bwMode="auto">
          <a:xfrm>
            <a:off x="508209" y="1359508"/>
            <a:ext cx="7460136" cy="4835939"/>
          </a:xfrm>
          <a:prstGeom prst="rect">
            <a:avLst/>
          </a:prstGeom>
        </p:spPr>
        <p:txBody>
          <a:bodyPr wrap="square">
            <a:spAutoFit/>
          </a:bodyPr>
          <a:lstStyle/>
          <a:p>
            <a:pPr algn="justLow" rtl="1">
              <a:lnSpc>
                <a:spcPct val="250000"/>
              </a:lnSpc>
            </a:pPr>
            <a:r>
              <a:rPr lang="fa-IR" dirty="0">
                <a:cs typeface="B Nazanin" panose="00000400000000000000" pitchFamily="2" charset="-78"/>
              </a:rPr>
              <a:t>در ۳۰ اردیبهشت ۱۴۰۳ آیت الله رئیسی برای افتتاح سد قیز قلعه‌سی به آذربایجان شرقی سفر کرد. در مسیر بازگشت در جنگل دیزمار در محدوده عمومی میان ورزقان و جلفا، بالگرد حامل او دچار سانحه شد. آیت الله سید محمدعلی آل‌هاشم امام‌جمعه تبریز، حسین امیرعبداللهیان وزیر امور خارجه، مالک رحمتی استاندار آذربایجان شرقی و چند تن دیگر از همراهان او در بالگرد بودند. گروه‌های امدادی بلافاصله به محل سانحه بالگرد اعزام شدند. شرایط آب و هوایی تلاش امدادرسانی به محل سانحه را با سختی روبه‌رو کرده بود. صبح روز ۳۱ اردیبهشت، پس از پیدا کردن محل وقوع سانحه و یافتن لاشه بالگرد حامل  آیت الله رئیسی، خبر شهادت او و همراهانش منتشر شد.</a:t>
            </a: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663163" y="1359508"/>
            <a:ext cx="2866986" cy="4856834"/>
          </a:xfrm>
          <a:custGeom>
            <a:avLst/>
            <a:gdLst>
              <a:gd name="connsiteX0" fmla="*/ 0 w 2866986"/>
              <a:gd name="connsiteY0" fmla="*/ 0 h 4856834"/>
              <a:gd name="connsiteX1" fmla="*/ 2866986 w 2866986"/>
              <a:gd name="connsiteY1" fmla="*/ 0 h 4856834"/>
              <a:gd name="connsiteX2" fmla="*/ 2866986 w 2866986"/>
              <a:gd name="connsiteY2" fmla="*/ 4856834 h 4856834"/>
              <a:gd name="connsiteX3" fmla="*/ 0 w 2866986"/>
              <a:gd name="connsiteY3" fmla="*/ 4856834 h 4856834"/>
              <a:gd name="connsiteX4" fmla="*/ 0 w 2866986"/>
              <a:gd name="connsiteY4" fmla="*/ 0 h 485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6986" h="4856834" fill="none" extrusionOk="0">
                <a:moveTo>
                  <a:pt x="0" y="0"/>
                </a:moveTo>
                <a:cubicBezTo>
                  <a:pt x="455878" y="-33567"/>
                  <a:pt x="2112049" y="-55772"/>
                  <a:pt x="2866986" y="0"/>
                </a:cubicBezTo>
                <a:cubicBezTo>
                  <a:pt x="2732945" y="1519034"/>
                  <a:pt x="2914322" y="2433059"/>
                  <a:pt x="2866986" y="4856834"/>
                </a:cubicBezTo>
                <a:cubicBezTo>
                  <a:pt x="1975893" y="4693052"/>
                  <a:pt x="946687" y="4839493"/>
                  <a:pt x="0" y="4856834"/>
                </a:cubicBezTo>
                <a:cubicBezTo>
                  <a:pt x="153013" y="3049976"/>
                  <a:pt x="-130336" y="2258553"/>
                  <a:pt x="0" y="0"/>
                </a:cubicBezTo>
                <a:close/>
              </a:path>
              <a:path w="2866986" h="4856834" stroke="0" extrusionOk="0">
                <a:moveTo>
                  <a:pt x="0" y="0"/>
                </a:moveTo>
                <a:cubicBezTo>
                  <a:pt x="866193" y="-5983"/>
                  <a:pt x="1676502" y="-19429"/>
                  <a:pt x="2866986" y="0"/>
                </a:cubicBezTo>
                <a:cubicBezTo>
                  <a:pt x="2973825" y="2235056"/>
                  <a:pt x="2942254" y="3995592"/>
                  <a:pt x="2866986" y="4856834"/>
                </a:cubicBezTo>
                <a:cubicBezTo>
                  <a:pt x="1887857" y="4715112"/>
                  <a:pt x="757989" y="4789200"/>
                  <a:pt x="0" y="4856834"/>
                </a:cubicBezTo>
                <a:cubicBezTo>
                  <a:pt x="-104339" y="2543465"/>
                  <a:pt x="153034" y="1285211"/>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spTree>
    <p:extLst>
      <p:ext uri="{BB962C8B-B14F-4D97-AF65-F5344CB8AC3E}">
        <p14:creationId xmlns:p14="http://schemas.microsoft.com/office/powerpoint/2010/main" val="373966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15188" y="340732"/>
            <a:ext cx="5484972" cy="400110"/>
          </a:xfrm>
          <a:prstGeom prst="rect">
            <a:avLst/>
          </a:prstGeom>
        </p:spPr>
        <p:txBody>
          <a:bodyPr wrap="square">
            <a:spAutoFit/>
          </a:bodyPr>
          <a:lstStyle/>
          <a:p>
            <a:pPr algn="ctr" rtl="1"/>
            <a:r>
              <a:rPr lang="fa-IR" sz="2000" dirty="0">
                <a:latin typeface="Times New Roman" panose="02020603050405020304" pitchFamily="18" charset="0"/>
                <a:cs typeface="B Titr" panose="00000700000000000000" pitchFamily="2" charset="-78"/>
              </a:rPr>
              <a:t>منابع </a:t>
            </a:r>
            <a:endParaRPr lang="en-US" sz="2000" dirty="0">
              <a:latin typeface="Times New Roman" panose="02020603050405020304" pitchFamily="18" charset="0"/>
              <a:cs typeface="B Titr" panose="00000700000000000000" pitchFamily="2" charset="-78"/>
            </a:endParaRPr>
          </a:p>
        </p:txBody>
      </p:sp>
      <p:sp>
        <p:nvSpPr>
          <p:cNvPr id="4" name="Rectangle 3"/>
          <p:cNvSpPr/>
          <p:nvPr/>
        </p:nvSpPr>
        <p:spPr>
          <a:xfrm>
            <a:off x="529627" y="1359550"/>
            <a:ext cx="2548583"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https://www.asriran.com</a:t>
            </a:r>
          </a:p>
        </p:txBody>
      </p:sp>
      <p:sp>
        <p:nvSpPr>
          <p:cNvPr id="5" name="Rectangle 4"/>
          <p:cNvSpPr/>
          <p:nvPr/>
        </p:nvSpPr>
        <p:spPr>
          <a:xfrm>
            <a:off x="529627" y="1975370"/>
            <a:ext cx="2183034"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https://www.tabnak.ir</a:t>
            </a:r>
          </a:p>
        </p:txBody>
      </p:sp>
      <p:sp>
        <p:nvSpPr>
          <p:cNvPr id="3" name="Rectangle 2"/>
          <p:cNvSpPr/>
          <p:nvPr/>
        </p:nvSpPr>
        <p:spPr>
          <a:xfrm>
            <a:off x="464313" y="2591190"/>
            <a:ext cx="3067891"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https://www.etemadonline.com</a:t>
            </a:r>
          </a:p>
        </p:txBody>
      </p:sp>
      <p:sp>
        <p:nvSpPr>
          <p:cNvPr id="6" name="Rectangle 5"/>
          <p:cNvSpPr/>
          <p:nvPr/>
        </p:nvSpPr>
        <p:spPr>
          <a:xfrm>
            <a:off x="529627" y="3207010"/>
            <a:ext cx="4807700"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https://techrato.com</a:t>
            </a:r>
          </a:p>
        </p:txBody>
      </p:sp>
    </p:spTree>
    <p:extLst>
      <p:ext uri="{BB962C8B-B14F-4D97-AF65-F5344CB8AC3E}">
        <p14:creationId xmlns:p14="http://schemas.microsoft.com/office/powerpoint/2010/main" val="33885676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2C681E8-BEBD-9BB9-F886-16144C6746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9943" y="2740118"/>
            <a:ext cx="10092113" cy="1377764"/>
          </a:xfrm>
          <a:prstGeom prst="rect">
            <a:avLst/>
          </a:prstGeom>
        </p:spPr>
      </p:pic>
      <p:sp>
        <p:nvSpPr>
          <p:cNvPr id="3" name="Rectangle 2">
            <a:extLst>
              <a:ext uri="{FF2B5EF4-FFF2-40B4-BE49-F238E27FC236}">
                <a16:creationId xmlns:a16="http://schemas.microsoft.com/office/drawing/2014/main" id="{02B7D230-47E2-411F-0B4D-161FDCB36149}"/>
              </a:ext>
            </a:extLst>
          </p:cNvPr>
          <p:cNvSpPr/>
          <p:nvPr/>
        </p:nvSpPr>
        <p:spPr>
          <a:xfrm>
            <a:off x="2986456" y="3044279"/>
            <a:ext cx="5748964" cy="769441"/>
          </a:xfrm>
          <a:prstGeom prst="rect">
            <a:avLst/>
          </a:prstGeom>
        </p:spPr>
        <p:txBody>
          <a:bodyPr wrap="square">
            <a:spAutoFit/>
          </a:bodyPr>
          <a:lstStyle/>
          <a:p>
            <a:pPr algn="ctr" rtl="1"/>
            <a:r>
              <a:rPr lang="fa-IR" sz="4400" dirty="0">
                <a:cs typeface="B Titr" panose="00000700000000000000" pitchFamily="2" charset="-78"/>
              </a:rPr>
              <a:t>با تشکر از توجه شما عزیزان</a:t>
            </a:r>
            <a:endParaRPr lang="en-US" sz="4400" dirty="0">
              <a:cs typeface="B Titr" panose="00000700000000000000" pitchFamily="2" charset="-78"/>
            </a:endParaRPr>
          </a:p>
        </p:txBody>
      </p:sp>
    </p:spTree>
    <p:extLst>
      <p:ext uri="{BB962C8B-B14F-4D97-AF65-F5344CB8AC3E}">
        <p14:creationId xmlns:p14="http://schemas.microsoft.com/office/powerpoint/2010/main" val="8796845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548F112-3395-F3AC-EC6D-82B1A624BC3B}"/>
              </a:ext>
            </a:extLst>
          </p:cNvPr>
          <p:cNvSpPr/>
          <p:nvPr/>
        </p:nvSpPr>
        <p:spPr>
          <a:xfrm>
            <a:off x="1650275" y="2246811"/>
            <a:ext cx="3248297" cy="3405051"/>
          </a:xfrm>
          <a:prstGeom prst="rect">
            <a:avLst/>
          </a:prstGeom>
          <a:solidFill>
            <a:srgbClr val="B89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6548845" y="1213129"/>
            <a:ext cx="5054873" cy="4939814"/>
          </a:xfrm>
          <a:prstGeom prst="rect">
            <a:avLst/>
          </a:prstGeom>
        </p:spPr>
        <p:txBody>
          <a:bodyPr wrap="square">
            <a:spAutoFit/>
          </a:bodyPr>
          <a:lstStyle/>
          <a:p>
            <a:pPr algn="justLow" rtl="1">
              <a:lnSpc>
                <a:spcPct val="300000"/>
              </a:lnSpc>
            </a:pPr>
            <a:r>
              <a:rPr lang="fa-IR" dirty="0">
                <a:cs typeface="B Nazanin" panose="00000400000000000000" pitchFamily="2" charset="-78"/>
              </a:rPr>
              <a:t>او مدرک کارشناسی خود را در سال ۱۳۷۰ در رشته روابط دیپلماتیک از دانشکده روابط بین الملل وزارت امور خارجه دریافت کرده است، و دارای مدرک کارشناسی ارشد روابط بین اللملل از دانشگاه تهران است که در سال ۱۳۷۵ اخذ شده است و همچنین مدرک دکترای خود را نیز از دانشگاه تهران در رشته روابط بین الملل دریافت کرده است. او به زبان‌های عربی و انگلیسی مسلط است.</a:t>
            </a:r>
            <a:endParaRPr lang="en-US" dirty="0">
              <a:cs typeface="B Nazanin" panose="00000400000000000000" pitchFamily="2" charset="-78"/>
            </a:endParaRPr>
          </a:p>
        </p:txBody>
      </p:sp>
      <p:pic>
        <p:nvPicPr>
          <p:cNvPr id="6" name="Picture 5"/>
          <p:cNvPicPr>
            <a:picLocks noChangeAspect="1"/>
          </p:cNvPicPr>
          <p:nvPr/>
        </p:nvPicPr>
        <p:blipFill rotWithShape="1">
          <a:blip r:embed="rId2" cstate="email">
            <a:extLst>
              <a:ext uri="{28A0092B-C50C-407E-A947-70E740481C1C}">
                <a14:useLocalDpi xmlns:a14="http://schemas.microsoft.com/office/drawing/2010/main"/>
              </a:ext>
            </a:extLst>
          </a:blip>
          <a:srcRect r="-1"/>
          <a:stretch/>
        </p:blipFill>
        <p:spPr>
          <a:xfrm>
            <a:off x="353147" y="1438302"/>
            <a:ext cx="3086449" cy="4671098"/>
          </a:xfrm>
          <a:custGeom>
            <a:avLst/>
            <a:gdLst>
              <a:gd name="connsiteX0" fmla="*/ 0 w 3086449"/>
              <a:gd name="connsiteY0" fmla="*/ 0 h 4671098"/>
              <a:gd name="connsiteX1" fmla="*/ 3086449 w 3086449"/>
              <a:gd name="connsiteY1" fmla="*/ 0 h 4671098"/>
              <a:gd name="connsiteX2" fmla="*/ 3086449 w 3086449"/>
              <a:gd name="connsiteY2" fmla="*/ 4671098 h 4671098"/>
              <a:gd name="connsiteX3" fmla="*/ 0 w 3086449"/>
              <a:gd name="connsiteY3" fmla="*/ 4671098 h 4671098"/>
              <a:gd name="connsiteX4" fmla="*/ 0 w 3086449"/>
              <a:gd name="connsiteY4" fmla="*/ 0 h 4671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6449" h="4671098" fill="none" extrusionOk="0">
                <a:moveTo>
                  <a:pt x="0" y="0"/>
                </a:moveTo>
                <a:cubicBezTo>
                  <a:pt x="1178648" y="-33567"/>
                  <a:pt x="2280898" y="-55772"/>
                  <a:pt x="3086449" y="0"/>
                </a:cubicBezTo>
                <a:cubicBezTo>
                  <a:pt x="2952408" y="2214001"/>
                  <a:pt x="3133785" y="3510579"/>
                  <a:pt x="3086449" y="4671098"/>
                </a:cubicBezTo>
                <a:cubicBezTo>
                  <a:pt x="1833122" y="4507316"/>
                  <a:pt x="1086707" y="4653757"/>
                  <a:pt x="0" y="4671098"/>
                </a:cubicBezTo>
                <a:cubicBezTo>
                  <a:pt x="153013" y="4036433"/>
                  <a:pt x="-130336" y="643998"/>
                  <a:pt x="0" y="0"/>
                </a:cubicBezTo>
                <a:close/>
              </a:path>
              <a:path w="3086449" h="4671098" stroke="0" extrusionOk="0">
                <a:moveTo>
                  <a:pt x="0" y="0"/>
                </a:moveTo>
                <a:cubicBezTo>
                  <a:pt x="523474" y="-5983"/>
                  <a:pt x="2324282" y="-19429"/>
                  <a:pt x="3086449" y="0"/>
                </a:cubicBezTo>
                <a:cubicBezTo>
                  <a:pt x="3193288" y="1635058"/>
                  <a:pt x="3161717" y="3554692"/>
                  <a:pt x="3086449" y="4671098"/>
                </a:cubicBezTo>
                <a:cubicBezTo>
                  <a:pt x="2390922" y="4529376"/>
                  <a:pt x="1044749" y="4603464"/>
                  <a:pt x="0" y="4671098"/>
                </a:cubicBezTo>
                <a:cubicBezTo>
                  <a:pt x="-104339" y="2542505"/>
                  <a:pt x="153034" y="2282749"/>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sp>
        <p:nvSpPr>
          <p:cNvPr id="4" name="Rectangle 3">
            <a:extLst>
              <a:ext uri="{FF2B5EF4-FFF2-40B4-BE49-F238E27FC236}">
                <a16:creationId xmlns:a16="http://schemas.microsoft.com/office/drawing/2014/main" id="{0FBEBEE2-21EE-8A55-60E5-5EB4B45699FB}"/>
              </a:ext>
            </a:extLst>
          </p:cNvPr>
          <p:cNvSpPr/>
          <p:nvPr/>
        </p:nvSpPr>
        <p:spPr>
          <a:xfrm>
            <a:off x="3274424" y="346871"/>
            <a:ext cx="5697047" cy="400110"/>
          </a:xfrm>
          <a:prstGeom prst="rect">
            <a:avLst/>
          </a:prstGeom>
        </p:spPr>
        <p:txBody>
          <a:bodyPr wrap="square">
            <a:spAutoFit/>
          </a:bodyPr>
          <a:lstStyle/>
          <a:p>
            <a:pPr algn="ctr" rtl="1"/>
            <a:r>
              <a:rPr lang="fa-IR" sz="2000" dirty="0">
                <a:cs typeface="B Titr" panose="00000700000000000000" pitchFamily="2" charset="-78"/>
              </a:rPr>
              <a:t>زندگینامه حسین امیرعبداللهیان</a:t>
            </a:r>
            <a:endParaRPr lang="en-US" sz="2000" dirty="0">
              <a:cs typeface="B Titr" panose="00000700000000000000" pitchFamily="2" charset="-78"/>
            </a:endParaRPr>
          </a:p>
        </p:txBody>
      </p:sp>
      <p:pic>
        <p:nvPicPr>
          <p:cNvPr id="7" name="Picture 6">
            <a:extLst>
              <a:ext uri="{FF2B5EF4-FFF2-40B4-BE49-F238E27FC236}">
                <a16:creationId xmlns:a16="http://schemas.microsoft.com/office/drawing/2014/main" id="{67F36B5B-FB1F-7B2C-F95F-26A81D51027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20112752">
            <a:off x="3950168" y="1855129"/>
            <a:ext cx="2161251" cy="1439934"/>
          </a:xfrm>
          <a:custGeom>
            <a:avLst/>
            <a:gdLst>
              <a:gd name="connsiteX0" fmla="*/ 0 w 2161251"/>
              <a:gd name="connsiteY0" fmla="*/ 0 h 1439934"/>
              <a:gd name="connsiteX1" fmla="*/ 2161251 w 2161251"/>
              <a:gd name="connsiteY1" fmla="*/ 0 h 1439934"/>
              <a:gd name="connsiteX2" fmla="*/ 2161251 w 2161251"/>
              <a:gd name="connsiteY2" fmla="*/ 1439934 h 1439934"/>
              <a:gd name="connsiteX3" fmla="*/ 0 w 2161251"/>
              <a:gd name="connsiteY3" fmla="*/ 1439934 h 1439934"/>
              <a:gd name="connsiteX4" fmla="*/ 0 w 2161251"/>
              <a:gd name="connsiteY4" fmla="*/ 0 h 14399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1251" h="1439934" fill="none" extrusionOk="0">
                <a:moveTo>
                  <a:pt x="0" y="0"/>
                </a:moveTo>
                <a:cubicBezTo>
                  <a:pt x="270796" y="-34019"/>
                  <a:pt x="1235812" y="69179"/>
                  <a:pt x="2161251" y="0"/>
                </a:cubicBezTo>
                <a:cubicBezTo>
                  <a:pt x="2138282" y="553253"/>
                  <a:pt x="2069038" y="1140134"/>
                  <a:pt x="2161251" y="1439934"/>
                </a:cubicBezTo>
                <a:cubicBezTo>
                  <a:pt x="1432127" y="1426820"/>
                  <a:pt x="669981" y="1503657"/>
                  <a:pt x="0" y="1439934"/>
                </a:cubicBezTo>
                <a:cubicBezTo>
                  <a:pt x="76685" y="955873"/>
                  <a:pt x="-15230" y="534523"/>
                  <a:pt x="0" y="0"/>
                </a:cubicBezTo>
                <a:close/>
              </a:path>
              <a:path w="2161251" h="1439934" stroke="0" extrusionOk="0">
                <a:moveTo>
                  <a:pt x="0" y="0"/>
                </a:moveTo>
                <a:cubicBezTo>
                  <a:pt x="443022" y="-134759"/>
                  <a:pt x="1354212" y="-101803"/>
                  <a:pt x="2161251" y="0"/>
                </a:cubicBezTo>
                <a:cubicBezTo>
                  <a:pt x="2048643" y="268051"/>
                  <a:pt x="2261383" y="755592"/>
                  <a:pt x="2161251" y="1439934"/>
                </a:cubicBezTo>
                <a:cubicBezTo>
                  <a:pt x="1452021" y="1459219"/>
                  <a:pt x="775091" y="1540453"/>
                  <a:pt x="0" y="1439934"/>
                </a:cubicBezTo>
                <a:cubicBezTo>
                  <a:pt x="75191" y="945725"/>
                  <a:pt x="-63950" y="346606"/>
                  <a:pt x="0" y="0"/>
                </a:cubicBezTo>
                <a:close/>
              </a:path>
            </a:pathLst>
          </a:custGeom>
          <a:ln w="57150">
            <a:solidFill>
              <a:schemeClr val="bg1"/>
            </a:solidFill>
            <a:extLst>
              <a:ext uri="{C807C97D-BFC1-408E-A445-0C87EB9F89A2}">
                <ask:lineSketchStyleProps xmlns:ask="http://schemas.microsoft.com/office/drawing/2018/sketchyshapes" sd="3344376970">
                  <a:prstGeom prst="rect">
                    <a:avLst/>
                  </a:prstGeom>
                  <ask:type>
                    <ask:lineSketchCurved/>
                  </ask:type>
                </ask:lineSketchStyleProps>
              </a:ext>
            </a:extLst>
          </a:ln>
        </p:spPr>
      </p:pic>
      <p:pic>
        <p:nvPicPr>
          <p:cNvPr id="8" name="Picture 7">
            <a:extLst>
              <a:ext uri="{FF2B5EF4-FFF2-40B4-BE49-F238E27FC236}">
                <a16:creationId xmlns:a16="http://schemas.microsoft.com/office/drawing/2014/main" id="{1E484AA3-AAB7-1C69-3DA8-12DB81E2E2F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rot="983904">
            <a:off x="3879745" y="4530109"/>
            <a:ext cx="2229952" cy="1766596"/>
          </a:xfrm>
          <a:custGeom>
            <a:avLst/>
            <a:gdLst>
              <a:gd name="connsiteX0" fmla="*/ 0 w 2229952"/>
              <a:gd name="connsiteY0" fmla="*/ 0 h 1766596"/>
              <a:gd name="connsiteX1" fmla="*/ 2229952 w 2229952"/>
              <a:gd name="connsiteY1" fmla="*/ 0 h 1766596"/>
              <a:gd name="connsiteX2" fmla="*/ 2229952 w 2229952"/>
              <a:gd name="connsiteY2" fmla="*/ 1766596 h 1766596"/>
              <a:gd name="connsiteX3" fmla="*/ 0 w 2229952"/>
              <a:gd name="connsiteY3" fmla="*/ 1766596 h 1766596"/>
              <a:gd name="connsiteX4" fmla="*/ 0 w 2229952"/>
              <a:gd name="connsiteY4" fmla="*/ 0 h 1766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9952" h="1766596" fill="none" extrusionOk="0">
                <a:moveTo>
                  <a:pt x="0" y="0"/>
                </a:moveTo>
                <a:cubicBezTo>
                  <a:pt x="448270" y="86884"/>
                  <a:pt x="1237633" y="102332"/>
                  <a:pt x="2229952" y="0"/>
                </a:cubicBezTo>
                <a:cubicBezTo>
                  <a:pt x="2193653" y="271561"/>
                  <a:pt x="2095347" y="1168167"/>
                  <a:pt x="2229952" y="1766596"/>
                </a:cubicBezTo>
                <a:cubicBezTo>
                  <a:pt x="1518265" y="1864062"/>
                  <a:pt x="552335" y="1842752"/>
                  <a:pt x="0" y="1766596"/>
                </a:cubicBezTo>
                <a:cubicBezTo>
                  <a:pt x="52866" y="1222402"/>
                  <a:pt x="-142472" y="217774"/>
                  <a:pt x="0" y="0"/>
                </a:cubicBezTo>
                <a:close/>
              </a:path>
              <a:path w="2229952" h="1766596" stroke="0" extrusionOk="0">
                <a:moveTo>
                  <a:pt x="0" y="0"/>
                </a:moveTo>
                <a:cubicBezTo>
                  <a:pt x="464085" y="-93511"/>
                  <a:pt x="1765875" y="58950"/>
                  <a:pt x="2229952" y="0"/>
                </a:cubicBezTo>
                <a:cubicBezTo>
                  <a:pt x="2202173" y="503095"/>
                  <a:pt x="2336426" y="1491181"/>
                  <a:pt x="2229952" y="1766596"/>
                </a:cubicBezTo>
                <a:cubicBezTo>
                  <a:pt x="1969092" y="1842893"/>
                  <a:pt x="984807" y="1678598"/>
                  <a:pt x="0" y="1766596"/>
                </a:cubicBezTo>
                <a:cubicBezTo>
                  <a:pt x="64497" y="968471"/>
                  <a:pt x="-126910" y="625841"/>
                  <a:pt x="0" y="0"/>
                </a:cubicBezTo>
                <a:close/>
              </a:path>
            </a:pathLst>
          </a:custGeom>
          <a:ln w="57150">
            <a:solidFill>
              <a:schemeClr val="bg1"/>
            </a:solidFill>
            <a:extLst>
              <a:ext uri="{C807C97D-BFC1-408E-A445-0C87EB9F89A2}">
                <ask:lineSketchStyleProps xmlns:ask="http://schemas.microsoft.com/office/drawing/2018/sketchyshapes" sd="99008092">
                  <a:prstGeom prst="rect">
                    <a:avLst/>
                  </a:prstGeom>
                  <ask:type>
                    <ask:lineSketchCurved/>
                  </ask:type>
                </ask:lineSketchStyleProps>
              </a:ext>
            </a:extLst>
          </a:ln>
        </p:spPr>
      </p:pic>
    </p:spTree>
    <p:extLst>
      <p:ext uri="{BB962C8B-B14F-4D97-AF65-F5344CB8AC3E}">
        <p14:creationId xmlns:p14="http://schemas.microsoft.com/office/powerpoint/2010/main" val="13876137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8CA8FE6-75E8-834C-2082-888C25CFE67A}"/>
              </a:ext>
            </a:extLst>
          </p:cNvPr>
          <p:cNvSpPr/>
          <p:nvPr/>
        </p:nvSpPr>
        <p:spPr>
          <a:xfrm>
            <a:off x="1713760" y="2447311"/>
            <a:ext cx="3248297" cy="3405051"/>
          </a:xfrm>
          <a:prstGeom prst="rect">
            <a:avLst/>
          </a:prstGeom>
          <a:solidFill>
            <a:srgbClr val="B89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75BAD44-E057-41E9-FFBA-88AD823A13F5}"/>
              </a:ext>
            </a:extLst>
          </p:cNvPr>
          <p:cNvSpPr/>
          <p:nvPr/>
        </p:nvSpPr>
        <p:spPr>
          <a:xfrm>
            <a:off x="5910158" y="1965216"/>
            <a:ext cx="1682535" cy="1763729"/>
          </a:xfrm>
          <a:prstGeom prst="rect">
            <a:avLst/>
          </a:prstGeom>
          <a:solidFill>
            <a:srgbClr val="B89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5388155" y="4293551"/>
            <a:ext cx="6344986" cy="2065950"/>
          </a:xfrm>
          <a:prstGeom prst="rect">
            <a:avLst/>
          </a:prstGeom>
        </p:spPr>
        <p:txBody>
          <a:bodyPr wrap="square">
            <a:spAutoFit/>
          </a:bodyPr>
          <a:lstStyle/>
          <a:p>
            <a:pPr algn="justLow" rtl="1">
              <a:lnSpc>
                <a:spcPct val="250000"/>
              </a:lnSpc>
            </a:pPr>
            <a:r>
              <a:rPr lang="fa-IR" dirty="0">
                <a:cs typeface="B Nazanin" panose="00000400000000000000" pitchFamily="2" charset="-78"/>
              </a:rPr>
              <a:t>او همچنین مدرس دانشکده روابط بین الملل وزارت خارجه بوده، و سابقه داوری رساله‌های دکترای دانشکده حقوق و علوم سیاسی دانشگاه تهران را دارد، امیرعبداللهیان عضو هیئت موسس مرکز مطالعات غرب آسیا (اندیشکده روابط بین الملل) نیز بود.</a:t>
            </a:r>
            <a:endParaRPr lang="en-US" dirty="0">
              <a:cs typeface="B Nazanin" panose="00000400000000000000" pitchFamily="2" charset="-78"/>
            </a:endParaRP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97899" y="2847081"/>
            <a:ext cx="3428481" cy="3428481"/>
          </a:xfrm>
          <a:custGeom>
            <a:avLst/>
            <a:gdLst>
              <a:gd name="connsiteX0" fmla="*/ 0 w 3428481"/>
              <a:gd name="connsiteY0" fmla="*/ 0 h 3428481"/>
              <a:gd name="connsiteX1" fmla="*/ 3428481 w 3428481"/>
              <a:gd name="connsiteY1" fmla="*/ 0 h 3428481"/>
              <a:gd name="connsiteX2" fmla="*/ 3428481 w 3428481"/>
              <a:gd name="connsiteY2" fmla="*/ 3428481 h 3428481"/>
              <a:gd name="connsiteX3" fmla="*/ 0 w 3428481"/>
              <a:gd name="connsiteY3" fmla="*/ 3428481 h 3428481"/>
              <a:gd name="connsiteX4" fmla="*/ 0 w 3428481"/>
              <a:gd name="connsiteY4" fmla="*/ 0 h 3428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8481" h="3428481" fill="none" extrusionOk="0">
                <a:moveTo>
                  <a:pt x="0" y="0"/>
                </a:moveTo>
                <a:cubicBezTo>
                  <a:pt x="1611230" y="-33567"/>
                  <a:pt x="2905136" y="-55772"/>
                  <a:pt x="3428481" y="0"/>
                </a:cubicBezTo>
                <a:cubicBezTo>
                  <a:pt x="3294440" y="1488854"/>
                  <a:pt x="3475817" y="1947202"/>
                  <a:pt x="3428481" y="3428481"/>
                </a:cubicBezTo>
                <a:cubicBezTo>
                  <a:pt x="1760828" y="3264699"/>
                  <a:pt x="1146699" y="3411140"/>
                  <a:pt x="0" y="3428481"/>
                </a:cubicBezTo>
                <a:cubicBezTo>
                  <a:pt x="153013" y="2259793"/>
                  <a:pt x="-130336" y="1270681"/>
                  <a:pt x="0" y="0"/>
                </a:cubicBezTo>
                <a:close/>
              </a:path>
              <a:path w="3428481" h="3428481" stroke="0" extrusionOk="0">
                <a:moveTo>
                  <a:pt x="0" y="0"/>
                </a:moveTo>
                <a:cubicBezTo>
                  <a:pt x="1642718" y="-5983"/>
                  <a:pt x="2011092" y="-19429"/>
                  <a:pt x="3428481" y="0"/>
                </a:cubicBezTo>
                <a:cubicBezTo>
                  <a:pt x="3535320" y="449841"/>
                  <a:pt x="3503749" y="2791708"/>
                  <a:pt x="3428481" y="3428481"/>
                </a:cubicBezTo>
                <a:cubicBezTo>
                  <a:pt x="2531881" y="3286759"/>
                  <a:pt x="814120" y="3360847"/>
                  <a:pt x="0" y="3428481"/>
                </a:cubicBezTo>
                <a:cubicBezTo>
                  <a:pt x="-104339" y="2313761"/>
                  <a:pt x="153034" y="1296826"/>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098629" y="1439061"/>
            <a:ext cx="2380548" cy="2567061"/>
          </a:xfrm>
          <a:custGeom>
            <a:avLst/>
            <a:gdLst>
              <a:gd name="connsiteX0" fmla="*/ 0 w 2380548"/>
              <a:gd name="connsiteY0" fmla="*/ 0 h 2567061"/>
              <a:gd name="connsiteX1" fmla="*/ 2380548 w 2380548"/>
              <a:gd name="connsiteY1" fmla="*/ 0 h 2567061"/>
              <a:gd name="connsiteX2" fmla="*/ 2380548 w 2380548"/>
              <a:gd name="connsiteY2" fmla="*/ 2567061 h 2567061"/>
              <a:gd name="connsiteX3" fmla="*/ 0 w 2380548"/>
              <a:gd name="connsiteY3" fmla="*/ 2567061 h 2567061"/>
              <a:gd name="connsiteX4" fmla="*/ 0 w 2380548"/>
              <a:gd name="connsiteY4" fmla="*/ 0 h 2567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0548" h="2567061" fill="none" extrusionOk="0">
                <a:moveTo>
                  <a:pt x="0" y="0"/>
                </a:moveTo>
                <a:cubicBezTo>
                  <a:pt x="884033" y="-33567"/>
                  <a:pt x="1449554" y="-55772"/>
                  <a:pt x="2380548" y="0"/>
                </a:cubicBezTo>
                <a:cubicBezTo>
                  <a:pt x="2246507" y="1103603"/>
                  <a:pt x="2427884" y="2182301"/>
                  <a:pt x="2380548" y="2567061"/>
                </a:cubicBezTo>
                <a:cubicBezTo>
                  <a:pt x="1838682" y="2403279"/>
                  <a:pt x="905460" y="2549720"/>
                  <a:pt x="0" y="2567061"/>
                </a:cubicBezTo>
                <a:cubicBezTo>
                  <a:pt x="153013" y="1517911"/>
                  <a:pt x="-130336" y="831956"/>
                  <a:pt x="0" y="0"/>
                </a:cubicBezTo>
                <a:close/>
              </a:path>
              <a:path w="2380548" h="2567061" stroke="0" extrusionOk="0">
                <a:moveTo>
                  <a:pt x="0" y="0"/>
                </a:moveTo>
                <a:cubicBezTo>
                  <a:pt x="996035" y="-5983"/>
                  <a:pt x="2011308" y="-19429"/>
                  <a:pt x="2380548" y="0"/>
                </a:cubicBezTo>
                <a:cubicBezTo>
                  <a:pt x="2487387" y="1205161"/>
                  <a:pt x="2455816" y="1421042"/>
                  <a:pt x="2380548" y="2567061"/>
                </a:cubicBezTo>
                <a:cubicBezTo>
                  <a:pt x="1690854" y="2425339"/>
                  <a:pt x="948879" y="2499427"/>
                  <a:pt x="0" y="2567061"/>
                </a:cubicBezTo>
                <a:cubicBezTo>
                  <a:pt x="-104339" y="2030053"/>
                  <a:pt x="153034" y="472400"/>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pic>
        <p:nvPicPr>
          <p:cNvPr id="4" name="Picture 3">
            <a:extLst>
              <a:ext uri="{FF2B5EF4-FFF2-40B4-BE49-F238E27FC236}">
                <a16:creationId xmlns:a16="http://schemas.microsoft.com/office/drawing/2014/main" id="{41B613B1-65D7-6208-69BA-A131210BC4A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331372" y="1545819"/>
            <a:ext cx="3542861" cy="2353544"/>
          </a:xfrm>
          <a:custGeom>
            <a:avLst/>
            <a:gdLst>
              <a:gd name="connsiteX0" fmla="*/ 0 w 3542861"/>
              <a:gd name="connsiteY0" fmla="*/ 0 h 2353544"/>
              <a:gd name="connsiteX1" fmla="*/ 3542861 w 3542861"/>
              <a:gd name="connsiteY1" fmla="*/ 0 h 2353544"/>
              <a:gd name="connsiteX2" fmla="*/ 3542861 w 3542861"/>
              <a:gd name="connsiteY2" fmla="*/ 2353544 h 2353544"/>
              <a:gd name="connsiteX3" fmla="*/ 0 w 3542861"/>
              <a:gd name="connsiteY3" fmla="*/ 2353544 h 2353544"/>
              <a:gd name="connsiteX4" fmla="*/ 0 w 3542861"/>
              <a:gd name="connsiteY4" fmla="*/ 0 h 235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2861" h="2353544" fill="none" extrusionOk="0">
                <a:moveTo>
                  <a:pt x="0" y="0"/>
                </a:moveTo>
                <a:cubicBezTo>
                  <a:pt x="987061" y="-33567"/>
                  <a:pt x="3080917" y="-55772"/>
                  <a:pt x="3542861" y="0"/>
                </a:cubicBezTo>
                <a:cubicBezTo>
                  <a:pt x="3408820" y="720463"/>
                  <a:pt x="3590197" y="1377959"/>
                  <a:pt x="3542861" y="2353544"/>
                </a:cubicBezTo>
                <a:cubicBezTo>
                  <a:pt x="2782967" y="2189762"/>
                  <a:pt x="1032547" y="2336203"/>
                  <a:pt x="0" y="2353544"/>
                </a:cubicBezTo>
                <a:cubicBezTo>
                  <a:pt x="153013" y="1342259"/>
                  <a:pt x="-130336" y="529596"/>
                  <a:pt x="0" y="0"/>
                </a:cubicBezTo>
                <a:close/>
              </a:path>
              <a:path w="3542861" h="2353544" stroke="0" extrusionOk="0">
                <a:moveTo>
                  <a:pt x="0" y="0"/>
                </a:moveTo>
                <a:cubicBezTo>
                  <a:pt x="1504067" y="-5983"/>
                  <a:pt x="2978910" y="-19429"/>
                  <a:pt x="3542861" y="0"/>
                </a:cubicBezTo>
                <a:cubicBezTo>
                  <a:pt x="3649700" y="1147858"/>
                  <a:pt x="3618129" y="1335424"/>
                  <a:pt x="3542861" y="2353544"/>
                </a:cubicBezTo>
                <a:cubicBezTo>
                  <a:pt x="2712073" y="2211822"/>
                  <a:pt x="501540" y="2285910"/>
                  <a:pt x="0" y="2353544"/>
                </a:cubicBezTo>
                <a:cubicBezTo>
                  <a:pt x="-104339" y="1364444"/>
                  <a:pt x="153034" y="904315"/>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sp>
        <p:nvSpPr>
          <p:cNvPr id="7" name="Rectangle 6">
            <a:extLst>
              <a:ext uri="{FF2B5EF4-FFF2-40B4-BE49-F238E27FC236}">
                <a16:creationId xmlns:a16="http://schemas.microsoft.com/office/drawing/2014/main" id="{BF0EFAC7-DD2F-319D-1B15-5F5D2ADC4AEF}"/>
              </a:ext>
            </a:extLst>
          </p:cNvPr>
          <p:cNvSpPr/>
          <p:nvPr/>
        </p:nvSpPr>
        <p:spPr>
          <a:xfrm>
            <a:off x="3274424" y="346871"/>
            <a:ext cx="5697047" cy="400110"/>
          </a:xfrm>
          <a:prstGeom prst="rect">
            <a:avLst/>
          </a:prstGeom>
        </p:spPr>
        <p:txBody>
          <a:bodyPr wrap="square">
            <a:spAutoFit/>
          </a:bodyPr>
          <a:lstStyle/>
          <a:p>
            <a:pPr algn="ctr" rtl="1"/>
            <a:r>
              <a:rPr lang="fa-IR" sz="2000" dirty="0">
                <a:cs typeface="B Titr" panose="00000700000000000000" pitchFamily="2" charset="-78"/>
              </a:rPr>
              <a:t>زندگینامه حسین امیرعبداللهیان</a:t>
            </a:r>
            <a:endParaRPr lang="en-US" sz="2000" dirty="0">
              <a:cs typeface="B Titr" panose="00000700000000000000" pitchFamily="2" charset="-78"/>
            </a:endParaRPr>
          </a:p>
        </p:txBody>
      </p:sp>
    </p:spTree>
    <p:extLst>
      <p:ext uri="{BB962C8B-B14F-4D97-AF65-F5344CB8AC3E}">
        <p14:creationId xmlns:p14="http://schemas.microsoft.com/office/powerpoint/2010/main" val="16562143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93E7D5C-A9C1-CF9A-4179-31A81F40F109}"/>
              </a:ext>
            </a:extLst>
          </p:cNvPr>
          <p:cNvSpPr/>
          <p:nvPr/>
        </p:nvSpPr>
        <p:spPr>
          <a:xfrm>
            <a:off x="116066" y="2044161"/>
            <a:ext cx="10595478" cy="1486989"/>
          </a:xfrm>
          <a:prstGeom prst="rect">
            <a:avLst/>
          </a:prstGeom>
          <a:solidFill>
            <a:srgbClr val="B89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568911" y="4202805"/>
            <a:ext cx="10848026" cy="2308324"/>
          </a:xfrm>
          <a:prstGeom prst="rect">
            <a:avLst/>
          </a:prstGeom>
        </p:spPr>
        <p:txBody>
          <a:bodyPr wrap="square">
            <a:spAutoFit/>
          </a:bodyPr>
          <a:lstStyle/>
          <a:p>
            <a:pPr algn="ctr" rtl="1">
              <a:lnSpc>
                <a:spcPct val="200000"/>
              </a:lnSpc>
            </a:pPr>
            <a:r>
              <a:rPr lang="fa-IR" dirty="0">
                <a:cs typeface="B Nazanin" panose="00000400000000000000" pitchFamily="2" charset="-78"/>
              </a:rPr>
              <a:t>او از مرداد ماه سال ۱۳۹۵ دستیار ویژه رئیس مجلس و مدیرکل امور بین اللملل مجلس شورای اسلامی بوده است، و نیز دبیرکلی دبیرخانه دائمی کنفرانس بین المللی حمایت از انتفاضه فلسطین را برعهده داشته است. </a:t>
            </a:r>
          </a:p>
          <a:p>
            <a:pPr algn="ctr" rtl="1">
              <a:lnSpc>
                <a:spcPct val="200000"/>
              </a:lnSpc>
            </a:pPr>
            <a:r>
              <a:rPr lang="fa-IR" dirty="0">
                <a:cs typeface="B Nazanin" panose="00000400000000000000" pitchFamily="2" charset="-78"/>
              </a:rPr>
              <a:t>امیرعبداللهیان در مرداد ماه ۱۴۰۰ توسط سیدابراهیم رئیسی به عنوان وزیر امور خارجه به مجلس شورای اسلامی معرفی شد و توانست رای اعتماد نمایندگان را به دست آورد. </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53574" y="1567552"/>
            <a:ext cx="4214907" cy="2440209"/>
          </a:xfrm>
          <a:custGeom>
            <a:avLst/>
            <a:gdLst>
              <a:gd name="connsiteX0" fmla="*/ 0 w 4214907"/>
              <a:gd name="connsiteY0" fmla="*/ 0 h 2440209"/>
              <a:gd name="connsiteX1" fmla="*/ 4214907 w 4214907"/>
              <a:gd name="connsiteY1" fmla="*/ 0 h 2440209"/>
              <a:gd name="connsiteX2" fmla="*/ 4214907 w 4214907"/>
              <a:gd name="connsiteY2" fmla="*/ 2440209 h 2440209"/>
              <a:gd name="connsiteX3" fmla="*/ 0 w 4214907"/>
              <a:gd name="connsiteY3" fmla="*/ 2440209 h 2440209"/>
              <a:gd name="connsiteX4" fmla="*/ 0 w 4214907"/>
              <a:gd name="connsiteY4" fmla="*/ 0 h 2440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4907" h="2440209" fill="none" extrusionOk="0">
                <a:moveTo>
                  <a:pt x="0" y="0"/>
                </a:moveTo>
                <a:cubicBezTo>
                  <a:pt x="1914152" y="-33567"/>
                  <a:pt x="3323812" y="-55772"/>
                  <a:pt x="4214907" y="0"/>
                </a:cubicBezTo>
                <a:cubicBezTo>
                  <a:pt x="4080866" y="879888"/>
                  <a:pt x="4262243" y="1982605"/>
                  <a:pt x="4214907" y="2440209"/>
                </a:cubicBezTo>
                <a:cubicBezTo>
                  <a:pt x="3564103" y="2276427"/>
                  <a:pt x="1698518" y="2422868"/>
                  <a:pt x="0" y="2440209"/>
                </a:cubicBezTo>
                <a:cubicBezTo>
                  <a:pt x="153013" y="2113762"/>
                  <a:pt x="-130336" y="261699"/>
                  <a:pt x="0" y="0"/>
                </a:cubicBezTo>
                <a:close/>
              </a:path>
              <a:path w="4214907" h="2440209" stroke="0" extrusionOk="0">
                <a:moveTo>
                  <a:pt x="0" y="0"/>
                </a:moveTo>
                <a:cubicBezTo>
                  <a:pt x="1410826" y="-5983"/>
                  <a:pt x="2749071" y="-19429"/>
                  <a:pt x="4214907" y="0"/>
                </a:cubicBezTo>
                <a:cubicBezTo>
                  <a:pt x="4321746" y="1183523"/>
                  <a:pt x="4290175" y="1488833"/>
                  <a:pt x="4214907" y="2440209"/>
                </a:cubicBezTo>
                <a:cubicBezTo>
                  <a:pt x="2153343" y="2298487"/>
                  <a:pt x="442260" y="2372575"/>
                  <a:pt x="0" y="2440209"/>
                </a:cubicBezTo>
                <a:cubicBezTo>
                  <a:pt x="-104339" y="1954308"/>
                  <a:pt x="153034" y="584862"/>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54963" y="1567552"/>
            <a:ext cx="2627707" cy="2440209"/>
          </a:xfrm>
          <a:custGeom>
            <a:avLst/>
            <a:gdLst>
              <a:gd name="connsiteX0" fmla="*/ 0 w 2627707"/>
              <a:gd name="connsiteY0" fmla="*/ 0 h 2440209"/>
              <a:gd name="connsiteX1" fmla="*/ 2627707 w 2627707"/>
              <a:gd name="connsiteY1" fmla="*/ 0 h 2440209"/>
              <a:gd name="connsiteX2" fmla="*/ 2627707 w 2627707"/>
              <a:gd name="connsiteY2" fmla="*/ 2440209 h 2440209"/>
              <a:gd name="connsiteX3" fmla="*/ 0 w 2627707"/>
              <a:gd name="connsiteY3" fmla="*/ 2440209 h 2440209"/>
              <a:gd name="connsiteX4" fmla="*/ 0 w 2627707"/>
              <a:gd name="connsiteY4" fmla="*/ 0 h 2440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7707" h="2440209" fill="none" extrusionOk="0">
                <a:moveTo>
                  <a:pt x="0" y="0"/>
                </a:moveTo>
                <a:cubicBezTo>
                  <a:pt x="1118020" y="-33567"/>
                  <a:pt x="1703728" y="-55772"/>
                  <a:pt x="2627707" y="0"/>
                </a:cubicBezTo>
                <a:cubicBezTo>
                  <a:pt x="2493666" y="879888"/>
                  <a:pt x="2675043" y="1982605"/>
                  <a:pt x="2627707" y="2440209"/>
                </a:cubicBezTo>
                <a:cubicBezTo>
                  <a:pt x="1944003" y="2276427"/>
                  <a:pt x="482368" y="2422868"/>
                  <a:pt x="0" y="2440209"/>
                </a:cubicBezTo>
                <a:cubicBezTo>
                  <a:pt x="153013" y="2113762"/>
                  <a:pt x="-130336" y="261699"/>
                  <a:pt x="0" y="0"/>
                </a:cubicBezTo>
                <a:close/>
              </a:path>
              <a:path w="2627707" h="2440209" stroke="0" extrusionOk="0">
                <a:moveTo>
                  <a:pt x="0" y="0"/>
                </a:moveTo>
                <a:cubicBezTo>
                  <a:pt x="334260" y="-5983"/>
                  <a:pt x="1423380" y="-19429"/>
                  <a:pt x="2627707" y="0"/>
                </a:cubicBezTo>
                <a:cubicBezTo>
                  <a:pt x="2734546" y="1183523"/>
                  <a:pt x="2702975" y="1488833"/>
                  <a:pt x="2627707" y="2440209"/>
                </a:cubicBezTo>
                <a:cubicBezTo>
                  <a:pt x="1418109" y="2298487"/>
                  <a:pt x="1097331" y="2372575"/>
                  <a:pt x="0" y="2440209"/>
                </a:cubicBezTo>
                <a:cubicBezTo>
                  <a:pt x="-104339" y="1954308"/>
                  <a:pt x="153034" y="584862"/>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sp>
        <p:nvSpPr>
          <p:cNvPr id="7" name="Rectangle 6">
            <a:extLst>
              <a:ext uri="{FF2B5EF4-FFF2-40B4-BE49-F238E27FC236}">
                <a16:creationId xmlns:a16="http://schemas.microsoft.com/office/drawing/2014/main" id="{5F1F0634-293E-A2DB-6797-BDE22E5F7EC4}"/>
              </a:ext>
            </a:extLst>
          </p:cNvPr>
          <p:cNvSpPr/>
          <p:nvPr/>
        </p:nvSpPr>
        <p:spPr>
          <a:xfrm>
            <a:off x="3274424" y="346871"/>
            <a:ext cx="5697047" cy="400110"/>
          </a:xfrm>
          <a:prstGeom prst="rect">
            <a:avLst/>
          </a:prstGeom>
        </p:spPr>
        <p:txBody>
          <a:bodyPr wrap="square">
            <a:spAutoFit/>
          </a:bodyPr>
          <a:lstStyle/>
          <a:p>
            <a:pPr algn="ctr" rtl="1"/>
            <a:r>
              <a:rPr lang="fa-IR" sz="2000" dirty="0">
                <a:cs typeface="B Titr" panose="00000700000000000000" pitchFamily="2" charset="-78"/>
              </a:rPr>
              <a:t>زندگینامه حسین امیرعبداللهیان</a:t>
            </a:r>
            <a:endParaRPr lang="en-US" sz="2000" dirty="0">
              <a:cs typeface="B Titr" panose="00000700000000000000" pitchFamily="2" charset="-78"/>
            </a:endParaRPr>
          </a:p>
        </p:txBody>
      </p:sp>
    </p:spTree>
    <p:extLst>
      <p:ext uri="{BB962C8B-B14F-4D97-AF65-F5344CB8AC3E}">
        <p14:creationId xmlns:p14="http://schemas.microsoft.com/office/powerpoint/2010/main" val="2596099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EEB861EB-79A8-6871-2B02-E1027319815F}"/>
              </a:ext>
            </a:extLst>
          </p:cNvPr>
          <p:cNvSpPr/>
          <p:nvPr/>
        </p:nvSpPr>
        <p:spPr>
          <a:xfrm>
            <a:off x="1706168" y="2081349"/>
            <a:ext cx="3268309" cy="3159494"/>
          </a:xfrm>
          <a:prstGeom prst="ellipse">
            <a:avLst/>
          </a:prstGeom>
          <a:solidFill>
            <a:srgbClr val="B89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6975398" y="1495133"/>
            <a:ext cx="4693920" cy="4455066"/>
          </a:xfrm>
          <a:prstGeom prst="rect">
            <a:avLst/>
          </a:prstGeom>
        </p:spPr>
        <p:txBody>
          <a:bodyPr wrap="square">
            <a:spAutoFit/>
          </a:bodyPr>
          <a:lstStyle/>
          <a:p>
            <a:pPr algn="justLow" rtl="1">
              <a:lnSpc>
                <a:spcPct val="200000"/>
              </a:lnSpc>
            </a:pPr>
            <a:r>
              <a:rPr lang="fa-IR" dirty="0">
                <a:cs typeface="B Nazanin" panose="00000400000000000000" pitchFamily="2" charset="-78"/>
              </a:rPr>
              <a:t>حسین امیر عبداللهیان بیشتر به عنوان دیپلماتی شناخته می‌شود که دارای تسلط بر مسائل منطقه‌ای و غرب آسیا است و به نظر می‌رسد با توجه به ترکیب سیاسی مجلس شورای اسلامی و نزدیکی گفتمانی امیر عبداللهیان به آنها، برای کسب رای اعتماد از نمایندگان مجلس راه چندان سختی در پیش رو ندارد.او در زمانی که رییس ستاد ویژه عراق وزارت امور خارجه بود در مذاکرات سه‌جانبه ایران، امریکا و عراق برای تامین امنیت در این کشور همسایه حضور داشت.</a:t>
            </a:r>
          </a:p>
        </p:txBody>
      </p:sp>
      <p:pic>
        <p:nvPicPr>
          <p:cNvPr id="7" name="Picture 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274424" y="2619562"/>
            <a:ext cx="2863618" cy="3570351"/>
          </a:xfrm>
          <a:custGeom>
            <a:avLst/>
            <a:gdLst>
              <a:gd name="connsiteX0" fmla="*/ 0 w 2863618"/>
              <a:gd name="connsiteY0" fmla="*/ 0 h 3570351"/>
              <a:gd name="connsiteX1" fmla="*/ 2863618 w 2863618"/>
              <a:gd name="connsiteY1" fmla="*/ 0 h 3570351"/>
              <a:gd name="connsiteX2" fmla="*/ 2863618 w 2863618"/>
              <a:gd name="connsiteY2" fmla="*/ 3570351 h 3570351"/>
              <a:gd name="connsiteX3" fmla="*/ 0 w 2863618"/>
              <a:gd name="connsiteY3" fmla="*/ 3570351 h 3570351"/>
              <a:gd name="connsiteX4" fmla="*/ 0 w 2863618"/>
              <a:gd name="connsiteY4" fmla="*/ 0 h 35703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3618" h="3570351" fill="none" extrusionOk="0">
                <a:moveTo>
                  <a:pt x="0" y="0"/>
                </a:moveTo>
                <a:cubicBezTo>
                  <a:pt x="1080314" y="-33567"/>
                  <a:pt x="1759765" y="-55772"/>
                  <a:pt x="2863618" y="0"/>
                </a:cubicBezTo>
                <a:cubicBezTo>
                  <a:pt x="2729577" y="470642"/>
                  <a:pt x="2910954" y="2517934"/>
                  <a:pt x="2863618" y="3570351"/>
                </a:cubicBezTo>
                <a:cubicBezTo>
                  <a:pt x="2429528" y="3406569"/>
                  <a:pt x="451928" y="3553010"/>
                  <a:pt x="0" y="3570351"/>
                </a:cubicBezTo>
                <a:cubicBezTo>
                  <a:pt x="153013" y="2465099"/>
                  <a:pt x="-130336" y="661537"/>
                  <a:pt x="0" y="0"/>
                </a:cubicBezTo>
                <a:close/>
              </a:path>
              <a:path w="2863618" h="3570351" stroke="0" extrusionOk="0">
                <a:moveTo>
                  <a:pt x="0" y="0"/>
                </a:moveTo>
                <a:cubicBezTo>
                  <a:pt x="1420902" y="-5983"/>
                  <a:pt x="1497679" y="-19429"/>
                  <a:pt x="2863618" y="0"/>
                </a:cubicBezTo>
                <a:cubicBezTo>
                  <a:pt x="2970457" y="1388886"/>
                  <a:pt x="2938886" y="2531198"/>
                  <a:pt x="2863618" y="3570351"/>
                </a:cubicBezTo>
                <a:cubicBezTo>
                  <a:pt x="1680380" y="3428629"/>
                  <a:pt x="1263508" y="3502717"/>
                  <a:pt x="0" y="3570351"/>
                </a:cubicBezTo>
                <a:cubicBezTo>
                  <a:pt x="-104339" y="2640410"/>
                  <a:pt x="153034" y="688777"/>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pic>
        <p:nvPicPr>
          <p:cNvPr id="8" name="Picture 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37513" y="964934"/>
            <a:ext cx="2676716" cy="3606281"/>
          </a:xfrm>
          <a:custGeom>
            <a:avLst/>
            <a:gdLst>
              <a:gd name="connsiteX0" fmla="*/ 0 w 2676716"/>
              <a:gd name="connsiteY0" fmla="*/ 0 h 3606281"/>
              <a:gd name="connsiteX1" fmla="*/ 2676716 w 2676716"/>
              <a:gd name="connsiteY1" fmla="*/ 0 h 3606281"/>
              <a:gd name="connsiteX2" fmla="*/ 2676716 w 2676716"/>
              <a:gd name="connsiteY2" fmla="*/ 3606281 h 3606281"/>
              <a:gd name="connsiteX3" fmla="*/ 0 w 2676716"/>
              <a:gd name="connsiteY3" fmla="*/ 3606281 h 3606281"/>
              <a:gd name="connsiteX4" fmla="*/ 0 w 2676716"/>
              <a:gd name="connsiteY4" fmla="*/ 0 h 36062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6716" h="3606281" fill="none" extrusionOk="0">
                <a:moveTo>
                  <a:pt x="0" y="0"/>
                </a:moveTo>
                <a:cubicBezTo>
                  <a:pt x="868835" y="-33567"/>
                  <a:pt x="1951763" y="-55772"/>
                  <a:pt x="2676716" y="0"/>
                </a:cubicBezTo>
                <a:cubicBezTo>
                  <a:pt x="2542675" y="1036661"/>
                  <a:pt x="2724052" y="2043856"/>
                  <a:pt x="2676716" y="3606281"/>
                </a:cubicBezTo>
                <a:cubicBezTo>
                  <a:pt x="2171807" y="3442499"/>
                  <a:pt x="833897" y="3588940"/>
                  <a:pt x="0" y="3606281"/>
                </a:cubicBezTo>
                <a:cubicBezTo>
                  <a:pt x="153013" y="3110377"/>
                  <a:pt x="-130336" y="509823"/>
                  <a:pt x="0" y="0"/>
                </a:cubicBezTo>
                <a:close/>
              </a:path>
              <a:path w="2676716" h="3606281" stroke="0" extrusionOk="0">
                <a:moveTo>
                  <a:pt x="0" y="0"/>
                </a:moveTo>
                <a:cubicBezTo>
                  <a:pt x="1153727" y="-5983"/>
                  <a:pt x="2148518" y="-19429"/>
                  <a:pt x="2676716" y="0"/>
                </a:cubicBezTo>
                <a:cubicBezTo>
                  <a:pt x="2783555" y="1086664"/>
                  <a:pt x="2751984" y="2437323"/>
                  <a:pt x="2676716" y="3606281"/>
                </a:cubicBezTo>
                <a:cubicBezTo>
                  <a:pt x="1475204" y="3464559"/>
                  <a:pt x="540477" y="3538647"/>
                  <a:pt x="0" y="3606281"/>
                </a:cubicBezTo>
                <a:cubicBezTo>
                  <a:pt x="-104339" y="2804272"/>
                  <a:pt x="153034" y="380189"/>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sp>
        <p:nvSpPr>
          <p:cNvPr id="4" name="Rectangle 3">
            <a:extLst>
              <a:ext uri="{FF2B5EF4-FFF2-40B4-BE49-F238E27FC236}">
                <a16:creationId xmlns:a16="http://schemas.microsoft.com/office/drawing/2014/main" id="{DDE77FD4-04C6-8719-BE95-39669EA2267A}"/>
              </a:ext>
            </a:extLst>
          </p:cNvPr>
          <p:cNvSpPr/>
          <p:nvPr/>
        </p:nvSpPr>
        <p:spPr>
          <a:xfrm>
            <a:off x="3274424" y="346871"/>
            <a:ext cx="5697047" cy="400110"/>
          </a:xfrm>
          <a:prstGeom prst="rect">
            <a:avLst/>
          </a:prstGeom>
        </p:spPr>
        <p:txBody>
          <a:bodyPr wrap="square">
            <a:spAutoFit/>
          </a:bodyPr>
          <a:lstStyle/>
          <a:p>
            <a:pPr algn="ctr" rtl="1"/>
            <a:r>
              <a:rPr lang="fa-IR" sz="2000" dirty="0">
                <a:cs typeface="B Titr" panose="00000700000000000000" pitchFamily="2" charset="-78"/>
              </a:rPr>
              <a:t>زندگینامه حسین امیرعبداللهیان</a:t>
            </a:r>
            <a:endParaRPr lang="en-US" sz="2000" dirty="0">
              <a:cs typeface="B Titr" panose="00000700000000000000" pitchFamily="2" charset="-78"/>
            </a:endParaRPr>
          </a:p>
        </p:txBody>
      </p:sp>
    </p:spTree>
    <p:extLst>
      <p:ext uri="{BB962C8B-B14F-4D97-AF65-F5344CB8AC3E}">
        <p14:creationId xmlns:p14="http://schemas.microsoft.com/office/powerpoint/2010/main" val="9066938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48297" y="329453"/>
            <a:ext cx="5677990" cy="400110"/>
          </a:xfrm>
          <a:prstGeom prst="rect">
            <a:avLst/>
          </a:prstGeom>
        </p:spPr>
        <p:txBody>
          <a:bodyPr wrap="square">
            <a:spAutoFit/>
          </a:bodyPr>
          <a:lstStyle/>
          <a:p>
            <a:pPr algn="ctr" rtl="1"/>
            <a:r>
              <a:rPr lang="fa-IR" sz="2000" b="1" dirty="0">
                <a:cs typeface="B Titr" panose="00000700000000000000" pitchFamily="2" charset="-78"/>
              </a:rPr>
              <a:t>مواضع سیاسی</a:t>
            </a:r>
            <a:endParaRPr lang="en-US" sz="2000" dirty="0">
              <a:cs typeface="B Titr" panose="00000700000000000000" pitchFamily="2" charset="-78"/>
            </a:endParaRPr>
          </a:p>
        </p:txBody>
      </p:sp>
      <p:sp>
        <p:nvSpPr>
          <p:cNvPr id="3" name="Rectangle 2"/>
          <p:cNvSpPr/>
          <p:nvPr/>
        </p:nvSpPr>
        <p:spPr>
          <a:xfrm>
            <a:off x="302227" y="1128658"/>
            <a:ext cx="11570129" cy="577081"/>
          </a:xfrm>
          <a:prstGeom prst="rect">
            <a:avLst/>
          </a:prstGeom>
        </p:spPr>
        <p:txBody>
          <a:bodyPr wrap="square">
            <a:spAutoFit/>
          </a:bodyPr>
          <a:lstStyle/>
          <a:p>
            <a:pPr algn="ctr" rtl="1">
              <a:lnSpc>
                <a:spcPct val="200000"/>
              </a:lnSpc>
            </a:pPr>
            <a:r>
              <a:rPr lang="fa-IR" dirty="0">
                <a:cs typeface="B Nazanin" panose="00000400000000000000" pitchFamily="2" charset="-78"/>
              </a:rPr>
              <a:t>مواضع سیاسی امیرعبداللهیان پیش از آن که به جریان اصولگرا یا اصلاح‌طلب نزدیک باشد به مواضع رهبر معظم انقلاب و منافع ملی و فراجناحی تعلق دارد. </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458149">
            <a:off x="7201437" y="2180695"/>
            <a:ext cx="3329939" cy="2276491"/>
          </a:xfrm>
          <a:custGeom>
            <a:avLst/>
            <a:gdLst>
              <a:gd name="connsiteX0" fmla="*/ 0 w 3329939"/>
              <a:gd name="connsiteY0" fmla="*/ 0 h 2276491"/>
              <a:gd name="connsiteX1" fmla="*/ 3329939 w 3329939"/>
              <a:gd name="connsiteY1" fmla="*/ 0 h 2276491"/>
              <a:gd name="connsiteX2" fmla="*/ 3329939 w 3329939"/>
              <a:gd name="connsiteY2" fmla="*/ 2276491 h 2276491"/>
              <a:gd name="connsiteX3" fmla="*/ 0 w 3329939"/>
              <a:gd name="connsiteY3" fmla="*/ 2276491 h 2276491"/>
              <a:gd name="connsiteX4" fmla="*/ 0 w 3329939"/>
              <a:gd name="connsiteY4" fmla="*/ 0 h 2276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9939" h="2276491" fill="none" extrusionOk="0">
                <a:moveTo>
                  <a:pt x="0" y="0"/>
                </a:moveTo>
                <a:cubicBezTo>
                  <a:pt x="925794" y="-33567"/>
                  <a:pt x="2308699" y="-55772"/>
                  <a:pt x="3329939" y="0"/>
                </a:cubicBezTo>
                <a:cubicBezTo>
                  <a:pt x="3195898" y="1038195"/>
                  <a:pt x="3377275" y="1342618"/>
                  <a:pt x="3329939" y="2276491"/>
                </a:cubicBezTo>
                <a:cubicBezTo>
                  <a:pt x="1995354" y="2112709"/>
                  <a:pt x="1023677" y="2259150"/>
                  <a:pt x="0" y="2276491"/>
                </a:cubicBezTo>
                <a:cubicBezTo>
                  <a:pt x="153013" y="1736576"/>
                  <a:pt x="-130336" y="1029901"/>
                  <a:pt x="0" y="0"/>
                </a:cubicBezTo>
                <a:close/>
              </a:path>
              <a:path w="3329939" h="2276491" stroke="0" extrusionOk="0">
                <a:moveTo>
                  <a:pt x="0" y="0"/>
                </a:moveTo>
                <a:cubicBezTo>
                  <a:pt x="540500" y="-5983"/>
                  <a:pt x="1729575" y="-19429"/>
                  <a:pt x="3329939" y="0"/>
                </a:cubicBezTo>
                <a:cubicBezTo>
                  <a:pt x="3436778" y="732642"/>
                  <a:pt x="3405207" y="1608810"/>
                  <a:pt x="3329939" y="2276491"/>
                </a:cubicBezTo>
                <a:cubicBezTo>
                  <a:pt x="2711330" y="2134769"/>
                  <a:pt x="1085680" y="2208857"/>
                  <a:pt x="0" y="2276491"/>
                </a:cubicBezTo>
                <a:cubicBezTo>
                  <a:pt x="-104339" y="1994796"/>
                  <a:pt x="153034" y="575706"/>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sp>
        <p:nvSpPr>
          <p:cNvPr id="5" name="Rectangle 4"/>
          <p:cNvSpPr/>
          <p:nvPr/>
        </p:nvSpPr>
        <p:spPr>
          <a:xfrm>
            <a:off x="416769" y="1850896"/>
            <a:ext cx="6428170" cy="4455066"/>
          </a:xfrm>
          <a:prstGeom prst="rect">
            <a:avLst/>
          </a:prstGeom>
        </p:spPr>
        <p:txBody>
          <a:bodyPr wrap="square">
            <a:spAutoFit/>
          </a:bodyPr>
          <a:lstStyle/>
          <a:p>
            <a:pPr algn="justLow" rtl="1">
              <a:lnSpc>
                <a:spcPct val="200000"/>
              </a:lnSpc>
            </a:pPr>
            <a:r>
              <a:rPr lang="fa-IR" dirty="0">
                <a:cs typeface="B Nazanin" panose="00000400000000000000" pitchFamily="2" charset="-78"/>
              </a:rPr>
              <a:t>در عین حال وی در مذاکرات هسته‌ای دوره ریاست جمهوری سید محمد خاتمی عضو کمیته سیاسی و امنیتی مذاکرات هسته‌ای بود و در سال ۱۳۸۶ عضو کمیته مذاکره ایران و آمریکا در بغداد بود و حتی مذاکره‌کننده در کمیته سیاسی این مذاکرات بوده‌است. او اولین مقام رسمی ایرانی است که پس از بازگشایی سفارت لندن در تهران در دور اول ریاست جمهوری حسن روحانی برای مذاکرات منطقه‌ای به لندن دعوت شد و با فیلیپ هموند وزیر خارجه وقت انگلیس دیدار کرد. وی مذاکرات مفصل منطقه‌ای با فدریکا موگرینی را در پرونده خود دارد و دیدارهای مفصلی با دبیرکل سازمان ملل متحد، بان کی‌مون و دبیرکل حزب‌الله لبنان، سید حسن نصرالله داشته‌است.</a:t>
            </a:r>
            <a:endParaRPr lang="en-US" dirty="0">
              <a:cs typeface="B Nazanin" panose="00000400000000000000" pitchFamily="2" charset="-78"/>
            </a:endParaRPr>
          </a:p>
        </p:txBody>
      </p:sp>
      <p:pic>
        <p:nvPicPr>
          <p:cNvPr id="6" name="Picture 5">
            <a:extLst>
              <a:ext uri="{FF2B5EF4-FFF2-40B4-BE49-F238E27FC236}">
                <a16:creationId xmlns:a16="http://schemas.microsoft.com/office/drawing/2014/main" id="{D8096AE5-EBB3-FCF2-7333-D57AB069AB8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20668841">
            <a:off x="9439269" y="3999254"/>
            <a:ext cx="2074506" cy="2237041"/>
          </a:xfrm>
          <a:custGeom>
            <a:avLst/>
            <a:gdLst>
              <a:gd name="connsiteX0" fmla="*/ 0 w 2074506"/>
              <a:gd name="connsiteY0" fmla="*/ 0 h 2237041"/>
              <a:gd name="connsiteX1" fmla="*/ 2074506 w 2074506"/>
              <a:gd name="connsiteY1" fmla="*/ 0 h 2237041"/>
              <a:gd name="connsiteX2" fmla="*/ 2074506 w 2074506"/>
              <a:gd name="connsiteY2" fmla="*/ 2237041 h 2237041"/>
              <a:gd name="connsiteX3" fmla="*/ 0 w 2074506"/>
              <a:gd name="connsiteY3" fmla="*/ 2237041 h 2237041"/>
              <a:gd name="connsiteX4" fmla="*/ 0 w 2074506"/>
              <a:gd name="connsiteY4" fmla="*/ 0 h 22370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4506" h="2237041" fill="none" extrusionOk="0">
                <a:moveTo>
                  <a:pt x="0" y="0"/>
                </a:moveTo>
                <a:cubicBezTo>
                  <a:pt x="342811" y="-33567"/>
                  <a:pt x="1205521" y="-55772"/>
                  <a:pt x="2074506" y="0"/>
                </a:cubicBezTo>
                <a:cubicBezTo>
                  <a:pt x="1940465" y="1012986"/>
                  <a:pt x="2121842" y="1549467"/>
                  <a:pt x="2074506" y="2237041"/>
                </a:cubicBezTo>
                <a:cubicBezTo>
                  <a:pt x="1503135" y="2073259"/>
                  <a:pt x="703851" y="2219700"/>
                  <a:pt x="0" y="2237041"/>
                </a:cubicBezTo>
                <a:cubicBezTo>
                  <a:pt x="153013" y="1776146"/>
                  <a:pt x="-130336" y="311165"/>
                  <a:pt x="0" y="0"/>
                </a:cubicBezTo>
                <a:close/>
              </a:path>
              <a:path w="2074506" h="2237041" stroke="0" extrusionOk="0">
                <a:moveTo>
                  <a:pt x="0" y="0"/>
                </a:moveTo>
                <a:cubicBezTo>
                  <a:pt x="278712" y="-5983"/>
                  <a:pt x="1588474" y="-19429"/>
                  <a:pt x="2074506" y="0"/>
                </a:cubicBezTo>
                <a:cubicBezTo>
                  <a:pt x="2181345" y="820708"/>
                  <a:pt x="2149774" y="1478649"/>
                  <a:pt x="2074506" y="2237041"/>
                </a:cubicBezTo>
                <a:cubicBezTo>
                  <a:pt x="1363343" y="2095319"/>
                  <a:pt x="544861" y="2169407"/>
                  <a:pt x="0" y="2237041"/>
                </a:cubicBezTo>
                <a:cubicBezTo>
                  <a:pt x="-104339" y="1831174"/>
                  <a:pt x="153034" y="657973"/>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spTree>
    <p:extLst>
      <p:ext uri="{BB962C8B-B14F-4D97-AF65-F5344CB8AC3E}">
        <p14:creationId xmlns:p14="http://schemas.microsoft.com/office/powerpoint/2010/main" val="22867053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6F3F45B-2636-BCA1-0EA1-EDDCD4E2B65B}"/>
              </a:ext>
            </a:extLst>
          </p:cNvPr>
          <p:cNvSpPr/>
          <p:nvPr/>
        </p:nvSpPr>
        <p:spPr>
          <a:xfrm>
            <a:off x="3709851" y="3692434"/>
            <a:ext cx="5617029" cy="2107475"/>
          </a:xfrm>
          <a:prstGeom prst="rect">
            <a:avLst/>
          </a:prstGeom>
          <a:solidFill>
            <a:srgbClr val="B89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242596" y="1335194"/>
            <a:ext cx="11567472" cy="646331"/>
          </a:xfrm>
          <a:prstGeom prst="rect">
            <a:avLst/>
          </a:prstGeom>
        </p:spPr>
        <p:txBody>
          <a:bodyPr wrap="square">
            <a:spAutoFit/>
          </a:bodyPr>
          <a:lstStyle/>
          <a:p>
            <a:pPr algn="justLow" rtl="1"/>
            <a:r>
              <a:rPr lang="fa-IR" dirty="0">
                <a:cs typeface="B Nazanin" panose="00000400000000000000" pitchFamily="2" charset="-78"/>
              </a:rPr>
              <a:t>خردادماه سال ۹۵ حسین امیرعبداللهیان به دستور جواد ظریف وزیر امور خارجه وقت کشور از سمتش برکنار شد و حسین جابر انصاری جای او را گرفت.</a:t>
            </a:r>
          </a:p>
          <a:p>
            <a:pPr algn="justLow" rtl="1"/>
            <a:r>
              <a:rPr lang="fa-IR" dirty="0">
                <a:cs typeface="B Nazanin" panose="00000400000000000000" pitchFamily="2" charset="-78"/>
              </a:rPr>
              <a:t> </a:t>
            </a:r>
          </a:p>
        </p:txBody>
      </p:sp>
      <p:sp>
        <p:nvSpPr>
          <p:cNvPr id="5" name="Rectangle 4"/>
          <p:cNvSpPr/>
          <p:nvPr/>
        </p:nvSpPr>
        <p:spPr>
          <a:xfrm>
            <a:off x="242596" y="1981525"/>
            <a:ext cx="7660433" cy="568745"/>
          </a:xfrm>
          <a:prstGeom prst="rect">
            <a:avLst/>
          </a:prstGeom>
        </p:spPr>
        <p:txBody>
          <a:bodyPr wrap="square">
            <a:spAutoFit/>
          </a:bodyPr>
          <a:lstStyle/>
          <a:p>
            <a:pPr algn="justLow" rtl="1">
              <a:lnSpc>
                <a:spcPct val="200000"/>
              </a:lnSpc>
            </a:pPr>
            <a:endParaRPr lang="en-US" b="1" dirty="0">
              <a:cs typeface="B Nazanin" panose="00000400000000000000" pitchFamily="2" charset="-78"/>
            </a:endParaRPr>
          </a:p>
        </p:txBody>
      </p:sp>
      <p:pic>
        <p:nvPicPr>
          <p:cNvPr id="6" name="Picture 5"/>
          <p:cNvPicPr>
            <a:picLocks noChangeAspect="1"/>
          </p:cNvPicPr>
          <p:nvPr/>
        </p:nvPicPr>
        <p:blipFill rotWithShape="1">
          <a:blip r:embed="rId2" cstate="email">
            <a:extLst>
              <a:ext uri="{28A0092B-C50C-407E-A947-70E740481C1C}">
                <a14:useLocalDpi xmlns:a14="http://schemas.microsoft.com/office/drawing/2010/main"/>
              </a:ext>
            </a:extLst>
          </a:blip>
          <a:srcRect l="3985" r="8187"/>
          <a:stretch/>
        </p:blipFill>
        <p:spPr>
          <a:xfrm>
            <a:off x="505096" y="2133908"/>
            <a:ext cx="4249783" cy="2435604"/>
          </a:xfrm>
          <a:custGeom>
            <a:avLst/>
            <a:gdLst>
              <a:gd name="connsiteX0" fmla="*/ 0 w 4249783"/>
              <a:gd name="connsiteY0" fmla="*/ 0 h 2435604"/>
              <a:gd name="connsiteX1" fmla="*/ 4249783 w 4249783"/>
              <a:gd name="connsiteY1" fmla="*/ 0 h 2435604"/>
              <a:gd name="connsiteX2" fmla="*/ 4249783 w 4249783"/>
              <a:gd name="connsiteY2" fmla="*/ 2435604 h 2435604"/>
              <a:gd name="connsiteX3" fmla="*/ 0 w 4249783"/>
              <a:gd name="connsiteY3" fmla="*/ 2435604 h 2435604"/>
              <a:gd name="connsiteX4" fmla="*/ 0 w 4249783"/>
              <a:gd name="connsiteY4" fmla="*/ 0 h 2435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9783" h="2435604" fill="none" extrusionOk="0">
                <a:moveTo>
                  <a:pt x="0" y="0"/>
                </a:moveTo>
                <a:cubicBezTo>
                  <a:pt x="1359332" y="-33567"/>
                  <a:pt x="2846882" y="-55772"/>
                  <a:pt x="4249783" y="0"/>
                </a:cubicBezTo>
                <a:cubicBezTo>
                  <a:pt x="4115742" y="878638"/>
                  <a:pt x="4297119" y="1907675"/>
                  <a:pt x="4249783" y="2435604"/>
                </a:cubicBezTo>
                <a:cubicBezTo>
                  <a:pt x="3755633" y="2271822"/>
                  <a:pt x="1789777" y="2418263"/>
                  <a:pt x="0" y="2435604"/>
                </a:cubicBezTo>
                <a:cubicBezTo>
                  <a:pt x="153013" y="1238966"/>
                  <a:pt x="-130336" y="671303"/>
                  <a:pt x="0" y="0"/>
                </a:cubicBezTo>
                <a:close/>
              </a:path>
              <a:path w="4249783" h="2435604" stroke="0" extrusionOk="0">
                <a:moveTo>
                  <a:pt x="0" y="0"/>
                </a:moveTo>
                <a:cubicBezTo>
                  <a:pt x="908030" y="-5983"/>
                  <a:pt x="3180660" y="-19429"/>
                  <a:pt x="4249783" y="0"/>
                </a:cubicBezTo>
                <a:cubicBezTo>
                  <a:pt x="4356622" y="317059"/>
                  <a:pt x="4325051" y="2157194"/>
                  <a:pt x="4249783" y="2435604"/>
                </a:cubicBezTo>
                <a:cubicBezTo>
                  <a:pt x="3185383" y="2293882"/>
                  <a:pt x="1115658" y="2367970"/>
                  <a:pt x="0" y="2435604"/>
                </a:cubicBezTo>
                <a:cubicBezTo>
                  <a:pt x="-104339" y="1546590"/>
                  <a:pt x="153034" y="592208"/>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sp>
        <p:nvSpPr>
          <p:cNvPr id="7" name="Rectangle 6"/>
          <p:cNvSpPr/>
          <p:nvPr/>
        </p:nvSpPr>
        <p:spPr>
          <a:xfrm>
            <a:off x="5598284" y="1669858"/>
            <a:ext cx="6220492" cy="2308324"/>
          </a:xfrm>
          <a:prstGeom prst="rect">
            <a:avLst/>
          </a:prstGeom>
        </p:spPr>
        <p:txBody>
          <a:bodyPr wrap="square">
            <a:spAutoFit/>
          </a:bodyPr>
          <a:lstStyle/>
          <a:p>
            <a:pPr algn="justLow" rtl="1">
              <a:lnSpc>
                <a:spcPct val="200000"/>
              </a:lnSpc>
            </a:pPr>
            <a:r>
              <a:rPr lang="fa-IR" dirty="0">
                <a:cs typeface="B Nazanin" panose="00000400000000000000" pitchFamily="2" charset="-78"/>
              </a:rPr>
              <a:t>وی که به این دستور معترض بود پیشنهاد جدید یعنی سفارت عمان را نپذیرفت و کلا از وزارت امور خارجه بیرون رفت. پس از این عزل، امیرعبداللهیان به مجلس رفت و دستیار ویژه رئیس مجلس وقت ( علی لاریجانی )  و مدیر کل امور بین الملل مجلس شورای اسلامی شد.</a:t>
            </a:r>
          </a:p>
        </p:txBody>
      </p:sp>
      <p:sp>
        <p:nvSpPr>
          <p:cNvPr id="4" name="Rectangle 3">
            <a:extLst>
              <a:ext uri="{FF2B5EF4-FFF2-40B4-BE49-F238E27FC236}">
                <a16:creationId xmlns:a16="http://schemas.microsoft.com/office/drawing/2014/main" id="{4261479B-D5E3-CE5E-17AC-CE0EB0C64156}"/>
              </a:ext>
            </a:extLst>
          </p:cNvPr>
          <p:cNvSpPr/>
          <p:nvPr/>
        </p:nvSpPr>
        <p:spPr>
          <a:xfrm>
            <a:off x="3248297" y="329453"/>
            <a:ext cx="5677990" cy="400110"/>
          </a:xfrm>
          <a:prstGeom prst="rect">
            <a:avLst/>
          </a:prstGeom>
        </p:spPr>
        <p:txBody>
          <a:bodyPr wrap="square">
            <a:spAutoFit/>
          </a:bodyPr>
          <a:lstStyle/>
          <a:p>
            <a:pPr algn="ctr" rtl="1"/>
            <a:r>
              <a:rPr lang="fa-IR" sz="2000" b="1" dirty="0">
                <a:cs typeface="B Titr" panose="00000700000000000000" pitchFamily="2" charset="-78"/>
              </a:rPr>
              <a:t>عزل به دستور جواد ظریف </a:t>
            </a:r>
            <a:endParaRPr lang="en-US" sz="2000" dirty="0">
              <a:cs typeface="B Titr" panose="00000700000000000000" pitchFamily="2" charset="-78"/>
            </a:endParaRPr>
          </a:p>
        </p:txBody>
      </p:sp>
      <p:pic>
        <p:nvPicPr>
          <p:cNvPr id="9" name="Picture 8">
            <a:extLst>
              <a:ext uri="{FF2B5EF4-FFF2-40B4-BE49-F238E27FC236}">
                <a16:creationId xmlns:a16="http://schemas.microsoft.com/office/drawing/2014/main" id="{A96B0164-92A1-58C3-2A9E-915E234577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83778" y="3968942"/>
            <a:ext cx="1998687" cy="2438400"/>
          </a:xfrm>
          <a:custGeom>
            <a:avLst/>
            <a:gdLst>
              <a:gd name="connsiteX0" fmla="*/ 0 w 1998687"/>
              <a:gd name="connsiteY0" fmla="*/ 0 h 2438400"/>
              <a:gd name="connsiteX1" fmla="*/ 1998687 w 1998687"/>
              <a:gd name="connsiteY1" fmla="*/ 0 h 2438400"/>
              <a:gd name="connsiteX2" fmla="*/ 1998687 w 1998687"/>
              <a:gd name="connsiteY2" fmla="*/ 2438400 h 2438400"/>
              <a:gd name="connsiteX3" fmla="*/ 0 w 1998687"/>
              <a:gd name="connsiteY3" fmla="*/ 2438400 h 2438400"/>
              <a:gd name="connsiteX4" fmla="*/ 0 w 1998687"/>
              <a:gd name="connsiteY4" fmla="*/ 0 h 243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8687" h="2438400" fill="none" extrusionOk="0">
                <a:moveTo>
                  <a:pt x="0" y="0"/>
                </a:moveTo>
                <a:cubicBezTo>
                  <a:pt x="246321" y="-33567"/>
                  <a:pt x="1131183" y="-55772"/>
                  <a:pt x="1998687" y="0"/>
                </a:cubicBezTo>
                <a:cubicBezTo>
                  <a:pt x="1864646" y="249607"/>
                  <a:pt x="2046023" y="1323380"/>
                  <a:pt x="1998687" y="2438400"/>
                </a:cubicBezTo>
                <a:cubicBezTo>
                  <a:pt x="1004623" y="2274618"/>
                  <a:pt x="510217" y="2421059"/>
                  <a:pt x="0" y="2438400"/>
                </a:cubicBezTo>
                <a:cubicBezTo>
                  <a:pt x="153013" y="2017187"/>
                  <a:pt x="-130336" y="842465"/>
                  <a:pt x="0" y="0"/>
                </a:cubicBezTo>
                <a:close/>
              </a:path>
              <a:path w="1998687" h="2438400" stroke="0" extrusionOk="0">
                <a:moveTo>
                  <a:pt x="0" y="0"/>
                </a:moveTo>
                <a:cubicBezTo>
                  <a:pt x="768870" y="-5983"/>
                  <a:pt x="1743785" y="-19429"/>
                  <a:pt x="1998687" y="0"/>
                </a:cubicBezTo>
                <a:cubicBezTo>
                  <a:pt x="2105526" y="386142"/>
                  <a:pt x="2073955" y="2134103"/>
                  <a:pt x="1998687" y="2438400"/>
                </a:cubicBezTo>
                <a:cubicBezTo>
                  <a:pt x="1663598" y="2296678"/>
                  <a:pt x="970750" y="2370766"/>
                  <a:pt x="0" y="2438400"/>
                </a:cubicBezTo>
                <a:cubicBezTo>
                  <a:pt x="-104339" y="1411427"/>
                  <a:pt x="153034" y="452107"/>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pic>
        <p:nvPicPr>
          <p:cNvPr id="11" name="Picture 10">
            <a:extLst>
              <a:ext uri="{FF2B5EF4-FFF2-40B4-BE49-F238E27FC236}">
                <a16:creationId xmlns:a16="http://schemas.microsoft.com/office/drawing/2014/main" id="{10FB57DF-EE46-04AC-12A3-362674BAF24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97532" y="3978182"/>
            <a:ext cx="3657600" cy="2438400"/>
          </a:xfrm>
          <a:custGeom>
            <a:avLst/>
            <a:gdLst>
              <a:gd name="connsiteX0" fmla="*/ 0 w 3657600"/>
              <a:gd name="connsiteY0" fmla="*/ 0 h 2438400"/>
              <a:gd name="connsiteX1" fmla="*/ 3657600 w 3657600"/>
              <a:gd name="connsiteY1" fmla="*/ 0 h 2438400"/>
              <a:gd name="connsiteX2" fmla="*/ 3657600 w 3657600"/>
              <a:gd name="connsiteY2" fmla="*/ 2438400 h 2438400"/>
              <a:gd name="connsiteX3" fmla="*/ 0 w 3657600"/>
              <a:gd name="connsiteY3" fmla="*/ 2438400 h 2438400"/>
              <a:gd name="connsiteX4" fmla="*/ 0 w 3657600"/>
              <a:gd name="connsiteY4" fmla="*/ 0 h 243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600" h="2438400" fill="none" extrusionOk="0">
                <a:moveTo>
                  <a:pt x="0" y="0"/>
                </a:moveTo>
                <a:cubicBezTo>
                  <a:pt x="491865" y="-33567"/>
                  <a:pt x="3191700" y="-55772"/>
                  <a:pt x="3657600" y="0"/>
                </a:cubicBezTo>
                <a:cubicBezTo>
                  <a:pt x="3523559" y="249607"/>
                  <a:pt x="3704936" y="1323380"/>
                  <a:pt x="3657600" y="2438400"/>
                </a:cubicBezTo>
                <a:cubicBezTo>
                  <a:pt x="2498331" y="2274618"/>
                  <a:pt x="1507645" y="2421059"/>
                  <a:pt x="0" y="2438400"/>
                </a:cubicBezTo>
                <a:cubicBezTo>
                  <a:pt x="153013" y="2017187"/>
                  <a:pt x="-130336" y="842465"/>
                  <a:pt x="0" y="0"/>
                </a:cubicBezTo>
                <a:close/>
              </a:path>
              <a:path w="3657600" h="2438400" stroke="0" extrusionOk="0">
                <a:moveTo>
                  <a:pt x="0" y="0"/>
                </a:moveTo>
                <a:cubicBezTo>
                  <a:pt x="862716" y="-5983"/>
                  <a:pt x="1853362" y="-19429"/>
                  <a:pt x="3657600" y="0"/>
                </a:cubicBezTo>
                <a:cubicBezTo>
                  <a:pt x="3764439" y="386142"/>
                  <a:pt x="3732868" y="2134103"/>
                  <a:pt x="3657600" y="2438400"/>
                </a:cubicBezTo>
                <a:cubicBezTo>
                  <a:pt x="1997604" y="2296678"/>
                  <a:pt x="1432744" y="2370766"/>
                  <a:pt x="0" y="2438400"/>
                </a:cubicBezTo>
                <a:cubicBezTo>
                  <a:pt x="-104339" y="1411427"/>
                  <a:pt x="153034" y="452107"/>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spTree>
    <p:extLst>
      <p:ext uri="{BB962C8B-B14F-4D97-AF65-F5344CB8AC3E}">
        <p14:creationId xmlns:p14="http://schemas.microsoft.com/office/powerpoint/2010/main" val="13699070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A676498C-1D7B-B2A4-7CA3-DD6B13533F27}"/>
              </a:ext>
            </a:extLst>
          </p:cNvPr>
          <p:cNvSpPr/>
          <p:nvPr/>
        </p:nvSpPr>
        <p:spPr>
          <a:xfrm>
            <a:off x="2609640" y="3482922"/>
            <a:ext cx="2479197" cy="2394632"/>
          </a:xfrm>
          <a:prstGeom prst="ellipse">
            <a:avLst/>
          </a:prstGeom>
          <a:solidFill>
            <a:srgbClr val="B89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9AE493FE-8E1E-A058-A4A2-5BAEFF861474}"/>
              </a:ext>
            </a:extLst>
          </p:cNvPr>
          <p:cNvSpPr/>
          <p:nvPr/>
        </p:nvSpPr>
        <p:spPr>
          <a:xfrm>
            <a:off x="6065183" y="3169281"/>
            <a:ext cx="2479197" cy="1962236"/>
          </a:xfrm>
          <a:prstGeom prst="ellipse">
            <a:avLst/>
          </a:prstGeom>
          <a:solidFill>
            <a:srgbClr val="B89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222172" y="338162"/>
            <a:ext cx="5695405" cy="400110"/>
          </a:xfrm>
          <a:prstGeom prst="rect">
            <a:avLst/>
          </a:prstGeom>
        </p:spPr>
        <p:txBody>
          <a:bodyPr wrap="square">
            <a:spAutoFit/>
          </a:bodyPr>
          <a:lstStyle/>
          <a:p>
            <a:pPr algn="ctr" rtl="1"/>
            <a:r>
              <a:rPr lang="fa-IR" sz="2000" b="1" dirty="0">
                <a:cs typeface="B Titr" panose="00000700000000000000" pitchFamily="2" charset="-78"/>
              </a:rPr>
              <a:t>دیدار با سید حسن نصرالله </a:t>
            </a:r>
            <a:endParaRPr lang="en-US" sz="2000" dirty="0">
              <a:cs typeface="B Titr" panose="00000700000000000000" pitchFamily="2" charset="-78"/>
            </a:endParaRPr>
          </a:p>
        </p:txBody>
      </p:sp>
      <p:sp>
        <p:nvSpPr>
          <p:cNvPr id="3" name="Rectangle 2"/>
          <p:cNvSpPr/>
          <p:nvPr/>
        </p:nvSpPr>
        <p:spPr>
          <a:xfrm>
            <a:off x="242596" y="1048873"/>
            <a:ext cx="6946642" cy="1685077"/>
          </a:xfrm>
          <a:prstGeom prst="rect">
            <a:avLst/>
          </a:prstGeom>
        </p:spPr>
        <p:txBody>
          <a:bodyPr wrap="square">
            <a:spAutoFit/>
          </a:bodyPr>
          <a:lstStyle/>
          <a:p>
            <a:pPr algn="justLow" rtl="1">
              <a:lnSpc>
                <a:spcPct val="200000"/>
              </a:lnSpc>
            </a:pPr>
            <a:r>
              <a:rPr lang="fa-IR" dirty="0">
                <a:cs typeface="B Nazanin" panose="00000400000000000000" pitchFamily="2" charset="-78"/>
              </a:rPr>
              <a:t>حسین امیرعبداللهیان در سال ۸۹ در اولین دیدارش، حسن نصرالله رهبر حزب الله لبنان را از نزدیک دیده و پس از آن ارتباط دوستانه ای بین آنها شکل می گیرد و هر چند ماه یکبار یکدیگر را ملاقات می کردند.</a:t>
            </a:r>
          </a:p>
        </p:txBody>
      </p:sp>
      <p:sp>
        <p:nvSpPr>
          <p:cNvPr id="5" name="Rectangle 4"/>
          <p:cNvSpPr/>
          <p:nvPr/>
        </p:nvSpPr>
        <p:spPr>
          <a:xfrm>
            <a:off x="242596" y="1981525"/>
            <a:ext cx="7660433" cy="568745"/>
          </a:xfrm>
          <a:prstGeom prst="rect">
            <a:avLst/>
          </a:prstGeom>
        </p:spPr>
        <p:txBody>
          <a:bodyPr wrap="square">
            <a:spAutoFit/>
          </a:bodyPr>
          <a:lstStyle/>
          <a:p>
            <a:pPr algn="justLow" rtl="1">
              <a:lnSpc>
                <a:spcPct val="200000"/>
              </a:lnSpc>
            </a:pPr>
            <a:endParaRPr lang="en-US" b="1" dirty="0">
              <a:cs typeface="B Nazanin" panose="00000400000000000000" pitchFamily="2" charset="-78"/>
            </a:endParaRPr>
          </a:p>
        </p:txBody>
      </p:sp>
      <p:pic>
        <p:nvPicPr>
          <p:cNvPr id="7" name="Picture 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451429" y="1809607"/>
            <a:ext cx="4061304" cy="2606196"/>
          </a:xfrm>
          <a:custGeom>
            <a:avLst/>
            <a:gdLst>
              <a:gd name="connsiteX0" fmla="*/ 0 w 4061304"/>
              <a:gd name="connsiteY0" fmla="*/ 0 h 2606196"/>
              <a:gd name="connsiteX1" fmla="*/ 4061304 w 4061304"/>
              <a:gd name="connsiteY1" fmla="*/ 0 h 2606196"/>
              <a:gd name="connsiteX2" fmla="*/ 4061304 w 4061304"/>
              <a:gd name="connsiteY2" fmla="*/ 2606196 h 2606196"/>
              <a:gd name="connsiteX3" fmla="*/ 0 w 4061304"/>
              <a:gd name="connsiteY3" fmla="*/ 2606196 h 2606196"/>
              <a:gd name="connsiteX4" fmla="*/ 0 w 4061304"/>
              <a:gd name="connsiteY4" fmla="*/ 0 h 2606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1304" h="2606196" fill="none" extrusionOk="0">
                <a:moveTo>
                  <a:pt x="0" y="0"/>
                </a:moveTo>
                <a:cubicBezTo>
                  <a:pt x="1532015" y="-33567"/>
                  <a:pt x="3517092" y="-55772"/>
                  <a:pt x="4061304" y="0"/>
                </a:cubicBezTo>
                <a:cubicBezTo>
                  <a:pt x="3927263" y="806625"/>
                  <a:pt x="4108640" y="1437696"/>
                  <a:pt x="4061304" y="2606196"/>
                </a:cubicBezTo>
                <a:cubicBezTo>
                  <a:pt x="2156603" y="2442414"/>
                  <a:pt x="943561" y="2588855"/>
                  <a:pt x="0" y="2606196"/>
                </a:cubicBezTo>
                <a:cubicBezTo>
                  <a:pt x="153013" y="2161920"/>
                  <a:pt x="-130336" y="866126"/>
                  <a:pt x="0" y="0"/>
                </a:cubicBezTo>
                <a:close/>
              </a:path>
              <a:path w="4061304" h="2606196" stroke="0" extrusionOk="0">
                <a:moveTo>
                  <a:pt x="0" y="0"/>
                </a:moveTo>
                <a:cubicBezTo>
                  <a:pt x="729253" y="-5983"/>
                  <a:pt x="3249126" y="-19429"/>
                  <a:pt x="4061304" y="0"/>
                </a:cubicBezTo>
                <a:cubicBezTo>
                  <a:pt x="4168143" y="963306"/>
                  <a:pt x="4136572" y="1702596"/>
                  <a:pt x="4061304" y="2606196"/>
                </a:cubicBezTo>
                <a:cubicBezTo>
                  <a:pt x="2411231" y="2464474"/>
                  <a:pt x="1926669" y="2538562"/>
                  <a:pt x="0" y="2606196"/>
                </a:cubicBezTo>
                <a:cubicBezTo>
                  <a:pt x="-104339" y="1727995"/>
                  <a:pt x="153034" y="825322"/>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359578">
            <a:off x="3936307" y="3266043"/>
            <a:ext cx="3099593" cy="3099593"/>
          </a:xfrm>
          <a:custGeom>
            <a:avLst/>
            <a:gdLst>
              <a:gd name="connsiteX0" fmla="*/ 0 w 3099593"/>
              <a:gd name="connsiteY0" fmla="*/ 0 h 3099593"/>
              <a:gd name="connsiteX1" fmla="*/ 3099593 w 3099593"/>
              <a:gd name="connsiteY1" fmla="*/ 0 h 3099593"/>
              <a:gd name="connsiteX2" fmla="*/ 3099593 w 3099593"/>
              <a:gd name="connsiteY2" fmla="*/ 3099593 h 3099593"/>
              <a:gd name="connsiteX3" fmla="*/ 0 w 3099593"/>
              <a:gd name="connsiteY3" fmla="*/ 3099593 h 3099593"/>
              <a:gd name="connsiteX4" fmla="*/ 0 w 3099593"/>
              <a:gd name="connsiteY4" fmla="*/ 0 h 3099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9593" h="3099593" fill="none" extrusionOk="0">
                <a:moveTo>
                  <a:pt x="0" y="0"/>
                </a:moveTo>
                <a:cubicBezTo>
                  <a:pt x="964881" y="-33567"/>
                  <a:pt x="1885981" y="-55772"/>
                  <a:pt x="3099593" y="0"/>
                </a:cubicBezTo>
                <a:cubicBezTo>
                  <a:pt x="2965552" y="946439"/>
                  <a:pt x="3146929" y="2680594"/>
                  <a:pt x="3099593" y="3099593"/>
                </a:cubicBezTo>
                <a:cubicBezTo>
                  <a:pt x="1919507" y="2935811"/>
                  <a:pt x="401186" y="3082252"/>
                  <a:pt x="0" y="3099593"/>
                </a:cubicBezTo>
                <a:cubicBezTo>
                  <a:pt x="153013" y="1662328"/>
                  <a:pt x="-130336" y="1198245"/>
                  <a:pt x="0" y="0"/>
                </a:cubicBezTo>
                <a:close/>
              </a:path>
              <a:path w="3099593" h="3099593" stroke="0" extrusionOk="0">
                <a:moveTo>
                  <a:pt x="0" y="0"/>
                </a:moveTo>
                <a:cubicBezTo>
                  <a:pt x="990804" y="-5983"/>
                  <a:pt x="2109560" y="-19429"/>
                  <a:pt x="3099593" y="0"/>
                </a:cubicBezTo>
                <a:cubicBezTo>
                  <a:pt x="3206432" y="478956"/>
                  <a:pt x="3174861" y="1855818"/>
                  <a:pt x="3099593" y="3099593"/>
                </a:cubicBezTo>
                <a:cubicBezTo>
                  <a:pt x="2338224" y="2957871"/>
                  <a:pt x="1318977" y="3031959"/>
                  <a:pt x="0" y="3099593"/>
                </a:cubicBezTo>
                <a:cubicBezTo>
                  <a:pt x="-104339" y="2701172"/>
                  <a:pt x="153034" y="922726"/>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pic>
        <p:nvPicPr>
          <p:cNvPr id="9" name="Picture 8">
            <a:extLst>
              <a:ext uri="{FF2B5EF4-FFF2-40B4-BE49-F238E27FC236}">
                <a16:creationId xmlns:a16="http://schemas.microsoft.com/office/drawing/2014/main" id="{3D7F95D1-50D9-A2D1-1CC8-3E94379A7E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788368">
            <a:off x="546189" y="3162336"/>
            <a:ext cx="2978793" cy="1985862"/>
          </a:xfrm>
          <a:custGeom>
            <a:avLst/>
            <a:gdLst>
              <a:gd name="connsiteX0" fmla="*/ 0 w 2978793"/>
              <a:gd name="connsiteY0" fmla="*/ 0 h 1985862"/>
              <a:gd name="connsiteX1" fmla="*/ 2978793 w 2978793"/>
              <a:gd name="connsiteY1" fmla="*/ 0 h 1985862"/>
              <a:gd name="connsiteX2" fmla="*/ 2978793 w 2978793"/>
              <a:gd name="connsiteY2" fmla="*/ 1985862 h 1985862"/>
              <a:gd name="connsiteX3" fmla="*/ 0 w 2978793"/>
              <a:gd name="connsiteY3" fmla="*/ 1985862 h 1985862"/>
              <a:gd name="connsiteX4" fmla="*/ 0 w 2978793"/>
              <a:gd name="connsiteY4" fmla="*/ 0 h 1985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8793" h="1985862" fill="none" extrusionOk="0">
                <a:moveTo>
                  <a:pt x="0" y="0"/>
                </a:moveTo>
                <a:cubicBezTo>
                  <a:pt x="1277210" y="-33567"/>
                  <a:pt x="1994901" y="-55772"/>
                  <a:pt x="2978793" y="0"/>
                </a:cubicBezTo>
                <a:cubicBezTo>
                  <a:pt x="2844752" y="796615"/>
                  <a:pt x="3026129" y="1778892"/>
                  <a:pt x="2978793" y="1985862"/>
                </a:cubicBezTo>
                <a:cubicBezTo>
                  <a:pt x="1993140" y="1822080"/>
                  <a:pt x="689881" y="1968521"/>
                  <a:pt x="0" y="1985862"/>
                </a:cubicBezTo>
                <a:cubicBezTo>
                  <a:pt x="153013" y="1545599"/>
                  <a:pt x="-130336" y="930793"/>
                  <a:pt x="0" y="0"/>
                </a:cubicBezTo>
                <a:close/>
              </a:path>
              <a:path w="2978793" h="1985862" stroke="0" extrusionOk="0">
                <a:moveTo>
                  <a:pt x="0" y="0"/>
                </a:moveTo>
                <a:cubicBezTo>
                  <a:pt x="324353" y="-5983"/>
                  <a:pt x="1861907" y="-19429"/>
                  <a:pt x="2978793" y="0"/>
                </a:cubicBezTo>
                <a:cubicBezTo>
                  <a:pt x="3085632" y="749965"/>
                  <a:pt x="3054061" y="1507864"/>
                  <a:pt x="2978793" y="1985862"/>
                </a:cubicBezTo>
                <a:cubicBezTo>
                  <a:pt x="1523037" y="1844140"/>
                  <a:pt x="450969" y="1918228"/>
                  <a:pt x="0" y="1985862"/>
                </a:cubicBezTo>
                <a:cubicBezTo>
                  <a:pt x="-104339" y="1437905"/>
                  <a:pt x="153034" y="461908"/>
                  <a:pt x="0" y="0"/>
                </a:cubicBezTo>
                <a:close/>
              </a:path>
            </a:pathLst>
          </a:custGeom>
          <a:ln w="57150">
            <a:solidFill>
              <a:schemeClr val="bg1"/>
            </a:solidFill>
            <a:extLst>
              <a:ext uri="{C807C97D-BFC1-408E-A445-0C87EB9F89A2}">
                <ask:lineSketchStyleProps xmlns:ask="http://schemas.microsoft.com/office/drawing/2018/sketchyshapes" sd="1760499692">
                  <a:prstGeom prst="rect">
                    <a:avLst/>
                  </a:prstGeom>
                  <ask:type>
                    <ask:lineSketchCurved/>
                  </ask:type>
                </ask:lineSketchStyleProps>
              </a:ext>
            </a:extLst>
          </a:ln>
        </p:spPr>
      </p:pic>
    </p:spTree>
    <p:extLst>
      <p:ext uri="{BB962C8B-B14F-4D97-AF65-F5344CB8AC3E}">
        <p14:creationId xmlns:p14="http://schemas.microsoft.com/office/powerpoint/2010/main" val="18066385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TotalTime>
  <Words>1525</Words>
  <Application>Microsoft Office PowerPoint</Application>
  <PresentationFormat>Widescreen</PresentationFormat>
  <Paragraphs>73</Paragraphs>
  <Slides>22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28</cp:revision>
  <dcterms:created xsi:type="dcterms:W3CDTF">2024-05-22T18:24:17Z</dcterms:created>
  <dcterms:modified xsi:type="dcterms:W3CDTF">2024-05-25T12:19:04Z</dcterms:modified>
</cp:coreProperties>
</file>