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8" r:id="rId2"/>
    <p:sldId id="257" r:id="rId3"/>
    <p:sldId id="276" r:id="rId4"/>
    <p:sldId id="277" r:id="rId5"/>
    <p:sldId id="279" r:id="rId6"/>
    <p:sldId id="259" r:id="rId7"/>
    <p:sldId id="258"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87" r:id="rId21"/>
    <p:sldId id="273" r:id="rId22"/>
    <p:sldId id="274" r:id="rId23"/>
    <p:sldId id="275" r:id="rId24"/>
    <p:sldId id="280" r:id="rId25"/>
    <p:sldId id="281" r:id="rId26"/>
    <p:sldId id="282" r:id="rId27"/>
    <p:sldId id="283" r:id="rId28"/>
    <p:sldId id="284" r:id="rId29"/>
    <p:sldId id="285" r:id="rId30"/>
    <p:sldId id="286" r:id="rId31"/>
    <p:sldId id="256" r:id="rId32"/>
    <p:sldId id="289" r:id="rId3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7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60"/>
  </p:normalViewPr>
  <p:slideViewPr>
    <p:cSldViewPr snapToGrid="0">
      <p:cViewPr varScale="1">
        <p:scale>
          <a:sx n="81" d="100"/>
          <a:sy n="81" d="100"/>
        </p:scale>
        <p:origin x="71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171D82A-E804-43D3-A8DB-B7098E42A8AA}" type="datetimeFigureOut">
              <a:rPr lang="fa-IR" smtClean="0"/>
              <a:t>18/11/1445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29CE71C-F6E8-4326-9264-667713FDEB1F}" type="slidenum">
              <a:rPr lang="fa-IR" smtClean="0"/>
              <a:t>‹#›</a:t>
            </a:fld>
            <a:endParaRPr lang="fa-IR"/>
          </a:p>
        </p:txBody>
      </p:sp>
    </p:spTree>
    <p:extLst>
      <p:ext uri="{BB962C8B-B14F-4D97-AF65-F5344CB8AC3E}">
        <p14:creationId xmlns:p14="http://schemas.microsoft.com/office/powerpoint/2010/main" val="31394051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F29CE71C-F6E8-4326-9264-667713FDEB1F}" type="slidenum">
              <a:rPr lang="fa-IR" smtClean="0"/>
              <a:t>31</a:t>
            </a:fld>
            <a:endParaRPr lang="fa-IR"/>
          </a:p>
        </p:txBody>
      </p:sp>
    </p:spTree>
    <p:extLst>
      <p:ext uri="{BB962C8B-B14F-4D97-AF65-F5344CB8AC3E}">
        <p14:creationId xmlns:p14="http://schemas.microsoft.com/office/powerpoint/2010/main" val="985450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6733EB-AE5B-4987-65E7-D1EC798F9ED0}"/>
              </a:ext>
            </a:extLst>
          </p:cNvPr>
          <p:cNvSpPr/>
          <p:nvPr userDrawn="1"/>
        </p:nvSpPr>
        <p:spPr>
          <a:xfrm>
            <a:off x="10859678" y="0"/>
            <a:ext cx="744718" cy="87669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9287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0B3C247-0127-E853-1AE3-649574486FA9}"/>
              </a:ext>
            </a:extLst>
          </p:cNvPr>
          <p:cNvSpPr/>
          <p:nvPr userDrawn="1"/>
        </p:nvSpPr>
        <p:spPr>
          <a:xfrm>
            <a:off x="10859678" y="0"/>
            <a:ext cx="744718" cy="87669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5682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BB502FC-2456-2200-6181-B27ED9E9BA25}"/>
              </a:ext>
            </a:extLst>
          </p:cNvPr>
          <p:cNvSpPr>
            <a:spLocks noGrp="1"/>
          </p:cNvSpPr>
          <p:nvPr>
            <p:ph type="pic" sz="quarter" idx="10"/>
          </p:nvPr>
        </p:nvSpPr>
        <p:spPr>
          <a:xfrm>
            <a:off x="6095999" y="1"/>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sp>
    </p:spTree>
    <p:extLst>
      <p:ext uri="{BB962C8B-B14F-4D97-AF65-F5344CB8AC3E}">
        <p14:creationId xmlns:p14="http://schemas.microsoft.com/office/powerpoint/2010/main" val="1637445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77576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keyvanlab.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paziresh24.com/"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4D107C8-E592-DA30-9FF0-C3E78AD24B3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8" name="Freeform: Shape 7">
            <a:extLst>
              <a:ext uri="{FF2B5EF4-FFF2-40B4-BE49-F238E27FC236}">
                <a16:creationId xmlns:a16="http://schemas.microsoft.com/office/drawing/2014/main" id="{D57B19B0-42EC-DA10-7773-0332506E4436}"/>
              </a:ext>
            </a:extLst>
          </p:cNvPr>
          <p:cNvSpPr/>
          <p:nvPr/>
        </p:nvSpPr>
        <p:spPr>
          <a:xfrm rot="16200000">
            <a:off x="653253" y="1977145"/>
            <a:ext cx="4760338" cy="5001371"/>
          </a:xfrm>
          <a:custGeom>
            <a:avLst/>
            <a:gdLst>
              <a:gd name="connsiteX0" fmla="*/ 4760338 w 4760338"/>
              <a:gd name="connsiteY0" fmla="*/ 2295525 h 4591050"/>
              <a:gd name="connsiteX1" fmla="*/ 2464813 w 4760338"/>
              <a:gd name="connsiteY1" fmla="*/ 4591050 h 4591050"/>
              <a:gd name="connsiteX2" fmla="*/ 197864 w 4760338"/>
              <a:gd name="connsiteY2" fmla="*/ 4591050 h 4591050"/>
              <a:gd name="connsiteX3" fmla="*/ 0 w 4760338"/>
              <a:gd name="connsiteY3" fmla="*/ 4581059 h 4591050"/>
              <a:gd name="connsiteX4" fmla="*/ 1 w 4760338"/>
              <a:gd name="connsiteY4" fmla="*/ 9991 h 4591050"/>
              <a:gd name="connsiteX5" fmla="*/ 197864 w 4760338"/>
              <a:gd name="connsiteY5" fmla="*/ 0 h 4591050"/>
              <a:gd name="connsiteX6" fmla="*/ 2464813 w 4760338"/>
              <a:gd name="connsiteY6" fmla="*/ 0 h 4591050"/>
              <a:gd name="connsiteX7" fmla="*/ 4760338 w 4760338"/>
              <a:gd name="connsiteY7" fmla="*/ 2295525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0338" h="4591050">
                <a:moveTo>
                  <a:pt x="4760338" y="2295525"/>
                </a:moveTo>
                <a:cubicBezTo>
                  <a:pt x="4760338" y="3563308"/>
                  <a:pt x="3732596" y="4591050"/>
                  <a:pt x="2464813" y="4591050"/>
                </a:cubicBezTo>
                <a:lnTo>
                  <a:pt x="197864" y="4591050"/>
                </a:lnTo>
                <a:lnTo>
                  <a:pt x="0" y="4581059"/>
                </a:lnTo>
                <a:lnTo>
                  <a:pt x="1" y="9991"/>
                </a:lnTo>
                <a:lnTo>
                  <a:pt x="197864" y="0"/>
                </a:lnTo>
                <a:lnTo>
                  <a:pt x="2464813" y="0"/>
                </a:lnTo>
                <a:cubicBezTo>
                  <a:pt x="3732596" y="0"/>
                  <a:pt x="4760338" y="1027742"/>
                  <a:pt x="4760338" y="2295525"/>
                </a:cubicBezTo>
                <a:close/>
              </a:path>
            </a:pathLst>
          </a:cu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Graphic 8">
            <a:extLst>
              <a:ext uri="{FF2B5EF4-FFF2-40B4-BE49-F238E27FC236}">
                <a16:creationId xmlns:a16="http://schemas.microsoft.com/office/drawing/2014/main" id="{40C0496C-316E-C9B7-7544-A1D9BE66AA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84124" y="785718"/>
            <a:ext cx="2898595" cy="2275533"/>
          </a:xfrm>
          <a:prstGeom prst="rect">
            <a:avLst/>
          </a:prstGeom>
        </p:spPr>
      </p:pic>
      <p:sp>
        <p:nvSpPr>
          <p:cNvPr id="10" name="Rectangle 9">
            <a:extLst>
              <a:ext uri="{FF2B5EF4-FFF2-40B4-BE49-F238E27FC236}">
                <a16:creationId xmlns:a16="http://schemas.microsoft.com/office/drawing/2014/main" id="{16A4C2B5-97CA-7FB9-9462-A397205D640A}"/>
              </a:ext>
            </a:extLst>
          </p:cNvPr>
          <p:cNvSpPr/>
          <p:nvPr/>
        </p:nvSpPr>
        <p:spPr>
          <a:xfrm>
            <a:off x="819603" y="2915047"/>
            <a:ext cx="4427636" cy="3647152"/>
          </a:xfrm>
          <a:prstGeom prst="rect">
            <a:avLst/>
          </a:prstGeom>
        </p:spPr>
        <p:txBody>
          <a:bodyPr wrap="square">
            <a:spAutoFit/>
          </a:bodyPr>
          <a:lstStyle/>
          <a:p>
            <a:pPr algn="ctr">
              <a:lnSpc>
                <a:spcPct val="250000"/>
              </a:lnSpc>
            </a:pPr>
            <a:r>
              <a:rPr lang="fa-IR" sz="2400" dirty="0">
                <a:latin typeface="Vazir" panose="020B0603030804020204" pitchFamily="34" charset="-78"/>
                <a:cs typeface="Vazir" panose="020B0603030804020204" pitchFamily="34" charset="-78"/>
              </a:rPr>
              <a:t>پاورپوینت بیماری تب مالت</a:t>
            </a:r>
          </a:p>
          <a:p>
            <a:pPr algn="ctr">
              <a:lnSpc>
                <a:spcPct val="250000"/>
              </a:lnSpc>
            </a:pPr>
            <a:r>
              <a:rPr lang="fa-IR" sz="2400" dirty="0">
                <a:latin typeface="Vazir" panose="020B0603030804020204" pitchFamily="34" charset="-78"/>
                <a:cs typeface="Vazir" panose="020B0603030804020204" pitchFamily="34" charset="-78"/>
              </a:rPr>
              <a:t>نام پژوهشگر: محمد جواد عزیزپناه   </a:t>
            </a:r>
            <a:endParaRPr lang="en-US" sz="2400" dirty="0">
              <a:latin typeface="Vazir" panose="020B0603030804020204" pitchFamily="34" charset="-78"/>
              <a:cs typeface="Vazir" panose="020B0603030804020204" pitchFamily="34" charset="-78"/>
            </a:endParaRPr>
          </a:p>
          <a:p>
            <a:pPr algn="ctr">
              <a:lnSpc>
                <a:spcPct val="250000"/>
              </a:lnSpc>
            </a:pPr>
            <a:r>
              <a:rPr lang="fa-IR" sz="2400" dirty="0">
                <a:latin typeface="Vazir" panose="020B0603030804020204" pitchFamily="34" charset="-78"/>
                <a:cs typeface="Vazir" panose="020B0603030804020204" pitchFamily="34" charset="-78"/>
              </a:rPr>
              <a:t>استاد راهنما: علیرضا عزیزی </a:t>
            </a:r>
          </a:p>
          <a:p>
            <a:pPr algn="ctr">
              <a:lnSpc>
                <a:spcPct val="250000"/>
              </a:lnSpc>
            </a:pPr>
            <a:r>
              <a:rPr lang="fa-IR" sz="2400" dirty="0">
                <a:latin typeface="Vazir" panose="020B0603030804020204" pitchFamily="34" charset="-78"/>
                <a:cs typeface="Vazir" panose="020B0603030804020204" pitchFamily="34" charset="-78"/>
              </a:rPr>
              <a:t>تاریخ ارائه:</a:t>
            </a:r>
            <a:r>
              <a:rPr lang="en-US" sz="2400" dirty="0">
                <a:latin typeface="Vazir" panose="020B0603030804020204" pitchFamily="34" charset="-78"/>
                <a:cs typeface="Vazir" panose="020B0603030804020204" pitchFamily="34" charset="-78"/>
              </a:rPr>
              <a:t> </a:t>
            </a:r>
            <a:r>
              <a:rPr lang="fa-IR" sz="2400" dirty="0">
                <a:latin typeface="Vazir" panose="020B0603030804020204" pitchFamily="34" charset="-78"/>
                <a:cs typeface="Vazir" panose="020B0603030804020204" pitchFamily="34" charset="-78"/>
              </a:rPr>
              <a:t> تابستان ..........</a:t>
            </a:r>
          </a:p>
        </p:txBody>
      </p:sp>
    </p:spTree>
    <p:extLst>
      <p:ext uri="{BB962C8B-B14F-4D97-AF65-F5344CB8AC3E}">
        <p14:creationId xmlns:p14="http://schemas.microsoft.com/office/powerpoint/2010/main" val="2220415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0980" y="1462374"/>
            <a:ext cx="4871848"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3. لمس خون و مایعات بدن حیوانات</a:t>
            </a:r>
          </a:p>
        </p:txBody>
      </p:sp>
      <p:sp>
        <p:nvSpPr>
          <p:cNvPr id="3" name="Rectangle 2"/>
          <p:cNvSpPr/>
          <p:nvPr/>
        </p:nvSpPr>
        <p:spPr>
          <a:xfrm>
            <a:off x="6018663" y="1924039"/>
            <a:ext cx="5694165" cy="3000821"/>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باکتری‌هایی که در خون وجود دارند، مایع منی یا جفت حیوانی که دارای آلودگی هستند، می‌توانند از طریق بریدگی و زخم وارد جریان خون افراد شوند. از آن جایی که تماس با حیوانات مانند دست زدن و بازی کردن باعث انتقال عفونت نخواهد شد، افراد به ندرت از حیوانات خانگی خود، مبتلا به تب مالت می‌شوند. اما بهتر است افرادی که سیستم ایمنی ضعیفی دارند، از لمس کردن سگ‌هایی که به این بیماری مبتلا هستند، خودداری کنند.</a:t>
            </a:r>
          </a:p>
        </p:txBody>
      </p:sp>
      <p:pic>
        <p:nvPicPr>
          <p:cNvPr id="4" name="Picture 3"/>
          <p:cNvPicPr>
            <a:picLocks noChangeAspect="1"/>
          </p:cNvPicPr>
          <p:nvPr/>
        </p:nvPicPr>
        <p:blipFill>
          <a:blip r:embed="rId2"/>
          <a:stretch>
            <a:fillRect/>
          </a:stretch>
        </p:blipFill>
        <p:spPr>
          <a:xfrm>
            <a:off x="1174820" y="3429000"/>
            <a:ext cx="4385187" cy="2921631"/>
          </a:xfrm>
          <a:prstGeom prst="rect">
            <a:avLst/>
          </a:prstGeom>
        </p:spPr>
      </p:pic>
      <p:pic>
        <p:nvPicPr>
          <p:cNvPr id="5" name="Picture 4"/>
          <p:cNvPicPr>
            <a:picLocks noChangeAspect="1"/>
          </p:cNvPicPr>
          <p:nvPr/>
        </p:nvPicPr>
        <p:blipFill>
          <a:blip r:embed="rId3"/>
          <a:stretch>
            <a:fillRect/>
          </a:stretch>
        </p:blipFill>
        <p:spPr>
          <a:xfrm rot="21589226">
            <a:off x="355506" y="257965"/>
            <a:ext cx="2894574" cy="2691814"/>
          </a:xfrm>
          <a:prstGeom prst="rect">
            <a:avLst/>
          </a:prstGeom>
        </p:spPr>
      </p:pic>
      <p:sp>
        <p:nvSpPr>
          <p:cNvPr id="6" name="Rectangle 5">
            <a:extLst>
              <a:ext uri="{FF2B5EF4-FFF2-40B4-BE49-F238E27FC236}">
                <a16:creationId xmlns:a16="http://schemas.microsoft.com/office/drawing/2014/main" id="{1E93BCE5-4B3A-B5D5-699D-1554D024EC91}"/>
              </a:ext>
            </a:extLst>
          </p:cNvPr>
          <p:cNvSpPr/>
          <p:nvPr/>
        </p:nvSpPr>
        <p:spPr>
          <a:xfrm>
            <a:off x="5335571" y="253436"/>
            <a:ext cx="6204142"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انتقال بیماری تب مالت استخوانی</a:t>
            </a:r>
          </a:p>
        </p:txBody>
      </p:sp>
    </p:spTree>
    <p:extLst>
      <p:ext uri="{BB962C8B-B14F-4D97-AF65-F5344CB8AC3E}">
        <p14:creationId xmlns:p14="http://schemas.microsoft.com/office/powerpoint/2010/main" val="2186064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3599" y="4282711"/>
            <a:ext cx="5975225" cy="184665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همچنین امکان انتقال این بیماری از مادر شیرده به نوزاد خود وجود دارد. گسترش باکتری بروسلا انسان به انسان از طریق فعالیت جنسی و خون ناپاک به ندرت پیش می‌آید.</a:t>
            </a:r>
          </a:p>
        </p:txBody>
      </p:sp>
      <p:sp>
        <p:nvSpPr>
          <p:cNvPr id="4" name="Rectangle 3"/>
          <p:cNvSpPr/>
          <p:nvPr/>
        </p:nvSpPr>
        <p:spPr>
          <a:xfrm>
            <a:off x="4967926" y="1184523"/>
            <a:ext cx="6723085" cy="184665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راه‌های منتقل شدن بیماری تب مالت از انسان به انسان دیگر بسیار نادر است. در واقع شیوه گسترش این بیماری از فردی به فرد دیگر نیست. مگر این‌ که زن باردار آلوده به باکتری، هنگام زایمان بیماری را به جنین خود انتقال دهد.</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8635" y="1184523"/>
            <a:ext cx="3761075" cy="2508607"/>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203806" y="3619197"/>
            <a:ext cx="3462551" cy="2779999"/>
          </a:xfrm>
          <a:prstGeom prst="rect">
            <a:avLst/>
          </a:prstGeom>
        </p:spPr>
      </p:pic>
      <p:sp>
        <p:nvSpPr>
          <p:cNvPr id="7" name="Rectangle 6">
            <a:extLst>
              <a:ext uri="{FF2B5EF4-FFF2-40B4-BE49-F238E27FC236}">
                <a16:creationId xmlns:a16="http://schemas.microsoft.com/office/drawing/2014/main" id="{93F3BEE9-B479-C13D-7F0A-19521F987999}"/>
              </a:ext>
            </a:extLst>
          </p:cNvPr>
          <p:cNvSpPr/>
          <p:nvPr/>
        </p:nvSpPr>
        <p:spPr>
          <a:xfrm>
            <a:off x="5335571" y="253436"/>
            <a:ext cx="6204142"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آیا تب مالت واگیر دارد؟</a:t>
            </a:r>
          </a:p>
        </p:txBody>
      </p:sp>
    </p:spTree>
    <p:extLst>
      <p:ext uri="{BB962C8B-B14F-4D97-AF65-F5344CB8AC3E}">
        <p14:creationId xmlns:p14="http://schemas.microsoft.com/office/powerpoint/2010/main" val="2476895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76561" y="1908704"/>
            <a:ext cx="4014677" cy="2462213"/>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توصیه می‌شود از مصرف شیر، پنیر و بستنی غیر پاستوریزه صرف نظر کنید. اگر به کشورهای دیگر سفر می‌کنید، از مصرف لبنیات خام اجتناب کنید.</a:t>
            </a:r>
          </a:p>
        </p:txBody>
      </p:sp>
      <p:sp>
        <p:nvSpPr>
          <p:cNvPr id="6" name="Rectangle 5"/>
          <p:cNvSpPr/>
          <p:nvPr/>
        </p:nvSpPr>
        <p:spPr>
          <a:xfrm>
            <a:off x="7274644" y="1143267"/>
            <a:ext cx="4416594" cy="473206"/>
          </a:xfrm>
          <a:prstGeom prst="rect">
            <a:avLst/>
          </a:prstGeom>
        </p:spPr>
        <p:txBody>
          <a:bodyPr wrap="none">
            <a:spAutoFit/>
          </a:bodyPr>
          <a:lstStyle/>
          <a:p>
            <a:pPr algn="just">
              <a:lnSpc>
                <a:spcPct val="150000"/>
              </a:lnSpc>
            </a:pPr>
            <a:r>
              <a:rPr lang="fa-IR" b="1" dirty="0">
                <a:latin typeface="Vazir" panose="020B0603030804020204" pitchFamily="34" charset="-78"/>
                <a:cs typeface="Vazir" panose="020B0603030804020204" pitchFamily="34" charset="-78"/>
              </a:rPr>
              <a:t>1. از مصرف لبنیات غیر پاستوریزه خودداری کنید:</a:t>
            </a:r>
          </a:p>
        </p:txBody>
      </p:sp>
      <p:sp>
        <p:nvSpPr>
          <p:cNvPr id="4" name="Rectangle 3">
            <a:extLst>
              <a:ext uri="{FF2B5EF4-FFF2-40B4-BE49-F238E27FC236}">
                <a16:creationId xmlns:a16="http://schemas.microsoft.com/office/drawing/2014/main" id="{27542C44-0240-B40C-DA09-A8D80803E654}"/>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پیشگیری از تب مالت کدام است؟</a:t>
            </a:r>
          </a:p>
        </p:txBody>
      </p:sp>
    </p:spTree>
    <p:extLst>
      <p:ext uri="{BB962C8B-B14F-4D97-AF65-F5344CB8AC3E}">
        <p14:creationId xmlns:p14="http://schemas.microsoft.com/office/powerpoint/2010/main" val="168911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72239" y="1639145"/>
            <a:ext cx="5567474" cy="473206"/>
          </a:xfrm>
          <a:prstGeom prst="rect">
            <a:avLst/>
          </a:prstGeom>
        </p:spPr>
        <p:txBody>
          <a:bodyPr wrap="square">
            <a:spAutoFit/>
          </a:bodyPr>
          <a:lstStyle/>
          <a:p>
            <a:pPr algn="justLow">
              <a:lnSpc>
                <a:spcPct val="150000"/>
              </a:lnSpc>
            </a:pPr>
            <a:r>
              <a:rPr lang="fa-IR" dirty="0">
                <a:latin typeface="Vazir" panose="020B0603030804020204" pitchFamily="34" charset="-78"/>
                <a:cs typeface="Vazir" panose="020B0603030804020204" pitchFamily="34" charset="-78"/>
              </a:rPr>
              <a:t>از مصرف گوشت‌های خام یا نیم پز پرهیز کنید.</a:t>
            </a:r>
          </a:p>
        </p:txBody>
      </p:sp>
      <p:pic>
        <p:nvPicPr>
          <p:cNvPr id="3" name="Picture 2"/>
          <p:cNvPicPr>
            <a:picLocks noChangeAspect="1"/>
          </p:cNvPicPr>
          <p:nvPr/>
        </p:nvPicPr>
        <p:blipFill>
          <a:blip r:embed="rId2"/>
          <a:stretch>
            <a:fillRect/>
          </a:stretch>
        </p:blipFill>
        <p:spPr>
          <a:xfrm>
            <a:off x="1464749" y="2501634"/>
            <a:ext cx="9014980" cy="3629750"/>
          </a:xfrm>
          <a:prstGeom prst="rect">
            <a:avLst/>
          </a:prstGeom>
        </p:spPr>
      </p:pic>
      <p:sp>
        <p:nvSpPr>
          <p:cNvPr id="4" name="Rectangle 3"/>
          <p:cNvSpPr/>
          <p:nvPr/>
        </p:nvSpPr>
        <p:spPr>
          <a:xfrm>
            <a:off x="8596280" y="1131314"/>
            <a:ext cx="2943433" cy="507831"/>
          </a:xfrm>
          <a:prstGeom prst="rect">
            <a:avLst/>
          </a:prstGeom>
        </p:spPr>
        <p:txBody>
          <a:bodyPr wrap="none">
            <a:spAutoFit/>
          </a:bodyPr>
          <a:lstStyle/>
          <a:p>
            <a:pPr algn="just">
              <a:lnSpc>
                <a:spcPct val="150000"/>
              </a:lnSpc>
            </a:pPr>
            <a:r>
              <a:rPr lang="fa-IR" b="1" dirty="0">
                <a:latin typeface="Vazir" panose="020B0603030804020204" pitchFamily="34" charset="-78"/>
                <a:cs typeface="Vazir" panose="020B0603030804020204" pitchFamily="34" charset="-78"/>
              </a:rPr>
              <a:t>2. گوشت را به طور کامل بپزید:</a:t>
            </a:r>
          </a:p>
        </p:txBody>
      </p:sp>
      <p:sp>
        <p:nvSpPr>
          <p:cNvPr id="5" name="Rectangle 4">
            <a:extLst>
              <a:ext uri="{FF2B5EF4-FFF2-40B4-BE49-F238E27FC236}">
                <a16:creationId xmlns:a16="http://schemas.microsoft.com/office/drawing/2014/main" id="{70ED4443-5767-2B5B-BE78-3AA282D951A7}"/>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پیشگیری از تب مالت کدام است؟</a:t>
            </a:r>
          </a:p>
        </p:txBody>
      </p:sp>
    </p:spTree>
    <p:extLst>
      <p:ext uri="{BB962C8B-B14F-4D97-AF65-F5344CB8AC3E}">
        <p14:creationId xmlns:p14="http://schemas.microsoft.com/office/powerpoint/2010/main" val="1075573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222" y="2637503"/>
            <a:ext cx="4787312" cy="2462213"/>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اگر دامپزشک، کشاورز یا کارگر کشتارگاه هستید، هنگام دست زدن و لمس کردن حیوانات بیمار و ناپاک، یا هنگام کمک به حیوانی که زایمان می‌کند، از دستکش پلاستیکی حتماً استفاده کنید.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898214" y="1923168"/>
            <a:ext cx="4315069" cy="3884880"/>
          </a:xfrm>
          <a:prstGeom prst="rect">
            <a:avLst/>
          </a:prstGeom>
        </p:spPr>
      </p:pic>
      <p:sp>
        <p:nvSpPr>
          <p:cNvPr id="4" name="Rectangle 3"/>
          <p:cNvSpPr/>
          <p:nvPr/>
        </p:nvSpPr>
        <p:spPr>
          <a:xfrm>
            <a:off x="3124919" y="2164297"/>
            <a:ext cx="2408615" cy="473206"/>
          </a:xfrm>
          <a:prstGeom prst="rect">
            <a:avLst/>
          </a:prstGeom>
        </p:spPr>
        <p:txBody>
          <a:bodyPr wrap="square">
            <a:spAutoFit/>
          </a:bodyPr>
          <a:lstStyle/>
          <a:p>
            <a:pPr algn="just">
              <a:lnSpc>
                <a:spcPct val="150000"/>
              </a:lnSpc>
            </a:pPr>
            <a:r>
              <a:rPr lang="fa-IR" b="1" dirty="0">
                <a:latin typeface="Vazir" panose="020B0603030804020204" pitchFamily="34" charset="-78"/>
                <a:cs typeface="Vazir" panose="020B0603030804020204" pitchFamily="34" charset="-78"/>
              </a:rPr>
              <a:t>3. دست کش بپوشید:</a:t>
            </a:r>
          </a:p>
        </p:txBody>
      </p:sp>
      <p:sp>
        <p:nvSpPr>
          <p:cNvPr id="5" name="Rectangle 4">
            <a:extLst>
              <a:ext uri="{FF2B5EF4-FFF2-40B4-BE49-F238E27FC236}">
                <a16:creationId xmlns:a16="http://schemas.microsoft.com/office/drawing/2014/main" id="{A802338C-91EE-795F-AB44-CE9C40877F72}"/>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پیشگیری از تب مالت کدام است؟</a:t>
            </a:r>
          </a:p>
        </p:txBody>
      </p:sp>
    </p:spTree>
    <p:extLst>
      <p:ext uri="{BB962C8B-B14F-4D97-AF65-F5344CB8AC3E}">
        <p14:creationId xmlns:p14="http://schemas.microsoft.com/office/powerpoint/2010/main" val="765601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30984" y="2007946"/>
            <a:ext cx="5008729" cy="3077766"/>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اگر در آزمایشگاه مشغول به فعالیت هستید، از تمامی نمونه‌ها تحت شرایط ایمنی زیستی مناسب، نگهداری کنید. همچنین کشتارگاه‌ها باید از اقدامات حفاظتی مانند جداسازی کف کشتارگاه از سایر قسمت‌ها و استفاده از لباس‌های حفاظتی پیروی کنند.</a:t>
            </a:r>
          </a:p>
        </p:txBody>
      </p:sp>
      <p:sp>
        <p:nvSpPr>
          <p:cNvPr id="3" name="Rectangle 2"/>
          <p:cNvSpPr/>
          <p:nvPr/>
        </p:nvSpPr>
        <p:spPr>
          <a:xfrm>
            <a:off x="2234614" y="1155698"/>
            <a:ext cx="9305099" cy="473206"/>
          </a:xfrm>
          <a:prstGeom prst="rect">
            <a:avLst/>
          </a:prstGeom>
        </p:spPr>
        <p:txBody>
          <a:bodyPr wrap="square">
            <a:spAutoFit/>
          </a:bodyPr>
          <a:lstStyle/>
          <a:p>
            <a:pPr algn="just">
              <a:lnSpc>
                <a:spcPct val="150000"/>
              </a:lnSpc>
            </a:pPr>
            <a:r>
              <a:rPr lang="fa-IR" b="1" dirty="0">
                <a:latin typeface="Vazir" panose="020B0603030804020204" pitchFamily="34" charset="-78"/>
                <a:cs typeface="Vazir" panose="020B0603030804020204" pitchFamily="34" charset="-78"/>
              </a:rPr>
              <a:t>4. در محیط‌های کاری پرخطری که در معرض ابتلا به این بیماری هستید، نکات ایمنی را رعایت کنید: </a:t>
            </a:r>
          </a:p>
        </p:txBody>
      </p:sp>
      <p:pic>
        <p:nvPicPr>
          <p:cNvPr id="4" name="Picture 3"/>
          <p:cNvPicPr>
            <a:picLocks noChangeAspect="1"/>
          </p:cNvPicPr>
          <p:nvPr/>
        </p:nvPicPr>
        <p:blipFill>
          <a:blip r:embed="rId2"/>
          <a:stretch>
            <a:fillRect/>
          </a:stretch>
        </p:blipFill>
        <p:spPr>
          <a:xfrm>
            <a:off x="928375" y="2125429"/>
            <a:ext cx="2857500" cy="4048125"/>
          </a:xfrm>
          <a:prstGeom prst="rect">
            <a:avLst/>
          </a:prstGeom>
        </p:spPr>
      </p:pic>
      <p:sp>
        <p:nvSpPr>
          <p:cNvPr id="5" name="Rectangle 4">
            <a:extLst>
              <a:ext uri="{FF2B5EF4-FFF2-40B4-BE49-F238E27FC236}">
                <a16:creationId xmlns:a16="http://schemas.microsoft.com/office/drawing/2014/main" id="{9BD183D8-AB93-B26C-13B9-90D474C1B4B1}"/>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پیشگیری از تب مالت کدام است؟</a:t>
            </a:r>
          </a:p>
        </p:txBody>
      </p:sp>
    </p:spTree>
    <p:extLst>
      <p:ext uri="{BB962C8B-B14F-4D97-AF65-F5344CB8AC3E}">
        <p14:creationId xmlns:p14="http://schemas.microsoft.com/office/powerpoint/2010/main" val="1856113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7646" y="1718176"/>
            <a:ext cx="11172068" cy="113107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از آنجایی که واکسن بروسلوز زنده است، می‌تواند باعث ایجاد بیماری در افراد شود. اگر کسی هنگام واکسیناسیون حیوانی، به طور اتفاقی به واکسن آلوده شود، باید تحت درمان قرار گیرد.</a:t>
            </a:r>
          </a:p>
        </p:txBody>
      </p:sp>
      <p:sp>
        <p:nvSpPr>
          <p:cNvPr id="3" name="Rectangle 2"/>
          <p:cNvSpPr/>
          <p:nvPr/>
        </p:nvSpPr>
        <p:spPr>
          <a:xfrm>
            <a:off x="8254210" y="1210345"/>
            <a:ext cx="3285503" cy="507831"/>
          </a:xfrm>
          <a:prstGeom prst="rect">
            <a:avLst/>
          </a:prstGeom>
        </p:spPr>
        <p:txBody>
          <a:bodyPr wrap="square">
            <a:spAutoFit/>
          </a:bodyPr>
          <a:lstStyle/>
          <a:p>
            <a:pPr algn="just">
              <a:lnSpc>
                <a:spcPct val="150000"/>
              </a:lnSpc>
            </a:pPr>
            <a:r>
              <a:rPr lang="fa-IR" b="1" dirty="0">
                <a:latin typeface="Vazir" panose="020B0603030804020204" pitchFamily="34" charset="-78"/>
                <a:cs typeface="Vazir" panose="020B0603030804020204" pitchFamily="34" charset="-78"/>
              </a:rPr>
              <a:t>5. حیوانات اهلی را واکسینه کنید:</a:t>
            </a:r>
          </a:p>
        </p:txBody>
      </p:sp>
      <p:pic>
        <p:nvPicPr>
          <p:cNvPr id="4" name="Picture 3"/>
          <p:cNvPicPr>
            <a:picLocks noChangeAspect="1"/>
          </p:cNvPicPr>
          <p:nvPr/>
        </p:nvPicPr>
        <p:blipFill>
          <a:blip r:embed="rId2"/>
          <a:stretch>
            <a:fillRect/>
          </a:stretch>
        </p:blipFill>
        <p:spPr>
          <a:xfrm>
            <a:off x="598803" y="3192806"/>
            <a:ext cx="6037192" cy="3134696"/>
          </a:xfrm>
          <a:prstGeom prst="rect">
            <a:avLst/>
          </a:prstGeom>
        </p:spPr>
      </p:pic>
      <p:sp>
        <p:nvSpPr>
          <p:cNvPr id="5" name="Rectangle 4">
            <a:extLst>
              <a:ext uri="{FF2B5EF4-FFF2-40B4-BE49-F238E27FC236}">
                <a16:creationId xmlns:a16="http://schemas.microsoft.com/office/drawing/2014/main" id="{49E98FB9-2A12-904F-F1A4-B14BF9A2A7AC}"/>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پیشگیری از تب مالت کدام است؟</a:t>
            </a:r>
          </a:p>
        </p:txBody>
      </p:sp>
    </p:spTree>
    <p:extLst>
      <p:ext uri="{BB962C8B-B14F-4D97-AF65-F5344CB8AC3E}">
        <p14:creationId xmlns:p14="http://schemas.microsoft.com/office/powerpoint/2010/main" val="1043787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93178" y="1241243"/>
            <a:ext cx="4546535" cy="3077766"/>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تب مالت، در روزهای اول بیماری، می‌تواند به سختی تشخیص داده شود. چرا که بیشتر اوقات علائم آن مانند آنفلوانزا یا سرما خوردگی است. زمانی که فرد تب شدید ناگهانی، دردهای عضلانی یا ضعف غیر عادی داشته باشد، باید فوراً به پزشک مراجعه نماید.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52287" y="1856984"/>
            <a:ext cx="5090270" cy="3653080"/>
          </a:xfrm>
          <a:prstGeom prst="rect">
            <a:avLst/>
          </a:prstGeom>
        </p:spPr>
      </p:pic>
      <p:sp>
        <p:nvSpPr>
          <p:cNvPr id="6" name="Rectangle 5">
            <a:extLst>
              <a:ext uri="{FF2B5EF4-FFF2-40B4-BE49-F238E27FC236}">
                <a16:creationId xmlns:a16="http://schemas.microsoft.com/office/drawing/2014/main" id="{6DCE3492-F526-6CE8-932F-78A6A5048B19}"/>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چه زمانی به پزشک مراجعه کنیم؟</a:t>
            </a:r>
          </a:p>
        </p:txBody>
      </p:sp>
    </p:spTree>
    <p:extLst>
      <p:ext uri="{BB962C8B-B14F-4D97-AF65-F5344CB8AC3E}">
        <p14:creationId xmlns:p14="http://schemas.microsoft.com/office/powerpoint/2010/main" val="2815853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038" y="3761451"/>
            <a:ext cx="4811373" cy="2492990"/>
          </a:xfrm>
          <a:prstGeom prst="rect">
            <a:avLst/>
          </a:prstGeom>
        </p:spPr>
        <p:txBody>
          <a:bodyPr wrap="square">
            <a:spAutoFit/>
          </a:bodyPr>
          <a:lstStyle/>
          <a:p>
            <a:pPr algn="ctr">
              <a:lnSpc>
                <a:spcPct val="200000"/>
              </a:lnSpc>
            </a:pPr>
            <a:r>
              <a:rPr lang="fa-IR" sz="1600" dirty="0">
                <a:latin typeface="Vazir" panose="020B0603030804020204" pitchFamily="34" charset="-78"/>
                <a:cs typeface="Vazir" panose="020B0603030804020204" pitchFamily="34" charset="-78"/>
              </a:rPr>
              <a:t>بیماری در تمامی سنین وجود دارد ولی وفور آن در سنین30-20 سالگی می باشد یعنی نیروی فعال و کار امد کشور در معرض خطر این بیماری هستند. بیماری در هر دو جنس دیده می شود ولی با اختلاف کمی در مردان (58% ) بیشتر از زنان(42% ) دیده میشود.</a:t>
            </a:r>
          </a:p>
        </p:txBody>
      </p:sp>
      <p:sp>
        <p:nvSpPr>
          <p:cNvPr id="4" name="Rectangle 3"/>
          <p:cNvSpPr/>
          <p:nvPr/>
        </p:nvSpPr>
        <p:spPr>
          <a:xfrm>
            <a:off x="6251520" y="3789888"/>
            <a:ext cx="4967786" cy="2492990"/>
          </a:xfrm>
          <a:prstGeom prst="rect">
            <a:avLst/>
          </a:prstGeom>
        </p:spPr>
        <p:txBody>
          <a:bodyPr wrap="square">
            <a:spAutoFit/>
          </a:bodyPr>
          <a:lstStyle/>
          <a:p>
            <a:pPr algn="ctr">
              <a:lnSpc>
                <a:spcPct val="200000"/>
              </a:lnSpc>
            </a:pPr>
            <a:r>
              <a:rPr lang="fa-IR" sz="1600" dirty="0">
                <a:latin typeface="Vazir" panose="020B0603030804020204" pitchFamily="34" charset="-78"/>
                <a:cs typeface="Vazir" panose="020B0603030804020204" pitchFamily="34" charset="-78"/>
              </a:rPr>
              <a:t>در فصل بهار و تابستان که فصل باروری و زایمان دام هاست، در اثر تماس با محصولات حاملگی سقط شده و امثال آن در انسان بصورت گسترده ای آغاز میشود، حالت فصلی بیماری در کانونهای بروسلوز گوسفندی وتا حدودی کانونهای بزی بارزتر از کانونهای گاوی  می باشد.</a:t>
            </a:r>
          </a:p>
        </p:txBody>
      </p:sp>
      <p:sp>
        <p:nvSpPr>
          <p:cNvPr id="6" name="Rectangle 5">
            <a:extLst>
              <a:ext uri="{FF2B5EF4-FFF2-40B4-BE49-F238E27FC236}">
                <a16:creationId xmlns:a16="http://schemas.microsoft.com/office/drawing/2014/main" id="{954B471D-B9ED-BF1C-456F-6884350986A4}"/>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الگوی زمانی ابتلا به بروسلوز</a:t>
            </a:r>
          </a:p>
        </p:txBody>
      </p:sp>
      <p:pic>
        <p:nvPicPr>
          <p:cNvPr id="8" name="Picture 7">
            <a:extLst>
              <a:ext uri="{FF2B5EF4-FFF2-40B4-BE49-F238E27FC236}">
                <a16:creationId xmlns:a16="http://schemas.microsoft.com/office/drawing/2014/main" id="{8FD3B649-5AA6-E74F-780D-817606E8ADEF}"/>
              </a:ext>
            </a:extLst>
          </p:cNvPr>
          <p:cNvPicPr>
            <a:picLocks noChangeAspect="1"/>
          </p:cNvPicPr>
          <p:nvPr/>
        </p:nvPicPr>
        <p:blipFill>
          <a:blip r:embed="rId2"/>
          <a:stretch>
            <a:fillRect/>
          </a:stretch>
        </p:blipFill>
        <p:spPr>
          <a:xfrm>
            <a:off x="1399290" y="1168728"/>
            <a:ext cx="2635382" cy="2635382"/>
          </a:xfrm>
          <a:prstGeom prst="rect">
            <a:avLst/>
          </a:prstGeom>
        </p:spPr>
      </p:pic>
      <p:pic>
        <p:nvPicPr>
          <p:cNvPr id="9" name="Picture 8">
            <a:extLst>
              <a:ext uri="{FF2B5EF4-FFF2-40B4-BE49-F238E27FC236}">
                <a16:creationId xmlns:a16="http://schemas.microsoft.com/office/drawing/2014/main" id="{698D07E8-B51E-EBDD-AC96-68050385B133}"/>
              </a:ext>
            </a:extLst>
          </p:cNvPr>
          <p:cNvPicPr>
            <a:picLocks noChangeAspect="1"/>
          </p:cNvPicPr>
          <p:nvPr/>
        </p:nvPicPr>
        <p:blipFill>
          <a:blip r:embed="rId3">
            <a:biLevel thresh="75000"/>
          </a:blip>
          <a:stretch>
            <a:fillRect/>
          </a:stretch>
        </p:blipFill>
        <p:spPr>
          <a:xfrm>
            <a:off x="6762957" y="1240218"/>
            <a:ext cx="3944912" cy="2621160"/>
          </a:xfrm>
          <a:prstGeom prst="rect">
            <a:avLst/>
          </a:prstGeom>
        </p:spPr>
      </p:pic>
    </p:spTree>
    <p:extLst>
      <p:ext uri="{BB962C8B-B14F-4D97-AF65-F5344CB8AC3E}">
        <p14:creationId xmlns:p14="http://schemas.microsoft.com/office/powerpoint/2010/main" val="1411396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28096" y="2037856"/>
            <a:ext cx="5131556" cy="2169825"/>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ابتلا به بیماری تب مالت در دوران بارداری می تواند تاثیرات نامطلوبی روی مادر و جنین ایجاد کند. اگر در دوران بارداری به مناطق آلوده سفر کرده اید یا محصولات لبنی مصرف کرده اید که از سلامت آن اطمینان ندارید، شاید لازم باشد که آزمایش تب مالت بدهید.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60670" y="1461658"/>
            <a:ext cx="4735403" cy="3322220"/>
          </a:xfrm>
          <a:prstGeom prst="rect">
            <a:avLst/>
          </a:prstGeom>
        </p:spPr>
      </p:pic>
      <p:sp>
        <p:nvSpPr>
          <p:cNvPr id="4" name="Rectangle 3">
            <a:extLst>
              <a:ext uri="{FF2B5EF4-FFF2-40B4-BE49-F238E27FC236}">
                <a16:creationId xmlns:a16="http://schemas.microsoft.com/office/drawing/2014/main" id="{F697B240-3C95-BCCF-57A9-9713D5E9B57B}"/>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خطرات تب مالت در بارداری</a:t>
            </a:r>
          </a:p>
        </p:txBody>
      </p:sp>
    </p:spTree>
    <p:extLst>
      <p:ext uri="{BB962C8B-B14F-4D97-AF65-F5344CB8AC3E}">
        <p14:creationId xmlns:p14="http://schemas.microsoft.com/office/powerpoint/2010/main" val="3430481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38547" y="1340012"/>
            <a:ext cx="4718748" cy="4401205"/>
          </a:xfrm>
          <a:prstGeom prst="rect">
            <a:avLst/>
          </a:prstGeom>
        </p:spPr>
        <p:txBody>
          <a:bodyPr wrap="square">
            <a:spAutoFit/>
          </a:bodyPr>
          <a:lstStyle/>
          <a:p>
            <a:pPr algn="just">
              <a:lnSpc>
                <a:spcPct val="300000"/>
              </a:lnSpc>
            </a:pPr>
            <a:r>
              <a:rPr lang="fa-IR" sz="1600" dirty="0">
                <a:latin typeface="Vazir" panose="020B0603030804020204" pitchFamily="34" charset="-78"/>
                <a:cs typeface="Vazir" panose="020B0603030804020204" pitchFamily="34" charset="-78"/>
              </a:rPr>
              <a:t>تب مالت یا بروسلوز</a:t>
            </a:r>
            <a:r>
              <a:rPr lang="en-US" sz="1600" dirty="0">
                <a:latin typeface="Vazir" panose="020B0603030804020204" pitchFamily="34" charset="-78"/>
                <a:cs typeface="Vazir" panose="020B0603030804020204" pitchFamily="34" charset="-78"/>
              </a:rPr>
              <a:t>Brucellosis </a:t>
            </a:r>
            <a:r>
              <a:rPr lang="fa-IR" sz="1600" dirty="0">
                <a:latin typeface="Vazir" panose="020B0603030804020204" pitchFamily="34" charset="-78"/>
                <a:cs typeface="Vazir" panose="020B0603030804020204" pitchFamily="34" charset="-78"/>
              </a:rPr>
              <a:t> یک بیماری عفونی مشترک بین دام و انسان است که توسط باکتری بروسلا</a:t>
            </a:r>
            <a:r>
              <a:rPr lang="en-US" sz="1600" dirty="0">
                <a:latin typeface="Vazir" panose="020B0603030804020204" pitchFamily="34" charset="-78"/>
                <a:cs typeface="Vazir" panose="020B0603030804020204" pitchFamily="34" charset="-78"/>
              </a:rPr>
              <a:t>Brucella </a:t>
            </a:r>
            <a:r>
              <a:rPr lang="fa-IR" sz="1600" dirty="0">
                <a:latin typeface="Vazir" panose="020B0603030804020204" pitchFamily="34" charset="-78"/>
                <a:cs typeface="Vazir" panose="020B0603030804020204" pitchFamily="34" charset="-78"/>
              </a:rPr>
              <a:t>منتقل می‌شود. دلیل اصلی انتقال این بیماری به انسان خوردن محصولات شیر غیرپاستوریزه یا در تماس بودن با حیوانات آلوده همچون گاو، شتر، گوسفند یا بز است.</a:t>
            </a:r>
          </a:p>
        </p:txBody>
      </p:sp>
      <p:sp>
        <p:nvSpPr>
          <p:cNvPr id="6" name="TextBox 5">
            <a:extLst>
              <a:ext uri="{FF2B5EF4-FFF2-40B4-BE49-F238E27FC236}">
                <a16:creationId xmlns:a16="http://schemas.microsoft.com/office/drawing/2014/main" id="{E2BC9F00-7584-4E37-B62B-3B45470B8859}"/>
              </a:ext>
            </a:extLst>
          </p:cNvPr>
          <p:cNvSpPr txBox="1"/>
          <p:nvPr/>
        </p:nvSpPr>
        <p:spPr>
          <a:xfrm>
            <a:off x="8727743" y="279568"/>
            <a:ext cx="2729552"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تب مالت چیست؟</a:t>
            </a:r>
          </a:p>
        </p:txBody>
      </p:sp>
      <p:pic>
        <p:nvPicPr>
          <p:cNvPr id="4" name="Picture 3">
            <a:extLst>
              <a:ext uri="{FF2B5EF4-FFF2-40B4-BE49-F238E27FC236}">
                <a16:creationId xmlns:a16="http://schemas.microsoft.com/office/drawing/2014/main" id="{94CCEB7D-83E3-53BB-1565-C986BC44B28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09735" y="1484798"/>
            <a:ext cx="4865106" cy="4111631"/>
          </a:xfrm>
          <a:prstGeom prst="rect">
            <a:avLst/>
          </a:prstGeom>
        </p:spPr>
      </p:pic>
    </p:spTree>
    <p:extLst>
      <p:ext uri="{BB962C8B-B14F-4D97-AF65-F5344CB8AC3E}">
        <p14:creationId xmlns:p14="http://schemas.microsoft.com/office/powerpoint/2010/main" val="876918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7027" y="1503432"/>
            <a:ext cx="5331725" cy="4308872"/>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بررسی ها نشان داده اند عوارض ابتلا به تب مالت در بارداری می تواند به سقط جنین، زایمان زودرس یا مرگ جنین در داخل رحم منجر شود. به همین دلیل باید در مناطقی که انسان ها به خصوص بانوان و دختران در تماس با حیوانات اهلی هستند، آموزش و آگاهی لازم انجام شود و زنان باردار تحت غربالگری قرار بگیرند تا از ابتلا به آن و بروز عوارض تب مالت در بارداری جلوگیری شود.</a:t>
            </a:r>
          </a:p>
        </p:txBody>
      </p:sp>
      <p:sp>
        <p:nvSpPr>
          <p:cNvPr id="5" name="Rectangle 4">
            <a:extLst>
              <a:ext uri="{FF2B5EF4-FFF2-40B4-BE49-F238E27FC236}">
                <a16:creationId xmlns:a16="http://schemas.microsoft.com/office/drawing/2014/main" id="{05D495DC-17E2-87C7-4567-5D72BF691607}"/>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خطرات تب مالت در بارداری</a:t>
            </a:r>
          </a:p>
        </p:txBody>
      </p:sp>
    </p:spTree>
    <p:extLst>
      <p:ext uri="{BB962C8B-B14F-4D97-AF65-F5344CB8AC3E}">
        <p14:creationId xmlns:p14="http://schemas.microsoft.com/office/powerpoint/2010/main" val="3585789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49498" y="1540585"/>
            <a:ext cx="2693910" cy="4374274"/>
          </a:xfrm>
          <a:prstGeom prst="rect">
            <a:avLst/>
          </a:prstGeom>
        </p:spPr>
        <p:txBody>
          <a:bodyPr wrap="square">
            <a:spAutoFit/>
          </a:bodyPr>
          <a:lstStyle/>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آزمایش خون</a:t>
            </a:r>
          </a:p>
          <a:p>
            <a:pPr marL="285750" indent="-285750" algn="just">
              <a:lnSpc>
                <a:spcPct val="250000"/>
              </a:lnSpc>
              <a:buFont typeface="Wingdings" panose="05000000000000000000" pitchFamily="2" charset="2"/>
              <a:buChar char="v"/>
            </a:pPr>
            <a:endParaRPr lang="fa-IR" sz="1600" dirty="0">
              <a:latin typeface="Vazir" panose="020B0603030804020204" pitchFamily="34" charset="-78"/>
              <a:cs typeface="Vazir" panose="020B0603030804020204" pitchFamily="34" charset="-78"/>
            </a:endParaRP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آزمایش ادرار</a:t>
            </a:r>
          </a:p>
          <a:p>
            <a:pPr marL="285750" indent="-285750" algn="just">
              <a:lnSpc>
                <a:spcPct val="250000"/>
              </a:lnSpc>
              <a:buFont typeface="Wingdings" panose="05000000000000000000" pitchFamily="2" charset="2"/>
              <a:buChar char="v"/>
            </a:pPr>
            <a:endParaRPr lang="fa-IR" sz="1600" dirty="0">
              <a:latin typeface="Vazir" panose="020B0603030804020204" pitchFamily="34" charset="-78"/>
              <a:cs typeface="Vazir" panose="020B0603030804020204" pitchFamily="34" charset="-78"/>
            </a:endParaRP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آزمایش مغز استخوان</a:t>
            </a:r>
          </a:p>
          <a:p>
            <a:pPr marL="285750" indent="-285750" algn="just">
              <a:lnSpc>
                <a:spcPct val="250000"/>
              </a:lnSpc>
              <a:buFont typeface="Wingdings" panose="05000000000000000000" pitchFamily="2" charset="2"/>
              <a:buChar char="v"/>
            </a:pPr>
            <a:endParaRPr lang="fa-IR" sz="1600" dirty="0">
              <a:latin typeface="Vazir" panose="020B0603030804020204" pitchFamily="34" charset="-78"/>
              <a:cs typeface="Vazir" panose="020B0603030804020204" pitchFamily="34" charset="-78"/>
            </a:endParaRPr>
          </a:p>
          <a:p>
            <a:pPr marL="285750" indent="-285750" algn="just">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آزمایش مایع میان مغزی</a:t>
            </a:r>
          </a:p>
        </p:txBody>
      </p:sp>
      <p:pic>
        <p:nvPicPr>
          <p:cNvPr id="4" name="Picture 3"/>
          <p:cNvPicPr>
            <a:picLocks noChangeAspect="1"/>
          </p:cNvPicPr>
          <p:nvPr/>
        </p:nvPicPr>
        <p:blipFill>
          <a:blip r:embed="rId2"/>
          <a:stretch>
            <a:fillRect/>
          </a:stretch>
        </p:blipFill>
        <p:spPr>
          <a:xfrm>
            <a:off x="921101" y="2042899"/>
            <a:ext cx="6000900" cy="3369646"/>
          </a:xfrm>
          <a:prstGeom prst="rect">
            <a:avLst/>
          </a:prstGeom>
        </p:spPr>
      </p:pic>
      <p:sp>
        <p:nvSpPr>
          <p:cNvPr id="5" name="Rectangle 4">
            <a:extLst>
              <a:ext uri="{FF2B5EF4-FFF2-40B4-BE49-F238E27FC236}">
                <a16:creationId xmlns:a16="http://schemas.microsoft.com/office/drawing/2014/main" id="{F063407F-A6CA-DBF9-A311-3C065A43B351}"/>
              </a:ext>
            </a:extLst>
          </p:cNvPr>
          <p:cNvSpPr/>
          <p:nvPr/>
        </p:nvSpPr>
        <p:spPr>
          <a:xfrm>
            <a:off x="4081806" y="253436"/>
            <a:ext cx="7457907"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آزمایش های تشخیص تب مالت برای زنان باردار</a:t>
            </a:r>
          </a:p>
        </p:txBody>
      </p:sp>
    </p:spTree>
    <p:extLst>
      <p:ext uri="{BB962C8B-B14F-4D97-AF65-F5344CB8AC3E}">
        <p14:creationId xmlns:p14="http://schemas.microsoft.com/office/powerpoint/2010/main" val="592323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6096000" y="1396951"/>
            <a:ext cx="5227092" cy="1231106"/>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داکسی سایکلین و تتراسایکلین از رایج ترین داروهای تب مالت هستند اما مصرف آنها برای زنان باردار ممنوع است.</a:t>
            </a:r>
          </a:p>
        </p:txBody>
      </p:sp>
      <p:sp>
        <p:nvSpPr>
          <p:cNvPr id="5" name="Rectangle 2"/>
          <p:cNvSpPr>
            <a:spLocks noChangeArrowheads="1"/>
          </p:cNvSpPr>
          <p:nvPr/>
        </p:nvSpPr>
        <p:spPr bwMode="auto">
          <a:xfrm>
            <a:off x="659642" y="4912216"/>
            <a:ext cx="5436358" cy="1231106"/>
          </a:xfrm>
          <a:prstGeom prst="rect">
            <a:avLst/>
          </a:prstGeom>
        </p:spPr>
        <p:txBody>
          <a:bodyPr wrap="square">
            <a:spAutoFit/>
          </a:bodyPr>
          <a:lstStyle/>
          <a:p>
            <a:pPr algn="just">
              <a:lnSpc>
                <a:spcPct val="250000"/>
              </a:lnSpc>
            </a:pPr>
            <a:r>
              <a:rPr lang="ar-SA" altLang="fa-IR" sz="1600" dirty="0">
                <a:latin typeface="Vazir" panose="020B0603030804020204" pitchFamily="34" charset="-78"/>
                <a:cs typeface="Vazir" panose="020B0603030804020204" pitchFamily="34" charset="-78"/>
              </a:rPr>
              <a:t>استرپتومایسین و جنتامایسین که به صورت آمپول تجویز می شوند نیز در زنان باردار مبتلا به تب مالت منع مصرف دارند</a:t>
            </a:r>
            <a:r>
              <a:rPr lang="fa-IR" altLang="fa-IR" sz="1600" dirty="0">
                <a:latin typeface="Vazir" panose="020B0603030804020204" pitchFamily="34" charset="-78"/>
                <a:cs typeface="Vazir" panose="020B0603030804020204" pitchFamily="34" charset="-78"/>
              </a:rPr>
              <a:t>. </a:t>
            </a:r>
          </a:p>
        </p:txBody>
      </p:sp>
      <p:pic>
        <p:nvPicPr>
          <p:cNvPr id="6" name="Picture 5"/>
          <p:cNvPicPr>
            <a:picLocks noChangeAspect="1"/>
          </p:cNvPicPr>
          <p:nvPr/>
        </p:nvPicPr>
        <p:blipFill>
          <a:blip r:embed="rId3"/>
          <a:stretch>
            <a:fillRect/>
          </a:stretch>
        </p:blipFill>
        <p:spPr>
          <a:xfrm>
            <a:off x="1364052" y="776656"/>
            <a:ext cx="3095625" cy="309562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124480" y="3493788"/>
            <a:ext cx="3799124" cy="2472270"/>
          </a:xfrm>
          <a:prstGeom prst="rect">
            <a:avLst/>
          </a:prstGeom>
        </p:spPr>
      </p:pic>
      <p:sp>
        <p:nvSpPr>
          <p:cNvPr id="4" name="Rectangle 3">
            <a:extLst>
              <a:ext uri="{FF2B5EF4-FFF2-40B4-BE49-F238E27FC236}">
                <a16:creationId xmlns:a16="http://schemas.microsoft.com/office/drawing/2014/main" id="{F08A9401-8FE7-024C-2E39-E99CB42CDAA9}"/>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درمان تب مالت در بارداری</a:t>
            </a:r>
          </a:p>
        </p:txBody>
      </p:sp>
    </p:spTree>
    <p:extLst>
      <p:ext uri="{BB962C8B-B14F-4D97-AF65-F5344CB8AC3E}">
        <p14:creationId xmlns:p14="http://schemas.microsoft.com/office/powerpoint/2010/main" val="230226194"/>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9786" y="1098577"/>
            <a:ext cx="4366979" cy="2462213"/>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ریفامپین که به شکل کپسول یا قطره خوراکی موجود است در درمان بیماری تب مالت برای زنان باردار قابل تجویز است، اما باید در مورد تداخل با داروهای مصرفی با پزشک مشورت کرد.</a:t>
            </a:r>
          </a:p>
        </p:txBody>
      </p:sp>
      <p:sp>
        <p:nvSpPr>
          <p:cNvPr id="3" name="Rectangle 2"/>
          <p:cNvSpPr/>
          <p:nvPr/>
        </p:nvSpPr>
        <p:spPr>
          <a:xfrm>
            <a:off x="578014" y="4142351"/>
            <a:ext cx="4437046" cy="2462213"/>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قرص کوتریموکسازول که یکی دیگر از داروهای تب مالت است، در حاملگی به جز ماه آخر منع مصرف ندارد. اما درمان باید تحت نظر پزشک و داروها با تجویز متخصص باشد.</a:t>
            </a:r>
          </a:p>
        </p:txBody>
      </p:sp>
      <p:sp>
        <p:nvSpPr>
          <p:cNvPr id="6" name="Rectangle 5">
            <a:extLst>
              <a:ext uri="{FF2B5EF4-FFF2-40B4-BE49-F238E27FC236}">
                <a16:creationId xmlns:a16="http://schemas.microsoft.com/office/drawing/2014/main" id="{52FD5F54-3A20-FA94-14B9-40004ECA97C2}"/>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درمان تب مالت در بارداری</a:t>
            </a:r>
          </a:p>
        </p:txBody>
      </p:sp>
      <p:pic>
        <p:nvPicPr>
          <p:cNvPr id="7" name="Picture 6">
            <a:extLst>
              <a:ext uri="{FF2B5EF4-FFF2-40B4-BE49-F238E27FC236}">
                <a16:creationId xmlns:a16="http://schemas.microsoft.com/office/drawing/2014/main" id="{74A2A15D-D551-4146-9683-543C3099F15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049419" y="386499"/>
            <a:ext cx="3143498" cy="3567316"/>
          </a:xfrm>
          <a:prstGeom prst="rect">
            <a:avLst/>
          </a:prstGeom>
        </p:spPr>
      </p:pic>
      <p:pic>
        <p:nvPicPr>
          <p:cNvPr id="9" name="Picture 8">
            <a:extLst>
              <a:ext uri="{FF2B5EF4-FFF2-40B4-BE49-F238E27FC236}">
                <a16:creationId xmlns:a16="http://schemas.microsoft.com/office/drawing/2014/main" id="{9D555065-18C5-4B0A-D11A-BF1DA0065E2B}"/>
              </a:ext>
            </a:extLst>
          </p:cNvPr>
          <p:cNvPicPr>
            <a:picLocks noChangeAspect="1"/>
          </p:cNvPicPr>
          <p:nvPr/>
        </p:nvPicPr>
        <p:blipFill>
          <a:blip r:embed="rId3"/>
          <a:stretch>
            <a:fillRect/>
          </a:stretch>
        </p:blipFill>
        <p:spPr>
          <a:xfrm rot="818">
            <a:off x="7730280" y="3954197"/>
            <a:ext cx="3213980" cy="2511790"/>
          </a:xfrm>
          <a:prstGeom prst="rect">
            <a:avLst/>
          </a:prstGeom>
        </p:spPr>
      </p:pic>
    </p:spTree>
    <p:extLst>
      <p:ext uri="{BB962C8B-B14F-4D97-AF65-F5344CB8AC3E}">
        <p14:creationId xmlns:p14="http://schemas.microsoft.com/office/powerpoint/2010/main" val="23841715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8015" y="1344500"/>
            <a:ext cx="5111698" cy="4989828"/>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پس بهترین داروها برای زنان باردار ریفامپین و کوتریموکسازول است که با وجود مصرف آنها و آنتی بیوتیک احتمال عود بیماری 6 ماه بعد از پایان درمان تب مالت وجود دارد. تب مالت یک بیماری طولانی محسوب می شود و ممکن است تا دو سال بازگشت داشته باشد، پس بیمار باید تا دو سال تحت نظر باشد و از نظر علائم معاینه شود. بازگشت بیماری تب مالت با مثبت شدن کشت و افزایش آنتی‌بادی </a:t>
            </a:r>
            <a:r>
              <a:rPr lang="en-US" sz="1600" dirty="0">
                <a:latin typeface="Vazir" panose="020B0603030804020204" pitchFamily="34" charset="-78"/>
                <a:cs typeface="Vazir" panose="020B0603030804020204" pitchFamily="34" charset="-78"/>
              </a:rPr>
              <a:t>IgG </a:t>
            </a:r>
            <a:r>
              <a:rPr lang="fa-IR" sz="1600" dirty="0">
                <a:latin typeface="Vazir" panose="020B0603030804020204" pitchFamily="34" charset="-78"/>
                <a:cs typeface="Vazir" panose="020B0603030804020204" pitchFamily="34" charset="-78"/>
              </a:rPr>
              <a:t>تشخیص داده می 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76692" y="1787560"/>
            <a:ext cx="4421172" cy="3759612"/>
          </a:xfrm>
          <a:prstGeom prst="rect">
            <a:avLst/>
          </a:prstGeom>
        </p:spPr>
      </p:pic>
      <p:sp>
        <p:nvSpPr>
          <p:cNvPr id="5" name="Rectangle 4">
            <a:extLst>
              <a:ext uri="{FF2B5EF4-FFF2-40B4-BE49-F238E27FC236}">
                <a16:creationId xmlns:a16="http://schemas.microsoft.com/office/drawing/2014/main" id="{85AC5F24-C3B3-A37A-8594-4212880FF25C}"/>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درمان تب مالت در بارداری</a:t>
            </a:r>
          </a:p>
        </p:txBody>
      </p:sp>
    </p:spTree>
    <p:extLst>
      <p:ext uri="{BB962C8B-B14F-4D97-AF65-F5344CB8AC3E}">
        <p14:creationId xmlns:p14="http://schemas.microsoft.com/office/powerpoint/2010/main" val="1297412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3844" y="1090907"/>
            <a:ext cx="11239706" cy="1846659"/>
          </a:xfrm>
          <a:prstGeom prst="rect">
            <a:avLst/>
          </a:prstGeom>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علائم و درمان تب مالت یا بروسلوز درمی‌یابیم که این بیماری می‌تواند تقریباً تمام بدن فرد مبتلا را تحت تأثیر قرار دهد، از جمله سیستم تولید مثل، کبد، قلب و سیستم عصبی مرکزی. بروسلوز مزمن ممکن است فقط در یک عضو یا در سراسر بدن فرد عوارضی را ایجاد کند. عوارض احتمالی عبارتند از:</a:t>
            </a:r>
          </a:p>
        </p:txBody>
      </p:sp>
      <p:pic>
        <p:nvPicPr>
          <p:cNvPr id="5" name="Picture 4"/>
          <p:cNvPicPr>
            <a:picLocks noChangeAspect="1"/>
          </p:cNvPicPr>
          <p:nvPr/>
        </p:nvPicPr>
        <p:blipFill>
          <a:blip r:embed="rId2"/>
          <a:stretch>
            <a:fillRect/>
          </a:stretch>
        </p:blipFill>
        <p:spPr>
          <a:xfrm>
            <a:off x="3509473" y="3785256"/>
            <a:ext cx="5320576" cy="204778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339856">
            <a:off x="603697" y="3879676"/>
            <a:ext cx="2869675" cy="191407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237565">
            <a:off x="8700737" y="3902793"/>
            <a:ext cx="2593096" cy="1867839"/>
          </a:xfrm>
          <a:prstGeom prst="rect">
            <a:avLst/>
          </a:prstGeom>
        </p:spPr>
      </p:pic>
      <p:sp>
        <p:nvSpPr>
          <p:cNvPr id="2" name="Rectangle 1">
            <a:extLst>
              <a:ext uri="{FF2B5EF4-FFF2-40B4-BE49-F238E27FC236}">
                <a16:creationId xmlns:a16="http://schemas.microsoft.com/office/drawing/2014/main" id="{13724E12-9F04-0E3C-632A-0AA71ABAF168}"/>
              </a:ext>
            </a:extLst>
          </p:cNvPr>
          <p:cNvSpPr/>
          <p:nvPr/>
        </p:nvSpPr>
        <p:spPr>
          <a:xfrm>
            <a:off x="5015060" y="253436"/>
            <a:ext cx="6524653"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درمان تب مالت در بارداری</a:t>
            </a:r>
          </a:p>
        </p:txBody>
      </p:sp>
    </p:spTree>
    <p:extLst>
      <p:ext uri="{BB962C8B-B14F-4D97-AF65-F5344CB8AC3E}">
        <p14:creationId xmlns:p14="http://schemas.microsoft.com/office/powerpoint/2010/main" val="2300886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2186" y="1467160"/>
            <a:ext cx="8146541" cy="184665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این مورد یکی از جدی ترین عوارض بروسلوز است. اندوکاردیت درمان نشده می‌تواند به دریچه‌های قلب آسیب برساند یا آن‌ها را از بین ببرد. اندوکاردیت درمان نشده یکی از اصلی ترین موارد مرگ و میر ناشی از تب مالت است.</a:t>
            </a:r>
          </a:p>
        </p:txBody>
      </p:sp>
      <p:pic>
        <p:nvPicPr>
          <p:cNvPr id="4" name="Picture 3"/>
          <p:cNvPicPr>
            <a:picLocks noChangeAspect="1"/>
          </p:cNvPicPr>
          <p:nvPr/>
        </p:nvPicPr>
        <p:blipFill>
          <a:blip r:embed="rId2"/>
          <a:stretch>
            <a:fillRect/>
          </a:stretch>
        </p:blipFill>
        <p:spPr>
          <a:xfrm>
            <a:off x="560064" y="3544182"/>
            <a:ext cx="6675828" cy="3053079"/>
          </a:xfrm>
          <a:prstGeom prst="rect">
            <a:avLst/>
          </a:prstGeom>
        </p:spPr>
      </p:pic>
      <p:sp>
        <p:nvSpPr>
          <p:cNvPr id="5" name="Rectangle 4">
            <a:extLst>
              <a:ext uri="{FF2B5EF4-FFF2-40B4-BE49-F238E27FC236}">
                <a16:creationId xmlns:a16="http://schemas.microsoft.com/office/drawing/2014/main" id="{92BDF344-FF6D-AF5B-F54D-E72A751BF056}"/>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1. التهاب پوشش داخلی حفره‌های قلب (اندوکاردیت)</a:t>
            </a:r>
          </a:p>
        </p:txBody>
      </p:sp>
    </p:spTree>
    <p:extLst>
      <p:ext uri="{BB962C8B-B14F-4D97-AF65-F5344CB8AC3E}">
        <p14:creationId xmlns:p14="http://schemas.microsoft.com/office/powerpoint/2010/main" val="589371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3352" y="1442286"/>
            <a:ext cx="4300050" cy="4924425"/>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التهاب مفاصل با درد، سفتی و تورم آن‌ها به خصوص زانو، لگن، مچ پا، مچ دست و ستون فقرات، یکی از عوارض این بیماری است. به‌ خصوص درمان التهاب مفاصل ستون فقرات (اسپوندیلیت) یا مفاصلی که قسمت تحتانی ستون فقرات و لگن را به هم متصل می‌کنند (ساکروایلییت)، می‌تواند سخت باشد و ممکن است باعث آسیب ماندگار شود.</a:t>
            </a:r>
          </a:p>
        </p:txBody>
      </p:sp>
      <p:pic>
        <p:nvPicPr>
          <p:cNvPr id="4" name="Picture 3"/>
          <p:cNvPicPr>
            <a:picLocks noChangeAspect="1"/>
          </p:cNvPicPr>
          <p:nvPr/>
        </p:nvPicPr>
        <p:blipFill>
          <a:blip r:embed="rId2"/>
          <a:stretch>
            <a:fillRect/>
          </a:stretch>
        </p:blipFill>
        <p:spPr>
          <a:xfrm flipH="1">
            <a:off x="7742886" y="2068197"/>
            <a:ext cx="4449114" cy="2962784"/>
          </a:xfrm>
          <a:prstGeom prst="rect">
            <a:avLst/>
          </a:prstGeom>
        </p:spPr>
      </p:pic>
      <p:sp>
        <p:nvSpPr>
          <p:cNvPr id="5" name="Rectangle 4">
            <a:extLst>
              <a:ext uri="{FF2B5EF4-FFF2-40B4-BE49-F238E27FC236}">
                <a16:creationId xmlns:a16="http://schemas.microsoft.com/office/drawing/2014/main" id="{AB54A012-FFD5-76F6-3F7B-2E6C3DEF4206}"/>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2. آرتروز و التهاب مفاصل</a:t>
            </a:r>
          </a:p>
        </p:txBody>
      </p:sp>
    </p:spTree>
    <p:extLst>
      <p:ext uri="{BB962C8B-B14F-4D97-AF65-F5344CB8AC3E}">
        <p14:creationId xmlns:p14="http://schemas.microsoft.com/office/powerpoint/2010/main" val="12595066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02485" y="1816582"/>
            <a:ext cx="4708476" cy="3662541"/>
          </a:xfrm>
          <a:prstGeom prst="rect">
            <a:avLst/>
          </a:prstGeom>
        </p:spPr>
        <p:txBody>
          <a:bodyPr wrap="square">
            <a:spAutoFit/>
          </a:bodyPr>
          <a:lstStyle/>
          <a:p>
            <a:pPr algn="just">
              <a:lnSpc>
                <a:spcPct val="300000"/>
              </a:lnSpc>
            </a:pPr>
            <a:r>
              <a:rPr lang="fa-IR" sz="1600" dirty="0">
                <a:latin typeface="Vazir" panose="020B0603030804020204" pitchFamily="34" charset="-78"/>
                <a:cs typeface="Vazir" panose="020B0603030804020204" pitchFamily="34" charset="-78"/>
              </a:rPr>
              <a:t>باکتری‌هایی که باعث ابتلا به تب مالت می‌شوند، می‌توانند اپیدیدیم (بخشی از مجرای منوی است که در پشت بیضه قرار دارد) را آلوده کنند. از آنجا، عفونت ممکن است به خود بیضه سرایت کند و باعث تورم و درد 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0" y="1401418"/>
            <a:ext cx="5289517" cy="4492871"/>
          </a:xfrm>
          <a:prstGeom prst="rect">
            <a:avLst/>
          </a:prstGeom>
        </p:spPr>
      </p:pic>
      <p:sp>
        <p:nvSpPr>
          <p:cNvPr id="5" name="Rectangle 4">
            <a:extLst>
              <a:ext uri="{FF2B5EF4-FFF2-40B4-BE49-F238E27FC236}">
                <a16:creationId xmlns:a16="http://schemas.microsoft.com/office/drawing/2014/main" id="{F8C8DCAD-236A-C6E3-D84F-925BBF00E359}"/>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3. التهاب و عفونت بیضه‌ها</a:t>
            </a:r>
          </a:p>
        </p:txBody>
      </p:sp>
    </p:spTree>
    <p:extLst>
      <p:ext uri="{BB962C8B-B14F-4D97-AF65-F5344CB8AC3E}">
        <p14:creationId xmlns:p14="http://schemas.microsoft.com/office/powerpoint/2010/main" val="4940174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55140" y="1018389"/>
            <a:ext cx="5651604" cy="923330"/>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تب مالت همچنین می‌تواند طحال و کبد را تحت تأثیر قرار دهد و باعث بزرگ شدن آن‌ها بیشتر از اندازه معمول خود شود.</a:t>
            </a:r>
          </a:p>
        </p:txBody>
      </p:sp>
      <p:sp>
        <p:nvSpPr>
          <p:cNvPr id="4" name="Rectangle 3"/>
          <p:cNvSpPr/>
          <p:nvPr/>
        </p:nvSpPr>
        <p:spPr>
          <a:xfrm>
            <a:off x="1887740" y="3856487"/>
            <a:ext cx="4241867"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عفونت‌های سیستم عصبی مرکزی </a:t>
            </a:r>
          </a:p>
        </p:txBody>
      </p:sp>
      <p:sp>
        <p:nvSpPr>
          <p:cNvPr id="5" name="Rectangle 4"/>
          <p:cNvSpPr/>
          <p:nvPr/>
        </p:nvSpPr>
        <p:spPr>
          <a:xfrm>
            <a:off x="486724" y="4416656"/>
            <a:ext cx="5668416" cy="184665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این مورد شامل بیماری‌های بالقوه تهدید کننده زندگی مانند التهاب غشاهای اطراف مغز و نخاع (مننژیت) یا التهاب خود مغز (آنسفالیت) می‌گردد.</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95776" y="498760"/>
            <a:ext cx="3392133" cy="2834315"/>
          </a:xfrm>
          <a:prstGeom prst="rect">
            <a:avLst/>
          </a:prstGeom>
        </p:spPr>
      </p:pic>
      <p:pic>
        <p:nvPicPr>
          <p:cNvPr id="7" name="Picture 6"/>
          <p:cNvPicPr>
            <a:picLocks noChangeAspect="1"/>
          </p:cNvPicPr>
          <p:nvPr/>
        </p:nvPicPr>
        <p:blipFill>
          <a:blip r:embed="rId3"/>
          <a:stretch>
            <a:fillRect/>
          </a:stretch>
        </p:blipFill>
        <p:spPr>
          <a:xfrm>
            <a:off x="6751186" y="3628559"/>
            <a:ext cx="4684011" cy="2634756"/>
          </a:xfrm>
          <a:prstGeom prst="rect">
            <a:avLst/>
          </a:prstGeom>
        </p:spPr>
      </p:pic>
      <p:sp>
        <p:nvSpPr>
          <p:cNvPr id="8" name="Rectangle 7">
            <a:extLst>
              <a:ext uri="{FF2B5EF4-FFF2-40B4-BE49-F238E27FC236}">
                <a16:creationId xmlns:a16="http://schemas.microsoft.com/office/drawing/2014/main" id="{5B5988FD-32EE-D89F-085A-DE8391DC7555}"/>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التهاب و عفونت طحال و کبد </a:t>
            </a:r>
          </a:p>
        </p:txBody>
      </p:sp>
    </p:spTree>
    <p:extLst>
      <p:ext uri="{BB962C8B-B14F-4D97-AF65-F5344CB8AC3E}">
        <p14:creationId xmlns:p14="http://schemas.microsoft.com/office/powerpoint/2010/main" val="1161847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3433" y="1366504"/>
            <a:ext cx="5022375" cy="369331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از لحظه­‌ی تماس فرد با منبع عفونت تا هنگام بروز علائم را دوره­‌ی نهفتگی می­‌نامند که اغلب اوقات بین ۱ تا ۳ هفته به طول می‌­انجامد. لازم به ذکر است که در شرایط مختلف این دوره می‌­تواند تا ۶ ماه نیز به طول بیانجامد. بعد از بروز علائم، بر اساس میزان شدت، بیماری به سه مرحله حاد، تحت حاد و مزمن نشان داده می­شود.</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917395" y="1809339"/>
            <a:ext cx="4421172" cy="3895492"/>
          </a:xfrm>
          <a:prstGeom prst="rect">
            <a:avLst/>
          </a:prstGeom>
        </p:spPr>
      </p:pic>
      <p:sp>
        <p:nvSpPr>
          <p:cNvPr id="2" name="TextBox 1">
            <a:extLst>
              <a:ext uri="{FF2B5EF4-FFF2-40B4-BE49-F238E27FC236}">
                <a16:creationId xmlns:a16="http://schemas.microsoft.com/office/drawing/2014/main" id="{6C85B70C-47B9-EF89-8DBC-38957C742C36}"/>
              </a:ext>
            </a:extLst>
          </p:cNvPr>
          <p:cNvSpPr txBox="1"/>
          <p:nvPr/>
        </p:nvSpPr>
        <p:spPr>
          <a:xfrm>
            <a:off x="7466029" y="279568"/>
            <a:ext cx="39912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علائم بیماری تب مالت</a:t>
            </a:r>
          </a:p>
        </p:txBody>
      </p:sp>
    </p:spTree>
    <p:extLst>
      <p:ext uri="{BB962C8B-B14F-4D97-AF65-F5344CB8AC3E}">
        <p14:creationId xmlns:p14="http://schemas.microsoft.com/office/powerpoint/2010/main" val="1179533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09981" y="1536222"/>
            <a:ext cx="5336275" cy="2585323"/>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آزمایش‌هایی برای جستجوی باکتری در نمونه‌های خون، مغز استخوان یا سایر مایعات بدن انجام می‌شود. علاوه بر این، آزمایش خون می‌تواند برای تشخیص آنتی بادی علیه باکتری صورت پذیرد. پس از تشخیص، پزشک می‌تواند آنتی بیوتیک تجویز کند که به مدت 6-4 هفته مصرف می‌گردد. تب ممکن است 2 تا 7 روز پس از شروع درمان ادامه یابد.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181271" y="1536221"/>
            <a:ext cx="5500747" cy="3693319"/>
          </a:xfrm>
          <a:prstGeom prst="rect">
            <a:avLst/>
          </a:prstGeom>
        </p:spPr>
      </p:pic>
      <p:sp>
        <p:nvSpPr>
          <p:cNvPr id="5" name="Rectangle 4">
            <a:extLst>
              <a:ext uri="{FF2B5EF4-FFF2-40B4-BE49-F238E27FC236}">
                <a16:creationId xmlns:a16="http://schemas.microsoft.com/office/drawing/2014/main" id="{7890C253-F049-B327-C8A9-902A5FE4612B}"/>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درمان تب مالت</a:t>
            </a:r>
          </a:p>
        </p:txBody>
      </p:sp>
    </p:spTree>
    <p:extLst>
      <p:ext uri="{BB962C8B-B14F-4D97-AF65-F5344CB8AC3E}">
        <p14:creationId xmlns:p14="http://schemas.microsoft.com/office/powerpoint/2010/main" val="29410565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24373" y="1546815"/>
            <a:ext cx="3629293" cy="2246769"/>
          </a:xfrm>
          <a:prstGeom prst="rect">
            <a:avLst/>
          </a:prstGeom>
          <a:noFill/>
        </p:spPr>
        <p:txBody>
          <a:bodyPr wrap="square" rtlCol="1">
            <a:spAutoFit/>
          </a:bodyPr>
          <a:lstStyle/>
          <a:p>
            <a:pPr algn="l"/>
            <a:r>
              <a:rPr lang="fa-IR" sz="2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https://keyvanlab.com</a:t>
            </a:r>
            <a:endParaRPr lang="fa-IR" sz="2000" dirty="0">
              <a:latin typeface="Times New Roman" panose="02020603050405020304" pitchFamily="18" charset="0"/>
              <a:cs typeface="Times New Roman" panose="02020603050405020304" pitchFamily="18" charset="0"/>
            </a:endParaRPr>
          </a:p>
          <a:p>
            <a:pPr algn="l"/>
            <a:endParaRPr lang="fa-IR" sz="2000" dirty="0">
              <a:latin typeface="Times New Roman" panose="02020603050405020304" pitchFamily="18" charset="0"/>
              <a:cs typeface="Times New Roman" panose="02020603050405020304" pitchFamily="18" charset="0"/>
            </a:endParaRPr>
          </a:p>
          <a:p>
            <a:pPr algn="l"/>
            <a:r>
              <a:rPr lang="fa-IR" sz="2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https://keyvanlab.com</a:t>
            </a:r>
            <a:endParaRPr lang="fa-IR" sz="2000" dirty="0">
              <a:latin typeface="Times New Roman" panose="02020603050405020304" pitchFamily="18" charset="0"/>
              <a:cs typeface="Times New Roman" panose="02020603050405020304" pitchFamily="18" charset="0"/>
            </a:endParaRPr>
          </a:p>
          <a:p>
            <a:pPr algn="l"/>
            <a:endParaRPr lang="fa-IR" sz="2000" dirty="0">
              <a:latin typeface="Times New Roman" panose="02020603050405020304" pitchFamily="18" charset="0"/>
              <a:cs typeface="Times New Roman" panose="02020603050405020304" pitchFamily="18" charset="0"/>
            </a:endParaRPr>
          </a:p>
          <a:p>
            <a:pPr algn="l"/>
            <a:r>
              <a:rPr lang="en-US" sz="2000"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https://www.paziresh24.com</a:t>
            </a:r>
            <a:endParaRPr lang="en-US" sz="200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5CC0A7F5-5952-E1A8-CF85-BBD6B6096BE2}"/>
              </a:ext>
            </a:extLst>
          </p:cNvPr>
          <p:cNvSpPr/>
          <p:nvPr/>
        </p:nvSpPr>
        <p:spPr>
          <a:xfrm>
            <a:off x="3290122" y="315532"/>
            <a:ext cx="82874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منـــــــــــــــابع</a:t>
            </a:r>
          </a:p>
        </p:txBody>
      </p:sp>
    </p:spTree>
    <p:extLst>
      <p:ext uri="{BB962C8B-B14F-4D97-AF65-F5344CB8AC3E}">
        <p14:creationId xmlns:p14="http://schemas.microsoft.com/office/powerpoint/2010/main" val="1806126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58E21E1-A369-D00B-C12E-CD72611C5BFB}"/>
              </a:ext>
            </a:extLst>
          </p:cNvPr>
          <p:cNvSpPr/>
          <p:nvPr/>
        </p:nvSpPr>
        <p:spPr>
          <a:xfrm>
            <a:off x="5401056" y="2133600"/>
            <a:ext cx="5852160" cy="1609344"/>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0E4F2C3-FC1B-7B7C-1C32-7995A3C00386}"/>
              </a:ext>
            </a:extLst>
          </p:cNvPr>
          <p:cNvSpPr/>
          <p:nvPr/>
        </p:nvSpPr>
        <p:spPr>
          <a:xfrm>
            <a:off x="353568" y="2476135"/>
            <a:ext cx="11484863" cy="1107996"/>
          </a:xfrm>
          <a:prstGeom prst="rect">
            <a:avLst/>
          </a:prstGeom>
        </p:spPr>
        <p:txBody>
          <a:bodyPr wrap="square">
            <a:spAutoFit/>
          </a:bodyPr>
          <a:lstStyle/>
          <a:p>
            <a:pPr algn="ctr"/>
            <a:r>
              <a:rPr lang="fa-IR" sz="6600" b="1" dirty="0">
                <a:latin typeface="Vazir" panose="020B0603030804020204" pitchFamily="34" charset="-78"/>
                <a:cs typeface="Vazir" panose="020B0603030804020204" pitchFamily="34" charset="-78"/>
              </a:rPr>
              <a:t>با تشکر از توجه شما عزیزان</a:t>
            </a:r>
          </a:p>
        </p:txBody>
      </p:sp>
    </p:spTree>
    <p:extLst>
      <p:ext uri="{BB962C8B-B14F-4D97-AF65-F5344CB8AC3E}">
        <p14:creationId xmlns:p14="http://schemas.microsoft.com/office/powerpoint/2010/main" val="1865966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59606" y="2334540"/>
            <a:ext cx="5677980" cy="2169825"/>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در فرم حاد بیماری فرد دچار لرزش­‌های ناگهانی و درد عمومی در بدن می­‌شود که بیشتر خود را در پشت بدن نشان می­‌دهد. در این مرحله فرد بیمار دچار تعریق شدید شده و اشتهای خود را از دست خواهد داد. علاوه بر این ضعف و سستی فرد را در برمی­‌گیرد. این مرحله از زمان شروع علائم بیش از ۳ ماه نمی­گذرد.</a:t>
            </a:r>
          </a:p>
        </p:txBody>
      </p:sp>
      <p:pic>
        <p:nvPicPr>
          <p:cNvPr id="4" name="Picture 3"/>
          <p:cNvPicPr>
            <a:picLocks noChangeAspect="1"/>
          </p:cNvPicPr>
          <p:nvPr/>
        </p:nvPicPr>
        <p:blipFill>
          <a:blip r:embed="rId2"/>
          <a:stretch>
            <a:fillRect/>
          </a:stretch>
        </p:blipFill>
        <p:spPr>
          <a:xfrm rot="20731421">
            <a:off x="1038178" y="3237423"/>
            <a:ext cx="4013717" cy="2787303"/>
          </a:xfrm>
          <a:prstGeom prst="rect">
            <a:avLst/>
          </a:prstGeom>
        </p:spPr>
      </p:pic>
      <p:pic>
        <p:nvPicPr>
          <p:cNvPr id="5" name="Picture 4"/>
          <p:cNvPicPr>
            <a:picLocks noChangeAspect="1"/>
          </p:cNvPicPr>
          <p:nvPr/>
        </p:nvPicPr>
        <p:blipFill>
          <a:blip r:embed="rId3"/>
          <a:stretch>
            <a:fillRect/>
          </a:stretch>
        </p:blipFill>
        <p:spPr>
          <a:xfrm rot="1417656">
            <a:off x="1559257" y="806105"/>
            <a:ext cx="3810000" cy="2533650"/>
          </a:xfrm>
          <a:prstGeom prst="rect">
            <a:avLst/>
          </a:prstGeom>
        </p:spPr>
      </p:pic>
      <p:sp>
        <p:nvSpPr>
          <p:cNvPr id="6" name="TextBox 5">
            <a:extLst>
              <a:ext uri="{FF2B5EF4-FFF2-40B4-BE49-F238E27FC236}">
                <a16:creationId xmlns:a16="http://schemas.microsoft.com/office/drawing/2014/main" id="{F02DE4A0-EEFC-CA29-C630-66C282C8A61A}"/>
              </a:ext>
            </a:extLst>
          </p:cNvPr>
          <p:cNvSpPr txBox="1"/>
          <p:nvPr/>
        </p:nvSpPr>
        <p:spPr>
          <a:xfrm>
            <a:off x="8088198" y="279568"/>
            <a:ext cx="3369097"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علائم بیماری تب مالت</a:t>
            </a:r>
          </a:p>
        </p:txBody>
      </p:sp>
    </p:spTree>
    <p:extLst>
      <p:ext uri="{BB962C8B-B14F-4D97-AF65-F5344CB8AC3E}">
        <p14:creationId xmlns:p14="http://schemas.microsoft.com/office/powerpoint/2010/main" val="3066662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0906" y="1843027"/>
            <a:ext cx="4854055" cy="3416320"/>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هنگامی که بیماری به فرم دیگری که تحت حاد خوانده می‌­شود بروز پیدا کند، در آغاز بیماری همه چیز بی سر و صدا طی خواهد شد و تنها شکایت اصلی بیماری می­‌تواند خستگی و ضعف او باشد. در این فرم از تب مالت ۳ تا ۱۲ ماه از شروع بیماری گذشته است.در صورتی که یک سال از زمان تشخیص بیماری گذشته و فرد هنوز به بیماری مبتلا باشد، آخرین فرم، که شکل مزمن بیماری است نشان داده می‌­شود. </a:t>
            </a:r>
          </a:p>
        </p:txBody>
      </p:sp>
      <p:pic>
        <p:nvPicPr>
          <p:cNvPr id="4" name="Picture 3"/>
          <p:cNvPicPr>
            <a:picLocks noChangeAspect="1"/>
          </p:cNvPicPr>
          <p:nvPr/>
        </p:nvPicPr>
        <p:blipFill>
          <a:blip r:embed="rId2"/>
          <a:stretch>
            <a:fillRect/>
          </a:stretch>
        </p:blipFill>
        <p:spPr>
          <a:xfrm>
            <a:off x="6096000" y="1911073"/>
            <a:ext cx="5026425" cy="33482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7F122B9B-181B-A64D-8D55-B0CAE189D78E}"/>
              </a:ext>
            </a:extLst>
          </p:cNvPr>
          <p:cNvSpPr txBox="1"/>
          <p:nvPr/>
        </p:nvSpPr>
        <p:spPr>
          <a:xfrm>
            <a:off x="7466029" y="279568"/>
            <a:ext cx="399126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علائم بیماری تب مالت</a:t>
            </a:r>
          </a:p>
        </p:txBody>
      </p:sp>
    </p:spTree>
    <p:extLst>
      <p:ext uri="{BB962C8B-B14F-4D97-AF65-F5344CB8AC3E}">
        <p14:creationId xmlns:p14="http://schemas.microsoft.com/office/powerpoint/2010/main" val="257433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22401" y="1119328"/>
            <a:ext cx="7349753" cy="2169825"/>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تب دیوانه</a:t>
            </a:r>
          </a:p>
          <a:p>
            <a:pPr algn="just">
              <a:lnSpc>
                <a:spcPct val="250000"/>
              </a:lnSpc>
            </a:pPr>
            <a:r>
              <a:rPr lang="fa-IR" sz="1600" dirty="0">
                <a:latin typeface="Vazir" panose="020B0603030804020204" pitchFamily="34" charset="-78"/>
                <a:cs typeface="Vazir" panose="020B0603030804020204" pitchFamily="34" charset="-78"/>
              </a:rPr>
              <a:t>تب مواج</a:t>
            </a:r>
          </a:p>
          <a:p>
            <a:pPr algn="just">
              <a:lnSpc>
                <a:spcPct val="250000"/>
              </a:lnSpc>
            </a:pPr>
            <a:r>
              <a:rPr lang="fa-IR" sz="1600" dirty="0">
                <a:latin typeface="Vazir" panose="020B0603030804020204" pitchFamily="34" charset="-78"/>
                <a:cs typeface="Vazir" panose="020B0603030804020204" pitchFamily="34" charset="-78"/>
              </a:rPr>
              <a:t>تب مدیترانه‌­ای نیز شناخت</a:t>
            </a:r>
          </a:p>
          <a:p>
            <a:pPr algn="just">
              <a:lnSpc>
                <a:spcPct val="250000"/>
              </a:lnSpc>
            </a:pPr>
            <a:r>
              <a:rPr lang="fa-IR" sz="1600" dirty="0">
                <a:latin typeface="Vazir" panose="020B0603030804020204" pitchFamily="34" charset="-78"/>
                <a:cs typeface="Vazir" panose="020B0603030804020204" pitchFamily="34" charset="-78"/>
              </a:rPr>
              <a:t>این بیماری در انسان­‌ها بیشتر به نام تب مالت مرسوم است.</a:t>
            </a:r>
          </a:p>
          <a:p>
            <a:pPr algn="just">
              <a:lnSpc>
                <a:spcPct val="250000"/>
              </a:lnSpc>
            </a:pPr>
            <a:r>
              <a:rPr lang="fa-IR" sz="1600" dirty="0">
                <a:latin typeface="Vazir" panose="020B0603030804020204" pitchFamily="34" charset="-78"/>
                <a:cs typeface="Vazir" panose="020B0603030804020204" pitchFamily="34" charset="-78"/>
              </a:rPr>
              <a:t>این بیماری به نام کاشف باکتری دیوید بروس در سال ۱۸۸۷ نام‌گذاری شده است.</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485859">
            <a:off x="823275" y="732465"/>
            <a:ext cx="3705145" cy="2227076"/>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r="-1974" b="-524"/>
          <a:stretch/>
        </p:blipFill>
        <p:spPr>
          <a:xfrm rot="21049782">
            <a:off x="955289" y="3690416"/>
            <a:ext cx="3609371" cy="2682640"/>
          </a:xfrm>
          <a:prstGeom prst="rect">
            <a:avLst/>
          </a:prstGeom>
        </p:spPr>
      </p:pic>
      <p:sp>
        <p:nvSpPr>
          <p:cNvPr id="6" name="TextBox 5">
            <a:extLst>
              <a:ext uri="{FF2B5EF4-FFF2-40B4-BE49-F238E27FC236}">
                <a16:creationId xmlns:a16="http://schemas.microsoft.com/office/drawing/2014/main" id="{98D24E9E-39F5-0956-7C8A-7DDF99794477}"/>
              </a:ext>
            </a:extLst>
          </p:cNvPr>
          <p:cNvSpPr txBox="1"/>
          <p:nvPr/>
        </p:nvSpPr>
        <p:spPr>
          <a:xfrm>
            <a:off x="6231118" y="279568"/>
            <a:ext cx="5226177"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تب مالت را می­‌توان با نام­‌های</a:t>
            </a:r>
          </a:p>
        </p:txBody>
      </p:sp>
    </p:spTree>
    <p:extLst>
      <p:ext uri="{BB962C8B-B14F-4D97-AF65-F5344CB8AC3E}">
        <p14:creationId xmlns:p14="http://schemas.microsoft.com/office/powerpoint/2010/main" val="2619405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16626" y="2163731"/>
            <a:ext cx="2698356" cy="3385542"/>
          </a:xfrm>
          <a:prstGeom prst="rect">
            <a:avLst/>
          </a:prstGeom>
        </p:spPr>
        <p:txBody>
          <a:bodyPr wrap="square">
            <a:spAutoFit/>
          </a:bodyPr>
          <a:lstStyle/>
          <a:p>
            <a:pPr algn="just">
              <a:lnSpc>
                <a:spcPct val="150000"/>
              </a:lnSpc>
            </a:pPr>
            <a:r>
              <a:rPr lang="fa-IR" sz="1600" dirty="0">
                <a:latin typeface="Vazir" panose="020B0603030804020204" pitchFamily="34" charset="-78"/>
                <a:cs typeface="Vazir" panose="020B0603030804020204" pitchFamily="34" charset="-78"/>
              </a:rPr>
              <a:t>1. بروسلوز ملیتنسیس (بز)</a:t>
            </a:r>
          </a:p>
          <a:p>
            <a:pPr algn="just">
              <a:lnSpc>
                <a:spcPct val="150000"/>
              </a:lnSpc>
            </a:pPr>
            <a:endParaRPr lang="fa-IR" sz="1600" dirty="0">
              <a:latin typeface="Vazir" panose="020B0603030804020204" pitchFamily="34" charset="-78"/>
              <a:cs typeface="Vazir" panose="020B0603030804020204" pitchFamily="34" charset="-78"/>
            </a:endParaRPr>
          </a:p>
          <a:p>
            <a:pPr algn="just">
              <a:lnSpc>
                <a:spcPct val="150000"/>
              </a:lnSpc>
            </a:pPr>
            <a:r>
              <a:rPr lang="fa-IR" sz="1600" dirty="0">
                <a:latin typeface="Vazir" panose="020B0603030804020204" pitchFamily="34" charset="-78"/>
                <a:cs typeface="Vazir" panose="020B0603030804020204" pitchFamily="34" charset="-78"/>
              </a:rPr>
              <a:t>2. بروسلوز آبورتوس (گاو)</a:t>
            </a:r>
          </a:p>
          <a:p>
            <a:pPr algn="just">
              <a:lnSpc>
                <a:spcPct val="150000"/>
              </a:lnSpc>
            </a:pPr>
            <a:endParaRPr lang="fa-IR" sz="1600" dirty="0">
              <a:latin typeface="Vazir" panose="020B0603030804020204" pitchFamily="34" charset="-78"/>
              <a:cs typeface="Vazir" panose="020B0603030804020204" pitchFamily="34" charset="-78"/>
            </a:endParaRPr>
          </a:p>
          <a:p>
            <a:pPr algn="just">
              <a:lnSpc>
                <a:spcPct val="150000"/>
              </a:lnSpc>
            </a:pPr>
            <a:r>
              <a:rPr lang="fa-IR" sz="1600" dirty="0">
                <a:latin typeface="Vazir" panose="020B0603030804020204" pitchFamily="34" charset="-78"/>
                <a:cs typeface="Vazir" panose="020B0603030804020204" pitchFamily="34" charset="-78"/>
              </a:rPr>
              <a:t>3. بروسلوز سویس (خوک)</a:t>
            </a:r>
          </a:p>
          <a:p>
            <a:pPr algn="just">
              <a:lnSpc>
                <a:spcPct val="150000"/>
              </a:lnSpc>
            </a:pPr>
            <a:endParaRPr lang="fa-IR" sz="1600" dirty="0">
              <a:latin typeface="Vazir" panose="020B0603030804020204" pitchFamily="34" charset="-78"/>
              <a:cs typeface="Vazir" panose="020B0603030804020204" pitchFamily="34" charset="-78"/>
            </a:endParaRPr>
          </a:p>
          <a:p>
            <a:pPr algn="just">
              <a:lnSpc>
                <a:spcPct val="150000"/>
              </a:lnSpc>
            </a:pPr>
            <a:r>
              <a:rPr lang="fa-IR" sz="1600" dirty="0">
                <a:latin typeface="Vazir" panose="020B0603030804020204" pitchFamily="34" charset="-78"/>
                <a:cs typeface="Vazir" panose="020B0603030804020204" pitchFamily="34" charset="-78"/>
              </a:rPr>
              <a:t>4. بروسلوز کانیس (سگی)</a:t>
            </a:r>
          </a:p>
          <a:p>
            <a:pPr algn="just">
              <a:lnSpc>
                <a:spcPct val="150000"/>
              </a:lnSpc>
            </a:pPr>
            <a:endParaRPr lang="fa-IR" sz="1600" dirty="0">
              <a:latin typeface="Vazir" panose="020B0603030804020204" pitchFamily="34" charset="-78"/>
              <a:cs typeface="Vazir" panose="020B0603030804020204" pitchFamily="34" charset="-78"/>
            </a:endParaRPr>
          </a:p>
          <a:p>
            <a:pPr algn="just">
              <a:lnSpc>
                <a:spcPct val="150000"/>
              </a:lnSpc>
            </a:pPr>
            <a:r>
              <a:rPr lang="fa-IR" sz="1600" dirty="0">
                <a:latin typeface="Vazir" panose="020B0603030804020204" pitchFamily="34" charset="-78"/>
                <a:cs typeface="Vazir" panose="020B0603030804020204" pitchFamily="34" charset="-78"/>
              </a:rPr>
              <a:t>5. بروسلوز اویس (گوسفند)</a:t>
            </a:r>
          </a:p>
        </p:txBody>
      </p:sp>
      <p:pic>
        <p:nvPicPr>
          <p:cNvPr id="4" name="Picture 3"/>
          <p:cNvPicPr>
            <a:picLocks noChangeAspect="1"/>
          </p:cNvPicPr>
          <p:nvPr/>
        </p:nvPicPr>
        <p:blipFill>
          <a:blip r:embed="rId2"/>
          <a:stretch>
            <a:fillRect/>
          </a:stretch>
        </p:blipFill>
        <p:spPr>
          <a:xfrm>
            <a:off x="439690" y="1002596"/>
            <a:ext cx="6880226" cy="5707812"/>
          </a:xfrm>
          <a:prstGeom prst="rect">
            <a:avLst/>
          </a:prstGeom>
        </p:spPr>
      </p:pic>
      <p:sp>
        <p:nvSpPr>
          <p:cNvPr id="5" name="TextBox 4">
            <a:extLst>
              <a:ext uri="{FF2B5EF4-FFF2-40B4-BE49-F238E27FC236}">
                <a16:creationId xmlns:a16="http://schemas.microsoft.com/office/drawing/2014/main" id="{A9BA9B39-E99A-942F-75F3-566693A06409}"/>
              </a:ext>
            </a:extLst>
          </p:cNvPr>
          <p:cNvSpPr txBox="1"/>
          <p:nvPr/>
        </p:nvSpPr>
        <p:spPr>
          <a:xfrm>
            <a:off x="3601039" y="279568"/>
            <a:ext cx="7856256"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انواع بروسلا در حیوانات شامل سویه‌هایی زیر است</a:t>
            </a:r>
          </a:p>
        </p:txBody>
      </p:sp>
    </p:spTree>
    <p:extLst>
      <p:ext uri="{BB962C8B-B14F-4D97-AF65-F5344CB8AC3E}">
        <p14:creationId xmlns:p14="http://schemas.microsoft.com/office/powerpoint/2010/main" val="209920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5571" y="253436"/>
            <a:ext cx="6204142"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انتقال بیماری تب مالت استخوانی</a:t>
            </a:r>
          </a:p>
        </p:txBody>
      </p:sp>
      <p:sp>
        <p:nvSpPr>
          <p:cNvPr id="3" name="Rectangle 2"/>
          <p:cNvSpPr/>
          <p:nvPr/>
        </p:nvSpPr>
        <p:spPr>
          <a:xfrm>
            <a:off x="9456774" y="1464032"/>
            <a:ext cx="2082939"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1. لبنیات خام</a:t>
            </a:r>
          </a:p>
        </p:txBody>
      </p:sp>
      <p:sp>
        <p:nvSpPr>
          <p:cNvPr id="4" name="Rectangle 3"/>
          <p:cNvSpPr/>
          <p:nvPr/>
        </p:nvSpPr>
        <p:spPr>
          <a:xfrm>
            <a:off x="7626285" y="2058316"/>
            <a:ext cx="3913428" cy="3693319"/>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در اکثر موارد، باکتری بروسلا در شیر حیوانات پیدا می‌شود. شیر و پنیر غیر پاستوریزه باعث انتقال این عفونت به انسان می‌شود. همچنین این بیماری می‌تواند از طریق مصرف گوشت خام یا نیم پز حیواناتی که کثیف هستند، منتقل شود.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36185" y="1545834"/>
            <a:ext cx="5359815" cy="3766332"/>
          </a:xfrm>
          <a:prstGeom prst="rect">
            <a:avLst/>
          </a:prstGeom>
        </p:spPr>
      </p:pic>
    </p:spTree>
    <p:extLst>
      <p:ext uri="{BB962C8B-B14F-4D97-AF65-F5344CB8AC3E}">
        <p14:creationId xmlns:p14="http://schemas.microsoft.com/office/powerpoint/2010/main" val="859459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8594" y="1673578"/>
            <a:ext cx="4448654"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2. استنشاق هوای آلوده به باکتری</a:t>
            </a:r>
          </a:p>
        </p:txBody>
      </p:sp>
      <p:sp>
        <p:nvSpPr>
          <p:cNvPr id="3" name="Rectangle 2"/>
          <p:cNvSpPr/>
          <p:nvPr/>
        </p:nvSpPr>
        <p:spPr>
          <a:xfrm>
            <a:off x="859809" y="2776266"/>
            <a:ext cx="5567439" cy="1338828"/>
          </a:xfrm>
          <a:prstGeom prst="rect">
            <a:avLst/>
          </a:prstGeom>
        </p:spPr>
        <p:txBody>
          <a:bodyPr wrap="square">
            <a:spAutoFit/>
          </a:bodyPr>
          <a:lstStyle/>
          <a:p>
            <a:pPr algn="just">
              <a:lnSpc>
                <a:spcPct val="250000"/>
              </a:lnSpc>
            </a:pPr>
            <a:r>
              <a:rPr lang="fa-IR" sz="1600" dirty="0">
                <a:latin typeface="Vazir" panose="020B0603030804020204" pitchFamily="34" charset="-78"/>
                <a:cs typeface="Vazir" panose="020B0603030804020204" pitchFamily="34" charset="-78"/>
              </a:rPr>
              <a:t>کشاورزان، تکنسین‌های آزمایشگاهی و کارگران کشتارگاه بسیار بیشتر در معرض استنشاق این باکتری قرار دارند و باید مراقب باشند که به این بیماری مبتلا نشوند.</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74932" y="2367507"/>
            <a:ext cx="4026090" cy="4237057"/>
          </a:xfrm>
          <a:prstGeom prst="rect">
            <a:avLst/>
          </a:prstGeom>
        </p:spPr>
      </p:pic>
      <p:sp>
        <p:nvSpPr>
          <p:cNvPr id="4" name="Rectangle 3">
            <a:extLst>
              <a:ext uri="{FF2B5EF4-FFF2-40B4-BE49-F238E27FC236}">
                <a16:creationId xmlns:a16="http://schemas.microsoft.com/office/drawing/2014/main" id="{7BACA1D8-EE80-0681-B0E8-034F75D3F68A}"/>
              </a:ext>
            </a:extLst>
          </p:cNvPr>
          <p:cNvSpPr/>
          <p:nvPr/>
        </p:nvSpPr>
        <p:spPr>
          <a:xfrm>
            <a:off x="5335571" y="253436"/>
            <a:ext cx="6204142" cy="523220"/>
          </a:xfrm>
          <a:prstGeom prst="rect">
            <a:avLst/>
          </a:prstGeom>
          <a:noFill/>
        </p:spPr>
        <p:txBody>
          <a:bodyPr wrap="square" rtlCol="1">
            <a:spAutoFit/>
          </a:bodyPr>
          <a:lstStyle/>
          <a:p>
            <a:r>
              <a:rPr lang="fa-IR" sz="2800" b="1" dirty="0">
                <a:latin typeface="Vazir" panose="020B0603030804020204" pitchFamily="34" charset="-78"/>
                <a:cs typeface="Vazir" panose="020B0603030804020204" pitchFamily="34" charset="-78"/>
              </a:rPr>
              <a:t>راه‌ های انتقال بیماری تب مالت استخوانی</a:t>
            </a:r>
          </a:p>
        </p:txBody>
      </p:sp>
    </p:spTree>
    <p:extLst>
      <p:ext uri="{BB962C8B-B14F-4D97-AF65-F5344CB8AC3E}">
        <p14:creationId xmlns:p14="http://schemas.microsoft.com/office/powerpoint/2010/main" val="3049507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271</TotalTime>
  <Words>1895</Words>
  <Application>Microsoft Office PowerPoint</Application>
  <PresentationFormat>Widescreen</PresentationFormat>
  <Paragraphs>102</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19</cp:revision>
  <dcterms:created xsi:type="dcterms:W3CDTF">2024-05-19T05:31:59Z</dcterms:created>
  <dcterms:modified xsi:type="dcterms:W3CDTF">2024-05-25T12:40:37Z</dcterms:modified>
</cp:coreProperties>
</file>