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95" r:id="rId2"/>
    <p:sldId id="279" r:id="rId3"/>
    <p:sldId id="286" r:id="rId4"/>
    <p:sldId id="294" r:id="rId5"/>
    <p:sldId id="277" r:id="rId6"/>
    <p:sldId id="284" r:id="rId7"/>
    <p:sldId id="285" r:id="rId8"/>
    <p:sldId id="292" r:id="rId9"/>
    <p:sldId id="291" r:id="rId10"/>
    <p:sldId id="287" r:id="rId11"/>
    <p:sldId id="288" r:id="rId12"/>
    <p:sldId id="259" r:id="rId13"/>
    <p:sldId id="260" r:id="rId14"/>
    <p:sldId id="261" r:id="rId15"/>
    <p:sldId id="273" r:id="rId16"/>
    <p:sldId id="281" r:id="rId17"/>
    <p:sldId id="282" r:id="rId18"/>
    <p:sldId id="274" r:id="rId19"/>
    <p:sldId id="275" r:id="rId20"/>
    <p:sldId id="267" r:id="rId21"/>
    <p:sldId id="280" r:id="rId22"/>
    <p:sldId id="268" r:id="rId23"/>
    <p:sldId id="269" r:id="rId24"/>
    <p:sldId id="270" r:id="rId25"/>
    <p:sldId id="271" r:id="rId26"/>
    <p:sldId id="272" r:id="rId27"/>
    <p:sldId id="293" r:id="rId28"/>
    <p:sldId id="296" r:id="rId29"/>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E79"/>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DDC2F110-5C98-4629-AA92-5D6D6083DA75}" type="datetimeFigureOut">
              <a:rPr lang="fa-IR" smtClean="0"/>
              <a:t>20/11/1445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1DF571CC-3C9C-4524-B6CB-53679891D939}" type="slidenum">
              <a:rPr lang="fa-IR" smtClean="0"/>
              <a:t>‹#›</a:t>
            </a:fld>
            <a:endParaRPr lang="fa-IR"/>
          </a:p>
        </p:txBody>
      </p:sp>
    </p:spTree>
    <p:extLst>
      <p:ext uri="{BB962C8B-B14F-4D97-AF65-F5344CB8AC3E}">
        <p14:creationId xmlns:p14="http://schemas.microsoft.com/office/powerpoint/2010/main" val="426890687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DF571CC-3C9C-4524-B6CB-53679891D939}" type="slidenum">
              <a:rPr lang="fa-IR" smtClean="0"/>
              <a:t>6</a:t>
            </a:fld>
            <a:endParaRPr lang="fa-IR"/>
          </a:p>
        </p:txBody>
      </p:sp>
    </p:spTree>
    <p:extLst>
      <p:ext uri="{BB962C8B-B14F-4D97-AF65-F5344CB8AC3E}">
        <p14:creationId xmlns:p14="http://schemas.microsoft.com/office/powerpoint/2010/main" val="871538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1DF571CC-3C9C-4524-B6CB-53679891D939}" type="slidenum">
              <a:rPr lang="fa-IR" smtClean="0"/>
              <a:t>19</a:t>
            </a:fld>
            <a:endParaRPr lang="fa-IR"/>
          </a:p>
        </p:txBody>
      </p:sp>
    </p:spTree>
    <p:extLst>
      <p:ext uri="{BB962C8B-B14F-4D97-AF65-F5344CB8AC3E}">
        <p14:creationId xmlns:p14="http://schemas.microsoft.com/office/powerpoint/2010/main" val="889004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1DF571CC-3C9C-4524-B6CB-53679891D939}" type="slidenum">
              <a:rPr lang="fa-IR" smtClean="0"/>
              <a:t>26</a:t>
            </a:fld>
            <a:endParaRPr lang="fa-IR"/>
          </a:p>
        </p:txBody>
      </p:sp>
    </p:spTree>
    <p:extLst>
      <p:ext uri="{BB962C8B-B14F-4D97-AF65-F5344CB8AC3E}">
        <p14:creationId xmlns:p14="http://schemas.microsoft.com/office/powerpoint/2010/main" val="1258247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541BC176-9653-8758-0627-2605F8D7316E}"/>
              </a:ext>
            </a:extLst>
          </p:cNvPr>
          <p:cNvSpPr/>
          <p:nvPr userDrawn="1"/>
        </p:nvSpPr>
        <p:spPr>
          <a:xfrm>
            <a:off x="2141034" y="-1"/>
            <a:ext cx="10050967" cy="698091"/>
          </a:xfrm>
          <a:custGeom>
            <a:avLst/>
            <a:gdLst>
              <a:gd name="connsiteX0" fmla="*/ 0 w 10050967"/>
              <a:gd name="connsiteY0" fmla="*/ 0 h 648070"/>
              <a:gd name="connsiteX1" fmla="*/ 0 w 10050967"/>
              <a:gd name="connsiteY1" fmla="*/ 0 h 648070"/>
              <a:gd name="connsiteX2" fmla="*/ 10050967 w 10050967"/>
              <a:gd name="connsiteY2" fmla="*/ 0 h 648070"/>
              <a:gd name="connsiteX3" fmla="*/ 10050967 w 10050967"/>
              <a:gd name="connsiteY3" fmla="*/ 0 h 648070"/>
              <a:gd name="connsiteX4" fmla="*/ 10050967 w 10050967"/>
              <a:gd name="connsiteY4" fmla="*/ 648070 h 648070"/>
              <a:gd name="connsiteX5" fmla="*/ 10050967 w 10050967"/>
              <a:gd name="connsiteY5" fmla="*/ 648070 h 648070"/>
              <a:gd name="connsiteX6" fmla="*/ 0 w 10050967"/>
              <a:gd name="connsiteY6" fmla="*/ 648070 h 648070"/>
              <a:gd name="connsiteX7" fmla="*/ 0 w 10050967"/>
              <a:gd name="connsiteY7" fmla="*/ 648070 h 648070"/>
              <a:gd name="connsiteX8" fmla="*/ 0 w 10050967"/>
              <a:gd name="connsiteY8" fmla="*/ 0 h 648070"/>
              <a:gd name="connsiteX0" fmla="*/ 379141 w 10050967"/>
              <a:gd name="connsiteY0" fmla="*/ 0 h 648070"/>
              <a:gd name="connsiteX1" fmla="*/ 0 w 10050967"/>
              <a:gd name="connsiteY1" fmla="*/ 0 h 648070"/>
              <a:gd name="connsiteX2" fmla="*/ 10050967 w 10050967"/>
              <a:gd name="connsiteY2" fmla="*/ 0 h 648070"/>
              <a:gd name="connsiteX3" fmla="*/ 10050967 w 10050967"/>
              <a:gd name="connsiteY3" fmla="*/ 0 h 648070"/>
              <a:gd name="connsiteX4" fmla="*/ 10050967 w 10050967"/>
              <a:gd name="connsiteY4" fmla="*/ 648070 h 648070"/>
              <a:gd name="connsiteX5" fmla="*/ 10050967 w 10050967"/>
              <a:gd name="connsiteY5" fmla="*/ 648070 h 648070"/>
              <a:gd name="connsiteX6" fmla="*/ 0 w 10050967"/>
              <a:gd name="connsiteY6" fmla="*/ 648070 h 648070"/>
              <a:gd name="connsiteX7" fmla="*/ 0 w 10050967"/>
              <a:gd name="connsiteY7" fmla="*/ 648070 h 648070"/>
              <a:gd name="connsiteX8" fmla="*/ 379141 w 10050967"/>
              <a:gd name="connsiteY8" fmla="*/ 0 h 648070"/>
              <a:gd name="connsiteX0" fmla="*/ 379141 w 10050967"/>
              <a:gd name="connsiteY0" fmla="*/ 0 h 648070"/>
              <a:gd name="connsiteX1" fmla="*/ 404812 w 10050967"/>
              <a:gd name="connsiteY1" fmla="*/ 0 h 648070"/>
              <a:gd name="connsiteX2" fmla="*/ 10050967 w 10050967"/>
              <a:gd name="connsiteY2" fmla="*/ 0 h 648070"/>
              <a:gd name="connsiteX3" fmla="*/ 10050967 w 10050967"/>
              <a:gd name="connsiteY3" fmla="*/ 0 h 648070"/>
              <a:gd name="connsiteX4" fmla="*/ 10050967 w 10050967"/>
              <a:gd name="connsiteY4" fmla="*/ 648070 h 648070"/>
              <a:gd name="connsiteX5" fmla="*/ 10050967 w 10050967"/>
              <a:gd name="connsiteY5" fmla="*/ 648070 h 648070"/>
              <a:gd name="connsiteX6" fmla="*/ 0 w 10050967"/>
              <a:gd name="connsiteY6" fmla="*/ 648070 h 648070"/>
              <a:gd name="connsiteX7" fmla="*/ 0 w 10050967"/>
              <a:gd name="connsiteY7" fmla="*/ 648070 h 648070"/>
              <a:gd name="connsiteX8" fmla="*/ 379141 w 10050967"/>
              <a:gd name="connsiteY8" fmla="*/ 0 h 64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0967" h="648070">
                <a:moveTo>
                  <a:pt x="379141" y="0"/>
                </a:moveTo>
                <a:lnTo>
                  <a:pt x="404812" y="0"/>
                </a:lnTo>
                <a:lnTo>
                  <a:pt x="10050967" y="0"/>
                </a:lnTo>
                <a:lnTo>
                  <a:pt x="10050967" y="0"/>
                </a:lnTo>
                <a:lnTo>
                  <a:pt x="10050967" y="648070"/>
                </a:lnTo>
                <a:lnTo>
                  <a:pt x="10050967" y="648070"/>
                </a:lnTo>
                <a:lnTo>
                  <a:pt x="0" y="648070"/>
                </a:lnTo>
                <a:lnTo>
                  <a:pt x="0" y="648070"/>
                </a:lnTo>
                <a:lnTo>
                  <a:pt x="379141"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Shape 7">
            <a:extLst>
              <a:ext uri="{FF2B5EF4-FFF2-40B4-BE49-F238E27FC236}">
                <a16:creationId xmlns:a16="http://schemas.microsoft.com/office/drawing/2014/main" id="{0046B147-9B9A-8EBD-C05B-F749DA4C196A}"/>
              </a:ext>
            </a:extLst>
          </p:cNvPr>
          <p:cNvSpPr/>
          <p:nvPr userDrawn="1"/>
        </p:nvSpPr>
        <p:spPr>
          <a:xfrm flipH="1" flipV="1">
            <a:off x="567559" y="201560"/>
            <a:ext cx="1708610" cy="698091"/>
          </a:xfrm>
          <a:custGeom>
            <a:avLst/>
            <a:gdLst>
              <a:gd name="connsiteX0" fmla="*/ 1708610 w 1708610"/>
              <a:gd name="connsiteY0" fmla="*/ 698091 h 698091"/>
              <a:gd name="connsiteX1" fmla="*/ 0 w 1708610"/>
              <a:gd name="connsiteY1" fmla="*/ 698091 h 698091"/>
              <a:gd name="connsiteX2" fmla="*/ 379141 w 1708610"/>
              <a:gd name="connsiteY2" fmla="*/ 0 h 698091"/>
              <a:gd name="connsiteX3" fmla="*/ 404812 w 1708610"/>
              <a:gd name="connsiteY3" fmla="*/ 0 h 698091"/>
              <a:gd name="connsiteX4" fmla="*/ 1708610 w 1708610"/>
              <a:gd name="connsiteY4" fmla="*/ 0 h 698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8610" h="698091">
                <a:moveTo>
                  <a:pt x="1708610" y="698091"/>
                </a:moveTo>
                <a:lnTo>
                  <a:pt x="0" y="698091"/>
                </a:lnTo>
                <a:lnTo>
                  <a:pt x="379141" y="0"/>
                </a:lnTo>
                <a:lnTo>
                  <a:pt x="404812" y="0"/>
                </a:lnTo>
                <a:lnTo>
                  <a:pt x="170861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1785540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88686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1631537"/>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3" Type="http://schemas.openxmlformats.org/officeDocument/2006/relationships/hyperlink" Target="https://fa.wikipedia.org/" TargetMode="External"/><Relationship Id="rId2" Type="http://schemas.openxmlformats.org/officeDocument/2006/relationships/hyperlink" Target="https://fararu.com/" TargetMode="External"/><Relationship Id="rId1" Type="http://schemas.openxmlformats.org/officeDocument/2006/relationships/slideLayout" Target="../slideLayouts/slideLayout1.xml"/><Relationship Id="rId4" Type="http://schemas.openxmlformats.org/officeDocument/2006/relationships/hyperlink" Target="https://www.paziresh24.com/"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37597EEE-60F2-2A86-19D7-0E8E656293B1}"/>
              </a:ext>
            </a:extLst>
          </p:cNvPr>
          <p:cNvSpPr/>
          <p:nvPr/>
        </p:nvSpPr>
        <p:spPr>
          <a:xfrm>
            <a:off x="2308194" y="1121549"/>
            <a:ext cx="1038687" cy="1038687"/>
          </a:xfrm>
          <a:prstGeom prst="ellipse">
            <a:avLst/>
          </a:prstGeom>
          <a:solidFill>
            <a:srgbClr val="2E75B6">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FADFA764-0CBB-EE73-4B5D-0680E4FED57C}"/>
              </a:ext>
            </a:extLst>
          </p:cNvPr>
          <p:cNvSpPr/>
          <p:nvPr/>
        </p:nvSpPr>
        <p:spPr>
          <a:xfrm>
            <a:off x="6383046" y="1640893"/>
            <a:ext cx="4767312" cy="4520209"/>
          </a:xfrm>
          <a:custGeom>
            <a:avLst/>
            <a:gdLst>
              <a:gd name="connsiteX0" fmla="*/ 0 w 3320249"/>
              <a:gd name="connsiteY0" fmla="*/ 1660125 h 3320249"/>
              <a:gd name="connsiteX1" fmla="*/ 1660125 w 3320249"/>
              <a:gd name="connsiteY1" fmla="*/ 0 h 3320249"/>
              <a:gd name="connsiteX2" fmla="*/ 3320250 w 3320249"/>
              <a:gd name="connsiteY2" fmla="*/ 1660125 h 3320249"/>
              <a:gd name="connsiteX3" fmla="*/ 1660125 w 3320249"/>
              <a:gd name="connsiteY3" fmla="*/ 3320250 h 3320249"/>
              <a:gd name="connsiteX4" fmla="*/ 0 w 3320249"/>
              <a:gd name="connsiteY4" fmla="*/ 1660125 h 3320249"/>
              <a:gd name="connsiteX0" fmla="*/ 83 w 3320333"/>
              <a:gd name="connsiteY0" fmla="*/ 305278 h 1965403"/>
              <a:gd name="connsiteX1" fmla="*/ 1606942 w 3320333"/>
              <a:gd name="connsiteY1" fmla="*/ 829060 h 1965403"/>
              <a:gd name="connsiteX2" fmla="*/ 3320333 w 3320333"/>
              <a:gd name="connsiteY2" fmla="*/ 305278 h 1965403"/>
              <a:gd name="connsiteX3" fmla="*/ 1660208 w 3320333"/>
              <a:gd name="connsiteY3" fmla="*/ 1965403 h 1965403"/>
              <a:gd name="connsiteX4" fmla="*/ 83 w 3320333"/>
              <a:gd name="connsiteY4" fmla="*/ 305278 h 1965403"/>
              <a:gd name="connsiteX0" fmla="*/ 64 w 4119305"/>
              <a:gd name="connsiteY0" fmla="*/ 1987008 h 3681637"/>
              <a:gd name="connsiteX1" fmla="*/ 1606923 w 4119305"/>
              <a:gd name="connsiteY1" fmla="*/ 2510790 h 3681637"/>
              <a:gd name="connsiteX2" fmla="*/ 4119305 w 4119305"/>
              <a:gd name="connsiteY2" fmla="*/ 175963 h 3681637"/>
              <a:gd name="connsiteX3" fmla="*/ 1660189 w 4119305"/>
              <a:gd name="connsiteY3" fmla="*/ 3647133 h 3681637"/>
              <a:gd name="connsiteX4" fmla="*/ 64 w 4119305"/>
              <a:gd name="connsiteY4" fmla="*/ 1987008 h 3681637"/>
              <a:gd name="connsiteX0" fmla="*/ 3828 w 4123069"/>
              <a:gd name="connsiteY0" fmla="*/ 2132118 h 3832051"/>
              <a:gd name="connsiteX1" fmla="*/ 1299968 w 4123069"/>
              <a:gd name="connsiteY1" fmla="*/ 1013531 h 3832051"/>
              <a:gd name="connsiteX2" fmla="*/ 4123069 w 4123069"/>
              <a:gd name="connsiteY2" fmla="*/ 321073 h 3832051"/>
              <a:gd name="connsiteX3" fmla="*/ 1663953 w 4123069"/>
              <a:gd name="connsiteY3" fmla="*/ 3792243 h 3832051"/>
              <a:gd name="connsiteX4" fmla="*/ 3828 w 4123069"/>
              <a:gd name="connsiteY4" fmla="*/ 2132118 h 3832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3069" h="3832051">
                <a:moveTo>
                  <a:pt x="3828" y="2132118"/>
                </a:moveTo>
                <a:cubicBezTo>
                  <a:pt x="-56836" y="1668999"/>
                  <a:pt x="613428" y="1315372"/>
                  <a:pt x="1299968" y="1013531"/>
                </a:cubicBezTo>
                <a:cubicBezTo>
                  <a:pt x="1986508" y="711690"/>
                  <a:pt x="4123069" y="-595789"/>
                  <a:pt x="4123069" y="321073"/>
                </a:cubicBezTo>
                <a:cubicBezTo>
                  <a:pt x="4123069" y="1237935"/>
                  <a:pt x="2350493" y="3490402"/>
                  <a:pt x="1663953" y="3792243"/>
                </a:cubicBezTo>
                <a:cubicBezTo>
                  <a:pt x="977413" y="4094084"/>
                  <a:pt x="64492" y="2595237"/>
                  <a:pt x="3828" y="2132118"/>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00CF92A-F8D2-2F01-3CAC-264B70E544B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41142"/>
          <a:stretch/>
        </p:blipFill>
        <p:spPr>
          <a:xfrm>
            <a:off x="6232123" y="0"/>
            <a:ext cx="6056227" cy="6858000"/>
          </a:xfrm>
          <a:prstGeom prst="rect">
            <a:avLst/>
          </a:prstGeom>
        </p:spPr>
      </p:pic>
      <p:sp>
        <p:nvSpPr>
          <p:cNvPr id="8" name="Rectangle 7">
            <a:extLst>
              <a:ext uri="{FF2B5EF4-FFF2-40B4-BE49-F238E27FC236}">
                <a16:creationId xmlns:a16="http://schemas.microsoft.com/office/drawing/2014/main" id="{9CCDB61C-B884-7BF4-6095-64BB006E7D13}"/>
              </a:ext>
            </a:extLst>
          </p:cNvPr>
          <p:cNvSpPr/>
          <p:nvPr/>
        </p:nvSpPr>
        <p:spPr>
          <a:xfrm>
            <a:off x="1041642" y="2513950"/>
            <a:ext cx="3987873" cy="3647152"/>
          </a:xfrm>
          <a:prstGeom prst="rect">
            <a:avLst/>
          </a:prstGeom>
        </p:spPr>
        <p:txBody>
          <a:bodyPr wrap="square">
            <a:spAutoFit/>
          </a:bodyPr>
          <a:lstStyle/>
          <a:p>
            <a:pPr algn="ctr" rtl="1">
              <a:lnSpc>
                <a:spcPct val="250000"/>
              </a:lnSpc>
            </a:pPr>
            <a:r>
              <a:rPr lang="fa-IR" sz="2400" dirty="0">
                <a:solidFill>
                  <a:srgbClr val="1F4E79"/>
                </a:solidFill>
                <a:cs typeface="B Titr" panose="00000700000000000000" pitchFamily="2" charset="-78"/>
              </a:rPr>
              <a:t>پاورپوینت سکسکه چیست؟</a:t>
            </a:r>
          </a:p>
          <a:p>
            <a:pPr algn="ctr" rtl="1">
              <a:lnSpc>
                <a:spcPct val="250000"/>
              </a:lnSpc>
            </a:pPr>
            <a:r>
              <a:rPr lang="fa-IR" sz="2400" dirty="0">
                <a:solidFill>
                  <a:srgbClr val="1F4E79"/>
                </a:solidFill>
                <a:cs typeface="B Titr" panose="00000700000000000000" pitchFamily="2" charset="-78"/>
              </a:rPr>
              <a:t>نام پژوهشگر: محمد جواد عزیزپناه   </a:t>
            </a:r>
            <a:endParaRPr lang="en-US" sz="2400" dirty="0">
              <a:solidFill>
                <a:srgbClr val="1F4E79"/>
              </a:solidFill>
              <a:cs typeface="B Titr" panose="00000700000000000000" pitchFamily="2" charset="-78"/>
            </a:endParaRPr>
          </a:p>
          <a:p>
            <a:pPr algn="ctr" rtl="1">
              <a:lnSpc>
                <a:spcPct val="250000"/>
              </a:lnSpc>
            </a:pPr>
            <a:r>
              <a:rPr lang="fa-IR" sz="2400" dirty="0">
                <a:solidFill>
                  <a:srgbClr val="1F4E79"/>
                </a:solidFill>
                <a:cs typeface="B Titr" panose="00000700000000000000" pitchFamily="2" charset="-78"/>
              </a:rPr>
              <a:t>استاد راهنما: علیرضا عزیزی </a:t>
            </a:r>
          </a:p>
          <a:p>
            <a:pPr algn="ctr" rtl="1">
              <a:lnSpc>
                <a:spcPct val="250000"/>
              </a:lnSpc>
            </a:pPr>
            <a:r>
              <a:rPr lang="fa-IR" sz="2400" dirty="0">
                <a:solidFill>
                  <a:srgbClr val="1F4E79"/>
                </a:solidFill>
                <a:cs typeface="B Titr" panose="00000700000000000000" pitchFamily="2" charset="-78"/>
              </a:rPr>
              <a:t>تاریخ ارائه:</a:t>
            </a:r>
            <a:r>
              <a:rPr lang="en-US" sz="2400" dirty="0">
                <a:solidFill>
                  <a:srgbClr val="1F4E79"/>
                </a:solidFill>
                <a:cs typeface="B Titr" panose="00000700000000000000" pitchFamily="2" charset="-78"/>
              </a:rPr>
              <a:t> </a:t>
            </a:r>
            <a:r>
              <a:rPr lang="fa-IR" sz="2400" dirty="0">
                <a:solidFill>
                  <a:srgbClr val="1F4E79"/>
                </a:solidFill>
                <a:cs typeface="B Titr" panose="00000700000000000000" pitchFamily="2" charset="-78"/>
              </a:rPr>
              <a:t> تابستان ..........</a:t>
            </a:r>
          </a:p>
        </p:txBody>
      </p:sp>
      <p:pic>
        <p:nvPicPr>
          <p:cNvPr id="9" name="Graphic 8">
            <a:extLst>
              <a:ext uri="{FF2B5EF4-FFF2-40B4-BE49-F238E27FC236}">
                <a16:creationId xmlns:a16="http://schemas.microsoft.com/office/drawing/2014/main" id="{41B05365-BE9A-8574-46A7-4FDBE81C92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03645" y="692858"/>
            <a:ext cx="1063866" cy="1840053"/>
          </a:xfrm>
          <a:prstGeom prst="rect">
            <a:avLst/>
          </a:prstGeom>
        </p:spPr>
      </p:pic>
    </p:spTree>
    <p:extLst>
      <p:ext uri="{BB962C8B-B14F-4D97-AF65-F5344CB8AC3E}">
        <p14:creationId xmlns:p14="http://schemas.microsoft.com/office/powerpoint/2010/main" val="34440166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81829" y="1211868"/>
            <a:ext cx="2203188" cy="461665"/>
          </a:xfrm>
          <a:prstGeom prst="rect">
            <a:avLst/>
          </a:prstGeom>
          <a:noFill/>
        </p:spPr>
        <p:txBody>
          <a:bodyPr wrap="square" rtlCol="1">
            <a:spAutoFit/>
          </a:bodyPr>
          <a:lstStyle/>
          <a:p>
            <a:r>
              <a:rPr lang="fa-IR" sz="2400" b="1" dirty="0">
                <a:latin typeface="Vazir" panose="020B0603030804020204" pitchFamily="34" charset="-78"/>
                <a:cs typeface="Vazir" panose="020B0603030804020204" pitchFamily="34" charset="-78"/>
              </a:rPr>
              <a:t>3. رفلاکس اسید</a:t>
            </a:r>
          </a:p>
        </p:txBody>
      </p:sp>
      <p:sp>
        <p:nvSpPr>
          <p:cNvPr id="4" name="Rectangle 3"/>
          <p:cNvSpPr/>
          <p:nvPr/>
        </p:nvSpPr>
        <p:spPr>
          <a:xfrm>
            <a:off x="6953459" y="1673533"/>
            <a:ext cx="4831557" cy="2065950"/>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رفلاکس اسید وضعیتی است که زمانی اتفاق می‌افتد که اسید معده به سمت گلو یا مری شما سرازیر شود. </a:t>
            </a:r>
          </a:p>
        </p:txBody>
      </p:sp>
      <p:sp>
        <p:nvSpPr>
          <p:cNvPr id="5" name="Rectangle 4"/>
          <p:cNvSpPr/>
          <p:nvPr/>
        </p:nvSpPr>
        <p:spPr>
          <a:xfrm>
            <a:off x="801768" y="4335744"/>
            <a:ext cx="6096000" cy="2065950"/>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کودک در حال رشد ممکن است به دیافراگم فشار وارد کند که می‌تواند باعث سکسکه شود. رفلاکس اسید نیز یک عارضه جانبی شایع بارداری است و به عنوان محرک سکسکه شناخته شده است.</a:t>
            </a:r>
          </a:p>
        </p:txBody>
      </p:sp>
      <p:sp>
        <p:nvSpPr>
          <p:cNvPr id="6" name="Rectangle 5"/>
          <p:cNvSpPr/>
          <p:nvPr/>
        </p:nvSpPr>
        <p:spPr>
          <a:xfrm>
            <a:off x="5445702" y="3874079"/>
            <a:ext cx="1452066" cy="461665"/>
          </a:xfrm>
          <a:prstGeom prst="rect">
            <a:avLst/>
          </a:prstGeom>
          <a:noFill/>
        </p:spPr>
        <p:txBody>
          <a:bodyPr wrap="square" rtlCol="1">
            <a:spAutoFit/>
          </a:bodyPr>
          <a:lstStyle/>
          <a:p>
            <a:r>
              <a:rPr lang="fa-IR" sz="2400" b="1" dirty="0">
                <a:latin typeface="Vazir" panose="020B0603030804020204" pitchFamily="34" charset="-78"/>
                <a:cs typeface="Vazir" panose="020B0603030804020204" pitchFamily="34" charset="-78"/>
              </a:rPr>
              <a:t>4. بارداری</a:t>
            </a: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1266387">
            <a:off x="948082" y="1077037"/>
            <a:ext cx="3987347" cy="3213774"/>
          </a:xfrm>
          <a:prstGeom prst="ellipse">
            <a:avLst/>
          </a:prstGeom>
          <a:ln>
            <a:noFill/>
          </a:ln>
          <a:effectLst>
            <a:softEdge rad="112500"/>
          </a:effectLst>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434581" flipH="1">
            <a:off x="8576352" y="3609042"/>
            <a:ext cx="3058155" cy="3193547"/>
          </a:xfrm>
          <a:prstGeom prst="ellipse">
            <a:avLst/>
          </a:prstGeom>
          <a:ln>
            <a:noFill/>
          </a:ln>
          <a:effectLst>
            <a:softEdge rad="112500"/>
          </a:effectLst>
        </p:spPr>
      </p:pic>
      <p:sp>
        <p:nvSpPr>
          <p:cNvPr id="3" name="Rectangle 2">
            <a:extLst>
              <a:ext uri="{FF2B5EF4-FFF2-40B4-BE49-F238E27FC236}">
                <a16:creationId xmlns:a16="http://schemas.microsoft.com/office/drawing/2014/main" id="{C45600BC-E28D-7477-1792-9B1D3319BD37}"/>
              </a:ext>
            </a:extLst>
          </p:cNvPr>
          <p:cNvSpPr/>
          <p:nvPr/>
        </p:nvSpPr>
        <p:spPr>
          <a:xfrm>
            <a:off x="3999244" y="55911"/>
            <a:ext cx="8038682"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دلایل سکسکه</a:t>
            </a:r>
          </a:p>
        </p:txBody>
      </p:sp>
    </p:spTree>
    <p:extLst>
      <p:ext uri="{BB962C8B-B14F-4D97-AF65-F5344CB8AC3E}">
        <p14:creationId xmlns:p14="http://schemas.microsoft.com/office/powerpoint/2010/main" val="356740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97089" y="1096536"/>
            <a:ext cx="3535148" cy="461665"/>
          </a:xfrm>
          <a:prstGeom prst="rect">
            <a:avLst/>
          </a:prstGeom>
          <a:noFill/>
        </p:spPr>
        <p:txBody>
          <a:bodyPr wrap="square" rtlCol="1">
            <a:spAutoFit/>
          </a:bodyPr>
          <a:lstStyle/>
          <a:p>
            <a:r>
              <a:rPr lang="fa-IR" sz="2400" b="1" dirty="0">
                <a:latin typeface="Vazir" panose="020B0603030804020204" pitchFamily="34" charset="-78"/>
                <a:cs typeface="Vazir" panose="020B0603030804020204" pitchFamily="34" charset="-78"/>
              </a:rPr>
              <a:t>5. نوشیدن بیش از حد الکل</a:t>
            </a:r>
          </a:p>
        </p:txBody>
      </p:sp>
      <p:sp>
        <p:nvSpPr>
          <p:cNvPr id="8" name="Rectangle 7"/>
          <p:cNvSpPr/>
          <p:nvPr/>
        </p:nvSpPr>
        <p:spPr>
          <a:xfrm>
            <a:off x="6181686" y="1558201"/>
            <a:ext cx="5650551" cy="4835939"/>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الکل بسیار اسیدی است و می‌تواند پوشش داخلی معده و مری را تحریک کند که می‌تواند باعث سکسکه شود. چاکرابورتی می‌گوید، همچنین می‌تواند باعث رفلاکس اسید شود که اثر تحریک‌کننده‌ای مشابهی دارد. درست مانند زمانی که نوشابه می‌نوشید، نوشیدن الکل هم باعث می‌شود که دی اکسید کربن معده شما را منبسط کند و منجر به سکسکه شود.</a:t>
            </a:r>
          </a:p>
        </p:txBody>
      </p:sp>
      <p:pic>
        <p:nvPicPr>
          <p:cNvPr id="9" name="Picture 8"/>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78271" y="1868993"/>
            <a:ext cx="4590180" cy="404742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Rectangle 2">
            <a:extLst>
              <a:ext uri="{FF2B5EF4-FFF2-40B4-BE49-F238E27FC236}">
                <a16:creationId xmlns:a16="http://schemas.microsoft.com/office/drawing/2014/main" id="{A641FDF8-6369-0FE3-269B-B3FBE24165B8}"/>
              </a:ext>
            </a:extLst>
          </p:cNvPr>
          <p:cNvSpPr/>
          <p:nvPr/>
        </p:nvSpPr>
        <p:spPr>
          <a:xfrm>
            <a:off x="3999244" y="55911"/>
            <a:ext cx="8038682"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دلایل سکسکه</a:t>
            </a:r>
          </a:p>
        </p:txBody>
      </p:sp>
    </p:spTree>
    <p:extLst>
      <p:ext uri="{BB962C8B-B14F-4D97-AF65-F5344CB8AC3E}">
        <p14:creationId xmlns:p14="http://schemas.microsoft.com/office/powerpoint/2010/main" val="31899758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22640" y="1158487"/>
            <a:ext cx="10546719" cy="1685077"/>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سکسکه علت و زمینه‌ی ایجاد یک بیماری نیست به همین دلیل خطرناک نیست و جای نگرانی ندارد اما به طور طبیعی سکسکه بعد از چند دقیقه از بین می‌رود اگر در صورتی‌که بعد از گذشت ۲۴ ساعت همچنان ادامه داشته باشد و به انجام اقدامات رفع کننده واکنشی نشان ندهد به آن سکسکه مقاوم گفته می‌شود.</a:t>
            </a:r>
          </a:p>
        </p:txBody>
      </p:sp>
      <p:pic>
        <p:nvPicPr>
          <p:cNvPr id="4" name="Picture 3"/>
          <p:cNvPicPr>
            <a:picLocks noChangeAspect="1"/>
          </p:cNvPicPr>
          <p:nvPr/>
        </p:nvPicPr>
        <p:blipFill>
          <a:blip r:embed="rId2"/>
          <a:stretch>
            <a:fillRect/>
          </a:stretch>
        </p:blipFill>
        <p:spPr>
          <a:xfrm rot="765914">
            <a:off x="2040684" y="3516721"/>
            <a:ext cx="3956503" cy="247281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p:cNvPicPr>
            <a:picLocks noChangeAspect="1"/>
          </p:cNvPicPr>
          <p:nvPr/>
        </p:nvPicPr>
        <p:blipFill>
          <a:blip r:embed="rId3"/>
          <a:stretch>
            <a:fillRect/>
          </a:stretch>
        </p:blipFill>
        <p:spPr>
          <a:xfrm rot="20902547">
            <a:off x="7191175" y="3612401"/>
            <a:ext cx="3422180" cy="228145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Rectangle 5">
            <a:extLst>
              <a:ext uri="{FF2B5EF4-FFF2-40B4-BE49-F238E27FC236}">
                <a16:creationId xmlns:a16="http://schemas.microsoft.com/office/drawing/2014/main" id="{578BA65B-87AC-7EE4-FB0A-CD7BC61FF4F7}"/>
              </a:ext>
            </a:extLst>
          </p:cNvPr>
          <p:cNvSpPr/>
          <p:nvPr/>
        </p:nvSpPr>
        <p:spPr>
          <a:xfrm>
            <a:off x="3999244" y="45863"/>
            <a:ext cx="8038682"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چه زمانی سکسکه کردن خطرناک می‌شود؟</a:t>
            </a:r>
          </a:p>
        </p:txBody>
      </p:sp>
    </p:spTree>
    <p:extLst>
      <p:ext uri="{BB962C8B-B14F-4D97-AF65-F5344CB8AC3E}">
        <p14:creationId xmlns:p14="http://schemas.microsoft.com/office/powerpoint/2010/main" val="41944098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569629" y="1691874"/>
            <a:ext cx="5219787" cy="4143442"/>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در مواردی هم ممکن است سکسکه بیشتر از یک ماه طول بکشد و با اقدامات خانگی ایمن قابل برطرف شدن نباشد این شیوه‌ی بروز سکسکه خطرناک است و از احتمال وجود یک مشکل در بدن فرد خبر می‌دهد که فورا باید نسبت به درمان دارویی و تشخیص دقیق مشکل اقدام نمود.</a:t>
            </a:r>
          </a:p>
        </p:txBody>
      </p:sp>
      <p:pic>
        <p:nvPicPr>
          <p:cNvPr id="4" name="Picture 3"/>
          <p:cNvPicPr>
            <a:picLocks noChangeAspect="1"/>
          </p:cNvPicPr>
          <p:nvPr/>
        </p:nvPicPr>
        <p:blipFill>
          <a:blip r:embed="rId2"/>
          <a:stretch>
            <a:fillRect/>
          </a:stretch>
        </p:blipFill>
        <p:spPr>
          <a:xfrm rot="20281659">
            <a:off x="622468" y="2179058"/>
            <a:ext cx="5353335" cy="3568890"/>
          </a:xfrm>
          <a:prstGeom prst="ellipse">
            <a:avLst/>
          </a:prstGeom>
        </p:spPr>
      </p:pic>
      <p:sp>
        <p:nvSpPr>
          <p:cNvPr id="5" name="Rectangle 4">
            <a:extLst>
              <a:ext uri="{FF2B5EF4-FFF2-40B4-BE49-F238E27FC236}">
                <a16:creationId xmlns:a16="http://schemas.microsoft.com/office/drawing/2014/main" id="{9D6241E4-1A46-1CA7-D9D6-EA7FF2D88C7A}"/>
              </a:ext>
            </a:extLst>
          </p:cNvPr>
          <p:cNvSpPr/>
          <p:nvPr/>
        </p:nvSpPr>
        <p:spPr>
          <a:xfrm>
            <a:off x="3999244" y="45863"/>
            <a:ext cx="8038682"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چه زمانی سکسکه کردن خطرناک می‌شود؟</a:t>
            </a:r>
          </a:p>
        </p:txBody>
      </p:sp>
    </p:spTree>
    <p:extLst>
      <p:ext uri="{BB962C8B-B14F-4D97-AF65-F5344CB8AC3E}">
        <p14:creationId xmlns:p14="http://schemas.microsoft.com/office/powerpoint/2010/main" val="24205677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0986" y="2290345"/>
            <a:ext cx="5120066" cy="2758447"/>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بندرت امکان مداوم شدن سکسکه برای چند ماه یا چند سال وجود دارد اما اگر این حالت پیش بیاید و بیماری زمینه ساز مشخص نشود، علاوه بر ایجاد خستگی و آزار فرد کاهش وزن هم اتفاق می‌افتد.</a:t>
            </a:r>
          </a:p>
        </p:txBody>
      </p:sp>
      <p:pic>
        <p:nvPicPr>
          <p:cNvPr id="1026" name="Picture 2" descr="8 بیماری و مشکل جسمی که می تواند علت سکسکه باشد"/>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6951604" y="1985080"/>
            <a:ext cx="4071437" cy="35254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Rectangle 2">
            <a:extLst>
              <a:ext uri="{FF2B5EF4-FFF2-40B4-BE49-F238E27FC236}">
                <a16:creationId xmlns:a16="http://schemas.microsoft.com/office/drawing/2014/main" id="{465FE2EF-06D8-0801-A7FF-1A828FE2357C}"/>
              </a:ext>
            </a:extLst>
          </p:cNvPr>
          <p:cNvSpPr/>
          <p:nvPr/>
        </p:nvSpPr>
        <p:spPr>
          <a:xfrm>
            <a:off x="3999244" y="45863"/>
            <a:ext cx="8038682"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چه زمانی سکسکه کردن خطرناک می‌شود؟</a:t>
            </a:r>
          </a:p>
        </p:txBody>
      </p:sp>
    </p:spTree>
    <p:extLst>
      <p:ext uri="{BB962C8B-B14F-4D97-AF65-F5344CB8AC3E}">
        <p14:creationId xmlns:p14="http://schemas.microsoft.com/office/powerpoint/2010/main" val="2804204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98042" y="838285"/>
            <a:ext cx="10510222" cy="1200329"/>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عوامل خطر شامل مجموعه‌ای از عوامل است که ریسک و احتمال بروز سکسکه را بیشتر می‌کند. </a:t>
            </a:r>
          </a:p>
          <a:p>
            <a:pPr algn="just">
              <a:lnSpc>
                <a:spcPct val="250000"/>
              </a:lnSpc>
            </a:pPr>
            <a:r>
              <a:rPr lang="fa-IR" dirty="0">
                <a:latin typeface="Vazir" panose="020B0603030804020204" pitchFamily="34" charset="-78"/>
                <a:cs typeface="Vazir" panose="020B0603030804020204" pitchFamily="34" charset="-78"/>
              </a:rPr>
              <a:t>موارد زیر شامل عوامل خطر سکسکه است:</a:t>
            </a:r>
          </a:p>
        </p:txBody>
      </p:sp>
      <p:sp>
        <p:nvSpPr>
          <p:cNvPr id="4" name="Rectangle 3"/>
          <p:cNvSpPr/>
          <p:nvPr/>
        </p:nvSpPr>
        <p:spPr>
          <a:xfrm>
            <a:off x="9847004" y="2733718"/>
            <a:ext cx="1861260" cy="461665"/>
          </a:xfrm>
          <a:prstGeom prst="rect">
            <a:avLst/>
          </a:prstGeom>
          <a:noFill/>
        </p:spPr>
        <p:txBody>
          <a:bodyPr wrap="square" rtlCol="1">
            <a:spAutoFit/>
          </a:bodyPr>
          <a:lstStyle/>
          <a:p>
            <a:r>
              <a:rPr lang="fa-IR" sz="2400" b="1" dirty="0">
                <a:latin typeface="Vazir" panose="020B0603030804020204" pitchFamily="34" charset="-78"/>
                <a:cs typeface="Vazir" panose="020B0603030804020204" pitchFamily="34" charset="-78"/>
              </a:rPr>
              <a:t>1. جنسیت</a:t>
            </a:r>
          </a:p>
        </p:txBody>
      </p:sp>
      <p:sp>
        <p:nvSpPr>
          <p:cNvPr id="5" name="Rectangle 4"/>
          <p:cNvSpPr/>
          <p:nvPr/>
        </p:nvSpPr>
        <p:spPr>
          <a:xfrm>
            <a:off x="6943411" y="3195383"/>
            <a:ext cx="4764853" cy="680956"/>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در مردان سکسکه بیشتر از زنان رخ می‌دهد.</a:t>
            </a:r>
          </a:p>
        </p:txBody>
      </p:sp>
      <p:pic>
        <p:nvPicPr>
          <p:cNvPr id="10" name="Picture 9"/>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1029361">
            <a:off x="1205640" y="2221150"/>
            <a:ext cx="3766724" cy="365686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Rectangle 5">
            <a:extLst>
              <a:ext uri="{FF2B5EF4-FFF2-40B4-BE49-F238E27FC236}">
                <a16:creationId xmlns:a16="http://schemas.microsoft.com/office/drawing/2014/main" id="{464FA5E2-5485-B8A0-A2CB-A910BF47DDAA}"/>
              </a:ext>
            </a:extLst>
          </p:cNvPr>
          <p:cNvSpPr/>
          <p:nvPr/>
        </p:nvSpPr>
        <p:spPr>
          <a:xfrm>
            <a:off x="3999244" y="45863"/>
            <a:ext cx="8038682"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عوامل خطر سکسکه چیست؟</a:t>
            </a:r>
          </a:p>
        </p:txBody>
      </p:sp>
    </p:spTree>
    <p:extLst>
      <p:ext uri="{BB962C8B-B14F-4D97-AF65-F5344CB8AC3E}">
        <p14:creationId xmlns:p14="http://schemas.microsoft.com/office/powerpoint/2010/main" val="4796948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27833" y="2657818"/>
            <a:ext cx="4132967" cy="461665"/>
          </a:xfrm>
          <a:prstGeom prst="rect">
            <a:avLst/>
          </a:prstGeom>
          <a:noFill/>
        </p:spPr>
        <p:txBody>
          <a:bodyPr wrap="square" rtlCol="1">
            <a:spAutoFit/>
          </a:bodyPr>
          <a:lstStyle/>
          <a:p>
            <a:r>
              <a:rPr lang="fa-IR" sz="2400" b="1" dirty="0">
                <a:latin typeface="Vazir" panose="020B0603030804020204" pitchFamily="34" charset="-78"/>
                <a:cs typeface="Vazir" panose="020B0603030804020204" pitchFamily="34" charset="-78"/>
              </a:rPr>
              <a:t>2. مشکلات روحی و روانی</a:t>
            </a:r>
          </a:p>
        </p:txBody>
      </p:sp>
      <p:sp>
        <p:nvSpPr>
          <p:cNvPr id="3" name="Rectangle 2"/>
          <p:cNvSpPr/>
          <p:nvPr/>
        </p:nvSpPr>
        <p:spPr>
          <a:xfrm>
            <a:off x="1050876" y="3119483"/>
            <a:ext cx="4709924" cy="1200329"/>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افرادی با شرایط کاری و زندگی پر تنش و پر اضطراب با احتمال بیشتری دچار سکسکه می‌شوند.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634390">
            <a:off x="6725366" y="1957997"/>
            <a:ext cx="4758693" cy="364662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6C69AF69-A1BB-6038-B2BD-A1A3D99EB3F2}"/>
              </a:ext>
            </a:extLst>
          </p:cNvPr>
          <p:cNvSpPr/>
          <p:nvPr/>
        </p:nvSpPr>
        <p:spPr>
          <a:xfrm>
            <a:off x="3999244" y="45863"/>
            <a:ext cx="8038682"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عوامل خطر سکسکه چیست؟</a:t>
            </a:r>
          </a:p>
        </p:txBody>
      </p:sp>
    </p:spTree>
    <p:extLst>
      <p:ext uri="{BB962C8B-B14F-4D97-AF65-F5344CB8AC3E}">
        <p14:creationId xmlns:p14="http://schemas.microsoft.com/office/powerpoint/2010/main" val="39768669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17989" y="2050693"/>
            <a:ext cx="1370889" cy="461665"/>
          </a:xfrm>
          <a:prstGeom prst="rect">
            <a:avLst/>
          </a:prstGeom>
          <a:noFill/>
        </p:spPr>
        <p:txBody>
          <a:bodyPr wrap="square" rtlCol="1">
            <a:spAutoFit/>
          </a:bodyPr>
          <a:lstStyle/>
          <a:p>
            <a:r>
              <a:rPr lang="fa-IR" sz="2400" b="1" dirty="0">
                <a:latin typeface="Vazir" panose="020B0603030804020204" pitchFamily="34" charset="-78"/>
                <a:cs typeface="Vazir" panose="020B0603030804020204" pitchFamily="34" charset="-78"/>
              </a:rPr>
              <a:t>3. جراحی</a:t>
            </a:r>
          </a:p>
        </p:txBody>
      </p:sp>
      <p:sp>
        <p:nvSpPr>
          <p:cNvPr id="3" name="Rectangle 2"/>
          <p:cNvSpPr/>
          <p:nvPr/>
        </p:nvSpPr>
        <p:spPr>
          <a:xfrm>
            <a:off x="7606752" y="2512358"/>
            <a:ext cx="4082126" cy="1373453"/>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یکی از عوارض عمل جراحی به‌خصوص جراحی شکمی در برخی افراد سکسکه است.</a:t>
            </a:r>
          </a:p>
        </p:txBody>
      </p:sp>
      <p:pic>
        <p:nvPicPr>
          <p:cNvPr id="4" name="Picture 3"/>
          <p:cNvPicPr>
            <a:picLocks noChangeAspect="1"/>
          </p:cNvPicPr>
          <p:nvPr/>
        </p:nvPicPr>
        <p:blipFill>
          <a:blip r:embed="rId2"/>
          <a:stretch>
            <a:fillRect/>
          </a:stretch>
        </p:blipFill>
        <p:spPr>
          <a:xfrm rot="20854138">
            <a:off x="1465952" y="1851647"/>
            <a:ext cx="3707454" cy="370745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866CECA5-8255-B187-8489-CE4B398472AA}"/>
              </a:ext>
            </a:extLst>
          </p:cNvPr>
          <p:cNvSpPr/>
          <p:nvPr/>
        </p:nvSpPr>
        <p:spPr>
          <a:xfrm>
            <a:off x="3999244" y="45863"/>
            <a:ext cx="8038682"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عوامل خطر سکسکه چیست؟</a:t>
            </a:r>
          </a:p>
        </p:txBody>
      </p:sp>
    </p:spTree>
    <p:extLst>
      <p:ext uri="{BB962C8B-B14F-4D97-AF65-F5344CB8AC3E}">
        <p14:creationId xmlns:p14="http://schemas.microsoft.com/office/powerpoint/2010/main" val="40769007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73723" y="1109912"/>
            <a:ext cx="10874696" cy="1373453"/>
          </a:xfrm>
          <a:prstGeom prst="rect">
            <a:avLst/>
          </a:prstGeom>
        </p:spPr>
        <p:txBody>
          <a:bodyPr wrap="square">
            <a:spAutoFit/>
          </a:bodyPr>
          <a:lstStyle/>
          <a:p>
            <a:pPr algn="ctr">
              <a:lnSpc>
                <a:spcPct val="250000"/>
              </a:lnSpc>
            </a:pPr>
            <a:r>
              <a:rPr lang="fa-IR" dirty="0">
                <a:latin typeface="Vazir" panose="020B0603030804020204" pitchFamily="34" charset="-78"/>
                <a:cs typeface="Vazir" panose="020B0603030804020204" pitchFamily="34" charset="-78"/>
              </a:rPr>
              <a:t>طولانی شدن سکسکه در هر فردی یک عارضه‌ی آزاردهنده و ناراحت کننده است که زندگی فرد درگیر را مختل می‌کند تبعات سکسکه‌ی مداوم فقط شامل بعد روانی نیست و غذاخوردن و خوابیدن فرد را هم دربرمی‌گیرد. </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1081521">
            <a:off x="6935899" y="3151694"/>
            <a:ext cx="2252841" cy="276669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p:cNvPicPr>
            <a:picLocks noChangeAspect="1"/>
          </p:cNvPicPr>
          <p:nvPr/>
        </p:nvPicPr>
        <p:blipFill>
          <a:blip r:embed="rId3"/>
          <a:stretch>
            <a:fillRect/>
          </a:stretch>
        </p:blipFill>
        <p:spPr>
          <a:xfrm rot="1345818">
            <a:off x="2819335" y="3446480"/>
            <a:ext cx="2536292" cy="260253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Rectangle 5">
            <a:extLst>
              <a:ext uri="{FF2B5EF4-FFF2-40B4-BE49-F238E27FC236}">
                <a16:creationId xmlns:a16="http://schemas.microsoft.com/office/drawing/2014/main" id="{6AE45AC7-03F0-83DB-BB99-7244B7F8A008}"/>
              </a:ext>
            </a:extLst>
          </p:cNvPr>
          <p:cNvSpPr/>
          <p:nvPr/>
        </p:nvSpPr>
        <p:spPr>
          <a:xfrm>
            <a:off x="3999244" y="45863"/>
            <a:ext cx="8038682"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عوارض سکسکه کردن چیست؟</a:t>
            </a:r>
          </a:p>
        </p:txBody>
      </p:sp>
    </p:spTree>
    <p:extLst>
      <p:ext uri="{BB962C8B-B14F-4D97-AF65-F5344CB8AC3E}">
        <p14:creationId xmlns:p14="http://schemas.microsoft.com/office/powerpoint/2010/main" val="9588777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95737" y="2134972"/>
            <a:ext cx="5186149" cy="3450945"/>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طولانی شدن سکسکه در هر فردی یک عارضه‌ی آزاردهنده و ناراحت کننده است که زندگی فرد درگیر را مختل می‌کند تبعات سکسکه‌ی مداوم فقط شامل بعد روانی نیست و غذاخوردن و خوابیدن فرد را هم دربرمی‌گیرد.</a:t>
            </a:r>
          </a:p>
        </p:txBody>
      </p:sp>
      <p:pic>
        <p:nvPicPr>
          <p:cNvPr id="5" name="Picture 4"/>
          <p:cNvPicPr>
            <a:picLocks noChangeAspect="1"/>
          </p:cNvPicPr>
          <p:nvPr/>
        </p:nvPicPr>
        <p:blipFill>
          <a:blip r:embed="rId3"/>
          <a:stretch>
            <a:fillRect/>
          </a:stretch>
        </p:blipFill>
        <p:spPr>
          <a:xfrm>
            <a:off x="7168823" y="1462134"/>
            <a:ext cx="4027440" cy="4530870"/>
          </a:xfrm>
          <a:prstGeom prst="rect">
            <a:avLst/>
          </a:prstGeom>
          <a:solidFill>
            <a:srgbClr val="FFFFFF">
              <a:shade val="85000"/>
            </a:srgbClr>
          </a:solidFill>
          <a:ln w="190500" cap="rnd">
            <a:solidFill>
              <a:srgbClr val="FFFFFF"/>
            </a:solidFill>
          </a:ln>
          <a:effectLst>
            <a:outerShdw blurRad="76200" dir="13500000" sy="23000" kx="1200000" algn="br" rotWithShape="0">
              <a:prstClr val="black">
                <a:alpha val="20000"/>
              </a:prst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4" name="Rectangle 3">
            <a:extLst>
              <a:ext uri="{FF2B5EF4-FFF2-40B4-BE49-F238E27FC236}">
                <a16:creationId xmlns:a16="http://schemas.microsoft.com/office/drawing/2014/main" id="{44F5F9F1-B4A7-1CAB-E964-9DDAEF995DCF}"/>
              </a:ext>
            </a:extLst>
          </p:cNvPr>
          <p:cNvSpPr/>
          <p:nvPr/>
        </p:nvSpPr>
        <p:spPr>
          <a:xfrm>
            <a:off x="3999244" y="45863"/>
            <a:ext cx="8038682"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عوارض سکسکه کردن چیست؟</a:t>
            </a:r>
          </a:p>
        </p:txBody>
      </p:sp>
    </p:spTree>
    <p:extLst>
      <p:ext uri="{BB962C8B-B14F-4D97-AF65-F5344CB8AC3E}">
        <p14:creationId xmlns:p14="http://schemas.microsoft.com/office/powerpoint/2010/main" val="10300756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39634" y="2353650"/>
            <a:ext cx="4831306" cy="2308324"/>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سکسکه، صدا‌های غیرارادی هستند که در اثر اسپاسم دیافراگم ایجاد می‌شوند. دیافراگم یک ورقه عضلانی بزرگ است که در زیر ریه‌ها قرار گرفته است که همراه با عضلات بین دنده‌ای باعث تنفس ما می‌شود. </a:t>
            </a:r>
          </a:p>
        </p:txBody>
      </p:sp>
      <p:sp>
        <p:nvSpPr>
          <p:cNvPr id="3" name="Rectangle 2"/>
          <p:cNvSpPr/>
          <p:nvPr/>
        </p:nvSpPr>
        <p:spPr>
          <a:xfrm>
            <a:off x="7285056" y="76007"/>
            <a:ext cx="4752870"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سکسکه چیست؟</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115040" y="1603802"/>
            <a:ext cx="4683459" cy="439112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59267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57748" y="1261170"/>
            <a:ext cx="6096000" cy="4835939"/>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1. موجب آزار روانی فرد درگیر می‌شود.</a:t>
            </a:r>
          </a:p>
          <a:p>
            <a:pPr algn="just">
              <a:lnSpc>
                <a:spcPct val="250000"/>
              </a:lnSpc>
            </a:pPr>
            <a:r>
              <a:rPr lang="fa-IR" dirty="0">
                <a:latin typeface="Vazir" panose="020B0603030804020204" pitchFamily="34" charset="-78"/>
                <a:cs typeface="Vazir" panose="020B0603030804020204" pitchFamily="34" charset="-78"/>
              </a:rPr>
              <a:t>2. موجب اختلال در غذا خوردن می‌شود.</a:t>
            </a:r>
          </a:p>
          <a:p>
            <a:pPr algn="just">
              <a:lnSpc>
                <a:spcPct val="250000"/>
              </a:lnSpc>
            </a:pPr>
            <a:r>
              <a:rPr lang="fa-IR" dirty="0">
                <a:latin typeface="Vazir" panose="020B0603030804020204" pitchFamily="34" charset="-78"/>
                <a:cs typeface="Vazir" panose="020B0603030804020204" pitchFamily="34" charset="-78"/>
              </a:rPr>
              <a:t>3. سبب ایجاد بی‌خوابی و خستگی می‌شود. </a:t>
            </a:r>
          </a:p>
          <a:p>
            <a:pPr algn="just">
              <a:lnSpc>
                <a:spcPct val="250000"/>
              </a:lnSpc>
            </a:pPr>
            <a:r>
              <a:rPr lang="fa-IR" dirty="0">
                <a:latin typeface="Vazir" panose="020B0603030804020204" pitchFamily="34" charset="-78"/>
                <a:cs typeface="Vazir" panose="020B0603030804020204" pitchFamily="34" charset="-78"/>
              </a:rPr>
              <a:t>4.سکسکه سبب کاهش سوءتغذیه می‌شود.</a:t>
            </a:r>
          </a:p>
          <a:p>
            <a:pPr algn="just">
              <a:lnSpc>
                <a:spcPct val="250000"/>
              </a:lnSpc>
            </a:pPr>
            <a:r>
              <a:rPr lang="fa-IR" dirty="0">
                <a:latin typeface="Vazir" panose="020B0603030804020204" pitchFamily="34" charset="-78"/>
                <a:cs typeface="Vazir" panose="020B0603030804020204" pitchFamily="34" charset="-78"/>
              </a:rPr>
              <a:t>5. یکی دیگر از عوارض سکسکه کم آبی بدن است.</a:t>
            </a:r>
          </a:p>
          <a:p>
            <a:pPr algn="just">
              <a:lnSpc>
                <a:spcPct val="250000"/>
              </a:lnSpc>
            </a:pPr>
            <a:r>
              <a:rPr lang="fa-IR" dirty="0">
                <a:latin typeface="Vazir" panose="020B0603030804020204" pitchFamily="34" charset="-78"/>
                <a:cs typeface="Vazir" panose="020B0603030804020204" pitchFamily="34" charset="-78"/>
              </a:rPr>
              <a:t>6. سکسکه موجب اختلال در صحبت کردن می‌شود.</a:t>
            </a:r>
          </a:p>
          <a:p>
            <a:pPr algn="just">
              <a:lnSpc>
                <a:spcPct val="250000"/>
              </a:lnSpc>
            </a:pPr>
            <a:r>
              <a:rPr lang="fa-IR" dirty="0">
                <a:latin typeface="Vazir" panose="020B0603030804020204" pitchFamily="34" charset="-78"/>
                <a:cs typeface="Vazir" panose="020B0603030804020204" pitchFamily="34" charset="-78"/>
              </a:rPr>
              <a:t>7. فردی که سکسکه مداوم دارد دچار کاهش وزن می‌شود.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0909512">
            <a:off x="847677" y="2019522"/>
            <a:ext cx="4491547" cy="3645705"/>
          </a:xfrm>
          <a:prstGeom prst="roundRect">
            <a:avLst>
              <a:gd name="adj" fmla="val 16667"/>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5" name="Rectangle 4">
            <a:extLst>
              <a:ext uri="{FF2B5EF4-FFF2-40B4-BE49-F238E27FC236}">
                <a16:creationId xmlns:a16="http://schemas.microsoft.com/office/drawing/2014/main" id="{58523505-23A4-8B05-564A-DF320BF73FC4}"/>
              </a:ext>
            </a:extLst>
          </p:cNvPr>
          <p:cNvSpPr/>
          <p:nvPr/>
        </p:nvSpPr>
        <p:spPr>
          <a:xfrm>
            <a:off x="3999244" y="55911"/>
            <a:ext cx="8038682"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عوارض سکسکه شامل </a:t>
            </a:r>
          </a:p>
        </p:txBody>
      </p:sp>
    </p:spTree>
    <p:extLst>
      <p:ext uri="{BB962C8B-B14F-4D97-AF65-F5344CB8AC3E}">
        <p14:creationId xmlns:p14="http://schemas.microsoft.com/office/powerpoint/2010/main" val="14294531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14716" y="1956052"/>
            <a:ext cx="4581298" cy="3450945"/>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سکسکه (به انگلیسی: hiccups )، یک دم غیرارادی و قوی است که در نوزادان، کودکان و بزرگسالان تجربه می‌شود و در بعضی موارد خاص به دلیل از بین رفتن مجرای تنفسی منجر به مرگ می‌شود.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0982235">
            <a:off x="932321" y="2014468"/>
            <a:ext cx="4668744" cy="392708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a:extLst>
              <a:ext uri="{FF2B5EF4-FFF2-40B4-BE49-F238E27FC236}">
                <a16:creationId xmlns:a16="http://schemas.microsoft.com/office/drawing/2014/main" id="{F8076600-4F6C-FAF2-4242-46572255A2F7}"/>
              </a:ext>
            </a:extLst>
          </p:cNvPr>
          <p:cNvSpPr/>
          <p:nvPr/>
        </p:nvSpPr>
        <p:spPr>
          <a:xfrm>
            <a:off x="2783393" y="55911"/>
            <a:ext cx="9254533"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سکسکه در نوزادان </a:t>
            </a:r>
          </a:p>
        </p:txBody>
      </p:sp>
    </p:spTree>
    <p:extLst>
      <p:ext uri="{BB962C8B-B14F-4D97-AF65-F5344CB8AC3E}">
        <p14:creationId xmlns:p14="http://schemas.microsoft.com/office/powerpoint/2010/main" val="10862394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73197" y="2126200"/>
            <a:ext cx="5072418" cy="3450945"/>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سکسکه کردن در بزرگسالان هیچ مزیتی ندارد و در مواردی که طولانی می‌شود یک مشکل تلقی می‌شود اما سکسکه در نوزادان نه تنها یک عامل منفی و مضر نیست بلکه عاملی در رشد بهتر کودک و تنظیم تنفس است. </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454987">
            <a:off x="6570121" y="1696379"/>
            <a:ext cx="5128069" cy="3730674"/>
          </a:xfrm>
          <a:prstGeom prst="ellipse">
            <a:avLst/>
          </a:prstGeom>
          <a:ln w="190500" cap="rnd">
            <a:solidFill>
              <a:srgbClr val="C8C6BD"/>
            </a:solidFill>
            <a:prstDash val="solid"/>
          </a:ln>
          <a:effectLst>
            <a:outerShdw blurRad="76200" dir="13500000" sy="23000" kx="1200000" algn="br" rotWithShape="0">
              <a:prstClr val="black">
                <a:alpha val="20000"/>
              </a:prstClr>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5" name="Rectangle 4">
            <a:extLst>
              <a:ext uri="{FF2B5EF4-FFF2-40B4-BE49-F238E27FC236}">
                <a16:creationId xmlns:a16="http://schemas.microsoft.com/office/drawing/2014/main" id="{9A495AD0-F63B-1AD3-85FD-5907E0B09C4F}"/>
              </a:ext>
            </a:extLst>
          </p:cNvPr>
          <p:cNvSpPr/>
          <p:nvPr/>
        </p:nvSpPr>
        <p:spPr>
          <a:xfrm>
            <a:off x="2783393" y="55911"/>
            <a:ext cx="9254533"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علت سکسکه در نوزادان چیست ؟</a:t>
            </a:r>
          </a:p>
        </p:txBody>
      </p:sp>
    </p:spTree>
    <p:extLst>
      <p:ext uri="{BB962C8B-B14F-4D97-AF65-F5344CB8AC3E}">
        <p14:creationId xmlns:p14="http://schemas.microsoft.com/office/powerpoint/2010/main" val="4879259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82154" y="2059763"/>
            <a:ext cx="4879516" cy="3450945"/>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بالا رفتن حجم ناگهانی هوا در ریه‌ی نوزاد موجب هماهنگی عملکرد مغز می‌شود به بیان دیگر سکسکه موج بزرگی از سیگنال‌های مغزی را ایجاد می‌کند که به نوزاد در کنترل عضلات تنفسی  کمک می‌کند و موجب توانایی در تنظیم تنفس می‌شود.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1121056">
            <a:off x="1086641" y="2005260"/>
            <a:ext cx="4170410" cy="393176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 name="Rectangle 4">
            <a:extLst>
              <a:ext uri="{FF2B5EF4-FFF2-40B4-BE49-F238E27FC236}">
                <a16:creationId xmlns:a16="http://schemas.microsoft.com/office/drawing/2014/main" id="{4B7C4EA8-F944-41B0-536C-41A616564E5B}"/>
              </a:ext>
            </a:extLst>
          </p:cNvPr>
          <p:cNvSpPr/>
          <p:nvPr/>
        </p:nvSpPr>
        <p:spPr>
          <a:xfrm>
            <a:off x="2783393" y="55911"/>
            <a:ext cx="9254533"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علت سکسکه در نوزادان چیست ؟</a:t>
            </a:r>
          </a:p>
        </p:txBody>
      </p:sp>
    </p:spTree>
    <p:extLst>
      <p:ext uri="{BB962C8B-B14F-4D97-AF65-F5344CB8AC3E}">
        <p14:creationId xmlns:p14="http://schemas.microsoft.com/office/powerpoint/2010/main" val="11889568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4526" y="1773826"/>
            <a:ext cx="5181857" cy="4143442"/>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در نوزادان هم مانند بزرگسالان طولانی شدن سکسکه یک عارضه‌ی ناراحت کننده است که موجب کاهش خواب و اختلال در تغذیه‌ی کودک می‌شود در مواردی که کودک به مدت چند روز یا یک ماه سکسکه می‌کند، حتما باید از پزشک اطفال کمک خواست زیرا ممکن است کودک دچار رفلاکس معده مری شده باشد.</a:t>
            </a:r>
          </a:p>
        </p:txBody>
      </p:sp>
      <p:pic>
        <p:nvPicPr>
          <p:cNvPr id="4" name="Picture 3"/>
          <p:cNvPicPr>
            <a:picLocks noChangeAspect="1"/>
          </p:cNvPicPr>
          <p:nvPr/>
        </p:nvPicPr>
        <p:blipFill>
          <a:blip r:embed="rId2"/>
          <a:stretch>
            <a:fillRect/>
          </a:stretch>
        </p:blipFill>
        <p:spPr>
          <a:xfrm rot="829941">
            <a:off x="7038058" y="4183227"/>
            <a:ext cx="3073329" cy="20488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3"/>
          <a:stretch>
            <a:fillRect/>
          </a:stretch>
        </p:blipFill>
        <p:spPr>
          <a:xfrm rot="20621256">
            <a:off x="8171633" y="1196045"/>
            <a:ext cx="3212507" cy="22555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Rectangle 5">
            <a:extLst>
              <a:ext uri="{FF2B5EF4-FFF2-40B4-BE49-F238E27FC236}">
                <a16:creationId xmlns:a16="http://schemas.microsoft.com/office/drawing/2014/main" id="{9CF7388F-8D07-87E7-68B6-C445BAAD642E}"/>
              </a:ext>
            </a:extLst>
          </p:cNvPr>
          <p:cNvSpPr/>
          <p:nvPr/>
        </p:nvSpPr>
        <p:spPr>
          <a:xfrm>
            <a:off x="2783393" y="55911"/>
            <a:ext cx="9254533"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ریشه سکسکه در نوزادان</a:t>
            </a:r>
          </a:p>
        </p:txBody>
      </p:sp>
    </p:spTree>
    <p:extLst>
      <p:ext uri="{BB962C8B-B14F-4D97-AF65-F5344CB8AC3E}">
        <p14:creationId xmlns:p14="http://schemas.microsoft.com/office/powerpoint/2010/main" val="24249702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24146" y="1710746"/>
            <a:ext cx="4740572" cy="4108817"/>
          </a:xfrm>
          <a:prstGeom prst="rect">
            <a:avLst/>
          </a:prstGeom>
        </p:spPr>
        <p:txBody>
          <a:bodyPr wrap="square">
            <a:spAutoFit/>
          </a:bodyPr>
          <a:lstStyle/>
          <a:p>
            <a:pPr algn="just">
              <a:lnSpc>
                <a:spcPct val="300000"/>
              </a:lnSpc>
            </a:pPr>
            <a:r>
              <a:rPr lang="fa-IR" dirty="0">
                <a:latin typeface="Vazir" panose="020B0603030804020204" pitchFamily="34" charset="-78"/>
                <a:cs typeface="Vazir" panose="020B0603030804020204" pitchFamily="34" charset="-78"/>
              </a:rPr>
              <a:t>رفلاکس معده مری در نوزادان با درمان‌های خانگی مانند ترساندن کودک یا فشار دادن چشم و فشار دادن پیشانی مداوا نمی‌شود و حتما باید مطابق دستور پزشک وعده‌های شیردهی تنظیم شود یا از دارو برای درمان استفاده شود.</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1259986">
            <a:off x="1040899" y="1489189"/>
            <a:ext cx="4551932" cy="455193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 name="Rectangle 4">
            <a:extLst>
              <a:ext uri="{FF2B5EF4-FFF2-40B4-BE49-F238E27FC236}">
                <a16:creationId xmlns:a16="http://schemas.microsoft.com/office/drawing/2014/main" id="{6E9DC80B-8634-A7EC-84E5-06A7C66F298E}"/>
              </a:ext>
            </a:extLst>
          </p:cNvPr>
          <p:cNvSpPr/>
          <p:nvPr/>
        </p:nvSpPr>
        <p:spPr>
          <a:xfrm>
            <a:off x="2783393" y="55911"/>
            <a:ext cx="9254533"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ریشه سکسکه در نوزادان</a:t>
            </a:r>
          </a:p>
        </p:txBody>
      </p:sp>
    </p:spTree>
    <p:extLst>
      <p:ext uri="{BB962C8B-B14F-4D97-AF65-F5344CB8AC3E}">
        <p14:creationId xmlns:p14="http://schemas.microsoft.com/office/powerpoint/2010/main" val="40999998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184950" y="841976"/>
            <a:ext cx="6742444" cy="2065950"/>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علت سکسکه زدن در نوزادان پرخوری کردن یا نوشیدن الکل و نوشیدنی قندی نیست و علت‌های ایجاد کننده کاملا با بزرگسالان متفاوت است نوزادان فقط شیر می‌خورند یا پستانک و شیشه می‌مکند.</a:t>
            </a:r>
          </a:p>
        </p:txBody>
      </p:sp>
      <p:sp>
        <p:nvSpPr>
          <p:cNvPr id="4" name="Rectangle 3"/>
          <p:cNvSpPr/>
          <p:nvPr/>
        </p:nvSpPr>
        <p:spPr>
          <a:xfrm>
            <a:off x="552659" y="4177412"/>
            <a:ext cx="6280220" cy="2065950"/>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بنابراین ورود هوا به معده هنگام شیر خوردن یا مکیدن پستانک علت بروز سکسکه است رعایت دستورالعمل‌های ساده حین و بعد از شیر خوردن کودک می‌تواند میزان سکسکه در نوزادان را کاهش دهد.</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535850" y="3860077"/>
            <a:ext cx="3676426" cy="27006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506513" y="1185705"/>
            <a:ext cx="2553760" cy="25537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Rectangle 1">
            <a:extLst>
              <a:ext uri="{FF2B5EF4-FFF2-40B4-BE49-F238E27FC236}">
                <a16:creationId xmlns:a16="http://schemas.microsoft.com/office/drawing/2014/main" id="{5F2D7B82-FB7B-DB8D-8073-6C0D8CF5088E}"/>
              </a:ext>
            </a:extLst>
          </p:cNvPr>
          <p:cNvSpPr/>
          <p:nvPr/>
        </p:nvSpPr>
        <p:spPr>
          <a:xfrm>
            <a:off x="2783393" y="55911"/>
            <a:ext cx="9254533"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چگونه از سکسکه کردن در نوزادان پیشگیری  کنیم؟</a:t>
            </a:r>
          </a:p>
        </p:txBody>
      </p:sp>
    </p:spTree>
    <p:extLst>
      <p:ext uri="{BB962C8B-B14F-4D97-AF65-F5344CB8AC3E}">
        <p14:creationId xmlns:p14="http://schemas.microsoft.com/office/powerpoint/2010/main" val="28912387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B15665F-B118-09BA-09D2-8434D784EA62}"/>
              </a:ext>
            </a:extLst>
          </p:cNvPr>
          <p:cNvSpPr/>
          <p:nvPr/>
        </p:nvSpPr>
        <p:spPr>
          <a:xfrm>
            <a:off x="5017021" y="2682651"/>
            <a:ext cx="248850" cy="646331"/>
          </a:xfrm>
          <a:prstGeom prst="rect">
            <a:avLst/>
          </a:prstGeom>
        </p:spPr>
        <p:txBody>
          <a:bodyPr wrap="none">
            <a:spAutoFit/>
          </a:bodyPr>
          <a:lstStyle/>
          <a:p>
            <a:r>
              <a:rPr lang="fa-IR" dirty="0">
                <a:latin typeface="Times New Roman" panose="02020603050405020304" pitchFamily="18" charset="0"/>
                <a:cs typeface="Times New Roman" panose="02020603050405020304" pitchFamily="18" charset="0"/>
              </a:rPr>
              <a:t> </a:t>
            </a:r>
          </a:p>
          <a:p>
            <a:endParaRPr lang="fa-IR"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F5DAEC0B-C8E2-3D82-09BD-7DB4C6D6CB27}"/>
              </a:ext>
            </a:extLst>
          </p:cNvPr>
          <p:cNvSpPr txBox="1"/>
          <p:nvPr/>
        </p:nvSpPr>
        <p:spPr>
          <a:xfrm>
            <a:off x="379290" y="1990153"/>
            <a:ext cx="3747752" cy="3885936"/>
          </a:xfrm>
          <a:prstGeom prst="rect">
            <a:avLst/>
          </a:prstGeom>
          <a:noFill/>
        </p:spPr>
        <p:txBody>
          <a:bodyPr wrap="square" rtlCol="1">
            <a:spAutoFit/>
          </a:bodyPr>
          <a:lstStyle/>
          <a:p>
            <a:pPr algn="l">
              <a:lnSpc>
                <a:spcPct val="200000"/>
              </a:lnSpc>
            </a:pPr>
            <a:r>
              <a:rPr lang="en-US"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https://fararu.com</a:t>
            </a:r>
            <a:endParaRPr lang="en-US" dirty="0">
              <a:latin typeface="Times New Roman" panose="02020603050405020304" pitchFamily="18" charset="0"/>
              <a:cs typeface="Times New Roman" panose="02020603050405020304" pitchFamily="18" charset="0"/>
            </a:endParaRPr>
          </a:p>
          <a:p>
            <a:pPr algn="l">
              <a:lnSpc>
                <a:spcPct val="200000"/>
              </a:lnSpc>
            </a:pPr>
            <a:endParaRPr lang="en-US" dirty="0">
              <a:latin typeface="Times New Roman" panose="02020603050405020304" pitchFamily="18" charset="0"/>
              <a:cs typeface="Times New Roman" panose="02020603050405020304" pitchFamily="18" charset="0"/>
            </a:endParaRPr>
          </a:p>
          <a:p>
            <a:pPr algn="l">
              <a:lnSpc>
                <a:spcPct val="200000"/>
              </a:lnSpc>
            </a:pPr>
            <a:r>
              <a:rPr lang="en-US"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https://fa.wikipedia.org</a:t>
            </a:r>
            <a:endParaRPr lang="en-US" dirty="0">
              <a:latin typeface="Times New Roman" panose="02020603050405020304" pitchFamily="18" charset="0"/>
              <a:cs typeface="Times New Roman" panose="02020603050405020304" pitchFamily="18" charset="0"/>
            </a:endParaRPr>
          </a:p>
          <a:p>
            <a:pPr algn="l">
              <a:lnSpc>
                <a:spcPct val="200000"/>
              </a:lnSpc>
            </a:pPr>
            <a:endParaRPr lang="en-US" dirty="0">
              <a:latin typeface="Times New Roman" panose="02020603050405020304" pitchFamily="18" charset="0"/>
              <a:cs typeface="Times New Roman" panose="02020603050405020304" pitchFamily="18" charset="0"/>
            </a:endParaRPr>
          </a:p>
          <a:p>
            <a:pPr algn="l">
              <a:lnSpc>
                <a:spcPct val="200000"/>
              </a:lnSpc>
            </a:pPr>
            <a:r>
              <a:rPr lang="en-US" dirty="0">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https://www.paziresh24.com</a:t>
            </a:r>
            <a:endParaRPr lang="en-US" dirty="0">
              <a:latin typeface="Times New Roman" panose="02020603050405020304" pitchFamily="18" charset="0"/>
              <a:cs typeface="Times New Roman" panose="02020603050405020304" pitchFamily="18" charset="0"/>
            </a:endParaRPr>
          </a:p>
          <a:p>
            <a:pPr algn="l">
              <a:lnSpc>
                <a:spcPct val="200000"/>
              </a:lnSpc>
            </a:pPr>
            <a:endParaRPr lang="en-US" dirty="0">
              <a:latin typeface="Times New Roman" panose="02020603050405020304" pitchFamily="18" charset="0"/>
              <a:cs typeface="Times New Roman" panose="02020603050405020304" pitchFamily="18" charset="0"/>
            </a:endParaRPr>
          </a:p>
          <a:p>
            <a:pPr algn="l">
              <a:lnSpc>
                <a:spcPct val="200000"/>
              </a:lnSpc>
            </a:pPr>
            <a:endParaRPr lang="en-US" dirty="0">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5DDC1E17-7BFF-4097-646A-B9CFB7A029B3}"/>
              </a:ext>
            </a:extLst>
          </p:cNvPr>
          <p:cNvSpPr/>
          <p:nvPr/>
        </p:nvSpPr>
        <p:spPr>
          <a:xfrm>
            <a:off x="2783393" y="55911"/>
            <a:ext cx="9254533"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منــــــــــــــــــابع</a:t>
            </a:r>
          </a:p>
        </p:txBody>
      </p:sp>
    </p:spTree>
    <p:extLst>
      <p:ext uri="{BB962C8B-B14F-4D97-AF65-F5344CB8AC3E}">
        <p14:creationId xmlns:p14="http://schemas.microsoft.com/office/powerpoint/2010/main" val="22249005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
            <a:extLst>
              <a:ext uri="{FF2B5EF4-FFF2-40B4-BE49-F238E27FC236}">
                <a16:creationId xmlns:a16="http://schemas.microsoft.com/office/drawing/2014/main" id="{7A297D6E-D3BF-A6C4-A635-9D973B48698C}"/>
              </a:ext>
            </a:extLst>
          </p:cNvPr>
          <p:cNvSpPr/>
          <p:nvPr/>
        </p:nvSpPr>
        <p:spPr>
          <a:xfrm>
            <a:off x="150923" y="1640893"/>
            <a:ext cx="4767312" cy="4520209"/>
          </a:xfrm>
          <a:custGeom>
            <a:avLst/>
            <a:gdLst>
              <a:gd name="connsiteX0" fmla="*/ 0 w 3320249"/>
              <a:gd name="connsiteY0" fmla="*/ 1660125 h 3320249"/>
              <a:gd name="connsiteX1" fmla="*/ 1660125 w 3320249"/>
              <a:gd name="connsiteY1" fmla="*/ 0 h 3320249"/>
              <a:gd name="connsiteX2" fmla="*/ 3320250 w 3320249"/>
              <a:gd name="connsiteY2" fmla="*/ 1660125 h 3320249"/>
              <a:gd name="connsiteX3" fmla="*/ 1660125 w 3320249"/>
              <a:gd name="connsiteY3" fmla="*/ 3320250 h 3320249"/>
              <a:gd name="connsiteX4" fmla="*/ 0 w 3320249"/>
              <a:gd name="connsiteY4" fmla="*/ 1660125 h 3320249"/>
              <a:gd name="connsiteX0" fmla="*/ 83 w 3320333"/>
              <a:gd name="connsiteY0" fmla="*/ 305278 h 1965403"/>
              <a:gd name="connsiteX1" fmla="*/ 1606942 w 3320333"/>
              <a:gd name="connsiteY1" fmla="*/ 829060 h 1965403"/>
              <a:gd name="connsiteX2" fmla="*/ 3320333 w 3320333"/>
              <a:gd name="connsiteY2" fmla="*/ 305278 h 1965403"/>
              <a:gd name="connsiteX3" fmla="*/ 1660208 w 3320333"/>
              <a:gd name="connsiteY3" fmla="*/ 1965403 h 1965403"/>
              <a:gd name="connsiteX4" fmla="*/ 83 w 3320333"/>
              <a:gd name="connsiteY4" fmla="*/ 305278 h 1965403"/>
              <a:gd name="connsiteX0" fmla="*/ 64 w 4119305"/>
              <a:gd name="connsiteY0" fmla="*/ 1987008 h 3681637"/>
              <a:gd name="connsiteX1" fmla="*/ 1606923 w 4119305"/>
              <a:gd name="connsiteY1" fmla="*/ 2510790 h 3681637"/>
              <a:gd name="connsiteX2" fmla="*/ 4119305 w 4119305"/>
              <a:gd name="connsiteY2" fmla="*/ 175963 h 3681637"/>
              <a:gd name="connsiteX3" fmla="*/ 1660189 w 4119305"/>
              <a:gd name="connsiteY3" fmla="*/ 3647133 h 3681637"/>
              <a:gd name="connsiteX4" fmla="*/ 64 w 4119305"/>
              <a:gd name="connsiteY4" fmla="*/ 1987008 h 3681637"/>
              <a:gd name="connsiteX0" fmla="*/ 3828 w 4123069"/>
              <a:gd name="connsiteY0" fmla="*/ 2132118 h 3832051"/>
              <a:gd name="connsiteX1" fmla="*/ 1299968 w 4123069"/>
              <a:gd name="connsiteY1" fmla="*/ 1013531 h 3832051"/>
              <a:gd name="connsiteX2" fmla="*/ 4123069 w 4123069"/>
              <a:gd name="connsiteY2" fmla="*/ 321073 h 3832051"/>
              <a:gd name="connsiteX3" fmla="*/ 1663953 w 4123069"/>
              <a:gd name="connsiteY3" fmla="*/ 3792243 h 3832051"/>
              <a:gd name="connsiteX4" fmla="*/ 3828 w 4123069"/>
              <a:gd name="connsiteY4" fmla="*/ 2132118 h 3832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3069" h="3832051">
                <a:moveTo>
                  <a:pt x="3828" y="2132118"/>
                </a:moveTo>
                <a:cubicBezTo>
                  <a:pt x="-56836" y="1668999"/>
                  <a:pt x="613428" y="1315372"/>
                  <a:pt x="1299968" y="1013531"/>
                </a:cubicBezTo>
                <a:cubicBezTo>
                  <a:pt x="1986508" y="711690"/>
                  <a:pt x="4123069" y="-595789"/>
                  <a:pt x="4123069" y="321073"/>
                </a:cubicBezTo>
                <a:cubicBezTo>
                  <a:pt x="4123069" y="1237935"/>
                  <a:pt x="2350493" y="3490402"/>
                  <a:pt x="1663953" y="3792243"/>
                </a:cubicBezTo>
                <a:cubicBezTo>
                  <a:pt x="977413" y="4094084"/>
                  <a:pt x="64492" y="2595237"/>
                  <a:pt x="3828" y="2132118"/>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1863FAF-A56E-1693-E298-EB3B83F030D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41142"/>
          <a:stretch/>
        </p:blipFill>
        <p:spPr>
          <a:xfrm>
            <a:off x="0" y="0"/>
            <a:ext cx="6056227" cy="6858000"/>
          </a:xfrm>
          <a:prstGeom prst="rect">
            <a:avLst/>
          </a:prstGeom>
        </p:spPr>
      </p:pic>
      <p:sp>
        <p:nvSpPr>
          <p:cNvPr id="7" name="Rectangle 6">
            <a:extLst>
              <a:ext uri="{FF2B5EF4-FFF2-40B4-BE49-F238E27FC236}">
                <a16:creationId xmlns:a16="http://schemas.microsoft.com/office/drawing/2014/main" id="{9ED76339-9152-C797-9298-2F70CFC35D23}"/>
              </a:ext>
            </a:extLst>
          </p:cNvPr>
          <p:cNvSpPr/>
          <p:nvPr/>
        </p:nvSpPr>
        <p:spPr>
          <a:xfrm>
            <a:off x="5571066" y="1207378"/>
            <a:ext cx="6178993" cy="3901068"/>
          </a:xfrm>
          <a:prstGeom prst="rect">
            <a:avLst/>
          </a:prstGeom>
          <a:noFill/>
        </p:spPr>
        <p:txBody>
          <a:bodyPr wrap="square" rtlCol="1">
            <a:spAutoFit/>
          </a:bodyPr>
          <a:lstStyle/>
          <a:p>
            <a:pPr algn="ctr">
              <a:lnSpc>
                <a:spcPct val="200000"/>
              </a:lnSpc>
            </a:pPr>
            <a:r>
              <a:rPr lang="fa-IR" sz="6600" b="1" dirty="0">
                <a:solidFill>
                  <a:srgbClr val="1F4E79"/>
                </a:solidFill>
                <a:latin typeface="Vazir" panose="020B0603030804020204" pitchFamily="34" charset="-78"/>
                <a:cs typeface="Vazir" panose="020B0603030804020204" pitchFamily="34" charset="-78"/>
              </a:rPr>
              <a:t>با تشکر از توجه شما عزیزان</a:t>
            </a:r>
          </a:p>
        </p:txBody>
      </p:sp>
    </p:spTree>
    <p:extLst>
      <p:ext uri="{BB962C8B-B14F-4D97-AF65-F5344CB8AC3E}">
        <p14:creationId xmlns:p14="http://schemas.microsoft.com/office/powerpoint/2010/main" val="30814376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8391" y="5066771"/>
            <a:ext cx="11475217" cy="1131079"/>
          </a:xfrm>
          <a:prstGeom prst="rect">
            <a:avLst/>
          </a:prstGeom>
        </p:spPr>
        <p:txBody>
          <a:bodyPr wrap="square">
            <a:spAutoFit/>
          </a:bodyPr>
          <a:lstStyle/>
          <a:p>
            <a:pPr algn="ctr">
              <a:lnSpc>
                <a:spcPct val="200000"/>
              </a:lnSpc>
            </a:pPr>
            <a:r>
              <a:rPr lang="fa-IR" dirty="0">
                <a:solidFill>
                  <a:srgbClr val="000000"/>
                </a:solidFill>
                <a:latin typeface="Vazir" panose="020B0603030804020204" pitchFamily="34" charset="-78"/>
                <a:cs typeface="Vazir" panose="020B0603030804020204" pitchFamily="34" charset="-78"/>
              </a:rPr>
              <a:t>اسپاسم عضلانی این ماهیچه‌ها هوا را به داخل ریه‌ها می‌مکد و استنشاق سریع آن باعث می‌شود ساختاری در داخل گلو (که اپی گلوت نامیده می‌شود) بسته شود. این بسته شدن شدید اپی گلوت باعث ایجاد صدای مشخصه «هیک» سکسکه می‌شود.</a:t>
            </a:r>
            <a:endParaRPr lang="fa-IR" dirty="0">
              <a:effectLst/>
            </a:endParaRPr>
          </a:p>
        </p:txBody>
      </p:sp>
      <p:pic>
        <p:nvPicPr>
          <p:cNvPr id="3" name="Picture 2"/>
          <p:cNvPicPr>
            <a:picLocks noChangeAspect="1"/>
          </p:cNvPicPr>
          <p:nvPr/>
        </p:nvPicPr>
        <p:blipFill>
          <a:blip r:embed="rId2"/>
          <a:stretch>
            <a:fillRect/>
          </a:stretch>
        </p:blipFill>
        <p:spPr>
          <a:xfrm>
            <a:off x="2440534" y="1641334"/>
            <a:ext cx="6512547" cy="282210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132E0393-D1DB-BCD2-ADA4-76471865EC44}"/>
              </a:ext>
            </a:extLst>
          </p:cNvPr>
          <p:cNvSpPr/>
          <p:nvPr/>
        </p:nvSpPr>
        <p:spPr>
          <a:xfrm>
            <a:off x="7285056" y="76007"/>
            <a:ext cx="4752870"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سکسکه چیست؟</a:t>
            </a:r>
          </a:p>
        </p:txBody>
      </p:sp>
    </p:spTree>
    <p:extLst>
      <p:ext uri="{BB962C8B-B14F-4D97-AF65-F5344CB8AC3E}">
        <p14:creationId xmlns:p14="http://schemas.microsoft.com/office/powerpoint/2010/main" val="4111422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833C54-61DA-16F9-8365-9489EE659253}"/>
              </a:ext>
            </a:extLst>
          </p:cNvPr>
          <p:cNvSpPr/>
          <p:nvPr/>
        </p:nvSpPr>
        <p:spPr>
          <a:xfrm>
            <a:off x="380262" y="1448641"/>
            <a:ext cx="5299695" cy="4835939"/>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سکسکه</a:t>
            </a:r>
            <a:r>
              <a:rPr lang="en-US" dirty="0">
                <a:latin typeface="Vazir" panose="020B0603030804020204" pitchFamily="34" charset="-78"/>
                <a:cs typeface="Vazir" panose="020B0603030804020204" pitchFamily="34" charset="-78"/>
              </a:rPr>
              <a:t>Hiccups </a:t>
            </a:r>
            <a:r>
              <a:rPr lang="fa-IR" dirty="0">
                <a:latin typeface="Vazir" panose="020B0603030804020204" pitchFamily="34" charset="-78"/>
                <a:cs typeface="Vazir" panose="020B0603030804020204" pitchFamily="34" charset="-78"/>
              </a:rPr>
              <a:t> یک اختلال بی خطر و شایع بین تمام افراد است زمانی که یک گرفتگی یا اسپاسم در دیافراگم رخ می‌دهد، نفس توسط طناب‌های صوتی یا همان گلوت بسته می‌شود بسته شدن موجب حبس شدن نفس و تولید یک صدا می‌شود وقتی این حالت به صورت مکرر اتفاق می‌افتد و حرف زدن فرد را بریده بریده می‌کند تحت عنوان سکسکه شناخته می‌شود.</a:t>
            </a:r>
          </a:p>
        </p:txBody>
      </p:sp>
      <p:pic>
        <p:nvPicPr>
          <p:cNvPr id="4" name="Picture 3">
            <a:extLst>
              <a:ext uri="{FF2B5EF4-FFF2-40B4-BE49-F238E27FC236}">
                <a16:creationId xmlns:a16="http://schemas.microsoft.com/office/drawing/2014/main" id="{D41593CC-2079-334A-0D98-B422C03098C9}"/>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560048">
            <a:off x="6778174" y="1548221"/>
            <a:ext cx="4789734" cy="463678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3A2BF9A9-752E-B984-5722-108A890CAFBD}"/>
              </a:ext>
            </a:extLst>
          </p:cNvPr>
          <p:cNvSpPr/>
          <p:nvPr/>
        </p:nvSpPr>
        <p:spPr>
          <a:xfrm>
            <a:off x="7285056" y="76007"/>
            <a:ext cx="4752870"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ریشه سکسکه</a:t>
            </a:r>
          </a:p>
        </p:txBody>
      </p:sp>
    </p:spTree>
    <p:extLst>
      <p:ext uri="{BB962C8B-B14F-4D97-AF65-F5344CB8AC3E}">
        <p14:creationId xmlns:p14="http://schemas.microsoft.com/office/powerpoint/2010/main" val="4202072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88358" y="1850242"/>
            <a:ext cx="9388302" cy="1200329"/>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پزشک برای تشخیص علت اصلی سکسکه‌های مداوم ابتدا معاینه‌ی فیزیکی انجام می‌دهد و وضعیت رفلکس‌ و توان عضلات را بررسی می‌کند .</a:t>
            </a:r>
          </a:p>
        </p:txBody>
      </p:sp>
      <p:sp>
        <p:nvSpPr>
          <p:cNvPr id="5" name="Rectangle 4">
            <a:extLst>
              <a:ext uri="{FF2B5EF4-FFF2-40B4-BE49-F238E27FC236}">
                <a16:creationId xmlns:a16="http://schemas.microsoft.com/office/drawing/2014/main" id="{39E9DAFB-C8BA-B0C8-C5C0-8B1D5EA69767}"/>
              </a:ext>
            </a:extLst>
          </p:cNvPr>
          <p:cNvSpPr/>
          <p:nvPr/>
        </p:nvSpPr>
        <p:spPr>
          <a:xfrm>
            <a:off x="3999244" y="55911"/>
            <a:ext cx="8038682"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راه‌های تشخیص سکسکه چگونه است؟</a:t>
            </a:r>
          </a:p>
        </p:txBody>
      </p:sp>
      <p:pic>
        <p:nvPicPr>
          <p:cNvPr id="6" name="Picture 5">
            <a:extLst>
              <a:ext uri="{FF2B5EF4-FFF2-40B4-BE49-F238E27FC236}">
                <a16:creationId xmlns:a16="http://schemas.microsoft.com/office/drawing/2014/main" id="{7F8C4E36-FDB2-BE0D-2296-C65471224EBC}"/>
              </a:ext>
            </a:extLst>
          </p:cNvPr>
          <p:cNvPicPr>
            <a:picLocks noChangeAspect="1"/>
          </p:cNvPicPr>
          <p:nvPr/>
        </p:nvPicPr>
        <p:blipFill>
          <a:blip r:embed="rId2"/>
          <a:stretch>
            <a:fillRect/>
          </a:stretch>
        </p:blipFill>
        <p:spPr>
          <a:xfrm rot="856204">
            <a:off x="1307509" y="3375915"/>
            <a:ext cx="3721448" cy="247742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a:extLst>
              <a:ext uri="{FF2B5EF4-FFF2-40B4-BE49-F238E27FC236}">
                <a16:creationId xmlns:a16="http://schemas.microsoft.com/office/drawing/2014/main" id="{605943E0-09FD-5F53-8EFD-8C2905537BF6}"/>
              </a:ext>
            </a:extLst>
          </p:cNvPr>
          <p:cNvPicPr>
            <a:picLocks noChangeAspect="1"/>
          </p:cNvPicPr>
          <p:nvPr/>
        </p:nvPicPr>
        <p:blipFill>
          <a:blip r:embed="rId3"/>
          <a:stretch>
            <a:fillRect/>
          </a:stretch>
        </p:blipFill>
        <p:spPr>
          <a:xfrm rot="20787490">
            <a:off x="5095293" y="3982122"/>
            <a:ext cx="3208942" cy="20055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Picture 7">
            <a:extLst>
              <a:ext uri="{FF2B5EF4-FFF2-40B4-BE49-F238E27FC236}">
                <a16:creationId xmlns:a16="http://schemas.microsoft.com/office/drawing/2014/main" id="{0A260729-7FDC-0D5C-CDFD-802B8B21DCA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rot="496617">
            <a:off x="8487838" y="4292314"/>
            <a:ext cx="1954871" cy="18503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52140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573046" y="1725219"/>
            <a:ext cx="5094896" cy="461665"/>
          </a:xfrm>
          <a:prstGeom prst="rect">
            <a:avLst/>
          </a:prstGeom>
          <a:noFill/>
        </p:spPr>
        <p:txBody>
          <a:bodyPr wrap="square" rtlCol="1">
            <a:spAutoFit/>
          </a:bodyPr>
          <a:lstStyle/>
          <a:p>
            <a:r>
              <a:rPr lang="fa-IR" sz="2400" b="1" dirty="0">
                <a:latin typeface="Vazir" panose="020B0603030804020204" pitchFamily="34" charset="-78"/>
                <a:cs typeface="Vazir" panose="020B0603030804020204" pitchFamily="34" charset="-78"/>
              </a:rPr>
              <a:t>1. خوردن بیش از حد یا خیلی سریع</a:t>
            </a:r>
          </a:p>
        </p:txBody>
      </p:sp>
      <p:sp>
        <p:nvSpPr>
          <p:cNvPr id="4" name="Rectangle 3"/>
          <p:cNvSpPr/>
          <p:nvPr/>
        </p:nvSpPr>
        <p:spPr>
          <a:xfrm>
            <a:off x="6226386" y="2186884"/>
            <a:ext cx="5441556" cy="1200329"/>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خوردن بیش از حد یا خیلی سریع می‌تواند باعث شود معده شما بیش از اندازه طبیعی خود بزرگ شود.</a:t>
            </a:r>
          </a:p>
        </p:txBody>
      </p:sp>
      <p:pic>
        <p:nvPicPr>
          <p:cNvPr id="5" name="Picture 4"/>
          <p:cNvPicPr>
            <a:picLocks noChangeAspect="1"/>
          </p:cNvPicPr>
          <p:nvPr/>
        </p:nvPicPr>
        <p:blipFill>
          <a:blip r:embed="rId3"/>
          <a:stretch>
            <a:fillRect/>
          </a:stretch>
        </p:blipFill>
        <p:spPr>
          <a:xfrm rot="21101809">
            <a:off x="889495" y="1547799"/>
            <a:ext cx="4784517" cy="438580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Rectangle 7">
            <a:extLst>
              <a:ext uri="{FF2B5EF4-FFF2-40B4-BE49-F238E27FC236}">
                <a16:creationId xmlns:a16="http://schemas.microsoft.com/office/drawing/2014/main" id="{C52C1E1A-F65E-DBC5-9700-61890C48A8C6}"/>
              </a:ext>
            </a:extLst>
          </p:cNvPr>
          <p:cNvSpPr/>
          <p:nvPr/>
        </p:nvSpPr>
        <p:spPr>
          <a:xfrm>
            <a:off x="3999244" y="55911"/>
            <a:ext cx="8038682"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دلایل سکسکه</a:t>
            </a:r>
          </a:p>
        </p:txBody>
      </p:sp>
    </p:spTree>
    <p:extLst>
      <p:ext uri="{BB962C8B-B14F-4D97-AF65-F5344CB8AC3E}">
        <p14:creationId xmlns:p14="http://schemas.microsoft.com/office/powerpoint/2010/main" val="4978966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52852" y="1015772"/>
            <a:ext cx="2084225" cy="461665"/>
          </a:xfrm>
          <a:prstGeom prst="rect">
            <a:avLst/>
          </a:prstGeom>
          <a:noFill/>
        </p:spPr>
        <p:txBody>
          <a:bodyPr wrap="square" rtlCol="1">
            <a:spAutoFit/>
          </a:bodyPr>
          <a:lstStyle/>
          <a:p>
            <a:r>
              <a:rPr lang="fa-IR" sz="2400" b="1" dirty="0">
                <a:latin typeface="Vazir" panose="020B0603030804020204" pitchFamily="34" charset="-78"/>
                <a:cs typeface="Vazir" panose="020B0603030804020204" pitchFamily="34" charset="-78"/>
              </a:rPr>
              <a:t>2. بلعیدن هوا</a:t>
            </a:r>
          </a:p>
        </p:txBody>
      </p:sp>
      <p:sp>
        <p:nvSpPr>
          <p:cNvPr id="4" name="Rectangle 3"/>
          <p:cNvSpPr/>
          <p:nvPr/>
        </p:nvSpPr>
        <p:spPr>
          <a:xfrm>
            <a:off x="559560" y="1379394"/>
            <a:ext cx="11177517" cy="1373453"/>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معده شما می‌تواند در اثر بلع هوا منبسط شود که به دیافراگم فشار می‌آورد و باعث سکسکه می‌شود. این اتفاق می‌تواند به چندین روش مختلف رخ دهد، از جمله:</a:t>
            </a:r>
          </a:p>
        </p:txBody>
      </p:sp>
      <p:sp>
        <p:nvSpPr>
          <p:cNvPr id="5" name="Rectangle 4"/>
          <p:cNvSpPr/>
          <p:nvPr/>
        </p:nvSpPr>
        <p:spPr>
          <a:xfrm>
            <a:off x="6273424" y="3786326"/>
            <a:ext cx="5392713" cy="2065950"/>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حتی اگر متوجه نباشید، ممکن است هنگام جویدن آدامس هوا را ببلعید، به خصوص اگر هنگام جویدن دهان خود را باز کنید.</a:t>
            </a:r>
          </a:p>
        </p:txBody>
      </p:sp>
      <p:sp>
        <p:nvSpPr>
          <p:cNvPr id="8" name="Rectangle 7"/>
          <p:cNvSpPr/>
          <p:nvPr/>
        </p:nvSpPr>
        <p:spPr>
          <a:xfrm>
            <a:off x="9652853" y="3348479"/>
            <a:ext cx="2013284" cy="400110"/>
          </a:xfrm>
          <a:prstGeom prst="rect">
            <a:avLst/>
          </a:prstGeom>
          <a:noFill/>
        </p:spPr>
        <p:txBody>
          <a:bodyPr wrap="square" rtlCol="1">
            <a:spAutoFit/>
          </a:bodyPr>
          <a:lstStyle/>
          <a:p>
            <a:r>
              <a:rPr lang="fa-IR" sz="2000" b="1" dirty="0">
                <a:latin typeface="Vazir" panose="020B0603030804020204" pitchFamily="34" charset="-78"/>
                <a:cs typeface="Vazir" panose="020B0603030804020204" pitchFamily="34" charset="-78"/>
              </a:rPr>
              <a:t>آدامس جویدن: </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0775242">
            <a:off x="726674" y="3088520"/>
            <a:ext cx="4272941" cy="2802337"/>
          </a:xfrm>
          <a:prstGeom prst="round2DiagRect">
            <a:avLst>
              <a:gd name="adj1" fmla="val 16667"/>
              <a:gd name="adj2" fmla="val 50000"/>
            </a:avLst>
          </a:prstGeom>
          <a:ln w="88900" cap="sq">
            <a:solidFill>
              <a:srgbClr val="FFFFFF"/>
            </a:solidFill>
            <a:miter lim="800000"/>
          </a:ln>
          <a:effectLst>
            <a:outerShdw blurRad="254000" algn="tl" rotWithShape="0">
              <a:srgbClr val="000000">
                <a:alpha val="43000"/>
              </a:srgbClr>
            </a:outerShdw>
          </a:effectLst>
        </p:spPr>
      </p:pic>
      <p:sp>
        <p:nvSpPr>
          <p:cNvPr id="3" name="Rectangle 2">
            <a:extLst>
              <a:ext uri="{FF2B5EF4-FFF2-40B4-BE49-F238E27FC236}">
                <a16:creationId xmlns:a16="http://schemas.microsoft.com/office/drawing/2014/main" id="{B881AE5E-81D6-74EA-57CA-7773C7F19EDE}"/>
              </a:ext>
            </a:extLst>
          </p:cNvPr>
          <p:cNvSpPr/>
          <p:nvPr/>
        </p:nvSpPr>
        <p:spPr>
          <a:xfrm>
            <a:off x="3999244" y="55911"/>
            <a:ext cx="8038682"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دلایل سکسکه</a:t>
            </a:r>
          </a:p>
        </p:txBody>
      </p:sp>
    </p:spTree>
    <p:extLst>
      <p:ext uri="{BB962C8B-B14F-4D97-AF65-F5344CB8AC3E}">
        <p14:creationId xmlns:p14="http://schemas.microsoft.com/office/powerpoint/2010/main" val="12501933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85263" y="1291463"/>
            <a:ext cx="6152663" cy="2065950"/>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بلعیدن حباب‌های دی اکسید کربن در نوشیدنی‌هایی مانند نوشابه‌های گازدار و سلتزر می‌تواند معده شما را پر از گاز کرده و باعث آروغ یا سکسکه شود.</a:t>
            </a:r>
          </a:p>
        </p:txBody>
      </p:sp>
      <p:sp>
        <p:nvSpPr>
          <p:cNvPr id="3" name="Rectangle 2"/>
          <p:cNvSpPr/>
          <p:nvPr/>
        </p:nvSpPr>
        <p:spPr>
          <a:xfrm>
            <a:off x="9817446" y="891353"/>
            <a:ext cx="2220480" cy="400110"/>
          </a:xfrm>
          <a:prstGeom prst="rect">
            <a:avLst/>
          </a:prstGeom>
          <a:noFill/>
        </p:spPr>
        <p:txBody>
          <a:bodyPr wrap="square" rtlCol="1">
            <a:spAutoFit/>
          </a:bodyPr>
          <a:lstStyle/>
          <a:p>
            <a:r>
              <a:rPr lang="fa-IR" sz="2000" b="1" dirty="0">
                <a:latin typeface="Vazir" panose="020B0603030804020204" pitchFamily="34" charset="-78"/>
                <a:cs typeface="Vazir" panose="020B0603030804020204" pitchFamily="34" charset="-78"/>
              </a:rPr>
              <a:t>نوشیدنی‌های گازدار: </a:t>
            </a:r>
          </a:p>
        </p:txBody>
      </p:sp>
      <p:sp>
        <p:nvSpPr>
          <p:cNvPr id="4" name="Rectangle 3"/>
          <p:cNvSpPr/>
          <p:nvPr/>
        </p:nvSpPr>
        <p:spPr>
          <a:xfrm>
            <a:off x="4189117" y="4687427"/>
            <a:ext cx="1705916" cy="400110"/>
          </a:xfrm>
          <a:prstGeom prst="rect">
            <a:avLst/>
          </a:prstGeom>
          <a:noFill/>
        </p:spPr>
        <p:txBody>
          <a:bodyPr wrap="square" rtlCol="1">
            <a:spAutoFit/>
          </a:bodyPr>
          <a:lstStyle/>
          <a:p>
            <a:r>
              <a:rPr lang="fa-IR" sz="2000" b="1" dirty="0">
                <a:latin typeface="Vazir" panose="020B0603030804020204" pitchFamily="34" charset="-78"/>
                <a:cs typeface="Vazir" panose="020B0603030804020204" pitchFamily="34" charset="-78"/>
              </a:rPr>
              <a:t>سیگار کشیدن: </a:t>
            </a:r>
          </a:p>
        </p:txBody>
      </p:sp>
      <p:sp>
        <p:nvSpPr>
          <p:cNvPr id="5" name="Rectangle 4"/>
          <p:cNvSpPr/>
          <p:nvPr/>
        </p:nvSpPr>
        <p:spPr>
          <a:xfrm>
            <a:off x="632456" y="5087537"/>
            <a:ext cx="5262577" cy="1373453"/>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افرادی که سیگار می‌کشند دائما هوا را می‌بلعند که ممکن است باعث سکسکه شود.</a:t>
            </a:r>
          </a:p>
        </p:txBody>
      </p:sp>
      <p:pic>
        <p:nvPicPr>
          <p:cNvPr id="6" name="Picture 5"/>
          <p:cNvPicPr>
            <a:picLocks noChangeAspect="1"/>
          </p:cNvPicPr>
          <p:nvPr/>
        </p:nvPicPr>
        <p:blipFill>
          <a:blip r:embed="rId2"/>
          <a:stretch>
            <a:fillRect/>
          </a:stretch>
        </p:blipFill>
        <p:spPr>
          <a:xfrm rot="535781">
            <a:off x="7343834" y="3911439"/>
            <a:ext cx="4290451" cy="24516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3"/>
          <a:stretch>
            <a:fillRect/>
          </a:stretch>
        </p:blipFill>
        <p:spPr>
          <a:xfrm rot="20481353">
            <a:off x="1358347" y="1518007"/>
            <a:ext cx="3605015" cy="24634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Rectangle 7">
            <a:extLst>
              <a:ext uri="{FF2B5EF4-FFF2-40B4-BE49-F238E27FC236}">
                <a16:creationId xmlns:a16="http://schemas.microsoft.com/office/drawing/2014/main" id="{3A3A4D80-01E5-9218-B464-E6F24AC60172}"/>
              </a:ext>
            </a:extLst>
          </p:cNvPr>
          <p:cNvSpPr/>
          <p:nvPr/>
        </p:nvSpPr>
        <p:spPr>
          <a:xfrm>
            <a:off x="3999244" y="55911"/>
            <a:ext cx="8038682"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دلایل سکسکه</a:t>
            </a:r>
          </a:p>
        </p:txBody>
      </p:sp>
    </p:spTree>
    <p:extLst>
      <p:ext uri="{BB962C8B-B14F-4D97-AF65-F5344CB8AC3E}">
        <p14:creationId xmlns:p14="http://schemas.microsoft.com/office/powerpoint/2010/main" val="500096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02734" y="1823698"/>
            <a:ext cx="5102662" cy="4143442"/>
          </a:xfrm>
          <a:prstGeom prst="rect">
            <a:avLst/>
          </a:prstGeom>
        </p:spPr>
        <p:txBody>
          <a:bodyPr wrap="square">
            <a:spAutoFit/>
          </a:bodyPr>
          <a:lstStyle/>
          <a:p>
            <a:pPr algn="just">
              <a:lnSpc>
                <a:spcPct val="250000"/>
              </a:lnSpc>
            </a:pPr>
            <a:r>
              <a:rPr lang="fa-IR" dirty="0">
                <a:latin typeface="Vazir" panose="020B0603030804020204" pitchFamily="34" charset="-78"/>
                <a:cs typeface="Vazir" panose="020B0603030804020204" pitchFamily="34" charset="-78"/>
              </a:rPr>
              <a:t>سریع غذا خوردن میزان هوایی را که می‌بلعید افزایش می‌دهد.</a:t>
            </a:r>
          </a:p>
          <a:p>
            <a:pPr algn="just">
              <a:lnSpc>
                <a:spcPct val="250000"/>
              </a:lnSpc>
            </a:pPr>
            <a:r>
              <a:rPr lang="fa-IR" dirty="0">
                <a:latin typeface="Vazir" panose="020B0603030804020204" pitchFamily="34" charset="-78"/>
                <a:cs typeface="Vazir" panose="020B0603030804020204" pitchFamily="34" charset="-78"/>
              </a:rPr>
              <a:t>اگر بیش از حد هوا بلعیده اید، آروغ زدن ممکن است به آزاد شدن مقداری از آن کمک کند، اما باید تا زمان فروکش کردن سکسکه، جویدن آدامس، نوشیدن نوشابه یا سیگار کشیدن را متوقف کنید.</a:t>
            </a:r>
          </a:p>
        </p:txBody>
      </p:sp>
      <p:sp>
        <p:nvSpPr>
          <p:cNvPr id="3" name="Rectangle 2"/>
          <p:cNvSpPr/>
          <p:nvPr/>
        </p:nvSpPr>
        <p:spPr>
          <a:xfrm>
            <a:off x="10151390" y="1434076"/>
            <a:ext cx="1754006" cy="400110"/>
          </a:xfrm>
          <a:prstGeom prst="rect">
            <a:avLst/>
          </a:prstGeom>
          <a:noFill/>
        </p:spPr>
        <p:txBody>
          <a:bodyPr wrap="square" rtlCol="1">
            <a:spAutoFit/>
          </a:bodyPr>
          <a:lstStyle/>
          <a:p>
            <a:r>
              <a:rPr lang="fa-IR" sz="2000" b="1" dirty="0">
                <a:latin typeface="Vazir" panose="020B0603030804020204" pitchFamily="34" charset="-78"/>
                <a:cs typeface="Vazir" panose="020B0603030804020204" pitchFamily="34" charset="-78"/>
              </a:rPr>
              <a:t>تند غذا خوردن: </a:t>
            </a:r>
          </a:p>
        </p:txBody>
      </p:sp>
      <p:pic>
        <p:nvPicPr>
          <p:cNvPr id="4" name="Picture 3"/>
          <p:cNvPicPr>
            <a:picLocks noChangeAspect="1"/>
          </p:cNvPicPr>
          <p:nvPr/>
        </p:nvPicPr>
        <p:blipFill>
          <a:blip r:embed="rId2"/>
          <a:stretch>
            <a:fillRect/>
          </a:stretch>
        </p:blipFill>
        <p:spPr>
          <a:xfrm rot="20805431">
            <a:off x="1420856" y="2092220"/>
            <a:ext cx="4368775" cy="318192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 name="Rectangle 4">
            <a:extLst>
              <a:ext uri="{FF2B5EF4-FFF2-40B4-BE49-F238E27FC236}">
                <a16:creationId xmlns:a16="http://schemas.microsoft.com/office/drawing/2014/main" id="{28EC9491-F8FC-70DE-AD04-8D562D1E981E}"/>
              </a:ext>
            </a:extLst>
          </p:cNvPr>
          <p:cNvSpPr/>
          <p:nvPr/>
        </p:nvSpPr>
        <p:spPr>
          <a:xfrm>
            <a:off x="3999244" y="55911"/>
            <a:ext cx="8038682" cy="584775"/>
          </a:xfrm>
          <a:prstGeom prst="rect">
            <a:avLst/>
          </a:prstGeom>
          <a:noFill/>
        </p:spPr>
        <p:txBody>
          <a:bodyPr wrap="square" rtlCol="1">
            <a:spAutoFit/>
          </a:bodyPr>
          <a:lstStyle/>
          <a:p>
            <a:r>
              <a:rPr lang="fa-IR" sz="3200" b="1" dirty="0">
                <a:solidFill>
                  <a:schemeClr val="bg1"/>
                </a:solidFill>
                <a:latin typeface="Vazir" panose="020B0603030804020204" pitchFamily="34" charset="-78"/>
                <a:cs typeface="Vazir" panose="020B0603030804020204" pitchFamily="34" charset="-78"/>
              </a:rPr>
              <a:t>دلایل سکسکه</a:t>
            </a:r>
          </a:p>
        </p:txBody>
      </p:sp>
    </p:spTree>
    <p:extLst>
      <p:ext uri="{BB962C8B-B14F-4D97-AF65-F5344CB8AC3E}">
        <p14:creationId xmlns:p14="http://schemas.microsoft.com/office/powerpoint/2010/main" val="42827495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سکسکه</Template>
  <TotalTime>55</TotalTime>
  <Words>1306</Words>
  <Application>Microsoft Office PowerPoint</Application>
  <PresentationFormat>Widescreen</PresentationFormat>
  <Paragraphs>90</Paragraphs>
  <Slides>28</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Mobotop</cp:lastModifiedBy>
  <cp:revision>16</cp:revision>
  <dcterms:created xsi:type="dcterms:W3CDTF">2024-05-19T05:25:34Z</dcterms:created>
  <dcterms:modified xsi:type="dcterms:W3CDTF">2024-05-27T16:06:20Z</dcterms:modified>
</cp:coreProperties>
</file>