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7"/>
  </p:handoutMasterIdLst>
  <p:sldIdLst>
    <p:sldId id="309" r:id="rId2"/>
    <p:sldId id="256" r:id="rId3"/>
    <p:sldId id="257" r:id="rId4"/>
    <p:sldId id="303" r:id="rId5"/>
    <p:sldId id="267" r:id="rId6"/>
    <p:sldId id="304" r:id="rId7"/>
    <p:sldId id="268" r:id="rId8"/>
    <p:sldId id="305" r:id="rId9"/>
    <p:sldId id="269" r:id="rId10"/>
    <p:sldId id="306" r:id="rId11"/>
    <p:sldId id="270" r:id="rId12"/>
    <p:sldId id="307"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9F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117D46-741D-FE58-387A-9CC8367CBB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40994CA-ECBB-96E6-8036-AA5CAE9A626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3C4DC7-F5B0-44F6-BB0D-50B71FAE084B}" type="datetimeFigureOut">
              <a:rPr lang="en-US" smtClean="0"/>
              <a:t>5/30/2024</a:t>
            </a:fld>
            <a:endParaRPr lang="en-US"/>
          </a:p>
        </p:txBody>
      </p:sp>
      <p:sp>
        <p:nvSpPr>
          <p:cNvPr id="4" name="Footer Placeholder 3">
            <a:extLst>
              <a:ext uri="{FF2B5EF4-FFF2-40B4-BE49-F238E27FC236}">
                <a16:creationId xmlns:a16="http://schemas.microsoft.com/office/drawing/2014/main" id="{0789EDED-728D-3768-83E2-0C90AF1945E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4B11CD-88E7-9502-4EA0-4FB3963DC8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6653852-1B38-4076-9465-2DFAF9A79D2E}" type="slidenum">
              <a:rPr lang="en-US" smtClean="0"/>
              <a:t>‹#›</a:t>
            </a:fld>
            <a:endParaRPr lang="en-US"/>
          </a:p>
        </p:txBody>
      </p:sp>
    </p:spTree>
    <p:extLst>
      <p:ext uri="{BB962C8B-B14F-4D97-AF65-F5344CB8AC3E}">
        <p14:creationId xmlns:p14="http://schemas.microsoft.com/office/powerpoint/2010/main" val="234191061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7E136C-9130-8076-3CC9-EF1C06CD53FD}"/>
              </a:ext>
            </a:extLst>
          </p:cNvPr>
          <p:cNvSpPr/>
          <p:nvPr userDrawn="1"/>
        </p:nvSpPr>
        <p:spPr>
          <a:xfrm>
            <a:off x="0" y="1"/>
            <a:ext cx="12192000" cy="6858000"/>
          </a:xfrm>
          <a:prstGeom prst="rect">
            <a:avLst/>
          </a:prstGeom>
          <a:noFill/>
          <a:ln w="38100">
            <a:solidFill>
              <a:srgbClr val="239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6DC7A3C-548A-BD7F-3C19-009ECFF33F8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4307" y="87214"/>
            <a:ext cx="822691" cy="747286"/>
          </a:xfrm>
          <a:prstGeom prst="rect">
            <a:avLst/>
          </a:prstGeom>
        </p:spPr>
      </p:pic>
      <p:cxnSp>
        <p:nvCxnSpPr>
          <p:cNvPr id="9" name="Straight Connector 8">
            <a:extLst>
              <a:ext uri="{FF2B5EF4-FFF2-40B4-BE49-F238E27FC236}">
                <a16:creationId xmlns:a16="http://schemas.microsoft.com/office/drawing/2014/main" id="{2D3D04E4-0389-1F1E-9069-B603CDA259B1}"/>
              </a:ext>
            </a:extLst>
          </p:cNvPr>
          <p:cNvCxnSpPr>
            <a:cxnSpLocks/>
          </p:cNvCxnSpPr>
          <p:nvPr userDrawn="1"/>
        </p:nvCxnSpPr>
        <p:spPr>
          <a:xfrm>
            <a:off x="11034943" y="230038"/>
            <a:ext cx="0" cy="461639"/>
          </a:xfrm>
          <a:prstGeom prst="line">
            <a:avLst/>
          </a:prstGeom>
          <a:ln w="38100">
            <a:solidFill>
              <a:srgbClr val="239F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3831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7E136C-9130-8076-3CC9-EF1C06CD53FD}"/>
              </a:ext>
            </a:extLst>
          </p:cNvPr>
          <p:cNvSpPr/>
          <p:nvPr userDrawn="1"/>
        </p:nvSpPr>
        <p:spPr>
          <a:xfrm>
            <a:off x="0" y="1"/>
            <a:ext cx="12192000" cy="6858000"/>
          </a:xfrm>
          <a:prstGeom prst="rect">
            <a:avLst/>
          </a:prstGeom>
          <a:noFill/>
          <a:ln w="38100">
            <a:solidFill>
              <a:srgbClr val="239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4334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8094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4DE0EE-74BF-2B1A-FE6A-3BB060124E6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60332" y="108408"/>
            <a:ext cx="5897371" cy="6641184"/>
          </a:xfrm>
          <a:prstGeom prst="rect">
            <a:avLst/>
          </a:prstGeom>
        </p:spPr>
      </p:pic>
      <p:sp>
        <p:nvSpPr>
          <p:cNvPr id="6" name="Rectangle 5">
            <a:extLst>
              <a:ext uri="{FF2B5EF4-FFF2-40B4-BE49-F238E27FC236}">
                <a16:creationId xmlns:a16="http://schemas.microsoft.com/office/drawing/2014/main" id="{088B1015-118C-A5B5-5175-F8CF70639AE1}"/>
              </a:ext>
            </a:extLst>
          </p:cNvPr>
          <p:cNvSpPr/>
          <p:nvPr/>
        </p:nvSpPr>
        <p:spPr>
          <a:xfrm>
            <a:off x="821994" y="2800022"/>
            <a:ext cx="4041914" cy="421654"/>
          </a:xfrm>
          <a:prstGeom prst="rect">
            <a:avLst/>
          </a:prstGeom>
        </p:spPr>
        <p:txBody>
          <a:bodyPr wrap="square">
            <a:spAutoFit/>
          </a:bodyPr>
          <a:lstStyle/>
          <a:p>
            <a:pPr algn="ctr" rtl="1">
              <a:lnSpc>
                <a:spcPct val="107000"/>
              </a:lnSpc>
              <a:spcAft>
                <a:spcPts val="800"/>
              </a:spcAft>
            </a:pPr>
            <a:r>
              <a:rPr lang="fa-IR" sz="2000" b="1" dirty="0">
                <a:solidFill>
                  <a:srgbClr val="00B150"/>
                </a:solidFill>
                <a:latin typeface="Vazir" panose="020B0603030804020204" pitchFamily="34" charset="-78"/>
                <a:cs typeface="B Titr" panose="00000700000000000000" pitchFamily="2" charset="-78"/>
              </a:rPr>
              <a:t>موضوع: </a:t>
            </a:r>
            <a:r>
              <a:rPr lang="fa-IR" sz="2000" b="1" dirty="0">
                <a:latin typeface="Vazir" panose="020B0603030804020204" pitchFamily="34" charset="-78"/>
                <a:cs typeface="B Titr" panose="00000700000000000000" pitchFamily="2" charset="-78"/>
              </a:rPr>
              <a:t>آزادسازی خرمشهر</a:t>
            </a:r>
            <a:endParaRPr lang="en-US" sz="2000" b="1" dirty="0">
              <a:latin typeface="Vazir"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CDF170B5-5EE0-2BEF-54C4-F2B185C4A7EE}"/>
              </a:ext>
            </a:extLst>
          </p:cNvPr>
          <p:cNvSpPr/>
          <p:nvPr/>
        </p:nvSpPr>
        <p:spPr>
          <a:xfrm>
            <a:off x="821994" y="3717381"/>
            <a:ext cx="4041914" cy="421654"/>
          </a:xfrm>
          <a:prstGeom prst="rect">
            <a:avLst/>
          </a:prstGeom>
        </p:spPr>
        <p:txBody>
          <a:bodyPr wrap="square">
            <a:spAutoFit/>
          </a:bodyPr>
          <a:lstStyle/>
          <a:p>
            <a:pPr algn="ctr" rtl="1">
              <a:lnSpc>
                <a:spcPct val="107000"/>
              </a:lnSpc>
              <a:spcAft>
                <a:spcPts val="800"/>
              </a:spcAft>
            </a:pPr>
            <a:r>
              <a:rPr lang="fa-IR" sz="2000" b="1" dirty="0">
                <a:solidFill>
                  <a:srgbClr val="00B150"/>
                </a:solidFill>
                <a:latin typeface="Vazir" panose="020B0603030804020204" pitchFamily="34" charset="-78"/>
                <a:cs typeface="B Titr" panose="00000700000000000000" pitchFamily="2" charset="-78"/>
              </a:rPr>
              <a:t>استاد راهنما:  </a:t>
            </a:r>
            <a:r>
              <a:rPr lang="fa-IR" sz="2000" b="1" dirty="0">
                <a:latin typeface="Vazir" panose="020B0603030804020204" pitchFamily="34" charset="-78"/>
                <a:cs typeface="B Titr" panose="00000700000000000000" pitchFamily="2" charset="-78"/>
              </a:rPr>
              <a:t>دکتر علیرضا عزیزی</a:t>
            </a:r>
            <a:endParaRPr lang="en-US" sz="2000" b="1" dirty="0">
              <a:latin typeface="Vazir"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E3195A50-BDC6-5414-910B-FC1AED041231}"/>
              </a:ext>
            </a:extLst>
          </p:cNvPr>
          <p:cNvSpPr/>
          <p:nvPr/>
        </p:nvSpPr>
        <p:spPr>
          <a:xfrm>
            <a:off x="821994" y="4634740"/>
            <a:ext cx="4041914" cy="421654"/>
          </a:xfrm>
          <a:prstGeom prst="rect">
            <a:avLst/>
          </a:prstGeom>
        </p:spPr>
        <p:txBody>
          <a:bodyPr wrap="square">
            <a:spAutoFit/>
          </a:bodyPr>
          <a:lstStyle/>
          <a:p>
            <a:pPr algn="ctr" rtl="1">
              <a:lnSpc>
                <a:spcPct val="107000"/>
              </a:lnSpc>
              <a:spcAft>
                <a:spcPts val="800"/>
              </a:spcAft>
            </a:pPr>
            <a:r>
              <a:rPr lang="fa-IR" sz="2000" b="1" dirty="0">
                <a:solidFill>
                  <a:srgbClr val="00B150"/>
                </a:solidFill>
                <a:latin typeface="Vazir" panose="020B0603030804020204" pitchFamily="34" charset="-78"/>
                <a:cs typeface="B Titr" panose="00000700000000000000" pitchFamily="2" charset="-78"/>
              </a:rPr>
              <a:t>پژوهشگر: </a:t>
            </a:r>
            <a:r>
              <a:rPr lang="fa-IR" sz="2000" b="1" dirty="0">
                <a:latin typeface="Vazir" panose="020B0603030804020204" pitchFamily="34" charset="-78"/>
                <a:cs typeface="B Titr" panose="00000700000000000000" pitchFamily="2" charset="-78"/>
              </a:rPr>
              <a:t>محمد جواد عزیزی</a:t>
            </a:r>
            <a:endParaRPr lang="en-US" sz="2000" b="1" dirty="0">
              <a:latin typeface="Vazir" panose="020B0603030804020204" pitchFamily="34" charset="-78"/>
              <a:cs typeface="B Titr" panose="00000700000000000000" pitchFamily="2" charset="-78"/>
            </a:endParaRPr>
          </a:p>
        </p:txBody>
      </p:sp>
      <p:sp>
        <p:nvSpPr>
          <p:cNvPr id="9" name="Rectangle 8">
            <a:extLst>
              <a:ext uri="{FF2B5EF4-FFF2-40B4-BE49-F238E27FC236}">
                <a16:creationId xmlns:a16="http://schemas.microsoft.com/office/drawing/2014/main" id="{073F8ABE-8A74-5439-665E-D9F23CD50E69}"/>
              </a:ext>
            </a:extLst>
          </p:cNvPr>
          <p:cNvSpPr/>
          <p:nvPr/>
        </p:nvSpPr>
        <p:spPr>
          <a:xfrm>
            <a:off x="821994" y="5552097"/>
            <a:ext cx="4041914" cy="421654"/>
          </a:xfrm>
          <a:prstGeom prst="rect">
            <a:avLst/>
          </a:prstGeom>
        </p:spPr>
        <p:txBody>
          <a:bodyPr wrap="square">
            <a:spAutoFit/>
          </a:bodyPr>
          <a:lstStyle/>
          <a:p>
            <a:pPr algn="ctr" rtl="1">
              <a:lnSpc>
                <a:spcPct val="107000"/>
              </a:lnSpc>
              <a:spcAft>
                <a:spcPts val="800"/>
              </a:spcAft>
            </a:pPr>
            <a:r>
              <a:rPr lang="fa-IR" sz="2000" b="1" dirty="0">
                <a:solidFill>
                  <a:srgbClr val="00B150"/>
                </a:solidFill>
                <a:latin typeface="Vazir" panose="020B0603030804020204" pitchFamily="34" charset="-78"/>
                <a:cs typeface="B Titr" panose="00000700000000000000" pitchFamily="2" charset="-78"/>
              </a:rPr>
              <a:t>تاریخ ارائه: </a:t>
            </a:r>
            <a:r>
              <a:rPr lang="fa-IR" sz="2000" b="1" dirty="0">
                <a:latin typeface="Vazir" panose="020B0603030804020204" pitchFamily="34" charset="-78"/>
                <a:cs typeface="B Titr" panose="00000700000000000000" pitchFamily="2" charset="-78"/>
              </a:rPr>
              <a:t>.........</a:t>
            </a:r>
            <a:endParaRPr lang="en-US" sz="2000" b="1" dirty="0">
              <a:latin typeface="Vazir" panose="020B0603030804020204" pitchFamily="34" charset="-78"/>
              <a:cs typeface="B Titr" panose="00000700000000000000" pitchFamily="2" charset="-78"/>
            </a:endParaRPr>
          </a:p>
        </p:txBody>
      </p:sp>
      <p:pic>
        <p:nvPicPr>
          <p:cNvPr id="10" name="Graphic 9">
            <a:extLst>
              <a:ext uri="{FF2B5EF4-FFF2-40B4-BE49-F238E27FC236}">
                <a16:creationId xmlns:a16="http://schemas.microsoft.com/office/drawing/2014/main" id="{77E3EE73-10F6-5755-22DE-C91D0E08E9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03946" y="640248"/>
            <a:ext cx="1216677" cy="1911921"/>
          </a:xfrm>
          <a:prstGeom prst="rect">
            <a:avLst/>
          </a:prstGeom>
        </p:spPr>
      </p:pic>
    </p:spTree>
    <p:extLst>
      <p:ext uri="{BB962C8B-B14F-4D97-AF65-F5344CB8AC3E}">
        <p14:creationId xmlns:p14="http://schemas.microsoft.com/office/powerpoint/2010/main" val="1021422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3540" y="773415"/>
            <a:ext cx="5418161" cy="5528437"/>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با ایثار</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مقاومت نیروی زمینی ارتش در مرزها و نیروی هوایی در جای‌جای فضای ایران و نیروی دریایی ارتش در خلیج فارس و نیروهای سپاه پاسداران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مردمی، نقشه‌های خائنانه دشمن تا حد زیادی نقش برآب شد در این حماسه، نقش زنان ازجمله سیده‌زهرا حسینی، شهناز حاجی‌شاه و شهناز محمدی برجسته است. اینان از مراکز پشتیبانی، بیمارستان و گلزار شهدا تا خطوط مقدم درگیری، فعال بودند.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703998">
            <a:off x="6987153" y="3990967"/>
            <a:ext cx="3221059" cy="241579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stretch>
            <a:fillRect/>
          </a:stretch>
        </p:blipFill>
        <p:spPr>
          <a:xfrm rot="729073">
            <a:off x="8070989" y="1495261"/>
            <a:ext cx="3567145" cy="237809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Rectangle 2">
            <a:extLst>
              <a:ext uri="{FF2B5EF4-FFF2-40B4-BE49-F238E27FC236}">
                <a16:creationId xmlns:a16="http://schemas.microsoft.com/office/drawing/2014/main" id="{D45B1146-176A-7E86-645A-960A50F3A70C}"/>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566038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91293" y="1326504"/>
            <a:ext cx="5294382" cy="4835939"/>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خرمشهر در ۲۳ و ۲۴ مهر ۱۳۵۹ شاهد شدیدترین درگیری‌ها بود. مدافعان، دشمن را در پشت دروازه‌های شهر متوقف کردند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دشمن با پشتیبانی زره‌پوش و آتش سنگین و راهنمایی ستون پنجم به شهر نفوذ کرد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مسجد جامع شهر کانون مقاومت مردمی بود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همه هماهنگی‌ها ازجمله تبادل اخبار، تجهیز، آموزش رزمندگان و مداوای فوری و موقت مجروحان همگی در آن صورت می‌گرفت.</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rot="445275">
            <a:off x="787718" y="1635744"/>
            <a:ext cx="5004903" cy="33389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Rectangle 3">
            <a:extLst>
              <a:ext uri="{FF2B5EF4-FFF2-40B4-BE49-F238E27FC236}">
                <a16:creationId xmlns:a16="http://schemas.microsoft.com/office/drawing/2014/main" id="{0B80C6C8-1272-BE85-FF81-4D6E4037AAAB}"/>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75787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553" y="881292"/>
            <a:ext cx="5884908" cy="230832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تا آنکه عراقی‌ها بر مرکز و پل خرمشهر مسلط شدند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خرمشهر پس از مقاومتی ۳۵روزه در ۴ آبان ۱۳۵۹ به تصرف کامل بعثی‌ها درآمد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افسران بعثی پیروزی خود را جشن گرفتند و بر دیوار شهر جمله «جئنا لنبقی» (آمده‌ایم تا بمانیم) را نوشتند.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75478">
            <a:off x="7833346" y="1338541"/>
            <a:ext cx="3047012" cy="251895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Rectangle 3"/>
          <p:cNvSpPr/>
          <p:nvPr/>
        </p:nvSpPr>
        <p:spPr>
          <a:xfrm>
            <a:off x="5495827" y="4359591"/>
            <a:ext cx="6166255" cy="2308324"/>
          </a:xfrm>
          <a:prstGeom prst="rect">
            <a:avLst/>
          </a:prstGeom>
        </p:spPr>
        <p:txBody>
          <a:bodyPr wrap="square">
            <a:spAutoFit/>
          </a:bodyPr>
          <a:lstStyle/>
          <a:p>
            <a:pPr algn="justLow" rtl="1">
              <a:lnSpc>
                <a:spcPct val="200000"/>
              </a:lnSpc>
            </a:pP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اشغالگران نام شهر را مُحَمَّره گذاشتند و به شکنجه و اعدام مدافعان شهر پرداختند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اموال دولت و مردم به غارت رفت و این شهر بندریِ زیبا به ویرانه‌ای تبدیل شد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صدام حسین بهترین افراد ارتش خود را به خرمشهر برد و سنگرهای استواری در آن بنا کرد.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83859">
            <a:off x="1579493" y="3783339"/>
            <a:ext cx="3148723" cy="24841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Rectangle 5">
            <a:extLst>
              <a:ext uri="{FF2B5EF4-FFF2-40B4-BE49-F238E27FC236}">
                <a16:creationId xmlns:a16="http://schemas.microsoft.com/office/drawing/2014/main" id="{A013147B-81CD-A5B1-FD5F-6D9063B25D68}"/>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723674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2911" y="1077884"/>
            <a:ext cx="11246177" cy="2862322"/>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حالی‌که ممکن بود سقوط خرمشهر روحیه مردم</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رزمندگان را سست کند، امام‌خمینی بحران خرمشهر را پیامد طبیعی جنگ خواند و در برابر خبر سقوط خرمشهر به سیدمحمد غرضی، استاندار خوزستان، گفت: «جنگ است؛ آقا، جنگ است» ایشان مقاومت مردم ایران در مقابله با دشمن را ستود و تأکید کرد جمهوری اسلامی ایران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به تکلیف عمل می‌کند و در همه حال پیروز است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ایشان از خرمشهر به خونین‌شهر یاد کرد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ستاد تبلیغات شورای عالی دفاع نیز به سبب مقاومت‌های رزمندگان و شهدای مظلوم، آن را خونین‌شهر نامید.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sp>
        <p:nvSpPr>
          <p:cNvPr id="5" name="Rectangle 4">
            <a:extLst>
              <a:ext uri="{FF2B5EF4-FFF2-40B4-BE49-F238E27FC236}">
                <a16:creationId xmlns:a16="http://schemas.microsoft.com/office/drawing/2014/main" id="{26E0C876-56C2-E329-6B28-2CE91C92DD5E}"/>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CCE9970A-FB39-0C44-411B-7995B9093033}"/>
              </a:ext>
            </a:extLst>
          </p:cNvPr>
          <p:cNvPicPr>
            <a:picLocks noChangeAspect="1"/>
          </p:cNvPicPr>
          <p:nvPr/>
        </p:nvPicPr>
        <p:blipFill>
          <a:blip r:embed="rId2"/>
          <a:stretch>
            <a:fillRect/>
          </a:stretch>
        </p:blipFill>
        <p:spPr>
          <a:xfrm rot="415891">
            <a:off x="875486" y="3836740"/>
            <a:ext cx="3564298" cy="23761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F91A5D2B-0968-1BE5-F4FD-CAB32CFED7F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0598523">
            <a:off x="8436503" y="3803547"/>
            <a:ext cx="2952924" cy="2350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15204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4780" y="1122844"/>
            <a:ext cx="11445124" cy="1131079"/>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اشغال خرمشهر</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۴ آبان ۱۳۵۹/ ۲۶ اکتبر ۱۹۸۰، برای عراق</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حامیان منطقه‌ای و بین المللی آن فرصتی فراهم شد. تا ضمن فرسایش توان نظامی ایران، خواست خود را برای پایان دادن به جنگ، به دولت ایران تحمیل کنند.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966487" y="2646888"/>
            <a:ext cx="5854890" cy="3520253"/>
          </a:xfrm>
          <a:prstGeom prst="rect">
            <a:avLst/>
          </a:prstGeom>
          <a:ln>
            <a:noFill/>
          </a:ln>
          <a:effectLst>
            <a:softEdge rad="112500"/>
          </a:effectLst>
        </p:spPr>
      </p:pic>
      <p:sp>
        <p:nvSpPr>
          <p:cNvPr id="7" name="Rectangle 6">
            <a:extLst>
              <a:ext uri="{FF2B5EF4-FFF2-40B4-BE49-F238E27FC236}">
                <a16:creationId xmlns:a16="http://schemas.microsoft.com/office/drawing/2014/main" id="{D3B49D18-11F6-CED5-DBAF-D7E023C2D3BF}"/>
              </a:ext>
            </a:extLst>
          </p:cNvPr>
          <p:cNvSpPr/>
          <p:nvPr/>
        </p:nvSpPr>
        <p:spPr>
          <a:xfrm>
            <a:off x="6353666" y="206659"/>
            <a:ext cx="4703975" cy="523220"/>
          </a:xfrm>
          <a:prstGeom prst="rect">
            <a:avLst/>
          </a:prstGeom>
        </p:spPr>
        <p:txBody>
          <a:bodyPr wrap="square">
            <a:spAutoFit/>
          </a:bodyPr>
          <a:lstStyle/>
          <a:p>
            <a:r>
              <a:rPr lang="fa-IR" sz="2800" b="1" dirty="0">
                <a:solidFill>
                  <a:srgbClr val="239F40"/>
                </a:solidFill>
                <a:latin typeface="Vazir" panose="020B0603030804020204" pitchFamily="34" charset="-78"/>
                <a:cs typeface="Vazir" panose="020B0603030804020204" pitchFamily="34" charset="-78"/>
              </a:rPr>
              <a:t>موقیعت خرمشهر پس از اشغال</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1192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6507" y="1585011"/>
            <a:ext cx="4703976" cy="4143442"/>
          </a:xfrm>
          <a:prstGeom prst="rect">
            <a:avLst/>
          </a:prstGeom>
        </p:spPr>
        <p:txBody>
          <a:bodyPr wrap="square">
            <a:spAutoFit/>
          </a:bodyPr>
          <a:lstStyle/>
          <a:p>
            <a:pPr algn="justLow" rtl="1">
              <a:lnSpc>
                <a:spcPct val="250000"/>
              </a:lnSpc>
            </a:pP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ایران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اجرای عملیات موفقیت‌آمیز فتح المبین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فروردین ۱۳۶۱/ مارس ۱۹۸۲، درصدد آزادسازی کامل مناطق اشغالی برآمد و عملیات بیت المقدس</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با این هدف آغاز شد. اما اهمیت راهبردی خرمشهر برای دو کشور و گستردگی منطقه عملیاتی سبب طولانی شدن آن گردید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p:txBody>
      </p:sp>
      <p:pic>
        <p:nvPicPr>
          <p:cNvPr id="3" name="Picture 2"/>
          <p:cNvPicPr>
            <a:picLocks noChangeAspect="1"/>
          </p:cNvPicPr>
          <p:nvPr/>
        </p:nvPicPr>
        <p:blipFill>
          <a:blip r:embed="rId2"/>
          <a:stretch>
            <a:fillRect/>
          </a:stretch>
        </p:blipFill>
        <p:spPr>
          <a:xfrm rot="20934690">
            <a:off x="725158" y="2170800"/>
            <a:ext cx="5447408" cy="3062403"/>
          </a:xfrm>
          <a:prstGeom prst="ellipse">
            <a:avLst/>
          </a:prstGeom>
          <a:ln>
            <a:noFill/>
          </a:ln>
          <a:effectLst>
            <a:softEdge rad="112500"/>
          </a:effectLst>
        </p:spPr>
      </p:pic>
      <p:sp>
        <p:nvSpPr>
          <p:cNvPr id="4" name="Rectangle 3">
            <a:extLst>
              <a:ext uri="{FF2B5EF4-FFF2-40B4-BE49-F238E27FC236}">
                <a16:creationId xmlns:a16="http://schemas.microsoft.com/office/drawing/2014/main" id="{3CF4CAFE-8F2A-2CA5-AE61-D23C382FDF63}"/>
              </a:ext>
            </a:extLst>
          </p:cNvPr>
          <p:cNvSpPr/>
          <p:nvPr/>
        </p:nvSpPr>
        <p:spPr>
          <a:xfrm>
            <a:off x="6353666" y="206659"/>
            <a:ext cx="4703975" cy="523220"/>
          </a:xfrm>
          <a:prstGeom prst="rect">
            <a:avLst/>
          </a:prstGeom>
        </p:spPr>
        <p:txBody>
          <a:bodyPr wrap="square">
            <a:spAutoFit/>
          </a:bodyPr>
          <a:lstStyle/>
          <a:p>
            <a:r>
              <a:rPr lang="fa-IR" sz="2800" b="1" dirty="0">
                <a:solidFill>
                  <a:srgbClr val="239F40"/>
                </a:solidFill>
                <a:latin typeface="Vazir" panose="020B0603030804020204" pitchFamily="34" charset="-78"/>
                <a:cs typeface="Vazir" panose="020B0603030804020204" pitchFamily="34" charset="-78"/>
              </a:rPr>
              <a:t>موقیعت خرمشهر پس از اشغال</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589241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9620" y="1371470"/>
            <a:ext cx="11370197" cy="1131079"/>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عملیات بیت المقدس در ۱۰ اردیبهشت ۱۳۶۱/ ۳۰ آوریل ۱۹۸۲، در چهار مرحله، با هدف آزادسازی شهرهای خرمشهر، هویزه و جاده اهواز ـ خرمشهر و رسیدن به مرزهای بین المللی، در منطقه‌ای با وسعت بیش از ۵۴۰۰ کیلومتر مربع انجام شد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p:txBody>
      </p:sp>
      <p:pic>
        <p:nvPicPr>
          <p:cNvPr id="4" name="Picture 3"/>
          <p:cNvPicPr>
            <a:picLocks noChangeAspect="1"/>
          </p:cNvPicPr>
          <p:nvPr/>
        </p:nvPicPr>
        <p:blipFill>
          <a:blip r:embed="rId2"/>
          <a:stretch>
            <a:fillRect/>
          </a:stretch>
        </p:blipFill>
        <p:spPr>
          <a:xfrm rot="523002">
            <a:off x="6567747" y="3186499"/>
            <a:ext cx="4201554" cy="28010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stretch>
            <a:fillRect/>
          </a:stretch>
        </p:blipFill>
        <p:spPr>
          <a:xfrm rot="547368">
            <a:off x="1249869" y="3254109"/>
            <a:ext cx="3778743" cy="26541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a:extLst>
              <a:ext uri="{FF2B5EF4-FFF2-40B4-BE49-F238E27FC236}">
                <a16:creationId xmlns:a16="http://schemas.microsoft.com/office/drawing/2014/main" id="{84E7F177-6B1D-1E67-1247-8E4D72CD27DB}"/>
              </a:ext>
            </a:extLst>
          </p:cNvPr>
          <p:cNvSpPr/>
          <p:nvPr/>
        </p:nvSpPr>
        <p:spPr>
          <a:xfrm>
            <a:off x="6759019" y="206659"/>
            <a:ext cx="4298622" cy="523220"/>
          </a:xfrm>
          <a:prstGeom prst="rect">
            <a:avLst/>
          </a:prstGeom>
        </p:spPr>
        <p:txBody>
          <a:bodyPr wrap="square">
            <a:spAutoFit/>
          </a:bodyPr>
          <a:lstStyle/>
          <a:p>
            <a:r>
              <a:rPr lang="fa-IR" sz="2800" b="1" dirty="0">
                <a:solidFill>
                  <a:srgbClr val="239F40"/>
                </a:solidFill>
                <a:latin typeface="Vazir" panose="020B0603030804020204" pitchFamily="34" charset="-78"/>
                <a:cs typeface="Vazir" panose="020B0603030804020204" pitchFamily="34" charset="-78"/>
              </a:rPr>
              <a:t>مراحل عملیات بیت المقدس</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335107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2528" y="1351015"/>
            <a:ext cx="4723407" cy="4455066"/>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این عملیات با نام «بیت المقدس» طی ۳ مرحله انجام شد و ۲۵ روز به طول انجامید. رمز عملیات، ذکر مقدس «یا علی بن ابیطالب (علیه‌السّلام)» بود و در ساعت ۳۰ دقیقۀ بامداد ۱۳۶۱/۰۲/۱۰ آغاز شد. غرب کارون، جنوب غربی اهواز</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شمال خرمشهر، مناطقی بودند که این نبرد در آن مناطق شکل گرفت. وسعت منطقۀ عملیات، حدود ۶۰۰۰ کیلومتر مربع بود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2"/>
          <a:stretch>
            <a:fillRect/>
          </a:stretch>
        </p:blipFill>
        <p:spPr>
          <a:xfrm>
            <a:off x="6512079" y="2100096"/>
            <a:ext cx="4723406" cy="31489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a:extLst>
              <a:ext uri="{FF2B5EF4-FFF2-40B4-BE49-F238E27FC236}">
                <a16:creationId xmlns:a16="http://schemas.microsoft.com/office/drawing/2014/main" id="{4F403A22-7E98-F45E-5D14-E29AA77DEA61}"/>
              </a:ext>
            </a:extLst>
          </p:cNvPr>
          <p:cNvSpPr/>
          <p:nvPr/>
        </p:nvSpPr>
        <p:spPr>
          <a:xfrm>
            <a:off x="6759019" y="206659"/>
            <a:ext cx="4298622" cy="523220"/>
          </a:xfrm>
          <a:prstGeom prst="rect">
            <a:avLst/>
          </a:prstGeom>
        </p:spPr>
        <p:txBody>
          <a:bodyPr wrap="square">
            <a:spAutoFit/>
          </a:bodyPr>
          <a:lstStyle/>
          <a:p>
            <a:r>
              <a:rPr lang="fa-IR" sz="2800" b="1" dirty="0">
                <a:solidFill>
                  <a:srgbClr val="239F40"/>
                </a:solidFill>
                <a:latin typeface="Vazir" panose="020B0603030804020204" pitchFamily="34" charset="-78"/>
                <a:cs typeface="Vazir" panose="020B0603030804020204" pitchFamily="34" charset="-78"/>
              </a:rPr>
              <a:t>مراحل عملیات بیت المقدس</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8935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4426" y="1172451"/>
            <a:ext cx="6566824" cy="5009064"/>
          </a:xfrm>
          <a:prstGeom prst="rect">
            <a:avLst/>
          </a:prstGeom>
        </p:spPr>
        <p:txBody>
          <a:bodyPr wrap="square">
            <a:spAutoFit/>
          </a:bodyPr>
          <a:lstStyle/>
          <a:p>
            <a:pPr algn="justLow" rtl="1">
              <a:lnSpc>
                <a:spcPct val="200000"/>
              </a:lnSpc>
            </a:pP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این عملیات پس از برنامه‌ریزی دقیق و ساعت‌ها طرح و برنامه آغاز شد و این در حالی بود که هدف اصلی آن، یعنی آزادسازی خرمشهر، اهمیت فوق‌العاده‌ای داشت. این شهر برای ایران و عراق بسیار مهم بود، به عبارت دیگر، خرمشهر، برگ برندۀ جنگ بود</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 و هر کس بر آن تسلط می‌یافت، برتری خود را اثبات می‌کرد، از این‌رو عراق، به طور ویژه‌ای در پی حفظ آن بود و نیروهای بسیاری در آن منطقه، متمرکز کرده بود. ایران نیز که از اهمیت استراتژیک خرمشهر، آگاه بود، برنامه‌ای وسیع و سنگین برای آزدسازی آن منطقه تدارک دیده بود.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134359" y="3562436"/>
            <a:ext cx="3792332" cy="26190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stretch>
            <a:fillRect/>
          </a:stretch>
        </p:blipFill>
        <p:spPr>
          <a:xfrm>
            <a:off x="332753" y="710547"/>
            <a:ext cx="3414284" cy="2377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792DDC35-AA31-2A10-6204-D63DC2213D73}"/>
              </a:ext>
            </a:extLst>
          </p:cNvPr>
          <p:cNvSpPr/>
          <p:nvPr/>
        </p:nvSpPr>
        <p:spPr>
          <a:xfrm>
            <a:off x="6759019" y="206659"/>
            <a:ext cx="4298622" cy="523220"/>
          </a:xfrm>
          <a:prstGeom prst="rect">
            <a:avLst/>
          </a:prstGeom>
        </p:spPr>
        <p:txBody>
          <a:bodyPr wrap="square">
            <a:spAutoFit/>
          </a:bodyPr>
          <a:lstStyle/>
          <a:p>
            <a:r>
              <a:rPr lang="fa-IR" sz="2800" b="1" dirty="0">
                <a:solidFill>
                  <a:srgbClr val="239F40"/>
                </a:solidFill>
                <a:latin typeface="Vazir" panose="020B0603030804020204" pitchFamily="34" charset="-78"/>
                <a:cs typeface="Vazir" panose="020B0603030804020204" pitchFamily="34" charset="-78"/>
              </a:rPr>
              <a:t>مراحل عملیات بیت المقدس</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8202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4613" y="1061706"/>
            <a:ext cx="4941810" cy="4835939"/>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مرحلۀ اول عملیات در غرب کارون و در ۱۳۶۱/۰۲/۱۰ آغاز شد و سرعت عملیات دشمن را غافلگیر کرد. در حقیقت، دشمن هرگز گمان نمی‌کرد که ایران بتواند با عبور از رودخانه، خود را به جادۀ اهواز – خرمشهر برساند، ولی این امر تحقق یافت، نیروهای ایرانی با عبور از رود کارون و استقرار در جاده اهواز ـ خرمشهر، بیش از هشتصد کیلومتر را پاک‌سازی کردند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255508">
            <a:off x="6415313" y="1521451"/>
            <a:ext cx="4608962" cy="355822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9B476AB2-764E-B8E5-A47D-C6BCAD47A895}"/>
              </a:ext>
            </a:extLst>
          </p:cNvPr>
          <p:cNvSpPr/>
          <p:nvPr/>
        </p:nvSpPr>
        <p:spPr>
          <a:xfrm>
            <a:off x="6759019" y="206659"/>
            <a:ext cx="4298622"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مرحله اول</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461590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50290" y="206659"/>
            <a:ext cx="2643672" cy="523220"/>
          </a:xfrm>
          <a:prstGeom prst="rect">
            <a:avLst/>
          </a:prstGeom>
        </p:spPr>
        <p:txBody>
          <a:bodyPr wrap="none">
            <a:spAutoFit/>
          </a:bodyPr>
          <a:lstStyle/>
          <a:p>
            <a:r>
              <a:rPr lang="fa-IR" sz="2800" b="1" dirty="0">
                <a:solidFill>
                  <a:srgbClr val="239F40"/>
                </a:solidFill>
                <a:latin typeface="Vazir" panose="020B0603030804020204" pitchFamily="34" charset="-78"/>
                <a:cs typeface="Vazir" panose="020B0603030804020204" pitchFamily="34" charset="-78"/>
              </a:rPr>
              <a:t>معرفی و موقعیت</a:t>
            </a:r>
          </a:p>
        </p:txBody>
      </p:sp>
      <p:sp>
        <p:nvSpPr>
          <p:cNvPr id="2" name="Rectangle 1"/>
          <p:cNvSpPr/>
          <p:nvPr/>
        </p:nvSpPr>
        <p:spPr>
          <a:xfrm>
            <a:off x="6476213" y="1324393"/>
            <a:ext cx="5285523" cy="3901068"/>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شهرستان خرمشهر از توابع استان خوزستان است و در جنوب غربی آن واقع شده و حدود دو هزار کیلومتر مربع مساحت دارد. از شمال به اهواز، از شرق و شمال شرق به شادگان، از جنوب شرقی به شهرستان آبادان و از غرب (منطقه مرزی شلمچه (و جنوب غرب (اروندرود) به کشور عراق</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محدود می‌شود. این شهر را در گذشته «مُحمَّره» می‌نامیدند.</a:t>
            </a:r>
            <a:endParaRPr lang="en-US"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520746">
            <a:off x="752208" y="722754"/>
            <a:ext cx="4340566" cy="28733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E6596211-1A48-E578-0BE2-A063D3ADB01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0939599">
            <a:off x="2029434" y="4150719"/>
            <a:ext cx="3197049" cy="20363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3756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00872" y="918971"/>
            <a:ext cx="6096000" cy="5528437"/>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مرحله دوم، در ۱۶ اردیبهشت ۱۳۶۱/ ۶ مه ۱۹۸۲، به منظور آزادسازی بندر خرمشهر شروع شد. نیروهای ایرانی تا شلمچه پیش رفتند و پس از آزادسازی هویزه، در هفده کیلومتری نوار مرزی استقرار یافتند. نتایج مهمی از این نبرد، نصیب ایرانیان شد. در این نبرد، نیروهای ایرانی توانستند در ۱۷ کیلومتر از نوار مرزی استقرار یابند. در مقابل، نیروهای عراقی از جفیر، کرخه نور، هویزه و پادگان حمید عقب‌نشینی کردند و در محور شلمچه – خرمشهر متمرکز شدند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a:blip r:embed="rId2"/>
          <a:stretch>
            <a:fillRect/>
          </a:stretch>
        </p:blipFill>
        <p:spPr>
          <a:xfrm rot="851854">
            <a:off x="794353" y="3485194"/>
            <a:ext cx="3813485" cy="233576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p:cNvPicPr>
            <a:picLocks noChangeAspect="1"/>
          </p:cNvPicPr>
          <p:nvPr/>
        </p:nvPicPr>
        <p:blipFill>
          <a:blip r:embed="rId3"/>
          <a:stretch>
            <a:fillRect/>
          </a:stretch>
        </p:blipFill>
        <p:spPr>
          <a:xfrm rot="21283073">
            <a:off x="674946" y="651148"/>
            <a:ext cx="3566115" cy="252809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Rectangle 5">
            <a:extLst>
              <a:ext uri="{FF2B5EF4-FFF2-40B4-BE49-F238E27FC236}">
                <a16:creationId xmlns:a16="http://schemas.microsoft.com/office/drawing/2014/main" id="{E23A8553-6ACB-608F-6733-A3F1B881119E}"/>
              </a:ext>
            </a:extLst>
          </p:cNvPr>
          <p:cNvSpPr/>
          <p:nvPr/>
        </p:nvSpPr>
        <p:spPr>
          <a:xfrm>
            <a:off x="6759019" y="206659"/>
            <a:ext cx="4298622"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مرحله دوم</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375514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2560" y="1562066"/>
            <a:ext cx="5503440" cy="3901068"/>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مرحله سوم، ۱۹ـ۲۰ اردیبهشت همان سال، عملیات برای آزادسازی خرمشهر ادامه یافت، ولی در محور شلمچه ـ خرمشهر، عراق برتری نظامی داشت و بازپس‌گیری خرمشهر میسر نشد و نیروهای ایرانی به بازسازی و تجدید قوا پرداختند. در مرحله نهایی، اول خرداد همان سال، پیشروی از منطقه شلمچه در شمال غربی خرمشهر آغاز شد و نیروهای ایرانی خرمشهر را محاصره و در ۳ خرداد آزاد کردند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309463">
            <a:off x="7093709" y="1931835"/>
            <a:ext cx="4385647" cy="30305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A3122DF0-7AA1-6F74-9F3A-8127A8F3029F}"/>
              </a:ext>
            </a:extLst>
          </p:cNvPr>
          <p:cNvSpPr/>
          <p:nvPr/>
        </p:nvSpPr>
        <p:spPr>
          <a:xfrm>
            <a:off x="6759019" y="206659"/>
            <a:ext cx="4298622"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مرحله سوم</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658280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22449" y="846752"/>
            <a:ext cx="6622760" cy="2862322"/>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این عملیات به جز شلمچه و کوشک و طلائیه که در اشغال عراق باقی ماند، بقیه مناطق آزاد شدند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a:p>
            <a:pPr algn="justLow" rtl="1">
              <a:lnSpc>
                <a:spcPct val="200000"/>
              </a:lnSpc>
            </a:pP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لذا دشمن مزدور با تمام امکانات و تجهیزات و با وجود یاوران بسیار، در برابر قدرت ایمان و وحدت ملت ایران شکست خورد و با دادن تلفات و ضایعات فراوان، خرمشهر را به صاحبان اصلی آن، واگذار کرد و گریخت</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sp>
        <p:nvSpPr>
          <p:cNvPr id="4" name="Rectangle 3"/>
          <p:cNvSpPr/>
          <p:nvPr/>
        </p:nvSpPr>
        <p:spPr>
          <a:xfrm>
            <a:off x="277347" y="4183494"/>
            <a:ext cx="6849317" cy="223907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جمله نتایج این عملیات، انهدام کامل ۲ لشکر عراق، آسیب دیدن ۶ لشکر به میزان ۲۰-۶۰ درصد، کشته و زخمی شدن بیش از ۶ هزار نفر، اسارت ۱۷۴۹۹ نفر و انهدام ۵۵۰ تانک و نفربر، ۵۰ خودرو، ده‌ها عراده توپ، ۵۳ هواپیما، ۳ هلی کوپتر و مقادیر زیادی جنگ افزار و مهمات است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6" name="Picture 5"/>
          <p:cNvPicPr>
            <a:picLocks noChangeAspect="1"/>
          </p:cNvPicPr>
          <p:nvPr/>
        </p:nvPicPr>
        <p:blipFill>
          <a:blip r:embed="rId2"/>
          <a:stretch>
            <a:fillRect/>
          </a:stretch>
        </p:blipFill>
        <p:spPr>
          <a:xfrm rot="21279828">
            <a:off x="698466" y="811843"/>
            <a:ext cx="3992662" cy="27174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97814">
            <a:off x="8082067" y="4228060"/>
            <a:ext cx="3087890" cy="21499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7A68AB19-D5D9-7F67-D55A-6EB6FF717F53}"/>
              </a:ext>
            </a:extLst>
          </p:cNvPr>
          <p:cNvSpPr/>
          <p:nvPr/>
        </p:nvSpPr>
        <p:spPr>
          <a:xfrm>
            <a:off x="6759019" y="206659"/>
            <a:ext cx="4298622"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نتایج عملیات</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773327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1172" y="1201467"/>
            <a:ext cx="5218605" cy="4455066"/>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یکی از دلایل شکست عراق، پیشینۀ ایران بود. عراق، پیش از این به دلیل وضعیت سیاسی داخلی ایران و نتایج سلسله عملیات‌های ناموفق در پاییز و زمستان ۱۳۵۹ ش به فرماندهی بنی صدر، از نظر استراتژیکی در غفلت کامل به سر می‌برد، تا آنجا که بسیاری از مقام‌های عالی رتبۀ عراق در طول تابستان ۱۳۶۰ ش کاملا به این باور رسیده بود که دولت ایران تا پاییز همان سال سقوط خواهد کرد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368799">
            <a:off x="7116256" y="1817197"/>
            <a:ext cx="4215845" cy="35344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AB8C3B35-49C4-9C75-03B2-A1B6A943315A}"/>
              </a:ext>
            </a:extLst>
          </p:cNvPr>
          <p:cNvSpPr/>
          <p:nvPr/>
        </p:nvSpPr>
        <p:spPr>
          <a:xfrm>
            <a:off x="6759019" y="206659"/>
            <a:ext cx="4298622"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دلایل شکست عراق</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741285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59019" y="1608801"/>
            <a:ext cx="4961895" cy="4143442"/>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واکنش عراق در این‌باره بسیار جالب است. عراقی‌ها، در ۴ خرداد از طریق رسانه‌ها اعلام کردند که نیروهای ما، ایرانیان را گوشمالی دادند و در ۳ خرداد تا مرزهای بین المللی عقب‌نشینی کردند. آنها به جای خرمشهر از عنوان «بندر خرمشهر» استفاده کردند و دربارۀ شکست خود، چیزی نگفتند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20796962">
            <a:off x="625645" y="1942362"/>
            <a:ext cx="5606965" cy="3476318"/>
          </a:xfrm>
          <a:prstGeom prst="ellipse">
            <a:avLst/>
          </a:prstGeom>
          <a:ln>
            <a:noFill/>
          </a:ln>
          <a:effectLst>
            <a:softEdge rad="112500"/>
          </a:effectLst>
        </p:spPr>
      </p:pic>
      <p:sp>
        <p:nvSpPr>
          <p:cNvPr id="5" name="Rectangle 4">
            <a:extLst>
              <a:ext uri="{FF2B5EF4-FFF2-40B4-BE49-F238E27FC236}">
                <a16:creationId xmlns:a16="http://schemas.microsoft.com/office/drawing/2014/main" id="{00D2DB80-41DD-7F88-DCB4-619CF9110E9F}"/>
              </a:ext>
            </a:extLst>
          </p:cNvPr>
          <p:cNvSpPr/>
          <p:nvPr/>
        </p:nvSpPr>
        <p:spPr>
          <a:xfrm>
            <a:off x="6759019" y="206659"/>
            <a:ext cx="4138367"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واکنش عراق و دیگر کشورها</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873819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7997" y="1114952"/>
            <a:ext cx="4312795" cy="4835939"/>
          </a:xfrm>
          <a:prstGeom prst="rect">
            <a:avLst/>
          </a:prstGeom>
        </p:spPr>
        <p:txBody>
          <a:bodyPr wrap="square">
            <a:spAutoFit/>
          </a:bodyPr>
          <a:lstStyle/>
          <a:p>
            <a:pPr algn="justLow" rtl="1">
              <a:lnSpc>
                <a:spcPct val="250000"/>
              </a:lnSpc>
            </a:pP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آن تلویزیون ایران، صحنه‌هایی از جبهه‌های جنگ، اسارت نیروهای عراقی و... نشان داد تا همگان از ماجرا باخبر شوند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صدام</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شکست از مصر</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درخواست کمک کرد و گفت که اگر ارتش مصر به بغداد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بیاید، وی به استقبال آنها خواهد شتافت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5894885" y="1592908"/>
            <a:ext cx="5524500" cy="40576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a:extLst>
              <a:ext uri="{FF2B5EF4-FFF2-40B4-BE49-F238E27FC236}">
                <a16:creationId xmlns:a16="http://schemas.microsoft.com/office/drawing/2014/main" id="{AED1758C-1A79-FD9B-0F03-1948458635C9}"/>
              </a:ext>
            </a:extLst>
          </p:cNvPr>
          <p:cNvSpPr/>
          <p:nvPr/>
        </p:nvSpPr>
        <p:spPr>
          <a:xfrm>
            <a:off x="6759019" y="206659"/>
            <a:ext cx="4138367"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واکنش عراق و دیگر کشورها</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331167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42939" y="1123962"/>
            <a:ext cx="6741713" cy="4835939"/>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کشورهای عربی برای اعلام حمایت از عراق و روحیه دادن به صدام حسین، به تبلیغات به نفع وی ادامه دادند. کشورهای مغرب زمین نیز که تا آن زمان، چشم و گوش خویش را بر فجایع جنگ تحمیلی بسته بودند، برای آتش‌بس و ایجاد صلح</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منطقه به تکاپو افتادند. آنها پیروزی ایران را خطری برای منطقه وانمود می‌کردند. جامعۀ اروپا، در همان سوم خرداد، نگرانی خود را از ادامۀ جنگ، ابراز داشتند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واقع، پیروزی اعجاب برانگیز قوای اسلام، سبب شده بود تا آنها بیمناک شوند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316240">
            <a:off x="1068370" y="733708"/>
            <a:ext cx="2602352" cy="53905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a:extLst>
              <a:ext uri="{FF2B5EF4-FFF2-40B4-BE49-F238E27FC236}">
                <a16:creationId xmlns:a16="http://schemas.microsoft.com/office/drawing/2014/main" id="{ECCAB09B-2E75-50AA-6D93-EEA782439E47}"/>
              </a:ext>
            </a:extLst>
          </p:cNvPr>
          <p:cNvSpPr/>
          <p:nvPr/>
        </p:nvSpPr>
        <p:spPr>
          <a:xfrm>
            <a:off x="6759019" y="206659"/>
            <a:ext cx="4138367"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واکنش عراق و دیگر کشورها</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099278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4253" y="1435473"/>
            <a:ext cx="5482563" cy="230832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بازپس‌گیری خرمشهر، موجب تغییر توازن سیاسی ـ نظامی در جنگ و منطقه خلیج فارس</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به سود ایران شد. از نظر نظامی، اجرای چهار عملیات طی هشت ماه، بیانگر تجدید توان نظامی ایران بود. </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7203322" y="1733982"/>
            <a:ext cx="4106074" cy="29578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p:cNvSpPr/>
          <p:nvPr/>
        </p:nvSpPr>
        <p:spPr>
          <a:xfrm>
            <a:off x="575035" y="5104042"/>
            <a:ext cx="11151909" cy="1131079"/>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حیث سیاسی نیز به منزله از بین رفتن برتری عراق در مذاکرات سیاسی بود و این کشور را در وضع تحقیرآمیزی قرار داد. در این مدت احتمال سقوط حکومت عراق نیز می‌رفت.</a:t>
            </a:r>
          </a:p>
        </p:txBody>
      </p:sp>
      <p:sp>
        <p:nvSpPr>
          <p:cNvPr id="4" name="Rectangle 3">
            <a:extLst>
              <a:ext uri="{FF2B5EF4-FFF2-40B4-BE49-F238E27FC236}">
                <a16:creationId xmlns:a16="http://schemas.microsoft.com/office/drawing/2014/main" id="{52D61630-52F5-8DF0-C01A-D92079DCA286}"/>
              </a:ext>
            </a:extLst>
          </p:cNvPr>
          <p:cNvSpPr/>
          <p:nvPr/>
        </p:nvSpPr>
        <p:spPr>
          <a:xfrm>
            <a:off x="6759019" y="206659"/>
            <a:ext cx="4138367"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نتایج فتح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368178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816" y="1120676"/>
            <a:ext cx="11689566" cy="230832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صدام حسین در ۱۹ خرداد ۱۳۶۱/ ۹ ژوئن ۱۹۸۲، به طور یک جانبه آتش‌بس اعلام کرد. او در ۲۰ خرداد همان سال، به بهانه کمک به سازمان آزادی بخش فلسطین (ساف) و نیروهای سوریه</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برابر تجاوز اسرائیل</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به لبنان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۱۶ خرداد/ ۶ ژوئن همان سال، دستور عقب‌نشینی به نیروهای عراقی از اراضی ایران را صادر کرد. او در پی برقراری صلح با ایران بود و در ۳۰ خرداد/ ۲۰ ژوئن همان سال با صدور بیانیه‌ای، عقب‌نشینی ازخاک ایران را با از بین بردن هرگونه بهانه‌ای برای ادامه جنگ توجیه کرد.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52155" y="3644346"/>
            <a:ext cx="5023837" cy="290670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7EB2C753-1656-2064-DE54-C2635259CEFF}"/>
              </a:ext>
            </a:extLst>
          </p:cNvPr>
          <p:cNvSpPr/>
          <p:nvPr/>
        </p:nvSpPr>
        <p:spPr>
          <a:xfrm>
            <a:off x="6759019" y="206659"/>
            <a:ext cx="4138367"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نتایج فتح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739937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86662" y="1707008"/>
            <a:ext cx="5489456" cy="4143442"/>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آثار این امر در اظهار نظر کشورهای منطقه و دولت‌های غربی و آمریکایی و رسانه‌های آنها به خوبی مشهود بود و نگرانی آنان را برانگیخت، زیرا آنها که به نابودی انقلاب، دل بسته بودند، اکنون می‌دیدند که انقلاب، توانسته خود را محکم و استوار نگه دارد. اکنون نگرانی آنها از فروپاشی رژیم عراق بود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15882" y="1480007"/>
            <a:ext cx="5158059" cy="38507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a:extLst>
              <a:ext uri="{FF2B5EF4-FFF2-40B4-BE49-F238E27FC236}">
                <a16:creationId xmlns:a16="http://schemas.microsoft.com/office/drawing/2014/main" id="{0F81220E-40D8-394A-8B72-C53DA10438F7}"/>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تغییر توازن سیاسی به سود ایران</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59937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0218" y="968861"/>
            <a:ext cx="11211564" cy="2239074"/>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خرمشهر در دشت واقع است و سه رود کارون، خَیِّن و اروند در آن جریان دارد که ۹ کیلومتر آن مرز مشترک ایران و عراق است.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شهر از دو بخش قدیم و جدید تشکیل شده است: بخش قدیم در ساحل راست کارون محل پیوست کارون به اروند است و بخش دیگر بر ساحل اروند گسترده شده است.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ساکنان خرمشهر افزون بر کارهای خدماتی، به پرورش نخل و صید ماهی و دامداری و ساخت لنج مشغول‌اند. آنان شیعه دوازده‌امامی‌اند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به زبان عربی و فارسی سخن می‌گویند.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1304" y="3780148"/>
            <a:ext cx="4726006" cy="25121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87909" y="3780148"/>
            <a:ext cx="4578551" cy="25121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163EBFCE-01A7-8F36-42AC-89EFDD243620}"/>
              </a:ext>
            </a:extLst>
          </p:cNvPr>
          <p:cNvSpPr/>
          <p:nvPr/>
        </p:nvSpPr>
        <p:spPr>
          <a:xfrm>
            <a:off x="8350290" y="206659"/>
            <a:ext cx="2643672" cy="523220"/>
          </a:xfrm>
          <a:prstGeom prst="rect">
            <a:avLst/>
          </a:prstGeom>
        </p:spPr>
        <p:txBody>
          <a:bodyPr wrap="none">
            <a:spAutoFit/>
          </a:bodyPr>
          <a:lstStyle/>
          <a:p>
            <a:r>
              <a:rPr lang="fa-IR" sz="2800" b="1" dirty="0">
                <a:solidFill>
                  <a:srgbClr val="239F40"/>
                </a:solidFill>
                <a:latin typeface="Vazir" panose="020B0603030804020204" pitchFamily="34" charset="-78"/>
                <a:cs typeface="Vazir" panose="020B0603030804020204" pitchFamily="34" charset="-78"/>
              </a:rPr>
              <a:t>معرفی و موقعیت</a:t>
            </a:r>
          </a:p>
        </p:txBody>
      </p:sp>
    </p:spTree>
    <p:extLst>
      <p:ext uri="{BB962C8B-B14F-4D97-AF65-F5344CB8AC3E}">
        <p14:creationId xmlns:p14="http://schemas.microsoft.com/office/powerpoint/2010/main" val="14316717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07022" y="962177"/>
            <a:ext cx="7014950" cy="1131079"/>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عملیات آزادی بستان و... اکنون عملیات فتح خرمشهر، سبب شد که نیروهای عراقی، به دفاع روی بیاورند و در انتظار حملات رزمندگان اسلام باشند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470096" y="2398355"/>
            <a:ext cx="5625904" cy="374825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A316B737-8BA3-D801-6E6D-D393C145ABEF}"/>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ابتکار عمل نیروهای ایران</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4649068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81695" y="1440861"/>
            <a:ext cx="3120665" cy="223907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ایران بر اثر این پیروزی، توان نیروی نظامی خود را تجدید کرد، زیرا پیشتر، این توان رو به ضعف نهاده بود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555933">
            <a:off x="655272" y="583434"/>
            <a:ext cx="4908201" cy="3697296"/>
          </a:xfrm>
          <a:prstGeom prst="roundRect">
            <a:avLst>
              <a:gd name="adj" fmla="val 4167"/>
            </a:avLst>
          </a:prstGeom>
          <a:solidFill>
            <a:srgbClr val="FFFFFF"/>
          </a:solidFill>
          <a:ln w="76200" cap="sq">
            <a:solidFill>
              <a:srgbClr val="EAEAEA"/>
            </a:solidFill>
            <a:miter lim="800000"/>
          </a:ln>
          <a:effectLst>
            <a:glow rad="228600">
              <a:schemeClr val="accent3">
                <a:satMod val="175000"/>
                <a:alpha val="40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1ADDB12D-5ABC-D382-0CD8-E9470CEE328F}"/>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تقویت توان نظامی ایران</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7C4433A5-7E31-C499-A16F-DF3F323789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245410">
            <a:off x="5385370" y="4554758"/>
            <a:ext cx="2597013" cy="1828363"/>
          </a:xfrm>
          <a:prstGeom prst="roundRect">
            <a:avLst>
              <a:gd name="adj" fmla="val 4167"/>
            </a:avLst>
          </a:prstGeom>
          <a:solidFill>
            <a:srgbClr val="FFFFFF"/>
          </a:solidFill>
          <a:ln w="76200" cap="sq">
            <a:solidFill>
              <a:srgbClr val="EAEAEA"/>
            </a:solidFill>
            <a:miter lim="800000"/>
          </a:ln>
          <a:effectLst>
            <a:glow rad="228600">
              <a:schemeClr val="accent3">
                <a:satMod val="175000"/>
                <a:alpha val="40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B3E60C18-9CCD-5D6A-C14F-2C030A305A1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105184">
            <a:off x="8402675" y="3932960"/>
            <a:ext cx="2734509" cy="1835538"/>
          </a:xfrm>
          <a:prstGeom prst="roundRect">
            <a:avLst>
              <a:gd name="adj" fmla="val 4167"/>
            </a:avLst>
          </a:prstGeom>
          <a:solidFill>
            <a:srgbClr val="FFFFFF"/>
          </a:solidFill>
          <a:ln w="76200" cap="sq">
            <a:solidFill>
              <a:srgbClr val="EAEAEA"/>
            </a:solidFill>
            <a:miter lim="800000"/>
          </a:ln>
          <a:effectLst>
            <a:glow rad="228600">
              <a:schemeClr val="accent3">
                <a:satMod val="175000"/>
                <a:alpha val="40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07203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69523" y="1143238"/>
            <a:ext cx="4474892" cy="4835939"/>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صدام که از حمایت همه جانبۀ غرب و برخی دولت‌های شرقی بهره می‌برد، بر اثر این رخداد، وجاهت خود را از دست داد. سرعت عمل نیروهای ایرانی، متجاوزان را غافلگیر کرد. همچنین عبور از کارون، نیروهای عراقی را متحیر ساخته بود، زیرا آنها باور نمی‌کردند که ایران از این مسیر، استفاده کند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21235796">
            <a:off x="634232" y="1518429"/>
            <a:ext cx="5488174" cy="38211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A0CD6C07-3554-FEC9-15A1-52699916046B}"/>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شکست سیاسی و نظامی عراق</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12991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15200" y="1201776"/>
            <a:ext cx="4337456" cy="4108817"/>
          </a:xfrm>
          <a:prstGeom prst="rect">
            <a:avLst/>
          </a:prstGeom>
        </p:spPr>
        <p:txBody>
          <a:bodyPr wrap="square">
            <a:spAutoFit/>
          </a:bodyPr>
          <a:lstStyle/>
          <a:p>
            <a:pPr algn="justLow" rtl="1">
              <a:lnSpc>
                <a:spcPct val="3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عراق، خرمشهر را تصرف کرده بود و قصد خروج نداشت. قصد رژیم اشغالگر، این بود که با این برگ برنده، ایران به پای میز مذاکره بنشاند و از آن امتیاز بگیرد، اما با آزادسازی خونین شهر، عزت ایران، بازگشت و عراق، ناکام ماند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21338146">
            <a:off x="717053" y="1038212"/>
            <a:ext cx="5584898" cy="29013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89870E33-8084-77AB-AF38-6F8E96816D16}"/>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از دست رفتن برگ برنده عراق</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28EF534F-F357-30D3-B5FC-4193D925DC32}"/>
              </a:ext>
            </a:extLst>
          </p:cNvPr>
          <p:cNvPicPr>
            <a:picLocks noChangeAspect="1"/>
          </p:cNvPicPr>
          <p:nvPr/>
        </p:nvPicPr>
        <p:blipFill>
          <a:blip r:embed="rId3"/>
          <a:stretch>
            <a:fillRect/>
          </a:stretch>
        </p:blipFill>
        <p:spPr>
          <a:xfrm rot="324779">
            <a:off x="2060917" y="4139363"/>
            <a:ext cx="3434343" cy="1730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871543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86887" y="1755464"/>
            <a:ext cx="3835300" cy="3347070"/>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عقب‌نشینی نیروهای متجاوز، سبب شد که مناطق نفت‌خیز دشمن، در تیررس رزمندگان اسلام قرار بگیرد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بصره</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سوی ایران تهدید می‌شد و این امر، دولت متجاوز را بیش از پیش مضطرب کرده بود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1003446" y="1461044"/>
            <a:ext cx="5444488" cy="3935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B9BDE43C-A75D-4895-E3EA-20F1E003D2B5}"/>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ایجاد تهدید برای عراق</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230635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3213" y="1527644"/>
            <a:ext cx="4396750" cy="4143442"/>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تمام مدتی که نیروهای اشغالگر، در قسمت‌هایی از خاک ایران، حضور داشتند، مجامع بین المللی سکوت اختیار کرده بودند، ولی پس از آزادسازی خونین شهر، آنها به تکاپو افتادند تا از پیشرفت‌های بعدی ایران و نابودی رژیم عراق، جلوگیری کنند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388013">
            <a:off x="5934268" y="1255407"/>
            <a:ext cx="4094895" cy="285107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ADB7E7E8-B16E-C770-5B58-2B7CFDD8130B}"/>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موضع‌گیری مجامع بین المللی</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6B8C6265-D7BE-1251-8DAD-3E35237A877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28820">
            <a:off x="7849350" y="3886696"/>
            <a:ext cx="3169180" cy="211384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1705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93434" y="1695305"/>
            <a:ext cx="4284692" cy="3901068"/>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کمک‌های فراوانی به عراق، سرازیر شد تا صدام، روحیۀ خود را از دست ندهد. همچنین ممکن بود که بر اثر تضعیف روحیۀ عراق و شکست آن، کشورهای منطقه هم از غرب و آمریکا</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دلسرد شوند، از این‌رو حمایت‌های حامیان صدام، به رغم این شکست سنگین، افزایش یافت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2"/>
          <a:stretch>
            <a:fillRect/>
          </a:stretch>
        </p:blipFill>
        <p:spPr>
          <a:xfrm rot="21298796">
            <a:off x="942702" y="1108842"/>
            <a:ext cx="4261469" cy="28409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CD220197-CB7C-58DD-04F0-F15738D35EE8}"/>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موضع‌گیری مجامع بین المللی</a:t>
            </a:r>
            <a:endParaRPr lang="en-US" sz="2800" b="1" dirty="0">
              <a:solidFill>
                <a:srgbClr val="239F40"/>
              </a:solidFill>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67D9123-6958-F28D-A2A7-3979881C2A33}"/>
              </a:ext>
            </a:extLst>
          </p:cNvPr>
          <p:cNvPicPr>
            <a:picLocks noChangeAspect="1"/>
          </p:cNvPicPr>
          <p:nvPr/>
        </p:nvPicPr>
        <p:blipFill>
          <a:blip r:embed="rId3"/>
          <a:stretch>
            <a:fillRect/>
          </a:stretch>
        </p:blipFill>
        <p:spPr>
          <a:xfrm rot="313122">
            <a:off x="2920495" y="3796148"/>
            <a:ext cx="3409306" cy="2288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58175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21613" y="1356269"/>
            <a:ext cx="5638796" cy="4524315"/>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۱</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تقویت روحیۀ مردم ایران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۲</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تقویت روحیۀ شهادت‌طلبی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۳</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بازگشت امنیت برای مناطق جنوب</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فتح خونین شهر، مناطق مسکونی جنوب که در برد آتش توپخانه دشمن قرار داشتند از این خطر نجات یافتند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۴</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افزایش هماهنگی بین نیروهای ایرانی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اثر این عملیات، بین نیروهای سپاه، ارتش</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بسیج، هماهنگی افزایش یافت و تجارب بسیار مفیدی به دست آمد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245410">
            <a:off x="965606" y="637289"/>
            <a:ext cx="3704321" cy="260793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stretch>
            <a:fillRect/>
          </a:stretch>
        </p:blipFill>
        <p:spPr>
          <a:xfrm rot="313122">
            <a:off x="1752306" y="3947202"/>
            <a:ext cx="3435139" cy="230583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4BA1A99F-BA90-7A97-3B2E-A6BC507348BC}"/>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برخی دیگر از نتایج</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7162823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552" y="1093678"/>
            <a:ext cx="11508896" cy="1685077"/>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دولت عراق در نامه‌ای در ۱۰ تیر ۱۳۶۱/ اول ژوئیه ۱۹۸۲ به دبیرکل سازمان ملل، عقب‌نشینی کامل نیروهای عراقی از اراضی ایران را اعلام کرد، اما نماینده ایران در سازمان ملل، در همان روز در نامه‌ای به رئیس شورای امنیت اظهار داشت که نیروهای متجاوز عراقی، برخلاف ادعاهای عراق، هنوز بخش‌هایی از اراضی ایران را در تصرف دارند و به حملات خود ادامه می‌دهند.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rot="632324">
            <a:off x="1841206" y="3243238"/>
            <a:ext cx="5326640" cy="2684127"/>
          </a:xfrm>
          <a:prstGeom prst="ellipse">
            <a:avLst/>
          </a:prstGeom>
          <a:ln>
            <a:noFill/>
          </a:ln>
          <a:effectLst>
            <a:softEdge rad="112500"/>
          </a:effectLst>
        </p:spPr>
      </p:pic>
      <p:sp>
        <p:nvSpPr>
          <p:cNvPr id="4" name="Rectangle 3">
            <a:extLst>
              <a:ext uri="{FF2B5EF4-FFF2-40B4-BE49-F238E27FC236}">
                <a16:creationId xmlns:a16="http://schemas.microsoft.com/office/drawing/2014/main" id="{A04F3DF7-A1C5-0960-F67C-7A48615F12E0}"/>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عقب‌نشینی دولت عراق</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F5044A28-CCFD-7E35-63DB-ABA63338E19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0730098">
            <a:off x="6935312" y="3258034"/>
            <a:ext cx="2566983" cy="2857996"/>
          </a:xfrm>
          <a:prstGeom prst="ellipse">
            <a:avLst/>
          </a:prstGeom>
          <a:ln>
            <a:noFill/>
          </a:ln>
          <a:effectLst>
            <a:softEdge rad="112500"/>
          </a:effectLst>
        </p:spPr>
      </p:pic>
    </p:spTree>
    <p:extLst>
      <p:ext uri="{BB962C8B-B14F-4D97-AF65-F5344CB8AC3E}">
        <p14:creationId xmlns:p14="http://schemas.microsoft.com/office/powerpoint/2010/main" val="3893147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78111" y="987340"/>
            <a:ext cx="8063998" cy="5528437"/>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سوی دیگر، پیروزی ایران در جبهه‌های جنگ و شرایط این کشور برای برقراری صلح، صدام حسین را، که در آغاز تجاوز به ایران آرزوی رهبری جهان عرب را داشت، در وضع بسیار دشواری قرار داد. او مجبور شد برای جلب حمایت جهان عرب، به دولت‌های میانه‌رو عرب نزدیک شود. </a:t>
            </a:r>
          </a:p>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افزون بر این، ناچار شد از میزبانی اجلاس سران کشورهای جنبش عدم تعهد که قرار بود در شهریور ۱۳۶۱/ سپتامبر ۱۹۸۲ در بغداد تشکیل شود، صرف‌نظر کند. صدام حسین، شورای فرماندهی انقلاب عراق را منحل و شماری از افراد کابینه و افسران عالی رتبه را اخراج کرد. او حتی برخی از آنان را به بهانه اهمال و مخالفت با جنگ اعدام نمود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p:txBody>
      </p:sp>
      <p:sp>
        <p:nvSpPr>
          <p:cNvPr id="5" name="Rectangle 4">
            <a:extLst>
              <a:ext uri="{FF2B5EF4-FFF2-40B4-BE49-F238E27FC236}">
                <a16:creationId xmlns:a16="http://schemas.microsoft.com/office/drawing/2014/main" id="{41357C87-7C38-F395-6B69-19AC352ADBD7}"/>
              </a:ext>
            </a:extLst>
          </p:cNvPr>
          <p:cNvSpPr/>
          <p:nvPr/>
        </p:nvSpPr>
        <p:spPr>
          <a:xfrm>
            <a:off x="6096001" y="206659"/>
            <a:ext cx="4801386"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عقب‌نشینی دولت عراق</a:t>
            </a:r>
            <a:endParaRPr lang="en-US" sz="2800" b="1" dirty="0">
              <a:solidFill>
                <a:srgbClr val="239F40"/>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58CEA524-D3BC-665C-32C9-35140FFD177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338146">
            <a:off x="270730" y="1002996"/>
            <a:ext cx="3042753" cy="23135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17444634-8F96-AA58-E958-3296C315D50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324779">
            <a:off x="675094" y="3870773"/>
            <a:ext cx="2644729" cy="24793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47548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869" y="837873"/>
            <a:ext cx="6071603" cy="1685077"/>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بر اساس آمار سال ۱۳۵۵، خرمشهر ۱۴۰۴۹۰ نفر جمعیت داشته است و در آستانه جنگ تحمیلی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جمعیت آن را ۱۶۹ هزار نفر تخمین زده‌اند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ارتباط با دریای آزاد و راه‌آهن سرتاسری. </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rot="300330">
            <a:off x="7458177" y="1165851"/>
            <a:ext cx="3503986" cy="245279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4949072" y="3888091"/>
            <a:ext cx="6900084" cy="2862322"/>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برخورداری از دو رودخانه آب شیرین و قرارگرفتن در دهانه اروندرود، این شهر را از دیرباز مورد طمع قدرت‌های جهانی و تجزیه‌طلبان داخلی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قرار داده است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رژیم بعث عراق</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برای درهم‌شکستن انقلاب اسلامی ایران. در ۳۱ شهریور ۱۳۵۹ با همه توان نظامی به ایران هجوم آورد و تسلط بر اروندرود دستاویز این تجاوز بود.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3"/>
          <a:stretch>
            <a:fillRect/>
          </a:stretch>
        </p:blipFill>
        <p:spPr>
          <a:xfrm rot="767484">
            <a:off x="650653" y="3658224"/>
            <a:ext cx="3478317" cy="231887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D4139792-FB68-5814-CFFF-C10B8FB4534C}"/>
              </a:ext>
            </a:extLst>
          </p:cNvPr>
          <p:cNvSpPr/>
          <p:nvPr/>
        </p:nvSpPr>
        <p:spPr>
          <a:xfrm>
            <a:off x="8350290" y="206659"/>
            <a:ext cx="2643672" cy="523220"/>
          </a:xfrm>
          <a:prstGeom prst="rect">
            <a:avLst/>
          </a:prstGeom>
        </p:spPr>
        <p:txBody>
          <a:bodyPr wrap="none">
            <a:spAutoFit/>
          </a:bodyPr>
          <a:lstStyle/>
          <a:p>
            <a:r>
              <a:rPr lang="fa-IR" sz="2800" b="1" dirty="0">
                <a:solidFill>
                  <a:srgbClr val="239F40"/>
                </a:solidFill>
                <a:latin typeface="Vazir" panose="020B0603030804020204" pitchFamily="34" charset="-78"/>
                <a:cs typeface="Vazir" panose="020B0603030804020204" pitchFamily="34" charset="-78"/>
              </a:rPr>
              <a:t>معرفی و موقعیت</a:t>
            </a:r>
          </a:p>
        </p:txBody>
      </p:sp>
    </p:spTree>
    <p:extLst>
      <p:ext uri="{BB962C8B-B14F-4D97-AF65-F5344CB8AC3E}">
        <p14:creationId xmlns:p14="http://schemas.microsoft.com/office/powerpoint/2010/main" val="10045571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69584" y="1132601"/>
            <a:ext cx="6777713" cy="2308324"/>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آزادسازی خرمشهر، شورای امنیت سازمان ملل نیز پس از ۲۲ ماه از صدور قطعنامه اول،در ۲۱ تیر ۱۳۶۱/ ۱۲ ژوئیه ۱۹۸۲، قطعنامه ۵۱۴ را، که در آن موضع نسبتا جدی‌تری در برابر جنگ گرفته بود، صادر کرد، بی‌آنکه در آن هیچ اشاره‌ای به متجاوز، تنبیه متجاوز یا اصل تجاوز شده.</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sp>
        <p:nvSpPr>
          <p:cNvPr id="4" name="Rectangle 3"/>
          <p:cNvSpPr/>
          <p:nvPr/>
        </p:nvSpPr>
        <p:spPr>
          <a:xfrm>
            <a:off x="525533" y="4125305"/>
            <a:ext cx="6096000" cy="2308324"/>
          </a:xfrm>
          <a:prstGeom prst="rect">
            <a:avLst/>
          </a:prstGeom>
        </p:spPr>
        <p:txBody>
          <a:bodyPr>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سوی دیگر، بازپس‌گیری خرمشهر نگرانی‌های عمیقی در بین کشورهای عرب منطقه خاورمیانه</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پدید آورد. قدرت‌های بزرگ بین المللی از جمله آمریکا نیز ضمن ابراز نگرانی از پیشروی نیروهای ایران، به حمایت گسترده از عراق پرداختند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411104">
            <a:off x="7402485" y="3948633"/>
            <a:ext cx="3894632" cy="25977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89363">
            <a:off x="717219" y="639339"/>
            <a:ext cx="4187319" cy="2796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a:extLst>
              <a:ext uri="{FF2B5EF4-FFF2-40B4-BE49-F238E27FC236}">
                <a16:creationId xmlns:a16="http://schemas.microsoft.com/office/drawing/2014/main" id="{0B51D71D-F79A-79B2-50FD-AA26084DF32D}"/>
              </a:ext>
            </a:extLst>
          </p:cNvPr>
          <p:cNvSpPr/>
          <p:nvPr/>
        </p:nvSpPr>
        <p:spPr>
          <a:xfrm>
            <a:off x="5591906" y="206659"/>
            <a:ext cx="5305481"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موضع مجامع بین المللی پس از فتح</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728502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58663" y="1016245"/>
            <a:ext cx="6096000" cy="577081"/>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ایران که از نظر سیاسی و نظامی برتر بود، چند راه حل داشت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sp>
        <p:nvSpPr>
          <p:cNvPr id="4" name="Rectangle 3"/>
          <p:cNvSpPr/>
          <p:nvPr/>
        </p:nvSpPr>
        <p:spPr>
          <a:xfrm>
            <a:off x="1128214" y="2011999"/>
            <a:ext cx="9935571" cy="1131079"/>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۱) آغاز مذاکره سیاسی با عراق و قدرت‌های حامی آن برای تامین حقوق خود درباره محکومیت متجاوز و پرداخت غرامت به ایران. این گزینه با سیاست کلی غرب در برابر قدرت گرفتن انقلاب اسلامی در منطقه تعارض داشت؛</a:t>
            </a:r>
          </a:p>
        </p:txBody>
      </p:sp>
      <p:sp>
        <p:nvSpPr>
          <p:cNvPr id="5" name="Rectangle 4"/>
          <p:cNvSpPr/>
          <p:nvPr/>
        </p:nvSpPr>
        <p:spPr>
          <a:xfrm>
            <a:off x="1128211" y="3455868"/>
            <a:ext cx="9935571" cy="1131079"/>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۲) ترک مخاصمه بدون اتمام جنگ و برقراری حالت نه جنگ و نه صلح در مرزها که به فرسایش توان سیاسی و نظامی ایران می‌انجامید؛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sp>
        <p:nvSpPr>
          <p:cNvPr id="6" name="Rectangle 5"/>
          <p:cNvSpPr/>
          <p:nvPr/>
        </p:nvSpPr>
        <p:spPr>
          <a:xfrm>
            <a:off x="1128212" y="4899738"/>
            <a:ext cx="9935571" cy="1131079"/>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۳) صلح تضمین شده. مقامات ایرانی این گزینه را تنها راه حل برای تامین حقوق این کشور می‌دانستند و برای رسیدن به همین خواست، ناگزیر از ادامه جنگ شدند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sp>
        <p:nvSpPr>
          <p:cNvPr id="7" name="Rectangle 6">
            <a:extLst>
              <a:ext uri="{FF2B5EF4-FFF2-40B4-BE49-F238E27FC236}">
                <a16:creationId xmlns:a16="http://schemas.microsoft.com/office/drawing/2014/main" id="{247B3439-5889-61B8-35C3-F983A024944C}"/>
              </a:ext>
            </a:extLst>
          </p:cNvPr>
          <p:cNvSpPr/>
          <p:nvPr/>
        </p:nvSpPr>
        <p:spPr>
          <a:xfrm>
            <a:off x="5591906" y="206659"/>
            <a:ext cx="5305481"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راه حل ایران برای تعیین متجاوز</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1932050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8453" y="729879"/>
            <a:ext cx="10935093" cy="5528437"/>
          </a:xfrm>
          <a:prstGeom prst="rect">
            <a:avLst/>
          </a:prstGeom>
        </p:spPr>
        <p:txBody>
          <a:bodyPr wrap="square">
            <a:spAutoFit/>
          </a:bodyPr>
          <a:lstStyle/>
          <a:p>
            <a:pPr algn="ctr"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برخی از کتاب‌هایی که در موضوع اشغال و آزادسازی خرمشهر به رشته تحریر درآمده است عبارتند از:</a:t>
            </a:r>
          </a:p>
          <a:p>
            <a:pPr algn="ctr"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دا: خاطرات سیده زهرا حسینی، به اهتمام سیده اعظم حسینی که توسط انتشارات سوره مهر چاپ شده است.</a:t>
            </a:r>
          </a:p>
          <a:p>
            <a:pPr algn="ctr"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آزادی خرمشهر: خاطرات تلخ و شیرین علی صیاد شیرازی، فرمانده وقت نیروی زمینی ارتش، نوشته احمد دهقان است. این کتاب توسط انتشارات سوره مهر به چاپ رسیده است.</a:t>
            </a:r>
          </a:p>
          <a:p>
            <a:pPr algn="ctr"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مأموریت در خرمشهر: خاطرات «صبار فلاح اللامی» از فرماندهان ارتش عراق است. او در این کتاب به افشای جنایات ارتش بعث عراق پرداخته است.</a:t>
            </a:r>
          </a:p>
          <a:p>
            <a:pPr algn="ctr"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کالک‌های خاکی: خاطرات شفاهی محمدعلی عزیزجعفری و نوشته گلعلی بابایی و حسین بهزاد است. این کتاب روایتی عینی و نزدیک از فتح خرمشهر را برای خواننده ترسیم می‌کند و از طرف انتشارات سوه مهر چاپ شده است.</a:t>
            </a:r>
          </a:p>
        </p:txBody>
      </p:sp>
      <p:sp>
        <p:nvSpPr>
          <p:cNvPr id="4" name="Rectangle 3">
            <a:extLst>
              <a:ext uri="{FF2B5EF4-FFF2-40B4-BE49-F238E27FC236}">
                <a16:creationId xmlns:a16="http://schemas.microsoft.com/office/drawing/2014/main" id="{8DF54023-B45A-601B-3DEF-AF5E721F5909}"/>
              </a:ext>
            </a:extLst>
          </p:cNvPr>
          <p:cNvSpPr/>
          <p:nvPr/>
        </p:nvSpPr>
        <p:spPr>
          <a:xfrm>
            <a:off x="5591906" y="206659"/>
            <a:ext cx="5305481"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معرفی کتاب</a:t>
            </a:r>
          </a:p>
        </p:txBody>
      </p:sp>
    </p:spTree>
    <p:extLst>
      <p:ext uri="{BB962C8B-B14F-4D97-AF65-F5344CB8AC3E}">
        <p14:creationId xmlns:p14="http://schemas.microsoft.com/office/powerpoint/2010/main" val="18768528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91906" y="1905534"/>
            <a:ext cx="6063282" cy="3901068"/>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فیلم روز سوم: به کارگردانی محمدحسین لطیفی و بازیگری پوریا پورسرخ، حامد بهداد و باران کوثری در سال ۱۳۸۵ش ساخته شده است.  داستان این فیلم درباره مرد جوان خرمشهری در سال ۱۳۵۹ش است، برای این‌که خواهرش به‌دست عراقی‌ها نیفتد چاله‌ای در باغچه خانه‌شان حفر و او را در این چاله پنهان می‌کند تا به‌طور موقت از گزند عراقی‌ها که خانه را محاصره کرده‌اند در امان بماند.</a:t>
            </a:r>
          </a:p>
        </p:txBody>
      </p:sp>
      <p:sp>
        <p:nvSpPr>
          <p:cNvPr id="4" name="Rectangle 3"/>
          <p:cNvSpPr/>
          <p:nvPr/>
        </p:nvSpPr>
        <p:spPr>
          <a:xfrm>
            <a:off x="6050770" y="1164935"/>
            <a:ext cx="5604418" cy="646331"/>
          </a:xfrm>
          <a:prstGeom prst="rect">
            <a:avLst/>
          </a:prstGeom>
        </p:spPr>
        <p:txBody>
          <a:bodyPr wrap="non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برخی از آثار هنری که با موضوع خرمشهر تولید شده عبارتند از:</a:t>
            </a:r>
          </a:p>
        </p:txBody>
      </p:sp>
      <p:pic>
        <p:nvPicPr>
          <p:cNvPr id="5" name="Picture 4"/>
          <p:cNvPicPr>
            <a:picLocks noChangeAspect="1"/>
          </p:cNvPicPr>
          <p:nvPr/>
        </p:nvPicPr>
        <p:blipFill>
          <a:blip r:embed="rId2"/>
          <a:stretch>
            <a:fillRect/>
          </a:stretch>
        </p:blipFill>
        <p:spPr>
          <a:xfrm rot="21232364">
            <a:off x="1445519" y="1411088"/>
            <a:ext cx="3076479" cy="430707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Rectangle 5">
            <a:extLst>
              <a:ext uri="{FF2B5EF4-FFF2-40B4-BE49-F238E27FC236}">
                <a16:creationId xmlns:a16="http://schemas.microsoft.com/office/drawing/2014/main" id="{E23E62B3-1615-CFFA-3AD5-CF3EF652CADD}"/>
              </a:ext>
            </a:extLst>
          </p:cNvPr>
          <p:cNvSpPr/>
          <p:nvPr/>
        </p:nvSpPr>
        <p:spPr>
          <a:xfrm>
            <a:off x="5591906" y="206659"/>
            <a:ext cx="5305481"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آثار هنری</a:t>
            </a:r>
          </a:p>
        </p:txBody>
      </p:sp>
    </p:spTree>
    <p:extLst>
      <p:ext uri="{BB962C8B-B14F-4D97-AF65-F5344CB8AC3E}">
        <p14:creationId xmlns:p14="http://schemas.microsoft.com/office/powerpoint/2010/main" val="2429070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4259" y="1422258"/>
            <a:ext cx="6096000" cy="4455066"/>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به کارگردانی ابراهیم حاتمی‌کیا و بازیگری پرویز پرستویی، مهتاب کرامتی، لاله اسکندری و...در سال ۱۳۸۱ش تولید شده است این فیلم درباره دختری به نام لیلا است که قبل از انقلاب از والدینش جدا شده و در شب عروسی‌اش متوجه می‌شود که پدر و مادرش افراد دیگری هستند. او سراغ آن‌ها را می‌گیرد و تا خرمشهر که در آغاز جنگ هشت ساله است می‌رود. در این بین همسرش با بمباران جنگنده‌های عراقی کشته می‌شود و او تنها به شهری غریب می‌رود. در آن جا مادرش را پیدا می‌کند، اما پدرش اسیر عراقی‌ها می‌شود.</a:t>
            </a:r>
          </a:p>
        </p:txBody>
      </p:sp>
      <p:pic>
        <p:nvPicPr>
          <p:cNvPr id="4" name="Picture 3"/>
          <p:cNvPicPr>
            <a:picLocks noChangeAspect="1"/>
          </p:cNvPicPr>
          <p:nvPr/>
        </p:nvPicPr>
        <p:blipFill>
          <a:blip r:embed="rId2"/>
          <a:stretch>
            <a:fillRect/>
          </a:stretch>
        </p:blipFill>
        <p:spPr>
          <a:xfrm rot="465174">
            <a:off x="8228908" y="1726343"/>
            <a:ext cx="2876432" cy="43930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F26A1E39-0060-BE38-EC74-0E100C6BF60F}"/>
              </a:ext>
            </a:extLst>
          </p:cNvPr>
          <p:cNvSpPr/>
          <p:nvPr/>
        </p:nvSpPr>
        <p:spPr>
          <a:xfrm>
            <a:off x="5591906" y="206659"/>
            <a:ext cx="5305481" cy="523220"/>
          </a:xfrm>
          <a:prstGeom prst="rect">
            <a:avLst/>
          </a:prstGeom>
        </p:spPr>
        <p:txBody>
          <a:bodyPr wrap="square">
            <a:spAutoFit/>
          </a:bodyPr>
          <a:lstStyle/>
          <a:p>
            <a:pPr algn="r"/>
            <a:r>
              <a:rPr lang="fa-IR" sz="2800" b="1" dirty="0">
                <a:solidFill>
                  <a:srgbClr val="239F40"/>
                </a:solidFill>
                <a:latin typeface="Vazir" panose="020B0603030804020204" pitchFamily="34" charset="-78"/>
                <a:cs typeface="Vazir" panose="020B0603030804020204" pitchFamily="34" charset="-78"/>
              </a:rPr>
              <a:t>آثار هنری</a:t>
            </a:r>
          </a:p>
        </p:txBody>
      </p:sp>
    </p:spTree>
    <p:extLst>
      <p:ext uri="{BB962C8B-B14F-4D97-AF65-F5344CB8AC3E}">
        <p14:creationId xmlns:p14="http://schemas.microsoft.com/office/powerpoint/2010/main" val="31075449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14C4D3F-75F2-3DB9-A765-B4332EED969C}"/>
              </a:ext>
            </a:extLst>
          </p:cNvPr>
          <p:cNvSpPr/>
          <p:nvPr/>
        </p:nvSpPr>
        <p:spPr>
          <a:xfrm>
            <a:off x="1348033" y="2703136"/>
            <a:ext cx="9624767" cy="1451728"/>
          </a:xfrm>
          <a:prstGeom prst="roundRect">
            <a:avLst/>
          </a:prstGeom>
          <a:solidFill>
            <a:srgbClr val="239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70D5541-DB24-EF03-EA1A-7A324335D81E}"/>
              </a:ext>
            </a:extLst>
          </p:cNvPr>
          <p:cNvSpPr/>
          <p:nvPr/>
        </p:nvSpPr>
        <p:spPr>
          <a:xfrm>
            <a:off x="1348033" y="2967335"/>
            <a:ext cx="9624767" cy="923330"/>
          </a:xfrm>
          <a:prstGeom prst="rect">
            <a:avLst/>
          </a:prstGeom>
        </p:spPr>
        <p:txBody>
          <a:bodyPr wrap="square">
            <a:spAutoFit/>
          </a:bodyPr>
          <a:lstStyle/>
          <a:p>
            <a:pPr algn="ctr"/>
            <a:r>
              <a:rPr lang="fa-IR" sz="5400" b="1" dirty="0">
                <a:solidFill>
                  <a:schemeClr val="bg1"/>
                </a:solidFill>
                <a:latin typeface="Vazir" panose="020B0603030804020204" pitchFamily="34" charset="-78"/>
                <a:cs typeface="Vazir" panose="020B0603030804020204" pitchFamily="34" charset="-78"/>
              </a:rPr>
              <a:t>با تشکر از توجه شما عزیزان</a:t>
            </a:r>
          </a:p>
        </p:txBody>
      </p:sp>
    </p:spTree>
    <p:extLst>
      <p:ext uri="{BB962C8B-B14F-4D97-AF65-F5344CB8AC3E}">
        <p14:creationId xmlns:p14="http://schemas.microsoft.com/office/powerpoint/2010/main" val="2795409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2266" y="4840050"/>
            <a:ext cx="11487468" cy="1685077"/>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اهمیت خرمشهر و نزدیک‌بودن آن به خط مرزی شلمچه، تصرف آن را در اولویت‌های جنگی رژیم متجاوز عراق قرار داد. دولت‌مردان عراق که با توزیع سلاح در این شهر زمینه را برای نیروهای موسوم به خلق عرب آماده کرده بودند، در آرزوی اشغال سریع خرمشهر بودند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برای شتاب‌دادن به دستیابی به این هدف از سیاست تفرقه‌افکنی میان مردم بهره گرفتند. </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1229946">
            <a:off x="1185196" y="1412594"/>
            <a:ext cx="4579799" cy="30531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a:blip r:embed="rId3"/>
          <a:stretch>
            <a:fillRect/>
          </a:stretch>
        </p:blipFill>
        <p:spPr>
          <a:xfrm rot="705023">
            <a:off x="6625500" y="1981534"/>
            <a:ext cx="3905773" cy="23483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B03CE08A-3A99-A47D-FBC9-59D112168CA0}"/>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69472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51603" y="1246509"/>
            <a:ext cx="5495499" cy="4143442"/>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بهار ۱۳۵۸ با پشتیبانی حزب بعث عراق، سازمان سیاسی خلق عرب</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در خرمشهر فتنه‌ای آغاز کرد و جنگ‌افزارهای بسیاری با هدف جنگ داخلی از حزب بعث عراق به مخالفان انقلاب رسید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خسارت‌های بسیاری ازجمله انفجار لوله‌های نفت به دست این افراد متوجه نظام نوپای اسلامی شد اما با درایت و رهنمود‌های امام‌خمینی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این فتنه از میان رفت.</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24944" y="1397338"/>
            <a:ext cx="5303968" cy="36928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Rectangle 3">
            <a:extLst>
              <a:ext uri="{FF2B5EF4-FFF2-40B4-BE49-F238E27FC236}">
                <a16:creationId xmlns:a16="http://schemas.microsoft.com/office/drawing/2014/main" id="{8E49CA67-73F1-8210-2744-764E331F0282}"/>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51546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7271" y="1673201"/>
            <a:ext cx="5260157" cy="4143442"/>
          </a:xfrm>
          <a:prstGeom prst="rect">
            <a:avLst/>
          </a:prstGeom>
        </p:spPr>
        <p:txBody>
          <a:bodyPr wrap="square">
            <a:spAutoFit/>
          </a:bodyPr>
          <a:lstStyle/>
          <a:p>
            <a:pPr algn="justLow" rtl="1">
              <a:lnSpc>
                <a:spcPct val="25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ارتش عراق، در هفته نخست جنگ، بخش بزرگی از مناطق راهبردی ایران را تصرف و خود را به اهواز نزدیک کرد و قصد داشت همه خوزستان را تصرف کند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غافلگیری، کمبود نیرو، نبود جنگ‌افزار و مهمات</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کارشکنی سیدابوالحسن بنی‌صدر، رئیس‌جمهور وقت، در اعزام نیرو</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موجب پیشروی عراقی‌ها شد. </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rot="20855909">
            <a:off x="6516464" y="2325587"/>
            <a:ext cx="4681316" cy="32593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a:extLst>
              <a:ext uri="{FF2B5EF4-FFF2-40B4-BE49-F238E27FC236}">
                <a16:creationId xmlns:a16="http://schemas.microsoft.com/office/drawing/2014/main" id="{8040E347-B285-7BAD-F246-09E5F19AF5B5}"/>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083491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5065" y="1294841"/>
            <a:ext cx="5991367" cy="4524315"/>
          </a:xfrm>
          <a:prstGeom prst="rect">
            <a:avLst/>
          </a:prstGeom>
        </p:spPr>
        <p:txBody>
          <a:bodyPr wrap="square">
            <a:spAutoFit/>
          </a:bodyPr>
          <a:lstStyle/>
          <a:p>
            <a:pPr algn="justLow"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با همه کمبودها، جوانان و نیروهای مسلح خرمشهر با مقاومت تاریخی خود راهبردی پیروزی برق‌آسای دشمن را به شکست کشاندند و ارتش عراق را در تکمیل اهداف خود ازجمله اشغال آبادان ناکام کردند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فرماندهان عراقی برای اشغال خرمشهر، افزون بر لشکری مجهز و یک گردان نیروی مخصوص در نظر گرفته بودند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آنان در روزهای نخست ورود به خوزستان شایع کردند خرمشهر را گرفته‌اند که امام‌خمینی</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این شایعه را رد کرد و به ارتش عراق اندرز داد که چرا مردم بی‌دفاع ایران را به خاک و خون می‌کشند.</a:t>
            </a:r>
            <a:endPar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565381">
            <a:off x="1269715" y="3725676"/>
            <a:ext cx="3822976" cy="2412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369017">
            <a:off x="496848" y="775101"/>
            <a:ext cx="4304146" cy="28637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D7D07B00-0BE4-1D97-FC1E-1947DB291B4B}"/>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21836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641" y="1051159"/>
            <a:ext cx="11650718" cy="1685077"/>
          </a:xfrm>
          <a:prstGeom prst="rect">
            <a:avLst/>
          </a:prstGeom>
        </p:spPr>
        <p:txBody>
          <a:bodyPr wrap="square">
            <a:spAutoFit/>
          </a:bodyPr>
          <a:lstStyle/>
          <a:p>
            <a:pPr algn="ctr" rtl="1">
              <a:lnSpc>
                <a:spcPct val="200000"/>
              </a:lnSpc>
            </a:pP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امام‌خمینی در پیامی به ارتش و مردم عراق، صدام حسین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حزب بعث را از نوکران صهیونیسم</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امپریالیسم</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و مسئول حمله به خرمشهر معرفی کرد و از ارتش و مردم عراق خواست شرارت‌های حزب بعث را از سر مردم ایران و عراق دفع کنند</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dirty="0">
                <a:solidFill>
                  <a:srgbClr val="000000"/>
                </a:solidFill>
                <a:latin typeface="Vazir" panose="020B0603030804020204" pitchFamily="34" charset="-78"/>
                <a:ea typeface="Times New Roman" panose="02020603050405020304" pitchFamily="18" charset="0"/>
                <a:cs typeface="Vazir" panose="020B0603030804020204" pitchFamily="34" charset="-78"/>
              </a:rPr>
              <a:t>ایشان از مردم خرمشهر خواست از کشور دفاع کنند و شهر را ترک نکنن.</a:t>
            </a:r>
            <a:r>
              <a:rPr lang="en-US"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584290">
            <a:off x="2424160" y="3483928"/>
            <a:ext cx="2511125" cy="28551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926972">
            <a:off x="6704096" y="3498113"/>
            <a:ext cx="2504525" cy="28267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Rectangle 2">
            <a:extLst>
              <a:ext uri="{FF2B5EF4-FFF2-40B4-BE49-F238E27FC236}">
                <a16:creationId xmlns:a16="http://schemas.microsoft.com/office/drawing/2014/main" id="{6920D0BC-A28D-52A5-9658-314F00595168}"/>
              </a:ext>
            </a:extLst>
          </p:cNvPr>
          <p:cNvSpPr/>
          <p:nvPr/>
        </p:nvSpPr>
        <p:spPr>
          <a:xfrm>
            <a:off x="8350290" y="206659"/>
            <a:ext cx="2379177" cy="523220"/>
          </a:xfrm>
          <a:prstGeom prst="rect">
            <a:avLst/>
          </a:prstGeom>
        </p:spPr>
        <p:txBody>
          <a:bodyPr wrap="none">
            <a:spAutoFit/>
          </a:bodyPr>
          <a:lstStyle/>
          <a:p>
            <a:r>
              <a:rPr lang="ar-SA" sz="2800" b="1" dirty="0">
                <a:solidFill>
                  <a:srgbClr val="239F40"/>
                </a:solidFill>
                <a:latin typeface="Vazir" panose="020B0603030804020204" pitchFamily="34" charset="-78"/>
                <a:cs typeface="Vazir" panose="020B0603030804020204" pitchFamily="34" charset="-78"/>
              </a:rPr>
              <a:t>اشغال خرمشهر</a:t>
            </a:r>
            <a:endParaRPr lang="en-US" sz="2800" b="1" dirty="0">
              <a:solidFill>
                <a:srgbClr val="239F40"/>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576624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926</TotalTime>
  <Words>3443</Words>
  <Application>Microsoft Office PowerPoint</Application>
  <PresentationFormat>Widescreen</PresentationFormat>
  <Paragraphs>112</Paragraphs>
  <Slides>45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31</cp:revision>
  <dcterms:created xsi:type="dcterms:W3CDTF">2024-05-23T09:22:43Z</dcterms:created>
  <dcterms:modified xsi:type="dcterms:W3CDTF">2024-05-30T13:48:39Z</dcterms:modified>
</cp:coreProperties>
</file>