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88" r:id="rId2"/>
    <p:sldId id="256" r:id="rId3"/>
    <p:sldId id="257" r:id="rId4"/>
    <p:sldId id="269" r:id="rId5"/>
    <p:sldId id="270" r:id="rId6"/>
    <p:sldId id="287" r:id="rId7"/>
    <p:sldId id="271" r:id="rId8"/>
    <p:sldId id="272" r:id="rId9"/>
    <p:sldId id="273" r:id="rId10"/>
    <p:sldId id="279" r:id="rId11"/>
    <p:sldId id="280" r:id="rId12"/>
    <p:sldId id="281" r:id="rId13"/>
    <p:sldId id="282" r:id="rId14"/>
    <p:sldId id="283" r:id="rId15"/>
    <p:sldId id="284" r:id="rId16"/>
    <p:sldId id="285" r:id="rId17"/>
    <p:sldId id="286" r:id="rId18"/>
    <p:sldId id="260" r:id="rId19"/>
    <p:sldId id="261" r:id="rId20"/>
    <p:sldId id="275" r:id="rId21"/>
    <p:sldId id="262" r:id="rId22"/>
    <p:sldId id="264" r:id="rId23"/>
    <p:sldId id="263" r:id="rId24"/>
    <p:sldId id="265" r:id="rId25"/>
    <p:sldId id="266" r:id="rId26"/>
    <p:sldId id="267" r:id="rId27"/>
    <p:sldId id="276" r:id="rId28"/>
    <p:sldId id="277" r:id="rId29"/>
    <p:sldId id="278" r:id="rId30"/>
    <p:sldId id="268" r:id="rId31"/>
    <p:sldId id="274"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AADC"/>
    <a:srgbClr val="2038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0379BB-D36C-4480-BD6E-559CA74CDCE9}" type="datetimeFigureOut">
              <a:rPr lang="en-US" smtClean="0"/>
              <a:t>5/30/2024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598671-437E-4016-A018-807715014017}" type="slidenum">
              <a:rPr lang="en-US" smtClean="0"/>
              <a:t>‹#›</a:t>
            </a:fld>
            <a:endParaRPr lang="en-US"/>
          </a:p>
        </p:txBody>
      </p:sp>
    </p:spTree>
    <p:extLst>
      <p:ext uri="{BB962C8B-B14F-4D97-AF65-F5344CB8AC3E}">
        <p14:creationId xmlns:p14="http://schemas.microsoft.com/office/powerpoint/2010/main" val="1568185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2598671-437E-4016-A018-807715014017}" type="slidenum">
              <a:rPr lang="en-US" smtClean="0"/>
              <a:t>30</a:t>
            </a:fld>
            <a:endParaRPr lang="en-US"/>
          </a:p>
        </p:txBody>
      </p:sp>
    </p:spTree>
    <p:extLst>
      <p:ext uri="{BB962C8B-B14F-4D97-AF65-F5344CB8AC3E}">
        <p14:creationId xmlns:p14="http://schemas.microsoft.com/office/powerpoint/2010/main" val="1156772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64F6D578-D81F-25FE-72D8-85659C179BBC}"/>
              </a:ext>
            </a:extLst>
          </p:cNvPr>
          <p:cNvSpPr/>
          <p:nvPr userDrawn="1"/>
        </p:nvSpPr>
        <p:spPr>
          <a:xfrm flipH="1" flipV="1">
            <a:off x="10657643" y="294443"/>
            <a:ext cx="1534357" cy="586962"/>
          </a:xfrm>
          <a:custGeom>
            <a:avLst/>
            <a:gdLst>
              <a:gd name="connsiteX0" fmla="*/ 0 w 1534357"/>
              <a:gd name="connsiteY0" fmla="*/ 586962 h 586962"/>
              <a:gd name="connsiteX1" fmla="*/ 0 w 1534357"/>
              <a:gd name="connsiteY1" fmla="*/ 0 h 586962"/>
              <a:gd name="connsiteX2" fmla="*/ 1534357 w 1534357"/>
              <a:gd name="connsiteY2" fmla="*/ 0 h 586962"/>
              <a:gd name="connsiteX3" fmla="*/ 1197006 w 1534357"/>
              <a:gd name="connsiteY3" fmla="*/ 585927 h 586962"/>
            </a:gdLst>
            <a:ahLst/>
            <a:cxnLst>
              <a:cxn ang="0">
                <a:pos x="connsiteX0" y="connsiteY0"/>
              </a:cxn>
              <a:cxn ang="0">
                <a:pos x="connsiteX1" y="connsiteY1"/>
              </a:cxn>
              <a:cxn ang="0">
                <a:pos x="connsiteX2" y="connsiteY2"/>
              </a:cxn>
              <a:cxn ang="0">
                <a:pos x="connsiteX3" y="connsiteY3"/>
              </a:cxn>
            </a:cxnLst>
            <a:rect l="l" t="t" r="r" b="b"/>
            <a:pathLst>
              <a:path w="1534357" h="586962">
                <a:moveTo>
                  <a:pt x="0" y="586962"/>
                </a:moveTo>
                <a:lnTo>
                  <a:pt x="0" y="0"/>
                </a:lnTo>
                <a:lnTo>
                  <a:pt x="1534357" y="0"/>
                </a:lnTo>
                <a:lnTo>
                  <a:pt x="1197006" y="58592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lide Number Placeholder 5">
            <a:extLst>
              <a:ext uri="{FF2B5EF4-FFF2-40B4-BE49-F238E27FC236}">
                <a16:creationId xmlns:a16="http://schemas.microsoft.com/office/drawing/2014/main" id="{0252288F-3743-F889-1528-4A245A1B19F1}"/>
              </a:ext>
            </a:extLst>
          </p:cNvPr>
          <p:cNvSpPr>
            <a:spLocks noGrp="1"/>
          </p:cNvSpPr>
          <p:nvPr>
            <p:ph type="sldNum" sz="quarter" idx="12"/>
          </p:nvPr>
        </p:nvSpPr>
        <p:spPr>
          <a:xfrm>
            <a:off x="10990555" y="399433"/>
            <a:ext cx="1201445" cy="365125"/>
          </a:xfrm>
          <a:prstGeom prst="rect">
            <a:avLst/>
          </a:prstGeom>
        </p:spPr>
        <p:txBody>
          <a:bodyPr/>
          <a:lstStyle>
            <a:lvl1pPr>
              <a:defRPr b="1">
                <a:solidFill>
                  <a:srgbClr val="203864"/>
                </a:solidFill>
              </a:defRPr>
            </a:lvl1pPr>
          </a:lstStyle>
          <a:p>
            <a:fld id="{BB717288-EB70-4C0D-8515-44174484798F}" type="slidenum">
              <a:rPr lang="en-US" smtClean="0"/>
              <a:pPr/>
              <a:t>‹#›</a:t>
            </a:fld>
            <a:endParaRPr lang="en-US"/>
          </a:p>
        </p:txBody>
      </p:sp>
      <p:sp>
        <p:nvSpPr>
          <p:cNvPr id="7" name="Rectangle 6">
            <a:extLst>
              <a:ext uri="{FF2B5EF4-FFF2-40B4-BE49-F238E27FC236}">
                <a16:creationId xmlns:a16="http://schemas.microsoft.com/office/drawing/2014/main" id="{3C01DD06-4C75-1D30-C79D-B036649A81D8}"/>
              </a:ext>
            </a:extLst>
          </p:cNvPr>
          <p:cNvSpPr/>
          <p:nvPr userDrawn="1"/>
        </p:nvSpPr>
        <p:spPr>
          <a:xfrm>
            <a:off x="0" y="106532"/>
            <a:ext cx="10608816" cy="594804"/>
          </a:xfrm>
          <a:custGeom>
            <a:avLst/>
            <a:gdLst>
              <a:gd name="connsiteX0" fmla="*/ 0 w 10608816"/>
              <a:gd name="connsiteY0" fmla="*/ 0 h 594804"/>
              <a:gd name="connsiteX1" fmla="*/ 10608816 w 10608816"/>
              <a:gd name="connsiteY1" fmla="*/ 0 h 594804"/>
              <a:gd name="connsiteX2" fmla="*/ 10608816 w 10608816"/>
              <a:gd name="connsiteY2" fmla="*/ 594804 h 594804"/>
              <a:gd name="connsiteX3" fmla="*/ 0 w 10608816"/>
              <a:gd name="connsiteY3" fmla="*/ 594804 h 594804"/>
              <a:gd name="connsiteX4" fmla="*/ 0 w 10608816"/>
              <a:gd name="connsiteY4" fmla="*/ 0 h 594804"/>
              <a:gd name="connsiteX0" fmla="*/ 0 w 10608816"/>
              <a:gd name="connsiteY0" fmla="*/ 0 h 594804"/>
              <a:gd name="connsiteX1" fmla="*/ 10608816 w 10608816"/>
              <a:gd name="connsiteY1" fmla="*/ 0 h 594804"/>
              <a:gd name="connsiteX2" fmla="*/ 10271465 w 10608816"/>
              <a:gd name="connsiteY2" fmla="*/ 585927 h 594804"/>
              <a:gd name="connsiteX3" fmla="*/ 0 w 10608816"/>
              <a:gd name="connsiteY3" fmla="*/ 594804 h 594804"/>
              <a:gd name="connsiteX4" fmla="*/ 0 w 10608816"/>
              <a:gd name="connsiteY4" fmla="*/ 0 h 594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8816" h="594804">
                <a:moveTo>
                  <a:pt x="0" y="0"/>
                </a:moveTo>
                <a:lnTo>
                  <a:pt x="10608816" y="0"/>
                </a:lnTo>
                <a:lnTo>
                  <a:pt x="10271465" y="585927"/>
                </a:lnTo>
                <a:lnTo>
                  <a:pt x="0" y="594804"/>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0758859"/>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64F6D578-D81F-25FE-72D8-85659C179BBC}"/>
              </a:ext>
            </a:extLst>
          </p:cNvPr>
          <p:cNvSpPr/>
          <p:nvPr userDrawn="1"/>
        </p:nvSpPr>
        <p:spPr>
          <a:xfrm flipV="1">
            <a:off x="0" y="2885241"/>
            <a:ext cx="6095999" cy="3241089"/>
          </a:xfrm>
          <a:custGeom>
            <a:avLst/>
            <a:gdLst>
              <a:gd name="connsiteX0" fmla="*/ 0 w 1534357"/>
              <a:gd name="connsiteY0" fmla="*/ 586962 h 586962"/>
              <a:gd name="connsiteX1" fmla="*/ 0 w 1534357"/>
              <a:gd name="connsiteY1" fmla="*/ 0 h 586962"/>
              <a:gd name="connsiteX2" fmla="*/ 1534357 w 1534357"/>
              <a:gd name="connsiteY2" fmla="*/ 0 h 586962"/>
              <a:gd name="connsiteX3" fmla="*/ 1197006 w 1534357"/>
              <a:gd name="connsiteY3" fmla="*/ 585927 h 586962"/>
            </a:gdLst>
            <a:ahLst/>
            <a:cxnLst>
              <a:cxn ang="0">
                <a:pos x="connsiteX0" y="connsiteY0"/>
              </a:cxn>
              <a:cxn ang="0">
                <a:pos x="connsiteX1" y="connsiteY1"/>
              </a:cxn>
              <a:cxn ang="0">
                <a:pos x="connsiteX2" y="connsiteY2"/>
              </a:cxn>
              <a:cxn ang="0">
                <a:pos x="connsiteX3" y="connsiteY3"/>
              </a:cxn>
            </a:cxnLst>
            <a:rect l="l" t="t" r="r" b="b"/>
            <a:pathLst>
              <a:path w="1534357" h="586962">
                <a:moveTo>
                  <a:pt x="0" y="586962"/>
                </a:moveTo>
                <a:lnTo>
                  <a:pt x="0" y="0"/>
                </a:lnTo>
                <a:lnTo>
                  <a:pt x="1534357" y="0"/>
                </a:lnTo>
                <a:lnTo>
                  <a:pt x="1197006" y="58592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249396970"/>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5BA0B99-6831-D919-3876-44F01350E783}"/>
              </a:ext>
            </a:extLst>
          </p:cNvPr>
          <p:cNvSpPr>
            <a:spLocks noGrp="1"/>
          </p:cNvSpPr>
          <p:nvPr>
            <p:ph type="sldNum" sz="quarter" idx="4"/>
          </p:nvPr>
        </p:nvSpPr>
        <p:spPr>
          <a:xfrm>
            <a:off x="11469949" y="2601095"/>
            <a:ext cx="559293" cy="365125"/>
          </a:xfrm>
          <a:prstGeom prst="rect">
            <a:avLst/>
          </a:prstGeom>
        </p:spPr>
        <p:txBody>
          <a:bodyPr vert="horz" lIns="91440" tIns="45720" rIns="91440" bIns="45720" rtlCol="0" anchor="ctr"/>
          <a:lstStyle>
            <a:lvl1pPr algn="ctr">
              <a:defRPr sz="2400">
                <a:solidFill>
                  <a:schemeClr val="tx1">
                    <a:tint val="75000"/>
                  </a:schemeClr>
                </a:solidFill>
                <a:latin typeface="Times New Roman" panose="02020603050405020304" pitchFamily="18" charset="0"/>
                <a:cs typeface="Times New Roman" panose="02020603050405020304" pitchFamily="18" charset="0"/>
              </a:defRPr>
            </a:lvl1pPr>
          </a:lstStyle>
          <a:p>
            <a:fld id="{BB717288-EB70-4C0D-8515-44174484798F}" type="slidenum">
              <a:rPr lang="en-US" smtClean="0"/>
              <a:pPr/>
              <a:t>‹#›</a:t>
            </a:fld>
            <a:endParaRPr lang="en-US" dirty="0"/>
          </a:p>
        </p:txBody>
      </p:sp>
    </p:spTree>
    <p:extLst>
      <p:ext uri="{BB962C8B-B14F-4D97-AF65-F5344CB8AC3E}">
        <p14:creationId xmlns:p14="http://schemas.microsoft.com/office/powerpoint/2010/main" val="1477962453"/>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3.jp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F5A2E03-506C-6962-B451-C7524F4BD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567" y="69535"/>
            <a:ext cx="5028811" cy="6788465"/>
          </a:xfrm>
          <a:prstGeom prst="rect">
            <a:avLst/>
          </a:prstGeom>
        </p:spPr>
      </p:pic>
      <p:grpSp>
        <p:nvGrpSpPr>
          <p:cNvPr id="3" name="Group 2">
            <a:extLst>
              <a:ext uri="{FF2B5EF4-FFF2-40B4-BE49-F238E27FC236}">
                <a16:creationId xmlns:a16="http://schemas.microsoft.com/office/drawing/2014/main" id="{8EBB12A9-C6F4-824B-DD5A-00F4173EBD2C}"/>
              </a:ext>
            </a:extLst>
          </p:cNvPr>
          <p:cNvGrpSpPr/>
          <p:nvPr/>
        </p:nvGrpSpPr>
        <p:grpSpPr>
          <a:xfrm>
            <a:off x="7977448" y="641800"/>
            <a:ext cx="1540005" cy="1540005"/>
            <a:chOff x="3311371" y="2423604"/>
            <a:chExt cx="1509204" cy="1509204"/>
          </a:xfrm>
        </p:grpSpPr>
        <p:sp>
          <p:nvSpPr>
            <p:cNvPr id="4" name="Oval 3">
              <a:extLst>
                <a:ext uri="{FF2B5EF4-FFF2-40B4-BE49-F238E27FC236}">
                  <a16:creationId xmlns:a16="http://schemas.microsoft.com/office/drawing/2014/main" id="{1A4E86A7-EABB-7E54-63F2-B555ACAD7EF2}"/>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909DD65E-36A5-C941-3B43-62651B43DD4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6" name="Rectangle 5">
            <a:extLst>
              <a:ext uri="{FF2B5EF4-FFF2-40B4-BE49-F238E27FC236}">
                <a16:creationId xmlns:a16="http://schemas.microsoft.com/office/drawing/2014/main" id="{5245E837-4559-24F5-8432-29937540E1D1}"/>
              </a:ext>
            </a:extLst>
          </p:cNvPr>
          <p:cNvSpPr/>
          <p:nvPr/>
        </p:nvSpPr>
        <p:spPr>
          <a:xfrm>
            <a:off x="6390125" y="2139821"/>
            <a:ext cx="4714650" cy="3631763"/>
          </a:xfrm>
          <a:prstGeom prst="rect">
            <a:avLst/>
          </a:prstGeom>
        </p:spPr>
        <p:txBody>
          <a:bodyPr wrap="square">
            <a:spAutoFit/>
          </a:bodyPr>
          <a:lstStyle/>
          <a:p>
            <a:pPr algn="ctr" rtl="1">
              <a:lnSpc>
                <a:spcPct val="300000"/>
              </a:lnSpc>
            </a:pPr>
            <a:r>
              <a:rPr lang="fa-IR" sz="2000" dirty="0">
                <a:latin typeface="Times New Roman" panose="02020603050405020304" pitchFamily="18" charset="0"/>
                <a:cs typeface="B Titr" panose="00000700000000000000" pitchFamily="2" charset="-78"/>
              </a:rPr>
              <a:t> پاورپوینت حرفه ای  فریدون مشیری | 32 اسلاید</a:t>
            </a:r>
            <a:endParaRPr lang="en-US" sz="2000" dirty="0">
              <a:latin typeface="Times New Roman" panose="02020603050405020304" pitchFamily="18" charset="0"/>
              <a:cs typeface="B Titr" panose="00000700000000000000" pitchFamily="2" charset="-78"/>
            </a:endParaRPr>
          </a:p>
          <a:p>
            <a:pPr algn="ctr" rtl="1">
              <a:lnSpc>
                <a:spcPct val="300000"/>
              </a:lnSpc>
            </a:pPr>
            <a:r>
              <a:rPr lang="fa-IR" sz="2000" dirty="0">
                <a:latin typeface="Times New Roman" panose="02020603050405020304" pitchFamily="18" charset="0"/>
                <a:cs typeface="B Titr" panose="00000700000000000000" pitchFamily="2" charset="-78"/>
              </a:rPr>
              <a:t>نام پژوهشگر: محمد جواد عزیزپناه   </a:t>
            </a:r>
            <a:endParaRPr lang="en-US" sz="2000" dirty="0">
              <a:latin typeface="Times New Roman" panose="02020603050405020304" pitchFamily="18" charset="0"/>
              <a:cs typeface="B Titr" panose="00000700000000000000" pitchFamily="2" charset="-78"/>
            </a:endParaRPr>
          </a:p>
          <a:p>
            <a:pPr algn="ctr" rtl="1">
              <a:lnSpc>
                <a:spcPct val="300000"/>
              </a:lnSpc>
            </a:pPr>
            <a:r>
              <a:rPr lang="fa-IR" sz="2000" dirty="0">
                <a:latin typeface="Times New Roman" panose="02020603050405020304" pitchFamily="18" charset="0"/>
                <a:cs typeface="B Titr" panose="00000700000000000000" pitchFamily="2" charset="-78"/>
              </a:rPr>
              <a:t>استاد راهنما: علیرضا عزیزی </a:t>
            </a:r>
          </a:p>
          <a:p>
            <a:pPr algn="ctr" rtl="1">
              <a:lnSpc>
                <a:spcPct val="300000"/>
              </a:lnSpc>
            </a:pPr>
            <a:r>
              <a:rPr lang="fa-IR" sz="2000" dirty="0">
                <a:latin typeface="Times New Roman" panose="02020603050405020304" pitchFamily="18" charset="0"/>
                <a:cs typeface="B Titr" panose="00000700000000000000" pitchFamily="2" charset="-78"/>
              </a:rPr>
              <a:t>تاریخ ارائه:</a:t>
            </a:r>
            <a:r>
              <a:rPr lang="en-US" sz="2000" dirty="0">
                <a:latin typeface="Times New Roman" panose="02020603050405020304" pitchFamily="18" charset="0"/>
                <a:cs typeface="B Titr" panose="00000700000000000000" pitchFamily="2" charset="-78"/>
              </a:rPr>
              <a:t> </a:t>
            </a:r>
            <a:r>
              <a:rPr lang="fa-IR" sz="2000" dirty="0">
                <a:latin typeface="Times New Roman" panose="02020603050405020304" pitchFamily="18" charset="0"/>
                <a:cs typeface="B Titr" panose="00000700000000000000" pitchFamily="2" charset="-78"/>
              </a:rPr>
              <a:t> تابستان ..........</a:t>
            </a:r>
          </a:p>
        </p:txBody>
      </p:sp>
    </p:spTree>
    <p:extLst>
      <p:ext uri="{BB962C8B-B14F-4D97-AF65-F5344CB8AC3E}">
        <p14:creationId xmlns:p14="http://schemas.microsoft.com/office/powerpoint/2010/main" val="31015910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10</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فریدون مشیری پیرو کدام سبک شعر بود؟</a:t>
            </a:r>
            <a:endParaRPr lang="fa-IR" sz="2000" b="1" dirty="0">
              <a:solidFill>
                <a:schemeClr val="bg1"/>
              </a:solidFill>
              <a:effectLst/>
              <a:cs typeface="B Titr" panose="00000700000000000000" pitchFamily="2" charset="-78"/>
            </a:endParaRPr>
          </a:p>
        </p:txBody>
      </p:sp>
      <p:sp>
        <p:nvSpPr>
          <p:cNvPr id="4" name="Rectangle 3"/>
          <p:cNvSpPr/>
          <p:nvPr/>
        </p:nvSpPr>
        <p:spPr>
          <a:xfrm>
            <a:off x="612741" y="1162789"/>
            <a:ext cx="6457361"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فریدون مشیری، نه اسیر تعصبات سنت گرایان و نه مجذوب نوپردازان افراطی بود. راهی را که او برگزید، همان حالت نمایان بنیان‌گذاران شعر نوین ایران بود. به این معنا که، او شکستن قالب‌های عروضی و کوتاه و بلند شدن مصرع‌ها و استفاده‌ی به‌جا و منطقی قافیه را پذیرفته و از لحاظ محتوی و مفهوم هم با نگاهی تازه و نو به طبیعت، اشیاء، اشخاص و آمیختن آن‌ها با احساس و نازک اندیشی‌های خاص خود، به شعرش چهره‌ای کاملا مشخص داده بود.</a:t>
            </a:r>
          </a:p>
        </p:txBody>
      </p:sp>
      <p:sp>
        <p:nvSpPr>
          <p:cNvPr id="6" name="Rectangle 5">
            <a:extLst>
              <a:ext uri="{FF2B5EF4-FFF2-40B4-BE49-F238E27FC236}">
                <a16:creationId xmlns:a16="http://schemas.microsoft.com/office/drawing/2014/main" id="{113128AA-2EA1-6691-9118-1EA2CF0E4207}"/>
              </a:ext>
            </a:extLst>
          </p:cNvPr>
          <p:cNvSpPr/>
          <p:nvPr/>
        </p:nvSpPr>
        <p:spPr>
          <a:xfrm>
            <a:off x="7362334" y="1696825"/>
            <a:ext cx="4829665" cy="4506012"/>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FB45E14-686E-2CEA-6108-D6E4D0BA4563}"/>
              </a:ext>
            </a:extLst>
          </p:cNvPr>
          <p:cNvPicPr>
            <a:picLocks noChangeAspect="1"/>
          </p:cNvPicPr>
          <p:nvPr/>
        </p:nvPicPr>
        <p:blipFill rotWithShape="1">
          <a:blip r:embed="rId2">
            <a:extLst>
              <a:ext uri="{28A0092B-C50C-407E-A947-70E740481C1C}">
                <a14:useLocalDpi xmlns:a14="http://schemas.microsoft.com/office/drawing/2010/main" val="0"/>
              </a:ext>
            </a:extLst>
          </a:blip>
          <a:srcRect l="36631" t="-185" r="3374" b="2225"/>
          <a:stretch/>
        </p:blipFill>
        <p:spPr>
          <a:xfrm>
            <a:off x="7897448" y="1162789"/>
            <a:ext cx="3681811" cy="5242052"/>
          </a:xfrm>
          <a:prstGeom prst="rect">
            <a:avLst/>
          </a:prstGeom>
          <a:ln w="76200">
            <a:solidFill>
              <a:schemeClr val="bg1"/>
            </a:solidFill>
          </a:ln>
        </p:spPr>
      </p:pic>
    </p:spTree>
    <p:extLst>
      <p:ext uri="{BB962C8B-B14F-4D97-AF65-F5344CB8AC3E}">
        <p14:creationId xmlns:p14="http://schemas.microsoft.com/office/powerpoint/2010/main" val="3647212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11</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فریدون مشیری پیرو کدام سبک شعر بود؟</a:t>
            </a:r>
            <a:endParaRPr lang="fa-IR" sz="2000" b="1" dirty="0">
              <a:solidFill>
                <a:schemeClr val="bg1"/>
              </a:solidFill>
              <a:effectLst/>
              <a:cs typeface="B Titr" panose="00000700000000000000" pitchFamily="2" charset="-78"/>
            </a:endParaRPr>
          </a:p>
        </p:txBody>
      </p:sp>
      <p:sp>
        <p:nvSpPr>
          <p:cNvPr id="4" name="Rectangle 3"/>
          <p:cNvSpPr/>
          <p:nvPr/>
        </p:nvSpPr>
        <p:spPr>
          <a:xfrm>
            <a:off x="3439262" y="1148142"/>
            <a:ext cx="8573733" cy="1754326"/>
          </a:xfrm>
          <a:prstGeom prst="rect">
            <a:avLst/>
          </a:prstGeom>
        </p:spPr>
        <p:txBody>
          <a:bodyPr wrap="square">
            <a:spAutoFit/>
          </a:bodyPr>
          <a:lstStyle/>
          <a:p>
            <a:pPr algn="justLow" rtl="1">
              <a:lnSpc>
                <a:spcPct val="200000"/>
              </a:lnSpc>
            </a:pPr>
            <a:r>
              <a:rPr lang="fa-IR" b="1" dirty="0">
                <a:cs typeface="B Nazanin" panose="00000400000000000000" pitchFamily="2" charset="-78"/>
              </a:rPr>
              <a:t>فریدون مشیری در دوران شاعری خود، در هیچ عصری متوقف نشده و شعرش بازتابی است از همه‌ی مظاهر زندگی و حوادثی که پیرامون او در جهان گذشته بود. او همواره ستایشگر خوبی، پاکی، زیبایی و بیانگر همه‌ی احساسات و عواطف انسانی بوده و بیش از همه خدمتگزار انسانیت بود.</a:t>
            </a:r>
          </a:p>
        </p:txBody>
      </p:sp>
      <p:sp>
        <p:nvSpPr>
          <p:cNvPr id="7" name="Rectangle 6">
            <a:extLst>
              <a:ext uri="{FF2B5EF4-FFF2-40B4-BE49-F238E27FC236}">
                <a16:creationId xmlns:a16="http://schemas.microsoft.com/office/drawing/2014/main" id="{D07D7F85-6A28-827E-4AA4-128A30FE9408}"/>
              </a:ext>
            </a:extLst>
          </p:cNvPr>
          <p:cNvSpPr/>
          <p:nvPr/>
        </p:nvSpPr>
        <p:spPr>
          <a:xfrm>
            <a:off x="1390048" y="2902468"/>
            <a:ext cx="3447423" cy="3055252"/>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AA8F33E8-C32E-0770-CB5A-18406861842D}"/>
              </a:ext>
            </a:extLst>
          </p:cNvPr>
          <p:cNvPicPr>
            <a:picLocks noChangeAspect="1"/>
          </p:cNvPicPr>
          <p:nvPr/>
        </p:nvPicPr>
        <p:blipFill rotWithShape="1">
          <a:blip r:embed="rId2"/>
          <a:srcRect l="24102" t="11720" r="55074" b="2107"/>
          <a:stretch/>
        </p:blipFill>
        <p:spPr>
          <a:xfrm>
            <a:off x="297886" y="1148142"/>
            <a:ext cx="2435481" cy="4076584"/>
          </a:xfrm>
          <a:prstGeom prst="rect">
            <a:avLst/>
          </a:prstGeom>
          <a:ln w="76200">
            <a:solidFill>
              <a:schemeClr val="bg1"/>
            </a:solidFill>
          </a:ln>
        </p:spPr>
      </p:pic>
      <p:pic>
        <p:nvPicPr>
          <p:cNvPr id="9" name="Picture 8">
            <a:extLst>
              <a:ext uri="{FF2B5EF4-FFF2-40B4-BE49-F238E27FC236}">
                <a16:creationId xmlns:a16="http://schemas.microsoft.com/office/drawing/2014/main" id="{4B29A3C7-9051-2D57-C772-916367A47565}"/>
              </a:ext>
            </a:extLst>
          </p:cNvPr>
          <p:cNvPicPr>
            <a:picLocks noChangeAspect="1"/>
          </p:cNvPicPr>
          <p:nvPr/>
        </p:nvPicPr>
        <p:blipFill rotWithShape="1">
          <a:blip r:embed="rId3"/>
          <a:srcRect t="32100"/>
          <a:stretch/>
        </p:blipFill>
        <p:spPr>
          <a:xfrm>
            <a:off x="3212998" y="3451123"/>
            <a:ext cx="2960146" cy="3156155"/>
          </a:xfrm>
          <a:prstGeom prst="rect">
            <a:avLst/>
          </a:prstGeom>
          <a:ln w="76200">
            <a:solidFill>
              <a:schemeClr val="bg1"/>
            </a:solidFill>
          </a:ln>
        </p:spPr>
      </p:pic>
    </p:spTree>
    <p:extLst>
      <p:ext uri="{BB962C8B-B14F-4D97-AF65-F5344CB8AC3E}">
        <p14:creationId xmlns:p14="http://schemas.microsoft.com/office/powerpoint/2010/main" val="2200740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12</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فریدون مشیری؛ توانا و صاحب سبک</a:t>
            </a:r>
          </a:p>
        </p:txBody>
      </p:sp>
      <p:sp>
        <p:nvSpPr>
          <p:cNvPr id="4" name="Rectangle 3"/>
          <p:cNvSpPr/>
          <p:nvPr/>
        </p:nvSpPr>
        <p:spPr>
          <a:xfrm>
            <a:off x="275303" y="1244214"/>
            <a:ext cx="7671494"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مشیری شاعری توانا و صاحب سبک بود ، شعر او به‌ شکلی اصیل و نرم، ریشه در شعر بااصالت و کهن دارد. گویی که او ادامه‌ای از جویباری‌ست که از دوران رودکی آغاز شد و در گذر از قرن‌ها از نیما عبور کرد.</a:t>
            </a:r>
          </a:p>
          <a:p>
            <a:pPr algn="justLow" rtl="1">
              <a:lnSpc>
                <a:spcPct val="200000"/>
              </a:lnSpc>
            </a:pPr>
            <a:r>
              <a:rPr lang="fa-IR" b="1" dirty="0">
                <a:cs typeface="B Nazanin" panose="00000400000000000000" pitchFamily="2" charset="-78"/>
              </a:rPr>
              <a:t>مشیری در وادی شعر نیمایی موفق شد کارهایی را در کمال زیبایی و نرمش خلق کند و به ‌عنوان یکی از شاعران مورد علاقه و احترام مردم مطرح شود</a:t>
            </a:r>
          </a:p>
          <a:p>
            <a:pPr algn="justLow" rtl="1">
              <a:lnSpc>
                <a:spcPct val="200000"/>
              </a:lnSpc>
            </a:pPr>
            <a:r>
              <a:rPr lang="fa-IR" b="1" dirty="0">
                <a:cs typeface="B Nazanin" panose="00000400000000000000" pitchFamily="2" charset="-78"/>
              </a:rPr>
              <a:t>شعر مشیری شعری نجیب، آرام، انسانی و عاشقانه است. رمانتسیمی نرم با لایه‌ای از واقع‌گرایی از ویژگی بارز شعر اوست.</a:t>
            </a:r>
          </a:p>
          <a:p>
            <a:pPr algn="justLow" rtl="1">
              <a:lnSpc>
                <a:spcPct val="200000"/>
              </a:lnSpc>
            </a:pPr>
            <a:r>
              <a:rPr lang="fa-IR" b="1" dirty="0">
                <a:cs typeface="B Nazanin" panose="00000400000000000000" pitchFamily="2" charset="-78"/>
              </a:rPr>
              <a:t>در زمینه سبکها می‌توان خصایص سبک عراقی را در شعرهای او باز یافت.شعر فریدون مشیری شعری‌ست که برای عموم قابل درک است.</a:t>
            </a:r>
          </a:p>
        </p:txBody>
      </p:sp>
      <p:sp>
        <p:nvSpPr>
          <p:cNvPr id="6" name="Rectangle 5">
            <a:extLst>
              <a:ext uri="{FF2B5EF4-FFF2-40B4-BE49-F238E27FC236}">
                <a16:creationId xmlns:a16="http://schemas.microsoft.com/office/drawing/2014/main" id="{03FC7053-2685-2EA0-AD9A-CD7D38ACBE15}"/>
              </a:ext>
            </a:extLst>
          </p:cNvPr>
          <p:cNvSpPr/>
          <p:nvPr/>
        </p:nvSpPr>
        <p:spPr>
          <a:xfrm>
            <a:off x="8983745" y="1583703"/>
            <a:ext cx="3208255" cy="4506012"/>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5FDCD6E-9A81-0F47-297D-5913198C2EE7}"/>
              </a:ext>
            </a:extLst>
          </p:cNvPr>
          <p:cNvPicPr>
            <a:picLocks noChangeAspect="1"/>
          </p:cNvPicPr>
          <p:nvPr/>
        </p:nvPicPr>
        <p:blipFill rotWithShape="1">
          <a:blip r:embed="rId2"/>
          <a:srcRect l="2127" t="8207" r="-303" b="1443"/>
          <a:stretch/>
        </p:blipFill>
        <p:spPr>
          <a:xfrm>
            <a:off x="8342721" y="1014796"/>
            <a:ext cx="2831693" cy="2605945"/>
          </a:xfrm>
          <a:prstGeom prst="rect">
            <a:avLst/>
          </a:prstGeom>
          <a:ln w="76200">
            <a:solidFill>
              <a:schemeClr val="bg1"/>
            </a:solidFill>
          </a:ln>
        </p:spPr>
      </p:pic>
      <p:pic>
        <p:nvPicPr>
          <p:cNvPr id="8" name="Picture 7">
            <a:extLst>
              <a:ext uri="{FF2B5EF4-FFF2-40B4-BE49-F238E27FC236}">
                <a16:creationId xmlns:a16="http://schemas.microsoft.com/office/drawing/2014/main" id="{7C1BF27A-BBD9-6225-251E-3BB764754886}"/>
              </a:ext>
            </a:extLst>
          </p:cNvPr>
          <p:cNvPicPr>
            <a:picLocks noChangeAspect="1"/>
          </p:cNvPicPr>
          <p:nvPr/>
        </p:nvPicPr>
        <p:blipFill rotWithShape="1">
          <a:blip r:embed="rId3"/>
          <a:srcRect l="11413" t="5489" r="15604"/>
          <a:stretch/>
        </p:blipFill>
        <p:spPr>
          <a:xfrm>
            <a:off x="9958433" y="3985448"/>
            <a:ext cx="2064244" cy="2673174"/>
          </a:xfrm>
          <a:prstGeom prst="rect">
            <a:avLst/>
          </a:prstGeom>
          <a:ln w="76200">
            <a:solidFill>
              <a:schemeClr val="bg1"/>
            </a:solidFill>
          </a:ln>
        </p:spPr>
      </p:pic>
    </p:spTree>
    <p:extLst>
      <p:ext uri="{BB962C8B-B14F-4D97-AF65-F5344CB8AC3E}">
        <p14:creationId xmlns:p14="http://schemas.microsoft.com/office/powerpoint/2010/main" val="795471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13</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فریدون مشیری؛ توانا و صاحب سبک</a:t>
            </a:r>
          </a:p>
        </p:txBody>
      </p:sp>
      <p:sp>
        <p:nvSpPr>
          <p:cNvPr id="4" name="Rectangle 3"/>
          <p:cNvSpPr/>
          <p:nvPr/>
        </p:nvSpPr>
        <p:spPr>
          <a:xfrm>
            <a:off x="5307291" y="1095561"/>
            <a:ext cx="6702154" cy="5563061"/>
          </a:xfrm>
          <a:prstGeom prst="rect">
            <a:avLst/>
          </a:prstGeom>
        </p:spPr>
        <p:txBody>
          <a:bodyPr wrap="square">
            <a:spAutoFit/>
          </a:bodyPr>
          <a:lstStyle/>
          <a:p>
            <a:pPr algn="justLow" rtl="1">
              <a:lnSpc>
                <a:spcPct val="200000"/>
              </a:lnSpc>
            </a:pPr>
            <a:r>
              <a:rPr lang="fa-IR" b="1" dirty="0">
                <a:cs typeface="B Nazanin" panose="00000400000000000000" pitchFamily="2" charset="-78"/>
              </a:rPr>
              <a:t>درباره مشیری و شعر مشیری منتقدین بسیاری نظر داده‌اند اما درمیان منتقدین خارجی ردلف گلیکه، نویسنده و پژوهشگر سوییسی که در رشته ادبیات فارسی دری تحصیل و تحقیق کرده‌است، درباره شعر فریدون مشیری چنین گفته است: ” چنین به نظر می‌رسد که فریدون مشیری چون معدودی از شاعران رسالت دارد که به شکرانه وسعت دانشش و اطمینان و حساسیت در جمله‌بندی‌اش آن شکاف مصنوعی را که در گذشته‌ی نزدیک کشمکش‌هایی میان نوپردازان و سنت‌گرایان ایجاد شده بود، ببندد.”</a:t>
            </a:r>
          </a:p>
          <a:p>
            <a:pPr algn="justLow" rtl="1">
              <a:lnSpc>
                <a:spcPct val="200000"/>
              </a:lnSpc>
            </a:pPr>
            <a:r>
              <a:rPr lang="fa-IR" b="1" dirty="0">
                <a:cs typeface="B Nazanin" panose="00000400000000000000" pitchFamily="2" charset="-78"/>
              </a:rPr>
              <a:t>فریدون مشیری شاعری است صمیمی و صادق که شعرش آینه تمام‌نمای احوال و صفات اوست. ادیبی که در همه حال حرمت زبان و اهل زبان را حفظ کرد.</a:t>
            </a:r>
          </a:p>
          <a:p>
            <a:pPr algn="justLow" rtl="1">
              <a:lnSpc>
                <a:spcPct val="200000"/>
              </a:lnSpc>
            </a:pPr>
            <a:r>
              <a:rPr lang="fa-IR" b="1" dirty="0">
                <a:cs typeface="B Nazanin" panose="00000400000000000000" pitchFamily="2" charset="-78"/>
              </a:rPr>
              <a:t>اندیشه‌هایش انسان‌دوستانه بود و برای احساسات و عواطف عاشقانه از لطیف‌ترین و زیباترین واژه‌ها و تعبیرها سود جست.</a:t>
            </a:r>
            <a:endParaRPr lang="fa-IR" b="1" dirty="0">
              <a:effectLst/>
              <a:cs typeface="B Nazanin" panose="00000400000000000000" pitchFamily="2" charset="-78"/>
            </a:endParaRPr>
          </a:p>
        </p:txBody>
      </p:sp>
      <p:sp>
        <p:nvSpPr>
          <p:cNvPr id="8" name="Rectangle 7">
            <a:extLst>
              <a:ext uri="{FF2B5EF4-FFF2-40B4-BE49-F238E27FC236}">
                <a16:creationId xmlns:a16="http://schemas.microsoft.com/office/drawing/2014/main" id="{DFF7F0B1-F5C6-17D9-B1E6-327D7862A962}"/>
              </a:ext>
            </a:extLst>
          </p:cNvPr>
          <p:cNvSpPr/>
          <p:nvPr/>
        </p:nvSpPr>
        <p:spPr>
          <a:xfrm>
            <a:off x="1097817" y="1414021"/>
            <a:ext cx="3447423" cy="4883084"/>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CB7C477D-3660-3046-115B-8C7EFC783E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047" y="893888"/>
            <a:ext cx="2119507" cy="3099779"/>
          </a:xfrm>
          <a:prstGeom prst="rect">
            <a:avLst/>
          </a:prstGeom>
          <a:ln w="76200">
            <a:solidFill>
              <a:schemeClr val="bg1"/>
            </a:solidFill>
          </a:ln>
        </p:spPr>
      </p:pic>
      <p:pic>
        <p:nvPicPr>
          <p:cNvPr id="10" name="Picture 9">
            <a:extLst>
              <a:ext uri="{FF2B5EF4-FFF2-40B4-BE49-F238E27FC236}">
                <a16:creationId xmlns:a16="http://schemas.microsoft.com/office/drawing/2014/main" id="{C7DF8A1D-5FDF-7A3A-D5E1-0F19EB3FB634}"/>
              </a:ext>
            </a:extLst>
          </p:cNvPr>
          <p:cNvPicPr>
            <a:picLocks noChangeAspect="1"/>
          </p:cNvPicPr>
          <p:nvPr/>
        </p:nvPicPr>
        <p:blipFill rotWithShape="1">
          <a:blip r:embed="rId3">
            <a:extLst>
              <a:ext uri="{28A0092B-C50C-407E-A947-70E740481C1C}">
                <a14:useLocalDpi xmlns:a14="http://schemas.microsoft.com/office/drawing/2010/main" val="0"/>
              </a:ext>
            </a:extLst>
          </a:blip>
          <a:srcRect t="5319" r="9284"/>
          <a:stretch/>
        </p:blipFill>
        <p:spPr>
          <a:xfrm>
            <a:off x="2124080" y="4292260"/>
            <a:ext cx="2206966" cy="2303438"/>
          </a:xfrm>
          <a:prstGeom prst="rect">
            <a:avLst/>
          </a:prstGeom>
          <a:ln w="76200">
            <a:solidFill>
              <a:schemeClr val="bg1"/>
            </a:solidFill>
          </a:ln>
        </p:spPr>
      </p:pic>
    </p:spTree>
    <p:extLst>
      <p:ext uri="{BB962C8B-B14F-4D97-AF65-F5344CB8AC3E}">
        <p14:creationId xmlns:p14="http://schemas.microsoft.com/office/powerpoint/2010/main" val="1708709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14</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فریدون مشیری و توجه به عشق </a:t>
            </a:r>
          </a:p>
        </p:txBody>
      </p:sp>
      <p:sp>
        <p:nvSpPr>
          <p:cNvPr id="4" name="Rectangle 3"/>
          <p:cNvSpPr/>
          <p:nvPr/>
        </p:nvSpPr>
        <p:spPr>
          <a:xfrm>
            <a:off x="7626284" y="1165657"/>
            <a:ext cx="4408403" cy="3347070"/>
          </a:xfrm>
          <a:prstGeom prst="rect">
            <a:avLst/>
          </a:prstGeom>
        </p:spPr>
        <p:txBody>
          <a:bodyPr wrap="square">
            <a:spAutoFit/>
          </a:bodyPr>
          <a:lstStyle/>
          <a:p>
            <a:pPr algn="justLow" rtl="1">
              <a:lnSpc>
                <a:spcPct val="200000"/>
              </a:lnSpc>
            </a:pPr>
            <a:r>
              <a:rPr lang="fa-IR" b="1" dirty="0">
                <a:cs typeface="B Nazanin" panose="00000400000000000000" pitchFamily="2" charset="-78"/>
              </a:rPr>
              <a:t>فریدون مشیری از همان دوران نوجوانی و جوانی به حوزه شعر عشق می‌ورزید و زبان عاشقانه سرایی را پیوسته برجسته و برجسته‌تر می‌کرد. او پیوسته پاسدار مهربانی بود.</a:t>
            </a:r>
          </a:p>
          <a:p>
            <a:pPr algn="r" rtl="1">
              <a:lnSpc>
                <a:spcPct val="200000"/>
              </a:lnSpc>
            </a:pPr>
            <a:r>
              <a:rPr lang="fa-IR" b="1" dirty="0">
                <a:cs typeface="B Nazanin" panose="00000400000000000000" pitchFamily="2" charset="-78"/>
              </a:rPr>
              <a:t>هر جا که رسیده‌ام سخن از مهر گفته‌ام</a:t>
            </a:r>
            <a:br>
              <a:rPr lang="fa-IR" b="1" dirty="0">
                <a:cs typeface="B Nazanin" panose="00000400000000000000" pitchFamily="2" charset="-78"/>
              </a:rPr>
            </a:br>
            <a:r>
              <a:rPr lang="fa-IR" b="1" dirty="0">
                <a:cs typeface="B Nazanin" panose="00000400000000000000" pitchFamily="2" charset="-78"/>
              </a:rPr>
              <a:t>آخ، پاسخی به سزا کم شنفته‌ام !!</a:t>
            </a:r>
            <a:endParaRPr lang="fa-IR" b="1" dirty="0">
              <a:effectLst/>
              <a:cs typeface="B Nazanin" panose="00000400000000000000" pitchFamily="2" charset="-78"/>
            </a:endParaRPr>
          </a:p>
        </p:txBody>
      </p:sp>
      <p:sp>
        <p:nvSpPr>
          <p:cNvPr id="5" name="Rectangle 4">
            <a:extLst>
              <a:ext uri="{FF2B5EF4-FFF2-40B4-BE49-F238E27FC236}">
                <a16:creationId xmlns:a16="http://schemas.microsoft.com/office/drawing/2014/main" id="{CA714380-70F6-C7ED-3BFC-DD35732E2CCA}"/>
              </a:ext>
            </a:extLst>
          </p:cNvPr>
          <p:cNvSpPr/>
          <p:nvPr/>
        </p:nvSpPr>
        <p:spPr>
          <a:xfrm>
            <a:off x="0" y="2438852"/>
            <a:ext cx="5355301" cy="2962707"/>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C38E251-EB58-3ABF-AF4C-252C0665B062}"/>
              </a:ext>
            </a:extLst>
          </p:cNvPr>
          <p:cNvPicPr>
            <a:picLocks noChangeAspect="1"/>
          </p:cNvPicPr>
          <p:nvPr/>
        </p:nvPicPr>
        <p:blipFill rotWithShape="1">
          <a:blip r:embed="rId2">
            <a:extLst>
              <a:ext uri="{28A0092B-C50C-407E-A947-70E740481C1C}">
                <a14:useLocalDpi xmlns:a14="http://schemas.microsoft.com/office/drawing/2010/main" val="0"/>
              </a:ext>
            </a:extLst>
          </a:blip>
          <a:srcRect l="22474" r="15131" b="4874"/>
          <a:stretch/>
        </p:blipFill>
        <p:spPr>
          <a:xfrm>
            <a:off x="98324" y="846283"/>
            <a:ext cx="1740309" cy="2653248"/>
          </a:xfrm>
          <a:prstGeom prst="rect">
            <a:avLst/>
          </a:prstGeom>
          <a:ln w="76200">
            <a:solidFill>
              <a:schemeClr val="bg1"/>
            </a:solidFill>
          </a:ln>
        </p:spPr>
      </p:pic>
      <p:pic>
        <p:nvPicPr>
          <p:cNvPr id="7" name="Picture 6">
            <a:extLst>
              <a:ext uri="{FF2B5EF4-FFF2-40B4-BE49-F238E27FC236}">
                <a16:creationId xmlns:a16="http://schemas.microsoft.com/office/drawing/2014/main" id="{1BF8CF8F-06FF-494C-49D5-3A40E26BFE17}"/>
              </a:ext>
            </a:extLst>
          </p:cNvPr>
          <p:cNvPicPr>
            <a:picLocks noChangeAspect="1"/>
          </p:cNvPicPr>
          <p:nvPr/>
        </p:nvPicPr>
        <p:blipFill rotWithShape="1">
          <a:blip r:embed="rId3">
            <a:extLst>
              <a:ext uri="{28A0092B-C50C-407E-A947-70E740481C1C}">
                <a14:useLocalDpi xmlns:a14="http://schemas.microsoft.com/office/drawing/2010/main" val="0"/>
              </a:ext>
            </a:extLst>
          </a:blip>
          <a:srcRect l="16210" t="6931" r="27029" b="1607"/>
          <a:stretch/>
        </p:blipFill>
        <p:spPr>
          <a:xfrm>
            <a:off x="2093347" y="1764690"/>
            <a:ext cx="1736826" cy="2748037"/>
          </a:xfrm>
          <a:prstGeom prst="rect">
            <a:avLst/>
          </a:prstGeom>
          <a:ln w="76200">
            <a:solidFill>
              <a:schemeClr val="bg1"/>
            </a:solidFill>
          </a:ln>
        </p:spPr>
      </p:pic>
      <p:pic>
        <p:nvPicPr>
          <p:cNvPr id="8" name="Picture 7">
            <a:extLst>
              <a:ext uri="{FF2B5EF4-FFF2-40B4-BE49-F238E27FC236}">
                <a16:creationId xmlns:a16="http://schemas.microsoft.com/office/drawing/2014/main" id="{18122ADF-55A9-4F46-4372-1C4C95B55E92}"/>
              </a:ext>
            </a:extLst>
          </p:cNvPr>
          <p:cNvPicPr>
            <a:picLocks noChangeAspect="1"/>
          </p:cNvPicPr>
          <p:nvPr/>
        </p:nvPicPr>
        <p:blipFill rotWithShape="1">
          <a:blip r:embed="rId4">
            <a:extLst>
              <a:ext uri="{28A0092B-C50C-407E-A947-70E740481C1C}">
                <a14:useLocalDpi xmlns:a14="http://schemas.microsoft.com/office/drawing/2010/main" val="0"/>
              </a:ext>
            </a:extLst>
          </a:blip>
          <a:srcRect l="25226" t="918" r="9405" b="-918"/>
          <a:stretch/>
        </p:blipFill>
        <p:spPr>
          <a:xfrm>
            <a:off x="4084888" y="1965518"/>
            <a:ext cx="2801886" cy="4286250"/>
          </a:xfrm>
          <a:prstGeom prst="rect">
            <a:avLst/>
          </a:prstGeom>
          <a:ln w="76200">
            <a:solidFill>
              <a:schemeClr val="bg1"/>
            </a:solidFill>
          </a:ln>
        </p:spPr>
      </p:pic>
    </p:spTree>
    <p:extLst>
      <p:ext uri="{BB962C8B-B14F-4D97-AF65-F5344CB8AC3E}">
        <p14:creationId xmlns:p14="http://schemas.microsoft.com/office/powerpoint/2010/main" val="2149910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15</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فریدون مشیری و توجه به عشق </a:t>
            </a:r>
          </a:p>
        </p:txBody>
      </p:sp>
      <p:sp>
        <p:nvSpPr>
          <p:cNvPr id="4" name="Rectangle 3"/>
          <p:cNvSpPr/>
          <p:nvPr/>
        </p:nvSpPr>
        <p:spPr>
          <a:xfrm>
            <a:off x="569671" y="998210"/>
            <a:ext cx="11052658" cy="5528437"/>
          </a:xfrm>
          <a:prstGeom prst="rect">
            <a:avLst/>
          </a:prstGeom>
        </p:spPr>
        <p:txBody>
          <a:bodyPr wrap="square">
            <a:spAutoFit/>
          </a:bodyPr>
          <a:lstStyle/>
          <a:p>
            <a:pPr algn="ctr" rtl="1">
              <a:lnSpc>
                <a:spcPct val="250000"/>
              </a:lnSpc>
            </a:pPr>
            <a:r>
              <a:rPr lang="fa-IR" b="1" dirty="0">
                <a:cs typeface="B Nazanin" panose="00000400000000000000" pitchFamily="2" charset="-78"/>
              </a:rPr>
              <a:t>در حیات شعری‌اش پیوسته انسان و عشق را ستوده و به ویژه در سال‌های اخیر این سروده‌ها پیوسته با رنگ و بوی وطن دوستی و انسان‌گرایی بومی نیز همراه بود.</a:t>
            </a:r>
            <a:br>
              <a:rPr lang="fa-IR" b="1" dirty="0">
                <a:cs typeface="B Nazanin" panose="00000400000000000000" pitchFamily="2" charset="-78"/>
              </a:rPr>
            </a:br>
            <a:r>
              <a:rPr lang="fa-IR" b="1" dirty="0">
                <a:cs typeface="B Nazanin" panose="00000400000000000000" pitchFamily="2" charset="-78"/>
              </a:rPr>
              <a:t>او همچون شاعران شعر نوین، قالب‌های عروضی را شكست و مصرع‌ها را كوتاه و بلند كرد. قالب شعرهای این شاعر بیشتر بر پایه قالب نیمایی قرار دارد.</a:t>
            </a:r>
            <a:br>
              <a:rPr lang="fa-IR" b="1" dirty="0">
                <a:cs typeface="B Nazanin" panose="00000400000000000000" pitchFamily="2" charset="-78"/>
              </a:rPr>
            </a:br>
            <a:r>
              <a:rPr lang="fa-IR" b="1" dirty="0">
                <a:cs typeface="B Nazanin" panose="00000400000000000000" pitchFamily="2" charset="-78"/>
              </a:rPr>
              <a:t>چهارپاره، قطعه و مثنوی از دیگر قالب‌های مورد استفاده او به شمار می‌رود و می‌توان ویژگی سبك عراقی را در شعرهایش یافت.</a:t>
            </a:r>
            <a:br>
              <a:rPr lang="fa-IR" b="1" dirty="0">
                <a:cs typeface="B Nazanin" panose="00000400000000000000" pitchFamily="2" charset="-78"/>
              </a:rPr>
            </a:br>
            <a:r>
              <a:rPr lang="fa-IR" b="1" dirty="0">
                <a:cs typeface="B Nazanin" panose="00000400000000000000" pitchFamily="2" charset="-78"/>
              </a:rPr>
              <a:t>زبان و بیان شعر فریدون مشیری از لحاظ واژه و فعل نزدیكی زیادی به زبان فارسی كنونی دارد. در واقع او كوشیده است تا از واژه‌های فارسی و عربی سنگین و قدیمی دوری گزیند و هماهنگ با زبان فارسی عصر خویش سخن گوید.</a:t>
            </a:r>
            <a:br>
              <a:rPr lang="fa-IR" b="1" dirty="0">
                <a:cs typeface="B Nazanin" panose="00000400000000000000" pitchFamily="2" charset="-78"/>
              </a:rPr>
            </a:br>
            <a:r>
              <a:rPr lang="fa-IR" b="1" dirty="0">
                <a:cs typeface="B Nazanin" panose="00000400000000000000" pitchFamily="2" charset="-78"/>
              </a:rPr>
              <a:t>در واقع لطافت كلام و صداقت بیان او دلیلی بر ماندگاری نامش در میان شاعران معاصر است.</a:t>
            </a:r>
            <a:endParaRPr lang="fa-IR" b="1" dirty="0">
              <a:effectLst/>
              <a:cs typeface="B Nazanin" panose="00000400000000000000" pitchFamily="2" charset="-78"/>
            </a:endParaRPr>
          </a:p>
        </p:txBody>
      </p:sp>
    </p:spTree>
    <p:extLst>
      <p:ext uri="{BB962C8B-B14F-4D97-AF65-F5344CB8AC3E}">
        <p14:creationId xmlns:p14="http://schemas.microsoft.com/office/powerpoint/2010/main" val="2634064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50D930C-1655-8B04-063E-DD4865487723}"/>
              </a:ext>
            </a:extLst>
          </p:cNvPr>
          <p:cNvSpPr/>
          <p:nvPr/>
        </p:nvSpPr>
        <p:spPr>
          <a:xfrm>
            <a:off x="7004115" y="3063711"/>
            <a:ext cx="3188657" cy="2648932"/>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16</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a:r>
              <a:rPr lang="fa-IR" sz="2000" b="1" dirty="0">
                <a:solidFill>
                  <a:schemeClr val="bg1"/>
                </a:solidFill>
                <a:cs typeface="B Titr" panose="00000700000000000000" pitchFamily="2" charset="-78"/>
              </a:rPr>
              <a:t>مشیری در اشعارش چه می‌گوید؟</a:t>
            </a:r>
            <a:endParaRPr lang="fa-IR" sz="2000" b="1" dirty="0">
              <a:solidFill>
                <a:schemeClr val="bg1"/>
              </a:solidFill>
              <a:effectLst/>
              <a:cs typeface="B Titr" panose="00000700000000000000" pitchFamily="2" charset="-78"/>
            </a:endParaRPr>
          </a:p>
        </p:txBody>
      </p:sp>
      <p:sp>
        <p:nvSpPr>
          <p:cNvPr id="4" name="Rectangle 3"/>
          <p:cNvSpPr/>
          <p:nvPr/>
        </p:nvSpPr>
        <p:spPr>
          <a:xfrm>
            <a:off x="298312" y="1041159"/>
            <a:ext cx="5527452" cy="5528437"/>
          </a:xfrm>
          <a:prstGeom prst="rect">
            <a:avLst/>
          </a:prstGeom>
        </p:spPr>
        <p:txBody>
          <a:bodyPr wrap="square">
            <a:spAutoFit/>
          </a:bodyPr>
          <a:lstStyle/>
          <a:p>
            <a:pPr algn="justLow" rtl="1">
              <a:lnSpc>
                <a:spcPct val="250000"/>
              </a:lnSpc>
            </a:pPr>
            <a:r>
              <a:rPr lang="fa-IR" b="1" dirty="0">
                <a:cs typeface="B Nazanin" panose="00000400000000000000" pitchFamily="2" charset="-78"/>
              </a:rPr>
              <a:t>درونمایه آثار این شاعر به‌نام در زمینه‌های گوناگونی همچون انسان، عشق، اندیشه، موضوع های اجتماعی- اخلاقی، احوالات روحی، احساسات درونی و تمجید از قهرمانان ملی و بزرگان شعر فارسی به شمار می رود. شعر مشیری خصوصیت «سهل و ممتنع» دارد و پیام شعر او، عشق های شخصی و جمعی محسوب می شود، به همین دلیل آثارش برای همگان آشنا و شعرهایش سرشار از احساس و عاطفه است. به طور كلی مضامین شعری او را باید انسان محور، اجتماع محور و فرهنگ محور قلمداد كرد.</a:t>
            </a:r>
            <a:endParaRPr lang="fa-IR" b="1" dirty="0">
              <a:effectLst/>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8399282" y="1041159"/>
            <a:ext cx="3401467" cy="3228511"/>
          </a:xfrm>
          <a:prstGeom prst="rect">
            <a:avLst/>
          </a:prstGeom>
          <a:ln w="76200">
            <a:solidFill>
              <a:schemeClr val="bg1"/>
            </a:solidFill>
          </a:ln>
        </p:spPr>
      </p:pic>
      <p:pic>
        <p:nvPicPr>
          <p:cNvPr id="6" name="Picture 5">
            <a:extLst>
              <a:ext uri="{FF2B5EF4-FFF2-40B4-BE49-F238E27FC236}">
                <a16:creationId xmlns:a16="http://schemas.microsoft.com/office/drawing/2014/main" id="{E566E3FB-21BE-32D4-F488-BABA9D662943}"/>
              </a:ext>
            </a:extLst>
          </p:cNvPr>
          <p:cNvPicPr>
            <a:picLocks noChangeAspect="1"/>
          </p:cNvPicPr>
          <p:nvPr/>
        </p:nvPicPr>
        <p:blipFill>
          <a:blip r:embed="rId3"/>
          <a:stretch>
            <a:fillRect/>
          </a:stretch>
        </p:blipFill>
        <p:spPr>
          <a:xfrm>
            <a:off x="6318757" y="3949831"/>
            <a:ext cx="1721268" cy="2297981"/>
          </a:xfrm>
          <a:prstGeom prst="rect">
            <a:avLst/>
          </a:prstGeom>
          <a:ln w="76200">
            <a:solidFill>
              <a:schemeClr val="bg1"/>
            </a:solidFill>
          </a:ln>
        </p:spPr>
      </p:pic>
      <p:pic>
        <p:nvPicPr>
          <p:cNvPr id="7" name="Picture 6">
            <a:extLst>
              <a:ext uri="{FF2B5EF4-FFF2-40B4-BE49-F238E27FC236}">
                <a16:creationId xmlns:a16="http://schemas.microsoft.com/office/drawing/2014/main" id="{7835C378-2B2F-6804-D101-E146E85C9933}"/>
              </a:ext>
            </a:extLst>
          </p:cNvPr>
          <p:cNvPicPr>
            <a:picLocks noChangeAspect="1"/>
          </p:cNvPicPr>
          <p:nvPr/>
        </p:nvPicPr>
        <p:blipFill>
          <a:blip r:embed="rId4"/>
          <a:stretch>
            <a:fillRect/>
          </a:stretch>
        </p:blipFill>
        <p:spPr>
          <a:xfrm>
            <a:off x="8719944" y="4525356"/>
            <a:ext cx="3080805" cy="1643097"/>
          </a:xfrm>
          <a:prstGeom prst="rect">
            <a:avLst/>
          </a:prstGeom>
          <a:ln w="76200">
            <a:solidFill>
              <a:schemeClr val="bg1"/>
            </a:solidFill>
          </a:ln>
        </p:spPr>
      </p:pic>
      <p:pic>
        <p:nvPicPr>
          <p:cNvPr id="9" name="Picture 8">
            <a:extLst>
              <a:ext uri="{FF2B5EF4-FFF2-40B4-BE49-F238E27FC236}">
                <a16:creationId xmlns:a16="http://schemas.microsoft.com/office/drawing/2014/main" id="{90CC9DB7-1339-3190-1412-83E4EE985F76}"/>
              </a:ext>
            </a:extLst>
          </p:cNvPr>
          <p:cNvPicPr>
            <a:picLocks noChangeAspect="1"/>
          </p:cNvPicPr>
          <p:nvPr/>
        </p:nvPicPr>
        <p:blipFill rotWithShape="1">
          <a:blip r:embed="rId5"/>
          <a:srcRect l="11413" t="5489" r="15604"/>
          <a:stretch/>
        </p:blipFill>
        <p:spPr>
          <a:xfrm>
            <a:off x="6791305" y="1985757"/>
            <a:ext cx="1174538" cy="1521014"/>
          </a:xfrm>
          <a:prstGeom prst="rect">
            <a:avLst/>
          </a:prstGeom>
          <a:ln w="76200">
            <a:solidFill>
              <a:schemeClr val="bg1"/>
            </a:solidFill>
          </a:ln>
        </p:spPr>
      </p:pic>
    </p:spTree>
    <p:extLst>
      <p:ext uri="{BB962C8B-B14F-4D97-AF65-F5344CB8AC3E}">
        <p14:creationId xmlns:p14="http://schemas.microsoft.com/office/powerpoint/2010/main" val="2165891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17</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a:r>
              <a:rPr lang="fa-IR" sz="2000" b="1" dirty="0">
                <a:solidFill>
                  <a:schemeClr val="bg1"/>
                </a:solidFill>
                <a:cs typeface="B Titr" panose="00000700000000000000" pitchFamily="2" charset="-78"/>
              </a:rPr>
              <a:t>مشیری در اشعارش چه می‌گوید؟</a:t>
            </a:r>
            <a:endParaRPr lang="fa-IR" sz="2000" b="1" dirty="0">
              <a:solidFill>
                <a:schemeClr val="bg1"/>
              </a:solidFill>
              <a:effectLst/>
              <a:cs typeface="B Titr" panose="00000700000000000000" pitchFamily="2" charset="-78"/>
            </a:endParaRPr>
          </a:p>
        </p:txBody>
      </p:sp>
      <p:sp>
        <p:nvSpPr>
          <p:cNvPr id="4" name="Rectangle 3"/>
          <p:cNvSpPr/>
          <p:nvPr/>
        </p:nvSpPr>
        <p:spPr>
          <a:xfrm>
            <a:off x="147483" y="902265"/>
            <a:ext cx="11916701" cy="1754326"/>
          </a:xfrm>
          <a:prstGeom prst="rect">
            <a:avLst/>
          </a:prstGeom>
        </p:spPr>
        <p:txBody>
          <a:bodyPr wrap="square">
            <a:spAutoFit/>
          </a:bodyPr>
          <a:lstStyle/>
          <a:p>
            <a:pPr algn="r" rtl="1">
              <a:lnSpc>
                <a:spcPct val="200000"/>
              </a:lnSpc>
            </a:pPr>
            <a:r>
              <a:rPr lang="fa-IR" b="1" dirty="0">
                <a:cs typeface="B Nazanin" panose="00000400000000000000" pitchFamily="2" charset="-78"/>
              </a:rPr>
              <a:t>فریدون مشیری به یك دوران شعری خاص محدود نبود و شعرهایش بازتابی از تمامی مظاهر و رویدادهای اطراف وی محسوب می‌شد.</a:t>
            </a:r>
            <a:br>
              <a:rPr lang="fa-IR" b="1" dirty="0">
                <a:cs typeface="B Nazanin" panose="00000400000000000000" pitchFamily="2" charset="-78"/>
              </a:rPr>
            </a:br>
            <a:r>
              <a:rPr lang="fa-IR" b="1" dirty="0">
                <a:cs typeface="B Nazanin" panose="00000400000000000000" pitchFamily="2" charset="-78"/>
              </a:rPr>
              <a:t>او به خوبی توانست پیوندی عمیق میان رُمانتیسم و واقع‌گرایی ایجاد كند و ویژگی بارز مشیری در توجه به انسان، عشق، صلح جویی و وطن‌دوستی سبب محبوبیت آثارش شده است.</a:t>
            </a:r>
            <a:endParaRPr lang="fa-IR" b="1" dirty="0">
              <a:effectLst/>
              <a:cs typeface="B Nazanin" panose="00000400000000000000" pitchFamily="2" charset="-78"/>
            </a:endParaRPr>
          </a:p>
        </p:txBody>
      </p:sp>
      <p:sp>
        <p:nvSpPr>
          <p:cNvPr id="6" name="Rectangle 5"/>
          <p:cNvSpPr/>
          <p:nvPr/>
        </p:nvSpPr>
        <p:spPr>
          <a:xfrm>
            <a:off x="3647768" y="2641701"/>
            <a:ext cx="8416416" cy="1200329"/>
          </a:xfrm>
          <a:prstGeom prst="rect">
            <a:avLst/>
          </a:prstGeom>
        </p:spPr>
        <p:txBody>
          <a:bodyPr wrap="square">
            <a:spAutoFit/>
          </a:bodyPr>
          <a:lstStyle/>
          <a:p>
            <a:pPr algn="r" rtl="1">
              <a:lnSpc>
                <a:spcPct val="200000"/>
              </a:lnSpc>
            </a:pPr>
            <a:r>
              <a:rPr lang="fa-IR" b="1" dirty="0">
                <a:cs typeface="B Nazanin" panose="00000400000000000000" pitchFamily="2" charset="-78"/>
              </a:rPr>
              <a:t>فریدون مشیری زبان جامعه و روزگار خود را به خوبی می‌شناخت و با آن با مردم خویش سخن می‌گفت.</a:t>
            </a:r>
            <a:br>
              <a:rPr lang="fa-IR" b="1" dirty="0">
                <a:cs typeface="B Nazanin" panose="00000400000000000000" pitchFamily="2" charset="-78"/>
              </a:rPr>
            </a:br>
            <a:r>
              <a:rPr lang="fa-IR" b="1" dirty="0">
                <a:cs typeface="B Nazanin" panose="00000400000000000000" pitchFamily="2" charset="-78"/>
              </a:rPr>
              <a:t>برخی راز ماندگاری او را در نگاه بی‌طرفانه‌اش می‌دانند كه همواره در پی صلح و آشتی بوده است.</a:t>
            </a:r>
          </a:p>
        </p:txBody>
      </p:sp>
      <p:sp>
        <p:nvSpPr>
          <p:cNvPr id="9" name="Rectangle 8">
            <a:extLst>
              <a:ext uri="{FF2B5EF4-FFF2-40B4-BE49-F238E27FC236}">
                <a16:creationId xmlns:a16="http://schemas.microsoft.com/office/drawing/2014/main" id="{57AF0168-D0B3-635F-9ED8-6F494628DCFE}"/>
              </a:ext>
            </a:extLst>
          </p:cNvPr>
          <p:cNvSpPr/>
          <p:nvPr/>
        </p:nvSpPr>
        <p:spPr>
          <a:xfrm>
            <a:off x="2007910" y="4015820"/>
            <a:ext cx="6110966" cy="2545236"/>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1F793208-EDC0-CDCD-F06A-2F238B89FF3F}"/>
              </a:ext>
            </a:extLst>
          </p:cNvPr>
          <p:cNvPicPr>
            <a:picLocks noChangeAspect="1"/>
          </p:cNvPicPr>
          <p:nvPr/>
        </p:nvPicPr>
        <p:blipFill>
          <a:blip r:embed="rId2"/>
          <a:stretch>
            <a:fillRect/>
          </a:stretch>
        </p:blipFill>
        <p:spPr>
          <a:xfrm>
            <a:off x="373524" y="2350603"/>
            <a:ext cx="3048204" cy="4390470"/>
          </a:xfrm>
          <a:prstGeom prst="rect">
            <a:avLst/>
          </a:prstGeom>
          <a:ln w="76200">
            <a:solidFill>
              <a:schemeClr val="bg1"/>
            </a:solidFill>
          </a:ln>
        </p:spPr>
      </p:pic>
      <p:pic>
        <p:nvPicPr>
          <p:cNvPr id="11" name="Picture 10">
            <a:extLst>
              <a:ext uri="{FF2B5EF4-FFF2-40B4-BE49-F238E27FC236}">
                <a16:creationId xmlns:a16="http://schemas.microsoft.com/office/drawing/2014/main" id="{6E80F430-9239-68D4-5C3B-3A6CE8200497}"/>
              </a:ext>
            </a:extLst>
          </p:cNvPr>
          <p:cNvPicPr>
            <a:picLocks noChangeAspect="1"/>
          </p:cNvPicPr>
          <p:nvPr/>
        </p:nvPicPr>
        <p:blipFill>
          <a:blip r:embed="rId3"/>
          <a:stretch>
            <a:fillRect/>
          </a:stretch>
        </p:blipFill>
        <p:spPr>
          <a:xfrm>
            <a:off x="7439706" y="4242294"/>
            <a:ext cx="1809521" cy="2412694"/>
          </a:xfrm>
          <a:prstGeom prst="rect">
            <a:avLst/>
          </a:prstGeom>
          <a:ln w="76200">
            <a:solidFill>
              <a:schemeClr val="bg1"/>
            </a:solidFill>
          </a:ln>
        </p:spPr>
      </p:pic>
      <p:pic>
        <p:nvPicPr>
          <p:cNvPr id="12" name="Picture 11">
            <a:extLst>
              <a:ext uri="{FF2B5EF4-FFF2-40B4-BE49-F238E27FC236}">
                <a16:creationId xmlns:a16="http://schemas.microsoft.com/office/drawing/2014/main" id="{738051AF-5E5E-3DCB-820C-8E52715CBE2B}"/>
              </a:ext>
            </a:extLst>
          </p:cNvPr>
          <p:cNvPicPr>
            <a:picLocks noChangeAspect="1"/>
          </p:cNvPicPr>
          <p:nvPr/>
        </p:nvPicPr>
        <p:blipFill rotWithShape="1">
          <a:blip r:embed="rId4">
            <a:extLst>
              <a:ext uri="{28A0092B-C50C-407E-A947-70E740481C1C}">
                <a14:useLocalDpi xmlns:a14="http://schemas.microsoft.com/office/drawing/2010/main" val="0"/>
              </a:ext>
            </a:extLst>
          </a:blip>
          <a:srcRect l="11117" t="6238" r="3177" b="3176"/>
          <a:stretch/>
        </p:blipFill>
        <p:spPr>
          <a:xfrm>
            <a:off x="4116128" y="4242294"/>
            <a:ext cx="2286204" cy="2416328"/>
          </a:xfrm>
          <a:prstGeom prst="rect">
            <a:avLst/>
          </a:prstGeom>
          <a:ln w="76200">
            <a:solidFill>
              <a:schemeClr val="bg1"/>
            </a:solidFill>
          </a:ln>
        </p:spPr>
      </p:pic>
    </p:spTree>
    <p:extLst>
      <p:ext uri="{BB962C8B-B14F-4D97-AF65-F5344CB8AC3E}">
        <p14:creationId xmlns:p14="http://schemas.microsoft.com/office/powerpoint/2010/main" val="1942425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18</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بهترین کتاب‌های فریدون مشیری</a:t>
            </a:r>
          </a:p>
        </p:txBody>
      </p:sp>
      <p:sp>
        <p:nvSpPr>
          <p:cNvPr id="4" name="Rectangle 3"/>
          <p:cNvSpPr/>
          <p:nvPr/>
        </p:nvSpPr>
        <p:spPr>
          <a:xfrm>
            <a:off x="73819" y="1118179"/>
            <a:ext cx="9527303" cy="1685077"/>
          </a:xfrm>
          <a:prstGeom prst="rect">
            <a:avLst/>
          </a:prstGeom>
        </p:spPr>
        <p:txBody>
          <a:bodyPr wrap="square">
            <a:spAutoFit/>
          </a:bodyPr>
          <a:lstStyle/>
          <a:p>
            <a:pPr algn="r" rtl="1">
              <a:lnSpc>
                <a:spcPct val="200000"/>
              </a:lnSpc>
            </a:pPr>
            <a:r>
              <a:rPr lang="fa-IR" b="1" dirty="0">
                <a:highlight>
                  <a:srgbClr val="FFFF00"/>
                </a:highlight>
                <a:cs typeface="B Nazanin" panose="00000400000000000000" pitchFamily="2" charset="-78"/>
              </a:rPr>
              <a:t>کتاب تشنه‌ی طوفان</a:t>
            </a:r>
          </a:p>
          <a:p>
            <a:pPr algn="r" rtl="1">
              <a:lnSpc>
                <a:spcPct val="200000"/>
              </a:lnSpc>
            </a:pPr>
            <a:r>
              <a:rPr lang="fa-IR" b="1" dirty="0">
                <a:cs typeface="B Nazanin" panose="00000400000000000000" pitchFamily="2" charset="-78"/>
              </a:rPr>
              <a:t> اولین اثر فریدون مشیری است که در سال 1334 منتشر شد. این کتاب دربردارنده‌ی اشعاری است که او در دوران جوانی و در فاصله‌ی بین هجده تا بیست‌وپنج‌سالگی سروده است.</a:t>
            </a:r>
          </a:p>
        </p:txBody>
      </p:sp>
      <p:sp>
        <p:nvSpPr>
          <p:cNvPr id="5" name="Rectangle 4"/>
          <p:cNvSpPr/>
          <p:nvPr/>
        </p:nvSpPr>
        <p:spPr>
          <a:xfrm>
            <a:off x="191731" y="3782464"/>
            <a:ext cx="6623848" cy="2308324"/>
          </a:xfrm>
          <a:prstGeom prst="rect">
            <a:avLst/>
          </a:prstGeom>
        </p:spPr>
        <p:txBody>
          <a:bodyPr wrap="square">
            <a:spAutoFit/>
          </a:bodyPr>
          <a:lstStyle/>
          <a:p>
            <a:pPr algn="justLow" rtl="1">
              <a:lnSpc>
                <a:spcPct val="200000"/>
              </a:lnSpc>
            </a:pPr>
            <a:r>
              <a:rPr lang="fa-IR" b="1" dirty="0">
                <a:highlight>
                  <a:srgbClr val="FFFF00"/>
                </a:highlight>
                <a:cs typeface="B Nazanin" panose="00000400000000000000" pitchFamily="2" charset="-78"/>
              </a:rPr>
              <a:t>کتاب ابر و کوچه</a:t>
            </a:r>
          </a:p>
          <a:p>
            <a:pPr algn="justLow" rtl="1">
              <a:lnSpc>
                <a:spcPct val="200000"/>
              </a:lnSpc>
            </a:pPr>
            <a:r>
              <a:rPr lang="fa-IR" b="1" dirty="0">
                <a:cs typeface="B Nazanin" panose="00000400000000000000" pitchFamily="2" charset="-78"/>
              </a:rPr>
              <a:t> اولین بار در سال 1340 منتشر شد و کمی بعد، با اضافه شدن قطعات شعری دیگری به آن، در سال 1346 دوباره چاپ شد. شعر مشهور کوچه نیز در همین دفتر قرار دارد.</a:t>
            </a:r>
          </a:p>
        </p:txBody>
      </p:sp>
      <p:pic>
        <p:nvPicPr>
          <p:cNvPr id="6" name="Picture 5"/>
          <p:cNvPicPr>
            <a:picLocks noChangeAspect="1"/>
          </p:cNvPicPr>
          <p:nvPr/>
        </p:nvPicPr>
        <p:blipFill rotWithShape="1">
          <a:blip r:embed="rId2"/>
          <a:srcRect l="14536" r="15691"/>
          <a:stretch/>
        </p:blipFill>
        <p:spPr>
          <a:xfrm>
            <a:off x="10052230" y="1375606"/>
            <a:ext cx="1876649" cy="2689642"/>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597" r="1" b="12989"/>
          <a:stretch/>
        </p:blipFill>
        <p:spPr>
          <a:xfrm>
            <a:off x="7515121" y="3518457"/>
            <a:ext cx="2215300" cy="2836337"/>
          </a:xfrm>
          <a:prstGeom prst="rect">
            <a:avLst/>
          </a:prstGeom>
        </p:spPr>
      </p:pic>
    </p:spTree>
    <p:extLst>
      <p:ext uri="{BB962C8B-B14F-4D97-AF65-F5344CB8AC3E}">
        <p14:creationId xmlns:p14="http://schemas.microsoft.com/office/powerpoint/2010/main" val="1793483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19</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بهترین کتاب‌های فریدون مشیری</a:t>
            </a:r>
          </a:p>
        </p:txBody>
      </p:sp>
      <p:sp>
        <p:nvSpPr>
          <p:cNvPr id="4" name="Rectangle 3"/>
          <p:cNvSpPr/>
          <p:nvPr/>
        </p:nvSpPr>
        <p:spPr>
          <a:xfrm>
            <a:off x="3770722" y="1155885"/>
            <a:ext cx="8190354" cy="3347070"/>
          </a:xfrm>
          <a:prstGeom prst="rect">
            <a:avLst/>
          </a:prstGeom>
        </p:spPr>
        <p:txBody>
          <a:bodyPr wrap="square">
            <a:spAutoFit/>
          </a:bodyPr>
          <a:lstStyle/>
          <a:p>
            <a:pPr algn="justLow" rtl="1">
              <a:lnSpc>
                <a:spcPct val="200000"/>
              </a:lnSpc>
            </a:pPr>
            <a:r>
              <a:rPr lang="fa-IR" b="1" dirty="0">
                <a:highlight>
                  <a:srgbClr val="FFFF00"/>
                </a:highlight>
                <a:cs typeface="B Nazanin" panose="00000400000000000000" pitchFamily="2" charset="-78"/>
              </a:rPr>
              <a:t>کتاب گزیده اشعار فریدون مشیری</a:t>
            </a:r>
          </a:p>
          <a:p>
            <a:pPr algn="justLow" rtl="1">
              <a:lnSpc>
                <a:spcPct val="200000"/>
              </a:lnSpc>
            </a:pPr>
            <a:r>
              <a:rPr lang="fa-IR" b="1" dirty="0">
                <a:cs typeface="B Nazanin" panose="00000400000000000000" pitchFamily="2" charset="-78"/>
              </a:rPr>
              <a:t> در سال 1395 به چاپ رسید و برخی از دلنشین‌ترین و خیال‌انگیزترین اشعار فریدون مشیری را در دل خود جای داده است.</a:t>
            </a:r>
          </a:p>
          <a:p>
            <a:pPr algn="justLow" rtl="1">
              <a:lnSpc>
                <a:spcPct val="200000"/>
              </a:lnSpc>
            </a:pPr>
            <a:r>
              <a:rPr lang="fa-IR" b="1" dirty="0">
                <a:highlight>
                  <a:srgbClr val="FFFF00"/>
                </a:highlight>
                <a:cs typeface="B Nazanin" panose="00000400000000000000" pitchFamily="2" charset="-78"/>
              </a:rPr>
              <a:t>کتاب تا صبح تابناک اهورایی</a:t>
            </a:r>
          </a:p>
          <a:p>
            <a:pPr algn="justLow" rtl="1">
              <a:lnSpc>
                <a:spcPct val="200000"/>
              </a:lnSpc>
            </a:pPr>
            <a:r>
              <a:rPr lang="fa-IR" b="1" dirty="0">
                <a:cs typeface="B Nazanin" panose="00000400000000000000" pitchFamily="2" charset="-78"/>
              </a:rPr>
              <a:t> در سال 1379 انتشار یافت. این کتاب آخرین دفتر شعری است که از فریدون مشیری منتشر شد و اشعاری هم در قالب کلاسیک و هم در قالب شعر نو دارد. </a:t>
            </a:r>
          </a:p>
        </p:txBody>
      </p:sp>
      <p:pic>
        <p:nvPicPr>
          <p:cNvPr id="5" name="Picture 4"/>
          <p:cNvPicPr>
            <a:picLocks noChangeAspect="1"/>
          </p:cNvPicPr>
          <p:nvPr/>
        </p:nvPicPr>
        <p:blipFill rotWithShape="1">
          <a:blip r:embed="rId2"/>
          <a:srcRect l="14783" r="15938"/>
          <a:stretch/>
        </p:blipFill>
        <p:spPr>
          <a:xfrm>
            <a:off x="311084" y="1074305"/>
            <a:ext cx="2809188" cy="4054928"/>
          </a:xfrm>
          <a:prstGeom prst="rect">
            <a:avLst/>
          </a:prstGeom>
          <a:ln w="76200">
            <a:solidFill>
              <a:schemeClr val="bg1"/>
            </a:solidFill>
          </a:ln>
        </p:spPr>
      </p:pic>
      <p:sp>
        <p:nvSpPr>
          <p:cNvPr id="6" name="Rectangle 5"/>
          <p:cNvSpPr/>
          <p:nvPr/>
        </p:nvSpPr>
        <p:spPr>
          <a:xfrm>
            <a:off x="197963" y="4652616"/>
            <a:ext cx="11755225" cy="1131079"/>
          </a:xfrm>
          <a:prstGeom prst="rect">
            <a:avLst/>
          </a:prstGeom>
        </p:spPr>
        <p:txBody>
          <a:bodyPr wrap="square">
            <a:spAutoFit/>
          </a:bodyPr>
          <a:lstStyle/>
          <a:p>
            <a:pPr algn="justLow" rtl="1">
              <a:lnSpc>
                <a:spcPct val="200000"/>
              </a:lnSpc>
            </a:pPr>
            <a:r>
              <a:rPr lang="fa-IR" b="1" dirty="0">
                <a:highlight>
                  <a:srgbClr val="FFFF00"/>
                </a:highlight>
                <a:cs typeface="B Nazanin" panose="00000400000000000000" pitchFamily="2" charset="-78"/>
              </a:rPr>
              <a:t>کتاب در گذرگاه جهان </a:t>
            </a:r>
          </a:p>
          <a:p>
            <a:pPr algn="justLow" rtl="1">
              <a:lnSpc>
                <a:spcPct val="200000"/>
              </a:lnSpc>
            </a:pPr>
            <a:r>
              <a:rPr lang="fa-IR" b="1" dirty="0">
                <a:cs typeface="B Nazanin" panose="00000400000000000000" pitchFamily="2" charset="-78"/>
              </a:rPr>
              <a:t>گزیده‌هایی از اشعار فریدون مشیری است که نشر صوتی ماه‌آوا آن را با صدای معصومه عزیزمحمدی در سال 1397 منتشر کرده است.</a:t>
            </a:r>
          </a:p>
        </p:txBody>
      </p:sp>
    </p:spTree>
    <p:extLst>
      <p:ext uri="{BB962C8B-B14F-4D97-AF65-F5344CB8AC3E}">
        <p14:creationId xmlns:p14="http://schemas.microsoft.com/office/powerpoint/2010/main" val="791343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C6D7C10-DB16-22C6-7145-74AB1A11EB25}"/>
              </a:ext>
            </a:extLst>
          </p:cNvPr>
          <p:cNvSpPr/>
          <p:nvPr/>
        </p:nvSpPr>
        <p:spPr>
          <a:xfrm>
            <a:off x="6504495" y="1875934"/>
            <a:ext cx="5687505" cy="4072379"/>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فریدون مشیری</a:t>
            </a:r>
            <a:endParaRPr lang="en-US" sz="2000" dirty="0">
              <a:solidFill>
                <a:schemeClr val="bg1"/>
              </a:solidFill>
              <a:cs typeface="B Titr" panose="00000700000000000000" pitchFamily="2" charset="-78"/>
            </a:endParaRPr>
          </a:p>
        </p:txBody>
      </p:sp>
      <p:sp>
        <p:nvSpPr>
          <p:cNvPr id="4" name="Rectangle 3"/>
          <p:cNvSpPr/>
          <p:nvPr/>
        </p:nvSpPr>
        <p:spPr>
          <a:xfrm>
            <a:off x="235975" y="1012153"/>
            <a:ext cx="5860025" cy="5528437"/>
          </a:xfrm>
          <a:prstGeom prst="rect">
            <a:avLst/>
          </a:prstGeom>
        </p:spPr>
        <p:txBody>
          <a:bodyPr wrap="square">
            <a:spAutoFit/>
          </a:bodyPr>
          <a:lstStyle/>
          <a:p>
            <a:pPr algn="justLow" rtl="1">
              <a:lnSpc>
                <a:spcPct val="250000"/>
              </a:lnSpc>
            </a:pPr>
            <a:r>
              <a:rPr lang="fa-IR" b="1" dirty="0">
                <a:cs typeface="B Nazanin" panose="00000400000000000000" pitchFamily="2" charset="-78"/>
              </a:rPr>
              <a:t>فریدون مشیری در تاریخ سی‌ام شهریور ماه ۱۳۰۵ در شهر تهران و خیابان ایران به دنیا آمد. از آن جایی که جد پدری فریدون، به خاطر یک مأموریت اداری به شهر همدان مهاجرت کرده بود، پدرش ابراهیم مشیری افشار در سال ۱۲۷۵ هجری شمسی در شهر همدان به دنیا آمد اما در دوران جوانی به تهران آمد و در سال ۱۲۹۸ بود که در وزارت پست مشغول به کار شد. مادرش نیز اعظم السلطنه نام داشت ولی به او لقب خورشید را داده بودند. مادر فریدون بسیار به شعر و ادبیات علاقه داشته و حتی گاهی شعر می‌سروده است.</a:t>
            </a:r>
            <a:endParaRPr lang="en-US" b="1"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883548" y="1544985"/>
            <a:ext cx="4929397" cy="4734275"/>
          </a:xfrm>
          <a:prstGeom prst="rect">
            <a:avLst/>
          </a:prstGeom>
          <a:ln w="76200">
            <a:solidFill>
              <a:schemeClr val="bg1"/>
            </a:solidFill>
          </a:ln>
        </p:spPr>
      </p:pic>
    </p:spTree>
    <p:extLst>
      <p:ext uri="{BB962C8B-B14F-4D97-AF65-F5344CB8AC3E}">
        <p14:creationId xmlns:p14="http://schemas.microsoft.com/office/powerpoint/2010/main" val="3234551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C979A1F-53AA-B789-598D-4130C644D833}"/>
              </a:ext>
            </a:extLst>
          </p:cNvPr>
          <p:cNvSpPr/>
          <p:nvPr/>
        </p:nvSpPr>
        <p:spPr>
          <a:xfrm>
            <a:off x="1762812" y="2760457"/>
            <a:ext cx="2666670" cy="2215299"/>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20</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نمونه های دیگر از آثار فریدون مشیری</a:t>
            </a:r>
          </a:p>
        </p:txBody>
      </p:sp>
      <p:sp>
        <p:nvSpPr>
          <p:cNvPr id="6" name="Rectangle 5"/>
          <p:cNvSpPr/>
          <p:nvPr/>
        </p:nvSpPr>
        <p:spPr>
          <a:xfrm>
            <a:off x="8711380" y="1291612"/>
            <a:ext cx="3087329" cy="4524315"/>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cs typeface="B Nazanin" panose="00000400000000000000" pitchFamily="2" charset="-78"/>
              </a:rPr>
              <a:t>گناه دریا</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نایافته</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ابر</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بهار را باور کن</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پرواز با خورشید</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از خاموشی</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آواز آن پرنده غمگین</a:t>
            </a:r>
          </a:p>
          <a:p>
            <a:pPr marL="285750" indent="-285750" algn="r" rtl="1">
              <a:lnSpc>
                <a:spcPct val="200000"/>
              </a:lnSpc>
              <a:buFont typeface="Wingdings" panose="05000000000000000000" pitchFamily="2" charset="2"/>
              <a:buChar char="§"/>
            </a:pPr>
            <a:endParaRPr lang="en-US" b="1" dirty="0">
              <a:cs typeface="B Nazanin" panose="00000400000000000000" pitchFamily="2" charset="-78"/>
            </a:endParaRPr>
          </a:p>
        </p:txBody>
      </p:sp>
      <p:sp>
        <p:nvSpPr>
          <p:cNvPr id="7" name="Rectangle 6"/>
          <p:cNvSpPr/>
          <p:nvPr/>
        </p:nvSpPr>
        <p:spPr>
          <a:xfrm>
            <a:off x="4507254" y="1291611"/>
            <a:ext cx="3660876" cy="5078313"/>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cs typeface="B Nazanin" panose="00000400000000000000" pitchFamily="2" charset="-78"/>
              </a:rPr>
              <a:t>مروارید مهر</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آه باران</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سه دفتر</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از دیار آشتی</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با پنج سخن‌سرا</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لحظه‌ها و احساس</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نوایی هماهنگ باران</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از دریچه ماه</a:t>
            </a:r>
          </a:p>
          <a:p>
            <a:pPr marL="285750" indent="-285750" algn="r" rtl="1">
              <a:lnSpc>
                <a:spcPct val="200000"/>
              </a:lnSpc>
              <a:buFont typeface="Wingdings" panose="05000000000000000000" pitchFamily="2" charset="2"/>
              <a:buChar char="§"/>
            </a:pPr>
            <a:endParaRPr lang="en-US" b="1" dirty="0">
              <a:cs typeface="B Nazanin" panose="00000400000000000000" pitchFamily="2" charset="-78"/>
            </a:endParaRPr>
          </a:p>
        </p:txBody>
      </p:sp>
      <p:pic>
        <p:nvPicPr>
          <p:cNvPr id="9" name="Picture 8"/>
          <p:cNvPicPr>
            <a:picLocks noChangeAspect="1"/>
          </p:cNvPicPr>
          <p:nvPr/>
        </p:nvPicPr>
        <p:blipFill rotWithShape="1">
          <a:blip r:embed="rId2"/>
          <a:srcRect l="25355"/>
          <a:stretch/>
        </p:blipFill>
        <p:spPr>
          <a:xfrm rot="21176980">
            <a:off x="360617" y="1200040"/>
            <a:ext cx="3285445" cy="2475797"/>
          </a:xfrm>
          <a:prstGeom prst="rect">
            <a:avLst/>
          </a:prstGeom>
          <a:ln w="76200">
            <a:solidFill>
              <a:schemeClr val="bg1"/>
            </a:solidFill>
          </a:ln>
        </p:spPr>
      </p:pic>
      <p:pic>
        <p:nvPicPr>
          <p:cNvPr id="10" name="Picture 9"/>
          <p:cNvPicPr>
            <a:picLocks noChangeAspect="1"/>
          </p:cNvPicPr>
          <p:nvPr/>
        </p:nvPicPr>
        <p:blipFill rotWithShape="1">
          <a:blip r:embed="rId3"/>
          <a:srcRect l="10648" r="15372"/>
          <a:stretch/>
        </p:blipFill>
        <p:spPr>
          <a:xfrm rot="475945">
            <a:off x="2561641" y="3948049"/>
            <a:ext cx="1875448" cy="2535066"/>
          </a:xfrm>
          <a:prstGeom prst="rect">
            <a:avLst/>
          </a:prstGeom>
          <a:ln w="76200">
            <a:solidFill>
              <a:schemeClr val="bg1"/>
            </a:solidFill>
          </a:ln>
        </p:spPr>
      </p:pic>
    </p:spTree>
    <p:extLst>
      <p:ext uri="{BB962C8B-B14F-4D97-AF65-F5344CB8AC3E}">
        <p14:creationId xmlns:p14="http://schemas.microsoft.com/office/powerpoint/2010/main" val="1930014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60E8D64-EAE0-352B-415F-D0725BE0E95D}"/>
              </a:ext>
            </a:extLst>
          </p:cNvPr>
          <p:cNvSpPr/>
          <p:nvPr/>
        </p:nvSpPr>
        <p:spPr>
          <a:xfrm>
            <a:off x="6576767" y="1401584"/>
            <a:ext cx="5386454" cy="2082148"/>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1F26AB9-BD2E-F079-D2DE-52959F0A39AC}"/>
              </a:ext>
            </a:extLst>
          </p:cNvPr>
          <p:cNvSpPr/>
          <p:nvPr/>
        </p:nvSpPr>
        <p:spPr>
          <a:xfrm>
            <a:off x="6576767" y="3901457"/>
            <a:ext cx="5386454" cy="2207112"/>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21</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سبک نگارش و دیدگاه‌های فریدون مشیری</a:t>
            </a:r>
          </a:p>
        </p:txBody>
      </p:sp>
      <p:sp>
        <p:nvSpPr>
          <p:cNvPr id="4" name="Rectangle 3"/>
          <p:cNvSpPr/>
          <p:nvPr/>
        </p:nvSpPr>
        <p:spPr>
          <a:xfrm>
            <a:off x="709546" y="1566653"/>
            <a:ext cx="5502718" cy="4143442"/>
          </a:xfrm>
          <a:prstGeom prst="rect">
            <a:avLst/>
          </a:prstGeom>
        </p:spPr>
        <p:txBody>
          <a:bodyPr wrap="square">
            <a:spAutoFit/>
          </a:bodyPr>
          <a:lstStyle/>
          <a:p>
            <a:pPr algn="justLow" rtl="1">
              <a:lnSpc>
                <a:spcPct val="250000"/>
              </a:lnSpc>
            </a:pPr>
            <a:r>
              <a:rPr lang="fa-IR" b="1" dirty="0">
                <a:cs typeface="B Nazanin" panose="00000400000000000000" pitchFamily="2" charset="-78"/>
              </a:rPr>
              <a:t>یکی از مهم‌ترین ویژگی‌های شعر فریدون مشیری را باید سادگی و روانی زبان او دانست. او پیام و اندیشه‌اش را به‌روشنی بیان می‌کند و در تلاش نیست با زبان درگیر شود. علت محبوبیت اشعار او نیز دقیقاً همین است: شعری ساده با زبانی روان که البته متعالی و فاخر است. فریدون مشیری هم در قالب‌های کلاسیک شعر سروده است و هم در قالب جدید نیمایی. هم رباعی و قطعه و غزل دارد و هم شعر نو.</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10" b="13011"/>
          <a:stretch/>
        </p:blipFill>
        <p:spPr>
          <a:xfrm>
            <a:off x="7079445" y="1566653"/>
            <a:ext cx="4883776" cy="4287392"/>
          </a:xfrm>
          <a:prstGeom prst="rect">
            <a:avLst/>
          </a:prstGeom>
          <a:ln w="76200">
            <a:solidFill>
              <a:schemeClr val="bg1"/>
            </a:solidFill>
          </a:ln>
        </p:spPr>
      </p:pic>
    </p:spTree>
    <p:extLst>
      <p:ext uri="{BB962C8B-B14F-4D97-AF65-F5344CB8AC3E}">
        <p14:creationId xmlns:p14="http://schemas.microsoft.com/office/powerpoint/2010/main" val="37107364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2B326C-48CD-7F3F-C87A-F49A26CB0725}"/>
              </a:ext>
            </a:extLst>
          </p:cNvPr>
          <p:cNvSpPr/>
          <p:nvPr/>
        </p:nvSpPr>
        <p:spPr>
          <a:xfrm>
            <a:off x="7158089" y="2758776"/>
            <a:ext cx="4106942" cy="2783669"/>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22</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سبک نگارش و دیدگاه‌های فریدون مشیری</a:t>
            </a:r>
          </a:p>
        </p:txBody>
      </p:sp>
      <p:sp>
        <p:nvSpPr>
          <p:cNvPr id="4" name="Rectangle 3"/>
          <p:cNvSpPr/>
          <p:nvPr/>
        </p:nvSpPr>
        <p:spPr>
          <a:xfrm>
            <a:off x="459582" y="1101095"/>
            <a:ext cx="4574331"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یکی دیگر از ویژگی‌های مهم شعر فریدون مشیری توجهش به عشق و انسان‌گرایی اوست. او مفاهیمی همانند صلح و آشتی، عشق و دوستی، درک درد مردم جهان، واکنش نشان دادن و همدردی کردن با آن‌ها را در قالب شعر بیان می‌کند و شعرش را در خدمت ایدئولوژی یا احزاب سیاسی درنمی‌آورد. دوست ندارد از شعرش سوءاستفاده شود و اعتقاد دارد اندیشه‌ی آزادی، محبت و خدمت، مهم‌تر از پیوستن به جناح‌های سیاسی با شاخه‌ی این حزب و آن حزب است.</a:t>
            </a:r>
          </a:p>
        </p:txBody>
      </p:sp>
      <p:pic>
        <p:nvPicPr>
          <p:cNvPr id="6" name="Picture 5">
            <a:extLst>
              <a:ext uri="{FF2B5EF4-FFF2-40B4-BE49-F238E27FC236}">
                <a16:creationId xmlns:a16="http://schemas.microsoft.com/office/drawing/2014/main" id="{FAF5EBEF-9A24-ED8A-A0E2-32ABC25478FA}"/>
              </a:ext>
            </a:extLst>
          </p:cNvPr>
          <p:cNvPicPr>
            <a:picLocks noChangeAspect="1"/>
          </p:cNvPicPr>
          <p:nvPr/>
        </p:nvPicPr>
        <p:blipFill>
          <a:blip r:embed="rId2"/>
          <a:stretch>
            <a:fillRect/>
          </a:stretch>
        </p:blipFill>
        <p:spPr>
          <a:xfrm>
            <a:off x="9887646" y="4532263"/>
            <a:ext cx="1995601" cy="1894129"/>
          </a:xfrm>
          <a:prstGeom prst="rect">
            <a:avLst/>
          </a:prstGeom>
          <a:ln w="76200">
            <a:solidFill>
              <a:schemeClr val="bg1"/>
            </a:solidFill>
          </a:ln>
        </p:spPr>
      </p:pic>
      <p:pic>
        <p:nvPicPr>
          <p:cNvPr id="7" name="Picture 6">
            <a:extLst>
              <a:ext uri="{FF2B5EF4-FFF2-40B4-BE49-F238E27FC236}">
                <a16:creationId xmlns:a16="http://schemas.microsoft.com/office/drawing/2014/main" id="{8B9B1A32-1927-EF52-DCE6-504D81E71CBA}"/>
              </a:ext>
            </a:extLst>
          </p:cNvPr>
          <p:cNvPicPr>
            <a:picLocks noChangeAspect="1"/>
          </p:cNvPicPr>
          <p:nvPr/>
        </p:nvPicPr>
        <p:blipFill>
          <a:blip r:embed="rId3"/>
          <a:stretch>
            <a:fillRect/>
          </a:stretch>
        </p:blipFill>
        <p:spPr>
          <a:xfrm>
            <a:off x="5744753" y="4341321"/>
            <a:ext cx="3080805" cy="1643097"/>
          </a:xfrm>
          <a:prstGeom prst="rect">
            <a:avLst/>
          </a:prstGeom>
          <a:ln w="76200">
            <a:solidFill>
              <a:schemeClr val="bg1"/>
            </a:solidFill>
          </a:ln>
        </p:spPr>
      </p:pic>
      <p:pic>
        <p:nvPicPr>
          <p:cNvPr id="9" name="Picture 8">
            <a:extLst>
              <a:ext uri="{FF2B5EF4-FFF2-40B4-BE49-F238E27FC236}">
                <a16:creationId xmlns:a16="http://schemas.microsoft.com/office/drawing/2014/main" id="{BA296EF3-97B6-273C-AB86-53AABD9FA060}"/>
              </a:ext>
            </a:extLst>
          </p:cNvPr>
          <p:cNvPicPr>
            <a:picLocks noChangeAspect="1"/>
          </p:cNvPicPr>
          <p:nvPr/>
        </p:nvPicPr>
        <p:blipFill>
          <a:blip r:embed="rId4"/>
          <a:stretch>
            <a:fillRect/>
          </a:stretch>
        </p:blipFill>
        <p:spPr>
          <a:xfrm>
            <a:off x="6561372" y="1114029"/>
            <a:ext cx="2223185" cy="2964246"/>
          </a:xfrm>
          <a:prstGeom prst="rect">
            <a:avLst/>
          </a:prstGeom>
          <a:ln w="76200">
            <a:solidFill>
              <a:schemeClr val="bg1"/>
            </a:solidFill>
          </a:ln>
        </p:spPr>
      </p:pic>
      <p:pic>
        <p:nvPicPr>
          <p:cNvPr id="10" name="Picture 9">
            <a:extLst>
              <a:ext uri="{FF2B5EF4-FFF2-40B4-BE49-F238E27FC236}">
                <a16:creationId xmlns:a16="http://schemas.microsoft.com/office/drawing/2014/main" id="{41ECAA33-71E7-2267-C684-0AD284D1135D}"/>
              </a:ext>
            </a:extLst>
          </p:cNvPr>
          <p:cNvPicPr>
            <a:picLocks noChangeAspect="1"/>
          </p:cNvPicPr>
          <p:nvPr/>
        </p:nvPicPr>
        <p:blipFill rotWithShape="1">
          <a:blip r:embed="rId5">
            <a:extLst>
              <a:ext uri="{28A0092B-C50C-407E-A947-70E740481C1C}">
                <a14:useLocalDpi xmlns:a14="http://schemas.microsoft.com/office/drawing/2010/main" val="0"/>
              </a:ext>
            </a:extLst>
          </a:blip>
          <a:srcRect l="11117" t="6238" r="3177" b="3176"/>
          <a:stretch/>
        </p:blipFill>
        <p:spPr>
          <a:xfrm>
            <a:off x="9446214" y="1874829"/>
            <a:ext cx="2286204" cy="2416328"/>
          </a:xfrm>
          <a:prstGeom prst="rect">
            <a:avLst/>
          </a:prstGeom>
          <a:ln w="76200">
            <a:solidFill>
              <a:schemeClr val="bg1"/>
            </a:solidFill>
          </a:ln>
        </p:spPr>
      </p:pic>
    </p:spTree>
    <p:extLst>
      <p:ext uri="{BB962C8B-B14F-4D97-AF65-F5344CB8AC3E}">
        <p14:creationId xmlns:p14="http://schemas.microsoft.com/office/powerpoint/2010/main" val="20986673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D6BC8C-9D84-078F-4A91-7E996747F057}"/>
              </a:ext>
            </a:extLst>
          </p:cNvPr>
          <p:cNvSpPr/>
          <p:nvPr/>
        </p:nvSpPr>
        <p:spPr>
          <a:xfrm>
            <a:off x="1442301" y="3016577"/>
            <a:ext cx="3395170" cy="2831651"/>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23</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فریدون مشیری از نگاه دیگران</a:t>
            </a:r>
          </a:p>
        </p:txBody>
      </p:sp>
      <p:sp>
        <p:nvSpPr>
          <p:cNvPr id="4" name="Rectangle 3"/>
          <p:cNvSpPr/>
          <p:nvPr/>
        </p:nvSpPr>
        <p:spPr>
          <a:xfrm>
            <a:off x="7097935" y="1654036"/>
            <a:ext cx="4493342"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عبدالحسین زرین‌کوب، نویسنده و استاد ادبیات و منتقد ادبی بزرگ ایران، فریدون مشیری را شاعری نوپرداز با اندیشه‌ها و آفریده‌های نو می‌داند. به عقیده‌ی زرین‌کوب، زبان شعر فریدون مشیری ساده و در عین‌ حال فاخر و متعالی است. «او بی‌ریا عشق را می‌ستاید. انسان را می‌ستاید و ایران را که جان او به فرهنگش بسته است، دوست دارد.»</a:t>
            </a:r>
          </a:p>
        </p:txBody>
      </p:sp>
      <p:pic>
        <p:nvPicPr>
          <p:cNvPr id="5" name="Picture 4"/>
          <p:cNvPicPr>
            <a:picLocks noChangeAspect="1"/>
          </p:cNvPicPr>
          <p:nvPr/>
        </p:nvPicPr>
        <p:blipFill rotWithShape="1">
          <a:blip r:embed="rId2"/>
          <a:srcRect l="2127" t="8207" r="-303" b="1443"/>
          <a:stretch/>
        </p:blipFill>
        <p:spPr>
          <a:xfrm>
            <a:off x="3264307" y="3877948"/>
            <a:ext cx="2831693" cy="2605945"/>
          </a:xfrm>
          <a:prstGeom prst="rect">
            <a:avLst/>
          </a:prstGeom>
          <a:ln w="76200">
            <a:solidFill>
              <a:schemeClr val="bg1"/>
            </a:solidFill>
          </a:ln>
        </p:spPr>
      </p:pic>
      <p:pic>
        <p:nvPicPr>
          <p:cNvPr id="6" name="Picture 5"/>
          <p:cNvPicPr>
            <a:picLocks noChangeAspect="1"/>
          </p:cNvPicPr>
          <p:nvPr/>
        </p:nvPicPr>
        <p:blipFill rotWithShape="1">
          <a:blip r:embed="rId3"/>
          <a:srcRect l="11413" t="5489" r="15604"/>
          <a:stretch/>
        </p:blipFill>
        <p:spPr>
          <a:xfrm>
            <a:off x="332624" y="1009772"/>
            <a:ext cx="2536723" cy="3285029"/>
          </a:xfrm>
          <a:prstGeom prst="rect">
            <a:avLst/>
          </a:prstGeom>
          <a:ln w="76200">
            <a:solidFill>
              <a:schemeClr val="bg1"/>
            </a:solidFill>
          </a:ln>
        </p:spPr>
      </p:pic>
      <p:pic>
        <p:nvPicPr>
          <p:cNvPr id="7" name="Picture 6">
            <a:extLst>
              <a:ext uri="{FF2B5EF4-FFF2-40B4-BE49-F238E27FC236}">
                <a16:creationId xmlns:a16="http://schemas.microsoft.com/office/drawing/2014/main" id="{164E55CC-3871-36AE-BBA7-1AAF1FE18928}"/>
              </a:ext>
            </a:extLst>
          </p:cNvPr>
          <p:cNvPicPr>
            <a:picLocks noChangeAspect="1"/>
          </p:cNvPicPr>
          <p:nvPr/>
        </p:nvPicPr>
        <p:blipFill rotWithShape="1">
          <a:blip r:embed="rId4">
            <a:extLst>
              <a:ext uri="{28A0092B-C50C-407E-A947-70E740481C1C}">
                <a14:useLocalDpi xmlns:a14="http://schemas.microsoft.com/office/drawing/2010/main" val="0"/>
              </a:ext>
            </a:extLst>
          </a:blip>
          <a:srcRect t="5319" r="9284"/>
          <a:stretch/>
        </p:blipFill>
        <p:spPr>
          <a:xfrm>
            <a:off x="926875" y="4711462"/>
            <a:ext cx="1616617" cy="1687284"/>
          </a:xfrm>
          <a:prstGeom prst="rect">
            <a:avLst/>
          </a:prstGeom>
          <a:ln w="76200">
            <a:solidFill>
              <a:schemeClr val="bg1"/>
            </a:solidFill>
          </a:ln>
        </p:spPr>
      </p:pic>
    </p:spTree>
    <p:extLst>
      <p:ext uri="{BB962C8B-B14F-4D97-AF65-F5344CB8AC3E}">
        <p14:creationId xmlns:p14="http://schemas.microsoft.com/office/powerpoint/2010/main" val="64666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32909D-5162-BB97-6059-02E80E418261}"/>
              </a:ext>
            </a:extLst>
          </p:cNvPr>
          <p:cNvSpPr/>
          <p:nvPr/>
        </p:nvSpPr>
        <p:spPr>
          <a:xfrm>
            <a:off x="8074655" y="2953948"/>
            <a:ext cx="1970202" cy="2234152"/>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24</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فریدون مشیری از نگاه دیگران</a:t>
            </a:r>
          </a:p>
        </p:txBody>
      </p:sp>
      <p:sp>
        <p:nvSpPr>
          <p:cNvPr id="4" name="Rectangle 3"/>
          <p:cNvSpPr/>
          <p:nvPr/>
        </p:nvSpPr>
        <p:spPr>
          <a:xfrm>
            <a:off x="469011" y="764558"/>
            <a:ext cx="5535863" cy="5770811"/>
          </a:xfrm>
          <a:prstGeom prst="rect">
            <a:avLst/>
          </a:prstGeom>
        </p:spPr>
        <p:txBody>
          <a:bodyPr wrap="square">
            <a:spAutoFit/>
          </a:bodyPr>
          <a:lstStyle/>
          <a:p>
            <a:pPr algn="justLow" rtl="1">
              <a:lnSpc>
                <a:spcPct val="300000"/>
              </a:lnSpc>
            </a:pPr>
            <a:r>
              <a:rPr lang="fa-IR" b="1" dirty="0">
                <a:cs typeface="B Nazanin" panose="00000400000000000000" pitchFamily="2" charset="-78"/>
              </a:rPr>
              <a:t>محمدرضا شفیعی کدکنی، شاعر و استاد بزرگ ادبیات فارسی، راز موفقیت شعر فریدون مشیری را در زبان ساده‌، نرم و هموار او می‌داند. او معتقد است که زبان شعری مشیری به سعدی نزدیک است و این برای خوانندگان و مخاطبان شعر او بسیار دلنشین است. علاوه بر این، شعرهای فریدون مشیری را در دسته‌ی اشعاری قرار می‌دهد که مستقیماً با عواطف و احساسات انسانی سروکار دارد. شفیعی کدکنی که با تخلص م. سرشک می‌سراید</a:t>
            </a:r>
          </a:p>
        </p:txBody>
      </p:sp>
      <p:pic>
        <p:nvPicPr>
          <p:cNvPr id="6" name="Picture 5">
            <a:extLst>
              <a:ext uri="{FF2B5EF4-FFF2-40B4-BE49-F238E27FC236}">
                <a16:creationId xmlns:a16="http://schemas.microsoft.com/office/drawing/2014/main" id="{BEA87779-52E4-A60A-FA87-1FA4B292BEE0}"/>
              </a:ext>
            </a:extLst>
          </p:cNvPr>
          <p:cNvPicPr>
            <a:picLocks noChangeAspect="1"/>
          </p:cNvPicPr>
          <p:nvPr/>
        </p:nvPicPr>
        <p:blipFill rotWithShape="1">
          <a:blip r:embed="rId2">
            <a:extLst>
              <a:ext uri="{28A0092B-C50C-407E-A947-70E740481C1C}">
                <a14:useLocalDpi xmlns:a14="http://schemas.microsoft.com/office/drawing/2010/main" val="0"/>
              </a:ext>
            </a:extLst>
          </a:blip>
          <a:srcRect l="22474" r="15131" b="4874"/>
          <a:stretch/>
        </p:blipFill>
        <p:spPr>
          <a:xfrm>
            <a:off x="6655324" y="1126614"/>
            <a:ext cx="2168572" cy="3306171"/>
          </a:xfrm>
          <a:prstGeom prst="rect">
            <a:avLst/>
          </a:prstGeom>
          <a:ln w="76200">
            <a:solidFill>
              <a:schemeClr val="bg1"/>
            </a:solidFill>
          </a:ln>
        </p:spPr>
      </p:pic>
      <p:pic>
        <p:nvPicPr>
          <p:cNvPr id="7" name="Picture 6">
            <a:extLst>
              <a:ext uri="{FF2B5EF4-FFF2-40B4-BE49-F238E27FC236}">
                <a16:creationId xmlns:a16="http://schemas.microsoft.com/office/drawing/2014/main" id="{70A811F5-6B24-5B61-5DE9-B22D148F52BD}"/>
              </a:ext>
            </a:extLst>
          </p:cNvPr>
          <p:cNvPicPr>
            <a:picLocks noChangeAspect="1"/>
          </p:cNvPicPr>
          <p:nvPr/>
        </p:nvPicPr>
        <p:blipFill rotWithShape="1">
          <a:blip r:embed="rId3">
            <a:extLst>
              <a:ext uri="{28A0092B-C50C-407E-A947-70E740481C1C}">
                <a14:useLocalDpi xmlns:a14="http://schemas.microsoft.com/office/drawing/2010/main" val="0"/>
              </a:ext>
            </a:extLst>
          </a:blip>
          <a:srcRect l="16210" t="6931" r="27029" b="1607"/>
          <a:stretch/>
        </p:blipFill>
        <p:spPr>
          <a:xfrm>
            <a:off x="9197203" y="2665636"/>
            <a:ext cx="2525786" cy="3996344"/>
          </a:xfrm>
          <a:prstGeom prst="rect">
            <a:avLst/>
          </a:prstGeom>
          <a:ln w="76200">
            <a:solidFill>
              <a:schemeClr val="bg1"/>
            </a:solidFill>
          </a:ln>
        </p:spPr>
      </p:pic>
    </p:spTree>
    <p:extLst>
      <p:ext uri="{BB962C8B-B14F-4D97-AF65-F5344CB8AC3E}">
        <p14:creationId xmlns:p14="http://schemas.microsoft.com/office/powerpoint/2010/main" val="31897355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25</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فریدون مشیری از نگاه دیگران</a:t>
            </a:r>
          </a:p>
        </p:txBody>
      </p:sp>
      <p:sp>
        <p:nvSpPr>
          <p:cNvPr id="5" name="Rectangle 1"/>
          <p:cNvSpPr>
            <a:spLocks noChangeArrowheads="1"/>
          </p:cNvSpPr>
          <p:nvPr/>
        </p:nvSpPr>
        <p:spPr bwMode="auto">
          <a:xfrm>
            <a:off x="277063" y="842654"/>
            <a:ext cx="8206692" cy="2793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200000"/>
              </a:lnSpc>
              <a:spcBef>
                <a:spcPct val="0"/>
              </a:spcBef>
              <a:spcAft>
                <a:spcPct val="0"/>
              </a:spcAft>
              <a:buClrTx/>
              <a:buSzTx/>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سیمین بهبهانی، شاعر و غزل‌سرای بزرگ ایران، شعر فریدون مشیری را این‌گونه توصیف می‌کند: او از زبانی بسیار ساده استفاده می‌کند و تصاویری درخشان و زیبا می‌آفریند. او عمداً از به کار بردن واژه‌های ناآشنا پرهیز می‌کند و دایره‌ی واژگانش را محدود به واژگان ساده می‌کند. هرچند این کار سخت است و نمی‌توان با واژگان محدود هر بار حرفی جدید برای زدن داشت، اما مشیری به‌سادگی از پس این کار دشوار برمی‌‌آید</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p:txBody>
      </p:sp>
      <p:sp>
        <p:nvSpPr>
          <p:cNvPr id="8" name="Rectangle 7"/>
          <p:cNvSpPr/>
          <p:nvPr/>
        </p:nvSpPr>
        <p:spPr>
          <a:xfrm>
            <a:off x="3768998" y="4939860"/>
            <a:ext cx="7118960" cy="1685077"/>
          </a:xfrm>
          <a:prstGeom prst="rect">
            <a:avLst/>
          </a:prstGeom>
        </p:spPr>
        <p:txBody>
          <a:bodyPr wrap="square">
            <a:spAutoFit/>
          </a:bodyPr>
          <a:lstStyle/>
          <a:p>
            <a:pPr lvl="0" algn="justLow" rtl="1" eaLnBrk="0" fontAlgn="base" hangingPunct="0">
              <a:lnSpc>
                <a:spcPct val="200000"/>
              </a:lnSpc>
              <a:spcBef>
                <a:spcPct val="0"/>
              </a:spcBef>
              <a:spcAft>
                <a:spcPct val="0"/>
              </a:spcAft>
            </a:pPr>
            <a:r>
              <a:rPr lang="ar-SA" altLang="en-US" b="1" dirty="0">
                <a:latin typeface="Arial" panose="020B0604020202020204" pitchFamily="34" charset="0"/>
                <a:cs typeface="B Nazanin" panose="00000400000000000000" pitchFamily="2" charset="-78"/>
              </a:rPr>
              <a:t>محمدعلی اسلامی ندوشن، از بزرگان ادب فارسی، «لطیف‌ترین هنر را کلامی می‌داند که با مهر و صدق سروکار دارد» و شعر فریدون مشیری را از جمله اشعاری می‌داند که دارای این ویژگی است</a:t>
            </a:r>
            <a:r>
              <a:rPr lang="en-US" altLang="en-US" b="1" dirty="0">
                <a:latin typeface="Arial" panose="020B0604020202020204" pitchFamily="34" charset="0"/>
                <a:cs typeface="B Nazanin" panose="00000400000000000000" pitchFamily="2" charset="-78"/>
              </a:rPr>
              <a:t>. </a:t>
            </a:r>
          </a:p>
        </p:txBody>
      </p:sp>
      <p:sp>
        <p:nvSpPr>
          <p:cNvPr id="4" name="Rectangle 3">
            <a:extLst>
              <a:ext uri="{FF2B5EF4-FFF2-40B4-BE49-F238E27FC236}">
                <a16:creationId xmlns:a16="http://schemas.microsoft.com/office/drawing/2014/main" id="{276F02B7-7131-A200-CD9C-0C1D3342DC83}"/>
              </a:ext>
            </a:extLst>
          </p:cNvPr>
          <p:cNvSpPr/>
          <p:nvPr/>
        </p:nvSpPr>
        <p:spPr>
          <a:xfrm>
            <a:off x="1530654" y="3524034"/>
            <a:ext cx="2177592" cy="2831651"/>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644D896-50F9-A6AD-580E-F016970CA070}"/>
              </a:ext>
            </a:extLst>
          </p:cNvPr>
          <p:cNvSpPr/>
          <p:nvPr/>
        </p:nvSpPr>
        <p:spPr>
          <a:xfrm>
            <a:off x="8574048" y="1467159"/>
            <a:ext cx="2177592" cy="2831651"/>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93FD70F1-4743-7196-813F-4ADD5472A2BA}"/>
              </a:ext>
            </a:extLst>
          </p:cNvPr>
          <p:cNvPicPr>
            <a:picLocks noChangeAspect="1"/>
          </p:cNvPicPr>
          <p:nvPr/>
        </p:nvPicPr>
        <p:blipFill rotWithShape="1">
          <a:blip r:embed="rId2"/>
          <a:srcRect l="16667" r="16236"/>
          <a:stretch/>
        </p:blipFill>
        <p:spPr>
          <a:xfrm>
            <a:off x="8898903" y="1075600"/>
            <a:ext cx="3016034" cy="3614771"/>
          </a:xfrm>
          <a:prstGeom prst="rect">
            <a:avLst/>
          </a:prstGeom>
          <a:ln w="76200">
            <a:solidFill>
              <a:schemeClr val="bg1"/>
            </a:solidFill>
          </a:ln>
        </p:spPr>
      </p:pic>
      <p:pic>
        <p:nvPicPr>
          <p:cNvPr id="11" name="Picture 10">
            <a:extLst>
              <a:ext uri="{FF2B5EF4-FFF2-40B4-BE49-F238E27FC236}">
                <a16:creationId xmlns:a16="http://schemas.microsoft.com/office/drawing/2014/main" id="{C586760B-3BEB-258F-F10C-B7FF2A58AB5E}"/>
              </a:ext>
            </a:extLst>
          </p:cNvPr>
          <p:cNvPicPr>
            <a:picLocks noChangeAspect="1"/>
          </p:cNvPicPr>
          <p:nvPr/>
        </p:nvPicPr>
        <p:blipFill rotWithShape="1">
          <a:blip r:embed="rId3"/>
          <a:srcRect r="6335" b="20497"/>
          <a:stretch/>
        </p:blipFill>
        <p:spPr>
          <a:xfrm>
            <a:off x="277064" y="3331351"/>
            <a:ext cx="3016034" cy="3398008"/>
          </a:xfrm>
          <a:prstGeom prst="rect">
            <a:avLst/>
          </a:prstGeom>
          <a:ln w="76200">
            <a:solidFill>
              <a:schemeClr val="bg1"/>
            </a:solidFill>
          </a:ln>
        </p:spPr>
      </p:pic>
    </p:spTree>
    <p:extLst>
      <p:ext uri="{BB962C8B-B14F-4D97-AF65-F5344CB8AC3E}">
        <p14:creationId xmlns:p14="http://schemas.microsoft.com/office/powerpoint/2010/main" val="25089246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0ADB5C9-52F4-317C-CF28-D7CE5A61D0BE}"/>
              </a:ext>
            </a:extLst>
          </p:cNvPr>
          <p:cNvSpPr/>
          <p:nvPr/>
        </p:nvSpPr>
        <p:spPr>
          <a:xfrm>
            <a:off x="6174558" y="3171234"/>
            <a:ext cx="4905072" cy="2484848"/>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26</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اقتباس‌های فرهنگی از آثار فریدون مشیری</a:t>
            </a:r>
          </a:p>
        </p:txBody>
      </p:sp>
      <p:sp>
        <p:nvSpPr>
          <p:cNvPr id="4" name="Rectangle 1"/>
          <p:cNvSpPr>
            <a:spLocks noChangeArrowheads="1"/>
          </p:cNvSpPr>
          <p:nvPr/>
        </p:nvSpPr>
        <p:spPr bwMode="auto">
          <a:xfrm>
            <a:off x="314633" y="924468"/>
            <a:ext cx="5355301" cy="5009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200000"/>
              </a:lnSpc>
              <a:spcBef>
                <a:spcPct val="0"/>
              </a:spcBef>
              <a:spcAft>
                <a:spcPct val="0"/>
              </a:spcAft>
              <a:buClrTx/>
              <a:buSzTx/>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محمدرضا شجریان ترانه‌ی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زبان آتش</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از فریدون مشیری را که با مطلع</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تفنگت را زمین بگذار</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آغاز می‌شود، در سال 1388 در یکی از آثار خود منتشر کرد. او این آهنگ را در واکنش به حوادث پس از انتخابات ریاست‌جمهوری سال 1388 خواند. کار تنظیم موسیقی با مجید درخشانی بود</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0" marR="0" lvl="0" indent="0" algn="justLow" defTabSz="914400" rtl="1" eaLnBrk="0" fontAlgn="base" latinLnBrk="0" hangingPunct="0">
              <a:lnSpc>
                <a:spcPct val="200000"/>
              </a:lnSpc>
              <a:spcBef>
                <a:spcPct val="0"/>
              </a:spcBef>
              <a:spcAft>
                <a:spcPct val="0"/>
              </a:spcAft>
              <a:buClrTx/>
              <a:buSzTx/>
              <a:buFontTx/>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محمدرضا شجریان در سال 1378 آلبومی به نام «بوی باران» منتشر کرد. او در این آلبوم یکی دیگر از اشعار فریدون مشیری را که با مطلع</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بوی باران، بوی سبزه، بوی خاک</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آغاز می‌شود، اجرا کرده است</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1312" y="1849857"/>
            <a:ext cx="5059037" cy="3158285"/>
          </a:xfrm>
          <a:prstGeom prst="rect">
            <a:avLst/>
          </a:prstGeom>
          <a:ln w="76200">
            <a:solidFill>
              <a:schemeClr val="bg1"/>
            </a:solidFill>
          </a:ln>
        </p:spPr>
      </p:pic>
    </p:spTree>
    <p:extLst>
      <p:ext uri="{BB962C8B-B14F-4D97-AF65-F5344CB8AC3E}">
        <p14:creationId xmlns:p14="http://schemas.microsoft.com/office/powerpoint/2010/main" val="23005110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27</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قطعات موسیقی فریدون مشیری</a:t>
            </a:r>
            <a:endParaRPr lang="fa-IR" sz="2000" b="1" dirty="0">
              <a:solidFill>
                <a:schemeClr val="bg1"/>
              </a:solidFill>
              <a:effectLst/>
              <a:cs typeface="B Titr" panose="00000700000000000000" pitchFamily="2" charset="-78"/>
            </a:endParaRPr>
          </a:p>
        </p:txBody>
      </p:sp>
      <p:sp>
        <p:nvSpPr>
          <p:cNvPr id="5" name="Rectangle 4"/>
          <p:cNvSpPr/>
          <p:nvPr/>
        </p:nvSpPr>
        <p:spPr>
          <a:xfrm>
            <a:off x="4218039" y="1412422"/>
            <a:ext cx="7757652" cy="3416320"/>
          </a:xfrm>
          <a:prstGeom prst="rect">
            <a:avLst/>
          </a:prstGeom>
        </p:spPr>
        <p:txBody>
          <a:bodyPr wrap="square">
            <a:spAutoFit/>
          </a:bodyPr>
          <a:lstStyle/>
          <a:p>
            <a:pPr marL="285750" indent="-285750" algn="r" rtl="1">
              <a:lnSpc>
                <a:spcPct val="200000"/>
              </a:lnSpc>
              <a:buFont typeface="Wingdings" panose="05000000000000000000" pitchFamily="2" charset="2"/>
              <a:buChar char="v"/>
            </a:pPr>
            <a:r>
              <a:rPr lang="fa-IR" b="1" dirty="0">
                <a:cs typeface="B Nazanin" panose="00000400000000000000" pitchFamily="2" charset="-78"/>
              </a:rPr>
              <a:t>ناز نگاه - علیرضا افتخاری (آلبوم ناز نگاه)</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شور عاشقانه - علیرضا افتخاری (آلبوم شور عشق)</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تصنیف گل بهاری - علیرضا افتخاری (آلبوم زیباترین)</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بهشت آرزو - علیرضا افتخاری (آلبوم افسانه)</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تصنیف شور آفرین - علیرضا افتخاری (آلبوم عطر سوسن)</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تصانیف دل افروزتر از صبح و پاییز - علیرضا افتخاری (آلبوم پاییز)</a:t>
            </a:r>
            <a:endParaRPr lang="en-US" b="1" dirty="0">
              <a:cs typeface="B Nazanin" panose="00000400000000000000" pitchFamily="2" charset="-78"/>
            </a:endParaRPr>
          </a:p>
        </p:txBody>
      </p:sp>
      <p:sp>
        <p:nvSpPr>
          <p:cNvPr id="4" name="Rectangle 3">
            <a:extLst>
              <a:ext uri="{FF2B5EF4-FFF2-40B4-BE49-F238E27FC236}">
                <a16:creationId xmlns:a16="http://schemas.microsoft.com/office/drawing/2014/main" id="{1FD65126-C3E8-4EEF-1E11-A2B53D3356FD}"/>
              </a:ext>
            </a:extLst>
          </p:cNvPr>
          <p:cNvSpPr/>
          <p:nvPr/>
        </p:nvSpPr>
        <p:spPr>
          <a:xfrm>
            <a:off x="1042170" y="2574989"/>
            <a:ext cx="3563331" cy="2484848"/>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5B623E4-D9A8-ADB9-2324-805318EF64A5}"/>
              </a:ext>
            </a:extLst>
          </p:cNvPr>
          <p:cNvPicPr>
            <a:picLocks noChangeAspect="1"/>
          </p:cNvPicPr>
          <p:nvPr/>
        </p:nvPicPr>
        <p:blipFill rotWithShape="1">
          <a:blip r:embed="rId2"/>
          <a:srcRect r="7430"/>
          <a:stretch/>
        </p:blipFill>
        <p:spPr>
          <a:xfrm>
            <a:off x="402775" y="1178488"/>
            <a:ext cx="2421060" cy="3123215"/>
          </a:xfrm>
          <a:prstGeom prst="rect">
            <a:avLst/>
          </a:prstGeom>
          <a:ln w="76200">
            <a:solidFill>
              <a:schemeClr val="bg1"/>
            </a:solidFill>
          </a:ln>
        </p:spPr>
      </p:pic>
      <p:pic>
        <p:nvPicPr>
          <p:cNvPr id="7" name="Picture 6">
            <a:extLst>
              <a:ext uri="{FF2B5EF4-FFF2-40B4-BE49-F238E27FC236}">
                <a16:creationId xmlns:a16="http://schemas.microsoft.com/office/drawing/2014/main" id="{2401CD63-6489-678B-4DD8-CB78DF4E5DEC}"/>
              </a:ext>
            </a:extLst>
          </p:cNvPr>
          <p:cNvPicPr>
            <a:picLocks noChangeAspect="1"/>
          </p:cNvPicPr>
          <p:nvPr/>
        </p:nvPicPr>
        <p:blipFill rotWithShape="1">
          <a:blip r:embed="rId3">
            <a:extLst>
              <a:ext uri="{28A0092B-C50C-407E-A947-70E740481C1C}">
                <a14:useLocalDpi xmlns:a14="http://schemas.microsoft.com/office/drawing/2010/main" val="0"/>
              </a:ext>
            </a:extLst>
          </a:blip>
          <a:srcRect t="5319" r="9284"/>
          <a:stretch/>
        </p:blipFill>
        <p:spPr>
          <a:xfrm>
            <a:off x="3328983" y="3929447"/>
            <a:ext cx="2421060" cy="2526891"/>
          </a:xfrm>
          <a:prstGeom prst="rect">
            <a:avLst/>
          </a:prstGeom>
          <a:ln w="76200">
            <a:solidFill>
              <a:schemeClr val="bg1"/>
            </a:solidFill>
          </a:ln>
        </p:spPr>
      </p:pic>
    </p:spTree>
    <p:extLst>
      <p:ext uri="{BB962C8B-B14F-4D97-AF65-F5344CB8AC3E}">
        <p14:creationId xmlns:p14="http://schemas.microsoft.com/office/powerpoint/2010/main" val="18545498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28</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قطعات موسیقی فریدون مشیری</a:t>
            </a:r>
            <a:endParaRPr lang="fa-IR" sz="2000" b="1" dirty="0">
              <a:solidFill>
                <a:schemeClr val="bg1"/>
              </a:solidFill>
              <a:effectLst/>
              <a:cs typeface="B Titr" panose="00000700000000000000" pitchFamily="2" charset="-78"/>
            </a:endParaRPr>
          </a:p>
        </p:txBody>
      </p:sp>
      <p:sp>
        <p:nvSpPr>
          <p:cNvPr id="6" name="Rectangle 5"/>
          <p:cNvSpPr/>
          <p:nvPr/>
        </p:nvSpPr>
        <p:spPr>
          <a:xfrm>
            <a:off x="5348747" y="1234314"/>
            <a:ext cx="6617111" cy="3416320"/>
          </a:xfrm>
          <a:prstGeom prst="rect">
            <a:avLst/>
          </a:prstGeom>
        </p:spPr>
        <p:txBody>
          <a:bodyPr wrap="square">
            <a:spAutoFit/>
          </a:bodyPr>
          <a:lstStyle/>
          <a:p>
            <a:pPr marL="285750" indent="-285750" algn="r" rtl="1">
              <a:lnSpc>
                <a:spcPct val="200000"/>
              </a:lnSpc>
              <a:buFont typeface="Wingdings" panose="05000000000000000000" pitchFamily="2" charset="2"/>
              <a:buChar char="v"/>
            </a:pPr>
            <a:r>
              <a:rPr lang="fa-IR" b="1" dirty="0">
                <a:cs typeface="B Nazanin" panose="00000400000000000000" pitchFamily="2" charset="-78"/>
              </a:rPr>
              <a:t>خاک پدران - شهریار رومی (آلبوم زمزمه‌ای در بهار)</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کوچه - شهریار رومی (آلبوم زمزمه‌ای در بهار)</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معراج - شهریار رومی (آلبوم زمزمه‌ای در بهار)</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سفره سین - شهریار رومی (آلبوم زمزمه‌ای در بهار)</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نمی‌خواهم بمیرم - شهریار رومی (آلبوم زمزمه‌ای در بهار)</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آخرین جرعه این جام- علیرضا قربانی</a:t>
            </a:r>
            <a:endParaRPr lang="en-US" b="1" dirty="0">
              <a:cs typeface="B Nazanin" panose="00000400000000000000" pitchFamily="2" charset="-78"/>
            </a:endParaRPr>
          </a:p>
        </p:txBody>
      </p:sp>
      <p:sp>
        <p:nvSpPr>
          <p:cNvPr id="4" name="Rectangle 3">
            <a:extLst>
              <a:ext uri="{FF2B5EF4-FFF2-40B4-BE49-F238E27FC236}">
                <a16:creationId xmlns:a16="http://schemas.microsoft.com/office/drawing/2014/main" id="{094072C9-A6A6-2E1B-4F4F-AA764C3BDFBC}"/>
              </a:ext>
            </a:extLst>
          </p:cNvPr>
          <p:cNvSpPr/>
          <p:nvPr/>
        </p:nvSpPr>
        <p:spPr>
          <a:xfrm>
            <a:off x="1179802" y="2518032"/>
            <a:ext cx="3563331" cy="2484848"/>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F67CF5-CAFB-8DC6-0DA0-4AC7527BE155}"/>
              </a:ext>
            </a:extLst>
          </p:cNvPr>
          <p:cNvPicPr>
            <a:picLocks noChangeAspect="1"/>
          </p:cNvPicPr>
          <p:nvPr/>
        </p:nvPicPr>
        <p:blipFill rotWithShape="1">
          <a:blip r:embed="rId2">
            <a:extLst>
              <a:ext uri="{28A0092B-C50C-407E-A947-70E740481C1C}">
                <a14:useLocalDpi xmlns:a14="http://schemas.microsoft.com/office/drawing/2010/main" val="0"/>
              </a:ext>
            </a:extLst>
          </a:blip>
          <a:srcRect l="10969" t="2519" r="12741" b="3271"/>
          <a:stretch/>
        </p:blipFill>
        <p:spPr>
          <a:xfrm rot="1483245">
            <a:off x="715592" y="1608971"/>
            <a:ext cx="2420989" cy="2871299"/>
          </a:xfrm>
          <a:prstGeom prst="rect">
            <a:avLst/>
          </a:prstGeom>
          <a:ln w="76200">
            <a:solidFill>
              <a:schemeClr val="bg1"/>
            </a:solidFill>
          </a:ln>
        </p:spPr>
      </p:pic>
      <p:pic>
        <p:nvPicPr>
          <p:cNvPr id="9" name="Picture 8">
            <a:extLst>
              <a:ext uri="{FF2B5EF4-FFF2-40B4-BE49-F238E27FC236}">
                <a16:creationId xmlns:a16="http://schemas.microsoft.com/office/drawing/2014/main" id="{44238259-1C42-F4D0-1215-2A7E1C8C9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83245">
            <a:off x="3776125" y="3246196"/>
            <a:ext cx="2122693" cy="3058117"/>
          </a:xfrm>
          <a:prstGeom prst="rect">
            <a:avLst/>
          </a:prstGeom>
          <a:ln w="76200">
            <a:solidFill>
              <a:schemeClr val="bg1"/>
            </a:solidFill>
          </a:ln>
        </p:spPr>
      </p:pic>
    </p:spTree>
    <p:extLst>
      <p:ext uri="{BB962C8B-B14F-4D97-AF65-F5344CB8AC3E}">
        <p14:creationId xmlns:p14="http://schemas.microsoft.com/office/powerpoint/2010/main" val="1550935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29</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قطعات موسیقی فریدون مشیری</a:t>
            </a:r>
            <a:endParaRPr lang="fa-IR" sz="2000" b="1" dirty="0">
              <a:solidFill>
                <a:schemeClr val="bg1"/>
              </a:solidFill>
              <a:effectLst/>
              <a:cs typeface="B Titr" panose="00000700000000000000" pitchFamily="2" charset="-78"/>
            </a:endParaRPr>
          </a:p>
        </p:txBody>
      </p:sp>
      <p:sp>
        <p:nvSpPr>
          <p:cNvPr id="5" name="Rectangle 4"/>
          <p:cNvSpPr/>
          <p:nvPr/>
        </p:nvSpPr>
        <p:spPr>
          <a:xfrm>
            <a:off x="94268" y="1450673"/>
            <a:ext cx="5306886" cy="4524315"/>
          </a:xfrm>
          <a:prstGeom prst="rect">
            <a:avLst/>
          </a:prstGeom>
        </p:spPr>
        <p:txBody>
          <a:bodyPr wrap="square">
            <a:spAutoFit/>
          </a:bodyPr>
          <a:lstStyle/>
          <a:p>
            <a:pPr marL="285750" indent="-285750" algn="r" rtl="1">
              <a:lnSpc>
                <a:spcPct val="200000"/>
              </a:lnSpc>
              <a:buFont typeface="Wingdings" panose="05000000000000000000" pitchFamily="2" charset="2"/>
              <a:buChar char="v"/>
            </a:pPr>
            <a:r>
              <a:rPr lang="fa-IR" b="1" dirty="0">
                <a:cs typeface="B Nazanin" panose="00000400000000000000" pitchFamily="2" charset="-78"/>
              </a:rPr>
              <a:t>اشتیاق - علیرضا قربانی</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نیایش - فرهاد فخرالدینی / محمد رضا شجریان</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دل تنگ- فؤاد حجازی / محمد اصفهانی</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آلبوم لبریز- بابک مشیری</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با برگ (نام ترانه: حریق خزان) -مهیار علیزاده / علیرضا قربانی</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گلچهره مپرس - محمدرضا شجریان</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آه باران - محمدرضا شجریان</a:t>
            </a:r>
          </a:p>
          <a:p>
            <a:pPr marL="285750" indent="-285750" algn="r" rtl="1">
              <a:lnSpc>
                <a:spcPct val="200000"/>
              </a:lnSpc>
              <a:buFont typeface="Wingdings" panose="05000000000000000000" pitchFamily="2" charset="2"/>
              <a:buChar char="v"/>
            </a:pPr>
            <a:r>
              <a:rPr lang="fa-IR" b="1" dirty="0">
                <a:cs typeface="B Nazanin" panose="00000400000000000000" pitchFamily="2" charset="-78"/>
              </a:rPr>
              <a:t>تصنیف تو کیستی - همایون شجریان</a:t>
            </a:r>
            <a:endParaRPr lang="en-US" b="1" dirty="0">
              <a:cs typeface="B Nazanin" panose="00000400000000000000" pitchFamily="2" charset="-78"/>
            </a:endParaRPr>
          </a:p>
        </p:txBody>
      </p:sp>
      <p:sp>
        <p:nvSpPr>
          <p:cNvPr id="4" name="Rectangle 3">
            <a:extLst>
              <a:ext uri="{FF2B5EF4-FFF2-40B4-BE49-F238E27FC236}">
                <a16:creationId xmlns:a16="http://schemas.microsoft.com/office/drawing/2014/main" id="{EEA89F71-91A1-0699-1371-369D7692349B}"/>
              </a:ext>
            </a:extLst>
          </p:cNvPr>
          <p:cNvSpPr/>
          <p:nvPr/>
        </p:nvSpPr>
        <p:spPr>
          <a:xfrm>
            <a:off x="7225176" y="2938244"/>
            <a:ext cx="3563331" cy="2484848"/>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22E4F50-D5F1-A214-7B14-5AF9FAA63714}"/>
              </a:ext>
            </a:extLst>
          </p:cNvPr>
          <p:cNvPicPr>
            <a:picLocks noChangeAspect="1"/>
          </p:cNvPicPr>
          <p:nvPr/>
        </p:nvPicPr>
        <p:blipFill>
          <a:blip r:embed="rId2"/>
          <a:stretch>
            <a:fillRect/>
          </a:stretch>
        </p:blipFill>
        <p:spPr>
          <a:xfrm rot="20231979">
            <a:off x="6403528" y="1356097"/>
            <a:ext cx="2223185" cy="2964246"/>
          </a:xfrm>
          <a:prstGeom prst="rect">
            <a:avLst/>
          </a:prstGeom>
          <a:ln w="76200">
            <a:solidFill>
              <a:schemeClr val="bg1"/>
            </a:solidFill>
          </a:ln>
        </p:spPr>
      </p:pic>
      <p:pic>
        <p:nvPicPr>
          <p:cNvPr id="9" name="Picture 8">
            <a:extLst>
              <a:ext uri="{FF2B5EF4-FFF2-40B4-BE49-F238E27FC236}">
                <a16:creationId xmlns:a16="http://schemas.microsoft.com/office/drawing/2014/main" id="{C7DDBFC0-4AA4-AF1A-5ED5-A072E26A2FCD}"/>
              </a:ext>
            </a:extLst>
          </p:cNvPr>
          <p:cNvPicPr>
            <a:picLocks noChangeAspect="1"/>
          </p:cNvPicPr>
          <p:nvPr/>
        </p:nvPicPr>
        <p:blipFill rotWithShape="1">
          <a:blip r:embed="rId3">
            <a:extLst>
              <a:ext uri="{28A0092B-C50C-407E-A947-70E740481C1C}">
                <a14:useLocalDpi xmlns:a14="http://schemas.microsoft.com/office/drawing/2010/main" val="0"/>
              </a:ext>
            </a:extLst>
          </a:blip>
          <a:srcRect l="11117" t="6238" r="3177" b="3176"/>
          <a:stretch/>
        </p:blipFill>
        <p:spPr>
          <a:xfrm rot="20231979">
            <a:off x="9526929" y="3777571"/>
            <a:ext cx="2286204" cy="2416328"/>
          </a:xfrm>
          <a:prstGeom prst="rect">
            <a:avLst/>
          </a:prstGeom>
          <a:ln w="76200">
            <a:solidFill>
              <a:schemeClr val="bg1"/>
            </a:solidFill>
          </a:ln>
        </p:spPr>
      </p:pic>
    </p:spTree>
    <p:extLst>
      <p:ext uri="{BB962C8B-B14F-4D97-AF65-F5344CB8AC3E}">
        <p14:creationId xmlns:p14="http://schemas.microsoft.com/office/powerpoint/2010/main" val="31738515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3</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فریدون مشیری</a:t>
            </a:r>
            <a:endParaRPr lang="en-US" sz="2000" dirty="0">
              <a:solidFill>
                <a:schemeClr val="bg1"/>
              </a:solidFill>
              <a:cs typeface="B Titr" panose="00000700000000000000" pitchFamily="2" charset="-78"/>
            </a:endParaRPr>
          </a:p>
        </p:txBody>
      </p:sp>
      <p:sp>
        <p:nvSpPr>
          <p:cNvPr id="4" name="Rectangle 3"/>
          <p:cNvSpPr/>
          <p:nvPr/>
        </p:nvSpPr>
        <p:spPr>
          <a:xfrm>
            <a:off x="5697845" y="1180891"/>
            <a:ext cx="6142221"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فریدون مشیری کلاس اول و دوم ابتدایی خود را در شهر تهران سپری کرد، سپس به دلیل مأموریت اداری پدرش به مشهد رفتند و پس از گذشت چند سال مجدد به تهران بازگشتند. وی سه سال دبیرستان را ابتدا در مدرسه دارالفنون گذراند و پس از آن به دبیرستان ادیب رفت. مشیری هم‌زمان با تحصیل در سال آخر دبیرستان در اداره پست و تلگراف مشغول به کار شد. در همان سال مادرش در سن ۳۹ سالگی در گذشت که اثر عمیقی در او بر جا گذاشت. وی سپس در آموزشگاه فنی وزارت پست و تلگراف مشغول تحصیل شد. از همان زمان به مطبوعات روی آورد و در روزنامه‌ها و مجلات کارهایی از قبیل خبرنگاری و نویسندگی را به عهده گرفت.</a:t>
            </a:r>
            <a:endParaRPr lang="en-US" b="1" dirty="0">
              <a:cs typeface="B Nazanin" panose="00000400000000000000" pitchFamily="2" charset="-78"/>
            </a:endParaRPr>
          </a:p>
        </p:txBody>
      </p:sp>
      <p:sp>
        <p:nvSpPr>
          <p:cNvPr id="9" name="Rectangle 8">
            <a:extLst>
              <a:ext uri="{FF2B5EF4-FFF2-40B4-BE49-F238E27FC236}">
                <a16:creationId xmlns:a16="http://schemas.microsoft.com/office/drawing/2014/main" id="{DAA51AFC-E7B3-B907-90B3-5F75D452BB90}"/>
              </a:ext>
            </a:extLst>
          </p:cNvPr>
          <p:cNvSpPr/>
          <p:nvPr/>
        </p:nvSpPr>
        <p:spPr>
          <a:xfrm>
            <a:off x="0" y="1649233"/>
            <a:ext cx="3990476" cy="4072379"/>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305BB48-FFF2-20D7-4682-0429EC6C6E9F}"/>
              </a:ext>
            </a:extLst>
          </p:cNvPr>
          <p:cNvPicPr>
            <a:picLocks noChangeAspect="1"/>
          </p:cNvPicPr>
          <p:nvPr/>
        </p:nvPicPr>
        <p:blipFill>
          <a:blip r:embed="rId2"/>
          <a:stretch>
            <a:fillRect/>
          </a:stretch>
        </p:blipFill>
        <p:spPr>
          <a:xfrm>
            <a:off x="2784254" y="921429"/>
            <a:ext cx="2336632" cy="3315372"/>
          </a:xfrm>
          <a:prstGeom prst="rect">
            <a:avLst/>
          </a:prstGeom>
          <a:ln w="76200">
            <a:solidFill>
              <a:schemeClr val="bg1"/>
            </a:solidFill>
          </a:ln>
        </p:spPr>
      </p:pic>
      <p:pic>
        <p:nvPicPr>
          <p:cNvPr id="11" name="Picture 10">
            <a:extLst>
              <a:ext uri="{FF2B5EF4-FFF2-40B4-BE49-F238E27FC236}">
                <a16:creationId xmlns:a16="http://schemas.microsoft.com/office/drawing/2014/main" id="{AFA0987E-CEFD-07E9-BAAA-E1BB87D8F77B}"/>
              </a:ext>
            </a:extLst>
          </p:cNvPr>
          <p:cNvPicPr>
            <a:picLocks noChangeAspect="1"/>
          </p:cNvPicPr>
          <p:nvPr/>
        </p:nvPicPr>
        <p:blipFill rotWithShape="1">
          <a:blip r:embed="rId3"/>
          <a:srcRect t="8452"/>
          <a:stretch/>
        </p:blipFill>
        <p:spPr>
          <a:xfrm>
            <a:off x="583364" y="4398099"/>
            <a:ext cx="2397127" cy="2194536"/>
          </a:xfrm>
          <a:prstGeom prst="rect">
            <a:avLst/>
          </a:prstGeom>
          <a:ln w="76200">
            <a:solidFill>
              <a:schemeClr val="bg1"/>
            </a:solidFill>
          </a:ln>
        </p:spPr>
      </p:pic>
    </p:spTree>
    <p:extLst>
      <p:ext uri="{BB962C8B-B14F-4D97-AF65-F5344CB8AC3E}">
        <p14:creationId xmlns:p14="http://schemas.microsoft.com/office/powerpoint/2010/main" val="12157203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30</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درگذشت فریدون مشیری</a:t>
            </a:r>
            <a:endParaRPr lang="fa-IR" sz="2000" b="1" dirty="0">
              <a:solidFill>
                <a:schemeClr val="bg1"/>
              </a:solidFill>
              <a:effectLst/>
              <a:cs typeface="B Titr" panose="00000700000000000000" pitchFamily="2" charset="-78"/>
            </a:endParaRPr>
          </a:p>
        </p:txBody>
      </p:sp>
      <p:sp>
        <p:nvSpPr>
          <p:cNvPr id="6" name="Rectangle 5"/>
          <p:cNvSpPr/>
          <p:nvPr/>
        </p:nvSpPr>
        <p:spPr>
          <a:xfrm>
            <a:off x="6768445" y="1976962"/>
            <a:ext cx="4655744"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فریدون مشیری سال‌ها از بیماری رنج می‌برد و در بامداد روز جمعه ۳ آبان‌ماه ۱۳۷۹ خورشیدی در ۷۴ سالگی در تهران درگذشت. آرامگاه او در بهشت زهرا، قطعه ۸۸ (قطعه هنرمندان)، ردیف ۱۶۴، شماره ۱۰ است.</a:t>
            </a:r>
            <a:endParaRPr lang="en-US" b="1" dirty="0">
              <a:cs typeface="B Nazanin" panose="00000400000000000000" pitchFamily="2" charset="-78"/>
            </a:endParaRPr>
          </a:p>
        </p:txBody>
      </p:sp>
      <p:sp>
        <p:nvSpPr>
          <p:cNvPr id="4" name="Rectangle 3">
            <a:extLst>
              <a:ext uri="{FF2B5EF4-FFF2-40B4-BE49-F238E27FC236}">
                <a16:creationId xmlns:a16="http://schemas.microsoft.com/office/drawing/2014/main" id="{FF3AFA2D-22A5-7126-F7D4-94E356FCEC45}"/>
              </a:ext>
            </a:extLst>
          </p:cNvPr>
          <p:cNvSpPr/>
          <p:nvPr/>
        </p:nvSpPr>
        <p:spPr>
          <a:xfrm>
            <a:off x="0" y="1976962"/>
            <a:ext cx="5423556" cy="40939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998F74C-FA58-C31A-6437-BDB694EBABB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2821" b="932"/>
          <a:stretch/>
        </p:blipFill>
        <p:spPr>
          <a:xfrm>
            <a:off x="396708" y="1132602"/>
            <a:ext cx="4630139" cy="4457492"/>
          </a:xfrm>
          <a:prstGeom prst="rect">
            <a:avLst/>
          </a:prstGeom>
          <a:ln w="76200">
            <a:solidFill>
              <a:schemeClr val="bg1"/>
            </a:solidFill>
          </a:ln>
        </p:spPr>
      </p:pic>
    </p:spTree>
    <p:extLst>
      <p:ext uri="{BB962C8B-B14F-4D97-AF65-F5344CB8AC3E}">
        <p14:creationId xmlns:p14="http://schemas.microsoft.com/office/powerpoint/2010/main" val="30861040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31</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منابع : </a:t>
            </a:r>
          </a:p>
        </p:txBody>
      </p:sp>
      <p:sp>
        <p:nvSpPr>
          <p:cNvPr id="5" name="Rectangle 4"/>
          <p:cNvSpPr/>
          <p:nvPr/>
        </p:nvSpPr>
        <p:spPr>
          <a:xfrm>
            <a:off x="419975" y="1150063"/>
            <a:ext cx="5194244"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https://www.ketabrah.ir</a:t>
            </a:r>
          </a:p>
        </p:txBody>
      </p:sp>
      <p:sp>
        <p:nvSpPr>
          <p:cNvPr id="4" name="Rectangle 3"/>
          <p:cNvSpPr/>
          <p:nvPr/>
        </p:nvSpPr>
        <p:spPr>
          <a:xfrm>
            <a:off x="419975" y="1700638"/>
            <a:ext cx="7051684"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https://www.imna.ir</a:t>
            </a:r>
          </a:p>
        </p:txBody>
      </p:sp>
      <p:sp>
        <p:nvSpPr>
          <p:cNvPr id="6" name="Rectangle 5"/>
          <p:cNvSpPr/>
          <p:nvPr/>
        </p:nvSpPr>
        <p:spPr>
          <a:xfrm>
            <a:off x="419975" y="2258059"/>
            <a:ext cx="5037096" cy="369332"/>
          </a:xfrm>
          <a:prstGeom prst="rect">
            <a:avLst/>
          </a:prstGeom>
        </p:spPr>
        <p:txBody>
          <a:bodyPr wrap="square">
            <a:spAutoFit/>
          </a:bodyPr>
          <a:lstStyle/>
          <a:p>
            <a:r>
              <a:rPr lang="en-US" dirty="0"/>
              <a:t>https://blog.navaar.ir</a:t>
            </a:r>
          </a:p>
        </p:txBody>
      </p:sp>
    </p:spTree>
    <p:extLst>
      <p:ext uri="{BB962C8B-B14F-4D97-AF65-F5344CB8AC3E}">
        <p14:creationId xmlns:p14="http://schemas.microsoft.com/office/powerpoint/2010/main" val="1214678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4</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فریدون مشیری</a:t>
            </a:r>
            <a:endParaRPr lang="en-US" sz="2000" dirty="0">
              <a:solidFill>
                <a:schemeClr val="bg1"/>
              </a:solidFill>
              <a:cs typeface="B Titr" panose="00000700000000000000" pitchFamily="2" charset="-78"/>
            </a:endParaRPr>
          </a:p>
        </p:txBody>
      </p:sp>
      <p:sp>
        <p:nvSpPr>
          <p:cNvPr id="4" name="Rectangle 3"/>
          <p:cNvSpPr/>
          <p:nvPr/>
        </p:nvSpPr>
        <p:spPr>
          <a:xfrm>
            <a:off x="305480" y="1095561"/>
            <a:ext cx="6607836" cy="5563061"/>
          </a:xfrm>
          <a:prstGeom prst="rect">
            <a:avLst/>
          </a:prstGeom>
        </p:spPr>
        <p:txBody>
          <a:bodyPr wrap="square">
            <a:spAutoFit/>
          </a:bodyPr>
          <a:lstStyle/>
          <a:p>
            <a:pPr algn="justLow" rtl="1">
              <a:lnSpc>
                <a:spcPct val="200000"/>
              </a:lnSpc>
            </a:pPr>
            <a:r>
              <a:rPr lang="fa-IR" b="1" dirty="0">
                <a:cs typeface="B Nazanin" panose="00000400000000000000" pitchFamily="2" charset="-78"/>
              </a:rPr>
              <a:t>وی بعدها در رشته ادبیات فارسی دانشگاه تهران به تحصیل ادامه داد. اما کار اداری از یک سو و کارهای مطبوعاتی از سوی دیگر باعث شد سرانجام تحصیل را رها کند و کار در مطبوعات را ادامه دهد. مشیری از سال ۱۳۳۲ تا ۱۳۵۱ مسئول صفحه شعر و ادب مجله روشنفکر بود. این صفحات به تمام زمینه‌های ادبی و فرهنگی از جمله نقد کتاب، فیلم، تئاتر، نقاشی و شعر می‌پرداخت. بسیاری از شاعران مشهور معاصر، اولین بار با چاپ شعرهایشان در این صفحات معرفی شدند. مشیری در سال‌های پس از آن نیز تنظیم صفحه شعر و ادبی مجله سپید و سیاه را برعهده داشت، او در همان سال‌ها با مجله سخن به سردبیری پرویز ناتل خانلری همکاری داشت. وی در سال ۱۳۵۰ به شرکت مخابرات ایران انتقال یافت و در سال ۱۳۵۷ از خدمت دولتی بازنشسته شد.</a:t>
            </a:r>
            <a:endParaRPr lang="en-US" b="1" dirty="0">
              <a:cs typeface="B Nazanin" panose="00000400000000000000" pitchFamily="2" charset="-78"/>
            </a:endParaRPr>
          </a:p>
        </p:txBody>
      </p:sp>
      <p:sp>
        <p:nvSpPr>
          <p:cNvPr id="6" name="Rectangle 5">
            <a:extLst>
              <a:ext uri="{FF2B5EF4-FFF2-40B4-BE49-F238E27FC236}">
                <a16:creationId xmlns:a16="http://schemas.microsoft.com/office/drawing/2014/main" id="{C0AD776C-4E17-70C5-003D-FAB9848DAAFD}"/>
              </a:ext>
            </a:extLst>
          </p:cNvPr>
          <p:cNvSpPr/>
          <p:nvPr/>
        </p:nvSpPr>
        <p:spPr>
          <a:xfrm>
            <a:off x="8201524" y="1602099"/>
            <a:ext cx="3990476" cy="4072379"/>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791D9178-F50E-2363-3445-05B106CF942F}"/>
              </a:ext>
            </a:extLst>
          </p:cNvPr>
          <p:cNvPicPr>
            <a:picLocks noChangeAspect="1"/>
          </p:cNvPicPr>
          <p:nvPr/>
        </p:nvPicPr>
        <p:blipFill>
          <a:blip r:embed="rId2"/>
          <a:stretch>
            <a:fillRect/>
          </a:stretch>
        </p:blipFill>
        <p:spPr>
          <a:xfrm>
            <a:off x="7740041" y="1880537"/>
            <a:ext cx="4146479" cy="4001352"/>
          </a:xfrm>
          <a:prstGeom prst="rect">
            <a:avLst/>
          </a:prstGeom>
        </p:spPr>
      </p:pic>
    </p:spTree>
    <p:extLst>
      <p:ext uri="{BB962C8B-B14F-4D97-AF65-F5344CB8AC3E}">
        <p14:creationId xmlns:p14="http://schemas.microsoft.com/office/powerpoint/2010/main" val="464262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5</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فریدون مشیری</a:t>
            </a:r>
            <a:endParaRPr lang="en-US" sz="2000" dirty="0">
              <a:solidFill>
                <a:schemeClr val="bg1"/>
              </a:solidFill>
              <a:cs typeface="B Titr" panose="00000700000000000000" pitchFamily="2" charset="-78"/>
            </a:endParaRPr>
          </a:p>
        </p:txBody>
      </p:sp>
      <p:sp>
        <p:nvSpPr>
          <p:cNvPr id="4" name="Rectangle 3"/>
          <p:cNvSpPr/>
          <p:nvPr/>
        </p:nvSpPr>
        <p:spPr>
          <a:xfrm>
            <a:off x="444733" y="1189704"/>
            <a:ext cx="7816643"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مشیری از دوران خردسالی به شعر علاقه داشت و در دوران دبیرستان و سال‌های اول دانشگاه، دفتری از غزل و مثنوی ترتیب داد. آشنایی با قالب‌های شعر نو، او را از ادامه‌ی شیوه‌ی کهن بازداشت، اما راهی میانه را برگزید. فریدون مشیری در ۱۳۳۴ نخستین دفتر شعرش را با نام تشنه طوفان و با مقدمه محمدحسین شهریار و علی دشتی منتشر کرد که نیمی از آن اشعار کلاسیک و نیم دیگر شعر نو بود.</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EA27F7A5-2AB1-AD4B-CD37-A64EFB206BAC}"/>
              </a:ext>
            </a:extLst>
          </p:cNvPr>
          <p:cNvSpPr/>
          <p:nvPr/>
        </p:nvSpPr>
        <p:spPr>
          <a:xfrm>
            <a:off x="9227760" y="1156610"/>
            <a:ext cx="2227868" cy="437971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6446DD5-AE5D-F8E3-2C3D-3E8444DC93D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29984" y="1321680"/>
            <a:ext cx="3023420" cy="4031226"/>
          </a:xfrm>
          <a:prstGeom prst="rect">
            <a:avLst/>
          </a:prstGeom>
          <a:ln w="76200">
            <a:solidFill>
              <a:schemeClr val="bg1"/>
            </a:solidFill>
          </a:ln>
        </p:spPr>
      </p:pic>
      <p:sp>
        <p:nvSpPr>
          <p:cNvPr id="10" name="Rectangle 9">
            <a:extLst>
              <a:ext uri="{FF2B5EF4-FFF2-40B4-BE49-F238E27FC236}">
                <a16:creationId xmlns:a16="http://schemas.microsoft.com/office/drawing/2014/main" id="{412758F9-0A48-6446-240B-E241A676F030}"/>
              </a:ext>
            </a:extLst>
          </p:cNvPr>
          <p:cNvSpPr/>
          <p:nvPr/>
        </p:nvSpPr>
        <p:spPr>
          <a:xfrm>
            <a:off x="1970831" y="4381960"/>
            <a:ext cx="4279140" cy="1694948"/>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125ACEE5-E12D-76C3-6929-FAB6A015DAF0}"/>
              </a:ext>
            </a:extLst>
          </p:cNvPr>
          <p:cNvPicPr>
            <a:picLocks noChangeAspect="1"/>
          </p:cNvPicPr>
          <p:nvPr/>
        </p:nvPicPr>
        <p:blipFill rotWithShape="1">
          <a:blip r:embed="rId3"/>
          <a:srcRect r="6869"/>
          <a:stretch/>
        </p:blipFill>
        <p:spPr>
          <a:xfrm rot="21020431">
            <a:off x="4003566" y="3955363"/>
            <a:ext cx="1987236" cy="2548141"/>
          </a:xfrm>
          <a:prstGeom prst="rect">
            <a:avLst/>
          </a:prstGeom>
          <a:ln w="76200">
            <a:solidFill>
              <a:schemeClr val="bg1"/>
            </a:solidFill>
          </a:ln>
        </p:spPr>
      </p:pic>
      <p:pic>
        <p:nvPicPr>
          <p:cNvPr id="12" name="Picture 11">
            <a:extLst>
              <a:ext uri="{FF2B5EF4-FFF2-40B4-BE49-F238E27FC236}">
                <a16:creationId xmlns:a16="http://schemas.microsoft.com/office/drawing/2014/main" id="{E1D90934-0E04-94E2-D35C-34AF96E7B85F}"/>
              </a:ext>
            </a:extLst>
          </p:cNvPr>
          <p:cNvPicPr>
            <a:picLocks noChangeAspect="1"/>
          </p:cNvPicPr>
          <p:nvPr/>
        </p:nvPicPr>
        <p:blipFill rotWithShape="1">
          <a:blip r:embed="rId4">
            <a:extLst>
              <a:ext uri="{28A0092B-C50C-407E-A947-70E740481C1C}">
                <a14:useLocalDpi xmlns:a14="http://schemas.microsoft.com/office/drawing/2010/main" val="0"/>
              </a:ext>
            </a:extLst>
          </a:blip>
          <a:srcRect t="5319" r="9284"/>
          <a:stretch/>
        </p:blipFill>
        <p:spPr>
          <a:xfrm rot="1171885">
            <a:off x="1049551" y="4231173"/>
            <a:ext cx="2149505" cy="2243466"/>
          </a:xfrm>
          <a:prstGeom prst="rect">
            <a:avLst/>
          </a:prstGeom>
          <a:ln w="76200">
            <a:solidFill>
              <a:schemeClr val="bg1"/>
            </a:solidFill>
          </a:ln>
        </p:spPr>
      </p:pic>
    </p:spTree>
    <p:extLst>
      <p:ext uri="{BB962C8B-B14F-4D97-AF65-F5344CB8AC3E}">
        <p14:creationId xmlns:p14="http://schemas.microsoft.com/office/powerpoint/2010/main" val="834325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6</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فریدون مشیری</a:t>
            </a:r>
            <a:endParaRPr lang="en-US" sz="2000" dirty="0">
              <a:solidFill>
                <a:schemeClr val="bg1"/>
              </a:solidFill>
              <a:cs typeface="B Titr" panose="00000700000000000000" pitchFamily="2" charset="-78"/>
            </a:endParaRPr>
          </a:p>
        </p:txBody>
      </p:sp>
      <p:sp>
        <p:nvSpPr>
          <p:cNvPr id="5" name="Rectangle 4"/>
          <p:cNvSpPr/>
          <p:nvPr/>
        </p:nvSpPr>
        <p:spPr>
          <a:xfrm>
            <a:off x="316661" y="1021814"/>
            <a:ext cx="8337754"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مشیری از دوران خردسالی به شعر علاقه داشت و در دوران دبیرستان و سال‌های اول دانشگاه، دفتری از غزل و مثنوی ترتیب داد. آشنایی با قالب‌های شعر نو، او را از ادامه‌ی شیوه‌ی کهن بازداشت، اما راهی میانه را برگزید. فریدون مشیری در ۱۳۳۴ نخستین دفتر شعرش را با نام تشنه طوفان و با مقدمه محمدحسین شهریار و علی دشتی منتشر کرد که نیمی از آن اشعار کلاسیک و نیم دیگر شعر نو بود.</a:t>
            </a:r>
            <a:endParaRPr lang="en-US" b="1" dirty="0">
              <a:cs typeface="B Nazanin" panose="00000400000000000000" pitchFamily="2" charset="-78"/>
            </a:endParaRPr>
          </a:p>
        </p:txBody>
      </p:sp>
      <p:sp>
        <p:nvSpPr>
          <p:cNvPr id="4" name="Rectangle 3">
            <a:extLst>
              <a:ext uri="{FF2B5EF4-FFF2-40B4-BE49-F238E27FC236}">
                <a16:creationId xmlns:a16="http://schemas.microsoft.com/office/drawing/2014/main" id="{B02FB080-AC4A-BA26-C976-1EBCB25E58EA}"/>
              </a:ext>
            </a:extLst>
          </p:cNvPr>
          <p:cNvSpPr/>
          <p:nvPr/>
        </p:nvSpPr>
        <p:spPr>
          <a:xfrm>
            <a:off x="10038466" y="1351954"/>
            <a:ext cx="2227868" cy="437971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6341FCA-6F6F-CAB2-692D-68F3EFBDCAFA}"/>
              </a:ext>
            </a:extLst>
          </p:cNvPr>
          <p:cNvSpPr/>
          <p:nvPr/>
        </p:nvSpPr>
        <p:spPr>
          <a:xfrm>
            <a:off x="801769" y="3921549"/>
            <a:ext cx="5966676" cy="2920241"/>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4EA82C70-2FBE-C3AF-EAF1-C316493490AD}"/>
              </a:ext>
            </a:extLst>
          </p:cNvPr>
          <p:cNvPicPr>
            <a:picLocks noChangeAspect="1"/>
          </p:cNvPicPr>
          <p:nvPr/>
        </p:nvPicPr>
        <p:blipFill rotWithShape="1">
          <a:blip r:embed="rId2">
            <a:extLst>
              <a:ext uri="{28A0092B-C50C-407E-A947-70E740481C1C}">
                <a14:useLocalDpi xmlns:a14="http://schemas.microsoft.com/office/drawing/2010/main" val="0"/>
              </a:ext>
            </a:extLst>
          </a:blip>
          <a:srcRect l="22184" t="159" r="25247" b="-159"/>
          <a:stretch/>
        </p:blipFill>
        <p:spPr>
          <a:xfrm>
            <a:off x="8936295" y="1186884"/>
            <a:ext cx="2800529" cy="3720282"/>
          </a:xfrm>
          <a:prstGeom prst="rect">
            <a:avLst/>
          </a:prstGeom>
          <a:ln w="76200">
            <a:solidFill>
              <a:schemeClr val="bg1"/>
            </a:solidFill>
          </a:ln>
        </p:spPr>
      </p:pic>
      <p:pic>
        <p:nvPicPr>
          <p:cNvPr id="10" name="Picture 9">
            <a:extLst>
              <a:ext uri="{FF2B5EF4-FFF2-40B4-BE49-F238E27FC236}">
                <a16:creationId xmlns:a16="http://schemas.microsoft.com/office/drawing/2014/main" id="{65D9CFBA-122F-E5EE-F0DB-6E7E449B54C0}"/>
              </a:ext>
            </a:extLst>
          </p:cNvPr>
          <p:cNvPicPr>
            <a:picLocks noChangeAspect="1"/>
          </p:cNvPicPr>
          <p:nvPr/>
        </p:nvPicPr>
        <p:blipFill>
          <a:blip r:embed="rId3"/>
          <a:stretch>
            <a:fillRect/>
          </a:stretch>
        </p:blipFill>
        <p:spPr>
          <a:xfrm>
            <a:off x="1499107" y="3752464"/>
            <a:ext cx="4572000" cy="2667000"/>
          </a:xfrm>
          <a:prstGeom prst="rect">
            <a:avLst/>
          </a:prstGeom>
          <a:ln w="76200">
            <a:solidFill>
              <a:schemeClr val="bg1"/>
            </a:solidFill>
          </a:ln>
        </p:spPr>
      </p:pic>
    </p:spTree>
    <p:extLst>
      <p:ext uri="{BB962C8B-B14F-4D97-AF65-F5344CB8AC3E}">
        <p14:creationId xmlns:p14="http://schemas.microsoft.com/office/powerpoint/2010/main" val="3840176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7</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فریدون مشیری</a:t>
            </a:r>
            <a:endParaRPr lang="en-US" sz="2000" dirty="0">
              <a:solidFill>
                <a:schemeClr val="bg1"/>
              </a:solidFill>
              <a:cs typeface="B Titr" panose="00000700000000000000" pitchFamily="2" charset="-78"/>
            </a:endParaRPr>
          </a:p>
        </p:txBody>
      </p:sp>
      <p:sp>
        <p:nvSpPr>
          <p:cNvPr id="4" name="Rectangle 3"/>
          <p:cNvSpPr/>
          <p:nvPr/>
        </p:nvSpPr>
        <p:spPr>
          <a:xfrm>
            <a:off x="3431457" y="4704241"/>
            <a:ext cx="8475409" cy="1754326"/>
          </a:xfrm>
          <a:prstGeom prst="rect">
            <a:avLst/>
          </a:prstGeom>
        </p:spPr>
        <p:txBody>
          <a:bodyPr wrap="square">
            <a:spAutoFit/>
          </a:bodyPr>
          <a:lstStyle/>
          <a:p>
            <a:pPr algn="justLow" rtl="1">
              <a:lnSpc>
                <a:spcPct val="200000"/>
              </a:lnSpc>
            </a:pPr>
            <a:r>
              <a:rPr lang="fa-IR" b="1" dirty="0">
                <a:cs typeface="B Nazanin" panose="00000400000000000000" pitchFamily="2" charset="-78"/>
              </a:rPr>
              <a:t>فریدون مشیری در سال‌های بعد از انقلاب اسلامی و به دلیل بازنشستگی و فراغت از مشاغل اداری و دولتی بیشتر به شعر و ادبیات پرداخت. در ده سال آخر عمرش آن قدر پر کار شده بود که از مجموع دوازده دفتر چاپ شده از وی شش دفتر مربوط به ده سال آخر عمرش است.</a:t>
            </a:r>
            <a:endParaRPr lang="en-US" b="1" dirty="0">
              <a:cs typeface="B Nazanin" panose="00000400000000000000" pitchFamily="2" charset="-78"/>
            </a:endParaRPr>
          </a:p>
        </p:txBody>
      </p:sp>
      <p:sp>
        <p:nvSpPr>
          <p:cNvPr id="8" name="Rectangle 7">
            <a:extLst>
              <a:ext uri="{FF2B5EF4-FFF2-40B4-BE49-F238E27FC236}">
                <a16:creationId xmlns:a16="http://schemas.microsoft.com/office/drawing/2014/main" id="{4EF1D7DC-D3EE-7F3F-4F25-4C17A08B5DCB}"/>
              </a:ext>
            </a:extLst>
          </p:cNvPr>
          <p:cNvSpPr/>
          <p:nvPr/>
        </p:nvSpPr>
        <p:spPr>
          <a:xfrm>
            <a:off x="0" y="3538326"/>
            <a:ext cx="2441542" cy="2920241"/>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3099D0A-F14C-BBF2-2385-EABED1FE178E}"/>
              </a:ext>
            </a:extLst>
          </p:cNvPr>
          <p:cNvSpPr/>
          <p:nvPr/>
        </p:nvSpPr>
        <p:spPr>
          <a:xfrm>
            <a:off x="3970255" y="932509"/>
            <a:ext cx="2441542" cy="3421626"/>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2ACBA63-C721-A2F6-3A2F-37A6A4194422}"/>
              </a:ext>
            </a:extLst>
          </p:cNvPr>
          <p:cNvSpPr/>
          <p:nvPr/>
        </p:nvSpPr>
        <p:spPr>
          <a:xfrm>
            <a:off x="10558020" y="1547222"/>
            <a:ext cx="1633979" cy="2166939"/>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AF05E5-2B95-CF80-0D2A-693190128F1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588" t="4047" r="15591" b="2064"/>
          <a:stretch/>
        </p:blipFill>
        <p:spPr>
          <a:xfrm>
            <a:off x="422619" y="3175819"/>
            <a:ext cx="2615550" cy="3421626"/>
          </a:xfrm>
          <a:prstGeom prst="rect">
            <a:avLst/>
          </a:prstGeom>
          <a:ln w="76200">
            <a:solidFill>
              <a:schemeClr val="bg1"/>
            </a:solidFill>
          </a:ln>
        </p:spPr>
      </p:pic>
      <p:pic>
        <p:nvPicPr>
          <p:cNvPr id="12" name="Picture 11">
            <a:extLst>
              <a:ext uri="{FF2B5EF4-FFF2-40B4-BE49-F238E27FC236}">
                <a16:creationId xmlns:a16="http://schemas.microsoft.com/office/drawing/2014/main" id="{1D2DA48C-080D-E0B7-8D5C-F35F8F6AEEBC}"/>
              </a:ext>
            </a:extLst>
          </p:cNvPr>
          <p:cNvPicPr>
            <a:picLocks noChangeAspect="1"/>
          </p:cNvPicPr>
          <p:nvPr/>
        </p:nvPicPr>
        <p:blipFill rotWithShape="1">
          <a:blip r:embed="rId3">
            <a:extLst>
              <a:ext uri="{28A0092B-C50C-407E-A947-70E740481C1C}">
                <a14:useLocalDpi xmlns:a14="http://schemas.microsoft.com/office/drawing/2010/main" val="0"/>
              </a:ext>
            </a:extLst>
          </a:blip>
          <a:srcRect t="35347"/>
          <a:stretch/>
        </p:blipFill>
        <p:spPr>
          <a:xfrm>
            <a:off x="3726882" y="1315632"/>
            <a:ext cx="3015655" cy="2748161"/>
          </a:xfrm>
          <a:prstGeom prst="rect">
            <a:avLst/>
          </a:prstGeom>
          <a:ln w="76200">
            <a:solidFill>
              <a:schemeClr val="bg1"/>
            </a:solidFill>
          </a:ln>
        </p:spPr>
      </p:pic>
      <p:pic>
        <p:nvPicPr>
          <p:cNvPr id="13" name="Picture 12">
            <a:extLst>
              <a:ext uri="{FF2B5EF4-FFF2-40B4-BE49-F238E27FC236}">
                <a16:creationId xmlns:a16="http://schemas.microsoft.com/office/drawing/2014/main" id="{153E9037-99E4-06A7-CBE8-21E1FCCD8E2C}"/>
              </a:ext>
            </a:extLst>
          </p:cNvPr>
          <p:cNvPicPr>
            <a:picLocks noChangeAspect="1"/>
          </p:cNvPicPr>
          <p:nvPr/>
        </p:nvPicPr>
        <p:blipFill rotWithShape="1">
          <a:blip r:embed="rId4"/>
          <a:srcRect l="2127" t="8207" r="-303" b="1443"/>
          <a:stretch/>
        </p:blipFill>
        <p:spPr>
          <a:xfrm>
            <a:off x="8759584" y="1315632"/>
            <a:ext cx="2831693" cy="2605945"/>
          </a:xfrm>
          <a:prstGeom prst="rect">
            <a:avLst/>
          </a:prstGeom>
          <a:ln w="76200">
            <a:solidFill>
              <a:schemeClr val="bg1"/>
            </a:solidFill>
          </a:ln>
        </p:spPr>
      </p:pic>
    </p:spTree>
    <p:extLst>
      <p:ext uri="{BB962C8B-B14F-4D97-AF65-F5344CB8AC3E}">
        <p14:creationId xmlns:p14="http://schemas.microsoft.com/office/powerpoint/2010/main" val="43975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8</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شعر کوچه فریدون مشیری</a:t>
            </a:r>
          </a:p>
        </p:txBody>
      </p:sp>
      <p:sp>
        <p:nvSpPr>
          <p:cNvPr id="4" name="Rectangle 3"/>
          <p:cNvSpPr/>
          <p:nvPr/>
        </p:nvSpPr>
        <p:spPr>
          <a:xfrm>
            <a:off x="3854243" y="1235601"/>
            <a:ext cx="8091951" cy="1754326"/>
          </a:xfrm>
          <a:prstGeom prst="rect">
            <a:avLst/>
          </a:prstGeom>
        </p:spPr>
        <p:txBody>
          <a:bodyPr wrap="square">
            <a:spAutoFit/>
          </a:bodyPr>
          <a:lstStyle/>
          <a:p>
            <a:pPr algn="r" rtl="1">
              <a:lnSpc>
                <a:spcPct val="200000"/>
              </a:lnSpc>
            </a:pPr>
            <a:r>
              <a:rPr lang="fa-IR" b="1" dirty="0">
                <a:cs typeface="B Nazanin" panose="00000400000000000000" pitchFamily="2" charset="-78"/>
              </a:rPr>
              <a:t>معروف‌ترین اثر فریدون مشیری شعر کوچه نام دارد که در اردیبهشت ۱۳۳۹ در مجله «روشنفکر» چاپ شد. این شعر از زیباترین و عاشقانه‌ترین شعرهای نو زبان فارسی است. شعر کوچه فریدون در در سال ۱۳۴۰ شهرت زیادی پیدا کرد باعث شد عنوان دفتر شعر ابر به ابر و کوچه تغییر پیدا کند.</a:t>
            </a:r>
            <a:endParaRPr lang="fa-IR" b="1" dirty="0">
              <a:effectLst/>
              <a:cs typeface="B Nazanin" panose="00000400000000000000" pitchFamily="2" charset="-78"/>
            </a:endParaRPr>
          </a:p>
        </p:txBody>
      </p:sp>
      <p:sp>
        <p:nvSpPr>
          <p:cNvPr id="7" name="Rectangle 6">
            <a:extLst>
              <a:ext uri="{FF2B5EF4-FFF2-40B4-BE49-F238E27FC236}">
                <a16:creationId xmlns:a16="http://schemas.microsoft.com/office/drawing/2014/main" id="{F4A70D6C-6D7B-9DE1-1024-2466BC94E8AB}"/>
              </a:ext>
            </a:extLst>
          </p:cNvPr>
          <p:cNvSpPr/>
          <p:nvPr/>
        </p:nvSpPr>
        <p:spPr>
          <a:xfrm>
            <a:off x="2028050" y="3231959"/>
            <a:ext cx="2441542" cy="2920241"/>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577194A-5AE4-7247-7239-16113AA4F38B}"/>
              </a:ext>
            </a:extLst>
          </p:cNvPr>
          <p:cNvPicPr>
            <a:picLocks noChangeAspect="1"/>
          </p:cNvPicPr>
          <p:nvPr/>
        </p:nvPicPr>
        <p:blipFill rotWithShape="1">
          <a:blip r:embed="rId2">
            <a:extLst>
              <a:ext uri="{28A0092B-C50C-407E-A947-70E740481C1C}">
                <a14:useLocalDpi xmlns:a14="http://schemas.microsoft.com/office/drawing/2010/main" val="0"/>
              </a:ext>
            </a:extLst>
          </a:blip>
          <a:srcRect l="4925" t="20452" r="44839" b="28451"/>
          <a:stretch/>
        </p:blipFill>
        <p:spPr>
          <a:xfrm>
            <a:off x="245806" y="764559"/>
            <a:ext cx="2871020" cy="2920242"/>
          </a:xfrm>
          <a:prstGeom prst="rect">
            <a:avLst/>
          </a:prstGeom>
          <a:ln w="76200">
            <a:solidFill>
              <a:schemeClr val="bg1"/>
            </a:solidFill>
          </a:ln>
        </p:spPr>
      </p:pic>
      <p:pic>
        <p:nvPicPr>
          <p:cNvPr id="9" name="Picture 8">
            <a:extLst>
              <a:ext uri="{FF2B5EF4-FFF2-40B4-BE49-F238E27FC236}">
                <a16:creationId xmlns:a16="http://schemas.microsoft.com/office/drawing/2014/main" id="{9A2B2F75-2157-A0D9-D474-4A8F81A631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758" t="7600" r="49033" b="9676"/>
          <a:stretch/>
        </p:blipFill>
        <p:spPr>
          <a:xfrm>
            <a:off x="2953771" y="3945038"/>
            <a:ext cx="2403191" cy="2713584"/>
          </a:xfrm>
          <a:prstGeom prst="rect">
            <a:avLst/>
          </a:prstGeom>
          <a:ln w="76200">
            <a:solidFill>
              <a:schemeClr val="bg1"/>
            </a:solidFill>
          </a:ln>
        </p:spPr>
      </p:pic>
    </p:spTree>
    <p:extLst>
      <p:ext uri="{BB962C8B-B14F-4D97-AF65-F5344CB8AC3E}">
        <p14:creationId xmlns:p14="http://schemas.microsoft.com/office/powerpoint/2010/main" val="3824891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0B09E-2966-76D0-63A2-430FACE2CA96}"/>
              </a:ext>
            </a:extLst>
          </p:cNvPr>
          <p:cNvSpPr>
            <a:spLocks noGrp="1"/>
          </p:cNvSpPr>
          <p:nvPr>
            <p:ph type="sldNum" sz="quarter" idx="12"/>
          </p:nvPr>
        </p:nvSpPr>
        <p:spPr/>
        <p:txBody>
          <a:bodyPr/>
          <a:lstStyle/>
          <a:p>
            <a:fld id="{BB717288-EB70-4C0D-8515-44174484798F}" type="slidenum">
              <a:rPr lang="en-US" smtClean="0"/>
              <a:pPr/>
              <a:t>9</a:t>
            </a:fld>
            <a:endParaRPr lang="en-US"/>
          </a:p>
        </p:txBody>
      </p:sp>
      <p:sp>
        <p:nvSpPr>
          <p:cNvPr id="3" name="Rectangle 2"/>
          <p:cNvSpPr/>
          <p:nvPr/>
        </p:nvSpPr>
        <p:spPr>
          <a:xfrm>
            <a:off x="4837471" y="199378"/>
            <a:ext cx="535530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متن شعر کوچه فریدون مشیری</a:t>
            </a:r>
          </a:p>
        </p:txBody>
      </p:sp>
      <p:sp>
        <p:nvSpPr>
          <p:cNvPr id="4" name="Rectangle 3"/>
          <p:cNvSpPr/>
          <p:nvPr/>
        </p:nvSpPr>
        <p:spPr>
          <a:xfrm>
            <a:off x="4933259" y="948902"/>
            <a:ext cx="7000571" cy="5874685"/>
          </a:xfrm>
          <a:prstGeom prst="rect">
            <a:avLst/>
          </a:prstGeom>
        </p:spPr>
        <p:txBody>
          <a:bodyPr wrap="square">
            <a:spAutoFit/>
          </a:bodyPr>
          <a:lstStyle/>
          <a:p>
            <a:pPr algn="r" rtl="1">
              <a:lnSpc>
                <a:spcPct val="150000"/>
              </a:lnSpc>
            </a:pPr>
            <a:r>
              <a:rPr lang="fa-IR" b="1" dirty="0">
                <a:cs typeface="B Nazanin" panose="00000400000000000000" pitchFamily="2" charset="-78"/>
              </a:rPr>
              <a:t>بی تو، مهتاب شبی باز از آن کوچه گذشتم</a:t>
            </a:r>
            <a:br>
              <a:rPr lang="fa-IR" b="1" dirty="0">
                <a:cs typeface="B Nazanin" panose="00000400000000000000" pitchFamily="2" charset="-78"/>
              </a:rPr>
            </a:br>
            <a:r>
              <a:rPr lang="fa-IR" b="1" dirty="0">
                <a:cs typeface="B Nazanin" panose="00000400000000000000" pitchFamily="2" charset="-78"/>
              </a:rPr>
              <a:t>همه تن چشم شدم خیره به دنبال تو گشتم</a:t>
            </a:r>
            <a:br>
              <a:rPr lang="fa-IR" b="1" dirty="0">
                <a:cs typeface="B Nazanin" panose="00000400000000000000" pitchFamily="2" charset="-78"/>
              </a:rPr>
            </a:br>
            <a:r>
              <a:rPr lang="fa-IR" b="1" dirty="0">
                <a:cs typeface="B Nazanin" panose="00000400000000000000" pitchFamily="2" charset="-78"/>
              </a:rPr>
              <a:t>شوق دیدار تو لبریز شد از جام وجودم</a:t>
            </a:r>
            <a:br>
              <a:rPr lang="fa-IR" b="1" dirty="0">
                <a:cs typeface="B Nazanin" panose="00000400000000000000" pitchFamily="2" charset="-78"/>
              </a:rPr>
            </a:br>
            <a:r>
              <a:rPr lang="fa-IR" b="1" dirty="0">
                <a:cs typeface="B Nazanin" panose="00000400000000000000" pitchFamily="2" charset="-78"/>
              </a:rPr>
              <a:t>شدم آن عاشق دیوانه که بودم!</a:t>
            </a:r>
          </a:p>
          <a:p>
            <a:pPr algn="r" rtl="1">
              <a:lnSpc>
                <a:spcPct val="150000"/>
              </a:lnSpc>
            </a:pPr>
            <a:br>
              <a:rPr lang="fa-IR" b="1" dirty="0">
                <a:cs typeface="B Nazanin" panose="00000400000000000000" pitchFamily="2" charset="-78"/>
              </a:rPr>
            </a:br>
            <a:r>
              <a:rPr lang="fa-IR" b="1" dirty="0">
                <a:cs typeface="B Nazanin" panose="00000400000000000000" pitchFamily="2" charset="-78"/>
              </a:rPr>
              <a:t>یادم آید که شبی با هم از آن کوچه گذشتیم</a:t>
            </a:r>
            <a:br>
              <a:rPr lang="fa-IR" b="1" dirty="0">
                <a:cs typeface="B Nazanin" panose="00000400000000000000" pitchFamily="2" charset="-78"/>
              </a:rPr>
            </a:br>
            <a:r>
              <a:rPr lang="fa-IR" b="1" dirty="0">
                <a:cs typeface="B Nazanin" panose="00000400000000000000" pitchFamily="2" charset="-78"/>
              </a:rPr>
              <a:t>پر گشودیم و در آن خلوت دل خواسته گشتیم</a:t>
            </a:r>
          </a:p>
          <a:p>
            <a:pPr algn="r" rtl="1">
              <a:lnSpc>
                <a:spcPct val="150000"/>
              </a:lnSpc>
            </a:pPr>
            <a:r>
              <a:rPr lang="fa-IR" b="1" dirty="0">
                <a:cs typeface="B Nazanin" panose="00000400000000000000" pitchFamily="2" charset="-78"/>
              </a:rPr>
              <a:t>یادم آید: تو بمن گفتی:</a:t>
            </a:r>
            <a:br>
              <a:rPr lang="fa-IR" b="1" dirty="0">
                <a:cs typeface="B Nazanin" panose="00000400000000000000" pitchFamily="2" charset="-78"/>
              </a:rPr>
            </a:br>
            <a:r>
              <a:rPr lang="fa-IR" b="1" dirty="0">
                <a:cs typeface="B Nazanin" panose="00000400000000000000" pitchFamily="2" charset="-78"/>
              </a:rPr>
              <a:t>ازین عشق حذر کن!</a:t>
            </a:r>
          </a:p>
          <a:p>
            <a:pPr algn="r" rtl="1">
              <a:lnSpc>
                <a:spcPct val="150000"/>
              </a:lnSpc>
            </a:pPr>
            <a:r>
              <a:rPr lang="fa-IR" b="1" dirty="0">
                <a:cs typeface="B Nazanin" panose="00000400000000000000" pitchFamily="2" charset="-78"/>
              </a:rPr>
              <a:t>با تو گفتنم:</a:t>
            </a:r>
            <a:br>
              <a:rPr lang="fa-IR" b="1" dirty="0">
                <a:cs typeface="B Nazanin" panose="00000400000000000000" pitchFamily="2" charset="-78"/>
              </a:rPr>
            </a:br>
            <a:r>
              <a:rPr lang="fa-IR" b="1" dirty="0">
                <a:cs typeface="B Nazanin" panose="00000400000000000000" pitchFamily="2" charset="-78"/>
              </a:rPr>
              <a:t>حذر از عشق؟</a:t>
            </a:r>
            <a:br>
              <a:rPr lang="fa-IR" b="1" dirty="0">
                <a:cs typeface="B Nazanin" panose="00000400000000000000" pitchFamily="2" charset="-78"/>
              </a:rPr>
            </a:br>
            <a:r>
              <a:rPr lang="fa-IR" b="1" dirty="0">
                <a:cs typeface="B Nazanin" panose="00000400000000000000" pitchFamily="2" charset="-78"/>
              </a:rPr>
              <a:t>ندانم</a:t>
            </a:r>
            <a:br>
              <a:rPr lang="fa-IR" b="1" dirty="0">
                <a:cs typeface="B Nazanin" panose="00000400000000000000" pitchFamily="2" charset="-78"/>
              </a:rPr>
            </a:br>
            <a:r>
              <a:rPr lang="fa-IR" b="1" dirty="0">
                <a:cs typeface="B Nazanin" panose="00000400000000000000" pitchFamily="2" charset="-78"/>
              </a:rPr>
              <a:t>سفر از پیش تو؟</a:t>
            </a:r>
            <a:br>
              <a:rPr lang="fa-IR" b="1" dirty="0">
                <a:cs typeface="B Nazanin" panose="00000400000000000000" pitchFamily="2" charset="-78"/>
              </a:rPr>
            </a:br>
            <a:r>
              <a:rPr lang="fa-IR" b="1" dirty="0">
                <a:cs typeface="B Nazanin" panose="00000400000000000000" pitchFamily="2" charset="-78"/>
              </a:rPr>
              <a:t>هرگز نتوانم</a:t>
            </a:r>
          </a:p>
        </p:txBody>
      </p:sp>
      <p:sp>
        <p:nvSpPr>
          <p:cNvPr id="8" name="Rectangle 7">
            <a:extLst>
              <a:ext uri="{FF2B5EF4-FFF2-40B4-BE49-F238E27FC236}">
                <a16:creationId xmlns:a16="http://schemas.microsoft.com/office/drawing/2014/main" id="{93AB4224-E434-955E-E318-952D32803BFA}"/>
              </a:ext>
            </a:extLst>
          </p:cNvPr>
          <p:cNvSpPr/>
          <p:nvPr/>
        </p:nvSpPr>
        <p:spPr>
          <a:xfrm>
            <a:off x="1244338" y="2515522"/>
            <a:ext cx="5844619" cy="2920241"/>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929D22A6-A9B0-20B6-0E47-60CDA57601B2}"/>
              </a:ext>
            </a:extLst>
          </p:cNvPr>
          <p:cNvPicPr>
            <a:picLocks noChangeAspect="1"/>
          </p:cNvPicPr>
          <p:nvPr/>
        </p:nvPicPr>
        <p:blipFill>
          <a:blip r:embed="rId2"/>
          <a:stretch>
            <a:fillRect/>
          </a:stretch>
        </p:blipFill>
        <p:spPr>
          <a:xfrm>
            <a:off x="157316" y="948902"/>
            <a:ext cx="5149975" cy="3440183"/>
          </a:xfrm>
          <a:prstGeom prst="rect">
            <a:avLst/>
          </a:prstGeom>
          <a:ln w="76200">
            <a:solidFill>
              <a:schemeClr val="bg1"/>
            </a:solidFill>
          </a:ln>
        </p:spPr>
      </p:pic>
      <p:pic>
        <p:nvPicPr>
          <p:cNvPr id="10" name="Picture 9">
            <a:extLst>
              <a:ext uri="{FF2B5EF4-FFF2-40B4-BE49-F238E27FC236}">
                <a16:creationId xmlns:a16="http://schemas.microsoft.com/office/drawing/2014/main" id="{7F31E922-9BCF-E6B6-B0E2-BE8FC77D9BBE}"/>
              </a:ext>
            </a:extLst>
          </p:cNvPr>
          <p:cNvPicPr>
            <a:picLocks noChangeAspect="1"/>
          </p:cNvPicPr>
          <p:nvPr/>
        </p:nvPicPr>
        <p:blipFill>
          <a:blip r:embed="rId3"/>
          <a:stretch>
            <a:fillRect/>
          </a:stretch>
        </p:blipFill>
        <p:spPr>
          <a:xfrm>
            <a:off x="5600418" y="3609131"/>
            <a:ext cx="2352675" cy="2857500"/>
          </a:xfrm>
          <a:prstGeom prst="rect">
            <a:avLst/>
          </a:prstGeom>
          <a:ln w="76200">
            <a:solidFill>
              <a:schemeClr val="bg1"/>
            </a:solidFill>
          </a:ln>
        </p:spPr>
      </p:pic>
    </p:spTree>
    <p:extLst>
      <p:ext uri="{BB962C8B-B14F-4D97-AF65-F5344CB8AC3E}">
        <p14:creationId xmlns:p14="http://schemas.microsoft.com/office/powerpoint/2010/main" val="33687633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TotalTime>
  <Words>2724</Words>
  <Application>Microsoft Office PowerPoint</Application>
  <PresentationFormat>Widescreen</PresentationFormat>
  <Paragraphs>148</Paragraphs>
  <Slides>31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29</cp:revision>
  <dcterms:created xsi:type="dcterms:W3CDTF">2024-05-28T19:00:49Z</dcterms:created>
  <dcterms:modified xsi:type="dcterms:W3CDTF">2024-05-30T10:41:55Z</dcterms:modified>
</cp:coreProperties>
</file>