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89" r:id="rId2"/>
    <p:sldId id="256" r:id="rId3"/>
    <p:sldId id="257" r:id="rId4"/>
    <p:sldId id="258" r:id="rId5"/>
    <p:sldId id="259" r:id="rId6"/>
    <p:sldId id="260" r:id="rId7"/>
    <p:sldId id="261" r:id="rId8"/>
    <p:sldId id="262" r:id="rId9"/>
    <p:sldId id="263" r:id="rId10"/>
    <p:sldId id="286" r:id="rId11"/>
    <p:sldId id="264" r:id="rId12"/>
    <p:sldId id="269" r:id="rId13"/>
    <p:sldId id="270" r:id="rId14"/>
    <p:sldId id="287"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65" r:id="rId28"/>
    <p:sldId id="266" r:id="rId29"/>
    <p:sldId id="267" r:id="rId30"/>
    <p:sldId id="283" r:id="rId31"/>
    <p:sldId id="284" r:id="rId32"/>
    <p:sldId id="285" r:id="rId33"/>
    <p:sldId id="268" r:id="rId34"/>
    <p:sldId id="290"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AC2"/>
    <a:srgbClr val="3B4E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0" autoAdjust="0"/>
    <p:restoredTop sz="94660"/>
  </p:normalViewPr>
  <p:slideViewPr>
    <p:cSldViewPr snapToGrid="0">
      <p:cViewPr varScale="1">
        <p:scale>
          <a:sx n="81" d="100"/>
          <a:sy n="81" d="100"/>
        </p:scale>
        <p:origin x="70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BBA-284D-429F-8FF3-A0C61DA293C7}" type="datetimeFigureOut">
              <a:rPr lang="en-US" smtClean="0"/>
              <a:t>5/30/2024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2C0CF0-FCA8-40A9-AA5B-EC96EEF126DD}" type="slidenum">
              <a:rPr lang="en-US" smtClean="0"/>
              <a:t>‹#›</a:t>
            </a:fld>
            <a:endParaRPr lang="en-US"/>
          </a:p>
        </p:txBody>
      </p:sp>
    </p:spTree>
    <p:extLst>
      <p:ext uri="{BB962C8B-B14F-4D97-AF65-F5344CB8AC3E}">
        <p14:creationId xmlns:p14="http://schemas.microsoft.com/office/powerpoint/2010/main" val="2675938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2C0CF0-FCA8-40A9-AA5B-EC96EEF126DD}" type="slidenum">
              <a:rPr lang="en-US" smtClean="0"/>
              <a:t>11</a:t>
            </a:fld>
            <a:endParaRPr lang="en-US"/>
          </a:p>
        </p:txBody>
      </p:sp>
    </p:spTree>
    <p:extLst>
      <p:ext uri="{BB962C8B-B14F-4D97-AF65-F5344CB8AC3E}">
        <p14:creationId xmlns:p14="http://schemas.microsoft.com/office/powerpoint/2010/main" val="672932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712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D04BDF6C-9942-C76E-14B0-0FCE983F0139}"/>
              </a:ext>
            </a:extLst>
          </p:cNvPr>
          <p:cNvSpPr>
            <a:spLocks noGrp="1"/>
          </p:cNvSpPr>
          <p:nvPr>
            <p:ph type="pic" sz="quarter" idx="10"/>
          </p:nvPr>
        </p:nvSpPr>
        <p:spPr>
          <a:xfrm>
            <a:off x="184953" y="7397"/>
            <a:ext cx="6198093" cy="6730750"/>
          </a:xfrm>
          <a:custGeom>
            <a:avLst/>
            <a:gdLst>
              <a:gd name="connsiteX0" fmla="*/ 0 w 6198093"/>
              <a:gd name="connsiteY0" fmla="*/ 6144827 h 6730750"/>
              <a:gd name="connsiteX1" fmla="*/ 545976 w 6198093"/>
              <a:gd name="connsiteY1" fmla="*/ 6144827 h 6730750"/>
              <a:gd name="connsiteX2" fmla="*/ 545976 w 6198093"/>
              <a:gd name="connsiteY2" fmla="*/ 6690803 h 6730750"/>
              <a:gd name="connsiteX3" fmla="*/ 0 w 6198093"/>
              <a:gd name="connsiteY3" fmla="*/ 6690803 h 6730750"/>
              <a:gd name="connsiteX4" fmla="*/ 1272466 w 6198093"/>
              <a:gd name="connsiteY4" fmla="*/ 5712777 h 6730750"/>
              <a:gd name="connsiteX5" fmla="*/ 2290438 w 6198093"/>
              <a:gd name="connsiteY5" fmla="*/ 5712777 h 6730750"/>
              <a:gd name="connsiteX6" fmla="*/ 2290438 w 6198093"/>
              <a:gd name="connsiteY6" fmla="*/ 6730750 h 6730750"/>
              <a:gd name="connsiteX7" fmla="*/ 1272466 w 6198093"/>
              <a:gd name="connsiteY7" fmla="*/ 6730750 h 6730750"/>
              <a:gd name="connsiteX8" fmla="*/ 641411 w 6198093"/>
              <a:gd name="connsiteY8" fmla="*/ 5674313 h 6730750"/>
              <a:gd name="connsiteX9" fmla="*/ 1187387 w 6198093"/>
              <a:gd name="connsiteY9" fmla="*/ 5674313 h 6730750"/>
              <a:gd name="connsiteX10" fmla="*/ 1187387 w 6198093"/>
              <a:gd name="connsiteY10" fmla="*/ 6220289 h 6730750"/>
              <a:gd name="connsiteX11" fmla="*/ 641411 w 6198093"/>
              <a:gd name="connsiteY11" fmla="*/ 6220289 h 6730750"/>
              <a:gd name="connsiteX12" fmla="*/ 2503504 w 6198093"/>
              <a:gd name="connsiteY12" fmla="*/ 5672830 h 6730750"/>
              <a:gd name="connsiteX13" fmla="*/ 3521476 w 6198093"/>
              <a:gd name="connsiteY13" fmla="*/ 5672830 h 6730750"/>
              <a:gd name="connsiteX14" fmla="*/ 3521476 w 6198093"/>
              <a:gd name="connsiteY14" fmla="*/ 6690803 h 6730750"/>
              <a:gd name="connsiteX15" fmla="*/ 2503504 w 6198093"/>
              <a:gd name="connsiteY15" fmla="*/ 6690803 h 6730750"/>
              <a:gd name="connsiteX16" fmla="*/ 3678314 w 6198093"/>
              <a:gd name="connsiteY16" fmla="*/ 4545367 h 6730750"/>
              <a:gd name="connsiteX17" fmla="*/ 5353236 w 6198093"/>
              <a:gd name="connsiteY17" fmla="*/ 4545367 h 6730750"/>
              <a:gd name="connsiteX18" fmla="*/ 5353236 w 6198093"/>
              <a:gd name="connsiteY18" fmla="*/ 6220289 h 6730750"/>
              <a:gd name="connsiteX19" fmla="*/ 3678314 w 6198093"/>
              <a:gd name="connsiteY19" fmla="*/ 6220289 h 6730750"/>
              <a:gd name="connsiteX20" fmla="*/ 1886504 w 6198093"/>
              <a:gd name="connsiteY20" fmla="*/ 3857346 h 6730750"/>
              <a:gd name="connsiteX21" fmla="*/ 3561425 w 6198093"/>
              <a:gd name="connsiteY21" fmla="*/ 3857346 h 6730750"/>
              <a:gd name="connsiteX22" fmla="*/ 3561425 w 6198093"/>
              <a:gd name="connsiteY22" fmla="*/ 5532268 h 6730750"/>
              <a:gd name="connsiteX23" fmla="*/ 1886504 w 6198093"/>
              <a:gd name="connsiteY23" fmla="*/ 5532268 h 6730750"/>
              <a:gd name="connsiteX24" fmla="*/ 1480 w 6198093"/>
              <a:gd name="connsiteY24" fmla="*/ 3857346 h 6730750"/>
              <a:gd name="connsiteX25" fmla="*/ 1676402 w 6198093"/>
              <a:gd name="connsiteY25" fmla="*/ 3857346 h 6730750"/>
              <a:gd name="connsiteX26" fmla="*/ 1676402 w 6198093"/>
              <a:gd name="connsiteY26" fmla="*/ 5532268 h 6730750"/>
              <a:gd name="connsiteX27" fmla="*/ 1480 w 6198093"/>
              <a:gd name="connsiteY27" fmla="*/ 5532268 h 6730750"/>
              <a:gd name="connsiteX28" fmla="*/ 3678314 w 6198093"/>
              <a:gd name="connsiteY28" fmla="*/ 2419166 h 6730750"/>
              <a:gd name="connsiteX29" fmla="*/ 5683188 w 6198093"/>
              <a:gd name="connsiteY29" fmla="*/ 2419166 h 6730750"/>
              <a:gd name="connsiteX30" fmla="*/ 5683188 w 6198093"/>
              <a:gd name="connsiteY30" fmla="*/ 4424040 h 6730750"/>
              <a:gd name="connsiteX31" fmla="*/ 3678314 w 6198093"/>
              <a:gd name="connsiteY31" fmla="*/ 4424040 h 6730750"/>
              <a:gd name="connsiteX32" fmla="*/ 3678314 w 6198093"/>
              <a:gd name="connsiteY32" fmla="*/ 1066801 h 6730750"/>
              <a:gd name="connsiteX33" fmla="*/ 4879759 w 6198093"/>
              <a:gd name="connsiteY33" fmla="*/ 1066801 h 6730750"/>
              <a:gd name="connsiteX34" fmla="*/ 4879759 w 6198093"/>
              <a:gd name="connsiteY34" fmla="*/ 2268245 h 6730750"/>
              <a:gd name="connsiteX35" fmla="*/ 3678314 w 6198093"/>
              <a:gd name="connsiteY35" fmla="*/ 2268245 h 6730750"/>
              <a:gd name="connsiteX36" fmla="*/ 4996648 w 6198093"/>
              <a:gd name="connsiteY36" fmla="*/ 855216 h 6730750"/>
              <a:gd name="connsiteX37" fmla="*/ 6198093 w 6198093"/>
              <a:gd name="connsiteY37" fmla="*/ 855216 h 6730750"/>
              <a:gd name="connsiteX38" fmla="*/ 6198093 w 6198093"/>
              <a:gd name="connsiteY38" fmla="*/ 2056661 h 6730750"/>
              <a:gd name="connsiteX39" fmla="*/ 4996648 w 6198093"/>
              <a:gd name="connsiteY39" fmla="*/ 2056661 h 6730750"/>
              <a:gd name="connsiteX40" fmla="*/ 4279036 w 6198093"/>
              <a:gd name="connsiteY40" fmla="*/ 309239 h 6730750"/>
              <a:gd name="connsiteX41" fmla="*/ 4825012 w 6198093"/>
              <a:gd name="connsiteY41" fmla="*/ 309239 h 6730750"/>
              <a:gd name="connsiteX42" fmla="*/ 4825012 w 6198093"/>
              <a:gd name="connsiteY42" fmla="*/ 855215 h 6730750"/>
              <a:gd name="connsiteX43" fmla="*/ 4279036 w 6198093"/>
              <a:gd name="connsiteY43" fmla="*/ 855215 h 6730750"/>
              <a:gd name="connsiteX44" fmla="*/ 1480 w 6198093"/>
              <a:gd name="connsiteY44" fmla="*/ 116892 h 6730750"/>
              <a:gd name="connsiteX45" fmla="*/ 3561425 w 6198093"/>
              <a:gd name="connsiteY45" fmla="*/ 116892 h 6730750"/>
              <a:gd name="connsiteX46" fmla="*/ 3561425 w 6198093"/>
              <a:gd name="connsiteY46" fmla="*/ 3676837 h 6730750"/>
              <a:gd name="connsiteX47" fmla="*/ 1480 w 6198093"/>
              <a:gd name="connsiteY47" fmla="*/ 3676837 h 6730750"/>
              <a:gd name="connsiteX48" fmla="*/ 3647242 w 6198093"/>
              <a:gd name="connsiteY48" fmla="*/ 0 h 6730750"/>
              <a:gd name="connsiteX49" fmla="*/ 4193218 w 6198093"/>
              <a:gd name="connsiteY49" fmla="*/ 0 h 6730750"/>
              <a:gd name="connsiteX50" fmla="*/ 4193218 w 6198093"/>
              <a:gd name="connsiteY50" fmla="*/ 545976 h 6730750"/>
              <a:gd name="connsiteX51" fmla="*/ 3647242 w 6198093"/>
              <a:gd name="connsiteY51" fmla="*/ 545976 h 673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198093" h="6730750">
                <a:moveTo>
                  <a:pt x="0" y="6144827"/>
                </a:moveTo>
                <a:lnTo>
                  <a:pt x="545976" y="6144827"/>
                </a:lnTo>
                <a:lnTo>
                  <a:pt x="545976" y="6690803"/>
                </a:lnTo>
                <a:lnTo>
                  <a:pt x="0" y="6690803"/>
                </a:lnTo>
                <a:close/>
                <a:moveTo>
                  <a:pt x="1272466" y="5712777"/>
                </a:moveTo>
                <a:lnTo>
                  <a:pt x="2290438" y="5712777"/>
                </a:lnTo>
                <a:lnTo>
                  <a:pt x="2290438" y="6730750"/>
                </a:lnTo>
                <a:lnTo>
                  <a:pt x="1272466" y="6730750"/>
                </a:lnTo>
                <a:close/>
                <a:moveTo>
                  <a:pt x="641411" y="5674313"/>
                </a:moveTo>
                <a:lnTo>
                  <a:pt x="1187387" y="5674313"/>
                </a:lnTo>
                <a:lnTo>
                  <a:pt x="1187387" y="6220289"/>
                </a:lnTo>
                <a:lnTo>
                  <a:pt x="641411" y="6220289"/>
                </a:lnTo>
                <a:close/>
                <a:moveTo>
                  <a:pt x="2503504" y="5672830"/>
                </a:moveTo>
                <a:lnTo>
                  <a:pt x="3521476" y="5672830"/>
                </a:lnTo>
                <a:lnTo>
                  <a:pt x="3521476" y="6690803"/>
                </a:lnTo>
                <a:lnTo>
                  <a:pt x="2503504" y="6690803"/>
                </a:lnTo>
                <a:close/>
                <a:moveTo>
                  <a:pt x="3678314" y="4545367"/>
                </a:moveTo>
                <a:lnTo>
                  <a:pt x="5353236" y="4545367"/>
                </a:lnTo>
                <a:lnTo>
                  <a:pt x="5353236" y="6220289"/>
                </a:lnTo>
                <a:lnTo>
                  <a:pt x="3678314" y="6220289"/>
                </a:lnTo>
                <a:close/>
                <a:moveTo>
                  <a:pt x="1886504" y="3857346"/>
                </a:moveTo>
                <a:lnTo>
                  <a:pt x="3561425" y="3857346"/>
                </a:lnTo>
                <a:lnTo>
                  <a:pt x="3561425" y="5532268"/>
                </a:lnTo>
                <a:lnTo>
                  <a:pt x="1886504" y="5532268"/>
                </a:lnTo>
                <a:close/>
                <a:moveTo>
                  <a:pt x="1480" y="3857346"/>
                </a:moveTo>
                <a:lnTo>
                  <a:pt x="1676402" y="3857346"/>
                </a:lnTo>
                <a:lnTo>
                  <a:pt x="1676402" y="5532268"/>
                </a:lnTo>
                <a:lnTo>
                  <a:pt x="1480" y="5532268"/>
                </a:lnTo>
                <a:close/>
                <a:moveTo>
                  <a:pt x="3678314" y="2419166"/>
                </a:moveTo>
                <a:lnTo>
                  <a:pt x="5683188" y="2419166"/>
                </a:lnTo>
                <a:lnTo>
                  <a:pt x="5683188" y="4424040"/>
                </a:lnTo>
                <a:lnTo>
                  <a:pt x="3678314" y="4424040"/>
                </a:lnTo>
                <a:close/>
                <a:moveTo>
                  <a:pt x="3678314" y="1066801"/>
                </a:moveTo>
                <a:lnTo>
                  <a:pt x="4879759" y="1066801"/>
                </a:lnTo>
                <a:lnTo>
                  <a:pt x="4879759" y="2268245"/>
                </a:lnTo>
                <a:lnTo>
                  <a:pt x="3678314" y="2268245"/>
                </a:lnTo>
                <a:close/>
                <a:moveTo>
                  <a:pt x="4996648" y="855216"/>
                </a:moveTo>
                <a:lnTo>
                  <a:pt x="6198093" y="855216"/>
                </a:lnTo>
                <a:lnTo>
                  <a:pt x="6198093" y="2056661"/>
                </a:lnTo>
                <a:lnTo>
                  <a:pt x="4996648" y="2056661"/>
                </a:lnTo>
                <a:close/>
                <a:moveTo>
                  <a:pt x="4279036" y="309239"/>
                </a:moveTo>
                <a:lnTo>
                  <a:pt x="4825012" y="309239"/>
                </a:lnTo>
                <a:lnTo>
                  <a:pt x="4825012" y="855215"/>
                </a:lnTo>
                <a:lnTo>
                  <a:pt x="4279036" y="855215"/>
                </a:lnTo>
                <a:close/>
                <a:moveTo>
                  <a:pt x="1480" y="116892"/>
                </a:moveTo>
                <a:lnTo>
                  <a:pt x="3561425" y="116892"/>
                </a:lnTo>
                <a:lnTo>
                  <a:pt x="3561425" y="3676837"/>
                </a:lnTo>
                <a:lnTo>
                  <a:pt x="1480" y="3676837"/>
                </a:lnTo>
                <a:close/>
                <a:moveTo>
                  <a:pt x="3647242" y="0"/>
                </a:moveTo>
                <a:lnTo>
                  <a:pt x="4193218" y="0"/>
                </a:lnTo>
                <a:lnTo>
                  <a:pt x="4193218" y="545976"/>
                </a:lnTo>
                <a:lnTo>
                  <a:pt x="3647242" y="545976"/>
                </a:lnTo>
                <a:close/>
              </a:path>
            </a:pathLst>
          </a:custGeom>
        </p:spPr>
        <p:txBody>
          <a:bodyPr wrap="square">
            <a:noAutofit/>
          </a:bodyPr>
          <a:lstStyle/>
          <a:p>
            <a:endParaRPr lang="en-US"/>
          </a:p>
        </p:txBody>
      </p:sp>
    </p:spTree>
    <p:extLst>
      <p:ext uri="{BB962C8B-B14F-4D97-AF65-F5344CB8AC3E}">
        <p14:creationId xmlns:p14="http://schemas.microsoft.com/office/powerpoint/2010/main" val="37019229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85573"/>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F5624AF-0690-8834-3C3D-6BD5FEEC1B89}"/>
              </a:ext>
            </a:extLst>
          </p:cNvPr>
          <p:cNvSpPr/>
          <p:nvPr/>
        </p:nvSpPr>
        <p:spPr>
          <a:xfrm>
            <a:off x="952107" y="754144"/>
            <a:ext cx="4110087" cy="5297864"/>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a:extLst>
              <a:ext uri="{FF2B5EF4-FFF2-40B4-BE49-F238E27FC236}">
                <a16:creationId xmlns:a16="http://schemas.microsoft.com/office/drawing/2014/main" id="{83A7EBC7-0FB6-1C41-4A12-4EF56499480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52" t="3962" r="-152" b="18694"/>
          <a:stretch/>
        </p:blipFill>
        <p:spPr>
          <a:xfrm>
            <a:off x="184953" y="7397"/>
            <a:ext cx="6198093" cy="6730750"/>
          </a:xfrm>
        </p:spPr>
      </p:pic>
      <p:sp>
        <p:nvSpPr>
          <p:cNvPr id="21" name="Rectangle 20">
            <a:extLst>
              <a:ext uri="{FF2B5EF4-FFF2-40B4-BE49-F238E27FC236}">
                <a16:creationId xmlns:a16="http://schemas.microsoft.com/office/drawing/2014/main" id="{6508CB8E-8636-E508-AB30-0661CF0D7F29}"/>
              </a:ext>
            </a:extLst>
          </p:cNvPr>
          <p:cNvSpPr/>
          <p:nvPr/>
        </p:nvSpPr>
        <p:spPr>
          <a:xfrm>
            <a:off x="7260501" y="2913918"/>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موضوع: زنذگینامه شهید مهدی باکری</a:t>
            </a:r>
            <a:endParaRPr lang="en-US" sz="2000" b="1" dirty="0">
              <a:latin typeface="Vazir" panose="020B0603030804020204" pitchFamily="34" charset="-78"/>
              <a:cs typeface="B Titr" panose="00000700000000000000" pitchFamily="2" charset="-78"/>
            </a:endParaRPr>
          </a:p>
        </p:txBody>
      </p:sp>
      <p:sp>
        <p:nvSpPr>
          <p:cNvPr id="22" name="Rectangle 21">
            <a:extLst>
              <a:ext uri="{FF2B5EF4-FFF2-40B4-BE49-F238E27FC236}">
                <a16:creationId xmlns:a16="http://schemas.microsoft.com/office/drawing/2014/main" id="{C5843859-F2F3-ACD2-6901-B136657F19D3}"/>
              </a:ext>
            </a:extLst>
          </p:cNvPr>
          <p:cNvSpPr/>
          <p:nvPr/>
        </p:nvSpPr>
        <p:spPr>
          <a:xfrm>
            <a:off x="7260501" y="3831277"/>
            <a:ext cx="4041914" cy="421654"/>
          </a:xfrm>
          <a:prstGeom prst="rect">
            <a:avLst/>
          </a:prstGeom>
        </p:spPr>
        <p:txBody>
          <a:bodyPr wrap="square">
            <a:spAutoFit/>
          </a:bodyPr>
          <a:lstStyle/>
          <a:p>
            <a:pPr algn="ctr" rtl="1">
              <a:lnSpc>
                <a:spcPct val="107000"/>
              </a:lnSpc>
              <a:spcAft>
                <a:spcPts val="800"/>
              </a:spcAft>
            </a:pPr>
            <a:r>
              <a:rPr lang="fa-IR" sz="2000" b="1" dirty="0">
                <a:solidFill>
                  <a:srgbClr val="3B4E1D"/>
                </a:solidFill>
                <a:latin typeface="Vazir" panose="020B0603030804020204" pitchFamily="34" charset="-78"/>
                <a:cs typeface="B Titr" panose="00000700000000000000" pitchFamily="2" charset="-78"/>
              </a:rPr>
              <a:t>استاد راهنما:  دکتر علیرضا عزیزی</a:t>
            </a:r>
            <a:endParaRPr lang="en-US" sz="2000" b="1" dirty="0">
              <a:solidFill>
                <a:srgbClr val="3B4E1D"/>
              </a:solidFill>
              <a:latin typeface="Vazir" panose="020B0603030804020204" pitchFamily="34" charset="-78"/>
              <a:cs typeface="B Titr" panose="00000700000000000000" pitchFamily="2" charset="-78"/>
            </a:endParaRPr>
          </a:p>
        </p:txBody>
      </p:sp>
      <p:sp>
        <p:nvSpPr>
          <p:cNvPr id="23" name="Rectangle 22">
            <a:extLst>
              <a:ext uri="{FF2B5EF4-FFF2-40B4-BE49-F238E27FC236}">
                <a16:creationId xmlns:a16="http://schemas.microsoft.com/office/drawing/2014/main" id="{E361F047-F380-F3E1-0A66-2194DE332846}"/>
              </a:ext>
            </a:extLst>
          </p:cNvPr>
          <p:cNvSpPr/>
          <p:nvPr/>
        </p:nvSpPr>
        <p:spPr>
          <a:xfrm>
            <a:off x="7260501" y="4748636"/>
            <a:ext cx="4041914" cy="421654"/>
          </a:xfrm>
          <a:prstGeom prst="rect">
            <a:avLst/>
          </a:prstGeom>
        </p:spPr>
        <p:txBody>
          <a:bodyPr wrap="square">
            <a:spAutoFit/>
          </a:bodyPr>
          <a:lstStyle/>
          <a:p>
            <a:pPr algn="ctr" rtl="1">
              <a:lnSpc>
                <a:spcPct val="107000"/>
              </a:lnSpc>
              <a:spcAft>
                <a:spcPts val="800"/>
              </a:spcAft>
            </a:pPr>
            <a:r>
              <a:rPr lang="fa-IR" sz="2000" b="1" dirty="0">
                <a:solidFill>
                  <a:srgbClr val="3B4E1D"/>
                </a:solidFill>
                <a:latin typeface="Vazir" panose="020B0603030804020204" pitchFamily="34" charset="-78"/>
                <a:cs typeface="B Titr" panose="00000700000000000000" pitchFamily="2" charset="-78"/>
              </a:rPr>
              <a:t>پژوهشگر: محمد جواد عزیزی</a:t>
            </a:r>
            <a:endParaRPr lang="en-US" sz="2000" b="1" dirty="0">
              <a:solidFill>
                <a:srgbClr val="3B4E1D"/>
              </a:solidFill>
              <a:latin typeface="Vazir" panose="020B0603030804020204" pitchFamily="34" charset="-78"/>
              <a:cs typeface="B Titr" panose="00000700000000000000" pitchFamily="2" charset="-78"/>
            </a:endParaRPr>
          </a:p>
        </p:txBody>
      </p:sp>
      <p:sp>
        <p:nvSpPr>
          <p:cNvPr id="24" name="Rectangle 23">
            <a:extLst>
              <a:ext uri="{FF2B5EF4-FFF2-40B4-BE49-F238E27FC236}">
                <a16:creationId xmlns:a16="http://schemas.microsoft.com/office/drawing/2014/main" id="{F87AC7C8-E5BE-2B91-BBAC-75335E74C40B}"/>
              </a:ext>
            </a:extLst>
          </p:cNvPr>
          <p:cNvSpPr/>
          <p:nvPr/>
        </p:nvSpPr>
        <p:spPr>
          <a:xfrm>
            <a:off x="7260501" y="5665993"/>
            <a:ext cx="4041914" cy="421654"/>
          </a:xfrm>
          <a:prstGeom prst="rect">
            <a:avLst/>
          </a:prstGeom>
        </p:spPr>
        <p:txBody>
          <a:bodyPr wrap="square">
            <a:spAutoFit/>
          </a:bodyPr>
          <a:lstStyle/>
          <a:p>
            <a:pPr algn="ctr" rtl="1">
              <a:lnSpc>
                <a:spcPct val="107000"/>
              </a:lnSpc>
              <a:spcAft>
                <a:spcPts val="800"/>
              </a:spcAft>
            </a:pPr>
            <a:r>
              <a:rPr lang="fa-IR" sz="2000" b="1" dirty="0">
                <a:solidFill>
                  <a:srgbClr val="3B4E1D"/>
                </a:solidFill>
                <a:latin typeface="Vazir" panose="020B0603030804020204" pitchFamily="34" charset="-78"/>
                <a:cs typeface="B Titr" panose="00000700000000000000" pitchFamily="2" charset="-78"/>
              </a:rPr>
              <a:t>تاریخ ارائه: .........</a:t>
            </a:r>
            <a:endParaRPr lang="en-US" sz="2000" b="1" dirty="0">
              <a:solidFill>
                <a:srgbClr val="3B4E1D"/>
              </a:solidFill>
              <a:latin typeface="Vazir" panose="020B0603030804020204" pitchFamily="34" charset="-78"/>
              <a:cs typeface="B Titr" panose="00000700000000000000" pitchFamily="2" charset="-78"/>
            </a:endParaRPr>
          </a:p>
        </p:txBody>
      </p:sp>
      <p:pic>
        <p:nvPicPr>
          <p:cNvPr id="25" name="Graphic 24">
            <a:extLst>
              <a:ext uri="{FF2B5EF4-FFF2-40B4-BE49-F238E27FC236}">
                <a16:creationId xmlns:a16="http://schemas.microsoft.com/office/drawing/2014/main" id="{222613CC-5DF5-3B4F-D05F-F61DD23291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73119" y="754144"/>
            <a:ext cx="1216677" cy="1911921"/>
          </a:xfrm>
          <a:prstGeom prst="rect">
            <a:avLst/>
          </a:prstGeom>
        </p:spPr>
      </p:pic>
    </p:spTree>
    <p:extLst>
      <p:ext uri="{BB962C8B-B14F-4D97-AF65-F5344CB8AC3E}">
        <p14:creationId xmlns:p14="http://schemas.microsoft.com/office/powerpoint/2010/main" val="4260411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5375E2E-B6BA-62DC-97BA-1C5D6A86C92B}"/>
              </a:ext>
            </a:extLst>
          </p:cNvPr>
          <p:cNvSpPr/>
          <p:nvPr/>
        </p:nvSpPr>
        <p:spPr>
          <a:xfrm>
            <a:off x="7899662" y="1864327"/>
            <a:ext cx="3638208" cy="3650354"/>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65114" y="1046138"/>
            <a:ext cx="5988553" cy="5563061"/>
          </a:xfrm>
          <a:prstGeom prst="rect">
            <a:avLst/>
          </a:prstGeom>
        </p:spPr>
        <p:txBody>
          <a:bodyPr wrap="square">
            <a:spAutoFit/>
          </a:bodyPr>
          <a:lstStyle/>
          <a:p>
            <a:pPr algn="justLow" rtl="1">
              <a:lnSpc>
                <a:spcPct val="200000"/>
              </a:lnSpc>
            </a:pPr>
            <a:r>
              <a:rPr lang="fa-IR" b="1" dirty="0">
                <a:cs typeface="B Nazanin" panose="00000400000000000000" pitchFamily="2" charset="-78"/>
              </a:rPr>
              <a:t>  در عملیات خیبر زمانی که برادرش حمید،  به درجه رفیع شهات نایل آمد،  با وجود علاقه خاصی که به او داشت،  بدون ابراز اندوه با خانواده اش تماس گرفت و چنین گفت: شهادت حمید یکی از الطاف الهی است که شامل حال خانواده ما شده است و در نامهای خطاب به خانواده اش نوشت: «من به وصیت و آرزوی حمید که باز کردن راه کربلا  میباشد همچنان در جبهه ها  میمانم و به خواست و راه شهید ادامه  میدهم تا اسلام پیروز شود.» تلاش فراوان در میادین نبرد و شرایط حساس جبهه ها او را از حضور در تشییع پیکر پاک برادر و همرزمش که سالها در کنارش بود بازداشت.  برادری که در روزهای سراسر خطر قبل از انقلاب،  در مبارزات سیاسی و در جبهه ها،  پا به پای مهدی جانفشانی کرد.</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17FB17E9-4D01-7AF6-317B-3EE496B789EA}"/>
              </a:ext>
            </a:extLst>
          </p:cNvPr>
          <p:cNvSpPr/>
          <p:nvPr/>
        </p:nvSpPr>
        <p:spPr>
          <a:xfrm>
            <a:off x="6662219" y="36740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CFC82E0-963A-8B89-5247-D4CB6B0612A7}"/>
              </a:ext>
            </a:extLst>
          </p:cNvPr>
          <p:cNvSpPr/>
          <p:nvPr/>
        </p:nvSpPr>
        <p:spPr>
          <a:xfrm>
            <a:off x="6662219" y="41454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نقش شهید باکری در دفاع مقدس</a:t>
            </a:r>
          </a:p>
        </p:txBody>
      </p:sp>
      <p:pic>
        <p:nvPicPr>
          <p:cNvPr id="7" name="Picture 6">
            <a:extLst>
              <a:ext uri="{FF2B5EF4-FFF2-40B4-BE49-F238E27FC236}">
                <a16:creationId xmlns:a16="http://schemas.microsoft.com/office/drawing/2014/main" id="{DBA78801-3642-48B5-64F5-40079CC82ED6}"/>
              </a:ext>
            </a:extLst>
          </p:cNvPr>
          <p:cNvPicPr>
            <a:picLocks noChangeAspect="1"/>
          </p:cNvPicPr>
          <p:nvPr/>
        </p:nvPicPr>
        <p:blipFill>
          <a:blip r:embed="rId2"/>
          <a:stretch>
            <a:fillRect/>
          </a:stretch>
        </p:blipFill>
        <p:spPr>
          <a:xfrm>
            <a:off x="6807286" y="1521232"/>
            <a:ext cx="2990828" cy="4289171"/>
          </a:xfrm>
          <a:prstGeom prst="rect">
            <a:avLst/>
          </a:prstGeom>
        </p:spPr>
      </p:pic>
      <p:pic>
        <p:nvPicPr>
          <p:cNvPr id="10" name="Picture 9">
            <a:extLst>
              <a:ext uri="{FF2B5EF4-FFF2-40B4-BE49-F238E27FC236}">
                <a16:creationId xmlns:a16="http://schemas.microsoft.com/office/drawing/2014/main" id="{1A1D3F1A-B282-412D-A4AB-ED7B09A768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146"/>
          <a:stretch/>
        </p:blipFill>
        <p:spPr>
          <a:xfrm>
            <a:off x="10234062" y="2713510"/>
            <a:ext cx="1999398" cy="3777082"/>
          </a:xfrm>
          <a:prstGeom prst="rect">
            <a:avLst/>
          </a:prstGeom>
        </p:spPr>
      </p:pic>
    </p:spTree>
    <p:extLst>
      <p:ext uri="{BB962C8B-B14F-4D97-AF65-F5344CB8AC3E}">
        <p14:creationId xmlns:p14="http://schemas.microsoft.com/office/powerpoint/2010/main" val="3033635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5537" y="905049"/>
            <a:ext cx="10520925" cy="5770811"/>
          </a:xfrm>
          <a:prstGeom prst="rect">
            <a:avLst/>
          </a:prstGeom>
        </p:spPr>
        <p:txBody>
          <a:bodyPr wrap="square">
            <a:spAutoFit/>
          </a:bodyPr>
          <a:lstStyle/>
          <a:p>
            <a:pPr algn="ctr" rtl="1">
              <a:lnSpc>
                <a:spcPct val="300000"/>
              </a:lnSpc>
            </a:pPr>
            <a:r>
              <a:rPr lang="fa-IR" b="1" dirty="0">
                <a:cs typeface="B Nazanin" panose="00000400000000000000" pitchFamily="2" charset="-78"/>
              </a:rPr>
              <a:t>نقش شهید باکری و لشکر عاشورا در حماسه قهرمانانه خیبر و تصرف جزایر مجنون و مقاومتی که آنان در دفاع پاتکهای توان فرسای دشمن از خود نشان دادند بر کسی پوشیده نیست.  در مرحله آماده سازی مقدمات عملیات بدر،  اگرچه روزها به کندی  میگذشت،  اما مهدی با جدیت،  همه نیروها را برای نبردی مردانه و عارفانه تهییج و ترغیب کرد و چونان مرشدی کامل و عارفی واصل،  آنچه را که مجاهدان راه خدا و دلباختگان شهادت باید بدانند و در مرحله نبرد به کار بندند،  با نیروهایش درمیان گذاشت و و گفت: همه برادران تصمیم خود را گرفته‌اند، ولی من به خاطر سختی عملیات تاکید می‌کنم شما باید مثل حضرت ابراهیم(ع) باشید که رحمت خدا شامل حالش شد، مثل او در آتش بروید. خداوند اگر مصلحت بداند به صفوف دشمن رخنه خواهید کرد. باید در حد نهایی از سلاح مقاومت استفاده کنیم.</a:t>
            </a:r>
            <a:endParaRPr lang="fa-IR" b="1" dirty="0">
              <a:effectLst/>
              <a:cs typeface="B Nazanin" panose="00000400000000000000" pitchFamily="2" charset="-78"/>
            </a:endParaRPr>
          </a:p>
        </p:txBody>
      </p:sp>
      <p:sp>
        <p:nvSpPr>
          <p:cNvPr id="4" name="Rectangle 3">
            <a:extLst>
              <a:ext uri="{FF2B5EF4-FFF2-40B4-BE49-F238E27FC236}">
                <a16:creationId xmlns:a16="http://schemas.microsoft.com/office/drawing/2014/main" id="{39AF8D84-5758-3914-0EC9-C9085B8B5858}"/>
              </a:ext>
            </a:extLst>
          </p:cNvPr>
          <p:cNvSpPr/>
          <p:nvPr/>
        </p:nvSpPr>
        <p:spPr>
          <a:xfrm>
            <a:off x="3478490" y="291993"/>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3E53434-5E60-5134-898E-193303F4EB64}"/>
              </a:ext>
            </a:extLst>
          </p:cNvPr>
          <p:cNvSpPr/>
          <p:nvPr/>
        </p:nvSpPr>
        <p:spPr>
          <a:xfrm>
            <a:off x="3478490" y="339128"/>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نقش شهید باکری در دفاع مقدس</a:t>
            </a:r>
          </a:p>
        </p:txBody>
      </p:sp>
    </p:spTree>
    <p:extLst>
      <p:ext uri="{BB962C8B-B14F-4D97-AF65-F5344CB8AC3E}">
        <p14:creationId xmlns:p14="http://schemas.microsoft.com/office/powerpoint/2010/main" val="3083552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279014" y="1146341"/>
            <a:ext cx="6570480"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مهدی باکری، پاسدار نمونه، فرماندهی فداکار و ایثارگر، خدمتگزاری صادق، صمیمی، مخلص و عاشق حضرت امام خمینی (ره) و انقلاب اسلامی بود. او با تمام وجود خود را پیرو خط امام می‌دانست و سعی می‌کرد که زندگی‌اش را براساس رهنمود‌ها و فرمایشات آن بزرگوار تنظیم کند؛ بنابراین با دقت به سخنان حضرت امام خمینی (ره) گوش می‌داد، آن‌ها را می‌نوشت و در معرض دید خود قرار می‌داد و آن‌قدر به این امر حساسیت داشت که به خانواده‌اش سفارش کرده بود تا سخنرانی ایشان را ضبط کنند و اگر موفق نشدند، متن صحبت را از طریق روزنامه به‌دست آورند. وی معتقد بود که سخنان امام خمینی (ره) الهام‌گرفته از آیات الهی است؛ بنابراین باید جلوی چشمان ما باشد تا همیشه آن‌ها را ببینیم و از یاد نبریم.</a:t>
            </a:r>
            <a:endParaRPr lang="fa-IR" b="1" dirty="0">
              <a:effectLst/>
              <a:cs typeface="B Nazanin" panose="00000400000000000000" pitchFamily="2" charset="-78"/>
            </a:endParaRPr>
          </a:p>
        </p:txBody>
      </p:sp>
      <p:sp>
        <p:nvSpPr>
          <p:cNvPr id="4" name="Rectangle 3">
            <a:extLst>
              <a:ext uri="{FF2B5EF4-FFF2-40B4-BE49-F238E27FC236}">
                <a16:creationId xmlns:a16="http://schemas.microsoft.com/office/drawing/2014/main" id="{2918B831-0DE8-B565-8711-6AE7242B59A8}"/>
              </a:ext>
            </a:extLst>
          </p:cNvPr>
          <p:cNvSpPr/>
          <p:nvPr/>
        </p:nvSpPr>
        <p:spPr>
          <a:xfrm>
            <a:off x="208497" y="1030627"/>
            <a:ext cx="3927834" cy="4288959"/>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08CC196-854D-BAC5-CF2A-32B614DCD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6146"/>
            <a:ext cx="4572000" cy="3063240"/>
          </a:xfrm>
          <a:prstGeom prst="rect">
            <a:avLst/>
          </a:prstGeom>
        </p:spPr>
      </p:pic>
      <p:pic>
        <p:nvPicPr>
          <p:cNvPr id="7" name="Picture 6">
            <a:extLst>
              <a:ext uri="{FF2B5EF4-FFF2-40B4-BE49-F238E27FC236}">
                <a16:creationId xmlns:a16="http://schemas.microsoft.com/office/drawing/2014/main" id="{DB8DF57D-C859-52AE-D802-728C17A4B7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9693" y="4135344"/>
            <a:ext cx="3157979" cy="2368484"/>
          </a:xfrm>
          <a:prstGeom prst="rect">
            <a:avLst/>
          </a:prstGeom>
        </p:spPr>
      </p:pic>
      <p:sp>
        <p:nvSpPr>
          <p:cNvPr id="10" name="Rectangle 9">
            <a:extLst>
              <a:ext uri="{FF2B5EF4-FFF2-40B4-BE49-F238E27FC236}">
                <a16:creationId xmlns:a16="http://schemas.microsoft.com/office/drawing/2014/main" id="{CDB5642D-895A-4CC7-BF3F-F6DE75FD1307}"/>
              </a:ext>
            </a:extLst>
          </p:cNvPr>
          <p:cNvSpPr/>
          <p:nvPr/>
        </p:nvSpPr>
        <p:spPr>
          <a:xfrm>
            <a:off x="6662219" y="36740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F54C79F-C49B-DB34-10A2-5E170DBF9CCE}"/>
              </a:ext>
            </a:extLst>
          </p:cNvPr>
          <p:cNvSpPr/>
          <p:nvPr/>
        </p:nvSpPr>
        <p:spPr>
          <a:xfrm>
            <a:off x="6662219" y="41454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ولایت‌مداری</a:t>
            </a:r>
          </a:p>
        </p:txBody>
      </p:sp>
    </p:spTree>
    <p:extLst>
      <p:ext uri="{BB962C8B-B14F-4D97-AF65-F5344CB8AC3E}">
        <p14:creationId xmlns:p14="http://schemas.microsoft.com/office/powerpoint/2010/main" val="586437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B1C0833-4272-443C-51CC-DF18712565A9}"/>
              </a:ext>
            </a:extLst>
          </p:cNvPr>
          <p:cNvSpPr/>
          <p:nvPr/>
        </p:nvSpPr>
        <p:spPr>
          <a:xfrm>
            <a:off x="7475456" y="1244338"/>
            <a:ext cx="4138367" cy="4924299"/>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97964" y="1159573"/>
            <a:ext cx="5769204" cy="5009064"/>
          </a:xfrm>
          <a:prstGeom prst="rect">
            <a:avLst/>
          </a:prstGeom>
        </p:spPr>
        <p:txBody>
          <a:bodyPr wrap="square">
            <a:spAutoFit/>
          </a:bodyPr>
          <a:lstStyle/>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ساده‌زیستی و مردمی‌بودن</a:t>
            </a:r>
          </a:p>
          <a:p>
            <a:pPr algn="justLow" rtl="1">
              <a:lnSpc>
                <a:spcPct val="200000"/>
              </a:lnSpc>
            </a:pPr>
            <a:r>
              <a:rPr lang="fa-IR" b="1" dirty="0">
                <a:cs typeface="B Nazanin" panose="00000400000000000000" pitchFamily="2" charset="-78"/>
              </a:rPr>
              <a:t>شهید باکری از انسان‌های وارسته و خودساخته‌ای بود که با فراهم بودن زمینه‌های مساعد، به مظاهر مادی دنیا و لذایذ آن پشت پا زده بود. زندگی ساده و بی‌ریای او زبانزد همه آشنایان بود. با توانایی‌هایی که داشت می‌توانست مرفه‌ترین زندگی را داشته باشد؛ اما همواره مثل یک بسیجی زندگی می‌کرد. از امکاناتی که حق طبیعی‌اش نیز بود چشم می‌پوشید. تواضع و فروتنی‌اش باعث می‌شد که اغلب او را نشناسند. او محبوب دل‌ها بود. همه دوستش می‌داشتند و از دل و جان گوش به فرمان او بودند.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2526" r="21821"/>
          <a:stretch/>
        </p:blipFill>
        <p:spPr>
          <a:xfrm>
            <a:off x="6442436" y="689363"/>
            <a:ext cx="2495039" cy="2073897"/>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4576" t="2474" r="36548" b="1065"/>
          <a:stretch/>
        </p:blipFill>
        <p:spPr>
          <a:xfrm>
            <a:off x="9052210" y="3008273"/>
            <a:ext cx="2735248" cy="3433740"/>
          </a:xfrm>
          <a:prstGeom prst="rect">
            <a:avLst/>
          </a:prstGeom>
        </p:spPr>
      </p:pic>
      <p:sp>
        <p:nvSpPr>
          <p:cNvPr id="6" name="Rectangle 5">
            <a:extLst>
              <a:ext uri="{FF2B5EF4-FFF2-40B4-BE49-F238E27FC236}">
                <a16:creationId xmlns:a16="http://schemas.microsoft.com/office/drawing/2014/main" id="{8A4A905E-25BF-B3B3-4616-97150DD035BF}"/>
              </a:ext>
            </a:extLst>
          </p:cNvPr>
          <p:cNvSpPr/>
          <p:nvPr/>
        </p:nvSpPr>
        <p:spPr>
          <a:xfrm>
            <a:off x="732149" y="34999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4C4736D-3632-7C2C-359D-01E5175453BF}"/>
              </a:ext>
            </a:extLst>
          </p:cNvPr>
          <p:cNvSpPr/>
          <p:nvPr/>
        </p:nvSpPr>
        <p:spPr>
          <a:xfrm>
            <a:off x="732149" y="39713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خصوصیات اخلاقی و سبک زندگی</a:t>
            </a:r>
          </a:p>
        </p:txBody>
      </p:sp>
      <p:pic>
        <p:nvPicPr>
          <p:cNvPr id="8" name="Picture 7">
            <a:extLst>
              <a:ext uri="{FF2B5EF4-FFF2-40B4-BE49-F238E27FC236}">
                <a16:creationId xmlns:a16="http://schemas.microsoft.com/office/drawing/2014/main" id="{19C6F62D-8C23-A91E-04AF-E9451911F4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146"/>
          <a:stretch/>
        </p:blipFill>
        <p:spPr>
          <a:xfrm>
            <a:off x="6555558" y="3004767"/>
            <a:ext cx="1999398" cy="3777082"/>
          </a:xfrm>
          <a:prstGeom prst="rect">
            <a:avLst/>
          </a:prstGeom>
        </p:spPr>
      </p:pic>
      <p:pic>
        <p:nvPicPr>
          <p:cNvPr id="9" name="Picture 8">
            <a:extLst>
              <a:ext uri="{FF2B5EF4-FFF2-40B4-BE49-F238E27FC236}">
                <a16:creationId xmlns:a16="http://schemas.microsoft.com/office/drawing/2014/main" id="{8D5D7347-BC79-9770-2964-446DB97627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4604" y="397133"/>
            <a:ext cx="2967396" cy="2077177"/>
          </a:xfrm>
          <a:prstGeom prst="rect">
            <a:avLst/>
          </a:prstGeom>
        </p:spPr>
      </p:pic>
    </p:spTree>
    <p:extLst>
      <p:ext uri="{BB962C8B-B14F-4D97-AF65-F5344CB8AC3E}">
        <p14:creationId xmlns:p14="http://schemas.microsoft.com/office/powerpoint/2010/main" val="4252960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BAA6292-7FE5-7958-84F9-E33787182BF8}"/>
              </a:ext>
            </a:extLst>
          </p:cNvPr>
          <p:cNvSpPr/>
          <p:nvPr/>
        </p:nvSpPr>
        <p:spPr>
          <a:xfrm>
            <a:off x="229384" y="1978263"/>
            <a:ext cx="4927077" cy="3424799"/>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539060" y="1272694"/>
            <a:ext cx="5235019"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 او نیز بسیجیان را دوست داشت و به آن‌ها عشق می‌ورزید. می‌گفت: وقتی با بسیجی‌ها راه می‌روم، حال و هوای دیگری پیدا می‌کنم، هرگاه خسته می‌شوم پیش بسیجی‌ها می‌روم تا از آن‌ها روحیه بگیرم و خستگی‌ام برطرف شود. همه ما در برابر جان این بسیجی‌ها مسئولیم، برای حفظ جان آن‌ها اگر متحمل یک میلیون تومان هزینه برای ساختن یک سنگر که حافظ جان آن‌ها باشد، بشویم، یک موی بسیجی، ۱۰۰ برابرش ارزش دارد.</a:t>
            </a:r>
          </a:p>
        </p:txBody>
      </p:sp>
      <p:sp>
        <p:nvSpPr>
          <p:cNvPr id="6" name="Rectangle 5">
            <a:extLst>
              <a:ext uri="{FF2B5EF4-FFF2-40B4-BE49-F238E27FC236}">
                <a16:creationId xmlns:a16="http://schemas.microsoft.com/office/drawing/2014/main" id="{009A6AED-4BC3-24C1-BAA2-E7F527A7E55D}"/>
              </a:ext>
            </a:extLst>
          </p:cNvPr>
          <p:cNvSpPr/>
          <p:nvPr/>
        </p:nvSpPr>
        <p:spPr>
          <a:xfrm>
            <a:off x="6539060" y="339127"/>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A8CBEDB-D029-4B1C-B5F1-90AC27491BB9}"/>
              </a:ext>
            </a:extLst>
          </p:cNvPr>
          <p:cNvSpPr/>
          <p:nvPr/>
        </p:nvSpPr>
        <p:spPr>
          <a:xfrm>
            <a:off x="6539060" y="386262"/>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خصوصیات اخلاقی و سبک زندگی</a:t>
            </a:r>
          </a:p>
        </p:txBody>
      </p:sp>
      <p:pic>
        <p:nvPicPr>
          <p:cNvPr id="9" name="Picture 8">
            <a:extLst>
              <a:ext uri="{FF2B5EF4-FFF2-40B4-BE49-F238E27FC236}">
                <a16:creationId xmlns:a16="http://schemas.microsoft.com/office/drawing/2014/main" id="{AE04C141-76FC-D3E3-C2BE-714B4375C0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68684"/>
            <a:ext cx="4245832" cy="2653645"/>
          </a:xfrm>
          <a:prstGeom prst="rect">
            <a:avLst/>
          </a:prstGeom>
        </p:spPr>
      </p:pic>
      <p:pic>
        <p:nvPicPr>
          <p:cNvPr id="11" name="Picture 10">
            <a:extLst>
              <a:ext uri="{FF2B5EF4-FFF2-40B4-BE49-F238E27FC236}">
                <a16:creationId xmlns:a16="http://schemas.microsoft.com/office/drawing/2014/main" id="{F4ABE641-A1F8-AD01-88F9-9304931A6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5290"/>
            <a:ext cx="4245832" cy="2653645"/>
          </a:xfrm>
          <a:prstGeom prst="rect">
            <a:avLst/>
          </a:prstGeom>
        </p:spPr>
      </p:pic>
    </p:spTree>
    <p:extLst>
      <p:ext uri="{BB962C8B-B14F-4D97-AF65-F5344CB8AC3E}">
        <p14:creationId xmlns:p14="http://schemas.microsoft.com/office/powerpoint/2010/main" val="1037261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03DBF77-E04C-0E33-D231-13A08BF28694}"/>
              </a:ext>
            </a:extLst>
          </p:cNvPr>
          <p:cNvSpPr/>
          <p:nvPr/>
        </p:nvSpPr>
        <p:spPr>
          <a:xfrm>
            <a:off x="0" y="1255008"/>
            <a:ext cx="11811297" cy="2308324"/>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45097" y="4527893"/>
            <a:ext cx="11675918" cy="2308324"/>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دژی پولادین در مقابل دشمنان و مهربانی دربرابر دوستان خدا</a:t>
            </a:r>
          </a:p>
          <a:p>
            <a:pPr algn="r" rtl="1">
              <a:lnSpc>
                <a:spcPct val="200000"/>
              </a:lnSpc>
            </a:pPr>
            <a:r>
              <a:rPr lang="fa-IR" b="1" dirty="0">
                <a:cs typeface="B Nazanin" panose="00000400000000000000" pitchFamily="2" charset="-78"/>
              </a:rPr>
              <a:t>شهید مهدی باکری با دشمنان اسلام و انقلاب اسلامی، همچون دژی پولادین و تسخیرناپذیر بود و با دوستان خدا مهربان، سیمایی جذاب و مهربان داشت. حجت‌الاسلام شهید محلاتی در مورد او گفته است: «وی نمونه و مظهر غضب خدا در برابر دشمنان خدا و اسلام بود. خشم و خروشش فقط و فقط برای دشمنان بود و به‌عنوان فرمانده باتقوا، الگوی رأفت و محبت در برخورد با زیردستان بود».</a:t>
            </a:r>
          </a:p>
        </p:txBody>
      </p:sp>
      <p:pic>
        <p:nvPicPr>
          <p:cNvPr id="4" name="Picture 3"/>
          <p:cNvPicPr>
            <a:picLocks noChangeAspect="1"/>
          </p:cNvPicPr>
          <p:nvPr/>
        </p:nvPicPr>
        <p:blipFill>
          <a:blip r:embed="rId2"/>
          <a:stretch>
            <a:fillRect/>
          </a:stretch>
        </p:blipFill>
        <p:spPr>
          <a:xfrm>
            <a:off x="1012299" y="1375161"/>
            <a:ext cx="5143404" cy="2893165"/>
          </a:xfrm>
          <a:prstGeom prst="rect">
            <a:avLst/>
          </a:prstGeom>
        </p:spPr>
      </p:pic>
      <p:sp>
        <p:nvSpPr>
          <p:cNvPr id="5" name="Rectangle 4">
            <a:extLst>
              <a:ext uri="{FF2B5EF4-FFF2-40B4-BE49-F238E27FC236}">
                <a16:creationId xmlns:a16="http://schemas.microsoft.com/office/drawing/2014/main" id="{1E68BC86-3F70-87B2-10A4-004049333EF7}"/>
              </a:ext>
            </a:extLst>
          </p:cNvPr>
          <p:cNvSpPr/>
          <p:nvPr/>
        </p:nvSpPr>
        <p:spPr>
          <a:xfrm>
            <a:off x="6576278" y="348554"/>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F721639-29CD-81A9-2379-67FA4A0FD912}"/>
              </a:ext>
            </a:extLst>
          </p:cNvPr>
          <p:cNvSpPr/>
          <p:nvPr/>
        </p:nvSpPr>
        <p:spPr>
          <a:xfrm>
            <a:off x="6576278" y="395689"/>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خصوصیات اخلاقی و سبک زندگی</a:t>
            </a:r>
          </a:p>
        </p:txBody>
      </p:sp>
      <p:pic>
        <p:nvPicPr>
          <p:cNvPr id="7" name="Picture 6">
            <a:extLst>
              <a:ext uri="{FF2B5EF4-FFF2-40B4-BE49-F238E27FC236}">
                <a16:creationId xmlns:a16="http://schemas.microsoft.com/office/drawing/2014/main" id="{772AB164-0226-8078-1212-8E31764F5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2425" y="1375161"/>
            <a:ext cx="4199979" cy="2939985"/>
          </a:xfrm>
          <a:prstGeom prst="rect">
            <a:avLst/>
          </a:prstGeom>
        </p:spPr>
      </p:pic>
    </p:spTree>
    <p:extLst>
      <p:ext uri="{BB962C8B-B14F-4D97-AF65-F5344CB8AC3E}">
        <p14:creationId xmlns:p14="http://schemas.microsoft.com/office/powerpoint/2010/main" val="2376472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1EC581-8616-751E-9924-D463C378F51F}"/>
              </a:ext>
            </a:extLst>
          </p:cNvPr>
          <p:cNvSpPr/>
          <p:nvPr/>
        </p:nvSpPr>
        <p:spPr>
          <a:xfrm>
            <a:off x="7374903" y="4278661"/>
            <a:ext cx="4817096" cy="2176607"/>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59B21EB-7D47-73DB-E974-163F12406B8E}"/>
              </a:ext>
            </a:extLst>
          </p:cNvPr>
          <p:cNvSpPr/>
          <p:nvPr/>
        </p:nvSpPr>
        <p:spPr>
          <a:xfrm>
            <a:off x="5778631" y="1247943"/>
            <a:ext cx="6413369" cy="2579339"/>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67646" y="1002846"/>
            <a:ext cx="4817096" cy="5563061"/>
          </a:xfrm>
          <a:prstGeom prst="rect">
            <a:avLst/>
          </a:prstGeom>
        </p:spPr>
        <p:txBody>
          <a:bodyPr wrap="square">
            <a:spAutoFit/>
          </a:bodyPr>
          <a:lstStyle/>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همیشه با حالتی شاد بدون ابراز خستگی به خانه وارد می‌شد</a:t>
            </a:r>
          </a:p>
          <a:p>
            <a:pPr algn="justLow" rtl="1">
              <a:lnSpc>
                <a:spcPct val="200000"/>
              </a:lnSpc>
            </a:pPr>
            <a:r>
              <a:rPr lang="fa-IR" b="1" dirty="0">
                <a:cs typeface="B Nazanin" panose="00000400000000000000" pitchFamily="2" charset="-78"/>
              </a:rPr>
              <a:t>همسر شهید مهدی باکری در مورد اخلاق او در خانه گفته است: «باوجود همه خستگی‌ها، بی‌خوابی‌ها و دویدن‌ها، همیشه با حالتی شاد بدون ابراز خستگی به خانه وارد می‌شد و اگر مقدور بود در کار‌های خانه به من کمک می‌کرد؛ لباس می‌شست، ظرف می‌شست و خودش کار‌های خودش را انجام می‌داد. اگر از مسئله‌ای عصبانی و ناراحت بودم، با صبر و حوصله سعی می‌کرد با خونسردی و با دلایل مکتبی مرا قانع کند».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143" t="-6323" r="-1143" b="6323"/>
          <a:stretch/>
        </p:blipFill>
        <p:spPr>
          <a:xfrm>
            <a:off x="6172606" y="1247943"/>
            <a:ext cx="5651748" cy="4700370"/>
          </a:xfrm>
          <a:prstGeom prst="rect">
            <a:avLst/>
          </a:prstGeom>
        </p:spPr>
      </p:pic>
      <p:sp>
        <p:nvSpPr>
          <p:cNvPr id="7" name="Rectangle 6">
            <a:extLst>
              <a:ext uri="{FF2B5EF4-FFF2-40B4-BE49-F238E27FC236}">
                <a16:creationId xmlns:a16="http://schemas.microsoft.com/office/drawing/2014/main" id="{A6EEB2BB-24FC-6527-E18C-DB3857067989}"/>
              </a:ext>
            </a:extLst>
          </p:cNvPr>
          <p:cNvSpPr/>
          <p:nvPr/>
        </p:nvSpPr>
        <p:spPr>
          <a:xfrm>
            <a:off x="6576278" y="348554"/>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EC06B12-622D-D6CC-69BE-3414BFA37C23}"/>
              </a:ext>
            </a:extLst>
          </p:cNvPr>
          <p:cNvSpPr/>
          <p:nvPr/>
        </p:nvSpPr>
        <p:spPr>
          <a:xfrm>
            <a:off x="6576278" y="395689"/>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خصوصیات اخلاقی و سبک زندگی</a:t>
            </a:r>
          </a:p>
        </p:txBody>
      </p:sp>
    </p:spTree>
    <p:extLst>
      <p:ext uri="{BB962C8B-B14F-4D97-AF65-F5344CB8AC3E}">
        <p14:creationId xmlns:p14="http://schemas.microsoft.com/office/powerpoint/2010/main" val="4225228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23FA8F-9E10-6EF5-9751-D99B0C7DA472}"/>
              </a:ext>
            </a:extLst>
          </p:cNvPr>
          <p:cNvSpPr/>
          <p:nvPr/>
        </p:nvSpPr>
        <p:spPr>
          <a:xfrm>
            <a:off x="1" y="518473"/>
            <a:ext cx="5486400" cy="2592371"/>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41402" y="2887682"/>
            <a:ext cx="11878384" cy="3970318"/>
          </a:xfrm>
          <a:prstGeom prst="rect">
            <a:avLst/>
          </a:prstGeom>
        </p:spPr>
        <p:txBody>
          <a:bodyPr wrap="square">
            <a:spAutoFit/>
          </a:bodyPr>
          <a:lstStyle/>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مقید به نماز شب و حفظ بیت‌المال بود</a:t>
            </a:r>
          </a:p>
          <a:p>
            <a:pPr algn="justLow" rtl="1">
              <a:lnSpc>
                <a:spcPct val="200000"/>
              </a:lnSpc>
            </a:pPr>
            <a:r>
              <a:rPr lang="fa-IR" b="1" dirty="0">
                <a:cs typeface="B Nazanin" panose="00000400000000000000" pitchFamily="2" charset="-78"/>
              </a:rPr>
              <a:t>دوستان و همسنگران شهید مهدی باکری نقل کرده‌اند: «به همان میزان که به انجام فرایض دینی مقید بود، نسبت به مستحبات هم تقید داشت. نیمه‌های شب از خواب بیدار می‌شد، با خدای خود خلوت می‌کرد و نماز شب را با سوز و گداز و گریه می‌خواند. خواندن قرآن از کار‌های واجب روزمره‌اش بود و دیگران را نیز به این کار سفارش می‌نمود. شهید باکری در حفظ بیت‌المال و اهمیت آن توجه زیادی داشت، حتی همسرش را از خوردن نان رزمندگان، برحذر می‌داشت و از نوشتن با خودکار بیت‌المال، حتی به اندازه چند کلمه، منع می‌کرد. همواره رسیدگی به خانواده شهدا را تاکید می‌کرد و اگر برایش مقدور بود به همراه مسئولین لشکر بعد از هر عملیات به منزل‌شان می‌رفت و از آنان دلجویی کرده و در رفع مشکلات آن‌ها اقدام می‌کرد و می‌گفت: امروز در زمره خانواده شهدا قرار گرفتن جزو افتخارات است و این نوع زندگی از با فضیلت‌ترین زندگی‌هاست».</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703" y="0"/>
            <a:ext cx="4713401" cy="3299381"/>
          </a:xfrm>
          <a:prstGeom prst="rect">
            <a:avLst/>
          </a:prstGeom>
        </p:spPr>
      </p:pic>
      <p:sp>
        <p:nvSpPr>
          <p:cNvPr id="5" name="Rectangle 4">
            <a:extLst>
              <a:ext uri="{FF2B5EF4-FFF2-40B4-BE49-F238E27FC236}">
                <a16:creationId xmlns:a16="http://schemas.microsoft.com/office/drawing/2014/main" id="{B3C78022-8B8E-0F98-D686-E4E51F6B9BAD}"/>
              </a:ext>
            </a:extLst>
          </p:cNvPr>
          <p:cNvSpPr/>
          <p:nvPr/>
        </p:nvSpPr>
        <p:spPr>
          <a:xfrm>
            <a:off x="6576278" y="348554"/>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C466DDF-996E-A27C-196C-99BCDE050536}"/>
              </a:ext>
            </a:extLst>
          </p:cNvPr>
          <p:cNvSpPr/>
          <p:nvPr/>
        </p:nvSpPr>
        <p:spPr>
          <a:xfrm>
            <a:off x="6576278" y="395689"/>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خصوصیات اخلاقی و سبک زندگی</a:t>
            </a:r>
          </a:p>
        </p:txBody>
      </p:sp>
    </p:spTree>
    <p:extLst>
      <p:ext uri="{BB962C8B-B14F-4D97-AF65-F5344CB8AC3E}">
        <p14:creationId xmlns:p14="http://schemas.microsoft.com/office/powerpoint/2010/main" val="678605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2214" y="1152458"/>
            <a:ext cx="11847572" cy="5563061"/>
          </a:xfrm>
          <a:prstGeom prst="rect">
            <a:avLst/>
          </a:prstGeom>
        </p:spPr>
        <p:txBody>
          <a:bodyPr wrap="square">
            <a:spAutoFit/>
          </a:bodyPr>
          <a:lstStyle/>
          <a:p>
            <a:pPr marL="285750" indent="-285750" algn="ctr" rtl="1">
              <a:lnSpc>
                <a:spcPct val="200000"/>
              </a:lnSpc>
              <a:buFont typeface="Wingdings" panose="05000000000000000000" pitchFamily="2" charset="2"/>
              <a:buChar char="§"/>
            </a:pPr>
            <a:r>
              <a:rPr lang="fa-IR" b="1" dirty="0">
                <a:cs typeface="B Nazanin" panose="00000400000000000000" pitchFamily="2" charset="-78"/>
              </a:rPr>
              <a:t>سیلی شهید «مهدی باکری» به‌صورت شیطان </a:t>
            </a:r>
          </a:p>
          <a:p>
            <a:pPr algn="ctr" rtl="1">
              <a:lnSpc>
                <a:spcPct val="200000"/>
              </a:lnSpc>
            </a:pPr>
            <a:r>
              <a:rPr lang="fa-IR" b="1" dirty="0">
                <a:cs typeface="B Nazanin" panose="00000400000000000000" pitchFamily="2" charset="-78"/>
              </a:rPr>
              <a:t>«نادر ملک‌کندی» یکی از همرزمان شهید مهدی باکری گفته است: مرحله سوم عملیات «والفجر ۴» بود؛ از پادگان «گرمک» یک جاده آسفالته‌ای بود که به سمت «پنجوین» می‌رفت و کنار جاده یک ارتفاعی بود که به آن «کله قندی» می‌گفتیم؛ بالای این ارتفاع عراقی‌ها مستقر بودند و پایین آن ما یک خاکریزی زده بودیم و قرار بود یک گردان شبانه روی آن عملیات کند؛ هوا تقریبا گرگ و میش بود که همه پشت خاکریز مستقر بودیم و منتظر بودیم تا قرارگاه دستور حمله را صادر کند، ناگهان یک خودروی «تویوتا» با چراغ روشن و نوربالا به سمت گردان مستقر در پشت خاکریز آمد، هرچه همه رزمندگان فریاد زدند که «چراغ را خاموش کن! خاموش کن!» توجهی نکرد، تا این‌که آمد و ۲۰ متری ما ایستاد و آن‌وقت چراغ‌های خود را خاموش کرد. من گفتم الان است که «مهدی باکری» یک کشیده در گوش راننده آن بزند؛ اما آقا مهدی به زبان ترکی به او گفت: «الله بنده سی... نیروی دیده بانی هستی؟»، راننده گفت که «نه نیروی تدارکات هستم»، آقا مهدی گفت: «من فکر کردم نیروی دیده‌بانی هستی و داری نوربالا می‌زنی که عراقی‌ها ما را ببینند». در حالی که این راننده با کار خود ممکن بود به یک گردان آسیب وارد کند، برخورد آقا مهدی با وی همین‌گونه بود و از طرفی نیز برای دیگران درس بود که در هر شرایطی بتوانند خونسردی خود را حفظ کنند.</a:t>
            </a:r>
          </a:p>
        </p:txBody>
      </p:sp>
      <p:sp>
        <p:nvSpPr>
          <p:cNvPr id="5" name="Rectangle 4">
            <a:extLst>
              <a:ext uri="{FF2B5EF4-FFF2-40B4-BE49-F238E27FC236}">
                <a16:creationId xmlns:a16="http://schemas.microsoft.com/office/drawing/2014/main" id="{B0D9DFD9-5536-57D8-7CCE-463F541CA01D}"/>
              </a:ext>
            </a:extLst>
          </p:cNvPr>
          <p:cNvSpPr/>
          <p:nvPr/>
        </p:nvSpPr>
        <p:spPr>
          <a:xfrm>
            <a:off x="3729384" y="282566"/>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6A2A724-2C27-0461-7289-66D9FE57F8AD}"/>
              </a:ext>
            </a:extLst>
          </p:cNvPr>
          <p:cNvSpPr/>
          <p:nvPr/>
        </p:nvSpPr>
        <p:spPr>
          <a:xfrm>
            <a:off x="3729384" y="329701"/>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خصوصیات اخلاقی و سبک زندگی</a:t>
            </a:r>
          </a:p>
        </p:txBody>
      </p:sp>
    </p:spTree>
    <p:extLst>
      <p:ext uri="{BB962C8B-B14F-4D97-AF65-F5344CB8AC3E}">
        <p14:creationId xmlns:p14="http://schemas.microsoft.com/office/powerpoint/2010/main" val="11688738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6565C69-CC93-211C-FE52-E2DD582AA3D2}"/>
              </a:ext>
            </a:extLst>
          </p:cNvPr>
          <p:cNvSpPr/>
          <p:nvPr/>
        </p:nvSpPr>
        <p:spPr>
          <a:xfrm>
            <a:off x="2837468" y="1348033"/>
            <a:ext cx="7032396" cy="1923068"/>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srcRect l="1794" t="6900" r="1608" b="1583"/>
          <a:stretch/>
        </p:blipFill>
        <p:spPr>
          <a:xfrm>
            <a:off x="254524" y="259924"/>
            <a:ext cx="4458878" cy="2640231"/>
          </a:xfrm>
          <a:prstGeom prst="rect">
            <a:avLst/>
          </a:prstGeom>
        </p:spPr>
      </p:pic>
      <p:sp>
        <p:nvSpPr>
          <p:cNvPr id="5" name="Rectangle 4">
            <a:extLst>
              <a:ext uri="{FF2B5EF4-FFF2-40B4-BE49-F238E27FC236}">
                <a16:creationId xmlns:a16="http://schemas.microsoft.com/office/drawing/2014/main" id="{9D5A6405-9A90-C1F2-FC98-169AC71C4156}"/>
              </a:ext>
            </a:extLst>
          </p:cNvPr>
          <p:cNvSpPr/>
          <p:nvPr/>
        </p:nvSpPr>
        <p:spPr>
          <a:xfrm>
            <a:off x="6576278" y="348554"/>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506AF83-9BA3-D712-359D-13E1634ED97C}"/>
              </a:ext>
            </a:extLst>
          </p:cNvPr>
          <p:cNvSpPr/>
          <p:nvPr/>
        </p:nvSpPr>
        <p:spPr>
          <a:xfrm>
            <a:off x="6576278" y="395689"/>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سبک مدیریتی</a:t>
            </a:r>
          </a:p>
        </p:txBody>
      </p:sp>
      <p:sp>
        <p:nvSpPr>
          <p:cNvPr id="7" name="Rectangle 6">
            <a:extLst>
              <a:ext uri="{FF2B5EF4-FFF2-40B4-BE49-F238E27FC236}">
                <a16:creationId xmlns:a16="http://schemas.microsoft.com/office/drawing/2014/main" id="{0BC00AA6-668D-C87D-92D0-294736D6CC41}"/>
              </a:ext>
            </a:extLst>
          </p:cNvPr>
          <p:cNvSpPr/>
          <p:nvPr/>
        </p:nvSpPr>
        <p:spPr>
          <a:xfrm>
            <a:off x="354771" y="3314577"/>
            <a:ext cx="11670994" cy="3347070"/>
          </a:xfrm>
          <a:prstGeom prst="rect">
            <a:avLst/>
          </a:prstGeom>
        </p:spPr>
        <p:txBody>
          <a:bodyPr wrap="square">
            <a:spAutoFit/>
          </a:bodyPr>
          <a:lstStyle/>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نگوییم من در حد توان خود کار کردم</a:t>
            </a:r>
          </a:p>
          <a:p>
            <a:pPr algn="justLow" rtl="1">
              <a:lnSpc>
                <a:spcPct val="200000"/>
              </a:lnSpc>
            </a:pPr>
            <a:r>
              <a:rPr lang="fa-IR" b="1" dirty="0">
                <a:cs typeface="B Nazanin" panose="00000400000000000000" pitchFamily="2" charset="-78"/>
              </a:rPr>
              <a:t>سردار شهید «مهدی باکری» درخصوص ویژگی‌های یک پاسدار گفته است: «برادران! آیا تا به حال فکر کرده‌اید که یک پاسدار باید چه خصوصیاتی داشته باشد و چگونه باید کار کند، زندگی کند و بمیرد؟ اینکه بعضی‌ها می‌گویند «لاَ یُکَلِّفُ اللهُ نَفْسًا إِلاَّ وُسْعَهَا» و «ما مکلف به تکلیفیم تا جایی که در توان داریم» متأسفانه این را درست معنا نمی‌کنند. به نظر حقیر در مورد ما پاسدار‌ها توان این نیست که یک روز از صبح تا شب کار کنیم، عملیات انجام دهیم و بعد خسته شویم و به این آیه پناه آوریم؛ بلکه معنی توان این است که پاسدار باید آن‌قدر کار کند که از بی‌خوابی و خستگی چرت بزند، ... برای دلخوشی خودمان قرآن را ترجمه به مطلوب نکنیم. </a:t>
            </a:r>
          </a:p>
        </p:txBody>
      </p:sp>
      <p:pic>
        <p:nvPicPr>
          <p:cNvPr id="9" name="Picture 8">
            <a:extLst>
              <a:ext uri="{FF2B5EF4-FFF2-40B4-BE49-F238E27FC236}">
                <a16:creationId xmlns:a16="http://schemas.microsoft.com/office/drawing/2014/main" id="{01DB5B9C-BE38-D7BF-E82F-D05A837417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1047" y="1677971"/>
            <a:ext cx="3137720" cy="1886734"/>
          </a:xfrm>
          <a:prstGeom prst="rect">
            <a:avLst/>
          </a:prstGeom>
        </p:spPr>
      </p:pic>
    </p:spTree>
    <p:extLst>
      <p:ext uri="{BB962C8B-B14F-4D97-AF65-F5344CB8AC3E}">
        <p14:creationId xmlns:p14="http://schemas.microsoft.com/office/powerpoint/2010/main" val="1091691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9089" y="1201467"/>
            <a:ext cx="5801238"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مهدی باکری به سال ۱۳۳۳ ه. ش. در شهرستان میاندوآب در یک خانواده مذهبی و با ایمان متولد شد.  در دوران کودکی،  مادرش را که بانویی باایمان بود از دست داد. این فرمانده نظامی ایرانی در عملیات بدر در تاریخ ۲۵/۱۱/۶۳، به خاطر شرایط حساس عملیات، طبق معمول، به خطرناکترین صحنه های کارزار وارد شد و در حالی که رزمندگان لشکر را در شرق دجله از نزدیک هدایت میکرد، تلاش میکرد تا مواضع تصرف شده را در مقابل پاتکهای دشمن تثبیت کند، که براثر اصابت تیر مستقیم دشمن، ندای حق را لبیک گفت.</a:t>
            </a:r>
            <a:endParaRPr lang="en-US" b="1" dirty="0">
              <a:cs typeface="B Nazanin" panose="00000400000000000000" pitchFamily="2" charset="-78"/>
            </a:endParaRPr>
          </a:p>
        </p:txBody>
      </p:sp>
      <p:sp>
        <p:nvSpPr>
          <p:cNvPr id="4" name="Rectangle 3">
            <a:extLst>
              <a:ext uri="{FF2B5EF4-FFF2-40B4-BE49-F238E27FC236}">
                <a16:creationId xmlns:a16="http://schemas.microsoft.com/office/drawing/2014/main" id="{BD69D1FA-4E5F-A8A0-5F0E-13CAFEF62940}"/>
              </a:ext>
            </a:extLst>
          </p:cNvPr>
          <p:cNvSpPr/>
          <p:nvPr/>
        </p:nvSpPr>
        <p:spPr>
          <a:xfrm>
            <a:off x="980388" y="1552429"/>
            <a:ext cx="3638208" cy="4421171"/>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4826F1F-BCBD-37AF-5853-E8A058E450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4146"/>
          <a:stretch/>
        </p:blipFill>
        <p:spPr>
          <a:xfrm>
            <a:off x="3412553" y="540933"/>
            <a:ext cx="1624758" cy="3069345"/>
          </a:xfrm>
          <a:prstGeom prst="rect">
            <a:avLst/>
          </a:prstGeom>
        </p:spPr>
      </p:pic>
      <p:pic>
        <p:nvPicPr>
          <p:cNvPr id="8" name="Picture 7">
            <a:extLst>
              <a:ext uri="{FF2B5EF4-FFF2-40B4-BE49-F238E27FC236}">
                <a16:creationId xmlns:a16="http://schemas.microsoft.com/office/drawing/2014/main" id="{B3D08F49-ED0F-35B6-40A4-8F4B37604FC2}"/>
              </a:ext>
            </a:extLst>
          </p:cNvPr>
          <p:cNvPicPr>
            <a:picLocks noChangeAspect="1"/>
          </p:cNvPicPr>
          <p:nvPr/>
        </p:nvPicPr>
        <p:blipFill rotWithShape="1">
          <a:blip r:embed="rId3"/>
          <a:srcRect l="17629" t="10839" r="10000" b="1981"/>
          <a:stretch/>
        </p:blipFill>
        <p:spPr>
          <a:xfrm>
            <a:off x="314723" y="3981016"/>
            <a:ext cx="3158517" cy="2649110"/>
          </a:xfrm>
          <a:prstGeom prst="rect">
            <a:avLst/>
          </a:prstGeom>
        </p:spPr>
      </p:pic>
      <p:pic>
        <p:nvPicPr>
          <p:cNvPr id="9" name="Picture 8">
            <a:extLst>
              <a:ext uri="{FF2B5EF4-FFF2-40B4-BE49-F238E27FC236}">
                <a16:creationId xmlns:a16="http://schemas.microsoft.com/office/drawing/2014/main" id="{A683751E-B4E7-E72C-E7AF-929F19B83565}"/>
              </a:ext>
            </a:extLst>
          </p:cNvPr>
          <p:cNvPicPr>
            <a:picLocks noChangeAspect="1"/>
          </p:cNvPicPr>
          <p:nvPr/>
        </p:nvPicPr>
        <p:blipFill>
          <a:blip r:embed="rId4"/>
          <a:stretch>
            <a:fillRect/>
          </a:stretch>
        </p:blipFill>
        <p:spPr>
          <a:xfrm>
            <a:off x="561673" y="290677"/>
            <a:ext cx="2444007" cy="3504970"/>
          </a:xfrm>
          <a:prstGeom prst="rect">
            <a:avLst/>
          </a:prstGeom>
        </p:spPr>
      </p:pic>
      <p:sp>
        <p:nvSpPr>
          <p:cNvPr id="10" name="Rectangle 9">
            <a:extLst>
              <a:ext uri="{FF2B5EF4-FFF2-40B4-BE49-F238E27FC236}">
                <a16:creationId xmlns:a16="http://schemas.microsoft.com/office/drawing/2014/main" id="{7259AE09-AE83-F513-95F6-11C0D576DBAB}"/>
              </a:ext>
            </a:extLst>
          </p:cNvPr>
          <p:cNvSpPr/>
          <p:nvPr/>
        </p:nvSpPr>
        <p:spPr>
          <a:xfrm>
            <a:off x="6561055" y="290677"/>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FA19D7-953E-FC87-6EA0-AA76C9ED21BA}"/>
              </a:ext>
            </a:extLst>
          </p:cNvPr>
          <p:cNvSpPr/>
          <p:nvPr/>
        </p:nvSpPr>
        <p:spPr>
          <a:xfrm>
            <a:off x="6561055" y="337812"/>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شهید مهدی باکری</a:t>
            </a:r>
            <a:endParaRPr lang="en-US" sz="3200" b="1" dirty="0">
              <a:solidFill>
                <a:schemeClr val="bg1"/>
              </a:solidFill>
              <a:cs typeface="B Titr" panose="00000700000000000000" pitchFamily="2" charset="-78"/>
            </a:endParaRPr>
          </a:p>
        </p:txBody>
      </p:sp>
    </p:spTree>
    <p:extLst>
      <p:ext uri="{BB962C8B-B14F-4D97-AF65-F5344CB8AC3E}">
        <p14:creationId xmlns:p14="http://schemas.microsoft.com/office/powerpoint/2010/main" val="3018331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D2EB1DA-543B-E67C-0B19-6E918233BF7F}"/>
              </a:ext>
            </a:extLst>
          </p:cNvPr>
          <p:cNvSpPr/>
          <p:nvPr/>
        </p:nvSpPr>
        <p:spPr>
          <a:xfrm>
            <a:off x="7937369" y="716437"/>
            <a:ext cx="2639505" cy="4769963"/>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50829" y="1344416"/>
            <a:ext cx="5945171" cy="3901068"/>
          </a:xfrm>
          <a:prstGeom prst="rect">
            <a:avLst/>
          </a:prstGeom>
        </p:spPr>
        <p:txBody>
          <a:bodyPr wrap="square">
            <a:spAutoFit/>
          </a:bodyPr>
          <a:lstStyle/>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توصیه‌های قابل تأمل شهید مهدی باکری به فرماندهان و مسئولین تحت امر خود</a:t>
            </a:r>
          </a:p>
          <a:p>
            <a:pPr algn="justLow" rtl="1">
              <a:lnSpc>
                <a:spcPct val="200000"/>
              </a:lnSpc>
            </a:pPr>
            <a:r>
              <a:rPr lang="fa-IR" b="1" dirty="0">
                <a:cs typeface="B Nazanin" panose="00000400000000000000" pitchFamily="2" charset="-78"/>
              </a:rPr>
              <a:t>شهید مهدی باکری سال ۱۳۶۲ به فرماندهان و مسئولین تحت امر خود نامه‌ای نوشته و موارد قابل تاملی را در این نامه بیان کرده است.</a:t>
            </a:r>
          </a:p>
          <a:p>
            <a:pPr algn="justLow" rtl="1">
              <a:lnSpc>
                <a:spcPct val="200000"/>
              </a:lnSpc>
            </a:pPr>
            <a:r>
              <a:rPr lang="fa-IR" b="1" dirty="0">
                <a:cs typeface="B Nazanin" panose="00000400000000000000" pitchFamily="2" charset="-78"/>
              </a:rPr>
              <a:t>قابل توجه کلیه فرماندهان و مسئولین واحدها، سلام علیکم</a:t>
            </a:r>
            <a:br>
              <a:rPr lang="fa-IR" b="1" dirty="0">
                <a:cs typeface="B Nazanin" panose="00000400000000000000" pitchFamily="2" charset="-78"/>
              </a:rPr>
            </a:br>
            <a:r>
              <a:rPr lang="fa-IR" b="1" dirty="0">
                <a:cs typeface="B Nazanin" panose="00000400000000000000" pitchFamily="2" charset="-78"/>
              </a:rPr>
              <a:t>گرچه خودتان آشنا به موارد ذیل هستید، ولی چون اکثرا در نامه‌های برادران بسیجی نوشته می‌شود، لازم دانستم مجددا متذکر شوم.</a:t>
            </a:r>
          </a:p>
        </p:txBody>
      </p:sp>
      <p:pic>
        <p:nvPicPr>
          <p:cNvPr id="4" name="Picture 3"/>
          <p:cNvPicPr>
            <a:picLocks noChangeAspect="1"/>
          </p:cNvPicPr>
          <p:nvPr/>
        </p:nvPicPr>
        <p:blipFill rotWithShape="1">
          <a:blip r:embed="rId2"/>
          <a:srcRect l="3121" b="12131"/>
          <a:stretch/>
        </p:blipFill>
        <p:spPr>
          <a:xfrm>
            <a:off x="8795209" y="9671"/>
            <a:ext cx="2824928" cy="4034429"/>
          </a:xfrm>
          <a:prstGeom prst="rect">
            <a:avLst/>
          </a:prstGeom>
        </p:spPr>
      </p:pic>
      <p:pic>
        <p:nvPicPr>
          <p:cNvPr id="5" name="Picture 4"/>
          <p:cNvPicPr>
            <a:picLocks noChangeAspect="1"/>
          </p:cNvPicPr>
          <p:nvPr/>
        </p:nvPicPr>
        <p:blipFill>
          <a:blip r:embed="rId3"/>
          <a:stretch>
            <a:fillRect/>
          </a:stretch>
        </p:blipFill>
        <p:spPr>
          <a:xfrm>
            <a:off x="6947062" y="2996869"/>
            <a:ext cx="2460888" cy="3504901"/>
          </a:xfrm>
          <a:prstGeom prst="rect">
            <a:avLst/>
          </a:prstGeom>
        </p:spPr>
      </p:pic>
      <p:sp>
        <p:nvSpPr>
          <p:cNvPr id="6" name="Rectangle 5">
            <a:extLst>
              <a:ext uri="{FF2B5EF4-FFF2-40B4-BE49-F238E27FC236}">
                <a16:creationId xmlns:a16="http://schemas.microsoft.com/office/drawing/2014/main" id="{649377C4-81AB-02E0-5969-DF129D154226}"/>
              </a:ext>
            </a:extLst>
          </p:cNvPr>
          <p:cNvSpPr/>
          <p:nvPr/>
        </p:nvSpPr>
        <p:spPr>
          <a:xfrm>
            <a:off x="860981" y="344861"/>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D25492F-D709-D61F-83ED-48827A85497E}"/>
              </a:ext>
            </a:extLst>
          </p:cNvPr>
          <p:cNvSpPr/>
          <p:nvPr/>
        </p:nvSpPr>
        <p:spPr>
          <a:xfrm>
            <a:off x="860981" y="391996"/>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سبک مدیریتی</a:t>
            </a:r>
          </a:p>
        </p:txBody>
      </p:sp>
    </p:spTree>
    <p:extLst>
      <p:ext uri="{BB962C8B-B14F-4D97-AF65-F5344CB8AC3E}">
        <p14:creationId xmlns:p14="http://schemas.microsoft.com/office/powerpoint/2010/main" val="2922108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19014" y="2541508"/>
            <a:ext cx="8993477" cy="3416320"/>
          </a:xfrm>
          <a:prstGeom prst="rect">
            <a:avLst/>
          </a:prstGeom>
        </p:spPr>
        <p:txBody>
          <a:bodyPr wrap="square">
            <a:spAutoFit/>
          </a:bodyPr>
          <a:lstStyle/>
          <a:p>
            <a:pPr algn="r" rtl="1">
              <a:lnSpc>
                <a:spcPct val="200000"/>
              </a:lnSpc>
            </a:pPr>
            <a:r>
              <a:rPr lang="fa-IR" b="1" dirty="0">
                <a:cs typeface="B Nazanin" panose="00000400000000000000" pitchFamily="2" charset="-78"/>
              </a:rPr>
              <a:t>۱. بعد از همه نیرو‌ها غذا بگیرید، کمتر و دقیقا هم نوع آن‌ها باشد.</a:t>
            </a:r>
            <a:br>
              <a:rPr lang="fa-IR" b="1" dirty="0">
                <a:cs typeface="B Nazanin" panose="00000400000000000000" pitchFamily="2" charset="-78"/>
              </a:rPr>
            </a:br>
            <a:r>
              <a:rPr lang="fa-IR" b="1" dirty="0">
                <a:cs typeface="B Nazanin" panose="00000400000000000000" pitchFamily="2" charset="-78"/>
              </a:rPr>
              <a:t>۲. در داشتن وسایل چادر و پتو و... فرقی با بقیه نداشته باشد.</a:t>
            </a:r>
            <a:br>
              <a:rPr lang="fa-IR" b="1" dirty="0">
                <a:cs typeface="B Nazanin" panose="00000400000000000000" pitchFamily="2" charset="-78"/>
              </a:rPr>
            </a:br>
            <a:r>
              <a:rPr lang="fa-IR" b="1" dirty="0">
                <a:cs typeface="B Nazanin" panose="00000400000000000000" pitchFamily="2" charset="-78"/>
              </a:rPr>
              <a:t>۳. در داشتن مواد غدایی، کمپوت و میوه و چای و... همانند بلکه کمتر از بقیه باشد.</a:t>
            </a:r>
            <a:br>
              <a:rPr lang="fa-IR" b="1" dirty="0">
                <a:cs typeface="B Nazanin" panose="00000400000000000000" pitchFamily="2" charset="-78"/>
              </a:rPr>
            </a:br>
            <a:r>
              <a:rPr lang="fa-IR" b="1" dirty="0">
                <a:cs typeface="B Nazanin" panose="00000400000000000000" pitchFamily="2" charset="-78"/>
              </a:rPr>
              <a:t>۴. در گرفتن لباس و پوشاک و کفش کمتر از بقیه داشته باشید.</a:t>
            </a:r>
            <a:br>
              <a:rPr lang="fa-IR" b="1" dirty="0">
                <a:cs typeface="B Nazanin" panose="00000400000000000000" pitchFamily="2" charset="-78"/>
              </a:rPr>
            </a:br>
            <a:r>
              <a:rPr lang="fa-IR" b="1" dirty="0">
                <a:cs typeface="B Nazanin" panose="00000400000000000000" pitchFamily="2" charset="-78"/>
              </a:rPr>
              <a:t>۵. اولین کسی باشد که در اول وقت در صف مقدم نماز و دعا‌ها می‌باشید.</a:t>
            </a:r>
            <a:br>
              <a:rPr lang="fa-IR" b="1" dirty="0">
                <a:cs typeface="B Nazanin" panose="00000400000000000000" pitchFamily="2" charset="-78"/>
              </a:rPr>
            </a:br>
            <a:r>
              <a:rPr lang="fa-IR" b="1" dirty="0">
                <a:cs typeface="B Nazanin" panose="00000400000000000000" pitchFamily="2" charset="-78"/>
              </a:rPr>
              <a:t>۶. مراسم بزرگداشت و ترحیم و... برای شخصیت و شهدا و... و فعالانه شرکت کنید.</a:t>
            </a:r>
          </a:p>
        </p:txBody>
      </p:sp>
      <p:sp>
        <p:nvSpPr>
          <p:cNvPr id="6" name="Rectangle 5"/>
          <p:cNvSpPr/>
          <p:nvPr/>
        </p:nvSpPr>
        <p:spPr>
          <a:xfrm>
            <a:off x="279509" y="5860905"/>
            <a:ext cx="11632982" cy="646331"/>
          </a:xfrm>
          <a:prstGeom prst="rect">
            <a:avLst/>
          </a:prstGeom>
        </p:spPr>
        <p:txBody>
          <a:bodyPr wrap="square">
            <a:spAutoFit/>
          </a:bodyPr>
          <a:lstStyle/>
          <a:p>
            <a:pPr algn="r" rtl="1">
              <a:lnSpc>
                <a:spcPct val="200000"/>
              </a:lnSpc>
            </a:pPr>
            <a:r>
              <a:rPr lang="fa-IR" b="1" dirty="0">
                <a:cs typeface="B Nazanin" panose="00000400000000000000" pitchFamily="2" charset="-78"/>
              </a:rPr>
              <a:t>۷. در توجیه مسائل به نیرو‌ها جهت روشن شدن نسبت به مسائل کوتاهی نکنید که عدم توجیه موجب به‌وجود آمدن خیلی از ابهامات و مشکلات است.</a:t>
            </a:r>
          </a:p>
        </p:txBody>
      </p:sp>
      <p:sp>
        <p:nvSpPr>
          <p:cNvPr id="4" name="Rectangle 3">
            <a:extLst>
              <a:ext uri="{FF2B5EF4-FFF2-40B4-BE49-F238E27FC236}">
                <a16:creationId xmlns:a16="http://schemas.microsoft.com/office/drawing/2014/main" id="{322EAFFA-FCAF-BA17-3A5A-9946ABA60E1B}"/>
              </a:ext>
            </a:extLst>
          </p:cNvPr>
          <p:cNvSpPr/>
          <p:nvPr/>
        </p:nvSpPr>
        <p:spPr>
          <a:xfrm>
            <a:off x="3795371" y="201410"/>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8144C04-79D2-E022-05FA-F26D04AD340B}"/>
              </a:ext>
            </a:extLst>
          </p:cNvPr>
          <p:cNvSpPr/>
          <p:nvPr/>
        </p:nvSpPr>
        <p:spPr>
          <a:xfrm>
            <a:off x="3795371" y="248545"/>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سبک مدیریتی</a:t>
            </a:r>
          </a:p>
        </p:txBody>
      </p:sp>
      <p:sp>
        <p:nvSpPr>
          <p:cNvPr id="8" name="Rectangle: Rounded Corners 7">
            <a:extLst>
              <a:ext uri="{FF2B5EF4-FFF2-40B4-BE49-F238E27FC236}">
                <a16:creationId xmlns:a16="http://schemas.microsoft.com/office/drawing/2014/main" id="{BB0F1B29-4DAF-1999-B3D1-54DB74444A1C}"/>
              </a:ext>
            </a:extLst>
          </p:cNvPr>
          <p:cNvSpPr/>
          <p:nvPr/>
        </p:nvSpPr>
        <p:spPr>
          <a:xfrm>
            <a:off x="1087065" y="1668348"/>
            <a:ext cx="2695362" cy="2621525"/>
          </a:xfrm>
          <a:prstGeom prst="roundRect">
            <a:avLst>
              <a:gd name="adj" fmla="val 0"/>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ADBD79A-EA21-1FCC-E57C-8DF675074769}"/>
              </a:ext>
            </a:extLst>
          </p:cNvPr>
          <p:cNvPicPr>
            <a:picLocks noChangeAspect="1"/>
          </p:cNvPicPr>
          <p:nvPr/>
        </p:nvPicPr>
        <p:blipFill>
          <a:blip r:embed="rId2"/>
          <a:stretch>
            <a:fillRect/>
          </a:stretch>
        </p:blipFill>
        <p:spPr>
          <a:xfrm>
            <a:off x="194774" y="465520"/>
            <a:ext cx="3153197" cy="2207238"/>
          </a:xfrm>
          <a:prstGeom prst="rect">
            <a:avLst/>
          </a:prstGeom>
        </p:spPr>
      </p:pic>
      <p:pic>
        <p:nvPicPr>
          <p:cNvPr id="10" name="Picture 9">
            <a:extLst>
              <a:ext uri="{FF2B5EF4-FFF2-40B4-BE49-F238E27FC236}">
                <a16:creationId xmlns:a16="http://schemas.microsoft.com/office/drawing/2014/main" id="{CDCB73CF-37F3-1B9D-D550-9F498AFDF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395" y="3031151"/>
            <a:ext cx="3977396" cy="2699589"/>
          </a:xfrm>
          <a:prstGeom prst="rect">
            <a:avLst/>
          </a:prstGeom>
        </p:spPr>
      </p:pic>
    </p:spTree>
    <p:extLst>
      <p:ext uri="{BB962C8B-B14F-4D97-AF65-F5344CB8AC3E}">
        <p14:creationId xmlns:p14="http://schemas.microsoft.com/office/powerpoint/2010/main" val="310481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F752F50-D51E-E16D-E129-05E34F2985D0}"/>
              </a:ext>
            </a:extLst>
          </p:cNvPr>
          <p:cNvSpPr/>
          <p:nvPr/>
        </p:nvSpPr>
        <p:spPr>
          <a:xfrm>
            <a:off x="1225485" y="1753386"/>
            <a:ext cx="3440783" cy="4204354"/>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97658" y="967231"/>
            <a:ext cx="11746409" cy="577081"/>
          </a:xfrm>
          <a:prstGeom prst="rect">
            <a:avLst/>
          </a:prstGeom>
        </p:spPr>
        <p:txBody>
          <a:bodyPr wrap="square">
            <a:spAutoFit/>
          </a:bodyPr>
          <a:lstStyle/>
          <a:p>
            <a:pPr algn="r" rtl="1">
              <a:lnSpc>
                <a:spcPct val="200000"/>
              </a:lnSpc>
            </a:pPr>
            <a:r>
              <a:rPr lang="fa-IR" b="1" dirty="0">
                <a:cs typeface="B Nazanin" panose="00000400000000000000" pitchFamily="2" charset="-78"/>
              </a:rPr>
              <a:t>بخشی از توصیفات بزرگان و اطرافیان شهید باکری را در مورد شهید ذکر می‌کنیم.</a:t>
            </a:r>
          </a:p>
        </p:txBody>
      </p:sp>
      <p:sp>
        <p:nvSpPr>
          <p:cNvPr id="4" name="Rectangle 3"/>
          <p:cNvSpPr/>
          <p:nvPr/>
        </p:nvSpPr>
        <p:spPr>
          <a:xfrm>
            <a:off x="5382704" y="1678223"/>
            <a:ext cx="6557877"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امام و رهبری</a:t>
            </a:r>
          </a:p>
          <a:p>
            <a:pPr algn="justLow" rtl="1">
              <a:lnSpc>
                <a:spcPct val="200000"/>
              </a:lnSpc>
            </a:pPr>
            <a:r>
              <a:rPr lang="fa-IR" b="1" dirty="0">
                <a:cs typeface="B Nazanin" panose="00000400000000000000" pitchFamily="2" charset="-78"/>
              </a:rPr>
              <a:t>حضرت امام خمینی (ره) بعد از شهادت مهدی فرموده است: خداوند شهید اسلام (مهدی باکری) را رحمت کند.</a:t>
            </a:r>
          </a:p>
          <a:p>
            <a:pPr algn="justLow" rtl="1">
              <a:lnSpc>
                <a:spcPct val="200000"/>
              </a:lnSpc>
            </a:pPr>
            <a:r>
              <a:rPr lang="fa-IR" b="1" dirty="0">
                <a:cs typeface="B Nazanin" panose="00000400000000000000" pitchFamily="2" charset="-78"/>
              </a:rPr>
              <a:t>مقام معظم رهبری نیز در خصوص شهید مهدی باکری فرموده است: شهید باکری یکی از همین جوان‌هاست، من آن شهید را قبل از انقلاب از نزدیک می‌شناختم. این جوان مومن و صالح مشهد پیش من آمد، حق او بود که بعد از انقلاب یکی از سرداران این انقلاب بشود، چون صادق و مخلص بود و حق او بود که شهید بشود.</a:t>
            </a:r>
            <a:endParaRPr lang="en-US" b="1" dirty="0">
              <a:cs typeface="B Nazanin" panose="00000400000000000000" pitchFamily="2" charset="-78"/>
            </a:endParaRPr>
          </a:p>
        </p:txBody>
      </p:sp>
      <p:pic>
        <p:nvPicPr>
          <p:cNvPr id="6" name="Picture 5"/>
          <p:cNvPicPr>
            <a:picLocks noChangeAspect="1"/>
          </p:cNvPicPr>
          <p:nvPr/>
        </p:nvPicPr>
        <p:blipFill rotWithShape="1">
          <a:blip r:embed="rId2"/>
          <a:srcRect l="6779" t="-1" r="12035" b="1761"/>
          <a:stretch/>
        </p:blipFill>
        <p:spPr>
          <a:xfrm>
            <a:off x="251418" y="336074"/>
            <a:ext cx="3693852" cy="2982161"/>
          </a:xfrm>
          <a:prstGeom prst="rect">
            <a:avLst/>
          </a:prstGeom>
        </p:spPr>
      </p:pic>
      <p:sp>
        <p:nvSpPr>
          <p:cNvPr id="7" name="Rectangle 6">
            <a:extLst>
              <a:ext uri="{FF2B5EF4-FFF2-40B4-BE49-F238E27FC236}">
                <a16:creationId xmlns:a16="http://schemas.microsoft.com/office/drawing/2014/main" id="{6F715F62-68EC-9263-23D0-48D0BD2C0CC9}"/>
              </a:ext>
            </a:extLst>
          </p:cNvPr>
          <p:cNvSpPr/>
          <p:nvPr/>
        </p:nvSpPr>
        <p:spPr>
          <a:xfrm>
            <a:off x="3795371" y="201410"/>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612BD57-865F-333A-F146-8B30D65BC8CB}"/>
              </a:ext>
            </a:extLst>
          </p:cNvPr>
          <p:cNvSpPr/>
          <p:nvPr/>
        </p:nvSpPr>
        <p:spPr>
          <a:xfrm>
            <a:off x="3795371" y="248545"/>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شهید مهدی باکری از نگاه دیگران</a:t>
            </a:r>
          </a:p>
        </p:txBody>
      </p:sp>
      <p:pic>
        <p:nvPicPr>
          <p:cNvPr id="10" name="Picture 9">
            <a:extLst>
              <a:ext uri="{FF2B5EF4-FFF2-40B4-BE49-F238E27FC236}">
                <a16:creationId xmlns:a16="http://schemas.microsoft.com/office/drawing/2014/main" id="{E112D33B-A56B-D24A-AAD3-DA026248D66E}"/>
              </a:ext>
            </a:extLst>
          </p:cNvPr>
          <p:cNvPicPr>
            <a:picLocks noChangeAspect="1"/>
          </p:cNvPicPr>
          <p:nvPr/>
        </p:nvPicPr>
        <p:blipFill rotWithShape="1">
          <a:blip r:embed="rId3">
            <a:extLst>
              <a:ext uri="{28A0092B-C50C-407E-A947-70E740481C1C}">
                <a14:useLocalDpi xmlns:a14="http://schemas.microsoft.com/office/drawing/2010/main" val="0"/>
              </a:ext>
            </a:extLst>
          </a:blip>
          <a:srcRect r="34299"/>
          <a:stretch/>
        </p:blipFill>
        <p:spPr>
          <a:xfrm>
            <a:off x="1989448" y="3539766"/>
            <a:ext cx="3072745" cy="3117924"/>
          </a:xfrm>
          <a:prstGeom prst="rect">
            <a:avLst/>
          </a:prstGeom>
        </p:spPr>
      </p:pic>
    </p:spTree>
    <p:extLst>
      <p:ext uri="{BB962C8B-B14F-4D97-AF65-F5344CB8AC3E}">
        <p14:creationId xmlns:p14="http://schemas.microsoft.com/office/powerpoint/2010/main" val="3435484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E95BDD-B7EE-8B23-DD7F-5FE307942BAC}"/>
              </a:ext>
            </a:extLst>
          </p:cNvPr>
          <p:cNvSpPr/>
          <p:nvPr/>
        </p:nvSpPr>
        <p:spPr>
          <a:xfrm>
            <a:off x="2479249" y="1951348"/>
            <a:ext cx="3616751" cy="4534293"/>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938128" y="1118061"/>
            <a:ext cx="4918818"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محلاتی</a:t>
            </a:r>
          </a:p>
          <a:p>
            <a:pPr algn="justLow" rtl="1">
              <a:lnSpc>
                <a:spcPct val="200000"/>
              </a:lnSpc>
            </a:pPr>
            <a:r>
              <a:rPr lang="fa-IR" b="1" dirty="0">
                <a:cs typeface="B Nazanin" panose="00000400000000000000" pitchFamily="2" charset="-78"/>
              </a:rPr>
              <a:t>حجت الاسلام والمسلمین شهید محلاتی در مورد شهید باکری گفته است:</a:t>
            </a:r>
          </a:p>
          <a:p>
            <a:pPr algn="justLow" rtl="1">
              <a:lnSpc>
                <a:spcPct val="200000"/>
              </a:lnSpc>
            </a:pPr>
            <a:r>
              <a:rPr lang="fa-IR" b="1" dirty="0">
                <a:cs typeface="B Nazanin" panose="00000400000000000000" pitchFamily="2" charset="-78"/>
              </a:rPr>
              <a:t>وی نمونه و مظهر غضب خدا در برابر دشمنان خدا و اسلام بود. خشم و خروشش فقط و فقط برای دشمنان بود و به عنوان فرمانده‌ای باتقوا، الگوی رافت و محبت در برخورد با زیردستان بود.</a:t>
            </a:r>
            <a:endParaRPr lang="en-US" b="1" dirty="0">
              <a:cs typeface="B Nazanin" panose="00000400000000000000" pitchFamily="2" charset="-78"/>
            </a:endParaRPr>
          </a:p>
        </p:txBody>
      </p:sp>
      <p:sp>
        <p:nvSpPr>
          <p:cNvPr id="3" name="Rectangle 2">
            <a:extLst>
              <a:ext uri="{FF2B5EF4-FFF2-40B4-BE49-F238E27FC236}">
                <a16:creationId xmlns:a16="http://schemas.microsoft.com/office/drawing/2014/main" id="{E92B4ECA-BE1E-0D3F-DB58-9DE2DA142852}"/>
              </a:ext>
            </a:extLst>
          </p:cNvPr>
          <p:cNvSpPr/>
          <p:nvPr/>
        </p:nvSpPr>
        <p:spPr>
          <a:xfrm>
            <a:off x="533697" y="229691"/>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98BBA53-2260-959E-DA76-C8A65A85BAAE}"/>
              </a:ext>
            </a:extLst>
          </p:cNvPr>
          <p:cNvSpPr/>
          <p:nvPr/>
        </p:nvSpPr>
        <p:spPr>
          <a:xfrm>
            <a:off x="533697" y="276826"/>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شهید مهدی باکری از نگاه دیگران</a:t>
            </a:r>
          </a:p>
        </p:txBody>
      </p:sp>
      <p:pic>
        <p:nvPicPr>
          <p:cNvPr id="9" name="Picture 8">
            <a:extLst>
              <a:ext uri="{FF2B5EF4-FFF2-40B4-BE49-F238E27FC236}">
                <a16:creationId xmlns:a16="http://schemas.microsoft.com/office/drawing/2014/main" id="{A7742CE2-F418-9B15-4C6A-E8ECCBF127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0865" y="2884602"/>
            <a:ext cx="2793381" cy="3743707"/>
          </a:xfrm>
          <a:prstGeom prst="rect">
            <a:avLst/>
          </a:prstGeom>
        </p:spPr>
      </p:pic>
      <p:pic>
        <p:nvPicPr>
          <p:cNvPr id="11" name="Picture 10">
            <a:extLst>
              <a:ext uri="{FF2B5EF4-FFF2-40B4-BE49-F238E27FC236}">
                <a16:creationId xmlns:a16="http://schemas.microsoft.com/office/drawing/2014/main" id="{CBB3316E-EB81-4359-A29B-E11D4F129B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042" y="1245490"/>
            <a:ext cx="3156559" cy="4367019"/>
          </a:xfrm>
          <a:prstGeom prst="rect">
            <a:avLst/>
          </a:prstGeom>
        </p:spPr>
      </p:pic>
    </p:spTree>
    <p:extLst>
      <p:ext uri="{BB962C8B-B14F-4D97-AF65-F5344CB8AC3E}">
        <p14:creationId xmlns:p14="http://schemas.microsoft.com/office/powerpoint/2010/main" val="40881288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1CAEDC8-1292-4A6A-7172-754C799FEE45}"/>
              </a:ext>
            </a:extLst>
          </p:cNvPr>
          <p:cNvSpPr/>
          <p:nvPr/>
        </p:nvSpPr>
        <p:spPr>
          <a:xfrm>
            <a:off x="0" y="1703340"/>
            <a:ext cx="4694548" cy="4216693"/>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702118" y="1287742"/>
            <a:ext cx="6033765"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همسر شهید</a:t>
            </a:r>
          </a:p>
          <a:p>
            <a:pPr algn="justLow" rtl="1">
              <a:lnSpc>
                <a:spcPct val="250000"/>
              </a:lnSpc>
            </a:pPr>
            <a:r>
              <a:rPr lang="fa-IR" b="1" dirty="0">
                <a:cs typeface="B Nazanin" panose="00000400000000000000" pitchFamily="2" charset="-78"/>
              </a:rPr>
              <a:t>همسر شهید باکری در مورد اخلاق او در خانه ذکر کرده:</a:t>
            </a:r>
            <a:br>
              <a:rPr lang="fa-IR" b="1" dirty="0">
                <a:cs typeface="B Nazanin" panose="00000400000000000000" pitchFamily="2" charset="-78"/>
              </a:rPr>
            </a:br>
            <a:r>
              <a:rPr lang="fa-IR" b="1" dirty="0">
                <a:cs typeface="B Nazanin" panose="00000400000000000000" pitchFamily="2" charset="-78"/>
              </a:rPr>
              <a:t>با وجود همه خستگی‌ها، بی‌خوابی‌ها و دویدن‌ها، همیشه با حالتی شاد بدون ابراز خستگی به خانه وارد می‌شد و اگر مقدور بود در کارهای خانه به من کمک می‌کرد؛ لباس می‌شست، ظرف می‌شست و خودش کارهای خودش را انجام می‌داد. اگر از مسئله‌ای عصبانی و ناراحت بودم، با صبر و حوصله سعی می‌کرد با خونسردی و با دلایل مکتبی مرا قانع کند.</a:t>
            </a:r>
            <a:endParaRPr lang="en-US" b="1" dirty="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308" y="540933"/>
            <a:ext cx="4618633" cy="2324815"/>
          </a:xfrm>
          <a:prstGeom prst="rect">
            <a:avLst/>
          </a:prstGeom>
        </p:spPr>
      </p:pic>
      <p:pic>
        <p:nvPicPr>
          <p:cNvPr id="7" name="Picture 6">
            <a:extLst>
              <a:ext uri="{FF2B5EF4-FFF2-40B4-BE49-F238E27FC236}">
                <a16:creationId xmlns:a16="http://schemas.microsoft.com/office/drawing/2014/main" id="{78472829-47A1-FCBC-02F1-FCBA0A8F5B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8631" y="3167894"/>
            <a:ext cx="2520494" cy="3539309"/>
          </a:xfrm>
          <a:prstGeom prst="rect">
            <a:avLst/>
          </a:prstGeom>
        </p:spPr>
      </p:pic>
      <p:sp>
        <p:nvSpPr>
          <p:cNvPr id="8" name="Rectangle 7">
            <a:extLst>
              <a:ext uri="{FF2B5EF4-FFF2-40B4-BE49-F238E27FC236}">
                <a16:creationId xmlns:a16="http://schemas.microsoft.com/office/drawing/2014/main" id="{5034B58E-0AE0-7694-7537-A75B45FA47ED}"/>
              </a:ext>
            </a:extLst>
          </p:cNvPr>
          <p:cNvSpPr/>
          <p:nvPr/>
        </p:nvSpPr>
        <p:spPr>
          <a:xfrm>
            <a:off x="6500864" y="20156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12D08E4-D3B8-3EC9-E707-B0D24A7C4EF7}"/>
              </a:ext>
            </a:extLst>
          </p:cNvPr>
          <p:cNvSpPr/>
          <p:nvPr/>
        </p:nvSpPr>
        <p:spPr>
          <a:xfrm>
            <a:off x="6500864" y="24870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شهید مهدی باکری از نگاه دیگران</a:t>
            </a:r>
          </a:p>
        </p:txBody>
      </p:sp>
    </p:spTree>
    <p:extLst>
      <p:ext uri="{BB962C8B-B14F-4D97-AF65-F5344CB8AC3E}">
        <p14:creationId xmlns:p14="http://schemas.microsoft.com/office/powerpoint/2010/main" val="4287981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B865CE4-37EF-9BC4-1A87-4C6E7844CF7F}"/>
              </a:ext>
            </a:extLst>
          </p:cNvPr>
          <p:cNvSpPr/>
          <p:nvPr/>
        </p:nvSpPr>
        <p:spPr>
          <a:xfrm>
            <a:off x="461913" y="2168165"/>
            <a:ext cx="5476974" cy="2950590"/>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391373" y="1127486"/>
            <a:ext cx="5628413" cy="3901068"/>
          </a:xfrm>
          <a:prstGeom prst="rect">
            <a:avLst/>
          </a:prstGeom>
        </p:spPr>
        <p:txBody>
          <a:bodyPr wrap="square">
            <a:spAutoFit/>
          </a:bodyPr>
          <a:lstStyle/>
          <a:p>
            <a:pPr algn="r" rtl="1">
              <a:lnSpc>
                <a:spcPct val="200000"/>
              </a:lnSpc>
            </a:pPr>
            <a:r>
              <a:rPr lang="fa-IR" b="1" dirty="0">
                <a:cs typeface="B Nazanin" panose="00000400000000000000" pitchFamily="2" charset="-78"/>
              </a:rPr>
              <a:t>دوستان و هم‌سنگران</a:t>
            </a:r>
          </a:p>
          <a:p>
            <a:pPr algn="r" rtl="1">
              <a:lnSpc>
                <a:spcPct val="200000"/>
              </a:lnSpc>
            </a:pPr>
            <a:r>
              <a:rPr lang="fa-IR" b="1" dirty="0">
                <a:cs typeface="B Nazanin" panose="00000400000000000000" pitchFamily="2" charset="-78"/>
              </a:rPr>
              <a:t>دوستان و هم‌سنگرانش نقل می‌کنند:</a:t>
            </a:r>
            <a:br>
              <a:rPr lang="fa-IR" b="1" dirty="0">
                <a:cs typeface="B Nazanin" panose="00000400000000000000" pitchFamily="2" charset="-78"/>
              </a:rPr>
            </a:br>
            <a:r>
              <a:rPr lang="fa-IR" b="1" dirty="0">
                <a:cs typeface="B Nazanin" panose="00000400000000000000" pitchFamily="2" charset="-78"/>
              </a:rPr>
              <a:t>به همان میزان که به انجام فرایض دینی مقید بود، نسبت به مستحبات هم تقید داشت. نیمه‌های شب از خواب بیدار می‌شد، با خدای خود خلوت می‌کرد و نماز شب را با سوز و گداز و گریه می‌خواند. خواندن قرآن از کارهای واجب روزمره‌اش بود و دیگران را نیز به این کار سفارش می‌نمود.</a:t>
            </a:r>
            <a:endParaRPr lang="en-US" b="1"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92232" y="540933"/>
            <a:ext cx="3912122" cy="2725445"/>
          </a:xfrm>
          <a:prstGeom prst="rect">
            <a:avLst/>
          </a:prstGeom>
        </p:spPr>
      </p:pic>
      <p:pic>
        <p:nvPicPr>
          <p:cNvPr id="5" name="Picture 4"/>
          <p:cNvPicPr>
            <a:picLocks noChangeAspect="1"/>
          </p:cNvPicPr>
          <p:nvPr/>
        </p:nvPicPr>
        <p:blipFill>
          <a:blip r:embed="rId3"/>
          <a:stretch>
            <a:fillRect/>
          </a:stretch>
        </p:blipFill>
        <p:spPr>
          <a:xfrm>
            <a:off x="1413039" y="3621659"/>
            <a:ext cx="3875398" cy="2695408"/>
          </a:xfrm>
          <a:prstGeom prst="rect">
            <a:avLst/>
          </a:prstGeom>
        </p:spPr>
      </p:pic>
      <p:sp>
        <p:nvSpPr>
          <p:cNvPr id="6" name="Rectangle 5">
            <a:extLst>
              <a:ext uri="{FF2B5EF4-FFF2-40B4-BE49-F238E27FC236}">
                <a16:creationId xmlns:a16="http://schemas.microsoft.com/office/drawing/2014/main" id="{129FF25A-1C22-B677-CE47-B99E215BE0FE}"/>
              </a:ext>
            </a:extLst>
          </p:cNvPr>
          <p:cNvSpPr/>
          <p:nvPr/>
        </p:nvSpPr>
        <p:spPr>
          <a:xfrm>
            <a:off x="6784767" y="20156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AA0595A-F96F-0CA7-7041-B156E99A30BC}"/>
              </a:ext>
            </a:extLst>
          </p:cNvPr>
          <p:cNvSpPr/>
          <p:nvPr/>
        </p:nvSpPr>
        <p:spPr>
          <a:xfrm>
            <a:off x="6784767" y="24870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شهید مهدی باکری از نگاه دیگران</a:t>
            </a:r>
          </a:p>
        </p:txBody>
      </p:sp>
    </p:spTree>
    <p:extLst>
      <p:ext uri="{BB962C8B-B14F-4D97-AF65-F5344CB8AC3E}">
        <p14:creationId xmlns:p14="http://schemas.microsoft.com/office/powerpoint/2010/main" val="2464157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014365"/>
            <a:ext cx="12095201"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باکری در حفظ بیت المال و اهمیت آن توجه زیادی داشت، حتی همسرش را از خوردن نان رزمندگان، برحذر می‌داشت و از نوشتن با خودکار بیت المال - حتی به‌اندازه چند کلمه - منع می‌کرد. وقتی همرزمانش او را به عنوان فرماندهی که مندرس‌ترین لباس بسیجی را مدت‌های طولانی استفاده می‌کرد مورد اعتراض قرار می‌دادند، می‌گفت: تا وقتی که می‌شود استفاده کرد، استفاده می‌کنم.</a:t>
            </a:r>
          </a:p>
        </p:txBody>
      </p:sp>
      <p:sp>
        <p:nvSpPr>
          <p:cNvPr id="5" name="Rectangle 4"/>
          <p:cNvSpPr/>
          <p:nvPr/>
        </p:nvSpPr>
        <p:spPr>
          <a:xfrm>
            <a:off x="5797485" y="2823926"/>
            <a:ext cx="6195734"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همواره رسیدگی به خانواده شهدا را تاکید می‌کرد و اگر برایش مقدور بود به همراه مسئولین لشکر بعد از هر عملیات به منزلشان می‌رفت و از آنان دلجویی می‌کرد و در رفع مشکلات آن‌ها اقدام می‌کرد. او می‌گفت: امروز در زمره خانواده شهدا قرار گرفتن جزو افتخارات است و این نوع زندگی از با فضیلت‌ترین زندگی‌هاست.</a:t>
            </a:r>
            <a:endParaRPr lang="en-US" b="1" dirty="0">
              <a:cs typeface="B Nazanin" panose="00000400000000000000" pitchFamily="2" charset="-78"/>
            </a:endParaRPr>
          </a:p>
        </p:txBody>
      </p:sp>
      <p:sp>
        <p:nvSpPr>
          <p:cNvPr id="6" name="Rectangle 5">
            <a:extLst>
              <a:ext uri="{FF2B5EF4-FFF2-40B4-BE49-F238E27FC236}">
                <a16:creationId xmlns:a16="http://schemas.microsoft.com/office/drawing/2014/main" id="{F360B3FA-34B9-6841-6AF9-EE2E5DAF081D}"/>
              </a:ext>
            </a:extLst>
          </p:cNvPr>
          <p:cNvSpPr/>
          <p:nvPr/>
        </p:nvSpPr>
        <p:spPr>
          <a:xfrm>
            <a:off x="3478490" y="257971"/>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B74C14E-D975-D914-2801-C79A450CAF04}"/>
              </a:ext>
            </a:extLst>
          </p:cNvPr>
          <p:cNvSpPr/>
          <p:nvPr/>
        </p:nvSpPr>
        <p:spPr>
          <a:xfrm>
            <a:off x="3478490" y="305106"/>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شهید مهدی باکری از نگاه دیگران</a:t>
            </a:r>
          </a:p>
        </p:txBody>
      </p:sp>
      <p:sp>
        <p:nvSpPr>
          <p:cNvPr id="8" name="Rectangle 7">
            <a:extLst>
              <a:ext uri="{FF2B5EF4-FFF2-40B4-BE49-F238E27FC236}">
                <a16:creationId xmlns:a16="http://schemas.microsoft.com/office/drawing/2014/main" id="{C29847B9-49E6-DEF1-7AD4-7DC00174B6D1}"/>
              </a:ext>
            </a:extLst>
          </p:cNvPr>
          <p:cNvSpPr/>
          <p:nvPr/>
        </p:nvSpPr>
        <p:spPr>
          <a:xfrm>
            <a:off x="198782" y="3261674"/>
            <a:ext cx="4599462" cy="2460785"/>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F0B0ED4-5CA7-F8C0-DA17-48A702F02D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2360" y="4318742"/>
            <a:ext cx="3650059" cy="2281287"/>
          </a:xfrm>
          <a:prstGeom prst="rect">
            <a:avLst/>
          </a:prstGeom>
        </p:spPr>
      </p:pic>
      <p:pic>
        <p:nvPicPr>
          <p:cNvPr id="10" name="Picture 9">
            <a:extLst>
              <a:ext uri="{FF2B5EF4-FFF2-40B4-BE49-F238E27FC236}">
                <a16:creationId xmlns:a16="http://schemas.microsoft.com/office/drawing/2014/main" id="{74A44F8B-73D4-D8A9-9DEF-92D01479ED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183" y="2422522"/>
            <a:ext cx="2818614" cy="1761634"/>
          </a:xfrm>
          <a:prstGeom prst="rect">
            <a:avLst/>
          </a:prstGeom>
        </p:spPr>
      </p:pic>
    </p:spTree>
    <p:extLst>
      <p:ext uri="{BB962C8B-B14F-4D97-AF65-F5344CB8AC3E}">
        <p14:creationId xmlns:p14="http://schemas.microsoft.com/office/powerpoint/2010/main" val="531665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7074" y="980465"/>
            <a:ext cx="6410225" cy="5563061"/>
          </a:xfrm>
          <a:prstGeom prst="rect">
            <a:avLst/>
          </a:prstGeom>
        </p:spPr>
        <p:txBody>
          <a:bodyPr wrap="square">
            <a:spAutoFit/>
          </a:bodyPr>
          <a:lstStyle/>
          <a:p>
            <a:pPr algn="justLow" rtl="1">
              <a:lnSpc>
                <a:spcPct val="200000"/>
              </a:lnSpc>
            </a:pPr>
            <a:r>
              <a:rPr lang="fa-IR" b="1" dirty="0">
                <a:cs typeface="B Nazanin" panose="00000400000000000000" pitchFamily="2" charset="-78"/>
              </a:rPr>
              <a:t>بعد از شهادت برادرش حمید و برخی از یارانش،  روح در کالبد ناآرامش قرار نداشت و معلوم بود که به زودی به جمع آنان خواهد پیوست.  پانزده روز قبل از عملیات بدر به مشهد مقدس مشرف شد و با تضرع از آقاعلی بن موسی الرضا ع. خواسته بود که خداوند توفیق شهادت را نصیبش کند.  سپس خدمت امام خمینی ره و رهبر انقلاب رسید و با گریه و اصرار و التماس درخواست کرد که برای شهادتش دعا کنند.</a:t>
            </a:r>
          </a:p>
          <a:p>
            <a:pPr algn="justLow" rtl="1">
              <a:lnSpc>
                <a:spcPct val="200000"/>
              </a:lnSpc>
            </a:pPr>
            <a:r>
              <a:rPr lang="fa-IR" b="1" dirty="0">
                <a:cs typeface="B Nazanin" panose="00000400000000000000" pitchFamily="2" charset="-78"/>
              </a:rPr>
              <a:t>مهدی باکری فرماندهی عملیات بدر را به عهده گرفت.  به خاطر شرایط حساس عملیات،  طبق معمول،  به خطرناکترین صحنههای کارزار وارد شد و در حالی که رزمندگان لشکر را در شرق دجله از نزدیک هدایت  میکرد،  تلاش  میکرد تا مواضع تصرف شده را در مقابل پاتک های دشمن تثبیت کند.</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CC59C775-4B87-6D04-D474-E64F3E43204B}"/>
              </a:ext>
            </a:extLst>
          </p:cNvPr>
          <p:cNvSpPr/>
          <p:nvPr/>
        </p:nvSpPr>
        <p:spPr>
          <a:xfrm>
            <a:off x="3478490" y="257971"/>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60302A6-2B45-F1B6-8EF3-D716BDF2DC25}"/>
              </a:ext>
            </a:extLst>
          </p:cNvPr>
          <p:cNvSpPr/>
          <p:nvPr/>
        </p:nvSpPr>
        <p:spPr>
          <a:xfrm>
            <a:off x="3478490" y="305106"/>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شهادت</a:t>
            </a:r>
          </a:p>
        </p:txBody>
      </p:sp>
      <p:sp>
        <p:nvSpPr>
          <p:cNvPr id="7" name="Rectangle 6">
            <a:extLst>
              <a:ext uri="{FF2B5EF4-FFF2-40B4-BE49-F238E27FC236}">
                <a16:creationId xmlns:a16="http://schemas.microsoft.com/office/drawing/2014/main" id="{3E9A5600-9188-DA2D-8197-5910478F50F5}"/>
              </a:ext>
            </a:extLst>
          </p:cNvPr>
          <p:cNvSpPr/>
          <p:nvPr/>
        </p:nvSpPr>
        <p:spPr>
          <a:xfrm>
            <a:off x="8585192" y="1714605"/>
            <a:ext cx="2216208" cy="4005004"/>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92390F5-B9E2-3859-13F9-4A99B6208C03}"/>
              </a:ext>
            </a:extLst>
          </p:cNvPr>
          <p:cNvPicPr>
            <a:picLocks noChangeAspect="1"/>
          </p:cNvPicPr>
          <p:nvPr/>
        </p:nvPicPr>
        <p:blipFill rotWithShape="1">
          <a:blip r:embed="rId2"/>
          <a:srcRect l="3121" b="12131"/>
          <a:stretch/>
        </p:blipFill>
        <p:spPr>
          <a:xfrm>
            <a:off x="9443031" y="889881"/>
            <a:ext cx="2371895" cy="3387428"/>
          </a:xfrm>
          <a:prstGeom prst="rect">
            <a:avLst/>
          </a:prstGeom>
        </p:spPr>
      </p:pic>
      <p:pic>
        <p:nvPicPr>
          <p:cNvPr id="9" name="Picture 8">
            <a:extLst>
              <a:ext uri="{FF2B5EF4-FFF2-40B4-BE49-F238E27FC236}">
                <a16:creationId xmlns:a16="http://schemas.microsoft.com/office/drawing/2014/main" id="{A5609032-8A67-B478-AE75-176CCC3B0536}"/>
              </a:ext>
            </a:extLst>
          </p:cNvPr>
          <p:cNvPicPr>
            <a:picLocks noChangeAspect="1"/>
          </p:cNvPicPr>
          <p:nvPr/>
        </p:nvPicPr>
        <p:blipFill>
          <a:blip r:embed="rId3"/>
          <a:stretch>
            <a:fillRect/>
          </a:stretch>
        </p:blipFill>
        <p:spPr>
          <a:xfrm>
            <a:off x="7594884" y="3792159"/>
            <a:ext cx="2066235" cy="2942820"/>
          </a:xfrm>
          <a:prstGeom prst="rect">
            <a:avLst/>
          </a:prstGeom>
        </p:spPr>
      </p:pic>
      <p:pic>
        <p:nvPicPr>
          <p:cNvPr id="10" name="Picture 9">
            <a:extLst>
              <a:ext uri="{FF2B5EF4-FFF2-40B4-BE49-F238E27FC236}">
                <a16:creationId xmlns:a16="http://schemas.microsoft.com/office/drawing/2014/main" id="{C3456173-F404-D808-000E-145DBF263E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3887" y="2014903"/>
            <a:ext cx="2262555" cy="1414097"/>
          </a:xfrm>
          <a:prstGeom prst="rect">
            <a:avLst/>
          </a:prstGeom>
        </p:spPr>
      </p:pic>
    </p:spTree>
    <p:extLst>
      <p:ext uri="{BB962C8B-B14F-4D97-AF65-F5344CB8AC3E}">
        <p14:creationId xmlns:p14="http://schemas.microsoft.com/office/powerpoint/2010/main" val="1842527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6364" y="1253842"/>
            <a:ext cx="4976851"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این عملیات گسترده با رمز یا فاطمه الزهرا  در محور هور الهویزه در تاریخ ۱۳ اسفند ۱۳۶۳ با محوریت سپاه و فرماندهی شهید باکری انجام شد.  چندین لشکر نیروی زمینی ارتش جمهوری اسلامی ایران و سپاه پاسداران از جمله لشکر ۲۱ و ۲۸ پیاده،  تیپ ۵۵ هوابرد،  لشکر ۳۱ عاشورای آذربایجان و سپاه اصفهان و خوزستان در این عملیات شرکت داشتند.  رزمندگان در پیشروی اولیه از جزایر مجنون موفق به گرفتن پاسگاه ترابه و تسخیر بخشی از بزرگراه بغداد-بصره شدند.</a:t>
            </a:r>
            <a:endParaRPr lang="fa-IR" b="1" dirty="0">
              <a:effectLst/>
              <a:cs typeface="B Nazanin" panose="00000400000000000000" pitchFamily="2" charset="-78"/>
            </a:endParaRPr>
          </a:p>
        </p:txBody>
      </p:sp>
      <p:sp>
        <p:nvSpPr>
          <p:cNvPr id="4" name="Rectangle 3">
            <a:extLst>
              <a:ext uri="{FF2B5EF4-FFF2-40B4-BE49-F238E27FC236}">
                <a16:creationId xmlns:a16="http://schemas.microsoft.com/office/drawing/2014/main" id="{4C1ACC87-3561-879B-9E4D-639A0E17B739}"/>
              </a:ext>
            </a:extLst>
          </p:cNvPr>
          <p:cNvSpPr/>
          <p:nvPr/>
        </p:nvSpPr>
        <p:spPr>
          <a:xfrm>
            <a:off x="6956981" y="132052"/>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536CACD-3984-8AB0-9EBA-B1F8E9AF148C}"/>
              </a:ext>
            </a:extLst>
          </p:cNvPr>
          <p:cNvSpPr/>
          <p:nvPr/>
        </p:nvSpPr>
        <p:spPr>
          <a:xfrm>
            <a:off x="6956981" y="179187"/>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شهادت</a:t>
            </a:r>
          </a:p>
        </p:txBody>
      </p:sp>
      <p:sp>
        <p:nvSpPr>
          <p:cNvPr id="6" name="Rectangle 5">
            <a:extLst>
              <a:ext uri="{FF2B5EF4-FFF2-40B4-BE49-F238E27FC236}">
                <a16:creationId xmlns:a16="http://schemas.microsoft.com/office/drawing/2014/main" id="{9DB8F58D-4D5B-4483-394C-1EFED3EE97BF}"/>
              </a:ext>
            </a:extLst>
          </p:cNvPr>
          <p:cNvSpPr/>
          <p:nvPr/>
        </p:nvSpPr>
        <p:spPr>
          <a:xfrm>
            <a:off x="6315959" y="2903456"/>
            <a:ext cx="5876041" cy="3775357"/>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9E711EC-406C-54BE-4C55-F6389773CCA0}"/>
              </a:ext>
            </a:extLst>
          </p:cNvPr>
          <p:cNvPicPr>
            <a:picLocks noChangeAspect="1"/>
          </p:cNvPicPr>
          <p:nvPr/>
        </p:nvPicPr>
        <p:blipFill>
          <a:blip r:embed="rId2"/>
          <a:stretch>
            <a:fillRect/>
          </a:stretch>
        </p:blipFill>
        <p:spPr>
          <a:xfrm>
            <a:off x="7263374" y="1713518"/>
            <a:ext cx="4928626" cy="4089711"/>
          </a:xfrm>
          <a:prstGeom prst="rect">
            <a:avLst/>
          </a:prstGeom>
        </p:spPr>
      </p:pic>
    </p:spTree>
    <p:extLst>
      <p:ext uri="{BB962C8B-B14F-4D97-AF65-F5344CB8AC3E}">
        <p14:creationId xmlns:p14="http://schemas.microsoft.com/office/powerpoint/2010/main" val="17083611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0152" y="1268458"/>
            <a:ext cx="4524867"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سرانجام این فرمانده دلاور در عملیات بدر در تاریخ ۲۵ اسفند ۱۳۶۳،  در نبردی دلیرانه،  براثر اصابت تیر مستقیم مزدوران بعثی،  ندای حق را لبیک گفت و به لقای معشوق نایل گردید.  هنگامی که پیکر مطهرش را از طریق آبهای هورالعظیم انتقال  میدادند،  قایق حامل پیکر وی،  مورد هدف آرپی جی دشمن قرار گرفت و قطره ناب وجودش به دریا پیوست.</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A7A68C59-8AC5-3035-687E-2E84006055D0}"/>
              </a:ext>
            </a:extLst>
          </p:cNvPr>
          <p:cNvSpPr/>
          <p:nvPr/>
        </p:nvSpPr>
        <p:spPr>
          <a:xfrm>
            <a:off x="355075" y="320587"/>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3EF6881-04E9-DBE5-BD4A-F292ADC83624}"/>
              </a:ext>
            </a:extLst>
          </p:cNvPr>
          <p:cNvSpPr/>
          <p:nvPr/>
        </p:nvSpPr>
        <p:spPr>
          <a:xfrm>
            <a:off x="355075" y="367722"/>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شهادت</a:t>
            </a:r>
          </a:p>
        </p:txBody>
      </p:sp>
      <p:sp>
        <p:nvSpPr>
          <p:cNvPr id="8" name="Rectangle 7">
            <a:extLst>
              <a:ext uri="{FF2B5EF4-FFF2-40B4-BE49-F238E27FC236}">
                <a16:creationId xmlns:a16="http://schemas.microsoft.com/office/drawing/2014/main" id="{FCE3B113-B530-4179-70E2-F473349843C6}"/>
              </a:ext>
            </a:extLst>
          </p:cNvPr>
          <p:cNvSpPr/>
          <p:nvPr/>
        </p:nvSpPr>
        <p:spPr>
          <a:xfrm>
            <a:off x="7592215" y="867266"/>
            <a:ext cx="2639505" cy="4769963"/>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D382CC7-9E08-0F87-EC88-2565D74A8210}"/>
              </a:ext>
            </a:extLst>
          </p:cNvPr>
          <p:cNvPicPr>
            <a:picLocks noChangeAspect="1"/>
          </p:cNvPicPr>
          <p:nvPr/>
        </p:nvPicPr>
        <p:blipFill rotWithShape="1">
          <a:blip r:embed="rId2"/>
          <a:srcRect l="3121" b="12131"/>
          <a:stretch/>
        </p:blipFill>
        <p:spPr>
          <a:xfrm>
            <a:off x="8450055" y="160500"/>
            <a:ext cx="2824928" cy="4034429"/>
          </a:xfrm>
          <a:prstGeom prst="rect">
            <a:avLst/>
          </a:prstGeom>
        </p:spPr>
      </p:pic>
      <p:pic>
        <p:nvPicPr>
          <p:cNvPr id="10" name="Picture 9">
            <a:extLst>
              <a:ext uri="{FF2B5EF4-FFF2-40B4-BE49-F238E27FC236}">
                <a16:creationId xmlns:a16="http://schemas.microsoft.com/office/drawing/2014/main" id="{CF705A6F-EC6C-945B-C595-020436D69A13}"/>
              </a:ext>
            </a:extLst>
          </p:cNvPr>
          <p:cNvPicPr>
            <a:picLocks noChangeAspect="1"/>
          </p:cNvPicPr>
          <p:nvPr/>
        </p:nvPicPr>
        <p:blipFill>
          <a:blip r:embed="rId3"/>
          <a:stretch>
            <a:fillRect/>
          </a:stretch>
        </p:blipFill>
        <p:spPr>
          <a:xfrm>
            <a:off x="6601908" y="3147698"/>
            <a:ext cx="2460888" cy="3504901"/>
          </a:xfrm>
          <a:prstGeom prst="rect">
            <a:avLst/>
          </a:prstGeom>
        </p:spPr>
      </p:pic>
    </p:spTree>
    <p:extLst>
      <p:ext uri="{BB962C8B-B14F-4D97-AF65-F5344CB8AC3E}">
        <p14:creationId xmlns:p14="http://schemas.microsoft.com/office/powerpoint/2010/main" val="1963805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8B6FB786-35DE-EA68-C958-1F49F12E05B7}"/>
              </a:ext>
            </a:extLst>
          </p:cNvPr>
          <p:cNvSpPr/>
          <p:nvPr/>
        </p:nvSpPr>
        <p:spPr>
          <a:xfrm>
            <a:off x="693332" y="558448"/>
            <a:ext cx="3613229" cy="5502999"/>
          </a:xfrm>
          <a:prstGeom prst="roundRect">
            <a:avLst>
              <a:gd name="adj" fmla="val 0"/>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708816" y="1602786"/>
            <a:ext cx="5957740"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تحصیلات ابتدایی و متوسطه را در ارومیه به پایان رساند و در دوره </a:t>
            </a:r>
            <a:r>
              <a:rPr lang="fa-IR" b="1" dirty="0">
                <a:solidFill>
                  <a:srgbClr val="3B4E1D"/>
                </a:solidFill>
                <a:cs typeface="B Nazanin" panose="00000400000000000000" pitchFamily="2" charset="-78"/>
              </a:rPr>
              <a:t>دبیرستان</a:t>
            </a:r>
            <a:r>
              <a:rPr lang="fa-IR" b="1" dirty="0">
                <a:cs typeface="B Nazanin" panose="00000400000000000000" pitchFamily="2" charset="-78"/>
              </a:rPr>
              <a:t> همزمان با شهادت برادرش علی باکری به دست ساواک وارد جریانات سیاسی شد.</a:t>
            </a:r>
          </a:p>
          <a:p>
            <a:pPr algn="justLow" rtl="1">
              <a:lnSpc>
                <a:spcPct val="250000"/>
              </a:lnSpc>
            </a:pPr>
            <a:r>
              <a:rPr lang="fa-IR" b="1" dirty="0">
                <a:cs typeface="B Nazanin" panose="00000400000000000000" pitchFamily="2" charset="-78"/>
              </a:rPr>
              <a:t>پس از اخذ دیپلم با وجود آنکه از شهادت برادرش بسیار متاثر و متالم بود، به دانشگاه راه یافت و در رشته مهندسی مکانیک مشغول تحصیل شد. از ابتدای ورود به دانشگاه تبریز یکی از افراد مبارز این دانشگاه بود. او برادرش حمید را نیز به همراه خود به این شهر آورد.</a:t>
            </a:r>
            <a:endParaRPr lang="en-US" b="1" dirty="0">
              <a:cs typeface="B Nazanin" panose="00000400000000000000" pitchFamily="2" charset="-78"/>
            </a:endParaRPr>
          </a:p>
        </p:txBody>
      </p:sp>
      <p:sp>
        <p:nvSpPr>
          <p:cNvPr id="9" name="Rectangle 8">
            <a:extLst>
              <a:ext uri="{FF2B5EF4-FFF2-40B4-BE49-F238E27FC236}">
                <a16:creationId xmlns:a16="http://schemas.microsoft.com/office/drawing/2014/main" id="{78D213A1-E16E-8A5D-E0BE-2F69D6570518}"/>
              </a:ext>
            </a:extLst>
          </p:cNvPr>
          <p:cNvSpPr/>
          <p:nvPr/>
        </p:nvSpPr>
        <p:spPr>
          <a:xfrm>
            <a:off x="6956981" y="867342"/>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AC92B89-D0ED-3CA6-14F1-36196097A536}"/>
              </a:ext>
            </a:extLst>
          </p:cNvPr>
          <p:cNvSpPr/>
          <p:nvPr/>
        </p:nvSpPr>
        <p:spPr>
          <a:xfrm>
            <a:off x="6956981" y="914477"/>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تحصیلات</a:t>
            </a:r>
            <a:endParaRPr lang="fa-IR" sz="3200" dirty="0">
              <a:solidFill>
                <a:schemeClr val="bg1"/>
              </a:solidFill>
              <a:cs typeface="B Titr" panose="00000700000000000000" pitchFamily="2" charset="-78"/>
            </a:endParaRPr>
          </a:p>
        </p:txBody>
      </p:sp>
      <p:pic>
        <p:nvPicPr>
          <p:cNvPr id="14" name="Picture 13">
            <a:extLst>
              <a:ext uri="{FF2B5EF4-FFF2-40B4-BE49-F238E27FC236}">
                <a16:creationId xmlns:a16="http://schemas.microsoft.com/office/drawing/2014/main" id="{457279B3-E2DD-7C59-2C86-51311847C3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0069"/>
            <a:ext cx="4058203" cy="5698580"/>
          </a:xfrm>
          <a:prstGeom prst="rect">
            <a:avLst/>
          </a:prstGeom>
        </p:spPr>
      </p:pic>
    </p:spTree>
    <p:extLst>
      <p:ext uri="{BB962C8B-B14F-4D97-AF65-F5344CB8AC3E}">
        <p14:creationId xmlns:p14="http://schemas.microsoft.com/office/powerpoint/2010/main" val="1408594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9301" y="1374591"/>
            <a:ext cx="10633435" cy="4108817"/>
          </a:xfrm>
          <a:prstGeom prst="rect">
            <a:avLst/>
          </a:prstGeom>
        </p:spPr>
        <p:txBody>
          <a:bodyPr wrap="square">
            <a:spAutoFit/>
          </a:bodyPr>
          <a:lstStyle/>
          <a:p>
            <a:pPr algn="ctr" rtl="1">
              <a:lnSpc>
                <a:spcPct val="300000"/>
              </a:lnSpc>
            </a:pPr>
            <a:r>
              <a:rPr lang="fa-IR" b="1" dirty="0">
                <a:cs typeface="B Nazanin" panose="00000400000000000000" pitchFamily="2" charset="-78"/>
              </a:rPr>
              <a:t>یا الله، ‌یا محمد، یا علی، ‌یا فاطمه زهرا، ‌یا حسن، یا حسین، ‌یا مهدی (عج) وتو ای ولی مان یا روح الله و شما ای پیروان صادق شهیدان.</a:t>
            </a:r>
          </a:p>
          <a:p>
            <a:pPr algn="ctr" rtl="1">
              <a:lnSpc>
                <a:spcPct val="300000"/>
              </a:lnSpc>
            </a:pPr>
            <a:r>
              <a:rPr lang="fa-IR" b="1" dirty="0">
                <a:cs typeface="B Nazanin" panose="00000400000000000000" pitchFamily="2" charset="-78"/>
              </a:rPr>
              <a:t>خدایا چگونه وصیت نامه بنویسم در حالی که سراپا گناه و معصیت و نافرمانی‌ام. گرچه از رحمت و بخشش تو ناامید نیستم ولی ترسم از این است که نیامرزیده از دنیا بروم. می‌ترسم رفتنم خالص نباشد و پذیرفته درگاهت نشوم. یا رب العفو، خدایا نمیرم در حالی از ما راضی نباشی. ای وای که سیه روز خواهم بود. خدایا چقدر دوست داشتنی و پرستیدنی هستی! هیهات که نفهمیدم. یا اباعبدالله شفاعت! آه چقدر لذت بخش است انسان آماده باشد برای دیدار ربش، و چه کنم که تهیدستم، خدایا تو قبولم کن.</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F60F211A-D199-5EF8-027C-215A96F9572E}"/>
              </a:ext>
            </a:extLst>
          </p:cNvPr>
          <p:cNvSpPr/>
          <p:nvPr/>
        </p:nvSpPr>
        <p:spPr>
          <a:xfrm>
            <a:off x="3478490" y="257971"/>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B4265D9-2EFD-A19C-9957-F0FF8676FFAB}"/>
              </a:ext>
            </a:extLst>
          </p:cNvPr>
          <p:cNvSpPr/>
          <p:nvPr/>
        </p:nvSpPr>
        <p:spPr>
          <a:xfrm>
            <a:off x="3478490" y="305106"/>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وصیت نامه</a:t>
            </a:r>
          </a:p>
        </p:txBody>
      </p:sp>
    </p:spTree>
    <p:extLst>
      <p:ext uri="{BB962C8B-B14F-4D97-AF65-F5344CB8AC3E}">
        <p14:creationId xmlns:p14="http://schemas.microsoft.com/office/powerpoint/2010/main" val="2594655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8E6140-64CF-6FC4-750C-5FF0BF18ABB3}"/>
              </a:ext>
            </a:extLst>
          </p:cNvPr>
          <p:cNvSpPr/>
          <p:nvPr/>
        </p:nvSpPr>
        <p:spPr>
          <a:xfrm>
            <a:off x="707010" y="2253006"/>
            <a:ext cx="5005633" cy="4430598"/>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18474" y="980464"/>
            <a:ext cx="11397618" cy="1685077"/>
          </a:xfrm>
          <a:prstGeom prst="rect">
            <a:avLst/>
          </a:prstGeom>
          <a:ln>
            <a:noFill/>
          </a:ln>
        </p:spPr>
        <p:txBody>
          <a:bodyPr wrap="square">
            <a:spAutoFit/>
          </a:bodyPr>
          <a:lstStyle/>
          <a:p>
            <a:pPr algn="justLow" rtl="1">
              <a:lnSpc>
                <a:spcPct val="200000"/>
              </a:lnSpc>
            </a:pPr>
            <a:r>
              <a:rPr lang="fa-IR" b="1" dirty="0">
                <a:cs typeface="B Nazanin" panose="00000400000000000000" pitchFamily="2" charset="-78"/>
              </a:rPr>
              <a:t>سلام بر روح خدا، نجات دهنده ما از عصر حاضر، عصر ظلم وستم، عصر کفر و الحاد، ‌عصر مظلومیت اسلام وپیروان واقعی اش. عزیزانم شبانه روز باید شکرگزار خدا باشیم که سرباز راستین صادق این نعمت شویم و باید خطر وسوسه‌های درونی و دنیافریبی را شناخته و بر حذر باشیم که صدق نیت و خلوص در عمل، تنها چاره ساز است.</a:t>
            </a:r>
          </a:p>
        </p:txBody>
      </p:sp>
      <p:pic>
        <p:nvPicPr>
          <p:cNvPr id="4" name="Picture 3"/>
          <p:cNvPicPr>
            <a:picLocks noChangeAspect="1"/>
          </p:cNvPicPr>
          <p:nvPr/>
        </p:nvPicPr>
        <p:blipFill>
          <a:blip r:embed="rId2"/>
          <a:stretch>
            <a:fillRect/>
          </a:stretch>
        </p:blipFill>
        <p:spPr>
          <a:xfrm>
            <a:off x="0" y="2629395"/>
            <a:ext cx="5373279" cy="3761296"/>
          </a:xfrm>
          <a:prstGeom prst="rect">
            <a:avLst/>
          </a:prstGeom>
        </p:spPr>
      </p:pic>
      <p:sp>
        <p:nvSpPr>
          <p:cNvPr id="5" name="Rectangle 4"/>
          <p:cNvSpPr/>
          <p:nvPr/>
        </p:nvSpPr>
        <p:spPr>
          <a:xfrm>
            <a:off x="5820092" y="2905017"/>
            <a:ext cx="6096000" cy="2308324"/>
          </a:xfrm>
          <a:prstGeom prst="rect">
            <a:avLst/>
          </a:prstGeom>
        </p:spPr>
        <p:txBody>
          <a:bodyPr>
            <a:spAutoFit/>
          </a:bodyPr>
          <a:lstStyle/>
          <a:p>
            <a:pPr algn="justLow" rtl="1">
              <a:lnSpc>
                <a:spcPct val="200000"/>
              </a:lnSpc>
            </a:pPr>
            <a:r>
              <a:rPr lang="fa-IR" b="1" dirty="0">
                <a:cs typeface="B Nazanin" panose="00000400000000000000" pitchFamily="2" charset="-78"/>
              </a:rPr>
              <a:t>ای عاشقان اباعبدالله بایستی شهادت را در آغوش گرفت، گونه‌ها بایستی از شوقش سرخ شود و ضربان قلب تندتر بزند. بایستی محتوای فرامین امام را درک و عمل کنیم تا بلکه قدری از تکلیف خود را در شکر گزاری بجا آورده باشیم.</a:t>
            </a:r>
          </a:p>
        </p:txBody>
      </p:sp>
      <p:sp>
        <p:nvSpPr>
          <p:cNvPr id="7" name="Rectangle 6">
            <a:extLst>
              <a:ext uri="{FF2B5EF4-FFF2-40B4-BE49-F238E27FC236}">
                <a16:creationId xmlns:a16="http://schemas.microsoft.com/office/drawing/2014/main" id="{C7642DD2-32BF-0610-8BA0-646DF4BEA994}"/>
              </a:ext>
            </a:extLst>
          </p:cNvPr>
          <p:cNvSpPr/>
          <p:nvPr/>
        </p:nvSpPr>
        <p:spPr>
          <a:xfrm>
            <a:off x="6681073" y="181996"/>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019F2D6-EF79-A37C-E752-292341B529C5}"/>
              </a:ext>
            </a:extLst>
          </p:cNvPr>
          <p:cNvSpPr/>
          <p:nvPr/>
        </p:nvSpPr>
        <p:spPr>
          <a:xfrm>
            <a:off x="6681073" y="229131"/>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وصیت نامه</a:t>
            </a:r>
          </a:p>
        </p:txBody>
      </p:sp>
    </p:spTree>
    <p:extLst>
      <p:ext uri="{BB962C8B-B14F-4D97-AF65-F5344CB8AC3E}">
        <p14:creationId xmlns:p14="http://schemas.microsoft.com/office/powerpoint/2010/main" val="2120956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5896" y="1039927"/>
            <a:ext cx="5235019" cy="5563061"/>
          </a:xfrm>
          <a:prstGeom prst="rect">
            <a:avLst/>
          </a:prstGeom>
        </p:spPr>
        <p:txBody>
          <a:bodyPr wrap="square">
            <a:spAutoFit/>
          </a:bodyPr>
          <a:lstStyle/>
          <a:p>
            <a:pPr algn="justLow" rtl="1">
              <a:lnSpc>
                <a:spcPct val="200000"/>
              </a:lnSpc>
            </a:pPr>
            <a:r>
              <a:rPr lang="fa-IR" b="1" dirty="0">
                <a:cs typeface="B Nazanin" panose="00000400000000000000" pitchFamily="2" charset="-78"/>
              </a:rPr>
              <a:t>وصیت به مادرم وخواهران و برادرانم و اهل فامیل: بدانید اسلام تنها راه نجات و سعادت ماست، همیشه به یاد خدا باشید و فرامین خدا را عمل کنید، ‌ پشتیبان و از ته قلب مقلد امام باشید، ‌اهمیّت زیاد به دعاها و مجالس یاد اباعبدالله و شهداء بدهید که راه سعادت و توشه آخرت است. همواره تربیت حسینی و زینبی بیابید و رسالت آنها را رسالت خود بدانید و فرزندان خود را نیز همانگونه تربیت کنید تا سربازانی با ایمان و عاشق شهادت و علمدارانی صالح وارث حضرت ابولفضل برای اسلام ببار آیند. از همه کسانی که از من رنجیده‌اند و حقی بر گردن من دارند طلب بخشش دارم و امید دارم خداوند مرا با گناهان بسیار بیامرزد.</a:t>
            </a:r>
          </a:p>
        </p:txBody>
      </p:sp>
      <p:sp>
        <p:nvSpPr>
          <p:cNvPr id="3" name="Rectangle 2">
            <a:extLst>
              <a:ext uri="{FF2B5EF4-FFF2-40B4-BE49-F238E27FC236}">
                <a16:creationId xmlns:a16="http://schemas.microsoft.com/office/drawing/2014/main" id="{5BBC236E-137B-F041-BF77-73FDA3046754}"/>
              </a:ext>
            </a:extLst>
          </p:cNvPr>
          <p:cNvSpPr/>
          <p:nvPr/>
        </p:nvSpPr>
        <p:spPr>
          <a:xfrm>
            <a:off x="6645897" y="314062"/>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4F50AE9-304E-4753-4837-05068CE20E10}"/>
              </a:ext>
            </a:extLst>
          </p:cNvPr>
          <p:cNvSpPr/>
          <p:nvPr/>
        </p:nvSpPr>
        <p:spPr>
          <a:xfrm>
            <a:off x="6645897" y="361197"/>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وصیت نامه</a:t>
            </a:r>
          </a:p>
        </p:txBody>
      </p:sp>
      <p:sp>
        <p:nvSpPr>
          <p:cNvPr id="8" name="Rectangle 7">
            <a:extLst>
              <a:ext uri="{FF2B5EF4-FFF2-40B4-BE49-F238E27FC236}">
                <a16:creationId xmlns:a16="http://schemas.microsoft.com/office/drawing/2014/main" id="{484530DB-AA2D-A649-BFA1-FA5FC0552869}"/>
              </a:ext>
            </a:extLst>
          </p:cNvPr>
          <p:cNvSpPr/>
          <p:nvPr/>
        </p:nvSpPr>
        <p:spPr>
          <a:xfrm>
            <a:off x="619026" y="2187019"/>
            <a:ext cx="5476974" cy="2950590"/>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9507C79-2CE1-3513-BD70-182DC91D6B58}"/>
              </a:ext>
            </a:extLst>
          </p:cNvPr>
          <p:cNvPicPr>
            <a:picLocks noChangeAspect="1"/>
          </p:cNvPicPr>
          <p:nvPr/>
        </p:nvPicPr>
        <p:blipFill>
          <a:blip r:embed="rId2"/>
          <a:stretch>
            <a:fillRect/>
          </a:stretch>
        </p:blipFill>
        <p:spPr>
          <a:xfrm>
            <a:off x="449345" y="559787"/>
            <a:ext cx="3912122" cy="2725445"/>
          </a:xfrm>
          <a:prstGeom prst="rect">
            <a:avLst/>
          </a:prstGeom>
        </p:spPr>
      </p:pic>
      <p:pic>
        <p:nvPicPr>
          <p:cNvPr id="10" name="Picture 9">
            <a:extLst>
              <a:ext uri="{FF2B5EF4-FFF2-40B4-BE49-F238E27FC236}">
                <a16:creationId xmlns:a16="http://schemas.microsoft.com/office/drawing/2014/main" id="{B17EC544-9562-6F87-8D3B-5C5E152CBD94}"/>
              </a:ext>
            </a:extLst>
          </p:cNvPr>
          <p:cNvPicPr>
            <a:picLocks noChangeAspect="1"/>
          </p:cNvPicPr>
          <p:nvPr/>
        </p:nvPicPr>
        <p:blipFill>
          <a:blip r:embed="rId3"/>
          <a:stretch>
            <a:fillRect/>
          </a:stretch>
        </p:blipFill>
        <p:spPr>
          <a:xfrm>
            <a:off x="1570152" y="3640513"/>
            <a:ext cx="3875398" cy="2695408"/>
          </a:xfrm>
          <a:prstGeom prst="rect">
            <a:avLst/>
          </a:prstGeom>
        </p:spPr>
      </p:pic>
    </p:spTree>
    <p:extLst>
      <p:ext uri="{BB962C8B-B14F-4D97-AF65-F5344CB8AC3E}">
        <p14:creationId xmlns:p14="http://schemas.microsoft.com/office/powerpoint/2010/main" val="4559841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67168" y="340878"/>
            <a:ext cx="6052618" cy="400110"/>
          </a:xfrm>
          <a:prstGeom prst="rect">
            <a:avLst/>
          </a:prstGeom>
        </p:spPr>
        <p:txBody>
          <a:bodyPr wrap="square">
            <a:spAutoFit/>
          </a:bodyPr>
          <a:lstStyle/>
          <a:p>
            <a:pPr algn="r" rtl="1"/>
            <a:r>
              <a:rPr lang="fa-IR" sz="2000" b="1" dirty="0">
                <a:cs typeface="B Titr" panose="00000700000000000000" pitchFamily="2" charset="-78"/>
              </a:rPr>
              <a:t>منابع : </a:t>
            </a:r>
            <a:endParaRPr lang="fa-IR" sz="2000" dirty="0">
              <a:cs typeface="B Titr" panose="00000700000000000000" pitchFamily="2" charset="-78"/>
            </a:endParaRPr>
          </a:p>
        </p:txBody>
      </p:sp>
      <p:sp>
        <p:nvSpPr>
          <p:cNvPr id="4" name="Rectangle 3"/>
          <p:cNvSpPr/>
          <p:nvPr/>
        </p:nvSpPr>
        <p:spPr>
          <a:xfrm>
            <a:off x="291439" y="1415535"/>
            <a:ext cx="3790367" cy="2308324"/>
          </a:xfrm>
          <a:prstGeom prst="rect">
            <a:avLst/>
          </a:prstGeom>
        </p:spPr>
        <p:txBody>
          <a:bodyPr wrap="square">
            <a:spAutoFit/>
          </a:bodyPr>
          <a:lstStyle/>
          <a:p>
            <a:pPr>
              <a:lnSpc>
                <a:spcPct val="200000"/>
              </a:lnSpc>
            </a:pPr>
            <a:r>
              <a:rPr lang="en-US" dirty="0">
                <a:latin typeface="Times New Roman" panose="02020603050405020304" pitchFamily="18" charset="0"/>
                <a:cs typeface="Times New Roman" panose="02020603050405020304" pitchFamily="18" charset="0"/>
              </a:rPr>
              <a:t>https://www.tabnak.ir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https://defapress.ir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https://fa.wikifeqh.ir</a:t>
            </a:r>
            <a:endParaRPr lang="fa-IR"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https://www.isna.ir</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4911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A0D1D8-9876-4329-DCBE-8E003E1A0389}"/>
              </a:ext>
            </a:extLst>
          </p:cNvPr>
          <p:cNvSpPr/>
          <p:nvPr/>
        </p:nvSpPr>
        <p:spPr>
          <a:xfrm>
            <a:off x="5571241" y="2347276"/>
            <a:ext cx="4358325" cy="1640262"/>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15E7016-1530-B0FD-97CB-5BFBA7C5A131}"/>
              </a:ext>
            </a:extLst>
          </p:cNvPr>
          <p:cNvSpPr/>
          <p:nvPr/>
        </p:nvSpPr>
        <p:spPr>
          <a:xfrm>
            <a:off x="2187019" y="2637646"/>
            <a:ext cx="7742548" cy="923330"/>
          </a:xfrm>
          <a:prstGeom prst="rect">
            <a:avLst/>
          </a:prstGeom>
        </p:spPr>
        <p:txBody>
          <a:bodyPr wrap="square">
            <a:spAutoFit/>
          </a:bodyPr>
          <a:lstStyle/>
          <a:p>
            <a:pPr algn="ctr" rtl="1"/>
            <a:r>
              <a:rPr lang="fa-IR" sz="5400" b="1" dirty="0">
                <a:cs typeface="B Titr" panose="00000700000000000000" pitchFamily="2" charset="-78"/>
              </a:rPr>
              <a:t>جهت شادی روح شهید صلوات</a:t>
            </a:r>
            <a:endParaRPr lang="en-US" sz="5400" b="1" dirty="0">
              <a:cs typeface="B Titr" panose="00000700000000000000" pitchFamily="2" charset="-78"/>
            </a:endParaRPr>
          </a:p>
        </p:txBody>
      </p:sp>
    </p:spTree>
    <p:extLst>
      <p:ext uri="{BB962C8B-B14F-4D97-AF65-F5344CB8AC3E}">
        <p14:creationId xmlns:p14="http://schemas.microsoft.com/office/powerpoint/2010/main" val="38714435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ABF390B-D1BA-FEA2-1490-B07A88B392DA}"/>
              </a:ext>
            </a:extLst>
          </p:cNvPr>
          <p:cNvSpPr/>
          <p:nvPr/>
        </p:nvSpPr>
        <p:spPr>
          <a:xfrm>
            <a:off x="7324627" y="2073897"/>
            <a:ext cx="3927834" cy="4288959"/>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67647" y="1140720"/>
            <a:ext cx="5354423"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باکری در طول فعالیتهای سیاسی خود طبق اسناد محرمانه به دست آمده از طرف سازمان امنیت آذربایجان شرقی ساواک تحت کنترل و مراقبت بود. پس از مدتی حمید را برای برقراری ارتباط با سایر مبارزان،  به خارج از کشور فرستاد تا در ارسال سلاح گرم برای مبارزین داخل کشور فعال شود. شهید مهدی باکری در دوره سربازی با تبعیت از اعلامیه حضرت امام خمینی ره -در حالی که در تهران افسر وظیفه بود- از پادگان فرار و به صورت مخفیانه زندگی کرد و فعالیتهای گوناگونی را در جهت پیروزی انقلاب اسلامی نیز انجام داد.</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A30DAAF7-C0E6-27D4-4680-4539BE77721B}"/>
              </a:ext>
            </a:extLst>
          </p:cNvPr>
          <p:cNvSpPr/>
          <p:nvPr/>
        </p:nvSpPr>
        <p:spPr>
          <a:xfrm>
            <a:off x="6956981" y="867342"/>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8E0D562-63AA-FE4E-014B-DCCE8C2FB9D7}"/>
              </a:ext>
            </a:extLst>
          </p:cNvPr>
          <p:cNvSpPr/>
          <p:nvPr/>
        </p:nvSpPr>
        <p:spPr>
          <a:xfrm>
            <a:off x="6956981" y="914477"/>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فعالیت‌های سیاسی- مذهبی</a:t>
            </a:r>
          </a:p>
        </p:txBody>
      </p:sp>
      <p:pic>
        <p:nvPicPr>
          <p:cNvPr id="8" name="Picture 7">
            <a:extLst>
              <a:ext uri="{FF2B5EF4-FFF2-40B4-BE49-F238E27FC236}">
                <a16:creationId xmlns:a16="http://schemas.microsoft.com/office/drawing/2014/main" id="{08D3C0E8-F00A-1C3A-AA52-A164A0B99F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0" y="1784258"/>
            <a:ext cx="4572000" cy="3063240"/>
          </a:xfrm>
          <a:prstGeom prst="rect">
            <a:avLst/>
          </a:prstGeom>
        </p:spPr>
      </p:pic>
      <p:pic>
        <p:nvPicPr>
          <p:cNvPr id="10" name="Picture 9">
            <a:extLst>
              <a:ext uri="{FF2B5EF4-FFF2-40B4-BE49-F238E27FC236}">
                <a16:creationId xmlns:a16="http://schemas.microsoft.com/office/drawing/2014/main" id="{DD59786C-3CA9-04B9-EC22-A01D5F5E0A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5714" y="5056160"/>
            <a:ext cx="2251802" cy="1566168"/>
          </a:xfrm>
          <a:prstGeom prst="rect">
            <a:avLst/>
          </a:prstGeom>
        </p:spPr>
      </p:pic>
      <p:pic>
        <p:nvPicPr>
          <p:cNvPr id="12" name="Picture 11">
            <a:extLst>
              <a:ext uri="{FF2B5EF4-FFF2-40B4-BE49-F238E27FC236}">
                <a16:creationId xmlns:a16="http://schemas.microsoft.com/office/drawing/2014/main" id="{1C53FA24-39EF-C5DB-90AD-EC2E4D1C8D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6130" y="5056160"/>
            <a:ext cx="2109443" cy="1582082"/>
          </a:xfrm>
          <a:prstGeom prst="rect">
            <a:avLst/>
          </a:prstGeom>
        </p:spPr>
      </p:pic>
    </p:spTree>
    <p:extLst>
      <p:ext uri="{BB962C8B-B14F-4D97-AF65-F5344CB8AC3E}">
        <p14:creationId xmlns:p14="http://schemas.microsoft.com/office/powerpoint/2010/main" val="225883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4447" y="1639827"/>
            <a:ext cx="6124889" cy="5563061"/>
          </a:xfrm>
          <a:prstGeom prst="rect">
            <a:avLst/>
          </a:prstGeom>
        </p:spPr>
        <p:txBody>
          <a:bodyPr wrap="square">
            <a:spAutoFit/>
          </a:bodyPr>
          <a:lstStyle/>
          <a:p>
            <a:pPr algn="justLow" rtl="1">
              <a:lnSpc>
                <a:spcPct val="200000"/>
              </a:lnSpc>
            </a:pPr>
            <a:r>
              <a:rPr lang="fa-IR" b="1" dirty="0">
                <a:cs typeface="B Nazanin" panose="00000400000000000000" pitchFamily="2" charset="-78"/>
              </a:rPr>
              <a:t>بعد از پیروزی انقلاب و به دنبال تشکیل سپاه پاسداران انقلاب اسلامی،  به عضویت این نهاد در آمد و در سازماندهی و استحکام سپاه ارومیه نقش فعالی را ایفا کرد.  پس از آن بنا به ضرورت،  دادستان دادگاه انقلاب ارومیه شد.  همزمان با خدمت در سپاه،  به مدت ۹ ماه با عنوان شهردار ارومیه نیز خدمات ارزندهای را از خود به یادگار گذاشت.</a:t>
            </a:r>
          </a:p>
          <a:p>
            <a:pPr algn="justLow" rtl="1">
              <a:lnSpc>
                <a:spcPct val="200000"/>
              </a:lnSpc>
            </a:pPr>
            <a:r>
              <a:rPr lang="fa-IR" b="1" dirty="0">
                <a:cs typeface="B Nazanin" panose="00000400000000000000" pitchFamily="2" charset="-78"/>
              </a:rPr>
              <a:t>ازدواج شهید مهدی باکری مصادف با شروع جنگ تحمیلی بود.  مهریه همسرش اسلحه کلت او بود.  دو روز بعد از عقد به جبهه رفت و پس از دو ماه به شهر برگشت و بنا به مصالح منطقه،  با مسئولیت جهاد سازندگی استان،  خدمات ارزندهای برای مردم انجام داد.</a:t>
            </a:r>
          </a:p>
          <a:p>
            <a:pPr algn="justLow" rtl="1">
              <a:lnSpc>
                <a:spcPct val="200000"/>
              </a:lnSpc>
            </a:pPr>
            <a:endParaRPr lang="fa-IR" b="1" dirty="0">
              <a:cs typeface="B Nazanin" panose="00000400000000000000" pitchFamily="2" charset="-78"/>
            </a:endParaRPr>
          </a:p>
        </p:txBody>
      </p:sp>
      <p:sp>
        <p:nvSpPr>
          <p:cNvPr id="6" name="Rectangle 5">
            <a:extLst>
              <a:ext uri="{FF2B5EF4-FFF2-40B4-BE49-F238E27FC236}">
                <a16:creationId xmlns:a16="http://schemas.microsoft.com/office/drawing/2014/main" id="{13B4D8EC-76E5-B6DB-59D6-08C7E7956378}"/>
              </a:ext>
            </a:extLst>
          </p:cNvPr>
          <p:cNvSpPr/>
          <p:nvPr/>
        </p:nvSpPr>
        <p:spPr>
          <a:xfrm>
            <a:off x="1354317" y="848036"/>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098C546-0EA8-C86F-6736-F59505050F8A}"/>
              </a:ext>
            </a:extLst>
          </p:cNvPr>
          <p:cNvSpPr/>
          <p:nvPr/>
        </p:nvSpPr>
        <p:spPr>
          <a:xfrm>
            <a:off x="1354317" y="895171"/>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پس از پیروزی انقلاب اسلامی</a:t>
            </a:r>
          </a:p>
        </p:txBody>
      </p:sp>
      <p:sp>
        <p:nvSpPr>
          <p:cNvPr id="12" name="Rectangle: Rounded Corners 11">
            <a:extLst>
              <a:ext uri="{FF2B5EF4-FFF2-40B4-BE49-F238E27FC236}">
                <a16:creationId xmlns:a16="http://schemas.microsoft.com/office/drawing/2014/main" id="{0154C34C-5452-59B5-801D-27CAA9165B11}"/>
              </a:ext>
            </a:extLst>
          </p:cNvPr>
          <p:cNvSpPr/>
          <p:nvPr/>
        </p:nvSpPr>
        <p:spPr>
          <a:xfrm>
            <a:off x="7177320" y="1580970"/>
            <a:ext cx="5014680" cy="4333699"/>
          </a:xfrm>
          <a:prstGeom prst="roundRect">
            <a:avLst>
              <a:gd name="adj" fmla="val 0"/>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3735F3D-5EAD-2283-A435-5ACF3FC851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8615" y="848036"/>
            <a:ext cx="3846928" cy="5597281"/>
          </a:xfrm>
          <a:prstGeom prst="rect">
            <a:avLst/>
          </a:prstGeom>
        </p:spPr>
      </p:pic>
    </p:spTree>
    <p:extLst>
      <p:ext uri="{BB962C8B-B14F-4D97-AF65-F5344CB8AC3E}">
        <p14:creationId xmlns:p14="http://schemas.microsoft.com/office/powerpoint/2010/main" val="4152962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4ED3E507-CDFA-4459-9CBC-7EFAFF7DD45E}"/>
              </a:ext>
            </a:extLst>
          </p:cNvPr>
          <p:cNvSpPr/>
          <p:nvPr/>
        </p:nvSpPr>
        <p:spPr>
          <a:xfrm>
            <a:off x="1357248" y="1743762"/>
            <a:ext cx="3663899" cy="3563530"/>
          </a:xfrm>
          <a:prstGeom prst="roundRect">
            <a:avLst>
              <a:gd name="adj" fmla="val 0"/>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184742" y="1272696"/>
            <a:ext cx="6835044"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باکری در مدت مسئولیتش به عنوان فرمانده عملیات سپاه ارومیه تلاشهای گستردهای را در برقراری امنیت و پاکسازی منطقه از لوث وجود وابستگان و مزدوران شرق و غرب انجام داد و به رغم فعالیتهای شبان هروزی در مسئولیتهای مختلف،  پس از شروع جنگ تحمیلی،  تکلیف خویش را در جهاد با کفار بعثی و متجاوزین به میهن اسلامی دید و راهی جبهه ها شد.</a:t>
            </a:r>
            <a:endParaRPr lang="fa-IR" b="1" dirty="0">
              <a:effectLst/>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64958" y="540933"/>
            <a:ext cx="4286250" cy="300037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9198" y="3910611"/>
            <a:ext cx="3840260" cy="2606511"/>
          </a:xfrm>
          <a:prstGeom prst="rect">
            <a:avLst/>
          </a:prstGeom>
        </p:spPr>
      </p:pic>
      <p:sp>
        <p:nvSpPr>
          <p:cNvPr id="6" name="Rectangle 5">
            <a:extLst>
              <a:ext uri="{FF2B5EF4-FFF2-40B4-BE49-F238E27FC236}">
                <a16:creationId xmlns:a16="http://schemas.microsoft.com/office/drawing/2014/main" id="{9DCE944E-B89C-D5A1-B5A4-AD0FC6E64993}"/>
              </a:ext>
            </a:extLst>
          </p:cNvPr>
          <p:cNvSpPr/>
          <p:nvPr/>
        </p:nvSpPr>
        <p:spPr>
          <a:xfrm>
            <a:off x="3264612" y="34087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AB30B76-CF13-B07D-4F7F-3B53526ECCCB}"/>
              </a:ext>
            </a:extLst>
          </p:cNvPr>
          <p:cNvSpPr/>
          <p:nvPr/>
        </p:nvSpPr>
        <p:spPr>
          <a:xfrm>
            <a:off x="3264612" y="38801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پس از پیروزی انقلاب اسلامی</a:t>
            </a:r>
          </a:p>
        </p:txBody>
      </p:sp>
    </p:spTree>
    <p:extLst>
      <p:ext uri="{BB962C8B-B14F-4D97-AF65-F5344CB8AC3E}">
        <p14:creationId xmlns:p14="http://schemas.microsoft.com/office/powerpoint/2010/main" val="3997484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1135A808-0117-A011-6266-775DB9AE9235}"/>
              </a:ext>
            </a:extLst>
          </p:cNvPr>
          <p:cNvSpPr/>
          <p:nvPr/>
        </p:nvSpPr>
        <p:spPr>
          <a:xfrm>
            <a:off x="7543438" y="1685455"/>
            <a:ext cx="4648562" cy="3563530"/>
          </a:xfrm>
          <a:prstGeom prst="roundRect">
            <a:avLst>
              <a:gd name="adj" fmla="val 0"/>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01659" y="1357537"/>
            <a:ext cx="6033153"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شهید باکری با استعداد و دلسوزی فراوان خود توانست در عملیات فتح المبین با عنوان معاون تیپ نجف اشرف در کسب پیروزی ها موثر باشد.  در این عملیات یکی از گردا نها در محاصره قرار گرفته بود،  که ایشان به همراه تعدادی نیرو،  با شجاعت و تدبیر بینظیر آنان را از محاصره بیرون آورد.  در همین عملیات در منطقه رقابیه از ناحیه چشم مجروح شد و به فاصله کمتر از یک ماه در عملیات بیت المقدس) با همان عنوان  شرکت کرد و شاهد پیروزی لشکریان اسلام بر متجاوزین بعثی بود.</a:t>
            </a:r>
            <a:endParaRPr lang="fa-IR" b="1" dirty="0">
              <a:effectLst/>
              <a:cs typeface="B Nazanin" panose="00000400000000000000" pitchFamily="2" charset="-78"/>
            </a:endParaRPr>
          </a:p>
        </p:txBody>
      </p:sp>
      <p:sp>
        <p:nvSpPr>
          <p:cNvPr id="5" name="Rectangle 4">
            <a:extLst>
              <a:ext uri="{FF2B5EF4-FFF2-40B4-BE49-F238E27FC236}">
                <a16:creationId xmlns:a16="http://schemas.microsoft.com/office/drawing/2014/main" id="{FB53CB41-CDB5-4E65-8829-86A701E98736}"/>
              </a:ext>
            </a:extLst>
          </p:cNvPr>
          <p:cNvSpPr/>
          <p:nvPr/>
        </p:nvSpPr>
        <p:spPr>
          <a:xfrm>
            <a:off x="6662219" y="36740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B761A0D-8D29-F10F-35A7-7EA7C348B7E9}"/>
              </a:ext>
            </a:extLst>
          </p:cNvPr>
          <p:cNvSpPr/>
          <p:nvPr/>
        </p:nvSpPr>
        <p:spPr>
          <a:xfrm>
            <a:off x="6662219" y="41454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نقش شهید باکری در دفاع مقدس</a:t>
            </a:r>
          </a:p>
        </p:txBody>
      </p:sp>
      <p:pic>
        <p:nvPicPr>
          <p:cNvPr id="7" name="Picture 6">
            <a:extLst>
              <a:ext uri="{FF2B5EF4-FFF2-40B4-BE49-F238E27FC236}">
                <a16:creationId xmlns:a16="http://schemas.microsoft.com/office/drawing/2014/main" id="{AB9E667B-78A0-C0C9-3957-0D50D7193A3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526" r="21821"/>
          <a:stretch/>
        </p:blipFill>
        <p:spPr>
          <a:xfrm>
            <a:off x="9317611" y="1046138"/>
            <a:ext cx="2495039" cy="2073897"/>
          </a:xfrm>
          <a:prstGeom prst="rect">
            <a:avLst/>
          </a:prstGeom>
        </p:spPr>
      </p:pic>
      <p:pic>
        <p:nvPicPr>
          <p:cNvPr id="8" name="Picture 7">
            <a:extLst>
              <a:ext uri="{FF2B5EF4-FFF2-40B4-BE49-F238E27FC236}">
                <a16:creationId xmlns:a16="http://schemas.microsoft.com/office/drawing/2014/main" id="{3AE7DC25-D1CA-33BF-13DF-44400A53B2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76" t="2474" r="36548" b="1065"/>
          <a:stretch/>
        </p:blipFill>
        <p:spPr>
          <a:xfrm>
            <a:off x="6938128" y="999319"/>
            <a:ext cx="2052294" cy="2576382"/>
          </a:xfrm>
          <a:prstGeom prst="rect">
            <a:avLst/>
          </a:prstGeom>
        </p:spPr>
      </p:pic>
      <p:pic>
        <p:nvPicPr>
          <p:cNvPr id="9" name="Picture 8">
            <a:extLst>
              <a:ext uri="{FF2B5EF4-FFF2-40B4-BE49-F238E27FC236}">
                <a16:creationId xmlns:a16="http://schemas.microsoft.com/office/drawing/2014/main" id="{A7AAAF19-81D7-1FB8-4218-ADC8FA930D32}"/>
              </a:ext>
            </a:extLst>
          </p:cNvPr>
          <p:cNvPicPr>
            <a:picLocks noChangeAspect="1"/>
          </p:cNvPicPr>
          <p:nvPr/>
        </p:nvPicPr>
        <p:blipFill rotWithShape="1">
          <a:blip r:embed="rId4"/>
          <a:srcRect l="1794" t="6900" r="1608" b="1583"/>
          <a:stretch/>
        </p:blipFill>
        <p:spPr>
          <a:xfrm>
            <a:off x="6938128" y="3682904"/>
            <a:ext cx="4874521" cy="2807688"/>
          </a:xfrm>
          <a:prstGeom prst="rect">
            <a:avLst/>
          </a:prstGeom>
        </p:spPr>
      </p:pic>
    </p:spTree>
    <p:extLst>
      <p:ext uri="{BB962C8B-B14F-4D97-AF65-F5344CB8AC3E}">
        <p14:creationId xmlns:p14="http://schemas.microsoft.com/office/powerpoint/2010/main" val="148671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id="{7706C819-B6C1-3626-CF51-F5B0EBDF1311}"/>
              </a:ext>
            </a:extLst>
          </p:cNvPr>
          <p:cNvSpPr/>
          <p:nvPr/>
        </p:nvSpPr>
        <p:spPr>
          <a:xfrm>
            <a:off x="842632" y="3768365"/>
            <a:ext cx="10143454" cy="2308324"/>
          </a:xfrm>
          <a:prstGeom prst="roundRect">
            <a:avLst>
              <a:gd name="adj" fmla="val 0"/>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58220" y="999318"/>
            <a:ext cx="11539018" cy="2308324"/>
          </a:xfrm>
          <a:prstGeom prst="rect">
            <a:avLst/>
          </a:prstGeom>
        </p:spPr>
        <p:txBody>
          <a:bodyPr wrap="square">
            <a:spAutoFit/>
          </a:bodyPr>
          <a:lstStyle/>
          <a:p>
            <a:pPr algn="justLow" rtl="1">
              <a:lnSpc>
                <a:spcPct val="200000"/>
              </a:lnSpc>
            </a:pPr>
            <a:r>
              <a:rPr lang="fa-IR" b="1" dirty="0">
                <a:cs typeface="B Nazanin" panose="00000400000000000000" pitchFamily="2" charset="-78"/>
              </a:rPr>
              <a:t>در مرحله دوم عملیات بیت المقدس از ناحیه کمر زخمی شد و با وجود جراحتهایی که داشت،  در مرحله سوم عملیات به قرارگاه فرماندهی رفت تا برادران بسیجی را از پشت بی سیم هدایت کند.  در عملیات رمضان با سمت فرماندهی تیپ عاشورا به نبرد بی امان در داخل خاک عراق پرداخت و این بار نیز مجروح شد،  اما با هر نوبت مجروحیت،  وی مصممتر از پیش در جبهه ها حضور  مییافت و بدون احساس خستگی برای تجهیز،  سازماندهی،  هدایت نیروها و طراحی عملیات،  شبانه روز تلاش  میکرد.</a:t>
            </a:r>
            <a:endParaRPr lang="fa-IR" b="1" dirty="0">
              <a:effectLst/>
              <a:cs typeface="B Nazanin" panose="00000400000000000000" pitchFamily="2" charset="-78"/>
            </a:endParaRPr>
          </a:p>
        </p:txBody>
      </p:sp>
      <p:pic>
        <p:nvPicPr>
          <p:cNvPr id="4" name="Picture 3"/>
          <p:cNvPicPr>
            <a:picLocks noChangeAspect="1"/>
          </p:cNvPicPr>
          <p:nvPr/>
        </p:nvPicPr>
        <p:blipFill rotWithShape="1">
          <a:blip r:embed="rId2"/>
          <a:srcRect r="13776"/>
          <a:stretch/>
        </p:blipFill>
        <p:spPr>
          <a:xfrm>
            <a:off x="205603" y="4053525"/>
            <a:ext cx="3710229" cy="2436752"/>
          </a:xfrm>
          <a:prstGeom prst="rect">
            <a:avLst/>
          </a:prstGeom>
        </p:spPr>
      </p:pic>
      <p:sp>
        <p:nvSpPr>
          <p:cNvPr id="5" name="Rectangle 4">
            <a:extLst>
              <a:ext uri="{FF2B5EF4-FFF2-40B4-BE49-F238E27FC236}">
                <a16:creationId xmlns:a16="http://schemas.microsoft.com/office/drawing/2014/main" id="{C992BBE3-0553-24F1-119A-46F1D99027AE}"/>
              </a:ext>
            </a:extLst>
          </p:cNvPr>
          <p:cNvSpPr/>
          <p:nvPr/>
        </p:nvSpPr>
        <p:spPr>
          <a:xfrm>
            <a:off x="3372264" y="32058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287F01B-0632-EF67-DDA3-CC05161B7FAB}"/>
              </a:ext>
            </a:extLst>
          </p:cNvPr>
          <p:cNvSpPr/>
          <p:nvPr/>
        </p:nvSpPr>
        <p:spPr>
          <a:xfrm>
            <a:off x="3372264" y="36772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نقش شهید باکری در دفاع مقدس</a:t>
            </a:r>
          </a:p>
        </p:txBody>
      </p:sp>
      <p:pic>
        <p:nvPicPr>
          <p:cNvPr id="10" name="Picture 9">
            <a:extLst>
              <a:ext uri="{FF2B5EF4-FFF2-40B4-BE49-F238E27FC236}">
                <a16:creationId xmlns:a16="http://schemas.microsoft.com/office/drawing/2014/main" id="{EC9A960E-CDCB-5D3F-B739-AD169C978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4629" y="4084964"/>
            <a:ext cx="3142305" cy="2373874"/>
          </a:xfrm>
          <a:prstGeom prst="rect">
            <a:avLst/>
          </a:prstGeom>
        </p:spPr>
      </p:pic>
      <p:pic>
        <p:nvPicPr>
          <p:cNvPr id="11" name="Picture 10">
            <a:extLst>
              <a:ext uri="{FF2B5EF4-FFF2-40B4-BE49-F238E27FC236}">
                <a16:creationId xmlns:a16="http://schemas.microsoft.com/office/drawing/2014/main" id="{52B3EAFD-CE82-D2DD-AD0E-7224E215D6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5730" y="4084964"/>
            <a:ext cx="3543096" cy="2373874"/>
          </a:xfrm>
          <a:prstGeom prst="rect">
            <a:avLst/>
          </a:prstGeom>
        </p:spPr>
      </p:pic>
    </p:spTree>
    <p:extLst>
      <p:ext uri="{BB962C8B-B14F-4D97-AF65-F5344CB8AC3E}">
        <p14:creationId xmlns:p14="http://schemas.microsoft.com/office/powerpoint/2010/main" val="2591814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5B82919-3C60-0526-A4AF-35D16476D1D1}"/>
              </a:ext>
            </a:extLst>
          </p:cNvPr>
          <p:cNvSpPr/>
          <p:nvPr/>
        </p:nvSpPr>
        <p:spPr>
          <a:xfrm>
            <a:off x="1979629" y="1932495"/>
            <a:ext cx="3638208" cy="4421171"/>
          </a:xfrm>
          <a:prstGeom prst="rect">
            <a:avLst/>
          </a:prstGeom>
          <a:solidFill>
            <a:srgbClr val="DAE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749593" y="1319829"/>
            <a:ext cx="5147646"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در عملیات مسلم بن عقیل با فرماندهی او بر لشکر عاشورا و ایثار رزمندگان سلحشور،  بخش عظیمی از خاک گلگون ایران اسامی و چند منطقه استراتژیک آزاد شد.  شهید باکری در عملیات والفجر مقدماتی و والفجر یک،  دو،  سه و چهار با عنوان فرمانده لشکر عاشورا،  به همراه بسیجیان غیور و فداکار،  در انجام تکلیف و نبرد با متجاوزین،  آمادگی و ایثار همه جانبهای را از خود نشان داد. </a:t>
            </a:r>
            <a:endParaRPr lang="fa-IR" b="1" dirty="0">
              <a:effectLst/>
              <a:cs typeface="B Nazanin" panose="00000400000000000000" pitchFamily="2" charset="-78"/>
            </a:endParaRPr>
          </a:p>
        </p:txBody>
      </p:sp>
      <p:sp>
        <p:nvSpPr>
          <p:cNvPr id="4" name="Rectangle 3">
            <a:extLst>
              <a:ext uri="{FF2B5EF4-FFF2-40B4-BE49-F238E27FC236}">
                <a16:creationId xmlns:a16="http://schemas.microsoft.com/office/drawing/2014/main" id="{D9EF9024-1752-585E-A29B-AA00122F34DB}"/>
              </a:ext>
            </a:extLst>
          </p:cNvPr>
          <p:cNvSpPr/>
          <p:nvPr/>
        </p:nvSpPr>
        <p:spPr>
          <a:xfrm>
            <a:off x="6662219" y="367408"/>
            <a:ext cx="5235019" cy="678730"/>
          </a:xfrm>
          <a:prstGeom prst="rect">
            <a:avLst/>
          </a:prstGeom>
          <a:solidFill>
            <a:srgbClr val="3B4E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B508E99-9B88-7602-660F-3C3A05CB39A5}"/>
              </a:ext>
            </a:extLst>
          </p:cNvPr>
          <p:cNvSpPr/>
          <p:nvPr/>
        </p:nvSpPr>
        <p:spPr>
          <a:xfrm>
            <a:off x="6662219" y="414543"/>
            <a:ext cx="5235019" cy="584775"/>
          </a:xfrm>
          <a:prstGeom prst="rect">
            <a:avLst/>
          </a:prstGeom>
        </p:spPr>
        <p:txBody>
          <a:bodyPr wrap="square">
            <a:spAutoFit/>
          </a:bodyPr>
          <a:lstStyle/>
          <a:p>
            <a:pPr algn="ctr" rtl="1"/>
            <a:r>
              <a:rPr lang="fa-IR" sz="3200" b="1" dirty="0">
                <a:solidFill>
                  <a:schemeClr val="bg1"/>
                </a:solidFill>
                <a:cs typeface="B Titr" panose="00000700000000000000" pitchFamily="2" charset="-78"/>
              </a:rPr>
              <a:t>نقش شهید باکری در دفاع مقدس</a:t>
            </a:r>
          </a:p>
        </p:txBody>
      </p:sp>
      <p:pic>
        <p:nvPicPr>
          <p:cNvPr id="8" name="Picture 7">
            <a:extLst>
              <a:ext uri="{FF2B5EF4-FFF2-40B4-BE49-F238E27FC236}">
                <a16:creationId xmlns:a16="http://schemas.microsoft.com/office/drawing/2014/main" id="{65332C29-60FD-C48B-EDC9-248439CB40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4146"/>
          <a:stretch/>
        </p:blipFill>
        <p:spPr>
          <a:xfrm>
            <a:off x="4091233" y="720944"/>
            <a:ext cx="2103004" cy="3972805"/>
          </a:xfrm>
          <a:prstGeom prst="rect">
            <a:avLst/>
          </a:prstGeom>
        </p:spPr>
      </p:pic>
      <p:pic>
        <p:nvPicPr>
          <p:cNvPr id="9" name="Picture 8">
            <a:extLst>
              <a:ext uri="{FF2B5EF4-FFF2-40B4-BE49-F238E27FC236}">
                <a16:creationId xmlns:a16="http://schemas.microsoft.com/office/drawing/2014/main" id="{3F2D9865-ECD3-F029-3B7F-66774842C711}"/>
              </a:ext>
            </a:extLst>
          </p:cNvPr>
          <p:cNvPicPr>
            <a:picLocks noChangeAspect="1"/>
          </p:cNvPicPr>
          <p:nvPr/>
        </p:nvPicPr>
        <p:blipFill rotWithShape="1">
          <a:blip r:embed="rId3"/>
          <a:srcRect l="17629" t="10839" r="10000" b="1981"/>
          <a:stretch/>
        </p:blipFill>
        <p:spPr>
          <a:xfrm>
            <a:off x="294761" y="3542121"/>
            <a:ext cx="3638208" cy="3051436"/>
          </a:xfrm>
          <a:prstGeom prst="rect">
            <a:avLst/>
          </a:prstGeom>
        </p:spPr>
      </p:pic>
    </p:spTree>
    <p:extLst>
      <p:ext uri="{BB962C8B-B14F-4D97-AF65-F5344CB8AC3E}">
        <p14:creationId xmlns:p14="http://schemas.microsoft.com/office/powerpoint/2010/main" val="25282207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3652</Words>
  <Application>Microsoft Office PowerPoint</Application>
  <PresentationFormat>Widescreen</PresentationFormat>
  <Paragraphs>95</Paragraphs>
  <Slides>34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35</cp:revision>
  <dcterms:created xsi:type="dcterms:W3CDTF">2024-05-28T19:04:14Z</dcterms:created>
  <dcterms:modified xsi:type="dcterms:W3CDTF">2024-05-30T13:15:39Z</dcterms:modified>
</cp:coreProperties>
</file>