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6" r:id="rId2"/>
    <p:sldId id="256" r:id="rId3"/>
    <p:sldId id="274" r:id="rId4"/>
    <p:sldId id="281" r:id="rId5"/>
    <p:sldId id="273" r:id="rId6"/>
    <p:sldId id="257" r:id="rId7"/>
    <p:sldId id="263" r:id="rId8"/>
    <p:sldId id="264" r:id="rId9"/>
    <p:sldId id="265" r:id="rId10"/>
    <p:sldId id="284" r:id="rId11"/>
    <p:sldId id="285" r:id="rId12"/>
    <p:sldId id="286" r:id="rId13"/>
    <p:sldId id="287" r:id="rId14"/>
    <p:sldId id="289" r:id="rId15"/>
    <p:sldId id="290" r:id="rId16"/>
    <p:sldId id="280" r:id="rId17"/>
    <p:sldId id="266" r:id="rId18"/>
    <p:sldId id="267" r:id="rId19"/>
    <p:sldId id="282" r:id="rId20"/>
    <p:sldId id="268" r:id="rId21"/>
    <p:sldId id="275" r:id="rId22"/>
    <p:sldId id="276" r:id="rId23"/>
    <p:sldId id="258" r:id="rId24"/>
    <p:sldId id="259" r:id="rId25"/>
    <p:sldId id="270" r:id="rId26"/>
    <p:sldId id="291" r:id="rId27"/>
    <p:sldId id="292" r:id="rId28"/>
    <p:sldId id="293" r:id="rId29"/>
    <p:sldId id="277" r:id="rId30"/>
    <p:sldId id="278" r:id="rId31"/>
    <p:sldId id="279" r:id="rId32"/>
    <p:sldId id="260" r:id="rId33"/>
    <p:sldId id="272" r:id="rId34"/>
    <p:sldId id="271" r:id="rId35"/>
    <p:sldId id="261" r:id="rId36"/>
    <p:sldId id="283" r:id="rId37"/>
    <p:sldId id="294" r:id="rId38"/>
    <p:sldId id="29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7475"/>
    <a:srgbClr val="D37F42"/>
    <a:srgbClr val="A5A3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A6AEBD0-D0C9-9328-FC97-0D2467E86160}"/>
              </a:ext>
            </a:extLst>
          </p:cNvPr>
          <p:cNvSpPr/>
          <p:nvPr userDrawn="1"/>
        </p:nvSpPr>
        <p:spPr>
          <a:xfrm>
            <a:off x="7100596" y="399065"/>
            <a:ext cx="4364573" cy="468681"/>
          </a:xfrm>
          <a:prstGeom prst="roundRect">
            <a:avLst>
              <a:gd name="adj" fmla="val 26621"/>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27B29A95-02AF-1D9D-925D-27DB0E2403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49448" y="83276"/>
            <a:ext cx="901378" cy="840950"/>
          </a:xfrm>
          <a:prstGeom prst="rect">
            <a:avLst/>
          </a:prstGeom>
        </p:spPr>
      </p:pic>
    </p:spTree>
    <p:extLst>
      <p:ext uri="{BB962C8B-B14F-4D97-AF65-F5344CB8AC3E}">
        <p14:creationId xmlns:p14="http://schemas.microsoft.com/office/powerpoint/2010/main" val="554242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69F643D1-6ABF-7369-76A0-FEB7A9992FCC}"/>
              </a:ext>
            </a:extLst>
          </p:cNvPr>
          <p:cNvSpPr>
            <a:spLocks noGrp="1"/>
          </p:cNvSpPr>
          <p:nvPr>
            <p:ph type="pic" sz="quarter" idx="10"/>
          </p:nvPr>
        </p:nvSpPr>
        <p:spPr>
          <a:xfrm>
            <a:off x="4731798" y="143022"/>
            <a:ext cx="7384323" cy="6571955"/>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41211167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15709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0.jpg"/><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0.jp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0.jp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BDA82B0A-ADBA-93B6-FC27-3439AFAEFCF8}"/>
              </a:ext>
            </a:extLst>
          </p:cNvPr>
          <p:cNvSpPr/>
          <p:nvPr/>
        </p:nvSpPr>
        <p:spPr>
          <a:xfrm>
            <a:off x="669303" y="2450971"/>
            <a:ext cx="5165889" cy="556181"/>
          </a:xfrm>
          <a:prstGeom prst="round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DFBB3309-B388-8600-DA90-F00DA4DAAEDA}"/>
              </a:ext>
            </a:extLst>
          </p:cNvPr>
          <p:cNvSpPr/>
          <p:nvPr/>
        </p:nvSpPr>
        <p:spPr>
          <a:xfrm>
            <a:off x="1132787" y="3284973"/>
            <a:ext cx="5165889" cy="556181"/>
          </a:xfrm>
          <a:prstGeom prst="round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15B0732E-F740-AB4E-BA38-E48813261DFE}"/>
              </a:ext>
            </a:extLst>
          </p:cNvPr>
          <p:cNvSpPr/>
          <p:nvPr/>
        </p:nvSpPr>
        <p:spPr>
          <a:xfrm>
            <a:off x="1558564" y="4118975"/>
            <a:ext cx="5165889" cy="556181"/>
          </a:xfrm>
          <a:prstGeom prst="round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E637AB3F-D164-046B-9275-5DAA280D56B5}"/>
              </a:ext>
            </a:extLst>
          </p:cNvPr>
          <p:cNvSpPr/>
          <p:nvPr/>
        </p:nvSpPr>
        <p:spPr>
          <a:xfrm>
            <a:off x="2286000" y="4952976"/>
            <a:ext cx="5165889" cy="556181"/>
          </a:xfrm>
          <a:prstGeom prst="round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A4F9A887-FB60-AF68-2880-60C5482ABAA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493" b="5493"/>
          <a:stretch>
            <a:fillRect/>
          </a:stretch>
        </p:blipFill>
        <p:spPr>
          <a:xfrm>
            <a:off x="4703517" y="143022"/>
            <a:ext cx="7384323" cy="6571955"/>
          </a:xfrm>
        </p:spPr>
      </p:pic>
      <p:pic>
        <p:nvPicPr>
          <p:cNvPr id="16" name="Graphic 15">
            <a:extLst>
              <a:ext uri="{FF2B5EF4-FFF2-40B4-BE49-F238E27FC236}">
                <a16:creationId xmlns:a16="http://schemas.microsoft.com/office/drawing/2014/main" id="{23AE2AE8-7047-E0FC-8793-CAAFC5B846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23954" y="143662"/>
            <a:ext cx="1216677" cy="1911921"/>
          </a:xfrm>
          <a:prstGeom prst="rect">
            <a:avLst/>
          </a:prstGeom>
        </p:spPr>
      </p:pic>
      <p:sp>
        <p:nvSpPr>
          <p:cNvPr id="17" name="Rectangle 16">
            <a:extLst>
              <a:ext uri="{FF2B5EF4-FFF2-40B4-BE49-F238E27FC236}">
                <a16:creationId xmlns:a16="http://schemas.microsoft.com/office/drawing/2014/main" id="{6DAC7387-C05A-7C59-F162-5DF96EEA82AA}"/>
              </a:ext>
            </a:extLst>
          </p:cNvPr>
          <p:cNvSpPr/>
          <p:nvPr/>
        </p:nvSpPr>
        <p:spPr>
          <a:xfrm>
            <a:off x="730117" y="2499917"/>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B Titr" panose="00000700000000000000" pitchFamily="2" charset="-78"/>
              </a:rPr>
              <a:t>موضوع: پاورپوینت قنات+ تاریخچه و...</a:t>
            </a:r>
            <a:endParaRPr lang="en-US" sz="2000" b="1" dirty="0">
              <a:solidFill>
                <a:schemeClr val="bg1"/>
              </a:solidFill>
              <a:latin typeface="Vazir" panose="020B0603030804020204" pitchFamily="34" charset="-78"/>
              <a:cs typeface="B Titr" panose="00000700000000000000" pitchFamily="2" charset="-78"/>
            </a:endParaRPr>
          </a:p>
        </p:txBody>
      </p:sp>
      <p:sp>
        <p:nvSpPr>
          <p:cNvPr id="18" name="Rectangle 17">
            <a:extLst>
              <a:ext uri="{FF2B5EF4-FFF2-40B4-BE49-F238E27FC236}">
                <a16:creationId xmlns:a16="http://schemas.microsoft.com/office/drawing/2014/main" id="{E0628EAA-C157-1D24-863A-C65075D024EF}"/>
              </a:ext>
            </a:extLst>
          </p:cNvPr>
          <p:cNvSpPr/>
          <p:nvPr/>
        </p:nvSpPr>
        <p:spPr>
          <a:xfrm>
            <a:off x="965787" y="3332108"/>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B Titr" panose="00000700000000000000" pitchFamily="2" charset="-78"/>
              </a:rPr>
              <a:t>استاد راهنما:  دکتر علیرضا عزیزی</a:t>
            </a:r>
            <a:endParaRPr lang="en-US" sz="2000" b="1" dirty="0">
              <a:solidFill>
                <a:schemeClr val="bg1"/>
              </a:solidFill>
              <a:latin typeface="Vazir" panose="020B0603030804020204" pitchFamily="34" charset="-78"/>
              <a:cs typeface="B Titr" panose="00000700000000000000" pitchFamily="2" charset="-78"/>
            </a:endParaRPr>
          </a:p>
        </p:txBody>
      </p:sp>
      <p:sp>
        <p:nvSpPr>
          <p:cNvPr id="19" name="Rectangle 18">
            <a:extLst>
              <a:ext uri="{FF2B5EF4-FFF2-40B4-BE49-F238E27FC236}">
                <a16:creationId xmlns:a16="http://schemas.microsoft.com/office/drawing/2014/main" id="{45D17864-F764-7363-27F3-B5B5419C059E}"/>
              </a:ext>
            </a:extLst>
          </p:cNvPr>
          <p:cNvSpPr/>
          <p:nvPr/>
        </p:nvSpPr>
        <p:spPr>
          <a:xfrm>
            <a:off x="1231290" y="4180986"/>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B Titr" panose="00000700000000000000" pitchFamily="2" charset="-78"/>
              </a:rPr>
              <a:t>پژوهشگر: محمد جواد عزیزی</a:t>
            </a:r>
            <a:endParaRPr lang="en-US" sz="2000" b="1" dirty="0">
              <a:solidFill>
                <a:schemeClr val="bg1"/>
              </a:solidFill>
              <a:latin typeface="Vazir" panose="020B0603030804020204" pitchFamily="34" charset="-78"/>
              <a:cs typeface="B Titr" panose="00000700000000000000" pitchFamily="2" charset="-78"/>
            </a:endParaRPr>
          </a:p>
        </p:txBody>
      </p:sp>
      <p:sp>
        <p:nvSpPr>
          <p:cNvPr id="20" name="Rectangle 19">
            <a:extLst>
              <a:ext uri="{FF2B5EF4-FFF2-40B4-BE49-F238E27FC236}">
                <a16:creationId xmlns:a16="http://schemas.microsoft.com/office/drawing/2014/main" id="{244E60E7-08E8-3891-1D63-3AEB89F2F1E9}"/>
              </a:ext>
            </a:extLst>
          </p:cNvPr>
          <p:cNvSpPr/>
          <p:nvPr/>
        </p:nvSpPr>
        <p:spPr>
          <a:xfrm>
            <a:off x="1785421" y="5012902"/>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B Titr" panose="00000700000000000000" pitchFamily="2" charset="-78"/>
              </a:rPr>
              <a:t>تاریخ ارائه: .........</a:t>
            </a:r>
            <a:endParaRPr lang="en-US" sz="2000" b="1" dirty="0">
              <a:solidFill>
                <a:schemeClr val="bg1"/>
              </a:solidFill>
              <a:latin typeface="Vazir" panose="020B0603030804020204" pitchFamily="34" charset="-78"/>
              <a:cs typeface="B Titr" panose="00000700000000000000" pitchFamily="2" charset="-78"/>
            </a:endParaRPr>
          </a:p>
        </p:txBody>
      </p:sp>
    </p:spTree>
    <p:extLst>
      <p:ext uri="{BB962C8B-B14F-4D97-AF65-F5344CB8AC3E}">
        <p14:creationId xmlns:p14="http://schemas.microsoft.com/office/powerpoint/2010/main" val="1555552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چگونه کار می کند؟</a:t>
            </a:r>
          </a:p>
        </p:txBody>
      </p:sp>
      <p:sp>
        <p:nvSpPr>
          <p:cNvPr id="5" name="Rectangle 4"/>
          <p:cNvSpPr/>
          <p:nvPr/>
        </p:nvSpPr>
        <p:spPr>
          <a:xfrm>
            <a:off x="7253801" y="1394936"/>
            <a:ext cx="4321528"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قنات، تنها با استفاده از نیروی جاذبه و بدون نیاز به پمپ، آب را از منابع زیرزمینی به سطح زمین انتقال می‌دهد. ساختار قنات، متشکل از چندین شفت (چاه‌های عمودی) و یک کانال (تونل نسبتا افقی) است. کانال قنات، با یک شیب ملایم ساخته می‌شود. یک طرف این کانال، به منابع آب زیرزمینی برخورد کرده و طرف دیگر آن، به سطح زمین برخورد می‌کند. به دلیل وجود شیب و بر اثر نیروی جاذبه، آب در درون کانال به جریان می‌افتد و به سطح زمین می‌رسد.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7AD829D1-4595-10D0-FEAA-7069A858EB23}"/>
              </a:ext>
            </a:extLst>
          </p:cNvPr>
          <p:cNvSpPr/>
          <p:nvPr/>
        </p:nvSpPr>
        <p:spPr>
          <a:xfrm>
            <a:off x="400739" y="2484674"/>
            <a:ext cx="5155680"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6F0124B-E82A-82AE-CDEF-5057DE5426FC}"/>
              </a:ext>
            </a:extLst>
          </p:cNvPr>
          <p:cNvPicPr>
            <a:picLocks noChangeAspect="1"/>
          </p:cNvPicPr>
          <p:nvPr/>
        </p:nvPicPr>
        <p:blipFill>
          <a:blip r:embed="rId2"/>
          <a:stretch>
            <a:fillRect/>
          </a:stretch>
        </p:blipFill>
        <p:spPr>
          <a:xfrm>
            <a:off x="1091898" y="906078"/>
            <a:ext cx="5503638" cy="3117295"/>
          </a:xfrm>
          <a:prstGeom prst="rect">
            <a:avLst/>
          </a:prstGeom>
        </p:spPr>
      </p:pic>
      <p:pic>
        <p:nvPicPr>
          <p:cNvPr id="8" name="Picture 7">
            <a:extLst>
              <a:ext uri="{FF2B5EF4-FFF2-40B4-BE49-F238E27FC236}">
                <a16:creationId xmlns:a16="http://schemas.microsoft.com/office/drawing/2014/main" id="{74FB9414-9D94-E701-895A-3BCA0B7EEDFF}"/>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175967" y="4386623"/>
            <a:ext cx="4414888" cy="2229800"/>
          </a:xfrm>
          <a:prstGeom prst="rect">
            <a:avLst/>
          </a:prstGeom>
        </p:spPr>
      </p:pic>
    </p:spTree>
    <p:extLst>
      <p:ext uri="{BB962C8B-B14F-4D97-AF65-F5344CB8AC3E}">
        <p14:creationId xmlns:p14="http://schemas.microsoft.com/office/powerpoint/2010/main" val="1238102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چگونه کار می کند؟</a:t>
            </a:r>
          </a:p>
        </p:txBody>
      </p:sp>
      <p:sp>
        <p:nvSpPr>
          <p:cNvPr id="5" name="Rectangle 4"/>
          <p:cNvSpPr/>
          <p:nvPr/>
        </p:nvSpPr>
        <p:spPr>
          <a:xfrm>
            <a:off x="5109328" y="1354579"/>
            <a:ext cx="6834432" cy="1784547"/>
          </a:xfrm>
          <a:prstGeom prst="rect">
            <a:avLst/>
          </a:prstGeom>
        </p:spPr>
        <p:txBody>
          <a:bodyPr wrap="square">
            <a:spAutoFit/>
          </a:bodyPr>
          <a:lstStyle/>
          <a:p>
            <a:pPr algn="justLow" rtl="1">
              <a:lnSpc>
                <a:spcPct val="200000"/>
              </a:lnSpc>
            </a:pPr>
            <a:r>
              <a:rPr lang="fa-IR" dirty="0">
                <a:cs typeface="B Nazanin" panose="00000400000000000000" pitchFamily="2" charset="-78"/>
              </a:rPr>
              <a:t>نمای کلی قنات شامل ۱) ناحیه نفوذ آب به کانال، ۲) ناحیه انتقال آب، ۳) بیرون کانال، ۴) شفت‌های عمودی، ۵) حوضچه ذخیره، ۶) ناحیه آبیاری، ۷) شن و ماسه، ۸) لایه‌های خاک و ۹) سطح آب زیرزمینی</a:t>
            </a:r>
            <a:endParaRPr lang="en-US" dirty="0">
              <a:cs typeface="B Nazanin" panose="00000400000000000000" pitchFamily="2" charset="-78"/>
            </a:endParaRPr>
          </a:p>
        </p:txBody>
      </p:sp>
      <p:sp>
        <p:nvSpPr>
          <p:cNvPr id="4" name="Rectangle 3"/>
          <p:cNvSpPr/>
          <p:nvPr/>
        </p:nvSpPr>
        <p:spPr>
          <a:xfrm>
            <a:off x="216816" y="4384259"/>
            <a:ext cx="11726944" cy="1200329"/>
          </a:xfrm>
          <a:prstGeom prst="rect">
            <a:avLst/>
          </a:prstGeom>
        </p:spPr>
        <p:txBody>
          <a:bodyPr wrap="square">
            <a:spAutoFit/>
          </a:bodyPr>
          <a:lstStyle/>
          <a:p>
            <a:pPr algn="justLow" rtl="1">
              <a:lnSpc>
                <a:spcPct val="200000"/>
              </a:lnSpc>
            </a:pPr>
            <a:r>
              <a:rPr lang="fa-IR" dirty="0">
                <a:cs typeface="B Nazanin" panose="00000400000000000000" pitchFamily="2" charset="-78"/>
              </a:rPr>
              <a:t>قنات‌ها، امکان انتقال آب در فواصل طولانی را فراهم می‌کنند؛ زیرا تبخیر آب در زیر زمین بسیار کم است و آب زیادی در طول مسیر از بین نمی‌رود. همین ویژگی، قنات را به یکی از بهترین سیستم‌های آب‌رسانی در مناطق گرم تبدیل می‌کند.</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527900" y="1103240"/>
            <a:ext cx="3894841" cy="2677703"/>
          </a:xfrm>
          <a:prstGeom prst="rect">
            <a:avLst/>
          </a:prstGeom>
        </p:spPr>
      </p:pic>
    </p:spTree>
    <p:extLst>
      <p:ext uri="{BB962C8B-B14F-4D97-AF65-F5344CB8AC3E}">
        <p14:creationId xmlns:p14="http://schemas.microsoft.com/office/powerpoint/2010/main" val="2037040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145518" y="454000"/>
            <a:ext cx="4045795"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از چه اجزایی تشکیل می شود؟</a:t>
            </a:r>
          </a:p>
        </p:txBody>
      </p:sp>
      <p:sp>
        <p:nvSpPr>
          <p:cNvPr id="5" name="Rectangle 4"/>
          <p:cNvSpPr/>
          <p:nvPr/>
        </p:nvSpPr>
        <p:spPr>
          <a:xfrm>
            <a:off x="1772239" y="1171902"/>
            <a:ext cx="8248453" cy="369332"/>
          </a:xfrm>
          <a:prstGeom prst="rect">
            <a:avLst/>
          </a:prstGeom>
        </p:spPr>
        <p:txBody>
          <a:bodyPr wrap="square">
            <a:spAutoFit/>
          </a:bodyPr>
          <a:lstStyle/>
          <a:p>
            <a:pPr algn="ctr" rtl="1"/>
            <a:r>
              <a:rPr lang="fa-IR" dirty="0">
                <a:cs typeface="B Nazanin" panose="00000400000000000000" pitchFamily="2" charset="-78"/>
              </a:rPr>
              <a:t>تصویر زیر، اجزای مختلف قنات را نمایش می‌دهد.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79BEA12A-00EF-D746-91C9-52F271A55796}"/>
              </a:ext>
            </a:extLst>
          </p:cNvPr>
          <p:cNvSpPr/>
          <p:nvPr/>
        </p:nvSpPr>
        <p:spPr>
          <a:xfrm>
            <a:off x="0" y="3695307"/>
            <a:ext cx="12192000" cy="3162693"/>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B9753A2-90EF-BD66-1691-53E92AD5E54E}"/>
              </a:ext>
            </a:extLst>
          </p:cNvPr>
          <p:cNvPicPr>
            <a:picLocks noChangeAspect="1"/>
          </p:cNvPicPr>
          <p:nvPr/>
        </p:nvPicPr>
        <p:blipFill>
          <a:blip r:embed="rId2"/>
          <a:stretch>
            <a:fillRect/>
          </a:stretch>
        </p:blipFill>
        <p:spPr>
          <a:xfrm>
            <a:off x="592811" y="1740647"/>
            <a:ext cx="11006378" cy="4879494"/>
          </a:xfrm>
          <a:prstGeom prst="rect">
            <a:avLst/>
          </a:prstGeom>
          <a:ln w="76200">
            <a:solidFill>
              <a:schemeClr val="bg1"/>
            </a:solidFill>
          </a:ln>
        </p:spPr>
      </p:pic>
    </p:spTree>
    <p:extLst>
      <p:ext uri="{BB962C8B-B14F-4D97-AF65-F5344CB8AC3E}">
        <p14:creationId xmlns:p14="http://schemas.microsoft.com/office/powerpoint/2010/main" val="1393094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145518" y="454000"/>
            <a:ext cx="4045795"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از چه اجزایی تشکیل می شود؟</a:t>
            </a:r>
          </a:p>
        </p:txBody>
      </p:sp>
      <p:sp>
        <p:nvSpPr>
          <p:cNvPr id="5" name="Rectangle 4"/>
          <p:cNvSpPr/>
          <p:nvPr/>
        </p:nvSpPr>
        <p:spPr>
          <a:xfrm>
            <a:off x="3695307" y="1171902"/>
            <a:ext cx="8248453" cy="369332"/>
          </a:xfrm>
          <a:prstGeom prst="rect">
            <a:avLst/>
          </a:prstGeom>
        </p:spPr>
        <p:txBody>
          <a:bodyPr wrap="square">
            <a:spAutoFit/>
          </a:bodyPr>
          <a:lstStyle/>
          <a:p>
            <a:pPr algn="justLow" rtl="1"/>
            <a:r>
              <a:rPr lang="fa-IR" dirty="0">
                <a:cs typeface="B Nazanin" panose="00000400000000000000" pitchFamily="2" charset="-78"/>
              </a:rPr>
              <a:t>بخش‌های قنات عبارت هستند از:</a:t>
            </a:r>
            <a:endParaRPr lang="en-US" dirty="0">
              <a:cs typeface="B Nazanin" panose="00000400000000000000" pitchFamily="2" charset="-78"/>
            </a:endParaRPr>
          </a:p>
        </p:txBody>
      </p:sp>
      <p:sp>
        <p:nvSpPr>
          <p:cNvPr id="4" name="Rectangle 3"/>
          <p:cNvSpPr/>
          <p:nvPr/>
        </p:nvSpPr>
        <p:spPr>
          <a:xfrm>
            <a:off x="355474" y="1479911"/>
            <a:ext cx="4326903"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«مادرچاه» (</a:t>
            </a:r>
            <a:r>
              <a:rPr lang="en-US" dirty="0">
                <a:latin typeface="Times New Roman" panose="02020603050405020304" pitchFamily="18" charset="0"/>
                <a:cs typeface="B Nazanin" panose="00000400000000000000" pitchFamily="2" charset="-78"/>
              </a:rPr>
              <a:t>Mother Well</a:t>
            </a:r>
            <a:r>
              <a:rPr lang="fa-IR" dirty="0">
                <a:latin typeface="Times New Roman" panose="02020603050405020304" pitchFamily="18" charset="0"/>
                <a:cs typeface="B Nazanin" panose="00000400000000000000" pitchFamily="2" charset="-78"/>
              </a:rPr>
              <a:t> ) : دورترین چاه از مظهر قنات است که انتهای آن به سفره آب زیرزمینی متصل می‌شود. عمق مادرچاه، معمولا به ۱۰۰ متر می‌رسد. این چاه یا شفت عمودی، معمولا ۱ متر قطر دارد. بیشترین عمق ثبت شده برای یک مادرچاه، نزدیک به ۳۵۰ متر است.</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3A83D4BA-ABF0-0030-9115-3844A6281648}"/>
              </a:ext>
            </a:extLst>
          </p:cNvPr>
          <p:cNvSpPr/>
          <p:nvPr/>
        </p:nvSpPr>
        <p:spPr>
          <a:xfrm>
            <a:off x="6189860" y="2525468"/>
            <a:ext cx="4988347" cy="2979696"/>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9BCCCE5-944C-D559-2A97-E0B2E39538E1}"/>
              </a:ext>
            </a:extLst>
          </p:cNvPr>
          <p:cNvPicPr>
            <a:picLocks noChangeAspect="1"/>
          </p:cNvPicPr>
          <p:nvPr/>
        </p:nvPicPr>
        <p:blipFill rotWithShape="1">
          <a:blip r:embed="rId2"/>
          <a:srcRect l="2536" b="12009"/>
          <a:stretch/>
        </p:blipFill>
        <p:spPr>
          <a:xfrm>
            <a:off x="7194544" y="1859026"/>
            <a:ext cx="3996769" cy="2223636"/>
          </a:xfrm>
          <a:prstGeom prst="rect">
            <a:avLst/>
          </a:prstGeom>
        </p:spPr>
      </p:pic>
      <p:pic>
        <p:nvPicPr>
          <p:cNvPr id="9" name="Picture 8">
            <a:extLst>
              <a:ext uri="{FF2B5EF4-FFF2-40B4-BE49-F238E27FC236}">
                <a16:creationId xmlns:a16="http://schemas.microsoft.com/office/drawing/2014/main" id="{4251A5C6-C8F4-7B74-DF25-A9109B2A7A8A}"/>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5770899" y="4226270"/>
            <a:ext cx="3334742" cy="1684257"/>
          </a:xfrm>
          <a:prstGeom prst="rect">
            <a:avLst/>
          </a:prstGeom>
        </p:spPr>
      </p:pic>
      <p:pic>
        <p:nvPicPr>
          <p:cNvPr id="11" name="Picture 10">
            <a:extLst>
              <a:ext uri="{FF2B5EF4-FFF2-40B4-BE49-F238E27FC236}">
                <a16:creationId xmlns:a16="http://schemas.microsoft.com/office/drawing/2014/main" id="{2C4A6BB4-B786-2269-FDA0-2AD550CF0B53}"/>
              </a:ext>
            </a:extLst>
          </p:cNvPr>
          <p:cNvPicPr>
            <a:picLocks noChangeAspect="1"/>
          </p:cNvPicPr>
          <p:nvPr/>
        </p:nvPicPr>
        <p:blipFill>
          <a:blip r:embed="rId4"/>
          <a:stretch>
            <a:fillRect/>
          </a:stretch>
        </p:blipFill>
        <p:spPr>
          <a:xfrm>
            <a:off x="9351390" y="4451315"/>
            <a:ext cx="2752628" cy="1838670"/>
          </a:xfrm>
          <a:prstGeom prst="rect">
            <a:avLst/>
          </a:prstGeom>
        </p:spPr>
      </p:pic>
    </p:spTree>
    <p:extLst>
      <p:ext uri="{BB962C8B-B14F-4D97-AF65-F5344CB8AC3E}">
        <p14:creationId xmlns:p14="http://schemas.microsoft.com/office/powerpoint/2010/main" val="3718953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145518" y="454000"/>
            <a:ext cx="4045795"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از چه اجزایی تشکیل می شود؟</a:t>
            </a:r>
          </a:p>
        </p:txBody>
      </p:sp>
      <p:sp>
        <p:nvSpPr>
          <p:cNvPr id="4" name="Rectangle 3"/>
          <p:cNvSpPr/>
          <p:nvPr/>
        </p:nvSpPr>
        <p:spPr>
          <a:xfrm>
            <a:off x="301658" y="854110"/>
            <a:ext cx="11642102" cy="3277820"/>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«شفت دسترسی» (</a:t>
            </a:r>
            <a:r>
              <a:rPr lang="en-US" dirty="0">
                <a:latin typeface="Times New Roman" panose="02020603050405020304" pitchFamily="18" charset="0"/>
                <a:cs typeface="B Nazanin" panose="00000400000000000000" pitchFamily="2" charset="-78"/>
              </a:rPr>
              <a:t>Access Shaft</a:t>
            </a:r>
            <a:r>
              <a:rPr lang="fa-IR" dirty="0">
                <a:latin typeface="Times New Roman" panose="02020603050405020304" pitchFamily="18" charset="0"/>
                <a:cs typeface="B Nazanin" panose="00000400000000000000" pitchFamily="2" charset="-78"/>
              </a:rPr>
              <a:t> ) : چاه‌ها یا شفت‌های عمودی هستند که در فاصله منظم از یکدیگر بالای مسیر جریان آب در قنات حف می‌شوند. به این شفت‌ها، میله‌چاه نیز می‌گویند. میله‌چاه، امکان دسترسی به مسیر جریان آب و انجام عملیات تعمیر و نگهداری را فراهم می‌کند.</a:t>
            </a:r>
            <a:endParaRPr lang="en-US" dirty="0">
              <a:latin typeface="Times New Roman" panose="02020603050405020304" pitchFamily="18" charset="0"/>
              <a:cs typeface="B Nazanin" panose="00000400000000000000" pitchFamily="2" charset="-78"/>
            </a:endParaRPr>
          </a:p>
          <a:p>
            <a:pPr algn="ctr" rtl="1">
              <a:lnSpc>
                <a:spcPct val="300000"/>
              </a:lnSpc>
            </a:pPr>
            <a:r>
              <a:rPr lang="fa-IR" dirty="0">
                <a:latin typeface="Times New Roman" panose="02020603050405020304" pitchFamily="18" charset="0"/>
                <a:cs typeface="B Nazanin" panose="00000400000000000000" pitchFamily="2" charset="-78"/>
              </a:rPr>
              <a:t>«کانال قنات» (</a:t>
            </a:r>
            <a:r>
              <a:rPr lang="en-US" dirty="0">
                <a:latin typeface="Times New Roman" panose="02020603050405020304" pitchFamily="18" charset="0"/>
                <a:cs typeface="B Nazanin" panose="00000400000000000000" pitchFamily="2" charset="-78"/>
              </a:rPr>
              <a:t>Qanat Channel </a:t>
            </a:r>
            <a:r>
              <a:rPr lang="fa-IR" dirty="0">
                <a:latin typeface="Times New Roman" panose="02020603050405020304" pitchFamily="18" charset="0"/>
                <a:cs typeface="B Nazanin" panose="00000400000000000000" pitchFamily="2" charset="-78"/>
              </a:rPr>
              <a:t> ) : تونل آب‌رسانی قنات است که با یک شیب ملایم حفر می‌شود. این تونل، مسیر جریان آب از سفره آب زیرزمینی در انتهای مادرچاه تا سطح زمین را فراهم می‌کند. به عبارت دیگر، ورودی کانال قنات در سطح زمین و انتهای آن در انتهای مادرچاه قرار دارد.</a:t>
            </a:r>
            <a:endParaRPr lang="en-US" dirty="0">
              <a:latin typeface="Times New Roman" panose="02020603050405020304" pitchFamily="18" charset="0"/>
              <a:cs typeface="B Nazanin" panose="00000400000000000000" pitchFamily="2" charset="-78"/>
            </a:endParaRPr>
          </a:p>
        </p:txBody>
      </p:sp>
      <p:sp>
        <p:nvSpPr>
          <p:cNvPr id="10" name="Rectangle 9">
            <a:extLst>
              <a:ext uri="{FF2B5EF4-FFF2-40B4-BE49-F238E27FC236}">
                <a16:creationId xmlns:a16="http://schemas.microsoft.com/office/drawing/2014/main" id="{F5B7766C-892C-1B67-1370-2631AAD26821}"/>
              </a:ext>
            </a:extLst>
          </p:cNvPr>
          <p:cNvSpPr/>
          <p:nvPr/>
        </p:nvSpPr>
        <p:spPr>
          <a:xfrm>
            <a:off x="433633" y="4449722"/>
            <a:ext cx="11510127" cy="1847383"/>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80F8B5B-874A-9225-75A2-5CC22A2E071A}"/>
              </a:ext>
            </a:extLst>
          </p:cNvPr>
          <p:cNvPicPr>
            <a:picLocks noChangeAspect="1"/>
          </p:cNvPicPr>
          <p:nvPr/>
        </p:nvPicPr>
        <p:blipFill rotWithShape="1">
          <a:blip r:embed="rId2"/>
          <a:srcRect l="2536" b="12009"/>
          <a:stretch/>
        </p:blipFill>
        <p:spPr>
          <a:xfrm>
            <a:off x="820132" y="4630696"/>
            <a:ext cx="3996769" cy="2223636"/>
          </a:xfrm>
          <a:prstGeom prst="rect">
            <a:avLst/>
          </a:prstGeom>
        </p:spPr>
      </p:pic>
      <p:pic>
        <p:nvPicPr>
          <p:cNvPr id="12" name="Picture 11">
            <a:extLst>
              <a:ext uri="{FF2B5EF4-FFF2-40B4-BE49-F238E27FC236}">
                <a16:creationId xmlns:a16="http://schemas.microsoft.com/office/drawing/2014/main" id="{677DBE6F-E454-A748-E1F2-D8B4911047CA}"/>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4996853" y="4365945"/>
            <a:ext cx="4405859" cy="2225239"/>
          </a:xfrm>
          <a:prstGeom prst="rect">
            <a:avLst/>
          </a:prstGeom>
        </p:spPr>
      </p:pic>
      <p:pic>
        <p:nvPicPr>
          <p:cNvPr id="13" name="Picture 12">
            <a:extLst>
              <a:ext uri="{FF2B5EF4-FFF2-40B4-BE49-F238E27FC236}">
                <a16:creationId xmlns:a16="http://schemas.microsoft.com/office/drawing/2014/main" id="{FB6EFD48-FD83-A250-88D7-CD00448A00A2}"/>
              </a:ext>
            </a:extLst>
          </p:cNvPr>
          <p:cNvPicPr>
            <a:picLocks noChangeAspect="1"/>
          </p:cNvPicPr>
          <p:nvPr/>
        </p:nvPicPr>
        <p:blipFill rotWithShape="1">
          <a:blip r:embed="rId4"/>
          <a:srcRect l="22945" r="18151"/>
          <a:stretch/>
        </p:blipFill>
        <p:spPr>
          <a:xfrm>
            <a:off x="9613690" y="4628862"/>
            <a:ext cx="1964122" cy="2227304"/>
          </a:xfrm>
          <a:prstGeom prst="rect">
            <a:avLst/>
          </a:prstGeom>
        </p:spPr>
      </p:pic>
    </p:spTree>
    <p:extLst>
      <p:ext uri="{BB962C8B-B14F-4D97-AF65-F5344CB8AC3E}">
        <p14:creationId xmlns:p14="http://schemas.microsoft.com/office/powerpoint/2010/main" val="1286242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145518" y="454000"/>
            <a:ext cx="4045795"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از چه اجزایی تشکیل می شود؟</a:t>
            </a:r>
          </a:p>
        </p:txBody>
      </p:sp>
      <p:sp>
        <p:nvSpPr>
          <p:cNvPr id="4" name="Rectangle 3"/>
          <p:cNvSpPr/>
          <p:nvPr/>
        </p:nvSpPr>
        <p:spPr>
          <a:xfrm>
            <a:off x="301658" y="1156807"/>
            <a:ext cx="11642102" cy="369332"/>
          </a:xfrm>
          <a:prstGeom prst="rect">
            <a:avLst/>
          </a:prstGeom>
        </p:spPr>
        <p:txBody>
          <a:bodyPr wrap="square">
            <a:spAutoFit/>
          </a:bodyPr>
          <a:lstStyle/>
          <a:p>
            <a:pPr algn="ctr" rtl="1"/>
            <a:r>
              <a:rPr lang="fa-IR" dirty="0">
                <a:latin typeface="Times New Roman" panose="02020603050405020304" pitchFamily="18" charset="0"/>
                <a:cs typeface="B Nazanin" panose="00000400000000000000" pitchFamily="2" charset="-78"/>
              </a:rPr>
              <a:t>«مظهر قنات» (</a:t>
            </a:r>
            <a:r>
              <a:rPr lang="en-US" dirty="0">
                <a:latin typeface="Times New Roman" panose="02020603050405020304" pitchFamily="18" charset="0"/>
                <a:cs typeface="B Nazanin" panose="00000400000000000000" pitchFamily="2" charset="-78"/>
              </a:rPr>
              <a:t>Qanat Outlet</a:t>
            </a:r>
            <a:r>
              <a:rPr lang="fa-IR" dirty="0">
                <a:latin typeface="Times New Roman" panose="02020603050405020304" pitchFamily="18" charset="0"/>
                <a:cs typeface="B Nazanin" panose="00000400000000000000" pitchFamily="2" charset="-78"/>
              </a:rPr>
              <a:t> ) محل خروج آب زیرزمینی در ورودی کانال قنات (محل برخورد کانال با سطح زمین) است.</a:t>
            </a:r>
            <a:endParaRPr lang="en-US" dirty="0">
              <a:latin typeface="Times New Roman" panose="02020603050405020304" pitchFamily="18" charset="0"/>
              <a:cs typeface="B Nazanin" panose="00000400000000000000" pitchFamily="2" charset="-78"/>
            </a:endParaRPr>
          </a:p>
        </p:txBody>
      </p:sp>
      <p:sp>
        <p:nvSpPr>
          <p:cNvPr id="6" name="Rectangle 5"/>
          <p:cNvSpPr/>
          <p:nvPr/>
        </p:nvSpPr>
        <p:spPr>
          <a:xfrm>
            <a:off x="502763" y="1790090"/>
            <a:ext cx="4176075"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پس از مظهر قنات، آب وارد سیستم توزیع می‌شود. این سیستم می‌تواند شامل شبکه‌ای از سدها، دروازه‌ها و کانال‌ها باشد. به این ترتیب، آب برای مصارف آشامیدنی و کشاورزی در اختیار مصرف‌کنندگان قرار می‌گیرد.</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936B9904-2D59-2631-F3F6-CAEFEA581E83}"/>
              </a:ext>
            </a:extLst>
          </p:cNvPr>
          <p:cNvSpPr/>
          <p:nvPr/>
        </p:nvSpPr>
        <p:spPr>
          <a:xfrm>
            <a:off x="7357498" y="2302918"/>
            <a:ext cx="3436194"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09FDBAA-216D-A3D4-EDB0-FCE5BC88E6AB}"/>
              </a:ext>
            </a:extLst>
          </p:cNvPr>
          <p:cNvPicPr>
            <a:picLocks noChangeAspect="1"/>
          </p:cNvPicPr>
          <p:nvPr/>
        </p:nvPicPr>
        <p:blipFill rotWithShape="1">
          <a:blip r:embed="rId2"/>
          <a:srcRect l="15097"/>
          <a:stretch/>
        </p:blipFill>
        <p:spPr>
          <a:xfrm>
            <a:off x="5083216" y="1999119"/>
            <a:ext cx="3436195" cy="2522244"/>
          </a:xfrm>
          <a:prstGeom prst="rect">
            <a:avLst/>
          </a:prstGeom>
        </p:spPr>
      </p:pic>
      <p:pic>
        <p:nvPicPr>
          <p:cNvPr id="9" name="Picture 8">
            <a:extLst>
              <a:ext uri="{FF2B5EF4-FFF2-40B4-BE49-F238E27FC236}">
                <a16:creationId xmlns:a16="http://schemas.microsoft.com/office/drawing/2014/main" id="{53119500-C07C-6445-1232-E2A4360C2288}"/>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7973661" y="4628535"/>
            <a:ext cx="3970099" cy="2005153"/>
          </a:xfrm>
          <a:prstGeom prst="rect">
            <a:avLst/>
          </a:prstGeom>
        </p:spPr>
      </p:pic>
    </p:spTree>
    <p:extLst>
      <p:ext uri="{BB962C8B-B14F-4D97-AF65-F5344CB8AC3E}">
        <p14:creationId xmlns:p14="http://schemas.microsoft.com/office/powerpoint/2010/main" val="286462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چگونگی ابداع  قنات</a:t>
            </a:r>
            <a:endParaRPr lang="en-US" sz="2000" dirty="0">
              <a:solidFill>
                <a:schemeClr val="bg1"/>
              </a:solidFill>
              <a:cs typeface="B Titr" panose="00000700000000000000" pitchFamily="2" charset="-78"/>
            </a:endParaRPr>
          </a:p>
        </p:txBody>
      </p:sp>
      <p:sp>
        <p:nvSpPr>
          <p:cNvPr id="5" name="Rectangle 4"/>
          <p:cNvSpPr/>
          <p:nvPr/>
        </p:nvSpPr>
        <p:spPr>
          <a:xfrm>
            <a:off x="339365" y="1643744"/>
            <a:ext cx="5203596"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گوبلو معتقد است که قنات، ابتدا یک فن آبیاری نبوده، بلکه به طور کامل از تکنیک معدن نشأت گرفته و منظور از احداث آن جمع‌آوری آبهای زیرزمینی مزاحم (زه آبها) به هنگام حفر معادن بوده است…. تردیدی نیست که در گستره فرهنگی ایران، از معادن «مس» و احتمالاً «رویِ» موجود در کوههای زاگرس، در جریان هزاره دوم قبل از میلاد مسیح بهره‌برداری شده است.</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5CA3C4E6-325F-272E-3614-94C338FE1878}"/>
              </a:ext>
            </a:extLst>
          </p:cNvPr>
          <p:cNvSpPr/>
          <p:nvPr/>
        </p:nvSpPr>
        <p:spPr>
          <a:xfrm>
            <a:off x="6188696" y="1329179"/>
            <a:ext cx="4425885" cy="5156462"/>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5BA49D6-EC58-FB93-A293-0893120409B5}"/>
              </a:ext>
            </a:extLst>
          </p:cNvPr>
          <p:cNvPicPr>
            <a:picLocks noChangeAspect="1"/>
          </p:cNvPicPr>
          <p:nvPr/>
        </p:nvPicPr>
        <p:blipFill rotWithShape="1">
          <a:blip r:embed="rId2"/>
          <a:srcRect r="1959" b="11782"/>
          <a:stretch/>
        </p:blipFill>
        <p:spPr>
          <a:xfrm>
            <a:off x="6411631" y="2058439"/>
            <a:ext cx="5621851" cy="3540998"/>
          </a:xfrm>
          <a:prstGeom prst="rect">
            <a:avLst/>
          </a:prstGeom>
          <a:ln w="76200">
            <a:solidFill>
              <a:schemeClr val="bg1"/>
            </a:solidFill>
          </a:ln>
        </p:spPr>
      </p:pic>
    </p:spTree>
    <p:extLst>
      <p:ext uri="{BB962C8B-B14F-4D97-AF65-F5344CB8AC3E}">
        <p14:creationId xmlns:p14="http://schemas.microsoft.com/office/powerpoint/2010/main" val="1471767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088957" y="454000"/>
            <a:ext cx="410235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ساختار سفره آب های زیرزمینی</a:t>
            </a:r>
          </a:p>
        </p:txBody>
      </p:sp>
      <p:sp>
        <p:nvSpPr>
          <p:cNvPr id="5" name="Rectangle 4"/>
          <p:cNvSpPr/>
          <p:nvPr/>
        </p:nvSpPr>
        <p:spPr>
          <a:xfrm>
            <a:off x="5476973" y="1171902"/>
            <a:ext cx="6466787" cy="3416320"/>
          </a:xfrm>
          <a:prstGeom prst="rect">
            <a:avLst/>
          </a:prstGeom>
        </p:spPr>
        <p:txBody>
          <a:bodyPr wrap="square">
            <a:spAutoFit/>
          </a:bodyPr>
          <a:lstStyle/>
          <a:p>
            <a:pPr algn="justLow" rtl="1">
              <a:lnSpc>
                <a:spcPct val="200000"/>
              </a:lnSpc>
            </a:pPr>
            <a:r>
              <a:rPr lang="fa-IR" dirty="0">
                <a:cs typeface="B Nazanin" panose="00000400000000000000" pitchFamily="2" charset="-78"/>
              </a:rPr>
              <a:t>هر قنات متشکل از یک یا چند مجرای زهکشی به ارتفاع یک تا ۱٫۴ متر و قطر ۵۰ تا ۶۰ سانتی‌متر و نیز دیوارهای مستحکم در کناره‌ها است. چاه‌های تهویه عمودی که به کارگران امکان دسترسی به قنات را می‌داد، به مجرای زهکشی متصل شده و در نهایت به کانال زهکشی منتهی می‌شد. طول مجرای زهکشی ممکن است به چندین کیلومتر نیز برسد. در اواخر قرن هفدهم و اوایل قرن هجدهم میلادی، یک جهانگرد فرانسوی-بریتانیایی به نام «ژان چاردین» در جایی چنین نوشته است:</a:t>
            </a:r>
            <a:endParaRPr lang="en-US" dirty="0">
              <a:cs typeface="B Nazanin" panose="00000400000000000000" pitchFamily="2" charset="-78"/>
            </a:endParaRPr>
          </a:p>
        </p:txBody>
      </p:sp>
      <p:sp>
        <p:nvSpPr>
          <p:cNvPr id="4" name="Rectangle 3"/>
          <p:cNvSpPr/>
          <p:nvPr/>
        </p:nvSpPr>
        <p:spPr>
          <a:xfrm>
            <a:off x="131975" y="4664452"/>
            <a:ext cx="11811785" cy="577081"/>
          </a:xfrm>
          <a:prstGeom prst="rect">
            <a:avLst/>
          </a:prstGeom>
        </p:spPr>
        <p:txBody>
          <a:bodyPr wrap="square">
            <a:spAutoFit/>
          </a:bodyPr>
          <a:lstStyle/>
          <a:p>
            <a:pPr algn="justLow" rtl="1">
              <a:lnSpc>
                <a:spcPct val="200000"/>
              </a:lnSpc>
            </a:pPr>
            <a:r>
              <a:rPr lang="fa-IR" dirty="0">
                <a:cs typeface="B Nazanin" panose="00000400000000000000" pitchFamily="2" charset="-78"/>
              </a:rPr>
              <a:t>ایرانیان نه‌تنها قادر به موقعیت‌یابی محل دقیق آب بودند، بلکه این توانایی را نیز داشتند که آب را تا فاصله‌ ۶۰ کیلومتری یا گاهی نیز بیشتر انتقال دهند.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EFF75821-EB17-0B34-3EAE-C28690AB0C96}"/>
              </a:ext>
            </a:extLst>
          </p:cNvPr>
          <p:cNvSpPr/>
          <p:nvPr/>
        </p:nvSpPr>
        <p:spPr>
          <a:xfrm>
            <a:off x="207390" y="961534"/>
            <a:ext cx="3157979" cy="2914141"/>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641191B-F7DF-ADB9-3AFF-B61A43A1D30C}"/>
              </a:ext>
            </a:extLst>
          </p:cNvPr>
          <p:cNvPicPr>
            <a:picLocks noChangeAspect="1"/>
          </p:cNvPicPr>
          <p:nvPr/>
        </p:nvPicPr>
        <p:blipFill>
          <a:blip r:embed="rId2"/>
          <a:stretch>
            <a:fillRect/>
          </a:stretch>
        </p:blipFill>
        <p:spPr>
          <a:xfrm>
            <a:off x="364332" y="1422991"/>
            <a:ext cx="4676037" cy="2914141"/>
          </a:xfrm>
          <a:prstGeom prst="rect">
            <a:avLst/>
          </a:prstGeom>
        </p:spPr>
      </p:pic>
    </p:spTree>
    <p:extLst>
      <p:ext uri="{BB962C8B-B14F-4D97-AF65-F5344CB8AC3E}">
        <p14:creationId xmlns:p14="http://schemas.microsoft.com/office/powerpoint/2010/main" val="4203809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088957" y="454000"/>
            <a:ext cx="410235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اولین لوله های آب زیرزمینی</a:t>
            </a:r>
          </a:p>
        </p:txBody>
      </p:sp>
      <p:sp>
        <p:nvSpPr>
          <p:cNvPr id="5" name="Rectangle 4"/>
          <p:cNvSpPr/>
          <p:nvPr/>
        </p:nvSpPr>
        <p:spPr>
          <a:xfrm>
            <a:off x="304372" y="4656197"/>
            <a:ext cx="11768648" cy="1754326"/>
          </a:xfrm>
          <a:prstGeom prst="rect">
            <a:avLst/>
          </a:prstGeom>
        </p:spPr>
        <p:txBody>
          <a:bodyPr wrap="square">
            <a:spAutoFit/>
          </a:bodyPr>
          <a:lstStyle/>
          <a:p>
            <a:pPr algn="justLow" rtl="1">
              <a:lnSpc>
                <a:spcPct val="200000"/>
              </a:lnSpc>
            </a:pPr>
            <a:r>
              <a:rPr lang="fa-IR" dirty="0">
                <a:cs typeface="B Nazanin" panose="00000400000000000000" pitchFamily="2" charset="-78"/>
              </a:rPr>
              <a:t>در اوایل هزاره‌ یکم قبل از میلاد، گروه‌ها و قبایل کوچک شروع به مهاجرت به فلات ایران کردند؛ جایی‌که میزان بارش باران در آن، کمتر از محل زندگی سابقشان بود. این قبایل، عادت به کشاورزی داشتند و این‌کار با وجود رودخانه و رودهای زیاد برایشان میسر می‌شد. بنابراین مجبور بودند برای یافتن آب، به جست‌وجوی مکان مناسب بپردازند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6FAB52A4-CBF8-A6EF-5A93-1418DF366908}"/>
              </a:ext>
            </a:extLst>
          </p:cNvPr>
          <p:cNvSpPr/>
          <p:nvPr/>
        </p:nvSpPr>
        <p:spPr>
          <a:xfrm>
            <a:off x="304372" y="1824424"/>
            <a:ext cx="11510127" cy="1847383"/>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727AED6-B2E7-04BB-BF93-B3BBCEFE4887}"/>
              </a:ext>
            </a:extLst>
          </p:cNvPr>
          <p:cNvPicPr>
            <a:picLocks noChangeAspect="1"/>
          </p:cNvPicPr>
          <p:nvPr/>
        </p:nvPicPr>
        <p:blipFill rotWithShape="1">
          <a:blip r:embed="rId2"/>
          <a:srcRect l="2536" b="12009"/>
          <a:stretch/>
        </p:blipFill>
        <p:spPr>
          <a:xfrm>
            <a:off x="690871" y="2005398"/>
            <a:ext cx="3996769" cy="2223636"/>
          </a:xfrm>
          <a:prstGeom prst="rect">
            <a:avLst/>
          </a:prstGeom>
        </p:spPr>
      </p:pic>
      <p:pic>
        <p:nvPicPr>
          <p:cNvPr id="7" name="Picture 6">
            <a:extLst>
              <a:ext uri="{FF2B5EF4-FFF2-40B4-BE49-F238E27FC236}">
                <a16:creationId xmlns:a16="http://schemas.microsoft.com/office/drawing/2014/main" id="{91EABCB6-612A-512B-A4B9-B9A3778968C3}"/>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4867592" y="1740647"/>
            <a:ext cx="4405859" cy="2225239"/>
          </a:xfrm>
          <a:prstGeom prst="rect">
            <a:avLst/>
          </a:prstGeom>
        </p:spPr>
      </p:pic>
      <p:pic>
        <p:nvPicPr>
          <p:cNvPr id="8" name="Picture 7">
            <a:extLst>
              <a:ext uri="{FF2B5EF4-FFF2-40B4-BE49-F238E27FC236}">
                <a16:creationId xmlns:a16="http://schemas.microsoft.com/office/drawing/2014/main" id="{2758E69B-7A11-DAB7-5CBB-D33C3F224550}"/>
              </a:ext>
            </a:extLst>
          </p:cNvPr>
          <p:cNvPicPr>
            <a:picLocks noChangeAspect="1"/>
          </p:cNvPicPr>
          <p:nvPr/>
        </p:nvPicPr>
        <p:blipFill rotWithShape="1">
          <a:blip r:embed="rId4"/>
          <a:srcRect l="22945" r="18151"/>
          <a:stretch/>
        </p:blipFill>
        <p:spPr>
          <a:xfrm>
            <a:off x="9484429" y="2003564"/>
            <a:ext cx="1964122" cy="2227304"/>
          </a:xfrm>
          <a:prstGeom prst="rect">
            <a:avLst/>
          </a:prstGeom>
        </p:spPr>
      </p:pic>
    </p:spTree>
    <p:extLst>
      <p:ext uri="{BB962C8B-B14F-4D97-AF65-F5344CB8AC3E}">
        <p14:creationId xmlns:p14="http://schemas.microsoft.com/office/powerpoint/2010/main" val="3901305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088957" y="454000"/>
            <a:ext cx="410235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اولین لوله های آب زیرزمینی</a:t>
            </a:r>
          </a:p>
        </p:txBody>
      </p:sp>
      <p:sp>
        <p:nvSpPr>
          <p:cNvPr id="5" name="Rectangle 4"/>
          <p:cNvSpPr/>
          <p:nvPr/>
        </p:nvSpPr>
        <p:spPr>
          <a:xfrm>
            <a:off x="245097" y="1171902"/>
            <a:ext cx="11698663" cy="1754326"/>
          </a:xfrm>
          <a:prstGeom prst="rect">
            <a:avLst/>
          </a:prstGeom>
        </p:spPr>
        <p:txBody>
          <a:bodyPr wrap="square">
            <a:spAutoFit/>
          </a:bodyPr>
          <a:lstStyle/>
          <a:p>
            <a:pPr algn="justLow" rtl="1">
              <a:lnSpc>
                <a:spcPct val="200000"/>
              </a:lnSpc>
            </a:pPr>
            <a:r>
              <a:rPr lang="fa-IR" dirty="0">
                <a:cs typeface="B Nazanin" panose="00000400000000000000" pitchFamily="2" charset="-78"/>
              </a:rPr>
              <a:t>در سرزمین‌های فلات ایران، آب و هوا معمولا خشک و طاقت‌فرسا بود و به‌طور کلی میزان بارش باران هم کم و ناکافی بود. بیشترین بارش باران این منطقه، بین ماه‌های اکتبر تا آوریل رخ می‌داد. کشاورزان عهد باستان، تلاش می‌کردند در فصول بارش باران، کانال‌ها و آب‌راه‌هایی حفر کنند؛ اما در تابستان این کانال‌ها خشک می‌شدند. بعدها این کشاورزان متوجه شدند، آب‌های جمع‌شده‌ای که در تونل‌های معادن جریان داشت، خشک نشده است.</a:t>
            </a:r>
            <a:endParaRPr lang="en-US" dirty="0">
              <a:cs typeface="B Nazanin" panose="00000400000000000000" pitchFamily="2" charset="-78"/>
            </a:endParaRPr>
          </a:p>
        </p:txBody>
      </p:sp>
      <p:sp>
        <p:nvSpPr>
          <p:cNvPr id="8" name="Rectangle 7">
            <a:extLst>
              <a:ext uri="{FF2B5EF4-FFF2-40B4-BE49-F238E27FC236}">
                <a16:creationId xmlns:a16="http://schemas.microsoft.com/office/drawing/2014/main" id="{FDA6AF10-1452-EE49-70D2-C1B5713E71F5}"/>
              </a:ext>
            </a:extLst>
          </p:cNvPr>
          <p:cNvSpPr/>
          <p:nvPr/>
        </p:nvSpPr>
        <p:spPr>
          <a:xfrm>
            <a:off x="2916178" y="3644807"/>
            <a:ext cx="5155680" cy="3213193"/>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6429DCF-9449-59F4-9E8E-A9F21CE0A2F0}"/>
              </a:ext>
            </a:extLst>
          </p:cNvPr>
          <p:cNvPicPr>
            <a:picLocks noChangeAspect="1"/>
          </p:cNvPicPr>
          <p:nvPr/>
        </p:nvPicPr>
        <p:blipFill>
          <a:blip r:embed="rId2"/>
          <a:stretch>
            <a:fillRect/>
          </a:stretch>
        </p:blipFill>
        <p:spPr>
          <a:xfrm>
            <a:off x="1252017" y="3368690"/>
            <a:ext cx="4048344" cy="3035310"/>
          </a:xfrm>
          <a:prstGeom prst="rect">
            <a:avLst/>
          </a:prstGeom>
        </p:spPr>
      </p:pic>
      <p:pic>
        <p:nvPicPr>
          <p:cNvPr id="10" name="Picture 9">
            <a:extLst>
              <a:ext uri="{FF2B5EF4-FFF2-40B4-BE49-F238E27FC236}">
                <a16:creationId xmlns:a16="http://schemas.microsoft.com/office/drawing/2014/main" id="{BB341E42-1296-2355-6785-AE331CFF04BC}"/>
              </a:ext>
            </a:extLst>
          </p:cNvPr>
          <p:cNvPicPr>
            <a:picLocks noChangeAspect="1"/>
          </p:cNvPicPr>
          <p:nvPr/>
        </p:nvPicPr>
        <p:blipFill>
          <a:blip r:embed="rId3"/>
          <a:stretch>
            <a:fillRect/>
          </a:stretch>
        </p:blipFill>
        <p:spPr>
          <a:xfrm>
            <a:off x="5687675" y="3368690"/>
            <a:ext cx="5503638" cy="3117295"/>
          </a:xfrm>
          <a:prstGeom prst="rect">
            <a:avLst/>
          </a:prstGeom>
        </p:spPr>
      </p:pic>
    </p:spTree>
    <p:extLst>
      <p:ext uri="{BB962C8B-B14F-4D97-AF65-F5344CB8AC3E}">
        <p14:creationId xmlns:p14="http://schemas.microsoft.com/office/powerpoint/2010/main" val="1181272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D7F3582-9505-4DBD-8D28-60DF3F47793A}"/>
              </a:ext>
            </a:extLst>
          </p:cNvPr>
          <p:cNvSpPr/>
          <p:nvPr/>
        </p:nvSpPr>
        <p:spPr>
          <a:xfrm>
            <a:off x="820133" y="1306056"/>
            <a:ext cx="4421170" cy="4402241"/>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225520"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مقدمه </a:t>
            </a:r>
            <a:endParaRPr lang="en-US" sz="2000" dirty="0">
              <a:solidFill>
                <a:schemeClr val="bg1"/>
              </a:solidFill>
              <a:cs typeface="B Titr" panose="00000700000000000000" pitchFamily="2" charset="-78"/>
            </a:endParaRPr>
          </a:p>
        </p:txBody>
      </p:sp>
      <p:sp>
        <p:nvSpPr>
          <p:cNvPr id="6" name="Rectangle 5"/>
          <p:cNvSpPr/>
          <p:nvPr/>
        </p:nvSpPr>
        <p:spPr>
          <a:xfrm>
            <a:off x="7164390" y="1253840"/>
            <a:ext cx="4658806"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قنات به عنوان يك فناوري جديد ،پديده اي فرهنگي- باستاني است كه صدها سال نقش موثري در عمران ،‌ آبادي و احياي اراضي مناطق خشك و نيمه خشك داشته وحفر آن يكي از برجسته ترين كارهاي مهندسي در جهان قديم و معاصر محسوب مي شود.بنابر مطالعات تاریخی هسته‌های اصلی شکل‌گیری نخستین تمدن‌های بشری در کنار منابع آبی بوده‌اند و از این دست تمدن‌ها کم نیستند و می‌توان به تمدن‌های بین‌النهرین و ماورالنهر و تمدن‌های حاشیه‌ی رودخانه‌های نیل و سند و گنگ اشاره کرد.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6EC7122A-EB90-EFA1-29D0-C6879CBC4FFC}"/>
              </a:ext>
            </a:extLst>
          </p:cNvPr>
          <p:cNvPicPr>
            <a:picLocks noChangeAspect="1"/>
          </p:cNvPicPr>
          <p:nvPr/>
        </p:nvPicPr>
        <p:blipFill rotWithShape="1">
          <a:blip r:embed="rId2">
            <a:extLst>
              <a:ext uri="{28A0092B-C50C-407E-A947-70E740481C1C}">
                <a14:useLocalDpi xmlns:a14="http://schemas.microsoft.com/office/drawing/2010/main" val="0"/>
              </a:ext>
            </a:extLst>
          </a:blip>
          <a:srcRect l="18869"/>
          <a:stretch/>
        </p:blipFill>
        <p:spPr>
          <a:xfrm>
            <a:off x="0" y="1183322"/>
            <a:ext cx="5027611" cy="4647710"/>
          </a:xfrm>
          <a:prstGeom prst="rect">
            <a:avLst/>
          </a:prstGeom>
        </p:spPr>
      </p:pic>
    </p:spTree>
    <p:extLst>
      <p:ext uri="{BB962C8B-B14F-4D97-AF65-F5344CB8AC3E}">
        <p14:creationId xmlns:p14="http://schemas.microsoft.com/office/powerpoint/2010/main" val="4084643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C47E5C7-86B0-D7DB-D016-E705D42DF8C1}"/>
              </a:ext>
            </a:extLst>
          </p:cNvPr>
          <p:cNvSpPr/>
          <p:nvPr/>
        </p:nvSpPr>
        <p:spPr>
          <a:xfrm>
            <a:off x="1521241" y="3598557"/>
            <a:ext cx="5155680" cy="2483075"/>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088957" y="454000"/>
            <a:ext cx="410235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اولین لوله های آب زیرزمینی</a:t>
            </a:r>
          </a:p>
        </p:txBody>
      </p:sp>
      <p:sp>
        <p:nvSpPr>
          <p:cNvPr id="5" name="Rectangle 4"/>
          <p:cNvSpPr/>
          <p:nvPr/>
        </p:nvSpPr>
        <p:spPr>
          <a:xfrm>
            <a:off x="197963" y="1030500"/>
            <a:ext cx="11745797" cy="2228944"/>
          </a:xfrm>
          <a:prstGeom prst="rect">
            <a:avLst/>
          </a:prstGeom>
        </p:spPr>
        <p:txBody>
          <a:bodyPr wrap="square">
            <a:spAutoFit/>
          </a:bodyPr>
          <a:lstStyle/>
          <a:p>
            <a:pPr algn="justLow" rtl="1">
              <a:lnSpc>
                <a:spcPct val="200000"/>
              </a:lnSpc>
            </a:pPr>
            <a:r>
              <a:rPr lang="fa-IR" dirty="0">
                <a:cs typeface="B Nazanin" panose="00000400000000000000" pitchFamily="2" charset="-78"/>
              </a:rPr>
              <a:t>کشاورزان با معدن‌چی‌هایی که به‌دنبال فلز مس بودند، معامله‌ای کردند که طی آن از معدن‌چی‌ها خواستند برایشان تونل بسازند. کشاورزان می‌خواستند مطمئن شوند آبی که از نقاط مختلف جمع‌آوری می‌شود و یک رود کوچک تشکیل می‌دهد، برای مصارف کشاورزی و آبیاری آنان کافی خواهد بود یا خیر. کشاورزان ایران باستان، با کمک معدن‌چی‌ها توانستند یک سیستم آبی زیرزمینی برای آبیاری محصولات خود در فصول گرم سال تعبیه کنند. طبق کاوش‌های صورت گرفته، این ابداع در شمال غرب ایران کنونی و در حوالی مرز ترکیه انجام شده است.</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74014" y="3130424"/>
            <a:ext cx="5514682" cy="3439782"/>
          </a:xfrm>
          <a:prstGeom prst="rect">
            <a:avLst/>
          </a:prstGeom>
        </p:spPr>
      </p:pic>
    </p:spTree>
    <p:extLst>
      <p:ext uri="{BB962C8B-B14F-4D97-AF65-F5344CB8AC3E}">
        <p14:creationId xmlns:p14="http://schemas.microsoft.com/office/powerpoint/2010/main" val="33674695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50BF2A8-0C3E-7A77-5FCA-592BF3556459}"/>
              </a:ext>
            </a:extLst>
          </p:cNvPr>
          <p:cNvSpPr/>
          <p:nvPr/>
        </p:nvSpPr>
        <p:spPr>
          <a:xfrm>
            <a:off x="754926" y="2484674"/>
            <a:ext cx="5155680"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حفر قنات</a:t>
            </a:r>
            <a:endParaRPr lang="fa-IR" sz="2000" b="1" dirty="0">
              <a:solidFill>
                <a:schemeClr val="bg1"/>
              </a:solidFill>
              <a:effectLst/>
              <a:cs typeface="B Titr" panose="00000700000000000000" pitchFamily="2" charset="-78"/>
            </a:endParaRPr>
          </a:p>
        </p:txBody>
      </p:sp>
      <p:sp>
        <p:nvSpPr>
          <p:cNvPr id="5" name="Rectangle 4"/>
          <p:cNvSpPr/>
          <p:nvPr/>
        </p:nvSpPr>
        <p:spPr>
          <a:xfrm>
            <a:off x="7777113" y="1238609"/>
            <a:ext cx="4053526"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حفر قنات معمولا از مظهر آن که همان سطح زمین است و خشک می‌باشد، شروع و به مناطق آبده مادر چاه ، ختم می‌شود. بنابراین ، اول دهانه قنات یا هرنج که خشک است و بعد اولین چاهها یا میله‌ها که اینها هم خشک است و آب ندارد و به اصطلاح قسمت خشک کار قنات نامیده می‌شود، حفر می‌شود. بعد کار به طرف قسمت بالا دست که همان قسمتهای آبده زمین باشد، ادامه پیدا می‌کند.</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750163" y="1171902"/>
            <a:ext cx="5503638" cy="3117295"/>
          </a:xfrm>
          <a:prstGeom prst="rect">
            <a:avLst/>
          </a:prstGeom>
        </p:spPr>
      </p:pic>
      <p:pic>
        <p:nvPicPr>
          <p:cNvPr id="4" name="Picture 3">
            <a:extLst>
              <a:ext uri="{FF2B5EF4-FFF2-40B4-BE49-F238E27FC236}">
                <a16:creationId xmlns:a16="http://schemas.microsoft.com/office/drawing/2014/main" id="{19FF1F43-D657-AB5F-817C-91415F2AE100}"/>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341618" y="4448649"/>
            <a:ext cx="4414888" cy="2229800"/>
          </a:xfrm>
          <a:prstGeom prst="rect">
            <a:avLst/>
          </a:prstGeom>
        </p:spPr>
      </p:pic>
    </p:spTree>
    <p:extLst>
      <p:ext uri="{BB962C8B-B14F-4D97-AF65-F5344CB8AC3E}">
        <p14:creationId xmlns:p14="http://schemas.microsoft.com/office/powerpoint/2010/main" val="4260265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BE2BEA3-0E30-C257-056E-00698A9EE663}"/>
              </a:ext>
            </a:extLst>
          </p:cNvPr>
          <p:cNvSpPr/>
          <p:nvPr/>
        </p:nvSpPr>
        <p:spPr>
          <a:xfrm>
            <a:off x="5883108" y="1917599"/>
            <a:ext cx="6308892"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حفر قنات</a:t>
            </a:r>
            <a:endParaRPr lang="fa-IR" sz="2000" b="1" dirty="0">
              <a:solidFill>
                <a:schemeClr val="bg1"/>
              </a:solidFill>
              <a:effectLst/>
              <a:cs typeface="B Titr" panose="00000700000000000000" pitchFamily="2" charset="-78"/>
            </a:endParaRPr>
          </a:p>
        </p:txBody>
      </p:sp>
      <p:sp>
        <p:nvSpPr>
          <p:cNvPr id="5" name="Rectangle 4"/>
          <p:cNvSpPr/>
          <p:nvPr/>
        </p:nvSpPr>
        <p:spPr>
          <a:xfrm>
            <a:off x="344863" y="854110"/>
            <a:ext cx="5254658"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طول یک رشته قنات که در میزان آبدهی آن نیز موثر است، نسبت به شرایط طبیعی میزان متفاوت است. این شرایط بستگی به شیب زمین وعمیق ما در چاه دارد. از طرف دیگر هرچه سطح آب زیرزمینی پایینتر باشد، عمق مادر چاه بیشتر می‌شود. طویلترین قناتی که تاکنون در ایران حفر شده ، در حوالی گناباد از توابع خراسان است که 70 کیلومتر طول آن است و عمیقترین مادر چاه قناتهای ایران به روایتی 400 متر و به روایت دیگر 350 متر عمق دارد و آن مربوط به قنات “قصبه” گناباد است. مهمترین عاملی که طول قنات را مشخص می‌کند، شیب زمین می‌باشد. هرچه شیب زمین کمتر باشد طول قنات بیشتر و هرچه شیب بیشتر باشد طول قنات کمتر خواهد بود.</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l="2536" b="12009"/>
          <a:stretch/>
        </p:blipFill>
        <p:spPr>
          <a:xfrm>
            <a:off x="6188696" y="1171902"/>
            <a:ext cx="5681606" cy="3161009"/>
          </a:xfrm>
          <a:prstGeom prst="rect">
            <a:avLst/>
          </a:prstGeom>
        </p:spPr>
      </p:pic>
      <p:pic>
        <p:nvPicPr>
          <p:cNvPr id="6" name="Picture 5">
            <a:extLst>
              <a:ext uri="{FF2B5EF4-FFF2-40B4-BE49-F238E27FC236}">
                <a16:creationId xmlns:a16="http://schemas.microsoft.com/office/drawing/2014/main" id="{04BBD3B7-4F8D-A267-BED6-9A201B638766}"/>
              </a:ext>
            </a:extLst>
          </p:cNvPr>
          <p:cNvPicPr>
            <a:picLocks noChangeAspect="1"/>
          </p:cNvPicPr>
          <p:nvPr/>
        </p:nvPicPr>
        <p:blipFill rotWithShape="1">
          <a:blip r:embed="rId3"/>
          <a:srcRect l="37614" b="8717"/>
          <a:stretch/>
        </p:blipFill>
        <p:spPr>
          <a:xfrm>
            <a:off x="6188695" y="4444586"/>
            <a:ext cx="1959209" cy="1786532"/>
          </a:xfrm>
          <a:prstGeom prst="rect">
            <a:avLst/>
          </a:prstGeom>
        </p:spPr>
      </p:pic>
      <p:pic>
        <p:nvPicPr>
          <p:cNvPr id="7" name="Picture 6">
            <a:extLst>
              <a:ext uri="{FF2B5EF4-FFF2-40B4-BE49-F238E27FC236}">
                <a16:creationId xmlns:a16="http://schemas.microsoft.com/office/drawing/2014/main" id="{9074A7B7-46F6-6009-25ED-DB050646272D}"/>
              </a:ext>
            </a:extLst>
          </p:cNvPr>
          <p:cNvPicPr>
            <a:picLocks noChangeAspect="1"/>
          </p:cNvPicPr>
          <p:nvPr/>
        </p:nvPicPr>
        <p:blipFill rotWithShape="1">
          <a:blip r:embed="rId4">
            <a:extLst>
              <a:ext uri="{28A0092B-C50C-407E-A947-70E740481C1C}">
                <a14:useLocalDpi xmlns:a14="http://schemas.microsoft.com/office/drawing/2010/main" val="0"/>
              </a:ext>
            </a:extLst>
          </a:blip>
          <a:srcRect t="10195"/>
          <a:stretch/>
        </p:blipFill>
        <p:spPr>
          <a:xfrm>
            <a:off x="8309896" y="4444586"/>
            <a:ext cx="3537241" cy="1786532"/>
          </a:xfrm>
          <a:prstGeom prst="rect">
            <a:avLst/>
          </a:prstGeom>
        </p:spPr>
      </p:pic>
    </p:spTree>
    <p:extLst>
      <p:ext uri="{BB962C8B-B14F-4D97-AF65-F5344CB8AC3E}">
        <p14:creationId xmlns:p14="http://schemas.microsoft.com/office/powerpoint/2010/main" val="1530253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ابداع ماهرانه قنات</a:t>
            </a:r>
          </a:p>
        </p:txBody>
      </p:sp>
      <p:sp>
        <p:nvSpPr>
          <p:cNvPr id="5" name="Rectangle 4"/>
          <p:cNvSpPr/>
          <p:nvPr/>
        </p:nvSpPr>
        <p:spPr>
          <a:xfrm>
            <a:off x="7147087" y="1456274"/>
            <a:ext cx="4457307"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شیوه‌ ساخت قنات از نسلی به نسل دیگر منتقل شد. ساخت قنات نیازمند درک دقیقی از لایه‌های درون زمین و نیز مهندسی بود. یکی از مهم‌ترین شرایط ایجاد قنات، اندازه‌گیری دقیق زوایای مجرای زهکشی آن بود. اگر این زاویه خیلی تنگ می‌شد، اجازه عبور جریان آب را نمی‌داد و اگر زاویه‌ شیب تند می‌بود، موجب فرسایش و از بین رفتن ساختارهای زیرزمینی قنات می‌شد. به‌طور متوسط، در هر یک متر از مجرای زهکشی سالم، ۰٫۳ تا ۰٫۶ لیتر آب در ثانیه جاری می‌شود.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8A84D2FD-80D3-334A-2197-C00A9FCD8FBB}"/>
              </a:ext>
            </a:extLst>
          </p:cNvPr>
          <p:cNvSpPr/>
          <p:nvPr/>
        </p:nvSpPr>
        <p:spPr>
          <a:xfrm>
            <a:off x="830341" y="1348855"/>
            <a:ext cx="3629321"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C57C93A-22F9-2CF0-65E0-34BBF53EDA7E}"/>
              </a:ext>
            </a:extLst>
          </p:cNvPr>
          <p:cNvPicPr>
            <a:picLocks noChangeAspect="1"/>
          </p:cNvPicPr>
          <p:nvPr/>
        </p:nvPicPr>
        <p:blipFill rotWithShape="1">
          <a:blip r:embed="rId2"/>
          <a:srcRect l="13900" r="27855"/>
          <a:stretch/>
        </p:blipFill>
        <p:spPr>
          <a:xfrm>
            <a:off x="1040091" y="1523362"/>
            <a:ext cx="4361467" cy="4605264"/>
          </a:xfrm>
          <a:prstGeom prst="rect">
            <a:avLst/>
          </a:prstGeom>
        </p:spPr>
      </p:pic>
    </p:spTree>
    <p:extLst>
      <p:ext uri="{BB962C8B-B14F-4D97-AF65-F5344CB8AC3E}">
        <p14:creationId xmlns:p14="http://schemas.microsoft.com/office/powerpoint/2010/main" val="1580808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ابداع ماهرانه قنات</a:t>
            </a:r>
          </a:p>
        </p:txBody>
      </p:sp>
      <p:sp>
        <p:nvSpPr>
          <p:cNvPr id="5" name="Rectangle 4"/>
          <p:cNvSpPr/>
          <p:nvPr/>
        </p:nvSpPr>
        <p:spPr>
          <a:xfrm>
            <a:off x="320512" y="1171902"/>
            <a:ext cx="6070862"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ابوبکر کرجی، ریاضی‌دان و آب‌شناس ایرانی در سال ۱۰۱۰ میلادی در یکی از کتاب‌های خود، نحوه‌ هدایت آب‌های زیرزمینی را شرح داده است. در این کتاب که «استخراج آب‌های پنهان» نام دارد، جزئیات ساخت و بازسازی قنات، روش‌های کشف آب‌های زیرزمینی و نحوه محاسبه‌ میزان شیب شرح داده شده است. در آن زمان، تعداد قنات‌ها به‌قدری زیاد شده بود که حاکمان منطقه، قوانینی در زمینه استفاده صحیح از آن‌ها وضع کردند. اگرچه ایرانیان باستان، سازندگان اصلی و برتر قنات بودند؛ اما چیزی نگذشت که علم ایجاد این ساختارها به‌دست مردمان آسیای مرکزی، جنوب قفقاز، شبه‌جزیره‌ عربستان و حتی آفریقای شمالی رسید. ساخت قنات بعدها در چین هم مشاهده شد.</a:t>
            </a:r>
            <a:endParaRPr lang="en-US" dirty="0">
              <a:cs typeface="B Nazanin" panose="00000400000000000000" pitchFamily="2" charset="-78"/>
            </a:endParaRPr>
          </a:p>
        </p:txBody>
      </p:sp>
      <p:sp>
        <p:nvSpPr>
          <p:cNvPr id="8" name="Rectangle 7">
            <a:extLst>
              <a:ext uri="{FF2B5EF4-FFF2-40B4-BE49-F238E27FC236}">
                <a16:creationId xmlns:a16="http://schemas.microsoft.com/office/drawing/2014/main" id="{CD5C850C-F3F0-AB99-DC28-3664C8FBDFDE}"/>
              </a:ext>
            </a:extLst>
          </p:cNvPr>
          <p:cNvSpPr/>
          <p:nvPr/>
        </p:nvSpPr>
        <p:spPr>
          <a:xfrm>
            <a:off x="8314439" y="2076557"/>
            <a:ext cx="3629321" cy="376849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E848EA87-C38D-6676-8D0D-C40D1568860C}"/>
              </a:ext>
            </a:extLst>
          </p:cNvPr>
          <p:cNvPicPr>
            <a:picLocks noChangeAspect="1"/>
          </p:cNvPicPr>
          <p:nvPr/>
        </p:nvPicPr>
        <p:blipFill rotWithShape="1">
          <a:blip r:embed="rId2"/>
          <a:srcRect l="15097"/>
          <a:stretch/>
        </p:blipFill>
        <p:spPr>
          <a:xfrm>
            <a:off x="7253801" y="1314873"/>
            <a:ext cx="3970099" cy="2914141"/>
          </a:xfrm>
          <a:prstGeom prst="rect">
            <a:avLst/>
          </a:prstGeom>
        </p:spPr>
      </p:pic>
      <p:pic>
        <p:nvPicPr>
          <p:cNvPr id="10" name="Picture 9">
            <a:extLst>
              <a:ext uri="{FF2B5EF4-FFF2-40B4-BE49-F238E27FC236}">
                <a16:creationId xmlns:a16="http://schemas.microsoft.com/office/drawing/2014/main" id="{2261C617-DE59-846A-471F-CD304D3C60E8}"/>
              </a:ext>
            </a:extLst>
          </p:cNvPr>
          <p:cNvPicPr>
            <a:picLocks noChangeAspect="1"/>
          </p:cNvPicPr>
          <p:nvPr/>
        </p:nvPicPr>
        <p:blipFill rotWithShape="1">
          <a:blip r:embed="rId3">
            <a:extLst>
              <a:ext uri="{28A0092B-C50C-407E-A947-70E740481C1C}">
                <a14:useLocalDpi xmlns:a14="http://schemas.microsoft.com/office/drawing/2010/main" val="0"/>
              </a:ext>
            </a:extLst>
          </a:blip>
          <a:srcRect t="10195"/>
          <a:stretch/>
        </p:blipFill>
        <p:spPr>
          <a:xfrm>
            <a:off x="7253801" y="4398847"/>
            <a:ext cx="3970099" cy="2005153"/>
          </a:xfrm>
          <a:prstGeom prst="rect">
            <a:avLst/>
          </a:prstGeom>
        </p:spPr>
      </p:pic>
    </p:spTree>
    <p:extLst>
      <p:ext uri="{BB962C8B-B14F-4D97-AF65-F5344CB8AC3E}">
        <p14:creationId xmlns:p14="http://schemas.microsoft.com/office/powerpoint/2010/main" val="1412147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طول و عمق در قنات ها</a:t>
            </a:r>
            <a:endParaRPr lang="fa-IR" sz="2000" b="1" dirty="0">
              <a:solidFill>
                <a:schemeClr val="bg1"/>
              </a:solidFill>
              <a:effectLst/>
              <a:cs typeface="B Titr" panose="00000700000000000000" pitchFamily="2" charset="-78"/>
            </a:endParaRPr>
          </a:p>
        </p:txBody>
      </p:sp>
      <p:sp>
        <p:nvSpPr>
          <p:cNvPr id="5" name="Rectangle 4"/>
          <p:cNvSpPr/>
          <p:nvPr/>
        </p:nvSpPr>
        <p:spPr>
          <a:xfrm>
            <a:off x="301658" y="1238609"/>
            <a:ext cx="11528981" cy="2239074"/>
          </a:xfrm>
          <a:prstGeom prst="rect">
            <a:avLst/>
          </a:prstGeom>
        </p:spPr>
        <p:txBody>
          <a:bodyPr wrap="square">
            <a:spAutoFit/>
          </a:bodyPr>
          <a:lstStyle/>
          <a:p>
            <a:pPr algn="ctr" rtl="1">
              <a:lnSpc>
                <a:spcPct val="200000"/>
              </a:lnSpc>
            </a:pPr>
            <a:r>
              <a:rPr lang="fa-IR" dirty="0">
                <a:cs typeface="B Nazanin" panose="00000400000000000000" pitchFamily="2" charset="-78"/>
              </a:rPr>
              <a:t>طول و عمق در قنات ها با توجه به مکانی که قرار دارند متفاوت می باشد. در واقع طول یک رشته کاریز در میزان آب دهی آن موثر است و با این اثر با توجه به شیب زمین و عمق چاه مادر دارای تفاوت می شود. طولانی ترین قنات ایران که تاکنون یافت شده است در حوالی گناباد می باشد که طول آن ۷۰ کیلومتر و عمق آن ۴۰۰ متر است و به روایت دیگر ممکن است طوری برابر ۳۵۰ متر داشته باشد. در نظر داشته باشید که هر چقدر طول کاریز بیشتر باشد شیب زمین کمتر خواهد بود.</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t="16251" b="19395"/>
          <a:stretch/>
        </p:blipFill>
        <p:spPr>
          <a:xfrm>
            <a:off x="2130458" y="3429000"/>
            <a:ext cx="6608190" cy="3101647"/>
          </a:xfrm>
          <a:prstGeom prst="rect">
            <a:avLst/>
          </a:prstGeom>
        </p:spPr>
      </p:pic>
    </p:spTree>
    <p:extLst>
      <p:ext uri="{BB962C8B-B14F-4D97-AF65-F5344CB8AC3E}">
        <p14:creationId xmlns:p14="http://schemas.microsoft.com/office/powerpoint/2010/main" val="1817436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4C100F-CC5A-A73D-2B17-920E54885014}"/>
              </a:ext>
            </a:extLst>
          </p:cNvPr>
          <p:cNvSpPr/>
          <p:nvPr/>
        </p:nvSpPr>
        <p:spPr>
          <a:xfrm>
            <a:off x="1376313" y="2270741"/>
            <a:ext cx="10815687" cy="2187215"/>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قدیمی ترین قنات ایران چیست؟</a:t>
            </a:r>
          </a:p>
        </p:txBody>
      </p:sp>
      <p:sp>
        <p:nvSpPr>
          <p:cNvPr id="6" name="Rectangle 5"/>
          <p:cNvSpPr/>
          <p:nvPr/>
        </p:nvSpPr>
        <p:spPr>
          <a:xfrm>
            <a:off x="235670" y="5385510"/>
            <a:ext cx="11708090" cy="1131079"/>
          </a:xfrm>
          <a:prstGeom prst="rect">
            <a:avLst/>
          </a:prstGeom>
        </p:spPr>
        <p:txBody>
          <a:bodyPr wrap="square">
            <a:spAutoFit/>
          </a:bodyPr>
          <a:lstStyle/>
          <a:p>
            <a:pPr algn="ctr" rtl="1">
              <a:lnSpc>
                <a:spcPct val="200000"/>
              </a:lnSpc>
            </a:pPr>
            <a:r>
              <a:rPr lang="fa-IR" dirty="0">
                <a:cs typeface="B Nazanin" panose="00000400000000000000" pitchFamily="2" charset="-78"/>
              </a:rPr>
              <a:t>قنات قصبه یا کاریز کیخسرو، قدیمی‌ترین قنات ایران و جهان است. این قنات در شهر گناباد استان خراسان رضوی قرار دارد. قدمت قنات قصبه به حدود ۲۵۰۰ تا ۲۷۰۰ سال پیش می‌رسد. این قنات از ۴۲۷ چاه آب با مجموع طول ۳۳۱۱۳ متر تشکیل می‌شود.</a:t>
            </a:r>
            <a:endParaRPr lang="en-US" dirty="0">
              <a:cs typeface="B Nazanin" panose="00000400000000000000" pitchFamily="2" charset="-78"/>
            </a:endParaRPr>
          </a:p>
        </p:txBody>
      </p:sp>
      <p:pic>
        <p:nvPicPr>
          <p:cNvPr id="9" name="Picture 8"/>
          <p:cNvPicPr>
            <a:picLocks noChangeAspect="1"/>
          </p:cNvPicPr>
          <p:nvPr/>
        </p:nvPicPr>
        <p:blipFill rotWithShape="1">
          <a:blip r:embed="rId2"/>
          <a:srcRect t="16480" b="19663"/>
          <a:stretch/>
        </p:blipFill>
        <p:spPr>
          <a:xfrm>
            <a:off x="248240" y="1171902"/>
            <a:ext cx="6071255" cy="2582946"/>
          </a:xfrm>
          <a:prstGeom prst="rect">
            <a:avLst/>
          </a:prstGeom>
        </p:spPr>
      </p:pic>
      <p:pic>
        <p:nvPicPr>
          <p:cNvPr id="4" name="Picture 3">
            <a:extLst>
              <a:ext uri="{FF2B5EF4-FFF2-40B4-BE49-F238E27FC236}">
                <a16:creationId xmlns:a16="http://schemas.microsoft.com/office/drawing/2014/main" id="{F16F59FF-F958-79CE-7A79-471F7C55D4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0537" y="1171902"/>
            <a:ext cx="2632020" cy="3510500"/>
          </a:xfrm>
          <a:prstGeom prst="rect">
            <a:avLst/>
          </a:prstGeom>
        </p:spPr>
      </p:pic>
      <p:pic>
        <p:nvPicPr>
          <p:cNvPr id="5" name="Picture 4">
            <a:extLst>
              <a:ext uri="{FF2B5EF4-FFF2-40B4-BE49-F238E27FC236}">
                <a16:creationId xmlns:a16="http://schemas.microsoft.com/office/drawing/2014/main" id="{71F0366C-6EEC-4AE8-B2C0-73D73C245C16}"/>
              </a:ext>
            </a:extLst>
          </p:cNvPr>
          <p:cNvPicPr>
            <a:picLocks noChangeAspect="1"/>
          </p:cNvPicPr>
          <p:nvPr/>
        </p:nvPicPr>
        <p:blipFill rotWithShape="1">
          <a:blip r:embed="rId4">
            <a:extLst>
              <a:ext uri="{28A0092B-C50C-407E-A947-70E740481C1C}">
                <a14:useLocalDpi xmlns:a14="http://schemas.microsoft.com/office/drawing/2010/main" val="0"/>
              </a:ext>
            </a:extLst>
          </a:blip>
          <a:srcRect l="18013" r="32767"/>
          <a:stretch/>
        </p:blipFill>
        <p:spPr>
          <a:xfrm>
            <a:off x="9493599" y="1701996"/>
            <a:ext cx="2107015" cy="2450312"/>
          </a:xfrm>
          <a:prstGeom prst="rect">
            <a:avLst/>
          </a:prstGeom>
        </p:spPr>
      </p:pic>
    </p:spTree>
    <p:extLst>
      <p:ext uri="{BB962C8B-B14F-4D97-AF65-F5344CB8AC3E}">
        <p14:creationId xmlns:p14="http://schemas.microsoft.com/office/powerpoint/2010/main" val="1142100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طولانی ترین قنات ایران چیست؟</a:t>
            </a:r>
          </a:p>
        </p:txBody>
      </p:sp>
      <p:sp>
        <p:nvSpPr>
          <p:cNvPr id="6" name="Rectangle 5"/>
          <p:cNvSpPr/>
          <p:nvPr/>
        </p:nvSpPr>
        <p:spPr>
          <a:xfrm>
            <a:off x="1113934" y="4953618"/>
            <a:ext cx="9964131" cy="1685077"/>
          </a:xfrm>
          <a:prstGeom prst="rect">
            <a:avLst/>
          </a:prstGeom>
        </p:spPr>
        <p:txBody>
          <a:bodyPr wrap="square">
            <a:spAutoFit/>
          </a:bodyPr>
          <a:lstStyle/>
          <a:p>
            <a:pPr algn="ctr" rtl="1">
              <a:lnSpc>
                <a:spcPct val="200000"/>
              </a:lnSpc>
            </a:pPr>
            <a:r>
              <a:rPr lang="fa-IR" dirty="0">
                <a:cs typeface="B Nazanin" panose="00000400000000000000" pitchFamily="2" charset="-78"/>
              </a:rPr>
              <a:t>قنات زارچ، طولانی‌ترین قنات ایران و جهان است که به عنوان بلندترین کانال زیرزمینی دنیا نیز در نظر گرفته می‌شود. این قنات در بخش زارچ در استان یزد قرار داشته و طولی نزدیک به ۸۰ کیلومتر دارد. عمق قنات زارچ، حدود ۳۰ تا ۴۰ متر از سطح زمین است. این قنات، یکی از جاذبه‌های توریستی یزد به شمار می‌رود.</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2754A060-4C3E-66FE-18ED-B92DF08881AE}"/>
              </a:ext>
            </a:extLst>
          </p:cNvPr>
          <p:cNvSpPr/>
          <p:nvPr/>
        </p:nvSpPr>
        <p:spPr>
          <a:xfrm>
            <a:off x="801278" y="1740647"/>
            <a:ext cx="11390722" cy="2680524"/>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6084489-21E4-1056-F90D-71DD09D9A1C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52280" y="1386557"/>
            <a:ext cx="9087440" cy="3286567"/>
          </a:xfrm>
          <a:prstGeom prst="rect">
            <a:avLst/>
          </a:prstGeom>
        </p:spPr>
      </p:pic>
    </p:spTree>
    <p:extLst>
      <p:ext uri="{BB962C8B-B14F-4D97-AF65-F5344CB8AC3E}">
        <p14:creationId xmlns:p14="http://schemas.microsoft.com/office/powerpoint/2010/main" val="2274990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50F058A-EF42-5036-B32D-E8946B390C17}"/>
              </a:ext>
            </a:extLst>
          </p:cNvPr>
          <p:cNvSpPr/>
          <p:nvPr/>
        </p:nvSpPr>
        <p:spPr>
          <a:xfrm>
            <a:off x="6273538" y="1740647"/>
            <a:ext cx="5670222" cy="4339642"/>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عمیق ترین قنات ایران چیست؟</a:t>
            </a:r>
          </a:p>
        </p:txBody>
      </p:sp>
      <p:sp>
        <p:nvSpPr>
          <p:cNvPr id="6" name="Rectangle 5"/>
          <p:cNvSpPr/>
          <p:nvPr/>
        </p:nvSpPr>
        <p:spPr>
          <a:xfrm>
            <a:off x="855544" y="1312739"/>
            <a:ext cx="4685122"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قنات قصبه، عنوان عمیق‌ترین قنات ایران و جهان را نیز به خود اختصاص می‌دهد. عمق مادرچاه کاریز کیخسرو بیشتر از ۳۶۰ متر است. بعد از این قنات، قنات ابراهیم‌آباد اراک با عمق ۱۱۴ متر، قنات مزدآباد با عمق ۷۰ متر، قنات گوهرریز جوپار با عمق ۵۰ متر و قنات حسن‌آباد مشیر با عمق ۴۰ متر، از دیگر قنات‌‌های عمیق ایران و جهان به شمار می‌روند.</a:t>
            </a:r>
            <a:endParaRPr lang="en-US"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1336" y="1073401"/>
            <a:ext cx="2632020" cy="3510500"/>
          </a:xfrm>
          <a:prstGeom prst="rect">
            <a:avLst/>
          </a:prstGeom>
        </p:spPr>
      </p:pic>
      <p:pic>
        <p:nvPicPr>
          <p:cNvPr id="5" name="Picture 4">
            <a:extLst>
              <a:ext uri="{FF2B5EF4-FFF2-40B4-BE49-F238E27FC236}">
                <a16:creationId xmlns:a16="http://schemas.microsoft.com/office/drawing/2014/main" id="{35426C3B-3F8F-307D-C23B-4E5BF1228747}"/>
              </a:ext>
            </a:extLst>
          </p:cNvPr>
          <p:cNvPicPr>
            <a:picLocks noChangeAspect="1"/>
          </p:cNvPicPr>
          <p:nvPr/>
        </p:nvPicPr>
        <p:blipFill rotWithShape="1">
          <a:blip r:embed="rId3">
            <a:extLst>
              <a:ext uri="{28A0092B-C50C-407E-A947-70E740481C1C}">
                <a14:useLocalDpi xmlns:a14="http://schemas.microsoft.com/office/drawing/2010/main" val="0"/>
              </a:ext>
            </a:extLst>
          </a:blip>
          <a:srcRect l="18013" r="32767"/>
          <a:stretch/>
        </p:blipFill>
        <p:spPr>
          <a:xfrm>
            <a:off x="9481671" y="2133589"/>
            <a:ext cx="2107015" cy="2450312"/>
          </a:xfrm>
          <a:prstGeom prst="rect">
            <a:avLst/>
          </a:prstGeom>
        </p:spPr>
      </p:pic>
      <p:pic>
        <p:nvPicPr>
          <p:cNvPr id="7" name="Picture 6">
            <a:extLst>
              <a:ext uri="{FF2B5EF4-FFF2-40B4-BE49-F238E27FC236}">
                <a16:creationId xmlns:a16="http://schemas.microsoft.com/office/drawing/2014/main" id="{802477F3-D663-4474-BD9E-29CE4F2044E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51336" y="4793276"/>
            <a:ext cx="4937350" cy="1785644"/>
          </a:xfrm>
          <a:prstGeom prst="rect">
            <a:avLst/>
          </a:prstGeom>
        </p:spPr>
      </p:pic>
    </p:spTree>
    <p:extLst>
      <p:ext uri="{BB962C8B-B14F-4D97-AF65-F5344CB8AC3E}">
        <p14:creationId xmlns:p14="http://schemas.microsoft.com/office/powerpoint/2010/main" val="16729761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محاسن و معایب قنات</a:t>
            </a:r>
            <a:endParaRPr lang="fa-IR" sz="2000" b="1" dirty="0">
              <a:solidFill>
                <a:schemeClr val="bg1"/>
              </a:solidFill>
              <a:cs typeface="B Titr" panose="00000700000000000000" pitchFamily="2" charset="-78"/>
            </a:endParaRPr>
          </a:p>
        </p:txBody>
      </p:sp>
      <p:sp>
        <p:nvSpPr>
          <p:cNvPr id="5" name="Rectangle 4"/>
          <p:cNvSpPr/>
          <p:nvPr/>
        </p:nvSpPr>
        <p:spPr>
          <a:xfrm>
            <a:off x="6905135" y="1527143"/>
            <a:ext cx="4934932"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سیستم استخراج در قنات طوری است که آب بدون کمک و صرف هزینه فقط با استفاده از نیروی ثقل از زمین خارج می‌گردد. با توجه به چاهها و قناتهای موجود ، آب قنات در مقابل آبی که از چاه استخراج می‌شود، ارزانتر تمام می‌شود. آب قنات دائمی است و در مواقع اضطراری کشت و احتیاج زراعت در مواقع حساس به آب ، قطع نمی‌شود. منابع آب زیر زمینی توسط قنات دیر تمام می‌شود و استفاده طولانی دارد، هر چند بطور دائم چه مصرف شود و چه شود، خارج می‌گردد. </a:t>
            </a:r>
            <a:endParaRPr lang="en-US" dirty="0">
              <a:cs typeface="B Nazanin" panose="00000400000000000000" pitchFamily="2" charset="-78"/>
            </a:endParaRPr>
          </a:p>
        </p:txBody>
      </p:sp>
      <p:sp>
        <p:nvSpPr>
          <p:cNvPr id="8" name="Rectangle 7">
            <a:extLst>
              <a:ext uri="{FF2B5EF4-FFF2-40B4-BE49-F238E27FC236}">
                <a16:creationId xmlns:a16="http://schemas.microsoft.com/office/drawing/2014/main" id="{D658087C-13F3-1E6E-BDBB-B89A5CD832D9}"/>
              </a:ext>
            </a:extLst>
          </p:cNvPr>
          <p:cNvSpPr/>
          <p:nvPr/>
        </p:nvSpPr>
        <p:spPr>
          <a:xfrm>
            <a:off x="122548" y="2158738"/>
            <a:ext cx="3780149" cy="310141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981D8C3-3206-B2F1-03F5-A5899D408DF0}"/>
              </a:ext>
            </a:extLst>
          </p:cNvPr>
          <p:cNvPicPr>
            <a:picLocks noChangeAspect="1"/>
          </p:cNvPicPr>
          <p:nvPr/>
        </p:nvPicPr>
        <p:blipFill rotWithShape="1">
          <a:blip r:embed="rId2"/>
          <a:srcRect l="2536" b="12009"/>
          <a:stretch/>
        </p:blipFill>
        <p:spPr>
          <a:xfrm>
            <a:off x="727436" y="975506"/>
            <a:ext cx="5513109" cy="3067265"/>
          </a:xfrm>
          <a:prstGeom prst="rect">
            <a:avLst/>
          </a:prstGeom>
        </p:spPr>
      </p:pic>
      <p:pic>
        <p:nvPicPr>
          <p:cNvPr id="10" name="Picture 9">
            <a:extLst>
              <a:ext uri="{FF2B5EF4-FFF2-40B4-BE49-F238E27FC236}">
                <a16:creationId xmlns:a16="http://schemas.microsoft.com/office/drawing/2014/main" id="{F0E460FA-1033-F73C-CF0A-F2FFCC315F00}"/>
              </a:ext>
            </a:extLst>
          </p:cNvPr>
          <p:cNvPicPr>
            <a:picLocks noChangeAspect="1"/>
          </p:cNvPicPr>
          <p:nvPr/>
        </p:nvPicPr>
        <p:blipFill>
          <a:blip r:embed="rId3"/>
          <a:stretch>
            <a:fillRect/>
          </a:stretch>
        </p:blipFill>
        <p:spPr>
          <a:xfrm>
            <a:off x="727436" y="4223207"/>
            <a:ext cx="3382651" cy="2080330"/>
          </a:xfrm>
          <a:prstGeom prst="rect">
            <a:avLst/>
          </a:prstGeom>
        </p:spPr>
      </p:pic>
    </p:spTree>
    <p:extLst>
      <p:ext uri="{BB962C8B-B14F-4D97-AF65-F5344CB8AC3E}">
        <p14:creationId xmlns:p14="http://schemas.microsoft.com/office/powerpoint/2010/main" val="55205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25520"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مقدمه</a:t>
            </a:r>
            <a:endParaRPr lang="en-US" sz="2000" dirty="0">
              <a:solidFill>
                <a:schemeClr val="bg1"/>
              </a:solidFill>
              <a:cs typeface="B Titr" panose="00000700000000000000" pitchFamily="2" charset="-78"/>
            </a:endParaRPr>
          </a:p>
        </p:txBody>
      </p:sp>
      <p:sp>
        <p:nvSpPr>
          <p:cNvPr id="6" name="Rectangle 5"/>
          <p:cNvSpPr/>
          <p:nvPr/>
        </p:nvSpPr>
        <p:spPr>
          <a:xfrm>
            <a:off x="412873" y="1659194"/>
            <a:ext cx="4517346"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آب و دسترسی به آن از جمله‌ی ابتدایی‌ترین نیاز‌های بشر برای ادامه‌ی حیات خویش است. لذا ذهن خلاق بشر در طول تاریخ به شیوه‌های گوناگون به کشف راه‌حل‌های بدیع و خلاقانه‌ای برای رفع این نیاز دست یافته است. به هر کدام از این دست‌آوردها که بنگریم شاهد نبوغ، آگاهی، پشتکار، درایت و عشق به سرزمین هستیم. </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531700DC-90DE-E844-7B4B-9002B5FDA06B}"/>
              </a:ext>
            </a:extLst>
          </p:cNvPr>
          <p:cNvSpPr/>
          <p:nvPr/>
        </p:nvSpPr>
        <p:spPr>
          <a:xfrm>
            <a:off x="6608190" y="1536646"/>
            <a:ext cx="5583810" cy="4402241"/>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17AC7CE-A81D-E95C-8000-9E05F536EA62}"/>
              </a:ext>
            </a:extLst>
          </p:cNvPr>
          <p:cNvPicPr>
            <a:picLocks noChangeAspect="1"/>
          </p:cNvPicPr>
          <p:nvPr/>
        </p:nvPicPr>
        <p:blipFill rotWithShape="1">
          <a:blip r:embed="rId2"/>
          <a:srcRect r="14226"/>
          <a:stretch/>
        </p:blipFill>
        <p:spPr>
          <a:xfrm>
            <a:off x="5763054" y="1871296"/>
            <a:ext cx="5692209" cy="3732939"/>
          </a:xfrm>
          <a:prstGeom prst="rect">
            <a:avLst/>
          </a:prstGeom>
        </p:spPr>
      </p:pic>
    </p:spTree>
    <p:extLst>
      <p:ext uri="{BB962C8B-B14F-4D97-AF65-F5344CB8AC3E}">
        <p14:creationId xmlns:p14="http://schemas.microsoft.com/office/powerpoint/2010/main" val="26394014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F73429D-821A-538D-D750-40984E10D34A}"/>
              </a:ext>
            </a:extLst>
          </p:cNvPr>
          <p:cNvSpPr/>
          <p:nvPr/>
        </p:nvSpPr>
        <p:spPr>
          <a:xfrm>
            <a:off x="3601039" y="4958828"/>
            <a:ext cx="8590961" cy="1899172"/>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محاسن و معایب قنات</a:t>
            </a:r>
            <a:endParaRPr lang="fa-IR" sz="2000" b="1" dirty="0">
              <a:solidFill>
                <a:schemeClr val="bg1"/>
              </a:solidFill>
              <a:cs typeface="B Titr" panose="00000700000000000000" pitchFamily="2" charset="-78"/>
            </a:endParaRPr>
          </a:p>
        </p:txBody>
      </p:sp>
      <p:sp>
        <p:nvSpPr>
          <p:cNvPr id="5" name="Rectangle 4"/>
          <p:cNvSpPr/>
          <p:nvPr/>
        </p:nvSpPr>
        <p:spPr>
          <a:xfrm>
            <a:off x="248240" y="1054348"/>
            <a:ext cx="11695520"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در زمینهای هموار و نواحی که آب زیرزمینی شیب کافی ندارد و نیز زمینهای خیلی سست و ماسه‌ای امکان حفر قنات نیست. آب قنات ، بطور دائم جریان دارد و قابل کنترل نیست. روی این اصل ، مدام باعث تخلیه آب زیرزمینی می‌شود. در فصولی که به آب احتیاج نیست و یا احتیاج به آن خیلی کم است، امکان جلوگیری از جریان و یا کنترل آن وجود ندارد.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4A415DBC-A32A-EBD0-A3E7-1F237A11A859}"/>
              </a:ext>
            </a:extLst>
          </p:cNvPr>
          <p:cNvPicPr>
            <a:picLocks noChangeAspect="1"/>
          </p:cNvPicPr>
          <p:nvPr/>
        </p:nvPicPr>
        <p:blipFill rotWithShape="1">
          <a:blip r:embed="rId2">
            <a:extLst>
              <a:ext uri="{28A0092B-C50C-407E-A947-70E740481C1C}">
                <a14:useLocalDpi xmlns:a14="http://schemas.microsoft.com/office/drawing/2010/main" val="0"/>
              </a:ext>
            </a:extLst>
          </a:blip>
          <a:srcRect b="7532"/>
          <a:stretch/>
        </p:blipFill>
        <p:spPr>
          <a:xfrm>
            <a:off x="350389" y="2481154"/>
            <a:ext cx="6006704" cy="3702830"/>
          </a:xfrm>
          <a:prstGeom prst="rect">
            <a:avLst/>
          </a:prstGeom>
        </p:spPr>
      </p:pic>
      <p:pic>
        <p:nvPicPr>
          <p:cNvPr id="7" name="Picture 6">
            <a:extLst>
              <a:ext uri="{FF2B5EF4-FFF2-40B4-BE49-F238E27FC236}">
                <a16:creationId xmlns:a16="http://schemas.microsoft.com/office/drawing/2014/main" id="{9E4A6030-15E6-5346-CCBC-774A94D519B5}"/>
              </a:ext>
            </a:extLst>
          </p:cNvPr>
          <p:cNvPicPr>
            <a:picLocks noChangeAspect="1"/>
          </p:cNvPicPr>
          <p:nvPr/>
        </p:nvPicPr>
        <p:blipFill rotWithShape="1">
          <a:blip r:embed="rId3">
            <a:extLst>
              <a:ext uri="{28A0092B-C50C-407E-A947-70E740481C1C}">
                <a14:useLocalDpi xmlns:a14="http://schemas.microsoft.com/office/drawing/2010/main" val="0"/>
              </a:ext>
            </a:extLst>
          </a:blip>
          <a:srcRect l="18013" r="32767"/>
          <a:stretch/>
        </p:blipFill>
        <p:spPr>
          <a:xfrm>
            <a:off x="6537363" y="3733672"/>
            <a:ext cx="2107015" cy="2450312"/>
          </a:xfrm>
          <a:prstGeom prst="rect">
            <a:avLst/>
          </a:prstGeom>
        </p:spPr>
      </p:pic>
      <p:pic>
        <p:nvPicPr>
          <p:cNvPr id="8" name="Picture 7">
            <a:extLst>
              <a:ext uri="{FF2B5EF4-FFF2-40B4-BE49-F238E27FC236}">
                <a16:creationId xmlns:a16="http://schemas.microsoft.com/office/drawing/2014/main" id="{07377013-BD83-22BD-D8F0-82C8D44207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4918" y="3120929"/>
            <a:ext cx="2632020" cy="3510500"/>
          </a:xfrm>
          <a:prstGeom prst="rect">
            <a:avLst/>
          </a:prstGeom>
        </p:spPr>
      </p:pic>
    </p:spTree>
    <p:extLst>
      <p:ext uri="{BB962C8B-B14F-4D97-AF65-F5344CB8AC3E}">
        <p14:creationId xmlns:p14="http://schemas.microsoft.com/office/powerpoint/2010/main" val="2686119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53801" y="454000"/>
            <a:ext cx="393751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محاسن و معایب قنات</a:t>
            </a:r>
            <a:endParaRPr lang="fa-IR" sz="2000" b="1" dirty="0">
              <a:solidFill>
                <a:schemeClr val="bg1"/>
              </a:solidFill>
              <a:cs typeface="B Titr" panose="00000700000000000000" pitchFamily="2" charset="-78"/>
            </a:endParaRPr>
          </a:p>
        </p:txBody>
      </p:sp>
      <p:sp>
        <p:nvSpPr>
          <p:cNvPr id="5" name="Rectangle 4"/>
          <p:cNvSpPr/>
          <p:nvPr/>
        </p:nvSpPr>
        <p:spPr>
          <a:xfrm>
            <a:off x="593888" y="1282046"/>
            <a:ext cx="5316718"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قنات به خاطر این که در سفره‌های آب زیرزمینی کم عمق استفاده می‌شود و این منابع هم غنی نیست و دارای نوسان زیاد است، لذا قنات نسبت به تغییرات سطح آب زیر زمینی خیلی حساسیت دارد. در فصول گرم که گیاه به آب بیشتری نیاز دارد و نیز در فصول و سالهای خشک ، آب قنات کم می‌شود. قنات نسبت به چاه در مقابل سیل و زلزلهو امثال اینها آسیب پذیر است و خرابی در قناتها بعضی مواقع طوری است که احیا مجدد آنها یا ممکن نمی‌باشد و یا از لحاظ اقتصادی مقرون به صرفه نیست.</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CF9AE4B4-1CB3-6E4A-5F43-83BB089A3447}"/>
              </a:ext>
            </a:extLst>
          </p:cNvPr>
          <p:cNvSpPr/>
          <p:nvPr/>
        </p:nvSpPr>
        <p:spPr>
          <a:xfrm>
            <a:off x="6975836" y="1688967"/>
            <a:ext cx="5062194" cy="4546864"/>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86C717E-43CD-999B-09F0-DFAF632F60AB}"/>
              </a:ext>
            </a:extLst>
          </p:cNvPr>
          <p:cNvPicPr>
            <a:picLocks noChangeAspect="1"/>
          </p:cNvPicPr>
          <p:nvPr/>
        </p:nvPicPr>
        <p:blipFill rotWithShape="1">
          <a:blip r:embed="rId2">
            <a:extLst>
              <a:ext uri="{28A0092B-C50C-407E-A947-70E740481C1C}">
                <a14:useLocalDpi xmlns:a14="http://schemas.microsoft.com/office/drawing/2010/main" val="0"/>
              </a:ext>
            </a:extLst>
          </a:blip>
          <a:srcRect b="8057"/>
          <a:stretch/>
        </p:blipFill>
        <p:spPr>
          <a:xfrm>
            <a:off x="7297543" y="1401422"/>
            <a:ext cx="4456645" cy="5121954"/>
          </a:xfrm>
          <a:prstGeom prst="rect">
            <a:avLst/>
          </a:prstGeom>
        </p:spPr>
      </p:pic>
    </p:spTree>
    <p:extLst>
      <p:ext uri="{BB962C8B-B14F-4D97-AF65-F5344CB8AC3E}">
        <p14:creationId xmlns:p14="http://schemas.microsoft.com/office/powerpoint/2010/main" val="21859737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97ED172-B6C7-4FB9-C43D-6753A0F20892}"/>
              </a:ext>
            </a:extLst>
          </p:cNvPr>
          <p:cNvSpPr/>
          <p:nvPr/>
        </p:nvSpPr>
        <p:spPr>
          <a:xfrm>
            <a:off x="113122" y="2311136"/>
            <a:ext cx="5476973" cy="4546864"/>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معایب  قنات‌ ها</a:t>
            </a:r>
          </a:p>
        </p:txBody>
      </p:sp>
      <p:sp>
        <p:nvSpPr>
          <p:cNvPr id="5" name="Rectangle 4"/>
          <p:cNvSpPr/>
          <p:nvPr/>
        </p:nvSpPr>
        <p:spPr>
          <a:xfrm>
            <a:off x="5806911" y="1171902"/>
            <a:ext cx="6058295"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قنات ها علاوه بر اینکه دارای یک سری فواید بسیار خوب برای انسان ها اند می توانند یک سری  معایبی را نیز با خود به همراه داشته باشد. این معایب عبارت اند از :</a:t>
            </a:r>
          </a:p>
          <a:p>
            <a:pPr marL="285750" indent="-285750" algn="justLow" rtl="1">
              <a:lnSpc>
                <a:spcPct val="250000"/>
              </a:lnSpc>
              <a:buFont typeface="Arial" panose="020B0604020202020204" pitchFamily="34" charset="0"/>
              <a:buChar char="•"/>
            </a:pPr>
            <a:r>
              <a:rPr lang="fa-IR" dirty="0">
                <a:cs typeface="B Nazanin" panose="00000400000000000000" pitchFamily="2" charset="-78"/>
              </a:rPr>
              <a:t>امکان حفر کاریز در نواحی هموار و نواحی که شیب ندارد ممکن نمی باشد.</a:t>
            </a:r>
          </a:p>
          <a:p>
            <a:pPr marL="285750" indent="-285750" algn="justLow" rtl="1">
              <a:lnSpc>
                <a:spcPct val="250000"/>
              </a:lnSpc>
              <a:buFont typeface="Arial" panose="020B0604020202020204" pitchFamily="34" charset="0"/>
              <a:buChar char="•"/>
            </a:pPr>
            <a:r>
              <a:rPr lang="fa-IR" dirty="0">
                <a:cs typeface="B Nazanin" panose="00000400000000000000" pitchFamily="2" charset="-78"/>
              </a:rPr>
              <a:t>اگر زمین ها سست و ماسه ای باشند نمی‌توان قنات حفر کرد.</a:t>
            </a:r>
          </a:p>
        </p:txBody>
      </p:sp>
      <p:pic>
        <p:nvPicPr>
          <p:cNvPr id="6" name="Picture 5">
            <a:extLst>
              <a:ext uri="{FF2B5EF4-FFF2-40B4-BE49-F238E27FC236}">
                <a16:creationId xmlns:a16="http://schemas.microsoft.com/office/drawing/2014/main" id="{32E9FD60-BDBB-0D56-7D0E-139F3B0ACFFF}"/>
              </a:ext>
            </a:extLst>
          </p:cNvPr>
          <p:cNvPicPr>
            <a:picLocks noChangeAspect="1"/>
          </p:cNvPicPr>
          <p:nvPr/>
        </p:nvPicPr>
        <p:blipFill rotWithShape="1">
          <a:blip r:embed="rId2">
            <a:extLst>
              <a:ext uri="{28A0092B-C50C-407E-A947-70E740481C1C}">
                <a14:useLocalDpi xmlns:a14="http://schemas.microsoft.com/office/drawing/2010/main" val="0"/>
              </a:ext>
            </a:extLst>
          </a:blip>
          <a:srcRect b="7532"/>
          <a:stretch/>
        </p:blipFill>
        <p:spPr>
          <a:xfrm>
            <a:off x="383356" y="1674658"/>
            <a:ext cx="4911219" cy="3027518"/>
          </a:xfrm>
          <a:prstGeom prst="rect">
            <a:avLst/>
          </a:prstGeom>
        </p:spPr>
      </p:pic>
      <p:pic>
        <p:nvPicPr>
          <p:cNvPr id="8" name="Picture 7">
            <a:extLst>
              <a:ext uri="{FF2B5EF4-FFF2-40B4-BE49-F238E27FC236}">
                <a16:creationId xmlns:a16="http://schemas.microsoft.com/office/drawing/2014/main" id="{8D449F5C-002E-1065-3562-E033D9725E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56" y="4807437"/>
            <a:ext cx="3186787" cy="1824087"/>
          </a:xfrm>
          <a:prstGeom prst="rect">
            <a:avLst/>
          </a:prstGeom>
        </p:spPr>
      </p:pic>
      <p:pic>
        <p:nvPicPr>
          <p:cNvPr id="9" name="Picture 8">
            <a:extLst>
              <a:ext uri="{FF2B5EF4-FFF2-40B4-BE49-F238E27FC236}">
                <a16:creationId xmlns:a16="http://schemas.microsoft.com/office/drawing/2014/main" id="{FB48BBC4-9F18-5B5C-DC46-2A9B07EC6AF3}"/>
              </a:ext>
            </a:extLst>
          </p:cNvPr>
          <p:cNvPicPr>
            <a:picLocks noChangeAspect="1"/>
          </p:cNvPicPr>
          <p:nvPr/>
        </p:nvPicPr>
        <p:blipFill rotWithShape="1">
          <a:blip r:embed="rId4"/>
          <a:srcRect l="46746" t="11654" r="6804" b="5355"/>
          <a:stretch/>
        </p:blipFill>
        <p:spPr>
          <a:xfrm>
            <a:off x="3657785" y="4807437"/>
            <a:ext cx="1636790" cy="1824087"/>
          </a:xfrm>
          <a:prstGeom prst="rect">
            <a:avLst/>
          </a:prstGeom>
        </p:spPr>
      </p:pic>
    </p:spTree>
    <p:extLst>
      <p:ext uri="{BB962C8B-B14F-4D97-AF65-F5344CB8AC3E}">
        <p14:creationId xmlns:p14="http://schemas.microsoft.com/office/powerpoint/2010/main" val="224913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E693605-6A4F-1C99-794B-2D408F015F11}"/>
              </a:ext>
            </a:extLst>
          </p:cNvPr>
          <p:cNvSpPr/>
          <p:nvPr/>
        </p:nvSpPr>
        <p:spPr>
          <a:xfrm>
            <a:off x="1023546" y="1808569"/>
            <a:ext cx="11168454" cy="2132461"/>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معایب  قنات‌ ها</a:t>
            </a:r>
          </a:p>
        </p:txBody>
      </p:sp>
      <p:sp>
        <p:nvSpPr>
          <p:cNvPr id="4" name="Rectangle 3"/>
          <p:cNvSpPr/>
          <p:nvPr/>
        </p:nvSpPr>
        <p:spPr>
          <a:xfrm>
            <a:off x="175967" y="4718923"/>
            <a:ext cx="11840065" cy="1685077"/>
          </a:xfrm>
          <a:prstGeom prst="rect">
            <a:avLst/>
          </a:prstGeom>
        </p:spPr>
        <p:txBody>
          <a:bodyPr wrap="square">
            <a:spAutoFit/>
          </a:bodyPr>
          <a:lstStyle/>
          <a:p>
            <a:pPr marL="285750" indent="-285750" algn="ctr" rtl="1">
              <a:lnSpc>
                <a:spcPct val="200000"/>
              </a:lnSpc>
              <a:buFont typeface="Wingdings" panose="05000000000000000000" pitchFamily="2" charset="2"/>
              <a:buChar char="§"/>
            </a:pPr>
            <a:r>
              <a:rPr lang="fa-IR" dirty="0">
                <a:cs typeface="B Nazanin" panose="00000400000000000000" pitchFamily="2" charset="-78"/>
              </a:rPr>
              <a:t>آب قنات به صورت دائمی است و نمی توان آن را کنترل نمود در نتیجه آب های زیرزمینی تخلیه می شود.</a:t>
            </a:r>
          </a:p>
          <a:p>
            <a:pPr marL="285750" indent="-285750" algn="ctr" rtl="1">
              <a:lnSpc>
                <a:spcPct val="200000"/>
              </a:lnSpc>
              <a:buFont typeface="Wingdings" panose="05000000000000000000" pitchFamily="2" charset="2"/>
              <a:buChar char="§"/>
            </a:pPr>
            <a:r>
              <a:rPr lang="fa-IR" dirty="0">
                <a:cs typeface="B Nazanin" panose="00000400000000000000" pitchFamily="2" charset="-78"/>
              </a:rPr>
              <a:t>کاریز غنی نمی باشد و نوسان های زیادی دارد.</a:t>
            </a:r>
          </a:p>
          <a:p>
            <a:pPr marL="285750" indent="-285750" algn="ctr" rtl="1">
              <a:lnSpc>
                <a:spcPct val="200000"/>
              </a:lnSpc>
              <a:buFont typeface="Wingdings" panose="05000000000000000000" pitchFamily="2" charset="2"/>
              <a:buChar char="§"/>
            </a:pPr>
            <a:r>
              <a:rPr lang="fa-IR" dirty="0">
                <a:cs typeface="B Nazanin" panose="00000400000000000000" pitchFamily="2" charset="-78"/>
              </a:rPr>
              <a:t>آسیب پذیری کاریز نسبت به چاه در برابر سیل و زلزله بسیار زیاد می باشد و خرابی قنات ها نیاز به ترمیم دارد و از لحاظ اقتصادی مقرون به صرفه نمی باشد.</a:t>
            </a:r>
          </a:p>
        </p:txBody>
      </p:sp>
      <p:pic>
        <p:nvPicPr>
          <p:cNvPr id="7" name="Picture 6">
            <a:extLst>
              <a:ext uri="{FF2B5EF4-FFF2-40B4-BE49-F238E27FC236}">
                <a16:creationId xmlns:a16="http://schemas.microsoft.com/office/drawing/2014/main" id="{38370E94-4CBD-BBA4-FF99-E2265789046A}"/>
              </a:ext>
            </a:extLst>
          </p:cNvPr>
          <p:cNvPicPr>
            <a:picLocks noChangeAspect="1"/>
          </p:cNvPicPr>
          <p:nvPr/>
        </p:nvPicPr>
        <p:blipFill rotWithShape="1">
          <a:blip r:embed="rId2">
            <a:extLst>
              <a:ext uri="{28A0092B-C50C-407E-A947-70E740481C1C}">
                <a14:useLocalDpi xmlns:a14="http://schemas.microsoft.com/office/drawing/2010/main" val="0"/>
              </a:ext>
            </a:extLst>
          </a:blip>
          <a:srcRect b="7532"/>
          <a:stretch/>
        </p:blipFill>
        <p:spPr>
          <a:xfrm>
            <a:off x="499767" y="1604460"/>
            <a:ext cx="4022889" cy="2479908"/>
          </a:xfrm>
          <a:prstGeom prst="rect">
            <a:avLst/>
          </a:prstGeom>
        </p:spPr>
      </p:pic>
      <p:pic>
        <p:nvPicPr>
          <p:cNvPr id="12" name="Picture 11">
            <a:extLst>
              <a:ext uri="{FF2B5EF4-FFF2-40B4-BE49-F238E27FC236}">
                <a16:creationId xmlns:a16="http://schemas.microsoft.com/office/drawing/2014/main" id="{5CB6CA2A-EA29-F235-4B51-13CCA2AA6A1A}"/>
              </a:ext>
            </a:extLst>
          </p:cNvPr>
          <p:cNvPicPr>
            <a:picLocks noChangeAspect="1"/>
          </p:cNvPicPr>
          <p:nvPr/>
        </p:nvPicPr>
        <p:blipFill rotWithShape="1">
          <a:blip r:embed="rId3">
            <a:extLst>
              <a:ext uri="{28A0092B-C50C-407E-A947-70E740481C1C}">
                <a14:useLocalDpi xmlns:a14="http://schemas.microsoft.com/office/drawing/2010/main" val="0"/>
              </a:ext>
            </a:extLst>
          </a:blip>
          <a:srcRect l="16364" r="23690"/>
          <a:stretch/>
        </p:blipFill>
        <p:spPr>
          <a:xfrm>
            <a:off x="9513021" y="1604460"/>
            <a:ext cx="2138508" cy="2479908"/>
          </a:xfrm>
          <a:prstGeom prst="rect">
            <a:avLst/>
          </a:prstGeom>
        </p:spPr>
      </p:pic>
      <p:pic>
        <p:nvPicPr>
          <p:cNvPr id="13" name="Picture 12">
            <a:extLst>
              <a:ext uri="{FF2B5EF4-FFF2-40B4-BE49-F238E27FC236}">
                <a16:creationId xmlns:a16="http://schemas.microsoft.com/office/drawing/2014/main" id="{2FF4921C-1678-DD36-FBDC-9893CE7234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1566" y="1604460"/>
            <a:ext cx="4332545" cy="2479908"/>
          </a:xfrm>
          <a:prstGeom prst="rect">
            <a:avLst/>
          </a:prstGeom>
        </p:spPr>
      </p:pic>
    </p:spTree>
    <p:extLst>
      <p:ext uri="{BB962C8B-B14F-4D97-AF65-F5344CB8AC3E}">
        <p14:creationId xmlns:p14="http://schemas.microsoft.com/office/powerpoint/2010/main" val="1534816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EFE51F-B83E-5F13-CEEA-7EBC5E04461C}"/>
              </a:ext>
            </a:extLst>
          </p:cNvPr>
          <p:cNvSpPr/>
          <p:nvPr/>
        </p:nvSpPr>
        <p:spPr>
          <a:xfrm>
            <a:off x="6295534" y="3741105"/>
            <a:ext cx="2095028" cy="1425118"/>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962403-AD29-4049-4A71-E41346D461DF}"/>
              </a:ext>
            </a:extLst>
          </p:cNvPr>
          <p:cNvSpPr/>
          <p:nvPr/>
        </p:nvSpPr>
        <p:spPr>
          <a:xfrm>
            <a:off x="1398310" y="1340158"/>
            <a:ext cx="4176074" cy="4482437"/>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قدمت قنات‌ ها</a:t>
            </a:r>
          </a:p>
        </p:txBody>
      </p:sp>
      <p:sp>
        <p:nvSpPr>
          <p:cNvPr id="5" name="Rectangle 4"/>
          <p:cNvSpPr/>
          <p:nvPr/>
        </p:nvSpPr>
        <p:spPr>
          <a:xfrm>
            <a:off x="7145518" y="1342303"/>
            <a:ext cx="4798242"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محققان بریتانیایی معتقدند که قدمت ساخت‌وساز قنات به چندین دوره‌ مختلف باز‌می‌گردد. در ابتدا قنات توسط ایرانیان ساخته شد. سپس رومی‌ها با تاثیرپذیری از ابداعات مردم خاورمیانه، یک شبکه‌ آبی مشابه قنات، طی دوران حکومت خود در مصر ساختند.</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1F8F71DF-3092-742F-5C97-2B722A7F00B7}"/>
              </a:ext>
            </a:extLst>
          </p:cNvPr>
          <p:cNvPicPr>
            <a:picLocks noChangeAspect="1"/>
          </p:cNvPicPr>
          <p:nvPr/>
        </p:nvPicPr>
        <p:blipFill rotWithShape="1">
          <a:blip r:embed="rId2">
            <a:extLst>
              <a:ext uri="{28A0092B-C50C-407E-A947-70E740481C1C}">
                <a14:useLocalDpi xmlns:a14="http://schemas.microsoft.com/office/drawing/2010/main" val="0"/>
              </a:ext>
            </a:extLst>
          </a:blip>
          <a:srcRect t="10195"/>
          <a:stretch/>
        </p:blipFill>
        <p:spPr>
          <a:xfrm>
            <a:off x="6399386" y="3833730"/>
            <a:ext cx="5089001" cy="2570270"/>
          </a:xfrm>
          <a:prstGeom prst="rect">
            <a:avLst/>
          </a:prstGeom>
        </p:spPr>
      </p:pic>
      <p:pic>
        <p:nvPicPr>
          <p:cNvPr id="9" name="Picture 8">
            <a:extLst>
              <a:ext uri="{FF2B5EF4-FFF2-40B4-BE49-F238E27FC236}">
                <a16:creationId xmlns:a16="http://schemas.microsoft.com/office/drawing/2014/main" id="{D2035DF6-0306-901B-AAAC-F82074B1155C}"/>
              </a:ext>
            </a:extLst>
          </p:cNvPr>
          <p:cNvPicPr>
            <a:picLocks noChangeAspect="1"/>
          </p:cNvPicPr>
          <p:nvPr/>
        </p:nvPicPr>
        <p:blipFill rotWithShape="1">
          <a:blip r:embed="rId3">
            <a:extLst>
              <a:ext uri="{28A0092B-C50C-407E-A947-70E740481C1C}">
                <a14:useLocalDpi xmlns:a14="http://schemas.microsoft.com/office/drawing/2010/main" val="0"/>
              </a:ext>
            </a:extLst>
          </a:blip>
          <a:srcRect b="8057"/>
          <a:stretch/>
        </p:blipFill>
        <p:spPr>
          <a:xfrm>
            <a:off x="0" y="344136"/>
            <a:ext cx="5272726" cy="6059864"/>
          </a:xfrm>
          <a:prstGeom prst="rect">
            <a:avLst/>
          </a:prstGeom>
        </p:spPr>
      </p:pic>
    </p:spTree>
    <p:extLst>
      <p:ext uri="{BB962C8B-B14F-4D97-AF65-F5344CB8AC3E}">
        <p14:creationId xmlns:p14="http://schemas.microsoft.com/office/powerpoint/2010/main" val="601451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قدمت قنات‌ ها</a:t>
            </a:r>
          </a:p>
        </p:txBody>
      </p:sp>
      <p:sp>
        <p:nvSpPr>
          <p:cNvPr id="5" name="Rectangle 4"/>
          <p:cNvSpPr/>
          <p:nvPr/>
        </p:nvSpPr>
        <p:spPr>
          <a:xfrm>
            <a:off x="400515" y="5346490"/>
            <a:ext cx="11585541" cy="1131079"/>
          </a:xfrm>
          <a:prstGeom prst="rect">
            <a:avLst/>
          </a:prstGeom>
        </p:spPr>
        <p:txBody>
          <a:bodyPr wrap="square">
            <a:spAutoFit/>
          </a:bodyPr>
          <a:lstStyle/>
          <a:p>
            <a:pPr algn="ctr" rtl="1">
              <a:lnSpc>
                <a:spcPct val="200000"/>
              </a:lnSpc>
            </a:pPr>
            <a:r>
              <a:rPr lang="fa-IR" dirty="0">
                <a:cs typeface="B Nazanin" panose="00000400000000000000" pitchFamily="2" charset="-78"/>
              </a:rPr>
              <a:t>اگر اطلاعات به‌دست آمده از این یافته‌ها صحیح باشند، می‌توان به سرچشمه‌ اصلی ساخت قنات پی برد. اگر درستی قدمت بقایای سیستم آبیاری مذکور در سد سیمره تایید شود، نشان می‌دهد که اولین قنات، نه‌تنها در هزاره‌ یکم قبل از میلاد کشف نشده، بلکه دو هزار سال پیش از آن مورد استفاده‌ بشر بوده است.</a:t>
            </a:r>
            <a:endParaRPr lang="en-US" dirty="0">
              <a:cs typeface="B Nazanin" panose="00000400000000000000" pitchFamily="2" charset="-78"/>
            </a:endParaRPr>
          </a:p>
        </p:txBody>
      </p:sp>
      <p:sp>
        <p:nvSpPr>
          <p:cNvPr id="6" name="Rectangle 5"/>
          <p:cNvSpPr/>
          <p:nvPr/>
        </p:nvSpPr>
        <p:spPr>
          <a:xfrm>
            <a:off x="6457361" y="1077461"/>
            <a:ext cx="5486399"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طبق حدس و گمان‌های باستان‌شناسان ایرانی، قدمت بقایای سیستم آبیاری که در سال ۲۰۱۴ در حوالی سد «سیمره» استان ایلام یافت شده‌اند، به هزاره‌ چهارم قبل از میلاد مسیح باز‌می‌گردد</a:t>
            </a: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1499FED1-B956-3347-E347-FF2D8DE76983}"/>
              </a:ext>
            </a:extLst>
          </p:cNvPr>
          <p:cNvSpPr/>
          <p:nvPr/>
        </p:nvSpPr>
        <p:spPr>
          <a:xfrm>
            <a:off x="176691" y="1077461"/>
            <a:ext cx="4176074" cy="2944282"/>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23ADF24-641E-E171-AF44-DED879B99C96}"/>
              </a:ext>
            </a:extLst>
          </p:cNvPr>
          <p:cNvPicPr>
            <a:picLocks noChangeAspect="1"/>
          </p:cNvPicPr>
          <p:nvPr/>
        </p:nvPicPr>
        <p:blipFill rotWithShape="1">
          <a:blip r:embed="rId2"/>
          <a:srcRect b="12998"/>
          <a:stretch/>
        </p:blipFill>
        <p:spPr>
          <a:xfrm>
            <a:off x="400515" y="1360748"/>
            <a:ext cx="5379058" cy="3258385"/>
          </a:xfrm>
          <a:prstGeom prst="rect">
            <a:avLst/>
          </a:prstGeom>
        </p:spPr>
      </p:pic>
      <p:sp>
        <p:nvSpPr>
          <p:cNvPr id="11" name="Rectangle 10">
            <a:extLst>
              <a:ext uri="{FF2B5EF4-FFF2-40B4-BE49-F238E27FC236}">
                <a16:creationId xmlns:a16="http://schemas.microsoft.com/office/drawing/2014/main" id="{D31C2CCD-9EAC-34E6-D816-C3339C4C8D2A}"/>
              </a:ext>
            </a:extLst>
          </p:cNvPr>
          <p:cNvSpPr/>
          <p:nvPr/>
        </p:nvSpPr>
        <p:spPr>
          <a:xfrm>
            <a:off x="7013542" y="3160180"/>
            <a:ext cx="5173620" cy="1978953"/>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3A32F1C-58F2-DA7D-A9FC-B3FA9A5D89DA}"/>
              </a:ext>
            </a:extLst>
          </p:cNvPr>
          <p:cNvPicPr>
            <a:picLocks noChangeAspect="1"/>
          </p:cNvPicPr>
          <p:nvPr/>
        </p:nvPicPr>
        <p:blipFill rotWithShape="1">
          <a:blip r:embed="rId3">
            <a:extLst>
              <a:ext uri="{28A0092B-C50C-407E-A947-70E740481C1C}">
                <a14:useLocalDpi xmlns:a14="http://schemas.microsoft.com/office/drawing/2010/main" val="0"/>
              </a:ext>
            </a:extLst>
          </a:blip>
          <a:srcRect b="22394"/>
          <a:stretch/>
        </p:blipFill>
        <p:spPr>
          <a:xfrm>
            <a:off x="7179214" y="2913636"/>
            <a:ext cx="4612271" cy="2472040"/>
          </a:xfrm>
          <a:prstGeom prst="rect">
            <a:avLst/>
          </a:prstGeom>
        </p:spPr>
      </p:pic>
    </p:spTree>
    <p:extLst>
      <p:ext uri="{BB962C8B-B14F-4D97-AF65-F5344CB8AC3E}">
        <p14:creationId xmlns:p14="http://schemas.microsoft.com/office/powerpoint/2010/main" val="23701402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سخن پایانی </a:t>
            </a:r>
          </a:p>
        </p:txBody>
      </p:sp>
      <p:sp>
        <p:nvSpPr>
          <p:cNvPr id="4" name="Rectangle 3"/>
          <p:cNvSpPr/>
          <p:nvPr/>
        </p:nvSpPr>
        <p:spPr>
          <a:xfrm>
            <a:off x="6818722" y="1305647"/>
            <a:ext cx="4939645"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از گذشته تا کنون قنات های بسیاری حفر شده است که برخی از آن ها متاسفانه در اثر عوامل مختلف خشک و یا کم آب شده اند، اما برخی دیگر نیز هستند که با وجود سن زیاد هنوز پر آب هستند و به حیات خود ادامه می دهند. حفر قنات امروزه در بسیاری از کشورها انجام می شود و آب لازم از آن تهیه می گردد. در آینده نیز قنات های زیادی حفر خواهد شد چرا که بسیاری از کشورها با مشکل کم آبی مواجه هستند؛ از این رو حفر قنات می تواند کمک زیادی به انسان ها نماید تا بحران کم آبی را کاهش دهد و این مشکل برطرف شود.</a:t>
            </a:r>
          </a:p>
        </p:txBody>
      </p:sp>
      <p:sp>
        <p:nvSpPr>
          <p:cNvPr id="6" name="Rectangle 5">
            <a:extLst>
              <a:ext uri="{FF2B5EF4-FFF2-40B4-BE49-F238E27FC236}">
                <a16:creationId xmlns:a16="http://schemas.microsoft.com/office/drawing/2014/main" id="{D5AB6375-EDA8-2553-DAF6-2096843DAEE6}"/>
              </a:ext>
            </a:extLst>
          </p:cNvPr>
          <p:cNvSpPr/>
          <p:nvPr/>
        </p:nvSpPr>
        <p:spPr>
          <a:xfrm>
            <a:off x="0" y="1649691"/>
            <a:ext cx="5241303" cy="3695307"/>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D4AF523-1F5E-A4C3-C572-88882F6B1A37}"/>
              </a:ext>
            </a:extLst>
          </p:cNvPr>
          <p:cNvPicPr>
            <a:picLocks noChangeAspect="1"/>
          </p:cNvPicPr>
          <p:nvPr/>
        </p:nvPicPr>
        <p:blipFill rotWithShape="1">
          <a:blip r:embed="rId2"/>
          <a:srcRect b="5474"/>
          <a:stretch/>
        </p:blipFill>
        <p:spPr>
          <a:xfrm rot="21105411">
            <a:off x="1053711" y="1033804"/>
            <a:ext cx="3695309" cy="4927079"/>
          </a:xfrm>
          <a:prstGeom prst="rect">
            <a:avLst/>
          </a:prstGeom>
        </p:spPr>
      </p:pic>
    </p:spTree>
    <p:extLst>
      <p:ext uri="{BB962C8B-B14F-4D97-AF65-F5344CB8AC3E}">
        <p14:creationId xmlns:p14="http://schemas.microsoft.com/office/powerpoint/2010/main" val="4144309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 </a:t>
            </a:r>
          </a:p>
        </p:txBody>
      </p:sp>
      <p:sp>
        <p:nvSpPr>
          <p:cNvPr id="4" name="Rectangle 3"/>
          <p:cNvSpPr/>
          <p:nvPr/>
        </p:nvSpPr>
        <p:spPr>
          <a:xfrm>
            <a:off x="354939" y="1740647"/>
            <a:ext cx="5763057" cy="3416320"/>
          </a:xfrm>
          <a:prstGeom prst="rect">
            <a:avLst/>
          </a:prstGeom>
        </p:spPr>
        <p:txBody>
          <a:bodyPr wrap="square">
            <a:spAutoFit/>
          </a:bodyPr>
          <a:lstStyle/>
          <a:p>
            <a:pPr>
              <a:lnSpc>
                <a:spcPct val="200000"/>
              </a:lnSpc>
            </a:pPr>
            <a:r>
              <a:rPr lang="en-US" dirty="0">
                <a:latin typeface="Times New Roman" panose="02020603050405020304" pitchFamily="18" charset="0"/>
                <a:cs typeface="Times New Roman" panose="02020603050405020304" pitchFamily="18" charset="0"/>
              </a:rPr>
              <a:t>https://www.kojaro.com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https://blog.faradars.org</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https://arga-mag.com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https://spinel.ir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http://irscdu.blogfa.com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https://makhzanplus.com</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6380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425BCC5-54B6-A2C6-125D-46574681D852}"/>
              </a:ext>
            </a:extLst>
          </p:cNvPr>
          <p:cNvSpPr/>
          <p:nvPr/>
        </p:nvSpPr>
        <p:spPr>
          <a:xfrm>
            <a:off x="1368457" y="2347274"/>
            <a:ext cx="9455085" cy="1451727"/>
          </a:xfrm>
          <a:prstGeom prst="round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B6D1E53-C3C1-5BCC-BD0A-242BD1480E0D}"/>
              </a:ext>
            </a:extLst>
          </p:cNvPr>
          <p:cNvSpPr/>
          <p:nvPr/>
        </p:nvSpPr>
        <p:spPr>
          <a:xfrm>
            <a:off x="2069905" y="2519139"/>
            <a:ext cx="8052187" cy="1107996"/>
          </a:xfrm>
          <a:prstGeom prst="rect">
            <a:avLst/>
          </a:prstGeom>
        </p:spPr>
        <p:txBody>
          <a:bodyPr wrap="square">
            <a:spAutoFit/>
          </a:bodyPr>
          <a:lstStyle/>
          <a:p>
            <a:pPr algn="ctr" rtl="1"/>
            <a:r>
              <a:rPr lang="fa-IR" sz="6600" b="1" dirty="0">
                <a:solidFill>
                  <a:schemeClr val="bg1"/>
                </a:solidFill>
                <a:cs typeface="B Titr" panose="00000700000000000000" pitchFamily="2" charset="-78"/>
              </a:rPr>
              <a:t>ممنون </a:t>
            </a:r>
            <a:r>
              <a:rPr lang="fa-IR" sz="6600" b="1">
                <a:solidFill>
                  <a:schemeClr val="bg1"/>
                </a:solidFill>
                <a:cs typeface="B Titr" panose="00000700000000000000" pitchFamily="2" charset="-78"/>
              </a:rPr>
              <a:t>از نگاهتون</a:t>
            </a:r>
            <a:endParaRPr lang="fa-IR" sz="6600" b="1" dirty="0">
              <a:solidFill>
                <a:schemeClr val="bg1"/>
              </a:solidFill>
              <a:cs typeface="B Titr" panose="00000700000000000000" pitchFamily="2" charset="-78"/>
            </a:endParaRPr>
          </a:p>
        </p:txBody>
      </p:sp>
    </p:spTree>
    <p:extLst>
      <p:ext uri="{BB962C8B-B14F-4D97-AF65-F5344CB8AC3E}">
        <p14:creationId xmlns:p14="http://schemas.microsoft.com/office/powerpoint/2010/main" val="936215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25520"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مقدمه</a:t>
            </a:r>
            <a:endParaRPr lang="en-US" sz="2000" dirty="0">
              <a:solidFill>
                <a:schemeClr val="bg1"/>
              </a:solidFill>
              <a:cs typeface="B Titr" panose="00000700000000000000" pitchFamily="2" charset="-78"/>
            </a:endParaRPr>
          </a:p>
        </p:txBody>
      </p:sp>
      <p:sp>
        <p:nvSpPr>
          <p:cNvPr id="4" name="Rectangle 3"/>
          <p:cNvSpPr/>
          <p:nvPr/>
        </p:nvSpPr>
        <p:spPr>
          <a:xfrm>
            <a:off x="324440" y="4192847"/>
            <a:ext cx="5859543"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بشر در آن زمان با احاطه و شناخت بر علوم هواشناسی و خاک‌شناسی، علم مسّاحی و نقشه‌برداری، علم نیارش سازه (استاتیک) و فن ساخت و ساز، موفق به به‌وجود آوردن دست‌آورد‌هایی شده که در حال حاضر نیز با وجود امکانات بسیار پیش‌رفته چندان سهل‌الوصول نمی‌باشند.</a:t>
            </a:r>
            <a:endParaRPr lang="en-US" dirty="0">
              <a:cs typeface="B Nazanin" panose="00000400000000000000" pitchFamily="2" charset="-78"/>
            </a:endParaRPr>
          </a:p>
        </p:txBody>
      </p:sp>
      <p:sp>
        <p:nvSpPr>
          <p:cNvPr id="7" name="Rectangle 6"/>
          <p:cNvSpPr/>
          <p:nvPr/>
        </p:nvSpPr>
        <p:spPr>
          <a:xfrm>
            <a:off x="6442826" y="1354964"/>
            <a:ext cx="5502899"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حفر کانال‌های عظیم، انتقال آب به وسیله‌ی جوی‌های درارتفاع در امپراطوری روم، آب‌رسانی توسط لوله‌های سفالین در دوره‌های پیش از تاریخ و هم‌چنین ابداع فن‌آوری قنات را می‌توان از نمونه‌های برجسته‌ی دست‌یابی به علوم مهندسی در دوران تاریخی ذکر کرد. </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11C8C8CD-2590-9B17-F747-EBB61A740B88}"/>
              </a:ext>
            </a:extLst>
          </p:cNvPr>
          <p:cNvSpPr/>
          <p:nvPr/>
        </p:nvSpPr>
        <p:spPr>
          <a:xfrm>
            <a:off x="961534" y="454000"/>
            <a:ext cx="5052767" cy="288308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F48D000-F1EC-FC9E-6435-A8C944F225F1}"/>
              </a:ext>
            </a:extLst>
          </p:cNvPr>
          <p:cNvPicPr>
            <a:picLocks noChangeAspect="1"/>
          </p:cNvPicPr>
          <p:nvPr/>
        </p:nvPicPr>
        <p:blipFill>
          <a:blip r:embed="rId2"/>
          <a:stretch>
            <a:fillRect/>
          </a:stretch>
        </p:blipFill>
        <p:spPr>
          <a:xfrm>
            <a:off x="324440" y="672380"/>
            <a:ext cx="5511988" cy="3151019"/>
          </a:xfrm>
          <a:prstGeom prst="rect">
            <a:avLst/>
          </a:prstGeom>
        </p:spPr>
      </p:pic>
      <p:sp>
        <p:nvSpPr>
          <p:cNvPr id="9" name="Rectangle 8">
            <a:extLst>
              <a:ext uri="{FF2B5EF4-FFF2-40B4-BE49-F238E27FC236}">
                <a16:creationId xmlns:a16="http://schemas.microsoft.com/office/drawing/2014/main" id="{5D36879C-8CF6-DAE2-96B3-D17349B2FED8}"/>
              </a:ext>
            </a:extLst>
          </p:cNvPr>
          <p:cNvSpPr/>
          <p:nvPr/>
        </p:nvSpPr>
        <p:spPr>
          <a:xfrm>
            <a:off x="6790381" y="3594038"/>
            <a:ext cx="2489463" cy="195045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807CC47-4277-67C1-C4D2-91664B0FF516}"/>
              </a:ext>
            </a:extLst>
          </p:cNvPr>
          <p:cNvPicPr>
            <a:picLocks noChangeAspect="1"/>
          </p:cNvPicPr>
          <p:nvPr/>
        </p:nvPicPr>
        <p:blipFill>
          <a:blip r:embed="rId3"/>
          <a:stretch>
            <a:fillRect/>
          </a:stretch>
        </p:blipFill>
        <p:spPr>
          <a:xfrm>
            <a:off x="6993903" y="3823399"/>
            <a:ext cx="4873657" cy="2745493"/>
          </a:xfrm>
          <a:prstGeom prst="rect">
            <a:avLst/>
          </a:prstGeom>
        </p:spPr>
      </p:pic>
    </p:spTree>
    <p:extLst>
      <p:ext uri="{BB962C8B-B14F-4D97-AF65-F5344CB8AC3E}">
        <p14:creationId xmlns:p14="http://schemas.microsoft.com/office/powerpoint/2010/main" val="394042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79B405-ACEE-4CE1-CBD1-73687EBF8E7A}"/>
              </a:ext>
            </a:extLst>
          </p:cNvPr>
          <p:cNvSpPr/>
          <p:nvPr/>
        </p:nvSpPr>
        <p:spPr>
          <a:xfrm>
            <a:off x="2205872" y="2026763"/>
            <a:ext cx="3676454" cy="4831237"/>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50829" y="1171902"/>
            <a:ext cx="11792931"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قنات‌ها هزاران سال است که در ایران و سرزمین‌های اطراف آن، آب مورد نیاز برای آبیاری مقرون‌به‌صرفه‌ محصولات کشاورزی و نیز آب آشامیدنی انسان‌ها را تامین می‌کنند. </a:t>
            </a:r>
          </a:p>
        </p:txBody>
      </p:sp>
      <p:sp>
        <p:nvSpPr>
          <p:cNvPr id="3" name="Rectangle 2"/>
          <p:cNvSpPr/>
          <p:nvPr/>
        </p:nvSpPr>
        <p:spPr>
          <a:xfrm>
            <a:off x="7225520"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مقدمه</a:t>
            </a:r>
            <a:endParaRPr lang="en-US" sz="2000" dirty="0">
              <a:solidFill>
                <a:schemeClr val="bg1"/>
              </a:solidFill>
              <a:cs typeface="B Titr"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141" y="2233509"/>
            <a:ext cx="4793965" cy="4176076"/>
          </a:xfrm>
          <a:prstGeom prst="rect">
            <a:avLst/>
          </a:prstGeom>
        </p:spPr>
      </p:pic>
      <p:sp>
        <p:nvSpPr>
          <p:cNvPr id="5" name="Rectangle 4"/>
          <p:cNvSpPr/>
          <p:nvPr/>
        </p:nvSpPr>
        <p:spPr>
          <a:xfrm>
            <a:off x="6853287" y="2233509"/>
            <a:ext cx="5090473" cy="2793072"/>
          </a:xfrm>
          <a:prstGeom prst="rect">
            <a:avLst/>
          </a:prstGeom>
        </p:spPr>
        <p:txBody>
          <a:bodyPr wrap="square">
            <a:spAutoFit/>
          </a:bodyPr>
          <a:lstStyle/>
          <a:p>
            <a:pPr algn="justLow" rtl="1">
              <a:lnSpc>
                <a:spcPct val="200000"/>
              </a:lnSpc>
            </a:pPr>
            <a:r>
              <a:rPr lang="fa-IR" dirty="0">
                <a:cs typeface="B Nazanin" panose="00000400000000000000" pitchFamily="2" charset="-78"/>
              </a:rPr>
              <a:t>آسیای غربی و میانه دارای اقلیمی گرم و خشک است و نسبت مساحت خود، آب‌های جاری اندکی دارد؛ به‌همین واسطه، مردمان گذشته دست به‌ ابتکاری زده بودند تا از آب‌های زیرزمینی بهترین استفاده را ببرند. آنان با ذکاوت و نوآوری فوق‌العاده‌ای، از هدایت آب‌های زیرزمینی برای مصارف کشاورزی، صنعتی و عمومی بهره می‌بردند.</a:t>
            </a:r>
            <a:endParaRPr lang="en-US" dirty="0">
              <a:cs typeface="B Nazanin" panose="00000400000000000000" pitchFamily="2" charset="-78"/>
            </a:endParaRPr>
          </a:p>
        </p:txBody>
      </p:sp>
    </p:spTree>
    <p:extLst>
      <p:ext uri="{BB962C8B-B14F-4D97-AF65-F5344CB8AC3E}">
        <p14:creationId xmlns:p14="http://schemas.microsoft.com/office/powerpoint/2010/main" val="1754356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FE9A158-55DA-1947-34D5-66D603796629}"/>
              </a:ext>
            </a:extLst>
          </p:cNvPr>
          <p:cNvSpPr/>
          <p:nvPr/>
        </p:nvSpPr>
        <p:spPr>
          <a:xfrm>
            <a:off x="2198451" y="3911542"/>
            <a:ext cx="9993549" cy="2750239"/>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قنات چیست ؟</a:t>
            </a:r>
            <a:endParaRPr lang="en-US" sz="2000" dirty="0">
              <a:solidFill>
                <a:schemeClr val="bg1"/>
              </a:solidFill>
              <a:cs typeface="B Titr" panose="00000700000000000000" pitchFamily="2" charset="-78"/>
            </a:endParaRPr>
          </a:p>
        </p:txBody>
      </p:sp>
      <p:sp>
        <p:nvSpPr>
          <p:cNvPr id="5" name="Rectangle 4"/>
          <p:cNvSpPr/>
          <p:nvPr/>
        </p:nvSpPr>
        <p:spPr>
          <a:xfrm>
            <a:off x="301658" y="1060586"/>
            <a:ext cx="11528981"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قنات یا کاریز به معنی کانال و آب‌راه است. در واقع قنات‌ها ساختارهای زیرزمینی هستند که برای جمع‌آوری آب و هدایت آن به سطح زمین مورد استفاده قرار می‌گیرند. قنات‌ها در ابتدا در نواحی کوهستانی آسیای مرکزی و منطقه‌ قفقاز معمول بودند. آب به‌دست آمده از این قنات‌ها، برای تامین آب مورد نیاز خانوار و آبیاری محصولات کشاورزی استفاده می‌شد.</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68245" y="2488046"/>
            <a:ext cx="5053834" cy="2846993"/>
          </a:xfrm>
          <a:prstGeom prst="rect">
            <a:avLst/>
          </a:prstGeom>
        </p:spPr>
      </p:pic>
      <p:pic>
        <p:nvPicPr>
          <p:cNvPr id="7" name="Picture 6">
            <a:extLst>
              <a:ext uri="{FF2B5EF4-FFF2-40B4-BE49-F238E27FC236}">
                <a16:creationId xmlns:a16="http://schemas.microsoft.com/office/drawing/2014/main" id="{886517A9-F33B-DB6A-E3D9-BFF74A72C636}"/>
              </a:ext>
            </a:extLst>
          </p:cNvPr>
          <p:cNvPicPr>
            <a:picLocks noChangeAspect="1"/>
          </p:cNvPicPr>
          <p:nvPr/>
        </p:nvPicPr>
        <p:blipFill rotWithShape="1">
          <a:blip r:embed="rId3">
            <a:extLst>
              <a:ext uri="{28A0092B-C50C-407E-A947-70E740481C1C}">
                <a14:useLocalDpi xmlns:a14="http://schemas.microsoft.com/office/drawing/2010/main" val="0"/>
              </a:ext>
            </a:extLst>
          </a:blip>
          <a:srcRect l="23821" r="21469"/>
          <a:stretch/>
        </p:blipFill>
        <p:spPr>
          <a:xfrm>
            <a:off x="9657759" y="4072405"/>
            <a:ext cx="2286001" cy="2785595"/>
          </a:xfrm>
          <a:prstGeom prst="rect">
            <a:avLst/>
          </a:prstGeom>
        </p:spPr>
      </p:pic>
      <p:pic>
        <p:nvPicPr>
          <p:cNvPr id="9" name="Picture 8">
            <a:extLst>
              <a:ext uri="{FF2B5EF4-FFF2-40B4-BE49-F238E27FC236}">
                <a16:creationId xmlns:a16="http://schemas.microsoft.com/office/drawing/2014/main" id="{8D2C87E7-122F-6D26-F369-2F841E825A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4227" y="3506825"/>
            <a:ext cx="3871384" cy="2582766"/>
          </a:xfrm>
          <a:prstGeom prst="rect">
            <a:avLst/>
          </a:prstGeom>
        </p:spPr>
      </p:pic>
    </p:spTree>
    <p:extLst>
      <p:ext uri="{BB962C8B-B14F-4D97-AF65-F5344CB8AC3E}">
        <p14:creationId xmlns:p14="http://schemas.microsoft.com/office/powerpoint/2010/main" val="1410135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قنات</a:t>
            </a:r>
            <a:endParaRPr lang="en-US" sz="2000" dirty="0">
              <a:solidFill>
                <a:schemeClr val="bg1"/>
              </a:solidFill>
              <a:cs typeface="B Titr" panose="00000700000000000000" pitchFamily="2" charset="-78"/>
            </a:endParaRPr>
          </a:p>
        </p:txBody>
      </p:sp>
      <p:sp>
        <p:nvSpPr>
          <p:cNvPr id="5" name="Rectangle 4"/>
          <p:cNvSpPr/>
          <p:nvPr/>
        </p:nvSpPr>
        <p:spPr>
          <a:xfrm>
            <a:off x="301658" y="1238609"/>
            <a:ext cx="11528981"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تعیین زمان دقیق ساخت اولین قنات در دنیا، کار دشواری است. بسیاری از شواهد مورد استفاده برای مطالعه منشا این سازه زیرزمینی، به ارتباط زمانی آن‌‌ها با سرامیک‌ها یا خرابه‌های باستانی اشاره می‌کنند. بر اساس نوشته‌ها و مستندات به دست‌آمده از تحقیقات باستان‌شناسان، به احتمال بسیار زیاد، ایران، محل تولد قنات است.</a:t>
            </a:r>
          </a:p>
        </p:txBody>
      </p:sp>
      <p:sp>
        <p:nvSpPr>
          <p:cNvPr id="7" name="Rectangle 6"/>
          <p:cNvSpPr/>
          <p:nvPr/>
        </p:nvSpPr>
        <p:spPr>
          <a:xfrm>
            <a:off x="361361" y="2621913"/>
            <a:ext cx="4322391"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علاوه بر ایران، ترکیه و عراق نیز از اولین کشورهای استفاده‌کننده از قنات به شمار می‌روند. برخی از مطالعات، پیدایش قنات را به فعالیت‌های معدنی اولیه در مناطق کوهستانی این کشورها ارتباط می‌دهند.</a:t>
            </a:r>
            <a:endParaRPr lang="en-US" dirty="0">
              <a:cs typeface="B Nazanin" panose="00000400000000000000" pitchFamily="2" charset="-78"/>
            </a:endParaRPr>
          </a:p>
        </p:txBody>
      </p:sp>
      <p:sp>
        <p:nvSpPr>
          <p:cNvPr id="9" name="Rectangle 8">
            <a:extLst>
              <a:ext uri="{FF2B5EF4-FFF2-40B4-BE49-F238E27FC236}">
                <a16:creationId xmlns:a16="http://schemas.microsoft.com/office/drawing/2014/main" id="{67662F82-438F-5DA9-EC95-BECD50AA3B25}"/>
              </a:ext>
            </a:extLst>
          </p:cNvPr>
          <p:cNvSpPr/>
          <p:nvPr/>
        </p:nvSpPr>
        <p:spPr>
          <a:xfrm>
            <a:off x="7317393" y="3429000"/>
            <a:ext cx="4091233" cy="3207470"/>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AF08502-8632-F1F8-CEB7-9952A633540C}"/>
              </a:ext>
            </a:extLst>
          </p:cNvPr>
          <p:cNvPicPr>
            <a:picLocks noChangeAspect="1"/>
          </p:cNvPicPr>
          <p:nvPr/>
        </p:nvPicPr>
        <p:blipFill rotWithShape="1">
          <a:blip r:embed="rId2">
            <a:extLst>
              <a:ext uri="{28A0092B-C50C-407E-A947-70E740481C1C}">
                <a14:useLocalDpi xmlns:a14="http://schemas.microsoft.com/office/drawing/2010/main" val="0"/>
              </a:ext>
            </a:extLst>
          </a:blip>
          <a:srcRect l="23821" r="21469"/>
          <a:stretch/>
        </p:blipFill>
        <p:spPr>
          <a:xfrm>
            <a:off x="9657759" y="4072405"/>
            <a:ext cx="2286001" cy="2785595"/>
          </a:xfrm>
          <a:prstGeom prst="rect">
            <a:avLst/>
          </a:prstGeom>
        </p:spPr>
      </p:pic>
      <p:pic>
        <p:nvPicPr>
          <p:cNvPr id="11" name="Picture 10">
            <a:extLst>
              <a:ext uri="{FF2B5EF4-FFF2-40B4-BE49-F238E27FC236}">
                <a16:creationId xmlns:a16="http://schemas.microsoft.com/office/drawing/2014/main" id="{0A478530-6D94-0E55-251D-86F29426A464}"/>
              </a:ext>
            </a:extLst>
          </p:cNvPr>
          <p:cNvPicPr>
            <a:picLocks noChangeAspect="1"/>
          </p:cNvPicPr>
          <p:nvPr/>
        </p:nvPicPr>
        <p:blipFill rotWithShape="1">
          <a:blip r:embed="rId3">
            <a:extLst>
              <a:ext uri="{28A0092B-C50C-407E-A947-70E740481C1C}">
                <a14:useLocalDpi xmlns:a14="http://schemas.microsoft.com/office/drawing/2010/main" val="0"/>
              </a:ext>
            </a:extLst>
          </a:blip>
          <a:srcRect l="18869"/>
          <a:stretch/>
        </p:blipFill>
        <p:spPr>
          <a:xfrm>
            <a:off x="5208184" y="2621913"/>
            <a:ext cx="4091233" cy="3782087"/>
          </a:xfrm>
          <a:prstGeom prst="rect">
            <a:avLst/>
          </a:prstGeom>
        </p:spPr>
      </p:pic>
    </p:spTree>
    <p:extLst>
      <p:ext uri="{BB962C8B-B14F-4D97-AF65-F5344CB8AC3E}">
        <p14:creationId xmlns:p14="http://schemas.microsoft.com/office/powerpoint/2010/main" val="4032434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قنات</a:t>
            </a:r>
            <a:endParaRPr lang="en-US" sz="2000" dirty="0">
              <a:solidFill>
                <a:schemeClr val="bg1"/>
              </a:solidFill>
              <a:cs typeface="B Titr" panose="00000700000000000000" pitchFamily="2" charset="-78"/>
            </a:endParaRPr>
          </a:p>
        </p:txBody>
      </p:sp>
      <p:sp>
        <p:nvSpPr>
          <p:cNvPr id="5" name="Rectangle 4"/>
          <p:cNvSpPr/>
          <p:nvPr/>
        </p:nvSpPr>
        <p:spPr>
          <a:xfrm>
            <a:off x="411637" y="1137934"/>
            <a:ext cx="5684363"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در قرن هفتم پیش از میلاد، سارگون دوم، یکی از پادشاهان آشوری، طی بازدیدش از سرزمین پارس، با یک سیستم زیرزمینی تامین آب آشامیدنی برخورد کرد. فرزند او، شاه سِناخِریب، به راز این سیستم پی برد و آن را برای ساخت یک سیستم آبیاری به کار گرفت. در سال‌های ۳۳۱ تا ۵۵۰ قبل از میلاد، فناوری ساخت قنات به دیگر سرزمین‌های تحت سلطه امپراطوری پارس گسترش یافت. </a:t>
            </a:r>
            <a:endParaRPr lang="en-US" dirty="0">
              <a:cs typeface="B Nazanin" panose="00000400000000000000" pitchFamily="2" charset="-78"/>
            </a:endParaRPr>
          </a:p>
        </p:txBody>
      </p:sp>
      <p:sp>
        <p:nvSpPr>
          <p:cNvPr id="7" name="Rectangle 6"/>
          <p:cNvSpPr/>
          <p:nvPr/>
        </p:nvSpPr>
        <p:spPr>
          <a:xfrm>
            <a:off x="411637" y="4843559"/>
            <a:ext cx="11717516" cy="1685077"/>
          </a:xfrm>
          <a:prstGeom prst="rect">
            <a:avLst/>
          </a:prstGeom>
        </p:spPr>
        <p:txBody>
          <a:bodyPr wrap="square">
            <a:spAutoFit/>
          </a:bodyPr>
          <a:lstStyle/>
          <a:p>
            <a:pPr algn="ctr" rtl="1">
              <a:lnSpc>
                <a:spcPct val="200000"/>
              </a:lnSpc>
            </a:pPr>
            <a:r>
              <a:rPr lang="fa-IR" dirty="0">
                <a:cs typeface="B Nazanin" panose="00000400000000000000" pitchFamily="2" charset="-78"/>
              </a:rPr>
              <a:t>حاکمان هخامنشی، پاداش بزرگی را برای سازندگان قنات و نوادگان آن‌ها در نظر گرفتند. این پاداش، شامل اختصاص سودهای حاصل از قنات‌های جدید به شخص سازنده و پنج نسل بعدی او می‌شد. این سیاست تشویقی، ساخت هزاران قنات جدید و گسترش دیگر قنات‌ها را در پی داشت. به این ترتیب، از بین‌النهرین و سواحل مدیترانه در غرب تا افغانستان، آسیای مرکزی و ترکستان چین در شرق، از سیستم قنات بهره‌مند شدند.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3701B9AB-A550-C4EB-EF35-774A5F586845}"/>
              </a:ext>
            </a:extLst>
          </p:cNvPr>
          <p:cNvSpPr/>
          <p:nvPr/>
        </p:nvSpPr>
        <p:spPr>
          <a:xfrm>
            <a:off x="6721311" y="1137934"/>
            <a:ext cx="5222449" cy="3141835"/>
          </a:xfrm>
          <a:prstGeom prst="rect">
            <a:avLst/>
          </a:prstGeom>
          <a:solidFill>
            <a:srgbClr val="78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C81403F-4A2C-1938-47B6-A307FA357067}"/>
              </a:ext>
            </a:extLst>
          </p:cNvPr>
          <p:cNvPicPr>
            <a:picLocks noChangeAspect="1"/>
          </p:cNvPicPr>
          <p:nvPr/>
        </p:nvPicPr>
        <p:blipFill>
          <a:blip r:embed="rId2"/>
          <a:stretch>
            <a:fillRect/>
          </a:stretch>
        </p:blipFill>
        <p:spPr>
          <a:xfrm>
            <a:off x="6273539" y="1371186"/>
            <a:ext cx="5461213" cy="3276727"/>
          </a:xfrm>
          <a:prstGeom prst="rect">
            <a:avLst/>
          </a:prstGeom>
          <a:effectLst>
            <a:innerShdw blurRad="63500" dist="50800">
              <a:prstClr val="black">
                <a:alpha val="50000"/>
              </a:prstClr>
            </a:innerShdw>
          </a:effectLst>
        </p:spPr>
      </p:pic>
    </p:spTree>
    <p:extLst>
      <p:ext uri="{BB962C8B-B14F-4D97-AF65-F5344CB8AC3E}">
        <p14:creationId xmlns:p14="http://schemas.microsoft.com/office/powerpoint/2010/main" val="2245379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633" y="1171902"/>
            <a:ext cx="11510127" cy="568745"/>
          </a:xfrm>
          <a:prstGeom prst="rect">
            <a:avLst/>
          </a:prstGeom>
        </p:spPr>
        <p:txBody>
          <a:bodyPr wrap="square">
            <a:spAutoFit/>
          </a:bodyPr>
          <a:lstStyle/>
          <a:p>
            <a:pPr algn="just" rtl="1">
              <a:lnSpc>
                <a:spcPct val="200000"/>
              </a:lnSpc>
            </a:pPr>
            <a:endParaRPr lang="en-US" b="1" dirty="0">
              <a:cs typeface="B Nazanin" panose="00000400000000000000" pitchFamily="2" charset="-78"/>
            </a:endParaRPr>
          </a:p>
        </p:txBody>
      </p:sp>
      <p:sp>
        <p:nvSpPr>
          <p:cNvPr id="3" name="Rectangle 2"/>
          <p:cNvSpPr/>
          <p:nvPr/>
        </p:nvSpPr>
        <p:spPr>
          <a:xfrm>
            <a:off x="7253801" y="454000"/>
            <a:ext cx="3937512"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قنات</a:t>
            </a:r>
            <a:endParaRPr lang="en-US" sz="2000" dirty="0">
              <a:solidFill>
                <a:schemeClr val="bg1"/>
              </a:solidFill>
              <a:cs typeface="B Titr" panose="00000700000000000000" pitchFamily="2" charset="-78"/>
            </a:endParaRPr>
          </a:p>
        </p:txBody>
      </p:sp>
      <p:sp>
        <p:nvSpPr>
          <p:cNvPr id="5" name="Rectangle 4"/>
          <p:cNvSpPr/>
          <p:nvPr/>
        </p:nvSpPr>
        <p:spPr>
          <a:xfrm>
            <a:off x="642719" y="1203161"/>
            <a:ext cx="10548594" cy="4939814"/>
          </a:xfrm>
          <a:prstGeom prst="rect">
            <a:avLst/>
          </a:prstGeom>
        </p:spPr>
        <p:txBody>
          <a:bodyPr wrap="square">
            <a:spAutoFit/>
          </a:bodyPr>
          <a:lstStyle/>
          <a:p>
            <a:pPr algn="ctr" rtl="1">
              <a:lnSpc>
                <a:spcPct val="300000"/>
              </a:lnSpc>
            </a:pPr>
            <a:r>
              <a:rPr lang="fa-IR" dirty="0">
                <a:cs typeface="B Nazanin" panose="00000400000000000000" pitchFamily="2" charset="-78"/>
              </a:rPr>
              <a:t>طی دوران امپراتوری بیزانس در سال‌های ۶۴ تا ۶۶۰ میلادی (حدودا بین ۲۰۰۰ تا ۱۳۰۰ سال پیش)، قنات‌های زیادی در سوریه و اردن ساخته شدند. در این دوران، فناوری این سیستم آب‌رسانی به شمال و غرب اروپا راه یافت. امروزه، آثار قنات‌های امپراتوری روم در کشور لوکزامبورگ نیز دیده می‌شود. حمله اعراب به اروپا و شمال آفریقا، باعث ساخت قنات در مصر، قبرس، اسپانیا، جزیره سیسیل و جزایر قناری شد. فتح مکزیک توسط اسپانیا، زمینه گسترش سیستم قنات به این آمریکای جنوبی و کشورهایی نظیر پرو و شیلی را فراهم کرد. تصویر زیر، سیر گسترش فناوری قنات در کشورهای مختلف را نمایش می‌دهد. البته این توالی، تنها یک احتمال است. در واقعیت، احتمال توسعه مستقل قنات در مناطق دیگر دنیا یا توسعه قنات بدون ریشه گرفتن از فناوری پارس وجود دارد.</a:t>
            </a:r>
            <a:endParaRPr lang="en-US" dirty="0">
              <a:cs typeface="B Nazanin" panose="00000400000000000000" pitchFamily="2" charset="-78"/>
            </a:endParaRPr>
          </a:p>
        </p:txBody>
      </p:sp>
    </p:spTree>
    <p:extLst>
      <p:ext uri="{BB962C8B-B14F-4D97-AF65-F5344CB8AC3E}">
        <p14:creationId xmlns:p14="http://schemas.microsoft.com/office/powerpoint/2010/main" val="31585142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TotalTime>
  <Words>3283</Words>
  <Application>Microsoft Office PowerPoint</Application>
  <PresentationFormat>Widescreen</PresentationFormat>
  <Paragraphs>96</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34</cp:revision>
  <dcterms:created xsi:type="dcterms:W3CDTF">2024-06-01T08:31:53Z</dcterms:created>
  <dcterms:modified xsi:type="dcterms:W3CDTF">2024-06-09T10:16:19Z</dcterms:modified>
</cp:coreProperties>
</file>