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6"/>
  </p:handoutMasterIdLst>
  <p:sldIdLst>
    <p:sldId id="279" r:id="rId2"/>
    <p:sldId id="256" r:id="rId3"/>
    <p:sldId id="257" r:id="rId4"/>
    <p:sldId id="271" r:id="rId5"/>
    <p:sldId id="270" r:id="rId6"/>
    <p:sldId id="261" r:id="rId7"/>
    <p:sldId id="276" r:id="rId8"/>
    <p:sldId id="258" r:id="rId9"/>
    <p:sldId id="272" r:id="rId10"/>
    <p:sldId id="277" r:id="rId11"/>
    <p:sldId id="278" r:id="rId12"/>
    <p:sldId id="262" r:id="rId13"/>
    <p:sldId id="263" r:id="rId14"/>
    <p:sldId id="264" r:id="rId15"/>
    <p:sldId id="275" r:id="rId16"/>
    <p:sldId id="274" r:id="rId17"/>
    <p:sldId id="259" r:id="rId18"/>
    <p:sldId id="265" r:id="rId19"/>
    <p:sldId id="266" r:id="rId20"/>
    <p:sldId id="267" r:id="rId21"/>
    <p:sldId id="268" r:id="rId22"/>
    <p:sldId id="269" r:id="rId23"/>
    <p:sldId id="273" r:id="rId24"/>
    <p:sldId id="26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p:cViewPr varScale="1">
        <p:scale>
          <a:sx n="81" d="100"/>
          <a:sy n="81" d="100"/>
        </p:scale>
        <p:origin x="730" y="62"/>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080F4D8-2AE0-54F3-4B82-6E1EF3C5394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45F6FEA-43B0-CFCE-99E8-83133BD3C2F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90E35-5613-42F0-9CAE-6F22C19451F5}" type="datetimeFigureOut">
              <a:rPr lang="en-US" smtClean="0"/>
              <a:t>6/9/2024</a:t>
            </a:fld>
            <a:endParaRPr lang="en-US"/>
          </a:p>
        </p:txBody>
      </p:sp>
      <p:sp>
        <p:nvSpPr>
          <p:cNvPr id="4" name="Footer Placeholder 3">
            <a:extLst>
              <a:ext uri="{FF2B5EF4-FFF2-40B4-BE49-F238E27FC236}">
                <a16:creationId xmlns:a16="http://schemas.microsoft.com/office/drawing/2014/main" id="{9C156211-F4FB-D0CE-0834-42E7C6FB40E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2546A1D-0D5B-0B88-5D34-EE50F9D0B18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5552F8-63A2-44C7-8FA4-E63AE5C929B1}" type="slidenum">
              <a:rPr lang="en-US" smtClean="0"/>
              <a:t>‹#›</a:t>
            </a:fld>
            <a:endParaRPr lang="en-US"/>
          </a:p>
        </p:txBody>
      </p:sp>
    </p:spTree>
    <p:extLst>
      <p:ext uri="{BB962C8B-B14F-4D97-AF65-F5344CB8AC3E}">
        <p14:creationId xmlns:p14="http://schemas.microsoft.com/office/powerpoint/2010/main" val="354662469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712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DE391D-DC5E-8CAD-B6C8-CB809C389EAE}"/>
              </a:ext>
            </a:extLst>
          </p:cNvPr>
          <p:cNvSpPr/>
          <p:nvPr userDrawn="1"/>
        </p:nvSpPr>
        <p:spPr>
          <a:xfrm>
            <a:off x="6096000" y="0"/>
            <a:ext cx="6096000" cy="1296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1060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E68C91-5E07-5A75-6371-C746FF90A192}"/>
              </a:ext>
            </a:extLst>
          </p:cNvPr>
          <p:cNvSpPr/>
          <p:nvPr userDrawn="1"/>
        </p:nvSpPr>
        <p:spPr>
          <a:xfrm>
            <a:off x="6631619" y="221941"/>
            <a:ext cx="5415379" cy="594804"/>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85573"/>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887D71-8004-F77E-9560-6845EC83FF35}"/>
              </a:ext>
            </a:extLst>
          </p:cNvPr>
          <p:cNvSpPr/>
          <p:nvPr/>
        </p:nvSpPr>
        <p:spPr>
          <a:xfrm>
            <a:off x="7260501" y="2913918"/>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موضوع: زنذگینامه شهید </a:t>
            </a:r>
            <a:r>
              <a:rPr lang="fa-IR" sz="2000" b="1" dirty="0">
                <a:cs typeface="B Titr" panose="00000700000000000000" pitchFamily="2" charset="-78"/>
              </a:rPr>
              <a:t>عبدالرسول زرین</a:t>
            </a:r>
            <a:endParaRPr lang="en-US" sz="2000" b="1" dirty="0">
              <a:latin typeface="Vazir" panose="020B0603030804020204" pitchFamily="34" charset="-78"/>
              <a:cs typeface="B Titr" panose="00000700000000000000" pitchFamily="2" charset="-78"/>
            </a:endParaRPr>
          </a:p>
        </p:txBody>
      </p:sp>
      <p:sp>
        <p:nvSpPr>
          <p:cNvPr id="3" name="Rectangle 2">
            <a:extLst>
              <a:ext uri="{FF2B5EF4-FFF2-40B4-BE49-F238E27FC236}">
                <a16:creationId xmlns:a16="http://schemas.microsoft.com/office/drawing/2014/main" id="{65197548-FAF5-351A-15C6-CFFB2179AFF3}"/>
              </a:ext>
            </a:extLst>
          </p:cNvPr>
          <p:cNvSpPr/>
          <p:nvPr/>
        </p:nvSpPr>
        <p:spPr>
          <a:xfrm>
            <a:off x="7260501" y="3831277"/>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استاد راهنما:  دکتر علیرضا عزیزی</a:t>
            </a:r>
            <a:endParaRPr lang="en-US" sz="2000" b="1" dirty="0">
              <a:latin typeface="Vazir" panose="020B0603030804020204" pitchFamily="34" charset="-78"/>
              <a:cs typeface="B Titr" panose="00000700000000000000" pitchFamily="2" charset="-78"/>
            </a:endParaRPr>
          </a:p>
        </p:txBody>
      </p:sp>
      <p:sp>
        <p:nvSpPr>
          <p:cNvPr id="4" name="Rectangle 3">
            <a:extLst>
              <a:ext uri="{FF2B5EF4-FFF2-40B4-BE49-F238E27FC236}">
                <a16:creationId xmlns:a16="http://schemas.microsoft.com/office/drawing/2014/main" id="{0B1E8A27-AF88-2480-160B-9C034CA7E74A}"/>
              </a:ext>
            </a:extLst>
          </p:cNvPr>
          <p:cNvSpPr/>
          <p:nvPr/>
        </p:nvSpPr>
        <p:spPr>
          <a:xfrm>
            <a:off x="7260501" y="4748636"/>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پژوهشگر: محمد جواد عزیزیپناه</a:t>
            </a:r>
            <a:endParaRPr lang="en-US" sz="2000" b="1" dirty="0">
              <a:latin typeface="Vazir" panose="020B0603030804020204" pitchFamily="34" charset="-78"/>
              <a:cs typeface="B Titr" panose="00000700000000000000" pitchFamily="2" charset="-78"/>
            </a:endParaRPr>
          </a:p>
        </p:txBody>
      </p:sp>
      <p:sp>
        <p:nvSpPr>
          <p:cNvPr id="5" name="Rectangle 4">
            <a:extLst>
              <a:ext uri="{FF2B5EF4-FFF2-40B4-BE49-F238E27FC236}">
                <a16:creationId xmlns:a16="http://schemas.microsoft.com/office/drawing/2014/main" id="{2C9A8328-630C-A9BF-3BE8-6807D5681FA2}"/>
              </a:ext>
            </a:extLst>
          </p:cNvPr>
          <p:cNvSpPr/>
          <p:nvPr/>
        </p:nvSpPr>
        <p:spPr>
          <a:xfrm>
            <a:off x="7260501" y="5665993"/>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تاریخ ارائه: .........</a:t>
            </a:r>
            <a:endParaRPr lang="en-US" sz="2000" b="1" dirty="0">
              <a:latin typeface="Vazir" panose="020B0603030804020204" pitchFamily="34" charset="-78"/>
              <a:cs typeface="B Titr" panose="00000700000000000000" pitchFamily="2" charset="-78"/>
            </a:endParaRPr>
          </a:p>
        </p:txBody>
      </p:sp>
      <p:pic>
        <p:nvPicPr>
          <p:cNvPr id="6" name="Graphic 5">
            <a:extLst>
              <a:ext uri="{FF2B5EF4-FFF2-40B4-BE49-F238E27FC236}">
                <a16:creationId xmlns:a16="http://schemas.microsoft.com/office/drawing/2014/main" id="{9841D68A-2BD5-9F0D-CFB2-A7D8EE07D6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3119" y="754144"/>
            <a:ext cx="1216677" cy="1911921"/>
          </a:xfrm>
          <a:prstGeom prst="rect">
            <a:avLst/>
          </a:prstGeom>
        </p:spPr>
      </p:pic>
      <p:pic>
        <p:nvPicPr>
          <p:cNvPr id="13" name="Picture 12">
            <a:extLst>
              <a:ext uri="{FF2B5EF4-FFF2-40B4-BE49-F238E27FC236}">
                <a16:creationId xmlns:a16="http://schemas.microsoft.com/office/drawing/2014/main" id="{C2E1D241-247D-F169-9EB8-C0C0514D7E9D}"/>
              </a:ext>
            </a:extLst>
          </p:cNvPr>
          <p:cNvPicPr>
            <a:picLocks noChangeAspect="1"/>
          </p:cNvPicPr>
          <p:nvPr/>
        </p:nvPicPr>
        <p:blipFill rotWithShape="1">
          <a:blip r:embed="rId4">
            <a:extLst>
              <a:ext uri="{28A0092B-C50C-407E-A947-70E740481C1C}">
                <a14:useLocalDpi xmlns:a14="http://schemas.microsoft.com/office/drawing/2010/main" val="0"/>
              </a:ext>
            </a:extLst>
          </a:blip>
          <a:srcRect r="2763"/>
          <a:stretch/>
        </p:blipFill>
        <p:spPr>
          <a:xfrm>
            <a:off x="1" y="-5432"/>
            <a:ext cx="6183984" cy="6858000"/>
          </a:xfrm>
          <a:prstGeom prst="rect">
            <a:avLst/>
          </a:prstGeom>
        </p:spPr>
      </p:pic>
    </p:spTree>
    <p:extLst>
      <p:ext uri="{BB962C8B-B14F-4D97-AF65-F5344CB8AC3E}">
        <p14:creationId xmlns:p14="http://schemas.microsoft.com/office/powerpoint/2010/main" val="4139652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B43E205-4D4A-AA49-A5D0-52E155E3E6A2}"/>
              </a:ext>
            </a:extLst>
          </p:cNvPr>
          <p:cNvSpPr/>
          <p:nvPr/>
        </p:nvSpPr>
        <p:spPr>
          <a:xfrm>
            <a:off x="7145518" y="2988192"/>
            <a:ext cx="4424313" cy="2601798"/>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5872898" y="320513"/>
            <a:ext cx="6042581" cy="400110"/>
          </a:xfrm>
          <a:prstGeom prst="rect">
            <a:avLst/>
          </a:prstGeom>
          <a:noFill/>
        </p:spPr>
        <p:txBody>
          <a:bodyPr wrap="square" rtlCol="0">
            <a:spAutoFit/>
          </a:bodyPr>
          <a:lstStyle/>
          <a:p>
            <a:pPr algn="r" rtl="1"/>
            <a:r>
              <a:rPr lang="fa-IR" sz="2000" b="1" dirty="0">
                <a:cs typeface="B Titr" panose="00000700000000000000" pitchFamily="2" charset="-78"/>
              </a:rPr>
              <a:t>بنیانگذار گردان تک تیراندازی</a:t>
            </a:r>
            <a:endParaRPr lang="fa-IR" sz="2000" b="1" dirty="0">
              <a:effectLst/>
              <a:cs typeface="B Titr" panose="00000700000000000000" pitchFamily="2" charset="-78"/>
            </a:endParaRPr>
          </a:p>
        </p:txBody>
      </p:sp>
      <p:sp>
        <p:nvSpPr>
          <p:cNvPr id="2" name="Rectangle 1"/>
          <p:cNvSpPr/>
          <p:nvPr/>
        </p:nvSpPr>
        <p:spPr>
          <a:xfrm>
            <a:off x="507720" y="1557675"/>
            <a:ext cx="3772049"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شهید زرین، بنیانگذار گردان تک تیراندازی لشکر ۱۴ امام حسین (ع) برای نخستین بار در کشور بود، این شهید دلیر گاهی فرمانده بود و بیشتر وقت‌ها، تک تیرانداز.</a:t>
            </a:r>
            <a:endParaRPr lang="fa-IR" b="1" dirty="0">
              <a:effectLst/>
              <a:cs typeface="B Nazanin" panose="00000400000000000000" pitchFamily="2" charset="-78"/>
            </a:endParaRPr>
          </a:p>
        </p:txBody>
      </p:sp>
      <p:pic>
        <p:nvPicPr>
          <p:cNvPr id="5" name="Picture 4"/>
          <p:cNvPicPr>
            <a:picLocks noChangeAspect="1"/>
          </p:cNvPicPr>
          <p:nvPr/>
        </p:nvPicPr>
        <p:blipFill rotWithShape="1">
          <a:blip r:embed="rId2"/>
          <a:srcRect b="3585"/>
          <a:stretch/>
        </p:blipFill>
        <p:spPr>
          <a:xfrm>
            <a:off x="5467548" y="1065333"/>
            <a:ext cx="4047102" cy="3035327"/>
          </a:xfrm>
          <a:prstGeom prst="rect">
            <a:avLst/>
          </a:prstGeom>
        </p:spPr>
      </p:pic>
      <p:pic>
        <p:nvPicPr>
          <p:cNvPr id="6" name="Picture 5">
            <a:extLst>
              <a:ext uri="{FF2B5EF4-FFF2-40B4-BE49-F238E27FC236}">
                <a16:creationId xmlns:a16="http://schemas.microsoft.com/office/drawing/2014/main" id="{775FA667-CFC7-1DC5-7389-ADA360DB9084}"/>
              </a:ext>
            </a:extLst>
          </p:cNvPr>
          <p:cNvPicPr>
            <a:picLocks noChangeAspect="1"/>
          </p:cNvPicPr>
          <p:nvPr/>
        </p:nvPicPr>
        <p:blipFill rotWithShape="1">
          <a:blip r:embed="rId3"/>
          <a:srcRect l="53180" t="28636" r="10126" b="1567"/>
          <a:stretch/>
        </p:blipFill>
        <p:spPr>
          <a:xfrm>
            <a:off x="9582359" y="4232075"/>
            <a:ext cx="2441286" cy="2607560"/>
          </a:xfrm>
          <a:prstGeom prst="rect">
            <a:avLst/>
          </a:prstGeom>
        </p:spPr>
      </p:pic>
    </p:spTree>
    <p:extLst>
      <p:ext uri="{BB962C8B-B14F-4D97-AF65-F5344CB8AC3E}">
        <p14:creationId xmlns:p14="http://schemas.microsoft.com/office/powerpoint/2010/main" val="698294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36A4000-1F89-A093-085F-B781359898F0}"/>
              </a:ext>
            </a:extLst>
          </p:cNvPr>
          <p:cNvSpPr/>
          <p:nvPr/>
        </p:nvSpPr>
        <p:spPr>
          <a:xfrm>
            <a:off x="7494309" y="1880777"/>
            <a:ext cx="2215299" cy="3968685"/>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5957740" y="235671"/>
            <a:ext cx="6042581" cy="400110"/>
          </a:xfrm>
          <a:prstGeom prst="rect">
            <a:avLst/>
          </a:prstGeom>
          <a:noFill/>
        </p:spPr>
        <p:txBody>
          <a:bodyPr wrap="square" rtlCol="0">
            <a:spAutoFit/>
          </a:bodyPr>
          <a:lstStyle/>
          <a:p>
            <a:pPr algn="r" rtl="1"/>
            <a:r>
              <a:rPr lang="fa-IR" sz="2000" b="1" dirty="0">
                <a:cs typeface="B Titr" panose="00000700000000000000" pitchFamily="2" charset="-78"/>
              </a:rPr>
              <a:t>دیگر فعالیت ها و علاقه مندی ها</a:t>
            </a:r>
            <a:endParaRPr lang="fa-IR" sz="2000" b="1" dirty="0">
              <a:effectLst/>
              <a:cs typeface="B Titr" panose="00000700000000000000" pitchFamily="2" charset="-78"/>
            </a:endParaRPr>
          </a:p>
        </p:txBody>
      </p:sp>
      <p:sp>
        <p:nvSpPr>
          <p:cNvPr id="2" name="Rectangle 1"/>
          <p:cNvSpPr/>
          <p:nvPr/>
        </p:nvSpPr>
        <p:spPr>
          <a:xfrm>
            <a:off x="782425" y="1421338"/>
            <a:ext cx="6573626" cy="1131079"/>
          </a:xfrm>
          <a:prstGeom prst="rect">
            <a:avLst/>
          </a:prstGeom>
        </p:spPr>
        <p:txBody>
          <a:bodyPr wrap="square">
            <a:spAutoFit/>
          </a:bodyPr>
          <a:lstStyle/>
          <a:p>
            <a:pPr algn="r" rtl="1">
              <a:lnSpc>
                <a:spcPct val="200000"/>
              </a:lnSpc>
            </a:pPr>
            <a:r>
              <a:rPr lang="fa-IR" b="1" dirty="0">
                <a:cs typeface="B Nazanin" panose="00000400000000000000" pitchFamily="2" charset="-78"/>
              </a:rPr>
              <a:t>موذن مسجد بود. تلفیقی شده بود از صداقت مردم جنوب و فرهنگ اصفهان. مسجد را هر دو هفته یک‌بار تمیز می‌کرد.در تدارکات مسجد شرکت فعال داشت.</a:t>
            </a:r>
          </a:p>
        </p:txBody>
      </p:sp>
      <p:pic>
        <p:nvPicPr>
          <p:cNvPr id="5" name="Picture 4"/>
          <p:cNvPicPr>
            <a:picLocks noChangeAspect="1"/>
          </p:cNvPicPr>
          <p:nvPr/>
        </p:nvPicPr>
        <p:blipFill rotWithShape="1">
          <a:blip r:embed="rId2"/>
          <a:srcRect l="24334" b="953"/>
          <a:stretch/>
        </p:blipFill>
        <p:spPr>
          <a:xfrm>
            <a:off x="7633156" y="1997140"/>
            <a:ext cx="3603592" cy="3735960"/>
          </a:xfrm>
          <a:prstGeom prst="rect">
            <a:avLst/>
          </a:prstGeom>
        </p:spPr>
      </p:pic>
      <p:sp>
        <p:nvSpPr>
          <p:cNvPr id="6" name="TextBox 5">
            <a:extLst>
              <a:ext uri="{FF2B5EF4-FFF2-40B4-BE49-F238E27FC236}">
                <a16:creationId xmlns:a16="http://schemas.microsoft.com/office/drawing/2014/main" id="{21496E4D-15DF-9BEF-E8B0-7762378C2693}"/>
              </a:ext>
            </a:extLst>
          </p:cNvPr>
          <p:cNvSpPr txBox="1"/>
          <p:nvPr/>
        </p:nvSpPr>
        <p:spPr>
          <a:xfrm>
            <a:off x="323655" y="3564306"/>
            <a:ext cx="5772345" cy="1131079"/>
          </a:xfrm>
          <a:prstGeom prst="rect">
            <a:avLst/>
          </a:prstGeom>
          <a:noFill/>
        </p:spPr>
        <p:txBody>
          <a:bodyPr wrap="square">
            <a:spAutoFit/>
          </a:bodyPr>
          <a:lstStyle/>
          <a:p>
            <a:pPr algn="r" rtl="1">
              <a:lnSpc>
                <a:spcPct val="200000"/>
              </a:lnSpc>
            </a:pPr>
            <a:r>
              <a:rPr lang="fa-IR" b="1" dirty="0">
                <a:cs typeface="B Nazanin" panose="00000400000000000000" pitchFamily="2" charset="-78"/>
              </a:rPr>
              <a:t>فوتبال بازی میکرد و بسیار ساده و صمیمی بود. تواضع و فروتنی عجیبی تمام وجودش را فراگرفته بود و حتی ذره‌ای تکبر از او هیچگاه دیده نشد.</a:t>
            </a:r>
            <a:endParaRPr lang="fa-IR" b="1" dirty="0">
              <a:effectLst/>
              <a:cs typeface="B Nazanin" panose="00000400000000000000" pitchFamily="2" charset="-78"/>
            </a:endParaRPr>
          </a:p>
        </p:txBody>
      </p:sp>
    </p:spTree>
    <p:extLst>
      <p:ext uri="{BB962C8B-B14F-4D97-AF65-F5344CB8AC3E}">
        <p14:creationId xmlns:p14="http://schemas.microsoft.com/office/powerpoint/2010/main" val="837898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149C184-4EED-BB5A-8623-502B9079F23A}"/>
              </a:ext>
            </a:extLst>
          </p:cNvPr>
          <p:cNvSpPr/>
          <p:nvPr/>
        </p:nvSpPr>
        <p:spPr>
          <a:xfrm>
            <a:off x="567632" y="3587531"/>
            <a:ext cx="292230" cy="232029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0543181-7D2D-E121-E1A0-A00179C0FA8D}"/>
              </a:ext>
            </a:extLst>
          </p:cNvPr>
          <p:cNvSpPr/>
          <p:nvPr/>
        </p:nvSpPr>
        <p:spPr>
          <a:xfrm>
            <a:off x="5462833" y="2935764"/>
            <a:ext cx="292230" cy="2162429"/>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5608948" y="235671"/>
            <a:ext cx="6391373" cy="400110"/>
          </a:xfrm>
          <a:prstGeom prst="rect">
            <a:avLst/>
          </a:prstGeom>
          <a:noFill/>
        </p:spPr>
        <p:txBody>
          <a:bodyPr wrap="square" rtlCol="0">
            <a:spAutoFit/>
          </a:bodyPr>
          <a:lstStyle/>
          <a:p>
            <a:pPr algn="r" rtl="1"/>
            <a:r>
              <a:rPr lang="fa-IR" sz="2000" b="1" dirty="0">
                <a:cs typeface="B Titr" panose="00000700000000000000" pitchFamily="2" charset="-78"/>
              </a:rPr>
              <a:t>ویژگی های سردار عبدالرسول زرین:</a:t>
            </a:r>
            <a:endParaRPr lang="fa-IR" sz="2000" b="1" dirty="0">
              <a:effectLst/>
              <a:cs typeface="B Titr" panose="00000700000000000000" pitchFamily="2" charset="-78"/>
            </a:endParaRPr>
          </a:p>
        </p:txBody>
      </p:sp>
      <p:sp>
        <p:nvSpPr>
          <p:cNvPr id="2" name="Rectangle 1"/>
          <p:cNvSpPr/>
          <p:nvPr/>
        </p:nvSpPr>
        <p:spPr>
          <a:xfrm>
            <a:off x="529079" y="1220233"/>
            <a:ext cx="11519554" cy="1131079"/>
          </a:xfrm>
          <a:prstGeom prst="rect">
            <a:avLst/>
          </a:prstGeom>
        </p:spPr>
        <p:txBody>
          <a:bodyPr wrap="square">
            <a:spAutoFit/>
          </a:bodyPr>
          <a:lstStyle/>
          <a:p>
            <a:pPr algn="justLow" rtl="1">
              <a:lnSpc>
                <a:spcPct val="200000"/>
              </a:lnSpc>
            </a:pPr>
            <a:r>
              <a:rPr lang="fa-IR" b="1" dirty="0">
                <a:cs typeface="B Nazanin" panose="00000400000000000000" pitchFamily="2" charset="-78"/>
              </a:rPr>
              <a:t>اولین نیروی واکنش سریع در جنگ شهید زرین است و به قول شاهدان عینی تیر دومی وجود نداشت و قطعا به هدف می رسید. به تنهایی و گاهی چندین روز در نزدیک ترین فاصله با دشمن قرار داشت و با خونسردی کامل به مأموریت های مختلف خود بدون هیچ ترس و دلهره ای می پرداخت.</a:t>
            </a:r>
            <a:endParaRPr lang="fa-IR" b="1" dirty="0">
              <a:effectLst/>
              <a:cs typeface="B Nazanin" panose="00000400000000000000" pitchFamily="2" charset="-78"/>
            </a:endParaRPr>
          </a:p>
        </p:txBody>
      </p:sp>
      <p:sp>
        <p:nvSpPr>
          <p:cNvPr id="3" name="Rectangle 2"/>
          <p:cNvSpPr/>
          <p:nvPr/>
        </p:nvSpPr>
        <p:spPr>
          <a:xfrm>
            <a:off x="6004874" y="3177591"/>
            <a:ext cx="5995447" cy="1131079"/>
          </a:xfrm>
          <a:prstGeom prst="rect">
            <a:avLst/>
          </a:prstGeom>
        </p:spPr>
        <p:txBody>
          <a:bodyPr wrap="square">
            <a:spAutoFit/>
          </a:bodyPr>
          <a:lstStyle/>
          <a:p>
            <a:pPr algn="justLow" rtl="1">
              <a:lnSpc>
                <a:spcPct val="200000"/>
              </a:lnSpc>
            </a:pPr>
            <a:r>
              <a:rPr lang="fa-IR" b="1" dirty="0">
                <a:cs typeface="B Nazanin" panose="00000400000000000000" pitchFamily="2" charset="-78"/>
              </a:rPr>
              <a:t>بسیار بی تکبر، مهربان و شوخ طبع عمل می کرد؛ چه در محله و چه در بین رزمندگان و دقیقاً مصداق آیه شریفه </a:t>
            </a:r>
            <a:r>
              <a:rPr lang="fa-IR" b="1" dirty="0">
                <a:solidFill>
                  <a:schemeClr val="accent5">
                    <a:lumMod val="50000"/>
                  </a:schemeClr>
                </a:solidFill>
                <a:cs typeface="B Nazanin" panose="00000400000000000000" pitchFamily="2" charset="-78"/>
              </a:rPr>
              <a:t>اشداء علی الکفّار و رحماء بینهم </a:t>
            </a:r>
            <a:r>
              <a:rPr lang="fa-IR" b="1" dirty="0">
                <a:cs typeface="B Nazanin" panose="00000400000000000000" pitchFamily="2" charset="-78"/>
              </a:rPr>
              <a:t>است.</a:t>
            </a:r>
            <a:endParaRPr lang="en-US" b="1"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802521" y="2935764"/>
            <a:ext cx="4717653" cy="2972057"/>
          </a:xfrm>
          <a:prstGeom prst="rect">
            <a:avLst/>
          </a:prstGeom>
        </p:spPr>
      </p:pic>
      <p:sp>
        <p:nvSpPr>
          <p:cNvPr id="7" name="TextBox 6">
            <a:extLst>
              <a:ext uri="{FF2B5EF4-FFF2-40B4-BE49-F238E27FC236}">
                <a16:creationId xmlns:a16="http://schemas.microsoft.com/office/drawing/2014/main" id="{8735DA0D-F677-208A-D357-9AD70C9825A7}"/>
              </a:ext>
            </a:extLst>
          </p:cNvPr>
          <p:cNvSpPr txBox="1"/>
          <p:nvPr/>
        </p:nvSpPr>
        <p:spPr>
          <a:xfrm>
            <a:off x="10456683" y="704910"/>
            <a:ext cx="1543638" cy="577081"/>
          </a:xfrm>
          <a:prstGeom prst="rect">
            <a:avLst/>
          </a:prstGeom>
          <a:noFill/>
        </p:spPr>
        <p:txBody>
          <a:bodyPr wrap="square">
            <a:spAutoFit/>
          </a:bodyPr>
          <a:lstStyle/>
          <a:p>
            <a:pPr algn="justLow" rtl="1">
              <a:lnSpc>
                <a:spcPct val="200000"/>
              </a:lnSpc>
            </a:pPr>
            <a:r>
              <a:rPr lang="fa-IR" b="1" dirty="0">
                <a:cs typeface="B Nazanin" panose="00000400000000000000" pitchFamily="2" charset="-78"/>
              </a:rPr>
              <a:t>حرفه ای و سریع:</a:t>
            </a:r>
          </a:p>
        </p:txBody>
      </p:sp>
      <p:sp>
        <p:nvSpPr>
          <p:cNvPr id="9" name="TextBox 8">
            <a:extLst>
              <a:ext uri="{FF2B5EF4-FFF2-40B4-BE49-F238E27FC236}">
                <a16:creationId xmlns:a16="http://schemas.microsoft.com/office/drawing/2014/main" id="{4684A094-B622-4184-96A2-F84EC7F35C34}"/>
              </a:ext>
            </a:extLst>
          </p:cNvPr>
          <p:cNvSpPr txBox="1"/>
          <p:nvPr/>
        </p:nvSpPr>
        <p:spPr>
          <a:xfrm>
            <a:off x="11069424" y="2718610"/>
            <a:ext cx="930897" cy="577081"/>
          </a:xfrm>
          <a:prstGeom prst="rect">
            <a:avLst/>
          </a:prstGeom>
          <a:noFill/>
        </p:spPr>
        <p:txBody>
          <a:bodyPr wrap="square">
            <a:spAutoFit/>
          </a:bodyPr>
          <a:lstStyle/>
          <a:p>
            <a:pPr algn="justLow" rtl="1">
              <a:lnSpc>
                <a:spcPct val="200000"/>
              </a:lnSpc>
            </a:pPr>
            <a:r>
              <a:rPr lang="fa-IR" b="1" dirty="0">
                <a:cs typeface="B Nazanin" panose="00000400000000000000" pitchFamily="2" charset="-78"/>
              </a:rPr>
              <a:t>بی تکبر:</a:t>
            </a:r>
          </a:p>
        </p:txBody>
      </p:sp>
    </p:spTree>
    <p:extLst>
      <p:ext uri="{BB962C8B-B14F-4D97-AF65-F5344CB8AC3E}">
        <p14:creationId xmlns:p14="http://schemas.microsoft.com/office/powerpoint/2010/main" val="3212816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4FEDCA4-BFF4-9CB3-BDCE-F70883B5EA8A}"/>
              </a:ext>
            </a:extLst>
          </p:cNvPr>
          <p:cNvSpPr/>
          <p:nvPr/>
        </p:nvSpPr>
        <p:spPr>
          <a:xfrm>
            <a:off x="916405" y="5420411"/>
            <a:ext cx="3608461" cy="719789"/>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B5BBBA8-2E0F-023A-2EA2-AE045931E887}"/>
              </a:ext>
            </a:extLst>
          </p:cNvPr>
          <p:cNvSpPr/>
          <p:nvPr/>
        </p:nvSpPr>
        <p:spPr>
          <a:xfrm>
            <a:off x="498761" y="1593131"/>
            <a:ext cx="3384223" cy="719789"/>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8305014" y="276008"/>
            <a:ext cx="3641101" cy="400110"/>
          </a:xfrm>
          <a:prstGeom prst="rect">
            <a:avLst/>
          </a:prstGeom>
          <a:noFill/>
        </p:spPr>
        <p:txBody>
          <a:bodyPr wrap="square" rtlCol="0">
            <a:spAutoFit/>
          </a:bodyPr>
          <a:lstStyle/>
          <a:p>
            <a:pPr algn="r" rtl="1"/>
            <a:r>
              <a:rPr lang="fa-IR" sz="2000" b="1" dirty="0">
                <a:cs typeface="B Titr" panose="00000700000000000000" pitchFamily="2" charset="-78"/>
              </a:rPr>
              <a:t>ویژگی های سردار عبدالرسول زرین:</a:t>
            </a:r>
            <a:endParaRPr lang="fa-IR" sz="2000" b="1" dirty="0">
              <a:effectLst/>
              <a:cs typeface="B Titr" panose="00000700000000000000" pitchFamily="2" charset="-78"/>
            </a:endParaRPr>
          </a:p>
        </p:txBody>
      </p:sp>
      <p:sp>
        <p:nvSpPr>
          <p:cNvPr id="2" name="Rectangle 1"/>
          <p:cNvSpPr/>
          <p:nvPr/>
        </p:nvSpPr>
        <p:spPr>
          <a:xfrm>
            <a:off x="4524866" y="1306257"/>
            <a:ext cx="7560296"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همیشه نشانه گیری و تیراندازی هایش را با توسل شروع می نمود و بیان می کرد: خدایا من برای تو شلیک خواهم کرد، نه برای نفس خود. و بعد دو آیه زیبای </a:t>
            </a:r>
            <a:r>
              <a:rPr lang="fa-IR" b="1" dirty="0">
                <a:solidFill>
                  <a:schemeClr val="accent5">
                    <a:lumMod val="50000"/>
                  </a:schemeClr>
                </a:solidFill>
                <a:cs typeface="B Nazanin" panose="00000400000000000000" pitchFamily="2" charset="-78"/>
              </a:rPr>
              <a:t>(وَ ما رَمَیتَ إذ رَمَیت ولکِنَّ اللهَ رَمی) </a:t>
            </a:r>
            <a:r>
              <a:rPr lang="fa-IR" b="1" dirty="0">
                <a:cs typeface="B Nazanin" panose="00000400000000000000" pitchFamily="2" charset="-78"/>
              </a:rPr>
              <a:t>و</a:t>
            </a:r>
            <a:r>
              <a:rPr lang="fa-IR" b="1" dirty="0">
                <a:solidFill>
                  <a:schemeClr val="accent5">
                    <a:lumMod val="50000"/>
                  </a:schemeClr>
                </a:solidFill>
                <a:cs typeface="B Nazanin" panose="00000400000000000000" pitchFamily="2" charset="-78"/>
              </a:rPr>
              <a:t> (وَ جَعَلنا مِن بَینِ أیدیهِم سَدّاً وَ مِن خَلفِهِم سَدّاً فَأغشَیناهُم فَهُم لا یُبصِرون) </a:t>
            </a:r>
            <a:r>
              <a:rPr lang="fa-IR" b="1" dirty="0">
                <a:cs typeface="B Nazanin" panose="00000400000000000000" pitchFamily="2" charset="-78"/>
              </a:rPr>
              <a:t>را تلاوت می نمود.</a:t>
            </a:r>
            <a:endParaRPr lang="fa-IR" b="1" dirty="0">
              <a:effectLst/>
              <a:cs typeface="B Nazanin" panose="00000400000000000000" pitchFamily="2" charset="-78"/>
            </a:endParaRPr>
          </a:p>
        </p:txBody>
      </p:sp>
      <p:sp>
        <p:nvSpPr>
          <p:cNvPr id="3" name="Rectangle 2"/>
          <p:cNvSpPr/>
          <p:nvPr/>
        </p:nvSpPr>
        <p:spPr>
          <a:xfrm>
            <a:off x="4813953" y="3866666"/>
            <a:ext cx="7233501" cy="2239074"/>
          </a:xfrm>
          <a:prstGeom prst="rect">
            <a:avLst/>
          </a:prstGeom>
        </p:spPr>
        <p:txBody>
          <a:bodyPr wrap="square">
            <a:spAutoFit/>
          </a:bodyPr>
          <a:lstStyle/>
          <a:p>
            <a:pPr algn="justLow" rtl="1">
              <a:lnSpc>
                <a:spcPct val="200000"/>
              </a:lnSpc>
            </a:pPr>
            <a:r>
              <a:rPr lang="fa-IR" b="1" dirty="0">
                <a:cs typeface="B Nazanin" panose="00000400000000000000" pitchFamily="2" charset="-78"/>
              </a:rPr>
              <a:t>در عملیات رمضان در ۳ ساعت فقط ۷۰ نفر از تیربارچی ها، نیروهای اطراف و پشت تانک و حتی راننده تانک بعثی و همچنین یکی از فرماندهان ارشد عراق را شکار نمود تا بچه ها که به خاطر دستور عقب نشینی پشت تانک های دشمن بودند سالم برگردند و پس آن خودش به شدت مجروح گردید.</a:t>
            </a:r>
            <a:endParaRPr lang="fa-IR" b="1" dirty="0">
              <a:effectLst/>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16" t="2199" r="6459" b="25087"/>
          <a:stretch/>
        </p:blipFill>
        <p:spPr>
          <a:xfrm>
            <a:off x="707583" y="1812734"/>
            <a:ext cx="3608461" cy="4107863"/>
          </a:xfrm>
          <a:prstGeom prst="rect">
            <a:avLst/>
          </a:prstGeom>
        </p:spPr>
      </p:pic>
      <p:sp>
        <p:nvSpPr>
          <p:cNvPr id="7" name="TextBox 6">
            <a:extLst>
              <a:ext uri="{FF2B5EF4-FFF2-40B4-BE49-F238E27FC236}">
                <a16:creationId xmlns:a16="http://schemas.microsoft.com/office/drawing/2014/main" id="{B99743B8-86DA-EF23-432A-E82D59F6D552}"/>
              </a:ext>
            </a:extLst>
          </p:cNvPr>
          <p:cNvSpPr txBox="1"/>
          <p:nvPr/>
        </p:nvSpPr>
        <p:spPr>
          <a:xfrm>
            <a:off x="10748913" y="849626"/>
            <a:ext cx="1336249" cy="577081"/>
          </a:xfrm>
          <a:prstGeom prst="rect">
            <a:avLst/>
          </a:prstGeom>
          <a:noFill/>
        </p:spPr>
        <p:txBody>
          <a:bodyPr wrap="square">
            <a:spAutoFit/>
          </a:bodyPr>
          <a:lstStyle/>
          <a:p>
            <a:pPr algn="justLow" rtl="1">
              <a:lnSpc>
                <a:spcPct val="200000"/>
              </a:lnSpc>
            </a:pPr>
            <a:r>
              <a:rPr lang="fa-IR" b="1" dirty="0">
                <a:cs typeface="B Nazanin" panose="00000400000000000000" pitchFamily="2" charset="-78"/>
              </a:rPr>
              <a:t>توسل داشتن:</a:t>
            </a:r>
          </a:p>
        </p:txBody>
      </p:sp>
      <p:sp>
        <p:nvSpPr>
          <p:cNvPr id="9" name="TextBox 8">
            <a:extLst>
              <a:ext uri="{FF2B5EF4-FFF2-40B4-BE49-F238E27FC236}">
                <a16:creationId xmlns:a16="http://schemas.microsoft.com/office/drawing/2014/main" id="{DE3CFE21-5368-3ED0-F85E-D132EDE03597}"/>
              </a:ext>
            </a:extLst>
          </p:cNvPr>
          <p:cNvSpPr txBox="1"/>
          <p:nvPr/>
        </p:nvSpPr>
        <p:spPr>
          <a:xfrm>
            <a:off x="10494388" y="3429000"/>
            <a:ext cx="1553066" cy="577081"/>
          </a:xfrm>
          <a:prstGeom prst="rect">
            <a:avLst/>
          </a:prstGeom>
          <a:noFill/>
        </p:spPr>
        <p:txBody>
          <a:bodyPr wrap="square">
            <a:spAutoFit/>
          </a:bodyPr>
          <a:lstStyle/>
          <a:p>
            <a:pPr algn="justLow" rtl="1">
              <a:lnSpc>
                <a:spcPct val="200000"/>
              </a:lnSpc>
            </a:pPr>
            <a:r>
              <a:rPr lang="fa-IR" b="1" dirty="0">
                <a:cs typeface="B Nazanin" panose="00000400000000000000" pitchFamily="2" charset="-78"/>
              </a:rPr>
              <a:t>نفر در برابر تانک:</a:t>
            </a:r>
          </a:p>
        </p:txBody>
      </p:sp>
    </p:spTree>
    <p:extLst>
      <p:ext uri="{BB962C8B-B14F-4D97-AF65-F5344CB8AC3E}">
        <p14:creationId xmlns:p14="http://schemas.microsoft.com/office/powerpoint/2010/main" val="670633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61B90B-68B2-F5E0-C8DE-ABFF6F2751CB}"/>
              </a:ext>
            </a:extLst>
          </p:cNvPr>
          <p:cNvSpPr/>
          <p:nvPr/>
        </p:nvSpPr>
        <p:spPr>
          <a:xfrm>
            <a:off x="7569723" y="3261674"/>
            <a:ext cx="4490301" cy="2503432"/>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9450371" y="352853"/>
            <a:ext cx="2460395" cy="400110"/>
          </a:xfrm>
          <a:prstGeom prst="rect">
            <a:avLst/>
          </a:prstGeom>
          <a:noFill/>
        </p:spPr>
        <p:txBody>
          <a:bodyPr wrap="square" rtlCol="0">
            <a:spAutoFit/>
          </a:bodyPr>
          <a:lstStyle/>
          <a:p>
            <a:pPr algn="r" rtl="1"/>
            <a:r>
              <a:rPr lang="fa-IR" sz="2000" b="1" dirty="0">
                <a:cs typeface="B Titr" panose="00000700000000000000" pitchFamily="2" charset="-78"/>
              </a:rPr>
              <a:t>فیلم سینمایی تک تیرانداز</a:t>
            </a:r>
          </a:p>
        </p:txBody>
      </p:sp>
      <p:sp>
        <p:nvSpPr>
          <p:cNvPr id="2" name="Rectangle 1"/>
          <p:cNvSpPr/>
          <p:nvPr/>
        </p:nvSpPr>
        <p:spPr>
          <a:xfrm>
            <a:off x="890896" y="1201467"/>
            <a:ext cx="5172928"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بنیاد فرهنگی روایت فتح طبق زندگی شهید عبدالرسول زرین فیلم سینمایی را که در ابتدا شکار شکارچی نام داشت و سپس نام آن به تک تیرانداز تغییر نمود، تولید کرد. کارگردان این فیلم علی غفاری و تهیه کننده آن ابراهیم اصغری بود. در فیلم سینمایی تک تیر انداز، کامبیز دیرباز نقش عبدالرسول زرین را ایفا نموده است. سرانجام فیلم تک تیرانداز به قسمت سودای سیمرغ سی و نهمین دوره جشنواره فیلم فجر راه پیدا نمود و توانست سیمرغ بلورین بهترین فیلم از نگاه ملی را به دست آورد. </a:t>
            </a:r>
            <a:endParaRPr lang="en-US" b="1" dirty="0">
              <a:cs typeface="B Nazanin" panose="00000400000000000000" pitchFamily="2"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4300" t="10044" r="17023" b="7604"/>
          <a:stretch/>
        </p:blipFill>
        <p:spPr>
          <a:xfrm>
            <a:off x="8758319" y="1281430"/>
            <a:ext cx="3067606" cy="2957284"/>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78" t="5636" r="78" b="-962"/>
          <a:stretch/>
        </p:blipFill>
        <p:spPr>
          <a:xfrm>
            <a:off x="6646715" y="4401062"/>
            <a:ext cx="4138367" cy="2219039"/>
          </a:xfrm>
          <a:prstGeom prst="rect">
            <a:avLst/>
          </a:prstGeom>
        </p:spPr>
      </p:pic>
    </p:spTree>
    <p:extLst>
      <p:ext uri="{BB962C8B-B14F-4D97-AF65-F5344CB8AC3E}">
        <p14:creationId xmlns:p14="http://schemas.microsoft.com/office/powerpoint/2010/main" val="932418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7006B4D-CD41-475F-888E-C76C932BB444}"/>
              </a:ext>
            </a:extLst>
          </p:cNvPr>
          <p:cNvSpPr/>
          <p:nvPr/>
        </p:nvSpPr>
        <p:spPr>
          <a:xfrm flipH="1">
            <a:off x="2780906" y="3786032"/>
            <a:ext cx="4541591" cy="2337847"/>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9624767" y="329939"/>
            <a:ext cx="2328420" cy="400110"/>
          </a:xfrm>
          <a:prstGeom prst="rect">
            <a:avLst/>
          </a:prstGeom>
          <a:noFill/>
        </p:spPr>
        <p:txBody>
          <a:bodyPr wrap="square" rtlCol="0">
            <a:spAutoFit/>
          </a:bodyPr>
          <a:lstStyle/>
          <a:p>
            <a:pPr algn="r"/>
            <a:r>
              <a:rPr lang="fa-IR" sz="2000" b="1" dirty="0">
                <a:cs typeface="B Titr" panose="00000700000000000000" pitchFamily="2" charset="-78"/>
              </a:rPr>
              <a:t>مستند گردان تک نفره</a:t>
            </a:r>
          </a:p>
        </p:txBody>
      </p:sp>
      <p:sp>
        <p:nvSpPr>
          <p:cNvPr id="2" name="Rectangle 1"/>
          <p:cNvSpPr/>
          <p:nvPr/>
        </p:nvSpPr>
        <p:spPr>
          <a:xfrm>
            <a:off x="4730129" y="1273768"/>
            <a:ext cx="6561054"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در سال ۱۳۹۹ مستندی با عنوان «گردان تک نفره» به کارگردانی داریوش یاری از شبکه یک سیما پخش شد. هادی مقدم دوست نقش زرین را در این مستند ایفا کرده‌است.</a:t>
            </a:r>
            <a:endParaRPr lang="en-US" b="1" dirty="0">
              <a:cs typeface="B Nazanin" panose="00000400000000000000" pitchFamily="2"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9084"/>
          <a:stretch/>
        </p:blipFill>
        <p:spPr>
          <a:xfrm>
            <a:off x="2277033" y="2836297"/>
            <a:ext cx="4906193" cy="3124964"/>
          </a:xfrm>
          <a:prstGeom prst="rect">
            <a:avLst/>
          </a:prstGeom>
        </p:spPr>
      </p:pic>
    </p:spTree>
    <p:extLst>
      <p:ext uri="{BB962C8B-B14F-4D97-AF65-F5344CB8AC3E}">
        <p14:creationId xmlns:p14="http://schemas.microsoft.com/office/powerpoint/2010/main" val="1502571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FC52C6E-0817-561B-A8A6-D696B8689509}"/>
              </a:ext>
            </a:extLst>
          </p:cNvPr>
          <p:cNvSpPr/>
          <p:nvPr/>
        </p:nvSpPr>
        <p:spPr>
          <a:xfrm>
            <a:off x="7070102" y="2460397"/>
            <a:ext cx="4345757" cy="2935662"/>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466029" y="273378"/>
            <a:ext cx="4534292" cy="400110"/>
          </a:xfrm>
          <a:prstGeom prst="rect">
            <a:avLst/>
          </a:prstGeom>
          <a:noFill/>
        </p:spPr>
        <p:txBody>
          <a:bodyPr wrap="square" rtlCol="0">
            <a:spAutoFit/>
          </a:bodyPr>
          <a:lstStyle/>
          <a:p>
            <a:pPr algn="r" rtl="1"/>
            <a:r>
              <a:rPr lang="fa-IR" sz="2000" b="1" dirty="0">
                <a:cs typeface="B Titr" panose="00000700000000000000" pitchFamily="2" charset="-78"/>
              </a:rPr>
              <a:t>یادواره‌ها</a:t>
            </a:r>
          </a:p>
        </p:txBody>
      </p:sp>
      <p:sp>
        <p:nvSpPr>
          <p:cNvPr id="2" name="Rectangle 1"/>
          <p:cNvSpPr/>
          <p:nvPr/>
        </p:nvSpPr>
        <p:spPr>
          <a:xfrm>
            <a:off x="433634" y="1244695"/>
            <a:ext cx="6409342"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در آبان ۱۳۹۸ یادواره «شهید زرین» و «۱۲۰۰ شهید ورزشکار استان اصفهان» در شهر اصفهان برگزار شد و سالن اختصاصی ورزش تیراندازی اصفهان به نام زرین نام گذاری شد.</a:t>
            </a:r>
            <a:endParaRPr lang="en-US" b="1" dirty="0">
              <a:cs typeface="B Nazanin" panose="00000400000000000000" pitchFamily="2" charset="-78"/>
            </a:endParaRPr>
          </a:p>
        </p:txBody>
      </p:sp>
      <p:pic>
        <p:nvPicPr>
          <p:cNvPr id="3" name="Picture 2"/>
          <p:cNvPicPr>
            <a:picLocks noChangeAspect="1"/>
          </p:cNvPicPr>
          <p:nvPr/>
        </p:nvPicPr>
        <p:blipFill rotWithShape="1">
          <a:blip r:embed="rId2"/>
          <a:srcRect l="29377" t="-1558" r="1038" b="3543"/>
          <a:stretch/>
        </p:blipFill>
        <p:spPr>
          <a:xfrm>
            <a:off x="8632178" y="851164"/>
            <a:ext cx="3126188" cy="2935661"/>
          </a:xfrm>
          <a:prstGeom prst="rect">
            <a:avLst/>
          </a:prstGeom>
        </p:spPr>
      </p:pic>
      <p:pic>
        <p:nvPicPr>
          <p:cNvPr id="5" name="Picture 4"/>
          <p:cNvPicPr>
            <a:picLocks noChangeAspect="1"/>
          </p:cNvPicPr>
          <p:nvPr/>
        </p:nvPicPr>
        <p:blipFill rotWithShape="1">
          <a:blip r:embed="rId3"/>
          <a:srcRect l="11857" t="1536" r="3892" b="7721"/>
          <a:stretch/>
        </p:blipFill>
        <p:spPr>
          <a:xfrm>
            <a:off x="5121899" y="3860275"/>
            <a:ext cx="4472945" cy="2724347"/>
          </a:xfrm>
          <a:prstGeom prst="rect">
            <a:avLst/>
          </a:prstGeom>
        </p:spPr>
      </p:pic>
    </p:spTree>
    <p:extLst>
      <p:ext uri="{BB962C8B-B14F-4D97-AF65-F5344CB8AC3E}">
        <p14:creationId xmlns:p14="http://schemas.microsoft.com/office/powerpoint/2010/main" val="3706209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7C62DF-980E-D072-1349-82FD5DA237EF}"/>
              </a:ext>
            </a:extLst>
          </p:cNvPr>
          <p:cNvSpPr/>
          <p:nvPr/>
        </p:nvSpPr>
        <p:spPr>
          <a:xfrm>
            <a:off x="1527142" y="3318235"/>
            <a:ext cx="3714161" cy="2460395"/>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6004874" y="320512"/>
            <a:ext cx="5995447" cy="400110"/>
          </a:xfrm>
          <a:prstGeom prst="rect">
            <a:avLst/>
          </a:prstGeom>
          <a:noFill/>
        </p:spPr>
        <p:txBody>
          <a:bodyPr wrap="square" rtlCol="0">
            <a:spAutoFit/>
          </a:bodyPr>
          <a:lstStyle/>
          <a:p>
            <a:pPr algn="r" rtl="1"/>
            <a:r>
              <a:rPr lang="fa-IR" sz="2000" b="1" dirty="0">
                <a:cs typeface="B Titr" panose="00000700000000000000" pitchFamily="2" charset="-78"/>
              </a:rPr>
              <a:t>وصیت نامه سردارشهید عبدالرسول زرین</a:t>
            </a:r>
            <a:endParaRPr lang="fa-IR" sz="2000" b="1" dirty="0">
              <a:effectLst/>
              <a:cs typeface="B Titr" panose="00000700000000000000" pitchFamily="2" charset="-78"/>
            </a:endParaRPr>
          </a:p>
        </p:txBody>
      </p:sp>
      <p:sp>
        <p:nvSpPr>
          <p:cNvPr id="2" name="Rectangle 1"/>
          <p:cNvSpPr/>
          <p:nvPr/>
        </p:nvSpPr>
        <p:spPr>
          <a:xfrm>
            <a:off x="141402" y="949999"/>
            <a:ext cx="11858919" cy="1668405"/>
          </a:xfrm>
          <a:prstGeom prst="rect">
            <a:avLst/>
          </a:prstGeom>
        </p:spPr>
        <p:txBody>
          <a:bodyPr wrap="square">
            <a:spAutoFit/>
          </a:bodyPr>
          <a:lstStyle/>
          <a:p>
            <a:pPr algn="r" rtl="1">
              <a:lnSpc>
                <a:spcPct val="200000"/>
              </a:lnSpc>
            </a:pPr>
            <a:r>
              <a:rPr lang="fa-IR" b="1" dirty="0">
                <a:solidFill>
                  <a:schemeClr val="accent5">
                    <a:lumMod val="50000"/>
                  </a:schemeClr>
                </a:solidFill>
              </a:rPr>
              <a:t>بسم الله الرحمن الرحیم</a:t>
            </a:r>
          </a:p>
          <a:p>
            <a:pPr algn="r" rtl="1">
              <a:lnSpc>
                <a:spcPct val="200000"/>
              </a:lnSpc>
            </a:pPr>
            <a:r>
              <a:rPr lang="fa-IR" b="1" dirty="0">
                <a:solidFill>
                  <a:schemeClr val="accent5">
                    <a:lumMod val="50000"/>
                  </a:schemeClr>
                </a:solidFill>
              </a:rPr>
              <a:t>إِنَّ اللّهَ اشْتَرَى مِنَ الْمُؤْمِنِينَ أَنفُسَهُمْ وَأَمْوَالَهُم بِأَنَّ لَهُمُ الجَنَّةَ يُقَاتِلُونَ فِي سَبِيلِ اللّهِ فَيَقْتُلُونَ وَيُقْتَلُونَ وَعْدًا عَلَيْهِ حَقًّا فِي التَّوْرَاةِ وَالإِنجِيلِ وَالْقُرْآنِ وَمَنْ أَوْفَى بِعَهْدِهِ مِنَ اللّهِ فَاسْتَبْشِرُواْ بِبَيْعِكُمُ الَّذِي بَايَعْتُم بِهِ وَذَلِكَ هُوَ الْفَوْزُ الْعَظِيمُ.</a:t>
            </a:r>
            <a:endParaRPr lang="fa-IR" b="1" dirty="0">
              <a:solidFill>
                <a:schemeClr val="accent5">
                  <a:lumMod val="50000"/>
                </a:schemeClr>
              </a:solidFill>
              <a:effectLst/>
            </a:endParaRPr>
          </a:p>
        </p:txBody>
      </p:sp>
      <p:sp>
        <p:nvSpPr>
          <p:cNvPr id="3" name="Rectangle 2"/>
          <p:cNvSpPr/>
          <p:nvPr/>
        </p:nvSpPr>
        <p:spPr>
          <a:xfrm>
            <a:off x="5910605" y="3177718"/>
            <a:ext cx="6089715" cy="2793072"/>
          </a:xfrm>
          <a:prstGeom prst="rect">
            <a:avLst/>
          </a:prstGeom>
        </p:spPr>
        <p:txBody>
          <a:bodyPr wrap="square">
            <a:spAutoFit/>
          </a:bodyPr>
          <a:lstStyle/>
          <a:p>
            <a:pPr algn="justLow" rtl="1">
              <a:lnSpc>
                <a:spcPct val="200000"/>
              </a:lnSpc>
            </a:pPr>
            <a:r>
              <a:rPr lang="fa-IR" b="1" dirty="0">
                <a:cs typeface="B Nazanin" panose="00000400000000000000" pitchFamily="2" charset="-78"/>
              </a:rPr>
              <a:t>در حقيقت‏ خدا از مؤمنان جان و مالشان را به [بهاى] اينكه بهشت براى آنان باشد خريده است همان كسانى كه در راه خدا مى‏جنگند و مى‏كشند و كشته مى‏شوند [اين] به عنوان وعده حقى در تورات و انجيل و قرآن بر عهده اوست و چه كسى از خدا به عهد خويش وفادارتر است پس به اين معامله ه‏ایى كه با او كرده‏ ايد شادمان باشيد و اين همان كاميابى بزرگ است.</a:t>
            </a:r>
            <a:endParaRPr lang="en-US" b="1" dirty="0">
              <a:cs typeface="B Nazanin" panose="00000400000000000000" pitchFamily="2" charset="-78"/>
            </a:endParaRPr>
          </a:p>
        </p:txBody>
      </p:sp>
      <p:pic>
        <p:nvPicPr>
          <p:cNvPr id="5" name="Picture 4"/>
          <p:cNvPicPr>
            <a:picLocks noChangeAspect="1"/>
          </p:cNvPicPr>
          <p:nvPr/>
        </p:nvPicPr>
        <p:blipFill rotWithShape="1">
          <a:blip r:embed="rId2"/>
          <a:srcRect t="6607" b="5240"/>
          <a:stretch/>
        </p:blipFill>
        <p:spPr>
          <a:xfrm>
            <a:off x="1832095" y="2533135"/>
            <a:ext cx="3107550" cy="3888421"/>
          </a:xfrm>
          <a:prstGeom prst="rect">
            <a:avLst/>
          </a:prstGeom>
        </p:spPr>
      </p:pic>
    </p:spTree>
    <p:extLst>
      <p:ext uri="{BB962C8B-B14F-4D97-AF65-F5344CB8AC3E}">
        <p14:creationId xmlns:p14="http://schemas.microsoft.com/office/powerpoint/2010/main" val="3098374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7D1F82-7572-45C5-5748-F687A381DC76}"/>
              </a:ext>
            </a:extLst>
          </p:cNvPr>
          <p:cNvSpPr/>
          <p:nvPr/>
        </p:nvSpPr>
        <p:spPr>
          <a:xfrm>
            <a:off x="11069881" y="5976038"/>
            <a:ext cx="675917" cy="764127"/>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51F51DD-F187-7B59-8866-78CFA226E484}"/>
              </a:ext>
            </a:extLst>
          </p:cNvPr>
          <p:cNvSpPr/>
          <p:nvPr/>
        </p:nvSpPr>
        <p:spPr>
          <a:xfrm>
            <a:off x="10488231" y="5496057"/>
            <a:ext cx="1144445" cy="1131079"/>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EC515BF5-20BF-2A41-2D60-85660E186379}"/>
              </a:ext>
            </a:extLst>
          </p:cNvPr>
          <p:cNvSpPr txBox="1"/>
          <p:nvPr/>
        </p:nvSpPr>
        <p:spPr>
          <a:xfrm>
            <a:off x="8191893" y="312246"/>
            <a:ext cx="3808428" cy="400110"/>
          </a:xfrm>
          <a:prstGeom prst="rect">
            <a:avLst/>
          </a:prstGeom>
          <a:noFill/>
        </p:spPr>
        <p:txBody>
          <a:bodyPr wrap="square" rtlCol="0">
            <a:spAutoFit/>
          </a:bodyPr>
          <a:lstStyle/>
          <a:p>
            <a:pPr algn="r" rtl="1"/>
            <a:r>
              <a:rPr lang="fa-IR" sz="2000" b="1" dirty="0">
                <a:cs typeface="B Titr" panose="00000700000000000000" pitchFamily="2" charset="-78"/>
              </a:rPr>
              <a:t>وصیت نامه سردارشهید عبدالرسول زرین</a:t>
            </a:r>
            <a:endParaRPr lang="fa-IR" sz="2000" b="1" dirty="0">
              <a:effectLst/>
              <a:cs typeface="B Titr" panose="00000700000000000000" pitchFamily="2" charset="-78"/>
            </a:endParaRPr>
          </a:p>
        </p:txBody>
      </p:sp>
      <p:sp>
        <p:nvSpPr>
          <p:cNvPr id="3" name="Rectangle 2"/>
          <p:cNvSpPr/>
          <p:nvPr/>
        </p:nvSpPr>
        <p:spPr>
          <a:xfrm>
            <a:off x="1791093" y="965045"/>
            <a:ext cx="10209228" cy="1131079"/>
          </a:xfrm>
          <a:prstGeom prst="rect">
            <a:avLst/>
          </a:prstGeom>
        </p:spPr>
        <p:txBody>
          <a:bodyPr wrap="square">
            <a:spAutoFit/>
          </a:bodyPr>
          <a:lstStyle/>
          <a:p>
            <a:pPr algn="justLow" rtl="1">
              <a:lnSpc>
                <a:spcPct val="200000"/>
              </a:lnSpc>
            </a:pPr>
            <a:r>
              <a:rPr lang="fa-IR" b="1" dirty="0">
                <a:cs typeface="B Nazanin" panose="00000400000000000000" pitchFamily="2" charset="-78"/>
              </a:rPr>
              <a:t>با درود و صلوات بر معلم حماسه آفرین و رزم آفرین و غرور آفرین رزمندگان اسلام امام حسین علیه السلام و با درود بر شاگرد مکتب او امام خمینی  و با درود بر خانواده های معظم شهدا و جانبازان انقلاب ، این شهید زنده وصیت نامه ی خود را آغاز می نمایم :</a:t>
            </a:r>
          </a:p>
        </p:txBody>
      </p:sp>
      <p:pic>
        <p:nvPicPr>
          <p:cNvPr id="5" name="Picture 4"/>
          <p:cNvPicPr>
            <a:picLocks noChangeAspect="1"/>
          </p:cNvPicPr>
          <p:nvPr/>
        </p:nvPicPr>
        <p:blipFill rotWithShape="1">
          <a:blip r:embed="rId2"/>
          <a:srcRect l="22750"/>
          <a:stretch/>
        </p:blipFill>
        <p:spPr>
          <a:xfrm>
            <a:off x="7428321" y="2273699"/>
            <a:ext cx="4102481" cy="4206067"/>
          </a:xfrm>
          <a:prstGeom prst="rect">
            <a:avLst/>
          </a:prstGeom>
        </p:spPr>
      </p:pic>
      <p:sp>
        <p:nvSpPr>
          <p:cNvPr id="6" name="Rectangle 5"/>
          <p:cNvSpPr/>
          <p:nvPr/>
        </p:nvSpPr>
        <p:spPr>
          <a:xfrm>
            <a:off x="1282045" y="2348813"/>
            <a:ext cx="5731497"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امت شهید پرور، ما بر حسین اقتدا نموده و به گفته امام عزیزمان مثل حسین وارد جنگ شده ایم و مثل حسین باید به شهادت برسیم و حسین به ما یاد داده است که هیهات من الذله که هیچ زیر بار ذلت و خواری نرویم و این معلم ماست که راه را روشن نموده و این خون ناقابل من از تبعیت از رهبری حسین به زمین ریخته شده  و حفاظت خون شهدا این است که تابع رهبر کبیر انقلاب بوده و سخنان آن را گوش فرا دهیم چرا که صحبت های امام از خودش نیست بلکه از قرآن است و عترت.</a:t>
            </a:r>
          </a:p>
        </p:txBody>
      </p:sp>
    </p:spTree>
    <p:extLst>
      <p:ext uri="{BB962C8B-B14F-4D97-AF65-F5344CB8AC3E}">
        <p14:creationId xmlns:p14="http://schemas.microsoft.com/office/powerpoint/2010/main" val="2426165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772A48-D1AB-F164-3D67-66B6D0875E02}"/>
              </a:ext>
            </a:extLst>
          </p:cNvPr>
          <p:cNvSpPr/>
          <p:nvPr/>
        </p:nvSpPr>
        <p:spPr>
          <a:xfrm>
            <a:off x="0" y="2083324"/>
            <a:ext cx="4619134" cy="2724346"/>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6004874" y="332636"/>
            <a:ext cx="5995447" cy="400110"/>
          </a:xfrm>
          <a:prstGeom prst="rect">
            <a:avLst/>
          </a:prstGeom>
          <a:noFill/>
        </p:spPr>
        <p:txBody>
          <a:bodyPr wrap="square" rtlCol="0">
            <a:spAutoFit/>
          </a:bodyPr>
          <a:lstStyle/>
          <a:p>
            <a:pPr algn="r" rtl="1"/>
            <a:r>
              <a:rPr lang="fa-IR" sz="2000" b="1" dirty="0">
                <a:cs typeface="B Titr" panose="00000700000000000000" pitchFamily="2" charset="-78"/>
              </a:rPr>
              <a:t>وصیت نامه سردارشهید عبدالرسول زرین</a:t>
            </a:r>
            <a:endParaRPr lang="fa-IR" sz="2000" b="1" dirty="0">
              <a:effectLst/>
              <a:cs typeface="B Titr" panose="00000700000000000000" pitchFamily="2" charset="-78"/>
            </a:endParaRPr>
          </a:p>
        </p:txBody>
      </p:sp>
      <p:sp>
        <p:nvSpPr>
          <p:cNvPr id="3" name="Rectangle 2"/>
          <p:cNvSpPr/>
          <p:nvPr/>
        </p:nvSpPr>
        <p:spPr>
          <a:xfrm>
            <a:off x="5043340" y="1119541"/>
            <a:ext cx="6956981"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و مسئله دیگر اینکه به ما گفتند امام عزیزمان که فرمودند : دامن زدن به اختلاف معصیت است و اختلافات که شیطانی و حیوانی است دست نزنیم و اعتصام بجوییم به حبل الله تا بلکه با وحدت خودمان و وحدت شیعه و سنی انقلاب را به جهان صادر نماییم.</a:t>
            </a:r>
          </a:p>
        </p:txBody>
      </p:sp>
      <p:pic>
        <p:nvPicPr>
          <p:cNvPr id="2" name="Picture 1"/>
          <p:cNvPicPr>
            <a:picLocks noChangeAspect="1"/>
          </p:cNvPicPr>
          <p:nvPr/>
        </p:nvPicPr>
        <p:blipFill rotWithShape="1">
          <a:blip r:embed="rId2"/>
          <a:srcRect l="792" t="14755" r="-792" b="2872"/>
          <a:stretch/>
        </p:blipFill>
        <p:spPr>
          <a:xfrm>
            <a:off x="429989" y="732746"/>
            <a:ext cx="3795231" cy="4906651"/>
          </a:xfrm>
          <a:prstGeom prst="rect">
            <a:avLst/>
          </a:prstGeom>
        </p:spPr>
      </p:pic>
      <p:sp>
        <p:nvSpPr>
          <p:cNvPr id="5" name="Rectangle 4"/>
          <p:cNvSpPr/>
          <p:nvPr/>
        </p:nvSpPr>
        <p:spPr>
          <a:xfrm>
            <a:off x="5043340" y="3480745"/>
            <a:ext cx="6931844"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رسول الله فرمودند که اتحاد مایه رحمت و تفرقه مایه عذاب در دنیا و آخرت است. پس وحدت را حفظ نموده تا ضربه از دشمن داخلی و خارجی نخوردیم و در خط ولایت فقیه که همان ولایت رسول الله و ولایت رسول الله همان ولایت الله است قرار گیریم. انشاالله</a:t>
            </a:r>
          </a:p>
        </p:txBody>
      </p:sp>
    </p:spTree>
    <p:extLst>
      <p:ext uri="{BB962C8B-B14F-4D97-AF65-F5344CB8AC3E}">
        <p14:creationId xmlns:p14="http://schemas.microsoft.com/office/powerpoint/2010/main" val="3052663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ECC87FC-8DD9-A048-0249-0F10A2F1C12C}"/>
              </a:ext>
            </a:extLst>
          </p:cNvPr>
          <p:cNvSpPr/>
          <p:nvPr/>
        </p:nvSpPr>
        <p:spPr>
          <a:xfrm>
            <a:off x="6306532" y="1838227"/>
            <a:ext cx="3384223" cy="444002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296346" y="292232"/>
            <a:ext cx="4534292" cy="400110"/>
          </a:xfrm>
          <a:prstGeom prst="rect">
            <a:avLst/>
          </a:prstGeom>
          <a:noFill/>
        </p:spPr>
        <p:txBody>
          <a:bodyPr wrap="square" rtlCol="0">
            <a:spAutoFit/>
          </a:bodyPr>
          <a:lstStyle/>
          <a:p>
            <a:pPr algn="r" rtl="1"/>
            <a:r>
              <a:rPr lang="fa-IR" sz="2000" b="1" dirty="0">
                <a:cs typeface="B Titr" panose="00000700000000000000" pitchFamily="2" charset="-78"/>
              </a:rPr>
              <a:t>زندگی‌نامه</a:t>
            </a:r>
            <a:r>
              <a:rPr lang="fa-IR" sz="2000" b="1" dirty="0"/>
              <a:t> </a:t>
            </a:r>
            <a:r>
              <a:rPr lang="fa-IR" sz="2000" b="1" dirty="0">
                <a:cs typeface="B Titr" panose="00000700000000000000" pitchFamily="2" charset="-78"/>
              </a:rPr>
              <a:t>عبدالرسول زرین</a:t>
            </a:r>
          </a:p>
        </p:txBody>
      </p:sp>
      <p:sp>
        <p:nvSpPr>
          <p:cNvPr id="2" name="Rectangle 1"/>
          <p:cNvSpPr/>
          <p:nvPr/>
        </p:nvSpPr>
        <p:spPr>
          <a:xfrm>
            <a:off x="480767" y="1072547"/>
            <a:ext cx="5750351"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عبدالرسول زرین متولد پنجم مرداد ماه سال ۱۳۲۰ از دهدشت که یکی از روستاهای حومه کهگیلویه می باشد است. او در سن چهار سالگی پدر خود را از دست داد و مادرش نیز در سن شش سالگی در گذشت و از همین رو، عبدالرسول تحت سرپرستی دایی خود در آمد. او در دوره نوجوانی موفق شد خویشاوندان پدری خویش را در اصفهان پیدا نماید و به منظور ادامه زندگی و کار در کنار آن ها استقرار یابد. او به کار کردن ادامه داد تا بالاخره توانست یک مغازه به منظور لباس فروشی در اطراف مسجد بابا علی عسگر واقع در اصفهان را تهیه کند و سپس به تشکیل خانواده بپردازد.</a:t>
            </a:r>
            <a:endParaRPr lang="en-US" b="1" dirty="0">
              <a:cs typeface="B Nazanin" panose="00000400000000000000" pitchFamily="2"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501" t="19794" r="2417" b="7560"/>
          <a:stretch/>
        </p:blipFill>
        <p:spPr>
          <a:xfrm>
            <a:off x="6843861" y="1342847"/>
            <a:ext cx="5157558" cy="5515153"/>
          </a:xfrm>
          <a:prstGeom prst="rect">
            <a:avLst/>
          </a:prstGeom>
        </p:spPr>
      </p:pic>
    </p:spTree>
    <p:extLst>
      <p:ext uri="{BB962C8B-B14F-4D97-AF65-F5344CB8AC3E}">
        <p14:creationId xmlns:p14="http://schemas.microsoft.com/office/powerpoint/2010/main" val="3018331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37F9F1-0F69-A595-BF4E-6B871FD49ECF}"/>
              </a:ext>
            </a:extLst>
          </p:cNvPr>
          <p:cNvSpPr/>
          <p:nvPr/>
        </p:nvSpPr>
        <p:spPr>
          <a:xfrm>
            <a:off x="9841583" y="2272840"/>
            <a:ext cx="1819373" cy="3609134"/>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8220173" y="310986"/>
            <a:ext cx="3789575" cy="400110"/>
          </a:xfrm>
          <a:prstGeom prst="rect">
            <a:avLst/>
          </a:prstGeom>
          <a:noFill/>
        </p:spPr>
        <p:txBody>
          <a:bodyPr wrap="square" rtlCol="0">
            <a:spAutoFit/>
          </a:bodyPr>
          <a:lstStyle/>
          <a:p>
            <a:pPr algn="r" rtl="1"/>
            <a:r>
              <a:rPr lang="fa-IR" sz="2000" b="1" dirty="0">
                <a:cs typeface="B Titr" panose="00000700000000000000" pitchFamily="2" charset="-78"/>
              </a:rPr>
              <a:t>وصیت نامه سردارشهید عبدالرسول زرین</a:t>
            </a:r>
            <a:endParaRPr lang="fa-IR" sz="2000" b="1" dirty="0">
              <a:effectLst/>
              <a:cs typeface="B Titr" panose="00000700000000000000" pitchFamily="2" charset="-78"/>
            </a:endParaRPr>
          </a:p>
        </p:txBody>
      </p:sp>
      <p:sp>
        <p:nvSpPr>
          <p:cNvPr id="3" name="Rectangle 2"/>
          <p:cNvSpPr/>
          <p:nvPr/>
        </p:nvSpPr>
        <p:spPr>
          <a:xfrm>
            <a:off x="848412" y="896536"/>
            <a:ext cx="10972800" cy="1131079"/>
          </a:xfrm>
          <a:prstGeom prst="rect">
            <a:avLst/>
          </a:prstGeom>
        </p:spPr>
        <p:txBody>
          <a:bodyPr wrap="square">
            <a:spAutoFit/>
          </a:bodyPr>
          <a:lstStyle/>
          <a:p>
            <a:pPr algn="justLow" rtl="1">
              <a:lnSpc>
                <a:spcPct val="200000"/>
              </a:lnSpc>
            </a:pPr>
            <a:r>
              <a:rPr lang="fa-IR" b="1" dirty="0">
                <a:cs typeface="B Nazanin" panose="00000400000000000000" pitchFamily="2" charset="-78"/>
              </a:rPr>
              <a:t>پدران و مادران شهدا بدانید با این مجاهدتتان پسرتان را در راه خدا هدیه نموده اید و در دنیا و آخرت سربلند و در روز قیامت نزد شهدا و رسول الله رو سفید خواهید بود که خدا انشاالله به شما صبر و اجر صابران را به شما عنایت فرماید.</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9341" b="12655"/>
          <a:stretch/>
        </p:blipFill>
        <p:spPr>
          <a:xfrm>
            <a:off x="6410227" y="2458280"/>
            <a:ext cx="5041700" cy="3238254"/>
          </a:xfrm>
          <a:prstGeom prst="rect">
            <a:avLst/>
          </a:prstGeom>
        </p:spPr>
      </p:pic>
      <p:sp>
        <p:nvSpPr>
          <p:cNvPr id="5" name="Rectangle 4"/>
          <p:cNvSpPr/>
          <p:nvPr/>
        </p:nvSpPr>
        <p:spPr>
          <a:xfrm>
            <a:off x="740073" y="2349464"/>
            <a:ext cx="5268796" cy="3347070"/>
          </a:xfrm>
          <a:prstGeom prst="rect">
            <a:avLst/>
          </a:prstGeom>
        </p:spPr>
        <p:txBody>
          <a:bodyPr wrap="square">
            <a:spAutoFit/>
          </a:bodyPr>
          <a:lstStyle/>
          <a:p>
            <a:pPr algn="justLow" rtl="1">
              <a:lnSpc>
                <a:spcPct val="200000"/>
              </a:lnSpc>
            </a:pPr>
            <a:r>
              <a:rPr lang="fa-IR" b="1" dirty="0">
                <a:cs typeface="B Nazanin" panose="00000400000000000000" pitchFamily="2" charset="-78"/>
              </a:rPr>
              <a:t>ای مسئولین و ای کسانی که مسئولیت کارهای اجرایی در دست شماست بدانید این کارها مسئولیت و تعهد است در قبال اسلام و خدای نکرده اگر هوای نفس بر شما غلبه کند به زمین میخورید مثل بنی صدر و امثالهم و اگر با توکل بر خدا همه کارهایتان اعم از نفس کشیدن و خشم و غضب و دوستی تان و جنگ و جهاد و حرف زدن و اعمالتان برای او باشد در دنیا و آخرت سربلند خواهید بود.</a:t>
            </a:r>
          </a:p>
        </p:txBody>
      </p:sp>
    </p:spTree>
    <p:extLst>
      <p:ext uri="{BB962C8B-B14F-4D97-AF65-F5344CB8AC3E}">
        <p14:creationId xmlns:p14="http://schemas.microsoft.com/office/powerpoint/2010/main" val="4203607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FA462B4-50D3-0DBA-EFC9-CFE5C97019A6}"/>
              </a:ext>
            </a:extLst>
          </p:cNvPr>
          <p:cNvSpPr/>
          <p:nvPr/>
        </p:nvSpPr>
        <p:spPr>
          <a:xfrm>
            <a:off x="0" y="4873658"/>
            <a:ext cx="6096000" cy="1758099"/>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8173039" y="320512"/>
            <a:ext cx="3742441" cy="400110"/>
          </a:xfrm>
          <a:prstGeom prst="rect">
            <a:avLst/>
          </a:prstGeom>
          <a:noFill/>
        </p:spPr>
        <p:txBody>
          <a:bodyPr wrap="square" rtlCol="0">
            <a:spAutoFit/>
          </a:bodyPr>
          <a:lstStyle/>
          <a:p>
            <a:pPr algn="r" rtl="1"/>
            <a:r>
              <a:rPr lang="fa-IR" sz="2000" b="1" dirty="0">
                <a:cs typeface="B Titr" panose="00000700000000000000" pitchFamily="2" charset="-78"/>
              </a:rPr>
              <a:t>وصیت نامه سردارشهید عبدالرسول زرین</a:t>
            </a:r>
            <a:endParaRPr lang="fa-IR" sz="2000" b="1" dirty="0">
              <a:effectLst/>
              <a:cs typeface="B Titr" panose="00000700000000000000" pitchFamily="2" charset="-78"/>
            </a:endParaRPr>
          </a:p>
        </p:txBody>
      </p:sp>
      <p:sp>
        <p:nvSpPr>
          <p:cNvPr id="3" name="Rectangle 2"/>
          <p:cNvSpPr/>
          <p:nvPr/>
        </p:nvSpPr>
        <p:spPr>
          <a:xfrm>
            <a:off x="4524866" y="1516394"/>
            <a:ext cx="7390614"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که اگر مسئولین از روی هوای نفس خود کار کنند به خون شهدا و خانواده شهدا و معلولین و مصدومین و مجروحین خیانت نموده اند و نه دنیا را دارند و نه آخرت را. ای مردم، من حقیر که مدتهای زیادی در جبهه ها بوده ام به عشق امام حسین آمده ام و امام حسین است که به من این شور و شعف را داده است که اگر به شهادت برسم سعادت و اگر پیروز شوم باز هم سعادت .</a:t>
            </a:r>
            <a:endParaRPr lang="fa-IR" b="1" dirty="0">
              <a:effectLst/>
              <a:cs typeface="B Nazanin" panose="00000400000000000000" pitchFamily="2" charset="-78"/>
            </a:endParaRPr>
          </a:p>
        </p:txBody>
      </p:sp>
      <p:pic>
        <p:nvPicPr>
          <p:cNvPr id="2" name="Picture 1"/>
          <p:cNvPicPr>
            <a:picLocks noChangeAspect="1"/>
          </p:cNvPicPr>
          <p:nvPr/>
        </p:nvPicPr>
        <p:blipFill rotWithShape="1">
          <a:blip r:embed="rId2"/>
          <a:srcRect l="36539" t="-371" r="36464" b="3556"/>
          <a:stretch/>
        </p:blipFill>
        <p:spPr>
          <a:xfrm>
            <a:off x="276520" y="791436"/>
            <a:ext cx="3007360" cy="6066563"/>
          </a:xfrm>
          <a:prstGeom prst="rect">
            <a:avLst/>
          </a:prstGeom>
        </p:spPr>
      </p:pic>
    </p:spTree>
    <p:extLst>
      <p:ext uri="{BB962C8B-B14F-4D97-AF65-F5344CB8AC3E}">
        <p14:creationId xmlns:p14="http://schemas.microsoft.com/office/powerpoint/2010/main" val="1281984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5914B6-F6A7-07C1-FB9A-05745D9050F3}"/>
              </a:ext>
            </a:extLst>
          </p:cNvPr>
          <p:cNvSpPr/>
          <p:nvPr/>
        </p:nvSpPr>
        <p:spPr>
          <a:xfrm>
            <a:off x="7409468" y="1576633"/>
            <a:ext cx="2045617" cy="3704734"/>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8239027" y="282805"/>
            <a:ext cx="3761294" cy="400110"/>
          </a:xfrm>
          <a:prstGeom prst="rect">
            <a:avLst/>
          </a:prstGeom>
          <a:noFill/>
        </p:spPr>
        <p:txBody>
          <a:bodyPr wrap="square" rtlCol="0">
            <a:spAutoFit/>
          </a:bodyPr>
          <a:lstStyle/>
          <a:p>
            <a:pPr algn="r" rtl="1"/>
            <a:r>
              <a:rPr lang="fa-IR" sz="2000" b="1" dirty="0">
                <a:cs typeface="B Titr" panose="00000700000000000000" pitchFamily="2" charset="-78"/>
              </a:rPr>
              <a:t>وصیت نامه سردارشهید عبدالرسول زرین</a:t>
            </a:r>
            <a:endParaRPr lang="fa-IR" sz="2000" b="1" dirty="0">
              <a:effectLst/>
              <a:cs typeface="B Titr" panose="00000700000000000000" pitchFamily="2" charset="-78"/>
            </a:endParaRPr>
          </a:p>
        </p:txBody>
      </p:sp>
      <p:sp>
        <p:nvSpPr>
          <p:cNvPr id="3" name="Rectangle 2"/>
          <p:cNvSpPr/>
          <p:nvPr/>
        </p:nvSpPr>
        <p:spPr>
          <a:xfrm>
            <a:off x="500449" y="1395367"/>
            <a:ext cx="6197914"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همسر و فرزندانم بدانید که پدرتان به امام حسین اقتدا نموده و شما اگر بخواهید راه من را ادامه بدهید به زینب قهرمان کربلا اقتدا نمایید. مردن حق است. چگونه مردن، شرط است که آیا با شرافت بمیرم و یا با ذلت، که من مرگ با شرافت و سعادت را انتخاب نموده ام و از شماها میخواهم جهت شادی من به نماز جمعه و جماعت و روضه خوانی ها که برای ائمه هست و کلیه ی راهپیمایی هایی که به نفع اسلام و قرآن است در حد مقدور شرکت نمائید و در پایان از کلیه کسانی که با من سر و حسابی داشتند میخواهم من را حلال نمایید . به امید فتح کربلا و بعد قدس و به امید پیروزی اسلام بر استکبار جهانی.</a:t>
            </a:r>
            <a:endParaRPr lang="fa-IR" b="1" dirty="0">
              <a:effectLst/>
              <a:cs typeface="B Nazanin" panose="00000400000000000000" pitchFamily="2" charset="-78"/>
            </a:endParaRPr>
          </a:p>
        </p:txBody>
      </p:sp>
      <p:pic>
        <p:nvPicPr>
          <p:cNvPr id="2" name="Picture 1"/>
          <p:cNvPicPr>
            <a:picLocks noChangeAspect="1"/>
          </p:cNvPicPr>
          <p:nvPr/>
        </p:nvPicPr>
        <p:blipFill rotWithShape="1">
          <a:blip r:embed="rId2"/>
          <a:srcRect r="6640"/>
          <a:stretch/>
        </p:blipFill>
        <p:spPr>
          <a:xfrm>
            <a:off x="8092974" y="1786393"/>
            <a:ext cx="3304766" cy="3817146"/>
          </a:xfrm>
          <a:prstGeom prst="rect">
            <a:avLst/>
          </a:prstGeom>
        </p:spPr>
      </p:pic>
    </p:spTree>
    <p:extLst>
      <p:ext uri="{BB962C8B-B14F-4D97-AF65-F5344CB8AC3E}">
        <p14:creationId xmlns:p14="http://schemas.microsoft.com/office/powerpoint/2010/main" val="103871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5B53CD-FB70-AAB3-6A29-7EBE5C8EB3AC}"/>
              </a:ext>
            </a:extLst>
          </p:cNvPr>
          <p:cNvSpPr/>
          <p:nvPr/>
        </p:nvSpPr>
        <p:spPr>
          <a:xfrm>
            <a:off x="1923068" y="2846895"/>
            <a:ext cx="2459265" cy="3930977"/>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8559538" y="339367"/>
            <a:ext cx="3440783" cy="400110"/>
          </a:xfrm>
          <a:prstGeom prst="rect">
            <a:avLst/>
          </a:prstGeom>
          <a:noFill/>
        </p:spPr>
        <p:txBody>
          <a:bodyPr wrap="square" rtlCol="0">
            <a:spAutoFit/>
          </a:bodyPr>
          <a:lstStyle/>
          <a:p>
            <a:pPr algn="r" rtl="1"/>
            <a:r>
              <a:rPr lang="fa-IR" sz="2000" b="1" dirty="0">
                <a:cs typeface="B Titr" panose="00000700000000000000" pitchFamily="2" charset="-78"/>
              </a:rPr>
              <a:t>شهادت سردارشهید عبدالرسول زرین</a:t>
            </a:r>
            <a:endParaRPr lang="fa-IR" sz="2000" b="1" dirty="0">
              <a:effectLst/>
              <a:cs typeface="B Titr" panose="00000700000000000000" pitchFamily="2" charset="-78"/>
            </a:endParaRPr>
          </a:p>
        </p:txBody>
      </p:sp>
      <p:sp>
        <p:nvSpPr>
          <p:cNvPr id="3" name="Rectangle 2"/>
          <p:cNvSpPr/>
          <p:nvPr/>
        </p:nvSpPr>
        <p:spPr>
          <a:xfrm>
            <a:off x="3230168" y="1493641"/>
            <a:ext cx="8741872"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زرین به گردان تک نفره زرين معروف بود، او بعد از بارها مجروحیت و به یادگار گذاشتن ۷ فرزند با عشق به امام حسین (ع) در عملیات خیبر به شهادت رسید.</a:t>
            </a:r>
            <a:endParaRPr lang="fa-IR" b="1" dirty="0">
              <a:effectLst/>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3246885" y="3828000"/>
            <a:ext cx="4354219" cy="279032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560" y="995485"/>
            <a:ext cx="2459265" cy="5137131"/>
          </a:xfrm>
          <a:prstGeom prst="rect">
            <a:avLst/>
          </a:prstGeom>
        </p:spPr>
      </p:pic>
    </p:spTree>
    <p:extLst>
      <p:ext uri="{BB962C8B-B14F-4D97-AF65-F5344CB8AC3E}">
        <p14:creationId xmlns:p14="http://schemas.microsoft.com/office/powerpoint/2010/main" val="2073401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515BF5-20BF-2A41-2D60-85660E186379}"/>
              </a:ext>
            </a:extLst>
          </p:cNvPr>
          <p:cNvSpPr txBox="1"/>
          <p:nvPr/>
        </p:nvSpPr>
        <p:spPr>
          <a:xfrm>
            <a:off x="11095349" y="320513"/>
            <a:ext cx="735290" cy="400110"/>
          </a:xfrm>
          <a:prstGeom prst="rect">
            <a:avLst/>
          </a:prstGeom>
          <a:noFill/>
        </p:spPr>
        <p:txBody>
          <a:bodyPr wrap="square" rtlCol="0">
            <a:spAutoFit/>
          </a:bodyPr>
          <a:lstStyle/>
          <a:p>
            <a:pPr algn="r" rtl="1"/>
            <a:r>
              <a:rPr lang="fa-IR" sz="2000" b="1" dirty="0">
                <a:cs typeface="B Titr" panose="00000700000000000000" pitchFamily="2" charset="-78"/>
              </a:rPr>
              <a:t>منابع</a:t>
            </a:r>
          </a:p>
        </p:txBody>
      </p:sp>
      <p:sp>
        <p:nvSpPr>
          <p:cNvPr id="2" name="Rectangle 1"/>
          <p:cNvSpPr/>
          <p:nvPr/>
        </p:nvSpPr>
        <p:spPr>
          <a:xfrm>
            <a:off x="939537" y="1250295"/>
            <a:ext cx="2809188" cy="2308324"/>
          </a:xfrm>
          <a:prstGeom prst="rect">
            <a:avLst/>
          </a:prstGeom>
        </p:spPr>
        <p:txBody>
          <a:bodyPr wrap="square">
            <a:spAutoFit/>
          </a:bodyPr>
          <a:lstStyle/>
          <a:p>
            <a:pPr rtl="1">
              <a:lnSpc>
                <a:spcPct val="200000"/>
              </a:lnSpc>
            </a:pPr>
            <a:r>
              <a:rPr lang="en-US" b="1" dirty="0">
                <a:latin typeface="Times New Roman" panose="02020603050405020304" pitchFamily="18" charset="0"/>
                <a:cs typeface="Times New Roman" panose="02020603050405020304" pitchFamily="18" charset="0"/>
              </a:rPr>
              <a:t>https://fa.wikida.ir</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https://www.tabnak.ir</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https://manaresane.com</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https://huntshop.ir</a:t>
            </a:r>
            <a:endParaRPr lang="fa-I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7078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305E7A8-A947-ABA1-D31F-990AF33EDDCE}"/>
              </a:ext>
            </a:extLst>
          </p:cNvPr>
          <p:cNvSpPr/>
          <p:nvPr/>
        </p:nvSpPr>
        <p:spPr>
          <a:xfrm>
            <a:off x="367645" y="895546"/>
            <a:ext cx="2752627" cy="4938717"/>
          </a:xfrm>
          <a:prstGeom prst="rect">
            <a:avLst/>
          </a:prstGeom>
          <a:solidFill>
            <a:schemeClr val="accent4">
              <a:lumMod val="40000"/>
              <a:lumOff val="60000"/>
            </a:schemeClr>
          </a:solidFill>
          <a:ln>
            <a:solidFill>
              <a:schemeClr val="accent4">
                <a:lumMod val="40000"/>
                <a:lumOff val="60000"/>
              </a:scheme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290064" y="334124"/>
            <a:ext cx="4534292" cy="400110"/>
          </a:xfrm>
          <a:prstGeom prst="rect">
            <a:avLst/>
          </a:prstGeom>
          <a:noFill/>
        </p:spPr>
        <p:txBody>
          <a:bodyPr wrap="square" rtlCol="0">
            <a:spAutoFit/>
          </a:bodyPr>
          <a:lstStyle/>
          <a:p>
            <a:pPr algn="r" rtl="1"/>
            <a:r>
              <a:rPr lang="fa-IR" sz="2000" b="1" dirty="0">
                <a:cs typeface="B Titr" panose="00000700000000000000" pitchFamily="2" charset="-78"/>
              </a:rPr>
              <a:t>زندگی‌نامه</a:t>
            </a:r>
            <a:r>
              <a:rPr lang="fa-IR" sz="2000" b="1" dirty="0"/>
              <a:t> </a:t>
            </a:r>
            <a:r>
              <a:rPr lang="fa-IR" sz="2000" b="1" dirty="0">
                <a:cs typeface="B Titr" panose="00000700000000000000" pitchFamily="2" charset="-78"/>
              </a:rPr>
              <a:t>عبدالرسول زرین</a:t>
            </a:r>
          </a:p>
        </p:txBody>
      </p:sp>
      <p:sp>
        <p:nvSpPr>
          <p:cNvPr id="2" name="Rectangle 1"/>
          <p:cNvSpPr/>
          <p:nvPr/>
        </p:nvSpPr>
        <p:spPr>
          <a:xfrm>
            <a:off x="5797484" y="1120676"/>
            <a:ext cx="6278249"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عبدالرسول زرین در سن بیست و دو سالگی در اصفهان، خانواده خود را تشکیل داد که ثمره آن ازدواج، هفت فرزند شد. شغل او در آن زمان، لباس فروشی بود. در آن زمان، دوستان پدرش، همسر او را به وی معرفی نمودند، در نهایت این دو در سال ۱۳۴۲ با یکدیگر ازدواج کردند و صاحب چهار پسر و سه دختر شدند</a:t>
            </a:r>
            <a:endParaRPr lang="en-US" b="1" dirty="0">
              <a:cs typeface="B Nazanin" panose="00000400000000000000" pitchFamily="2" charset="-78"/>
            </a:endParaRPr>
          </a:p>
        </p:txBody>
      </p:sp>
      <p:pic>
        <p:nvPicPr>
          <p:cNvPr id="5" name="Picture 4"/>
          <p:cNvPicPr>
            <a:picLocks noChangeAspect="1"/>
          </p:cNvPicPr>
          <p:nvPr/>
        </p:nvPicPr>
        <p:blipFill rotWithShape="1">
          <a:blip r:embed="rId2"/>
          <a:srcRect l="22751" t="-1500" r="6730" b="1500"/>
          <a:stretch/>
        </p:blipFill>
        <p:spPr>
          <a:xfrm>
            <a:off x="584461" y="1023737"/>
            <a:ext cx="4487160" cy="5039495"/>
          </a:xfrm>
          <a:prstGeom prst="rect">
            <a:avLst/>
          </a:prstGeom>
        </p:spPr>
      </p:pic>
    </p:spTree>
    <p:extLst>
      <p:ext uri="{BB962C8B-B14F-4D97-AF65-F5344CB8AC3E}">
        <p14:creationId xmlns:p14="http://schemas.microsoft.com/office/powerpoint/2010/main" val="4039763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5E440B-9DB9-58AA-3AD8-C4027C2286E6}"/>
              </a:ext>
            </a:extLst>
          </p:cNvPr>
          <p:cNvSpPr/>
          <p:nvPr/>
        </p:nvSpPr>
        <p:spPr>
          <a:xfrm>
            <a:off x="8352149" y="1517716"/>
            <a:ext cx="3063711" cy="4383464"/>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334054" y="339366"/>
            <a:ext cx="4534292" cy="400110"/>
          </a:xfrm>
          <a:prstGeom prst="rect">
            <a:avLst/>
          </a:prstGeom>
          <a:noFill/>
        </p:spPr>
        <p:txBody>
          <a:bodyPr wrap="square" rtlCol="0">
            <a:spAutoFit/>
          </a:bodyPr>
          <a:lstStyle/>
          <a:p>
            <a:pPr algn="r"/>
            <a:r>
              <a:rPr lang="fa-IR" sz="2000" b="1" dirty="0">
                <a:cs typeface="B Titr" panose="00000700000000000000" pitchFamily="2" charset="-78"/>
              </a:rPr>
              <a:t>شهید زرین در دوران جنگ</a:t>
            </a:r>
            <a:endParaRPr lang="fa-IR" sz="2000" b="1" dirty="0">
              <a:effectLst/>
              <a:cs typeface="B Titr" panose="00000700000000000000" pitchFamily="2" charset="-78"/>
            </a:endParaRPr>
          </a:p>
        </p:txBody>
      </p:sp>
      <p:sp>
        <p:nvSpPr>
          <p:cNvPr id="2" name="Rectangle 1"/>
          <p:cNvSpPr/>
          <p:nvPr/>
        </p:nvSpPr>
        <p:spPr>
          <a:xfrm>
            <a:off x="1503576" y="1435183"/>
            <a:ext cx="6495068" cy="1131079"/>
          </a:xfrm>
          <a:prstGeom prst="rect">
            <a:avLst/>
          </a:prstGeom>
        </p:spPr>
        <p:txBody>
          <a:bodyPr wrap="square">
            <a:spAutoFit/>
          </a:bodyPr>
          <a:lstStyle/>
          <a:p>
            <a:pPr algn="r" rtl="1">
              <a:lnSpc>
                <a:spcPct val="200000"/>
              </a:lnSpc>
            </a:pPr>
            <a:r>
              <a:rPr lang="fa-IR" b="1" dirty="0">
                <a:cs typeface="B Nazanin" panose="00000400000000000000" pitchFamily="2" charset="-78"/>
              </a:rPr>
              <a:t>شهيد عبدالرسول زرين با شروع جنگ، راهی غرب کشور شد و بعد از آن به جبهه جنوب اعزام شد و در کنار سردار شهید حاج حسین خرازی به نبرد پرداخت .</a:t>
            </a:r>
          </a:p>
        </p:txBody>
      </p:sp>
      <p:pic>
        <p:nvPicPr>
          <p:cNvPr id="3" name="Picture 2"/>
          <p:cNvPicPr>
            <a:picLocks noChangeAspect="1"/>
          </p:cNvPicPr>
          <p:nvPr/>
        </p:nvPicPr>
        <p:blipFill rotWithShape="1">
          <a:blip r:embed="rId2"/>
          <a:srcRect l="4354" t="-1979" r="41225" b="1979"/>
          <a:stretch/>
        </p:blipFill>
        <p:spPr>
          <a:xfrm>
            <a:off x="8596558" y="1272998"/>
            <a:ext cx="2591782" cy="4762500"/>
          </a:xfrm>
          <a:prstGeom prst="rect">
            <a:avLst/>
          </a:prstGeom>
        </p:spPr>
      </p:pic>
      <p:sp>
        <p:nvSpPr>
          <p:cNvPr id="7" name="TextBox 6">
            <a:extLst>
              <a:ext uri="{FF2B5EF4-FFF2-40B4-BE49-F238E27FC236}">
                <a16:creationId xmlns:a16="http://schemas.microsoft.com/office/drawing/2014/main" id="{A15509D7-64E4-1D56-39A7-85AAB1C08822}"/>
              </a:ext>
            </a:extLst>
          </p:cNvPr>
          <p:cNvSpPr txBox="1"/>
          <p:nvPr/>
        </p:nvSpPr>
        <p:spPr>
          <a:xfrm>
            <a:off x="1707432" y="4393049"/>
            <a:ext cx="6291212" cy="1131079"/>
          </a:xfrm>
          <a:prstGeom prst="rect">
            <a:avLst/>
          </a:prstGeom>
          <a:noFill/>
        </p:spPr>
        <p:txBody>
          <a:bodyPr wrap="square">
            <a:spAutoFit/>
          </a:bodyPr>
          <a:lstStyle/>
          <a:p>
            <a:pPr algn="r" rtl="1">
              <a:lnSpc>
                <a:spcPct val="200000"/>
              </a:lnSpc>
            </a:pPr>
            <a:r>
              <a:rPr lang="fa-IR" b="1" dirty="0">
                <a:cs typeface="B Nazanin" panose="00000400000000000000" pitchFamily="2" charset="-78"/>
              </a:rPr>
              <a:t>او بارها زخمی شده بود و ۶۰ درصد از کار افتادگی داشت، شهید خرازی معافیت او را از رزم صادر کرده بود اما نشستن برای این رزمنده دلاور معنایی نداشت.</a:t>
            </a:r>
            <a:endParaRPr lang="fa-IR" b="1" dirty="0">
              <a:effectLst/>
              <a:cs typeface="B Nazanin" panose="00000400000000000000" pitchFamily="2" charset="-78"/>
            </a:endParaRPr>
          </a:p>
        </p:txBody>
      </p:sp>
      <p:sp>
        <p:nvSpPr>
          <p:cNvPr id="9" name="TextBox 8">
            <a:extLst>
              <a:ext uri="{FF2B5EF4-FFF2-40B4-BE49-F238E27FC236}">
                <a16:creationId xmlns:a16="http://schemas.microsoft.com/office/drawing/2014/main" id="{28302C8A-FDAC-3397-79AA-24B9A2C56B4C}"/>
              </a:ext>
            </a:extLst>
          </p:cNvPr>
          <p:cNvSpPr txBox="1"/>
          <p:nvPr/>
        </p:nvSpPr>
        <p:spPr>
          <a:xfrm>
            <a:off x="433633" y="2914116"/>
            <a:ext cx="5965743" cy="1131079"/>
          </a:xfrm>
          <a:prstGeom prst="rect">
            <a:avLst/>
          </a:prstGeom>
          <a:noFill/>
        </p:spPr>
        <p:txBody>
          <a:bodyPr wrap="square">
            <a:spAutoFit/>
          </a:bodyPr>
          <a:lstStyle/>
          <a:p>
            <a:pPr algn="r" rtl="1">
              <a:lnSpc>
                <a:spcPct val="200000"/>
              </a:lnSpc>
            </a:pPr>
            <a:r>
              <a:rPr lang="fa-IR" b="1" dirty="0">
                <a:cs typeface="B Nazanin" panose="00000400000000000000" pitchFamily="2" charset="-78"/>
              </a:rPr>
              <a:t>وی در جنگ های نامنظم و دیگر عملیات ها به عنوان تک تیر انداز شرکت میکرد و ضربات محلکی به دشمن وارد میکرد</a:t>
            </a:r>
          </a:p>
        </p:txBody>
      </p:sp>
    </p:spTree>
    <p:extLst>
      <p:ext uri="{BB962C8B-B14F-4D97-AF65-F5344CB8AC3E}">
        <p14:creationId xmlns:p14="http://schemas.microsoft.com/office/powerpoint/2010/main" val="752905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06F39-03A1-99A3-F519-59C3E8996BB6}"/>
              </a:ext>
            </a:extLst>
          </p:cNvPr>
          <p:cNvSpPr/>
          <p:nvPr/>
        </p:nvSpPr>
        <p:spPr>
          <a:xfrm>
            <a:off x="493336" y="1461155"/>
            <a:ext cx="4766821" cy="4015818"/>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371761" y="311086"/>
            <a:ext cx="4534292" cy="400110"/>
          </a:xfrm>
          <a:prstGeom prst="rect">
            <a:avLst/>
          </a:prstGeom>
          <a:noFill/>
        </p:spPr>
        <p:txBody>
          <a:bodyPr wrap="square" rtlCol="0">
            <a:spAutoFit/>
          </a:bodyPr>
          <a:lstStyle/>
          <a:p>
            <a:pPr algn="r" rtl="1"/>
            <a:r>
              <a:rPr lang="fa-IR" sz="2000" b="1" dirty="0">
                <a:cs typeface="B Titr" panose="00000700000000000000" pitchFamily="2" charset="-78"/>
              </a:rPr>
              <a:t>سوابق و فعالیت های سیاسی</a:t>
            </a:r>
            <a:endParaRPr lang="fa-IR" sz="2000" b="1" dirty="0">
              <a:effectLst/>
              <a:cs typeface="B Titr" panose="00000700000000000000" pitchFamily="2" charset="-78"/>
            </a:endParaRPr>
          </a:p>
        </p:txBody>
      </p:sp>
      <p:sp>
        <p:nvSpPr>
          <p:cNvPr id="2" name="Rectangle 1"/>
          <p:cNvSpPr/>
          <p:nvPr/>
        </p:nvSpPr>
        <p:spPr>
          <a:xfrm>
            <a:off x="5618375" y="1600448"/>
            <a:ext cx="6381946"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با شروع اعتراضات و تظاهرات علیه شاه، او نیز با مردم همگام شد و در تظاهرات ضد طاغوت شرکت می کرد و یکی از مبارزان قبل از انقلاب علیه حکومت پهلوی بود . او با تشکیل سپاه پاسداران به عضویت سپاه درآمد.</a:t>
            </a:r>
            <a:endParaRPr lang="en-US" b="1" dirty="0">
              <a:cs typeface="B Nazanin" panose="00000400000000000000" pitchFamily="2" charset="-78"/>
            </a:endParaRPr>
          </a:p>
        </p:txBody>
      </p:sp>
      <p:pic>
        <p:nvPicPr>
          <p:cNvPr id="5" name="Picture 4"/>
          <p:cNvPicPr>
            <a:picLocks noChangeAspect="1"/>
          </p:cNvPicPr>
          <p:nvPr/>
        </p:nvPicPr>
        <p:blipFill rotWithShape="1">
          <a:blip r:embed="rId2"/>
          <a:srcRect l="53180" t="28636" r="10126" b="1567"/>
          <a:stretch/>
        </p:blipFill>
        <p:spPr>
          <a:xfrm>
            <a:off x="191679" y="1600448"/>
            <a:ext cx="4922300" cy="5257552"/>
          </a:xfrm>
          <a:prstGeom prst="rect">
            <a:avLst/>
          </a:prstGeom>
        </p:spPr>
      </p:pic>
    </p:spTree>
    <p:extLst>
      <p:ext uri="{BB962C8B-B14F-4D97-AF65-F5344CB8AC3E}">
        <p14:creationId xmlns:p14="http://schemas.microsoft.com/office/powerpoint/2010/main" val="2244334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920078-6CA8-6B7A-2D4D-9C8B4136978A}"/>
              </a:ext>
            </a:extLst>
          </p:cNvPr>
          <p:cNvSpPr/>
          <p:nvPr/>
        </p:nvSpPr>
        <p:spPr>
          <a:xfrm>
            <a:off x="348792" y="4788816"/>
            <a:ext cx="5385849" cy="1687398"/>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381187" y="329298"/>
            <a:ext cx="4534292" cy="400110"/>
          </a:xfrm>
          <a:prstGeom prst="rect">
            <a:avLst/>
          </a:prstGeom>
          <a:noFill/>
        </p:spPr>
        <p:txBody>
          <a:bodyPr wrap="square" rtlCol="0">
            <a:spAutoFit/>
          </a:bodyPr>
          <a:lstStyle/>
          <a:p>
            <a:pPr algn="r" rtl="1"/>
            <a:r>
              <a:rPr lang="fa-IR" sz="2000" b="1" dirty="0">
                <a:cs typeface="B Titr" panose="00000700000000000000" pitchFamily="2" charset="-78"/>
              </a:rPr>
              <a:t>شلیک‌های موفق</a:t>
            </a:r>
          </a:p>
        </p:txBody>
      </p:sp>
      <p:sp>
        <p:nvSpPr>
          <p:cNvPr id="2" name="Rectangle 1"/>
          <p:cNvSpPr/>
          <p:nvPr/>
        </p:nvSpPr>
        <p:spPr>
          <a:xfrm>
            <a:off x="914400" y="1059694"/>
            <a:ext cx="11085921" cy="1131079"/>
          </a:xfrm>
          <a:prstGeom prst="rect">
            <a:avLst/>
          </a:prstGeom>
        </p:spPr>
        <p:txBody>
          <a:bodyPr wrap="square">
            <a:spAutoFit/>
          </a:bodyPr>
          <a:lstStyle/>
          <a:p>
            <a:pPr algn="r" rtl="1">
              <a:lnSpc>
                <a:spcPct val="200000"/>
              </a:lnSpc>
            </a:pPr>
            <a:r>
              <a:rPr lang="fa-IR" b="1" dirty="0">
                <a:cs typeface="B Nazanin" panose="00000400000000000000" pitchFamily="2" charset="-78"/>
              </a:rPr>
              <a:t>منابع و خبرگزاری‌های ایرانی معتقدند که وی ۳۰۰۰ شلیک موفق داشت که در ۷۰۰ شلیک آن فرماندهان و نیرو‌های تأثیرگذار بعثی را کشته بود.</a:t>
            </a:r>
            <a:br>
              <a:rPr lang="fa-IR" b="1" dirty="0">
                <a:cs typeface="B Nazanin" panose="00000400000000000000" pitchFamily="2" charset="-78"/>
              </a:rPr>
            </a:br>
            <a:r>
              <a:rPr lang="fa-IR" b="1" dirty="0">
                <a:cs typeface="B Nazanin" panose="00000400000000000000" pitchFamily="2" charset="-78"/>
              </a:rPr>
              <a:t>البته لازم است ذکر شود بر سر تعداد صحیح شلیک‌های موفق وی اختلاف نظر وجود دارد.</a:t>
            </a:r>
            <a:endParaRPr lang="en-US" b="1" dirty="0">
              <a:cs typeface="B Nazanin" panose="00000400000000000000" pitchFamily="2" charset="-78"/>
            </a:endParaRPr>
          </a:p>
        </p:txBody>
      </p:sp>
      <p:pic>
        <p:nvPicPr>
          <p:cNvPr id="3" name="Picture 2"/>
          <p:cNvPicPr>
            <a:picLocks noChangeAspect="1"/>
          </p:cNvPicPr>
          <p:nvPr/>
        </p:nvPicPr>
        <p:blipFill rotWithShape="1">
          <a:blip r:embed="rId2"/>
          <a:srcRect t="14208" b="24630"/>
          <a:stretch/>
        </p:blipFill>
        <p:spPr>
          <a:xfrm>
            <a:off x="547683" y="3083525"/>
            <a:ext cx="4988066" cy="3167406"/>
          </a:xfrm>
          <a:prstGeom prst="rect">
            <a:avLst/>
          </a:prstGeom>
        </p:spPr>
      </p:pic>
      <p:sp>
        <p:nvSpPr>
          <p:cNvPr id="5" name="Rectangle 4"/>
          <p:cNvSpPr/>
          <p:nvPr/>
        </p:nvSpPr>
        <p:spPr>
          <a:xfrm>
            <a:off x="6457360" y="2451236"/>
            <a:ext cx="5260156" cy="3347070"/>
          </a:xfrm>
          <a:prstGeom prst="rect">
            <a:avLst/>
          </a:prstGeom>
        </p:spPr>
        <p:txBody>
          <a:bodyPr wrap="square">
            <a:spAutoFit/>
          </a:bodyPr>
          <a:lstStyle/>
          <a:p>
            <a:pPr algn="just" rtl="1">
              <a:lnSpc>
                <a:spcPct val="200000"/>
              </a:lnSpc>
            </a:pPr>
            <a:r>
              <a:rPr lang="fa-IR" b="1" dirty="0">
                <a:cs typeface="B Nazanin" panose="00000400000000000000" pitchFamily="2" charset="-78"/>
              </a:rPr>
              <a:t>به ادعای وبگاه خبرنگاران جوان سایت دفاعی پاکستان درباره عبدالرسول زرین نوشته‌است که عبدالرسول زرین متولد ۱۹۴۱ تا ۱۹۸۳ جز بهترین نظامیان ایرانی در جنگ ایران و عراق بوده که با ۷۰۰ شلیک موفق منجر به نتیجه موفق‌ترین اسنایپر (تک تیرانداز) ایرانی است؛ اما دفترچه‌ای که زرین آمار شلیک‌های موفقش را در آن ثبت می‌کرد می‌گوید که این آمار حداقل سه برابر است.</a:t>
            </a:r>
            <a:endParaRPr lang="en-US" b="1" dirty="0">
              <a:cs typeface="B Nazanin" panose="00000400000000000000" pitchFamily="2" charset="-78"/>
            </a:endParaRPr>
          </a:p>
        </p:txBody>
      </p:sp>
    </p:spTree>
    <p:extLst>
      <p:ext uri="{BB962C8B-B14F-4D97-AF65-F5344CB8AC3E}">
        <p14:creationId xmlns:p14="http://schemas.microsoft.com/office/powerpoint/2010/main" val="704793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6DA90A4-E563-98DE-E85C-6F9344178D6D}"/>
              </a:ext>
            </a:extLst>
          </p:cNvPr>
          <p:cNvSpPr/>
          <p:nvPr/>
        </p:nvSpPr>
        <p:spPr>
          <a:xfrm>
            <a:off x="7016686" y="1541969"/>
            <a:ext cx="1655974" cy="4487157"/>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EC515BF5-20BF-2A41-2D60-85660E186379}"/>
              </a:ext>
            </a:extLst>
          </p:cNvPr>
          <p:cNvSpPr txBox="1"/>
          <p:nvPr/>
        </p:nvSpPr>
        <p:spPr>
          <a:xfrm>
            <a:off x="7376214" y="329939"/>
            <a:ext cx="4534292" cy="400110"/>
          </a:xfrm>
          <a:prstGeom prst="rect">
            <a:avLst/>
          </a:prstGeom>
          <a:noFill/>
        </p:spPr>
        <p:txBody>
          <a:bodyPr wrap="square" rtlCol="0">
            <a:spAutoFit/>
          </a:bodyPr>
          <a:lstStyle/>
          <a:p>
            <a:pPr algn="r" rtl="1"/>
            <a:r>
              <a:rPr lang="fa-IR" sz="2000" b="1" dirty="0">
                <a:cs typeface="B Titr" panose="00000700000000000000" pitchFamily="2" charset="-78"/>
              </a:rPr>
              <a:t>شکارچی امام ، گردان یک نفره</a:t>
            </a:r>
            <a:endParaRPr lang="fa-IR" sz="2000" b="1" dirty="0">
              <a:effectLst/>
              <a:cs typeface="B Titr" panose="00000700000000000000" pitchFamily="2" charset="-78"/>
            </a:endParaRPr>
          </a:p>
        </p:txBody>
      </p:sp>
      <p:sp>
        <p:nvSpPr>
          <p:cNvPr id="2" name="Rectangle 1"/>
          <p:cNvSpPr/>
          <p:nvPr/>
        </p:nvSpPr>
        <p:spPr>
          <a:xfrm>
            <a:off x="716438" y="1160870"/>
            <a:ext cx="4458878" cy="3347070"/>
          </a:xfrm>
          <a:prstGeom prst="rect">
            <a:avLst/>
          </a:prstGeom>
        </p:spPr>
        <p:txBody>
          <a:bodyPr wrap="square">
            <a:spAutoFit/>
          </a:bodyPr>
          <a:lstStyle/>
          <a:p>
            <a:pPr algn="justLow" rtl="1">
              <a:lnSpc>
                <a:spcPct val="200000"/>
              </a:lnSpc>
            </a:pPr>
            <a:r>
              <a:rPr lang="fa-IR" b="1" dirty="0">
                <a:cs typeface="B Nazanin" panose="00000400000000000000" pitchFamily="2" charset="-78"/>
              </a:rPr>
              <a:t>نیروهای عراقی از رسول زرین ترس شدیدی برداشته بودند و به دلیل اینکه او توانسته بود تعداد زیادی از نظامیان عراقی را به کشتن دهد به او لقب شکارچی امام خمینی را داده بودند. لقب دیگری که شهید خرازی به رسول زرین داده بود گردان تک نفره هم می باشد. شهید زرین به تنهایی یک گردان بزرگ را حریف بود.</a:t>
            </a:r>
            <a:endParaRPr lang="en-US" b="1"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7376214" y="1349405"/>
            <a:ext cx="4815786" cy="4872286"/>
          </a:xfrm>
          <a:prstGeom prst="rect">
            <a:avLst/>
          </a:prstGeom>
        </p:spPr>
      </p:pic>
    </p:spTree>
    <p:extLst>
      <p:ext uri="{BB962C8B-B14F-4D97-AF65-F5344CB8AC3E}">
        <p14:creationId xmlns:p14="http://schemas.microsoft.com/office/powerpoint/2010/main" val="767570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9DC47FD-3B8C-295D-EB07-D2A8ED9699FF}"/>
              </a:ext>
            </a:extLst>
          </p:cNvPr>
          <p:cNvSpPr/>
          <p:nvPr/>
        </p:nvSpPr>
        <p:spPr>
          <a:xfrm>
            <a:off x="302244" y="1026580"/>
            <a:ext cx="1439157" cy="1356292"/>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1082027-B5C6-CFC9-A9CE-F9F40825034C}"/>
              </a:ext>
            </a:extLst>
          </p:cNvPr>
          <p:cNvSpPr/>
          <p:nvPr/>
        </p:nvSpPr>
        <p:spPr>
          <a:xfrm>
            <a:off x="3026005" y="3412220"/>
            <a:ext cx="2545236" cy="2828324"/>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C515BF5-20BF-2A41-2D60-85660E186379}"/>
              </a:ext>
            </a:extLst>
          </p:cNvPr>
          <p:cNvSpPr txBox="1"/>
          <p:nvPr/>
        </p:nvSpPr>
        <p:spPr>
          <a:xfrm>
            <a:off x="7381188" y="329939"/>
            <a:ext cx="4534292" cy="400110"/>
          </a:xfrm>
          <a:prstGeom prst="rect">
            <a:avLst/>
          </a:prstGeom>
          <a:noFill/>
        </p:spPr>
        <p:txBody>
          <a:bodyPr wrap="square" rtlCol="0">
            <a:spAutoFit/>
          </a:bodyPr>
          <a:lstStyle/>
          <a:p>
            <a:pPr algn="r" rtl="1"/>
            <a:r>
              <a:rPr lang="fa-IR" sz="2000" b="1" dirty="0">
                <a:cs typeface="B Titr" panose="00000700000000000000" pitchFamily="2" charset="-78"/>
              </a:rPr>
              <a:t>لقب عبدالرسول زرین</a:t>
            </a:r>
          </a:p>
        </p:txBody>
      </p:sp>
      <p:sp>
        <p:nvSpPr>
          <p:cNvPr id="2" name="Rectangle 1"/>
          <p:cNvSpPr/>
          <p:nvPr/>
        </p:nvSpPr>
        <p:spPr>
          <a:xfrm>
            <a:off x="6419654" y="1514221"/>
            <a:ext cx="4949072" cy="2758447"/>
          </a:xfrm>
          <a:prstGeom prst="rect">
            <a:avLst/>
          </a:prstGeom>
        </p:spPr>
        <p:txBody>
          <a:bodyPr wrap="square">
            <a:spAutoFit/>
          </a:bodyPr>
          <a:lstStyle/>
          <a:p>
            <a:pPr algn="justLow" rtl="1">
              <a:lnSpc>
                <a:spcPct val="250000"/>
              </a:lnSpc>
            </a:pPr>
            <a:r>
              <a:rPr lang="fa-IR" b="1" dirty="0">
                <a:cs typeface="B Nazanin" panose="00000400000000000000" pitchFamily="2" charset="-78"/>
              </a:rPr>
              <a:t>حسین خرازی به عبدالرسول زرین لقب ارتش تکنفره را داده بود. عراقی ها نیز برای او لقب صیاد خمینی را در نظر گرفته بودند. به عبدالرسول زرین پس از شهادت، درجه افتخاری سرداری اعطا گردید. </a:t>
            </a:r>
            <a:endParaRPr lang="en-US" b="1" dirty="0">
              <a:cs typeface="B Nazanin" panose="00000400000000000000" pitchFamily="2" charset="-78"/>
            </a:endParaRPr>
          </a:p>
        </p:txBody>
      </p:sp>
      <p:pic>
        <p:nvPicPr>
          <p:cNvPr id="3" name="Picture 2"/>
          <p:cNvPicPr>
            <a:picLocks noChangeAspect="1"/>
          </p:cNvPicPr>
          <p:nvPr/>
        </p:nvPicPr>
        <p:blipFill rotWithShape="1">
          <a:blip r:embed="rId2"/>
          <a:srcRect t="15529" b="14927"/>
          <a:stretch/>
        </p:blipFill>
        <p:spPr>
          <a:xfrm>
            <a:off x="500208" y="1136178"/>
            <a:ext cx="3836900" cy="3136490"/>
          </a:xfrm>
          <a:prstGeom prst="rect">
            <a:avLst/>
          </a:prstGeom>
        </p:spPr>
      </p:pic>
      <p:pic>
        <p:nvPicPr>
          <p:cNvPr id="7" name="Picture 6">
            <a:extLst>
              <a:ext uri="{FF2B5EF4-FFF2-40B4-BE49-F238E27FC236}">
                <a16:creationId xmlns:a16="http://schemas.microsoft.com/office/drawing/2014/main" id="{2F27BD90-71DB-EAB8-D089-1410F0831C36}"/>
              </a:ext>
            </a:extLst>
          </p:cNvPr>
          <p:cNvPicPr>
            <a:picLocks noChangeAspect="1"/>
          </p:cNvPicPr>
          <p:nvPr/>
        </p:nvPicPr>
        <p:blipFill rotWithShape="1">
          <a:blip r:embed="rId3"/>
          <a:srcRect l="29377" t="-1558" r="1038" b="3543"/>
          <a:stretch/>
        </p:blipFill>
        <p:spPr>
          <a:xfrm>
            <a:off x="3940774" y="4382266"/>
            <a:ext cx="2328050" cy="2186166"/>
          </a:xfrm>
          <a:prstGeom prst="rect">
            <a:avLst/>
          </a:prstGeom>
        </p:spPr>
      </p:pic>
    </p:spTree>
    <p:extLst>
      <p:ext uri="{BB962C8B-B14F-4D97-AF65-F5344CB8AC3E}">
        <p14:creationId xmlns:p14="http://schemas.microsoft.com/office/powerpoint/2010/main" val="2024793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870094-AB3D-51B4-1176-E9FE451FF87D}"/>
              </a:ext>
            </a:extLst>
          </p:cNvPr>
          <p:cNvSpPr/>
          <p:nvPr/>
        </p:nvSpPr>
        <p:spPr>
          <a:xfrm>
            <a:off x="0" y="2158737"/>
            <a:ext cx="5533534" cy="3347069"/>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EC515BF5-20BF-2A41-2D60-85660E186379}"/>
              </a:ext>
            </a:extLst>
          </p:cNvPr>
          <p:cNvSpPr txBox="1"/>
          <p:nvPr/>
        </p:nvSpPr>
        <p:spPr>
          <a:xfrm>
            <a:off x="7393168" y="299117"/>
            <a:ext cx="4534292" cy="400110"/>
          </a:xfrm>
          <a:prstGeom prst="rect">
            <a:avLst/>
          </a:prstGeom>
          <a:noFill/>
        </p:spPr>
        <p:txBody>
          <a:bodyPr wrap="square" rtlCol="0">
            <a:spAutoFit/>
          </a:bodyPr>
          <a:lstStyle/>
          <a:p>
            <a:pPr algn="r" rtl="1"/>
            <a:r>
              <a:rPr lang="fa-IR" sz="2000" b="1" dirty="0">
                <a:cs typeface="B Titr" panose="00000700000000000000" pitchFamily="2" charset="-78"/>
              </a:rPr>
              <a:t>سلاح شهید زرین</a:t>
            </a:r>
            <a:endParaRPr lang="fa-IR" sz="2000" b="1" dirty="0">
              <a:effectLst/>
              <a:cs typeface="B Titr" panose="00000700000000000000" pitchFamily="2" charset="-78"/>
            </a:endParaRPr>
          </a:p>
        </p:txBody>
      </p:sp>
      <p:sp>
        <p:nvSpPr>
          <p:cNvPr id="2" name="Rectangle 1"/>
          <p:cNvSpPr/>
          <p:nvPr/>
        </p:nvSpPr>
        <p:spPr>
          <a:xfrm>
            <a:off x="5976594" y="2158738"/>
            <a:ext cx="5950866" cy="3347070"/>
          </a:xfrm>
          <a:prstGeom prst="rect">
            <a:avLst/>
          </a:prstGeom>
        </p:spPr>
        <p:txBody>
          <a:bodyPr wrap="square">
            <a:spAutoFit/>
          </a:bodyPr>
          <a:lstStyle/>
          <a:p>
            <a:pPr algn="justLow" rtl="1">
              <a:lnSpc>
                <a:spcPct val="200000"/>
              </a:lnSpc>
            </a:pPr>
            <a:r>
              <a:rPr lang="fa-IR" b="1" dirty="0">
                <a:cs typeface="B Nazanin" panose="00000400000000000000" pitchFamily="2" charset="-78"/>
              </a:rPr>
              <a:t>تک تير انداز سرشناس، بارها آتش دشمن را در ارتفاعات صعب العبور ، فقط با یکبار فشار دادن ماشه اسحله اش یعنی تفنگ “مگ” خاموش کرده است .</a:t>
            </a:r>
          </a:p>
          <a:p>
            <a:pPr algn="justLow" rtl="1">
              <a:lnSpc>
                <a:spcPct val="200000"/>
              </a:lnSpc>
            </a:pPr>
            <a:r>
              <a:rPr lang="fa-IR" b="1" dirty="0">
                <a:cs typeface="B Nazanin" panose="00000400000000000000" pitchFamily="2" charset="-78"/>
              </a:rPr>
              <a:t>تا سال ۶۳ به طور مداوم در اکثر عملیات های جنوب و غرب حضور فعال داشته و مسئولیت های مختلفی از جمله فرماندهی گردان و محور را بر عهده داشته و گروههای مختلفی را آموزش داده و به عنوان تک تيرانداز ، بين گردان‌ها فرستاده است .</a:t>
            </a:r>
            <a:endParaRPr lang="fa-IR" b="1" dirty="0">
              <a:effectLst/>
              <a:cs typeface="B Nazanin" panose="00000400000000000000" pitchFamily="2"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680" b="13715"/>
          <a:stretch/>
        </p:blipFill>
        <p:spPr>
          <a:xfrm>
            <a:off x="350160" y="1668644"/>
            <a:ext cx="4833213" cy="3979777"/>
          </a:xfrm>
          <a:prstGeom prst="rect">
            <a:avLst/>
          </a:prstGeom>
        </p:spPr>
      </p:pic>
    </p:spTree>
    <p:extLst>
      <p:ext uri="{BB962C8B-B14F-4D97-AF65-F5344CB8AC3E}">
        <p14:creationId xmlns:p14="http://schemas.microsoft.com/office/powerpoint/2010/main" val="7755992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TotalTime>
  <Words>1997</Words>
  <Application>Microsoft Office PowerPoint</Application>
  <PresentationFormat>Widescreen</PresentationFormat>
  <Paragraphs>69</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14</cp:revision>
  <dcterms:created xsi:type="dcterms:W3CDTF">2024-05-28T19:04:14Z</dcterms:created>
  <dcterms:modified xsi:type="dcterms:W3CDTF">2024-06-09T10:05:02Z</dcterms:modified>
</cp:coreProperties>
</file>