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85" r:id="rId2"/>
    <p:sldId id="256" r:id="rId3"/>
    <p:sldId id="257" r:id="rId4"/>
    <p:sldId id="259" r:id="rId5"/>
    <p:sldId id="277" r:id="rId6"/>
    <p:sldId id="278" r:id="rId7"/>
    <p:sldId id="279" r:id="rId8"/>
    <p:sldId id="282" r:id="rId9"/>
    <p:sldId id="283" r:id="rId10"/>
    <p:sldId id="266" r:id="rId11"/>
    <p:sldId id="267" r:id="rId12"/>
    <p:sldId id="260" r:id="rId13"/>
    <p:sldId id="261" r:id="rId14"/>
    <p:sldId id="280" r:id="rId15"/>
    <p:sldId id="272" r:id="rId16"/>
    <p:sldId id="281" r:id="rId17"/>
    <p:sldId id="273" r:id="rId18"/>
    <p:sldId id="274" r:id="rId19"/>
    <p:sldId id="268" r:id="rId20"/>
    <p:sldId id="269" r:id="rId21"/>
    <p:sldId id="262" r:id="rId22"/>
    <p:sldId id="263" r:id="rId23"/>
    <p:sldId id="264" r:id="rId24"/>
    <p:sldId id="284" r:id="rId25"/>
    <p:sldId id="270" r:id="rId26"/>
    <p:sldId id="275" r:id="rId27"/>
    <p:sldId id="265" r:id="rId28"/>
    <p:sldId id="286"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9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86" d="100"/>
          <a:sy n="86" d="100"/>
        </p:scale>
        <p:origin x="562"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43F604A-9F0D-4651-B526-5086BA572A65}" type="datetimeFigureOut">
              <a:rPr lang="en-US" smtClean="0"/>
              <a:t>6/10/2024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7160CB-7B4D-4D97-B4F3-C4584FA03A43}" type="slidenum">
              <a:rPr lang="en-US" smtClean="0"/>
              <a:t>‹#›</a:t>
            </a:fld>
            <a:endParaRPr lang="en-US"/>
          </a:p>
        </p:txBody>
      </p:sp>
    </p:spTree>
    <p:extLst>
      <p:ext uri="{BB962C8B-B14F-4D97-AF65-F5344CB8AC3E}">
        <p14:creationId xmlns:p14="http://schemas.microsoft.com/office/powerpoint/2010/main" val="31700559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07160CB-7B4D-4D97-B4F3-C4584FA03A43}" type="slidenum">
              <a:rPr lang="en-US" smtClean="0"/>
              <a:t>27</a:t>
            </a:fld>
            <a:endParaRPr lang="en-US"/>
          </a:p>
        </p:txBody>
      </p:sp>
    </p:spTree>
    <p:extLst>
      <p:ext uri="{BB962C8B-B14F-4D97-AF65-F5344CB8AC3E}">
        <p14:creationId xmlns:p14="http://schemas.microsoft.com/office/powerpoint/2010/main" val="7819881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Freeform: Shape 1">
            <a:extLst>
              <a:ext uri="{FF2B5EF4-FFF2-40B4-BE49-F238E27FC236}">
                <a16:creationId xmlns:a16="http://schemas.microsoft.com/office/drawing/2014/main" id="{1651C833-EC2E-E260-B2AC-4C3A42897561}"/>
              </a:ext>
            </a:extLst>
          </p:cNvPr>
          <p:cNvSpPr/>
          <p:nvPr userDrawn="1"/>
        </p:nvSpPr>
        <p:spPr>
          <a:xfrm>
            <a:off x="11150354" y="0"/>
            <a:ext cx="1041647" cy="861135"/>
          </a:xfrm>
          <a:custGeom>
            <a:avLst/>
            <a:gdLst>
              <a:gd name="connsiteX0" fmla="*/ 12529 w 1041647"/>
              <a:gd name="connsiteY0" fmla="*/ 0 h 861135"/>
              <a:gd name="connsiteX1" fmla="*/ 1041647 w 1041647"/>
              <a:gd name="connsiteY1" fmla="*/ 0 h 861135"/>
              <a:gd name="connsiteX2" fmla="*/ 1041647 w 1041647"/>
              <a:gd name="connsiteY2" fmla="*/ 793467 h 861135"/>
              <a:gd name="connsiteX3" fmla="*/ 1023660 w 1041647"/>
              <a:gd name="connsiteY3" fmla="*/ 803230 h 861135"/>
              <a:gd name="connsiteX4" fmla="*/ 736846 w 1041647"/>
              <a:gd name="connsiteY4" fmla="*/ 861135 h 861135"/>
              <a:gd name="connsiteX5" fmla="*/ 736847 w 1041647"/>
              <a:gd name="connsiteY5" fmla="*/ 861134 h 861135"/>
              <a:gd name="connsiteX6" fmla="*/ 14970 w 1041647"/>
              <a:gd name="connsiteY6" fmla="*/ 272787 h 861135"/>
              <a:gd name="connsiteX7" fmla="*/ 0 w 1041647"/>
              <a:gd name="connsiteY7" fmla="*/ 124287 h 861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1647" h="861135">
                <a:moveTo>
                  <a:pt x="12529" y="0"/>
                </a:moveTo>
                <a:lnTo>
                  <a:pt x="1041647" y="0"/>
                </a:lnTo>
                <a:lnTo>
                  <a:pt x="1041647" y="793467"/>
                </a:lnTo>
                <a:lnTo>
                  <a:pt x="1023660" y="803230"/>
                </a:lnTo>
                <a:cubicBezTo>
                  <a:pt x="935505" y="840516"/>
                  <a:pt x="838583" y="861135"/>
                  <a:pt x="736846" y="861135"/>
                </a:cubicBezTo>
                <a:lnTo>
                  <a:pt x="736847" y="861134"/>
                </a:lnTo>
                <a:cubicBezTo>
                  <a:pt x="380767" y="861134"/>
                  <a:pt x="83678" y="608556"/>
                  <a:pt x="14970" y="272787"/>
                </a:cubicBezTo>
                <a:lnTo>
                  <a:pt x="0" y="124287"/>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18651181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9507745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9863388"/>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13.jp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xml"/><Relationship Id="rId4" Type="http://schemas.openxmlformats.org/officeDocument/2006/relationships/image" Target="../media/image36.jpg"/></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4.png"/><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1.png"/><Relationship Id="rId1" Type="http://schemas.openxmlformats.org/officeDocument/2006/relationships/slideLayout" Target="../slideLayouts/slideLayout1.xml"/><Relationship Id="rId5" Type="http://schemas.openxmlformats.org/officeDocument/2006/relationships/image" Target="../media/image41.jpg"/><Relationship Id="rId4" Type="http://schemas.openxmlformats.org/officeDocument/2006/relationships/image" Target="../media/image40.png"/></Relationships>
</file>

<file path=ppt/slides/_rels/slide1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xml"/><Relationship Id="rId4" Type="http://schemas.openxmlformats.org/officeDocument/2006/relationships/image" Target="../media/image44.png"/></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xml"/><Relationship Id="rId5" Type="http://schemas.openxmlformats.org/officeDocument/2006/relationships/image" Target="../media/image48.png"/><Relationship Id="rId4" Type="http://schemas.openxmlformats.org/officeDocument/2006/relationships/image" Target="../media/image47.png"/></Relationships>
</file>

<file path=ppt/slides/_rels/slide2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9.png"/><Relationship Id="rId1" Type="http://schemas.openxmlformats.org/officeDocument/2006/relationships/slideLayout" Target="../slideLayouts/slideLayout1.xml"/><Relationship Id="rId4" Type="http://schemas.openxmlformats.org/officeDocument/2006/relationships/image" Target="../media/image50.png"/></Relationships>
</file>

<file path=ppt/slides/_rels/slide22.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1.xml"/><Relationship Id="rId4" Type="http://schemas.openxmlformats.org/officeDocument/2006/relationships/image" Target="../media/image54.png"/></Relationships>
</file>

<file path=ppt/slides/_rels/slide2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xml"/><Relationship Id="rId4" Type="http://schemas.openxmlformats.org/officeDocument/2006/relationships/image" Target="../media/image57.png"/></Relationships>
</file>

<file path=ppt/slides/_rels/slide25.xml.rels><?xml version="1.0" encoding="UTF-8" standalone="yes"?>
<Relationships xmlns="http://schemas.openxmlformats.org/package/2006/relationships"><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image" Target="../media/image45.png"/><Relationship Id="rId1" Type="http://schemas.openxmlformats.org/officeDocument/2006/relationships/slideLayout" Target="../slideLayouts/slideLayout1.xml"/><Relationship Id="rId6" Type="http://schemas.openxmlformats.org/officeDocument/2006/relationships/image" Target="../media/image61.png"/><Relationship Id="rId5" Type="http://schemas.openxmlformats.org/officeDocument/2006/relationships/image" Target="../media/image60.jpg"/><Relationship Id="rId4" Type="http://schemas.openxmlformats.org/officeDocument/2006/relationships/image" Target="../media/image59.png"/></Relationships>
</file>

<file path=ppt/slides/_rels/slide2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5.png"/><Relationship Id="rId1" Type="http://schemas.openxmlformats.org/officeDocument/2006/relationships/slideLayout" Target="../slideLayouts/slideLayout1.xml"/><Relationship Id="rId6" Type="http://schemas.openxmlformats.org/officeDocument/2006/relationships/image" Target="../media/image65.png"/><Relationship Id="rId5" Type="http://schemas.openxmlformats.org/officeDocument/2006/relationships/image" Target="../media/image64.jpg"/><Relationship Id="rId4" Type="http://schemas.openxmlformats.org/officeDocument/2006/relationships/image" Target="../media/image63.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E2EB63A-0DE4-DFC6-9C9F-AD0FAB2D42DF}"/>
              </a:ext>
            </a:extLst>
          </p:cNvPr>
          <p:cNvPicPr>
            <a:picLocks noChangeAspect="1"/>
          </p:cNvPicPr>
          <p:nvPr/>
        </p:nvPicPr>
        <p:blipFill rotWithShape="1">
          <a:blip r:embed="rId2"/>
          <a:srcRect l="3599" t="3440" r="1841" b="9040"/>
          <a:stretch/>
        </p:blipFill>
        <p:spPr>
          <a:xfrm>
            <a:off x="4935985" y="142195"/>
            <a:ext cx="7256016" cy="6715805"/>
          </a:xfrm>
          <a:prstGeom prst="rect">
            <a:avLst/>
          </a:prstGeom>
        </p:spPr>
      </p:pic>
      <p:sp>
        <p:nvSpPr>
          <p:cNvPr id="3" name="Oval 2">
            <a:extLst>
              <a:ext uri="{FF2B5EF4-FFF2-40B4-BE49-F238E27FC236}">
                <a16:creationId xmlns:a16="http://schemas.microsoft.com/office/drawing/2014/main" id="{699AC816-91C0-2EB4-6DEC-F2EA8A4FB09D}"/>
              </a:ext>
            </a:extLst>
          </p:cNvPr>
          <p:cNvSpPr/>
          <p:nvPr/>
        </p:nvSpPr>
        <p:spPr>
          <a:xfrm>
            <a:off x="2059620" y="1059405"/>
            <a:ext cx="1038687" cy="1038687"/>
          </a:xfrm>
          <a:prstGeom prst="ellipse">
            <a:avLst/>
          </a:prstGeom>
          <a:solidFill>
            <a:srgbClr val="FFD966">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20006CD9-7E73-8544-B3EC-0AE50791B1C2}"/>
              </a:ext>
            </a:extLst>
          </p:cNvPr>
          <p:cNvSpPr/>
          <p:nvPr/>
        </p:nvSpPr>
        <p:spPr>
          <a:xfrm>
            <a:off x="793068" y="2451806"/>
            <a:ext cx="3987873" cy="3647152"/>
          </a:xfrm>
          <a:prstGeom prst="rect">
            <a:avLst/>
          </a:prstGeom>
        </p:spPr>
        <p:txBody>
          <a:bodyPr wrap="square">
            <a:spAutoFit/>
          </a:bodyPr>
          <a:lstStyle/>
          <a:p>
            <a:pPr algn="ctr" rtl="1">
              <a:lnSpc>
                <a:spcPct val="250000"/>
              </a:lnSpc>
            </a:pPr>
            <a:r>
              <a:rPr lang="fa-IR" sz="2400" dirty="0">
                <a:cs typeface="B Titr" panose="00000700000000000000" pitchFamily="2" charset="-78"/>
              </a:rPr>
              <a:t>پاورپوینت زندگینامه شهید باهنر</a:t>
            </a:r>
          </a:p>
          <a:p>
            <a:pPr algn="ctr" rtl="1">
              <a:lnSpc>
                <a:spcPct val="250000"/>
              </a:lnSpc>
            </a:pPr>
            <a:r>
              <a:rPr lang="fa-IR" sz="2400" dirty="0">
                <a:cs typeface="B Titr" panose="00000700000000000000" pitchFamily="2" charset="-78"/>
              </a:rPr>
              <a:t>نام پژوهشگر: محمد جواد عزیزپناه   </a:t>
            </a:r>
            <a:endParaRPr lang="en-US" sz="2400" dirty="0">
              <a:cs typeface="B Titr" panose="00000700000000000000" pitchFamily="2" charset="-78"/>
            </a:endParaRPr>
          </a:p>
          <a:p>
            <a:pPr algn="ctr" rtl="1">
              <a:lnSpc>
                <a:spcPct val="250000"/>
              </a:lnSpc>
            </a:pPr>
            <a:r>
              <a:rPr lang="fa-IR" sz="2400" dirty="0">
                <a:cs typeface="B Titr" panose="00000700000000000000" pitchFamily="2" charset="-78"/>
              </a:rPr>
              <a:t>استاد راهنما: علیرضا عزیزی </a:t>
            </a:r>
          </a:p>
          <a:p>
            <a:pPr algn="ctr" rtl="1">
              <a:lnSpc>
                <a:spcPct val="250000"/>
              </a:lnSpc>
            </a:pPr>
            <a:r>
              <a:rPr lang="fa-IR" sz="2400" dirty="0">
                <a:cs typeface="B Titr" panose="00000700000000000000" pitchFamily="2" charset="-78"/>
              </a:rPr>
              <a:t>تاریخ ارائه:</a:t>
            </a:r>
            <a:r>
              <a:rPr lang="en-US" sz="2400" dirty="0">
                <a:cs typeface="B Titr" panose="00000700000000000000" pitchFamily="2" charset="-78"/>
              </a:rPr>
              <a:t> </a:t>
            </a:r>
            <a:r>
              <a:rPr lang="fa-IR" sz="2400" dirty="0">
                <a:cs typeface="B Titr" panose="00000700000000000000" pitchFamily="2" charset="-78"/>
              </a:rPr>
              <a:t> تابستان ..........</a:t>
            </a:r>
          </a:p>
        </p:txBody>
      </p:sp>
      <p:pic>
        <p:nvPicPr>
          <p:cNvPr id="6" name="Graphic 5">
            <a:extLst>
              <a:ext uri="{FF2B5EF4-FFF2-40B4-BE49-F238E27FC236}">
                <a16:creationId xmlns:a16="http://schemas.microsoft.com/office/drawing/2014/main" id="{7EDA896D-187D-C144-15FC-B34176ABD8B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255071" y="630714"/>
            <a:ext cx="1063866" cy="1840053"/>
          </a:xfrm>
          <a:prstGeom prst="rect">
            <a:avLst/>
          </a:prstGeom>
        </p:spPr>
      </p:pic>
    </p:spTree>
    <p:extLst>
      <p:ext uri="{BB962C8B-B14F-4D97-AF65-F5344CB8AC3E}">
        <p14:creationId xmlns:p14="http://schemas.microsoft.com/office/powerpoint/2010/main" val="33391093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642606" y="2523994"/>
            <a:ext cx="1993565" cy="1993565"/>
          </a:xfrm>
          <a:prstGeom prst="rect">
            <a:avLst/>
          </a:prstGeom>
        </p:spPr>
      </p:pic>
      <p:pic>
        <p:nvPicPr>
          <p:cNvPr id="6" name="Picture 5"/>
          <p:cNvPicPr>
            <a:picLocks noChangeAspect="1"/>
          </p:cNvPicPr>
          <p:nvPr/>
        </p:nvPicPr>
        <p:blipFill>
          <a:blip r:embed="rId3"/>
          <a:stretch>
            <a:fillRect/>
          </a:stretch>
        </p:blipFill>
        <p:spPr>
          <a:xfrm rot="21055023">
            <a:off x="3029649" y="3846107"/>
            <a:ext cx="2522432" cy="2179827"/>
          </a:xfrm>
          <a:prstGeom prst="rect">
            <a:avLst/>
          </a:prstGeom>
        </p:spPr>
      </p:pic>
      <p:pic>
        <p:nvPicPr>
          <p:cNvPr id="5" name="Picture 4"/>
          <p:cNvPicPr>
            <a:picLocks noChangeAspect="1"/>
          </p:cNvPicPr>
          <p:nvPr/>
        </p:nvPicPr>
        <p:blipFill>
          <a:blip r:embed="rId4"/>
          <a:stretch>
            <a:fillRect/>
          </a:stretch>
        </p:blipFill>
        <p:spPr>
          <a:xfrm rot="406050">
            <a:off x="9146408" y="4471453"/>
            <a:ext cx="1698524" cy="1462458"/>
          </a:xfrm>
          <a:prstGeom prst="rect">
            <a:avLst/>
          </a:prstGeom>
        </p:spPr>
      </p:pic>
      <p:sp>
        <p:nvSpPr>
          <p:cNvPr id="2" name="TextBox 1">
            <a:extLst>
              <a:ext uri="{FF2B5EF4-FFF2-40B4-BE49-F238E27FC236}">
                <a16:creationId xmlns:a16="http://schemas.microsoft.com/office/drawing/2014/main" id="{4971BB44-ABF9-D6E6-A09E-3EBECF5366C7}"/>
              </a:ext>
            </a:extLst>
          </p:cNvPr>
          <p:cNvSpPr txBox="1"/>
          <p:nvPr/>
        </p:nvSpPr>
        <p:spPr>
          <a:xfrm>
            <a:off x="5996048" y="145892"/>
            <a:ext cx="5762171" cy="400110"/>
          </a:xfrm>
          <a:prstGeom prst="rect">
            <a:avLst/>
          </a:prstGeom>
          <a:noFill/>
        </p:spPr>
        <p:txBody>
          <a:bodyPr wrap="square" rtlCol="0">
            <a:spAutoFit/>
          </a:bodyPr>
          <a:lstStyle/>
          <a:p>
            <a:pPr algn="r" rtl="1"/>
            <a:r>
              <a:rPr lang="fa-IR" sz="2000" b="1" dirty="0">
                <a:cs typeface="B Titr" panose="00000700000000000000" pitchFamily="2" charset="-78"/>
              </a:rPr>
              <a:t>فعالیت‌های قبل انقلاب</a:t>
            </a:r>
          </a:p>
        </p:txBody>
      </p:sp>
      <p:sp>
        <p:nvSpPr>
          <p:cNvPr id="3" name="Rectangle 2"/>
          <p:cNvSpPr/>
          <p:nvPr/>
        </p:nvSpPr>
        <p:spPr>
          <a:xfrm>
            <a:off x="319615" y="673264"/>
            <a:ext cx="11352866" cy="1754326"/>
          </a:xfrm>
          <a:prstGeom prst="rect">
            <a:avLst/>
          </a:prstGeom>
        </p:spPr>
        <p:txBody>
          <a:bodyPr wrap="square">
            <a:spAutoFit/>
          </a:bodyPr>
          <a:lstStyle/>
          <a:p>
            <a:pPr algn="justLow" rtl="1">
              <a:lnSpc>
                <a:spcPct val="200000"/>
              </a:lnSpc>
            </a:pPr>
            <a:r>
              <a:rPr lang="fa-IR" b="1" dirty="0">
                <a:cs typeface="B Nazanin" panose="00000400000000000000" pitchFamily="2" charset="-78"/>
              </a:rPr>
              <a:t>محمد جواد باهنر که در سال ۳۷ جهت انجام سفر تبلیغی به آبادان عزیمت کرده بود به مناسبت تقارن به رسمیت شناختن دولت اسرائیل توسط دولت ایران به صورت دو فاکتو حمله شدید و سختی به این مسئله نمود و پس از پایان سخنرانی توسط شهربانی دستگیر شد و این اولین برخورد او با رژیم پهلوی بود.</a:t>
            </a:r>
            <a:endParaRPr lang="en-US" b="1" dirty="0">
              <a:cs typeface="B Nazanin" panose="00000400000000000000" pitchFamily="2" charset="-78"/>
            </a:endParaRPr>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1181203">
            <a:off x="1288713" y="2779898"/>
            <a:ext cx="2609457" cy="3475322"/>
          </a:xfrm>
          <a:prstGeom prst="rect">
            <a:avLst/>
          </a:prstGeom>
        </p:spPr>
      </p:pic>
      <p:pic>
        <p:nvPicPr>
          <p:cNvPr id="7" name="Picture 6"/>
          <p:cNvPicPr>
            <a:picLocks noChangeAspect="1"/>
          </p:cNvPicPr>
          <p:nvPr/>
        </p:nvPicPr>
        <p:blipFill>
          <a:blip r:embed="rId6"/>
          <a:stretch>
            <a:fillRect/>
          </a:stretch>
        </p:blipFill>
        <p:spPr>
          <a:xfrm rot="21129712">
            <a:off x="4817446" y="2151411"/>
            <a:ext cx="5117127" cy="3918867"/>
          </a:xfrm>
          <a:prstGeom prst="rect">
            <a:avLst/>
          </a:prstGeom>
        </p:spPr>
      </p:pic>
    </p:spTree>
    <p:extLst>
      <p:ext uri="{BB962C8B-B14F-4D97-AF65-F5344CB8AC3E}">
        <p14:creationId xmlns:p14="http://schemas.microsoft.com/office/powerpoint/2010/main" val="33123280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4002483" y="4282362"/>
            <a:ext cx="1993565" cy="1993565"/>
          </a:xfrm>
          <a:prstGeom prst="rect">
            <a:avLst/>
          </a:prstGeom>
        </p:spPr>
      </p:pic>
      <p:sp>
        <p:nvSpPr>
          <p:cNvPr id="5" name="Oval 4"/>
          <p:cNvSpPr/>
          <p:nvPr/>
        </p:nvSpPr>
        <p:spPr>
          <a:xfrm>
            <a:off x="1063439" y="867973"/>
            <a:ext cx="1707801" cy="1707801"/>
          </a:xfrm>
          <a:prstGeom prst="ellipse">
            <a:avLst/>
          </a:prstGeom>
          <a:solidFill>
            <a:schemeClr val="accent4">
              <a:lumMod val="60000"/>
              <a:lumOff val="4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TextBox 1">
            <a:extLst>
              <a:ext uri="{FF2B5EF4-FFF2-40B4-BE49-F238E27FC236}">
                <a16:creationId xmlns:a16="http://schemas.microsoft.com/office/drawing/2014/main" id="{4971BB44-ABF9-D6E6-A09E-3EBECF5366C7}"/>
              </a:ext>
            </a:extLst>
          </p:cNvPr>
          <p:cNvSpPr txBox="1"/>
          <p:nvPr/>
        </p:nvSpPr>
        <p:spPr>
          <a:xfrm>
            <a:off x="5996048" y="145892"/>
            <a:ext cx="5762171" cy="400110"/>
          </a:xfrm>
          <a:prstGeom prst="rect">
            <a:avLst/>
          </a:prstGeom>
          <a:noFill/>
        </p:spPr>
        <p:txBody>
          <a:bodyPr wrap="square" rtlCol="0">
            <a:spAutoFit/>
          </a:bodyPr>
          <a:lstStyle/>
          <a:p>
            <a:pPr algn="r" rtl="1"/>
            <a:r>
              <a:rPr lang="fa-IR" sz="2000" b="1" dirty="0">
                <a:cs typeface="B Titr" panose="00000700000000000000" pitchFamily="2" charset="-78"/>
              </a:rPr>
              <a:t>فعالیت‌های قبل انقلاب</a:t>
            </a:r>
          </a:p>
        </p:txBody>
      </p:sp>
      <p:sp>
        <p:nvSpPr>
          <p:cNvPr id="3" name="Rectangle 2"/>
          <p:cNvSpPr/>
          <p:nvPr/>
        </p:nvSpPr>
        <p:spPr>
          <a:xfrm>
            <a:off x="6985262" y="1009463"/>
            <a:ext cx="4726122" cy="5009064"/>
          </a:xfrm>
          <a:prstGeom prst="rect">
            <a:avLst/>
          </a:prstGeom>
        </p:spPr>
        <p:txBody>
          <a:bodyPr wrap="square">
            <a:spAutoFit/>
          </a:bodyPr>
          <a:lstStyle/>
          <a:p>
            <a:pPr algn="justLow" rtl="1">
              <a:lnSpc>
                <a:spcPct val="200000"/>
              </a:lnSpc>
            </a:pPr>
            <a:r>
              <a:rPr lang="fa-IR" b="1" dirty="0">
                <a:cs typeface="B Nazanin" panose="00000400000000000000" pitchFamily="2" charset="-78"/>
              </a:rPr>
              <a:t>در اسفند ماه ۱۳۴۲ پس از ایراد سخنرانی‌هایی در مساجد به مناسبت سالگرد حادثه فیضیه دستگیر شد و پس از آن شش بار به زندان‌های کوتاه مدت محکوم شد و از سال ۱۳۵۰ اجازه سخنرانی نداشت. وی در کنار تدریس به تألیف کتب درسی پرداخت و حدود سی کتاب و جزوه تعلیمات دینی را برای تدریس از دوره ابتدایی تا دانشگاه تألیف کرد، همچنین همزمان فعالیت‌های اجتماعی خود را نیز ادامه داد و در تأسیس دفتر نشر فرهنگ اسلامی، کانون توحید و مدرسه رفاه نقش مؤثری داشت</a:t>
            </a:r>
            <a:endParaRPr lang="en-US" b="1" dirty="0">
              <a:cs typeface="B Nazanin" panose="00000400000000000000" pitchFamily="2" charset="-78"/>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4243" y="1334172"/>
            <a:ext cx="3800438" cy="4359646"/>
          </a:xfrm>
          <a:prstGeom prst="rect">
            <a:avLst/>
          </a:prstGeom>
        </p:spPr>
      </p:pic>
    </p:spTree>
    <p:extLst>
      <p:ext uri="{BB962C8B-B14F-4D97-AF65-F5344CB8AC3E}">
        <p14:creationId xmlns:p14="http://schemas.microsoft.com/office/powerpoint/2010/main" val="40595090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775634" y="3123569"/>
            <a:ext cx="2828789" cy="2725148"/>
          </a:xfrm>
          <a:prstGeom prst="rect">
            <a:avLst/>
          </a:prstGeom>
        </p:spPr>
      </p:pic>
      <p:pic>
        <p:nvPicPr>
          <p:cNvPr id="5" name="Picture 4"/>
          <p:cNvPicPr>
            <a:picLocks noChangeAspect="1"/>
          </p:cNvPicPr>
          <p:nvPr/>
        </p:nvPicPr>
        <p:blipFill>
          <a:blip r:embed="rId3"/>
          <a:stretch>
            <a:fillRect/>
          </a:stretch>
        </p:blipFill>
        <p:spPr>
          <a:xfrm>
            <a:off x="3835576" y="3855152"/>
            <a:ext cx="1999661" cy="1993565"/>
          </a:xfrm>
          <a:prstGeom prst="rect">
            <a:avLst/>
          </a:prstGeom>
        </p:spPr>
      </p:pic>
      <p:sp>
        <p:nvSpPr>
          <p:cNvPr id="2" name="TextBox 1">
            <a:extLst>
              <a:ext uri="{FF2B5EF4-FFF2-40B4-BE49-F238E27FC236}">
                <a16:creationId xmlns:a16="http://schemas.microsoft.com/office/drawing/2014/main" id="{4971BB44-ABF9-D6E6-A09E-3EBECF5366C7}"/>
              </a:ext>
            </a:extLst>
          </p:cNvPr>
          <p:cNvSpPr txBox="1"/>
          <p:nvPr/>
        </p:nvSpPr>
        <p:spPr>
          <a:xfrm>
            <a:off x="6241145" y="174172"/>
            <a:ext cx="5762171" cy="400110"/>
          </a:xfrm>
          <a:prstGeom prst="rect">
            <a:avLst/>
          </a:prstGeom>
          <a:noFill/>
        </p:spPr>
        <p:txBody>
          <a:bodyPr wrap="square" rtlCol="0">
            <a:spAutoFit/>
          </a:bodyPr>
          <a:lstStyle/>
          <a:p>
            <a:pPr algn="r" rtl="1"/>
            <a:r>
              <a:rPr lang="fa-IR" sz="2000" b="1" dirty="0">
                <a:cs typeface="B Titr" panose="00000700000000000000" pitchFamily="2" charset="-78"/>
              </a:rPr>
              <a:t>فعالیت‌های پس از انقلاب</a:t>
            </a:r>
          </a:p>
        </p:txBody>
      </p:sp>
      <p:sp>
        <p:nvSpPr>
          <p:cNvPr id="3" name="Rectangle 2"/>
          <p:cNvSpPr/>
          <p:nvPr/>
        </p:nvSpPr>
        <p:spPr>
          <a:xfrm>
            <a:off x="3400023" y="712071"/>
            <a:ext cx="8491471" cy="2862322"/>
          </a:xfrm>
          <a:prstGeom prst="rect">
            <a:avLst/>
          </a:prstGeom>
        </p:spPr>
        <p:txBody>
          <a:bodyPr wrap="square">
            <a:spAutoFit/>
          </a:bodyPr>
          <a:lstStyle/>
          <a:p>
            <a:pPr marL="285750" indent="-285750" algn="justLow" rtl="1">
              <a:lnSpc>
                <a:spcPct val="200000"/>
              </a:lnSpc>
              <a:buFont typeface="Wingdings" panose="05000000000000000000" pitchFamily="2" charset="2"/>
              <a:buChar char="§"/>
            </a:pPr>
            <a:r>
              <a:rPr lang="fa-IR" b="1" dirty="0">
                <a:cs typeface="B Nazanin" panose="00000400000000000000" pitchFamily="2" charset="-78"/>
              </a:rPr>
              <a:t>عضو گروه مأمور بازگشایی مدارس و تطبیق وضع آموزش و پرورش با مقتضیات پیروزی انقلاب اسلامی</a:t>
            </a:r>
          </a:p>
          <a:p>
            <a:pPr marL="285750" indent="-285750" algn="justLow" rtl="1">
              <a:lnSpc>
                <a:spcPct val="200000"/>
              </a:lnSpc>
              <a:buFont typeface="Wingdings" panose="05000000000000000000" pitchFamily="2" charset="2"/>
              <a:buChar char="§"/>
            </a:pPr>
            <a:r>
              <a:rPr lang="fa-IR" b="1" dirty="0">
                <a:cs typeface="B Nazanin" panose="00000400000000000000" pitchFamily="2" charset="-78"/>
              </a:rPr>
              <a:t>همکاری با سید محمد حسینی بهشتی و چند نفر از روحانیان مبارز در تأسیس حزب جمهوری اسلامی</a:t>
            </a:r>
          </a:p>
          <a:p>
            <a:pPr marL="285750" indent="-285750" algn="justLow" rtl="1">
              <a:lnSpc>
                <a:spcPct val="200000"/>
              </a:lnSpc>
              <a:buFont typeface="Wingdings" panose="05000000000000000000" pitchFamily="2" charset="2"/>
              <a:buChar char="§"/>
            </a:pPr>
            <a:r>
              <a:rPr lang="fa-IR" b="1" dirty="0">
                <a:cs typeface="B Nazanin" panose="00000400000000000000" pitchFamily="2" charset="-78"/>
              </a:rPr>
              <a:t>دبیر کلی حزب جمهوری اسلامی پس از شهادت آیت الله بهشتی در انفجار دفتر حزب جمهوری اسلامی</a:t>
            </a:r>
          </a:p>
          <a:p>
            <a:pPr marL="285750" indent="-285750" algn="justLow" rtl="1">
              <a:lnSpc>
                <a:spcPct val="200000"/>
              </a:lnSpc>
              <a:buFont typeface="Wingdings" panose="05000000000000000000" pitchFamily="2" charset="2"/>
              <a:buChar char="§"/>
            </a:pPr>
            <a:r>
              <a:rPr lang="fa-IR" b="1" dirty="0">
                <a:cs typeface="B Nazanin" panose="00000400000000000000" pitchFamily="2" charset="-78"/>
              </a:rPr>
              <a:t>عضو ستاد انقلاب فرهنگی</a:t>
            </a:r>
          </a:p>
          <a:p>
            <a:pPr marL="285750" indent="-285750" algn="justLow" rtl="1">
              <a:lnSpc>
                <a:spcPct val="200000"/>
              </a:lnSpc>
              <a:buFont typeface="Wingdings" panose="05000000000000000000" pitchFamily="2" charset="2"/>
              <a:buChar char="§"/>
            </a:pPr>
            <a:r>
              <a:rPr lang="fa-IR" b="1" dirty="0">
                <a:cs typeface="B Nazanin" panose="00000400000000000000" pitchFamily="2" charset="-78"/>
              </a:rPr>
              <a:t>نماینده مردم کرمان در مجلس خبرگان قانون اساسی</a:t>
            </a:r>
            <a:endParaRPr lang="en-US" b="1" dirty="0">
              <a:cs typeface="B Nazanin" panose="00000400000000000000" pitchFamily="2" charset="-78"/>
            </a:endParaRPr>
          </a:p>
        </p:txBody>
      </p:sp>
      <p:pic>
        <p:nvPicPr>
          <p:cNvPr id="4" name="Picture 3"/>
          <p:cNvPicPr>
            <a:picLocks noChangeAspect="1"/>
          </p:cNvPicPr>
          <p:nvPr/>
        </p:nvPicPr>
        <p:blipFill rotWithShape="1">
          <a:blip r:embed="rId4"/>
          <a:srcRect l="12377" t="2419" r="4634" b="10578"/>
          <a:stretch/>
        </p:blipFill>
        <p:spPr>
          <a:xfrm rot="20872559">
            <a:off x="2381588" y="2640671"/>
            <a:ext cx="2426363" cy="3828331"/>
          </a:xfrm>
          <a:prstGeom prst="rect">
            <a:avLst/>
          </a:prstGeom>
        </p:spPr>
      </p:pic>
    </p:spTree>
    <p:extLst>
      <p:ext uri="{BB962C8B-B14F-4D97-AF65-F5344CB8AC3E}">
        <p14:creationId xmlns:p14="http://schemas.microsoft.com/office/powerpoint/2010/main" val="37599133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rot="1002256">
            <a:off x="911779" y="3861980"/>
            <a:ext cx="2499577" cy="2328874"/>
          </a:xfrm>
          <a:prstGeom prst="rect">
            <a:avLst/>
          </a:prstGeom>
        </p:spPr>
      </p:pic>
      <p:pic>
        <p:nvPicPr>
          <p:cNvPr id="7" name="Picture 6"/>
          <p:cNvPicPr>
            <a:picLocks noChangeAspect="1"/>
          </p:cNvPicPr>
          <p:nvPr/>
        </p:nvPicPr>
        <p:blipFill>
          <a:blip r:embed="rId3"/>
          <a:stretch>
            <a:fillRect/>
          </a:stretch>
        </p:blipFill>
        <p:spPr>
          <a:xfrm>
            <a:off x="10277998" y="1061487"/>
            <a:ext cx="1725318" cy="1725318"/>
          </a:xfrm>
          <a:prstGeom prst="rect">
            <a:avLst/>
          </a:prstGeom>
        </p:spPr>
      </p:pic>
      <p:pic>
        <p:nvPicPr>
          <p:cNvPr id="3" name="Picture 2"/>
          <p:cNvPicPr>
            <a:picLocks noChangeAspect="1"/>
          </p:cNvPicPr>
          <p:nvPr/>
        </p:nvPicPr>
        <p:blipFill>
          <a:blip r:embed="rId4"/>
          <a:stretch>
            <a:fillRect/>
          </a:stretch>
        </p:blipFill>
        <p:spPr>
          <a:xfrm>
            <a:off x="6241145" y="4586887"/>
            <a:ext cx="1993565" cy="1993565"/>
          </a:xfrm>
          <a:prstGeom prst="rect">
            <a:avLst/>
          </a:prstGeom>
        </p:spPr>
      </p:pic>
      <p:sp>
        <p:nvSpPr>
          <p:cNvPr id="2" name="TextBox 1">
            <a:extLst>
              <a:ext uri="{FF2B5EF4-FFF2-40B4-BE49-F238E27FC236}">
                <a16:creationId xmlns:a16="http://schemas.microsoft.com/office/drawing/2014/main" id="{4971BB44-ABF9-D6E6-A09E-3EBECF5366C7}"/>
              </a:ext>
            </a:extLst>
          </p:cNvPr>
          <p:cNvSpPr txBox="1"/>
          <p:nvPr/>
        </p:nvSpPr>
        <p:spPr>
          <a:xfrm>
            <a:off x="6241145" y="174172"/>
            <a:ext cx="5762171" cy="400110"/>
          </a:xfrm>
          <a:prstGeom prst="rect">
            <a:avLst/>
          </a:prstGeom>
          <a:noFill/>
        </p:spPr>
        <p:txBody>
          <a:bodyPr wrap="square" rtlCol="0">
            <a:spAutoFit/>
          </a:bodyPr>
          <a:lstStyle/>
          <a:p>
            <a:pPr algn="r" rtl="1"/>
            <a:r>
              <a:rPr lang="fa-IR" sz="2000" b="1" dirty="0">
                <a:cs typeface="B Titr" panose="00000700000000000000" pitchFamily="2" charset="-78"/>
              </a:rPr>
              <a:t>فعالیت‌های پس از انقلاب</a:t>
            </a:r>
          </a:p>
        </p:txBody>
      </p:sp>
      <p:sp>
        <p:nvSpPr>
          <p:cNvPr id="4" name="Rectangle 1"/>
          <p:cNvSpPr>
            <a:spLocks noChangeArrowheads="1"/>
          </p:cNvSpPr>
          <p:nvPr/>
        </p:nvSpPr>
        <p:spPr bwMode="auto">
          <a:xfrm>
            <a:off x="244697" y="574282"/>
            <a:ext cx="7225255"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marR="0" lvl="0" indent="-285750" algn="r" defTabSz="914400" rtl="1" eaLnBrk="0" fontAlgn="base" latinLnBrk="0" hangingPunct="0">
              <a:lnSpc>
                <a:spcPct val="200000"/>
              </a:lnSpc>
              <a:spcBef>
                <a:spcPct val="0"/>
              </a:spcBef>
              <a:spcAft>
                <a:spcPct val="0"/>
              </a:spcAft>
              <a:buClrTx/>
              <a:buSzTx/>
              <a:buFont typeface="Wingdings" panose="05000000000000000000" pitchFamily="2" charset="2"/>
              <a:buChar char="§"/>
              <a:tabLst/>
            </a:pPr>
            <a:r>
              <a:rPr kumimoji="0" lang="ar-SA"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مشارکت در تشکیل</a:t>
            </a:r>
            <a:r>
              <a:rPr kumimoji="0" lang="en-US"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 </a:t>
            </a:r>
            <a:r>
              <a:rPr kumimoji="0" lang="ar-SA"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نهضت سوادآموزی</a:t>
            </a:r>
            <a:endParaRPr kumimoji="0" lang="en-US"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endParaRPr>
          </a:p>
          <a:p>
            <a:pPr marL="285750" marR="0" lvl="0" indent="-285750" algn="r" defTabSz="914400" rtl="1" eaLnBrk="0" fontAlgn="base" latinLnBrk="0" hangingPunct="0">
              <a:lnSpc>
                <a:spcPct val="200000"/>
              </a:lnSpc>
              <a:spcBef>
                <a:spcPct val="0"/>
              </a:spcBef>
              <a:spcAft>
                <a:spcPct val="0"/>
              </a:spcAft>
              <a:buClrTx/>
              <a:buSzTx/>
              <a:buFont typeface="Wingdings" panose="05000000000000000000" pitchFamily="2" charset="2"/>
              <a:buChar char="§"/>
              <a:tabLst/>
            </a:pPr>
            <a:r>
              <a:rPr kumimoji="0" lang="ar-SA"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مشارکت در بنیانگذاری فعالیت‌های موسوم به «امور تربیتی» (با همکاری</a:t>
            </a:r>
            <a:r>
              <a:rPr kumimoji="0" lang="en-US"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 </a:t>
            </a:r>
            <a:r>
              <a:rPr kumimoji="0" lang="ar-SA"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شهید رجایی</a:t>
            </a:r>
            <a:r>
              <a:rPr kumimoji="0" lang="fa-IR"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a:t>
            </a:r>
            <a:r>
              <a:rPr kumimoji="0" lang="en-US"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 </a:t>
            </a:r>
          </a:p>
          <a:p>
            <a:pPr marL="285750" marR="0" lvl="0" indent="-285750" algn="r" defTabSz="914400" rtl="1" eaLnBrk="0" fontAlgn="base" latinLnBrk="0" hangingPunct="0">
              <a:lnSpc>
                <a:spcPct val="200000"/>
              </a:lnSpc>
              <a:spcBef>
                <a:spcPct val="0"/>
              </a:spcBef>
              <a:spcAft>
                <a:spcPct val="0"/>
              </a:spcAft>
              <a:buClrTx/>
              <a:buSzTx/>
              <a:buFont typeface="Wingdings" panose="05000000000000000000" pitchFamily="2" charset="2"/>
              <a:buChar char="§"/>
              <a:tabLst/>
            </a:pPr>
            <a:r>
              <a:rPr kumimoji="0" lang="ar-SA"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نماینده مردم تهران در اولین دوره</a:t>
            </a:r>
            <a:r>
              <a:rPr kumimoji="0" lang="en-US"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 </a:t>
            </a:r>
            <a:r>
              <a:rPr kumimoji="0" lang="ar-SA"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مجلس شورای اسلامی</a:t>
            </a:r>
            <a:endParaRPr kumimoji="0" lang="en-US"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endParaRPr>
          </a:p>
          <a:p>
            <a:pPr marL="285750" marR="0" lvl="0" indent="-285750" algn="r" defTabSz="914400" rtl="1" eaLnBrk="0" fontAlgn="base" latinLnBrk="0" hangingPunct="0">
              <a:lnSpc>
                <a:spcPct val="200000"/>
              </a:lnSpc>
              <a:spcBef>
                <a:spcPct val="0"/>
              </a:spcBef>
              <a:spcAft>
                <a:spcPct val="0"/>
              </a:spcAft>
              <a:buClrTx/>
              <a:buSzTx/>
              <a:buFont typeface="Wingdings" panose="05000000000000000000" pitchFamily="2" charset="2"/>
              <a:buChar char="§"/>
              <a:tabLst/>
            </a:pPr>
            <a:r>
              <a:rPr kumimoji="0" lang="ar-SA"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وزیر آموزش و پرورش در کابینه محمدعلی رجایی</a:t>
            </a:r>
            <a:r>
              <a:rPr kumimoji="0" lang="en-US"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 </a:t>
            </a:r>
          </a:p>
          <a:p>
            <a:pPr marL="285750" marR="0" lvl="0" indent="-285750" algn="r" defTabSz="914400" rtl="1" eaLnBrk="0" fontAlgn="base" latinLnBrk="0" hangingPunct="0">
              <a:lnSpc>
                <a:spcPct val="200000"/>
              </a:lnSpc>
              <a:spcBef>
                <a:spcPct val="0"/>
              </a:spcBef>
              <a:spcAft>
                <a:spcPct val="0"/>
              </a:spcAft>
              <a:buClrTx/>
              <a:buSzTx/>
              <a:buFont typeface="Wingdings" panose="05000000000000000000" pitchFamily="2" charset="2"/>
              <a:buChar char="§"/>
              <a:tabLst/>
            </a:pPr>
            <a:r>
              <a:rPr kumimoji="0" lang="ar-SA"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آخرین سمت وی پیش از شهادت پست نخست‌وزیری در دولت محمدعلی رجایی</a:t>
            </a:r>
            <a:r>
              <a:rPr kumimoji="0" lang="en-US"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 </a:t>
            </a:r>
          </a:p>
        </p:txBody>
      </p:sp>
      <p:pic>
        <p:nvPicPr>
          <p:cNvPr id="5" name="Picture 4"/>
          <p:cNvPicPr>
            <a:picLocks noChangeAspect="1"/>
          </p:cNvPicPr>
          <p:nvPr/>
        </p:nvPicPr>
        <p:blipFill rotWithShape="1">
          <a:blip r:embed="rId5"/>
          <a:srcRect l="3920" r="7547" b="17532"/>
          <a:stretch/>
        </p:blipFill>
        <p:spPr>
          <a:xfrm>
            <a:off x="7626834" y="1924146"/>
            <a:ext cx="4018003" cy="4266708"/>
          </a:xfrm>
          <a:prstGeom prst="rect">
            <a:avLst/>
          </a:prstGeom>
        </p:spPr>
      </p:pic>
      <p:pic>
        <p:nvPicPr>
          <p:cNvPr id="6" name="Picture 5"/>
          <p:cNvPicPr>
            <a:picLocks noChangeAspect="1"/>
          </p:cNvPicPr>
          <p:nvPr/>
        </p:nvPicPr>
        <p:blipFill>
          <a:blip r:embed="rId6"/>
          <a:stretch>
            <a:fillRect/>
          </a:stretch>
        </p:blipFill>
        <p:spPr>
          <a:xfrm>
            <a:off x="2161568" y="3652874"/>
            <a:ext cx="4772422" cy="3017730"/>
          </a:xfrm>
          <a:prstGeom prst="rect">
            <a:avLst/>
          </a:prstGeom>
        </p:spPr>
      </p:pic>
    </p:spTree>
    <p:extLst>
      <p:ext uri="{BB962C8B-B14F-4D97-AF65-F5344CB8AC3E}">
        <p14:creationId xmlns:p14="http://schemas.microsoft.com/office/powerpoint/2010/main" val="37198605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971BB44-ABF9-D6E6-A09E-3EBECF5366C7}"/>
              </a:ext>
            </a:extLst>
          </p:cNvPr>
          <p:cNvSpPr txBox="1"/>
          <p:nvPr/>
        </p:nvSpPr>
        <p:spPr>
          <a:xfrm>
            <a:off x="3214541" y="174172"/>
            <a:ext cx="8788776" cy="400110"/>
          </a:xfrm>
          <a:prstGeom prst="rect">
            <a:avLst/>
          </a:prstGeom>
          <a:noFill/>
        </p:spPr>
        <p:txBody>
          <a:bodyPr wrap="square" rtlCol="0">
            <a:spAutoFit/>
          </a:bodyPr>
          <a:lstStyle/>
          <a:p>
            <a:pPr algn="r" rtl="1"/>
            <a:r>
              <a:rPr lang="fa-IR" sz="2000" b="1" dirty="0">
                <a:cs typeface="B Titr" panose="00000700000000000000" pitchFamily="2" charset="-78"/>
              </a:rPr>
              <a:t>فعالیت های فرهنگی ایشان در این دوران عبارت است از:</a:t>
            </a:r>
            <a:endParaRPr lang="fa-IR" sz="2000" b="1" dirty="0">
              <a:effectLst/>
              <a:cs typeface="B Titr" panose="00000700000000000000" pitchFamily="2" charset="-78"/>
            </a:endParaRPr>
          </a:p>
        </p:txBody>
      </p:sp>
      <p:sp>
        <p:nvSpPr>
          <p:cNvPr id="4" name="Rectangle 1"/>
          <p:cNvSpPr>
            <a:spLocks noChangeArrowheads="1"/>
          </p:cNvSpPr>
          <p:nvPr/>
        </p:nvSpPr>
        <p:spPr bwMode="auto">
          <a:xfrm>
            <a:off x="8203844" y="1397534"/>
            <a:ext cx="3799473"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r" rtl="1">
              <a:lnSpc>
                <a:spcPct val="200000"/>
              </a:lnSpc>
            </a:pPr>
            <a:r>
              <a:rPr lang="fa-IR" b="1" dirty="0">
                <a:cs typeface="B Nazanin" panose="00000400000000000000" pitchFamily="2" charset="-78"/>
              </a:rPr>
              <a:t>1- تاسیس دفتر نشر فرهنگ اسلامی</a:t>
            </a:r>
          </a:p>
          <a:p>
            <a:pPr algn="r" rtl="1">
              <a:lnSpc>
                <a:spcPct val="200000"/>
              </a:lnSpc>
            </a:pPr>
            <a:r>
              <a:rPr lang="fa-IR" b="1" dirty="0">
                <a:cs typeface="B Nazanin" panose="00000400000000000000" pitchFamily="2" charset="-78"/>
              </a:rPr>
              <a:t>2- تاسیس و راه اندازی مدرسه راهنمایی مفید</a:t>
            </a:r>
          </a:p>
          <a:p>
            <a:pPr algn="r" rtl="1">
              <a:lnSpc>
                <a:spcPct val="200000"/>
              </a:lnSpc>
            </a:pPr>
            <a:r>
              <a:rPr lang="fa-IR" b="1" dirty="0">
                <a:cs typeface="B Nazanin" panose="00000400000000000000" pitchFamily="2" charset="-78"/>
              </a:rPr>
              <a:t>3-تاسیس مکتب امیرالمومنین (ع)</a:t>
            </a:r>
          </a:p>
          <a:p>
            <a:pPr algn="r" rtl="1">
              <a:lnSpc>
                <a:spcPct val="200000"/>
              </a:lnSpc>
            </a:pPr>
            <a:r>
              <a:rPr lang="fa-IR" b="1" dirty="0">
                <a:cs typeface="B Nazanin" panose="00000400000000000000" pitchFamily="2" charset="-78"/>
              </a:rPr>
              <a:t>4-تاسیس و بنای کانون توحید</a:t>
            </a:r>
          </a:p>
          <a:p>
            <a:pPr algn="r" rtl="1">
              <a:lnSpc>
                <a:spcPct val="200000"/>
              </a:lnSpc>
            </a:pPr>
            <a:r>
              <a:rPr lang="fa-IR" b="1" dirty="0">
                <a:cs typeface="B Nazanin" panose="00000400000000000000" pitchFamily="2" charset="-78"/>
              </a:rPr>
              <a:t>5-راه اندازی و تاسیس مدرسه رفاه</a:t>
            </a:r>
            <a:endParaRPr lang="fa-IR" b="1" dirty="0">
              <a:effectLst/>
              <a:cs typeface="B Nazanin" panose="00000400000000000000" pitchFamily="2" charset="-78"/>
            </a:endParaRPr>
          </a:p>
        </p:txBody>
      </p:sp>
      <p:pic>
        <p:nvPicPr>
          <p:cNvPr id="3" name="Picture 2"/>
          <p:cNvPicPr>
            <a:picLocks noChangeAspect="1"/>
          </p:cNvPicPr>
          <p:nvPr/>
        </p:nvPicPr>
        <p:blipFill rotWithShape="1">
          <a:blip r:embed="rId2"/>
          <a:srcRect l="3599" t="3440" r="1841" b="9040"/>
          <a:stretch/>
        </p:blipFill>
        <p:spPr>
          <a:xfrm>
            <a:off x="600771" y="374227"/>
            <a:ext cx="6763023" cy="6259515"/>
          </a:xfrm>
          <a:prstGeom prst="rect">
            <a:avLst/>
          </a:prstGeom>
        </p:spPr>
      </p:pic>
    </p:spTree>
    <p:extLst>
      <p:ext uri="{BB962C8B-B14F-4D97-AF65-F5344CB8AC3E}">
        <p14:creationId xmlns:p14="http://schemas.microsoft.com/office/powerpoint/2010/main" val="9721926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rot="4020821">
            <a:off x="2515448" y="237282"/>
            <a:ext cx="3066554" cy="2956816"/>
          </a:xfrm>
          <a:prstGeom prst="rect">
            <a:avLst/>
          </a:prstGeom>
        </p:spPr>
      </p:pic>
      <p:pic>
        <p:nvPicPr>
          <p:cNvPr id="4" name="Picture 3"/>
          <p:cNvPicPr>
            <a:picLocks noChangeAspect="1"/>
          </p:cNvPicPr>
          <p:nvPr/>
        </p:nvPicPr>
        <p:blipFill>
          <a:blip r:embed="rId3"/>
          <a:stretch>
            <a:fillRect/>
          </a:stretch>
        </p:blipFill>
        <p:spPr>
          <a:xfrm>
            <a:off x="564702" y="3880560"/>
            <a:ext cx="2770926" cy="2762479"/>
          </a:xfrm>
          <a:prstGeom prst="rect">
            <a:avLst/>
          </a:prstGeom>
        </p:spPr>
      </p:pic>
      <p:sp>
        <p:nvSpPr>
          <p:cNvPr id="2" name="TextBox 1">
            <a:extLst>
              <a:ext uri="{FF2B5EF4-FFF2-40B4-BE49-F238E27FC236}">
                <a16:creationId xmlns:a16="http://schemas.microsoft.com/office/drawing/2014/main" id="{4971BB44-ABF9-D6E6-A09E-3EBECF5366C7}"/>
              </a:ext>
            </a:extLst>
          </p:cNvPr>
          <p:cNvSpPr txBox="1"/>
          <p:nvPr/>
        </p:nvSpPr>
        <p:spPr>
          <a:xfrm>
            <a:off x="6024328" y="164745"/>
            <a:ext cx="5762171" cy="400110"/>
          </a:xfrm>
          <a:prstGeom prst="rect">
            <a:avLst/>
          </a:prstGeom>
          <a:noFill/>
        </p:spPr>
        <p:txBody>
          <a:bodyPr wrap="square" rtlCol="0">
            <a:spAutoFit/>
          </a:bodyPr>
          <a:lstStyle/>
          <a:p>
            <a:pPr algn="r" rtl="1"/>
            <a:r>
              <a:rPr lang="fa-IR" sz="2000" b="1" dirty="0">
                <a:cs typeface="B Titr" panose="00000700000000000000" pitchFamily="2" charset="-78"/>
              </a:rPr>
              <a:t>تشکیل حزب جمهوری اسلامی</a:t>
            </a:r>
            <a:endParaRPr lang="fa-IR" sz="2000" b="1" dirty="0">
              <a:effectLst/>
              <a:cs typeface="B Titr" panose="00000700000000000000" pitchFamily="2" charset="-78"/>
            </a:endParaRPr>
          </a:p>
        </p:txBody>
      </p:sp>
      <p:sp>
        <p:nvSpPr>
          <p:cNvPr id="3" name="Rectangle 2"/>
          <p:cNvSpPr/>
          <p:nvPr/>
        </p:nvSpPr>
        <p:spPr>
          <a:xfrm>
            <a:off x="6413679" y="1304957"/>
            <a:ext cx="5540244" cy="5078313"/>
          </a:xfrm>
          <a:prstGeom prst="rect">
            <a:avLst/>
          </a:prstGeom>
        </p:spPr>
        <p:txBody>
          <a:bodyPr wrap="square">
            <a:spAutoFit/>
          </a:bodyPr>
          <a:lstStyle/>
          <a:p>
            <a:pPr lvl="0" algn="justLow" rtl="1" eaLnBrk="0" fontAlgn="base" hangingPunct="0">
              <a:lnSpc>
                <a:spcPct val="200000"/>
              </a:lnSpc>
              <a:spcBef>
                <a:spcPct val="0"/>
              </a:spcBef>
              <a:spcAft>
                <a:spcPct val="0"/>
              </a:spcAft>
            </a:pPr>
            <a:r>
              <a:rPr lang="fa-IR" b="1" dirty="0">
                <a:cs typeface="B Nazanin" panose="00000400000000000000" pitchFamily="2" charset="-78"/>
              </a:rPr>
              <a:t>در سال 1357، پس از آزادی از زندان شهید باهنر و شهید بهشتی، به همراه برخی شخصیت های دیگر نسبت به تشکیل حزب جمهوری اسلامی اقدام نمودند و مرامنامه و اساسنامه آن را تهیه کردند و بدینوسیله تشکیلات حزب جمهوری اسلامی رسماً فعالیت خود را آغاز کرد. نقش ایشان در حزب بسیار تعیین کننده بود و در همه کارها با وی مشورت می شد. پس از شهادت شهید بهشتی در فاجعه خونین انفجار دفتر مرکزی حزب در هفتم تیر ماه سال 60، شهید باهنر به دبیر کلی حزب جمهوری اسلامی انتخاب گردید و این مسئولیت را تا زمان پذیرش پست نخست وزیری به عهده داشت.</a:t>
            </a:r>
            <a:endParaRPr lang="en-US" altLang="en-US" b="1" dirty="0">
              <a:latin typeface="Arial" panose="020B0604020202020204" pitchFamily="34" charset="0"/>
              <a:cs typeface="B Nazanin" panose="00000400000000000000" pitchFamily="2" charset="-78"/>
            </a:endParaRPr>
          </a:p>
        </p:txBody>
      </p:sp>
      <p:pic>
        <p:nvPicPr>
          <p:cNvPr id="5" name="Picture 4"/>
          <p:cNvPicPr>
            <a:picLocks noChangeAspect="1"/>
          </p:cNvPicPr>
          <p:nvPr/>
        </p:nvPicPr>
        <p:blipFill rotWithShape="1">
          <a:blip r:embed="rId4"/>
          <a:srcRect l="365" b="12613"/>
          <a:stretch/>
        </p:blipFill>
        <p:spPr>
          <a:xfrm rot="20501719">
            <a:off x="696161" y="2037549"/>
            <a:ext cx="5144978" cy="2978249"/>
          </a:xfrm>
          <a:prstGeom prst="rect">
            <a:avLst/>
          </a:prstGeom>
        </p:spPr>
      </p:pic>
    </p:spTree>
    <p:extLst>
      <p:ext uri="{BB962C8B-B14F-4D97-AF65-F5344CB8AC3E}">
        <p14:creationId xmlns:p14="http://schemas.microsoft.com/office/powerpoint/2010/main" val="38696567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6761705" y="3975133"/>
            <a:ext cx="2828789" cy="2725148"/>
          </a:xfrm>
          <a:prstGeom prst="rect">
            <a:avLst/>
          </a:prstGeom>
        </p:spPr>
      </p:pic>
      <p:pic>
        <p:nvPicPr>
          <p:cNvPr id="6" name="Picture 5"/>
          <p:cNvPicPr>
            <a:picLocks noChangeAspect="1"/>
          </p:cNvPicPr>
          <p:nvPr/>
        </p:nvPicPr>
        <p:blipFill>
          <a:blip r:embed="rId3"/>
          <a:stretch>
            <a:fillRect/>
          </a:stretch>
        </p:blipFill>
        <p:spPr>
          <a:xfrm>
            <a:off x="2090895" y="4974963"/>
            <a:ext cx="1725318" cy="1725318"/>
          </a:xfrm>
          <a:prstGeom prst="rect">
            <a:avLst/>
          </a:prstGeom>
        </p:spPr>
      </p:pic>
      <p:pic>
        <p:nvPicPr>
          <p:cNvPr id="5" name="Picture 4"/>
          <p:cNvPicPr>
            <a:picLocks noChangeAspect="1"/>
          </p:cNvPicPr>
          <p:nvPr/>
        </p:nvPicPr>
        <p:blipFill>
          <a:blip r:embed="rId3"/>
          <a:stretch>
            <a:fillRect/>
          </a:stretch>
        </p:blipFill>
        <p:spPr>
          <a:xfrm>
            <a:off x="7744721" y="2452894"/>
            <a:ext cx="1725318" cy="1725318"/>
          </a:xfrm>
          <a:prstGeom prst="rect">
            <a:avLst/>
          </a:prstGeom>
        </p:spPr>
      </p:pic>
      <p:sp>
        <p:nvSpPr>
          <p:cNvPr id="2" name="TextBox 1">
            <a:extLst>
              <a:ext uri="{FF2B5EF4-FFF2-40B4-BE49-F238E27FC236}">
                <a16:creationId xmlns:a16="http://schemas.microsoft.com/office/drawing/2014/main" id="{4971BB44-ABF9-D6E6-A09E-3EBECF5366C7}"/>
              </a:ext>
            </a:extLst>
          </p:cNvPr>
          <p:cNvSpPr txBox="1"/>
          <p:nvPr/>
        </p:nvSpPr>
        <p:spPr>
          <a:xfrm>
            <a:off x="6024328" y="164745"/>
            <a:ext cx="5762171" cy="400110"/>
          </a:xfrm>
          <a:prstGeom prst="rect">
            <a:avLst/>
          </a:prstGeom>
          <a:noFill/>
        </p:spPr>
        <p:txBody>
          <a:bodyPr wrap="square" rtlCol="0">
            <a:spAutoFit/>
          </a:bodyPr>
          <a:lstStyle/>
          <a:p>
            <a:pPr algn="r" rtl="1"/>
            <a:r>
              <a:rPr lang="fa-IR" sz="2000" b="1" dirty="0">
                <a:cs typeface="B Titr" panose="00000700000000000000" pitchFamily="2" charset="-78"/>
              </a:rPr>
              <a:t>نخست وزیری</a:t>
            </a:r>
          </a:p>
        </p:txBody>
      </p:sp>
      <p:sp>
        <p:nvSpPr>
          <p:cNvPr id="4" name="Rectangle 1"/>
          <p:cNvSpPr>
            <a:spLocks noChangeArrowheads="1"/>
          </p:cNvSpPr>
          <p:nvPr/>
        </p:nvSpPr>
        <p:spPr bwMode="auto">
          <a:xfrm>
            <a:off x="264024" y="767817"/>
            <a:ext cx="11663952" cy="1685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ctr" rtl="1" eaLnBrk="0" fontAlgn="base" hangingPunct="0">
              <a:lnSpc>
                <a:spcPct val="200000"/>
              </a:lnSpc>
              <a:spcBef>
                <a:spcPct val="0"/>
              </a:spcBef>
              <a:spcAft>
                <a:spcPct val="0"/>
              </a:spcAft>
            </a:pPr>
            <a:r>
              <a:rPr lang="fa-IR" b="1" dirty="0">
                <a:cs typeface="B Nazanin" panose="00000400000000000000" pitchFamily="2" charset="-78"/>
              </a:rPr>
              <a:t>مجلس شورای اسلامی که بیشتر آن را اعضای حزب جمهوری اسلامی تشکیل می‌دادند، اولین شخصی که ابوالحسن بنی‌صدر برای نخست وزیری انتخاب کرده بود را نپذیرفت. در ۲۹ تیر ۱۳۵۹ طی یک سخنرانی امام خمینی (ره) اعلام کرد که: «این اشخاصی که انقلابی نیستند باید در راس وزارتخانه‌ها نباشند و آقای بنی صدر باید امثال این‌ها را معرفی به مجلس نکند و اگر کرد، مجلس رد بکند و هیچ اعتنایی نکند.»</a:t>
            </a:r>
            <a:endParaRPr kumimoji="0" lang="en-US"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40421" y="2931346"/>
            <a:ext cx="6400547" cy="3290483"/>
          </a:xfrm>
          <a:prstGeom prst="rect">
            <a:avLst/>
          </a:prstGeom>
        </p:spPr>
      </p:pic>
    </p:spTree>
    <p:extLst>
      <p:ext uri="{BB962C8B-B14F-4D97-AF65-F5344CB8AC3E}">
        <p14:creationId xmlns:p14="http://schemas.microsoft.com/office/powerpoint/2010/main" val="15015899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2271565" y="3827328"/>
            <a:ext cx="2828789" cy="2725148"/>
          </a:xfrm>
          <a:prstGeom prst="rect">
            <a:avLst/>
          </a:prstGeom>
        </p:spPr>
      </p:pic>
      <p:pic>
        <p:nvPicPr>
          <p:cNvPr id="7" name="Picture 6"/>
          <p:cNvPicPr>
            <a:picLocks noChangeAspect="1"/>
          </p:cNvPicPr>
          <p:nvPr/>
        </p:nvPicPr>
        <p:blipFill>
          <a:blip r:embed="rId3"/>
          <a:stretch>
            <a:fillRect/>
          </a:stretch>
        </p:blipFill>
        <p:spPr>
          <a:xfrm>
            <a:off x="120793" y="258142"/>
            <a:ext cx="2150772" cy="1864002"/>
          </a:xfrm>
          <a:prstGeom prst="rect">
            <a:avLst/>
          </a:prstGeom>
        </p:spPr>
      </p:pic>
      <p:sp>
        <p:nvSpPr>
          <p:cNvPr id="2" name="TextBox 1">
            <a:extLst>
              <a:ext uri="{FF2B5EF4-FFF2-40B4-BE49-F238E27FC236}">
                <a16:creationId xmlns:a16="http://schemas.microsoft.com/office/drawing/2014/main" id="{4971BB44-ABF9-D6E6-A09E-3EBECF5366C7}"/>
              </a:ext>
            </a:extLst>
          </p:cNvPr>
          <p:cNvSpPr txBox="1"/>
          <p:nvPr/>
        </p:nvSpPr>
        <p:spPr>
          <a:xfrm>
            <a:off x="6024328" y="164745"/>
            <a:ext cx="5762171" cy="400110"/>
          </a:xfrm>
          <a:prstGeom prst="rect">
            <a:avLst/>
          </a:prstGeom>
          <a:noFill/>
        </p:spPr>
        <p:txBody>
          <a:bodyPr wrap="square" rtlCol="0">
            <a:spAutoFit/>
          </a:bodyPr>
          <a:lstStyle/>
          <a:p>
            <a:pPr algn="r" rtl="1"/>
            <a:r>
              <a:rPr lang="fa-IR" sz="2000" b="1" dirty="0">
                <a:cs typeface="B Titr" panose="00000700000000000000" pitchFamily="2" charset="-78"/>
              </a:rPr>
              <a:t>نخست وزیری</a:t>
            </a:r>
          </a:p>
        </p:txBody>
      </p:sp>
      <p:sp>
        <p:nvSpPr>
          <p:cNvPr id="4" name="Rectangle 1"/>
          <p:cNvSpPr>
            <a:spLocks noChangeArrowheads="1"/>
          </p:cNvSpPr>
          <p:nvPr/>
        </p:nvSpPr>
        <p:spPr bwMode="auto">
          <a:xfrm>
            <a:off x="4563560" y="1019509"/>
            <a:ext cx="7410996" cy="507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justLow" rtl="1" eaLnBrk="0" fontAlgn="base" hangingPunct="0">
              <a:lnSpc>
                <a:spcPct val="200000"/>
              </a:lnSpc>
              <a:spcBef>
                <a:spcPct val="0"/>
              </a:spcBef>
              <a:spcAft>
                <a:spcPct val="0"/>
              </a:spcAft>
            </a:pPr>
            <a:r>
              <a:rPr lang="fa-IR" b="1" dirty="0">
                <a:cs typeface="B Nazanin" panose="00000400000000000000" pitchFamily="2" charset="-78"/>
              </a:rPr>
              <a:t>این کشمکش حدود یک ماه ادامه یافت و مجلس، بار دیگر کاندیدا‌های بنی صدر شامل حسن حبیبی، محمدعلی رجایی،  علی‌اصغر غروی،  موسی کلانتری و حتی سید مصطفی میرسلیم از اعضای حزب جمهوری اسلامی را برای احراز پست نخست‌وزیری نپذیرفت. بنی صدر که از عدم اقبال مجلس به این گزینه‌ها آگاه بود، در اول مرداد از «سید احمد خمینی» به عنوان گزینه نخست‌وزیری نام برد که این موضوع با مخالفت امام  خمینی (ره) مواجه شد. پس از آن، کمیته‌ای مشترک بین مجلس و دولت تشکیل شد و این هیئت ۳ نفر را به مجلس معرفی کرد. در جلسه غیر علنی هم با رای‌گیری، محمدعلی رجایی به عنوان نخست‌وزیر معرفی شد. در ۱۸ مرداد، رجایی با ۱۵۳ رای موافق، ۲۴ مخالف و ۱۹ ممتنع نخست وزیر شد. حزب جمهوری اسلامی، رجایی را با حمایت سید محمد بهشتی معرفی کرد و بر آن پافشاری کرد.</a:t>
            </a:r>
            <a:endParaRPr kumimoji="0" lang="en-US"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endParaRPr>
          </a:p>
        </p:txBody>
      </p:sp>
      <p:pic>
        <p:nvPicPr>
          <p:cNvPr id="3" name="Picture 2"/>
          <p:cNvPicPr>
            <a:picLocks noChangeAspect="1"/>
          </p:cNvPicPr>
          <p:nvPr/>
        </p:nvPicPr>
        <p:blipFill>
          <a:blip r:embed="rId4"/>
          <a:stretch>
            <a:fillRect/>
          </a:stretch>
        </p:blipFill>
        <p:spPr>
          <a:xfrm>
            <a:off x="333354" y="1326640"/>
            <a:ext cx="4017645" cy="4464050"/>
          </a:xfrm>
          <a:prstGeom prst="rect">
            <a:avLst/>
          </a:prstGeom>
        </p:spPr>
      </p:pic>
    </p:spTree>
    <p:extLst>
      <p:ext uri="{BB962C8B-B14F-4D97-AF65-F5344CB8AC3E}">
        <p14:creationId xmlns:p14="http://schemas.microsoft.com/office/powerpoint/2010/main" val="32532879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4868976" y="3901184"/>
            <a:ext cx="3066554" cy="2956816"/>
          </a:xfrm>
          <a:prstGeom prst="rect">
            <a:avLst/>
          </a:prstGeom>
        </p:spPr>
      </p:pic>
      <p:pic>
        <p:nvPicPr>
          <p:cNvPr id="6" name="Picture 5"/>
          <p:cNvPicPr>
            <a:picLocks noChangeAspect="1"/>
          </p:cNvPicPr>
          <p:nvPr/>
        </p:nvPicPr>
        <p:blipFill>
          <a:blip r:embed="rId3"/>
          <a:stretch>
            <a:fillRect/>
          </a:stretch>
        </p:blipFill>
        <p:spPr>
          <a:xfrm>
            <a:off x="1738137" y="2882964"/>
            <a:ext cx="2127688" cy="2133785"/>
          </a:xfrm>
          <a:prstGeom prst="rect">
            <a:avLst/>
          </a:prstGeom>
        </p:spPr>
      </p:pic>
      <p:sp>
        <p:nvSpPr>
          <p:cNvPr id="2" name="TextBox 1">
            <a:extLst>
              <a:ext uri="{FF2B5EF4-FFF2-40B4-BE49-F238E27FC236}">
                <a16:creationId xmlns:a16="http://schemas.microsoft.com/office/drawing/2014/main" id="{4971BB44-ABF9-D6E6-A09E-3EBECF5366C7}"/>
              </a:ext>
            </a:extLst>
          </p:cNvPr>
          <p:cNvSpPr txBox="1"/>
          <p:nvPr/>
        </p:nvSpPr>
        <p:spPr>
          <a:xfrm>
            <a:off x="6024328" y="164745"/>
            <a:ext cx="5762171" cy="400110"/>
          </a:xfrm>
          <a:prstGeom prst="rect">
            <a:avLst/>
          </a:prstGeom>
          <a:noFill/>
        </p:spPr>
        <p:txBody>
          <a:bodyPr wrap="square" rtlCol="0">
            <a:spAutoFit/>
          </a:bodyPr>
          <a:lstStyle/>
          <a:p>
            <a:pPr algn="r" rtl="1"/>
            <a:r>
              <a:rPr lang="fa-IR" sz="2000" b="1" dirty="0">
                <a:cs typeface="B Titr" panose="00000700000000000000" pitchFamily="2" charset="-78"/>
              </a:rPr>
              <a:t>ریاست جمهوری</a:t>
            </a:r>
          </a:p>
        </p:txBody>
      </p:sp>
      <p:sp>
        <p:nvSpPr>
          <p:cNvPr id="4" name="Rectangle 1"/>
          <p:cNvSpPr>
            <a:spLocks noChangeArrowheads="1"/>
          </p:cNvSpPr>
          <p:nvPr/>
        </p:nvSpPr>
        <p:spPr bwMode="auto">
          <a:xfrm>
            <a:off x="4345328" y="837549"/>
            <a:ext cx="7635248"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justLow" rtl="1" eaLnBrk="0" fontAlgn="base" hangingPunct="0">
              <a:lnSpc>
                <a:spcPct val="200000"/>
              </a:lnSpc>
              <a:spcBef>
                <a:spcPct val="0"/>
              </a:spcBef>
              <a:spcAft>
                <a:spcPct val="0"/>
              </a:spcAft>
            </a:pPr>
            <a:r>
              <a:rPr lang="fa-IR" b="1" dirty="0">
                <a:cs typeface="B Nazanin" panose="00000400000000000000" pitchFamily="2" charset="-78"/>
              </a:rPr>
              <a:t>پس از عزل بنی صدر،  دومین انتخابات ریاست جمهوری، در ۲ مرداد ۱۳۶۰ برگزار شد و رجایی در رقابت با سید علی‌اکبر پرورش،  عباس شیبانی و حبیب‌الله عسگراولادی مسلمان موفق شد با کسب ۱۲ میلیون و ۷۷۰ هزار و ۵۰ رای (۹۰٪) از مجموع ۱۴ میلیون و ۵۷۳ هزار و ۸۰۳ رای دریافتی،  رئیس‌جمهور ایران شود. میزان مشارکت در این دوره ۶۴٫۲ درصد بود و ۱۱ مرداد ۱۳۶۰ مراسم تنفیذ او توسط امام خمینی  (ره) برگزار شد.</a:t>
            </a:r>
            <a:endParaRPr kumimoji="0" lang="en-US"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endParaRPr>
          </a:p>
        </p:txBody>
      </p:sp>
      <p:pic>
        <p:nvPicPr>
          <p:cNvPr id="3" name="Picture 2"/>
          <p:cNvPicPr>
            <a:picLocks noChangeAspect="1"/>
          </p:cNvPicPr>
          <p:nvPr/>
        </p:nvPicPr>
        <p:blipFill>
          <a:blip r:embed="rId4"/>
          <a:stretch>
            <a:fillRect/>
          </a:stretch>
        </p:blipFill>
        <p:spPr>
          <a:xfrm>
            <a:off x="467359" y="676593"/>
            <a:ext cx="3677921" cy="3000570"/>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88404" y="3972565"/>
            <a:ext cx="4113849" cy="2551278"/>
          </a:xfrm>
          <a:prstGeom prst="rect">
            <a:avLst/>
          </a:prstGeom>
        </p:spPr>
      </p:pic>
    </p:spTree>
    <p:extLst>
      <p:ext uri="{BB962C8B-B14F-4D97-AF65-F5344CB8AC3E}">
        <p14:creationId xmlns:p14="http://schemas.microsoft.com/office/powerpoint/2010/main" val="13405079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1722285" y="1572653"/>
            <a:ext cx="2127688" cy="2133785"/>
          </a:xfrm>
          <a:prstGeom prst="rect">
            <a:avLst/>
          </a:prstGeom>
        </p:spPr>
      </p:pic>
      <p:pic>
        <p:nvPicPr>
          <p:cNvPr id="4" name="Picture 3"/>
          <p:cNvPicPr>
            <a:picLocks noChangeAspect="1"/>
          </p:cNvPicPr>
          <p:nvPr/>
        </p:nvPicPr>
        <p:blipFill>
          <a:blip r:embed="rId3"/>
          <a:stretch>
            <a:fillRect/>
          </a:stretch>
        </p:blipFill>
        <p:spPr>
          <a:xfrm>
            <a:off x="4833501" y="4251644"/>
            <a:ext cx="2987299" cy="2347163"/>
          </a:xfrm>
          <a:prstGeom prst="rect">
            <a:avLst/>
          </a:prstGeom>
        </p:spPr>
      </p:pic>
      <p:sp>
        <p:nvSpPr>
          <p:cNvPr id="2" name="TextBox 1">
            <a:extLst>
              <a:ext uri="{FF2B5EF4-FFF2-40B4-BE49-F238E27FC236}">
                <a16:creationId xmlns:a16="http://schemas.microsoft.com/office/drawing/2014/main" id="{4971BB44-ABF9-D6E6-A09E-3EBECF5366C7}"/>
              </a:ext>
            </a:extLst>
          </p:cNvPr>
          <p:cNvSpPr txBox="1"/>
          <p:nvPr/>
        </p:nvSpPr>
        <p:spPr>
          <a:xfrm>
            <a:off x="5835793" y="145892"/>
            <a:ext cx="5762171" cy="400110"/>
          </a:xfrm>
          <a:prstGeom prst="rect">
            <a:avLst/>
          </a:prstGeom>
          <a:noFill/>
        </p:spPr>
        <p:txBody>
          <a:bodyPr wrap="square" rtlCol="0">
            <a:spAutoFit/>
          </a:bodyPr>
          <a:lstStyle/>
          <a:p>
            <a:pPr algn="r" rtl="1"/>
            <a:r>
              <a:rPr lang="fa-IR" sz="2000" b="1" dirty="0">
                <a:cs typeface="B Titr" panose="00000700000000000000" pitchFamily="2" charset="-78"/>
              </a:rPr>
              <a:t>ترور</a:t>
            </a:r>
          </a:p>
        </p:txBody>
      </p:sp>
      <p:sp>
        <p:nvSpPr>
          <p:cNvPr id="3" name="Rectangle 2"/>
          <p:cNvSpPr/>
          <p:nvPr/>
        </p:nvSpPr>
        <p:spPr>
          <a:xfrm>
            <a:off x="2253802" y="632313"/>
            <a:ext cx="8716017" cy="1200329"/>
          </a:xfrm>
          <a:prstGeom prst="rect">
            <a:avLst/>
          </a:prstGeom>
        </p:spPr>
        <p:txBody>
          <a:bodyPr wrap="square">
            <a:spAutoFit/>
          </a:bodyPr>
          <a:lstStyle/>
          <a:p>
            <a:pPr algn="justLow" rtl="1">
              <a:lnSpc>
                <a:spcPct val="200000"/>
              </a:lnSpc>
            </a:pPr>
            <a:r>
              <a:rPr lang="fa-IR" b="1" dirty="0">
                <a:cs typeface="B Nazanin" panose="00000400000000000000" pitchFamily="2" charset="-78"/>
              </a:rPr>
              <a:t>شهید باهنر همراه با محمدعلی رجایی و تعدادی از اعضای شورای عالی امنیت ملی در ۸ شهریور ۱۳۶۰ بر اثر انفجار بمب در دفتر نخست‌وزیری در تهران ترور شد.</a:t>
            </a:r>
            <a:endParaRPr lang="en-US" b="1" dirty="0">
              <a:cs typeface="B Nazanin" panose="00000400000000000000" pitchFamily="2" charset="-78"/>
            </a:endParaRPr>
          </a:p>
        </p:txBody>
      </p:sp>
      <p:pic>
        <p:nvPicPr>
          <p:cNvPr id="5" name="Picture 4"/>
          <p:cNvPicPr>
            <a:picLocks noChangeAspect="1"/>
          </p:cNvPicPr>
          <p:nvPr/>
        </p:nvPicPr>
        <p:blipFill rotWithShape="1">
          <a:blip r:embed="rId4"/>
          <a:srcRect b="13285"/>
          <a:stretch/>
        </p:blipFill>
        <p:spPr>
          <a:xfrm>
            <a:off x="2652297" y="1800088"/>
            <a:ext cx="3674854" cy="4571284"/>
          </a:xfrm>
          <a:prstGeom prst="rect">
            <a:avLst/>
          </a:prstGeom>
        </p:spPr>
      </p:pic>
    </p:spTree>
    <p:extLst>
      <p:ext uri="{BB962C8B-B14F-4D97-AF65-F5344CB8AC3E}">
        <p14:creationId xmlns:p14="http://schemas.microsoft.com/office/powerpoint/2010/main" val="4787353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9FA59111-E388-F576-45E6-E66A094854AE}"/>
              </a:ext>
            </a:extLst>
          </p:cNvPr>
          <p:cNvSpPr/>
          <p:nvPr/>
        </p:nvSpPr>
        <p:spPr>
          <a:xfrm>
            <a:off x="9971272" y="4864231"/>
            <a:ext cx="2032044" cy="1750557"/>
          </a:xfrm>
          <a:custGeom>
            <a:avLst/>
            <a:gdLst>
              <a:gd name="connsiteX0" fmla="*/ 1071639 w 2143279"/>
              <a:gd name="connsiteY0" fmla="*/ 377073 h 1847654"/>
              <a:gd name="connsiteX1" fmla="*/ 290779 w 2143279"/>
              <a:gd name="connsiteY1" fmla="*/ 1696556 h 1847654"/>
              <a:gd name="connsiteX2" fmla="*/ 1852499 w 2143279"/>
              <a:gd name="connsiteY2" fmla="*/ 1696556 h 1847654"/>
              <a:gd name="connsiteX3" fmla="*/ 1071640 w 2143279"/>
              <a:gd name="connsiteY3" fmla="*/ 0 h 1847654"/>
              <a:gd name="connsiteX4" fmla="*/ 2143279 w 2143279"/>
              <a:gd name="connsiteY4" fmla="*/ 1847654 h 1847654"/>
              <a:gd name="connsiteX5" fmla="*/ 0 w 2143279"/>
              <a:gd name="connsiteY5" fmla="*/ 1847654 h 1847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3279" h="1847654">
                <a:moveTo>
                  <a:pt x="1071639" y="377073"/>
                </a:moveTo>
                <a:lnTo>
                  <a:pt x="290779" y="1696556"/>
                </a:lnTo>
                <a:lnTo>
                  <a:pt x="1852499" y="1696556"/>
                </a:lnTo>
                <a:close/>
                <a:moveTo>
                  <a:pt x="1071640" y="0"/>
                </a:moveTo>
                <a:lnTo>
                  <a:pt x="2143279" y="1847654"/>
                </a:lnTo>
                <a:lnTo>
                  <a:pt x="0" y="1847654"/>
                </a:lnTo>
                <a:close/>
              </a:path>
            </a:pathLst>
          </a:cu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extBox 1">
            <a:extLst>
              <a:ext uri="{FF2B5EF4-FFF2-40B4-BE49-F238E27FC236}">
                <a16:creationId xmlns:a16="http://schemas.microsoft.com/office/drawing/2014/main" id="{4971BB44-ABF9-D6E6-A09E-3EBECF5366C7}"/>
              </a:ext>
            </a:extLst>
          </p:cNvPr>
          <p:cNvSpPr txBox="1"/>
          <p:nvPr/>
        </p:nvSpPr>
        <p:spPr>
          <a:xfrm>
            <a:off x="6241145" y="174172"/>
            <a:ext cx="5762171" cy="400110"/>
          </a:xfrm>
          <a:prstGeom prst="rect">
            <a:avLst/>
          </a:prstGeom>
          <a:noFill/>
        </p:spPr>
        <p:txBody>
          <a:bodyPr wrap="square" rtlCol="0">
            <a:spAutoFit/>
          </a:bodyPr>
          <a:lstStyle/>
          <a:p>
            <a:pPr algn="r" rtl="1"/>
            <a:r>
              <a:rPr lang="fa-IR" sz="2000" b="1" dirty="0">
                <a:cs typeface="B Titr" panose="00000700000000000000" pitchFamily="2" charset="-78"/>
              </a:rPr>
              <a:t>زندگی‌نامه شهید باهنر</a:t>
            </a:r>
          </a:p>
        </p:txBody>
      </p:sp>
      <p:sp>
        <p:nvSpPr>
          <p:cNvPr id="3" name="Rectangle 2"/>
          <p:cNvSpPr/>
          <p:nvPr/>
        </p:nvSpPr>
        <p:spPr>
          <a:xfrm>
            <a:off x="254525" y="744794"/>
            <a:ext cx="5841475" cy="5528437"/>
          </a:xfrm>
          <a:prstGeom prst="rect">
            <a:avLst/>
          </a:prstGeom>
        </p:spPr>
        <p:txBody>
          <a:bodyPr wrap="square">
            <a:spAutoFit/>
          </a:bodyPr>
          <a:lstStyle/>
          <a:p>
            <a:pPr algn="justLow" rtl="1">
              <a:lnSpc>
                <a:spcPct val="250000"/>
              </a:lnSpc>
            </a:pPr>
            <a:r>
              <a:rPr lang="fa-IR" b="1" dirty="0">
                <a:cs typeface="B Nazanin" panose="00000400000000000000" pitchFamily="2" charset="-78"/>
              </a:rPr>
              <a:t>محمدجواد باهنر، در سال ۱۳۱۲ در کرمان متولد شد. او تحصیلات حوزوی را از ۱۱ سالگی در مدرسه معصومیه کرمان آغاز کرد و به موازات آن در مدارس جدید نیز تحصیل کرد. در ۱۳۳۲ش برای ادامه تحصیلات حوزوی به قم رفت و پس از تکمیل درس‌های سطح، در درس خارج فقه آیت‌الله بروجردی به مدت شش سال و در درس فقه و اصول امام خمینی به مدت هفت سال شرکت کرد. او در این ایام در درس‌ اسفار و تفسیر علامه طباطبایی نیز حاضر می‌شد. باهنر مدتی نیز در حوزه علمیه نجف از درس استادان آن حوزه استفاده کرد.</a:t>
            </a:r>
            <a:endParaRPr lang="en-US" b="1" dirty="0">
              <a:cs typeface="B Nazanin" panose="00000400000000000000" pitchFamily="2" charset="-78"/>
            </a:endParaRPr>
          </a:p>
        </p:txBody>
      </p:sp>
      <p:sp>
        <p:nvSpPr>
          <p:cNvPr id="5" name="Rectangle 4"/>
          <p:cNvSpPr/>
          <p:nvPr/>
        </p:nvSpPr>
        <p:spPr>
          <a:xfrm>
            <a:off x="11070210" y="4741683"/>
            <a:ext cx="656734" cy="2450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FF4CCF31-2773-5BE4-8FD1-2CAA2C9CB3B7}"/>
              </a:ext>
            </a:extLst>
          </p:cNvPr>
          <p:cNvSpPr/>
          <p:nvPr/>
        </p:nvSpPr>
        <p:spPr>
          <a:xfrm>
            <a:off x="6777871" y="1036949"/>
            <a:ext cx="2130458" cy="2130458"/>
          </a:xfrm>
          <a:custGeom>
            <a:avLst/>
            <a:gdLst>
              <a:gd name="connsiteX0" fmla="*/ 1065229 w 2130458"/>
              <a:gd name="connsiteY0" fmla="*/ 168897 h 2130458"/>
              <a:gd name="connsiteX1" fmla="*/ 168897 w 2130458"/>
              <a:gd name="connsiteY1" fmla="*/ 1065229 h 2130458"/>
              <a:gd name="connsiteX2" fmla="*/ 1065229 w 2130458"/>
              <a:gd name="connsiteY2" fmla="*/ 1961561 h 2130458"/>
              <a:gd name="connsiteX3" fmla="*/ 1961561 w 2130458"/>
              <a:gd name="connsiteY3" fmla="*/ 1065229 h 2130458"/>
              <a:gd name="connsiteX4" fmla="*/ 1065229 w 2130458"/>
              <a:gd name="connsiteY4" fmla="*/ 168897 h 2130458"/>
              <a:gd name="connsiteX5" fmla="*/ 1065229 w 2130458"/>
              <a:gd name="connsiteY5" fmla="*/ 0 h 2130458"/>
              <a:gd name="connsiteX6" fmla="*/ 2130458 w 2130458"/>
              <a:gd name="connsiteY6" fmla="*/ 1065229 h 2130458"/>
              <a:gd name="connsiteX7" fmla="*/ 1065229 w 2130458"/>
              <a:gd name="connsiteY7" fmla="*/ 2130458 h 2130458"/>
              <a:gd name="connsiteX8" fmla="*/ 0 w 2130458"/>
              <a:gd name="connsiteY8" fmla="*/ 1065229 h 2130458"/>
              <a:gd name="connsiteX9" fmla="*/ 1065229 w 2130458"/>
              <a:gd name="connsiteY9" fmla="*/ 0 h 2130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30458" h="2130458">
                <a:moveTo>
                  <a:pt x="1065229" y="168897"/>
                </a:moveTo>
                <a:cubicBezTo>
                  <a:pt x="570199" y="168897"/>
                  <a:pt x="168897" y="570199"/>
                  <a:pt x="168897" y="1065229"/>
                </a:cubicBezTo>
                <a:cubicBezTo>
                  <a:pt x="168897" y="1560259"/>
                  <a:pt x="570199" y="1961561"/>
                  <a:pt x="1065229" y="1961561"/>
                </a:cubicBezTo>
                <a:cubicBezTo>
                  <a:pt x="1560259" y="1961561"/>
                  <a:pt x="1961561" y="1560259"/>
                  <a:pt x="1961561" y="1065229"/>
                </a:cubicBezTo>
                <a:cubicBezTo>
                  <a:pt x="1961561" y="570199"/>
                  <a:pt x="1560259" y="168897"/>
                  <a:pt x="1065229" y="168897"/>
                </a:cubicBezTo>
                <a:close/>
                <a:moveTo>
                  <a:pt x="1065229" y="0"/>
                </a:moveTo>
                <a:cubicBezTo>
                  <a:pt x="1653539" y="0"/>
                  <a:pt x="2130458" y="476919"/>
                  <a:pt x="2130458" y="1065229"/>
                </a:cubicBezTo>
                <a:cubicBezTo>
                  <a:pt x="2130458" y="1653539"/>
                  <a:pt x="1653539" y="2130458"/>
                  <a:pt x="1065229" y="2130458"/>
                </a:cubicBezTo>
                <a:cubicBezTo>
                  <a:pt x="476919" y="2130458"/>
                  <a:pt x="0" y="1653539"/>
                  <a:pt x="0" y="1065229"/>
                </a:cubicBezTo>
                <a:cubicBezTo>
                  <a:pt x="0" y="476919"/>
                  <a:pt x="476919" y="0"/>
                  <a:pt x="1065229" y="0"/>
                </a:cubicBezTo>
                <a:close/>
              </a:path>
            </a:pathLst>
          </a:cu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3" name="Picture 12">
            <a:extLst>
              <a:ext uri="{FF2B5EF4-FFF2-40B4-BE49-F238E27FC236}">
                <a16:creationId xmlns:a16="http://schemas.microsoft.com/office/drawing/2014/main" id="{3F5D682B-0290-E2E4-6CB3-F7066E7AE722}"/>
              </a:ext>
            </a:extLst>
          </p:cNvPr>
          <p:cNvPicPr>
            <a:picLocks noChangeAspect="1"/>
          </p:cNvPicPr>
          <p:nvPr/>
        </p:nvPicPr>
        <p:blipFill rotWithShape="1">
          <a:blip r:embed="rId2">
            <a:extLst>
              <a:ext uri="{28A0092B-C50C-407E-A947-70E740481C1C}">
                <a14:useLocalDpi xmlns:a14="http://schemas.microsoft.com/office/drawing/2010/main" val="0"/>
              </a:ext>
            </a:extLst>
          </a:blip>
          <a:srcRect l="1183"/>
          <a:stretch/>
        </p:blipFill>
        <p:spPr>
          <a:xfrm>
            <a:off x="7626285" y="1173642"/>
            <a:ext cx="3723587" cy="5099589"/>
          </a:xfrm>
          <a:prstGeom prst="rect">
            <a:avLst/>
          </a:prstGeom>
        </p:spPr>
      </p:pic>
    </p:spTree>
    <p:extLst>
      <p:ext uri="{BB962C8B-B14F-4D97-AF65-F5344CB8AC3E}">
        <p14:creationId xmlns:p14="http://schemas.microsoft.com/office/powerpoint/2010/main" val="30791031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8158848" y="4007603"/>
            <a:ext cx="1725318" cy="1725318"/>
          </a:xfrm>
          <a:prstGeom prst="rect">
            <a:avLst/>
          </a:prstGeom>
        </p:spPr>
      </p:pic>
      <p:pic>
        <p:nvPicPr>
          <p:cNvPr id="6" name="Picture 5"/>
          <p:cNvPicPr>
            <a:picLocks noChangeAspect="1"/>
          </p:cNvPicPr>
          <p:nvPr/>
        </p:nvPicPr>
        <p:blipFill>
          <a:blip r:embed="rId3"/>
          <a:stretch>
            <a:fillRect/>
          </a:stretch>
        </p:blipFill>
        <p:spPr>
          <a:xfrm>
            <a:off x="6485694" y="1780076"/>
            <a:ext cx="2152075" cy="1865538"/>
          </a:xfrm>
          <a:prstGeom prst="rect">
            <a:avLst/>
          </a:prstGeom>
        </p:spPr>
      </p:pic>
      <p:sp>
        <p:nvSpPr>
          <p:cNvPr id="2" name="TextBox 1">
            <a:extLst>
              <a:ext uri="{FF2B5EF4-FFF2-40B4-BE49-F238E27FC236}">
                <a16:creationId xmlns:a16="http://schemas.microsoft.com/office/drawing/2014/main" id="{4971BB44-ABF9-D6E6-A09E-3EBECF5366C7}"/>
              </a:ext>
            </a:extLst>
          </p:cNvPr>
          <p:cNvSpPr txBox="1"/>
          <p:nvPr/>
        </p:nvSpPr>
        <p:spPr>
          <a:xfrm>
            <a:off x="6109170" y="155318"/>
            <a:ext cx="5762171" cy="400110"/>
          </a:xfrm>
          <a:prstGeom prst="rect">
            <a:avLst/>
          </a:prstGeom>
          <a:noFill/>
        </p:spPr>
        <p:txBody>
          <a:bodyPr wrap="square" rtlCol="0">
            <a:spAutoFit/>
          </a:bodyPr>
          <a:lstStyle/>
          <a:p>
            <a:pPr algn="r" rtl="1"/>
            <a:r>
              <a:rPr lang="fa-IR" sz="2000" b="1" dirty="0">
                <a:cs typeface="B Titr" panose="00000700000000000000" pitchFamily="2" charset="-78"/>
              </a:rPr>
              <a:t>مسئول ترور</a:t>
            </a:r>
          </a:p>
        </p:txBody>
      </p:sp>
      <p:sp>
        <p:nvSpPr>
          <p:cNvPr id="3" name="Rectangle 2"/>
          <p:cNvSpPr/>
          <p:nvPr/>
        </p:nvSpPr>
        <p:spPr>
          <a:xfrm>
            <a:off x="218942" y="1060862"/>
            <a:ext cx="5701608" cy="4524315"/>
          </a:xfrm>
          <a:prstGeom prst="rect">
            <a:avLst/>
          </a:prstGeom>
        </p:spPr>
        <p:txBody>
          <a:bodyPr wrap="square">
            <a:spAutoFit/>
          </a:bodyPr>
          <a:lstStyle/>
          <a:p>
            <a:pPr algn="justLow" rtl="1">
              <a:lnSpc>
                <a:spcPct val="200000"/>
              </a:lnSpc>
            </a:pPr>
            <a:r>
              <a:rPr lang="fa-IR" b="1" dirty="0">
                <a:cs typeface="B Nazanin" panose="00000400000000000000" pitchFamily="2" charset="-78"/>
              </a:rPr>
              <a:t>بمب زمانی منفجر شد که یکی از قربانیان کیف را باز کرد. این کیف توسط مسعود کشمیری، یکی از مقامات امنیتی نخست‌وزیری در جلسه حمل شد. یک هفته بعد، کشمیری به‌عنوان مسئول طراحی و اجرای این ترور اعلام شد.</a:t>
            </a:r>
            <a:r>
              <a:rPr lang="fa-IR" b="1" baseline="30000" dirty="0">
                <a:cs typeface="B Nazanin" panose="00000400000000000000" pitchFamily="2" charset="-78"/>
              </a:rPr>
              <a:t> </a:t>
            </a:r>
            <a:r>
              <a:rPr lang="fa-IR" b="1" dirty="0">
                <a:cs typeface="B Nazanin" panose="00000400000000000000" pitchFamily="2" charset="-78"/>
              </a:rPr>
              <a:t>کشمیری به عنوان یکی از عوامل سازمان مجاهدین خلق ایران که توسط صدام حسین حمایت می‌شد، شناسایی شد. او چند روز قبل زمانی که رجایی کابینه خود را به خمینی معرفی کرد، همراه با او بود. احمد خمینی توضیح داد که کشمیری در کنار رجایی بود و به دیدار خمینی آمدند. او چمدانی در دست داشته اما نگذاشتند بیاورد.</a:t>
            </a:r>
            <a:endParaRPr lang="en-US" b="1" dirty="0">
              <a:cs typeface="B Nazanin" panose="00000400000000000000" pitchFamily="2" charset="-78"/>
            </a:endParaRPr>
          </a:p>
        </p:txBody>
      </p:sp>
      <p:pic>
        <p:nvPicPr>
          <p:cNvPr id="4" name="Picture 3"/>
          <p:cNvPicPr>
            <a:picLocks noChangeAspect="1"/>
          </p:cNvPicPr>
          <p:nvPr/>
        </p:nvPicPr>
        <p:blipFill>
          <a:blip r:embed="rId4"/>
          <a:stretch>
            <a:fillRect/>
          </a:stretch>
        </p:blipFill>
        <p:spPr>
          <a:xfrm>
            <a:off x="8125832" y="1060862"/>
            <a:ext cx="3516669" cy="3303967"/>
          </a:xfrm>
          <a:prstGeom prst="rect">
            <a:avLst/>
          </a:prstGeom>
        </p:spPr>
      </p:pic>
      <p:pic>
        <p:nvPicPr>
          <p:cNvPr id="5" name="Picture 4"/>
          <p:cNvPicPr>
            <a:picLocks noChangeAspect="1"/>
          </p:cNvPicPr>
          <p:nvPr/>
        </p:nvPicPr>
        <p:blipFill>
          <a:blip r:embed="rId5"/>
          <a:stretch>
            <a:fillRect/>
          </a:stretch>
        </p:blipFill>
        <p:spPr>
          <a:xfrm>
            <a:off x="6109170" y="3098613"/>
            <a:ext cx="2905125" cy="3543300"/>
          </a:xfrm>
          <a:prstGeom prst="rect">
            <a:avLst/>
          </a:prstGeom>
        </p:spPr>
      </p:pic>
    </p:spTree>
    <p:extLst>
      <p:ext uri="{BB962C8B-B14F-4D97-AF65-F5344CB8AC3E}">
        <p14:creationId xmlns:p14="http://schemas.microsoft.com/office/powerpoint/2010/main" val="11821932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rot="19610731">
            <a:off x="565709" y="2983742"/>
            <a:ext cx="2987299" cy="2347163"/>
          </a:xfrm>
          <a:prstGeom prst="rect">
            <a:avLst/>
          </a:prstGeom>
        </p:spPr>
      </p:pic>
      <p:pic>
        <p:nvPicPr>
          <p:cNvPr id="7" name="Picture 6"/>
          <p:cNvPicPr>
            <a:picLocks noChangeAspect="1"/>
          </p:cNvPicPr>
          <p:nvPr/>
        </p:nvPicPr>
        <p:blipFill>
          <a:blip r:embed="rId3"/>
          <a:stretch>
            <a:fillRect/>
          </a:stretch>
        </p:blipFill>
        <p:spPr>
          <a:xfrm>
            <a:off x="3569036" y="4773521"/>
            <a:ext cx="2152075" cy="1865538"/>
          </a:xfrm>
          <a:prstGeom prst="rect">
            <a:avLst/>
          </a:prstGeom>
        </p:spPr>
      </p:pic>
      <p:sp>
        <p:nvSpPr>
          <p:cNvPr id="2" name="TextBox 1">
            <a:extLst>
              <a:ext uri="{FF2B5EF4-FFF2-40B4-BE49-F238E27FC236}">
                <a16:creationId xmlns:a16="http://schemas.microsoft.com/office/drawing/2014/main" id="{4971BB44-ABF9-D6E6-A09E-3EBECF5366C7}"/>
              </a:ext>
            </a:extLst>
          </p:cNvPr>
          <p:cNvSpPr txBox="1"/>
          <p:nvPr/>
        </p:nvSpPr>
        <p:spPr>
          <a:xfrm>
            <a:off x="6109170" y="155318"/>
            <a:ext cx="5762171" cy="400110"/>
          </a:xfrm>
          <a:prstGeom prst="rect">
            <a:avLst/>
          </a:prstGeom>
          <a:noFill/>
        </p:spPr>
        <p:txBody>
          <a:bodyPr wrap="square" rtlCol="0">
            <a:spAutoFit/>
          </a:bodyPr>
          <a:lstStyle/>
          <a:p>
            <a:pPr algn="r" rtl="1"/>
            <a:r>
              <a:rPr lang="fa-IR" sz="2000" b="1" dirty="0">
                <a:cs typeface="B Titr" panose="00000700000000000000" pitchFamily="2" charset="-78"/>
              </a:rPr>
              <a:t>آثار شهید باهنر</a:t>
            </a:r>
          </a:p>
        </p:txBody>
      </p:sp>
      <p:sp>
        <p:nvSpPr>
          <p:cNvPr id="4" name="Rectangle 1"/>
          <p:cNvSpPr>
            <a:spLocks noChangeArrowheads="1"/>
          </p:cNvSpPr>
          <p:nvPr/>
        </p:nvSpPr>
        <p:spPr bwMode="auto">
          <a:xfrm>
            <a:off x="272481" y="1242298"/>
            <a:ext cx="11673378"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justLow" rtl="1" eaLnBrk="0" fontAlgn="base" hangingPunct="0">
              <a:lnSpc>
                <a:spcPct val="200000"/>
              </a:lnSpc>
              <a:spcBef>
                <a:spcPct val="0"/>
              </a:spcBef>
              <a:spcAft>
                <a:spcPct val="0"/>
              </a:spcAft>
            </a:pPr>
            <a:r>
              <a:rPr lang="fa-IR" b="1" dirty="0">
                <a:cs typeface="B Nazanin" panose="00000400000000000000" pitchFamily="2" charset="-78"/>
              </a:rPr>
              <a:t>از محمد جواد باهنر آثار بسیاری برجای مانده است. وی برخی از این آثار را به صورت مستقل و برخی دیگر را با همکاری شهید بهشتی و علی گلزاده غفوری(نویسنده و محقق۱۳۰۲-۱۳۸۸ش) و سیدرضا برقعی (نویسنده ومحقق۱۳۲۷-۱۳۹۴ش)نوشت. برخی از آنها عبارتند از: </a:t>
            </a:r>
            <a:endParaRPr kumimoji="0" lang="en-US"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endParaRPr>
          </a:p>
        </p:txBody>
      </p:sp>
      <p:sp>
        <p:nvSpPr>
          <p:cNvPr id="3" name="Rectangle 2"/>
          <p:cNvSpPr/>
          <p:nvPr/>
        </p:nvSpPr>
        <p:spPr>
          <a:xfrm>
            <a:off x="3308808" y="2693238"/>
            <a:ext cx="8637051" cy="3416320"/>
          </a:xfrm>
          <a:prstGeom prst="rect">
            <a:avLst/>
          </a:prstGeom>
        </p:spPr>
        <p:txBody>
          <a:bodyPr wrap="square">
            <a:spAutoFit/>
          </a:bodyPr>
          <a:lstStyle/>
          <a:p>
            <a:pPr marL="285750" indent="-285750" algn="justLow" rtl="1">
              <a:lnSpc>
                <a:spcPct val="200000"/>
              </a:lnSpc>
              <a:buFont typeface="Wingdings" panose="05000000000000000000" pitchFamily="2" charset="2"/>
              <a:buChar char="ü"/>
            </a:pPr>
            <a:r>
              <a:rPr lang="fa-IR" b="1" dirty="0">
                <a:cs typeface="B Nazanin" panose="00000400000000000000" pitchFamily="2" charset="-78"/>
              </a:rPr>
              <a:t>یک دوره تعلیمات دینی برای سال‌های دوم و سوم و چهارم و پنجم ابتدایی؛</a:t>
            </a:r>
          </a:p>
          <a:p>
            <a:pPr marL="285750" indent="-285750" algn="justLow" rtl="1">
              <a:lnSpc>
                <a:spcPct val="200000"/>
              </a:lnSpc>
              <a:buFont typeface="Wingdings" panose="05000000000000000000" pitchFamily="2" charset="2"/>
              <a:buChar char="ü"/>
            </a:pPr>
            <a:r>
              <a:rPr lang="fa-IR" b="1" dirty="0">
                <a:cs typeface="B Nazanin" panose="00000400000000000000" pitchFamily="2" charset="-78"/>
              </a:rPr>
              <a:t>یک دوره تعلیمات دینی برای سال‌های اول و دوم و سوم راهنمایی؛</a:t>
            </a:r>
          </a:p>
          <a:p>
            <a:pPr marL="285750" indent="-285750" algn="justLow" rtl="1">
              <a:lnSpc>
                <a:spcPct val="200000"/>
              </a:lnSpc>
              <a:buFont typeface="Wingdings" panose="05000000000000000000" pitchFamily="2" charset="2"/>
              <a:buChar char="ü"/>
            </a:pPr>
            <a:r>
              <a:rPr lang="fa-IR" b="1" dirty="0">
                <a:cs typeface="B Nazanin" panose="00000400000000000000" pitchFamily="2" charset="-78"/>
              </a:rPr>
              <a:t>یک دوره تعلیمات دینی برای سال‌های اول تا چهارم دبیرستان؛</a:t>
            </a:r>
          </a:p>
          <a:p>
            <a:pPr marL="285750" indent="-285750" algn="justLow" rtl="1">
              <a:lnSpc>
                <a:spcPct val="200000"/>
              </a:lnSpc>
              <a:buFont typeface="Wingdings" panose="05000000000000000000" pitchFamily="2" charset="2"/>
              <a:buChar char="ü"/>
            </a:pPr>
            <a:r>
              <a:rPr lang="fa-IR" b="1" dirty="0">
                <a:cs typeface="B Nazanin" panose="00000400000000000000" pitchFamily="2" charset="-78"/>
              </a:rPr>
              <a:t>کتاب آموزشی «فلسفه دین» برای دانش‌آموزان سال چهارم دبیرستان؛</a:t>
            </a:r>
          </a:p>
          <a:p>
            <a:pPr marL="285750" indent="-285750" algn="justLow" rtl="1">
              <a:lnSpc>
                <a:spcPct val="200000"/>
              </a:lnSpc>
              <a:buFont typeface="Wingdings" panose="05000000000000000000" pitchFamily="2" charset="2"/>
              <a:buChar char="ü"/>
            </a:pPr>
            <a:r>
              <a:rPr lang="fa-IR" b="1" dirty="0">
                <a:cs typeface="B Nazanin" panose="00000400000000000000" pitchFamily="2" charset="-78"/>
              </a:rPr>
              <a:t>شناخت اسلام، مجموعه‌ای از کتاب‌های «تعلیمات دینی» دبیرستانی؛</a:t>
            </a:r>
          </a:p>
          <a:p>
            <a:pPr marL="285750" indent="-285750" algn="justLow" rtl="1">
              <a:lnSpc>
                <a:spcPct val="200000"/>
              </a:lnSpc>
              <a:buFont typeface="Wingdings" panose="05000000000000000000" pitchFamily="2" charset="2"/>
              <a:buChar char="ü"/>
            </a:pPr>
            <a:r>
              <a:rPr lang="fa-IR" b="1" dirty="0">
                <a:cs typeface="B Nazanin" panose="00000400000000000000" pitchFamily="2" charset="-78"/>
              </a:rPr>
              <a:t>یک دوره درس‌هایی از قرآن مجید، با ترجمه و شرح فارسی </a:t>
            </a:r>
            <a:endParaRPr lang="en-US" b="1" dirty="0">
              <a:cs typeface="B Nazanin" panose="00000400000000000000" pitchFamily="2" charset="-78"/>
            </a:endParaRPr>
          </a:p>
        </p:txBody>
      </p:sp>
      <p:pic>
        <p:nvPicPr>
          <p:cNvPr id="5" name="Picture 4"/>
          <p:cNvPicPr>
            <a:picLocks noChangeAspect="1"/>
          </p:cNvPicPr>
          <p:nvPr/>
        </p:nvPicPr>
        <p:blipFill rotWithShape="1">
          <a:blip r:embed="rId4"/>
          <a:srcRect r="46267" b="1090"/>
          <a:stretch/>
        </p:blipFill>
        <p:spPr>
          <a:xfrm>
            <a:off x="1856631" y="2521316"/>
            <a:ext cx="2904352" cy="3760163"/>
          </a:xfrm>
          <a:prstGeom prst="rect">
            <a:avLst/>
          </a:prstGeom>
        </p:spPr>
      </p:pic>
    </p:spTree>
    <p:extLst>
      <p:ext uri="{BB962C8B-B14F-4D97-AF65-F5344CB8AC3E}">
        <p14:creationId xmlns:p14="http://schemas.microsoft.com/office/powerpoint/2010/main" val="30022274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8256385" y="5036618"/>
            <a:ext cx="1725318" cy="1725318"/>
          </a:xfrm>
          <a:prstGeom prst="rect">
            <a:avLst/>
          </a:prstGeom>
        </p:spPr>
      </p:pic>
      <p:sp>
        <p:nvSpPr>
          <p:cNvPr id="2" name="TextBox 1">
            <a:extLst>
              <a:ext uri="{FF2B5EF4-FFF2-40B4-BE49-F238E27FC236}">
                <a16:creationId xmlns:a16="http://schemas.microsoft.com/office/drawing/2014/main" id="{4971BB44-ABF9-D6E6-A09E-3EBECF5366C7}"/>
              </a:ext>
            </a:extLst>
          </p:cNvPr>
          <p:cNvSpPr txBox="1"/>
          <p:nvPr/>
        </p:nvSpPr>
        <p:spPr>
          <a:xfrm>
            <a:off x="6109170" y="155318"/>
            <a:ext cx="5762171" cy="400110"/>
          </a:xfrm>
          <a:prstGeom prst="rect">
            <a:avLst/>
          </a:prstGeom>
          <a:noFill/>
        </p:spPr>
        <p:txBody>
          <a:bodyPr wrap="square" rtlCol="0">
            <a:spAutoFit/>
          </a:bodyPr>
          <a:lstStyle/>
          <a:p>
            <a:pPr algn="r" rtl="1"/>
            <a:r>
              <a:rPr lang="fa-IR" sz="2000" b="1" dirty="0">
                <a:cs typeface="B Titr" panose="00000700000000000000" pitchFamily="2" charset="-78"/>
              </a:rPr>
              <a:t>آثار شهید باهنر</a:t>
            </a:r>
          </a:p>
        </p:txBody>
      </p:sp>
      <p:sp>
        <p:nvSpPr>
          <p:cNvPr id="5" name="Rectangle 1"/>
          <p:cNvSpPr>
            <a:spLocks noChangeArrowheads="1"/>
          </p:cNvSpPr>
          <p:nvPr/>
        </p:nvSpPr>
        <p:spPr bwMode="auto">
          <a:xfrm>
            <a:off x="0" y="1559627"/>
            <a:ext cx="8644799"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marR="0" lvl="0" indent="-285750" algn="justLow" defTabSz="914400" rtl="1" eaLnBrk="0" fontAlgn="base" latinLnBrk="0" hangingPunct="0">
              <a:lnSpc>
                <a:spcPct val="200000"/>
              </a:lnSpc>
              <a:spcBef>
                <a:spcPct val="0"/>
              </a:spcBef>
              <a:spcAft>
                <a:spcPct val="0"/>
              </a:spcAft>
              <a:buClrTx/>
              <a:buSzTx/>
              <a:buFont typeface="Wingdings" panose="05000000000000000000" pitchFamily="2" charset="2"/>
              <a:buChar char="§"/>
              <a:tabLst/>
            </a:pPr>
            <a:r>
              <a:rPr kumimoji="0" lang="ar-SA"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یک دوره درس قرآن، برای سال‌های اول و دوم و سوم راهنمایی؛</a:t>
            </a:r>
            <a:r>
              <a:rPr kumimoji="0" lang="en-US"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 </a:t>
            </a:r>
          </a:p>
          <a:p>
            <a:pPr marL="285750" marR="0" lvl="0" indent="-285750" algn="justLow" defTabSz="914400" rtl="1" eaLnBrk="0" fontAlgn="base" latinLnBrk="0" hangingPunct="0">
              <a:lnSpc>
                <a:spcPct val="200000"/>
              </a:lnSpc>
              <a:spcBef>
                <a:spcPct val="0"/>
              </a:spcBef>
              <a:spcAft>
                <a:spcPct val="0"/>
              </a:spcAft>
              <a:buClrTx/>
              <a:buSzTx/>
              <a:buFont typeface="Wingdings" panose="05000000000000000000" pitchFamily="2" charset="2"/>
              <a:buChar char="§"/>
              <a:tabLst/>
            </a:pPr>
            <a:r>
              <a:rPr kumimoji="0" lang="ar-SA"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تربیت و تعلیم دینی و روش تدریس قرآن و مسائل دینی، برای سال اول دانشسرای راهنمایی مقدماتی؛</a:t>
            </a:r>
            <a:r>
              <a:rPr kumimoji="0" lang="en-US"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 </a:t>
            </a:r>
          </a:p>
          <a:p>
            <a:pPr marL="285750" marR="0" lvl="0" indent="-285750" algn="justLow" defTabSz="914400" rtl="1" eaLnBrk="0" fontAlgn="base" latinLnBrk="0" hangingPunct="0">
              <a:lnSpc>
                <a:spcPct val="200000"/>
              </a:lnSpc>
              <a:spcBef>
                <a:spcPct val="0"/>
              </a:spcBef>
              <a:spcAft>
                <a:spcPct val="0"/>
              </a:spcAft>
              <a:buClrTx/>
              <a:buSzTx/>
              <a:buFont typeface="Wingdings" panose="05000000000000000000" pitchFamily="2" charset="2"/>
              <a:buChar char="§"/>
              <a:tabLst/>
            </a:pPr>
            <a:r>
              <a:rPr kumimoji="0" lang="ar-SA"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تربیت و تعلیم دینی و روش تدریس دینی و</a:t>
            </a:r>
            <a:r>
              <a:rPr kumimoji="0" lang="en-US"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 </a:t>
            </a:r>
            <a:r>
              <a:rPr kumimoji="0" lang="ar-SA"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قرآن</a:t>
            </a:r>
            <a:r>
              <a:rPr kumimoji="0" lang="en-US"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 </a:t>
            </a:r>
            <a:r>
              <a:rPr kumimoji="0" lang="ar-SA"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و مسائل دینی، برای سال اول تربیت معلم دوره راهنمایی و تربیت معلم یکساله و دانشسرای مقدماتی روستایی و عشایری؛</a:t>
            </a:r>
            <a:r>
              <a:rPr kumimoji="0" lang="en-US"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 </a:t>
            </a:r>
          </a:p>
          <a:p>
            <a:pPr marL="285750" marR="0" lvl="0" indent="-285750" algn="justLow" defTabSz="914400" rtl="1" eaLnBrk="0" fontAlgn="base" latinLnBrk="0" hangingPunct="0">
              <a:lnSpc>
                <a:spcPct val="200000"/>
              </a:lnSpc>
              <a:spcBef>
                <a:spcPct val="0"/>
              </a:spcBef>
              <a:spcAft>
                <a:spcPct val="0"/>
              </a:spcAft>
              <a:buClrTx/>
              <a:buSzTx/>
              <a:buFont typeface="Wingdings" panose="05000000000000000000" pitchFamily="2" charset="2"/>
              <a:buChar char="§"/>
              <a:tabLst/>
            </a:pPr>
            <a:r>
              <a:rPr kumimoji="0" lang="ar-SA"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تعلیمات دینی و روش تدریس آن، برای دانشکده مکاتبه‌ای؛</a:t>
            </a:r>
            <a:r>
              <a:rPr kumimoji="0" lang="en-US"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 </a:t>
            </a:r>
          </a:p>
          <a:p>
            <a:pPr marL="285750" marR="0" lvl="0" indent="-285750" algn="justLow" defTabSz="914400" rtl="1" eaLnBrk="0" fontAlgn="base" latinLnBrk="0" hangingPunct="0">
              <a:lnSpc>
                <a:spcPct val="200000"/>
              </a:lnSpc>
              <a:spcBef>
                <a:spcPct val="0"/>
              </a:spcBef>
              <a:spcAft>
                <a:spcPct val="0"/>
              </a:spcAft>
              <a:buClrTx/>
              <a:buSzTx/>
              <a:buFont typeface="Wingdings" panose="05000000000000000000" pitchFamily="2" charset="2"/>
              <a:buChar char="§"/>
              <a:tabLst/>
            </a:pPr>
            <a:r>
              <a:rPr kumimoji="0" lang="ar-SA"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خداشناسی با همکاری علی گلزاده غفوری و سیدرضا برقعی؛</a:t>
            </a:r>
            <a:r>
              <a:rPr kumimoji="0" lang="en-US"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 </a:t>
            </a:r>
          </a:p>
          <a:p>
            <a:pPr marL="285750" marR="0" lvl="0" indent="-285750" algn="justLow" defTabSz="914400" rtl="1" eaLnBrk="0" fontAlgn="base" latinLnBrk="0" hangingPunct="0">
              <a:lnSpc>
                <a:spcPct val="200000"/>
              </a:lnSpc>
              <a:spcBef>
                <a:spcPct val="0"/>
              </a:spcBef>
              <a:spcAft>
                <a:spcPct val="0"/>
              </a:spcAft>
              <a:buClrTx/>
              <a:buSzTx/>
              <a:buFont typeface="Wingdings" panose="05000000000000000000" pitchFamily="2" charset="2"/>
              <a:buChar char="§"/>
              <a:tabLst/>
            </a:pPr>
            <a:r>
              <a:rPr kumimoji="0" lang="ar-SA"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مقاله «جهان در عصر بعثت»، با همکاری</a:t>
            </a:r>
            <a:r>
              <a:rPr kumimoji="0" lang="en-US"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 </a:t>
            </a:r>
            <a:r>
              <a:rPr kumimoji="0" lang="ar-SA"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اکبر هاشمی رفسنجانی</a:t>
            </a:r>
            <a:r>
              <a:rPr kumimoji="0" lang="en-US"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 </a:t>
            </a:r>
            <a:r>
              <a:rPr kumimoji="0" lang="ar-SA"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درکتاب محمّد خاتم پیامبران</a:t>
            </a:r>
            <a:r>
              <a:rPr kumimoji="0" lang="en-US"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rPr>
              <a:t>. </a:t>
            </a:r>
          </a:p>
        </p:txBody>
      </p:sp>
      <p:sp>
        <p:nvSpPr>
          <p:cNvPr id="6" name="Rectangle 5"/>
          <p:cNvSpPr/>
          <p:nvPr/>
        </p:nvSpPr>
        <p:spPr>
          <a:xfrm>
            <a:off x="5052767" y="1190295"/>
            <a:ext cx="3592032" cy="369332"/>
          </a:xfrm>
          <a:prstGeom prst="rect">
            <a:avLst/>
          </a:prstGeom>
        </p:spPr>
        <p:txBody>
          <a:bodyPr wrap="square">
            <a:spAutoFit/>
          </a:bodyPr>
          <a:lstStyle/>
          <a:p>
            <a:pPr algn="justLow" rtl="1"/>
            <a:r>
              <a:rPr lang="fa-IR" b="1" dirty="0">
                <a:cs typeface="B Nazanin" panose="00000400000000000000" pitchFamily="2" charset="-78"/>
              </a:rPr>
              <a:t>برای سال‌های سوم تا ششم دبیرستان؛</a:t>
            </a:r>
            <a:endParaRPr lang="en-US" b="1" dirty="0">
              <a:cs typeface="B Nazanin" panose="00000400000000000000" pitchFamily="2" charset="-78"/>
            </a:endParaRP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23972" t="690" r="8614" b="14912"/>
          <a:stretch/>
        </p:blipFill>
        <p:spPr>
          <a:xfrm>
            <a:off x="8644799" y="1559627"/>
            <a:ext cx="3263553" cy="4657793"/>
          </a:xfrm>
          <a:prstGeom prst="rect">
            <a:avLst/>
          </a:prstGeom>
        </p:spPr>
      </p:pic>
    </p:spTree>
    <p:extLst>
      <p:ext uri="{BB962C8B-B14F-4D97-AF65-F5344CB8AC3E}">
        <p14:creationId xmlns:p14="http://schemas.microsoft.com/office/powerpoint/2010/main" val="11224366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1576155" y="2571733"/>
            <a:ext cx="1725318" cy="1725318"/>
          </a:xfrm>
          <a:prstGeom prst="rect">
            <a:avLst/>
          </a:prstGeom>
        </p:spPr>
      </p:pic>
      <p:pic>
        <p:nvPicPr>
          <p:cNvPr id="8" name="Picture 7"/>
          <p:cNvPicPr>
            <a:picLocks noChangeAspect="1"/>
          </p:cNvPicPr>
          <p:nvPr/>
        </p:nvPicPr>
        <p:blipFill>
          <a:blip r:embed="rId3"/>
          <a:stretch>
            <a:fillRect/>
          </a:stretch>
        </p:blipFill>
        <p:spPr>
          <a:xfrm>
            <a:off x="6587769" y="4002173"/>
            <a:ext cx="3414056" cy="2597121"/>
          </a:xfrm>
          <a:prstGeom prst="rect">
            <a:avLst/>
          </a:prstGeom>
        </p:spPr>
      </p:pic>
      <p:sp>
        <p:nvSpPr>
          <p:cNvPr id="2" name="TextBox 1">
            <a:extLst>
              <a:ext uri="{FF2B5EF4-FFF2-40B4-BE49-F238E27FC236}">
                <a16:creationId xmlns:a16="http://schemas.microsoft.com/office/drawing/2014/main" id="{4971BB44-ABF9-D6E6-A09E-3EBECF5366C7}"/>
              </a:ext>
            </a:extLst>
          </p:cNvPr>
          <p:cNvSpPr txBox="1"/>
          <p:nvPr/>
        </p:nvSpPr>
        <p:spPr>
          <a:xfrm>
            <a:off x="6109170" y="155318"/>
            <a:ext cx="5762171" cy="400110"/>
          </a:xfrm>
          <a:prstGeom prst="rect">
            <a:avLst/>
          </a:prstGeom>
          <a:noFill/>
        </p:spPr>
        <p:txBody>
          <a:bodyPr wrap="square" rtlCol="0">
            <a:spAutoFit/>
          </a:bodyPr>
          <a:lstStyle/>
          <a:p>
            <a:pPr algn="r" rtl="1"/>
            <a:r>
              <a:rPr lang="fa-IR" sz="2000" b="1" dirty="0">
                <a:cs typeface="B Titr" panose="00000700000000000000" pitchFamily="2" charset="-78"/>
              </a:rPr>
              <a:t>آثار شهید باهنر</a:t>
            </a:r>
          </a:p>
        </p:txBody>
      </p:sp>
      <p:sp>
        <p:nvSpPr>
          <p:cNvPr id="5" name="Rectangle 1"/>
          <p:cNvSpPr>
            <a:spLocks noChangeArrowheads="1"/>
          </p:cNvSpPr>
          <p:nvPr/>
        </p:nvSpPr>
        <p:spPr bwMode="auto">
          <a:xfrm>
            <a:off x="2653048" y="1138852"/>
            <a:ext cx="937869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r" rtl="1" eaLnBrk="0" fontAlgn="base" hangingPunct="0">
              <a:lnSpc>
                <a:spcPct val="200000"/>
              </a:lnSpc>
              <a:spcBef>
                <a:spcPct val="0"/>
              </a:spcBef>
              <a:spcAft>
                <a:spcPct val="0"/>
              </a:spcAft>
            </a:pPr>
            <a:r>
              <a:rPr lang="fa-IR" b="1" dirty="0">
                <a:cs typeface="B Nazanin" panose="00000400000000000000" pitchFamily="2" charset="-78"/>
              </a:rPr>
              <a:t>برخی از آثار وی نیز که حاصل مقالات و سخنرانی‌های وی بود پس از شهادتش منتشر شد. برخی از این آثار عبارتند از: </a:t>
            </a:r>
            <a:endParaRPr kumimoji="0" lang="en-US" altLang="en-US" sz="1800" b="1" i="0" u="none" strike="noStrike" cap="none" normalizeH="0" baseline="0" dirty="0">
              <a:ln>
                <a:noFill/>
              </a:ln>
              <a:solidFill>
                <a:schemeClr val="tx1"/>
              </a:solidFill>
              <a:effectLst/>
              <a:latin typeface="Arial" panose="020B0604020202020204" pitchFamily="34" charset="0"/>
              <a:cs typeface="B Nazanin" panose="00000400000000000000" pitchFamily="2" charset="-78"/>
            </a:endParaRPr>
          </a:p>
        </p:txBody>
      </p:sp>
      <p:sp>
        <p:nvSpPr>
          <p:cNvPr id="3" name="Rectangle 2"/>
          <p:cNvSpPr/>
          <p:nvPr/>
        </p:nvSpPr>
        <p:spPr>
          <a:xfrm>
            <a:off x="8990255" y="1997799"/>
            <a:ext cx="2868497" cy="3416320"/>
          </a:xfrm>
          <a:prstGeom prst="rect">
            <a:avLst/>
          </a:prstGeom>
        </p:spPr>
        <p:txBody>
          <a:bodyPr wrap="square">
            <a:spAutoFit/>
          </a:bodyPr>
          <a:lstStyle/>
          <a:p>
            <a:pPr marL="342900" indent="-342900" algn="r" rtl="1">
              <a:lnSpc>
                <a:spcPct val="200000"/>
              </a:lnSpc>
              <a:buFont typeface="Wingdings" panose="05000000000000000000" pitchFamily="2" charset="2"/>
              <a:buChar char="v"/>
            </a:pPr>
            <a:r>
              <a:rPr lang="fa-IR" b="1" dirty="0">
                <a:cs typeface="B Nazanin" panose="00000400000000000000" pitchFamily="2" charset="-78"/>
              </a:rPr>
              <a:t>انسان و خودسازی</a:t>
            </a:r>
          </a:p>
          <a:p>
            <a:pPr marL="342900" indent="-342900" algn="r" rtl="1">
              <a:lnSpc>
                <a:spcPct val="200000"/>
              </a:lnSpc>
              <a:buFont typeface="Wingdings" panose="05000000000000000000" pitchFamily="2" charset="2"/>
              <a:buChar char="v"/>
            </a:pPr>
            <a:r>
              <a:rPr lang="fa-IR" b="1" dirty="0">
                <a:cs typeface="B Nazanin" panose="00000400000000000000" pitchFamily="2" charset="-78"/>
              </a:rPr>
              <a:t>گفتارهای تربیتی</a:t>
            </a:r>
          </a:p>
          <a:p>
            <a:pPr marL="342900" indent="-342900" algn="r" rtl="1">
              <a:lnSpc>
                <a:spcPct val="200000"/>
              </a:lnSpc>
              <a:buFont typeface="Wingdings" panose="05000000000000000000" pitchFamily="2" charset="2"/>
              <a:buChar char="v"/>
            </a:pPr>
            <a:r>
              <a:rPr lang="fa-IR" b="1" dirty="0">
                <a:cs typeface="B Nazanin" panose="00000400000000000000" pitchFamily="2" charset="-78"/>
              </a:rPr>
              <a:t>فرهنگ انقلاب اسلامی</a:t>
            </a:r>
          </a:p>
          <a:p>
            <a:pPr marL="342900" indent="-342900" algn="r" rtl="1">
              <a:lnSpc>
                <a:spcPct val="200000"/>
              </a:lnSpc>
              <a:buFont typeface="Wingdings" panose="05000000000000000000" pitchFamily="2" charset="2"/>
              <a:buChar char="v"/>
            </a:pPr>
            <a:r>
              <a:rPr lang="fa-IR" b="1" dirty="0">
                <a:cs typeface="B Nazanin" panose="00000400000000000000" pitchFamily="2" charset="-78"/>
              </a:rPr>
              <a:t>اسلام برای نوجوانان</a:t>
            </a:r>
          </a:p>
          <a:p>
            <a:pPr marL="342900" indent="-342900" algn="r" rtl="1">
              <a:lnSpc>
                <a:spcPct val="200000"/>
              </a:lnSpc>
              <a:buFont typeface="Wingdings" panose="05000000000000000000" pitchFamily="2" charset="2"/>
              <a:buChar char="v"/>
            </a:pPr>
            <a:r>
              <a:rPr lang="fa-IR" b="1" dirty="0">
                <a:cs typeface="B Nazanin" panose="00000400000000000000" pitchFamily="2" charset="-78"/>
              </a:rPr>
              <a:t>مواضع ما در ولایت و رهبری</a:t>
            </a:r>
          </a:p>
          <a:p>
            <a:pPr marL="342900" indent="-342900" algn="r" rtl="1">
              <a:lnSpc>
                <a:spcPct val="200000"/>
              </a:lnSpc>
              <a:buFont typeface="Wingdings" panose="05000000000000000000" pitchFamily="2" charset="2"/>
              <a:buChar char="v"/>
            </a:pPr>
            <a:r>
              <a:rPr lang="fa-IR" b="1" dirty="0">
                <a:cs typeface="B Nazanin" panose="00000400000000000000" pitchFamily="2" charset="-78"/>
              </a:rPr>
              <a:t>گذرگاه‌های الحاد</a:t>
            </a:r>
            <a:endParaRPr lang="fa-IR" b="1" dirty="0">
              <a:effectLst/>
              <a:cs typeface="B Nazanin" panose="00000400000000000000" pitchFamily="2" charset="-78"/>
            </a:endParaRPr>
          </a:p>
        </p:txBody>
      </p:sp>
      <p:pic>
        <p:nvPicPr>
          <p:cNvPr id="4" name="Picture 3"/>
          <p:cNvPicPr>
            <a:picLocks noChangeAspect="1"/>
          </p:cNvPicPr>
          <p:nvPr/>
        </p:nvPicPr>
        <p:blipFill rotWithShape="1">
          <a:blip r:embed="rId4"/>
          <a:srcRect l="2355" t="1067" r="4844" b="4533"/>
          <a:stretch/>
        </p:blipFill>
        <p:spPr>
          <a:xfrm>
            <a:off x="2348661" y="2193494"/>
            <a:ext cx="6203713" cy="4207115"/>
          </a:xfrm>
          <a:prstGeom prst="rect">
            <a:avLst/>
          </a:prstGeom>
        </p:spPr>
      </p:pic>
    </p:spTree>
    <p:extLst>
      <p:ext uri="{BB962C8B-B14F-4D97-AF65-F5344CB8AC3E}">
        <p14:creationId xmlns:p14="http://schemas.microsoft.com/office/powerpoint/2010/main" val="11792587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8867706" y="1438210"/>
            <a:ext cx="2158171" cy="1865538"/>
          </a:xfrm>
          <a:prstGeom prst="rect">
            <a:avLst/>
          </a:prstGeom>
        </p:spPr>
      </p:pic>
      <p:pic>
        <p:nvPicPr>
          <p:cNvPr id="5" name="Picture 4"/>
          <p:cNvPicPr>
            <a:picLocks noChangeAspect="1"/>
          </p:cNvPicPr>
          <p:nvPr/>
        </p:nvPicPr>
        <p:blipFill>
          <a:blip r:embed="rId3"/>
          <a:stretch>
            <a:fillRect/>
          </a:stretch>
        </p:blipFill>
        <p:spPr>
          <a:xfrm rot="2067776">
            <a:off x="7040211" y="2194729"/>
            <a:ext cx="3331554" cy="3609145"/>
          </a:xfrm>
          <a:prstGeom prst="rect">
            <a:avLst/>
          </a:prstGeom>
        </p:spPr>
      </p:pic>
      <p:sp>
        <p:nvSpPr>
          <p:cNvPr id="2" name="TextBox 1">
            <a:extLst>
              <a:ext uri="{FF2B5EF4-FFF2-40B4-BE49-F238E27FC236}">
                <a16:creationId xmlns:a16="http://schemas.microsoft.com/office/drawing/2014/main" id="{4971BB44-ABF9-D6E6-A09E-3EBECF5366C7}"/>
              </a:ext>
            </a:extLst>
          </p:cNvPr>
          <p:cNvSpPr txBox="1"/>
          <p:nvPr/>
        </p:nvSpPr>
        <p:spPr>
          <a:xfrm>
            <a:off x="5986621" y="117611"/>
            <a:ext cx="5762171" cy="400110"/>
          </a:xfrm>
          <a:prstGeom prst="rect">
            <a:avLst/>
          </a:prstGeom>
          <a:noFill/>
        </p:spPr>
        <p:txBody>
          <a:bodyPr wrap="square" rtlCol="0">
            <a:spAutoFit/>
          </a:bodyPr>
          <a:lstStyle/>
          <a:p>
            <a:pPr algn="r" rtl="1"/>
            <a:r>
              <a:rPr lang="fa-IR" sz="2000" b="1" dirty="0">
                <a:cs typeface="B Titr" panose="00000700000000000000" pitchFamily="2" charset="-78"/>
              </a:rPr>
              <a:t>دفاع مقدس </a:t>
            </a:r>
          </a:p>
        </p:txBody>
      </p:sp>
      <p:sp>
        <p:nvSpPr>
          <p:cNvPr id="4" name="Rectangle 3"/>
          <p:cNvSpPr/>
          <p:nvPr/>
        </p:nvSpPr>
        <p:spPr>
          <a:xfrm>
            <a:off x="660647" y="2038593"/>
            <a:ext cx="5624243" cy="2862322"/>
          </a:xfrm>
          <a:prstGeom prst="rect">
            <a:avLst/>
          </a:prstGeom>
        </p:spPr>
        <p:txBody>
          <a:bodyPr wrap="square">
            <a:spAutoFit/>
          </a:bodyPr>
          <a:lstStyle/>
          <a:p>
            <a:pPr algn="justLow" rtl="1">
              <a:lnSpc>
                <a:spcPct val="200000"/>
              </a:lnSpc>
            </a:pPr>
            <a:r>
              <a:rPr lang="fa-IR" b="1" dirty="0">
                <a:cs typeface="B Nazanin" panose="00000400000000000000" pitchFamily="2" charset="-78"/>
              </a:rPr>
              <a:t>شهید باهنر جنگ ایران و عراق را از جمله توطئه‌های آمریکا علیه ایران می‌داند. وی معتقد بود آمریکایی‌ها برای جلوگیری از نفود انقلاب ایران به این نتیجه رسیدند که عراق زمینه مساعدتری برای حمله به ایران دارد چرا که با ایران اختلافات مرزی دارد. باهنر سرمایه ملت ایران در جنگ ایران و عراق را ایمان به خدا و عشق به شهادت می‌دانست.</a:t>
            </a:r>
            <a:endParaRPr lang="en-US" b="1" dirty="0">
              <a:cs typeface="B Nazanin" panose="00000400000000000000" pitchFamily="2" charset="-78"/>
            </a:endParaRPr>
          </a:p>
        </p:txBody>
      </p:sp>
      <p:pic>
        <p:nvPicPr>
          <p:cNvPr id="3" name="Picture 2"/>
          <p:cNvPicPr>
            <a:picLocks noChangeAspect="1"/>
          </p:cNvPicPr>
          <p:nvPr/>
        </p:nvPicPr>
        <p:blipFill rotWithShape="1">
          <a:blip r:embed="rId4"/>
          <a:srcRect l="9842" t="16166" b="13228"/>
          <a:stretch/>
        </p:blipFill>
        <p:spPr>
          <a:xfrm>
            <a:off x="6739359" y="2517293"/>
            <a:ext cx="4805806" cy="2383622"/>
          </a:xfrm>
          <a:prstGeom prst="rect">
            <a:avLst/>
          </a:prstGeom>
        </p:spPr>
      </p:pic>
    </p:spTree>
    <p:extLst>
      <p:ext uri="{BB962C8B-B14F-4D97-AF65-F5344CB8AC3E}">
        <p14:creationId xmlns:p14="http://schemas.microsoft.com/office/powerpoint/2010/main" val="25114638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129199" y="4597808"/>
            <a:ext cx="1725318" cy="1725318"/>
          </a:xfrm>
          <a:prstGeom prst="rect">
            <a:avLst/>
          </a:prstGeom>
        </p:spPr>
      </p:pic>
      <p:pic>
        <p:nvPicPr>
          <p:cNvPr id="8" name="Picture 7"/>
          <p:cNvPicPr>
            <a:picLocks noChangeAspect="1"/>
          </p:cNvPicPr>
          <p:nvPr/>
        </p:nvPicPr>
        <p:blipFill>
          <a:blip r:embed="rId3"/>
          <a:stretch>
            <a:fillRect/>
          </a:stretch>
        </p:blipFill>
        <p:spPr>
          <a:xfrm>
            <a:off x="2575290" y="2000687"/>
            <a:ext cx="3414056" cy="2597121"/>
          </a:xfrm>
          <a:prstGeom prst="rect">
            <a:avLst/>
          </a:prstGeom>
        </p:spPr>
      </p:pic>
      <p:sp>
        <p:nvSpPr>
          <p:cNvPr id="2" name="TextBox 1">
            <a:extLst>
              <a:ext uri="{FF2B5EF4-FFF2-40B4-BE49-F238E27FC236}">
                <a16:creationId xmlns:a16="http://schemas.microsoft.com/office/drawing/2014/main" id="{4971BB44-ABF9-D6E6-A09E-3EBECF5366C7}"/>
              </a:ext>
            </a:extLst>
          </p:cNvPr>
          <p:cNvSpPr txBox="1"/>
          <p:nvPr/>
        </p:nvSpPr>
        <p:spPr>
          <a:xfrm>
            <a:off x="6109170" y="155318"/>
            <a:ext cx="5762171" cy="400110"/>
          </a:xfrm>
          <a:prstGeom prst="rect">
            <a:avLst/>
          </a:prstGeom>
          <a:noFill/>
        </p:spPr>
        <p:txBody>
          <a:bodyPr wrap="square" rtlCol="0">
            <a:spAutoFit/>
          </a:bodyPr>
          <a:lstStyle/>
          <a:p>
            <a:pPr algn="r" rtl="1"/>
            <a:r>
              <a:rPr lang="fa-IR" sz="2000" b="1" dirty="0">
                <a:cs typeface="B Titr" panose="00000700000000000000" pitchFamily="2" charset="-78"/>
              </a:rPr>
              <a:t>فرزندان</a:t>
            </a:r>
          </a:p>
        </p:txBody>
      </p:sp>
      <p:sp>
        <p:nvSpPr>
          <p:cNvPr id="3" name="Rectangle 2"/>
          <p:cNvSpPr/>
          <p:nvPr/>
        </p:nvSpPr>
        <p:spPr>
          <a:xfrm>
            <a:off x="6938128" y="1116258"/>
            <a:ext cx="4889614" cy="4835939"/>
          </a:xfrm>
          <a:prstGeom prst="rect">
            <a:avLst/>
          </a:prstGeom>
        </p:spPr>
        <p:txBody>
          <a:bodyPr wrap="square">
            <a:spAutoFit/>
          </a:bodyPr>
          <a:lstStyle/>
          <a:p>
            <a:pPr algn="justLow" rtl="1">
              <a:lnSpc>
                <a:spcPct val="250000"/>
              </a:lnSpc>
            </a:pPr>
            <a:r>
              <a:rPr lang="fa-IR" b="1" dirty="0">
                <a:cs typeface="B Nazanin" panose="00000400000000000000" pitchFamily="2" charset="-78"/>
              </a:rPr>
              <a:t>از محمدجواد باهنر چهار فرزند به جا مانده است، دو فرزند دختر و دو فرزند پسر. فرزند بزرگ او ناصر باهنر که هم عضو هیئت علمی دانشگاه امام صادق و هم مدیرعامل مجتمع فرهنگی رفاه است. پسر دوم او، در دانشگاه صنعتی شریف «هوا - فضا» خوانده و درحال‌حاضر در وزارت دفاع مشغول است. دو دختر دارد که یکی پزشک و دیگری هم دندان‌پزشک است.</a:t>
            </a:r>
            <a:endParaRPr lang="en-US" b="1" dirty="0">
              <a:cs typeface="B Nazanin" panose="00000400000000000000" pitchFamily="2" charset="-78"/>
            </a:endParaRPr>
          </a:p>
        </p:txBody>
      </p:sp>
      <p:pic>
        <p:nvPicPr>
          <p:cNvPr id="4" name="Picture 3"/>
          <p:cNvPicPr>
            <a:picLocks noChangeAspect="1"/>
          </p:cNvPicPr>
          <p:nvPr/>
        </p:nvPicPr>
        <p:blipFill rotWithShape="1">
          <a:blip r:embed="rId4"/>
          <a:srcRect b="5833"/>
          <a:stretch/>
        </p:blipFill>
        <p:spPr>
          <a:xfrm>
            <a:off x="544562" y="2169272"/>
            <a:ext cx="2783013" cy="3689904"/>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49651" y="1263479"/>
            <a:ext cx="1476622" cy="1643002"/>
          </a:xfrm>
          <a:prstGeom prst="rect">
            <a:avLst/>
          </a:prstGeom>
        </p:spPr>
      </p:pic>
      <p:pic>
        <p:nvPicPr>
          <p:cNvPr id="6" name="Picture 5"/>
          <p:cNvPicPr>
            <a:picLocks noChangeAspect="1"/>
          </p:cNvPicPr>
          <p:nvPr/>
        </p:nvPicPr>
        <p:blipFill rotWithShape="1">
          <a:blip r:embed="rId6"/>
          <a:srcRect b="13133"/>
          <a:stretch/>
        </p:blipFill>
        <p:spPr>
          <a:xfrm>
            <a:off x="3947466" y="3211966"/>
            <a:ext cx="2035919" cy="2426017"/>
          </a:xfrm>
          <a:prstGeom prst="rect">
            <a:avLst/>
          </a:prstGeom>
        </p:spPr>
      </p:pic>
      <p:pic>
        <p:nvPicPr>
          <p:cNvPr id="7" name="Picture 6"/>
          <p:cNvPicPr>
            <a:picLocks noChangeAspect="1"/>
          </p:cNvPicPr>
          <p:nvPr/>
        </p:nvPicPr>
        <p:blipFill rotWithShape="1">
          <a:blip r:embed="rId7"/>
          <a:srcRect b="11905"/>
          <a:stretch/>
        </p:blipFill>
        <p:spPr>
          <a:xfrm>
            <a:off x="4205044" y="1009309"/>
            <a:ext cx="2505075" cy="1468438"/>
          </a:xfrm>
          <a:prstGeom prst="rect">
            <a:avLst/>
          </a:prstGeom>
        </p:spPr>
      </p:pic>
    </p:spTree>
    <p:extLst>
      <p:ext uri="{BB962C8B-B14F-4D97-AF65-F5344CB8AC3E}">
        <p14:creationId xmlns:p14="http://schemas.microsoft.com/office/powerpoint/2010/main" val="29694033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10145239" y="2286909"/>
            <a:ext cx="1725318" cy="1725318"/>
          </a:xfrm>
          <a:prstGeom prst="rect">
            <a:avLst/>
          </a:prstGeom>
        </p:spPr>
      </p:pic>
      <p:pic>
        <p:nvPicPr>
          <p:cNvPr id="7" name="Picture 6"/>
          <p:cNvPicPr>
            <a:picLocks noChangeAspect="1"/>
          </p:cNvPicPr>
          <p:nvPr/>
        </p:nvPicPr>
        <p:blipFill>
          <a:blip r:embed="rId3"/>
          <a:stretch>
            <a:fillRect/>
          </a:stretch>
        </p:blipFill>
        <p:spPr>
          <a:xfrm>
            <a:off x="666597" y="804658"/>
            <a:ext cx="2987299" cy="2347163"/>
          </a:xfrm>
          <a:prstGeom prst="rect">
            <a:avLst/>
          </a:prstGeom>
        </p:spPr>
      </p:pic>
      <p:pic>
        <p:nvPicPr>
          <p:cNvPr id="6" name="Picture 5"/>
          <p:cNvPicPr>
            <a:picLocks noChangeAspect="1"/>
          </p:cNvPicPr>
          <p:nvPr/>
        </p:nvPicPr>
        <p:blipFill>
          <a:blip r:embed="rId4"/>
          <a:stretch>
            <a:fillRect/>
          </a:stretch>
        </p:blipFill>
        <p:spPr>
          <a:xfrm>
            <a:off x="5053343" y="1625458"/>
            <a:ext cx="2158171" cy="1865538"/>
          </a:xfrm>
          <a:prstGeom prst="rect">
            <a:avLst/>
          </a:prstGeom>
        </p:spPr>
      </p:pic>
      <p:sp>
        <p:nvSpPr>
          <p:cNvPr id="2" name="Rectangle 1"/>
          <p:cNvSpPr/>
          <p:nvPr/>
        </p:nvSpPr>
        <p:spPr>
          <a:xfrm>
            <a:off x="268044" y="4311796"/>
            <a:ext cx="11604395" cy="1685077"/>
          </a:xfrm>
          <a:prstGeom prst="rect">
            <a:avLst/>
          </a:prstGeom>
        </p:spPr>
        <p:txBody>
          <a:bodyPr wrap="square">
            <a:spAutoFit/>
          </a:bodyPr>
          <a:lstStyle/>
          <a:p>
            <a:pPr algn="ctr" rtl="1">
              <a:lnSpc>
                <a:spcPct val="200000"/>
              </a:lnSpc>
            </a:pPr>
            <a:r>
              <a:rPr lang="fa-IR" b="1" dirty="0">
                <a:cs typeface="B Nazanin" panose="00000400000000000000" pitchFamily="2" charset="-78"/>
              </a:rPr>
              <a:t>شهید رجایی در ساعت ۱۴:۳۰ روز ۸ شهریور ۱۳۶۰ از اتاق کارش خارج شد و به محل جلسه فوق‌العاده دولت رفت. در ساعت ۱۵:۰۰ صدای انفجار مهیبی از ساختمان نخست‌وزیری برخاست. در این حمله، او و محمدجواد باهنر، نخست‌وزیر وقت جان باختند. در این هنگام کمتر از یک ماه از ریاست‌جمهوری او‌ می‌گذشت. این ترور نیز همانندبمب‌گذاری در دفتر حزب جمهوری اسلامی توسط سازمان مجاهدین خلق ایران انجام شد.</a:t>
            </a:r>
            <a:endParaRPr lang="en-US" b="1" dirty="0">
              <a:cs typeface="B Nazanin" panose="00000400000000000000" pitchFamily="2" charset="-78"/>
            </a:endParaRPr>
          </a:p>
        </p:txBody>
      </p:sp>
      <p:sp>
        <p:nvSpPr>
          <p:cNvPr id="3" name="Rectangle 2"/>
          <p:cNvSpPr/>
          <p:nvPr/>
        </p:nvSpPr>
        <p:spPr>
          <a:xfrm>
            <a:off x="7456603" y="171196"/>
            <a:ext cx="4038626" cy="400110"/>
          </a:xfrm>
          <a:prstGeom prst="rect">
            <a:avLst/>
          </a:prstGeom>
        </p:spPr>
        <p:txBody>
          <a:bodyPr wrap="square">
            <a:spAutoFit/>
          </a:bodyPr>
          <a:lstStyle/>
          <a:p>
            <a:pPr algn="r" rtl="1"/>
            <a:r>
              <a:rPr lang="fa-IR" sz="2000" b="1" dirty="0">
                <a:cs typeface="B Titr" panose="00000700000000000000" pitchFamily="2" charset="-78"/>
              </a:rPr>
              <a:t>شهادت </a:t>
            </a:r>
            <a:endParaRPr lang="en-US" sz="2000" dirty="0">
              <a:cs typeface="B Titr" panose="00000700000000000000" pitchFamily="2" charset="-78"/>
            </a:endParaRPr>
          </a:p>
        </p:txBody>
      </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92583" y="1403797"/>
            <a:ext cx="4572000" cy="2308860"/>
          </a:xfrm>
          <a:prstGeom prst="rect">
            <a:avLst/>
          </a:prstGeom>
        </p:spPr>
      </p:pic>
      <p:pic>
        <p:nvPicPr>
          <p:cNvPr id="4" name="Picture 3"/>
          <p:cNvPicPr>
            <a:picLocks noChangeAspect="1"/>
          </p:cNvPicPr>
          <p:nvPr/>
        </p:nvPicPr>
        <p:blipFill>
          <a:blip r:embed="rId6"/>
          <a:stretch>
            <a:fillRect/>
          </a:stretch>
        </p:blipFill>
        <p:spPr>
          <a:xfrm>
            <a:off x="6491690" y="1287887"/>
            <a:ext cx="5003539" cy="2814491"/>
          </a:xfrm>
          <a:prstGeom prst="rect">
            <a:avLst/>
          </a:prstGeom>
        </p:spPr>
      </p:pic>
    </p:spTree>
    <p:extLst>
      <p:ext uri="{BB962C8B-B14F-4D97-AF65-F5344CB8AC3E}">
        <p14:creationId xmlns:p14="http://schemas.microsoft.com/office/powerpoint/2010/main" val="927226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971BB44-ABF9-D6E6-A09E-3EBECF5366C7}"/>
              </a:ext>
            </a:extLst>
          </p:cNvPr>
          <p:cNvSpPr txBox="1"/>
          <p:nvPr/>
        </p:nvSpPr>
        <p:spPr>
          <a:xfrm>
            <a:off x="6109170" y="155318"/>
            <a:ext cx="5762171" cy="400110"/>
          </a:xfrm>
          <a:prstGeom prst="rect">
            <a:avLst/>
          </a:prstGeom>
          <a:noFill/>
        </p:spPr>
        <p:txBody>
          <a:bodyPr wrap="square" rtlCol="0">
            <a:spAutoFit/>
          </a:bodyPr>
          <a:lstStyle/>
          <a:p>
            <a:pPr algn="r" rtl="1"/>
            <a:r>
              <a:rPr lang="fa-IR" sz="2000" b="1" dirty="0">
                <a:cs typeface="B Titr" panose="00000700000000000000" pitchFamily="2" charset="-78"/>
              </a:rPr>
              <a:t>منابع </a:t>
            </a:r>
          </a:p>
        </p:txBody>
      </p:sp>
      <p:sp>
        <p:nvSpPr>
          <p:cNvPr id="4" name="Rectangle 3"/>
          <p:cNvSpPr/>
          <p:nvPr/>
        </p:nvSpPr>
        <p:spPr>
          <a:xfrm>
            <a:off x="415332" y="1839740"/>
            <a:ext cx="4999948" cy="3970318"/>
          </a:xfrm>
          <a:prstGeom prst="rect">
            <a:avLst/>
          </a:prstGeom>
        </p:spPr>
        <p:txBody>
          <a:bodyPr wrap="square">
            <a:spAutoFit/>
          </a:bodyPr>
          <a:lstStyle/>
          <a:p>
            <a:pPr algn="l">
              <a:lnSpc>
                <a:spcPct val="200000"/>
              </a:lnSpc>
            </a:pPr>
            <a:r>
              <a:rPr lang="en-US" dirty="0">
                <a:latin typeface="Times New Roman" panose="02020603050405020304" pitchFamily="18" charset="0"/>
                <a:cs typeface="Times New Roman" panose="02020603050405020304" pitchFamily="18" charset="0"/>
              </a:rPr>
              <a:t>https://fa.wikishia.net</a:t>
            </a:r>
            <a:endParaRPr lang="fa-IR" dirty="0">
              <a:latin typeface="Times New Roman" panose="02020603050405020304" pitchFamily="18" charset="0"/>
              <a:cs typeface="Times New Roman" panose="02020603050405020304" pitchFamily="18" charset="0"/>
            </a:endParaRPr>
          </a:p>
          <a:p>
            <a:pPr algn="l">
              <a:lnSpc>
                <a:spcPct val="200000"/>
              </a:lnSpc>
            </a:pPr>
            <a:r>
              <a:rPr lang="en-US" dirty="0">
                <a:latin typeface="Times New Roman" panose="02020603050405020304" pitchFamily="18" charset="0"/>
                <a:cs typeface="Times New Roman" panose="02020603050405020304" pitchFamily="18" charset="0"/>
              </a:rPr>
              <a:t>https://www.faraketab.ir</a:t>
            </a:r>
            <a:endParaRPr lang="fa-IR" dirty="0">
              <a:latin typeface="Times New Roman" panose="02020603050405020304" pitchFamily="18" charset="0"/>
              <a:cs typeface="Times New Roman" panose="02020603050405020304" pitchFamily="18" charset="0"/>
            </a:endParaRPr>
          </a:p>
          <a:p>
            <a:pPr algn="l">
              <a:lnSpc>
                <a:spcPct val="200000"/>
              </a:lnSpc>
            </a:pPr>
            <a:r>
              <a:rPr lang="en-US" dirty="0">
                <a:latin typeface="Times New Roman" panose="02020603050405020304" pitchFamily="18" charset="0"/>
                <a:cs typeface="Times New Roman" panose="02020603050405020304" pitchFamily="18" charset="0"/>
              </a:rPr>
              <a:t>https://www.tabnak.ir</a:t>
            </a:r>
            <a:endParaRPr lang="fa-IR" dirty="0">
              <a:latin typeface="Times New Roman" panose="02020603050405020304" pitchFamily="18" charset="0"/>
              <a:cs typeface="Times New Roman" panose="02020603050405020304" pitchFamily="18" charset="0"/>
            </a:endParaRPr>
          </a:p>
          <a:p>
            <a:pPr algn="l">
              <a:lnSpc>
                <a:spcPct val="200000"/>
              </a:lnSpc>
            </a:pPr>
            <a:r>
              <a:rPr lang="en-US" dirty="0">
                <a:latin typeface="Times New Roman" panose="02020603050405020304" pitchFamily="18" charset="0"/>
                <a:cs typeface="Times New Roman" panose="02020603050405020304" pitchFamily="18" charset="0"/>
              </a:rPr>
              <a:t>https://kelasedarsi.ir</a:t>
            </a:r>
            <a:endParaRPr lang="fa-IR" dirty="0">
              <a:latin typeface="Times New Roman" panose="02020603050405020304" pitchFamily="18" charset="0"/>
              <a:cs typeface="Times New Roman" panose="02020603050405020304" pitchFamily="18" charset="0"/>
            </a:endParaRPr>
          </a:p>
          <a:p>
            <a:pPr algn="l">
              <a:lnSpc>
                <a:spcPct val="200000"/>
              </a:lnSpc>
            </a:pPr>
            <a:r>
              <a:rPr lang="en-US" dirty="0">
                <a:latin typeface="Times New Roman" panose="02020603050405020304" pitchFamily="18" charset="0"/>
                <a:cs typeface="Times New Roman" panose="02020603050405020304" pitchFamily="18" charset="0"/>
              </a:rPr>
              <a:t>https://asemooni.com</a:t>
            </a:r>
            <a:endParaRPr lang="fa-IR" dirty="0">
              <a:latin typeface="Times New Roman" panose="02020603050405020304" pitchFamily="18" charset="0"/>
              <a:cs typeface="Times New Roman" panose="02020603050405020304" pitchFamily="18" charset="0"/>
            </a:endParaRPr>
          </a:p>
          <a:p>
            <a:pPr algn="l">
              <a:lnSpc>
                <a:spcPct val="200000"/>
              </a:lnSpc>
            </a:pPr>
            <a:r>
              <a:rPr lang="en-US" dirty="0">
                <a:latin typeface="Times New Roman" panose="02020603050405020304" pitchFamily="18" charset="0"/>
                <a:cs typeface="Times New Roman" panose="02020603050405020304" pitchFamily="18" charset="0"/>
              </a:rPr>
              <a:t>https://fa.wikipedia.org</a:t>
            </a:r>
          </a:p>
          <a:p>
            <a:pPr algn="l">
              <a:lnSpc>
                <a:spcPct val="200000"/>
              </a:lnSpc>
            </a:pPr>
            <a:endParaRPr lang="fa-I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873215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B18D5C7A-48DC-4469-2A96-0F20A97DA428}"/>
              </a:ext>
            </a:extLst>
          </p:cNvPr>
          <p:cNvSpPr/>
          <p:nvPr/>
        </p:nvSpPr>
        <p:spPr>
          <a:xfrm>
            <a:off x="8575828" y="2842518"/>
            <a:ext cx="1630811" cy="984310"/>
          </a:xfrm>
          <a:prstGeom prst="ellipse">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11664B5A-4BCC-8595-9187-796E53FFB940}"/>
              </a:ext>
            </a:extLst>
          </p:cNvPr>
          <p:cNvSpPr txBox="1"/>
          <p:nvPr/>
        </p:nvSpPr>
        <p:spPr>
          <a:xfrm>
            <a:off x="435537" y="2734509"/>
            <a:ext cx="11320925" cy="1200329"/>
          </a:xfrm>
          <a:prstGeom prst="rect">
            <a:avLst/>
          </a:prstGeom>
          <a:noFill/>
        </p:spPr>
        <p:txBody>
          <a:bodyPr wrap="square" rtlCol="0">
            <a:spAutoFit/>
          </a:bodyPr>
          <a:lstStyle/>
          <a:p>
            <a:pPr algn="ctr" rtl="1"/>
            <a:r>
              <a:rPr lang="fa-IR" sz="7200" b="1" dirty="0">
                <a:cs typeface="B Titr" panose="00000700000000000000" pitchFamily="2" charset="-78"/>
              </a:rPr>
              <a:t>با تشکر از توجه شما عزیزان</a:t>
            </a:r>
          </a:p>
        </p:txBody>
      </p:sp>
    </p:spTree>
    <p:extLst>
      <p:ext uri="{BB962C8B-B14F-4D97-AF65-F5344CB8AC3E}">
        <p14:creationId xmlns:p14="http://schemas.microsoft.com/office/powerpoint/2010/main" val="2476922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Shape 11">
            <a:extLst>
              <a:ext uri="{FF2B5EF4-FFF2-40B4-BE49-F238E27FC236}">
                <a16:creationId xmlns:a16="http://schemas.microsoft.com/office/drawing/2014/main" id="{FF4CCF31-2773-5BE4-8FD1-2CAA2C9CB3B7}"/>
              </a:ext>
            </a:extLst>
          </p:cNvPr>
          <p:cNvSpPr/>
          <p:nvPr/>
        </p:nvSpPr>
        <p:spPr>
          <a:xfrm>
            <a:off x="694839" y="1391886"/>
            <a:ext cx="4249520" cy="4249520"/>
          </a:xfrm>
          <a:custGeom>
            <a:avLst/>
            <a:gdLst>
              <a:gd name="connsiteX0" fmla="*/ 1065229 w 2130458"/>
              <a:gd name="connsiteY0" fmla="*/ 168897 h 2130458"/>
              <a:gd name="connsiteX1" fmla="*/ 168897 w 2130458"/>
              <a:gd name="connsiteY1" fmla="*/ 1065229 h 2130458"/>
              <a:gd name="connsiteX2" fmla="*/ 1065229 w 2130458"/>
              <a:gd name="connsiteY2" fmla="*/ 1961561 h 2130458"/>
              <a:gd name="connsiteX3" fmla="*/ 1961561 w 2130458"/>
              <a:gd name="connsiteY3" fmla="*/ 1065229 h 2130458"/>
              <a:gd name="connsiteX4" fmla="*/ 1065229 w 2130458"/>
              <a:gd name="connsiteY4" fmla="*/ 168897 h 2130458"/>
              <a:gd name="connsiteX5" fmla="*/ 1065229 w 2130458"/>
              <a:gd name="connsiteY5" fmla="*/ 0 h 2130458"/>
              <a:gd name="connsiteX6" fmla="*/ 2130458 w 2130458"/>
              <a:gd name="connsiteY6" fmla="*/ 1065229 h 2130458"/>
              <a:gd name="connsiteX7" fmla="*/ 1065229 w 2130458"/>
              <a:gd name="connsiteY7" fmla="*/ 2130458 h 2130458"/>
              <a:gd name="connsiteX8" fmla="*/ 0 w 2130458"/>
              <a:gd name="connsiteY8" fmla="*/ 1065229 h 2130458"/>
              <a:gd name="connsiteX9" fmla="*/ 1065229 w 2130458"/>
              <a:gd name="connsiteY9" fmla="*/ 0 h 2130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30458" h="2130458">
                <a:moveTo>
                  <a:pt x="1065229" y="168897"/>
                </a:moveTo>
                <a:cubicBezTo>
                  <a:pt x="570199" y="168897"/>
                  <a:pt x="168897" y="570199"/>
                  <a:pt x="168897" y="1065229"/>
                </a:cubicBezTo>
                <a:cubicBezTo>
                  <a:pt x="168897" y="1560259"/>
                  <a:pt x="570199" y="1961561"/>
                  <a:pt x="1065229" y="1961561"/>
                </a:cubicBezTo>
                <a:cubicBezTo>
                  <a:pt x="1560259" y="1961561"/>
                  <a:pt x="1961561" y="1560259"/>
                  <a:pt x="1961561" y="1065229"/>
                </a:cubicBezTo>
                <a:cubicBezTo>
                  <a:pt x="1961561" y="570199"/>
                  <a:pt x="1560259" y="168897"/>
                  <a:pt x="1065229" y="168897"/>
                </a:cubicBezTo>
                <a:close/>
                <a:moveTo>
                  <a:pt x="1065229" y="0"/>
                </a:moveTo>
                <a:cubicBezTo>
                  <a:pt x="1653539" y="0"/>
                  <a:pt x="2130458" y="476919"/>
                  <a:pt x="2130458" y="1065229"/>
                </a:cubicBezTo>
                <a:cubicBezTo>
                  <a:pt x="2130458" y="1653539"/>
                  <a:pt x="1653539" y="2130458"/>
                  <a:pt x="1065229" y="2130458"/>
                </a:cubicBezTo>
                <a:cubicBezTo>
                  <a:pt x="476919" y="2130458"/>
                  <a:pt x="0" y="1653539"/>
                  <a:pt x="0" y="1065229"/>
                </a:cubicBezTo>
                <a:cubicBezTo>
                  <a:pt x="0" y="476919"/>
                  <a:pt x="476919" y="0"/>
                  <a:pt x="1065229" y="0"/>
                </a:cubicBezTo>
                <a:close/>
              </a:path>
            </a:pathLst>
          </a:cu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extBox 1">
            <a:extLst>
              <a:ext uri="{FF2B5EF4-FFF2-40B4-BE49-F238E27FC236}">
                <a16:creationId xmlns:a16="http://schemas.microsoft.com/office/drawing/2014/main" id="{4971BB44-ABF9-D6E6-A09E-3EBECF5366C7}"/>
              </a:ext>
            </a:extLst>
          </p:cNvPr>
          <p:cNvSpPr txBox="1"/>
          <p:nvPr/>
        </p:nvSpPr>
        <p:spPr>
          <a:xfrm>
            <a:off x="6241145" y="174172"/>
            <a:ext cx="5762171" cy="400110"/>
          </a:xfrm>
          <a:prstGeom prst="rect">
            <a:avLst/>
          </a:prstGeom>
          <a:noFill/>
        </p:spPr>
        <p:txBody>
          <a:bodyPr wrap="square" rtlCol="0">
            <a:spAutoFit/>
          </a:bodyPr>
          <a:lstStyle/>
          <a:p>
            <a:pPr algn="r" rtl="1"/>
            <a:r>
              <a:rPr lang="fa-IR" sz="2000" b="1" dirty="0">
                <a:cs typeface="B Titr" panose="00000700000000000000" pitchFamily="2" charset="-78"/>
              </a:rPr>
              <a:t>زندگی‌نامه شهید باهنر</a:t>
            </a:r>
          </a:p>
        </p:txBody>
      </p:sp>
      <p:sp>
        <p:nvSpPr>
          <p:cNvPr id="3" name="Rectangle 2"/>
          <p:cNvSpPr/>
          <p:nvPr/>
        </p:nvSpPr>
        <p:spPr>
          <a:xfrm>
            <a:off x="6586802" y="733877"/>
            <a:ext cx="4424913" cy="4939814"/>
          </a:xfrm>
          <a:prstGeom prst="rect">
            <a:avLst/>
          </a:prstGeom>
        </p:spPr>
        <p:txBody>
          <a:bodyPr wrap="square">
            <a:spAutoFit/>
          </a:bodyPr>
          <a:lstStyle/>
          <a:p>
            <a:pPr algn="justLow" rtl="1">
              <a:lnSpc>
                <a:spcPct val="300000"/>
              </a:lnSpc>
            </a:pPr>
            <a:r>
              <a:rPr lang="fa-IR" b="1" dirty="0">
                <a:cs typeface="B Nazanin" panose="00000400000000000000" pitchFamily="2" charset="-78"/>
              </a:rPr>
              <a:t>شهید باهنر در قم تحصیلات دبیرستانی را نیز ادامه داد. او در سال ۱۳۳۷ به دانشکده الهیات دانشگاه تهران راه یافت، دوره کارشناسی این دانشکده را به پایان رساند و دوره کارشناسی ارشد علوم تربیتی را نیز در دانشگاه تهران با موفقیت گذراند. سپس به ادامه تحصیل در دوره دکتری همان دانشکده پرداخت.</a:t>
            </a:r>
            <a:endParaRPr lang="en-US" b="1" dirty="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452116" y="574282"/>
            <a:ext cx="2877937" cy="4051117"/>
          </a:xfrm>
          <a:prstGeom prst="rect">
            <a:avLst/>
          </a:prstGeom>
        </p:spPr>
      </p:pic>
      <p:pic>
        <p:nvPicPr>
          <p:cNvPr id="8" name="Picture 7"/>
          <p:cNvPicPr>
            <a:picLocks noChangeAspect="1"/>
          </p:cNvPicPr>
          <p:nvPr/>
        </p:nvPicPr>
        <p:blipFill>
          <a:blip r:embed="rId3"/>
          <a:stretch>
            <a:fillRect/>
          </a:stretch>
        </p:blipFill>
        <p:spPr>
          <a:xfrm>
            <a:off x="3737848" y="3327565"/>
            <a:ext cx="2335405" cy="3237721"/>
          </a:xfrm>
          <a:prstGeom prst="rect">
            <a:avLst/>
          </a:prstGeom>
        </p:spPr>
      </p:pic>
    </p:spTree>
    <p:extLst>
      <p:ext uri="{BB962C8B-B14F-4D97-AF65-F5344CB8AC3E}">
        <p14:creationId xmlns:p14="http://schemas.microsoft.com/office/powerpoint/2010/main" val="9015793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971BB44-ABF9-D6E6-A09E-3EBECF5366C7}"/>
              </a:ext>
            </a:extLst>
          </p:cNvPr>
          <p:cNvSpPr txBox="1"/>
          <p:nvPr/>
        </p:nvSpPr>
        <p:spPr>
          <a:xfrm>
            <a:off x="6241145" y="174172"/>
            <a:ext cx="5762171" cy="400110"/>
          </a:xfrm>
          <a:prstGeom prst="rect">
            <a:avLst/>
          </a:prstGeom>
          <a:noFill/>
        </p:spPr>
        <p:txBody>
          <a:bodyPr wrap="square" rtlCol="0">
            <a:spAutoFit/>
          </a:bodyPr>
          <a:lstStyle/>
          <a:p>
            <a:pPr algn="r" rtl="1"/>
            <a:r>
              <a:rPr lang="fa-IR" sz="2000" b="1" dirty="0">
                <a:cs typeface="B Titr" panose="00000700000000000000" pitchFamily="2" charset="-78"/>
              </a:rPr>
              <a:t>زندگی‌نامه شهید باهنر</a:t>
            </a:r>
          </a:p>
        </p:txBody>
      </p:sp>
      <p:sp>
        <p:nvSpPr>
          <p:cNvPr id="4" name="Rectangle 3"/>
          <p:cNvSpPr/>
          <p:nvPr/>
        </p:nvSpPr>
        <p:spPr>
          <a:xfrm>
            <a:off x="817593" y="1144329"/>
            <a:ext cx="10324994" cy="4835939"/>
          </a:xfrm>
          <a:prstGeom prst="rect">
            <a:avLst/>
          </a:prstGeom>
        </p:spPr>
        <p:txBody>
          <a:bodyPr wrap="square">
            <a:spAutoFit/>
          </a:bodyPr>
          <a:lstStyle/>
          <a:p>
            <a:pPr algn="ctr" rtl="1">
              <a:lnSpc>
                <a:spcPct val="250000"/>
              </a:lnSpc>
            </a:pPr>
            <a:r>
              <a:rPr lang="fa-IR" b="1" dirty="0">
                <a:cs typeface="B Nazanin" panose="00000400000000000000" pitchFamily="2" charset="-78"/>
              </a:rPr>
              <a:t>محمد جواد باهنر که در سال ۳۷ جهت انجام سفر تبلیغی به آبادان عزیمت کرده بود به مناسبت تقارن به رسمیت شناختن دولت اسرائیل توسط دولت ایران به صورت دو فاکتو حمله شدید و سختی به این مسئله کرد و پس از پایان سخنرانی توسط شهربانی دستگیر شد و این اولین برخورد او با رژیم پهلوی بود.</a:t>
            </a:r>
          </a:p>
          <a:p>
            <a:pPr algn="ctr" rtl="1">
              <a:lnSpc>
                <a:spcPct val="250000"/>
              </a:lnSpc>
            </a:pPr>
            <a:r>
              <a:rPr lang="fa-IR" b="1" dirty="0">
                <a:cs typeface="B Nazanin" panose="00000400000000000000" pitchFamily="2" charset="-78"/>
              </a:rPr>
              <a:t>شهید باهنر در اسفند ماه ۱۳۴۲ پس از ایراد سخنرانی‌هایی در مساجد به مناسبت سالگرد حادثه فیضیه دستگیر شد و پس از آن شش بار به زندان‌های کوتاه مدت محکوم شد و از سال ۱۳۵۰ اجازه سخنرانی نداشت. وی در کنار تدریس به تألیف کتب درسی پرداخت و حدود سی کتاب و جزوه تعلیمات دینی را برای تدریس از دوره ابتدایی تا دانشگاه تألیف کرد، همچنین همزمان فعالیت‌های اجتماعی خود را نیز ادامه داد و در تأسیس دفتر نشر فرهنگ اسلامی،  کانون توحید و مدرسه رفاه نقش مؤثری داشت.</a:t>
            </a:r>
            <a:endParaRPr lang="fa-IR" b="1" dirty="0">
              <a:effectLst/>
              <a:cs typeface="B Nazanin" panose="00000400000000000000" pitchFamily="2" charset="-78"/>
            </a:endParaRPr>
          </a:p>
        </p:txBody>
      </p:sp>
    </p:spTree>
    <p:extLst>
      <p:ext uri="{BB962C8B-B14F-4D97-AF65-F5344CB8AC3E}">
        <p14:creationId xmlns:p14="http://schemas.microsoft.com/office/powerpoint/2010/main" val="39711261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257442" y="930229"/>
            <a:ext cx="2127688" cy="2133785"/>
          </a:xfrm>
          <a:prstGeom prst="rect">
            <a:avLst/>
          </a:prstGeom>
        </p:spPr>
      </p:pic>
      <p:sp>
        <p:nvSpPr>
          <p:cNvPr id="2" name="TextBox 1">
            <a:extLst>
              <a:ext uri="{FF2B5EF4-FFF2-40B4-BE49-F238E27FC236}">
                <a16:creationId xmlns:a16="http://schemas.microsoft.com/office/drawing/2014/main" id="{4971BB44-ABF9-D6E6-A09E-3EBECF5366C7}"/>
              </a:ext>
            </a:extLst>
          </p:cNvPr>
          <p:cNvSpPr txBox="1"/>
          <p:nvPr/>
        </p:nvSpPr>
        <p:spPr>
          <a:xfrm>
            <a:off x="6080889" y="183599"/>
            <a:ext cx="5762171" cy="400110"/>
          </a:xfrm>
          <a:prstGeom prst="rect">
            <a:avLst/>
          </a:prstGeom>
          <a:noFill/>
        </p:spPr>
        <p:txBody>
          <a:bodyPr wrap="square" rtlCol="0">
            <a:spAutoFit/>
          </a:bodyPr>
          <a:lstStyle/>
          <a:p>
            <a:pPr algn="r" rtl="1"/>
            <a:r>
              <a:rPr lang="fa-IR" sz="2000" b="1" dirty="0">
                <a:cs typeface="B Titr" panose="00000700000000000000" pitchFamily="2" charset="-78"/>
              </a:rPr>
              <a:t>استخدام در آموزش و پرورش و تألیف کتب دینی</a:t>
            </a:r>
            <a:endParaRPr lang="fa-IR" sz="2000" b="1" dirty="0">
              <a:effectLst/>
              <a:cs typeface="B Titr" panose="00000700000000000000" pitchFamily="2" charset="-78"/>
            </a:endParaRPr>
          </a:p>
        </p:txBody>
      </p:sp>
      <p:sp>
        <p:nvSpPr>
          <p:cNvPr id="3" name="Rectangle 2"/>
          <p:cNvSpPr/>
          <p:nvPr/>
        </p:nvSpPr>
        <p:spPr>
          <a:xfrm>
            <a:off x="6794294" y="1131292"/>
            <a:ext cx="5048766" cy="5009064"/>
          </a:xfrm>
          <a:prstGeom prst="rect">
            <a:avLst/>
          </a:prstGeom>
        </p:spPr>
        <p:txBody>
          <a:bodyPr wrap="square">
            <a:spAutoFit/>
          </a:bodyPr>
          <a:lstStyle/>
          <a:p>
            <a:pPr algn="justLow" rtl="1">
              <a:lnSpc>
                <a:spcPct val="200000"/>
              </a:lnSpc>
            </a:pPr>
            <a:r>
              <a:rPr lang="fa-IR" b="1" dirty="0">
                <a:solidFill>
                  <a:srgbClr val="000000"/>
                </a:solidFill>
                <a:cs typeface="B Nazanin" panose="00000400000000000000" pitchFamily="2" charset="-78"/>
              </a:rPr>
              <a:t>سال ۱۳۴۲ به استخدام وزارت آموزش و پرورش در آمد و علاوه بر تدریس با دفتر تحقیقات و برنامه‌ریزی وزارتخانه همکاری داشت و برنامه‌های تعلیمات‌ دینی کلاس‌های مختلف تحت نظر وی تهیه و تنظیم می‌شد. کتاب‌های دینی تألیف وی نقش چشمگیری در آگاه‌سازی جوانان و نوجوانان قبل از انقلاب ایفا نمود. شهید باهنر با سخنرانی‌های خود در مساجد، مجالس روضه، هیئت‌ها و حسینیه‌ها ضمن ابلاغ اندیشه‌های امام خمینی و برنامه‌های نهضت، مقدمات آمادگی اعتقادی مردم ایران را برای مبارزه با حکومت پهلوی فراهم می‌کرد.</a:t>
            </a:r>
            <a:endParaRPr lang="en-US" b="1" dirty="0">
              <a:cs typeface="B Nazanin" panose="00000400000000000000" pitchFamily="2" charset="-78"/>
            </a:endParaRPr>
          </a:p>
        </p:txBody>
      </p:sp>
      <p:sp>
        <p:nvSpPr>
          <p:cNvPr id="5" name="Freeform: Shape 16">
            <a:extLst>
              <a:ext uri="{FF2B5EF4-FFF2-40B4-BE49-F238E27FC236}">
                <a16:creationId xmlns:a16="http://schemas.microsoft.com/office/drawing/2014/main" id="{9FA59111-E388-F576-45E6-E66A094854AE}"/>
              </a:ext>
            </a:extLst>
          </p:cNvPr>
          <p:cNvSpPr/>
          <p:nvPr/>
        </p:nvSpPr>
        <p:spPr>
          <a:xfrm>
            <a:off x="5064867" y="4180143"/>
            <a:ext cx="2032044" cy="1750557"/>
          </a:xfrm>
          <a:custGeom>
            <a:avLst/>
            <a:gdLst>
              <a:gd name="connsiteX0" fmla="*/ 1071639 w 2143279"/>
              <a:gd name="connsiteY0" fmla="*/ 377073 h 1847654"/>
              <a:gd name="connsiteX1" fmla="*/ 290779 w 2143279"/>
              <a:gd name="connsiteY1" fmla="*/ 1696556 h 1847654"/>
              <a:gd name="connsiteX2" fmla="*/ 1852499 w 2143279"/>
              <a:gd name="connsiteY2" fmla="*/ 1696556 h 1847654"/>
              <a:gd name="connsiteX3" fmla="*/ 1071640 w 2143279"/>
              <a:gd name="connsiteY3" fmla="*/ 0 h 1847654"/>
              <a:gd name="connsiteX4" fmla="*/ 2143279 w 2143279"/>
              <a:gd name="connsiteY4" fmla="*/ 1847654 h 1847654"/>
              <a:gd name="connsiteX5" fmla="*/ 0 w 2143279"/>
              <a:gd name="connsiteY5" fmla="*/ 1847654 h 1847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3279" h="1847654">
                <a:moveTo>
                  <a:pt x="1071639" y="377073"/>
                </a:moveTo>
                <a:lnTo>
                  <a:pt x="290779" y="1696556"/>
                </a:lnTo>
                <a:lnTo>
                  <a:pt x="1852499" y="1696556"/>
                </a:lnTo>
                <a:close/>
                <a:moveTo>
                  <a:pt x="1071640" y="0"/>
                </a:moveTo>
                <a:lnTo>
                  <a:pt x="2143279" y="1847654"/>
                </a:lnTo>
                <a:lnTo>
                  <a:pt x="0" y="1847654"/>
                </a:lnTo>
                <a:close/>
              </a:path>
            </a:pathLst>
          </a:cu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Picture 3"/>
          <p:cNvPicPr>
            <a:picLocks noChangeAspect="1"/>
          </p:cNvPicPr>
          <p:nvPr/>
        </p:nvPicPr>
        <p:blipFill>
          <a:blip r:embed="rId3"/>
          <a:stretch>
            <a:fillRect/>
          </a:stretch>
        </p:blipFill>
        <p:spPr>
          <a:xfrm>
            <a:off x="768920" y="1675656"/>
            <a:ext cx="5601981" cy="3681302"/>
          </a:xfrm>
          <a:prstGeom prst="rect">
            <a:avLst/>
          </a:prstGeom>
        </p:spPr>
      </p:pic>
    </p:spTree>
    <p:extLst>
      <p:ext uri="{BB962C8B-B14F-4D97-AF65-F5344CB8AC3E}">
        <p14:creationId xmlns:p14="http://schemas.microsoft.com/office/powerpoint/2010/main" val="1779091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2670230" y="4709841"/>
            <a:ext cx="2015260" cy="2015260"/>
          </a:xfrm>
          <a:prstGeom prst="rect">
            <a:avLst/>
          </a:prstGeom>
        </p:spPr>
      </p:pic>
      <p:pic>
        <p:nvPicPr>
          <p:cNvPr id="5" name="Picture 4"/>
          <p:cNvPicPr>
            <a:picLocks noChangeAspect="1"/>
          </p:cNvPicPr>
          <p:nvPr/>
        </p:nvPicPr>
        <p:blipFill>
          <a:blip r:embed="rId2"/>
          <a:stretch>
            <a:fillRect/>
          </a:stretch>
        </p:blipFill>
        <p:spPr>
          <a:xfrm>
            <a:off x="7356004" y="2866628"/>
            <a:ext cx="1992712" cy="1992712"/>
          </a:xfrm>
          <a:prstGeom prst="rect">
            <a:avLst/>
          </a:prstGeom>
        </p:spPr>
      </p:pic>
      <p:sp>
        <p:nvSpPr>
          <p:cNvPr id="2" name="TextBox 1">
            <a:extLst>
              <a:ext uri="{FF2B5EF4-FFF2-40B4-BE49-F238E27FC236}">
                <a16:creationId xmlns:a16="http://schemas.microsoft.com/office/drawing/2014/main" id="{4971BB44-ABF9-D6E6-A09E-3EBECF5366C7}"/>
              </a:ext>
            </a:extLst>
          </p:cNvPr>
          <p:cNvSpPr txBox="1"/>
          <p:nvPr/>
        </p:nvSpPr>
        <p:spPr>
          <a:xfrm>
            <a:off x="5986621" y="117611"/>
            <a:ext cx="5762171" cy="400110"/>
          </a:xfrm>
          <a:prstGeom prst="rect">
            <a:avLst/>
          </a:prstGeom>
          <a:noFill/>
        </p:spPr>
        <p:txBody>
          <a:bodyPr wrap="square" rtlCol="0">
            <a:spAutoFit/>
          </a:bodyPr>
          <a:lstStyle/>
          <a:p>
            <a:pPr algn="r" rtl="1"/>
            <a:r>
              <a:rPr lang="fa-IR" sz="2000" b="1" dirty="0">
                <a:cs typeface="B Titr" panose="00000700000000000000" pitchFamily="2" charset="-78"/>
              </a:rPr>
              <a:t>اولین دستگیری</a:t>
            </a:r>
            <a:endParaRPr lang="fa-IR" sz="2000" b="1" dirty="0">
              <a:effectLst/>
              <a:cs typeface="B Titr" panose="00000700000000000000" pitchFamily="2" charset="-78"/>
            </a:endParaRPr>
          </a:p>
        </p:txBody>
      </p:sp>
      <p:sp>
        <p:nvSpPr>
          <p:cNvPr id="3" name="Rectangle 2"/>
          <p:cNvSpPr/>
          <p:nvPr/>
        </p:nvSpPr>
        <p:spPr>
          <a:xfrm>
            <a:off x="174883" y="566588"/>
            <a:ext cx="11623475" cy="2793072"/>
          </a:xfrm>
          <a:prstGeom prst="rect">
            <a:avLst/>
          </a:prstGeom>
        </p:spPr>
        <p:txBody>
          <a:bodyPr wrap="square">
            <a:spAutoFit/>
          </a:bodyPr>
          <a:lstStyle/>
          <a:p>
            <a:pPr algn="ctr" rtl="1">
              <a:lnSpc>
                <a:spcPct val="200000"/>
              </a:lnSpc>
            </a:pPr>
            <a:r>
              <a:rPr lang="fa-IR" b="1" dirty="0">
                <a:cs typeface="B Nazanin" panose="00000400000000000000" pitchFamily="2" charset="-78"/>
              </a:rPr>
              <a:t>محمد جواد باهنر که برای سفرهای تبلیغی در سال ۱۳۳۷ به آبادان رفته بود به مناسبت این که ایران، دولت اسرائیل را به رسمیت بشناسد واکنش شدیدی در سخنرانی اش نشان داد و بعد از این که سخنرانی اش تمام شد شهربانی، او را بازداشت کرد و همین دستگیری به عنوان نخستین برخورد او با رژیم پهلوی به شمار میرفت. محمدجواد باهنر به مناسبت سالگرد حادثه فیضیه در اسفند ماه ۱۳۴۲ در مساجد، سخنرانی هایی کرد ولی به خاطر ایراداتش، وی را دستگیر کردند و بعد از این اتفاق، مجددا به تعداد شش بار به زندان های کوتاه مدت محکوم شد و دیگر مجوز سخنرانی کردن از سال ۱۳۵۰ را به او ندادند.</a:t>
            </a:r>
            <a:endParaRPr lang="en-US" b="1" dirty="0">
              <a:cs typeface="B Nazanin" panose="00000400000000000000" pitchFamily="2" charset="-78"/>
            </a:endParaRPr>
          </a:p>
        </p:txBody>
      </p:sp>
      <p:pic>
        <p:nvPicPr>
          <p:cNvPr id="4" name="Picture 3"/>
          <p:cNvPicPr>
            <a:picLocks noChangeAspect="1"/>
          </p:cNvPicPr>
          <p:nvPr/>
        </p:nvPicPr>
        <p:blipFill>
          <a:blip r:embed="rId3"/>
          <a:stretch>
            <a:fillRect/>
          </a:stretch>
        </p:blipFill>
        <p:spPr>
          <a:xfrm>
            <a:off x="3500651" y="3359660"/>
            <a:ext cx="4660711" cy="3245020"/>
          </a:xfrm>
          <a:prstGeom prst="rect">
            <a:avLst/>
          </a:prstGeom>
        </p:spPr>
      </p:pic>
    </p:spTree>
    <p:extLst>
      <p:ext uri="{BB962C8B-B14F-4D97-AF65-F5344CB8AC3E}">
        <p14:creationId xmlns:p14="http://schemas.microsoft.com/office/powerpoint/2010/main" val="34994342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rot="20435366">
            <a:off x="9726145" y="758258"/>
            <a:ext cx="2030144" cy="1749704"/>
          </a:xfrm>
          <a:prstGeom prst="rect">
            <a:avLst/>
          </a:prstGeom>
        </p:spPr>
      </p:pic>
      <p:pic>
        <p:nvPicPr>
          <p:cNvPr id="4" name="Picture 3"/>
          <p:cNvPicPr>
            <a:picLocks noChangeAspect="1"/>
          </p:cNvPicPr>
          <p:nvPr/>
        </p:nvPicPr>
        <p:blipFill>
          <a:blip r:embed="rId3"/>
          <a:stretch>
            <a:fillRect/>
          </a:stretch>
        </p:blipFill>
        <p:spPr>
          <a:xfrm>
            <a:off x="5496905" y="4534890"/>
            <a:ext cx="2127688" cy="2133785"/>
          </a:xfrm>
          <a:prstGeom prst="rect">
            <a:avLst/>
          </a:prstGeom>
        </p:spPr>
      </p:pic>
      <p:sp>
        <p:nvSpPr>
          <p:cNvPr id="2" name="TextBox 1">
            <a:extLst>
              <a:ext uri="{FF2B5EF4-FFF2-40B4-BE49-F238E27FC236}">
                <a16:creationId xmlns:a16="http://schemas.microsoft.com/office/drawing/2014/main" id="{4971BB44-ABF9-D6E6-A09E-3EBECF5366C7}"/>
              </a:ext>
            </a:extLst>
          </p:cNvPr>
          <p:cNvSpPr txBox="1"/>
          <p:nvPr/>
        </p:nvSpPr>
        <p:spPr>
          <a:xfrm>
            <a:off x="5986621" y="117611"/>
            <a:ext cx="5762171" cy="400110"/>
          </a:xfrm>
          <a:prstGeom prst="rect">
            <a:avLst/>
          </a:prstGeom>
          <a:noFill/>
        </p:spPr>
        <p:txBody>
          <a:bodyPr wrap="square" rtlCol="0">
            <a:spAutoFit/>
          </a:bodyPr>
          <a:lstStyle/>
          <a:p>
            <a:pPr algn="r" rtl="1"/>
            <a:r>
              <a:rPr lang="fa-IR" sz="2000" b="1" dirty="0">
                <a:cs typeface="B Titr" panose="00000700000000000000" pitchFamily="2" charset="-78"/>
              </a:rPr>
              <a:t>ممنوع المنبر شدن</a:t>
            </a:r>
            <a:endParaRPr lang="fa-IR" sz="2000" b="1" dirty="0">
              <a:effectLst/>
              <a:cs typeface="B Titr" panose="00000700000000000000" pitchFamily="2" charset="-78"/>
            </a:endParaRPr>
          </a:p>
        </p:txBody>
      </p:sp>
      <p:sp>
        <p:nvSpPr>
          <p:cNvPr id="3" name="Rectangle 2"/>
          <p:cNvSpPr/>
          <p:nvPr/>
        </p:nvSpPr>
        <p:spPr>
          <a:xfrm>
            <a:off x="679809" y="1331507"/>
            <a:ext cx="4817096" cy="3901068"/>
          </a:xfrm>
          <a:prstGeom prst="rect">
            <a:avLst/>
          </a:prstGeom>
        </p:spPr>
        <p:txBody>
          <a:bodyPr wrap="square">
            <a:spAutoFit/>
          </a:bodyPr>
          <a:lstStyle/>
          <a:p>
            <a:pPr algn="justLow" rtl="1">
              <a:lnSpc>
                <a:spcPct val="200000"/>
              </a:lnSpc>
            </a:pPr>
            <a:r>
              <a:rPr lang="fa-IR" b="1" dirty="0">
                <a:cs typeface="B Nazanin" panose="00000400000000000000" pitchFamily="2" charset="-78"/>
              </a:rPr>
              <a:t>به دنبال اظهارات و سخنان شهید باهنر در خصوص جشن های 2500 ساله شاهنشاهی و بیاناتی که به تعبیر رژیم تحریک آمیز بود، وی توسط ساواک احضار و سپس ممنوع المنبر گردید. ممنوع المنبر بودن ایشان تا آستانه پیروزی انقلاب اسلامی ادامه داشت. با این وجود ایشان به مناسبت های مختلف در محافل و هیأتها مبادرت به سخنرانی می نمود. </a:t>
            </a:r>
            <a:endParaRPr lang="en-US" b="1" dirty="0">
              <a:cs typeface="B Nazanin" panose="00000400000000000000" pitchFamily="2" charset="-78"/>
            </a:endParaRPr>
          </a:p>
        </p:txBody>
      </p:sp>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19081" y="814681"/>
            <a:ext cx="4154711" cy="5533318"/>
          </a:xfrm>
          <a:prstGeom prst="rect">
            <a:avLst/>
          </a:prstGeom>
        </p:spPr>
      </p:pic>
    </p:spTree>
    <p:extLst>
      <p:ext uri="{BB962C8B-B14F-4D97-AF65-F5344CB8AC3E}">
        <p14:creationId xmlns:p14="http://schemas.microsoft.com/office/powerpoint/2010/main" val="35427606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140851" y="152540"/>
            <a:ext cx="1471788" cy="1471788"/>
          </a:xfrm>
          <a:prstGeom prst="rect">
            <a:avLst/>
          </a:prstGeom>
        </p:spPr>
      </p:pic>
      <p:pic>
        <p:nvPicPr>
          <p:cNvPr id="3" name="Picture 2"/>
          <p:cNvPicPr>
            <a:picLocks noChangeAspect="1"/>
          </p:cNvPicPr>
          <p:nvPr/>
        </p:nvPicPr>
        <p:blipFill>
          <a:blip r:embed="rId3"/>
          <a:stretch>
            <a:fillRect/>
          </a:stretch>
        </p:blipFill>
        <p:spPr>
          <a:xfrm>
            <a:off x="3006323" y="4023929"/>
            <a:ext cx="2828789" cy="2725148"/>
          </a:xfrm>
          <a:prstGeom prst="rect">
            <a:avLst/>
          </a:prstGeom>
        </p:spPr>
      </p:pic>
      <p:sp>
        <p:nvSpPr>
          <p:cNvPr id="4" name="Rectangle 3"/>
          <p:cNvSpPr/>
          <p:nvPr/>
        </p:nvSpPr>
        <p:spPr>
          <a:xfrm>
            <a:off x="5435652" y="1160053"/>
            <a:ext cx="5745707" cy="4401205"/>
          </a:xfrm>
          <a:prstGeom prst="rect">
            <a:avLst/>
          </a:prstGeom>
        </p:spPr>
        <p:txBody>
          <a:bodyPr wrap="square">
            <a:spAutoFit/>
          </a:bodyPr>
          <a:lstStyle/>
          <a:p>
            <a:pPr algn="justLow" rtl="1">
              <a:lnSpc>
                <a:spcPct val="200000"/>
              </a:lnSpc>
            </a:pPr>
            <a:r>
              <a:rPr lang="fa-IR" sz="2000" b="1" dirty="0">
                <a:cs typeface="B Nazanin" panose="00000400000000000000" pitchFamily="2" charset="-78"/>
              </a:rPr>
              <a:t>شهید باهنر  انقلاب اسلامی را بر اساس مدل نظری انقلاب و گفتمان سیاسی اسلام تحلیل کرده است. وی معتقد بود که انقلاب اسلامی با بعثت محمد و اصل هجرت وی پیوندی تنگاتنگ دارد. وی اعتقاد داشت که انقلاب به معنای سازندگی درونی است. به بیان دیگر وی تغییر و تحول درونی را شرط لازم برای انقلاب می‌دانست و تغییر در ساختارهای سیاسی و اقتصادی را شرط کافی می‌دانست.</a:t>
            </a:r>
            <a:endParaRPr lang="en-US" sz="2000" b="1" dirty="0">
              <a:cs typeface="B Nazanin" panose="00000400000000000000" pitchFamily="2" charset="-78"/>
            </a:endParaRPr>
          </a:p>
        </p:txBody>
      </p:sp>
      <p:pic>
        <p:nvPicPr>
          <p:cNvPr id="6" name="Picture 5"/>
          <p:cNvPicPr>
            <a:picLocks noChangeAspect="1"/>
          </p:cNvPicPr>
          <p:nvPr/>
        </p:nvPicPr>
        <p:blipFill rotWithShape="1">
          <a:blip r:embed="rId4"/>
          <a:srcRect l="4204" r="43174" b="13019"/>
          <a:stretch/>
        </p:blipFill>
        <p:spPr>
          <a:xfrm>
            <a:off x="526264" y="416804"/>
            <a:ext cx="4329070" cy="6068009"/>
          </a:xfrm>
          <a:prstGeom prst="rect">
            <a:avLst/>
          </a:prstGeom>
        </p:spPr>
      </p:pic>
    </p:spTree>
    <p:extLst>
      <p:ext uri="{BB962C8B-B14F-4D97-AF65-F5344CB8AC3E}">
        <p14:creationId xmlns:p14="http://schemas.microsoft.com/office/powerpoint/2010/main" val="11288763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rot="2639157">
            <a:off x="10258235" y="1236293"/>
            <a:ext cx="2030144" cy="1749704"/>
          </a:xfrm>
          <a:prstGeom prst="rect">
            <a:avLst/>
          </a:prstGeom>
        </p:spPr>
      </p:pic>
      <p:pic>
        <p:nvPicPr>
          <p:cNvPr id="5" name="Picture 4"/>
          <p:cNvPicPr>
            <a:picLocks noChangeAspect="1"/>
          </p:cNvPicPr>
          <p:nvPr/>
        </p:nvPicPr>
        <p:blipFill>
          <a:blip r:embed="rId3"/>
          <a:stretch>
            <a:fillRect/>
          </a:stretch>
        </p:blipFill>
        <p:spPr>
          <a:xfrm>
            <a:off x="5523042" y="3908794"/>
            <a:ext cx="1999661" cy="1993565"/>
          </a:xfrm>
          <a:prstGeom prst="rect">
            <a:avLst/>
          </a:prstGeom>
        </p:spPr>
      </p:pic>
      <p:sp>
        <p:nvSpPr>
          <p:cNvPr id="2" name="TextBox 1">
            <a:extLst>
              <a:ext uri="{FF2B5EF4-FFF2-40B4-BE49-F238E27FC236}">
                <a16:creationId xmlns:a16="http://schemas.microsoft.com/office/drawing/2014/main" id="{4971BB44-ABF9-D6E6-A09E-3EBECF5366C7}"/>
              </a:ext>
            </a:extLst>
          </p:cNvPr>
          <p:cNvSpPr txBox="1"/>
          <p:nvPr/>
        </p:nvSpPr>
        <p:spPr>
          <a:xfrm>
            <a:off x="5986621" y="117611"/>
            <a:ext cx="5762171" cy="400110"/>
          </a:xfrm>
          <a:prstGeom prst="rect">
            <a:avLst/>
          </a:prstGeom>
          <a:noFill/>
        </p:spPr>
        <p:txBody>
          <a:bodyPr wrap="square" rtlCol="0">
            <a:spAutoFit/>
          </a:bodyPr>
          <a:lstStyle/>
          <a:p>
            <a:pPr algn="r" rtl="1"/>
            <a:r>
              <a:rPr lang="fa-IR" sz="2000" b="1" dirty="0">
                <a:cs typeface="B Titr" panose="00000700000000000000" pitchFamily="2" charset="-78"/>
              </a:rPr>
              <a:t>آزادی</a:t>
            </a:r>
          </a:p>
        </p:txBody>
      </p:sp>
      <p:sp>
        <p:nvSpPr>
          <p:cNvPr id="4" name="Rectangle 3"/>
          <p:cNvSpPr/>
          <p:nvPr/>
        </p:nvSpPr>
        <p:spPr>
          <a:xfrm>
            <a:off x="573971" y="1634626"/>
            <a:ext cx="4949071" cy="2793072"/>
          </a:xfrm>
          <a:prstGeom prst="rect">
            <a:avLst/>
          </a:prstGeom>
        </p:spPr>
        <p:txBody>
          <a:bodyPr wrap="square">
            <a:spAutoFit/>
          </a:bodyPr>
          <a:lstStyle/>
          <a:p>
            <a:pPr algn="justLow" rtl="1">
              <a:lnSpc>
                <a:spcPct val="200000"/>
              </a:lnSpc>
            </a:pPr>
            <a:r>
              <a:rPr lang="fa-IR" b="1" dirty="0">
                <a:cs typeface="B Nazanin" panose="00000400000000000000" pitchFamily="2" charset="-78"/>
              </a:rPr>
              <a:t>وی آزادی انقلاب اسلامی را نمونه ای استثنایی می‌داند که به مخالفان هم داده شده و معتقد است چنین آزادی در هیچ‌یک از انقلاب‌های جهان سابقه ندارد. باهنر همچنین گفته است در هیچ‌یک انقلاب‌های دنیا نمونه ندارد که چهل روز بعد از انقلاب، از مردم بخواهند در رفراندوم نسبت به نظام خود رای دهند.</a:t>
            </a:r>
            <a:endParaRPr lang="en-US" b="1" dirty="0">
              <a:cs typeface="B Nazanin" panose="00000400000000000000" pitchFamily="2" charset="-78"/>
            </a:endParaRPr>
          </a:p>
        </p:txBody>
      </p:sp>
      <p:pic>
        <p:nvPicPr>
          <p:cNvPr id="3" name="Picture 2"/>
          <p:cNvPicPr>
            <a:picLocks noChangeAspect="1"/>
          </p:cNvPicPr>
          <p:nvPr/>
        </p:nvPicPr>
        <p:blipFill rotWithShape="1">
          <a:blip r:embed="rId4"/>
          <a:srcRect l="996" t="9569" r="1864" b="13234"/>
          <a:stretch/>
        </p:blipFill>
        <p:spPr>
          <a:xfrm>
            <a:off x="6303816" y="1917961"/>
            <a:ext cx="5127779" cy="3270951"/>
          </a:xfrm>
          <a:prstGeom prst="rect">
            <a:avLst/>
          </a:prstGeom>
        </p:spPr>
      </p:pic>
    </p:spTree>
    <p:extLst>
      <p:ext uri="{BB962C8B-B14F-4D97-AF65-F5344CB8AC3E}">
        <p14:creationId xmlns:p14="http://schemas.microsoft.com/office/powerpoint/2010/main" val="197303211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411</TotalTime>
  <Words>2222</Words>
  <Application>Microsoft Office PowerPoint</Application>
  <PresentationFormat>Widescreen</PresentationFormat>
  <Paragraphs>93</Paragraphs>
  <Slides>28</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Arial</vt:lpstr>
      <vt:lpstr>Calibri</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32</cp:revision>
  <dcterms:created xsi:type="dcterms:W3CDTF">2024-06-02T08:27:08Z</dcterms:created>
  <dcterms:modified xsi:type="dcterms:W3CDTF">2024-06-10T14:12:52Z</dcterms:modified>
</cp:coreProperties>
</file>