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9" r:id="rId2"/>
    <p:sldId id="256" r:id="rId3"/>
    <p:sldId id="257" r:id="rId4"/>
    <p:sldId id="284" r:id="rId5"/>
    <p:sldId id="301" r:id="rId6"/>
    <p:sldId id="302" r:id="rId7"/>
    <p:sldId id="260" r:id="rId8"/>
    <p:sldId id="259" r:id="rId9"/>
    <p:sldId id="267" r:id="rId10"/>
    <p:sldId id="291" r:id="rId11"/>
    <p:sldId id="308" r:id="rId12"/>
    <p:sldId id="292" r:id="rId13"/>
    <p:sldId id="293" r:id="rId14"/>
    <p:sldId id="278" r:id="rId15"/>
    <p:sldId id="279" r:id="rId16"/>
    <p:sldId id="280" r:id="rId17"/>
    <p:sldId id="281" r:id="rId18"/>
    <p:sldId id="282" r:id="rId19"/>
    <p:sldId id="283" r:id="rId20"/>
    <p:sldId id="271" r:id="rId21"/>
    <p:sldId id="272" r:id="rId22"/>
    <p:sldId id="273" r:id="rId23"/>
    <p:sldId id="274" r:id="rId24"/>
    <p:sldId id="304" r:id="rId25"/>
    <p:sldId id="306" r:id="rId26"/>
    <p:sldId id="307" r:id="rId27"/>
    <p:sldId id="294" r:id="rId28"/>
    <p:sldId id="300" r:id="rId29"/>
    <p:sldId id="299" r:id="rId30"/>
    <p:sldId id="298" r:id="rId31"/>
    <p:sldId id="295" r:id="rId32"/>
    <p:sldId id="296" r:id="rId33"/>
    <p:sldId id="297" r:id="rId34"/>
    <p:sldId id="286" r:id="rId35"/>
    <p:sldId id="287" r:id="rId36"/>
    <p:sldId id="288" r:id="rId37"/>
    <p:sldId id="289" r:id="rId38"/>
    <p:sldId id="290" r:id="rId39"/>
    <p:sldId id="262" r:id="rId40"/>
    <p:sldId id="303" r:id="rId41"/>
    <p:sldId id="261" r:id="rId42"/>
    <p:sldId id="310"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D6FF"/>
    <a:srgbClr val="0C5F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6846058-A246-6D75-5225-9D7D935EB375}"/>
              </a:ext>
            </a:extLst>
          </p:cNvPr>
          <p:cNvSpPr/>
          <p:nvPr userDrawn="1"/>
        </p:nvSpPr>
        <p:spPr>
          <a:xfrm>
            <a:off x="106532" y="97654"/>
            <a:ext cx="12002610" cy="6667130"/>
          </a:xfrm>
          <a:prstGeom prst="roundRect">
            <a:avLst>
              <a:gd name="adj" fmla="val 3618"/>
            </a:avLst>
          </a:prstGeom>
          <a:noFill/>
          <a:ln>
            <a:solidFill>
              <a:srgbClr val="0C5F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6AF090BA-D262-67C7-1CAC-AF3F4D202AB8}"/>
              </a:ext>
            </a:extLst>
          </p:cNvPr>
          <p:cNvSpPr/>
          <p:nvPr userDrawn="1"/>
        </p:nvSpPr>
        <p:spPr>
          <a:xfrm>
            <a:off x="3306932" y="248575"/>
            <a:ext cx="5601810" cy="568171"/>
          </a:xfrm>
          <a:prstGeom prst="roundRect">
            <a:avLst>
              <a:gd name="adj" fmla="val 50000"/>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327F73FE-0ADB-9427-49C7-2B45ED59CBD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070297" y="172352"/>
            <a:ext cx="1014735" cy="644394"/>
          </a:xfrm>
          <a:prstGeom prst="rect">
            <a:avLst/>
          </a:prstGeom>
        </p:spPr>
      </p:pic>
      <p:pic>
        <p:nvPicPr>
          <p:cNvPr id="13" name="Picture 12">
            <a:extLst>
              <a:ext uri="{FF2B5EF4-FFF2-40B4-BE49-F238E27FC236}">
                <a16:creationId xmlns:a16="http://schemas.microsoft.com/office/drawing/2014/main" id="{D699C65E-4E27-C961-719B-B1B786A72E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2130642" y="172352"/>
            <a:ext cx="1014735" cy="644394"/>
          </a:xfrm>
          <a:prstGeom prst="rect">
            <a:avLst/>
          </a:prstGeom>
        </p:spPr>
      </p:pic>
    </p:spTree>
    <p:extLst>
      <p:ext uri="{BB962C8B-B14F-4D97-AF65-F5344CB8AC3E}">
        <p14:creationId xmlns:p14="http://schemas.microsoft.com/office/powerpoint/2010/main" val="812489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6846058-A246-6D75-5225-9D7D935EB375}"/>
              </a:ext>
            </a:extLst>
          </p:cNvPr>
          <p:cNvSpPr/>
          <p:nvPr userDrawn="1"/>
        </p:nvSpPr>
        <p:spPr>
          <a:xfrm>
            <a:off x="106532" y="97654"/>
            <a:ext cx="12002610" cy="6667130"/>
          </a:xfrm>
          <a:prstGeom prst="roundRect">
            <a:avLst>
              <a:gd name="adj" fmla="val 3618"/>
            </a:avLst>
          </a:prstGeom>
          <a:noFill/>
          <a:ln>
            <a:solidFill>
              <a:srgbClr val="0C5F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4">
            <a:extLst>
              <a:ext uri="{FF2B5EF4-FFF2-40B4-BE49-F238E27FC236}">
                <a16:creationId xmlns:a16="http://schemas.microsoft.com/office/drawing/2014/main" id="{77E5A227-726B-41B4-E3C5-D3C24E314E99}"/>
              </a:ext>
            </a:extLst>
          </p:cNvPr>
          <p:cNvSpPr>
            <a:spLocks noGrp="1"/>
          </p:cNvSpPr>
          <p:nvPr>
            <p:ph type="pic" sz="quarter" idx="10"/>
          </p:nvPr>
        </p:nvSpPr>
        <p:spPr>
          <a:xfrm>
            <a:off x="5232119" y="425943"/>
            <a:ext cx="6748538" cy="6006114"/>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0348205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9121794"/>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B3D2B6F8-2A68-5000-8A0E-AA7A5809E530}"/>
              </a:ext>
            </a:extLst>
          </p:cNvPr>
          <p:cNvSpPr/>
          <p:nvPr/>
        </p:nvSpPr>
        <p:spPr>
          <a:xfrm>
            <a:off x="6174556" y="810704"/>
            <a:ext cx="4468305" cy="4468305"/>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84F047F2-1467-589C-CAAB-1A44DA26C747}"/>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a:xfrm>
            <a:off x="5996640" y="1074657"/>
            <a:ext cx="5797203" cy="5159438"/>
          </a:xfrm>
          <a:ln>
            <a:solidFill>
              <a:srgbClr val="C8D6FF"/>
            </a:solidFill>
          </a:ln>
        </p:spPr>
      </p:pic>
      <p:sp>
        <p:nvSpPr>
          <p:cNvPr id="6" name="Freeform: Shape 5">
            <a:extLst>
              <a:ext uri="{FF2B5EF4-FFF2-40B4-BE49-F238E27FC236}">
                <a16:creationId xmlns:a16="http://schemas.microsoft.com/office/drawing/2014/main" id="{ABEB9A38-5D87-A7A1-82B2-15608B7436E5}"/>
              </a:ext>
            </a:extLst>
          </p:cNvPr>
          <p:cNvSpPr/>
          <p:nvPr/>
        </p:nvSpPr>
        <p:spPr>
          <a:xfrm rot="16200000">
            <a:off x="436436" y="1882877"/>
            <a:ext cx="4760338" cy="5001371"/>
          </a:xfrm>
          <a:custGeom>
            <a:avLst/>
            <a:gdLst>
              <a:gd name="connsiteX0" fmla="*/ 4760338 w 4760338"/>
              <a:gd name="connsiteY0" fmla="*/ 2295525 h 4591050"/>
              <a:gd name="connsiteX1" fmla="*/ 2464813 w 4760338"/>
              <a:gd name="connsiteY1" fmla="*/ 4591050 h 4591050"/>
              <a:gd name="connsiteX2" fmla="*/ 197864 w 4760338"/>
              <a:gd name="connsiteY2" fmla="*/ 4591050 h 4591050"/>
              <a:gd name="connsiteX3" fmla="*/ 0 w 4760338"/>
              <a:gd name="connsiteY3" fmla="*/ 4581059 h 4591050"/>
              <a:gd name="connsiteX4" fmla="*/ 1 w 4760338"/>
              <a:gd name="connsiteY4" fmla="*/ 9991 h 4591050"/>
              <a:gd name="connsiteX5" fmla="*/ 197864 w 4760338"/>
              <a:gd name="connsiteY5" fmla="*/ 0 h 4591050"/>
              <a:gd name="connsiteX6" fmla="*/ 2464813 w 4760338"/>
              <a:gd name="connsiteY6" fmla="*/ 0 h 4591050"/>
              <a:gd name="connsiteX7" fmla="*/ 4760338 w 4760338"/>
              <a:gd name="connsiteY7" fmla="*/ 2295525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60338" h="4591050">
                <a:moveTo>
                  <a:pt x="4760338" y="2295525"/>
                </a:moveTo>
                <a:cubicBezTo>
                  <a:pt x="4760338" y="3563308"/>
                  <a:pt x="3732596" y="4591050"/>
                  <a:pt x="2464813" y="4591050"/>
                </a:cubicBezTo>
                <a:lnTo>
                  <a:pt x="197864" y="4591050"/>
                </a:lnTo>
                <a:lnTo>
                  <a:pt x="0" y="4581059"/>
                </a:lnTo>
                <a:lnTo>
                  <a:pt x="1" y="9991"/>
                </a:lnTo>
                <a:lnTo>
                  <a:pt x="197864" y="0"/>
                </a:lnTo>
                <a:lnTo>
                  <a:pt x="2464813" y="0"/>
                </a:lnTo>
                <a:cubicBezTo>
                  <a:pt x="3732596" y="0"/>
                  <a:pt x="4760338" y="1027742"/>
                  <a:pt x="4760338" y="2295525"/>
                </a:cubicBezTo>
                <a:close/>
              </a:path>
            </a:pathLst>
          </a:cu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a:extLst>
              <a:ext uri="{FF2B5EF4-FFF2-40B4-BE49-F238E27FC236}">
                <a16:creationId xmlns:a16="http://schemas.microsoft.com/office/drawing/2014/main" id="{2FFCEAF9-BD56-5B26-261B-06F22969DF6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67305" y="758462"/>
            <a:ext cx="2898595" cy="2275533"/>
          </a:xfrm>
          <a:prstGeom prst="rect">
            <a:avLst/>
          </a:prstGeom>
        </p:spPr>
      </p:pic>
      <p:sp>
        <p:nvSpPr>
          <p:cNvPr id="8" name="Rectangle 7">
            <a:extLst>
              <a:ext uri="{FF2B5EF4-FFF2-40B4-BE49-F238E27FC236}">
                <a16:creationId xmlns:a16="http://schemas.microsoft.com/office/drawing/2014/main" id="{D7A292F8-023E-750E-0769-4BB2164C1FE0}"/>
              </a:ext>
            </a:extLst>
          </p:cNvPr>
          <p:cNvSpPr/>
          <p:nvPr/>
        </p:nvSpPr>
        <p:spPr>
          <a:xfrm>
            <a:off x="501937" y="3044856"/>
            <a:ext cx="4629333" cy="3647152"/>
          </a:xfrm>
          <a:prstGeom prst="rect">
            <a:avLst/>
          </a:prstGeom>
        </p:spPr>
        <p:txBody>
          <a:bodyPr wrap="square">
            <a:spAutoFit/>
          </a:bodyPr>
          <a:lstStyle/>
          <a:p>
            <a:pPr algn="ctr" rtl="1">
              <a:lnSpc>
                <a:spcPct val="250000"/>
              </a:lnSpc>
            </a:pPr>
            <a:r>
              <a:rPr lang="fa-IR" sz="2400" b="1" dirty="0">
                <a:cs typeface="B Titr" panose="00000700000000000000" pitchFamily="2" charset="-78"/>
              </a:rPr>
              <a:t>پاورپوینت تکنولوژی کریسپر </a:t>
            </a:r>
            <a:r>
              <a:rPr lang="en-US" sz="2400" b="1" dirty="0">
                <a:latin typeface="Times New Roman" panose="02020603050405020304" pitchFamily="18" charset="0"/>
                <a:cs typeface="Times New Roman" panose="02020603050405020304" pitchFamily="18" charset="0"/>
              </a:rPr>
              <a:t>CRISPR</a:t>
            </a:r>
            <a:r>
              <a:rPr lang="en-US" sz="2400" b="1" dirty="0">
                <a:cs typeface="B Titr" panose="00000700000000000000" pitchFamily="2" charset="-78"/>
              </a:rPr>
              <a:t> </a:t>
            </a:r>
          </a:p>
          <a:p>
            <a:pPr algn="ctr" rtl="1">
              <a:lnSpc>
                <a:spcPct val="250000"/>
              </a:lnSpc>
            </a:pPr>
            <a:r>
              <a:rPr lang="fa-IR" sz="2400" b="1" dirty="0">
                <a:cs typeface="B Titr" panose="00000700000000000000" pitchFamily="2" charset="-78"/>
              </a:rPr>
              <a:t>نام پژوهشگر: محمد جواد عزیزپناه   </a:t>
            </a:r>
            <a:endParaRPr lang="en-US" sz="2400" b="1" dirty="0">
              <a:cs typeface="B Titr" panose="00000700000000000000" pitchFamily="2" charset="-78"/>
            </a:endParaRPr>
          </a:p>
          <a:p>
            <a:pPr algn="ctr" rtl="1">
              <a:lnSpc>
                <a:spcPct val="250000"/>
              </a:lnSpc>
            </a:pPr>
            <a:r>
              <a:rPr lang="fa-IR" sz="2400" b="1" dirty="0">
                <a:cs typeface="B Titr" panose="00000700000000000000" pitchFamily="2" charset="-78"/>
              </a:rPr>
              <a:t>استاد راهنما: علیرضا عزیزی </a:t>
            </a:r>
          </a:p>
          <a:p>
            <a:pPr algn="ctr" rtl="1">
              <a:lnSpc>
                <a:spcPct val="250000"/>
              </a:lnSpc>
            </a:pPr>
            <a:r>
              <a:rPr lang="fa-IR" sz="2400" b="1" dirty="0">
                <a:cs typeface="B Titr" panose="00000700000000000000" pitchFamily="2" charset="-78"/>
              </a:rPr>
              <a:t>تاریخ ارائه:</a:t>
            </a:r>
            <a:r>
              <a:rPr lang="en-US" sz="2400" b="1" dirty="0">
                <a:cs typeface="B Titr" panose="00000700000000000000" pitchFamily="2" charset="-78"/>
              </a:rPr>
              <a:t> </a:t>
            </a:r>
            <a:r>
              <a:rPr lang="fa-IR" sz="2400" b="1" dirty="0">
                <a:cs typeface="B Titr" panose="00000700000000000000" pitchFamily="2" charset="-78"/>
              </a:rPr>
              <a:t> تابستان ..........</a:t>
            </a:r>
          </a:p>
        </p:txBody>
      </p:sp>
    </p:spTree>
    <p:extLst>
      <p:ext uri="{BB962C8B-B14F-4D97-AF65-F5344CB8AC3E}">
        <p14:creationId xmlns:p14="http://schemas.microsoft.com/office/powerpoint/2010/main" val="3452364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22025"/>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ویرایش ژن </a:t>
            </a:r>
            <a:r>
              <a:rPr lang="en-US" sz="2000" b="1" dirty="0">
                <a:solidFill>
                  <a:schemeClr val="accent1">
                    <a:lumMod val="50000"/>
                  </a:schemeClr>
                </a:solidFill>
                <a:latin typeface="Times New Roman" panose="02020603050405020304" pitchFamily="18" charset="0"/>
                <a:cs typeface="Times New Roman" panose="02020603050405020304" pitchFamily="18" charset="0"/>
              </a:rPr>
              <a:t>CRISPR</a:t>
            </a:r>
          </a:p>
        </p:txBody>
      </p:sp>
      <p:sp>
        <p:nvSpPr>
          <p:cNvPr id="4" name="Rectangle 3"/>
          <p:cNvSpPr/>
          <p:nvPr/>
        </p:nvSpPr>
        <p:spPr>
          <a:xfrm>
            <a:off x="5308979" y="1282678"/>
            <a:ext cx="6373505" cy="4247317"/>
          </a:xfrm>
          <a:prstGeom prst="rect">
            <a:avLst/>
          </a:prstGeom>
        </p:spPr>
        <p:txBody>
          <a:bodyPr wrap="square">
            <a:spAutoFit/>
          </a:bodyPr>
          <a:lstStyle/>
          <a:p>
            <a:pPr algn="justLow" rtl="1">
              <a:lnSpc>
                <a:spcPct val="300000"/>
              </a:lnSpc>
            </a:pPr>
            <a:r>
              <a:rPr lang="fa-IR" b="1" dirty="0">
                <a:cs typeface="B Nazanin" panose="00000400000000000000" pitchFamily="2" charset="-78"/>
              </a:rPr>
              <a:t>سیستم‌های </a:t>
            </a:r>
            <a:r>
              <a:rPr lang="en-US" b="1" dirty="0">
                <a:cs typeface="B Nazanin" panose="00000400000000000000" pitchFamily="2" charset="-78"/>
              </a:rPr>
              <a:t>CRISPR-</a:t>
            </a:r>
            <a:r>
              <a:rPr lang="en-US" b="1" dirty="0" err="1">
                <a:cs typeface="B Nazanin" panose="00000400000000000000" pitchFamily="2" charset="-78"/>
              </a:rPr>
              <a:t>Cas</a:t>
            </a:r>
            <a:r>
              <a:rPr lang="en-US" b="1" dirty="0">
                <a:cs typeface="B Nazanin" panose="00000400000000000000" pitchFamily="2" charset="-78"/>
              </a:rPr>
              <a:t> </a:t>
            </a:r>
            <a:r>
              <a:rPr lang="fa-IR" b="1" dirty="0">
                <a:cs typeface="B Nazanin" panose="00000400000000000000" pitchFamily="2" charset="-78"/>
              </a:rPr>
              <a:t>در دنیای پروکاریوتی بسیار رایج هستند، زیرا در حدود نیمی از گونه‌های باکتریایی و باستانی شناخته شده تا به امروز شناسایی شده‌اند . در طبیعت، </a:t>
            </a:r>
            <a:r>
              <a:rPr lang="en-US" b="1" dirty="0">
                <a:cs typeface="B Nazanin" panose="00000400000000000000" pitchFamily="2" charset="-78"/>
              </a:rPr>
              <a:t>DNA </a:t>
            </a:r>
            <a:r>
              <a:rPr lang="fa-IR" b="1" dirty="0">
                <a:cs typeface="B Nazanin" panose="00000400000000000000" pitchFamily="2" charset="-78"/>
              </a:rPr>
              <a:t>باکتریایی سیستم </a:t>
            </a:r>
            <a:r>
              <a:rPr lang="en-US" b="1" dirty="0">
                <a:cs typeface="B Nazanin" panose="00000400000000000000" pitchFamily="2" charset="-78"/>
              </a:rPr>
              <a:t>CRISPR-Cas9 </a:t>
            </a:r>
            <a:r>
              <a:rPr lang="fa-IR" b="1" dirty="0">
                <a:cs typeface="B Nazanin" panose="00000400000000000000" pitchFamily="2" charset="-78"/>
              </a:rPr>
              <a:t>را کد می کند. اما </a:t>
            </a:r>
            <a:r>
              <a:rPr lang="en-US" b="1" dirty="0">
                <a:cs typeface="B Nazanin" panose="00000400000000000000" pitchFamily="2" charset="-78"/>
              </a:rPr>
              <a:t>Cas9 </a:t>
            </a:r>
            <a:r>
              <a:rPr lang="fa-IR" b="1" dirty="0">
                <a:cs typeface="B Nazanin" panose="00000400000000000000" pitchFamily="2" charset="-78"/>
              </a:rPr>
              <a:t>به طور طبیعی در موجودات پیچیده مانند گیاهان یا انسان و همچنین در همه میکروب‌هایی که ممکن است بخواهیم مطالعه کنیم رمزگذاری نشده است،</a:t>
            </a:r>
          </a:p>
        </p:txBody>
      </p:sp>
      <p:pic>
        <p:nvPicPr>
          <p:cNvPr id="8" name="Picture 7"/>
          <p:cNvPicPr>
            <a:picLocks noChangeAspect="1"/>
          </p:cNvPicPr>
          <p:nvPr/>
        </p:nvPicPr>
        <p:blipFill>
          <a:blip r:embed="rId2"/>
          <a:stretch>
            <a:fillRect/>
          </a:stretch>
        </p:blipFill>
        <p:spPr>
          <a:xfrm>
            <a:off x="502257" y="1460311"/>
            <a:ext cx="4612943" cy="4612943"/>
          </a:xfrm>
          <a:prstGeom prst="round2DiagRect">
            <a:avLst/>
          </a:prstGeom>
        </p:spPr>
      </p:pic>
    </p:spTree>
    <p:extLst>
      <p:ext uri="{BB962C8B-B14F-4D97-AF65-F5344CB8AC3E}">
        <p14:creationId xmlns:p14="http://schemas.microsoft.com/office/powerpoint/2010/main" val="2823956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0CE6D265-47C7-98F8-F1C7-3AF51175FDC6}"/>
              </a:ext>
            </a:extLst>
          </p:cNvPr>
          <p:cNvSpPr/>
          <p:nvPr/>
        </p:nvSpPr>
        <p:spPr>
          <a:xfrm>
            <a:off x="4462032" y="3794621"/>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152632" y="847383"/>
            <a:ext cx="8393373" cy="2585323"/>
          </a:xfrm>
          <a:prstGeom prst="rect">
            <a:avLst/>
          </a:prstGeom>
        </p:spPr>
        <p:txBody>
          <a:bodyPr wrap="square">
            <a:spAutoFit/>
          </a:bodyPr>
          <a:lstStyle/>
          <a:p>
            <a:pPr algn="justLow" rtl="1">
              <a:lnSpc>
                <a:spcPct val="300000"/>
              </a:lnSpc>
            </a:pPr>
            <a:r>
              <a:rPr lang="fa-IR" b="1" dirty="0">
                <a:cs typeface="B Nazanin" panose="00000400000000000000" pitchFamily="2" charset="-78"/>
              </a:rPr>
              <a:t> بنابراین محققان باید این سیستم را برای ویرایش ژنوم به این موجودات اضافه کنند یا “</a:t>
            </a:r>
            <a:r>
              <a:rPr lang="en-US" b="1" dirty="0">
                <a:cs typeface="B Nazanin" panose="00000400000000000000" pitchFamily="2" charset="-78"/>
              </a:rPr>
              <a:t>deliver” </a:t>
            </a:r>
            <a:r>
              <a:rPr lang="fa-IR" b="1" dirty="0">
                <a:cs typeface="B Nazanin" panose="00000400000000000000" pitchFamily="2" charset="-78"/>
              </a:rPr>
              <a:t>کنند. برای انجام این کار، آنها باید از موانع سلولی عبور کنند. محققان بسته به نوع ارگانیسمی که با آن کار می کنند و دقیقاً چه کاری می خواهند انجام دهند، این موانع را به طرق مختلف دور می زنند.</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674897">
            <a:off x="1980633" y="3746369"/>
            <a:ext cx="3519416" cy="2346277"/>
          </a:xfrm>
          <a:prstGeom prst="round2DiagRect">
            <a:avLst/>
          </a:prstGeom>
        </p:spPr>
      </p:pic>
      <p:pic>
        <p:nvPicPr>
          <p:cNvPr id="4" name="Picture 3"/>
          <p:cNvPicPr>
            <a:picLocks noChangeAspect="1"/>
          </p:cNvPicPr>
          <p:nvPr/>
        </p:nvPicPr>
        <p:blipFill>
          <a:blip r:embed="rId3"/>
          <a:stretch>
            <a:fillRect/>
          </a:stretch>
        </p:blipFill>
        <p:spPr>
          <a:xfrm rot="598268">
            <a:off x="6100549" y="3663842"/>
            <a:ext cx="4091486" cy="2727657"/>
          </a:xfrm>
          <a:prstGeom prst="round2DiagRect">
            <a:avLst/>
          </a:prstGeom>
        </p:spPr>
      </p:pic>
      <p:sp>
        <p:nvSpPr>
          <p:cNvPr id="6" name="Rectangle 5">
            <a:extLst>
              <a:ext uri="{FF2B5EF4-FFF2-40B4-BE49-F238E27FC236}">
                <a16:creationId xmlns:a16="http://schemas.microsoft.com/office/drawing/2014/main" id="{EB5E1B42-FCD9-B3B9-782B-83E2D8036910}"/>
              </a:ext>
            </a:extLst>
          </p:cNvPr>
          <p:cNvSpPr/>
          <p:nvPr/>
        </p:nvSpPr>
        <p:spPr>
          <a:xfrm>
            <a:off x="3553906" y="322025"/>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ویرایش ژن </a:t>
            </a:r>
            <a:r>
              <a:rPr lang="en-US" sz="2000" b="1" dirty="0">
                <a:solidFill>
                  <a:schemeClr val="accent1">
                    <a:lumMod val="50000"/>
                  </a:schemeClr>
                </a:solidFill>
                <a:latin typeface="Times New Roman" panose="02020603050405020304" pitchFamily="18" charset="0"/>
                <a:cs typeface="Times New Roman" panose="02020603050405020304" pitchFamily="18" charset="0"/>
              </a:rPr>
              <a:t>CRISPR</a:t>
            </a:r>
          </a:p>
        </p:txBody>
      </p:sp>
    </p:spTree>
    <p:extLst>
      <p:ext uri="{BB962C8B-B14F-4D97-AF65-F5344CB8AC3E}">
        <p14:creationId xmlns:p14="http://schemas.microsoft.com/office/powerpoint/2010/main" val="3966168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مراحل ویرایش ژن</a:t>
            </a:r>
          </a:p>
        </p:txBody>
      </p:sp>
      <p:sp>
        <p:nvSpPr>
          <p:cNvPr id="4" name="Rectangle 3"/>
          <p:cNvSpPr/>
          <p:nvPr/>
        </p:nvSpPr>
        <p:spPr>
          <a:xfrm>
            <a:off x="1364777" y="1380009"/>
            <a:ext cx="10083632" cy="923330"/>
          </a:xfrm>
          <a:prstGeom prst="rect">
            <a:avLst/>
          </a:prstGeom>
        </p:spPr>
        <p:txBody>
          <a:bodyPr wrap="square">
            <a:spAutoFit/>
          </a:bodyPr>
          <a:lstStyle/>
          <a:p>
            <a:pPr algn="justLow" rtl="1">
              <a:lnSpc>
                <a:spcPct val="300000"/>
              </a:lnSpc>
            </a:pPr>
            <a:r>
              <a:rPr lang="fa-IR" b="1" dirty="0">
                <a:cs typeface="B Nazanin" panose="00000400000000000000" pitchFamily="2" charset="-78"/>
              </a:rPr>
              <a:t>به طور کل ویرایش ژن توسط سیستم </a:t>
            </a:r>
            <a:r>
              <a:rPr lang="en-US" b="1" dirty="0">
                <a:cs typeface="B Nazanin" panose="00000400000000000000" pitchFamily="2" charset="-78"/>
              </a:rPr>
              <a:t>CRISPR </a:t>
            </a:r>
            <a:r>
              <a:rPr lang="fa-IR" b="1" dirty="0">
                <a:cs typeface="B Nazanin" panose="00000400000000000000" pitchFamily="2" charset="-78"/>
              </a:rPr>
              <a:t> شامل سه مرحله می باشد که در شکل زیر به صورت کلی نشان داده شده است:</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76654" y="2823750"/>
            <a:ext cx="8859878" cy="3091728"/>
          </a:xfrm>
          <a:prstGeom prst="round2DiagRect">
            <a:avLst/>
          </a:prstGeom>
        </p:spPr>
      </p:pic>
    </p:spTree>
    <p:extLst>
      <p:ext uri="{BB962C8B-B14F-4D97-AF65-F5344CB8AC3E}">
        <p14:creationId xmlns:p14="http://schemas.microsoft.com/office/powerpoint/2010/main" val="219060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مراحل ویرایش ژن</a:t>
            </a:r>
          </a:p>
        </p:txBody>
      </p:sp>
      <p:sp>
        <p:nvSpPr>
          <p:cNvPr id="4" name="Rectangle 3"/>
          <p:cNvSpPr/>
          <p:nvPr/>
        </p:nvSpPr>
        <p:spPr>
          <a:xfrm>
            <a:off x="6810233" y="1163192"/>
            <a:ext cx="5105248" cy="5078313"/>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1- جستجو:</a:t>
            </a:r>
          </a:p>
          <a:p>
            <a:pPr algn="r" rtl="1">
              <a:lnSpc>
                <a:spcPct val="200000"/>
              </a:lnSpc>
            </a:pPr>
            <a:r>
              <a:rPr lang="fa-IR" b="1" dirty="0">
                <a:latin typeface="Times New Roman" panose="02020603050405020304" pitchFamily="18" charset="0"/>
                <a:cs typeface="B Nazanin" panose="00000400000000000000" pitchFamily="2" charset="-78"/>
              </a:rPr>
              <a:t>مولکول </a:t>
            </a:r>
            <a:r>
              <a:rPr lang="en-US" b="1" dirty="0">
                <a:latin typeface="Times New Roman" panose="02020603050405020304" pitchFamily="18" charset="0"/>
                <a:cs typeface="B Nazanin" panose="00000400000000000000" pitchFamily="2" charset="-78"/>
              </a:rPr>
              <a:t>CRISPER </a:t>
            </a:r>
            <a:r>
              <a:rPr lang="fa-IR" b="1" dirty="0">
                <a:latin typeface="Times New Roman" panose="02020603050405020304" pitchFamily="18" charset="0"/>
                <a:cs typeface="B Nazanin" panose="00000400000000000000" pitchFamily="2" charset="-78"/>
              </a:rPr>
              <a:t>جایگاه دقیق در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هدف را پیدا می کند.</a:t>
            </a:r>
          </a:p>
          <a:p>
            <a:pPr algn="r" rtl="1">
              <a:lnSpc>
                <a:spcPct val="200000"/>
              </a:lnSpc>
            </a:pPr>
            <a:r>
              <a:rPr lang="fa-IR" b="1" dirty="0">
                <a:latin typeface="Times New Roman" panose="02020603050405020304" pitchFamily="18" charset="0"/>
                <a:cs typeface="B Nazanin" panose="00000400000000000000" pitchFamily="2" charset="-78"/>
              </a:rPr>
              <a:t>2- برش:</a:t>
            </a:r>
          </a:p>
          <a:p>
            <a:pPr algn="r" rtl="1">
              <a:lnSpc>
                <a:spcPct val="200000"/>
              </a:lnSpc>
            </a:pPr>
            <a:r>
              <a:rPr lang="fa-IR" b="1" dirty="0">
                <a:latin typeface="Times New Roman" panose="02020603050405020304" pitchFamily="18" charset="0"/>
                <a:cs typeface="B Nazanin" panose="00000400000000000000" pitchFamily="2" charset="-78"/>
              </a:rPr>
              <a:t>مولکول </a:t>
            </a:r>
            <a:r>
              <a:rPr lang="en-US" b="1" dirty="0">
                <a:latin typeface="Times New Roman" panose="02020603050405020304" pitchFamily="18" charset="0"/>
                <a:cs typeface="B Nazanin" panose="00000400000000000000" pitchFamily="2" charset="-78"/>
              </a:rPr>
              <a:t>CRISPER، </a:t>
            </a:r>
            <a:r>
              <a:rPr lang="fa-IR" b="1" dirty="0">
                <a:latin typeface="Times New Roman" panose="02020603050405020304" pitchFamily="18" charset="0"/>
                <a:cs typeface="B Nazanin" panose="00000400000000000000" pitchFamily="2" charset="-78"/>
              </a:rPr>
              <a:t>بخشی از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هدف را که در نقطه پیدا شده بر اساس الگو برش می دهد.</a:t>
            </a:r>
          </a:p>
          <a:p>
            <a:pPr algn="r" rtl="1">
              <a:lnSpc>
                <a:spcPct val="200000"/>
              </a:lnSpc>
            </a:pPr>
            <a:r>
              <a:rPr lang="fa-IR" b="1" dirty="0">
                <a:latin typeface="Times New Roman" panose="02020603050405020304" pitchFamily="18" charset="0"/>
                <a:cs typeface="B Nazanin" panose="00000400000000000000" pitchFamily="2" charset="-78"/>
              </a:rPr>
              <a:t>3- ویرایش:</a:t>
            </a:r>
          </a:p>
          <a:p>
            <a:pPr algn="r" rtl="1">
              <a:lnSpc>
                <a:spcPct val="200000"/>
              </a:lnSpc>
            </a:pPr>
            <a:r>
              <a:rPr lang="fa-IR" b="1" dirty="0">
                <a:latin typeface="Times New Roman" panose="02020603050405020304" pitchFamily="18" charset="0"/>
                <a:cs typeface="B Nazanin" panose="00000400000000000000" pitchFamily="2" charset="-78"/>
              </a:rPr>
              <a:t>یک توالی جدید می تواند اضافه شود وقتی</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در حال تعمیر است.</a:t>
            </a:r>
          </a:p>
        </p:txBody>
      </p:sp>
      <p:pic>
        <p:nvPicPr>
          <p:cNvPr id="3" name="Picture 2"/>
          <p:cNvPicPr>
            <a:picLocks noChangeAspect="1"/>
          </p:cNvPicPr>
          <p:nvPr/>
        </p:nvPicPr>
        <p:blipFill>
          <a:blip r:embed="rId2"/>
          <a:stretch>
            <a:fillRect/>
          </a:stretch>
        </p:blipFill>
        <p:spPr>
          <a:xfrm rot="366463">
            <a:off x="977817" y="2195336"/>
            <a:ext cx="5152176" cy="3014023"/>
          </a:xfrm>
          <a:prstGeom prst="round2DiagRect">
            <a:avLst/>
          </a:prstGeom>
        </p:spPr>
      </p:pic>
    </p:spTree>
    <p:extLst>
      <p:ext uri="{BB962C8B-B14F-4D97-AF65-F5344CB8AC3E}">
        <p14:creationId xmlns:p14="http://schemas.microsoft.com/office/powerpoint/2010/main" val="923770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2752878F-6025-C504-F814-69891FF7208D}"/>
              </a:ext>
            </a:extLst>
          </p:cNvPr>
          <p:cNvSpPr/>
          <p:nvPr/>
        </p:nvSpPr>
        <p:spPr>
          <a:xfrm>
            <a:off x="5895849" y="3844235"/>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478827" y="1059325"/>
            <a:ext cx="8985292"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ترمیم دنا (</a:t>
            </a:r>
            <a:r>
              <a:rPr lang="en-US" b="1" dirty="0">
                <a:latin typeface="Times New Roman" panose="02020603050405020304" pitchFamily="18" charset="0"/>
                <a:cs typeface="B Nazanin" panose="00000400000000000000" pitchFamily="2" charset="-78"/>
              </a:rPr>
              <a:t>DNA Repair </a:t>
            </a:r>
            <a:r>
              <a:rPr lang="fa-IR" b="1" dirty="0">
                <a:latin typeface="Times New Roman" panose="02020603050405020304" pitchFamily="18" charset="0"/>
                <a:cs typeface="B Nazanin" panose="00000400000000000000" pitchFamily="2" charset="-78"/>
              </a:rPr>
              <a:t> ) به ساز و کار‌های مختلفی گفته می‌شود که سلول به وسیله آن‌ها یکپارچگی کد ژنتیکی خود را حفظ می‌کند. ترمیم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بقای یک گونه را تضمین می‌کند، زیرا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والدین، تقریبا، بدون تغییر، به فرزندان به ارث می‌رسد. این فرایند، همچنین برای حفظ سلامتی خود فرد نیز، مهم و کلیدی است. جهش در کد ژنتیکی، می‌تواند منجر به سرطان و سایر بیماری‌های ژنتیکی شود.</a:t>
            </a: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dirty="0">
                <a:solidFill>
                  <a:schemeClr val="accent1">
                    <a:lumMod val="50000"/>
                  </a:schemeClr>
                </a:solidFill>
                <a:cs typeface="B Titr" panose="00000700000000000000" pitchFamily="2" charset="-78"/>
              </a:rPr>
              <a:t>ترمیم دنا </a:t>
            </a:r>
            <a:endParaRPr lang="fa-IR" sz="2000" b="1" dirty="0">
              <a:solidFill>
                <a:schemeClr val="accent1">
                  <a:lumMod val="50000"/>
                </a:schemeClr>
              </a:solidFill>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2570">
            <a:off x="2110336" y="3599898"/>
            <a:ext cx="4738761" cy="2665554"/>
          </a:xfrm>
          <a:prstGeom prst="round2DiagRect">
            <a:avLst/>
          </a:prstGeom>
        </p:spPr>
      </p:pic>
      <p:pic>
        <p:nvPicPr>
          <p:cNvPr id="5" name="Picture 4"/>
          <p:cNvPicPr>
            <a:picLocks noChangeAspect="1"/>
          </p:cNvPicPr>
          <p:nvPr/>
        </p:nvPicPr>
        <p:blipFill>
          <a:blip r:embed="rId3"/>
          <a:stretch>
            <a:fillRect/>
          </a:stretch>
        </p:blipFill>
        <p:spPr>
          <a:xfrm rot="713259">
            <a:off x="7479249" y="3996923"/>
            <a:ext cx="4084674" cy="2298391"/>
          </a:xfrm>
          <a:prstGeom prst="rect">
            <a:avLst/>
          </a:prstGeom>
        </p:spPr>
      </p:pic>
    </p:spTree>
    <p:extLst>
      <p:ext uri="{BB962C8B-B14F-4D97-AF65-F5344CB8AC3E}">
        <p14:creationId xmlns:p14="http://schemas.microsoft.com/office/powerpoint/2010/main" val="1920185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33D518E4-F7DC-4CBA-D023-59203A96C9D2}"/>
              </a:ext>
            </a:extLst>
          </p:cNvPr>
          <p:cNvSpPr/>
          <p:nvPr/>
        </p:nvSpPr>
        <p:spPr>
          <a:xfrm>
            <a:off x="3822630" y="2594531"/>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182434" y="2073254"/>
            <a:ext cx="5837484"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ترمیم برگشت مستقیم آسیب ( </a:t>
            </a:r>
            <a:r>
              <a:rPr lang="en-US" b="1" dirty="0">
                <a:latin typeface="Times New Roman" panose="02020603050405020304" pitchFamily="18" charset="0"/>
                <a:cs typeface="B Nazanin" panose="00000400000000000000" pitchFamily="2" charset="-78"/>
              </a:rPr>
              <a:t>Direct Reversal of the Damage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ترمیم برش (</a:t>
            </a:r>
            <a:r>
              <a:rPr lang="en-US" b="1" dirty="0">
                <a:latin typeface="Times New Roman" panose="02020603050405020304" pitchFamily="18" charset="0"/>
                <a:cs typeface="B Nazanin" panose="00000400000000000000" pitchFamily="2" charset="-78"/>
              </a:rPr>
              <a:t>Excision Repair</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ترمیم پس از همانندسازی ( </a:t>
            </a:r>
            <a:r>
              <a:rPr lang="en-US" b="1" dirty="0" err="1">
                <a:latin typeface="Times New Roman" panose="02020603050405020304" pitchFamily="18" charset="0"/>
                <a:cs typeface="B Nazanin" panose="00000400000000000000" pitchFamily="2" charset="-78"/>
              </a:rPr>
              <a:t>Postreplication</a:t>
            </a:r>
            <a:r>
              <a:rPr lang="en-US" b="1" dirty="0">
                <a:latin typeface="Times New Roman" panose="02020603050405020304" pitchFamily="18" charset="0"/>
                <a:cs typeface="B Nazanin" panose="00000400000000000000" pitchFamily="2" charset="-78"/>
              </a:rPr>
              <a:t> Repair</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مسیرهای ترمیم دنا</a:t>
            </a:r>
          </a:p>
        </p:txBody>
      </p:sp>
      <p:sp>
        <p:nvSpPr>
          <p:cNvPr id="4" name="Rectangle 3"/>
          <p:cNvSpPr/>
          <p:nvPr/>
        </p:nvSpPr>
        <p:spPr>
          <a:xfrm>
            <a:off x="7874757" y="1364092"/>
            <a:ext cx="4049627" cy="369332"/>
          </a:xfrm>
          <a:prstGeom prst="rect">
            <a:avLst/>
          </a:prstGeom>
        </p:spPr>
        <p:txBody>
          <a:bodyPr wrap="square">
            <a:spAutoFit/>
          </a:bodyPr>
          <a:lstStyle/>
          <a:p>
            <a:pPr algn="r" rtl="1"/>
            <a:r>
              <a:rPr lang="fa-IR" b="1" dirty="0">
                <a:cs typeface="B Nazanin" panose="00000400000000000000" pitchFamily="2" charset="-78"/>
              </a:rPr>
              <a:t>سه نوع ساز و کار اصلی برای ترمیم دنا وجود دارد:</a:t>
            </a:r>
            <a:endParaRPr lang="en-US" b="1" dirty="0">
              <a:cs typeface="B Nazanin" panose="00000400000000000000" pitchFamily="2" charset="-78"/>
            </a:endParaRPr>
          </a:p>
        </p:txBody>
      </p:sp>
      <p:sp>
        <p:nvSpPr>
          <p:cNvPr id="5" name="Rectangle 4"/>
          <p:cNvSpPr/>
          <p:nvPr/>
        </p:nvSpPr>
        <p:spPr>
          <a:xfrm>
            <a:off x="709682" y="5197553"/>
            <a:ext cx="11214702" cy="1200329"/>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هریک از این ساز و کارها از مسیرهای مختلفی برای ترمیم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استفاده می‌کنند. هر مسیر ترمیم، برای انواع خاصی از آسیب، طراحی شده است و نوع معینی از آسیب می‌تواند توسط چندین مسیر ترمیمی، مورد هدف قرار گیرد.</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078199">
            <a:off x="1217042" y="1689112"/>
            <a:ext cx="4528665" cy="3019110"/>
          </a:xfrm>
          <a:prstGeom prst="round2DiagRect">
            <a:avLst/>
          </a:prstGeom>
        </p:spPr>
      </p:pic>
    </p:spTree>
    <p:extLst>
      <p:ext uri="{BB962C8B-B14F-4D97-AF65-F5344CB8AC3E}">
        <p14:creationId xmlns:p14="http://schemas.microsoft.com/office/powerpoint/2010/main" val="1648507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E789504-9287-49D3-657B-94B2B720A555}"/>
              </a:ext>
            </a:extLst>
          </p:cNvPr>
          <p:cNvSpPr/>
          <p:nvPr/>
        </p:nvSpPr>
        <p:spPr>
          <a:xfrm>
            <a:off x="1446027" y="1507534"/>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461611" y="2202269"/>
            <a:ext cx="3462773"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ترمیم عدم تطابق (</a:t>
            </a:r>
            <a:r>
              <a:rPr lang="en-US" b="1" dirty="0">
                <a:latin typeface="Times New Roman" panose="02020603050405020304" pitchFamily="18" charset="0"/>
                <a:cs typeface="B Nazanin" panose="00000400000000000000" pitchFamily="2" charset="-78"/>
              </a:rPr>
              <a:t>MMR</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ترمیم برش نوکلئوتید (</a:t>
            </a:r>
            <a:r>
              <a:rPr lang="en-US" b="1" dirty="0">
                <a:latin typeface="Times New Roman" panose="02020603050405020304" pitchFamily="18" charset="0"/>
                <a:cs typeface="B Nazanin" panose="00000400000000000000" pitchFamily="2" charset="-78"/>
              </a:rPr>
              <a:t>NER</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ترمیم برش باز آلی (</a:t>
            </a:r>
            <a:r>
              <a:rPr lang="en-US" b="1" dirty="0">
                <a:latin typeface="Times New Roman" panose="02020603050405020304" pitchFamily="18" charset="0"/>
                <a:cs typeface="B Nazanin" panose="00000400000000000000" pitchFamily="2" charset="-78"/>
              </a:rPr>
              <a:t>BER</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ترمیم نوترکیبی همولوگ (</a:t>
            </a:r>
            <a:r>
              <a:rPr lang="en-US" b="1" dirty="0">
                <a:latin typeface="Times New Roman" panose="02020603050405020304" pitchFamily="18" charset="0"/>
                <a:cs typeface="B Nazanin" panose="00000400000000000000" pitchFamily="2" charset="-78"/>
              </a:rPr>
              <a:t>HR</a:t>
            </a:r>
            <a:r>
              <a:rPr lang="fa-IR" b="1" dirty="0">
                <a:latin typeface="Times New Roman" panose="02020603050405020304" pitchFamily="18" charset="0"/>
                <a:cs typeface="B Nazanin" panose="00000400000000000000" pitchFamily="2" charset="-78"/>
              </a:rPr>
              <a:t> )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پیوند انتهایی غیر همولوگ ( </a:t>
            </a:r>
            <a:r>
              <a:rPr lang="en-US" b="1" dirty="0">
                <a:latin typeface="Times New Roman" panose="02020603050405020304" pitchFamily="18" charset="0"/>
                <a:cs typeface="B Nazanin" panose="00000400000000000000" pitchFamily="2" charset="-78"/>
              </a:rPr>
              <a:t>NHEJ</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مسیرهای ترمیم دنا</a:t>
            </a:r>
          </a:p>
        </p:txBody>
      </p:sp>
      <p:sp>
        <p:nvSpPr>
          <p:cNvPr id="4" name="Rectangle 3"/>
          <p:cNvSpPr/>
          <p:nvPr/>
        </p:nvSpPr>
        <p:spPr>
          <a:xfrm>
            <a:off x="8444207" y="1413848"/>
            <a:ext cx="3480177" cy="646331"/>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مسیرهای اصلی ترمیم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عبارتند از:</a:t>
            </a:r>
            <a:endParaRPr lang="en-US" b="1" dirty="0">
              <a:latin typeface="Times New Roman" panose="02020603050405020304" pitchFamily="18" charset="0"/>
              <a:cs typeface="B Nazanin" panose="00000400000000000000" pitchFamily="2" charset="-78"/>
            </a:endParaRPr>
          </a:p>
        </p:txBody>
      </p:sp>
      <p:sp>
        <p:nvSpPr>
          <p:cNvPr id="5" name="Rectangle 4"/>
          <p:cNvSpPr/>
          <p:nvPr/>
        </p:nvSpPr>
        <p:spPr>
          <a:xfrm>
            <a:off x="414779" y="5348771"/>
            <a:ext cx="11509606" cy="1131079"/>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سه مکانیسم اول، برای ترمیم آسیب‌های تک‌رشته‌ای به کار گرفته می‌شوند. اما اگر هر دو رشته دنا، دچار آسیب شده باشند، سلول، از یکی از دو مکانیسم </a:t>
            </a:r>
            <a:r>
              <a:rPr lang="en-US" b="1" dirty="0">
                <a:latin typeface="Times New Roman" panose="02020603050405020304" pitchFamily="18" charset="0"/>
                <a:cs typeface="B Nazanin" panose="00000400000000000000" pitchFamily="2" charset="-78"/>
              </a:rPr>
              <a:t>HR </a:t>
            </a:r>
            <a:r>
              <a:rPr lang="fa-IR" b="1" dirty="0">
                <a:latin typeface="Times New Roman" panose="02020603050405020304" pitchFamily="18" charset="0"/>
                <a:cs typeface="B Nazanin" panose="00000400000000000000" pitchFamily="2" charset="-78"/>
              </a:rPr>
              <a:t> یا</a:t>
            </a:r>
            <a:r>
              <a:rPr lang="en-US" b="1" dirty="0">
                <a:latin typeface="Times New Roman" panose="02020603050405020304" pitchFamily="18" charset="0"/>
                <a:cs typeface="B Nazanin" panose="00000400000000000000" pitchFamily="2" charset="-78"/>
              </a:rPr>
              <a:t>NHEJ </a:t>
            </a:r>
            <a:r>
              <a:rPr lang="fa-IR" b="1" dirty="0">
                <a:latin typeface="Times New Roman" panose="02020603050405020304" pitchFamily="18" charset="0"/>
                <a:cs typeface="B Nazanin" panose="00000400000000000000" pitchFamily="2" charset="-78"/>
              </a:rPr>
              <a:t> برای ترمیم ناحیه صدمه دیده، کمک خواهد گرفت.</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109915">
            <a:off x="2340819" y="1481689"/>
            <a:ext cx="4810607" cy="3400500"/>
          </a:xfrm>
          <a:prstGeom prst="round2DiagRect">
            <a:avLst/>
          </a:prstGeom>
        </p:spPr>
      </p:pic>
    </p:spTree>
    <p:extLst>
      <p:ext uri="{BB962C8B-B14F-4D97-AF65-F5344CB8AC3E}">
        <p14:creationId xmlns:p14="http://schemas.microsoft.com/office/powerpoint/2010/main" val="3572493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5649" y="4241147"/>
            <a:ext cx="11500701" cy="2239074"/>
          </a:xfrm>
          <a:prstGeom prst="rect">
            <a:avLst/>
          </a:prstGeom>
        </p:spPr>
        <p:txBody>
          <a:bodyPr wrap="square">
            <a:spAutoFit/>
          </a:bodyPr>
          <a:lstStyle/>
          <a:p>
            <a:pPr algn="ctr" rtl="1">
              <a:lnSpc>
                <a:spcPct val="200000"/>
              </a:lnSpc>
            </a:pPr>
            <a:r>
              <a:rPr lang="fa-IR" b="1" dirty="0">
                <a:latin typeface="Times New Roman" panose="02020603050405020304" pitchFamily="18" charset="0"/>
                <a:cs typeface="B Nazanin" panose="00000400000000000000" pitchFamily="2" charset="-78"/>
              </a:rPr>
              <a:t>نوترکیبی همولوگ، شکاف‌های دو رشته‌ای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ناشی از تشعشعات یونیزان یا مواد شیمیایی آسیب رسان به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را ترمیم می‌کند. در صورت عدم ترمیم، این شکستگی‌های دو رشته‌ای می‌توانند باعث بازآرایی منطقه بزرگی از کروموزوم شوند، که به نوبه خود، عوارض جدی، مثل سرطان را در پی خواهد داشت. ترمیم </a:t>
            </a:r>
            <a:r>
              <a:rPr lang="en-US" b="1" dirty="0">
                <a:latin typeface="Times New Roman" panose="02020603050405020304" pitchFamily="18" charset="0"/>
                <a:cs typeface="B Nazanin" panose="00000400000000000000" pitchFamily="2" charset="-78"/>
              </a:rPr>
              <a:t>HR </a:t>
            </a:r>
            <a:r>
              <a:rPr lang="fa-IR" b="1" dirty="0">
                <a:latin typeface="Times New Roman" panose="02020603050405020304" pitchFamily="18" charset="0"/>
                <a:cs typeface="B Nazanin" panose="00000400000000000000" pitchFamily="2" charset="-78"/>
              </a:rPr>
              <a:t> رایج‌ترین نوع از «ترمیم وابسته به همولوژی» (</a:t>
            </a:r>
            <a:r>
              <a:rPr lang="en-US" b="1" dirty="0">
                <a:latin typeface="Times New Roman" panose="02020603050405020304" pitchFamily="18" charset="0"/>
                <a:cs typeface="B Nazanin" panose="00000400000000000000" pitchFamily="2" charset="-78"/>
              </a:rPr>
              <a:t>Homology-Directed Repair </a:t>
            </a:r>
            <a:r>
              <a:rPr lang="fa-IR" b="1" dirty="0">
                <a:latin typeface="Times New Roman" panose="02020603050405020304" pitchFamily="18" charset="0"/>
                <a:cs typeface="B Nazanin" panose="00000400000000000000" pitchFamily="2" charset="-78"/>
              </a:rPr>
              <a:t> ) است که به اختصار، </a:t>
            </a:r>
            <a:r>
              <a:rPr lang="en-US" b="1" dirty="0">
                <a:latin typeface="Times New Roman" panose="02020603050405020304" pitchFamily="18" charset="0"/>
                <a:cs typeface="B Nazanin" panose="00000400000000000000" pitchFamily="2" charset="-78"/>
              </a:rPr>
              <a:t>HDR </a:t>
            </a:r>
            <a:r>
              <a:rPr lang="fa-IR" b="1" dirty="0">
                <a:latin typeface="Times New Roman" panose="02020603050405020304" pitchFamily="18" charset="0"/>
                <a:cs typeface="B Nazanin" panose="00000400000000000000" pitchFamily="2" charset="-78"/>
              </a:rPr>
              <a:t>نامیده می‌شود.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ترمیم نوترکیبی همولوگ ( </a:t>
            </a:r>
            <a:r>
              <a:rPr lang="en-US" sz="2000" b="1" dirty="0">
                <a:solidFill>
                  <a:schemeClr val="accent1">
                    <a:lumMod val="50000"/>
                  </a:schemeClr>
                </a:solidFill>
                <a:latin typeface="Times New Roman" panose="02020603050405020304" pitchFamily="18" charset="0"/>
                <a:cs typeface="B Titr" panose="00000700000000000000" pitchFamily="2" charset="-78"/>
              </a:rPr>
              <a:t>HR</a:t>
            </a:r>
            <a:r>
              <a:rPr lang="fa-IR" sz="2000" b="1" dirty="0">
                <a:solidFill>
                  <a:schemeClr val="accent1">
                    <a:lumMod val="50000"/>
                  </a:schemeClr>
                </a:solidFill>
                <a:latin typeface="Times New Roman" panose="02020603050405020304" pitchFamily="18" charset="0"/>
                <a:cs typeface="B Titr" panose="00000700000000000000" pitchFamily="2" charset="-78"/>
              </a:rPr>
              <a:t> )</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30528" y="1278668"/>
            <a:ext cx="4839266" cy="2758467"/>
          </a:xfrm>
          <a:prstGeom prst="round2DiagRect">
            <a:avLst/>
          </a:prstGeom>
        </p:spPr>
      </p:pic>
    </p:spTree>
    <p:extLst>
      <p:ext uri="{BB962C8B-B14F-4D97-AF65-F5344CB8AC3E}">
        <p14:creationId xmlns:p14="http://schemas.microsoft.com/office/powerpoint/2010/main" val="1385149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13C4F3C-B070-FCB2-728E-CB324D028D62}"/>
              </a:ext>
            </a:extLst>
          </p:cNvPr>
          <p:cNvSpPr/>
          <p:nvPr/>
        </p:nvSpPr>
        <p:spPr>
          <a:xfrm>
            <a:off x="5666827" y="3429000"/>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815152" y="1405262"/>
            <a:ext cx="9275500"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کانیسم  </a:t>
            </a:r>
            <a:r>
              <a:rPr lang="en-US" b="1" dirty="0">
                <a:latin typeface="Times New Roman" panose="02020603050405020304" pitchFamily="18" charset="0"/>
                <a:cs typeface="B Nazanin" panose="00000400000000000000" pitchFamily="2" charset="-78"/>
              </a:rPr>
              <a:t> HDR</a:t>
            </a:r>
            <a:r>
              <a:rPr lang="fa-IR" b="1" dirty="0">
                <a:latin typeface="Times New Roman" panose="02020603050405020304" pitchFamily="18" charset="0"/>
                <a:cs typeface="B Nazanin" panose="00000400000000000000" pitchFamily="2" charset="-78"/>
              </a:rPr>
              <a:t>تنها زمانی توسط سلول استفاده می‌شود که یک قطعه همولوگ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آسیب دیده، در هسته وجود داشته باشد. این ویژگی، بیشتر در فازهای </a:t>
            </a:r>
            <a:r>
              <a:rPr lang="en-US" b="1" dirty="0">
                <a:latin typeface="Times New Roman" panose="02020603050405020304" pitchFamily="18" charset="0"/>
                <a:cs typeface="B Nazanin" panose="00000400000000000000" pitchFamily="2" charset="-78"/>
              </a:rPr>
              <a:t>G2 </a:t>
            </a:r>
            <a:r>
              <a:rPr lang="fa-IR" b="1" dirty="0">
                <a:latin typeface="Times New Roman" panose="02020603050405020304" pitchFamily="18" charset="0"/>
                <a:cs typeface="B Nazanin" panose="00000400000000000000" pitchFamily="2" charset="-78"/>
              </a:rPr>
              <a:t>و </a:t>
            </a:r>
            <a:r>
              <a:rPr lang="en-US" b="1" dirty="0">
                <a:latin typeface="Times New Roman" panose="02020603050405020304" pitchFamily="18" charset="0"/>
                <a:cs typeface="B Nazanin" panose="00000400000000000000" pitchFamily="2" charset="-78"/>
              </a:rPr>
              <a:t>S </a:t>
            </a:r>
            <a:r>
              <a:rPr lang="fa-IR" b="1" dirty="0">
                <a:latin typeface="Times New Roman" panose="02020603050405020304" pitchFamily="18" charset="0"/>
                <a:cs typeface="B Nazanin" panose="00000400000000000000" pitchFamily="2" charset="-78"/>
              </a:rPr>
              <a:t>چرخه سلولی دیده می‌شود. وقتی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همولوگ وجود ندارد ، به جای آن فرآیند دیگری به نام اتصال به انتهای غیرهمولوگ اتفاق می‌افتد.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ترمیم نوترکیبی همولوگ ( </a:t>
            </a:r>
            <a:r>
              <a:rPr lang="en-US" sz="2000" b="1" dirty="0">
                <a:solidFill>
                  <a:schemeClr val="accent1">
                    <a:lumMod val="50000"/>
                  </a:schemeClr>
                </a:solidFill>
                <a:latin typeface="Times New Roman" panose="02020603050405020304" pitchFamily="18" charset="0"/>
                <a:cs typeface="B Titr" panose="00000700000000000000" pitchFamily="2" charset="-78"/>
              </a:rPr>
              <a:t>HR</a:t>
            </a:r>
            <a:r>
              <a:rPr lang="fa-IR" sz="2000" b="1" dirty="0">
                <a:solidFill>
                  <a:schemeClr val="accent1">
                    <a:lumMod val="50000"/>
                  </a:schemeClr>
                </a:solidFill>
                <a:latin typeface="Times New Roman" panose="02020603050405020304" pitchFamily="18" charset="0"/>
                <a:cs typeface="B Titr" panose="00000700000000000000" pitchFamily="2" charset="-78"/>
              </a:rPr>
              <a:t> )</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443769">
            <a:off x="7442329" y="3399405"/>
            <a:ext cx="3915708" cy="2936274"/>
          </a:xfrm>
          <a:prstGeom prst="round2Diag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85128">
            <a:off x="1112671" y="3328383"/>
            <a:ext cx="5799388" cy="2935940"/>
          </a:xfrm>
          <a:prstGeom prst="round2DiagRect">
            <a:avLst/>
          </a:prstGeom>
        </p:spPr>
      </p:pic>
    </p:spTree>
    <p:extLst>
      <p:ext uri="{BB962C8B-B14F-4D97-AF65-F5344CB8AC3E}">
        <p14:creationId xmlns:p14="http://schemas.microsoft.com/office/powerpoint/2010/main" val="4192920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1051" y="1909947"/>
            <a:ext cx="5525283" cy="341632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این مکانیسم ترمیم نیز برای تعمیر شکاف‌های دو رشته‌ای دنا ( </a:t>
            </a:r>
            <a:r>
              <a:rPr lang="en-US" b="1" dirty="0">
                <a:latin typeface="Times New Roman" panose="02020603050405020304" pitchFamily="18" charset="0"/>
                <a:cs typeface="B Nazanin" panose="00000400000000000000" pitchFamily="2" charset="-78"/>
              </a:rPr>
              <a:t>Double Strand Break | DBS</a:t>
            </a:r>
            <a:r>
              <a:rPr lang="fa-IR" b="1" dirty="0">
                <a:latin typeface="Times New Roman" panose="02020603050405020304" pitchFamily="18" charset="0"/>
                <a:cs typeface="B Nazanin" panose="00000400000000000000" pitchFamily="2" charset="-78"/>
              </a:rPr>
              <a:t> ) طراحی شده است. در عنوان این مکانیسم، از اصطلاح «غیر همولوگ» استفاده شده است و گویای آن است که انتهای شکست در هر رشته، مستقیماً و بدون نیاز به الگوی همولوگ، به قطعه بعدی متصل می‌شود؛ بر خلاف ترمیم </a:t>
            </a:r>
            <a:r>
              <a:rPr lang="en-US" b="1" dirty="0">
                <a:latin typeface="Times New Roman" panose="02020603050405020304" pitchFamily="18" charset="0"/>
                <a:cs typeface="B Nazanin" panose="00000400000000000000" pitchFamily="2" charset="-78"/>
              </a:rPr>
              <a:t>HDR، </a:t>
            </a:r>
            <a:r>
              <a:rPr lang="fa-IR" b="1" dirty="0">
                <a:latin typeface="Times New Roman" panose="02020603050405020304" pitchFamily="18" charset="0"/>
                <a:cs typeface="B Nazanin" panose="00000400000000000000" pitchFamily="2" charset="-78"/>
              </a:rPr>
              <a:t>که برای هدایت ترمیم، به یک توالی همولوگ، نیاز دارد.</a:t>
            </a:r>
            <a:endParaRPr lang="en-US" b="1" dirty="0">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پیوند انتهایی غیر همولوگ (</a:t>
            </a:r>
            <a:r>
              <a:rPr lang="en-US" sz="2000" b="1" dirty="0">
                <a:solidFill>
                  <a:schemeClr val="accent1">
                    <a:lumMod val="50000"/>
                  </a:schemeClr>
                </a:solidFill>
                <a:latin typeface="Times New Roman" panose="02020603050405020304" pitchFamily="18" charset="0"/>
                <a:cs typeface="B Titr" panose="00000700000000000000" pitchFamily="2" charset="-78"/>
              </a:rPr>
              <a:t>NHEJ</a:t>
            </a:r>
            <a:r>
              <a:rPr lang="fa-IR" sz="2000" b="1" dirty="0">
                <a:solidFill>
                  <a:schemeClr val="accent1">
                    <a:lumMod val="50000"/>
                  </a:schemeClr>
                </a:solidFill>
                <a:latin typeface="Times New Roman" panose="02020603050405020304" pitchFamily="18" charset="0"/>
                <a:cs typeface="B Titr" panose="00000700000000000000" pitchFamily="2" charset="-78"/>
              </a:rPr>
              <a:t> )</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t="-210"/>
          <a:stretch/>
        </p:blipFill>
        <p:spPr>
          <a:xfrm rot="179239">
            <a:off x="7206099" y="2183059"/>
            <a:ext cx="4339116" cy="3589944"/>
          </a:xfrm>
          <a:prstGeom prst="round2DiagRect">
            <a:avLst/>
          </a:prstGeom>
        </p:spPr>
      </p:pic>
    </p:spTree>
    <p:extLst>
      <p:ext uri="{BB962C8B-B14F-4D97-AF65-F5344CB8AC3E}">
        <p14:creationId xmlns:p14="http://schemas.microsoft.com/office/powerpoint/2010/main" val="1938583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07AF1DCB-903C-76D8-0606-96312D0273C7}"/>
              </a:ext>
            </a:extLst>
          </p:cNvPr>
          <p:cNvSpPr/>
          <p:nvPr/>
        </p:nvSpPr>
        <p:spPr>
          <a:xfrm>
            <a:off x="2327957" y="2163151"/>
            <a:ext cx="2915239" cy="2915239"/>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کریسپر</a:t>
            </a:r>
          </a:p>
        </p:txBody>
      </p:sp>
      <p:sp>
        <p:nvSpPr>
          <p:cNvPr id="3" name="Rectangle 2"/>
          <p:cNvSpPr/>
          <p:nvPr/>
        </p:nvSpPr>
        <p:spPr>
          <a:xfrm>
            <a:off x="6198124" y="1150865"/>
            <a:ext cx="5527249"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کریسپر نوعی سیستم ایمنی تطابق پذیر در باکتری‌ها است که آن‌ها را قادر به کشف دی‌ان‌ای ویروس و بعد نابودیشان می‌کند. بخشی از سیستم کریسپر، پروتئینی به نام </a:t>
            </a:r>
            <a:r>
              <a:rPr lang="en-US" b="1" dirty="0">
                <a:latin typeface="Times New Roman" panose="02020603050405020304" pitchFamily="18" charset="0"/>
                <a:cs typeface="Times New Roman" panose="02020603050405020304" pitchFamily="18" charset="0"/>
              </a:rPr>
              <a:t>Cas9</a:t>
            </a:r>
            <a:r>
              <a:rPr lang="fa-IR" b="1" dirty="0">
                <a:cs typeface="B Nazanin" panose="00000400000000000000" pitchFamily="2" charset="-78"/>
              </a:rPr>
              <a:t>  است، که قابلیت جستجو، برش زدن و سرانجام استحاله دی‌ان‌ای ویروس را به روشی خاص دارد. فناوری کریسپر به دانشمندان اجازه می‌دهد، تغییراتی در دی‌ان‌ای سلول‌ها ایجاد کنند.</a:t>
            </a:r>
          </a:p>
        </p:txBody>
      </p:sp>
      <p:pic>
        <p:nvPicPr>
          <p:cNvPr id="11" name="Picture 10"/>
          <p:cNvPicPr>
            <a:picLocks noChangeAspect="1"/>
          </p:cNvPicPr>
          <p:nvPr/>
        </p:nvPicPr>
        <p:blipFill>
          <a:blip r:embed="rId2"/>
          <a:stretch>
            <a:fillRect/>
          </a:stretch>
        </p:blipFill>
        <p:spPr>
          <a:xfrm rot="20132007">
            <a:off x="1330659" y="3925263"/>
            <a:ext cx="3600696" cy="2286574"/>
          </a:xfrm>
          <a:prstGeom prst="round2DiagRect">
            <a:avLst>
              <a:gd name="adj1" fmla="val 16667"/>
              <a:gd name="adj2" fmla="val 50000"/>
            </a:avLst>
          </a:prstGeom>
        </p:spPr>
      </p:pic>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558063">
            <a:off x="1520988" y="1348402"/>
            <a:ext cx="3220038" cy="2025469"/>
          </a:xfrm>
          <a:prstGeom prst="round2DiagRect">
            <a:avLst>
              <a:gd name="adj1" fmla="val 50000"/>
              <a:gd name="adj2" fmla="val 0"/>
            </a:avLst>
          </a:prstGeom>
          <a:noFill/>
          <a:ln>
            <a:noFill/>
          </a:ln>
        </p:spPr>
      </p:pic>
    </p:spTree>
    <p:extLst>
      <p:ext uri="{BB962C8B-B14F-4D97-AF65-F5344CB8AC3E}">
        <p14:creationId xmlns:p14="http://schemas.microsoft.com/office/powerpoint/2010/main" val="26636846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B70E919-F69B-492A-7F4D-2BD9C56CC949}"/>
              </a:ext>
            </a:extLst>
          </p:cNvPr>
          <p:cNvSpPr/>
          <p:nvPr/>
        </p:nvSpPr>
        <p:spPr>
          <a:xfrm>
            <a:off x="4304924" y="1430270"/>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99047" y="4623357"/>
            <a:ext cx="10721133"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CRISPR-Cas9</a:t>
            </a:r>
            <a:r>
              <a:rPr lang="fa-IR" b="1" dirty="0">
                <a:latin typeface="Times New Roman" panose="02020603050405020304" pitchFamily="18" charset="0"/>
                <a:cs typeface="B Nazanin" panose="00000400000000000000" pitchFamily="2" charset="-78"/>
              </a:rPr>
              <a:t> از یک سیستم ویرایش ژنوم طبیعی اقتباس شده است که باکتری‌ها از آن به عنوان دفاع ایمنی استفاده می‌کنند. هنگامی که باکتری‌ها با ویروس‌ها آلوده می شوند، قطعات کوچکی از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ویروس‌ها را می‌گیرند و آنها را با الگوی خاصی در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خود وارد می‌کنند تا بخش‌هایی به نام آرایه‌های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ایجاد کنند.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en-US" sz="2000" b="1" dirty="0">
                <a:solidFill>
                  <a:schemeClr val="accent1">
                    <a:lumMod val="50000"/>
                  </a:schemeClr>
                </a:solidFill>
                <a:latin typeface="Times New Roman" panose="02020603050405020304" pitchFamily="18" charset="0"/>
                <a:cs typeface="B Titr" panose="00000700000000000000" pitchFamily="2" charset="-78"/>
              </a:rPr>
              <a:t>CRISPR-Cas9 </a:t>
            </a:r>
            <a:r>
              <a:rPr lang="fa-IR" sz="2000" b="1" dirty="0">
                <a:solidFill>
                  <a:schemeClr val="accent1">
                    <a:lumMod val="50000"/>
                  </a:schemeClr>
                </a:solidFill>
                <a:latin typeface="Times New Roman" panose="02020603050405020304" pitchFamily="18" charset="0"/>
                <a:cs typeface="B Titr" panose="00000700000000000000" pitchFamily="2" charset="-78"/>
              </a:rPr>
              <a:t> چیست؟</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0697226">
            <a:off x="2189365" y="1368575"/>
            <a:ext cx="3022389" cy="2912402"/>
          </a:xfrm>
          <a:prstGeom prst="round2Diag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20840195">
            <a:off x="6050620" y="1268133"/>
            <a:ext cx="4539300" cy="2790372"/>
          </a:xfrm>
          <a:prstGeom prst="round2DiagRect">
            <a:avLst/>
          </a:prstGeom>
        </p:spPr>
      </p:pic>
    </p:spTree>
    <p:extLst>
      <p:ext uri="{BB962C8B-B14F-4D97-AF65-F5344CB8AC3E}">
        <p14:creationId xmlns:p14="http://schemas.microsoft.com/office/powerpoint/2010/main" val="2469094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20119" y="1784119"/>
            <a:ext cx="9389660"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آرایه‌های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به باکتری‌ها این امکان را می‌دهد که ویروس‌ها یا ویروس‌های مرتبط و مشابه را به خاطر بسپارند. اگر ویروس‌ها دوباره حمله کنند، باکتری‌ها قطعات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 را از آرایه‌های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تولید می‌کنند که مناطق خاصی از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ویروس‌ها را شناسایی کرده و به آن متصل می‌شوند. سپس باکتری‌ها از </a:t>
            </a:r>
            <a:r>
              <a:rPr lang="en-US" b="1" dirty="0">
                <a:latin typeface="Times New Roman" panose="02020603050405020304" pitchFamily="18" charset="0"/>
                <a:cs typeface="B Nazanin" panose="00000400000000000000" pitchFamily="2" charset="-78"/>
              </a:rPr>
              <a:t>Cas9 </a:t>
            </a:r>
            <a:r>
              <a:rPr lang="fa-IR" b="1" dirty="0">
                <a:latin typeface="Times New Roman" panose="02020603050405020304" pitchFamily="18" charset="0"/>
                <a:cs typeface="B Nazanin" panose="00000400000000000000" pitchFamily="2" charset="-78"/>
              </a:rPr>
              <a:t>یا یک آنزیم مشابه برای جدا کردن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استفاده می‌کنند که ویروس را از کار می‌اندازد.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en-US" sz="2000" b="1" dirty="0">
                <a:solidFill>
                  <a:schemeClr val="accent1">
                    <a:lumMod val="50000"/>
                  </a:schemeClr>
                </a:solidFill>
                <a:latin typeface="Times New Roman" panose="02020603050405020304" pitchFamily="18" charset="0"/>
                <a:cs typeface="B Titr" panose="00000700000000000000" pitchFamily="2" charset="-78"/>
              </a:rPr>
              <a:t>CRISPR-Cas9 </a:t>
            </a:r>
            <a:r>
              <a:rPr lang="fa-IR" sz="2000" b="1" dirty="0">
                <a:solidFill>
                  <a:schemeClr val="accent1">
                    <a:lumMod val="50000"/>
                  </a:schemeClr>
                </a:solidFill>
                <a:latin typeface="Times New Roman" panose="02020603050405020304" pitchFamily="18" charset="0"/>
                <a:cs typeface="B Titr" panose="00000700000000000000" pitchFamily="2" charset="-78"/>
              </a:rPr>
              <a:t> چیست؟</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70495" y="3714738"/>
            <a:ext cx="4280615" cy="2578862"/>
          </a:xfrm>
          <a:prstGeom prst="round2DiagRect">
            <a:avLst/>
          </a:prstGeom>
        </p:spPr>
      </p:pic>
    </p:spTree>
    <p:extLst>
      <p:ext uri="{BB962C8B-B14F-4D97-AF65-F5344CB8AC3E}">
        <p14:creationId xmlns:p14="http://schemas.microsoft.com/office/powerpoint/2010/main" val="755630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55140" y="1515080"/>
            <a:ext cx="5767979" cy="397031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محققان این سیستم دفاعی ایمنی را برای ویرایش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تطبیق دادند. آنها یک قطعه کوچک از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 را با یک توالی راهنما کوتاه ایجاد می‌کنند که به یک توالی هدف خاص در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سلول متصل می‌شود مانند بخش های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 که باکتری ها از آرایه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تولید می‌کنند. این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 راهنما به آنزیم </a:t>
            </a:r>
            <a:r>
              <a:rPr lang="en-US" b="1" dirty="0">
                <a:latin typeface="Times New Roman" panose="02020603050405020304" pitchFamily="18" charset="0"/>
                <a:cs typeface="B Nazanin" panose="00000400000000000000" pitchFamily="2" charset="-78"/>
              </a:rPr>
              <a:t>Cas9 </a:t>
            </a:r>
            <a:r>
              <a:rPr lang="fa-IR" b="1" dirty="0">
                <a:latin typeface="Times New Roman" panose="02020603050405020304" pitchFamily="18" charset="0"/>
                <a:cs typeface="B Nazanin" panose="00000400000000000000" pitchFamily="2" charset="-78"/>
              </a:rPr>
              <a:t> نیز متصل می‌شود. هنگامی که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 راهنما به سلول وارد می‌شود، توالی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مورد نظر را تشخیص می‌دهد و آنزیم </a:t>
            </a:r>
            <a:r>
              <a:rPr lang="en-US" b="1" dirty="0">
                <a:latin typeface="Times New Roman" panose="02020603050405020304" pitchFamily="18" charset="0"/>
                <a:cs typeface="B Nazanin" panose="00000400000000000000" pitchFamily="2" charset="-78"/>
              </a:rPr>
              <a:t>Cas9، </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را در محل مورد نظر برش می‌دهد.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en-US" sz="2000" b="1" dirty="0">
                <a:solidFill>
                  <a:schemeClr val="accent1">
                    <a:lumMod val="50000"/>
                  </a:schemeClr>
                </a:solidFill>
                <a:latin typeface="Times New Roman" panose="02020603050405020304" pitchFamily="18" charset="0"/>
                <a:cs typeface="B Titr" panose="00000700000000000000" pitchFamily="2" charset="-78"/>
              </a:rPr>
              <a:t>CRISPR-Cas9 </a:t>
            </a:r>
            <a:r>
              <a:rPr lang="fa-IR" sz="2000" b="1" dirty="0">
                <a:solidFill>
                  <a:schemeClr val="accent1">
                    <a:lumMod val="50000"/>
                  </a:schemeClr>
                </a:solidFill>
                <a:latin typeface="Times New Roman" panose="02020603050405020304" pitchFamily="18" charset="0"/>
                <a:cs typeface="B Titr" panose="00000700000000000000" pitchFamily="2" charset="-78"/>
              </a:rPr>
              <a:t> چیست؟</a:t>
            </a: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90" y="1738230"/>
            <a:ext cx="5255234" cy="3524017"/>
          </a:xfrm>
          <a:prstGeom prst="rect">
            <a:avLst/>
          </a:prstGeom>
        </p:spPr>
      </p:pic>
    </p:spTree>
    <p:extLst>
      <p:ext uri="{BB962C8B-B14F-4D97-AF65-F5344CB8AC3E}">
        <p14:creationId xmlns:p14="http://schemas.microsoft.com/office/powerpoint/2010/main" val="2210861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8800" y="2540349"/>
            <a:ext cx="5786650"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اگرچه </a:t>
            </a:r>
            <a:r>
              <a:rPr lang="en-US" b="1" dirty="0">
                <a:latin typeface="Times New Roman" panose="02020603050405020304" pitchFamily="18" charset="0"/>
                <a:cs typeface="B Nazanin" panose="00000400000000000000" pitchFamily="2" charset="-78"/>
              </a:rPr>
              <a:t>Cas9 </a:t>
            </a:r>
            <a:r>
              <a:rPr lang="fa-IR" b="1" dirty="0">
                <a:latin typeface="Times New Roman" panose="02020603050405020304" pitchFamily="18" charset="0"/>
                <a:cs typeface="B Nazanin" panose="00000400000000000000" pitchFamily="2" charset="-78"/>
              </a:rPr>
              <a:t>آنزیمی است که بیشتر استفاده می‌شود، آنزیم های دیگر به عنوان مثال </a:t>
            </a:r>
            <a:r>
              <a:rPr lang="en-US" b="1" dirty="0">
                <a:latin typeface="Times New Roman" panose="02020603050405020304" pitchFamily="18" charset="0"/>
                <a:cs typeface="B Nazanin" panose="00000400000000000000" pitchFamily="2" charset="-78"/>
              </a:rPr>
              <a:t>Cpf1 </a:t>
            </a:r>
            <a:r>
              <a:rPr lang="fa-IR" b="1" dirty="0">
                <a:latin typeface="Times New Roman" panose="02020603050405020304" pitchFamily="18" charset="0"/>
                <a:cs typeface="B Nazanin" panose="00000400000000000000" pitchFamily="2" charset="-78"/>
              </a:rPr>
              <a:t> نیز می توانند استفاده شوند. هنگامی که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بریده شد، محققان از ماشین آلات ترمیم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خود سلول برای افزودن یا حذف قطعاتی از مواد ژنتیکی یا ایجاد تغییراتی در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با جایگزینی یک بخش موجود با یک توالی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سفارشی استفاده می‌کنند.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en-US" sz="2000" b="1" dirty="0">
                <a:solidFill>
                  <a:schemeClr val="accent1">
                    <a:lumMod val="50000"/>
                  </a:schemeClr>
                </a:solidFill>
                <a:latin typeface="Times New Roman" panose="02020603050405020304" pitchFamily="18" charset="0"/>
                <a:cs typeface="B Titr" panose="00000700000000000000" pitchFamily="2" charset="-78"/>
              </a:rPr>
              <a:t>CRISPR-Cas9 </a:t>
            </a:r>
            <a:r>
              <a:rPr lang="fa-IR" sz="2000" b="1" dirty="0">
                <a:solidFill>
                  <a:schemeClr val="accent1">
                    <a:lumMod val="50000"/>
                  </a:schemeClr>
                </a:solidFill>
                <a:latin typeface="Times New Roman" panose="02020603050405020304" pitchFamily="18" charset="0"/>
                <a:cs typeface="B Titr" panose="00000700000000000000" pitchFamily="2" charset="-78"/>
              </a:rPr>
              <a:t> چیست؟</a:t>
            </a:r>
          </a:p>
        </p:txBody>
      </p:sp>
      <p:pic>
        <p:nvPicPr>
          <p:cNvPr id="5" name="Picture 4"/>
          <p:cNvPicPr>
            <a:picLocks noChangeAspect="1"/>
          </p:cNvPicPr>
          <p:nvPr/>
        </p:nvPicPr>
        <p:blipFill>
          <a:blip r:embed="rId2"/>
          <a:stretch>
            <a:fillRect/>
          </a:stretch>
        </p:blipFill>
        <p:spPr>
          <a:xfrm>
            <a:off x="6891632" y="1733291"/>
            <a:ext cx="4550168" cy="4476439"/>
          </a:xfrm>
          <a:prstGeom prst="round2DiagRect">
            <a:avLst/>
          </a:prstGeom>
        </p:spPr>
      </p:pic>
    </p:spTree>
    <p:extLst>
      <p:ext uri="{BB962C8B-B14F-4D97-AF65-F5344CB8AC3E}">
        <p14:creationId xmlns:p14="http://schemas.microsoft.com/office/powerpoint/2010/main" val="3964337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79AADD66-5F58-E688-84A8-4E6469C2A36F}"/>
              </a:ext>
            </a:extLst>
          </p:cNvPr>
          <p:cNvSpPr/>
          <p:nvPr/>
        </p:nvSpPr>
        <p:spPr>
          <a:xfrm>
            <a:off x="1283363" y="2307666"/>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07290" y="1174663"/>
            <a:ext cx="6711363" cy="646331"/>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به طور کلی، مکانیسم عمل سیستم </a:t>
            </a:r>
            <a:r>
              <a:rPr lang="en-US" b="1" dirty="0">
                <a:latin typeface="Times New Roman" panose="02020603050405020304" pitchFamily="18" charset="0"/>
                <a:cs typeface="B Nazanin" panose="00000400000000000000" pitchFamily="2" charset="-78"/>
              </a:rPr>
              <a:t>CRISPR/</a:t>
            </a:r>
            <a:r>
              <a:rPr lang="en-US" b="1" dirty="0" err="1">
                <a:latin typeface="Times New Roman" panose="02020603050405020304" pitchFamily="18" charset="0"/>
                <a:cs typeface="B Nazanin" panose="00000400000000000000" pitchFamily="2" charset="-78"/>
              </a:rPr>
              <a:t>Cas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به سه مرحله تقسیم می‌شود.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مکانیسم عمل سیستم </a:t>
            </a:r>
            <a:r>
              <a:rPr lang="fa-IR" sz="2000" b="1" dirty="0">
                <a:solidFill>
                  <a:schemeClr val="accent1">
                    <a:lumMod val="50000"/>
                  </a:schemeClr>
                </a:solidFill>
                <a:cs typeface="B Titr" panose="00000700000000000000" pitchFamily="2" charset="-78"/>
              </a:rPr>
              <a:t>کریسپر</a:t>
            </a:r>
          </a:p>
        </p:txBody>
      </p:sp>
      <p:sp>
        <p:nvSpPr>
          <p:cNvPr id="4" name="Rectangle 3"/>
          <p:cNvSpPr/>
          <p:nvPr/>
        </p:nvSpPr>
        <p:spPr>
          <a:xfrm>
            <a:off x="3048000" y="2828836"/>
            <a:ext cx="6096000" cy="369332"/>
          </a:xfrm>
          <a:prstGeom prst="rect">
            <a:avLst/>
          </a:prstGeom>
        </p:spPr>
        <p:txBody>
          <a:bodyPr>
            <a:spAutoFit/>
          </a:bodyPr>
          <a:lstStyle/>
          <a:p>
            <a:pPr algn="r" rtl="1"/>
            <a:endParaRPr lang="en-US" dirty="0"/>
          </a:p>
        </p:txBody>
      </p:sp>
      <p:sp>
        <p:nvSpPr>
          <p:cNvPr id="5" name="Rectangle 4"/>
          <p:cNvSpPr/>
          <p:nvPr/>
        </p:nvSpPr>
        <p:spPr>
          <a:xfrm>
            <a:off x="5457597" y="1654159"/>
            <a:ext cx="6561056" cy="4524315"/>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مرحله اول، مرحله‌ی ایمنی‌سازی است که به عنوان مرحله‌ی «سازگاری» یا «کسب فاصله‌زن» نیز شناخته می‌شود. در طول این مرحله، یک سلول باکتریایی با گرفتن توالی کوتاه</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از ژنوم مهاجم و ادغام آن به عنوان فاصله‌زن در جایگاه کریسپر سلول، خود را با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مهاجم تطبیق می‌دهد. هر فاصله‌زن جدید در ابتدای آرایه‌ی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در کنار یک توالی پیشرو غنی از  </a:t>
            </a:r>
            <a:r>
              <a:rPr lang="en-US" b="1" dirty="0">
                <a:latin typeface="Times New Roman" panose="02020603050405020304" pitchFamily="18" charset="0"/>
                <a:cs typeface="B Nazanin" panose="00000400000000000000" pitchFamily="2" charset="-78"/>
              </a:rPr>
              <a:t>AT </a:t>
            </a:r>
            <a:r>
              <a:rPr lang="fa-IR" b="1" dirty="0">
                <a:latin typeface="Times New Roman" panose="02020603050405020304" pitchFamily="18" charset="0"/>
                <a:cs typeface="B Nazanin" panose="00000400000000000000" pitchFamily="2" charset="-78"/>
              </a:rPr>
              <a:t>قرار می‌گیرد. به طور کلی، جایگاه ژنومی </a:t>
            </a:r>
            <a:r>
              <a:rPr lang="en-US" b="1" dirty="0">
                <a:latin typeface="Times New Roman" panose="02020603050405020304" pitchFamily="18" charset="0"/>
                <a:cs typeface="B Nazanin" panose="00000400000000000000" pitchFamily="2" charset="-78"/>
              </a:rPr>
              <a:t>CRISPR/</a:t>
            </a:r>
            <a:r>
              <a:rPr lang="en-US" b="1" dirty="0" err="1">
                <a:latin typeface="Times New Roman" panose="02020603050405020304" pitchFamily="18" charset="0"/>
                <a:cs typeface="B Nazanin" panose="00000400000000000000" pitchFamily="2" charset="-78"/>
              </a:rPr>
              <a:t>Cas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از مجموعه‌ای از ژن‌های </a:t>
            </a:r>
            <a:r>
              <a:rPr lang="en-US" b="1" dirty="0" err="1">
                <a:latin typeface="Times New Roman" panose="02020603050405020304" pitchFamily="18" charset="0"/>
                <a:cs typeface="B Nazanin" panose="00000400000000000000" pitchFamily="2" charset="-78"/>
              </a:rPr>
              <a:t>cas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یک توالی پیشرو و عناصر تکرارشونده کوتاه (تکرارها) که توسط فاصله‌زن‌های منحصربه‌فرد از هم جدا شده‌اند، تشکیل شده‌است.</a:t>
            </a:r>
            <a:endParaRPr lang="en-US"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77070" y="1003542"/>
            <a:ext cx="4661625" cy="2622164"/>
          </a:xfrm>
          <a:prstGeom prst="round2Diag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0357" y="4053243"/>
            <a:ext cx="3535053" cy="2065797"/>
          </a:xfrm>
          <a:prstGeom prst="round2DiagRect">
            <a:avLst/>
          </a:prstGeom>
        </p:spPr>
      </p:pic>
    </p:spTree>
    <p:extLst>
      <p:ext uri="{BB962C8B-B14F-4D97-AF65-F5344CB8AC3E}">
        <p14:creationId xmlns:p14="http://schemas.microsoft.com/office/powerpoint/2010/main" val="3148496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8593" y="2012666"/>
            <a:ext cx="5763296"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مرحله دوم، مرحله‌ی ایمنی به نام «بیان و بلوغ» شناخته می‌شود. «بیان» به رونویسی آرایه‌ی کریپسر به یک پیش‌ماده‌ی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بلند (</a:t>
            </a:r>
            <a:r>
              <a:rPr lang="en-US" b="1" dirty="0">
                <a:latin typeface="Times New Roman" panose="02020603050405020304" pitchFamily="18" charset="0"/>
                <a:cs typeface="B Nazanin" panose="00000400000000000000" pitchFamily="2" charset="-78"/>
              </a:rPr>
              <a:t>pre-</a:t>
            </a:r>
            <a:r>
              <a:rPr lang="en-US" b="1" dirty="0" err="1">
                <a:latin typeface="Times New Roman" panose="02020603050405020304" pitchFamily="18" charset="0"/>
                <a:cs typeface="B Nazanin" panose="00000400000000000000" pitchFamily="2" charset="-78"/>
              </a:rPr>
              <a:t>crRNA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 اشاره دارد، در حالی که «بلوغ» پردازش بعدی </a:t>
            </a:r>
            <a:r>
              <a:rPr lang="en-US" b="1" dirty="0">
                <a:latin typeface="Times New Roman" panose="02020603050405020304" pitchFamily="18" charset="0"/>
                <a:cs typeface="B Nazanin" panose="00000400000000000000" pitchFamily="2" charset="-78"/>
              </a:rPr>
              <a:t>pre-</a:t>
            </a:r>
            <a:r>
              <a:rPr lang="en-US" b="1" dirty="0" err="1">
                <a:latin typeface="Times New Roman" panose="02020603050405020304" pitchFamily="18" charset="0"/>
                <a:cs typeface="B Nazanin" panose="00000400000000000000" pitchFamily="2" charset="-78"/>
              </a:rPr>
              <a:t>crRNA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برای ساخت یک </a:t>
            </a:r>
            <a:r>
              <a:rPr lang="en-US" b="1" dirty="0" err="1">
                <a:latin typeface="Times New Roman" panose="02020603050405020304" pitchFamily="18" charset="0"/>
                <a:cs typeface="B Nazanin" panose="00000400000000000000" pitchFamily="2" charset="-78"/>
              </a:rPr>
              <a:t>crRNA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راهنمای بالغ حاوی توالی‌های فاصله‌زن است.</a:t>
            </a: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مکانیسم عمل سیستم </a:t>
            </a:r>
            <a:r>
              <a:rPr lang="fa-IR" sz="2000" b="1" dirty="0">
                <a:solidFill>
                  <a:schemeClr val="accent1">
                    <a:lumMod val="50000"/>
                  </a:schemeClr>
                </a:solidFill>
                <a:cs typeface="B Titr" panose="00000700000000000000" pitchFamily="2" charset="-78"/>
              </a:rPr>
              <a:t>کریسپر</a:t>
            </a:r>
          </a:p>
        </p:txBody>
      </p:sp>
      <p:sp>
        <p:nvSpPr>
          <p:cNvPr id="4" name="Rectangle 3"/>
          <p:cNvSpPr/>
          <p:nvPr/>
        </p:nvSpPr>
        <p:spPr>
          <a:xfrm>
            <a:off x="3048000" y="2828836"/>
            <a:ext cx="6096000" cy="369332"/>
          </a:xfrm>
          <a:prstGeom prst="rect">
            <a:avLst/>
          </a:prstGeom>
        </p:spPr>
        <p:txBody>
          <a:bodyPr>
            <a:spAutoFit/>
          </a:bodyPr>
          <a:lstStyle/>
          <a:p>
            <a:pPr algn="r" rtl="1"/>
            <a:endParaRPr lang="en-US" dirty="0"/>
          </a:p>
        </p:txBody>
      </p:sp>
      <p:pic>
        <p:nvPicPr>
          <p:cNvPr id="6" name="Picture 5"/>
          <p:cNvPicPr>
            <a:picLocks noChangeAspect="1"/>
          </p:cNvPicPr>
          <p:nvPr/>
        </p:nvPicPr>
        <p:blipFill>
          <a:blip r:embed="rId2"/>
          <a:stretch>
            <a:fillRect/>
          </a:stretch>
        </p:blipFill>
        <p:spPr>
          <a:xfrm rot="273012">
            <a:off x="6385649" y="2391238"/>
            <a:ext cx="5374215" cy="3585611"/>
          </a:xfrm>
          <a:prstGeom prst="round2DiagRect">
            <a:avLst/>
          </a:prstGeom>
        </p:spPr>
      </p:pic>
    </p:spTree>
    <p:extLst>
      <p:ext uri="{BB962C8B-B14F-4D97-AF65-F5344CB8AC3E}">
        <p14:creationId xmlns:p14="http://schemas.microsoft.com/office/powerpoint/2010/main" val="46780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08E41DCC-3AE5-BB54-6DDA-61A41CCE1381}"/>
              </a:ext>
            </a:extLst>
          </p:cNvPr>
          <p:cNvSpPr/>
          <p:nvPr/>
        </p:nvSpPr>
        <p:spPr>
          <a:xfrm>
            <a:off x="5573058" y="3904110"/>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997605" y="889844"/>
            <a:ext cx="10569675"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مرحله سوم، ایمنی </a:t>
            </a:r>
            <a:r>
              <a:rPr lang="en-US" b="1" dirty="0">
                <a:latin typeface="Times New Roman" panose="02020603050405020304" pitchFamily="18" charset="0"/>
                <a:cs typeface="B Nazanin" panose="00000400000000000000" pitchFamily="2" charset="-78"/>
              </a:rPr>
              <a:t>CRISPR/</a:t>
            </a:r>
            <a:r>
              <a:rPr lang="en-US" b="1" dirty="0" err="1">
                <a:latin typeface="Times New Roman" panose="02020603050405020304" pitchFamily="18" charset="0"/>
                <a:cs typeface="B Nazanin" panose="00000400000000000000" pitchFamily="2" charset="-78"/>
              </a:rPr>
              <a:t>Cas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به عنوان «تداخل» شناخته می‌شود. کمپلکس </a:t>
            </a:r>
            <a:r>
              <a:rPr lang="en-US" b="1" dirty="0" err="1">
                <a:latin typeface="Times New Roman" panose="02020603050405020304" pitchFamily="18" charset="0"/>
                <a:cs typeface="B Nazanin" panose="00000400000000000000" pitchFamily="2" charset="-78"/>
              </a:rPr>
              <a:t>Cas-crRNA</a:t>
            </a:r>
            <a:r>
              <a:rPr lang="fa-IR" b="1" dirty="0">
                <a:latin typeface="Times New Roman" panose="02020603050405020304" pitchFamily="18" charset="0"/>
                <a:cs typeface="B Nazanin" panose="00000400000000000000" pitchFamily="2" charset="-78"/>
              </a:rPr>
              <a:t> سلول را برای اهداف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خارجی اسکن می‌کند و با شناسایی توالی مکمل فاصله‌زن در ژنوم مهاجم، یعنی «پیش-فاصله‌زن» (</a:t>
            </a:r>
            <a:r>
              <a:rPr lang="en-US" b="1" dirty="0" err="1">
                <a:latin typeface="Times New Roman" panose="02020603050405020304" pitchFamily="18" charset="0"/>
                <a:cs typeface="B Nazanin" panose="00000400000000000000" pitchFamily="2" charset="-78"/>
              </a:rPr>
              <a:t>protospacer</a:t>
            </a:r>
            <a:r>
              <a:rPr lang="fa-IR" b="1" dirty="0">
                <a:latin typeface="Times New Roman" panose="02020603050405020304" pitchFamily="18" charset="0"/>
                <a:cs typeface="B Nazanin" panose="00000400000000000000" pitchFamily="2" charset="-78"/>
              </a:rPr>
              <a:t>  )</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با عوامل بیماری‌زای مهاجم تداخل می‌کند. هنگامی که پیش-فاصله‌زن در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هدف توسط فاصله‌زن از طریق جفت شدن بازهای مکمل شناسایی می‌شود، کمپلکس  </a:t>
            </a:r>
            <a:r>
              <a:rPr lang="en-US" b="1" dirty="0" err="1">
                <a:latin typeface="Times New Roman" panose="02020603050405020304" pitchFamily="18" charset="0"/>
                <a:cs typeface="B Nazanin" panose="00000400000000000000" pitchFamily="2" charset="-78"/>
              </a:rPr>
              <a:t>Cas-crRNA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پیش-فاصله‌زن را با فعالیت نوکلئازی می‌شکافد که منجر به تخریب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خارجی می‌شود.</a:t>
            </a:r>
            <a:endParaRPr lang="fa-IR" b="1" dirty="0">
              <a:solidFill>
                <a:schemeClr val="accent1">
                  <a:lumMod val="50000"/>
                </a:schemeClr>
              </a:solidFill>
              <a:latin typeface="Times New Roman" panose="02020603050405020304" pitchFamily="18" charset="0"/>
              <a:cs typeface="B Nazanin" panose="00000400000000000000" pitchFamily="2" charset="-78"/>
            </a:endParaRPr>
          </a:p>
        </p:txBody>
      </p:sp>
      <p:sp>
        <p:nvSpPr>
          <p:cNvPr id="3" name="Rectangle 2"/>
          <p:cNvSpPr/>
          <p:nvPr/>
        </p:nvSpPr>
        <p:spPr>
          <a:xfrm>
            <a:off x="3912125" y="303171"/>
            <a:ext cx="47406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مکانیسم عمل سیستم </a:t>
            </a:r>
            <a:r>
              <a:rPr lang="fa-IR" sz="2000" b="1" dirty="0">
                <a:solidFill>
                  <a:schemeClr val="accent1">
                    <a:lumMod val="50000"/>
                  </a:schemeClr>
                </a:solidFill>
                <a:cs typeface="B Titr" panose="00000700000000000000" pitchFamily="2" charset="-78"/>
              </a:rPr>
              <a:t>کریسپر</a:t>
            </a:r>
          </a:p>
        </p:txBody>
      </p:sp>
      <p:sp>
        <p:nvSpPr>
          <p:cNvPr id="4" name="Rectangle 3"/>
          <p:cNvSpPr/>
          <p:nvPr/>
        </p:nvSpPr>
        <p:spPr>
          <a:xfrm>
            <a:off x="3048000" y="2828836"/>
            <a:ext cx="6096000" cy="369332"/>
          </a:xfrm>
          <a:prstGeom prst="rect">
            <a:avLst/>
          </a:prstGeom>
        </p:spPr>
        <p:txBody>
          <a:bodyPr>
            <a:spAutoFit/>
          </a:bodyPr>
          <a:lstStyle/>
          <a:p>
            <a:pPr algn="r" rtl="1"/>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324681">
            <a:off x="1424991" y="3578726"/>
            <a:ext cx="4974268" cy="2763482"/>
          </a:xfrm>
          <a:prstGeom prst="round2DiagRect">
            <a:avLst/>
          </a:prstGeom>
        </p:spPr>
      </p:pic>
      <p:pic>
        <p:nvPicPr>
          <p:cNvPr id="6" name="Picture 5"/>
          <p:cNvPicPr>
            <a:picLocks noChangeAspect="1"/>
          </p:cNvPicPr>
          <p:nvPr/>
        </p:nvPicPr>
        <p:blipFill>
          <a:blip r:embed="rId3"/>
          <a:stretch>
            <a:fillRect/>
          </a:stretch>
        </p:blipFill>
        <p:spPr>
          <a:xfrm rot="443040">
            <a:off x="6956638" y="3824742"/>
            <a:ext cx="4374723" cy="2624834"/>
          </a:xfrm>
          <a:prstGeom prst="round2DiagRect">
            <a:avLst/>
          </a:prstGeom>
        </p:spPr>
      </p:pic>
    </p:spTree>
    <p:extLst>
      <p:ext uri="{BB962C8B-B14F-4D97-AF65-F5344CB8AC3E}">
        <p14:creationId xmlns:p14="http://schemas.microsoft.com/office/powerpoint/2010/main" val="4101197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کاربردهای فناوری </a:t>
            </a:r>
            <a:r>
              <a:rPr lang="en-US" sz="2000" b="1" dirty="0">
                <a:solidFill>
                  <a:schemeClr val="accent1">
                    <a:lumMod val="50000"/>
                  </a:schemeClr>
                </a:solidFill>
                <a:latin typeface="Times New Roman" panose="02020603050405020304" pitchFamily="18" charset="0"/>
                <a:cs typeface="B Titr" panose="00000700000000000000" pitchFamily="2" charset="-78"/>
              </a:rPr>
              <a:t>CRISPR</a:t>
            </a:r>
          </a:p>
        </p:txBody>
      </p:sp>
      <p:sp>
        <p:nvSpPr>
          <p:cNvPr id="4" name="Rectangle 3"/>
          <p:cNvSpPr/>
          <p:nvPr/>
        </p:nvSpPr>
        <p:spPr>
          <a:xfrm>
            <a:off x="295374" y="965229"/>
            <a:ext cx="6856053" cy="5078313"/>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با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اختلال هدفمند هر ژن – در بیشتر موجودات – امکان پذیر است. این به دانشمندان اجازه می دهد تا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ژنومی را با دقت اصلاح کنند تا اطمینان حاصل شود که هیچ ژن یا توالی دیگری به طور ناخواسته مختل نمی شود. فناوری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آسان‌تر، سریع‌تر و کم‌هزینه‌تر از سایر تکنیک‌های ویرایش ژن است و می‌توان از آن برای ویرایش چندین ژن به طور همزمان در یک سلول استفاده کرد. در نهایت،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نیاز به معرفی تنها یک پروتئین </a:t>
            </a:r>
            <a:r>
              <a:rPr lang="en-US" b="1" dirty="0">
                <a:latin typeface="Times New Roman" panose="02020603050405020304" pitchFamily="18" charset="0"/>
                <a:cs typeface="B Nazanin" panose="00000400000000000000" pitchFamily="2" charset="-78"/>
              </a:rPr>
              <a:t>Cas9) </a:t>
            </a:r>
            <a:r>
              <a:rPr lang="fa-IR" b="1" dirty="0">
                <a:latin typeface="Times New Roman" panose="02020603050405020304" pitchFamily="18" charset="0"/>
                <a:cs typeface="B Nazanin" panose="00000400000000000000" pitchFamily="2" charset="-78"/>
              </a:rPr>
              <a:t> )و یک  </a:t>
            </a:r>
            <a:r>
              <a:rPr lang="en-US" b="1" dirty="0" err="1">
                <a:latin typeface="Times New Roman" panose="02020603050405020304" pitchFamily="18" charset="0"/>
                <a:cs typeface="B Nazanin" panose="00000400000000000000" pitchFamily="2" charset="-78"/>
              </a:rPr>
              <a:t>sgRNA</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به یک سلول دارد. می توان انتظار داشت که چنین فناوری قدرتمندی طیف وسیعی از کاربردها را داشته باشد. در حال حاضر این فناوری به طور گسترده در مهندسی زیستی استفاده می شود، از بیان ساده فنوتیپ تا پیشرفته ترین هدف گیری سرطان در ژنوم انسان.</a:t>
            </a:r>
          </a:p>
        </p:txBody>
      </p:sp>
      <p:pic>
        <p:nvPicPr>
          <p:cNvPr id="3" name="Picture 2"/>
          <p:cNvPicPr>
            <a:picLocks noChangeAspect="1"/>
          </p:cNvPicPr>
          <p:nvPr/>
        </p:nvPicPr>
        <p:blipFill>
          <a:blip r:embed="rId2"/>
          <a:stretch>
            <a:fillRect/>
          </a:stretch>
        </p:blipFill>
        <p:spPr>
          <a:xfrm>
            <a:off x="7886577" y="1089498"/>
            <a:ext cx="3940833" cy="2627222"/>
          </a:xfrm>
          <a:prstGeom prst="round2Diag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05492" y="3922876"/>
            <a:ext cx="3891243" cy="2594162"/>
          </a:xfrm>
          <a:prstGeom prst="round2DiagRect">
            <a:avLst/>
          </a:prstGeom>
        </p:spPr>
      </p:pic>
    </p:spTree>
    <p:extLst>
      <p:ext uri="{BB962C8B-B14F-4D97-AF65-F5344CB8AC3E}">
        <p14:creationId xmlns:p14="http://schemas.microsoft.com/office/powerpoint/2010/main" val="4151429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کریسپر در علوم زیستی </a:t>
            </a:r>
          </a:p>
        </p:txBody>
      </p:sp>
      <p:sp>
        <p:nvSpPr>
          <p:cNvPr id="4" name="Rectangle 3"/>
          <p:cNvSpPr/>
          <p:nvPr/>
        </p:nvSpPr>
        <p:spPr>
          <a:xfrm>
            <a:off x="4566934" y="1393656"/>
            <a:ext cx="6922417" cy="1131079"/>
          </a:xfrm>
          <a:prstGeom prst="rect">
            <a:avLst/>
          </a:prstGeom>
        </p:spPr>
        <p:txBody>
          <a:bodyPr wrap="square">
            <a:spAutoFit/>
          </a:bodyPr>
          <a:lstStyle/>
          <a:p>
            <a:pPr algn="justLow" rtl="1">
              <a:lnSpc>
                <a:spcPct val="200000"/>
              </a:lnSpc>
            </a:pP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را می توان در زمینه انرژی های تجدیدپذیر و کشاورزی نیز استفاده کرد.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را می توان برای اصلاح سلول های پروکاریوتی و یوکاریوتی استفاده کرد.</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387302" y="2780158"/>
            <a:ext cx="6455041" cy="3630961"/>
          </a:xfrm>
          <a:prstGeom prst="round2DiagRect">
            <a:avLst/>
          </a:prstGeom>
        </p:spPr>
      </p:pic>
    </p:spTree>
    <p:extLst>
      <p:ext uri="{BB962C8B-B14F-4D97-AF65-F5344CB8AC3E}">
        <p14:creationId xmlns:p14="http://schemas.microsoft.com/office/powerpoint/2010/main" val="35250868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B4F936CE-3AA6-24FC-A942-C4F5C2DF7225}"/>
              </a:ext>
            </a:extLst>
          </p:cNvPr>
          <p:cNvSpPr/>
          <p:nvPr/>
        </p:nvSpPr>
        <p:spPr>
          <a:xfrm>
            <a:off x="8142961" y="2162770"/>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کریسپر در درمان</a:t>
            </a:r>
          </a:p>
        </p:txBody>
      </p:sp>
      <p:sp>
        <p:nvSpPr>
          <p:cNvPr id="4" name="Rectangle 3"/>
          <p:cNvSpPr/>
          <p:nvPr/>
        </p:nvSpPr>
        <p:spPr>
          <a:xfrm>
            <a:off x="593969" y="1222305"/>
            <a:ext cx="6311798" cy="4524315"/>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محققان به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به عنوان تکنیکی برای ویرایش نقایص ژنتیکی نگاه می کنند که منجر به بیماری سلول داسی شکل، فیبروز کیستیک، هموفیلی و دیستروفی عضلانی می شود و برای توسعه درمان های هدفمندتر و موثرتر سرطان استفاده می شوند. یک مطالعه نشان داد که موش های بالغ مهندسی شده برای داشتن یک نوع ژنتیکی کوری می توانند با استفاده از ژن درمانی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درمان شوند . هدف این است که روزی سلول های بیمار بیماران برداشته شده، با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تثبیت شوند و سپس برای درمان شرایط مختلف به بدن آنها بازگردانده شود یا اندام های بیمار مستقیماً با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درمان شوند.</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792690">
            <a:off x="8726859" y="1323197"/>
            <a:ext cx="2552185" cy="2145613"/>
          </a:xfrm>
          <a:prstGeom prst="round2DiagRect">
            <a:avLst/>
          </a:prstGeom>
        </p:spPr>
      </p:pic>
      <p:pic>
        <p:nvPicPr>
          <p:cNvPr id="3" name="Picture 2"/>
          <p:cNvPicPr>
            <a:picLocks noChangeAspect="1"/>
          </p:cNvPicPr>
          <p:nvPr/>
        </p:nvPicPr>
        <p:blipFill>
          <a:blip r:embed="rId3"/>
          <a:stretch>
            <a:fillRect/>
          </a:stretch>
        </p:blipFill>
        <p:spPr>
          <a:xfrm rot="21168154">
            <a:off x="7698527" y="4041595"/>
            <a:ext cx="3452538" cy="2466099"/>
          </a:xfrm>
          <a:prstGeom prst="round2DiagRect">
            <a:avLst/>
          </a:prstGeom>
        </p:spPr>
      </p:pic>
    </p:spTree>
    <p:extLst>
      <p:ext uri="{BB962C8B-B14F-4D97-AF65-F5344CB8AC3E}">
        <p14:creationId xmlns:p14="http://schemas.microsoft.com/office/powerpoint/2010/main" val="36664728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AB62887B-6180-9FF4-E2AB-91E809BD53A5}"/>
              </a:ext>
            </a:extLst>
          </p:cNvPr>
          <p:cNvSpPr/>
          <p:nvPr/>
        </p:nvSpPr>
        <p:spPr>
          <a:xfrm>
            <a:off x="4188136" y="4502960"/>
            <a:ext cx="1656483" cy="1656483"/>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C5B000F-DE46-9CC3-AC41-8553CD33D0F6}"/>
              </a:ext>
            </a:extLst>
          </p:cNvPr>
          <p:cNvSpPr/>
          <p:nvPr/>
        </p:nvSpPr>
        <p:spPr>
          <a:xfrm>
            <a:off x="6499275" y="4468173"/>
            <a:ext cx="1656483" cy="1656483"/>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تاریخچه  کریسپر</a:t>
            </a:r>
          </a:p>
        </p:txBody>
      </p:sp>
      <p:sp>
        <p:nvSpPr>
          <p:cNvPr id="3" name="Rectangle 2"/>
          <p:cNvSpPr/>
          <p:nvPr/>
        </p:nvSpPr>
        <p:spPr>
          <a:xfrm>
            <a:off x="435766" y="707873"/>
            <a:ext cx="11320467" cy="3277820"/>
          </a:xfrm>
          <a:prstGeom prst="rect">
            <a:avLst/>
          </a:prstGeom>
        </p:spPr>
        <p:txBody>
          <a:bodyPr wrap="square">
            <a:spAutoFit/>
          </a:bodyPr>
          <a:lstStyle/>
          <a:p>
            <a:pPr algn="ctr" rtl="1">
              <a:lnSpc>
                <a:spcPct val="300000"/>
              </a:lnSpc>
            </a:pPr>
            <a:r>
              <a:rPr lang="fa-IR" b="1" dirty="0">
                <a:cs typeface="B Nazanin" panose="00000400000000000000" pitchFamily="2" charset="-78"/>
              </a:rPr>
              <a:t>اولین بار سیستم کریسپر در </a:t>
            </a:r>
            <a:r>
              <a:rPr lang="en-US" b="1" dirty="0">
                <a:cs typeface="B Nazanin" panose="00000400000000000000" pitchFamily="2" charset="-78"/>
              </a:rPr>
              <a:t>Escherichia coli </a:t>
            </a:r>
            <a:r>
              <a:rPr lang="fa-IR" b="1" dirty="0">
                <a:cs typeface="B Nazanin" panose="00000400000000000000" pitchFamily="2" charset="-78"/>
              </a:rPr>
              <a:t> به عنوان یک توالی تکراری ۲۹ نوکلئوتیدی با فاصله ۳۲ نوکلئوتیدی توسط یوشیزومی ایشی نو ژاپنی در سال ۱۹۸۷ مطرح شد که باکتری‌ها و آرکی باکتری‌ها را از حمله باکتریوفاژها و پلاسمیدها محافظت می‌کند. این سیستم‌های دفاعی به یک   </a:t>
            </a:r>
            <a:r>
              <a:rPr lang="en-US" b="1" dirty="0">
                <a:cs typeface="B Nazanin" panose="00000400000000000000" pitchFamily="2" charset="-78"/>
              </a:rPr>
              <a:t>RNA</a:t>
            </a:r>
            <a:r>
              <a:rPr lang="fa-IR" b="1" dirty="0">
                <a:cs typeface="B Nazanin" panose="00000400000000000000" pitchFamily="2" charset="-78"/>
              </a:rPr>
              <a:t> کوچک شناساگر توالی خاص تکیه می‌کنند و اسیدهای نوکلئیک خارجی را خاموش می‌کنند. </a:t>
            </a:r>
            <a:r>
              <a:rPr lang="en-US" b="1" dirty="0">
                <a:cs typeface="B Nazanin" panose="00000400000000000000" pitchFamily="2" charset="-78"/>
              </a:rPr>
              <a:t>Francisco Mojica </a:t>
            </a:r>
            <a:r>
              <a:rPr lang="fa-IR" b="1" dirty="0">
                <a:cs typeface="B Nazanin" panose="00000400000000000000" pitchFamily="2" charset="-78"/>
              </a:rPr>
              <a:t>  و همکارانش در سال ۱۹۹۳ تکرارهای مشابهی را در چندین گونه میکروبی دیگر یافتند.</a:t>
            </a:r>
            <a:endParaRPr lang="en-US" b="1"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84112">
            <a:off x="7150707" y="4401752"/>
            <a:ext cx="3296571" cy="1858901"/>
          </a:xfrm>
          <a:prstGeom prst="round2Diag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445443">
            <a:off x="2452033" y="4269009"/>
            <a:ext cx="2827725" cy="2054813"/>
          </a:xfrm>
          <a:prstGeom prst="round2DiagRect">
            <a:avLst/>
          </a:prstGeom>
        </p:spPr>
      </p:pic>
    </p:spTree>
    <p:extLst>
      <p:ext uri="{BB962C8B-B14F-4D97-AF65-F5344CB8AC3E}">
        <p14:creationId xmlns:p14="http://schemas.microsoft.com/office/powerpoint/2010/main" val="2763556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کاربرد </a:t>
            </a:r>
            <a:r>
              <a:rPr lang="en-US" sz="2000" b="1" dirty="0">
                <a:solidFill>
                  <a:schemeClr val="accent1">
                    <a:lumMod val="50000"/>
                  </a:schemeClr>
                </a:solidFill>
                <a:latin typeface="Times New Roman" panose="02020603050405020304" pitchFamily="18" charset="0"/>
                <a:cs typeface="B Titr" panose="00000700000000000000" pitchFamily="2" charset="-78"/>
              </a:rPr>
              <a:t>CRISPR </a:t>
            </a:r>
            <a:r>
              <a:rPr lang="fa-IR" sz="2000" b="1" dirty="0">
                <a:solidFill>
                  <a:schemeClr val="accent1">
                    <a:lumMod val="50000"/>
                  </a:schemeClr>
                </a:solidFill>
                <a:latin typeface="Times New Roman" panose="02020603050405020304" pitchFamily="18" charset="0"/>
                <a:cs typeface="B Titr" panose="00000700000000000000" pitchFamily="2" charset="-78"/>
              </a:rPr>
              <a:t> برای ویرایش ژنوم</a:t>
            </a:r>
          </a:p>
        </p:txBody>
      </p:sp>
      <p:sp>
        <p:nvSpPr>
          <p:cNvPr id="4" name="Rectangle 3"/>
          <p:cNvSpPr/>
          <p:nvPr/>
        </p:nvSpPr>
        <p:spPr>
          <a:xfrm>
            <a:off x="6714698" y="2007806"/>
            <a:ext cx="4883835" cy="3416320"/>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 ژنتیک در مقابل اصلاح غیر ژنتیکی / سلول های جنینی</a:t>
            </a:r>
          </a:p>
          <a:p>
            <a:pPr algn="justLow" rtl="1">
              <a:lnSpc>
                <a:spcPct val="200000"/>
              </a:lnSpc>
            </a:pPr>
            <a:r>
              <a:rPr lang="fa-IR" b="1" dirty="0">
                <a:latin typeface="Times New Roman" panose="02020603050405020304" pitchFamily="18" charset="0"/>
                <a:cs typeface="B Nazanin" panose="00000400000000000000" pitchFamily="2" charset="-78"/>
              </a:rPr>
              <a:t>– برنامه ریزی مجدد سلول های سوماتیک</a:t>
            </a:r>
          </a:p>
          <a:p>
            <a:pPr algn="justLow" rtl="1">
              <a:lnSpc>
                <a:spcPct val="200000"/>
              </a:lnSpc>
            </a:pPr>
            <a:r>
              <a:rPr lang="fa-IR" b="1" dirty="0">
                <a:latin typeface="Times New Roman" panose="02020603050405020304" pitchFamily="18" charset="0"/>
                <a:cs typeface="B Nazanin" panose="00000400000000000000" pitchFamily="2" charset="-78"/>
              </a:rPr>
              <a:t>– درمان سرطان</a:t>
            </a:r>
          </a:p>
          <a:p>
            <a:pPr algn="justLow" rtl="1">
              <a:lnSpc>
                <a:spcPct val="200000"/>
              </a:lnSpc>
            </a:pPr>
            <a:r>
              <a:rPr lang="fa-IR" b="1" dirty="0">
                <a:latin typeface="Times New Roman" panose="02020603050405020304" pitchFamily="18" charset="0"/>
                <a:cs typeface="B Nazanin" panose="00000400000000000000" pitchFamily="2" charset="-78"/>
              </a:rPr>
              <a:t>– بیماری ارثی</a:t>
            </a:r>
          </a:p>
          <a:p>
            <a:pPr algn="justLow" rtl="1">
              <a:lnSpc>
                <a:spcPct val="200000"/>
              </a:lnSpc>
            </a:pPr>
            <a:r>
              <a:rPr lang="fa-IR" b="1" dirty="0">
                <a:latin typeface="Times New Roman" panose="02020603050405020304" pitchFamily="18" charset="0"/>
                <a:cs typeface="B Nazanin" panose="00000400000000000000" pitchFamily="2" charset="-78"/>
              </a:rPr>
              <a:t>– بیماری های خونی مانند سلول های بیمار، هموفیلی</a:t>
            </a:r>
          </a:p>
          <a:p>
            <a:pPr algn="justLow" rtl="1">
              <a:lnSpc>
                <a:spcPct val="200000"/>
              </a:lnSpc>
            </a:pPr>
            <a:r>
              <a:rPr lang="fa-IR" b="1" dirty="0">
                <a:latin typeface="Times New Roman" panose="02020603050405020304" pitchFamily="18" charset="0"/>
                <a:cs typeface="B Nazanin" panose="00000400000000000000" pitchFamily="2" charset="-78"/>
              </a:rPr>
              <a:t>– بیماری عفونی</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t="-1433"/>
          <a:stretch/>
        </p:blipFill>
        <p:spPr>
          <a:xfrm>
            <a:off x="1888808" y="1273809"/>
            <a:ext cx="4597444" cy="4884313"/>
          </a:xfrm>
          <a:prstGeom prst="round2DiagRect">
            <a:avLst/>
          </a:prstGeom>
        </p:spPr>
      </p:pic>
    </p:spTree>
    <p:extLst>
      <p:ext uri="{BB962C8B-B14F-4D97-AF65-F5344CB8AC3E}">
        <p14:creationId xmlns:p14="http://schemas.microsoft.com/office/powerpoint/2010/main" val="1521419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کریسپر در کشاورزی</a:t>
            </a:r>
          </a:p>
        </p:txBody>
      </p:sp>
      <p:sp>
        <p:nvSpPr>
          <p:cNvPr id="4" name="Rectangle 3"/>
          <p:cNvSpPr/>
          <p:nvPr/>
        </p:nvSpPr>
        <p:spPr>
          <a:xfrm>
            <a:off x="2415654" y="1530838"/>
            <a:ext cx="9502969" cy="1200329"/>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انتظار می رود فناوری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توسعه محصولات جدید و بهبود یافته را تسریع کند. این فناوری محصولات و دام هایی را با ویژگی های مطلوبی مانند رشد سریع تر، محتوای مواد مغذی بالاتر و مقاومت در برابر بیماری ها تولید کرده است.</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183673">
            <a:off x="3503395" y="3211338"/>
            <a:ext cx="6063686" cy="3067753"/>
          </a:xfrm>
          <a:prstGeom prst="round2DiagRect">
            <a:avLst/>
          </a:prstGeom>
        </p:spPr>
      </p:pic>
    </p:spTree>
    <p:extLst>
      <p:ext uri="{BB962C8B-B14F-4D97-AF65-F5344CB8AC3E}">
        <p14:creationId xmlns:p14="http://schemas.microsoft.com/office/powerpoint/2010/main" val="24026438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5A78D7AC-BFC5-0CB6-3ED9-EEEC2E853175}"/>
              </a:ext>
            </a:extLst>
          </p:cNvPr>
          <p:cNvSpPr/>
          <p:nvPr/>
        </p:nvSpPr>
        <p:spPr>
          <a:xfrm>
            <a:off x="3102737" y="2016120"/>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946DCBC-174C-49D8-DA01-DC3A48EB07F9}"/>
              </a:ext>
            </a:extLst>
          </p:cNvPr>
          <p:cNvSpPr/>
          <p:nvPr/>
        </p:nvSpPr>
        <p:spPr>
          <a:xfrm>
            <a:off x="6786052" y="1648661"/>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کریسپر در صنعت</a:t>
            </a:r>
          </a:p>
        </p:txBody>
      </p:sp>
      <p:sp>
        <p:nvSpPr>
          <p:cNvPr id="4" name="Rectangle 3"/>
          <p:cNvSpPr/>
          <p:nvPr/>
        </p:nvSpPr>
        <p:spPr>
          <a:xfrm>
            <a:off x="978113" y="4434103"/>
            <a:ext cx="10440021"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دانشمندان از سیستم اصلاح شده </a:t>
            </a:r>
            <a:r>
              <a:rPr lang="en-US" b="1" dirty="0">
                <a:latin typeface="Times New Roman" panose="02020603050405020304" pitchFamily="18" charset="0"/>
                <a:cs typeface="B Nazanin" panose="00000400000000000000" pitchFamily="2" charset="-78"/>
              </a:rPr>
              <a:t>CRISPR-Cas9 </a:t>
            </a:r>
            <a:r>
              <a:rPr lang="fa-IR" b="1" dirty="0">
                <a:latin typeface="Times New Roman" panose="02020603050405020304" pitchFamily="18" charset="0"/>
                <a:cs typeface="B Nazanin" panose="00000400000000000000" pitchFamily="2" charset="-78"/>
              </a:rPr>
              <a:t> برای ایجاد یک سویه مخمر برای تولید لیپیدها و پلیمرها استفاده کرده اند. این مولکول ها می توانند در توسعه سوخت های زیستی، چسب ها و عطرها مفید باشند. در حال حاضر، این لیپیدها و پلیمرها به صورت مصنوعی از مواد مبتنی بر نفت غیر قابل تجدید ساخته می‌شوند که گران‌تر هستند و می‌توانند خطرات ایمنی را به همراه داشته باشند.</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rot="20709961">
            <a:off x="8130378" y="1281618"/>
            <a:ext cx="3431069" cy="2590552"/>
          </a:xfrm>
          <a:prstGeom prst="round2DiagRect">
            <a:avLst/>
          </a:prstGeom>
        </p:spPr>
      </p:pic>
      <p:pic>
        <p:nvPicPr>
          <p:cNvPr id="5" name="Picture 4"/>
          <p:cNvPicPr>
            <a:picLocks noChangeAspect="1"/>
          </p:cNvPicPr>
          <p:nvPr/>
        </p:nvPicPr>
        <p:blipFill>
          <a:blip r:embed="rId3"/>
          <a:stretch>
            <a:fillRect/>
          </a:stretch>
        </p:blipFill>
        <p:spPr>
          <a:xfrm rot="695217">
            <a:off x="507131" y="1369301"/>
            <a:ext cx="3619087" cy="2415186"/>
          </a:xfrm>
          <a:prstGeom prst="round2Diag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14458" y="2192801"/>
            <a:ext cx="3541480" cy="2241302"/>
          </a:xfrm>
          <a:prstGeom prst="round2DiagRect">
            <a:avLst/>
          </a:prstGeom>
        </p:spPr>
      </p:pic>
    </p:spTree>
    <p:extLst>
      <p:ext uri="{BB962C8B-B14F-4D97-AF65-F5344CB8AC3E}">
        <p14:creationId xmlns:p14="http://schemas.microsoft.com/office/powerpoint/2010/main" val="37714769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کریسپر در سلامت عمومی </a:t>
            </a:r>
          </a:p>
        </p:txBody>
      </p:sp>
      <p:sp>
        <p:nvSpPr>
          <p:cNvPr id="4" name="Rectangle 3"/>
          <p:cNvSpPr/>
          <p:nvPr/>
        </p:nvSpPr>
        <p:spPr>
          <a:xfrm>
            <a:off x="6387152" y="2072928"/>
            <a:ext cx="5475646"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دانشمندان در حال آزمایش با استفاده از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برای مهندسی “</a:t>
            </a:r>
            <a:r>
              <a:rPr lang="en-US" b="1" dirty="0">
                <a:latin typeface="Times New Roman" panose="02020603050405020304" pitchFamily="18" charset="0"/>
                <a:cs typeface="B Nazanin" panose="00000400000000000000" pitchFamily="2" charset="-78"/>
              </a:rPr>
              <a:t>gene drives” </a:t>
            </a:r>
            <a:r>
              <a:rPr lang="fa-IR" b="1" dirty="0">
                <a:latin typeface="Times New Roman" panose="02020603050405020304" pitchFamily="18" charset="0"/>
                <a:cs typeface="B Nazanin" panose="00000400000000000000" pitchFamily="2" charset="-78"/>
              </a:rPr>
              <a:t> هستند تا ژن های خاصی را از طریق جمعیتی از آفات حشرات پخش کنند که باعث مرگ یا نابارور شدن آنها می شود. این تکنیک برای از بین بردن پشه‌های حامل عوامل بیماری‌زای انسانی مانند انگل‌های مالاریا یا ویروس زیکا در نظر گرفته می‌شود.</a:t>
            </a: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392342">
            <a:off x="694842" y="1924715"/>
            <a:ext cx="5318442" cy="3550060"/>
          </a:xfrm>
          <a:prstGeom prst="round2DiagRect">
            <a:avLst/>
          </a:prstGeom>
        </p:spPr>
      </p:pic>
    </p:spTree>
    <p:extLst>
      <p:ext uri="{BB962C8B-B14F-4D97-AF65-F5344CB8AC3E}">
        <p14:creationId xmlns:p14="http://schemas.microsoft.com/office/powerpoint/2010/main" val="6871565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60649CD2-62B4-34DE-FA66-FE016706DF73}"/>
              </a:ext>
            </a:extLst>
          </p:cNvPr>
          <p:cNvSpPr/>
          <p:nvPr/>
        </p:nvSpPr>
        <p:spPr>
          <a:xfrm>
            <a:off x="7138461" y="3098220"/>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92892" y="303171"/>
            <a:ext cx="5409941"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و آینده کریسپر</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sp>
        <p:nvSpPr>
          <p:cNvPr id="4" name="Rectangle 3"/>
          <p:cNvSpPr/>
          <p:nvPr/>
        </p:nvSpPr>
        <p:spPr>
          <a:xfrm>
            <a:off x="688709" y="1944058"/>
            <a:ext cx="5608366" cy="230832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فناوری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در صنایع غذایی و کشاورزی برای مهندسی محیط های کشت پروبیوتیک و ایمن‌سازی کشت‌های صنعتی (مثل ماست) در برابر عفونت‌ها استفاده شده‌است. همچنین در محصولات زراعی برای افزایش عملکرد، تحمل به خشکی و ارزش غذایی استفاده می‌شود.</a:t>
            </a:r>
            <a:endParaRPr lang="en-US" b="1"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a:stretch>
            <a:fillRect/>
          </a:stretch>
        </p:blipFill>
        <p:spPr>
          <a:xfrm rot="21292568">
            <a:off x="6512540" y="1188058"/>
            <a:ext cx="4780584" cy="2692456"/>
          </a:xfrm>
          <a:prstGeom prst="round2DiagRect">
            <a:avLst/>
          </a:prstGeom>
        </p:spPr>
      </p:pic>
      <p:pic>
        <p:nvPicPr>
          <p:cNvPr id="5" name="Picture 4"/>
          <p:cNvPicPr>
            <a:picLocks noChangeAspect="1"/>
          </p:cNvPicPr>
          <p:nvPr/>
        </p:nvPicPr>
        <p:blipFill>
          <a:blip r:embed="rId3"/>
          <a:stretch>
            <a:fillRect/>
          </a:stretch>
        </p:blipFill>
        <p:spPr>
          <a:xfrm rot="563017">
            <a:off x="7797045" y="4356146"/>
            <a:ext cx="3439873" cy="1926329"/>
          </a:xfrm>
          <a:prstGeom prst="round2DiagRect">
            <a:avLst/>
          </a:prstGeom>
        </p:spPr>
      </p:pic>
    </p:spTree>
    <p:extLst>
      <p:ext uri="{BB962C8B-B14F-4D97-AF65-F5344CB8AC3E}">
        <p14:creationId xmlns:p14="http://schemas.microsoft.com/office/powerpoint/2010/main" val="37235858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97646143-6C9B-63BF-256B-D704BA8904D7}"/>
              </a:ext>
            </a:extLst>
          </p:cNvPr>
          <p:cNvSpPr/>
          <p:nvPr/>
        </p:nvSpPr>
        <p:spPr>
          <a:xfrm>
            <a:off x="9671178" y="3919202"/>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92892" y="303171"/>
            <a:ext cx="5409941"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و آینده کریسپر</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sp>
        <p:nvSpPr>
          <p:cNvPr id="4" name="Rectangle 3"/>
          <p:cNvSpPr/>
          <p:nvPr/>
        </p:nvSpPr>
        <p:spPr>
          <a:xfrm>
            <a:off x="756451" y="1596599"/>
            <a:ext cx="4032542" cy="4143442"/>
          </a:xfrm>
          <a:prstGeom prst="rect">
            <a:avLst/>
          </a:prstGeom>
        </p:spPr>
        <p:txBody>
          <a:bodyPr wrap="square">
            <a:spAutoFit/>
          </a:bodyPr>
          <a:lstStyle/>
          <a:p>
            <a:pPr algn="justLow" rtl="1">
              <a:lnSpc>
                <a:spcPct val="250000"/>
              </a:lnSpc>
            </a:pPr>
            <a:r>
              <a:rPr lang="fa-IR" b="1" dirty="0">
                <a:cs typeface="B Nazanin" panose="00000400000000000000" pitchFamily="2" charset="-78"/>
              </a:rPr>
              <a:t>این فناوری برای غیرفعال کردن عملکرد ژن‌ها در رده‌های سلولی و سلول‌های انسانی، مطالعه کاندیدا آلبیکنس، اصلاح مخمرهای مورد استفاده برای ساخت سوخت‌های زیستی، و اصلاح ژنتیکی سویه‌های گیاهی مورد استفاده قرار گرفته می‌شود.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rot="21138404">
            <a:off x="5646511" y="1989181"/>
            <a:ext cx="5247310" cy="3358278"/>
          </a:xfrm>
          <a:prstGeom prst="round2DiagRect">
            <a:avLst/>
          </a:prstGeom>
        </p:spPr>
      </p:pic>
    </p:spTree>
    <p:extLst>
      <p:ext uri="{BB962C8B-B14F-4D97-AF65-F5344CB8AC3E}">
        <p14:creationId xmlns:p14="http://schemas.microsoft.com/office/powerpoint/2010/main" val="12629961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F8CDD9CC-C6DD-764C-343B-E8FC464A8030}"/>
              </a:ext>
            </a:extLst>
          </p:cNvPr>
          <p:cNvSpPr/>
          <p:nvPr/>
        </p:nvSpPr>
        <p:spPr>
          <a:xfrm>
            <a:off x="5478291" y="3976895"/>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92892" y="303171"/>
            <a:ext cx="5409941"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و آینده کریسپر</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sp>
        <p:nvSpPr>
          <p:cNvPr id="4" name="Rectangle 3"/>
          <p:cNvSpPr/>
          <p:nvPr/>
        </p:nvSpPr>
        <p:spPr>
          <a:xfrm>
            <a:off x="155576" y="1565645"/>
            <a:ext cx="11816204" cy="1200329"/>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این تکنولوژی، توانایی دستکاری توالی‌های ژنتیکی امکان مهندسی معکوس را فراهم می‌کند که می‌تواند بر تولید سوخت زیستی تأثیر مثبت بگذارد.</a:t>
            </a:r>
          </a:p>
          <a:p>
            <a:pPr marL="285750" indent="-285750" algn="r" rtl="1">
              <a:lnSpc>
                <a:spcPct val="200000"/>
              </a:lnSpc>
              <a:buFont typeface="Wingdings" panose="05000000000000000000" pitchFamily="2" charset="2"/>
              <a:buChar char="§"/>
            </a:pPr>
            <a:r>
              <a:rPr lang="fa-IR" b="1" dirty="0">
                <a:cs typeface="B Nazanin" panose="00000400000000000000" pitchFamily="2" charset="-78"/>
              </a:rPr>
              <a:t>کریسپر همچنین می‌تواند برای ایجاد تغییراتی در پشه‌ها استفاده شود تا نتوانند بیماری‌هایی مانند مالاریا را منتقل کنند.</a:t>
            </a:r>
            <a:endParaRPr lang="en-US" b="1" dirty="0">
              <a:latin typeface="Times New Roman" panose="02020603050405020304" pitchFamily="18" charset="0"/>
              <a:cs typeface="B Nazanin" panose="00000400000000000000" pitchFamily="2" charset="-78"/>
            </a:endParaRPr>
          </a:p>
        </p:txBody>
      </p:sp>
      <p:sp>
        <p:nvSpPr>
          <p:cNvPr id="5" name="AutoShape 2" descr="🦟"/>
          <p:cNvSpPr>
            <a:spLocks noChangeAspect="1" noChangeArrowheads="1"/>
          </p:cNvSpPr>
          <p:nvPr/>
        </p:nvSpPr>
        <p:spPr bwMode="auto">
          <a:xfrm>
            <a:off x="155575" y="2222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 name="Picture 1"/>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54236" y="3529967"/>
            <a:ext cx="5077311" cy="2871854"/>
          </a:xfrm>
          <a:prstGeom prst="round2DiagRect">
            <a:avLst/>
          </a:prstGeom>
        </p:spPr>
      </p:pic>
      <p:pic>
        <p:nvPicPr>
          <p:cNvPr id="6" name="Picture 5"/>
          <p:cNvPicPr>
            <a:picLocks noChangeAspect="1"/>
          </p:cNvPicPr>
          <p:nvPr/>
        </p:nvPicPr>
        <p:blipFill>
          <a:blip r:embed="rId3"/>
          <a:stretch>
            <a:fillRect/>
          </a:stretch>
        </p:blipFill>
        <p:spPr>
          <a:xfrm>
            <a:off x="6874065" y="2877714"/>
            <a:ext cx="4667250" cy="3114675"/>
          </a:xfrm>
          <a:prstGeom prst="round2DiagRect">
            <a:avLst/>
          </a:prstGeom>
        </p:spPr>
      </p:pic>
    </p:spTree>
    <p:extLst>
      <p:ext uri="{BB962C8B-B14F-4D97-AF65-F5344CB8AC3E}">
        <p14:creationId xmlns:p14="http://schemas.microsoft.com/office/powerpoint/2010/main" val="3316904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F057BEDE-5613-A48A-BE3A-3164C751AD76}"/>
              </a:ext>
            </a:extLst>
          </p:cNvPr>
          <p:cNvSpPr/>
          <p:nvPr/>
        </p:nvSpPr>
        <p:spPr>
          <a:xfrm>
            <a:off x="725897" y="971083"/>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2296BE2-0D4B-F773-741A-F17C6A38D054}"/>
              </a:ext>
            </a:extLst>
          </p:cNvPr>
          <p:cNvSpPr/>
          <p:nvPr/>
        </p:nvSpPr>
        <p:spPr>
          <a:xfrm>
            <a:off x="10035393" y="4640136"/>
            <a:ext cx="1764371" cy="1764371"/>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3492892" y="303171"/>
            <a:ext cx="5409941"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و آینده کریسپر</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sp>
        <p:nvSpPr>
          <p:cNvPr id="4" name="Rectangle 3"/>
          <p:cNvSpPr/>
          <p:nvPr/>
        </p:nvSpPr>
        <p:spPr>
          <a:xfrm>
            <a:off x="869808" y="4335336"/>
            <a:ext cx="5012377" cy="1754326"/>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latin typeface="Times New Roman" panose="02020603050405020304" pitchFamily="18" charset="0"/>
                <a:cs typeface="B Nazanin" panose="00000400000000000000" pitchFamily="2" charset="-78"/>
              </a:rPr>
              <a:t>در فوریه ۲۰۲۰، پیشرفتی در درمان‌های </a:t>
            </a:r>
            <a:r>
              <a:rPr lang="en-US" b="1" dirty="0">
                <a:latin typeface="Times New Roman" panose="02020603050405020304" pitchFamily="18" charset="0"/>
                <a:cs typeface="B Nazanin" panose="00000400000000000000" pitchFamily="2" charset="-78"/>
              </a:rPr>
              <a:t>HIV </a:t>
            </a:r>
            <a:r>
              <a:rPr lang="fa-IR" b="1" dirty="0">
                <a:latin typeface="Times New Roman" panose="02020603050405020304" pitchFamily="18" charset="0"/>
                <a:cs typeface="B Nazanin" panose="00000400000000000000" pitchFamily="2" charset="-78"/>
              </a:rPr>
              <a:t> حاصل شد که ۶۰ تا ۸۰ درصد از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ویروسی یکپارچه در موش‌ها حذف شد و برخی از آن‌ها کاملاً عاری از ویروس بودند.</a:t>
            </a:r>
            <a:endParaRPr lang="en-US" b="1" dirty="0">
              <a:latin typeface="Times New Roman" panose="02020603050405020304" pitchFamily="18" charset="0"/>
              <a:cs typeface="B Nazanin" panose="00000400000000000000" pitchFamily="2" charset="-78"/>
            </a:endParaRPr>
          </a:p>
        </p:txBody>
      </p:sp>
      <p:sp>
        <p:nvSpPr>
          <p:cNvPr id="5" name="AutoShape 2" descr="🦟"/>
          <p:cNvSpPr>
            <a:spLocks noChangeAspect="1" noChangeArrowheads="1"/>
          </p:cNvSpPr>
          <p:nvPr/>
        </p:nvSpPr>
        <p:spPr bwMode="auto">
          <a:xfrm>
            <a:off x="155575" y="2222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2" descr="🦠"/>
          <p:cNvSpPr>
            <a:spLocks noChangeAspect="1" noChangeArrowheads="1"/>
          </p:cNvSpPr>
          <p:nvPr/>
        </p:nvSpPr>
        <p:spPr bwMode="auto">
          <a:xfrm>
            <a:off x="421097" y="433533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 name="Picture 1"/>
          <p:cNvPicPr>
            <a:picLocks noChangeAspect="1"/>
          </p:cNvPicPr>
          <p:nvPr/>
        </p:nvPicPr>
        <p:blipFill>
          <a:blip r:embed="rId2"/>
          <a:stretch>
            <a:fillRect/>
          </a:stretch>
        </p:blipFill>
        <p:spPr>
          <a:xfrm rot="382677">
            <a:off x="1176686" y="1388260"/>
            <a:ext cx="4699514" cy="2694388"/>
          </a:xfrm>
          <a:prstGeom prst="round2DiagRect">
            <a:avLst/>
          </a:prstGeom>
        </p:spPr>
      </p:pic>
      <p:sp>
        <p:nvSpPr>
          <p:cNvPr id="7" name="Rectangle 6"/>
          <p:cNvSpPr/>
          <p:nvPr/>
        </p:nvSpPr>
        <p:spPr>
          <a:xfrm>
            <a:off x="6197862" y="1306869"/>
            <a:ext cx="4719717" cy="1754326"/>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latin typeface="Times New Roman" panose="02020603050405020304" pitchFamily="18" charset="0"/>
                <a:cs typeface="B Nazanin" panose="00000400000000000000" pitchFamily="2" charset="-78"/>
              </a:rPr>
              <a:t>در جولای ۲۰۱۹،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برای درمان تجربی یک بیمار مبتلا به یک اختلال ژنتیکی استفاده شد. بیمار، زنی ۳۴ ساله مبتلا به بیماری سلول داسی شکل بود.</a:t>
            </a:r>
          </a:p>
        </p:txBody>
      </p:sp>
      <p:pic>
        <p:nvPicPr>
          <p:cNvPr id="8" name="Picture 7"/>
          <p:cNvPicPr>
            <a:picLocks noChangeAspect="1"/>
          </p:cNvPicPr>
          <p:nvPr/>
        </p:nvPicPr>
        <p:blipFill>
          <a:blip r:embed="rId3"/>
          <a:stretch>
            <a:fillRect/>
          </a:stretch>
        </p:blipFill>
        <p:spPr>
          <a:xfrm rot="21280218">
            <a:off x="6290344" y="3557889"/>
            <a:ext cx="5055963" cy="2544948"/>
          </a:xfrm>
          <a:prstGeom prst="round2DiagRect">
            <a:avLst/>
          </a:prstGeom>
        </p:spPr>
      </p:pic>
    </p:spTree>
    <p:extLst>
      <p:ext uri="{BB962C8B-B14F-4D97-AF65-F5344CB8AC3E}">
        <p14:creationId xmlns:p14="http://schemas.microsoft.com/office/powerpoint/2010/main" val="17948731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92892" y="303171"/>
            <a:ext cx="5409941" cy="400110"/>
          </a:xfrm>
          <a:prstGeom prst="rect">
            <a:avLst/>
          </a:prstGeom>
        </p:spPr>
        <p:txBody>
          <a:bodyPr wrap="square">
            <a:spAutoFit/>
          </a:bodyPr>
          <a:lstStyle/>
          <a:p>
            <a:pPr algn="ctr" rtl="1"/>
            <a:r>
              <a:rPr lang="fa-IR" sz="2000" b="1" dirty="0">
                <a:solidFill>
                  <a:schemeClr val="accent1">
                    <a:lumMod val="50000"/>
                  </a:schemeClr>
                </a:solidFill>
                <a:cs typeface="B Titr" panose="00000700000000000000" pitchFamily="2" charset="-78"/>
              </a:rPr>
              <a:t>کاربرد و آینده کریسپر</a:t>
            </a:r>
            <a:endParaRPr lang="en-US" sz="2000" b="1" dirty="0">
              <a:solidFill>
                <a:schemeClr val="accent1">
                  <a:lumMod val="50000"/>
                </a:schemeClr>
              </a:solidFill>
              <a:latin typeface="Times New Roman" panose="02020603050405020304" pitchFamily="18" charset="0"/>
              <a:cs typeface="B Titr" panose="00000700000000000000" pitchFamily="2" charset="-78"/>
            </a:endParaRPr>
          </a:p>
        </p:txBody>
      </p:sp>
      <p:sp>
        <p:nvSpPr>
          <p:cNvPr id="4" name="Rectangle 3"/>
          <p:cNvSpPr/>
          <p:nvPr/>
        </p:nvSpPr>
        <p:spPr>
          <a:xfrm>
            <a:off x="4026091" y="1445854"/>
            <a:ext cx="7424381" cy="1200329"/>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latin typeface="Times New Roman" panose="02020603050405020304" pitchFamily="18" charset="0"/>
                <a:cs typeface="B Nazanin" panose="00000400000000000000" pitchFamily="2" charset="-78"/>
              </a:rPr>
              <a:t>در مارس ۲۰۲۰، ویروس اصلاح شده با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در تلاش برای درمان آموروز مادرزادی  </a:t>
            </a:r>
            <a:r>
              <a:rPr lang="en-US" b="1" dirty="0" err="1">
                <a:latin typeface="Times New Roman" panose="02020603050405020304" pitchFamily="18" charset="0"/>
                <a:cs typeface="B Nazanin" panose="00000400000000000000" pitchFamily="2" charset="-78"/>
              </a:rPr>
              <a:t>Leber</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 به چشم بیمار تزریق شد.</a:t>
            </a:r>
          </a:p>
        </p:txBody>
      </p:sp>
      <p:sp>
        <p:nvSpPr>
          <p:cNvPr id="5" name="AutoShape 2" descr="🦟"/>
          <p:cNvSpPr>
            <a:spLocks noChangeAspect="1" noChangeArrowheads="1"/>
          </p:cNvSpPr>
          <p:nvPr/>
        </p:nvSpPr>
        <p:spPr bwMode="auto">
          <a:xfrm>
            <a:off x="155575" y="2222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2" descr="🦠"/>
          <p:cNvSpPr>
            <a:spLocks noChangeAspect="1" noChangeArrowheads="1"/>
          </p:cNvSpPr>
          <p:nvPr/>
        </p:nvSpPr>
        <p:spPr bwMode="auto">
          <a:xfrm>
            <a:off x="421097" y="4335336"/>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6"/>
          <p:cNvSpPr/>
          <p:nvPr/>
        </p:nvSpPr>
        <p:spPr>
          <a:xfrm>
            <a:off x="3220872" y="4821408"/>
            <a:ext cx="7780429" cy="1200329"/>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latin typeface="Times New Roman" panose="02020603050405020304" pitchFamily="18" charset="0"/>
                <a:cs typeface="B Nazanin" panose="00000400000000000000" pitchFamily="2" charset="-78"/>
              </a:rPr>
              <a:t>همچنین، ارزیابی مجدد ادعاهای مربوط به روابط ژن-بیماری مبتنی بر </a:t>
            </a:r>
            <a:r>
              <a:rPr lang="en-US" b="1" dirty="0">
                <a:latin typeface="Times New Roman" panose="02020603050405020304" pitchFamily="18" charset="0"/>
                <a:cs typeface="B Nazanin" panose="00000400000000000000" pitchFamily="2" charset="-78"/>
              </a:rPr>
              <a:t>CRISPR ، </a:t>
            </a:r>
            <a:r>
              <a:rPr lang="fa-IR" b="1" dirty="0">
                <a:latin typeface="Times New Roman" panose="02020603050405020304" pitchFamily="18" charset="0"/>
                <a:cs typeface="B Nazanin" panose="00000400000000000000" pitchFamily="2" charset="-78"/>
              </a:rPr>
              <a:t>به کشف ناهنجاری های بالقوه مهم منجر شده‌است.</a:t>
            </a:r>
            <a:endParaRPr lang="en-US" b="1" dirty="0">
              <a:latin typeface="Times New Roman" panose="02020603050405020304" pitchFamily="18" charset="0"/>
              <a:cs typeface="B Nazanin" panose="00000400000000000000" pitchFamily="2" charset="-78"/>
            </a:endParaRPr>
          </a:p>
        </p:txBody>
      </p:sp>
      <p:sp>
        <p:nvSpPr>
          <p:cNvPr id="8" name="Rectangle 7"/>
          <p:cNvSpPr/>
          <p:nvPr/>
        </p:nvSpPr>
        <p:spPr>
          <a:xfrm>
            <a:off x="964385" y="2878506"/>
            <a:ext cx="7938448" cy="1200329"/>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latin typeface="Times New Roman" panose="02020603050405020304" pitchFamily="18" charset="0"/>
                <a:cs typeface="B Nazanin" panose="00000400000000000000" pitchFamily="2" charset="-78"/>
              </a:rPr>
              <a:t>در آینده، تکنولوژی ویرایش ژن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 می‌تواند به صورت بالقوه برای ایجاد گونه‌های جدید یا احیای گونه‌های منقرض شده از گونه های نزدیک به هم مورد استفاده قرار گیرد.</a:t>
            </a:r>
          </a:p>
        </p:txBody>
      </p:sp>
    </p:spTree>
    <p:extLst>
      <p:ext uri="{BB962C8B-B14F-4D97-AF65-F5344CB8AC3E}">
        <p14:creationId xmlns:p14="http://schemas.microsoft.com/office/powerpoint/2010/main" val="37872491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D88140B-31B0-B2F4-9C58-AB8D9F5E5A91}"/>
              </a:ext>
            </a:extLst>
          </p:cNvPr>
          <p:cNvSpPr/>
          <p:nvPr/>
        </p:nvSpPr>
        <p:spPr>
          <a:xfrm>
            <a:off x="4779423" y="3154169"/>
            <a:ext cx="3007028" cy="300702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جمع بندی </a:t>
            </a:r>
          </a:p>
        </p:txBody>
      </p:sp>
      <p:sp>
        <p:nvSpPr>
          <p:cNvPr id="3" name="Rectangle 2"/>
          <p:cNvSpPr/>
          <p:nvPr/>
        </p:nvSpPr>
        <p:spPr>
          <a:xfrm>
            <a:off x="1351128" y="1041320"/>
            <a:ext cx="10451684"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نتیجه، </a:t>
            </a:r>
            <a:r>
              <a:rPr lang="en-US" b="1" dirty="0">
                <a:latin typeface="Times New Roman" panose="02020603050405020304" pitchFamily="18" charset="0"/>
                <a:cs typeface="B Nazanin" panose="00000400000000000000" pitchFamily="2" charset="-78"/>
              </a:rPr>
              <a:t>CRISPR </a:t>
            </a:r>
            <a:r>
              <a:rPr lang="fa-IR" b="1" dirty="0">
                <a:latin typeface="Times New Roman" panose="02020603050405020304" pitchFamily="18" charset="0"/>
                <a:cs typeface="B Nazanin" panose="00000400000000000000" pitchFamily="2" charset="-78"/>
              </a:rPr>
              <a:t>یک ابزار قدرتمند و همه کاره برای ویرایش دقیق و کارآمد ژن است. کریسپر که از یک سیستم ایمنی باکتریایی که از عفونت‌های ویروسی محافظت می‌کند سرچشمه می‌گیرد و به فناوری تبدیل شده‌است که به محققان اجازه می‌دهد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موجودات زنده را با دقت و کنترل بی‌سابقه‌ای اصلاح کنند.</a:t>
            </a:r>
          </a:p>
        </p:txBody>
      </p:sp>
      <p:pic>
        <p:nvPicPr>
          <p:cNvPr id="6" name="Picture 5"/>
          <p:cNvPicPr>
            <a:picLocks noChangeAspect="1"/>
          </p:cNvPicPr>
          <p:nvPr/>
        </p:nvPicPr>
        <p:blipFill>
          <a:blip r:embed="rId2">
            <a:extLst>
              <a:ext uri="{28A0092B-C50C-407E-A947-70E740481C1C}">
                <a14:useLocalDpi xmlns:a14="http://schemas.microsoft.com/office/drawing/2010/main"/>
              </a:ext>
            </a:extLst>
          </a:blip>
          <a:stretch>
            <a:fillRect/>
          </a:stretch>
        </p:blipFill>
        <p:spPr>
          <a:xfrm rot="21274757">
            <a:off x="1263161" y="2747467"/>
            <a:ext cx="5095073" cy="3399369"/>
          </a:xfrm>
          <a:prstGeom prst="round2DiagRect">
            <a:avLst/>
          </a:prstGeom>
        </p:spPr>
      </p:pic>
      <p:pic>
        <p:nvPicPr>
          <p:cNvPr id="5" name="Picture 4"/>
          <p:cNvPicPr>
            <a:picLocks noChangeAspect="1"/>
          </p:cNvPicPr>
          <p:nvPr/>
        </p:nvPicPr>
        <p:blipFill>
          <a:blip r:embed="rId3"/>
          <a:stretch>
            <a:fillRect/>
          </a:stretch>
        </p:blipFill>
        <p:spPr>
          <a:xfrm rot="21111810">
            <a:off x="6891677" y="3310353"/>
            <a:ext cx="4684775" cy="2694661"/>
          </a:xfrm>
          <a:prstGeom prst="round2DiagRect">
            <a:avLst/>
          </a:prstGeom>
        </p:spPr>
      </p:pic>
    </p:spTree>
    <p:extLst>
      <p:ext uri="{BB962C8B-B14F-4D97-AF65-F5344CB8AC3E}">
        <p14:creationId xmlns:p14="http://schemas.microsoft.com/office/powerpoint/2010/main" val="2888132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استفاده از فناوری کریسپر روی انسان</a:t>
            </a:r>
          </a:p>
        </p:txBody>
      </p:sp>
      <p:sp>
        <p:nvSpPr>
          <p:cNvPr id="4" name="Rectangle 3"/>
          <p:cNvSpPr/>
          <p:nvPr/>
        </p:nvSpPr>
        <p:spPr>
          <a:xfrm>
            <a:off x="629813" y="750416"/>
            <a:ext cx="5568311" cy="5909310"/>
          </a:xfrm>
          <a:prstGeom prst="rect">
            <a:avLst/>
          </a:prstGeom>
        </p:spPr>
        <p:txBody>
          <a:bodyPr wrap="square">
            <a:spAutoFit/>
          </a:bodyPr>
          <a:lstStyle/>
          <a:p>
            <a:pPr algn="justLow" rtl="1">
              <a:lnSpc>
                <a:spcPct val="300000"/>
              </a:lnSpc>
            </a:pPr>
            <a:r>
              <a:rPr lang="fa-IR" b="1" dirty="0">
                <a:cs typeface="B Nazanin" panose="00000400000000000000" pitchFamily="2" charset="-78"/>
              </a:rPr>
              <a:t>نخستین آزمایش ویرایش ژن با روش </a:t>
            </a:r>
            <a:r>
              <a:rPr lang="en-US" b="1" dirty="0">
                <a:cs typeface="B Nazanin" panose="00000400000000000000" pitchFamily="2" charset="-78"/>
              </a:rPr>
              <a:t>CRISPR-Cas9 </a:t>
            </a:r>
            <a:r>
              <a:rPr lang="fa-IR" b="1" dirty="0">
                <a:cs typeface="B Nazanin" panose="00000400000000000000" pitchFamily="2" charset="-78"/>
              </a:rPr>
              <a:t>روی یک انسان، ۲۸ اکتبر سال ۲۰۱۶ برای درمان سرطان ریه انجام شد. در این آزمایش یک گروه چینی به رهبری </a:t>
            </a:r>
            <a:r>
              <a:rPr lang="en-US" b="1" dirty="0">
                <a:cs typeface="B Nazanin" panose="00000400000000000000" pitchFamily="2" charset="-78"/>
              </a:rPr>
              <a:t>Lu </a:t>
            </a:r>
            <a:r>
              <a:rPr lang="en-US" b="1" dirty="0" err="1">
                <a:cs typeface="B Nazanin" panose="00000400000000000000" pitchFamily="2" charset="-78"/>
              </a:rPr>
              <a:t>Yo</a:t>
            </a:r>
            <a:r>
              <a:rPr lang="en-US" b="1" dirty="0">
                <a:cs typeface="B Nazanin" panose="00000400000000000000" pitchFamily="2" charset="-78"/>
              </a:rPr>
              <a:t> </a:t>
            </a:r>
            <a:r>
              <a:rPr lang="fa-IR" b="1" dirty="0">
                <a:cs typeface="B Nazanin" panose="00000400000000000000" pitchFamily="2" charset="-78"/>
              </a:rPr>
              <a:t> از دانشگاه سیچوان در شهر چنگدو، سلول‌های ایمنی فرد مبتلا به سرطان ریه را خارج و ژن عامل ایجاد پروتئین </a:t>
            </a:r>
            <a:r>
              <a:rPr lang="en-US" b="1" dirty="0">
                <a:cs typeface="B Nazanin" panose="00000400000000000000" pitchFamily="2" charset="-78"/>
              </a:rPr>
              <a:t>PD-1 </a:t>
            </a:r>
            <a:r>
              <a:rPr lang="fa-IR" b="1" dirty="0">
                <a:cs typeface="B Nazanin" panose="00000400000000000000" pitchFamily="2" charset="-78"/>
              </a:rPr>
              <a:t>را غیرفعال کردند. پروتئین </a:t>
            </a:r>
            <a:r>
              <a:rPr lang="en-US" b="1" dirty="0">
                <a:cs typeface="B Nazanin" panose="00000400000000000000" pitchFamily="2" charset="-78"/>
              </a:rPr>
              <a:t>PD-1 </a:t>
            </a:r>
            <a:r>
              <a:rPr lang="fa-IR" b="1" dirty="0">
                <a:cs typeface="B Nazanin" panose="00000400000000000000" pitchFamily="2" charset="-78"/>
              </a:rPr>
              <a:t> عملکرد سلول‌های ایمنی را کند می‌کند و به سلول‌های سرطانی اجازه انتشار می‌دهد. پس از ویرایش سلول‌ها آن‌ها را کشت و دوباره به بیمار تزریق کردند.</a:t>
            </a:r>
            <a:endParaRPr lang="en-US" b="1" dirty="0">
              <a:cs typeface="B Nazanin" panose="00000400000000000000" pitchFamily="2" charset="-78"/>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94730">
            <a:off x="6321966" y="2252891"/>
            <a:ext cx="5483424" cy="3127749"/>
          </a:xfrm>
          <a:prstGeom prst="round2DiagRect">
            <a:avLst/>
          </a:prstGeom>
        </p:spPr>
      </p:pic>
    </p:spTree>
    <p:extLst>
      <p:ext uri="{BB962C8B-B14F-4D97-AF65-F5344CB8AC3E}">
        <p14:creationId xmlns:p14="http://schemas.microsoft.com/office/powerpoint/2010/main" val="1353700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جمع بندی </a:t>
            </a:r>
          </a:p>
        </p:txBody>
      </p:sp>
      <p:sp>
        <p:nvSpPr>
          <p:cNvPr id="3" name="Rectangle 2"/>
          <p:cNvSpPr/>
          <p:nvPr/>
        </p:nvSpPr>
        <p:spPr>
          <a:xfrm>
            <a:off x="1132764" y="1301720"/>
            <a:ext cx="10765434"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با استفاده از یک مولکول </a:t>
            </a:r>
            <a:r>
              <a:rPr lang="en-US" b="1" dirty="0">
                <a:latin typeface="Times New Roman" panose="02020603050405020304" pitchFamily="18" charset="0"/>
                <a:cs typeface="B Nazanin" panose="00000400000000000000" pitchFamily="2" charset="-78"/>
              </a:rPr>
              <a:t>RNA </a:t>
            </a:r>
            <a:r>
              <a:rPr lang="fa-IR" b="1" dirty="0">
                <a:latin typeface="Times New Roman" panose="02020603050405020304" pitchFamily="18" charset="0"/>
                <a:cs typeface="B Nazanin" panose="00000400000000000000" pitchFamily="2" charset="-78"/>
              </a:rPr>
              <a:t>راهنمای مصنوعی که با یک توالی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خاص مطابقت دارد، محققان می‌توانند آنزیم </a:t>
            </a:r>
            <a:r>
              <a:rPr lang="en-US" b="1" dirty="0" err="1">
                <a:latin typeface="Times New Roman" panose="02020603050405020304" pitchFamily="18" charset="0"/>
                <a:cs typeface="B Nazanin" panose="00000400000000000000" pitchFamily="2" charset="-78"/>
              </a:rPr>
              <a:t>Cas</a:t>
            </a: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را هدایت کنند تا </a:t>
            </a:r>
            <a:r>
              <a:rPr lang="en-US" b="1" dirty="0">
                <a:latin typeface="Times New Roman" panose="02020603050405020304" pitchFamily="18" charset="0"/>
                <a:cs typeface="B Nazanin" panose="00000400000000000000" pitchFamily="2" charset="-78"/>
              </a:rPr>
              <a:t>DNA</a:t>
            </a:r>
            <a:r>
              <a:rPr lang="fa-IR" b="1" dirty="0">
                <a:latin typeface="Times New Roman" panose="02020603050405020304" pitchFamily="18" charset="0"/>
                <a:cs typeface="B Nazanin" panose="00000400000000000000" pitchFamily="2" charset="-78"/>
              </a:rPr>
              <a:t> را در آن مکان قطع کند و به آن‌ها اجازه دهد ژن‌های خاصی را اضافه، حذف یا جایگزین کنند. کاربردهای بالقوه کریسپر گسترده و گسترده است، از توسعه درمان‌های جدید برای اختلالات ژنتیکی تا محصولات مهندسی که در برابر تنش‌های محیطی مقاوم‌تر هستند.</a:t>
            </a:r>
          </a:p>
        </p:txBody>
      </p:sp>
      <p:sp>
        <p:nvSpPr>
          <p:cNvPr id="4" name="Rectangle 3"/>
          <p:cNvSpPr/>
          <p:nvPr/>
        </p:nvSpPr>
        <p:spPr>
          <a:xfrm>
            <a:off x="6373504" y="3221577"/>
            <a:ext cx="5524694" cy="286232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با این حال، استفاده از کریسپر همچنین سوالات اخلاقی و اجتماعی را مطرح می‌کند، به ویژه در مورد احتمال عواقب ناخواسته و پیامدهای دستکاری کد ژنتیکی موجودات زنده. با وجود این نگرانی‌ها، کریسپر ابزاری مهم و امیدوارکننده برای پیشبرد دانش علمی و رسیدگی به طیف وسیعی از چالش‌های پیش‌روی جامعه است.</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6161" y="3401246"/>
            <a:ext cx="5130838" cy="2890372"/>
          </a:xfrm>
          <a:prstGeom prst="round2DiagRect">
            <a:avLst/>
          </a:prstGeom>
        </p:spPr>
      </p:pic>
    </p:spTree>
    <p:extLst>
      <p:ext uri="{BB962C8B-B14F-4D97-AF65-F5344CB8AC3E}">
        <p14:creationId xmlns:p14="http://schemas.microsoft.com/office/powerpoint/2010/main" val="3365481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تاریخچه تکنیک کریسپر</a:t>
            </a:r>
          </a:p>
        </p:txBody>
      </p:sp>
      <p:sp>
        <p:nvSpPr>
          <p:cNvPr id="5" name="Rectangle 4"/>
          <p:cNvSpPr/>
          <p:nvPr/>
        </p:nvSpPr>
        <p:spPr>
          <a:xfrm>
            <a:off x="587402" y="1519229"/>
            <a:ext cx="3513257" cy="4524315"/>
          </a:xfrm>
          <a:prstGeom prst="rect">
            <a:avLst/>
          </a:prstGeom>
        </p:spPr>
        <p:txBody>
          <a:bodyPr wrap="square">
            <a:spAutoFit/>
          </a:bodyPr>
          <a:lstStyle/>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https://fa.wikipedia.org</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https://kiagene.ir</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https://p7medicine.ir</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https://www.geniranlab.ir</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https://blog.faradars.org</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https://primerjournal.ir</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https://yektatajhiz.com</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a:p>
            <a:pPr>
              <a:lnSpc>
                <a:spcPct val="200000"/>
              </a:lnSpc>
            </a:pPr>
            <a:r>
              <a:rPr lang="en-US" dirty="0">
                <a:solidFill>
                  <a:schemeClr val="tx1">
                    <a:lumMod val="95000"/>
                    <a:lumOff val="5000"/>
                  </a:schemeClr>
                </a:solidFill>
                <a:latin typeface="Times New Roman" panose="02020603050405020304" pitchFamily="18" charset="0"/>
                <a:cs typeface="Times New Roman" panose="02020603050405020304" pitchFamily="18" charset="0"/>
              </a:rPr>
              <a:t>https://biomind.ir</a:t>
            </a:r>
            <a:endParaRPr lang="fa-IR"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55359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8AC21235-929E-EB8A-841E-5E0CBA94395A}"/>
              </a:ext>
            </a:extLst>
          </p:cNvPr>
          <p:cNvSpPr/>
          <p:nvPr/>
        </p:nvSpPr>
        <p:spPr>
          <a:xfrm>
            <a:off x="1585274" y="2582943"/>
            <a:ext cx="9021451" cy="1442301"/>
          </a:xfrm>
          <a:prstGeom prst="roundRect">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C6F3870-C441-1F92-4569-E4E37BF31D4B}"/>
              </a:ext>
            </a:extLst>
          </p:cNvPr>
          <p:cNvSpPr/>
          <p:nvPr/>
        </p:nvSpPr>
        <p:spPr>
          <a:xfrm>
            <a:off x="2988298" y="2703928"/>
            <a:ext cx="6532776" cy="1200329"/>
          </a:xfrm>
          <a:prstGeom prst="rect">
            <a:avLst/>
          </a:prstGeom>
        </p:spPr>
        <p:txBody>
          <a:bodyPr wrap="square">
            <a:spAutoFit/>
          </a:bodyPr>
          <a:lstStyle/>
          <a:p>
            <a:pPr algn="ctr"/>
            <a:r>
              <a:rPr lang="fa-IR" sz="7200" b="1" dirty="0">
                <a:cs typeface="B Titr" panose="00000700000000000000" pitchFamily="2" charset="-78"/>
              </a:rPr>
              <a:t>با تشکر از توجه شما</a:t>
            </a:r>
          </a:p>
        </p:txBody>
      </p:sp>
    </p:spTree>
    <p:extLst>
      <p:ext uri="{BB962C8B-B14F-4D97-AF65-F5344CB8AC3E}">
        <p14:creationId xmlns:p14="http://schemas.microsoft.com/office/powerpoint/2010/main" val="4151387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1B4D7CC8-80C2-B2C0-0F06-59ACB2C8717E}"/>
              </a:ext>
            </a:extLst>
          </p:cNvPr>
          <p:cNvSpPr/>
          <p:nvPr/>
        </p:nvSpPr>
        <p:spPr>
          <a:xfrm>
            <a:off x="2329738" y="3530775"/>
            <a:ext cx="1656483" cy="1656483"/>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694775" y="1670742"/>
            <a:ext cx="6100714" cy="3277820"/>
          </a:xfrm>
          <a:prstGeom prst="rect">
            <a:avLst/>
          </a:prstGeom>
        </p:spPr>
        <p:txBody>
          <a:bodyPr wrap="square">
            <a:spAutoFit/>
          </a:bodyPr>
          <a:lstStyle/>
          <a:p>
            <a:pPr algn="justLow" rtl="1">
              <a:lnSpc>
                <a:spcPct val="300000"/>
              </a:lnSpc>
            </a:pPr>
            <a:r>
              <a:rPr lang="fa-IR" b="1" dirty="0">
                <a:cs typeface="B Nazanin" panose="00000400000000000000" pitchFamily="2" charset="-78"/>
              </a:rPr>
              <a:t>ژن درمانی یک رویکرد پزشکی است که با اصلاح مشکل ژنتیکی منجر به درمان یا پیشگیری یک بیماری می شود. تکنیک های ژن درمانی به پزشکان این امکان را می دهد که به جای استفاده از دارو یا جراحی، با تغییر ساختار ژنتیکی یک اختلال را درمان کنند.</a:t>
            </a:r>
          </a:p>
        </p:txBody>
      </p:sp>
      <p:sp>
        <p:nvSpPr>
          <p:cNvPr id="5" name="Rectangle 4"/>
          <p:cNvSpPr/>
          <p:nvPr/>
        </p:nvSpPr>
        <p:spPr>
          <a:xfrm>
            <a:off x="3638746" y="331452"/>
            <a:ext cx="4965659" cy="400110"/>
          </a:xfrm>
          <a:prstGeom prst="rect">
            <a:avLst/>
          </a:prstGeom>
        </p:spPr>
        <p:txBody>
          <a:bodyPr wrap="square">
            <a:spAutoFit/>
          </a:bodyPr>
          <a:lstStyle/>
          <a:p>
            <a:pPr algn="ctr"/>
            <a:r>
              <a:rPr lang="fa-IR" sz="2000" b="1" dirty="0">
                <a:solidFill>
                  <a:schemeClr val="accent1">
                    <a:lumMod val="50000"/>
                  </a:schemeClr>
                </a:solidFill>
                <a:cs typeface="B Titr" panose="00000700000000000000" pitchFamily="2" charset="-78"/>
              </a:rPr>
              <a:t>ژن درمانی </a:t>
            </a:r>
            <a:endParaRPr lang="en-US" sz="2000" dirty="0">
              <a:solidFill>
                <a:schemeClr val="accent1">
                  <a:lumMod val="50000"/>
                </a:schemeClr>
              </a:solidFill>
              <a:cs typeface="B Titr" panose="000007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323064">
            <a:off x="625942" y="1853605"/>
            <a:ext cx="4010287" cy="2399812"/>
          </a:xfrm>
          <a:prstGeom prst="round2DiagRect">
            <a:avLst/>
          </a:prstGeom>
        </p:spPr>
      </p:pic>
    </p:spTree>
    <p:extLst>
      <p:ext uri="{BB962C8B-B14F-4D97-AF65-F5344CB8AC3E}">
        <p14:creationId xmlns:p14="http://schemas.microsoft.com/office/powerpoint/2010/main" val="3350860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E1E6C523-B33B-6FA8-ABED-2F27A61B850F}"/>
              </a:ext>
            </a:extLst>
          </p:cNvPr>
          <p:cNvSpPr/>
          <p:nvPr/>
        </p:nvSpPr>
        <p:spPr>
          <a:xfrm>
            <a:off x="7776163" y="1535479"/>
            <a:ext cx="1656483" cy="1656483"/>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9888" y="1611027"/>
            <a:ext cx="6166396" cy="4247317"/>
          </a:xfrm>
          <a:prstGeom prst="rect">
            <a:avLst/>
          </a:prstGeom>
        </p:spPr>
        <p:txBody>
          <a:bodyPr wrap="square">
            <a:spAutoFit/>
          </a:bodyPr>
          <a:lstStyle/>
          <a:p>
            <a:pPr algn="justLow" rtl="1">
              <a:lnSpc>
                <a:spcPct val="300000"/>
              </a:lnSpc>
            </a:pPr>
            <a:r>
              <a:rPr lang="fa-IR" b="1" dirty="0">
                <a:cs typeface="B Nazanin" panose="00000400000000000000" pitchFamily="2" charset="-78"/>
              </a:rPr>
              <a:t>ژن درمانی برای درمان طیف گسترده ای از بیماری ها به کار برده می شود. گزینه‌های درمانی کنونی – شیمی‌درمانی، پروتئین‌درمانی، رادیوتراپی و جراحی  قادر به پیشگیری و درمان خطاهای ژنتیکی  نمی باشند. اما ژن درمانی، که به طور محاوره ای “داروی زنده” نامیده می شود، با بازنویسی یا رفع اشتباهات در رمزگذاری ژنتیکی طبیعی، یک گزینه درمانی  ارائه می دهد.</a:t>
            </a:r>
          </a:p>
        </p:txBody>
      </p:sp>
      <p:sp>
        <p:nvSpPr>
          <p:cNvPr id="5" name="Rectangle 4"/>
          <p:cNvSpPr/>
          <p:nvPr/>
        </p:nvSpPr>
        <p:spPr>
          <a:xfrm>
            <a:off x="3638746" y="331452"/>
            <a:ext cx="4965659" cy="400110"/>
          </a:xfrm>
          <a:prstGeom prst="rect">
            <a:avLst/>
          </a:prstGeom>
        </p:spPr>
        <p:txBody>
          <a:bodyPr wrap="square">
            <a:spAutoFit/>
          </a:bodyPr>
          <a:lstStyle/>
          <a:p>
            <a:pPr algn="ctr"/>
            <a:r>
              <a:rPr lang="fa-IR" sz="2000" b="1" dirty="0">
                <a:cs typeface="B Titr" panose="00000700000000000000" pitchFamily="2" charset="-78"/>
              </a:rPr>
              <a:t>ژن درمانی چه کاربردهایی دارد؟</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rot="20962229">
            <a:off x="7105683" y="2043419"/>
            <a:ext cx="4564433" cy="3423325"/>
          </a:xfrm>
          <a:prstGeom prst="round2DiagRect">
            <a:avLst/>
          </a:prstGeom>
        </p:spPr>
      </p:pic>
    </p:spTree>
    <p:extLst>
      <p:ext uri="{BB962C8B-B14F-4D97-AF65-F5344CB8AC3E}">
        <p14:creationId xmlns:p14="http://schemas.microsoft.com/office/powerpoint/2010/main" val="263792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ژنوم </a:t>
            </a:r>
            <a:r>
              <a:rPr lang="en-US" sz="2000" b="1" dirty="0">
                <a:solidFill>
                  <a:schemeClr val="accent1">
                    <a:lumMod val="50000"/>
                  </a:schemeClr>
                </a:solidFill>
                <a:latin typeface="Times New Roman" panose="02020603050405020304" pitchFamily="18" charset="0"/>
                <a:cs typeface="B Titr" panose="00000700000000000000" pitchFamily="2" charset="-78"/>
              </a:rPr>
              <a:t>CRISPR</a:t>
            </a:r>
          </a:p>
        </p:txBody>
      </p:sp>
      <p:sp>
        <p:nvSpPr>
          <p:cNvPr id="4" name="Rectangle 3"/>
          <p:cNvSpPr/>
          <p:nvPr/>
        </p:nvSpPr>
        <p:spPr>
          <a:xfrm>
            <a:off x="500300" y="1014385"/>
            <a:ext cx="11162557" cy="5078313"/>
          </a:xfrm>
          <a:prstGeom prst="rect">
            <a:avLst/>
          </a:prstGeom>
        </p:spPr>
        <p:txBody>
          <a:bodyPr wrap="square">
            <a:spAutoFit/>
          </a:bodyPr>
          <a:lstStyle/>
          <a:p>
            <a:pPr algn="justLow" rtl="1">
              <a:lnSpc>
                <a:spcPct val="300000"/>
              </a:lnSpc>
            </a:pPr>
            <a:r>
              <a:rPr lang="fa-IR" b="1" dirty="0">
                <a:cs typeface="B Nazanin" panose="00000400000000000000" pitchFamily="2" charset="-78"/>
              </a:rPr>
              <a:t>کشف ویرایش ژنوم </a:t>
            </a:r>
            <a:r>
              <a:rPr lang="en-US" b="1" dirty="0">
                <a:cs typeface="B Nazanin" panose="00000400000000000000" pitchFamily="2" charset="-78"/>
              </a:rPr>
              <a:t>CRISPR، </a:t>
            </a:r>
            <a:r>
              <a:rPr lang="fa-IR" b="1" dirty="0">
                <a:cs typeface="B Nazanin" panose="00000400000000000000" pitchFamily="2" charset="-78"/>
              </a:rPr>
              <a:t>فرآیند ویرایش ژن را که برای سالهای طولانی یک فرآیند چالش برانگیز بود ، بسیار آسان کرده است. در سال 2012، تحقیقاتی توسط جنیفر دودنا، بنیانگذار </a:t>
            </a:r>
            <a:r>
              <a:rPr lang="en-US" b="1" dirty="0">
                <a:cs typeface="B Nazanin" panose="00000400000000000000" pitchFamily="2" charset="-78"/>
              </a:rPr>
              <a:t>IGI، </a:t>
            </a:r>
            <a:r>
              <a:rPr lang="fa-IR" b="1" dirty="0">
                <a:cs typeface="B Nazanin" panose="00000400000000000000" pitchFamily="2" charset="-78"/>
              </a:rPr>
              <a:t>امانوئل شارپنتیه و تیم‌هایشان، روشی برای تغییر کاربری سیستم ایمنی باکتریایی به نام </a:t>
            </a:r>
            <a:r>
              <a:rPr lang="en-US" b="1" dirty="0">
                <a:cs typeface="B Nazanin" panose="00000400000000000000" pitchFamily="2" charset="-78"/>
              </a:rPr>
              <a:t>CRISPR – </a:t>
            </a:r>
            <a:r>
              <a:rPr lang="fa-IR" b="1" dirty="0">
                <a:cs typeface="B Nazanin" panose="00000400000000000000" pitchFamily="2" charset="-78"/>
              </a:rPr>
              <a:t>مخفف عبارت </a:t>
            </a:r>
            <a:r>
              <a:rPr lang="en-US" b="1" dirty="0">
                <a:cs typeface="B Nazanin" panose="00000400000000000000" pitchFamily="2" charset="-78"/>
              </a:rPr>
              <a:t>Clustered Regularly Interspaced Short Palindromic Repeats – </a:t>
            </a:r>
            <a:r>
              <a:rPr lang="fa-IR" b="1" dirty="0">
                <a:cs typeface="B Nazanin" panose="00000400000000000000" pitchFamily="2" charset="-78"/>
              </a:rPr>
              <a:t>برای ایجاد شکاف در </a:t>
            </a:r>
            <a:r>
              <a:rPr lang="en-US" b="1" dirty="0">
                <a:cs typeface="B Nazanin" panose="00000400000000000000" pitchFamily="2" charset="-78"/>
              </a:rPr>
              <a:t>DNA </a:t>
            </a:r>
            <a:r>
              <a:rPr lang="fa-IR" b="1" dirty="0">
                <a:cs typeface="B Nazanin" panose="00000400000000000000" pitchFamily="2" charset="-78"/>
              </a:rPr>
              <a:t>در مکان‌های دقیق با استفاده از یک آنزیم مرتبط با </a:t>
            </a:r>
            <a:r>
              <a:rPr lang="en-US" b="1" dirty="0">
                <a:cs typeface="B Nazanin" panose="00000400000000000000" pitchFamily="2" charset="-78"/>
              </a:rPr>
              <a:t>CRISPR (</a:t>
            </a:r>
            <a:r>
              <a:rPr lang="fa-IR" b="1" dirty="0">
                <a:cs typeface="B Nazanin" panose="00000400000000000000" pitchFamily="2" charset="-78"/>
              </a:rPr>
              <a:t>پروتئین </a:t>
            </a:r>
            <a:r>
              <a:rPr lang="en-US" b="1" dirty="0">
                <a:cs typeface="B Nazanin" panose="00000400000000000000" pitchFamily="2" charset="-78"/>
              </a:rPr>
              <a:t>Cas9) </a:t>
            </a:r>
            <a:r>
              <a:rPr lang="fa-IR" b="1" dirty="0">
                <a:cs typeface="B Nazanin" panose="00000400000000000000" pitchFamily="2" charset="-78"/>
              </a:rPr>
              <a:t>مانند قیچی مولکولی برای برش </a:t>
            </a:r>
            <a:r>
              <a:rPr lang="en-US" b="1" dirty="0">
                <a:cs typeface="B Nazanin" panose="00000400000000000000" pitchFamily="2" charset="-78"/>
              </a:rPr>
              <a:t>DNA </a:t>
            </a:r>
            <a:r>
              <a:rPr lang="fa-IR" b="1" dirty="0">
                <a:cs typeface="B Nazanin" panose="00000400000000000000" pitchFamily="2" charset="-78"/>
              </a:rPr>
              <a:t>یافتند. اکنون دانشمندان می توانند قطعات جدیدی از </a:t>
            </a:r>
            <a:r>
              <a:rPr lang="en-US" b="1" dirty="0">
                <a:cs typeface="B Nazanin" panose="00000400000000000000" pitchFamily="2" charset="-78"/>
              </a:rPr>
              <a:t>DNA  </a:t>
            </a:r>
            <a:r>
              <a:rPr lang="fa-IR" b="1" dirty="0">
                <a:cs typeface="B Nazanin" panose="00000400000000000000" pitchFamily="2" charset="-78"/>
              </a:rPr>
              <a:t>را به ژنوم موجودات زنده در سلول اضافه کنند که به عنوان الگو در هنگام ترمیم شکستگی در </a:t>
            </a:r>
            <a:r>
              <a:rPr lang="en-US" b="1" dirty="0">
                <a:cs typeface="B Nazanin" panose="00000400000000000000" pitchFamily="2" charset="-78"/>
              </a:rPr>
              <a:t>DNA </a:t>
            </a:r>
            <a:r>
              <a:rPr lang="fa-IR" b="1" dirty="0">
                <a:cs typeface="B Nazanin" panose="00000400000000000000" pitchFamily="2" charset="-78"/>
              </a:rPr>
              <a:t>به کار برده شوند. به این ترتیب، دانشمندان می توانند یک جهش عامل بیماری را با یک توالی سالم جایگزین کنند یا تغییرات دیگری در ژنوم انجام دهند.</a:t>
            </a:r>
          </a:p>
        </p:txBody>
      </p:sp>
    </p:spTree>
    <p:extLst>
      <p:ext uri="{BB962C8B-B14F-4D97-AF65-F5344CB8AC3E}">
        <p14:creationId xmlns:p14="http://schemas.microsoft.com/office/powerpoint/2010/main" val="488599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F58988AA-47C5-4E46-E2D7-4D40D6D65388}"/>
              </a:ext>
            </a:extLst>
          </p:cNvPr>
          <p:cNvSpPr/>
          <p:nvPr/>
        </p:nvSpPr>
        <p:spPr>
          <a:xfrm>
            <a:off x="9550671" y="4392606"/>
            <a:ext cx="1656483" cy="1656483"/>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ویرایش ژن </a:t>
            </a:r>
            <a:r>
              <a:rPr lang="en-US" sz="2000" b="1" dirty="0">
                <a:solidFill>
                  <a:schemeClr val="accent1">
                    <a:lumMod val="50000"/>
                  </a:schemeClr>
                </a:solidFill>
                <a:latin typeface="Times New Roman" panose="02020603050405020304" pitchFamily="18" charset="0"/>
                <a:cs typeface="B Titr" panose="00000700000000000000" pitchFamily="2" charset="-78"/>
              </a:rPr>
              <a:t>CRISPR</a:t>
            </a:r>
          </a:p>
        </p:txBody>
      </p:sp>
      <p:sp>
        <p:nvSpPr>
          <p:cNvPr id="4" name="Rectangle 3"/>
          <p:cNvSpPr/>
          <p:nvPr/>
        </p:nvSpPr>
        <p:spPr>
          <a:xfrm>
            <a:off x="915867" y="1986863"/>
            <a:ext cx="4797961" cy="3268011"/>
          </a:xfrm>
          <a:prstGeom prst="rect">
            <a:avLst/>
          </a:prstGeom>
        </p:spPr>
        <p:txBody>
          <a:bodyPr wrap="square">
            <a:spAutoFit/>
          </a:bodyPr>
          <a:lstStyle/>
          <a:p>
            <a:pPr algn="justLow" rtl="1">
              <a:lnSpc>
                <a:spcPct val="300000"/>
              </a:lnSpc>
            </a:pPr>
            <a:r>
              <a:rPr lang="en-US" b="1" dirty="0">
                <a:latin typeface="Times New Roman" panose="02020603050405020304" pitchFamily="18" charset="0"/>
                <a:cs typeface="B Nazanin" panose="00000400000000000000" pitchFamily="2" charset="-78"/>
              </a:rPr>
              <a:t>DNA</a:t>
            </a:r>
            <a:r>
              <a:rPr lang="fa-IR" b="1" dirty="0">
                <a:latin typeface="Times New Roman" panose="02020603050405020304" pitchFamily="18" charset="0"/>
                <a:cs typeface="B Nazanin" panose="00000400000000000000" pitchFamily="2" charset="-78"/>
              </a:rPr>
              <a:t>  راهنمای زندگی روی زمین است.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ویژگی های اساسی یک موجود زنده را رمزگذاری می کند – نحوه زندگی، رشد و تولید مثل. تغییر توالی </a:t>
            </a:r>
            <a:r>
              <a:rPr lang="en-US" b="1" dirty="0">
                <a:latin typeface="Times New Roman" panose="02020603050405020304" pitchFamily="18" charset="0"/>
                <a:cs typeface="B Nazanin" panose="00000400000000000000" pitchFamily="2" charset="-78"/>
              </a:rPr>
              <a:t>DNA </a:t>
            </a:r>
            <a:r>
              <a:rPr lang="fa-IR" b="1" dirty="0">
                <a:latin typeface="Times New Roman" panose="02020603050405020304" pitchFamily="18" charset="0"/>
                <a:cs typeface="B Nazanin" panose="00000400000000000000" pitchFamily="2" charset="-78"/>
              </a:rPr>
              <a:t> در یک سلول زنده به عنوان ویرایش ژنوم یا ویرایش ژن شناخته می شود.</a:t>
            </a:r>
            <a:endParaRPr lang="en-US" b="1"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21056892">
            <a:off x="6936320" y="1339784"/>
            <a:ext cx="3812045" cy="4283067"/>
          </a:xfrm>
          <a:prstGeom prst="round2DiagRect">
            <a:avLst/>
          </a:prstGeom>
        </p:spPr>
      </p:pic>
    </p:spTree>
    <p:extLst>
      <p:ext uri="{BB962C8B-B14F-4D97-AF65-F5344CB8AC3E}">
        <p14:creationId xmlns:p14="http://schemas.microsoft.com/office/powerpoint/2010/main" val="1556272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EF47AF2C-8292-C2C5-D4C8-D6F31AA622D4}"/>
              </a:ext>
            </a:extLst>
          </p:cNvPr>
          <p:cNvSpPr/>
          <p:nvPr/>
        </p:nvSpPr>
        <p:spPr>
          <a:xfrm>
            <a:off x="1283363" y="2307666"/>
            <a:ext cx="2466098" cy="2466098"/>
          </a:xfrm>
          <a:prstGeom prst="ellipse">
            <a:avLst/>
          </a:prstGeom>
          <a:solidFill>
            <a:srgbClr val="C8D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553906" y="350306"/>
            <a:ext cx="5288437" cy="400110"/>
          </a:xfrm>
          <a:prstGeom prst="rect">
            <a:avLst/>
          </a:prstGeom>
        </p:spPr>
        <p:txBody>
          <a:bodyPr wrap="square">
            <a:spAutoFit/>
          </a:bodyPr>
          <a:lstStyle/>
          <a:p>
            <a:pPr algn="ctr" rtl="1"/>
            <a:r>
              <a:rPr lang="fa-IR" sz="2000" b="1" dirty="0">
                <a:solidFill>
                  <a:schemeClr val="accent1">
                    <a:lumMod val="50000"/>
                  </a:schemeClr>
                </a:solidFill>
                <a:latin typeface="Times New Roman" panose="02020603050405020304" pitchFamily="18" charset="0"/>
                <a:cs typeface="B Titr" panose="00000700000000000000" pitchFamily="2" charset="-78"/>
              </a:rPr>
              <a:t>ویرایش ژن </a:t>
            </a:r>
            <a:r>
              <a:rPr lang="en-US" sz="2000" b="1" dirty="0">
                <a:solidFill>
                  <a:schemeClr val="accent1">
                    <a:lumMod val="50000"/>
                  </a:schemeClr>
                </a:solidFill>
                <a:latin typeface="Times New Roman" panose="02020603050405020304" pitchFamily="18" charset="0"/>
                <a:cs typeface="B Titr" panose="00000700000000000000" pitchFamily="2" charset="-78"/>
              </a:rPr>
              <a:t>CRISPR</a:t>
            </a:r>
          </a:p>
        </p:txBody>
      </p:sp>
      <p:sp>
        <p:nvSpPr>
          <p:cNvPr id="4" name="Rectangle 3"/>
          <p:cNvSpPr/>
          <p:nvPr/>
        </p:nvSpPr>
        <p:spPr>
          <a:xfrm>
            <a:off x="5513696" y="1616101"/>
            <a:ext cx="6271355" cy="4247317"/>
          </a:xfrm>
          <a:prstGeom prst="rect">
            <a:avLst/>
          </a:prstGeom>
        </p:spPr>
        <p:txBody>
          <a:bodyPr wrap="square">
            <a:spAutoFit/>
          </a:bodyPr>
          <a:lstStyle/>
          <a:p>
            <a:pPr algn="justLow" rtl="1">
              <a:lnSpc>
                <a:spcPct val="300000"/>
              </a:lnSpc>
            </a:pPr>
            <a:r>
              <a:rPr lang="fa-IR" b="1" dirty="0">
                <a:cs typeface="B Nazanin" panose="00000400000000000000" pitchFamily="2" charset="-78"/>
              </a:rPr>
              <a:t>ویرایش ژن </a:t>
            </a:r>
            <a:r>
              <a:rPr lang="en-US" b="1" dirty="0">
                <a:cs typeface="B Nazanin" panose="00000400000000000000" pitchFamily="2" charset="-78"/>
              </a:rPr>
              <a:t>CRISPR </a:t>
            </a:r>
            <a:r>
              <a:rPr lang="fa-IR" b="1" dirty="0">
                <a:cs typeface="B Nazanin" panose="00000400000000000000" pitchFamily="2" charset="-78"/>
              </a:rPr>
              <a:t>تلفظ یک تکنیک مهندسی ژنتیک در زیست شناسی مولکولی است که توسط آن ژنوم موجودات زنده ممکن است اصلاح شوند. با فرستادن نوکلئاز </a:t>
            </a:r>
            <a:r>
              <a:rPr lang="en-US" b="1" dirty="0">
                <a:cs typeface="B Nazanin" panose="00000400000000000000" pitchFamily="2" charset="-78"/>
              </a:rPr>
              <a:t>Cas9 </a:t>
            </a:r>
            <a:r>
              <a:rPr lang="fa-IR" b="1" dirty="0">
                <a:cs typeface="B Nazanin" panose="00000400000000000000" pitchFamily="2" charset="-78"/>
              </a:rPr>
              <a:t>کمپلکس شده با یک </a:t>
            </a:r>
            <a:r>
              <a:rPr lang="en-US" b="1" dirty="0">
                <a:cs typeface="B Nazanin" panose="00000400000000000000" pitchFamily="2" charset="-78"/>
              </a:rPr>
              <a:t>RNA </a:t>
            </a:r>
            <a:r>
              <a:rPr lang="fa-IR" b="1" dirty="0">
                <a:cs typeface="B Nazanin" panose="00000400000000000000" pitchFamily="2" charset="-78"/>
              </a:rPr>
              <a:t>راهنمای سنتز شده (</a:t>
            </a:r>
            <a:r>
              <a:rPr lang="en-US" b="1" dirty="0" err="1">
                <a:cs typeface="B Nazanin" panose="00000400000000000000" pitchFamily="2" charset="-78"/>
              </a:rPr>
              <a:t>gRNA</a:t>
            </a:r>
            <a:r>
              <a:rPr lang="fa-IR" b="1" dirty="0">
                <a:cs typeface="B Nazanin" panose="00000400000000000000" pitchFamily="2" charset="-78"/>
              </a:rPr>
              <a:t> ) به داخل یک سلول، ژنوم سلول را می‌توان در محل مورد نظر برش داد و به ژن‌های موجود اجازه حذف دادو یا به ژن‌های جدید در داخل بدن اضافه کرد.</a:t>
            </a:r>
          </a:p>
        </p:txBody>
      </p:sp>
      <p:pic>
        <p:nvPicPr>
          <p:cNvPr id="3" name="Picture 2"/>
          <p:cNvPicPr>
            <a:picLocks noChangeAspect="1"/>
          </p:cNvPicPr>
          <p:nvPr/>
        </p:nvPicPr>
        <p:blipFill>
          <a:blip r:embed="rId2"/>
          <a:stretch>
            <a:fillRect/>
          </a:stretch>
        </p:blipFill>
        <p:spPr>
          <a:xfrm rot="467571">
            <a:off x="550971" y="1252766"/>
            <a:ext cx="4637962" cy="2409566"/>
          </a:xfrm>
          <a:prstGeom prst="round2Diag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433201">
            <a:off x="544285" y="3954423"/>
            <a:ext cx="3566074" cy="2377383"/>
          </a:xfrm>
          <a:prstGeom prst="round2DiagRect">
            <a:avLst/>
          </a:prstGeom>
        </p:spPr>
      </p:pic>
    </p:spTree>
    <p:extLst>
      <p:ext uri="{BB962C8B-B14F-4D97-AF65-F5344CB8AC3E}">
        <p14:creationId xmlns:p14="http://schemas.microsoft.com/office/powerpoint/2010/main" val="16837179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636</TotalTime>
  <Words>2986</Words>
  <Application>Microsoft Office PowerPoint</Application>
  <PresentationFormat>Widescreen</PresentationFormat>
  <Paragraphs>118</Paragraphs>
  <Slides>42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46</cp:revision>
  <dcterms:created xsi:type="dcterms:W3CDTF">2024-06-03T08:43:32Z</dcterms:created>
  <dcterms:modified xsi:type="dcterms:W3CDTF">2024-06-13T10:18:39Z</dcterms:modified>
</cp:coreProperties>
</file>