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7"/>
  </p:handoutMasterIdLst>
  <p:sldIdLst>
    <p:sldId id="289"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91" r:id="rId33"/>
    <p:sldId id="290" r:id="rId34"/>
    <p:sldId id="292" r:id="rId35"/>
    <p:sldId id="288"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9866"/>
    <a:srgbClr val="80513C"/>
    <a:srgbClr val="B968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0AC9ACB-ED21-4A8F-A64C-DD4287AD9F87}" type="datetimeFigureOut">
              <a:rPr lang="en-US" smtClean="0"/>
              <a:t>6/15/2024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B5715F6-63AC-4BDB-90B8-30ED5251389A}" type="slidenum">
              <a:rPr lang="en-US" smtClean="0"/>
              <a:t>‹#›</a:t>
            </a:fld>
            <a:endParaRPr lang="en-US"/>
          </a:p>
        </p:txBody>
      </p:sp>
    </p:spTree>
    <p:extLst>
      <p:ext uri="{BB962C8B-B14F-4D97-AF65-F5344CB8AC3E}">
        <p14:creationId xmlns:p14="http://schemas.microsoft.com/office/powerpoint/2010/main" val="360100016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FF1D3D-7840-C3D0-A140-FE8AF14D2316}"/>
              </a:ext>
            </a:extLst>
          </p:cNvPr>
          <p:cNvSpPr/>
          <p:nvPr userDrawn="1"/>
        </p:nvSpPr>
        <p:spPr>
          <a:xfrm>
            <a:off x="12090400" y="3390900"/>
            <a:ext cx="127000" cy="3467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3E23D4A-F49D-4517-271A-2F62D6D9D23C}"/>
              </a:ext>
            </a:extLst>
          </p:cNvPr>
          <p:cNvSpPr/>
          <p:nvPr userDrawn="1"/>
        </p:nvSpPr>
        <p:spPr>
          <a:xfrm>
            <a:off x="0" y="0"/>
            <a:ext cx="12192000" cy="114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D210D31-359C-6DF1-505F-0FF8D5129FC1}"/>
              </a:ext>
            </a:extLst>
          </p:cNvPr>
          <p:cNvPicPr>
            <a:picLocks noChangeAspect="1"/>
          </p:cNvPicPr>
          <p:nvPr userDrawn="1"/>
        </p:nvPicPr>
        <p:blipFill>
          <a:blip r:embed="rId2"/>
          <a:stretch>
            <a:fillRect/>
          </a:stretch>
        </p:blipFill>
        <p:spPr>
          <a:xfrm>
            <a:off x="7109536" y="350497"/>
            <a:ext cx="4980864" cy="518205"/>
          </a:xfrm>
          <a:prstGeom prst="rect">
            <a:avLst/>
          </a:prstGeom>
        </p:spPr>
      </p:pic>
      <p:sp>
        <p:nvSpPr>
          <p:cNvPr id="5" name="Rectangle 4">
            <a:extLst>
              <a:ext uri="{FF2B5EF4-FFF2-40B4-BE49-F238E27FC236}">
                <a16:creationId xmlns:a16="http://schemas.microsoft.com/office/drawing/2014/main" id="{FBBC26C6-6A1D-FBA8-19A1-4B6A3F922E94}"/>
              </a:ext>
            </a:extLst>
          </p:cNvPr>
          <p:cNvSpPr/>
          <p:nvPr userDrawn="1"/>
        </p:nvSpPr>
        <p:spPr>
          <a:xfrm>
            <a:off x="0" y="6756400"/>
            <a:ext cx="12103100" cy="114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2712A95-4F70-1CCB-2067-91F522E9CFB7}"/>
              </a:ext>
            </a:extLst>
          </p:cNvPr>
          <p:cNvSpPr/>
          <p:nvPr userDrawn="1"/>
        </p:nvSpPr>
        <p:spPr>
          <a:xfrm>
            <a:off x="0" y="0"/>
            <a:ext cx="114299" cy="34575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698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2C991AC4-DB86-42D9-3C9D-0586CE03A830}"/>
              </a:ext>
            </a:extLst>
          </p:cNvPr>
          <p:cNvSpPr>
            <a:spLocks noGrp="1"/>
          </p:cNvSpPr>
          <p:nvPr>
            <p:ph type="pic" sz="quarter" idx="10"/>
          </p:nvPr>
        </p:nvSpPr>
        <p:spPr>
          <a:xfrm>
            <a:off x="337351" y="364251"/>
            <a:ext cx="6887174" cy="6129498"/>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32060562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2228784"/>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https://www.shora-gc.ir/" TargetMode="External"/><Relationship Id="rId2" Type="http://schemas.openxmlformats.org/officeDocument/2006/relationships/hyperlink" Target="https://fa.wikishia.net/" TargetMode="External"/><Relationship Id="rId1" Type="http://schemas.openxmlformats.org/officeDocument/2006/relationships/slideLayout" Target="../slideLayouts/slideLayout1.xml"/><Relationship Id="rId4" Type="http://schemas.openxmlformats.org/officeDocument/2006/relationships/hyperlink" Target="https://fa.wikifeqh.ir/"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1449C351-BB7D-F764-6596-E53D910F320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558" r="12558"/>
          <a:stretch>
            <a:fillRect/>
          </a:stretch>
        </p:blipFill>
        <p:spPr/>
      </p:pic>
      <p:grpSp>
        <p:nvGrpSpPr>
          <p:cNvPr id="5" name="Group 4">
            <a:extLst>
              <a:ext uri="{FF2B5EF4-FFF2-40B4-BE49-F238E27FC236}">
                <a16:creationId xmlns:a16="http://schemas.microsoft.com/office/drawing/2014/main" id="{541C365C-5872-8C40-FE22-53135973AC38}"/>
              </a:ext>
            </a:extLst>
          </p:cNvPr>
          <p:cNvGrpSpPr/>
          <p:nvPr/>
        </p:nvGrpSpPr>
        <p:grpSpPr>
          <a:xfrm>
            <a:off x="8811848" y="553397"/>
            <a:ext cx="1540005" cy="1540005"/>
            <a:chOff x="3311371" y="2423604"/>
            <a:chExt cx="1509204" cy="1509204"/>
          </a:xfrm>
        </p:grpSpPr>
        <p:sp>
          <p:nvSpPr>
            <p:cNvPr id="6" name="Oval 5">
              <a:extLst>
                <a:ext uri="{FF2B5EF4-FFF2-40B4-BE49-F238E27FC236}">
                  <a16:creationId xmlns:a16="http://schemas.microsoft.com/office/drawing/2014/main" id="{E9288123-B4B7-B991-4F53-DB3FA2205900}"/>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6BBB8E62-2A8A-474C-EB77-618BABEE5CC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8" name="Rectangle 7">
            <a:extLst>
              <a:ext uri="{FF2B5EF4-FFF2-40B4-BE49-F238E27FC236}">
                <a16:creationId xmlns:a16="http://schemas.microsoft.com/office/drawing/2014/main" id="{D080E182-84E0-AC2A-CD77-FDD0FAB1CDC3}"/>
              </a:ext>
            </a:extLst>
          </p:cNvPr>
          <p:cNvSpPr/>
          <p:nvPr/>
        </p:nvSpPr>
        <p:spPr>
          <a:xfrm>
            <a:off x="7224525" y="2051418"/>
            <a:ext cx="4714650" cy="3631763"/>
          </a:xfrm>
          <a:prstGeom prst="rect">
            <a:avLst/>
          </a:prstGeom>
        </p:spPr>
        <p:txBody>
          <a:bodyPr wrap="square">
            <a:spAutoFit/>
          </a:bodyPr>
          <a:lstStyle/>
          <a:p>
            <a:pPr algn="ctr" rtl="1">
              <a:lnSpc>
                <a:spcPct val="300000"/>
              </a:lnSpc>
            </a:pPr>
            <a:r>
              <a:rPr lang="fa-IR" sz="2000" dirty="0">
                <a:latin typeface="Vazir" panose="020B0603030804020204" pitchFamily="34" charset="-78"/>
                <a:cs typeface="Vazir" panose="020B0603030804020204" pitchFamily="34" charset="-78"/>
              </a:rPr>
              <a:t> </a:t>
            </a:r>
            <a:r>
              <a:rPr lang="fa-IR" sz="2000" b="1" dirty="0">
                <a:latin typeface="Vazir" panose="020B0603030804020204" pitchFamily="34" charset="-78"/>
                <a:cs typeface="Vazir" panose="020B0603030804020204" pitchFamily="34" charset="-78"/>
              </a:rPr>
              <a:t>پاورپوینت شورای نگهبان</a:t>
            </a:r>
            <a:endParaRPr lang="en-US" sz="2000" b="1" dirty="0">
              <a:latin typeface="Vazir" panose="020B0603030804020204" pitchFamily="34" charset="-78"/>
              <a:cs typeface="Vazir" panose="020B0603030804020204" pitchFamily="34" charset="-78"/>
            </a:endParaRPr>
          </a:p>
          <a:p>
            <a:pPr algn="ctr" rtl="1">
              <a:lnSpc>
                <a:spcPct val="300000"/>
              </a:lnSpc>
            </a:pPr>
            <a:r>
              <a:rPr lang="fa-IR" sz="2000" dirty="0">
                <a:latin typeface="Vazir" panose="020B0603030804020204" pitchFamily="34" charset="-78"/>
                <a:cs typeface="Vazir" panose="020B0603030804020204" pitchFamily="34" charset="-78"/>
              </a:rPr>
              <a:t>نام پژوهشگر: محمد جواد عزیزپناه   </a:t>
            </a:r>
            <a:endParaRPr lang="en-US" sz="2000" dirty="0">
              <a:latin typeface="Vazir" panose="020B0603030804020204" pitchFamily="34" charset="-78"/>
              <a:cs typeface="Vazir" panose="020B0603030804020204" pitchFamily="34" charset="-78"/>
            </a:endParaRPr>
          </a:p>
          <a:p>
            <a:pPr algn="ctr" rtl="1">
              <a:lnSpc>
                <a:spcPct val="300000"/>
              </a:lnSpc>
            </a:pPr>
            <a:r>
              <a:rPr lang="fa-IR" sz="2000" dirty="0">
                <a:latin typeface="Vazir" panose="020B0603030804020204" pitchFamily="34" charset="-78"/>
                <a:cs typeface="Vazir" panose="020B0603030804020204" pitchFamily="34" charset="-78"/>
              </a:rPr>
              <a:t>استاد راهنما: علیرضا عزیزی </a:t>
            </a:r>
          </a:p>
          <a:p>
            <a:pPr algn="ctr" rtl="1">
              <a:lnSpc>
                <a:spcPct val="300000"/>
              </a:lnSpc>
            </a:pPr>
            <a:r>
              <a:rPr lang="fa-IR" sz="2000" dirty="0">
                <a:latin typeface="Vazir" panose="020B0603030804020204" pitchFamily="34" charset="-78"/>
                <a:cs typeface="Vazir" panose="020B0603030804020204" pitchFamily="34" charset="-78"/>
              </a:rPr>
              <a:t>تاریخ ارائه:</a:t>
            </a:r>
            <a:r>
              <a:rPr lang="en-US" sz="2000" dirty="0">
                <a:latin typeface="Vazir" panose="020B0603030804020204" pitchFamily="34" charset="-78"/>
                <a:cs typeface="Vazir" panose="020B0603030804020204" pitchFamily="34" charset="-78"/>
              </a:rPr>
              <a:t> </a:t>
            </a:r>
            <a:r>
              <a:rPr lang="fa-IR" sz="2000" dirty="0">
                <a:latin typeface="Vazir" panose="020B0603030804020204" pitchFamily="34" charset="-78"/>
                <a:cs typeface="Vazir" panose="020B0603030804020204" pitchFamily="34" charset="-78"/>
              </a:rPr>
              <a:t> تابستان ..........</a:t>
            </a:r>
          </a:p>
        </p:txBody>
      </p:sp>
    </p:spTree>
    <p:extLst>
      <p:ext uri="{BB962C8B-B14F-4D97-AF65-F5344CB8AC3E}">
        <p14:creationId xmlns:p14="http://schemas.microsoft.com/office/powerpoint/2010/main" val="29671433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9892" y="2383906"/>
            <a:ext cx="4881349" cy="2308324"/>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طبق این دیدگاه، قانون‌گذاری حق حاکم اسلامی است و قوانین با تنفیذ و نظارت او مشروعیت می‌یابند؛ اما او با توجه به گستردگی وظایف و اختیاراتش، شورای نگهبان را به عنوان وکیل و نایب خود منصوب می‌کند</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7478623" y="378304"/>
            <a:ext cx="4358887" cy="487506"/>
          </a:xfrm>
          <a:prstGeom prst="rect">
            <a:avLst/>
          </a:prstGeom>
        </p:spPr>
        <p:txBody>
          <a:bodyPr wrap="squar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وکیل و نایب منصوب از سوی رهبر: </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pic>
        <p:nvPicPr>
          <p:cNvPr id="4" name="Picture 3"/>
          <p:cNvPicPr>
            <a:picLocks noChangeAspect="1"/>
          </p:cNvPicPr>
          <p:nvPr/>
        </p:nvPicPr>
        <p:blipFill rotWithShape="1">
          <a:blip r:embed="rId2"/>
          <a:srcRect l="24268" r="5522"/>
          <a:stretch/>
        </p:blipFill>
        <p:spPr>
          <a:xfrm rot="415986">
            <a:off x="6811454" y="1416691"/>
            <a:ext cx="4640238" cy="4601644"/>
          </a:xfrm>
          <a:prstGeom prst="roundRect">
            <a:avLst/>
          </a:prstGeom>
        </p:spPr>
      </p:pic>
      <p:sp>
        <p:nvSpPr>
          <p:cNvPr id="5" name="Rectangle 4"/>
          <p:cNvSpPr/>
          <p:nvPr/>
        </p:nvSpPr>
        <p:spPr>
          <a:xfrm>
            <a:off x="6309167" y="2891822"/>
            <a:ext cx="354841" cy="354842"/>
          </a:xfrm>
          <a:prstGeom prst="rect">
            <a:avLst/>
          </a:prstGeom>
          <a:solidFill>
            <a:srgbClr val="8051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884627" y="2324789"/>
            <a:ext cx="368489" cy="354842"/>
          </a:xfrm>
          <a:prstGeom prst="rect">
            <a:avLst/>
          </a:prstGeom>
          <a:solidFill>
            <a:srgbClr val="B968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882184" y="3546164"/>
            <a:ext cx="386040" cy="342698"/>
          </a:xfrm>
          <a:prstGeom prst="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189020" y="4290433"/>
            <a:ext cx="361666" cy="36589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02323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6496334" y="2430855"/>
            <a:ext cx="3589361" cy="158475"/>
          </a:xfrm>
          <a:prstGeom prst="rect">
            <a:avLst/>
          </a:prstGeom>
        </p:spPr>
      </p:pic>
      <p:pic>
        <p:nvPicPr>
          <p:cNvPr id="12" name="Picture 11"/>
          <p:cNvPicPr>
            <a:picLocks noChangeAspect="1"/>
          </p:cNvPicPr>
          <p:nvPr/>
        </p:nvPicPr>
        <p:blipFill>
          <a:blip r:embed="rId3"/>
          <a:stretch>
            <a:fillRect/>
          </a:stretch>
        </p:blipFill>
        <p:spPr>
          <a:xfrm>
            <a:off x="7307938" y="5750467"/>
            <a:ext cx="3629438" cy="570802"/>
          </a:xfrm>
          <a:prstGeom prst="rect">
            <a:avLst/>
          </a:prstGeom>
        </p:spPr>
      </p:pic>
      <p:sp>
        <p:nvSpPr>
          <p:cNvPr id="10" name="Round Diagonal Corner Rectangle 9"/>
          <p:cNvSpPr/>
          <p:nvPr/>
        </p:nvSpPr>
        <p:spPr>
          <a:xfrm>
            <a:off x="1342313" y="2947916"/>
            <a:ext cx="2052922" cy="322945"/>
          </a:xfrm>
          <a:prstGeom prst="round2Diag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 Diagonal Corner Rectangle 8"/>
          <p:cNvSpPr/>
          <p:nvPr/>
        </p:nvSpPr>
        <p:spPr>
          <a:xfrm>
            <a:off x="2876226" y="6437990"/>
            <a:ext cx="2426244" cy="143985"/>
          </a:xfrm>
          <a:prstGeom prst="round2Diag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34519" y="1123136"/>
            <a:ext cx="8735059" cy="1131079"/>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براساس این دیدگاه،‌ نظارت شورای نگهبان،‌ استقلالی است نه نیابتی</a:t>
            </a:r>
            <a:r>
              <a:rPr lang="ar-SA" dirty="0">
                <a:latin typeface="Vazir" panose="020B0603030804020204" pitchFamily="34" charset="-78"/>
                <a:ea typeface="Calibri" panose="020F0502020204030204" pitchFamily="34" charset="0"/>
                <a:cs typeface="Vazir" panose="020B0603030804020204" pitchFamily="34" charset="-78"/>
              </a:rPr>
              <a:t>.</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شرایط فقاهت و آگاهی از مقتضیات زمان و مسائل روز از جمله شواهد درستی این دیدگاه شمرده شده است</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7128188" y="368876"/>
            <a:ext cx="4841390"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کارشناس و خبره منصوب از سوی رهبر</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pic>
        <p:nvPicPr>
          <p:cNvPr id="5" name="Picture 4"/>
          <p:cNvPicPr>
            <a:picLocks noChangeAspect="1"/>
          </p:cNvPicPr>
          <p:nvPr/>
        </p:nvPicPr>
        <p:blipFill rotWithShape="1">
          <a:blip r:embed="rId4"/>
          <a:srcRect b="4838"/>
          <a:stretch/>
        </p:blipFill>
        <p:spPr>
          <a:xfrm>
            <a:off x="745792" y="3169186"/>
            <a:ext cx="4977453" cy="3299854"/>
          </a:xfrm>
          <a:prstGeom prst="roundRect">
            <a:avLst/>
          </a:prstGeom>
        </p:spPr>
      </p:pic>
      <p:pic>
        <p:nvPicPr>
          <p:cNvPr id="6" name="Picture 5"/>
          <p:cNvPicPr>
            <a:picLocks noChangeAspect="1"/>
          </p:cNvPicPr>
          <p:nvPr/>
        </p:nvPicPr>
        <p:blipFill rotWithShape="1">
          <a:blip r:embed="rId5"/>
          <a:srcRect b="5079"/>
          <a:stretch/>
        </p:blipFill>
        <p:spPr>
          <a:xfrm>
            <a:off x="5880053" y="2589330"/>
            <a:ext cx="5611752" cy="3548419"/>
          </a:xfrm>
          <a:prstGeom prst="roundRect">
            <a:avLst/>
          </a:prstGeom>
        </p:spPr>
      </p:pic>
    </p:spTree>
    <p:extLst>
      <p:ext uri="{BB962C8B-B14F-4D97-AF65-F5344CB8AC3E}">
        <p14:creationId xmlns:p14="http://schemas.microsoft.com/office/powerpoint/2010/main" val="811066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Alternate Process 5"/>
          <p:cNvSpPr/>
          <p:nvPr/>
        </p:nvSpPr>
        <p:spPr>
          <a:xfrm rot="20857468">
            <a:off x="4026091" y="3045044"/>
            <a:ext cx="3753134" cy="3207224"/>
          </a:xfrm>
          <a:prstGeom prst="flowChartAlternateProcess">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743200" y="1221896"/>
            <a:ext cx="9130353" cy="1131079"/>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براساس دو دیدگاه نخست، در صورت بروز اختلاف میان فقها</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در یک مسئله، فتوای رهبری معیار خواهد بود و طبق دیدگاه سوم، نظر کارشناسی فقهای شورا به عنوان خبرگان فقهی مقدم خواهد شد</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3" name="Picture 2"/>
          <p:cNvPicPr>
            <a:picLocks noChangeAspect="1"/>
          </p:cNvPicPr>
          <p:nvPr/>
        </p:nvPicPr>
        <p:blipFill>
          <a:blip r:embed="rId2"/>
          <a:stretch>
            <a:fillRect/>
          </a:stretch>
        </p:blipFill>
        <p:spPr>
          <a:xfrm rot="21140193">
            <a:off x="6503990" y="2977330"/>
            <a:ext cx="4595742" cy="2838862"/>
          </a:xfrm>
          <a:prstGeom prst="roundRect">
            <a:avLst/>
          </a:prstGeom>
        </p:spPr>
      </p:pic>
      <p:pic>
        <p:nvPicPr>
          <p:cNvPr id="4" name="Picture 3"/>
          <p:cNvPicPr>
            <a:picLocks noChangeAspect="1"/>
          </p:cNvPicPr>
          <p:nvPr/>
        </p:nvPicPr>
        <p:blipFill>
          <a:blip r:embed="rId3"/>
          <a:stretch>
            <a:fillRect/>
          </a:stretch>
        </p:blipFill>
        <p:spPr>
          <a:xfrm rot="21162747">
            <a:off x="1146917" y="2949014"/>
            <a:ext cx="4912186" cy="3274790"/>
          </a:xfrm>
          <a:prstGeom prst="roundRect">
            <a:avLst/>
          </a:prstGeom>
        </p:spPr>
      </p:pic>
      <p:sp>
        <p:nvSpPr>
          <p:cNvPr id="5" name="Rectangle 4">
            <a:extLst>
              <a:ext uri="{FF2B5EF4-FFF2-40B4-BE49-F238E27FC236}">
                <a16:creationId xmlns:a16="http://schemas.microsoft.com/office/drawing/2014/main" id="{DB956E62-D37E-2BD4-43DD-50EDE98CB6F9}"/>
              </a:ext>
            </a:extLst>
          </p:cNvPr>
          <p:cNvSpPr/>
          <p:nvPr/>
        </p:nvSpPr>
        <p:spPr>
          <a:xfrm>
            <a:off x="7128188" y="368876"/>
            <a:ext cx="4841390"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کارشناس و خبره منصوب از سوی رهبر</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Tree>
    <p:extLst>
      <p:ext uri="{BB962C8B-B14F-4D97-AF65-F5344CB8AC3E}">
        <p14:creationId xmlns:p14="http://schemas.microsoft.com/office/powerpoint/2010/main" val="4261078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rot="10800000" flipH="1">
            <a:off x="1981231" y="3148278"/>
            <a:ext cx="4938564" cy="3402647"/>
          </a:xfrm>
          <a:prstGeom prst="rect">
            <a:avLst/>
          </a:prstGeom>
        </p:spPr>
      </p:pic>
      <p:pic>
        <p:nvPicPr>
          <p:cNvPr id="7" name="Picture 6"/>
          <p:cNvPicPr>
            <a:picLocks noChangeAspect="1"/>
          </p:cNvPicPr>
          <p:nvPr/>
        </p:nvPicPr>
        <p:blipFill>
          <a:blip r:embed="rId2"/>
          <a:stretch>
            <a:fillRect/>
          </a:stretch>
        </p:blipFill>
        <p:spPr>
          <a:xfrm>
            <a:off x="5135724" y="3148279"/>
            <a:ext cx="4938565" cy="3402647"/>
          </a:xfrm>
          <a:prstGeom prst="rect">
            <a:avLst/>
          </a:prstGeom>
        </p:spPr>
      </p:pic>
      <p:sp>
        <p:nvSpPr>
          <p:cNvPr id="2" name="Rectangle 1"/>
          <p:cNvSpPr/>
          <p:nvPr/>
        </p:nvSpPr>
        <p:spPr>
          <a:xfrm>
            <a:off x="10256802" y="390553"/>
            <a:ext cx="1684989" cy="487506"/>
          </a:xfrm>
          <a:prstGeom prst="rect">
            <a:avLst/>
          </a:prstGeom>
        </p:spPr>
        <p:txBody>
          <a:bodyPr wrap="squar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وظایف</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
        <p:nvSpPr>
          <p:cNvPr id="4" name="Rectangle 3"/>
          <p:cNvSpPr/>
          <p:nvPr/>
        </p:nvSpPr>
        <p:spPr>
          <a:xfrm>
            <a:off x="764275" y="1060845"/>
            <a:ext cx="11177516" cy="1131079"/>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شورای نگهبان، براساس قانون اساسی جمهوری اسلامی ایران، وظایف و مسئولیت‌های متعددی دارد که برخی از آنها برعهده همه اعضا و بعضی تنها برعهده فقهای این شورا است</a:t>
            </a:r>
            <a:r>
              <a:rPr lang="ar-SA" dirty="0">
                <a:latin typeface="Vazir" panose="020B0603030804020204" pitchFamily="34" charset="-78"/>
                <a:ea typeface="Calibri" panose="020F0502020204030204" pitchFamily="34" charset="0"/>
                <a:cs typeface="Vazir" panose="020B0603030804020204" pitchFamily="34" charset="-78"/>
              </a:rPr>
              <a:t>.</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وظایف این شورا که در اصل ۹۱ تا ۹۹ قانون اساسی آمده،</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عبارتند از</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3" name="Picture 2"/>
          <p:cNvPicPr>
            <a:picLocks noChangeAspect="1"/>
          </p:cNvPicPr>
          <p:nvPr/>
        </p:nvPicPr>
        <p:blipFill rotWithShape="1">
          <a:blip r:embed="rId3"/>
          <a:srcRect t="9034" b="12250"/>
          <a:stretch/>
        </p:blipFill>
        <p:spPr>
          <a:xfrm>
            <a:off x="2217760" y="2374710"/>
            <a:ext cx="7620000" cy="4176216"/>
          </a:xfrm>
          <a:prstGeom prst="roundRect">
            <a:avLst/>
          </a:prstGeom>
        </p:spPr>
      </p:pic>
    </p:spTree>
    <p:extLst>
      <p:ext uri="{BB962C8B-B14F-4D97-AF65-F5344CB8AC3E}">
        <p14:creationId xmlns:p14="http://schemas.microsoft.com/office/powerpoint/2010/main" val="11893471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flipH="1">
            <a:off x="5000174" y="3125548"/>
            <a:ext cx="992583" cy="2715904"/>
          </a:xfrm>
          <a:prstGeom prst="rect">
            <a:avLst/>
          </a:prstGeom>
        </p:spPr>
      </p:pic>
      <p:sp>
        <p:nvSpPr>
          <p:cNvPr id="7" name="Round Same Side Corner Rectangle 6"/>
          <p:cNvSpPr/>
          <p:nvPr/>
        </p:nvSpPr>
        <p:spPr>
          <a:xfrm rot="16200000">
            <a:off x="-518615" y="3951112"/>
            <a:ext cx="2715904" cy="996286"/>
          </a:xfrm>
          <a:prstGeom prst="round2Same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305267" y="3572092"/>
            <a:ext cx="5336274" cy="1685077"/>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در راستای این مسئولیت شورا، «مجمع مشورتی فقهی» جهت ارائه نظرات مشورتی به شورای نگهبان و یاری در بررسی مسائل فقهی در سال ۱۳۸۰ش تأسیس شد</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8194890" y="378304"/>
            <a:ext cx="3843139" cy="487506"/>
          </a:xfrm>
          <a:prstGeom prst="rect">
            <a:avLst/>
          </a:prstGeom>
        </p:spPr>
        <p:txBody>
          <a:bodyPr wrap="squar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1- انطباق قوانین با شرع</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
        <p:nvSpPr>
          <p:cNvPr id="4" name="Rectangle 3"/>
          <p:cNvSpPr/>
          <p:nvPr/>
        </p:nvSpPr>
        <p:spPr>
          <a:xfrm>
            <a:off x="450377" y="1242038"/>
            <a:ext cx="11423176" cy="1754326"/>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براساس اصل چهارم قانون اساسی، تمام قوانین و مقررات مدنی، جزایی، مالی، اقتصادی، فرهنگی، نظامی، سیاسی و... باید براساس موازین اسلامی باشد و تشخیص آن برعهده شورای نگهبان است</a:t>
            </a:r>
            <a:r>
              <a:rPr lang="ar-SA" dirty="0">
                <a:latin typeface="Vazir" panose="020B0603030804020204" pitchFamily="34" charset="-78"/>
                <a:ea typeface="Calibri" panose="020F0502020204030204" pitchFamily="34" charset="0"/>
                <a:cs typeface="Vazir" panose="020B0603030804020204" pitchFamily="34" charset="-78"/>
              </a:rPr>
              <a:t>.</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در اصل ۹۶ آمده است عدم مغایرت مصوبات مجلس با احکام اسلام توسط اکثریت فقهای شورای نگهبان مشخص می‌شود</a:t>
            </a:r>
            <a:r>
              <a:rPr lang="ar-SA" dirty="0">
                <a:latin typeface="Vazir" panose="020B0603030804020204" pitchFamily="34" charset="-78"/>
                <a:ea typeface="Calibri" panose="020F0502020204030204" pitchFamily="34" charset="0"/>
                <a:cs typeface="Vazir" panose="020B0603030804020204" pitchFamily="34" charset="-78"/>
              </a:rPr>
              <a:t>.</a:t>
            </a:r>
            <a:endParaRPr lang="fa-IR" dirty="0">
              <a:latin typeface="Vazir" panose="020B0603030804020204" pitchFamily="34" charset="-78"/>
              <a:ea typeface="Calibri" panose="020F0502020204030204" pitchFamily="34" charset="0"/>
              <a:cs typeface="Vazir" panose="020B0603030804020204" pitchFamily="34" charset="-78"/>
            </a:endParaRPr>
          </a:p>
        </p:txBody>
      </p:sp>
      <p:pic>
        <p:nvPicPr>
          <p:cNvPr id="5" name="Picture 4"/>
          <p:cNvPicPr>
            <a:picLocks noChangeAspect="1"/>
          </p:cNvPicPr>
          <p:nvPr/>
        </p:nvPicPr>
        <p:blipFill>
          <a:blip r:embed="rId3"/>
          <a:stretch>
            <a:fillRect/>
          </a:stretch>
        </p:blipFill>
        <p:spPr>
          <a:xfrm>
            <a:off x="588705" y="2708828"/>
            <a:ext cx="5160244" cy="3440162"/>
          </a:xfrm>
          <a:prstGeom prst="roundRect">
            <a:avLst/>
          </a:prstGeom>
        </p:spPr>
      </p:pic>
      <p:sp>
        <p:nvSpPr>
          <p:cNvPr id="9" name="Rectangle 8"/>
          <p:cNvSpPr/>
          <p:nvPr/>
        </p:nvSpPr>
        <p:spPr>
          <a:xfrm>
            <a:off x="6960358" y="2996364"/>
            <a:ext cx="3193576" cy="26545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518427" y="3382618"/>
            <a:ext cx="2292824" cy="1995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63034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95833" y="1255686"/>
            <a:ext cx="5923127" cy="5078313"/>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براساس اصل ۹۶ قانون اساسی، تشخیص عدم مغایرت مصوبات مجلس شورای اسلامی با قانون اساسی برعهده اعضای شورای نگهبان است</a:t>
            </a:r>
            <a:r>
              <a:rPr lang="ar-SA" dirty="0">
                <a:latin typeface="Vazir" panose="020B0603030804020204" pitchFamily="34" charset="-78"/>
                <a:ea typeface="Calibri" panose="020F0502020204030204" pitchFamily="34" charset="0"/>
                <a:cs typeface="Vazir" panose="020B0603030804020204" pitchFamily="34" charset="-78"/>
              </a:rPr>
              <a:t>.</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در صورتی که شورا مصوبات مجلس را مغایر با قانون اساسی تشخیص دهد، آن را برای تجدیدنظر و اصلاح به مجلس بازمی‌گرداند و اگر مجلس و شورا در مصوبه‌ای اختلاف کردند، مصوبه به مجمع تشخیص مصلحت نظام</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فرستاده می‌شود</a:t>
            </a:r>
            <a:r>
              <a:rPr lang="ar-SA"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همچنین تشخیص عدم مغایرت مصوبات و قوانین دولتی با شرع برعهده شواری نگهبان است</a:t>
            </a:r>
            <a:r>
              <a:rPr lang="ar-SA" dirty="0">
                <a:latin typeface="Vazir" panose="020B0603030804020204" pitchFamily="34" charset="-78"/>
                <a:ea typeface="Calibri" panose="020F0502020204030204" pitchFamily="34" charset="0"/>
                <a:cs typeface="Vazir" panose="020B0603030804020204" pitchFamily="34" charset="-78"/>
              </a:rPr>
              <a:t>.</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گفته شده نظارت بر عدم مغایرت مصوبات شوراهای اسلامی باشرع نیز برعهده شورا است</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304225" y="1221505"/>
            <a:ext cx="5465930" cy="3643953"/>
          </a:xfrm>
          <a:prstGeom prst="roundRect">
            <a:avLst/>
          </a:prstGeom>
        </p:spPr>
      </p:pic>
      <p:sp>
        <p:nvSpPr>
          <p:cNvPr id="5" name="Rectangle 4"/>
          <p:cNvSpPr/>
          <p:nvPr/>
        </p:nvSpPr>
        <p:spPr>
          <a:xfrm>
            <a:off x="7786664" y="384137"/>
            <a:ext cx="4264309"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2- انطباق قوانین با قانون اساسی</a:t>
            </a:r>
            <a:r>
              <a:rPr lang="en-US" sz="2400" b="1" dirty="0">
                <a:latin typeface="Vazir" panose="020B0603030804020204" pitchFamily="34" charset="-78"/>
                <a:ea typeface="Calibri" panose="020F0502020204030204" pitchFamily="34" charset="0"/>
                <a:cs typeface="Vazir" panose="020B0603030804020204" pitchFamily="34" charset="-78"/>
              </a:rPr>
              <a:t>: </a:t>
            </a:r>
          </a:p>
        </p:txBody>
      </p:sp>
      <p:sp>
        <p:nvSpPr>
          <p:cNvPr id="6" name="Rectangle 5"/>
          <p:cNvSpPr/>
          <p:nvPr/>
        </p:nvSpPr>
        <p:spPr>
          <a:xfrm>
            <a:off x="1617823" y="5155908"/>
            <a:ext cx="2838735" cy="26228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327809" y="5629344"/>
            <a:ext cx="3609833" cy="29699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74957" y="6216786"/>
            <a:ext cx="4315535" cy="23442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8905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rot="16200000">
            <a:off x="204717" y="1842447"/>
            <a:ext cx="4653885" cy="4217158"/>
          </a:xfrm>
          <a:prstGeom prst="round2Same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904711" y="2055486"/>
            <a:ext cx="6011839" cy="3787459"/>
          </a:xfrm>
          <a:prstGeom prst="roundRect">
            <a:avLst/>
          </a:prstGeom>
        </p:spPr>
      </p:pic>
      <p:sp>
        <p:nvSpPr>
          <p:cNvPr id="2" name="Rectangle 1"/>
          <p:cNvSpPr/>
          <p:nvPr/>
        </p:nvSpPr>
        <p:spPr>
          <a:xfrm>
            <a:off x="7069539" y="2194889"/>
            <a:ext cx="4988846" cy="1685077"/>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تفسیر قانون اساسی بر عهده شورای نگهبان است</a:t>
            </a:r>
            <a:r>
              <a:rPr lang="ar-SA" dirty="0">
                <a:latin typeface="Vazir" panose="020B0603030804020204" pitchFamily="34" charset="-78"/>
                <a:ea typeface="Calibri" panose="020F0502020204030204" pitchFamily="34" charset="0"/>
                <a:cs typeface="Vazir" panose="020B0603030804020204" pitchFamily="34" charset="-78"/>
              </a:rPr>
              <a:t>.</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تفسیر شورای نگهبان را مانند اصل قانون اساسی معتبر شمرده‌اند</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8649815" y="391951"/>
            <a:ext cx="3244799"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3- تفسیر قانون اساسی </a:t>
            </a:r>
            <a:r>
              <a:rPr lang="en-US" sz="2400" b="1" dirty="0">
                <a:latin typeface="Vazir" panose="020B0603030804020204" pitchFamily="34" charset="-78"/>
                <a:ea typeface="Calibri" panose="020F0502020204030204" pitchFamily="34" charset="0"/>
                <a:cs typeface="Vazir" panose="020B0603030804020204" pitchFamily="34" charset="-78"/>
              </a:rPr>
              <a:t>:</a:t>
            </a:r>
            <a:r>
              <a:rPr lang="fa-IR" sz="2400" b="1" dirty="0">
                <a:latin typeface="Vazir" panose="020B0603030804020204" pitchFamily="34" charset="-78"/>
                <a:ea typeface="Calibri" panose="020F0502020204030204" pitchFamily="34" charset="0"/>
                <a:cs typeface="Vazir" panose="020B0603030804020204" pitchFamily="34" charset="-78"/>
              </a:rPr>
              <a:t> </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Tree>
    <p:extLst>
      <p:ext uri="{BB962C8B-B14F-4D97-AF65-F5344CB8AC3E}">
        <p14:creationId xmlns:p14="http://schemas.microsoft.com/office/powerpoint/2010/main" val="11152127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1444" y="1875707"/>
            <a:ext cx="4449170" cy="3416320"/>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براساس اصل ۹۹ قانون اساسی، نظارت بر انتخابات مجلس خبرگان رهبری،‌ ریاست جمهوری، مجلس شورای اسلامی</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و همه‌پرسی برعهده شورای نگهبان است</a:t>
            </a:r>
            <a:r>
              <a:rPr lang="ar-SA" dirty="0">
                <a:latin typeface="Vazir" panose="020B0603030804020204" pitchFamily="34" charset="-78"/>
                <a:ea typeface="Calibri" panose="020F0502020204030204" pitchFamily="34" charset="0"/>
                <a:cs typeface="Vazir" panose="020B0603030804020204" pitchFamily="34" charset="-78"/>
              </a:rPr>
              <a:t>.</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این نظارت شامل همه مراحل انتخابات - از مرحله ثبت‌نام داوطلبان و تأیید صلاحیت تا آخرین مرحله آن است</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7688927" y="378305"/>
            <a:ext cx="4320415"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4- نظارت بر انتخابات و همه‌پرسی</a:t>
            </a:r>
            <a:r>
              <a:rPr lang="en-US" sz="2400" b="1" dirty="0">
                <a:latin typeface="Vazir" panose="020B0603030804020204" pitchFamily="34" charset="-78"/>
                <a:ea typeface="Calibri" panose="020F0502020204030204" pitchFamily="34" charset="0"/>
                <a:cs typeface="Vazir" panose="020B0603030804020204" pitchFamily="34" charset="-78"/>
              </a:rPr>
              <a:t>: </a:t>
            </a:r>
          </a:p>
        </p:txBody>
      </p:sp>
      <p:pic>
        <p:nvPicPr>
          <p:cNvPr id="4" name="Picture 3"/>
          <p:cNvPicPr>
            <a:picLocks noChangeAspect="1"/>
          </p:cNvPicPr>
          <p:nvPr/>
        </p:nvPicPr>
        <p:blipFill>
          <a:blip r:embed="rId2"/>
          <a:stretch>
            <a:fillRect/>
          </a:stretch>
        </p:blipFill>
        <p:spPr>
          <a:xfrm rot="283687">
            <a:off x="5613780" y="1998536"/>
            <a:ext cx="6096000" cy="3429000"/>
          </a:xfrm>
          <a:prstGeom prst="roundRect">
            <a:avLst/>
          </a:prstGeom>
        </p:spPr>
      </p:pic>
      <p:sp>
        <p:nvSpPr>
          <p:cNvPr id="6" name="Round Diagonal Corner Rectangle 5"/>
          <p:cNvSpPr/>
          <p:nvPr/>
        </p:nvSpPr>
        <p:spPr>
          <a:xfrm rot="255314">
            <a:off x="8016473" y="1749163"/>
            <a:ext cx="3283873" cy="253090"/>
          </a:xfrm>
          <a:prstGeom prst="round2Diag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282858">
            <a:off x="5991367" y="5413950"/>
            <a:ext cx="2975212" cy="20018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079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p:cNvSpPr/>
          <p:nvPr/>
        </p:nvSpPr>
        <p:spPr>
          <a:xfrm flipV="1">
            <a:off x="3750307" y="5287379"/>
            <a:ext cx="8284191" cy="1244204"/>
          </a:xfrm>
          <a:prstGeom prst="round2Same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95869" y="2162311"/>
            <a:ext cx="5749441" cy="2862322"/>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از دیگر وظایف و مسئولیت‌های شورای نگهبان عبارتند از: حضور در مراسم تحلیف رئیس جمهور، حضور در مجلس شورای اسلامی هنگام تصویب طرح یا لایحه فوری، حضور در شورای بازنگری قانون اساسی، حضور در شورای موقت رهبری (یکی از اعضا)، عضویت فقهای شورا در مجمع تشخیص مصلحت نظام</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8568843" y="391952"/>
            <a:ext cx="2701381"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وظایف شورای نگهبان</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pic>
        <p:nvPicPr>
          <p:cNvPr id="4" name="Picture 3"/>
          <p:cNvPicPr>
            <a:picLocks noChangeAspect="1"/>
          </p:cNvPicPr>
          <p:nvPr/>
        </p:nvPicPr>
        <p:blipFill rotWithShape="1">
          <a:blip r:embed="rId2"/>
          <a:srcRect r="16961"/>
          <a:stretch/>
        </p:blipFill>
        <p:spPr>
          <a:xfrm>
            <a:off x="6501791" y="1719618"/>
            <a:ext cx="5218809" cy="4189863"/>
          </a:xfrm>
          <a:prstGeom prst="roundRect">
            <a:avLst/>
          </a:prstGeom>
        </p:spPr>
      </p:pic>
    </p:spTree>
    <p:extLst>
      <p:ext uri="{BB962C8B-B14F-4D97-AF65-F5344CB8AC3E}">
        <p14:creationId xmlns:p14="http://schemas.microsoft.com/office/powerpoint/2010/main" val="33175200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nip Diagonal Corner Rectangle 8"/>
          <p:cNvSpPr/>
          <p:nvPr/>
        </p:nvSpPr>
        <p:spPr>
          <a:xfrm>
            <a:off x="394554" y="2715905"/>
            <a:ext cx="3022979" cy="1720058"/>
          </a:xfrm>
          <a:prstGeom prst="snip2Diag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nip Diagonal Corner Rectangle 7"/>
          <p:cNvSpPr/>
          <p:nvPr/>
        </p:nvSpPr>
        <p:spPr>
          <a:xfrm>
            <a:off x="3380570" y="1094664"/>
            <a:ext cx="2634018" cy="1925731"/>
          </a:xfrm>
          <a:prstGeom prst="snip2Diag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0537397" y="380973"/>
            <a:ext cx="1008609"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ساختار</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6155140" y="1649542"/>
            <a:ext cx="5732060" cy="2308324"/>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شورای نگهبان دارای دبیرخانه و تشکیلات اداری تخصصی و دارای یک دبیر، یک قائم‌مقام و یک سخنگو است که برای مدت یک سال انتخاب می‌شوند. دبیر و قائم‌مقام باید از اعضا باشند؛ ولی سخنگو از خارج از اعضای شورا نیز می‌تواند انتخاب شود</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4" name="Rectangle 3"/>
          <p:cNvSpPr/>
          <p:nvPr/>
        </p:nvSpPr>
        <p:spPr>
          <a:xfrm>
            <a:off x="409433" y="5088092"/>
            <a:ext cx="11477767" cy="1131079"/>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جلسات شورای نگهبان با حضور هفت عضو رسمیت می‌یابد؛ اما در موارد ضروری یا رأی‌گیری،‌ نُه عضو باید حضور داشته باشند. جلسات فقهای شورا با حضور چهار نفر به رسمیت می‌رسد</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5" name="Rectangle 4"/>
          <p:cNvSpPr/>
          <p:nvPr/>
        </p:nvSpPr>
        <p:spPr>
          <a:xfrm>
            <a:off x="1419367" y="4441761"/>
            <a:ext cx="10467833" cy="577081"/>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جلسات شورای نگهبان دو روز در هفته تشکیل می‌شود. در مواردی بنا به ضرورت جلسات فوق‌العاده نیز برگزار می‌گردد</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535107" y="1094664"/>
            <a:ext cx="5338928" cy="3347097"/>
          </a:xfrm>
          <a:prstGeom prst="roundRect">
            <a:avLst/>
          </a:prstGeom>
        </p:spPr>
      </p:pic>
    </p:spTree>
    <p:extLst>
      <p:ext uri="{BB962C8B-B14F-4D97-AF65-F5344CB8AC3E}">
        <p14:creationId xmlns:p14="http://schemas.microsoft.com/office/powerpoint/2010/main" val="3185352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50827" y="1316967"/>
            <a:ext cx="5822476" cy="3416320"/>
          </a:xfrm>
          <a:prstGeom prst="rect">
            <a:avLst/>
          </a:prstGeom>
        </p:spPr>
        <p:txBody>
          <a:bodyPr wrap="square">
            <a:spAutoFit/>
          </a:bodyPr>
          <a:lstStyle/>
          <a:p>
            <a:pPr algn="justLow" rtl="1">
              <a:lnSpc>
                <a:spcPct val="200000"/>
              </a:lnSpc>
              <a:spcAft>
                <a:spcPts val="800"/>
              </a:spcAft>
            </a:pPr>
            <a:r>
              <a:rPr lang="ar-SA" dirty="0">
                <a:effectLst/>
                <a:latin typeface="Vazir" panose="020B0603030804020204" pitchFamily="34" charset="-78"/>
                <a:ea typeface="Calibri" panose="020F0502020204030204" pitchFamily="34" charset="0"/>
                <a:cs typeface="Vazir" panose="020B0603030804020204" pitchFamily="34" charset="-78"/>
              </a:rPr>
              <a:t>شورای نگهبان شورایی متشکل از شش فقیه و شش حقوقدان که به منظور تطبیق قوانین مصوب مجلس شورای اسلامی ایران با احکام اسلام و قانون اساسی جمهوری اسلامی ایران تأسیس شد. تفسیر قانون اساسی، نظارت بر برگزاری انتخابات و همه‌پرسی‌ها و نیز تشخیص انطباق همه قوانین و مقررات کشور با موازین شرعی و قانون اساسی از مسئولیت‌های این شورا است.</a:t>
            </a:r>
            <a:endParaRPr lang="en-US" dirty="0">
              <a:effectLst/>
              <a:latin typeface="Vazir" panose="020B0603030804020204" pitchFamily="34" charset="-78"/>
              <a:ea typeface="Calibri" panose="020F0502020204030204" pitchFamily="34" charset="0"/>
              <a:cs typeface="Vazir" panose="020B0603030804020204" pitchFamily="34" charset="-78"/>
            </a:endParaRPr>
          </a:p>
        </p:txBody>
      </p:sp>
      <p:sp>
        <p:nvSpPr>
          <p:cNvPr id="17" name="TextBox 16"/>
          <p:cNvSpPr txBox="1"/>
          <p:nvPr/>
        </p:nvSpPr>
        <p:spPr>
          <a:xfrm>
            <a:off x="8789159" y="384046"/>
            <a:ext cx="3248870" cy="487506"/>
          </a:xfrm>
          <a:prstGeom prst="rect">
            <a:avLst/>
          </a:prstGeom>
        </p:spPr>
        <p:txBody>
          <a:bodyPr wrap="square">
            <a:spAutoFit/>
          </a:bodyPr>
          <a:lstStyle>
            <a:defPPr>
              <a:defRPr lang="en-US"/>
            </a:defPPr>
            <a:lvl1pPr algn="justLow" rtl="1">
              <a:lnSpc>
                <a:spcPct val="107000"/>
              </a:lnSpc>
              <a:spcAft>
                <a:spcPts val="800"/>
              </a:spcAft>
              <a:defRPr sz="2400" b="1">
                <a:latin typeface="Vazir" panose="020B0603030804020204" pitchFamily="34" charset="-78"/>
                <a:ea typeface="Calibri" panose="020F0502020204030204" pitchFamily="34" charset="0"/>
                <a:cs typeface="Vazir" panose="020B0603030804020204" pitchFamily="34" charset="-78"/>
              </a:defRPr>
            </a:lvl1pPr>
          </a:lstStyle>
          <a:p>
            <a:r>
              <a:rPr lang="fa-IR" dirty="0"/>
              <a:t>شورای نگهبان</a:t>
            </a:r>
            <a:endParaRPr lang="en-US" sz="2000" dirty="0"/>
          </a:p>
        </p:txBody>
      </p:sp>
      <p:sp>
        <p:nvSpPr>
          <p:cNvPr id="19" name="Rectangle 18"/>
          <p:cNvSpPr/>
          <p:nvPr/>
        </p:nvSpPr>
        <p:spPr>
          <a:xfrm>
            <a:off x="0" y="5049672"/>
            <a:ext cx="6741994" cy="1583140"/>
          </a:xfrm>
          <a:prstGeom prst="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stretch>
            <a:fillRect/>
          </a:stretch>
        </p:blipFill>
        <p:spPr>
          <a:xfrm>
            <a:off x="1274880" y="559559"/>
            <a:ext cx="4143281" cy="5918974"/>
          </a:xfrm>
          <a:prstGeom prst="roundRect">
            <a:avLst/>
          </a:prstGeom>
        </p:spPr>
      </p:pic>
    </p:spTree>
    <p:extLst>
      <p:ext uri="{BB962C8B-B14F-4D97-AF65-F5344CB8AC3E}">
        <p14:creationId xmlns:p14="http://schemas.microsoft.com/office/powerpoint/2010/main" val="3329475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41302" y="395917"/>
            <a:ext cx="745718"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اعضا</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3796157" y="1630865"/>
            <a:ext cx="5631735" cy="4524315"/>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براساس اصل ۹۱ قانون اساسی، شورای نگهبان از شش فقیه</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و شش حقوقدان تشکیل می‌شود</a:t>
            </a:r>
            <a:r>
              <a:rPr lang="ar-SA" dirty="0">
                <a:latin typeface="Vazir" panose="020B0603030804020204" pitchFamily="34" charset="-78"/>
                <a:ea typeface="Calibri" panose="020F0502020204030204" pitchFamily="34" charset="0"/>
                <a:cs typeface="Vazir" panose="020B0603030804020204" pitchFamily="34" charset="-78"/>
              </a:rPr>
              <a:t>.</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فقها توسط مقام رهبری منصوب می‌شوند و شش حقوقدان نیز از سوی رئیس قوه قضائیه</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به مجلس شورای اسلامی</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معرفی و با رأی مجلس به عضویت شورا درمی‌آیند</a:t>
            </a:r>
            <a:r>
              <a:rPr lang="ar-SA" dirty="0">
                <a:latin typeface="Vazir" panose="020B0603030804020204" pitchFamily="34" charset="-78"/>
                <a:ea typeface="Calibri" panose="020F0502020204030204" pitchFamily="34" charset="0"/>
                <a:cs typeface="Vazir" panose="020B0603030804020204" pitchFamily="34" charset="-78"/>
              </a:rPr>
              <a:t>.</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همچنین عزل و قبول استعفای فقهای شورای نگهبان برعهده رهبری و پذیرش استعفای حقوقدانان بر عهده رؤسای قوه قضائیه و رئیس مجلس است</a:t>
            </a:r>
            <a:r>
              <a:rPr lang="ar-SA" dirty="0">
                <a:latin typeface="Vazir" panose="020B0603030804020204" pitchFamily="34" charset="-78"/>
                <a:ea typeface="Calibri" panose="020F0502020204030204" pitchFamily="34" charset="0"/>
                <a:cs typeface="Vazir" panose="020B0603030804020204" pitchFamily="34" charset="-78"/>
              </a:rPr>
              <a:t>.</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اعضای شورا در هر دوره برای مدت شش سال انتخاب می‌شوند</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4" name="Rectangle 3"/>
          <p:cNvSpPr/>
          <p:nvPr/>
        </p:nvSpPr>
        <p:spPr>
          <a:xfrm>
            <a:off x="3529080" y="1508035"/>
            <a:ext cx="5431809" cy="12283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9594376" y="2579428"/>
            <a:ext cx="204717" cy="338464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3428488" y="1979824"/>
            <a:ext cx="201185" cy="3389670"/>
          </a:xfrm>
          <a:prstGeom prst="rect">
            <a:avLst/>
          </a:prstGeom>
        </p:spPr>
      </p:pic>
      <p:pic>
        <p:nvPicPr>
          <p:cNvPr id="7" name="Picture 6"/>
          <p:cNvPicPr>
            <a:picLocks noChangeAspect="1"/>
          </p:cNvPicPr>
          <p:nvPr/>
        </p:nvPicPr>
        <p:blipFill>
          <a:blip r:embed="rId3"/>
          <a:stretch>
            <a:fillRect/>
          </a:stretch>
        </p:blipFill>
        <p:spPr>
          <a:xfrm>
            <a:off x="4162369" y="6217044"/>
            <a:ext cx="5432007" cy="121931"/>
          </a:xfrm>
          <a:prstGeom prst="rect">
            <a:avLst/>
          </a:prstGeom>
        </p:spPr>
      </p:pic>
    </p:spTree>
    <p:extLst>
      <p:ext uri="{BB962C8B-B14F-4D97-AF65-F5344CB8AC3E}">
        <p14:creationId xmlns:p14="http://schemas.microsoft.com/office/powerpoint/2010/main" val="1101823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7674" y="1862059"/>
            <a:ext cx="5672919" cy="2862322"/>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اولین دبیر شورای نگهبان، محمدرضا مهدوی کنی</a:t>
            </a:r>
            <a:r>
              <a:rPr lang="en-US" dirty="0">
                <a:latin typeface="Vazir" panose="020B0603030804020204" pitchFamily="34" charset="-78"/>
                <a:ea typeface="Calibri" panose="020F0502020204030204" pitchFamily="34" charset="0"/>
                <a:cs typeface="Vazir" panose="020B0603030804020204" pitchFamily="34" charset="-78"/>
              </a:rPr>
              <a:t> </a:t>
            </a:r>
            <a:r>
              <a:rPr lang="ar-SA" dirty="0">
                <a:latin typeface="Vazir" panose="020B0603030804020204" pitchFamily="34" charset="-78"/>
                <a:ea typeface="Calibri" panose="020F0502020204030204" pitchFamily="34" charset="0"/>
                <a:cs typeface="Vazir" panose="020B0603030804020204" pitchFamily="34" charset="-78"/>
              </a:rPr>
              <a:t>(</a:t>
            </a:r>
            <a:r>
              <a:rPr lang="fa-IR" dirty="0">
                <a:latin typeface="Vazir" panose="020B0603030804020204" pitchFamily="34" charset="-78"/>
                <a:ea typeface="Calibri" panose="020F0502020204030204" pitchFamily="34" charset="0"/>
                <a:cs typeface="Vazir" panose="020B0603030804020204" pitchFamily="34" charset="-78"/>
              </a:rPr>
              <a:t>۲۴ تیر</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۱۳۵۹</a:t>
            </a:r>
            <a:r>
              <a:rPr lang="en-US" dirty="0">
                <a:latin typeface="Vazir" panose="020B0603030804020204" pitchFamily="34" charset="-78"/>
                <a:ea typeface="Calibri" panose="020F0502020204030204" pitchFamily="34" charset="0"/>
                <a:cs typeface="Vazir" panose="020B0603030804020204" pitchFamily="34" charset="-78"/>
              </a:rPr>
              <a:t>-</a:t>
            </a:r>
            <a:r>
              <a:rPr lang="fa-IR" dirty="0">
                <a:latin typeface="Vazir" panose="020B0603030804020204" pitchFamily="34" charset="-78"/>
                <a:ea typeface="Calibri" panose="020F0502020204030204" pitchFamily="34" charset="0"/>
                <a:cs typeface="Vazir" panose="020B0603030804020204" pitchFamily="34" charset="-78"/>
              </a:rPr>
              <a:t>۲۴ آبان</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۱۳۵۹ش) بود و پس از او به ترتیب، لطف‌الله صافی گلپایگانی</a:t>
            </a:r>
            <a:r>
              <a:rPr lang="en-US" dirty="0">
                <a:latin typeface="Vazir" panose="020B0603030804020204" pitchFamily="34" charset="-78"/>
                <a:ea typeface="Calibri" panose="020F0502020204030204" pitchFamily="34" charset="0"/>
                <a:cs typeface="Vazir" panose="020B0603030804020204" pitchFamily="34" charset="-78"/>
              </a:rPr>
              <a:t> </a:t>
            </a:r>
            <a:r>
              <a:rPr lang="ar-SA" dirty="0">
                <a:latin typeface="Vazir" panose="020B0603030804020204" pitchFamily="34" charset="-78"/>
                <a:ea typeface="Calibri" panose="020F0502020204030204" pitchFamily="34" charset="0"/>
                <a:cs typeface="Vazir" panose="020B0603030804020204" pitchFamily="34" charset="-78"/>
              </a:rPr>
              <a:t>(</a:t>
            </a:r>
            <a:r>
              <a:rPr lang="fa-IR" dirty="0">
                <a:latin typeface="Vazir" panose="020B0603030804020204" pitchFamily="34" charset="-78"/>
                <a:ea typeface="Calibri" panose="020F0502020204030204" pitchFamily="34" charset="0"/>
                <a:cs typeface="Vazir" panose="020B0603030804020204" pitchFamily="34" charset="-78"/>
              </a:rPr>
              <a:t>۲۴ آبان ۱۳۵۹</a:t>
            </a:r>
            <a:r>
              <a:rPr lang="en-US" dirty="0">
                <a:latin typeface="Vazir" panose="020B0603030804020204" pitchFamily="34" charset="-78"/>
                <a:ea typeface="Calibri" panose="020F0502020204030204" pitchFamily="34" charset="0"/>
                <a:cs typeface="Vazir" panose="020B0603030804020204" pitchFamily="34" charset="-78"/>
              </a:rPr>
              <a:t>-</a:t>
            </a:r>
            <a:r>
              <a:rPr lang="fa-IR" dirty="0">
                <a:latin typeface="Vazir" panose="020B0603030804020204" pitchFamily="34" charset="-78"/>
                <a:ea typeface="Calibri" panose="020F0502020204030204" pitchFamily="34" charset="0"/>
                <a:cs typeface="Vazir" panose="020B0603030804020204" pitchFamily="34" charset="-78"/>
              </a:rPr>
              <a:t>۲۴ خرداد</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۱۳۶۷ش</a:t>
            </a:r>
            <a:r>
              <a:rPr lang="ar-SA" dirty="0">
                <a:latin typeface="Vazir" panose="020B0603030804020204" pitchFamily="34" charset="-78"/>
                <a:ea typeface="Calibri" panose="020F0502020204030204" pitchFamily="34" charset="0"/>
                <a:cs typeface="Vazir" panose="020B0603030804020204" pitchFamily="34" charset="-78"/>
              </a:rPr>
              <a:t>)،</a:t>
            </a:r>
            <a:r>
              <a:rPr lang="fa-IR" dirty="0">
                <a:latin typeface="Vazir" panose="020B0603030804020204" pitchFamily="34" charset="-78"/>
                <a:ea typeface="Calibri" panose="020F0502020204030204" pitchFamily="34" charset="0"/>
                <a:cs typeface="Vazir" panose="020B0603030804020204" pitchFamily="34" charset="-78"/>
              </a:rPr>
              <a:t> محمد محمدی گیلانی</a:t>
            </a:r>
            <a:r>
              <a:rPr lang="en-US" dirty="0">
                <a:latin typeface="Vazir" panose="020B0603030804020204" pitchFamily="34" charset="-78"/>
                <a:ea typeface="Calibri" panose="020F0502020204030204" pitchFamily="34" charset="0"/>
                <a:cs typeface="Vazir" panose="020B0603030804020204" pitchFamily="34" charset="-78"/>
              </a:rPr>
              <a:t> </a:t>
            </a:r>
            <a:r>
              <a:rPr lang="ar-SA" dirty="0">
                <a:latin typeface="Vazir" panose="020B0603030804020204" pitchFamily="34" charset="-78"/>
                <a:ea typeface="Calibri" panose="020F0502020204030204" pitchFamily="34" charset="0"/>
                <a:cs typeface="Vazir" panose="020B0603030804020204" pitchFamily="34" charset="-78"/>
              </a:rPr>
              <a:t>(</a:t>
            </a:r>
            <a:r>
              <a:rPr lang="fa-IR" dirty="0">
                <a:latin typeface="Vazir" panose="020B0603030804020204" pitchFamily="34" charset="-78"/>
                <a:ea typeface="Calibri" panose="020F0502020204030204" pitchFamily="34" charset="0"/>
                <a:cs typeface="Vazir" panose="020B0603030804020204" pitchFamily="34" charset="-78"/>
              </a:rPr>
              <a:t>۲۴ تیر ۱۳۶۷ش-۲۴ تیر ۱۳۷۱ش</a:t>
            </a:r>
            <a:r>
              <a:rPr lang="ar-SA"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و احمد جنتی</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(۲۴ تیر ۱۳۷۱ش تاکنون) دبیر این شورا بوده‌اند</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10968912" y="405599"/>
            <a:ext cx="1008610"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ساختار</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pic>
        <p:nvPicPr>
          <p:cNvPr id="4" name="Picture 3"/>
          <p:cNvPicPr>
            <a:picLocks noChangeAspect="1"/>
          </p:cNvPicPr>
          <p:nvPr/>
        </p:nvPicPr>
        <p:blipFill rotWithShape="1">
          <a:blip r:embed="rId2"/>
          <a:srcRect l="6824" r="12725"/>
          <a:stretch/>
        </p:blipFill>
        <p:spPr>
          <a:xfrm>
            <a:off x="6627632" y="2257844"/>
            <a:ext cx="5349890" cy="4415911"/>
          </a:xfrm>
          <a:prstGeom prst="roundRect">
            <a:avLst/>
          </a:prstGeom>
        </p:spPr>
      </p:pic>
      <p:sp>
        <p:nvSpPr>
          <p:cNvPr id="5" name="Rectangle 4"/>
          <p:cNvSpPr/>
          <p:nvPr/>
        </p:nvSpPr>
        <p:spPr>
          <a:xfrm>
            <a:off x="6518368" y="1971240"/>
            <a:ext cx="3499007" cy="157810"/>
          </a:xfrm>
          <a:prstGeom prst="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rot="16200000">
            <a:off x="4689409" y="3641689"/>
            <a:ext cx="3499407" cy="158510"/>
          </a:xfrm>
          <a:prstGeom prst="rect">
            <a:avLst/>
          </a:prstGeom>
        </p:spPr>
      </p:pic>
    </p:spTree>
    <p:extLst>
      <p:ext uri="{BB962C8B-B14F-4D97-AF65-F5344CB8AC3E}">
        <p14:creationId xmlns:p14="http://schemas.microsoft.com/office/powerpoint/2010/main" val="3085802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rot="5078582" flipV="1">
            <a:off x="-649252" y="3037611"/>
            <a:ext cx="4531058" cy="1185388"/>
          </a:xfrm>
          <a:prstGeom prst="round2Same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0846818" y="382269"/>
            <a:ext cx="925253"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شرایط</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5676071" y="1805524"/>
            <a:ext cx="6096000" cy="1754326"/>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طبق اصل ۹۱ قانون اساسی، فقاهت، عدالت</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و آگاهی از مقضیات زمان و مسائل روز، شرایط عضویت فقیهان در شورای نگهبان است</a:t>
            </a:r>
            <a:r>
              <a:rPr lang="ar-SA"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شرط حقوقدانان نیز حقوقدان و مسلمان</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بودن است</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5" name="Picture 4"/>
          <p:cNvPicPr>
            <a:picLocks noChangeAspect="1"/>
          </p:cNvPicPr>
          <p:nvPr/>
        </p:nvPicPr>
        <p:blipFill>
          <a:blip r:embed="rId2"/>
          <a:stretch>
            <a:fillRect/>
          </a:stretch>
        </p:blipFill>
        <p:spPr>
          <a:xfrm rot="21280223">
            <a:off x="1393209" y="728351"/>
            <a:ext cx="3810000" cy="5524500"/>
          </a:xfrm>
          <a:prstGeom prst="roundRect">
            <a:avLst/>
          </a:prstGeom>
        </p:spPr>
      </p:pic>
    </p:spTree>
    <p:extLst>
      <p:ext uri="{BB962C8B-B14F-4D97-AF65-F5344CB8AC3E}">
        <p14:creationId xmlns:p14="http://schemas.microsoft.com/office/powerpoint/2010/main" val="32639715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rot="20001991">
            <a:off x="1162067" y="5005792"/>
            <a:ext cx="1278089" cy="67833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9859761">
            <a:off x="5230797" y="4800454"/>
            <a:ext cx="1990297" cy="96899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20598285">
            <a:off x="8498339" y="3862969"/>
            <a:ext cx="2028086" cy="157818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729253" y="382269"/>
            <a:ext cx="3195105" cy="487506"/>
          </a:xfrm>
          <a:prstGeom prst="rect">
            <a:avLst/>
          </a:prstGeom>
        </p:spPr>
        <p:txBody>
          <a:bodyPr wrap="none">
            <a:spAutoFit/>
          </a:bodyPr>
          <a:lstStyle/>
          <a:p>
            <a:pPr algn="justLow" rtl="1">
              <a:lnSpc>
                <a:spcPct val="107000"/>
              </a:lnSpc>
              <a:spcAft>
                <a:spcPts val="800"/>
              </a:spcAft>
            </a:pPr>
            <a:r>
              <a:rPr lang="ar-SA" sz="2400" b="1" dirty="0">
                <a:latin typeface="Vazir" panose="020B0603030804020204" pitchFamily="34" charset="-78"/>
                <a:ea typeface="Calibri" panose="020F0502020204030204" pitchFamily="34" charset="0"/>
                <a:cs typeface="Vazir" panose="020B0603030804020204" pitchFamily="34" charset="-78"/>
              </a:rPr>
              <a:t>حقوق­دانان شورای نگهبان</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
        <p:nvSpPr>
          <p:cNvPr id="4" name="Rectangle 3"/>
          <p:cNvSpPr/>
          <p:nvPr/>
        </p:nvSpPr>
        <p:spPr>
          <a:xfrm>
            <a:off x="2991982" y="1199780"/>
            <a:ext cx="9002973" cy="1856919"/>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در بخش دیگری از اصل </a:t>
            </a:r>
            <a:r>
              <a:rPr lang="fa-IR" dirty="0">
                <a:latin typeface="Vazir" panose="020B0603030804020204" pitchFamily="34" charset="-78"/>
                <a:ea typeface="Calibri" panose="020F0502020204030204" pitchFamily="34" charset="0"/>
                <a:cs typeface="Vazir" panose="020B0603030804020204" pitchFamily="34" charset="-78"/>
              </a:rPr>
              <a:t>۹۱</a:t>
            </a:r>
            <a:r>
              <a:rPr lang="ar-SA" dirty="0">
                <a:latin typeface="Vazir" panose="020B0603030804020204" pitchFamily="34" charset="-78"/>
                <a:ea typeface="Calibri" panose="020F0502020204030204" pitchFamily="34" charset="0"/>
                <a:cs typeface="Vazir" panose="020B0603030804020204" pitchFamily="34" charset="-78"/>
              </a:rPr>
              <a:t>، در مورد شرایط عضویت حقوق­دانان در شورای نگهبان چنین آمده است</a:t>
            </a:r>
            <a:r>
              <a:rPr lang="en-US" dirty="0">
                <a:latin typeface="Vazir" panose="020B0603030804020204" pitchFamily="34" charset="-78"/>
                <a:ea typeface="Calibri" panose="020F0502020204030204" pitchFamily="34" charset="0"/>
                <a:cs typeface="Vazir" panose="020B0603030804020204" pitchFamily="34" charset="-78"/>
              </a:rPr>
              <a:t>:</a:t>
            </a:r>
          </a:p>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 </a:t>
            </a:r>
            <a:r>
              <a:rPr lang="ar-SA" dirty="0">
                <a:latin typeface="Vazir" panose="020B0603030804020204" pitchFamily="34" charset="-78"/>
                <a:ea typeface="Calibri" panose="020F0502020204030204" pitchFamily="34" charset="0"/>
                <a:cs typeface="Vazir" panose="020B0603030804020204" pitchFamily="34" charset="-78"/>
              </a:rPr>
              <a:t>شش نفر حقوق­دان در رشته‌­های مختلف حقوقی، از میان حقوق­دانان مسلمانی که به وسیله رئیس قوه قضاییه به مجلس شورای اسلامی معرفی می­شوند و با رأی مجلس انتخاب می­گردند».</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5" name="Picture 4"/>
          <p:cNvPicPr>
            <a:picLocks noChangeAspect="1"/>
          </p:cNvPicPr>
          <p:nvPr/>
        </p:nvPicPr>
        <p:blipFill rotWithShape="1">
          <a:blip r:embed="rId2"/>
          <a:srcRect b="8809"/>
          <a:stretch/>
        </p:blipFill>
        <p:spPr>
          <a:xfrm rot="385463">
            <a:off x="1765254" y="3553952"/>
            <a:ext cx="4635546" cy="2819554"/>
          </a:xfrm>
          <a:prstGeom prst="roundRect">
            <a:avLst/>
          </a:prstGeom>
        </p:spPr>
      </p:pic>
      <p:pic>
        <p:nvPicPr>
          <p:cNvPr id="6" name="Picture 5"/>
          <p:cNvPicPr>
            <a:picLocks noChangeAspect="1"/>
          </p:cNvPicPr>
          <p:nvPr/>
        </p:nvPicPr>
        <p:blipFill>
          <a:blip r:embed="rId3"/>
          <a:stretch>
            <a:fillRect/>
          </a:stretch>
        </p:blipFill>
        <p:spPr>
          <a:xfrm rot="483620">
            <a:off x="6740306" y="3820728"/>
            <a:ext cx="3429000" cy="2286000"/>
          </a:xfrm>
          <a:prstGeom prst="roundRect">
            <a:avLst/>
          </a:prstGeom>
        </p:spPr>
      </p:pic>
    </p:spTree>
    <p:extLst>
      <p:ext uri="{BB962C8B-B14F-4D97-AF65-F5344CB8AC3E}">
        <p14:creationId xmlns:p14="http://schemas.microsoft.com/office/powerpoint/2010/main" val="24326387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1939" y="1163809"/>
            <a:ext cx="8325135" cy="2308324"/>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در این عبارت نیز به شرایط نیمی دیگر از اعضای شورای نگهبان و نحوه تعیین آنان اشاره شده است و تأکید دارد که این گروه باید «حقوق¬دان» باشند. حقوق در یک معنا دانشی است که قوانین و مقررات موضوعه را تحلیل و بررسی می¬کند به کسی که از این دانش برخوردار باشد، حقوق¬دان گفته می‌شود.</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3" name="Picture 2"/>
          <p:cNvPicPr>
            <a:picLocks noChangeAspect="1"/>
          </p:cNvPicPr>
          <p:nvPr/>
        </p:nvPicPr>
        <p:blipFill rotWithShape="1">
          <a:blip r:embed="rId2"/>
          <a:srcRect l="22725" t="35423" r="12014" b="5671"/>
          <a:stretch/>
        </p:blipFill>
        <p:spPr>
          <a:xfrm>
            <a:off x="2688609" y="3096444"/>
            <a:ext cx="6400800" cy="3249807"/>
          </a:xfrm>
          <a:prstGeom prst="roundRect">
            <a:avLst/>
          </a:prstGeom>
        </p:spPr>
      </p:pic>
      <p:sp>
        <p:nvSpPr>
          <p:cNvPr id="4" name="Rectangle 3"/>
          <p:cNvSpPr/>
          <p:nvPr/>
        </p:nvSpPr>
        <p:spPr>
          <a:xfrm>
            <a:off x="9089409" y="3807725"/>
            <a:ext cx="191069" cy="216999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9280478" y="3807725"/>
            <a:ext cx="218364" cy="1787857"/>
          </a:xfrm>
          <a:prstGeom prst="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flipH="1">
            <a:off x="2306467" y="3969699"/>
            <a:ext cx="218363" cy="1463907"/>
          </a:xfrm>
          <a:prstGeom prst="rect">
            <a:avLst/>
          </a:prstGeom>
        </p:spPr>
      </p:pic>
      <p:pic>
        <p:nvPicPr>
          <p:cNvPr id="7" name="Picture 6"/>
          <p:cNvPicPr>
            <a:picLocks noChangeAspect="1"/>
          </p:cNvPicPr>
          <p:nvPr/>
        </p:nvPicPr>
        <p:blipFill>
          <a:blip r:embed="rId4"/>
          <a:stretch>
            <a:fillRect/>
          </a:stretch>
        </p:blipFill>
        <p:spPr>
          <a:xfrm>
            <a:off x="2511183" y="3310157"/>
            <a:ext cx="191070" cy="2123449"/>
          </a:xfrm>
          <a:prstGeom prst="rect">
            <a:avLst/>
          </a:prstGeom>
        </p:spPr>
      </p:pic>
      <p:sp>
        <p:nvSpPr>
          <p:cNvPr id="8" name="Rectangle 7"/>
          <p:cNvSpPr/>
          <p:nvPr/>
        </p:nvSpPr>
        <p:spPr>
          <a:xfrm>
            <a:off x="9618919" y="368007"/>
            <a:ext cx="2305439" cy="487506"/>
          </a:xfrm>
          <a:prstGeom prst="rect">
            <a:avLst/>
          </a:prstGeom>
        </p:spPr>
        <p:txBody>
          <a:bodyPr wrap="none">
            <a:spAutoFit/>
          </a:bodyPr>
          <a:lstStyle/>
          <a:p>
            <a:pPr algn="justLow" rtl="1">
              <a:lnSpc>
                <a:spcPct val="107000"/>
              </a:lnSpc>
              <a:spcAft>
                <a:spcPts val="800"/>
              </a:spcAft>
            </a:pPr>
            <a:r>
              <a:rPr lang="ar-SA" sz="2400" b="1" dirty="0">
                <a:solidFill>
                  <a:srgbClr val="292929"/>
                </a:solidFill>
                <a:effectLst/>
                <a:latin typeface="Times New Roman" panose="02020603050405020304" pitchFamily="18" charset="0"/>
                <a:ea typeface="Calibri" panose="020F0502020204030204" pitchFamily="34" charset="0"/>
                <a:cs typeface="Vazir" panose="020B0603030804020204" pitchFamily="34" charset="-78"/>
              </a:rPr>
              <a:t>شرایط حقوق­دانان</a:t>
            </a:r>
            <a:endParaRPr lang="en-US" sz="2400" dirty="0">
              <a:effectLst/>
              <a:latin typeface="Times New Roman" panose="02020603050405020304" pitchFamily="18"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4201190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68046" y="4053385"/>
            <a:ext cx="982638" cy="1009934"/>
          </a:xfrm>
          <a:prstGeom prst="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0636476" y="2134821"/>
            <a:ext cx="1110019" cy="1119116"/>
          </a:xfrm>
          <a:prstGeom prst="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64108" y="1817216"/>
            <a:ext cx="5345373" cy="1754326"/>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حقوق­دانان شورای نگهبان باید مسلمان باشند. اسلام، اعتراف به وحدانیت خدا، رسالت حضرت محمد (ص) و معاد بوده و از لوازم آن، پایبندی عملی به احکام اسلام است.</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7640883" y="398017"/>
            <a:ext cx="4105612"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شرایط </a:t>
            </a:r>
            <a:r>
              <a:rPr lang="ar-SA" sz="2400" b="1" dirty="0">
                <a:latin typeface="Vazir" panose="020B0603030804020204" pitchFamily="34" charset="-78"/>
                <a:ea typeface="Calibri" panose="020F0502020204030204" pitchFamily="34" charset="0"/>
                <a:cs typeface="Vazir" panose="020B0603030804020204" pitchFamily="34" charset="-78"/>
              </a:rPr>
              <a:t>حقوق­دانان شورای نگهبان </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pic>
        <p:nvPicPr>
          <p:cNvPr id="4" name="Picture 3"/>
          <p:cNvPicPr>
            <a:picLocks noChangeAspect="1"/>
          </p:cNvPicPr>
          <p:nvPr/>
        </p:nvPicPr>
        <p:blipFill rotWithShape="1">
          <a:blip r:embed="rId2"/>
          <a:srcRect l="7254" r="13403"/>
          <a:stretch/>
        </p:blipFill>
        <p:spPr>
          <a:xfrm>
            <a:off x="6332560" y="1487696"/>
            <a:ext cx="4749421" cy="4167692"/>
          </a:xfrm>
          <a:prstGeom prst="roundRect">
            <a:avLst/>
          </a:prstGeom>
        </p:spPr>
      </p:pic>
    </p:spTree>
    <p:extLst>
      <p:ext uri="{BB962C8B-B14F-4D97-AF65-F5344CB8AC3E}">
        <p14:creationId xmlns:p14="http://schemas.microsoft.com/office/powerpoint/2010/main" val="10570893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Alternate Process 6"/>
          <p:cNvSpPr/>
          <p:nvPr/>
        </p:nvSpPr>
        <p:spPr>
          <a:xfrm>
            <a:off x="5645842" y="3036726"/>
            <a:ext cx="6101662" cy="2019870"/>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22970" y="2026872"/>
            <a:ext cx="4898078" cy="3416320"/>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الف- معرفی از سوی رئیس قوه قضاییه؛ در مرحله اول، رئیس قوه قضاییه تعدادی از حقوق­دانان واجد شرایط را به مجلس معرفی خواهد کرد و از آنجا که قوه قضاییه بیشترین ارتباط و شناخت را نسبت به جامعه حقوقی کشور دارد، از این­رو، واگذاری این مسئولیت به رئیس دستگاه قضایی، منطقی به نظر می‌رسد</a:t>
            </a:r>
            <a:r>
              <a:rPr lang="en-US" dirty="0">
                <a:latin typeface="Vazir" panose="020B0603030804020204" pitchFamily="34" charset="-78"/>
                <a:ea typeface="Calibri" panose="020F0502020204030204" pitchFamily="34" charset="0"/>
                <a:cs typeface="Vazir" panose="020B0603030804020204" pitchFamily="34" charset="-78"/>
              </a:rPr>
              <a:t>.</a:t>
            </a:r>
          </a:p>
        </p:txBody>
      </p:sp>
      <p:sp>
        <p:nvSpPr>
          <p:cNvPr id="2" name="Rectangle 1"/>
          <p:cNvSpPr/>
          <p:nvPr/>
        </p:nvSpPr>
        <p:spPr>
          <a:xfrm>
            <a:off x="7169471" y="372486"/>
            <a:ext cx="5022529" cy="487506"/>
          </a:xfrm>
          <a:prstGeom prst="rect">
            <a:avLst/>
          </a:prstGeom>
        </p:spPr>
        <p:txBody>
          <a:bodyPr wrap="none">
            <a:spAutoFit/>
          </a:bodyPr>
          <a:lstStyle/>
          <a:p>
            <a:pPr algn="justLow" rtl="1">
              <a:lnSpc>
                <a:spcPct val="107000"/>
              </a:lnSpc>
              <a:spcAft>
                <a:spcPts val="800"/>
              </a:spcAft>
            </a:pPr>
            <a:r>
              <a:rPr lang="ar-SA" sz="2400" b="1" dirty="0">
                <a:latin typeface="Vazir" panose="020B0603030804020204" pitchFamily="34" charset="-78"/>
                <a:ea typeface="Calibri" panose="020F0502020204030204" pitchFamily="34" charset="0"/>
                <a:cs typeface="Vazir" panose="020B0603030804020204" pitchFamily="34" charset="-78"/>
              </a:rPr>
              <a:t>نحوه تعیین، عزل و استعفای حقوق دانان</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
        <p:nvSpPr>
          <p:cNvPr id="4" name="Rectangle 3"/>
          <p:cNvSpPr/>
          <p:nvPr/>
        </p:nvSpPr>
        <p:spPr>
          <a:xfrm>
            <a:off x="4476465" y="1101741"/>
            <a:ext cx="7612232" cy="646331"/>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قانون اساسی در مورد نحوه تعیین حقوق­دانان، مراحل زیر را پیش­بینی کرده است:</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5" name="Picture 4"/>
          <p:cNvPicPr>
            <a:picLocks noChangeAspect="1"/>
          </p:cNvPicPr>
          <p:nvPr/>
        </p:nvPicPr>
        <p:blipFill rotWithShape="1">
          <a:blip r:embed="rId2"/>
          <a:srcRect b="3928"/>
          <a:stretch/>
        </p:blipFill>
        <p:spPr>
          <a:xfrm rot="21136118">
            <a:off x="6111656" y="2079333"/>
            <a:ext cx="5176812" cy="3730097"/>
          </a:xfrm>
          <a:prstGeom prst="roundRect">
            <a:avLst/>
          </a:prstGeom>
        </p:spPr>
      </p:pic>
    </p:spTree>
    <p:extLst>
      <p:ext uri="{BB962C8B-B14F-4D97-AF65-F5344CB8AC3E}">
        <p14:creationId xmlns:p14="http://schemas.microsoft.com/office/powerpoint/2010/main" val="10929140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04513" y="1366812"/>
            <a:ext cx="6373504" cy="4524315"/>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ب- انتخاب توسط مجلس شورای اسلامی؛ از متن اصل </a:t>
            </a:r>
            <a:r>
              <a:rPr lang="fa-IR" dirty="0">
                <a:latin typeface="Vazir" panose="020B0603030804020204" pitchFamily="34" charset="-78"/>
                <a:ea typeface="Calibri" panose="020F0502020204030204" pitchFamily="34" charset="0"/>
                <a:cs typeface="Vazir" panose="020B0603030804020204" pitchFamily="34" charset="-78"/>
              </a:rPr>
              <a:t>۹۱</a:t>
            </a:r>
            <a:r>
              <a:rPr lang="ar-SA" dirty="0">
                <a:latin typeface="Vazir" panose="020B0603030804020204" pitchFamily="34" charset="-78"/>
                <a:ea typeface="Calibri" panose="020F0502020204030204" pitchFamily="34" charset="0"/>
                <a:cs typeface="Vazir" panose="020B0603030804020204" pitchFamily="34" charset="-78"/>
              </a:rPr>
              <a:t> قانون اساسی در این مورد چنین بر می­‌آید که تعداد حقوق­دانانی که رئیس قوه قضاییه به مجلس معرفی می­کند، باید بیش از تعداد افراد مورد نیاز باشند. عبارت «از میان حقوق­دانان» و نیز عبارت «انتخاب می­شوند»، همین مطلب را می­رساند. به عبارت دیگر، اگر تعداد افراد معرفی شده برابر با تعداد افراد مورد نیاز باشند، دیگر عمل مجلس، انتخاب از میان اشخاص معرفی شده نخواهد بود. گفتنی است قانون اساسی در مورد تعداد افراد معرفی شده، عدد خاصی را ذکر نکرده است</a:t>
            </a:r>
            <a:r>
              <a:rPr lang="en-US" dirty="0">
                <a:latin typeface="Vazir" panose="020B0603030804020204" pitchFamily="34" charset="-78"/>
                <a:ea typeface="Calibri" panose="020F0502020204030204" pitchFamily="34" charset="0"/>
                <a:cs typeface="Vazir" panose="020B0603030804020204" pitchFamily="34" charset="-78"/>
              </a:rPr>
              <a:t>.</a:t>
            </a:r>
          </a:p>
        </p:txBody>
      </p:sp>
      <p:pic>
        <p:nvPicPr>
          <p:cNvPr id="3" name="Picture 2"/>
          <p:cNvPicPr>
            <a:picLocks noChangeAspect="1"/>
          </p:cNvPicPr>
          <p:nvPr/>
        </p:nvPicPr>
        <p:blipFill rotWithShape="1">
          <a:blip r:embed="rId2"/>
          <a:srcRect l="9791" t="-716" r="5503" b="716"/>
          <a:stretch/>
        </p:blipFill>
        <p:spPr>
          <a:xfrm>
            <a:off x="245426" y="1726285"/>
            <a:ext cx="5159087" cy="4060366"/>
          </a:xfrm>
          <a:prstGeom prst="roundRect">
            <a:avLst/>
          </a:prstGeom>
        </p:spPr>
      </p:pic>
      <p:sp>
        <p:nvSpPr>
          <p:cNvPr id="4" name="Rectangle 3"/>
          <p:cNvSpPr/>
          <p:nvPr/>
        </p:nvSpPr>
        <p:spPr>
          <a:xfrm>
            <a:off x="2129050" y="1542197"/>
            <a:ext cx="2784143" cy="18408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59691" y="5838654"/>
            <a:ext cx="3357349" cy="20942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449456" y="1153434"/>
            <a:ext cx="3359187" cy="213378"/>
          </a:xfrm>
          <a:prstGeom prst="rect">
            <a:avLst/>
          </a:prstGeom>
        </p:spPr>
      </p:pic>
      <p:sp>
        <p:nvSpPr>
          <p:cNvPr id="7" name="Rectangle 6"/>
          <p:cNvSpPr/>
          <p:nvPr/>
        </p:nvSpPr>
        <p:spPr>
          <a:xfrm>
            <a:off x="2824969" y="6146124"/>
            <a:ext cx="2784143" cy="18408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142175" y="372486"/>
            <a:ext cx="5022529" cy="487506"/>
          </a:xfrm>
          <a:prstGeom prst="rect">
            <a:avLst/>
          </a:prstGeom>
        </p:spPr>
        <p:txBody>
          <a:bodyPr wrap="none">
            <a:spAutoFit/>
          </a:bodyPr>
          <a:lstStyle/>
          <a:p>
            <a:pPr algn="justLow" rtl="1">
              <a:lnSpc>
                <a:spcPct val="107000"/>
              </a:lnSpc>
              <a:spcAft>
                <a:spcPts val="800"/>
              </a:spcAft>
            </a:pPr>
            <a:r>
              <a:rPr lang="ar-SA" sz="2400" b="1" dirty="0">
                <a:latin typeface="Vazir" panose="020B0603030804020204" pitchFamily="34" charset="-78"/>
                <a:ea typeface="Calibri" panose="020F0502020204030204" pitchFamily="34" charset="0"/>
                <a:cs typeface="Vazir" panose="020B0603030804020204" pitchFamily="34" charset="-78"/>
              </a:rPr>
              <a:t>نحوه تعیین، عزل و استعفای حقوق دانان</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Tree>
    <p:extLst>
      <p:ext uri="{BB962C8B-B14F-4D97-AF65-F5344CB8AC3E}">
        <p14:creationId xmlns:p14="http://schemas.microsoft.com/office/powerpoint/2010/main" val="193094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a:off x="409433" y="2220949"/>
            <a:ext cx="2524836" cy="2180006"/>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55093" y="4165978"/>
            <a:ext cx="11266226" cy="1754326"/>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هر چند قانون اساسی در بند (</a:t>
            </a:r>
            <a:r>
              <a:rPr lang="fa-IR" dirty="0">
                <a:latin typeface="Vazir" panose="020B0603030804020204" pitchFamily="34" charset="-78"/>
                <a:ea typeface="Calibri" panose="020F0502020204030204" pitchFamily="34" charset="0"/>
                <a:cs typeface="Vazir" panose="020B0603030804020204" pitchFamily="34" charset="-78"/>
              </a:rPr>
              <a:t>۶) </a:t>
            </a:r>
            <a:r>
              <a:rPr lang="ar-SA" dirty="0">
                <a:latin typeface="Vazir" panose="020B0603030804020204" pitchFamily="34" charset="-78"/>
                <a:ea typeface="Calibri" panose="020F0502020204030204" pitchFamily="34" charset="0"/>
                <a:cs typeface="Vazir" panose="020B0603030804020204" pitchFamily="34" charset="-78"/>
              </a:rPr>
              <a:t>اصل </a:t>
            </a:r>
            <a:r>
              <a:rPr lang="fa-IR" dirty="0">
                <a:latin typeface="Vazir" panose="020B0603030804020204" pitchFamily="34" charset="-78"/>
                <a:ea typeface="Calibri" panose="020F0502020204030204" pitchFamily="34" charset="0"/>
                <a:cs typeface="Vazir" panose="020B0603030804020204" pitchFamily="34" charset="-78"/>
              </a:rPr>
              <a:t>۱۱۰</a:t>
            </a:r>
            <a:r>
              <a:rPr lang="ar-SA" dirty="0">
                <a:latin typeface="Vazir" panose="020B0603030804020204" pitchFamily="34" charset="-78"/>
                <a:ea typeface="Calibri" panose="020F0502020204030204" pitchFamily="34" charset="0"/>
                <a:cs typeface="Vazir" panose="020B0603030804020204" pitchFamily="34" charset="-78"/>
              </a:rPr>
              <a:t>، مسئله عزل و استعفای فقهای شورای نگهبان را مطرح نموده است، ولی در مورد حقوق­دانان سکوت کرده است. با این وجود، مادة </a:t>
            </a:r>
            <a:r>
              <a:rPr lang="fa-IR" dirty="0">
                <a:latin typeface="Vazir" panose="020B0603030804020204" pitchFamily="34" charset="-78"/>
                <a:ea typeface="Calibri" panose="020F0502020204030204" pitchFamily="34" charset="0"/>
                <a:cs typeface="Vazir" panose="020B0603030804020204" pitchFamily="34" charset="-78"/>
              </a:rPr>
              <a:t>۷</a:t>
            </a:r>
            <a:r>
              <a:rPr lang="ar-SA" dirty="0">
                <a:latin typeface="Vazir" panose="020B0603030804020204" pitchFamily="34" charset="-78"/>
                <a:ea typeface="Calibri" panose="020F0502020204030204" pitchFamily="34" charset="0"/>
                <a:cs typeface="Vazir" panose="020B0603030804020204" pitchFamily="34" charset="-78"/>
              </a:rPr>
              <a:t> آیین­‌نامه داخلی شورای نگهبان صرفاً به موضوع استعفای اعضای حقوق­دان شورای نگهبان اشاره و بیان داشته است</a:t>
            </a:r>
            <a:r>
              <a:rPr lang="fa-IR" dirty="0">
                <a:latin typeface="Vazir" panose="020B0603030804020204" pitchFamily="34" charset="-78"/>
                <a:ea typeface="Calibri" panose="020F0502020204030204" pitchFamily="34" charset="0"/>
                <a:cs typeface="Vazir" panose="020B0603030804020204" pitchFamily="34" charset="-78"/>
              </a:rPr>
              <a:t>:</a:t>
            </a:r>
          </a:p>
        </p:txBody>
      </p:sp>
      <p:sp>
        <p:nvSpPr>
          <p:cNvPr id="3" name="Rectangle 2"/>
          <p:cNvSpPr/>
          <p:nvPr/>
        </p:nvSpPr>
        <p:spPr>
          <a:xfrm>
            <a:off x="5049670" y="1247211"/>
            <a:ext cx="7005851" cy="2308324"/>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سؤالی که ممکن است به ذهن خطور کند، این است که آیا حقوق­دانان شورای نگهبان نیز قابل عزل هستند؟ در این صورت کدام مرجع حق عزل آنان را دارد؟ سؤال دیگر این‏ است که آیا حقوق­دانان می‏توانند از سِمَت خود استعفا دهند؟ در این صورت پذیرش استعفای آنان با کیست؟</a:t>
            </a:r>
            <a:endParaRPr lang="fa-IR" dirty="0">
              <a:latin typeface="Vazir" panose="020B0603030804020204" pitchFamily="34" charset="-78"/>
              <a:ea typeface="Calibri" panose="020F0502020204030204" pitchFamily="34" charset="0"/>
              <a:cs typeface="Vazir" panose="020B0603030804020204" pitchFamily="34" charset="-78"/>
            </a:endParaRPr>
          </a:p>
        </p:txBody>
      </p:sp>
      <p:sp>
        <p:nvSpPr>
          <p:cNvPr id="4" name="TextBox 3"/>
          <p:cNvSpPr txBox="1"/>
          <p:nvPr/>
        </p:nvSpPr>
        <p:spPr>
          <a:xfrm>
            <a:off x="8375833" y="369940"/>
            <a:ext cx="3679688" cy="487506"/>
          </a:xfrm>
          <a:prstGeom prst="rect">
            <a:avLst/>
          </a:prstGeom>
        </p:spPr>
        <p:txBody>
          <a:bodyPr wrap="square">
            <a:spAutoFit/>
          </a:bodyPr>
          <a:lstStyle>
            <a:defPPr>
              <a:defRPr lang="en-US"/>
            </a:defPPr>
            <a:lvl1pPr algn="justLow" rtl="1">
              <a:lnSpc>
                <a:spcPct val="107000"/>
              </a:lnSpc>
              <a:spcAft>
                <a:spcPts val="800"/>
              </a:spcAft>
              <a:defRPr sz="2400" b="1">
                <a:latin typeface="Vazir" panose="020B0603030804020204" pitchFamily="34" charset="-78"/>
                <a:ea typeface="Calibri" panose="020F0502020204030204" pitchFamily="34" charset="0"/>
                <a:cs typeface="Vazir" panose="020B0603030804020204" pitchFamily="34" charset="-78"/>
              </a:defRPr>
            </a:lvl1pPr>
          </a:lstStyle>
          <a:p>
            <a:r>
              <a:rPr lang="fa-IR" dirty="0"/>
              <a:t>سوالات متداوم مبحث</a:t>
            </a:r>
            <a:endParaRPr lang="en-US" dirty="0"/>
          </a:p>
        </p:txBody>
      </p:sp>
      <p:pic>
        <p:nvPicPr>
          <p:cNvPr id="5" name="Picture 4"/>
          <p:cNvPicPr>
            <a:picLocks noChangeAspect="1"/>
          </p:cNvPicPr>
          <p:nvPr/>
        </p:nvPicPr>
        <p:blipFill rotWithShape="1">
          <a:blip r:embed="rId2"/>
          <a:srcRect l="32384"/>
          <a:stretch/>
        </p:blipFill>
        <p:spPr>
          <a:xfrm>
            <a:off x="409433" y="534633"/>
            <a:ext cx="4490111" cy="3733480"/>
          </a:xfrm>
          <a:prstGeom prst="roundRect">
            <a:avLst/>
          </a:prstGeom>
        </p:spPr>
      </p:pic>
    </p:spTree>
    <p:extLst>
      <p:ext uri="{BB962C8B-B14F-4D97-AF65-F5344CB8AC3E}">
        <p14:creationId xmlns:p14="http://schemas.microsoft.com/office/powerpoint/2010/main" val="31739363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01725" y="1146409"/>
            <a:ext cx="1978926" cy="518614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821648" y="696036"/>
            <a:ext cx="1351128" cy="4299045"/>
          </a:xfrm>
          <a:prstGeom prst="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763904" y="1571220"/>
            <a:ext cx="6096000" cy="2862322"/>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«استعفای اعضای شورا باید کتباً به دبیر شورا اعلام شود. دبیر شورا استعفانامه را در اولین جلسة شورا قرائت می‌کند. چنان ­چه ظرف یک هفته از تاریخ قرائت، استعفا مسترد نشد، استعفانامه عضو فقیه به مقام معظم رهبری و استعفانامه عضو حقوق­دان به رؤسای قوة قضاییه و قوة مقننه اعلام می‌گردد</a:t>
            </a:r>
            <a:r>
              <a:rPr lang="en-US" dirty="0">
                <a:latin typeface="Vazir" panose="020B0603030804020204" pitchFamily="34" charset="-78"/>
                <a:ea typeface="Calibri" panose="020F0502020204030204" pitchFamily="34" charset="0"/>
                <a:cs typeface="Vazir" panose="020B0603030804020204" pitchFamily="34" charset="-78"/>
              </a:rPr>
              <a:t>.</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1287576" y="859808"/>
            <a:ext cx="3671781" cy="5322627"/>
          </a:xfrm>
          <a:prstGeom prst="roundRect">
            <a:avLst/>
          </a:prstGeom>
        </p:spPr>
      </p:pic>
      <p:sp>
        <p:nvSpPr>
          <p:cNvPr id="7" name="Rectangle 6"/>
          <p:cNvSpPr/>
          <p:nvPr/>
        </p:nvSpPr>
        <p:spPr>
          <a:xfrm>
            <a:off x="8383442" y="372302"/>
            <a:ext cx="2778326" cy="487506"/>
          </a:xfrm>
          <a:prstGeom prst="rect">
            <a:avLst/>
          </a:prstGeom>
        </p:spPr>
        <p:txBody>
          <a:bodyPr wrap="none">
            <a:spAutoFit/>
          </a:bodyPr>
          <a:lstStyle/>
          <a:p>
            <a:pPr algn="justLow" rtl="1">
              <a:lnSpc>
                <a:spcPct val="107000"/>
              </a:lnSpc>
              <a:spcAft>
                <a:spcPts val="800"/>
              </a:spcAft>
            </a:pPr>
            <a:r>
              <a:rPr lang="ar-SA" sz="2400" b="1" dirty="0">
                <a:latin typeface="Vazir" panose="020B0603030804020204" pitchFamily="34" charset="-78"/>
                <a:ea typeface="Calibri" panose="020F0502020204030204" pitchFamily="34" charset="0"/>
                <a:cs typeface="Vazir" panose="020B0603030804020204" pitchFamily="34" charset="-78"/>
              </a:rPr>
              <a:t>استعفای اعضای شورا </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Tree>
    <p:extLst>
      <p:ext uri="{BB962C8B-B14F-4D97-AF65-F5344CB8AC3E}">
        <p14:creationId xmlns:p14="http://schemas.microsoft.com/office/powerpoint/2010/main" val="347606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299334" y="4643440"/>
            <a:ext cx="1849485" cy="79890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299334" y="3723770"/>
            <a:ext cx="2507291" cy="44195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531058" y="1150359"/>
            <a:ext cx="7478973" cy="1685077"/>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برای مشروعیت شورای نگهبان به دلایلی همچون انتساب به ولایت فقیه، آیه </a:t>
            </a:r>
            <a:r>
              <a:rPr lang="fa-IR" dirty="0">
                <a:latin typeface="Vazir" panose="020B0603030804020204" pitchFamily="34" charset="-78"/>
                <a:ea typeface="Calibri" panose="020F0502020204030204" pitchFamily="34" charset="0"/>
                <a:cs typeface="Vazir" panose="020B0603030804020204" pitchFamily="34" charset="-78"/>
              </a:rPr>
              <a:t>۷۱</a:t>
            </a:r>
            <a:r>
              <a:rPr lang="ar-SA" dirty="0">
                <a:latin typeface="Vazir" panose="020B0603030804020204" pitchFamily="34" charset="-78"/>
                <a:ea typeface="Calibri" panose="020F0502020204030204" pitchFamily="34" charset="0"/>
                <a:cs typeface="Vazir" panose="020B0603030804020204" pitchFamily="34" charset="-78"/>
              </a:rPr>
              <a:t> سوره توبه که دلالت بر ولایت برخی بر بعضی دیگر دارد، روایت امام علی(ع) مبنی بر نظارت سلطان بر مسلمانان، ادله و مبانی فقهی مشورت و نظارت استناد شده است.</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4" name="TextBox 3"/>
          <p:cNvSpPr txBox="1"/>
          <p:nvPr/>
        </p:nvSpPr>
        <p:spPr>
          <a:xfrm>
            <a:off x="9074612" y="397478"/>
            <a:ext cx="2935419" cy="421654"/>
          </a:xfrm>
          <a:prstGeom prst="rect">
            <a:avLst/>
          </a:prstGeom>
        </p:spPr>
        <p:txBody>
          <a:bodyPr wrap="none">
            <a:spAutoFit/>
          </a:bodyPr>
          <a:lstStyle>
            <a:defPPr>
              <a:defRPr lang="en-US"/>
            </a:defPPr>
            <a:lvl1pPr algn="justLow" rtl="1">
              <a:lnSpc>
                <a:spcPct val="107000"/>
              </a:lnSpc>
              <a:spcAft>
                <a:spcPts val="800"/>
              </a:spcAft>
              <a:defRPr sz="2000" b="1">
                <a:latin typeface="Vazir" panose="020B0603030804020204" pitchFamily="34" charset="-78"/>
                <a:ea typeface="Calibri" panose="020F0502020204030204" pitchFamily="34" charset="0"/>
                <a:cs typeface="Vazir" panose="020B0603030804020204" pitchFamily="34" charset="-78"/>
              </a:defRPr>
            </a:lvl1pPr>
          </a:lstStyle>
          <a:p>
            <a:r>
              <a:rPr lang="fa-IR" dirty="0"/>
              <a:t>روایت امام علی راجب فقهی</a:t>
            </a:r>
            <a:endParaRPr lang="en-US" dirty="0"/>
          </a:p>
        </p:txBody>
      </p:sp>
      <p:pic>
        <p:nvPicPr>
          <p:cNvPr id="5" name="Picture 4"/>
          <p:cNvPicPr>
            <a:picLocks noChangeAspect="1"/>
          </p:cNvPicPr>
          <p:nvPr/>
        </p:nvPicPr>
        <p:blipFill rotWithShape="1">
          <a:blip r:embed="rId2"/>
          <a:srcRect b="13820"/>
          <a:stretch/>
        </p:blipFill>
        <p:spPr>
          <a:xfrm>
            <a:off x="6097103" y="3177713"/>
            <a:ext cx="4346881" cy="3256451"/>
          </a:xfrm>
          <a:prstGeom prst="roundRect">
            <a:avLst/>
          </a:prstGeom>
        </p:spPr>
      </p:pic>
      <p:pic>
        <p:nvPicPr>
          <p:cNvPr id="6" name="Picture 5"/>
          <p:cNvPicPr>
            <a:picLocks noChangeAspect="1"/>
          </p:cNvPicPr>
          <p:nvPr/>
        </p:nvPicPr>
        <p:blipFill rotWithShape="1">
          <a:blip r:embed="rId3"/>
          <a:srcRect l="25589" t="16061" r="25142"/>
          <a:stretch/>
        </p:blipFill>
        <p:spPr>
          <a:xfrm>
            <a:off x="303229" y="2300550"/>
            <a:ext cx="4227827" cy="4170079"/>
          </a:xfrm>
          <a:prstGeom prst="roundRect">
            <a:avLst/>
          </a:prstGeom>
        </p:spPr>
      </p:pic>
    </p:spTree>
    <p:extLst>
      <p:ext uri="{BB962C8B-B14F-4D97-AF65-F5344CB8AC3E}">
        <p14:creationId xmlns:p14="http://schemas.microsoft.com/office/powerpoint/2010/main" val="5086214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491318" y="2711217"/>
            <a:ext cx="3725840" cy="2920621"/>
          </a:xfrm>
          <a:prstGeom prst="round2Diag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a:srcRect l="39851"/>
          <a:stretch/>
        </p:blipFill>
        <p:spPr>
          <a:xfrm>
            <a:off x="491318" y="330958"/>
            <a:ext cx="3460785" cy="3840570"/>
          </a:xfrm>
          <a:prstGeom prst="roundRect">
            <a:avLst/>
          </a:prstGeom>
        </p:spPr>
      </p:pic>
      <p:sp>
        <p:nvSpPr>
          <p:cNvPr id="2" name="Rectangle 1"/>
          <p:cNvSpPr/>
          <p:nvPr/>
        </p:nvSpPr>
        <p:spPr>
          <a:xfrm>
            <a:off x="8203655" y="371902"/>
            <a:ext cx="3818674" cy="487506"/>
          </a:xfrm>
          <a:prstGeom prst="rect">
            <a:avLst/>
          </a:prstGeom>
        </p:spPr>
        <p:txBody>
          <a:bodyPr wrap="none">
            <a:spAutoFit/>
          </a:bodyPr>
          <a:lstStyle/>
          <a:p>
            <a:pPr algn="justLow" rtl="1">
              <a:lnSpc>
                <a:spcPct val="107000"/>
              </a:lnSpc>
              <a:spcAft>
                <a:spcPts val="800"/>
              </a:spcAft>
            </a:pPr>
            <a:r>
              <a:rPr lang="ar-SA" sz="2400" b="1" dirty="0">
                <a:latin typeface="Vazir" panose="020B0603030804020204" pitchFamily="34" charset="-78"/>
                <a:ea typeface="Calibri" panose="020F0502020204030204" pitchFamily="34" charset="0"/>
                <a:cs typeface="Vazir" panose="020B0603030804020204" pitchFamily="34" charset="-78"/>
              </a:rPr>
              <a:t>مدت عضویت در شورای نگهبان</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5281684" y="1123095"/>
            <a:ext cx="6328739" cy="5078313"/>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براساس اصل </a:t>
            </a:r>
            <a:r>
              <a:rPr lang="fa-IR" dirty="0">
                <a:latin typeface="Vazir" panose="020B0603030804020204" pitchFamily="34" charset="-78"/>
                <a:ea typeface="Calibri" panose="020F0502020204030204" pitchFamily="34" charset="0"/>
                <a:cs typeface="Vazir" panose="020B0603030804020204" pitchFamily="34" charset="-78"/>
              </a:rPr>
              <a:t>۹۲</a:t>
            </a:r>
            <a:r>
              <a:rPr lang="ar-SA" dirty="0">
                <a:latin typeface="Vazir" panose="020B0603030804020204" pitchFamily="34" charset="-78"/>
                <a:ea typeface="Calibri" panose="020F0502020204030204" pitchFamily="34" charset="0"/>
                <a:cs typeface="Vazir" panose="020B0603030804020204" pitchFamily="34" charset="-78"/>
              </a:rPr>
              <a:t> قانون اساسی، اعضای شورای نگهبان برای مدت شش سال انتخاب می‏شوند؛ در حالی که دوره نمایندگی مجلس شورای اسلامی چهارساله است. این تدبیر موجب شده است که در هر دوره جدید قانون­گذاری مجلس، شورایی با سابقه و با تجربه‏ای کافی در کنار آن، به انجام وظیفه مشغول باشد. علاوه بر آن، با توجه به این‏که بعد از گذران یک دوره دوازده ساله که کشور سه مجلس قانون­گذاری و دو شورای نگهبان را تجربه خواهد کرد و دوران انجام وظیفه هر دو همزمان به پایان خواهد رسید، باز هم تمهیداتی در قانون اساسی اندیشیده شده تا تجربه و سابقه بر نوگرایی ترجیح داده شده است</a:t>
            </a:r>
            <a:r>
              <a:rPr lang="en-US" dirty="0">
                <a:latin typeface="Vazir" panose="020B0603030804020204" pitchFamily="34" charset="-78"/>
                <a:ea typeface="Calibri" panose="020F0502020204030204" pitchFamily="34" charset="0"/>
                <a:cs typeface="Vazir" panose="020B0603030804020204" pitchFamily="34" charset="-78"/>
              </a:rPr>
              <a:t>.</a:t>
            </a:r>
          </a:p>
        </p:txBody>
      </p:sp>
      <p:pic>
        <p:nvPicPr>
          <p:cNvPr id="4" name="Picture 3"/>
          <p:cNvPicPr>
            <a:picLocks noChangeAspect="1"/>
          </p:cNvPicPr>
          <p:nvPr/>
        </p:nvPicPr>
        <p:blipFill>
          <a:blip r:embed="rId3"/>
          <a:stretch>
            <a:fillRect/>
          </a:stretch>
        </p:blipFill>
        <p:spPr>
          <a:xfrm>
            <a:off x="900753" y="3694871"/>
            <a:ext cx="4232381" cy="2821587"/>
          </a:xfrm>
          <a:prstGeom prst="roundRect">
            <a:avLst/>
          </a:prstGeom>
        </p:spPr>
      </p:pic>
    </p:spTree>
    <p:extLst>
      <p:ext uri="{BB962C8B-B14F-4D97-AF65-F5344CB8AC3E}">
        <p14:creationId xmlns:p14="http://schemas.microsoft.com/office/powerpoint/2010/main" val="2501194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089409" y="1270651"/>
            <a:ext cx="1980772" cy="5198388"/>
          </a:xfrm>
          <a:prstGeom prst="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787856" y="1659198"/>
            <a:ext cx="5297178" cy="2862322"/>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نخست آن­که نصف اعضای حقوق­دان و فقیه شورای نگهبان در اولین دوره، پس از سپری شدن سه سال، به قید قرعه تعویض خواهند شد. به این ترتیب، اعضای جدید، از توان و تجربه شش عضو سابق شورا استفاده خواهند کرد. ذیل اصل </a:t>
            </a:r>
            <a:r>
              <a:rPr lang="fa-IR" dirty="0">
                <a:latin typeface="Vazir" panose="020B0603030804020204" pitchFamily="34" charset="-78"/>
                <a:ea typeface="Calibri" panose="020F0502020204030204" pitchFamily="34" charset="0"/>
                <a:cs typeface="Vazir" panose="020B0603030804020204" pitchFamily="34" charset="-78"/>
              </a:rPr>
              <a:t>۹۲</a:t>
            </a:r>
            <a:r>
              <a:rPr lang="ar-SA" dirty="0">
                <a:latin typeface="Vazir" panose="020B0603030804020204" pitchFamily="34" charset="-78"/>
                <a:ea typeface="Calibri" panose="020F0502020204030204" pitchFamily="34" charset="0"/>
                <a:cs typeface="Vazir" panose="020B0603030804020204" pitchFamily="34" charset="-78"/>
              </a:rPr>
              <a:t> قانون اساسی در این خصوص مقرر می‏دارد</a:t>
            </a:r>
            <a:r>
              <a:rPr lang="en-US" dirty="0">
                <a:latin typeface="Vazir" panose="020B0603030804020204" pitchFamily="34" charset="-78"/>
                <a:ea typeface="Calibri" panose="020F0502020204030204" pitchFamily="34" charset="0"/>
                <a:cs typeface="Vazir" panose="020B0603030804020204" pitchFamily="34" charset="-78"/>
              </a:rPr>
              <a:t>:</a:t>
            </a:r>
          </a:p>
        </p:txBody>
      </p:sp>
      <p:sp>
        <p:nvSpPr>
          <p:cNvPr id="3" name="Rectangle 2"/>
          <p:cNvSpPr/>
          <p:nvPr/>
        </p:nvSpPr>
        <p:spPr>
          <a:xfrm>
            <a:off x="8960200" y="391950"/>
            <a:ext cx="2869696" cy="487506"/>
          </a:xfrm>
          <a:prstGeom prst="rect">
            <a:avLst/>
          </a:prstGeom>
        </p:spPr>
        <p:txBody>
          <a:bodyPr wrap="none">
            <a:spAutoFit/>
          </a:bodyPr>
          <a:lstStyle/>
          <a:p>
            <a:pPr algn="justLow" rtl="1">
              <a:lnSpc>
                <a:spcPct val="107000"/>
              </a:lnSpc>
              <a:spcAft>
                <a:spcPts val="800"/>
              </a:spcAft>
            </a:pPr>
            <a:r>
              <a:rPr lang="ar-SA" sz="2400" b="1" dirty="0">
                <a:latin typeface="Vazir" panose="020B0603030804020204" pitchFamily="34" charset="-78"/>
                <a:ea typeface="Calibri" panose="020F0502020204030204" pitchFamily="34" charset="0"/>
                <a:cs typeface="Vazir" panose="020B0603030804020204" pitchFamily="34" charset="-78"/>
              </a:rPr>
              <a:t>اصل </a:t>
            </a:r>
            <a:r>
              <a:rPr lang="fa-IR" sz="2400" b="1" dirty="0">
                <a:latin typeface="Vazir" panose="020B0603030804020204" pitchFamily="34" charset="-78"/>
                <a:ea typeface="Calibri" panose="020F0502020204030204" pitchFamily="34" charset="0"/>
                <a:cs typeface="Vazir" panose="020B0603030804020204" pitchFamily="34" charset="-78"/>
              </a:rPr>
              <a:t>۹۲</a:t>
            </a:r>
            <a:r>
              <a:rPr lang="ar-SA" sz="2400" b="1" dirty="0">
                <a:latin typeface="Vazir" panose="020B0603030804020204" pitchFamily="34" charset="-78"/>
                <a:ea typeface="Calibri" panose="020F0502020204030204" pitchFamily="34" charset="0"/>
                <a:cs typeface="Vazir" panose="020B0603030804020204" pitchFamily="34" charset="-78"/>
              </a:rPr>
              <a:t> قانون اساسی </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7410735" y="1563664"/>
            <a:ext cx="3326360" cy="4531887"/>
          </a:xfrm>
          <a:prstGeom prst="roundRect">
            <a:avLst/>
          </a:prstGeom>
        </p:spPr>
      </p:pic>
    </p:spTree>
    <p:extLst>
      <p:ext uri="{BB962C8B-B14F-4D97-AF65-F5344CB8AC3E}">
        <p14:creationId xmlns:p14="http://schemas.microsoft.com/office/powerpoint/2010/main" val="7026256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80A69D-E04A-2C9B-5F52-6A7EAE3C2E9A}"/>
              </a:ext>
            </a:extLst>
          </p:cNvPr>
          <p:cNvSpPr/>
          <p:nvPr/>
        </p:nvSpPr>
        <p:spPr>
          <a:xfrm>
            <a:off x="4599296" y="460191"/>
            <a:ext cx="1433015" cy="312508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33A4993-383D-7A11-4F2E-61F3C6170412}"/>
              </a:ext>
            </a:extLst>
          </p:cNvPr>
          <p:cNvSpPr/>
          <p:nvPr/>
        </p:nvSpPr>
        <p:spPr>
          <a:xfrm>
            <a:off x="882221" y="2947916"/>
            <a:ext cx="1255928" cy="337099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574BDD9-C726-3072-A5B3-5FE8D412992B}"/>
              </a:ext>
            </a:extLst>
          </p:cNvPr>
          <p:cNvSpPr/>
          <p:nvPr/>
        </p:nvSpPr>
        <p:spPr>
          <a:xfrm>
            <a:off x="6659773" y="1830954"/>
            <a:ext cx="5008728" cy="1754326"/>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 ولی در نخستین دوره پس از گذشتن سه سال، نیمی از اعضای هر گروه به قید قرعه تغییر می‏یابند و اعضای تازه‏ای به جای آن‏ها انتخاب می‏شوند.»</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5" name="Rectangle 4">
            <a:extLst>
              <a:ext uri="{FF2B5EF4-FFF2-40B4-BE49-F238E27FC236}">
                <a16:creationId xmlns:a16="http://schemas.microsoft.com/office/drawing/2014/main" id="{F68F6592-51F1-4CF4-45A4-E173D2568597}"/>
              </a:ext>
            </a:extLst>
          </p:cNvPr>
          <p:cNvSpPr/>
          <p:nvPr/>
        </p:nvSpPr>
        <p:spPr>
          <a:xfrm>
            <a:off x="9164137" y="364656"/>
            <a:ext cx="2869696"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اصل ۹۲ قانون اساسی </a:t>
            </a:r>
          </a:p>
        </p:txBody>
      </p:sp>
      <p:pic>
        <p:nvPicPr>
          <p:cNvPr id="6" name="Picture 5">
            <a:extLst>
              <a:ext uri="{FF2B5EF4-FFF2-40B4-BE49-F238E27FC236}">
                <a16:creationId xmlns:a16="http://schemas.microsoft.com/office/drawing/2014/main" id="{134D1C7C-9184-0706-59DC-7EB1CBA4D181}"/>
              </a:ext>
            </a:extLst>
          </p:cNvPr>
          <p:cNvPicPr>
            <a:picLocks noChangeAspect="1"/>
          </p:cNvPicPr>
          <p:nvPr/>
        </p:nvPicPr>
        <p:blipFill>
          <a:blip r:embed="rId2"/>
          <a:stretch>
            <a:fillRect/>
          </a:stretch>
        </p:blipFill>
        <p:spPr>
          <a:xfrm>
            <a:off x="1322625" y="245659"/>
            <a:ext cx="4354845" cy="6297105"/>
          </a:xfrm>
          <a:prstGeom prst="roundRect">
            <a:avLst/>
          </a:prstGeom>
        </p:spPr>
      </p:pic>
    </p:spTree>
    <p:extLst>
      <p:ext uri="{BB962C8B-B14F-4D97-AF65-F5344CB8AC3E}">
        <p14:creationId xmlns:p14="http://schemas.microsoft.com/office/powerpoint/2010/main" val="41162828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9D1EB08-FDCD-92B5-75BA-436E27483238}"/>
              </a:ext>
            </a:extLst>
          </p:cNvPr>
          <p:cNvSpPr/>
          <p:nvPr/>
        </p:nvSpPr>
        <p:spPr>
          <a:xfrm>
            <a:off x="632346" y="4221897"/>
            <a:ext cx="6314363" cy="1754326"/>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«دبیر شورا </a:t>
            </a:r>
            <a:r>
              <a:rPr lang="fa-IR" dirty="0">
                <a:latin typeface="Vazir" panose="020B0603030804020204" pitchFamily="34" charset="-78"/>
                <a:ea typeface="Calibri" panose="020F0502020204030204" pitchFamily="34" charset="0"/>
                <a:cs typeface="Vazir" panose="020B0603030804020204" pitchFamily="34" charset="-78"/>
              </a:rPr>
              <a:t>۴۰</a:t>
            </a:r>
            <a:r>
              <a:rPr lang="ar-SA" dirty="0">
                <a:latin typeface="Vazir" panose="020B0603030804020204" pitchFamily="34" charset="-78"/>
                <a:ea typeface="Calibri" panose="020F0502020204030204" pitchFamily="34" charset="0"/>
                <a:cs typeface="Vazir" panose="020B0603030804020204" pitchFamily="34" charset="-78"/>
              </a:rPr>
              <a:t> روز قبل از پایان مدت عضویت اعضایی که عضویتشان در شرف انقضا است، طی نامه‌ای مراتب را در مورد فقها به مقام معظم رهبری و در مورد حقوق­دانان به رئیس قوة قضاییه اعلام می‌نماید.»</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a:extLst>
              <a:ext uri="{FF2B5EF4-FFF2-40B4-BE49-F238E27FC236}">
                <a16:creationId xmlns:a16="http://schemas.microsoft.com/office/drawing/2014/main" id="{2F38174E-A73D-2E28-F88D-1E31167AABDF}"/>
              </a:ext>
            </a:extLst>
          </p:cNvPr>
          <p:cNvSpPr/>
          <p:nvPr/>
        </p:nvSpPr>
        <p:spPr>
          <a:xfrm>
            <a:off x="6550926" y="1355463"/>
            <a:ext cx="5322626" cy="1856919"/>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دوم آن که حضور اعضای سابق در شورای جدید مجاز است</a:t>
            </a:r>
            <a:r>
              <a:rPr lang="en-US" dirty="0">
                <a:latin typeface="Vazir" panose="020B0603030804020204" pitchFamily="34" charset="-78"/>
                <a:ea typeface="Calibri" panose="020F0502020204030204" pitchFamily="34" charset="0"/>
                <a:cs typeface="Vazir" panose="020B0603030804020204" pitchFamily="34" charset="-78"/>
              </a:rPr>
              <a:t>.</a:t>
            </a:r>
          </a:p>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آیین‌‏نامه داخلی شورای نگهبان برای جلوگیری از فترت در کار شورای نگهبان در ماده </a:t>
            </a:r>
            <a:r>
              <a:rPr lang="fa-IR" dirty="0">
                <a:latin typeface="Vazir" panose="020B0603030804020204" pitchFamily="34" charset="-78"/>
                <a:ea typeface="Calibri" panose="020F0502020204030204" pitchFamily="34" charset="0"/>
                <a:cs typeface="Vazir" panose="020B0603030804020204" pitchFamily="34" charset="-78"/>
              </a:rPr>
              <a:t>۶</a:t>
            </a:r>
            <a:r>
              <a:rPr lang="ar-SA" dirty="0">
                <a:latin typeface="Vazir" panose="020B0603030804020204" pitchFamily="34" charset="-78"/>
                <a:ea typeface="Calibri" panose="020F0502020204030204" pitchFamily="34" charset="0"/>
                <a:cs typeface="Vazir" panose="020B0603030804020204" pitchFamily="34" charset="-78"/>
              </a:rPr>
              <a:t> مقرر می‏دارد</a:t>
            </a:r>
            <a:r>
              <a:rPr lang="en-US" dirty="0">
                <a:latin typeface="Vazir" panose="020B0603030804020204" pitchFamily="34" charset="-78"/>
                <a:ea typeface="Calibri" panose="020F0502020204030204" pitchFamily="34" charset="0"/>
                <a:cs typeface="Vazir" panose="020B0603030804020204" pitchFamily="34" charset="-78"/>
              </a:rPr>
              <a:t>:</a:t>
            </a:r>
          </a:p>
        </p:txBody>
      </p:sp>
      <p:pic>
        <p:nvPicPr>
          <p:cNvPr id="4" name="Picture 3">
            <a:extLst>
              <a:ext uri="{FF2B5EF4-FFF2-40B4-BE49-F238E27FC236}">
                <a16:creationId xmlns:a16="http://schemas.microsoft.com/office/drawing/2014/main" id="{13103FDA-57A2-0458-0321-958D00342471}"/>
              </a:ext>
            </a:extLst>
          </p:cNvPr>
          <p:cNvPicPr>
            <a:picLocks noChangeAspect="1"/>
          </p:cNvPicPr>
          <p:nvPr/>
        </p:nvPicPr>
        <p:blipFill>
          <a:blip r:embed="rId2"/>
          <a:stretch>
            <a:fillRect/>
          </a:stretch>
        </p:blipFill>
        <p:spPr>
          <a:xfrm rot="21354624">
            <a:off x="936808" y="524145"/>
            <a:ext cx="5058333" cy="3521865"/>
          </a:xfrm>
          <a:prstGeom prst="roundRect">
            <a:avLst/>
          </a:prstGeom>
        </p:spPr>
      </p:pic>
      <p:pic>
        <p:nvPicPr>
          <p:cNvPr id="5" name="Picture 4">
            <a:extLst>
              <a:ext uri="{FF2B5EF4-FFF2-40B4-BE49-F238E27FC236}">
                <a16:creationId xmlns:a16="http://schemas.microsoft.com/office/drawing/2014/main" id="{EEBDE37F-84D2-4DC6-F12E-A1FE2154E3D9}"/>
              </a:ext>
            </a:extLst>
          </p:cNvPr>
          <p:cNvPicPr>
            <a:picLocks noChangeAspect="1"/>
          </p:cNvPicPr>
          <p:nvPr/>
        </p:nvPicPr>
        <p:blipFill>
          <a:blip r:embed="rId3"/>
          <a:stretch>
            <a:fillRect/>
          </a:stretch>
        </p:blipFill>
        <p:spPr>
          <a:xfrm rot="21145962">
            <a:off x="7087203" y="3485221"/>
            <a:ext cx="4618606" cy="2852985"/>
          </a:xfrm>
          <a:prstGeom prst="roundRect">
            <a:avLst/>
          </a:prstGeom>
        </p:spPr>
      </p:pic>
      <p:sp>
        <p:nvSpPr>
          <p:cNvPr id="6" name="Rectangle 5">
            <a:extLst>
              <a:ext uri="{FF2B5EF4-FFF2-40B4-BE49-F238E27FC236}">
                <a16:creationId xmlns:a16="http://schemas.microsoft.com/office/drawing/2014/main" id="{3B347F09-D519-C5EF-4DA1-831F8F47181A}"/>
              </a:ext>
            </a:extLst>
          </p:cNvPr>
          <p:cNvSpPr/>
          <p:nvPr/>
        </p:nvSpPr>
        <p:spPr>
          <a:xfrm rot="3640643">
            <a:off x="6357559" y="2926557"/>
            <a:ext cx="491275" cy="47767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E24BFAE-433D-9732-C9B7-638D4C7A2ABF}"/>
              </a:ext>
            </a:extLst>
          </p:cNvPr>
          <p:cNvSpPr/>
          <p:nvPr/>
        </p:nvSpPr>
        <p:spPr>
          <a:xfrm rot="19482815">
            <a:off x="6616877" y="3439319"/>
            <a:ext cx="354842" cy="34119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E1B2A26-29BB-9AD5-0C9C-366E618BA641}"/>
              </a:ext>
            </a:extLst>
          </p:cNvPr>
          <p:cNvSpPr/>
          <p:nvPr/>
        </p:nvSpPr>
        <p:spPr>
          <a:xfrm rot="19552518">
            <a:off x="6167959" y="3710533"/>
            <a:ext cx="498100" cy="484496"/>
          </a:xfrm>
          <a:prstGeom prst="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09F856-971A-C104-FEA2-0E1BF4A993BF}"/>
              </a:ext>
            </a:extLst>
          </p:cNvPr>
          <p:cNvSpPr/>
          <p:nvPr/>
        </p:nvSpPr>
        <p:spPr>
          <a:xfrm>
            <a:off x="7072704" y="376331"/>
            <a:ext cx="4954094" cy="487506"/>
          </a:xfrm>
          <a:prstGeom prst="rect">
            <a:avLst/>
          </a:prstGeom>
        </p:spPr>
        <p:txBody>
          <a:bodyPr wrap="square">
            <a:spAutoFit/>
          </a:bodyPr>
          <a:lstStyle/>
          <a:p>
            <a:pPr algn="ctr"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اصل ۹۲ قانون اساسی </a:t>
            </a:r>
          </a:p>
        </p:txBody>
      </p:sp>
    </p:spTree>
    <p:extLst>
      <p:ext uri="{BB962C8B-B14F-4D97-AF65-F5344CB8AC3E}">
        <p14:creationId xmlns:p14="http://schemas.microsoft.com/office/powerpoint/2010/main" val="37544580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95B1963-EA33-6709-41CC-8ABC4828DE10}"/>
              </a:ext>
            </a:extLst>
          </p:cNvPr>
          <p:cNvSpPr/>
          <p:nvPr/>
        </p:nvSpPr>
        <p:spPr>
          <a:xfrm>
            <a:off x="527749" y="979931"/>
            <a:ext cx="2426690" cy="3262688"/>
          </a:xfrm>
          <a:prstGeom prst="rect">
            <a:avLst/>
          </a:prstGeom>
        </p:spPr>
        <p:txBody>
          <a:bodyPr wrap="none">
            <a:spAutoFit/>
          </a:bodyPr>
          <a:lstStyle/>
          <a:p>
            <a:pPr>
              <a:lnSpc>
                <a:spcPct val="300000"/>
              </a:lnSpc>
            </a:pPr>
            <a:r>
              <a:rPr lang="en-US"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https://fa.wikishia.net/</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https://www.shora-gc.ir/</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https://www.shora-gc.ir/</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https://fa.wikifeqh.ir/</a:t>
            </a:r>
            <a:endParaRPr lang="fa-IR"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5CBF0904-88A3-D898-E3A1-FD4E949F8A7A}"/>
              </a:ext>
            </a:extLst>
          </p:cNvPr>
          <p:cNvSpPr txBox="1"/>
          <p:nvPr/>
        </p:nvSpPr>
        <p:spPr>
          <a:xfrm>
            <a:off x="7098384" y="382137"/>
            <a:ext cx="4977351" cy="487506"/>
          </a:xfrm>
          <a:prstGeom prst="rect">
            <a:avLst/>
          </a:prstGeom>
        </p:spPr>
        <p:txBody>
          <a:bodyPr wrap="square">
            <a:spAutoFit/>
          </a:bodyPr>
          <a:lstStyle>
            <a:defPPr>
              <a:defRPr lang="en-US"/>
            </a:defPPr>
            <a:lvl1pPr algn="justLow" rtl="1">
              <a:lnSpc>
                <a:spcPct val="107000"/>
              </a:lnSpc>
              <a:spcAft>
                <a:spcPts val="800"/>
              </a:spcAft>
              <a:defRPr sz="2400" b="1">
                <a:latin typeface="Vazir" panose="020B0603030804020204" pitchFamily="34" charset="-78"/>
                <a:ea typeface="Calibri" panose="020F0502020204030204" pitchFamily="34" charset="0"/>
                <a:cs typeface="Vazir" panose="020B0603030804020204" pitchFamily="34" charset="-78"/>
              </a:defRPr>
            </a:lvl1pPr>
          </a:lstStyle>
          <a:p>
            <a:pPr algn="ctr"/>
            <a:r>
              <a:rPr lang="fa-IR" dirty="0"/>
              <a:t>منابع</a:t>
            </a:r>
            <a:endParaRPr lang="en-US" dirty="0"/>
          </a:p>
        </p:txBody>
      </p:sp>
    </p:spTree>
    <p:extLst>
      <p:ext uri="{BB962C8B-B14F-4D97-AF65-F5344CB8AC3E}">
        <p14:creationId xmlns:p14="http://schemas.microsoft.com/office/powerpoint/2010/main" val="32282444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875FEDA-35F1-872C-7A19-69CDAA5FC730}"/>
              </a:ext>
            </a:extLst>
          </p:cNvPr>
          <p:cNvSpPr/>
          <p:nvPr/>
        </p:nvSpPr>
        <p:spPr>
          <a:xfrm>
            <a:off x="2103748" y="2882245"/>
            <a:ext cx="7984503" cy="1093509"/>
          </a:xfrm>
          <a:prstGeom prst="round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B554EBF-53AD-C5FC-FD3F-7DF32C6CFBE6}"/>
              </a:ext>
            </a:extLst>
          </p:cNvPr>
          <p:cNvSpPr txBox="1"/>
          <p:nvPr/>
        </p:nvSpPr>
        <p:spPr>
          <a:xfrm>
            <a:off x="2966300" y="3086437"/>
            <a:ext cx="6259397" cy="685124"/>
          </a:xfrm>
          <a:prstGeom prst="rect">
            <a:avLst/>
          </a:prstGeom>
        </p:spPr>
        <p:txBody>
          <a:bodyPr wrap="square">
            <a:spAutoFit/>
          </a:bodyPr>
          <a:lstStyle>
            <a:defPPr>
              <a:defRPr lang="en-US"/>
            </a:defPPr>
            <a:lvl1pPr algn="justLow" rtl="1">
              <a:lnSpc>
                <a:spcPct val="107000"/>
              </a:lnSpc>
              <a:spcAft>
                <a:spcPts val="800"/>
              </a:spcAft>
              <a:defRPr sz="2400" b="1">
                <a:latin typeface="Vazir" panose="020B0603030804020204" pitchFamily="34" charset="-78"/>
                <a:ea typeface="Calibri" panose="020F0502020204030204" pitchFamily="34" charset="0"/>
                <a:cs typeface="Vazir" panose="020B0603030804020204" pitchFamily="34" charset="-78"/>
              </a:defRPr>
            </a:lvl1pPr>
          </a:lstStyle>
          <a:p>
            <a:pPr algn="ctr"/>
            <a:r>
              <a:rPr lang="fa-IR" sz="3600" dirty="0">
                <a:solidFill>
                  <a:schemeClr val="bg1"/>
                </a:solidFill>
              </a:rPr>
              <a:t>با تشکر از توجه شما عزیزان</a:t>
            </a:r>
            <a:endParaRPr lang="en-US" sz="3600" dirty="0">
              <a:solidFill>
                <a:schemeClr val="bg1"/>
              </a:solidFill>
            </a:endParaRPr>
          </a:p>
        </p:txBody>
      </p:sp>
    </p:spTree>
    <p:extLst>
      <p:ext uri="{BB962C8B-B14F-4D97-AF65-F5344CB8AC3E}">
        <p14:creationId xmlns:p14="http://schemas.microsoft.com/office/powerpoint/2010/main" val="1470586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603823" y="4078010"/>
            <a:ext cx="3986839" cy="39845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09767" y="1891299"/>
            <a:ext cx="5700215" cy="3416320"/>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شورای نگهبان از نهادهای مهم حکومتی جمهوری اسلامی ایران به شمار می‌رود که نخستین جلسه آن در </a:t>
            </a:r>
            <a:r>
              <a:rPr lang="fa-IR" dirty="0">
                <a:latin typeface="Vazir" panose="020B0603030804020204" pitchFamily="34" charset="-78"/>
                <a:ea typeface="Calibri" panose="020F0502020204030204" pitchFamily="34" charset="0"/>
                <a:cs typeface="Vazir" panose="020B0603030804020204" pitchFamily="34" charset="-78"/>
              </a:rPr>
              <a:t>۱۳۵۹</a:t>
            </a:r>
            <a:r>
              <a:rPr lang="ar-SA" dirty="0">
                <a:latin typeface="Vazir" panose="020B0603030804020204" pitchFamily="34" charset="-78"/>
                <a:ea typeface="Calibri" panose="020F0502020204030204" pitchFamily="34" charset="0"/>
                <a:cs typeface="Vazir" panose="020B0603030804020204" pitchFamily="34" charset="-78"/>
              </a:rPr>
              <a:t>ش تشکیل شد و تاکنون هفت دوره تشکیل شده است. این شورا از دوازده عضو تشکیل می‌شود. شش فقیه توسط رهبری منصوب می‎‌شوند و شش حقوقدان از سوی رئیس قوه قضائیه به مجلس شورای اسلامی معرفی و توسط نمایندگان مجلس انتخاب می‌شوند.</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4" name="Rectangle 3"/>
          <p:cNvSpPr/>
          <p:nvPr/>
        </p:nvSpPr>
        <p:spPr>
          <a:xfrm>
            <a:off x="7858045" y="405599"/>
            <a:ext cx="4198837" cy="421654"/>
          </a:xfrm>
          <a:prstGeom prst="rect">
            <a:avLst/>
          </a:prstGeom>
        </p:spPr>
        <p:txBody>
          <a:bodyPr wrap="square">
            <a:spAutoFit/>
          </a:bodyPr>
          <a:lstStyle/>
          <a:p>
            <a:pPr algn="justLow" rtl="1">
              <a:lnSpc>
                <a:spcPct val="107000"/>
              </a:lnSpc>
              <a:spcAft>
                <a:spcPts val="800"/>
              </a:spcAft>
            </a:pPr>
            <a:r>
              <a:rPr lang="fa-IR" sz="2000" b="1" dirty="0">
                <a:latin typeface="Vazir" panose="020B0603030804020204" pitchFamily="34" charset="-78"/>
                <a:ea typeface="Calibri" panose="020F0502020204030204" pitchFamily="34" charset="0"/>
                <a:cs typeface="Vazir" panose="020B0603030804020204" pitchFamily="34" charset="-78"/>
              </a:rPr>
              <a:t>نهادهای مهم حکومت اسلامی ایران </a:t>
            </a:r>
            <a:endParaRPr lang="en-US" sz="2000" b="1" dirty="0">
              <a:latin typeface="Vazir" panose="020B0603030804020204" pitchFamily="34" charset="-78"/>
              <a:ea typeface="Calibri" panose="020F0502020204030204" pitchFamily="34" charset="0"/>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7411091" y="1286240"/>
            <a:ext cx="4297086" cy="2863422"/>
          </a:xfrm>
          <a:prstGeom prst="roundRect">
            <a:avLst/>
          </a:prstGeom>
        </p:spPr>
      </p:pic>
      <p:pic>
        <p:nvPicPr>
          <p:cNvPr id="6" name="Picture 5"/>
          <p:cNvPicPr>
            <a:picLocks noChangeAspect="1"/>
          </p:cNvPicPr>
          <p:nvPr/>
        </p:nvPicPr>
        <p:blipFill>
          <a:blip r:embed="rId3"/>
          <a:stretch>
            <a:fillRect/>
          </a:stretch>
        </p:blipFill>
        <p:spPr>
          <a:xfrm>
            <a:off x="6714221" y="4221313"/>
            <a:ext cx="3136556" cy="2270866"/>
          </a:xfrm>
          <a:prstGeom prst="roundRect">
            <a:avLst/>
          </a:prstGeom>
        </p:spPr>
      </p:pic>
    </p:spTree>
    <p:extLst>
      <p:ext uri="{BB962C8B-B14F-4D97-AF65-F5344CB8AC3E}">
        <p14:creationId xmlns:p14="http://schemas.microsoft.com/office/powerpoint/2010/main" val="1434413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32264" y="1897824"/>
            <a:ext cx="3998794" cy="1790294"/>
          </a:xfrm>
          <a:prstGeom prst="rect">
            <a:avLst/>
          </a:prstGeom>
          <a:solidFill>
            <a:srgbClr val="80513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105468" y="4189863"/>
            <a:ext cx="4012442" cy="118237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9225886" y="409565"/>
            <a:ext cx="2849849" cy="487506"/>
          </a:xfrm>
          <a:prstGeom prst="rect">
            <a:avLst/>
          </a:prstGeom>
        </p:spPr>
        <p:txBody>
          <a:bodyPr wrap="square">
            <a:spAutoFit/>
          </a:bodyPr>
          <a:lstStyle/>
          <a:p>
            <a:pPr algn="justLow" rtl="1">
              <a:lnSpc>
                <a:spcPct val="107000"/>
              </a:lnSpc>
              <a:spcAft>
                <a:spcPts val="800"/>
              </a:spcAft>
            </a:pPr>
            <a:r>
              <a:rPr lang="ar-SA" sz="2400" b="1" dirty="0">
                <a:latin typeface="Vazir" panose="020B0603030804020204" pitchFamily="34" charset="-78"/>
                <a:ea typeface="Calibri" panose="020F0502020204030204" pitchFamily="34" charset="0"/>
                <a:cs typeface="Vazir" panose="020B0603030804020204" pitchFamily="34" charset="-78"/>
              </a:rPr>
              <a:t>اهمیت</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5422139" y="1565696"/>
            <a:ext cx="6276796" cy="3970318"/>
          </a:xfrm>
          <a:prstGeom prst="rect">
            <a:avLst/>
          </a:prstGeom>
        </p:spPr>
        <p:txBody>
          <a:bodyPr wrap="square">
            <a:spAutoFit/>
          </a:bodyPr>
          <a:lstStyle/>
          <a:p>
            <a:pPr algn="justLow" rtl="1">
              <a:lnSpc>
                <a:spcPct val="200000"/>
              </a:lnSpc>
              <a:spcAft>
                <a:spcPts val="800"/>
              </a:spcAft>
            </a:pPr>
            <a:r>
              <a:rPr lang="ar-SA" dirty="0">
                <a:latin typeface="Vazir" panose="020B0603030804020204" pitchFamily="34" charset="-78"/>
                <a:ea typeface="Calibri" panose="020F0502020204030204" pitchFamily="34" charset="0"/>
                <a:cs typeface="Vazir" panose="020B0603030804020204" pitchFamily="34" charset="-78"/>
              </a:rPr>
              <a:t>شورای نگهبان از مهم‌ترین نهادهای حکومتی نظام جمهوری اسلامی ایران است که به منظور تشخیص عدم مغایرت مصوبات مجلس شورای اسلامی با احکام اسلام و قانون اساسی جمهوری اسلامی ایران تشکیل شده است. فلسفه تشکیل شورای نگهبان را در سه امر دانسته‌اند: اسلامی بودن قوانین، حراست از قانون اساسی و حاکمیت ولایت فقیه. این نهاد به دلیل آنکه وظیفه حراست از احکام اسلامی و قانون اساسی را به عهده دارد، به شورای نگهبان نام‌گذاری شده است.</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rot="21176490">
            <a:off x="463463" y="2122316"/>
            <a:ext cx="4784396" cy="3131605"/>
          </a:xfrm>
          <a:prstGeom prst="roundRect">
            <a:avLst/>
          </a:prstGeom>
        </p:spPr>
      </p:pic>
    </p:spTree>
    <p:extLst>
      <p:ext uri="{BB962C8B-B14F-4D97-AF65-F5344CB8AC3E}">
        <p14:creationId xmlns:p14="http://schemas.microsoft.com/office/powerpoint/2010/main" val="1515760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9002797" y="5209197"/>
            <a:ext cx="2359356" cy="152413"/>
          </a:xfrm>
          <a:prstGeom prst="rect">
            <a:avLst/>
          </a:prstGeom>
        </p:spPr>
      </p:pic>
      <p:sp>
        <p:nvSpPr>
          <p:cNvPr id="8" name="Rectangle 7"/>
          <p:cNvSpPr/>
          <p:nvPr/>
        </p:nvSpPr>
        <p:spPr>
          <a:xfrm>
            <a:off x="7034912" y="2675617"/>
            <a:ext cx="1503747" cy="36321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10800000">
            <a:off x="6447757" y="3179799"/>
            <a:ext cx="2361063" cy="15012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9430602" y="4579172"/>
            <a:ext cx="1503747" cy="36321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9642874" y="354975"/>
            <a:ext cx="2241319" cy="487506"/>
          </a:xfrm>
          <a:prstGeom prst="rect">
            <a:avLst/>
          </a:prstGeom>
        </p:spPr>
        <p:txBody>
          <a:bodyPr wrap="squar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تأسیس و پیشینه</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477672" y="1458458"/>
            <a:ext cx="5938488" cy="4524315"/>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امام خمینی در بهمن یا اول اسفند سال ۱۳۵۸ش، شش فقیه را برای عضویت در شورای نگهبان انتخاب کرد و با انتخاب شش حقوقدانِ شورا در ۲۶ تیر ۱۳۵۹ش توسط نمایندگان مجلس،  اولین جلسه این شورا تشکیل شد. البته پیشینه نظارت بر قانون‌گذاری در ایران، در اصل دوم متمم قانون اساسی مشروطه وجود داشت که به «اصل طراز» معروف بود و براساس آن، اظهارنظر درباره شرعی بودن مصوبات قوه مقننه بر عهده مجتهدین طراز اول بود این اصل در ۳ جمادی‌الاول ۱۳۲۵ق به تصویب رسید.</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7501525" y="1015542"/>
            <a:ext cx="4382668" cy="2755602"/>
          </a:xfrm>
          <a:prstGeom prst="roundRect">
            <a:avLst/>
          </a:prstGeom>
        </p:spPr>
      </p:pic>
      <p:pic>
        <p:nvPicPr>
          <p:cNvPr id="5" name="Picture 4"/>
          <p:cNvPicPr>
            <a:picLocks noChangeAspect="1"/>
          </p:cNvPicPr>
          <p:nvPr/>
        </p:nvPicPr>
        <p:blipFill>
          <a:blip r:embed="rId4"/>
          <a:stretch>
            <a:fillRect/>
          </a:stretch>
        </p:blipFill>
        <p:spPr>
          <a:xfrm>
            <a:off x="6612341" y="3944205"/>
            <a:ext cx="3852636" cy="2682398"/>
          </a:xfrm>
          <a:prstGeom prst="roundRect">
            <a:avLst/>
          </a:prstGeom>
        </p:spPr>
      </p:pic>
    </p:spTree>
    <p:extLst>
      <p:ext uri="{BB962C8B-B14F-4D97-AF65-F5344CB8AC3E}">
        <p14:creationId xmlns:p14="http://schemas.microsoft.com/office/powerpoint/2010/main" val="2957192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2575254" y="2822085"/>
            <a:ext cx="2548349" cy="1755800"/>
          </a:xfrm>
          <a:prstGeom prst="rect">
            <a:avLst/>
          </a:prstGeom>
        </p:spPr>
      </p:pic>
      <p:sp>
        <p:nvSpPr>
          <p:cNvPr id="6" name="Round Diagonal Corner Rectangle 5"/>
          <p:cNvSpPr/>
          <p:nvPr/>
        </p:nvSpPr>
        <p:spPr>
          <a:xfrm>
            <a:off x="8060014" y="4706541"/>
            <a:ext cx="2547332" cy="1756191"/>
          </a:xfrm>
          <a:prstGeom prst="round2DiagRect">
            <a:avLst/>
          </a:prstGeom>
          <a:solidFill>
            <a:srgbClr val="CA9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957851" y="1131892"/>
            <a:ext cx="8134066" cy="1685077"/>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در قانون اساسی مصوب سال ۱۳۵۸ش نام این شورا، «شورای نگهبان قانون اساسی» ذکر شده بود؛ اما در بازنگری قانون اساسی قید «قانون اساسی» حذف شد؛ زیرا شورای نگهبان تنها ناظر و پاسدار قانون اساسی نیست و وظیفه پاسداری از شرع را نیز بر عهده دارد.</a:t>
            </a:r>
            <a:endParaRPr lang="en-US"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9113649" y="378304"/>
            <a:ext cx="2978267" cy="487506"/>
          </a:xfrm>
          <a:prstGeom prst="rect">
            <a:avLst/>
          </a:prstGeom>
        </p:spPr>
        <p:txBody>
          <a:bodyPr wrap="squar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قانون اساسی</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pic>
        <p:nvPicPr>
          <p:cNvPr id="4" name="Picture 3"/>
          <p:cNvPicPr>
            <a:picLocks noChangeAspect="1"/>
          </p:cNvPicPr>
          <p:nvPr/>
        </p:nvPicPr>
        <p:blipFill rotWithShape="1">
          <a:blip r:embed="rId3"/>
          <a:srcRect b="11398"/>
          <a:stretch/>
        </p:blipFill>
        <p:spPr>
          <a:xfrm>
            <a:off x="2660176" y="2886218"/>
            <a:ext cx="7875896" cy="3512381"/>
          </a:xfrm>
          <a:prstGeom prst="roundRect">
            <a:avLst/>
          </a:prstGeom>
        </p:spPr>
      </p:pic>
    </p:spTree>
    <p:extLst>
      <p:ext uri="{BB962C8B-B14F-4D97-AF65-F5344CB8AC3E}">
        <p14:creationId xmlns:p14="http://schemas.microsoft.com/office/powerpoint/2010/main" val="310263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19195" y="3411940"/>
            <a:ext cx="3907646" cy="137707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0420380" y="354975"/>
            <a:ext cx="1582486" cy="487506"/>
          </a:xfrm>
          <a:prstGeom prst="rect">
            <a:avLst/>
          </a:prstGeom>
        </p:spPr>
        <p:txBody>
          <a:bodyPr wrap="non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مبنای فقهی</a:t>
            </a:r>
            <a:endParaRPr lang="en-US" sz="2400" b="1" dirty="0">
              <a:latin typeface="Vazir" panose="020B0603030804020204" pitchFamily="34" charset="-78"/>
              <a:ea typeface="Calibri" panose="020F0502020204030204" pitchFamily="34" charset="0"/>
              <a:cs typeface="Vazir" panose="020B0603030804020204" pitchFamily="34" charset="-78"/>
            </a:endParaRPr>
          </a:p>
        </p:txBody>
      </p:sp>
      <p:sp>
        <p:nvSpPr>
          <p:cNvPr id="3" name="Rectangle 2"/>
          <p:cNvSpPr/>
          <p:nvPr/>
        </p:nvSpPr>
        <p:spPr>
          <a:xfrm>
            <a:off x="6086900" y="1620287"/>
            <a:ext cx="5752519" cy="3970318"/>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مشروعیت شورای نگهبان را به دلیل انتساب به ولایت فقیه</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دانسته‌اند</a:t>
            </a:r>
            <a:r>
              <a:rPr lang="ar-SA" dirty="0">
                <a:latin typeface="Vazir" panose="020B0603030804020204" pitchFamily="34" charset="-78"/>
                <a:ea typeface="Calibri" panose="020F0502020204030204" pitchFamily="34" charset="0"/>
                <a:cs typeface="Vazir" panose="020B0603030804020204" pitchFamily="34" charset="-78"/>
              </a:rPr>
              <a:t>.</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افزون بر آن، برای نشان دادن مشروعیت فقهی شورای نگهبان به دلایلی همچون آیه</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۷۱ سوره توبه</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که دلالت بر ولایت</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برخی بر بعضی دیگر دارد، روایت امام علی(ع)</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مبنی بر نظارت سلطان بر مسلمانان، ادله و مبانی فقهی مشورت و نظارت، ادله نظارت در وقف</a:t>
            </a:r>
            <a:r>
              <a:rPr lang="en-US" dirty="0">
                <a:latin typeface="Vazir" panose="020B0603030804020204" pitchFamily="34" charset="-78"/>
                <a:ea typeface="Calibri" panose="020F0502020204030204" pitchFamily="34" charset="0"/>
                <a:cs typeface="Vazir" panose="020B0603030804020204" pitchFamily="34" charset="-78"/>
              </a:rPr>
              <a:t> </a:t>
            </a:r>
            <a:r>
              <a:rPr lang="fa-IR" dirty="0">
                <a:latin typeface="Vazir" panose="020B0603030804020204" pitchFamily="34" charset="-78"/>
                <a:ea typeface="Calibri" panose="020F0502020204030204" pitchFamily="34" charset="0"/>
                <a:cs typeface="Vazir" panose="020B0603030804020204" pitchFamily="34" charset="-78"/>
              </a:rPr>
              <a:t>و وصیت، سنت پیامبران، ادله «اوفوا بالعقود» و «المؤمنون عند شروطهم» استناد شده است</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1240809" y="598728"/>
            <a:ext cx="3853056" cy="3371424"/>
          </a:xfrm>
          <a:prstGeom prst="roundRect">
            <a:avLst/>
          </a:prstGeom>
        </p:spPr>
      </p:pic>
      <p:pic>
        <p:nvPicPr>
          <p:cNvPr id="5" name="Picture 4"/>
          <p:cNvPicPr>
            <a:picLocks noChangeAspect="1"/>
          </p:cNvPicPr>
          <p:nvPr/>
        </p:nvPicPr>
        <p:blipFill>
          <a:blip r:embed="rId3"/>
          <a:stretch>
            <a:fillRect/>
          </a:stretch>
        </p:blipFill>
        <p:spPr>
          <a:xfrm>
            <a:off x="2564642" y="4106630"/>
            <a:ext cx="3300644" cy="2440706"/>
          </a:xfrm>
          <a:prstGeom prst="roundRect">
            <a:avLst/>
          </a:prstGeom>
        </p:spPr>
      </p:pic>
    </p:spTree>
    <p:extLst>
      <p:ext uri="{BB962C8B-B14F-4D97-AF65-F5344CB8AC3E}">
        <p14:creationId xmlns:p14="http://schemas.microsoft.com/office/powerpoint/2010/main" val="1015615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177516" y="3671248"/>
            <a:ext cx="832514" cy="28660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0385947" y="3324819"/>
            <a:ext cx="1446662" cy="24565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Diagonal Corner Rectangle 3"/>
          <p:cNvSpPr/>
          <p:nvPr/>
        </p:nvSpPr>
        <p:spPr>
          <a:xfrm>
            <a:off x="3039147" y="295423"/>
            <a:ext cx="9105718" cy="583175"/>
          </a:xfrm>
          <a:prstGeom prst="snip2Diag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427476" y="388864"/>
            <a:ext cx="8582554" cy="487506"/>
          </a:xfrm>
          <a:prstGeom prst="rect">
            <a:avLst/>
          </a:prstGeom>
        </p:spPr>
        <p:txBody>
          <a:bodyPr wrap="square">
            <a:spAutoFit/>
          </a:bodyPr>
          <a:lstStyle/>
          <a:p>
            <a:pPr algn="justLow" rtl="1">
              <a:lnSpc>
                <a:spcPct val="107000"/>
              </a:lnSpc>
              <a:spcAft>
                <a:spcPts val="800"/>
              </a:spcAft>
            </a:pPr>
            <a:r>
              <a:rPr lang="fa-IR" sz="2400" b="1" dirty="0">
                <a:latin typeface="Vazir" panose="020B0603030804020204" pitchFamily="34" charset="-78"/>
                <a:ea typeface="Calibri" panose="020F0502020204030204" pitchFamily="34" charset="0"/>
                <a:cs typeface="Vazir" panose="020B0603030804020204" pitchFamily="34" charset="-78"/>
              </a:rPr>
              <a:t>درباره اینکه نظارت این شورا از چه باب است، سه دیدگاه مطرح است</a:t>
            </a:r>
            <a:r>
              <a:rPr lang="en-US" sz="2400" b="1" dirty="0">
                <a:latin typeface="Vazir" panose="020B0603030804020204" pitchFamily="34" charset="-78"/>
                <a:ea typeface="Calibri" panose="020F0502020204030204" pitchFamily="34" charset="0"/>
                <a:cs typeface="Vazir" panose="020B0603030804020204" pitchFamily="34" charset="-78"/>
              </a:rPr>
              <a:t>:</a:t>
            </a:r>
          </a:p>
        </p:txBody>
      </p:sp>
      <p:sp>
        <p:nvSpPr>
          <p:cNvPr id="3" name="Rectangle 2"/>
          <p:cNvSpPr/>
          <p:nvPr/>
        </p:nvSpPr>
        <p:spPr>
          <a:xfrm>
            <a:off x="395785" y="1493570"/>
            <a:ext cx="11436824" cy="1131079"/>
          </a:xfrm>
          <a:prstGeom prst="rect">
            <a:avLst/>
          </a:prstGeom>
        </p:spPr>
        <p:txBody>
          <a:bodyPr wrap="square">
            <a:spAutoFit/>
          </a:bodyPr>
          <a:lstStyle/>
          <a:p>
            <a:pPr algn="justLow" rtl="1">
              <a:lnSpc>
                <a:spcPct val="200000"/>
              </a:lnSpc>
              <a:spcAft>
                <a:spcPts val="800"/>
              </a:spcAft>
            </a:pPr>
            <a:r>
              <a:rPr lang="fa-IR" dirty="0">
                <a:latin typeface="Vazir" panose="020B0603030804020204" pitchFamily="34" charset="-78"/>
                <a:ea typeface="Calibri" panose="020F0502020204030204" pitchFamily="34" charset="0"/>
                <a:cs typeface="Vazir" panose="020B0603030804020204" pitchFamily="34" charset="-78"/>
              </a:rPr>
              <a:t>قاضی منصوب از سوی رهبر: به این معنا که رهبری،‌ فقهای شورای نگهبان را به عنوان قضاتی منصوب کرده است که در انطباق یا عدم انطباق قوانین با احکام اسلامی حکم کنند. گفته شده این دیدگاه صحیح نیست و کسی از آن طرفداری نکرده است</a:t>
            </a:r>
            <a:r>
              <a:rPr lang="ar-SA" dirty="0">
                <a:latin typeface="Vazir" panose="020B0603030804020204" pitchFamily="34" charset="-78"/>
                <a:ea typeface="Calibri" panose="020F0502020204030204" pitchFamily="34" charset="0"/>
                <a:cs typeface="Vazir" panose="020B0603030804020204" pitchFamily="34" charset="-78"/>
              </a:rPr>
              <a:t>.</a:t>
            </a:r>
            <a:endParaRPr lang="en-US" dirty="0">
              <a:latin typeface="Vazir" panose="020B0603030804020204" pitchFamily="34" charset="-78"/>
              <a:ea typeface="Calibri" panose="020F0502020204030204" pitchFamily="34" charset="0"/>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5884919" y="2755454"/>
            <a:ext cx="5319894" cy="3551029"/>
          </a:xfrm>
          <a:prstGeom prst="roundRect">
            <a:avLst/>
          </a:prstGeom>
        </p:spPr>
      </p:pic>
      <p:pic>
        <p:nvPicPr>
          <p:cNvPr id="8" name="Picture 7"/>
          <p:cNvPicPr>
            <a:picLocks noChangeAspect="1"/>
          </p:cNvPicPr>
          <p:nvPr/>
        </p:nvPicPr>
        <p:blipFill>
          <a:blip r:embed="rId3"/>
          <a:stretch>
            <a:fillRect/>
          </a:stretch>
        </p:blipFill>
        <p:spPr>
          <a:xfrm>
            <a:off x="587557" y="3957851"/>
            <a:ext cx="5324658" cy="2680197"/>
          </a:xfrm>
          <a:prstGeom prst="roundRect">
            <a:avLst/>
          </a:prstGeom>
        </p:spPr>
      </p:pic>
    </p:spTree>
    <p:extLst>
      <p:ext uri="{BB962C8B-B14F-4D97-AF65-F5344CB8AC3E}">
        <p14:creationId xmlns:p14="http://schemas.microsoft.com/office/powerpoint/2010/main" val="39272827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TotalTime>
  <Words>2346</Words>
  <Application>Microsoft Office PowerPoint</Application>
  <PresentationFormat>Widescreen</PresentationFormat>
  <Paragraphs>82</Paragraphs>
  <Slides>35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33</cp:revision>
  <dcterms:created xsi:type="dcterms:W3CDTF">2024-06-14T14:32:12Z</dcterms:created>
  <dcterms:modified xsi:type="dcterms:W3CDTF">2024-06-15T11:35:35Z</dcterms:modified>
</cp:coreProperties>
</file>