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94" r:id="rId2"/>
    <p:sldId id="264" r:id="rId3"/>
    <p:sldId id="266" r:id="rId4"/>
    <p:sldId id="265"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9" r:id="rId22"/>
    <p:sldId id="283" r:id="rId23"/>
    <p:sldId id="284" r:id="rId24"/>
    <p:sldId id="285" r:id="rId25"/>
    <p:sldId id="286" r:id="rId26"/>
    <p:sldId id="290" r:id="rId27"/>
    <p:sldId id="287" r:id="rId28"/>
    <p:sldId id="288" r:id="rId29"/>
    <p:sldId id="256" r:id="rId30"/>
    <p:sldId id="257" r:id="rId31"/>
    <p:sldId id="258" r:id="rId32"/>
    <p:sldId id="259" r:id="rId33"/>
    <p:sldId id="260" r:id="rId34"/>
    <p:sldId id="261" r:id="rId35"/>
    <p:sldId id="262" r:id="rId36"/>
    <p:sldId id="263" r:id="rId37"/>
    <p:sldId id="291" r:id="rId38"/>
    <p:sldId id="292"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443"/>
    <a:srgbClr val="F172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37" autoAdjust="0"/>
  </p:normalViewPr>
  <p:slideViewPr>
    <p:cSldViewPr snapToGrid="0">
      <p:cViewPr varScale="1">
        <p:scale>
          <a:sx n="80" d="100"/>
          <a:sy n="80" d="100"/>
        </p:scale>
        <p:origin x="754" y="62"/>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E644357-538A-44E1-C287-10227E0CCF4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E0D6652-0D2A-A70C-1A53-BCEE856E35D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88961D-71EC-4D19-ADBE-826E115D93B8}" type="datetimeFigureOut">
              <a:rPr lang="en-US" smtClean="0"/>
              <a:t>6/19/2024</a:t>
            </a:fld>
            <a:endParaRPr lang="en-US"/>
          </a:p>
        </p:txBody>
      </p:sp>
      <p:sp>
        <p:nvSpPr>
          <p:cNvPr id="4" name="Footer Placeholder 3">
            <a:extLst>
              <a:ext uri="{FF2B5EF4-FFF2-40B4-BE49-F238E27FC236}">
                <a16:creationId xmlns:a16="http://schemas.microsoft.com/office/drawing/2014/main" id="{FE4BAC4D-084B-A772-901D-BF23276B36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73C9B1B-2838-D16E-646E-BB16A460371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E7769DB-A827-4487-846D-72F1D8580078}" type="slidenum">
              <a:rPr lang="en-US" smtClean="0"/>
              <a:t>‹#›</a:t>
            </a:fld>
            <a:endParaRPr lang="en-US"/>
          </a:p>
        </p:txBody>
      </p:sp>
    </p:spTree>
    <p:extLst>
      <p:ext uri="{BB962C8B-B14F-4D97-AF65-F5344CB8AC3E}">
        <p14:creationId xmlns:p14="http://schemas.microsoft.com/office/powerpoint/2010/main" val="13621491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FFF66F-F397-422F-98BA-BE25F5CCAA52}" type="datetimeFigureOut">
              <a:rPr lang="en-US" smtClean="0"/>
              <a:t>6/19/2024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60C3D1-7FA7-493D-90DF-09B56A9E89E9}" type="slidenum">
              <a:rPr lang="en-US" smtClean="0"/>
              <a:t>‹#›</a:t>
            </a:fld>
            <a:endParaRPr lang="en-US"/>
          </a:p>
        </p:txBody>
      </p:sp>
    </p:spTree>
    <p:extLst>
      <p:ext uri="{BB962C8B-B14F-4D97-AF65-F5344CB8AC3E}">
        <p14:creationId xmlns:p14="http://schemas.microsoft.com/office/powerpoint/2010/main" val="1748197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60C3D1-7FA7-493D-90DF-09B56A9E89E9}" type="slidenum">
              <a:rPr lang="en-US" smtClean="0"/>
              <a:t>18</a:t>
            </a:fld>
            <a:endParaRPr lang="en-US"/>
          </a:p>
        </p:txBody>
      </p:sp>
    </p:spTree>
    <p:extLst>
      <p:ext uri="{BB962C8B-B14F-4D97-AF65-F5344CB8AC3E}">
        <p14:creationId xmlns:p14="http://schemas.microsoft.com/office/powerpoint/2010/main" val="17326193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p:cNvSpPr/>
          <p:nvPr userDrawn="1"/>
        </p:nvSpPr>
        <p:spPr>
          <a:xfrm>
            <a:off x="76200" y="6375400"/>
            <a:ext cx="12039600" cy="3556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rot="10800000">
            <a:off x="6225307" y="88898"/>
            <a:ext cx="5495637" cy="507999"/>
          </a:xfrm>
          <a:prstGeom prst="snip1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41A54FC-153D-A277-EF64-2B499E83F7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05276" y="5771"/>
            <a:ext cx="910524" cy="910524"/>
          </a:xfrm>
          <a:prstGeom prst="rect">
            <a:avLst/>
          </a:prstGeom>
        </p:spPr>
      </p:pic>
    </p:spTree>
    <p:extLst>
      <p:ext uri="{BB962C8B-B14F-4D97-AF65-F5344CB8AC3E}">
        <p14:creationId xmlns:p14="http://schemas.microsoft.com/office/powerpoint/2010/main" val="3607155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Snip Single Corner Rectangle 3"/>
          <p:cNvSpPr/>
          <p:nvPr userDrawn="1"/>
        </p:nvSpPr>
        <p:spPr>
          <a:xfrm rot="10800000">
            <a:off x="1289050" y="2690057"/>
            <a:ext cx="9613900" cy="1642245"/>
          </a:xfrm>
          <a:prstGeom prst="snip1Rect">
            <a:avLst>
              <a:gd name="adj" fmla="val 31263"/>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2495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49D057E-A946-E2F5-75D8-5F1A44DA901F}"/>
              </a:ext>
            </a:extLst>
          </p:cNvPr>
          <p:cNvSpPr>
            <a:spLocks noGrp="1"/>
          </p:cNvSpPr>
          <p:nvPr>
            <p:ph type="pic" sz="quarter" idx="13"/>
          </p:nvPr>
        </p:nvSpPr>
        <p:spPr>
          <a:xfrm>
            <a:off x="5222645" y="0"/>
            <a:ext cx="6969355" cy="6857999"/>
          </a:xfrm>
          <a:custGeom>
            <a:avLst/>
            <a:gdLst>
              <a:gd name="connsiteX0" fmla="*/ 5884415 w 6969355"/>
              <a:gd name="connsiteY0" fmla="*/ 4774707 h 6857999"/>
              <a:gd name="connsiteX1" fmla="*/ 6969355 w 6969355"/>
              <a:gd name="connsiteY1" fmla="*/ 4774707 h 6857999"/>
              <a:gd name="connsiteX2" fmla="*/ 6969355 w 6969355"/>
              <a:gd name="connsiteY2" fmla="*/ 6808875 h 6857999"/>
              <a:gd name="connsiteX3" fmla="*/ 6957074 w 6969355"/>
              <a:gd name="connsiteY3" fmla="*/ 6857999 h 6857999"/>
              <a:gd name="connsiteX4" fmla="*/ 5363592 w 6969355"/>
              <a:gd name="connsiteY4" fmla="*/ 6857999 h 6857999"/>
              <a:gd name="connsiteX5" fmla="*/ 6471110 w 6969355"/>
              <a:gd name="connsiteY5" fmla="*/ 2521259 h 6857999"/>
              <a:gd name="connsiteX6" fmla="*/ 6969355 w 6969355"/>
              <a:gd name="connsiteY6" fmla="*/ 2521259 h 6857999"/>
              <a:gd name="connsiteX7" fmla="*/ 6969355 w 6969355"/>
              <a:gd name="connsiteY7" fmla="*/ 4604551 h 6857999"/>
              <a:gd name="connsiteX8" fmla="*/ 5950287 w 6969355"/>
              <a:gd name="connsiteY8" fmla="*/ 4604551 h 6857999"/>
              <a:gd name="connsiteX9" fmla="*/ 6969355 w 6969355"/>
              <a:gd name="connsiteY9" fmla="*/ 570550 h 6857999"/>
              <a:gd name="connsiteX10" fmla="*/ 6969355 w 6969355"/>
              <a:gd name="connsiteY10" fmla="*/ 2387354 h 6857999"/>
              <a:gd name="connsiteX11" fmla="*/ 6515154 w 6969355"/>
              <a:gd name="connsiteY11" fmla="*/ 2387354 h 6857999"/>
              <a:gd name="connsiteX12" fmla="*/ 1714500 w 6969355"/>
              <a:gd name="connsiteY12" fmla="*/ 0 h 6857999"/>
              <a:gd name="connsiteX13" fmla="*/ 6960092 w 6969355"/>
              <a:gd name="connsiteY13" fmla="*/ 0 h 6857999"/>
              <a:gd name="connsiteX14" fmla="*/ 5245592 w 6969355"/>
              <a:gd name="connsiteY14" fmla="*/ 6857999 h 6857999"/>
              <a:gd name="connsiteX15" fmla="*/ 0 w 6969355"/>
              <a:gd name="connsiteY15"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69355" h="6857999">
                <a:moveTo>
                  <a:pt x="5884415" y="4774707"/>
                </a:moveTo>
                <a:lnTo>
                  <a:pt x="6969355" y="4774707"/>
                </a:lnTo>
                <a:lnTo>
                  <a:pt x="6969355" y="6808875"/>
                </a:lnTo>
                <a:lnTo>
                  <a:pt x="6957074" y="6857999"/>
                </a:lnTo>
                <a:lnTo>
                  <a:pt x="5363592" y="6857999"/>
                </a:lnTo>
                <a:close/>
                <a:moveTo>
                  <a:pt x="6471110" y="2521259"/>
                </a:moveTo>
                <a:lnTo>
                  <a:pt x="6969355" y="2521259"/>
                </a:lnTo>
                <a:lnTo>
                  <a:pt x="6969355" y="4604551"/>
                </a:lnTo>
                <a:lnTo>
                  <a:pt x="5950287" y="4604551"/>
                </a:lnTo>
                <a:close/>
                <a:moveTo>
                  <a:pt x="6969355" y="570550"/>
                </a:moveTo>
                <a:lnTo>
                  <a:pt x="6969355" y="2387354"/>
                </a:lnTo>
                <a:lnTo>
                  <a:pt x="6515154" y="2387354"/>
                </a:lnTo>
                <a:close/>
                <a:moveTo>
                  <a:pt x="1714500" y="0"/>
                </a:moveTo>
                <a:lnTo>
                  <a:pt x="6960092" y="0"/>
                </a:lnTo>
                <a:lnTo>
                  <a:pt x="5245592" y="6857999"/>
                </a:lnTo>
                <a:lnTo>
                  <a:pt x="0" y="6857999"/>
                </a:lnTo>
                <a:close/>
              </a:path>
            </a:pathLst>
          </a:custGeom>
        </p:spPr>
        <p:txBody>
          <a:bodyPr wrap="square">
            <a:noAutofit/>
          </a:bodyPr>
          <a:lstStyle/>
          <a:p>
            <a:endParaRPr lang="en-US"/>
          </a:p>
        </p:txBody>
      </p:sp>
    </p:spTree>
    <p:extLst>
      <p:ext uri="{BB962C8B-B14F-4D97-AF65-F5344CB8AC3E}">
        <p14:creationId xmlns:p14="http://schemas.microsoft.com/office/powerpoint/2010/main" val="35886809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39750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s://www.tabnak.ir/" TargetMode="External"/><Relationship Id="rId2" Type="http://schemas.openxmlformats.org/officeDocument/2006/relationships/hyperlink" Target="https://namnak.com/" TargetMode="External"/><Relationship Id="rId1" Type="http://schemas.openxmlformats.org/officeDocument/2006/relationships/slideLayout" Target="../slideLayouts/slideLayout1.xml"/><Relationship Id="rId4" Type="http://schemas.openxmlformats.org/officeDocument/2006/relationships/hyperlink" Target="https://www.beytoote.com/"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C3F26C3-A1F8-4753-6CB7-1B9815E8D894}"/>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
        <p:nvSpPr>
          <p:cNvPr id="5" name="Rectangle 4">
            <a:extLst>
              <a:ext uri="{FF2B5EF4-FFF2-40B4-BE49-F238E27FC236}">
                <a16:creationId xmlns:a16="http://schemas.microsoft.com/office/drawing/2014/main" id="{3377BECC-95A2-5CCC-4BBB-9844CC5C9A87}"/>
              </a:ext>
            </a:extLst>
          </p:cNvPr>
          <p:cNvSpPr/>
          <p:nvPr/>
        </p:nvSpPr>
        <p:spPr>
          <a:xfrm>
            <a:off x="212436" y="2734853"/>
            <a:ext cx="5135419"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موضوع: پاورپوینت زندگینامه استاد محمود فرشچیان</a:t>
            </a:r>
            <a:endParaRPr lang="en-US" sz="2000" b="1" dirty="0">
              <a:latin typeface="Vazir" panose="020B0603030804020204" pitchFamily="34" charset="-78"/>
              <a:cs typeface="B Titr" panose="00000700000000000000" pitchFamily="2" charset="-78"/>
            </a:endParaRPr>
          </a:p>
        </p:txBody>
      </p:sp>
      <p:sp>
        <p:nvSpPr>
          <p:cNvPr id="6" name="Rectangle 5">
            <a:extLst>
              <a:ext uri="{FF2B5EF4-FFF2-40B4-BE49-F238E27FC236}">
                <a16:creationId xmlns:a16="http://schemas.microsoft.com/office/drawing/2014/main" id="{07497047-616B-5666-EFF4-28B42C49BD25}"/>
              </a:ext>
            </a:extLst>
          </p:cNvPr>
          <p:cNvSpPr/>
          <p:nvPr/>
        </p:nvSpPr>
        <p:spPr>
          <a:xfrm>
            <a:off x="815455" y="3652212"/>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استاد راهنما:  دکتر علیرضا عزیزی</a:t>
            </a:r>
            <a:endParaRPr lang="en-US" sz="2000" b="1" dirty="0">
              <a:latin typeface="Vazir"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E11F1A3C-15B9-CFA7-307A-AAB496CBB0C8}"/>
              </a:ext>
            </a:extLst>
          </p:cNvPr>
          <p:cNvSpPr/>
          <p:nvPr/>
        </p:nvSpPr>
        <p:spPr>
          <a:xfrm>
            <a:off x="815455" y="4569571"/>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پژوهشگر: فاطمه عباسی</a:t>
            </a:r>
            <a:endParaRPr lang="en-US" sz="2000" b="1" dirty="0">
              <a:latin typeface="Vazir" panose="020B0603030804020204" pitchFamily="34" charset="-78"/>
              <a:cs typeface="B Titr" panose="00000700000000000000" pitchFamily="2" charset="-78"/>
            </a:endParaRPr>
          </a:p>
        </p:txBody>
      </p:sp>
      <p:sp>
        <p:nvSpPr>
          <p:cNvPr id="8" name="Rectangle 7">
            <a:extLst>
              <a:ext uri="{FF2B5EF4-FFF2-40B4-BE49-F238E27FC236}">
                <a16:creationId xmlns:a16="http://schemas.microsoft.com/office/drawing/2014/main" id="{BD23308A-0C30-5068-FBD1-83177C4CA4E0}"/>
              </a:ext>
            </a:extLst>
          </p:cNvPr>
          <p:cNvSpPr/>
          <p:nvPr/>
        </p:nvSpPr>
        <p:spPr>
          <a:xfrm>
            <a:off x="815455" y="5486928"/>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تاریخ ارائه: .........</a:t>
            </a:r>
            <a:endParaRPr lang="en-US" sz="2000" b="1" dirty="0">
              <a:latin typeface="Vazir" panose="020B0603030804020204" pitchFamily="34" charset="-78"/>
              <a:cs typeface="B Titr" panose="00000700000000000000" pitchFamily="2" charset="-78"/>
            </a:endParaRPr>
          </a:p>
        </p:txBody>
      </p:sp>
      <p:pic>
        <p:nvPicPr>
          <p:cNvPr id="10" name="Graphic 9">
            <a:extLst>
              <a:ext uri="{FF2B5EF4-FFF2-40B4-BE49-F238E27FC236}">
                <a16:creationId xmlns:a16="http://schemas.microsoft.com/office/drawing/2014/main" id="{F24DB2A6-1FF9-A473-7750-75500D4E9A7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95123" y="1076643"/>
            <a:ext cx="1282577" cy="1282577"/>
          </a:xfrm>
          <a:prstGeom prst="rect">
            <a:avLst/>
          </a:prstGeom>
        </p:spPr>
      </p:pic>
    </p:spTree>
    <p:extLst>
      <p:ext uri="{BB962C8B-B14F-4D97-AF65-F5344CB8AC3E}">
        <p14:creationId xmlns:p14="http://schemas.microsoft.com/office/powerpoint/2010/main" val="33909953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95705" y="122962"/>
            <a:ext cx="1928733"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درباره فرشچیان</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411766" y="871231"/>
            <a:ext cx="11543673" cy="2308324"/>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فرشچیان خود درباره کودکی، روحیات و ویژگی‌های خود مواردی ذکر کرده و به‌علاوه، از اعتقادات عمیق مذهبی پدر و مادرش سخن گفته است. استوارت کری ولش و مجید مهرگان، درباره ویژگی‌های آثار فرشچیان سخن گفته‌اند. برخی از این موارد عبارتند از</a:t>
            </a:r>
            <a:r>
              <a:rPr lang="en-US" sz="2000" dirty="0">
                <a:latin typeface="Times New Roman" panose="02020603050405020304" pitchFamily="18" charset="0"/>
                <a:cs typeface="B Nazanin" panose="00000400000000000000" pitchFamily="2" charset="-78"/>
              </a:rPr>
              <a:t>:</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284705">
            <a:off x="6379418" y="2693230"/>
            <a:ext cx="4606252" cy="3241650"/>
          </a:xfrm>
          <a:prstGeom prst="snip2DiagRect">
            <a:avLst/>
          </a:prstGeom>
        </p:spPr>
      </p:pic>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1299987">
            <a:off x="987424" y="2867501"/>
            <a:ext cx="4834549" cy="2893108"/>
          </a:xfrm>
          <a:prstGeom prst="snip2DiagRect">
            <a:avLst/>
          </a:prstGeom>
        </p:spPr>
      </p:pic>
    </p:spTree>
    <p:extLst>
      <p:ext uri="{BB962C8B-B14F-4D97-AF65-F5344CB8AC3E}">
        <p14:creationId xmlns:p14="http://schemas.microsoft.com/office/powerpoint/2010/main" val="3699206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71804" y="122964"/>
            <a:ext cx="3437159"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عشق به هنر، و خانواده مذهبی</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1187356" y="1520785"/>
            <a:ext cx="10304059" cy="3816429"/>
          </a:xfrm>
          <a:prstGeom prst="rect">
            <a:avLst/>
          </a:prstGeom>
        </p:spPr>
        <p:txBody>
          <a:bodyPr wrap="square">
            <a:spAutoFit/>
          </a:bodyPr>
          <a:lstStyle/>
          <a:p>
            <a:pPr algn="ctr" rtl="1">
              <a:lnSpc>
                <a:spcPct val="200000"/>
              </a:lnSpc>
              <a:spcAft>
                <a:spcPts val="800"/>
              </a:spcAft>
            </a:pPr>
            <a:r>
              <a:rPr lang="fa-IR" sz="2000" dirty="0">
                <a:latin typeface="Times New Roman" panose="02020603050405020304" pitchFamily="18" charset="0"/>
                <a:cs typeface="B Nazanin" panose="00000400000000000000" pitchFamily="2" charset="-78"/>
              </a:rPr>
              <a:t>1- از کودکی آدمی درخودفرورفته و درونگرا بودم. از همسالان خود کمتر رغبت به بازی داشتم و سعی داشتم خود را به کاری مشغول کنم. گچبری‌های سرستون‌ها و بخاری‌ها و دیوارهای منزل ما و نقوش بعضی از تابلوها، ذهن مرا به خود مشغول می‌داشتند. پدرم بازرگان فرش‌های اصیل ایرانی بود و طراحان و نقاشان قالی، کارهای خود را به ایشان ارائه می‌دادند. گاهی همراه پدرم به کارگاه آن هنرمندان می‌رفتم و از همان خردسالی از آن نقوش و رنگ‌ها، غرق در حیرت می‌شدم و خطوط موازی و مدوری که با دست‌های پرقدرت آنان بر صفحه کاغذ نقش می‌بستند، مرا به اعجاب و شگفتی وامی‌داشتند. روحیه عشق به هنر در همان زمان در من تقویت شد</a:t>
            </a:r>
            <a:r>
              <a:rPr lang="ar-SA" sz="2000" dirty="0">
                <a:latin typeface="Times New Roman" panose="02020603050405020304" pitchFamily="18"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sp>
        <p:nvSpPr>
          <p:cNvPr id="4" name="Rounded Rectangle 3"/>
          <p:cNvSpPr/>
          <p:nvPr/>
        </p:nvSpPr>
        <p:spPr>
          <a:xfrm>
            <a:off x="11491415" y="1286376"/>
            <a:ext cx="395786" cy="370714"/>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8236423" y="1038490"/>
            <a:ext cx="3575714" cy="17742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8236423" y="649530"/>
            <a:ext cx="395786" cy="327546"/>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750627" y="5685852"/>
            <a:ext cx="3712191" cy="19655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866634" y="5253482"/>
            <a:ext cx="396274" cy="371888"/>
          </a:xfrm>
          <a:prstGeom prst="rect">
            <a:avLst/>
          </a:prstGeom>
        </p:spPr>
      </p:pic>
      <p:pic>
        <p:nvPicPr>
          <p:cNvPr id="9" name="Picture 8"/>
          <p:cNvPicPr>
            <a:picLocks noChangeAspect="1"/>
          </p:cNvPicPr>
          <p:nvPr/>
        </p:nvPicPr>
        <p:blipFill>
          <a:blip r:embed="rId3"/>
          <a:stretch>
            <a:fillRect/>
          </a:stretch>
        </p:blipFill>
        <p:spPr>
          <a:xfrm>
            <a:off x="4066544" y="5958591"/>
            <a:ext cx="396274" cy="329213"/>
          </a:xfrm>
          <a:prstGeom prst="rect">
            <a:avLst/>
          </a:prstGeom>
        </p:spPr>
      </p:pic>
    </p:spTree>
    <p:extLst>
      <p:ext uri="{BB962C8B-B14F-4D97-AF65-F5344CB8AC3E}">
        <p14:creationId xmlns:p14="http://schemas.microsoft.com/office/powerpoint/2010/main" val="1714720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14686" y="1164044"/>
            <a:ext cx="5093960" cy="4939814"/>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2- پدر و مادر من افرادی به شدت مذهبی</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بودند. مادرم از عاشقان حضرت امام حسین(ع)</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بودند. کافی بود که فقط نام امام حسین(ع) را بشنود تا سیل اشک از گونه‌هایش روان شود. در تولد آن حضرت، گریه شوق و در شهادت آن بزرگوار گریه غم، و من در این فضا بزرگ شدم و شروع کار من که در ۵ سالگی بود، تحت تاثیر همین محتویات و شرایط مذهبی خانواده بود. من اعتقاد دارم ماندگارترین آثار هم آثاری هستند که با مذهب رابطه دارند</a:t>
            </a:r>
            <a:r>
              <a:rPr lang="ar-SA" sz="2000" dirty="0">
                <a:latin typeface="Times New Roman" panose="02020603050405020304" pitchFamily="18"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sp>
        <p:nvSpPr>
          <p:cNvPr id="3" name="Rectangle 2"/>
          <p:cNvSpPr/>
          <p:nvPr/>
        </p:nvSpPr>
        <p:spPr>
          <a:xfrm>
            <a:off x="7662565" y="122964"/>
            <a:ext cx="3437159"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عشق به هنر، و خانواده مذهبی</a:t>
            </a:r>
            <a:endParaRPr lang="en-US" sz="2400" b="1" dirty="0">
              <a:latin typeface="Times New Roman" panose="02020603050405020304" pitchFamily="18" charset="0"/>
              <a:cs typeface="B Titr" panose="00000700000000000000" pitchFamily="2" charset="-78"/>
            </a:endParaRP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5304" y="923277"/>
            <a:ext cx="4120408" cy="5011446"/>
          </a:xfrm>
          <a:prstGeom prst="snip2DiagRect">
            <a:avLst/>
          </a:prstGeom>
        </p:spPr>
      </p:pic>
    </p:spTree>
    <p:extLst>
      <p:ext uri="{BB962C8B-B14F-4D97-AF65-F5344CB8AC3E}">
        <p14:creationId xmlns:p14="http://schemas.microsoft.com/office/powerpoint/2010/main" val="13043754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21126" y="122963"/>
            <a:ext cx="2935419"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هم‌رده نقاشان عصر صفوی</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5562600" y="1048344"/>
            <a:ext cx="5760708" cy="4939814"/>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استوارت کری ولش</a:t>
            </a:r>
            <a:r>
              <a:rPr lang="en-US" sz="2000" dirty="0">
                <a:latin typeface="Times New Roman" panose="02020603050405020304" pitchFamily="18" charset="0"/>
                <a:cs typeface="B Nazanin" panose="00000400000000000000" pitchFamily="2" charset="-78"/>
              </a:rPr>
              <a:t> (</a:t>
            </a:r>
            <a:r>
              <a:rPr lang="en-US" sz="2000" dirty="0" err="1">
                <a:latin typeface="Times New Roman" panose="02020603050405020304" pitchFamily="18" charset="0"/>
                <a:cs typeface="B Nazanin" panose="00000400000000000000" pitchFamily="2" charset="-78"/>
              </a:rPr>
              <a:t>stuart</a:t>
            </a:r>
            <a:r>
              <a:rPr lang="en-US" sz="2000" dirty="0">
                <a:latin typeface="Times New Roman" panose="02020603050405020304" pitchFamily="18" charset="0"/>
                <a:cs typeface="B Nazanin" panose="00000400000000000000" pitchFamily="2" charset="-78"/>
              </a:rPr>
              <a:t> </a:t>
            </a:r>
            <a:r>
              <a:rPr lang="en-US" sz="2000" dirty="0" err="1">
                <a:latin typeface="Times New Roman" panose="02020603050405020304" pitchFamily="18" charset="0"/>
                <a:cs typeface="B Nazanin" panose="00000400000000000000" pitchFamily="2" charset="-78"/>
              </a:rPr>
              <a:t>cary</a:t>
            </a:r>
            <a:r>
              <a:rPr lang="en-US" sz="2000" dirty="0">
                <a:latin typeface="Times New Roman" panose="02020603050405020304" pitchFamily="18" charset="0"/>
                <a:cs typeface="B Nazanin" panose="00000400000000000000" pitchFamily="2" charset="-78"/>
              </a:rPr>
              <a:t> welch)</a:t>
            </a:r>
            <a:r>
              <a:rPr lang="fa-IR" sz="2000" dirty="0">
                <a:latin typeface="Times New Roman" panose="02020603050405020304" pitchFamily="18" charset="0"/>
                <a:cs typeface="B Nazanin" panose="00000400000000000000" pitchFamily="2" charset="-78"/>
              </a:rPr>
              <a:t>، پژوهشگر برجسته هنر اسلامی و هندی: اگر این هنرمند پرتوان خلاق ایران قرن بیستم، استاد گمنام در دوره صفوی سده شانزدهم می‌بود، نگارندگان تاریخ هنر او را استاد پرندگان می‌نامیدند. محمود فرشچیان، نقاشی‌ها و طراحی‌هایش با همه پیوندی که با سنت‌های ایرانی دارند، متعلق به این روزگارند. وی استاد پژوهنده‌ای است که با احاطه کامل بر گنجینه دیرپای هنر سنتی ایران که در طی مسافرت‌های متعدد، هنر اروپا و امریکا را نیز به خوبی مطالعه کرده و به عصر بین‌المللی هنر خو گرفته است. </a:t>
            </a:r>
            <a:endParaRPr lang="en-US" sz="2000"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288412">
            <a:off x="603100" y="1191844"/>
            <a:ext cx="3394392" cy="4930354"/>
          </a:xfrm>
          <a:prstGeom prst="snip2DiagRect">
            <a:avLst/>
          </a:prstGeom>
        </p:spPr>
      </p:pic>
    </p:spTree>
    <p:extLst>
      <p:ext uri="{BB962C8B-B14F-4D97-AF65-F5344CB8AC3E}">
        <p14:creationId xmlns:p14="http://schemas.microsoft.com/office/powerpoint/2010/main" val="3278745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9186" y="1266869"/>
            <a:ext cx="5463939" cy="4324261"/>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اگر فرشچیان نه در سال ۱۳۰۸ شمسی در اصفهان، بلکه در سال ۱۵۰۰ میلادی در تبریز یا هرات</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به دنیا آمده بود و نقش و نگارهایش از مایه‌های جهانی کمتری برخوردار می‌شدند، در آن صورت می‌توانست در دربار شاه‌طهماسب همکار گرانقدری برای سلطان محمد، میر مصور یا میرزا علی باشد. این اساتید بزرگ عصر صفوی، نقاشی‌های فرشچیان را می‌ستودند، همچنان که او اکنون پس از قرن‌ها آثار آنان را ارج می‌نهد</a:t>
            </a:r>
            <a:r>
              <a:rPr lang="ar-SA" sz="2000" dirty="0">
                <a:latin typeface="Times New Roman" panose="02020603050405020304" pitchFamily="18"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6797579" y="1117727"/>
            <a:ext cx="5021878" cy="5021878"/>
          </a:xfrm>
          <a:prstGeom prst="snip2DiagRect">
            <a:avLst>
              <a:gd name="adj1" fmla="val 28261"/>
              <a:gd name="adj2" fmla="val 16667"/>
            </a:avLst>
          </a:prstGeom>
        </p:spPr>
      </p:pic>
      <p:sp>
        <p:nvSpPr>
          <p:cNvPr id="4" name="Rectangle 3"/>
          <p:cNvSpPr/>
          <p:nvPr/>
        </p:nvSpPr>
        <p:spPr>
          <a:xfrm>
            <a:off x="8147232" y="122963"/>
            <a:ext cx="2935419"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هم‌رده نقاشان عصر صفوی</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935945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1380502"/>
            <a:ext cx="5693106" cy="4324261"/>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مجید مهرگان، دارنده مدال درجه یک هنر از موسسه اکو و مدال درجه یک هنری در رشته نگارگری از وزارت فرهنگ و ارشاد اسلامی: یکی از خصوصیات استاد فرشچیان، شناخت است. ایشان فردی معتقدند که از گذشته بر اعتقادات خود پایبند بوده و بر همین مبنا کار می‌کردند و به نظر من این یکی از ویژگی‌های بارز شخصیتی ایشان است. ... نقوش تزیینی ایرانی بسیار وسیع و متنوع است و در هیچ جای دنیا مثل و مانندی ندارد. امتیاز استاد فرشچیان، احاطه بر تمامی این نقوش است</a:t>
            </a:r>
            <a:r>
              <a:rPr lang="ar-SA" sz="2000" dirty="0">
                <a:latin typeface="Times New Roman" panose="02020603050405020304" pitchFamily="18"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2894" y="1519322"/>
            <a:ext cx="5045406" cy="4185441"/>
          </a:xfrm>
          <a:prstGeom prst="snip2DiagRect">
            <a:avLst/>
          </a:prstGeom>
        </p:spPr>
      </p:pic>
      <p:sp>
        <p:nvSpPr>
          <p:cNvPr id="5" name="Rectangle 4"/>
          <p:cNvSpPr/>
          <p:nvPr/>
        </p:nvSpPr>
        <p:spPr>
          <a:xfrm>
            <a:off x="8159229" y="122963"/>
            <a:ext cx="2935419"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هم‌رده نقاشان عصر صفوی</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97104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11903" y="122962"/>
            <a:ext cx="883575"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تابلوها</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551549" y="922308"/>
            <a:ext cx="11541456" cy="3046988"/>
          </a:xfrm>
          <a:prstGeom prst="rect">
            <a:avLst/>
          </a:prstGeom>
        </p:spPr>
        <p:txBody>
          <a:bodyPr wrap="square">
            <a:spAutoFit/>
          </a:bodyPr>
          <a:lstStyle/>
          <a:p>
            <a:pPr algn="ctr" rtl="1">
              <a:lnSpc>
                <a:spcPct val="200000"/>
              </a:lnSpc>
              <a:spcAft>
                <a:spcPts val="800"/>
              </a:spcAft>
            </a:pPr>
            <a:r>
              <a:rPr lang="fa-IR" sz="2000" dirty="0">
                <a:latin typeface="Times New Roman" panose="02020603050405020304" pitchFamily="18" charset="0"/>
                <a:cs typeface="B Nazanin" panose="00000400000000000000" pitchFamily="2" charset="-78"/>
              </a:rPr>
              <a:t>تعداد دقیق آثار محمود فرشچیان روشن نیست، اما تاکنون ۵ جلد از منتخب آثار او منتشر شده و آخرین جلد، حاوی ۱۵۰ اثر است</a:t>
            </a:r>
            <a:r>
              <a:rPr lang="ar-SA" sz="2000" dirty="0">
                <a:latin typeface="Times New Roman" panose="02020603050405020304" pitchFamily="18" charset="0"/>
                <a:cs typeface="B Nazanin" panose="00000400000000000000" pitchFamily="2" charset="-78"/>
              </a:rPr>
              <a:t>.</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همچنین در کتابی که حاوی آثار مینیاتور اوست، ۱۲۰ اثر گنجانده شده است</a:t>
            </a:r>
            <a:r>
              <a:rPr lang="ar-SA" sz="2000" dirty="0">
                <a:latin typeface="Times New Roman" panose="02020603050405020304" pitchFamily="18" charset="0"/>
                <a:cs typeface="B Nazanin" panose="00000400000000000000" pitchFamily="2" charset="-78"/>
              </a:rPr>
              <a:t>.</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۵۰ اثر نقاشی و نگارگری نیز در موزه سعدآباد به نمایش گذاشته شده،</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۱۵ تابلو محمود فرشچیان هم به موزه حرم امام رضا(ع)</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اهدا شده است. برخی از آثار او عبارتند از</a:t>
            </a:r>
            <a:r>
              <a:rPr lang="ar-SA" sz="2000" dirty="0">
                <a:latin typeface="Times New Roman" panose="02020603050405020304" pitchFamily="18"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245360" y="3251826"/>
            <a:ext cx="4329734" cy="2748056"/>
          </a:xfrm>
          <a:prstGeom prst="snip2DiagRect">
            <a:avLst/>
          </a:prstGeom>
        </p:spPr>
      </p:pic>
      <p:pic>
        <p:nvPicPr>
          <p:cNvPr id="5" name="Picture 4"/>
          <p:cNvPicPr>
            <a:picLocks noChangeAspect="1"/>
          </p:cNvPicPr>
          <p:nvPr/>
        </p:nvPicPr>
        <p:blipFill>
          <a:blip r:embed="rId3"/>
          <a:stretch>
            <a:fillRect/>
          </a:stretch>
        </p:blipFill>
        <p:spPr>
          <a:xfrm>
            <a:off x="6644613" y="3429000"/>
            <a:ext cx="4048630" cy="2570881"/>
          </a:xfrm>
          <a:prstGeom prst="snip2DiagRect">
            <a:avLst/>
          </a:prstGeom>
        </p:spPr>
      </p:pic>
    </p:spTree>
    <p:extLst>
      <p:ext uri="{BB962C8B-B14F-4D97-AF65-F5344CB8AC3E}">
        <p14:creationId xmlns:p14="http://schemas.microsoft.com/office/powerpoint/2010/main" val="2761146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021187" y="1570798"/>
            <a:ext cx="3029803" cy="3400931"/>
          </a:xfrm>
          <a:prstGeom prst="rect">
            <a:avLst/>
          </a:prstGeom>
        </p:spPr>
        <p:txBody>
          <a:bodyPr wrap="square">
            <a:spAutoFit/>
          </a:bodyPr>
          <a:lstStyle/>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تزکیه (</a:t>
            </a:r>
            <a:r>
              <a:rPr lang="fa-IR" sz="2000" dirty="0">
                <a:latin typeface="Times New Roman" panose="02020603050405020304" pitchFamily="18" charset="0"/>
                <a:cs typeface="B Nazanin" panose="00000400000000000000" pitchFamily="2" charset="-78"/>
              </a:rPr>
              <a:t>۱۳۶۸</a:t>
            </a:r>
            <a:r>
              <a:rPr lang="ar-SA" sz="2000" dirty="0">
                <a:latin typeface="Times New Roman" panose="02020603050405020304" pitchFamily="18" charset="0"/>
                <a:cs typeface="B Nazanin" panose="00000400000000000000" pitchFamily="2" charset="-78"/>
              </a:rPr>
              <a:t>ش)</a:t>
            </a:r>
            <a:endParaRPr lang="fa-IR"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 موی سپید (</a:t>
            </a:r>
            <a:r>
              <a:rPr lang="fa-IR" sz="2000" dirty="0">
                <a:latin typeface="Times New Roman" panose="02020603050405020304" pitchFamily="18" charset="0"/>
                <a:cs typeface="B Nazanin" panose="00000400000000000000" pitchFamily="2" charset="-78"/>
              </a:rPr>
              <a:t>۱۳۷۱</a:t>
            </a:r>
            <a:r>
              <a:rPr lang="ar-SA" sz="2000" dirty="0">
                <a:latin typeface="Times New Roman" panose="02020603050405020304" pitchFamily="18" charset="0"/>
                <a:cs typeface="B Nazanin" panose="00000400000000000000" pitchFamily="2" charset="-78"/>
              </a:rPr>
              <a:t>ش)</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رایحه شادمانی (</a:t>
            </a:r>
            <a:r>
              <a:rPr lang="fa-IR" sz="2000" dirty="0">
                <a:latin typeface="Times New Roman" panose="02020603050405020304" pitchFamily="18" charset="0"/>
                <a:cs typeface="B Nazanin" panose="00000400000000000000" pitchFamily="2" charset="-78"/>
              </a:rPr>
              <a:t>۱۳۶۷</a:t>
            </a:r>
            <a:r>
              <a:rPr lang="ar-SA" sz="2000" dirty="0">
                <a:latin typeface="Times New Roman" panose="02020603050405020304" pitchFamily="18" charset="0"/>
                <a:cs typeface="B Nazanin" panose="00000400000000000000" pitchFamily="2" charset="-78"/>
              </a:rPr>
              <a:t>ش)</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به سوی نور (</a:t>
            </a:r>
            <a:r>
              <a:rPr lang="fa-IR" sz="2000" dirty="0">
                <a:latin typeface="Times New Roman" panose="02020603050405020304" pitchFamily="18" charset="0"/>
                <a:cs typeface="B Nazanin" panose="00000400000000000000" pitchFamily="2" charset="-78"/>
              </a:rPr>
              <a:t>۱۳۶۹</a:t>
            </a:r>
            <a:r>
              <a:rPr lang="ar-SA" sz="2000" dirty="0">
                <a:latin typeface="Times New Roman" panose="02020603050405020304" pitchFamily="18" charset="0"/>
                <a:cs typeface="B Nazanin" panose="00000400000000000000" pitchFamily="2" charset="-78"/>
              </a:rPr>
              <a:t>ش) حضرت ابراهیم (</a:t>
            </a:r>
            <a:r>
              <a:rPr lang="fa-IR" sz="2000" dirty="0">
                <a:latin typeface="Times New Roman" panose="02020603050405020304" pitchFamily="18" charset="0"/>
                <a:cs typeface="B Nazanin" panose="00000400000000000000" pitchFamily="2" charset="-78"/>
              </a:rPr>
              <a:t>۱۳۷۳</a:t>
            </a:r>
            <a:r>
              <a:rPr lang="ar-SA" sz="2000" dirty="0">
                <a:latin typeface="Times New Roman" panose="02020603050405020304" pitchFamily="18" charset="0"/>
                <a:cs typeface="B Nazanin" panose="00000400000000000000" pitchFamily="2" charset="-78"/>
              </a:rPr>
              <a:t>ش)</a:t>
            </a:r>
            <a:endParaRPr lang="en-US" sz="2000"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rot="20991704">
            <a:off x="2392483" y="881740"/>
            <a:ext cx="3814264" cy="4942796"/>
          </a:xfrm>
          <a:prstGeom prst="snip2DiagRect">
            <a:avLst/>
          </a:prstGeom>
        </p:spPr>
      </p:pic>
      <p:sp>
        <p:nvSpPr>
          <p:cNvPr id="6" name="Rectangle 5"/>
          <p:cNvSpPr/>
          <p:nvPr/>
        </p:nvSpPr>
        <p:spPr>
          <a:xfrm>
            <a:off x="10184196" y="122962"/>
            <a:ext cx="883575"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تابلوها</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3625492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6958" y="118139"/>
            <a:ext cx="4094391" cy="461665"/>
          </a:xfrm>
          <a:prstGeom prst="rect">
            <a:avLst/>
          </a:prstGeom>
        </p:spPr>
        <p:txBody>
          <a:bodyPr wrap="none">
            <a:spAutoFit/>
          </a:bodyPr>
          <a:lstStyle/>
          <a:p>
            <a:r>
              <a:rPr lang="ar-SA" sz="2400" b="1" dirty="0">
                <a:latin typeface="Times New Roman" panose="02020603050405020304" pitchFamily="18" charset="0"/>
                <a:cs typeface="B Titr" panose="00000700000000000000" pitchFamily="2" charset="-78"/>
              </a:rPr>
              <a:t>اهدا شده به موزه حرم امام رضا (ع)</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7541810" y="1470483"/>
            <a:ext cx="3096252" cy="3901068"/>
          </a:xfrm>
          <a:prstGeom prst="rect">
            <a:avLst/>
          </a:prstGeom>
        </p:spPr>
        <p:txBody>
          <a:bodyPr wrap="square">
            <a:spAutoFit/>
          </a:bodyPr>
          <a:lstStyle/>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یا رب – </a:t>
            </a:r>
            <a:r>
              <a:rPr lang="fa-IR" sz="2000" dirty="0">
                <a:latin typeface="Times New Roman" panose="02020603050405020304" pitchFamily="18" charset="0"/>
                <a:cs typeface="B Nazanin" panose="00000400000000000000" pitchFamily="2" charset="-78"/>
              </a:rPr>
              <a:t>۱۳۷۴</a:t>
            </a: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کوثر – </a:t>
            </a:r>
            <a:r>
              <a:rPr lang="fa-IR" sz="2000" dirty="0">
                <a:latin typeface="Times New Roman" panose="02020603050405020304" pitchFamily="18" charset="0"/>
                <a:cs typeface="B Nazanin" panose="00000400000000000000" pitchFamily="2" charset="-78"/>
              </a:rPr>
              <a:t>۱۳۸۹ </a:t>
            </a: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توسل – </a:t>
            </a:r>
            <a:r>
              <a:rPr lang="fa-IR" sz="2000" dirty="0">
                <a:latin typeface="Times New Roman" panose="02020603050405020304" pitchFamily="18" charset="0"/>
                <a:cs typeface="B Nazanin" panose="00000400000000000000" pitchFamily="2" charset="-78"/>
              </a:rPr>
              <a:t>۱۳۸۰</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معراج - (اهدا در </a:t>
            </a:r>
            <a:r>
              <a:rPr lang="fa-IR" sz="2000" dirty="0">
                <a:latin typeface="Times New Roman" panose="02020603050405020304" pitchFamily="18" charset="0"/>
                <a:cs typeface="B Nazanin" panose="00000400000000000000" pitchFamily="2" charset="-78"/>
              </a:rPr>
              <a:t>۱۳۹۳)</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پرچمدار حق - </a:t>
            </a:r>
            <a:r>
              <a:rPr lang="fa-IR" sz="2000" dirty="0">
                <a:latin typeface="Times New Roman" panose="02020603050405020304" pitchFamily="18" charset="0"/>
                <a:cs typeface="B Nazanin" panose="00000400000000000000" pitchFamily="2" charset="-78"/>
              </a:rPr>
              <a:t>۱۳۹۰</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امتحان سخت - </a:t>
            </a:r>
            <a:r>
              <a:rPr lang="fa-IR" sz="2000" dirty="0">
                <a:latin typeface="Times New Roman" panose="02020603050405020304" pitchFamily="18" charset="0"/>
                <a:cs typeface="B Nazanin" panose="00000400000000000000" pitchFamily="2" charset="-78"/>
              </a:rPr>
              <a:t>۱۳۸۹</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یک هدیه عشق - </a:t>
            </a:r>
            <a:r>
              <a:rPr lang="fa-IR" sz="2000" dirty="0">
                <a:latin typeface="Times New Roman" panose="02020603050405020304" pitchFamily="18" charset="0"/>
                <a:cs typeface="B Nazanin" panose="00000400000000000000" pitchFamily="2" charset="-78"/>
              </a:rPr>
              <a:t>۱۳۸۲</a:t>
            </a:r>
            <a:endParaRPr lang="en-US" sz="2000" dirty="0">
              <a:latin typeface="Times New Roman" panose="02020603050405020304" pitchFamily="18" charset="0"/>
              <a:cs typeface="B Nazanin" panose="00000400000000000000" pitchFamily="2" charset="-78"/>
            </a:endParaRPr>
          </a:p>
        </p:txBody>
      </p:sp>
      <p:sp>
        <p:nvSpPr>
          <p:cNvPr id="4" name="Rectangle 3"/>
          <p:cNvSpPr/>
          <p:nvPr/>
        </p:nvSpPr>
        <p:spPr>
          <a:xfrm>
            <a:off x="1031829" y="1470483"/>
            <a:ext cx="5786650" cy="3901068"/>
          </a:xfrm>
          <a:prstGeom prst="rect">
            <a:avLst/>
          </a:prstGeom>
        </p:spPr>
        <p:txBody>
          <a:bodyPr wrap="square">
            <a:spAutoFit/>
          </a:bodyPr>
          <a:lstStyle/>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اولین پیام - </a:t>
            </a:r>
            <a:r>
              <a:rPr lang="fa-IR" sz="2000" dirty="0">
                <a:latin typeface="Times New Roman" panose="02020603050405020304" pitchFamily="18" charset="0"/>
                <a:cs typeface="B Nazanin" panose="00000400000000000000" pitchFamily="2" charset="-78"/>
              </a:rPr>
              <a:t>۱۳۷۹</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نیایش - </a:t>
            </a:r>
            <a:r>
              <a:rPr lang="fa-IR" sz="2000" dirty="0">
                <a:latin typeface="Times New Roman" panose="02020603050405020304" pitchFamily="18" charset="0"/>
                <a:cs typeface="B Nazanin" panose="00000400000000000000" pitchFamily="2" charset="-78"/>
              </a:rPr>
              <a:t>۱۳۷۶ - ۱۳۷۷</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خمسه آل طیبه - </a:t>
            </a:r>
            <a:r>
              <a:rPr lang="fa-IR" sz="2000" dirty="0">
                <a:latin typeface="Times New Roman" panose="02020603050405020304" pitchFamily="18" charset="0"/>
                <a:cs typeface="B Nazanin" panose="00000400000000000000" pitchFamily="2" charset="-78"/>
              </a:rPr>
              <a:t>۱۳۶۹</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عصر عاشورا - </a:t>
            </a:r>
            <a:r>
              <a:rPr lang="fa-IR" sz="2000" dirty="0">
                <a:latin typeface="Times New Roman" panose="02020603050405020304" pitchFamily="18" charset="0"/>
                <a:cs typeface="B Nazanin" panose="00000400000000000000" pitchFamily="2" charset="-78"/>
              </a:rPr>
              <a:t>۱۳۵۵ - ۱۳۶۹</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پنجمین روز آفرینش - </a:t>
            </a:r>
            <a:r>
              <a:rPr lang="fa-IR" sz="2000" dirty="0">
                <a:latin typeface="Times New Roman" panose="02020603050405020304" pitchFamily="18" charset="0"/>
                <a:cs typeface="B Nazanin" panose="00000400000000000000" pitchFamily="2" charset="-78"/>
              </a:rPr>
              <a:t>۱۳۵۲ – </a:t>
            </a:r>
            <a:r>
              <a:rPr lang="ar-SA" sz="2000" dirty="0">
                <a:latin typeface="Times New Roman" panose="02020603050405020304" pitchFamily="18" charset="0"/>
                <a:cs typeface="B Nazanin" panose="00000400000000000000" pitchFamily="2" charset="-78"/>
              </a:rPr>
              <a:t> </a:t>
            </a:r>
            <a:endParaRPr lang="fa-IR"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ar-SA" sz="2000" dirty="0">
                <a:latin typeface="Times New Roman" panose="02020603050405020304" pitchFamily="18" charset="0"/>
                <a:cs typeface="B Nazanin" panose="00000400000000000000" pitchFamily="2" charset="-78"/>
              </a:rPr>
              <a:t>پناه (یا یتیم‌نوازی امام علی) - </a:t>
            </a:r>
            <a:r>
              <a:rPr lang="fa-IR" sz="2000" dirty="0">
                <a:latin typeface="Times New Roman" panose="02020603050405020304" pitchFamily="18" charset="0"/>
                <a:cs typeface="B Nazanin" panose="00000400000000000000" pitchFamily="2" charset="-78"/>
              </a:rPr>
              <a:t>۱۳۵۶ - ۱۳۷۱</a:t>
            </a: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۱۳۶۹</a:t>
            </a:r>
            <a:r>
              <a:rPr lang="ar-SA" sz="2000" dirty="0">
                <a:latin typeface="Times New Roman" panose="02020603050405020304" pitchFamily="18" charset="0"/>
                <a:cs typeface="B Nazanin" panose="00000400000000000000" pitchFamily="2" charset="-78"/>
              </a:rPr>
              <a:t>ضامن آهو - (سال خلق اثر:) </a:t>
            </a:r>
            <a:r>
              <a:rPr lang="fa-IR" sz="2000" dirty="0">
                <a:latin typeface="Times New Roman" panose="02020603050405020304" pitchFamily="18" charset="0"/>
                <a:cs typeface="B Nazanin" panose="00000400000000000000" pitchFamily="2" charset="-78"/>
              </a:rPr>
              <a:t>۱۳۵۸ - (</a:t>
            </a:r>
            <a:r>
              <a:rPr lang="ar-SA" sz="2000" dirty="0">
                <a:latin typeface="Times New Roman" panose="02020603050405020304" pitchFamily="18" charset="0"/>
                <a:cs typeface="B Nazanin" panose="00000400000000000000" pitchFamily="2" charset="-78"/>
              </a:rPr>
              <a:t>اهدا در </a:t>
            </a:r>
            <a:r>
              <a:rPr lang="fa-IR" sz="2000" dirty="0">
                <a:latin typeface="Times New Roman" panose="02020603050405020304" pitchFamily="18" charset="0"/>
                <a:cs typeface="B Nazanin" panose="00000400000000000000" pitchFamily="2" charset="-78"/>
              </a:rPr>
              <a:t>۱۳۸۹)</a:t>
            </a:r>
          </a:p>
        </p:txBody>
      </p:sp>
      <p:sp>
        <p:nvSpPr>
          <p:cNvPr id="5" name="Rectangle 4"/>
          <p:cNvSpPr/>
          <p:nvPr/>
        </p:nvSpPr>
        <p:spPr>
          <a:xfrm>
            <a:off x="7301552" y="996287"/>
            <a:ext cx="3835021" cy="10917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586856" y="5786869"/>
            <a:ext cx="3834716" cy="109738"/>
          </a:xfrm>
          <a:prstGeom prst="rect">
            <a:avLst/>
          </a:prstGeom>
        </p:spPr>
      </p:pic>
    </p:spTree>
    <p:extLst>
      <p:ext uri="{BB962C8B-B14F-4D97-AF65-F5344CB8AC3E}">
        <p14:creationId xmlns:p14="http://schemas.microsoft.com/office/powerpoint/2010/main" val="852915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26077" y="122963"/>
            <a:ext cx="963725" cy="461665"/>
          </a:xfrm>
          <a:prstGeom prst="rect">
            <a:avLst/>
          </a:prstGeom>
        </p:spPr>
        <p:txBody>
          <a:bodyPr wrap="none">
            <a:spAutoFit/>
          </a:bodyPr>
          <a:lstStyle/>
          <a:p>
            <a:r>
              <a:rPr lang="ar-SA" sz="2400" b="1" dirty="0">
                <a:latin typeface="Times New Roman" panose="02020603050405020304" pitchFamily="18" charset="0"/>
                <a:cs typeface="B Titr" panose="00000700000000000000" pitchFamily="2" charset="-78"/>
              </a:rPr>
              <a:t>کتاب‌ها</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7381875" y="1698427"/>
            <a:ext cx="4246870" cy="3708708"/>
          </a:xfrm>
          <a:prstGeom prst="rect">
            <a:avLst/>
          </a:prstGeom>
        </p:spPr>
        <p:txBody>
          <a:bodyPr wrap="square">
            <a:spAutoFit/>
          </a:bodyPr>
          <a:lstStyle/>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محمود فرشچیان، علاوه بر مشارکت در نقاشی، تذهیب و طراحی آثار مشهور اسلامی و ادبیات فارسی مانند غزلیات حافظ و نامه امام علی به مالک اشتر، برگزیده آثار خود را هم چاپ و منتشر کرده است. همچنین آثاری درباره فرشچیان چاپ شده است. در ادامه برخی از این موارد ذکر شده‌اند:</a:t>
            </a:r>
            <a:endParaRPr lang="en-US" sz="2000"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1258332">
            <a:off x="652960" y="1643040"/>
            <a:ext cx="5678748" cy="3819481"/>
          </a:xfrm>
          <a:prstGeom prst="snip2DiagRect">
            <a:avLst/>
          </a:prstGeom>
        </p:spPr>
      </p:pic>
    </p:spTree>
    <p:extLst>
      <p:ext uri="{BB962C8B-B14F-4D97-AF65-F5344CB8AC3E}">
        <p14:creationId xmlns:p14="http://schemas.microsoft.com/office/powerpoint/2010/main" val="2780680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0251" y="1007473"/>
            <a:ext cx="4633700" cy="4324261"/>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 </a:t>
            </a:r>
            <a:r>
              <a:rPr lang="ar-SA" sz="2000" dirty="0">
                <a:latin typeface="Times New Roman" panose="02020603050405020304" pitchFamily="18" charset="0"/>
                <a:cs typeface="B Nazanin" panose="00000400000000000000" pitchFamily="2" charset="-78"/>
              </a:rPr>
              <a:t>(</a:t>
            </a:r>
            <a:r>
              <a:rPr lang="fa-IR" sz="2000" dirty="0">
                <a:latin typeface="Times New Roman" panose="02020603050405020304" pitchFamily="18" charset="0"/>
                <a:cs typeface="B Nazanin" panose="00000400000000000000" pitchFamily="2" charset="-78"/>
              </a:rPr>
              <a:t>زاده ۱۳۰۸ش</a:t>
            </a:r>
            <a:r>
              <a:rPr lang="ar-SA"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نقاش و نگارگری که به سبب خلق آثاری درباره برخی موضوعات شیعی، مشهور است. وی در عین توجه به مبانی سنتی نقاشی، سبکی نو دارد. خارج‌کردن نقاشی از هنری وابسته به شعر و ادبیات و استقلال‌بخشیدن به آن، سه‌بعدی کردن نقاشی با نگاه به هنر غرب و همچنین نگاه ویژه به بازسازی مفاهیم دینی و شیعی، از جمله شاخص‌های هنر و آثار اوست</a:t>
            </a:r>
            <a:r>
              <a:rPr lang="en-US" sz="2000" dirty="0">
                <a:latin typeface="Times New Roman" panose="02020603050405020304" pitchFamily="18" charset="0"/>
                <a:cs typeface="B Nazanin" panose="00000400000000000000" pitchFamily="2" charset="-78"/>
              </a:rPr>
              <a:t>.</a:t>
            </a:r>
          </a:p>
        </p:txBody>
      </p:sp>
      <p:sp>
        <p:nvSpPr>
          <p:cNvPr id="3" name="Rectangle 2"/>
          <p:cNvSpPr/>
          <p:nvPr/>
        </p:nvSpPr>
        <p:spPr>
          <a:xfrm>
            <a:off x="9076714" y="109183"/>
            <a:ext cx="1949573" cy="461665"/>
          </a:xfrm>
          <a:prstGeom prst="rect">
            <a:avLst/>
          </a:prstGeom>
        </p:spPr>
        <p:txBody>
          <a:bodyPr wrap="none">
            <a:spAutoFit/>
          </a:bodyPr>
          <a:lstStyle/>
          <a:p>
            <a:r>
              <a:rPr lang="fa-IR" sz="2400" b="1" dirty="0">
                <a:latin typeface="Times New Roman" panose="02020603050405020304" pitchFamily="18" charset="0"/>
                <a:ea typeface="Calibri" panose="020F0502020204030204" pitchFamily="34" charset="0"/>
                <a:cs typeface="B Titr" panose="00000700000000000000" pitchFamily="2" charset="-78"/>
              </a:rPr>
              <a:t>محمود فرشچیان</a:t>
            </a:r>
            <a:endParaRPr lang="en-US" sz="2400" dirty="0">
              <a:cs typeface="B Titr" panose="00000700000000000000" pitchFamily="2" charset="-78"/>
            </a:endParaRPr>
          </a:p>
        </p:txBody>
      </p:sp>
      <p:pic>
        <p:nvPicPr>
          <p:cNvPr id="5" name="Picture 4"/>
          <p:cNvPicPr>
            <a:picLocks noChangeAspect="1"/>
          </p:cNvPicPr>
          <p:nvPr/>
        </p:nvPicPr>
        <p:blipFill>
          <a:blip r:embed="rId2"/>
          <a:stretch>
            <a:fillRect/>
          </a:stretch>
        </p:blipFill>
        <p:spPr>
          <a:xfrm rot="604995">
            <a:off x="5899972" y="1694791"/>
            <a:ext cx="5895984" cy="3697274"/>
          </a:xfrm>
          <a:prstGeom prst="snip2DiagRect">
            <a:avLst/>
          </a:prstGeom>
        </p:spPr>
      </p:pic>
    </p:spTree>
    <p:extLst>
      <p:ext uri="{BB962C8B-B14F-4D97-AF65-F5344CB8AC3E}">
        <p14:creationId xmlns:p14="http://schemas.microsoft.com/office/powerpoint/2010/main" val="13764846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26914" y="136611"/>
            <a:ext cx="1090363" cy="461665"/>
          </a:xfrm>
          <a:prstGeom prst="rect">
            <a:avLst/>
          </a:prstGeom>
        </p:spPr>
        <p:txBody>
          <a:bodyPr wrap="none">
            <a:spAutoFit/>
          </a:bodyPr>
          <a:lstStyle/>
          <a:p>
            <a:r>
              <a:rPr lang="ar-SA" sz="2400" b="1" dirty="0">
                <a:latin typeface="Times New Roman" panose="02020603050405020304" pitchFamily="18" charset="0"/>
                <a:cs typeface="B Titr" panose="00000700000000000000" pitchFamily="2" charset="-78"/>
              </a:rPr>
              <a:t>مشارکت</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7820168" y="1422248"/>
            <a:ext cx="4285397" cy="4103688"/>
          </a:xfrm>
          <a:prstGeom prst="rect">
            <a:avLst/>
          </a:prstGeom>
        </p:spPr>
        <p:txBody>
          <a:bodyPr wrap="square">
            <a:spAutoFit/>
          </a:bodyPr>
          <a:lstStyle/>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فال حافظ - نقاشی - </a:t>
            </a:r>
            <a:r>
              <a:rPr lang="fa-IR" sz="2000" dirty="0">
                <a:latin typeface="Times New Roman" panose="02020603050405020304" pitchFamily="18" charset="0"/>
                <a:cs typeface="B Nazanin" panose="00000400000000000000" pitchFamily="2" charset="-78"/>
              </a:rPr>
              <a:t>۱۳۹۲</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رباعیات خیام - نقاشی - </a:t>
            </a:r>
            <a:r>
              <a:rPr lang="fa-IR" sz="2000" dirty="0">
                <a:latin typeface="Times New Roman" panose="02020603050405020304" pitchFamily="18" charset="0"/>
                <a:cs typeface="B Nazanin" panose="00000400000000000000" pitchFamily="2" charset="-78"/>
              </a:rPr>
              <a:t>۱۳۹۳</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دیوان حافظ - نقاشی – </a:t>
            </a:r>
            <a:r>
              <a:rPr lang="fa-IR" sz="2000" dirty="0">
                <a:latin typeface="Times New Roman" panose="02020603050405020304" pitchFamily="18" charset="0"/>
                <a:cs typeface="B Nazanin" panose="00000400000000000000" pitchFamily="2" charset="-78"/>
              </a:rPr>
              <a:t>۱۳۹۲</a:t>
            </a: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غزلیات حافظ - تذهیب - </a:t>
            </a:r>
            <a:r>
              <a:rPr lang="fa-IR" sz="2000" dirty="0">
                <a:latin typeface="Times New Roman" panose="02020603050405020304" pitchFamily="18" charset="0"/>
                <a:cs typeface="B Nazanin" panose="00000400000000000000" pitchFamily="2" charset="-78"/>
              </a:rPr>
              <a:t>۱۳۹۳</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رباعی‌های خیام - طراحی - </a:t>
            </a:r>
            <a:r>
              <a:rPr lang="fa-IR" sz="2000" dirty="0">
                <a:latin typeface="Times New Roman" panose="02020603050405020304" pitchFamily="18" charset="0"/>
                <a:cs typeface="B Nazanin" panose="00000400000000000000" pitchFamily="2" charset="-78"/>
              </a:rPr>
              <a:t>۱۳۹۱</a:t>
            </a:r>
            <a:endParaRPr lang="en-US" sz="2000" dirty="0">
              <a:latin typeface="Times New Roman" panose="02020603050405020304" pitchFamily="18" charset="0"/>
              <a:cs typeface="B Nazanin" panose="00000400000000000000" pitchFamily="2" charset="-78"/>
            </a:endParaRPr>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628024">
            <a:off x="827110" y="1371206"/>
            <a:ext cx="5980571" cy="3962920"/>
          </a:xfrm>
          <a:prstGeom prst="snip2DiagRect">
            <a:avLst/>
          </a:prstGeom>
        </p:spPr>
      </p:pic>
    </p:spTree>
    <p:extLst>
      <p:ext uri="{BB962C8B-B14F-4D97-AF65-F5344CB8AC3E}">
        <p14:creationId xmlns:p14="http://schemas.microsoft.com/office/powerpoint/2010/main" val="18790065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08980" y="2900951"/>
            <a:ext cx="6578221" cy="2569934"/>
          </a:xfrm>
          <a:prstGeom prst="rect">
            <a:avLst/>
          </a:prstGeom>
        </p:spPr>
        <p:txBody>
          <a:bodyPr wrap="square">
            <a:spAutoFit/>
          </a:bodyPr>
          <a:lstStyle/>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فرمان‌نامه حضرت امیرالمومنین (ع) به مالک اشتر - تذهیب - </a:t>
            </a:r>
            <a:r>
              <a:rPr lang="fa-IR" sz="2000" dirty="0">
                <a:latin typeface="Times New Roman" panose="02020603050405020304" pitchFamily="18" charset="0"/>
                <a:cs typeface="B Nazanin" panose="00000400000000000000" pitchFamily="2" charset="-78"/>
              </a:rPr>
              <a:t>۱۳۹۱</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زندگی و آثار هنری حاج میرزا آقا امامی - مقدمه - </a:t>
            </a:r>
            <a:r>
              <a:rPr lang="fa-IR" sz="2000" dirty="0">
                <a:latin typeface="Times New Roman" panose="02020603050405020304" pitchFamily="18" charset="0"/>
                <a:cs typeface="B Nazanin" panose="00000400000000000000" pitchFamily="2" charset="-78"/>
              </a:rPr>
              <a:t>۱۳۹۰</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گزینه زیباترین سخنان خواجه عبدالله انصاری - نقاشی - </a:t>
            </a:r>
            <a:r>
              <a:rPr lang="fa-IR" sz="2000" dirty="0">
                <a:latin typeface="Times New Roman" panose="02020603050405020304" pitchFamily="18" charset="0"/>
                <a:cs typeface="B Nazanin" panose="00000400000000000000" pitchFamily="2" charset="-78"/>
              </a:rPr>
              <a:t>۱۳۸۸</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داستان‌های شاهنامه فارسی - نقاشی - </a:t>
            </a:r>
            <a:r>
              <a:rPr lang="fa-IR" sz="2000" dirty="0">
                <a:latin typeface="Times New Roman" panose="02020603050405020304" pitchFamily="18" charset="0"/>
                <a:cs typeface="B Nazanin" panose="00000400000000000000" pitchFamily="2" charset="-78"/>
              </a:rPr>
              <a:t>۱۳۸۸</a:t>
            </a:r>
            <a:endParaRPr lang="en-US" sz="2000" dirty="0">
              <a:latin typeface="Times New Roman" panose="02020603050405020304" pitchFamily="18" charset="0"/>
              <a:cs typeface="B Nazanin" panose="00000400000000000000" pitchFamily="2" charset="-78"/>
            </a:endParaRPr>
          </a:p>
        </p:txBody>
      </p:sp>
      <p:sp>
        <p:nvSpPr>
          <p:cNvPr id="6" name="Rectangle 5"/>
          <p:cNvSpPr/>
          <p:nvPr/>
        </p:nvSpPr>
        <p:spPr>
          <a:xfrm>
            <a:off x="5117911" y="1551864"/>
            <a:ext cx="6769290" cy="1349087"/>
          </a:xfrm>
          <a:prstGeom prst="rect">
            <a:avLst/>
          </a:prstGeom>
        </p:spPr>
        <p:txBody>
          <a:bodyPr wrap="square">
            <a:spAutoFit/>
          </a:bodyPr>
          <a:lstStyle/>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منتخبی از غزلیات شیخ مصلح الدین سعدی شیرازی - تذهیب - </a:t>
            </a:r>
            <a:r>
              <a:rPr lang="fa-IR" sz="2000" dirty="0">
                <a:latin typeface="Times New Roman" panose="02020603050405020304" pitchFamily="18" charset="0"/>
                <a:cs typeface="B Nazanin" panose="00000400000000000000" pitchFamily="2" charset="-78"/>
              </a:rPr>
              <a:t>۱۳۹۲</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سخنان حضرت امیرالمومنین علی (ع): گزیده نهج البلاغه - تذهیب</a:t>
            </a:r>
            <a:endParaRPr lang="en-US" sz="2000" dirty="0">
              <a:latin typeface="Times New Roman" panose="02020603050405020304" pitchFamily="18" charset="0"/>
              <a:cs typeface="B Nazanin" panose="00000400000000000000" pitchFamily="2" charset="-78"/>
            </a:endParaRPr>
          </a:p>
        </p:txBody>
      </p:sp>
      <p:pic>
        <p:nvPicPr>
          <p:cNvPr id="8" name="Picture 7"/>
          <p:cNvPicPr>
            <a:picLocks noChangeAspect="1"/>
          </p:cNvPicPr>
          <p:nvPr/>
        </p:nvPicPr>
        <p:blipFill>
          <a:blip r:embed="rId2"/>
          <a:stretch>
            <a:fillRect/>
          </a:stretch>
        </p:blipFill>
        <p:spPr>
          <a:xfrm rot="20841788">
            <a:off x="588137" y="1932549"/>
            <a:ext cx="4875592" cy="3130130"/>
          </a:xfrm>
          <a:prstGeom prst="snip2DiagRect">
            <a:avLst/>
          </a:prstGeom>
        </p:spPr>
      </p:pic>
      <p:sp>
        <p:nvSpPr>
          <p:cNvPr id="3" name="Rectangle 2">
            <a:extLst>
              <a:ext uri="{FF2B5EF4-FFF2-40B4-BE49-F238E27FC236}">
                <a16:creationId xmlns:a16="http://schemas.microsoft.com/office/drawing/2014/main" id="{FB64D8B7-A130-FBB9-2F6B-624EE5524017}"/>
              </a:ext>
            </a:extLst>
          </p:cNvPr>
          <p:cNvSpPr/>
          <p:nvPr/>
        </p:nvSpPr>
        <p:spPr>
          <a:xfrm>
            <a:off x="10026914" y="136611"/>
            <a:ext cx="1090363" cy="461665"/>
          </a:xfrm>
          <a:prstGeom prst="rect">
            <a:avLst/>
          </a:prstGeom>
        </p:spPr>
        <p:txBody>
          <a:bodyPr wrap="none">
            <a:spAutoFit/>
          </a:bodyPr>
          <a:lstStyle/>
          <a:p>
            <a:r>
              <a:rPr lang="ar-SA" sz="2400" b="1" dirty="0">
                <a:latin typeface="Times New Roman" panose="02020603050405020304" pitchFamily="18" charset="0"/>
                <a:cs typeface="B Titr" panose="00000700000000000000" pitchFamily="2" charset="-78"/>
              </a:rPr>
              <a:t>مشارکت</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312858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25133" y="136611"/>
            <a:ext cx="1571264" cy="461665"/>
          </a:xfrm>
          <a:prstGeom prst="rect">
            <a:avLst/>
          </a:prstGeom>
        </p:spPr>
        <p:txBody>
          <a:bodyPr wrap="none">
            <a:spAutoFit/>
          </a:bodyPr>
          <a:lstStyle/>
          <a:p>
            <a:r>
              <a:rPr lang="ar-SA" sz="2400" b="1" dirty="0">
                <a:latin typeface="Times New Roman" panose="02020603050405020304" pitchFamily="18" charset="0"/>
                <a:cs typeface="B Titr" panose="00000700000000000000" pitchFamily="2" charset="-78"/>
              </a:rPr>
              <a:t>برگزیده آثار</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167184" y="1427275"/>
            <a:ext cx="4403677" cy="3503523"/>
          </a:xfrm>
          <a:prstGeom prst="rect">
            <a:avLst/>
          </a:prstGeom>
        </p:spPr>
        <p:txBody>
          <a:bodyPr wrap="square">
            <a:spAutoFit/>
          </a:bodyPr>
          <a:lstStyle/>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نیایش نور - </a:t>
            </a:r>
            <a:r>
              <a:rPr lang="fa-IR" sz="2000" dirty="0">
                <a:latin typeface="Times New Roman" panose="02020603050405020304" pitchFamily="18" charset="0"/>
                <a:cs typeface="B Nazanin" panose="00000400000000000000" pitchFamily="2" charset="-78"/>
              </a:rPr>
              <a:t>۱۳۹۳</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عکاسی و نقاشی - </a:t>
            </a:r>
            <a:r>
              <a:rPr lang="fa-IR" sz="2000" dirty="0">
                <a:latin typeface="Times New Roman" panose="02020603050405020304" pitchFamily="18" charset="0"/>
                <a:cs typeface="B Nazanin" panose="00000400000000000000" pitchFamily="2" charset="-78"/>
              </a:rPr>
              <a:t>۱۳۹۳</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نقاشی‌های برگزیده - </a:t>
            </a:r>
            <a:r>
              <a:rPr lang="fa-IR" sz="2000" dirty="0">
                <a:latin typeface="Times New Roman" panose="02020603050405020304" pitchFamily="18" charset="0"/>
                <a:cs typeface="B Nazanin" panose="00000400000000000000" pitchFamily="2" charset="-78"/>
              </a:rPr>
              <a:t>۱۳۹۰</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نقاشی‌های برگزیده – ۱۳۸۶</a:t>
            </a:r>
            <a:endParaRPr lang="fa-IR"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برگزیده آثار نقاشی محمود فرشچیان - </a:t>
            </a:r>
            <a:r>
              <a:rPr lang="fa-IR" sz="2000" dirty="0">
                <a:latin typeface="Times New Roman" panose="02020603050405020304" pitchFamily="18" charset="0"/>
                <a:cs typeface="B Nazanin" panose="00000400000000000000" pitchFamily="2" charset="-78"/>
              </a:rPr>
              <a:t>۱۳۸6</a:t>
            </a:r>
            <a:endParaRPr lang="en-US" sz="2000"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19693">
            <a:off x="4925972" y="1231690"/>
            <a:ext cx="6790648" cy="4179036"/>
          </a:xfrm>
          <a:prstGeom prst="snip2DiagRect">
            <a:avLst/>
          </a:prstGeom>
        </p:spPr>
      </p:pic>
    </p:spTree>
    <p:extLst>
      <p:ext uri="{BB962C8B-B14F-4D97-AF65-F5344CB8AC3E}">
        <p14:creationId xmlns:p14="http://schemas.microsoft.com/office/powerpoint/2010/main" val="9827556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04659" y="122958"/>
            <a:ext cx="1928733" cy="461665"/>
          </a:xfrm>
          <a:prstGeom prst="rect">
            <a:avLst/>
          </a:prstGeom>
        </p:spPr>
        <p:txBody>
          <a:bodyPr wrap="none">
            <a:spAutoFit/>
          </a:bodyPr>
          <a:lstStyle/>
          <a:p>
            <a:r>
              <a:rPr lang="ar-SA" sz="2400" b="1" dirty="0">
                <a:latin typeface="Times New Roman" panose="02020603050405020304" pitchFamily="18" charset="0"/>
                <a:cs typeface="B Titr" panose="00000700000000000000" pitchFamily="2" charset="-78"/>
              </a:rPr>
              <a:t>درباره فرشچیان</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5818496" y="1435092"/>
            <a:ext cx="6096000" cy="1672253"/>
          </a:xfrm>
          <a:prstGeom prst="rect">
            <a:avLst/>
          </a:prstGeom>
        </p:spPr>
        <p:txBody>
          <a:bodyPr wrap="square">
            <a:spAutoFit/>
          </a:bodyPr>
          <a:lstStyle/>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بال سیمرغ: گفت و گو با استاد محمود فرشچیان - </a:t>
            </a:r>
            <a:r>
              <a:rPr lang="fa-IR" sz="2000" dirty="0">
                <a:latin typeface="Times New Roman" panose="02020603050405020304" pitchFamily="18" charset="0"/>
                <a:cs typeface="B Nazanin" panose="00000400000000000000" pitchFamily="2" charset="-78"/>
              </a:rPr>
              <a:t>۱۳۸۹</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چهره‌های ماندگار: استاد محمود فرشچیان – </a:t>
            </a:r>
            <a:r>
              <a:rPr lang="fa-IR" sz="2000" dirty="0">
                <a:latin typeface="Times New Roman" panose="02020603050405020304" pitchFamily="18" charset="0"/>
                <a:cs typeface="B Nazanin" panose="00000400000000000000" pitchFamily="2" charset="-78"/>
              </a:rPr>
              <a:t>۱۳۸۴</a:t>
            </a:r>
            <a:endParaRPr lang="en-US" sz="2000"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947861" y="885327"/>
            <a:ext cx="3517845" cy="5087345"/>
          </a:xfrm>
          <a:prstGeom prst="snip2DiagRect">
            <a:avLst/>
          </a:prstGeom>
        </p:spPr>
      </p:pic>
    </p:spTree>
    <p:extLst>
      <p:ext uri="{BB962C8B-B14F-4D97-AF65-F5344CB8AC3E}">
        <p14:creationId xmlns:p14="http://schemas.microsoft.com/office/powerpoint/2010/main" val="28341185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37004" y="136607"/>
            <a:ext cx="1350050" cy="461665"/>
          </a:xfrm>
          <a:prstGeom prst="rect">
            <a:avLst/>
          </a:prstGeom>
        </p:spPr>
        <p:txBody>
          <a:bodyPr wrap="none">
            <a:spAutoFit/>
          </a:bodyPr>
          <a:lstStyle/>
          <a:p>
            <a:r>
              <a:rPr lang="ar-SA" sz="2400" b="1" dirty="0">
                <a:latin typeface="Times New Roman" panose="02020603050405020304" pitchFamily="18" charset="0"/>
                <a:cs typeface="B Titr" panose="00000700000000000000" pitchFamily="2" charset="-78"/>
              </a:rPr>
              <a:t>نمایشگاه‌ها</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1315336" y="784614"/>
            <a:ext cx="10678536" cy="1569660"/>
          </a:xfrm>
          <a:prstGeom prst="rect">
            <a:avLst/>
          </a:prstGeom>
        </p:spPr>
        <p:txBody>
          <a:bodyPr wrap="square">
            <a:spAutoFit/>
          </a:bodyPr>
          <a:lstStyle/>
          <a:p>
            <a:pPr algn="justLow" rtl="1">
              <a:lnSpc>
                <a:spcPct val="200000"/>
              </a:lnSpc>
              <a:spcAft>
                <a:spcPts val="800"/>
              </a:spcAft>
            </a:pPr>
            <a:r>
              <a:rPr lang="ar-SA" sz="2000" dirty="0">
                <a:latin typeface="Times New Roman" panose="02020603050405020304" pitchFamily="18" charset="0"/>
                <a:cs typeface="B Nazanin" panose="00000400000000000000" pitchFamily="2" charset="-78"/>
              </a:rPr>
              <a:t>بسیاری از آثار محمود فرشچیان به صورت دائمی در نمایشگاه‌های سراسر جهان به نمایش درآمده و نمایشگاه‌هایی از آثار او به طور موقت برگزار شده است. برخی از این موارد عبارتند از:</a:t>
            </a:r>
            <a:endParaRPr lang="en-US" sz="2000"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rot="21226988">
            <a:off x="1870882" y="1737825"/>
            <a:ext cx="3342563" cy="4286837"/>
          </a:xfrm>
          <a:prstGeom prst="snip2DiagRect">
            <a:avLst/>
          </a:prstGeom>
        </p:spPr>
      </p:pic>
      <p:pic>
        <p:nvPicPr>
          <p:cNvPr id="6" name="Picture 5"/>
          <p:cNvPicPr>
            <a:picLocks noChangeAspect="1"/>
          </p:cNvPicPr>
          <p:nvPr/>
        </p:nvPicPr>
        <p:blipFill>
          <a:blip r:embed="rId3"/>
          <a:stretch>
            <a:fillRect/>
          </a:stretch>
        </p:blipFill>
        <p:spPr>
          <a:xfrm rot="21289114">
            <a:off x="6494952" y="2443543"/>
            <a:ext cx="3308849" cy="3660231"/>
          </a:xfrm>
          <a:prstGeom prst="snip2DiagRect">
            <a:avLst/>
          </a:prstGeom>
        </p:spPr>
      </p:pic>
    </p:spTree>
    <p:extLst>
      <p:ext uri="{BB962C8B-B14F-4D97-AF65-F5344CB8AC3E}">
        <p14:creationId xmlns:p14="http://schemas.microsoft.com/office/powerpoint/2010/main" val="1492137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28097" y="103855"/>
            <a:ext cx="861133"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دائمی</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7570034" y="678246"/>
            <a:ext cx="3589336" cy="5593839"/>
          </a:xfrm>
          <a:prstGeom prst="rect">
            <a:avLst/>
          </a:prstGeom>
        </p:spPr>
        <p:txBody>
          <a:bodyPr wrap="square">
            <a:spAutoFit/>
          </a:bodyPr>
          <a:lstStyle/>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ملی ایران</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هنرهای معاصر ایران</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ملکه الیزابت</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ملکه جولیانا</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پرنس آقاخان</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ژیسپ ساراگات - ایتالیا</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لعل بهادر شاستری - هند</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سناتور ویلیام فول برایت</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پروفسور آرتور پو </a:t>
            </a: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پموزه غسان شاکر</a:t>
            </a:r>
            <a:endParaRPr lang="en-US" sz="2000" dirty="0">
              <a:latin typeface="Times New Roman" panose="02020603050405020304" pitchFamily="18" charset="0"/>
              <a:cs typeface="B Nazanin" panose="00000400000000000000" pitchFamily="2" charset="-78"/>
            </a:endParaRPr>
          </a:p>
        </p:txBody>
      </p:sp>
      <p:sp>
        <p:nvSpPr>
          <p:cNvPr id="5" name="Rectangle 4"/>
          <p:cNvSpPr/>
          <p:nvPr/>
        </p:nvSpPr>
        <p:spPr>
          <a:xfrm>
            <a:off x="3040110" y="678246"/>
            <a:ext cx="4037429" cy="5029582"/>
          </a:xfrm>
          <a:prstGeom prst="rect">
            <a:avLst/>
          </a:prstGeom>
        </p:spPr>
        <p:txBody>
          <a:bodyPr wrap="square">
            <a:spAutoFit/>
          </a:bodyPr>
          <a:lstStyle/>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هنر استانبول - ترکیه</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لاهور - پاکستان</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باب گوچی - نیویورک</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کلکسیون بورو – نیوجرسی </a:t>
            </a: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لیدن جانسون - امریکا</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ژنرال ارنستو ژیسل - ایتالیا</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شاهزاده اکی هی تو – ژاپن </a:t>
            </a: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شرکت مادیسون - واشنگتن دی‌سی </a:t>
            </a: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پروفسور حسین صادقی - سوییس</a:t>
            </a:r>
            <a:endParaRPr lang="en-US" sz="2000" dirty="0">
              <a:latin typeface="Times New Roman" panose="02020603050405020304" pitchFamily="18" charset="0"/>
              <a:cs typeface="B Nazanin" panose="00000400000000000000" pitchFamily="2" charset="-78"/>
            </a:endParaRPr>
          </a:p>
        </p:txBody>
      </p:sp>
      <p:sp>
        <p:nvSpPr>
          <p:cNvPr id="9" name="Rounded Rectangle 8"/>
          <p:cNvSpPr/>
          <p:nvPr/>
        </p:nvSpPr>
        <p:spPr>
          <a:xfrm>
            <a:off x="491319" y="1869744"/>
            <a:ext cx="3480180" cy="49132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866843" y="1399459"/>
            <a:ext cx="491109" cy="3977759"/>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1554421" y="2081279"/>
            <a:ext cx="736769" cy="2668141"/>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92046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7982" y="1115845"/>
            <a:ext cx="3906011" cy="4465325"/>
          </a:xfrm>
          <a:prstGeom prst="rect">
            <a:avLst/>
          </a:prstGeom>
        </p:spPr>
        <p:txBody>
          <a:bodyPr wrap="square">
            <a:spAutoFit/>
          </a:bodyPr>
          <a:lstStyle/>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کلکسیون پینز - نیوجرسی</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گالری فاکس ورث نیویورک</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هنرهای معاصر تهران</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گالری مینیاتور هنرهای زیبا</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علم و صنعت شیکاگو</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موسسه خاورمیانه واشنگتن دی‌سی</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انجمن ایران و امریکا - تهران</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شورای ملی هنر - کراچی</a:t>
            </a:r>
            <a:endParaRPr lang="en-US" sz="2000" dirty="0">
              <a:latin typeface="Times New Roman" panose="02020603050405020304" pitchFamily="18" charset="0"/>
              <a:cs typeface="B Nazanin" panose="00000400000000000000" pitchFamily="2" charset="-78"/>
            </a:endParaRPr>
          </a:p>
        </p:txBody>
      </p:sp>
      <p:sp>
        <p:nvSpPr>
          <p:cNvPr id="4" name="Rectangle 3"/>
          <p:cNvSpPr/>
          <p:nvPr/>
        </p:nvSpPr>
        <p:spPr>
          <a:xfrm>
            <a:off x="7027660" y="1115845"/>
            <a:ext cx="4700686" cy="4465325"/>
          </a:xfrm>
          <a:prstGeom prst="rect">
            <a:avLst/>
          </a:prstGeom>
        </p:spPr>
        <p:txBody>
          <a:bodyPr wrap="square">
            <a:spAutoFit/>
          </a:bodyPr>
          <a:lstStyle/>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جزایر</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دانشگاه تهران</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پلازای باربرینی - رم</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تالار فرهنگ – تهران </a:t>
            </a: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گالری هنر مولر - مونیخ</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گالری هنرهای زیبای اروپا – وین</a:t>
            </a: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موزه کاخ چهلستون – اصفهان</a:t>
            </a:r>
            <a:endParaRPr lang="en-US" sz="2000" dirty="0">
              <a:latin typeface="Times New Roman" panose="02020603050405020304" pitchFamily="18" charset="0"/>
              <a:cs typeface="B Nazanin" panose="00000400000000000000" pitchFamily="2" charset="-78"/>
            </a:endParaRPr>
          </a:p>
          <a:p>
            <a:pPr algn="justLow" rtl="1">
              <a:lnSpc>
                <a:spcPct val="150000"/>
              </a:lnSpc>
              <a:spcAft>
                <a:spcPts val="800"/>
              </a:spcAft>
            </a:pPr>
            <a:r>
              <a:rPr lang="fa-IR" sz="2000" dirty="0">
                <a:latin typeface="Times New Roman" panose="02020603050405020304" pitchFamily="18" charset="0"/>
                <a:cs typeface="B Nazanin" panose="00000400000000000000" pitchFamily="2" charset="-78"/>
              </a:rPr>
              <a:t>گالری موسیقی - میلانموزه کاخ گلستان - تهران</a:t>
            </a:r>
          </a:p>
        </p:txBody>
      </p:sp>
      <p:sp>
        <p:nvSpPr>
          <p:cNvPr id="10" name="Rounded Rectangle 9"/>
          <p:cNvSpPr/>
          <p:nvPr/>
        </p:nvSpPr>
        <p:spPr>
          <a:xfrm>
            <a:off x="1279478" y="2449774"/>
            <a:ext cx="423080" cy="42308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1058554" y="1712794"/>
            <a:ext cx="2082990" cy="58685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730155" y="3025365"/>
            <a:ext cx="532263" cy="45788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2813997" y="1115845"/>
            <a:ext cx="655093" cy="511791"/>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DD1CF88-0B9B-B7AC-06EB-7447A17FC0BA}"/>
              </a:ext>
            </a:extLst>
          </p:cNvPr>
          <p:cNvSpPr/>
          <p:nvPr/>
        </p:nvSpPr>
        <p:spPr>
          <a:xfrm>
            <a:off x="10228097" y="103855"/>
            <a:ext cx="861133"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دائمی</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259376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05868" y="122962"/>
            <a:ext cx="795411"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موقت</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2208442" y="584627"/>
            <a:ext cx="9983558" cy="1569660"/>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آثار محمود فرشچیان در فاصله سال‌های ۱۳۲۷ تا ۱۳۷۳ش در ۸۳ نمایشگاه گروهی و ۵۱ نمایشگاه انفرادی در شهرهای زیر به نمایش درآمده‌اند:</a:t>
            </a:r>
            <a:endParaRPr lang="en-US" sz="2000" dirty="0">
              <a:latin typeface="Times New Roman" panose="02020603050405020304" pitchFamily="18" charset="0"/>
              <a:cs typeface="B Nazanin" panose="00000400000000000000" pitchFamily="2" charset="-78"/>
            </a:endParaRPr>
          </a:p>
        </p:txBody>
      </p:sp>
      <p:sp>
        <p:nvSpPr>
          <p:cNvPr id="4" name="Rectangle 3"/>
          <p:cNvSpPr/>
          <p:nvPr/>
        </p:nvSpPr>
        <p:spPr>
          <a:xfrm>
            <a:off x="1631160" y="2279478"/>
            <a:ext cx="1974376" cy="3611245"/>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پاریس</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تهران</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استانبول</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لاهور</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راولپندی</a:t>
            </a:r>
            <a:endParaRPr lang="en-US" sz="2000" dirty="0">
              <a:latin typeface="Times New Roman" panose="02020603050405020304" pitchFamily="18" charset="0"/>
              <a:cs typeface="B Nazanin" panose="00000400000000000000" pitchFamily="2" charset="-78"/>
            </a:endParaRPr>
          </a:p>
        </p:txBody>
      </p:sp>
      <p:sp>
        <p:nvSpPr>
          <p:cNvPr id="5" name="Rectangle 4"/>
          <p:cNvSpPr/>
          <p:nvPr/>
        </p:nvSpPr>
        <p:spPr>
          <a:xfrm>
            <a:off x="7613072" y="2279478"/>
            <a:ext cx="2007469" cy="3611245"/>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الجزیره</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فلورانس</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مونیخ</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سالت لیک سیتی</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پکن</a:t>
            </a:r>
            <a:endParaRPr lang="en-US" sz="2000" dirty="0">
              <a:latin typeface="Times New Roman" panose="02020603050405020304" pitchFamily="18" charset="0"/>
              <a:cs typeface="B Nazanin" panose="00000400000000000000" pitchFamily="2" charset="-78"/>
            </a:endParaRPr>
          </a:p>
        </p:txBody>
      </p:sp>
      <p:sp>
        <p:nvSpPr>
          <p:cNvPr id="6" name="Rectangle 5"/>
          <p:cNvSpPr/>
          <p:nvPr/>
        </p:nvSpPr>
        <p:spPr>
          <a:xfrm>
            <a:off x="10596312" y="2279478"/>
            <a:ext cx="1009933" cy="3611245"/>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کراچی</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نیویورک</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شانگهای</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شیکاگو</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کی‌اف</a:t>
            </a:r>
            <a:endParaRPr lang="en-US" sz="2000" dirty="0">
              <a:latin typeface="Times New Roman" panose="02020603050405020304" pitchFamily="18" charset="0"/>
              <a:cs typeface="B Nazanin" panose="00000400000000000000" pitchFamily="2" charset="-78"/>
            </a:endParaRPr>
          </a:p>
        </p:txBody>
      </p:sp>
      <p:sp>
        <p:nvSpPr>
          <p:cNvPr id="7" name="Rectangle 6"/>
          <p:cNvSpPr/>
          <p:nvPr/>
        </p:nvSpPr>
        <p:spPr>
          <a:xfrm>
            <a:off x="4672023" y="2279478"/>
            <a:ext cx="1965278" cy="3611245"/>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وین</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اصفهان</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میلان</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رم</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واشنگتن دی‌سی</a:t>
            </a:r>
            <a:endParaRPr lang="en-US" sz="2000" dirty="0">
              <a:latin typeface="Times New Roman" panose="02020603050405020304" pitchFamily="18" charset="0"/>
              <a:cs typeface="B Nazanin" panose="00000400000000000000" pitchFamily="2" charset="-78"/>
            </a:endParaRPr>
          </a:p>
        </p:txBody>
      </p:sp>
      <p:sp>
        <p:nvSpPr>
          <p:cNvPr id="8" name="Rounded Rectangle 7"/>
          <p:cNvSpPr/>
          <p:nvPr/>
        </p:nvSpPr>
        <p:spPr>
          <a:xfrm>
            <a:off x="667000" y="1555845"/>
            <a:ext cx="272955" cy="3937877"/>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1180482" y="2147961"/>
            <a:ext cx="292716" cy="3345761"/>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1729071" y="2787041"/>
            <a:ext cx="232012" cy="2706681"/>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56680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29192" y="136610"/>
            <a:ext cx="1175322"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افتخارات</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6731900" y="1957595"/>
            <a:ext cx="5167952" cy="4329390"/>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نشان درجه یک هنر – ۱۳۷۲</a:t>
            </a: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دیپلم لیاقت دانشگاه هنر - ایتالیا - ۱۳۶۱</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مدال طلای هنر نظامی - ایران - ۱۳۳۱</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جایزه اول وزارت فرهنگ و هنر - ایران - ۱۳۵۲</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مدال طلای آکادمی هنر و کار - ایتالیا - ۱۳۶۰</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دیپلم آکادمیک اروپا - آکادمی اروپا - ایتالیا - ۱۳۶۲</a:t>
            </a:r>
            <a:endParaRPr lang="en-US" sz="2000" dirty="0">
              <a:latin typeface="Times New Roman" panose="02020603050405020304" pitchFamily="18" charset="0"/>
              <a:cs typeface="B Nazanin" panose="00000400000000000000" pitchFamily="2" charset="-78"/>
            </a:endParaRPr>
          </a:p>
        </p:txBody>
      </p:sp>
      <p:sp>
        <p:nvSpPr>
          <p:cNvPr id="4" name="Rectangle 3"/>
          <p:cNvSpPr/>
          <p:nvPr/>
        </p:nvSpPr>
        <p:spPr>
          <a:xfrm>
            <a:off x="2961564" y="779446"/>
            <a:ext cx="9034819" cy="646331"/>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فرشچیان از سال ۱۳۳۱ش، افتخارات و جوایزی به دست آورده است که مواردی از آن عبارتند از:</a:t>
            </a:r>
            <a:endParaRPr lang="en-US" sz="2000" dirty="0">
              <a:latin typeface="Times New Roman" panose="02020603050405020304" pitchFamily="18" charset="0"/>
              <a:cs typeface="B Nazanin" panose="00000400000000000000" pitchFamily="2" charset="-78"/>
            </a:endParaRPr>
          </a:p>
        </p:txBody>
      </p:sp>
      <p:sp>
        <p:nvSpPr>
          <p:cNvPr id="5" name="Rectangle 4"/>
          <p:cNvSpPr/>
          <p:nvPr/>
        </p:nvSpPr>
        <p:spPr>
          <a:xfrm>
            <a:off x="592254" y="1871870"/>
            <a:ext cx="5650173" cy="4329390"/>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تندیس طلایی اسکار - ایتالیا – ۱۳۶۴</a:t>
            </a: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چهره ماندگار در اولین دوره – ۱۳۸0</a:t>
            </a: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نشان هنر نخل طلایی - ایتالیا - ۱۳۶۳</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تندیس طلایی اروپایی هنر - ایتالیا - ۱۳۶۳</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مدال طلای جشنواره بین المللی هنر - بلژیک - ۱۳۳۷</a:t>
            </a:r>
            <a:endParaRPr lang="en-US" sz="2000" dirty="0">
              <a:latin typeface="Times New Roman" panose="02020603050405020304" pitchFamily="18" charset="0"/>
              <a:cs typeface="B Nazanin" panose="00000400000000000000" pitchFamily="2" charset="-78"/>
            </a:endParaRPr>
          </a:p>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ذکر نام فرشجیان در فهرست روشنفکران قرن ۲۱ - ۱۳۷۹</a:t>
            </a:r>
            <a:endParaRPr lang="en-US" sz="2000"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9242215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20508" y="1597419"/>
            <a:ext cx="3955485" cy="4374107"/>
          </a:xfrm>
          <a:prstGeom prst="snip2Diag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21527" y="1037861"/>
            <a:ext cx="3470011" cy="4933665"/>
          </a:xfrm>
          <a:prstGeom prst="snip2DiagRect">
            <a:avLst/>
          </a:prstGeom>
        </p:spPr>
      </p:pic>
      <p:sp>
        <p:nvSpPr>
          <p:cNvPr id="8" name="TextBox 7"/>
          <p:cNvSpPr txBox="1"/>
          <p:nvPr/>
        </p:nvSpPr>
        <p:spPr>
          <a:xfrm>
            <a:off x="2251651" y="6311318"/>
            <a:ext cx="1362874" cy="461665"/>
          </a:xfrm>
          <a:prstGeom prst="rect">
            <a:avLst/>
          </a:prstGeom>
        </p:spPr>
        <p:txBody>
          <a:bodyPr wrap="none">
            <a:spAutoFit/>
          </a:bodyPr>
          <a:lstStyle>
            <a:defPPr>
              <a:defRPr lang="en-US"/>
            </a:defPPr>
            <a:lvl1pPr>
              <a:defRPr sz="2400" b="1">
                <a:latin typeface="Times New Roman" panose="02020603050405020304" pitchFamily="18" charset="0"/>
                <a:ea typeface="Calibri" panose="020F0502020204030204" pitchFamily="34" charset="0"/>
                <a:cs typeface="B Titr" panose="00000700000000000000" pitchFamily="2" charset="-78"/>
              </a:defRPr>
            </a:lvl1pPr>
          </a:lstStyle>
          <a:p>
            <a:r>
              <a:rPr lang="fa-IR" dirty="0"/>
              <a:t>مولود کعبه</a:t>
            </a:r>
            <a:endParaRPr lang="en-US" dirty="0"/>
          </a:p>
        </p:txBody>
      </p:sp>
      <p:sp>
        <p:nvSpPr>
          <p:cNvPr id="9" name="Rectangle 8"/>
          <p:cNvSpPr/>
          <p:nvPr/>
        </p:nvSpPr>
        <p:spPr>
          <a:xfrm>
            <a:off x="7304604" y="6311318"/>
            <a:ext cx="1872629"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تابلوی غدیر خم</a:t>
            </a:r>
            <a:endParaRPr lang="en-US" sz="2400" b="1" dirty="0">
              <a:latin typeface="Times New Roman" panose="02020603050405020304" pitchFamily="18" charset="0"/>
              <a:cs typeface="B Titr" panose="00000700000000000000" pitchFamily="2" charset="-78"/>
            </a:endParaRPr>
          </a:p>
        </p:txBody>
      </p:sp>
      <p:sp>
        <p:nvSpPr>
          <p:cNvPr id="7" name="Rectangle 6"/>
          <p:cNvSpPr/>
          <p:nvPr/>
        </p:nvSpPr>
        <p:spPr>
          <a:xfrm>
            <a:off x="9959624" y="139467"/>
            <a:ext cx="1120820"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نگارخانه</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72055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79064" y="120212"/>
            <a:ext cx="936475"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زندگی</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5486400" y="786597"/>
            <a:ext cx="6373504" cy="5262979"/>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محمود فرشچیان، ۴ بهمن</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۱۳۰۸ش</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در اصفهان</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متولد شد. پدر او غلامرضا فرشچیان، تاجر و تولیدکننده فرش بود و شیفتگی فرزندش به طراحی و نقاشی را دریافت و او را برای فراگرفتن نقاشی، به کارگاه دوست خود حاج میرزا آقا امامی اصفهانی (۱۲۶۰ - ۱۳۳۴ش) فرستاد. حاج میرزا آقا امامی احیاگر هنر سوخت معرق و چهره‌ای نامدار در هنر نگارگری است. فرشچیان در کارگاه میرزا آقا امامی با طرح‌ها و نقش‌های دوره تیموری</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و صفوی</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آشنا شد</a:t>
            </a:r>
            <a:r>
              <a:rPr lang="ar-SA" sz="2000" dirty="0">
                <a:latin typeface="Times New Roman" panose="02020603050405020304" pitchFamily="18"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320200" y="1201002"/>
            <a:ext cx="4945221" cy="4739972"/>
          </a:xfrm>
          <a:prstGeom prst="rect">
            <a:avLst/>
          </a:prstGeom>
        </p:spPr>
      </p:pic>
    </p:spTree>
    <p:extLst>
      <p:ext uri="{BB962C8B-B14F-4D97-AF65-F5344CB8AC3E}">
        <p14:creationId xmlns:p14="http://schemas.microsoft.com/office/powerpoint/2010/main" val="19829177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24309" y="945522"/>
            <a:ext cx="7898116" cy="5263354"/>
          </a:xfrm>
          <a:prstGeom prst="snip2DiagRect">
            <a:avLst/>
          </a:prstGeom>
        </p:spPr>
      </p:pic>
      <p:sp>
        <p:nvSpPr>
          <p:cNvPr id="3" name="TextBox 2"/>
          <p:cNvSpPr txBox="1"/>
          <p:nvPr/>
        </p:nvSpPr>
        <p:spPr>
          <a:xfrm>
            <a:off x="5459479" y="6318913"/>
            <a:ext cx="1681871" cy="400110"/>
          </a:xfrm>
          <a:prstGeom prst="rect">
            <a:avLst/>
          </a:prstGeom>
        </p:spPr>
        <p:txBody>
          <a:bodyPr wrap="none">
            <a:spAutoFit/>
          </a:bodyPr>
          <a:lstStyle>
            <a:defPPr>
              <a:defRPr lang="en-US"/>
            </a:defPPr>
            <a:lvl1pPr>
              <a:defRPr sz="2400" b="1">
                <a:latin typeface="Times New Roman" panose="02020603050405020304" pitchFamily="18" charset="0"/>
                <a:ea typeface="Calibri" panose="020F0502020204030204" pitchFamily="34" charset="0"/>
                <a:cs typeface="B Titr" panose="00000700000000000000" pitchFamily="2" charset="-78"/>
              </a:defRPr>
            </a:lvl1pPr>
          </a:lstStyle>
          <a:p>
            <a:r>
              <a:rPr lang="fa-IR" dirty="0"/>
              <a:t>تابلو عصر عاشورا</a:t>
            </a:r>
            <a:endParaRPr lang="en-US" dirty="0"/>
          </a:p>
        </p:txBody>
      </p:sp>
      <p:sp>
        <p:nvSpPr>
          <p:cNvPr id="5" name="Rectangle 4">
            <a:extLst>
              <a:ext uri="{FF2B5EF4-FFF2-40B4-BE49-F238E27FC236}">
                <a16:creationId xmlns:a16="http://schemas.microsoft.com/office/drawing/2014/main" id="{1C27ECE3-7750-9EB6-A8CC-27487D84F23D}"/>
              </a:ext>
            </a:extLst>
          </p:cNvPr>
          <p:cNvSpPr/>
          <p:nvPr/>
        </p:nvSpPr>
        <p:spPr>
          <a:xfrm>
            <a:off x="9959624" y="139467"/>
            <a:ext cx="1120820"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نگارخانه</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8423800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نقاشی مینیاتوری استاد فرشچیان (ضامن آهو (امام رضا))"/>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134497" y="1115341"/>
            <a:ext cx="2901527" cy="4698829"/>
          </a:xfrm>
          <a:prstGeom prst="snip2DiagRect">
            <a:avLst/>
          </a:prstGeom>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22558" y="800097"/>
            <a:ext cx="3763640" cy="5329315"/>
          </a:xfrm>
          <a:prstGeom prst="snip2DiagRect">
            <a:avLst/>
          </a:prstGeom>
        </p:spPr>
      </p:pic>
      <p:sp>
        <p:nvSpPr>
          <p:cNvPr id="3" name="TextBox 2"/>
          <p:cNvSpPr txBox="1"/>
          <p:nvPr/>
        </p:nvSpPr>
        <p:spPr>
          <a:xfrm>
            <a:off x="8611256" y="6376002"/>
            <a:ext cx="631904" cy="400110"/>
          </a:xfrm>
          <a:prstGeom prst="rect">
            <a:avLst/>
          </a:prstGeom>
        </p:spPr>
        <p:txBody>
          <a:bodyPr wrap="none">
            <a:spAutoFit/>
          </a:bodyPr>
          <a:lstStyle>
            <a:defPPr>
              <a:defRPr lang="en-US"/>
            </a:defPPr>
            <a:lvl1pPr>
              <a:defRPr sz="2400" b="1">
                <a:latin typeface="Times New Roman" panose="02020603050405020304" pitchFamily="18" charset="0"/>
                <a:ea typeface="Calibri" panose="020F0502020204030204" pitchFamily="34" charset="0"/>
                <a:cs typeface="B Titr" panose="00000700000000000000" pitchFamily="2" charset="-78"/>
              </a:defRPr>
            </a:lvl1pPr>
          </a:lstStyle>
          <a:p>
            <a:r>
              <a:rPr lang="fa-IR" dirty="0"/>
              <a:t>شهید</a:t>
            </a:r>
            <a:endParaRPr lang="en-US" dirty="0"/>
          </a:p>
        </p:txBody>
      </p:sp>
      <p:sp>
        <p:nvSpPr>
          <p:cNvPr id="4" name="TextBox 3"/>
          <p:cNvSpPr txBox="1"/>
          <p:nvPr/>
        </p:nvSpPr>
        <p:spPr>
          <a:xfrm>
            <a:off x="2485279" y="6338646"/>
            <a:ext cx="1287532" cy="461665"/>
          </a:xfrm>
          <a:prstGeom prst="rect">
            <a:avLst/>
          </a:prstGeom>
        </p:spPr>
        <p:txBody>
          <a:bodyPr wrap="none">
            <a:spAutoFit/>
          </a:bodyPr>
          <a:lstStyle>
            <a:defPPr>
              <a:defRPr lang="en-US"/>
            </a:defPPr>
            <a:lvl1pPr>
              <a:defRPr sz="2400" b="1">
                <a:latin typeface="Times New Roman" panose="02020603050405020304" pitchFamily="18" charset="0"/>
                <a:ea typeface="Calibri" panose="020F0502020204030204" pitchFamily="34" charset="0"/>
                <a:cs typeface="B Titr" panose="00000700000000000000" pitchFamily="2" charset="-78"/>
              </a:defRPr>
            </a:lvl1pPr>
          </a:lstStyle>
          <a:p>
            <a:r>
              <a:rPr lang="fa-IR" dirty="0"/>
              <a:t>ضامن آهو</a:t>
            </a:r>
            <a:endParaRPr lang="en-US" dirty="0"/>
          </a:p>
        </p:txBody>
      </p:sp>
      <p:sp>
        <p:nvSpPr>
          <p:cNvPr id="5" name="Rectangle 4">
            <a:extLst>
              <a:ext uri="{FF2B5EF4-FFF2-40B4-BE49-F238E27FC236}">
                <a16:creationId xmlns:a16="http://schemas.microsoft.com/office/drawing/2014/main" id="{153D848F-D0BF-7D97-3EFE-5BA8B6FDBBD4}"/>
              </a:ext>
            </a:extLst>
          </p:cNvPr>
          <p:cNvSpPr/>
          <p:nvPr/>
        </p:nvSpPr>
        <p:spPr>
          <a:xfrm>
            <a:off x="9959624" y="139467"/>
            <a:ext cx="1120820"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نگارخانه</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561494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29176" y="1102341"/>
            <a:ext cx="3219450" cy="4762500"/>
          </a:xfrm>
          <a:prstGeom prst="snip2DiagRect">
            <a:avLst/>
          </a:prstGeom>
        </p:spPr>
      </p:pic>
      <p:pic>
        <p:nvPicPr>
          <p:cNvPr id="4" name="Picture 3"/>
          <p:cNvPicPr>
            <a:picLocks noChangeAspect="1"/>
          </p:cNvPicPr>
          <p:nvPr/>
        </p:nvPicPr>
        <p:blipFill>
          <a:blip r:embed="rId3"/>
          <a:stretch>
            <a:fillRect/>
          </a:stretch>
        </p:blipFill>
        <p:spPr>
          <a:xfrm>
            <a:off x="6701131" y="1211523"/>
            <a:ext cx="4228309" cy="4993299"/>
          </a:xfrm>
          <a:prstGeom prst="snip2DiagRect">
            <a:avLst/>
          </a:prstGeom>
        </p:spPr>
      </p:pic>
      <p:sp>
        <p:nvSpPr>
          <p:cNvPr id="5" name="TextBox 4"/>
          <p:cNvSpPr txBox="1"/>
          <p:nvPr/>
        </p:nvSpPr>
        <p:spPr>
          <a:xfrm>
            <a:off x="2116012" y="6344132"/>
            <a:ext cx="1600118" cy="400110"/>
          </a:xfrm>
          <a:prstGeom prst="rect">
            <a:avLst/>
          </a:prstGeom>
        </p:spPr>
        <p:txBody>
          <a:bodyPr wrap="none">
            <a:spAutoFit/>
          </a:bodyPr>
          <a:lstStyle>
            <a:defPPr>
              <a:defRPr lang="en-US"/>
            </a:defPPr>
            <a:lvl1pPr>
              <a:defRPr sz="2400" b="1">
                <a:latin typeface="Times New Roman" panose="02020603050405020304" pitchFamily="18" charset="0"/>
                <a:ea typeface="Calibri" panose="020F0502020204030204" pitchFamily="34" charset="0"/>
                <a:cs typeface="B Titr" panose="00000700000000000000" pitchFamily="2" charset="-78"/>
              </a:defRPr>
            </a:lvl1pPr>
          </a:lstStyle>
          <a:p>
            <a:r>
              <a:rPr lang="fa-IR" dirty="0"/>
              <a:t>ابراهیم در آتش</a:t>
            </a:r>
            <a:endParaRPr lang="en-US" dirty="0"/>
          </a:p>
        </p:txBody>
      </p:sp>
      <p:sp>
        <p:nvSpPr>
          <p:cNvPr id="6" name="TextBox 5"/>
          <p:cNvSpPr txBox="1"/>
          <p:nvPr/>
        </p:nvSpPr>
        <p:spPr>
          <a:xfrm>
            <a:off x="8328799" y="6344132"/>
            <a:ext cx="1186543" cy="400110"/>
          </a:xfrm>
          <a:prstGeom prst="rect">
            <a:avLst/>
          </a:prstGeom>
        </p:spPr>
        <p:txBody>
          <a:bodyPr wrap="none">
            <a:spAutoFit/>
          </a:bodyPr>
          <a:lstStyle>
            <a:defPPr>
              <a:defRPr lang="en-US"/>
            </a:defPPr>
            <a:lvl1pPr>
              <a:defRPr sz="2400" b="1">
                <a:latin typeface="Times New Roman" panose="02020603050405020304" pitchFamily="18" charset="0"/>
                <a:ea typeface="Calibri" panose="020F0502020204030204" pitchFamily="34" charset="0"/>
                <a:cs typeface="B Titr" panose="00000700000000000000" pitchFamily="2" charset="-78"/>
              </a:defRPr>
            </a:lvl1pPr>
          </a:lstStyle>
          <a:p>
            <a:r>
              <a:rPr lang="fa-IR" dirty="0"/>
              <a:t>شام غزیبان</a:t>
            </a:r>
            <a:endParaRPr lang="en-US" dirty="0"/>
          </a:p>
        </p:txBody>
      </p:sp>
      <p:sp>
        <p:nvSpPr>
          <p:cNvPr id="2" name="Rectangle 1">
            <a:extLst>
              <a:ext uri="{FF2B5EF4-FFF2-40B4-BE49-F238E27FC236}">
                <a16:creationId xmlns:a16="http://schemas.microsoft.com/office/drawing/2014/main" id="{D5CBAAEB-01FE-9520-CD96-80106B955F0C}"/>
              </a:ext>
            </a:extLst>
          </p:cNvPr>
          <p:cNvSpPr/>
          <p:nvPr/>
        </p:nvSpPr>
        <p:spPr>
          <a:xfrm>
            <a:off x="9959624" y="139467"/>
            <a:ext cx="1120820"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نگارخانه</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1899207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3305" y="1159717"/>
            <a:ext cx="5465929" cy="4201933"/>
          </a:xfrm>
          <a:prstGeom prst="snip2DiagRect">
            <a:avLst/>
          </a:prstGeom>
        </p:spPr>
      </p:pic>
      <p:sp>
        <p:nvSpPr>
          <p:cNvPr id="5" name="Rectangle 4"/>
          <p:cNvSpPr/>
          <p:nvPr/>
        </p:nvSpPr>
        <p:spPr>
          <a:xfrm>
            <a:off x="1766306" y="6342374"/>
            <a:ext cx="2779928" cy="400110"/>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عرش بر زمین (گودی قتلگاه)</a:t>
            </a:r>
            <a:endParaRPr lang="en-US" sz="2400" b="1" dirty="0">
              <a:latin typeface="Times New Roman" panose="02020603050405020304" pitchFamily="18" charset="0"/>
              <a:cs typeface="B Titr" panose="00000700000000000000" pitchFamily="2" charset="-78"/>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74376" y="1799412"/>
            <a:ext cx="5775884" cy="3850589"/>
          </a:xfrm>
          <a:prstGeom prst="snip2DiagRect">
            <a:avLst/>
          </a:prstGeom>
        </p:spPr>
      </p:pic>
      <p:sp>
        <p:nvSpPr>
          <p:cNvPr id="8" name="Rectangle 7"/>
          <p:cNvSpPr/>
          <p:nvPr/>
        </p:nvSpPr>
        <p:spPr>
          <a:xfrm>
            <a:off x="8018773" y="6342374"/>
            <a:ext cx="1930337" cy="400110"/>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تابلوی علمدار کربلا</a:t>
            </a:r>
            <a:endParaRPr lang="en-US" sz="2400" b="1" dirty="0">
              <a:latin typeface="Times New Roman" panose="02020603050405020304" pitchFamily="18" charset="0"/>
              <a:cs typeface="B Titr" panose="00000700000000000000" pitchFamily="2" charset="-78"/>
            </a:endParaRPr>
          </a:p>
        </p:txBody>
      </p:sp>
      <p:sp>
        <p:nvSpPr>
          <p:cNvPr id="2" name="Rectangle 1">
            <a:extLst>
              <a:ext uri="{FF2B5EF4-FFF2-40B4-BE49-F238E27FC236}">
                <a16:creationId xmlns:a16="http://schemas.microsoft.com/office/drawing/2014/main" id="{833F8271-A6B8-1097-8B16-EEF584319C07}"/>
              </a:ext>
            </a:extLst>
          </p:cNvPr>
          <p:cNvSpPr/>
          <p:nvPr/>
        </p:nvSpPr>
        <p:spPr>
          <a:xfrm>
            <a:off x="9959624" y="139467"/>
            <a:ext cx="1120820"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نگارخانه</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42683111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54944" y="1029726"/>
            <a:ext cx="3991117" cy="5030820"/>
          </a:xfrm>
          <a:prstGeom prst="snip2DiagRect">
            <a:avLst/>
          </a:prstGeom>
        </p:spPr>
      </p:pic>
      <p:sp>
        <p:nvSpPr>
          <p:cNvPr id="3" name="Rectangle 2"/>
          <p:cNvSpPr/>
          <p:nvPr/>
        </p:nvSpPr>
        <p:spPr>
          <a:xfrm>
            <a:off x="2496130" y="6319969"/>
            <a:ext cx="1284326" cy="400110"/>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معراج پیامبر</a:t>
            </a:r>
            <a:endParaRPr lang="en-US" sz="2400" b="1" dirty="0">
              <a:latin typeface="Times New Roman" panose="02020603050405020304" pitchFamily="18" charset="0"/>
              <a:cs typeface="B Titr" panose="00000700000000000000" pitchFamily="2" charset="-78"/>
            </a:endParaRPr>
          </a:p>
        </p:txBody>
      </p:sp>
      <p:pic>
        <p:nvPicPr>
          <p:cNvPr id="4" name="Picture 3"/>
          <p:cNvPicPr>
            <a:picLocks noChangeAspect="1"/>
          </p:cNvPicPr>
          <p:nvPr/>
        </p:nvPicPr>
        <p:blipFill>
          <a:blip r:embed="rId3"/>
          <a:stretch>
            <a:fillRect/>
          </a:stretch>
        </p:blipFill>
        <p:spPr>
          <a:xfrm>
            <a:off x="6505638" y="969078"/>
            <a:ext cx="3964267" cy="5152116"/>
          </a:xfrm>
          <a:prstGeom prst="snip2DiagRect">
            <a:avLst/>
          </a:prstGeom>
        </p:spPr>
      </p:pic>
      <p:sp>
        <p:nvSpPr>
          <p:cNvPr id="5" name="Rectangle 4"/>
          <p:cNvSpPr/>
          <p:nvPr/>
        </p:nvSpPr>
        <p:spPr>
          <a:xfrm>
            <a:off x="8189452" y="6319969"/>
            <a:ext cx="596638" cy="400110"/>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کوثر</a:t>
            </a:r>
            <a:endParaRPr lang="en-US" sz="2400" b="1" dirty="0">
              <a:latin typeface="Times New Roman" panose="02020603050405020304" pitchFamily="18" charset="0"/>
              <a:cs typeface="B Titr" panose="00000700000000000000" pitchFamily="2" charset="-78"/>
            </a:endParaRPr>
          </a:p>
        </p:txBody>
      </p:sp>
      <p:sp>
        <p:nvSpPr>
          <p:cNvPr id="7" name="Rectangle 6">
            <a:extLst>
              <a:ext uri="{FF2B5EF4-FFF2-40B4-BE49-F238E27FC236}">
                <a16:creationId xmlns:a16="http://schemas.microsoft.com/office/drawing/2014/main" id="{1E696B36-38A2-AD77-4102-A458EC44375B}"/>
              </a:ext>
            </a:extLst>
          </p:cNvPr>
          <p:cNvSpPr/>
          <p:nvPr/>
        </p:nvSpPr>
        <p:spPr>
          <a:xfrm>
            <a:off x="9959624" y="139467"/>
            <a:ext cx="1120820"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نگارخانه</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4023069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رمی جمرات (امتحان سخت)"/>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08558" y="992022"/>
            <a:ext cx="3938755" cy="511896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331766" y="6310912"/>
            <a:ext cx="1292341" cy="400110"/>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رمی جمرات</a:t>
            </a:r>
            <a:endParaRPr lang="en-US" sz="2400" b="1" dirty="0">
              <a:latin typeface="Times New Roman" panose="02020603050405020304" pitchFamily="18" charset="0"/>
              <a:cs typeface="B Titr" panose="00000700000000000000" pitchFamily="2" charset="-78"/>
            </a:endParaRPr>
          </a:p>
        </p:txBody>
      </p:sp>
      <p:pic>
        <p:nvPicPr>
          <p:cNvPr id="3" name="Picture 2"/>
          <p:cNvPicPr>
            <a:picLocks noChangeAspect="1"/>
          </p:cNvPicPr>
          <p:nvPr/>
        </p:nvPicPr>
        <p:blipFill>
          <a:blip r:embed="rId3"/>
          <a:stretch>
            <a:fillRect/>
          </a:stretch>
        </p:blipFill>
        <p:spPr>
          <a:xfrm>
            <a:off x="6657358" y="833531"/>
            <a:ext cx="4152458" cy="5435945"/>
          </a:xfrm>
          <a:prstGeom prst="rect">
            <a:avLst/>
          </a:prstGeom>
        </p:spPr>
      </p:pic>
      <p:sp>
        <p:nvSpPr>
          <p:cNvPr id="6" name="Rectangle 5"/>
          <p:cNvSpPr/>
          <p:nvPr/>
        </p:nvSpPr>
        <p:spPr>
          <a:xfrm>
            <a:off x="8253006" y="6310912"/>
            <a:ext cx="723275" cy="400110"/>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نیایش</a:t>
            </a:r>
            <a:endParaRPr lang="en-US" sz="2400" b="1" dirty="0">
              <a:latin typeface="Times New Roman" panose="02020603050405020304" pitchFamily="18" charset="0"/>
              <a:cs typeface="B Titr" panose="00000700000000000000" pitchFamily="2" charset="-78"/>
            </a:endParaRPr>
          </a:p>
        </p:txBody>
      </p:sp>
      <p:sp>
        <p:nvSpPr>
          <p:cNvPr id="4" name="Rectangle 3">
            <a:extLst>
              <a:ext uri="{FF2B5EF4-FFF2-40B4-BE49-F238E27FC236}">
                <a16:creationId xmlns:a16="http://schemas.microsoft.com/office/drawing/2014/main" id="{65CE3550-2BAA-D01F-8FFC-194449F51AD9}"/>
              </a:ext>
            </a:extLst>
          </p:cNvPr>
          <p:cNvSpPr/>
          <p:nvPr/>
        </p:nvSpPr>
        <p:spPr>
          <a:xfrm>
            <a:off x="9959624" y="139467"/>
            <a:ext cx="1120820"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نگارخانه</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0284450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62533" y="910425"/>
            <a:ext cx="3685179" cy="5245238"/>
          </a:xfrm>
          <a:prstGeom prst="snip2DiagRect">
            <a:avLst/>
          </a:prstGeom>
        </p:spPr>
      </p:pic>
      <p:sp>
        <p:nvSpPr>
          <p:cNvPr id="4" name="Rectangle 3"/>
          <p:cNvSpPr/>
          <p:nvPr/>
        </p:nvSpPr>
        <p:spPr>
          <a:xfrm>
            <a:off x="6228411" y="6342377"/>
            <a:ext cx="1063112" cy="400110"/>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علی اصغر</a:t>
            </a:r>
            <a:endParaRPr lang="en-US" sz="2400" b="1" dirty="0">
              <a:latin typeface="Times New Roman" panose="02020603050405020304" pitchFamily="18" charset="0"/>
              <a:cs typeface="B Titr" panose="00000700000000000000" pitchFamily="2" charset="-78"/>
            </a:endParaRPr>
          </a:p>
        </p:txBody>
      </p:sp>
      <p:sp>
        <p:nvSpPr>
          <p:cNvPr id="3" name="Rectangle 2">
            <a:extLst>
              <a:ext uri="{FF2B5EF4-FFF2-40B4-BE49-F238E27FC236}">
                <a16:creationId xmlns:a16="http://schemas.microsoft.com/office/drawing/2014/main" id="{6DD0B672-1782-2071-5CDC-1F3997B286C3}"/>
              </a:ext>
            </a:extLst>
          </p:cNvPr>
          <p:cNvSpPr/>
          <p:nvPr/>
        </p:nvSpPr>
        <p:spPr>
          <a:xfrm>
            <a:off x="9959624" y="139467"/>
            <a:ext cx="1120820"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نگارخانه</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6496762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67061" y="95535"/>
            <a:ext cx="742511" cy="461665"/>
          </a:xfrm>
          <a:prstGeom prst="rect">
            <a:avLst/>
          </a:prstGeom>
        </p:spPr>
        <p:txBody>
          <a:bodyPr wrap="none">
            <a:spAutoFit/>
          </a:bodyPr>
          <a:lstStyle>
            <a:defPPr>
              <a:defRPr lang="en-US"/>
            </a:defPPr>
            <a:lvl1pPr>
              <a:defRPr sz="2400" b="1">
                <a:latin typeface="Times New Roman" panose="02020603050405020304" pitchFamily="18" charset="0"/>
                <a:ea typeface="Calibri" panose="020F0502020204030204" pitchFamily="34" charset="0"/>
                <a:cs typeface="Titr" panose="00000700000000000000" pitchFamily="2" charset="-78"/>
              </a:defRPr>
            </a:lvl1pPr>
          </a:lstStyle>
          <a:p>
            <a:r>
              <a:rPr lang="fa-IR" dirty="0">
                <a:cs typeface="B Titr" panose="00000700000000000000" pitchFamily="2" charset="-78"/>
              </a:rPr>
              <a:t>منابع</a:t>
            </a:r>
            <a:endParaRPr lang="en-US" dirty="0">
              <a:cs typeface="B Titr" panose="00000700000000000000" pitchFamily="2" charset="-78"/>
            </a:endParaRPr>
          </a:p>
        </p:txBody>
      </p:sp>
      <p:sp>
        <p:nvSpPr>
          <p:cNvPr id="3" name="Rectangle 2"/>
          <p:cNvSpPr/>
          <p:nvPr/>
        </p:nvSpPr>
        <p:spPr>
          <a:xfrm>
            <a:off x="291270" y="1973261"/>
            <a:ext cx="2619050" cy="2431691"/>
          </a:xfrm>
          <a:prstGeom prst="rect">
            <a:avLst/>
          </a:prstGeom>
        </p:spPr>
        <p:txBody>
          <a:bodyPr wrap="none">
            <a:spAutoFit/>
          </a:bodyPr>
          <a:lstStyle/>
          <a:p>
            <a:pPr>
              <a:lnSpc>
                <a:spcPct val="300000"/>
              </a:lnSpc>
            </a:pPr>
            <a:r>
              <a:rPr lang="en-US"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https://namnak.com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https://www.tabnak.ir</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https://www.beytoote.com</a:t>
            </a: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42062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C9CE81-64DA-0B73-79C8-F3EDA56665F7}"/>
              </a:ext>
            </a:extLst>
          </p:cNvPr>
          <p:cNvSpPr txBox="1"/>
          <p:nvPr/>
        </p:nvSpPr>
        <p:spPr>
          <a:xfrm>
            <a:off x="3656870" y="2967335"/>
            <a:ext cx="4878259" cy="923330"/>
          </a:xfrm>
          <a:prstGeom prst="rect">
            <a:avLst/>
          </a:prstGeom>
        </p:spPr>
        <p:txBody>
          <a:bodyPr wrap="none">
            <a:spAutoFit/>
          </a:bodyPr>
          <a:lstStyle>
            <a:defPPr>
              <a:defRPr lang="en-US"/>
            </a:defPPr>
            <a:lvl1pPr>
              <a:defRPr sz="2400" b="1">
                <a:latin typeface="Times New Roman" panose="02020603050405020304" pitchFamily="18" charset="0"/>
                <a:ea typeface="Calibri" panose="020F0502020204030204" pitchFamily="34" charset="0"/>
                <a:cs typeface="Titr" panose="00000700000000000000" pitchFamily="2" charset="-78"/>
              </a:defRPr>
            </a:lvl1pPr>
          </a:lstStyle>
          <a:p>
            <a:r>
              <a:rPr lang="fa-IR" sz="5400" dirty="0">
                <a:cs typeface="B Titr" panose="00000700000000000000" pitchFamily="2" charset="-78"/>
              </a:rPr>
              <a:t>با تشکر از توجه شما</a:t>
            </a:r>
            <a:endParaRPr lang="en-US" sz="5400" dirty="0">
              <a:cs typeface="B Titr" panose="00000700000000000000" pitchFamily="2" charset="-78"/>
            </a:endParaRPr>
          </a:p>
        </p:txBody>
      </p:sp>
    </p:spTree>
    <p:extLst>
      <p:ext uri="{BB962C8B-B14F-4D97-AF65-F5344CB8AC3E}">
        <p14:creationId xmlns:p14="http://schemas.microsoft.com/office/powerpoint/2010/main" val="1627483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7758" y="1509552"/>
            <a:ext cx="5321725" cy="3785652"/>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آثاری چون تابلو عصر عاشورا، تابلو شام غریبان</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و تابلو ضامن آهو</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و نیز طراحی و نظارت بر ساخت ضریح امام رضا(ع)</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و ضریح امام حسین(ع)</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از برجسته‌ترین کارهای هنری فرشچیان است. وی از سال ۱۳۶۹ تا ۱۳۹۳ش، ۱۵ اثر خود را به حرم امام رضا(ع)</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اهدا کرده است</a:t>
            </a:r>
            <a:r>
              <a:rPr lang="en-US" sz="2000" dirty="0">
                <a:latin typeface="Times New Roman" panose="02020603050405020304" pitchFamily="18" charset="0"/>
                <a:cs typeface="B Nazanin" panose="00000400000000000000" pitchFamily="2" charset="-78"/>
              </a:rPr>
              <a:t>.</a:t>
            </a:r>
          </a:p>
        </p:txBody>
      </p:sp>
      <p:sp>
        <p:nvSpPr>
          <p:cNvPr id="3" name="Rectangle 2"/>
          <p:cNvSpPr/>
          <p:nvPr/>
        </p:nvSpPr>
        <p:spPr>
          <a:xfrm>
            <a:off x="10520108" y="132645"/>
            <a:ext cx="628698"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آثار</a:t>
            </a:r>
            <a:endParaRPr lang="en-US" sz="2400" b="1" dirty="0">
              <a:latin typeface="Times New Roman" panose="02020603050405020304" pitchFamily="18" charset="0"/>
              <a:cs typeface="B Titr" panose="00000700000000000000" pitchFamily="2"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82886" y="1222948"/>
            <a:ext cx="5683182" cy="4617051"/>
          </a:xfrm>
          <a:prstGeom prst="snip2DiagRect">
            <a:avLst/>
          </a:prstGeom>
        </p:spPr>
      </p:pic>
    </p:spTree>
    <p:extLst>
      <p:ext uri="{BB962C8B-B14F-4D97-AF65-F5344CB8AC3E}">
        <p14:creationId xmlns:p14="http://schemas.microsoft.com/office/powerpoint/2010/main" val="2327420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20764" y="122963"/>
            <a:ext cx="1996059"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همسر و فرزندان</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238125" y="869099"/>
            <a:ext cx="11715750" cy="1862048"/>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محمود فرشچیان در سال ۱۳۳۴ش با نیادخت قوامی ازدواج</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کرد و حاصل این ازدواج، سه فرزند است به نام‌های علی‌مراد، لیلا و فاطمه. علی‌مراد فرشچیان، پزشک، و لیلا فرشچیان، روانشناس است</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فاطمه فرشچیان عضو سازمان مجاهدین خلق ایران</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بود و در جریان عملیات مرصاد</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به همراه همسرش ابوذر ورداسبی کشته شد</a:t>
            </a:r>
            <a:r>
              <a:rPr lang="ar-SA" sz="2000" dirty="0">
                <a:latin typeface="Times New Roman" panose="02020603050405020304" pitchFamily="18"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182202" y="2947544"/>
            <a:ext cx="5716137" cy="3215327"/>
          </a:xfrm>
          <a:prstGeom prst="snip2DiagRect">
            <a:avLst/>
          </a:prstGeom>
        </p:spPr>
      </p:pic>
    </p:spTree>
    <p:extLst>
      <p:ext uri="{BB962C8B-B14F-4D97-AF65-F5344CB8AC3E}">
        <p14:creationId xmlns:p14="http://schemas.microsoft.com/office/powerpoint/2010/main" val="2966370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27794" y="122962"/>
            <a:ext cx="2454518"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هنرستان هنرهای زیبا</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6533724" y="1429310"/>
            <a:ext cx="4908644" cy="3816429"/>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فرشچیان در سال ۱۳۲۴ش به هنرستان هنرهای زیبای اصفهان</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رفت که در آن زمان استاد عیسی بهادری از شاگردان برجسته کمال الملک، مدیر آن بود. او در این هنرستان به مطالعه نقاشی و مینیاتور و طرح‌های برگرفته از کاشیکاری‌های ابنیه تاریخی اصفهان پرداخت و با رنگ‌ها و ابزار نقاشی آشنا شد</a:t>
            </a:r>
            <a:r>
              <a:rPr lang="ar-SA" sz="2000" dirty="0">
                <a:latin typeface="Times New Roman" panose="02020603050405020304" pitchFamily="18"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95375" y="1132334"/>
            <a:ext cx="4413540" cy="4593332"/>
          </a:xfrm>
          <a:prstGeom prst="snip2DiagRect">
            <a:avLst/>
          </a:prstGeom>
        </p:spPr>
      </p:pic>
    </p:spTree>
    <p:extLst>
      <p:ext uri="{BB962C8B-B14F-4D97-AF65-F5344CB8AC3E}">
        <p14:creationId xmlns:p14="http://schemas.microsoft.com/office/powerpoint/2010/main" val="3139133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7413" y="1233485"/>
            <a:ext cx="5599562" cy="3708708"/>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فرشچیان در این سال‌ها با قراردادن موهای گربه سفید در انتهای پر کبوتر، قلم‌موهایی ظریف و انعطاف‌پذیر ساخت که همچنان در طراحی از آن قلم‌ها استفاده می‌کند. نخستین نمایش رسمی آثار او، در سال ۱۳۲۷ش، و در انجمن فرهنگی ایران و انگلیس بود که تابلو «دوش دیدم که ملائک در میخانه زدند» و چند تابلو دیگر که همگی در ۱۸ سالگی خلق شده بود، به نمایش گذاشته شد</a:t>
            </a:r>
            <a:r>
              <a:rPr lang="ar-SA" sz="2000" dirty="0">
                <a:latin typeface="Times New Roman" panose="02020603050405020304" pitchFamily="18"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14774" y="1233485"/>
            <a:ext cx="3902691" cy="4775529"/>
          </a:xfrm>
          <a:prstGeom prst="snip2DiagRect">
            <a:avLst/>
          </a:prstGeom>
        </p:spPr>
      </p:pic>
      <p:sp>
        <p:nvSpPr>
          <p:cNvPr id="5" name="Rectangle 4">
            <a:extLst>
              <a:ext uri="{FF2B5EF4-FFF2-40B4-BE49-F238E27FC236}">
                <a16:creationId xmlns:a16="http://schemas.microsoft.com/office/drawing/2014/main" id="{C8CC0A80-55D5-9F1D-4B9B-8CD0DFB3BA72}"/>
              </a:ext>
            </a:extLst>
          </p:cNvPr>
          <p:cNvSpPr/>
          <p:nvPr/>
        </p:nvSpPr>
        <p:spPr>
          <a:xfrm>
            <a:off x="8627794" y="122962"/>
            <a:ext cx="2454518"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هنرستان هنرهای زیبا</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684655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0" y="1539853"/>
            <a:ext cx="4500350" cy="4324261"/>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طراحی قالی و سرامیک‌سازی نیز دیگر هنرهایی بود که فرشچیان در هنرستان هنرهای زیبای اصفهان فراگرفت و چنان مهارتی یافت که در سال ۱۳۲۸ش یکی از گلدان‌های ساخته او را عیسی بهادری به آرتور پوپ، پژوهشگر مشهور فرهنگ و معماری ایرانی اهدا کرد</a:t>
            </a:r>
            <a:r>
              <a:rPr lang="en-US" sz="2000" dirty="0">
                <a:latin typeface="Times New Roman" panose="02020603050405020304" pitchFamily="18" charset="0"/>
                <a:cs typeface="B Nazanin" panose="00000400000000000000" pitchFamily="2" charset="-78"/>
              </a:rPr>
              <a:t> </a:t>
            </a:r>
            <a:r>
              <a:rPr lang="fa-IR" sz="2000" dirty="0">
                <a:latin typeface="Times New Roman" panose="02020603050405020304" pitchFamily="18" charset="0"/>
                <a:cs typeface="B Nazanin" panose="00000400000000000000" pitchFamily="2" charset="-78"/>
              </a:rPr>
              <a:t>او در سال ۱۳۲۹ش از هنرستان هنرهای زیبای اصفهان دیپلم عالی گرفت</a:t>
            </a:r>
            <a:r>
              <a:rPr lang="ar-SA" sz="2000" dirty="0">
                <a:latin typeface="Times New Roman" panose="02020603050405020304" pitchFamily="18"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4186" y="1669963"/>
            <a:ext cx="5108101" cy="4194151"/>
          </a:xfrm>
          <a:prstGeom prst="snip2DiagRect">
            <a:avLst>
              <a:gd name="adj1" fmla="val 0"/>
              <a:gd name="adj2" fmla="val 21436"/>
            </a:avLst>
          </a:prstGeom>
        </p:spPr>
      </p:pic>
      <p:sp>
        <p:nvSpPr>
          <p:cNvPr id="3" name="Rectangle 2">
            <a:extLst>
              <a:ext uri="{FF2B5EF4-FFF2-40B4-BE49-F238E27FC236}">
                <a16:creationId xmlns:a16="http://schemas.microsoft.com/office/drawing/2014/main" id="{44E9F674-0411-0960-AB0C-44815576EF50}"/>
              </a:ext>
            </a:extLst>
          </p:cNvPr>
          <p:cNvSpPr/>
          <p:nvPr/>
        </p:nvSpPr>
        <p:spPr>
          <a:xfrm>
            <a:off x="8627794" y="122962"/>
            <a:ext cx="2454518"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هنرستان هنرهای زیبا</a:t>
            </a:r>
            <a:endParaRPr lang="en-US" sz="24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426681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46764" y="122963"/>
            <a:ext cx="1473480" cy="461665"/>
          </a:xfrm>
          <a:prstGeom prst="rect">
            <a:avLst/>
          </a:prstGeom>
        </p:spPr>
        <p:txBody>
          <a:bodyPr wrap="none">
            <a:spAutoFit/>
          </a:bodyPr>
          <a:lstStyle/>
          <a:p>
            <a:r>
              <a:rPr lang="fa-IR" sz="2400" b="1" dirty="0">
                <a:latin typeface="Times New Roman" panose="02020603050405020304" pitchFamily="18" charset="0"/>
                <a:cs typeface="B Titr" panose="00000700000000000000" pitchFamily="2" charset="-78"/>
              </a:rPr>
              <a:t>سفر به غرب</a:t>
            </a:r>
            <a:endParaRPr lang="en-US" sz="2400" b="1" dirty="0">
              <a:latin typeface="Times New Roman" panose="02020603050405020304" pitchFamily="18" charset="0"/>
              <a:cs typeface="B Titr" panose="00000700000000000000" pitchFamily="2" charset="-78"/>
            </a:endParaRPr>
          </a:p>
        </p:txBody>
      </p:sp>
      <p:sp>
        <p:nvSpPr>
          <p:cNvPr id="3" name="Rectangle 2"/>
          <p:cNvSpPr/>
          <p:nvPr/>
        </p:nvSpPr>
        <p:spPr>
          <a:xfrm>
            <a:off x="502833" y="940526"/>
            <a:ext cx="5440767" cy="4939814"/>
          </a:xfrm>
          <a:prstGeom prst="rect">
            <a:avLst/>
          </a:prstGeom>
        </p:spPr>
        <p:txBody>
          <a:bodyPr wrap="square">
            <a:spAutoFit/>
          </a:bodyPr>
          <a:lstStyle/>
          <a:p>
            <a:pPr algn="justLow" rtl="1">
              <a:lnSpc>
                <a:spcPct val="200000"/>
              </a:lnSpc>
              <a:spcAft>
                <a:spcPts val="800"/>
              </a:spcAft>
            </a:pPr>
            <a:r>
              <a:rPr lang="fa-IR" sz="2000" dirty="0">
                <a:latin typeface="Times New Roman" panose="02020603050405020304" pitchFamily="18" charset="0"/>
                <a:cs typeface="B Nazanin" panose="00000400000000000000" pitchFamily="2" charset="-78"/>
              </a:rPr>
              <a:t>او در سال ۱۳۲۹ش به اروپا سفر کرد و برای هنرآموزی و آشنایی با آثار و نقاشان برجسته غرب، هفت سال در وین ماند و توانست به آثار موجود در کتابخانه ملی پاریس، موزه بریتانیا، گالری فریر واشنگتن، موزه متروپولیتن نیویورک و دانشگاه هاروارد دست یابد تا با فراگیری فنون نقاشی کلاسیک به سبک اروپایی و آمیختن آن اصول با معیارهای نقاشی سنتی ایران، مکتبی نو را پایه گذارد تا به مدد آن، خلاقیت تصویری هم مانند سایر مظاهر هنر، بتواند فرهنگ غنی این مرز و بوم را به سایر ملل معرفی کند.</a:t>
            </a:r>
            <a:endParaRPr lang="en-US" sz="2000"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7337391" y="955200"/>
            <a:ext cx="3873959" cy="4947599"/>
          </a:xfrm>
          <a:prstGeom prst="snip2DiagRect">
            <a:avLst/>
          </a:prstGeom>
        </p:spPr>
      </p:pic>
    </p:spTree>
    <p:extLst>
      <p:ext uri="{BB962C8B-B14F-4D97-AF65-F5344CB8AC3E}">
        <p14:creationId xmlns:p14="http://schemas.microsoft.com/office/powerpoint/2010/main" val="605323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590</TotalTime>
  <Words>2025</Words>
  <Application>Microsoft Office PowerPoint</Application>
  <PresentationFormat>Widescreen</PresentationFormat>
  <Paragraphs>181</Paragraphs>
  <Slides>38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28</cp:revision>
  <dcterms:created xsi:type="dcterms:W3CDTF">2024-06-14T16:38:18Z</dcterms:created>
  <dcterms:modified xsi:type="dcterms:W3CDTF">2024-06-19T08:05:14Z</dcterms:modified>
</cp:coreProperties>
</file>