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1" r:id="rId2"/>
    <p:sldId id="256" r:id="rId3"/>
    <p:sldId id="267" r:id="rId4"/>
    <p:sldId id="257" r:id="rId5"/>
    <p:sldId id="268" r:id="rId6"/>
    <p:sldId id="269" r:id="rId7"/>
    <p:sldId id="261" r:id="rId8"/>
    <p:sldId id="262" r:id="rId9"/>
    <p:sldId id="263" r:id="rId10"/>
    <p:sldId id="264" r:id="rId11"/>
    <p:sldId id="265" r:id="rId12"/>
    <p:sldId id="258" r:id="rId13"/>
    <p:sldId id="259" r:id="rId14"/>
    <p:sldId id="260" r:id="rId15"/>
    <p:sldId id="270" r:id="rId16"/>
    <p:sldId id="271" r:id="rId17"/>
    <p:sldId id="272" r:id="rId18"/>
    <p:sldId id="273" r:id="rId19"/>
    <p:sldId id="274" r:id="rId20"/>
    <p:sldId id="275" r:id="rId21"/>
    <p:sldId id="276" r:id="rId22"/>
    <p:sldId id="282" r:id="rId23"/>
    <p:sldId id="277" r:id="rId24"/>
    <p:sldId id="278" r:id="rId25"/>
    <p:sldId id="279" r:id="rId26"/>
    <p:sldId id="280" r:id="rId27"/>
    <p:sldId id="281" r:id="rId28"/>
    <p:sldId id="283" r:id="rId29"/>
    <p:sldId id="284" r:id="rId30"/>
    <p:sldId id="285" r:id="rId31"/>
    <p:sldId id="287" r:id="rId32"/>
    <p:sldId id="288" r:id="rId33"/>
    <p:sldId id="289" r:id="rId34"/>
    <p:sldId id="290" r:id="rId35"/>
    <p:sldId id="266"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DB85"/>
    <a:srgbClr val="0C5FA9"/>
    <a:srgbClr val="C8D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31" autoAdjust="0"/>
    <p:restoredTop sz="94660"/>
  </p:normalViewPr>
  <p:slideViewPr>
    <p:cSldViewPr snapToGrid="0">
      <p:cViewPr>
        <p:scale>
          <a:sx n="73" d="100"/>
          <a:sy n="73" d="100"/>
        </p:scale>
        <p:origin x="1032"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6AF090BA-D262-67C7-1CAC-AF3F4D202AB8}"/>
              </a:ext>
            </a:extLst>
          </p:cNvPr>
          <p:cNvSpPr/>
          <p:nvPr userDrawn="1"/>
        </p:nvSpPr>
        <p:spPr>
          <a:xfrm>
            <a:off x="5607279" y="308041"/>
            <a:ext cx="5854823" cy="568171"/>
          </a:xfrm>
          <a:prstGeom prst="roundRect">
            <a:avLst>
              <a:gd name="adj" fmla="val 26562"/>
            </a:avLst>
          </a:prstGeom>
          <a:solidFill>
            <a:srgbClr val="82D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53CA7C0-53C5-D0DC-24A2-7EF7A8102B2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96366" y="-201567"/>
            <a:ext cx="1695634" cy="1711681"/>
          </a:xfrm>
          <a:prstGeom prst="rect">
            <a:avLst/>
          </a:prstGeom>
        </p:spPr>
      </p:pic>
    </p:spTree>
    <p:extLst>
      <p:ext uri="{BB962C8B-B14F-4D97-AF65-F5344CB8AC3E}">
        <p14:creationId xmlns:p14="http://schemas.microsoft.com/office/powerpoint/2010/main" val="812489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F0F6EFC-A20B-D0D4-E930-685623D22779}"/>
              </a:ext>
            </a:extLst>
          </p:cNvPr>
          <p:cNvSpPr>
            <a:spLocks noGrp="1"/>
          </p:cNvSpPr>
          <p:nvPr>
            <p:ph type="pic" sz="quarter" idx="10"/>
          </p:nvPr>
        </p:nvSpPr>
        <p:spPr>
          <a:xfrm>
            <a:off x="-788276" y="308041"/>
            <a:ext cx="6212185" cy="6313476"/>
          </a:xfrm>
          <a:custGeom>
            <a:avLst/>
            <a:gdLst>
              <a:gd name="connsiteX0" fmla="*/ 345335 w 6212185"/>
              <a:gd name="connsiteY0" fmla="*/ 0 h 6313476"/>
              <a:gd name="connsiteX1" fmla="*/ 5866850 w 6212185"/>
              <a:gd name="connsiteY1" fmla="*/ 0 h 6313476"/>
              <a:gd name="connsiteX2" fmla="*/ 6212185 w 6212185"/>
              <a:gd name="connsiteY2" fmla="*/ 345335 h 6313476"/>
              <a:gd name="connsiteX3" fmla="*/ 6212185 w 6212185"/>
              <a:gd name="connsiteY3" fmla="*/ 5968141 h 6313476"/>
              <a:gd name="connsiteX4" fmla="*/ 5866850 w 6212185"/>
              <a:gd name="connsiteY4" fmla="*/ 6313476 h 6313476"/>
              <a:gd name="connsiteX5" fmla="*/ 345335 w 6212185"/>
              <a:gd name="connsiteY5" fmla="*/ 6313476 h 6313476"/>
              <a:gd name="connsiteX6" fmla="*/ 0 w 6212185"/>
              <a:gd name="connsiteY6" fmla="*/ 5968141 h 6313476"/>
              <a:gd name="connsiteX7" fmla="*/ 0 w 6212185"/>
              <a:gd name="connsiteY7" fmla="*/ 345335 h 6313476"/>
              <a:gd name="connsiteX8" fmla="*/ 345335 w 6212185"/>
              <a:gd name="connsiteY8" fmla="*/ 0 h 631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12185" h="6313476">
                <a:moveTo>
                  <a:pt x="345335" y="0"/>
                </a:moveTo>
                <a:lnTo>
                  <a:pt x="5866850" y="0"/>
                </a:lnTo>
                <a:cubicBezTo>
                  <a:pt x="6057573" y="0"/>
                  <a:pt x="6212185" y="154612"/>
                  <a:pt x="6212185" y="345335"/>
                </a:cubicBezTo>
                <a:lnTo>
                  <a:pt x="6212185" y="5968141"/>
                </a:lnTo>
                <a:cubicBezTo>
                  <a:pt x="6212185" y="6158864"/>
                  <a:pt x="6057573" y="6313476"/>
                  <a:pt x="5866850" y="6313476"/>
                </a:cubicBezTo>
                <a:lnTo>
                  <a:pt x="345335" y="6313476"/>
                </a:lnTo>
                <a:cubicBezTo>
                  <a:pt x="154612" y="6313476"/>
                  <a:pt x="0" y="6158864"/>
                  <a:pt x="0" y="5968141"/>
                </a:cubicBezTo>
                <a:lnTo>
                  <a:pt x="0" y="345335"/>
                </a:lnTo>
                <a:cubicBezTo>
                  <a:pt x="0" y="154612"/>
                  <a:pt x="154612" y="0"/>
                  <a:pt x="345335" y="0"/>
                </a:cubicBezTo>
                <a:close/>
              </a:path>
            </a:pathLst>
          </a:custGeom>
        </p:spPr>
        <p:txBody>
          <a:bodyPr wrap="square">
            <a:noAutofit/>
          </a:bodyPr>
          <a:lstStyle/>
          <a:p>
            <a:endParaRPr lang="en-US"/>
          </a:p>
        </p:txBody>
      </p:sp>
      <p:sp>
        <p:nvSpPr>
          <p:cNvPr id="10" name="Rectangle: Rounded Corners 9">
            <a:extLst>
              <a:ext uri="{FF2B5EF4-FFF2-40B4-BE49-F238E27FC236}">
                <a16:creationId xmlns:a16="http://schemas.microsoft.com/office/drawing/2014/main" id="{6AF090BA-D262-67C7-1CAC-AF3F4D202AB8}"/>
              </a:ext>
            </a:extLst>
          </p:cNvPr>
          <p:cNvSpPr/>
          <p:nvPr userDrawn="1"/>
        </p:nvSpPr>
        <p:spPr>
          <a:xfrm>
            <a:off x="5607279" y="308041"/>
            <a:ext cx="5854823" cy="6313476"/>
          </a:xfrm>
          <a:prstGeom prst="roundRect">
            <a:avLst>
              <a:gd name="adj" fmla="val 5559"/>
            </a:avLst>
          </a:prstGeom>
          <a:solidFill>
            <a:srgbClr val="82DB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53CA7C0-53C5-D0DC-24A2-7EF7A8102B2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96366" y="-201567"/>
            <a:ext cx="1695634" cy="1711681"/>
          </a:xfrm>
          <a:prstGeom prst="rect">
            <a:avLst/>
          </a:prstGeom>
        </p:spPr>
      </p:pic>
    </p:spTree>
    <p:extLst>
      <p:ext uri="{BB962C8B-B14F-4D97-AF65-F5344CB8AC3E}">
        <p14:creationId xmlns:p14="http://schemas.microsoft.com/office/powerpoint/2010/main" val="42237894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9121794"/>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fi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A671F85-BAFC-B37D-05A2-A574FA1E0E7D}"/>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422" r="22422"/>
          <a:stretch>
            <a:fillRect/>
          </a:stretch>
        </p:blipFill>
        <p:spPr/>
      </p:pic>
      <p:sp>
        <p:nvSpPr>
          <p:cNvPr id="3" name="Rectangle 2">
            <a:extLst>
              <a:ext uri="{FF2B5EF4-FFF2-40B4-BE49-F238E27FC236}">
                <a16:creationId xmlns:a16="http://schemas.microsoft.com/office/drawing/2014/main" id="{9EA8C554-DDA1-977F-E277-959F52E95F0D}"/>
              </a:ext>
            </a:extLst>
          </p:cNvPr>
          <p:cNvSpPr/>
          <p:nvPr/>
        </p:nvSpPr>
        <p:spPr>
          <a:xfrm>
            <a:off x="5994688" y="2568482"/>
            <a:ext cx="5072705"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Shabnam" panose="020B0603030804020204" pitchFamily="34" charset="-78"/>
              </a:rPr>
              <a:t>موضوع: پاورپوینت پولشویی</a:t>
            </a:r>
            <a:endParaRPr lang="en-US" sz="2400" b="1" dirty="0">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D258222B-CD43-3671-9D3C-F164BD5D27A6}"/>
              </a:ext>
            </a:extLst>
          </p:cNvPr>
          <p:cNvSpPr/>
          <p:nvPr/>
        </p:nvSpPr>
        <p:spPr>
          <a:xfrm>
            <a:off x="5994688" y="3611964"/>
            <a:ext cx="5072705"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Shabnam" panose="020B0603030804020204" pitchFamily="34" charset="-78"/>
              </a:rPr>
              <a:t>استاد راهنما:  دکتر علیرضا عزیزی</a:t>
            </a:r>
            <a:endParaRPr lang="en-US" sz="2400" b="1" dirty="0">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DB303F43-BE84-D7BC-E0D2-498101E20C66}"/>
              </a:ext>
            </a:extLst>
          </p:cNvPr>
          <p:cNvSpPr/>
          <p:nvPr/>
        </p:nvSpPr>
        <p:spPr>
          <a:xfrm>
            <a:off x="5994688" y="4655446"/>
            <a:ext cx="5072705"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Shabnam" panose="020B0603030804020204" pitchFamily="34" charset="-78"/>
              </a:rPr>
              <a:t>پژوهشگر: محمد جواد عزیزی</a:t>
            </a:r>
            <a:endParaRPr lang="en-US" sz="2400" b="1" dirty="0">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52DB7469-51BA-7DE6-0BBF-2646BEFD8D6C}"/>
              </a:ext>
            </a:extLst>
          </p:cNvPr>
          <p:cNvSpPr/>
          <p:nvPr/>
        </p:nvSpPr>
        <p:spPr>
          <a:xfrm>
            <a:off x="5994688" y="5698928"/>
            <a:ext cx="5072705"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Shabnam" panose="020B0603030804020204" pitchFamily="34" charset="-78"/>
              </a:rPr>
              <a:t>تاریخ ارائه: .........</a:t>
            </a:r>
            <a:endParaRPr lang="en-US" sz="2400" b="1" dirty="0">
              <a:latin typeface="Shabnam" panose="020B0603030804020204" pitchFamily="34" charset="-78"/>
              <a:cs typeface="Shabnam" panose="020B0603030804020204" pitchFamily="34" charset="-78"/>
            </a:endParaRPr>
          </a:p>
        </p:txBody>
      </p:sp>
      <p:sp>
        <p:nvSpPr>
          <p:cNvPr id="10" name="Oval 9">
            <a:extLst>
              <a:ext uri="{FF2B5EF4-FFF2-40B4-BE49-F238E27FC236}">
                <a16:creationId xmlns:a16="http://schemas.microsoft.com/office/drawing/2014/main" id="{3672DBA7-39CC-9639-B04B-E03B2D246786}"/>
              </a:ext>
            </a:extLst>
          </p:cNvPr>
          <p:cNvSpPr/>
          <p:nvPr/>
        </p:nvSpPr>
        <p:spPr>
          <a:xfrm>
            <a:off x="7763785" y="585890"/>
            <a:ext cx="1534510" cy="15345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C76BA5F4-D823-9576-85ED-8A430AAD991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80120" y="502226"/>
            <a:ext cx="1701839" cy="1701838"/>
          </a:xfrm>
          <a:prstGeom prst="rect">
            <a:avLst/>
          </a:prstGeom>
        </p:spPr>
      </p:pic>
    </p:spTree>
    <p:extLst>
      <p:ext uri="{BB962C8B-B14F-4D97-AF65-F5344CB8AC3E}">
        <p14:creationId xmlns:p14="http://schemas.microsoft.com/office/powerpoint/2010/main" val="32188181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انواع پولشویی چیست؟</a:t>
            </a:r>
          </a:p>
        </p:txBody>
      </p:sp>
      <p:sp>
        <p:nvSpPr>
          <p:cNvPr id="3" name="Rectangle 2"/>
          <p:cNvSpPr/>
          <p:nvPr/>
        </p:nvSpPr>
        <p:spPr>
          <a:xfrm>
            <a:off x="6003146" y="1403548"/>
            <a:ext cx="5580555"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۴- سایت‌های فریلنسری</a:t>
            </a:r>
          </a:p>
          <a:p>
            <a:pPr algn="justLow" rtl="1">
              <a:lnSpc>
                <a:spcPct val="250000"/>
              </a:lnSpc>
            </a:pPr>
            <a:r>
              <a:rPr lang="fa-IR" sz="1600" dirty="0">
                <a:latin typeface="Vazir" panose="020B0603030804020204" pitchFamily="34" charset="-78"/>
                <a:cs typeface="Vazir" panose="020B0603030804020204" pitchFamily="34" charset="-78"/>
              </a:rPr>
              <a:t>فعالیت پولشویی می‌تواند از طریق سایت‌های فریلنسری همچون  </a:t>
            </a:r>
            <a:r>
              <a:rPr lang="en-US" sz="1600" dirty="0">
                <a:latin typeface="Vazir" panose="020B0603030804020204" pitchFamily="34" charset="-78"/>
                <a:cs typeface="Vazir" panose="020B0603030804020204" pitchFamily="34" charset="-78"/>
              </a:rPr>
              <a:t>Fiverr‌ </a:t>
            </a:r>
            <a:r>
              <a:rPr lang="fa-IR" sz="1600" dirty="0">
                <a:latin typeface="Vazir" panose="020B0603030804020204" pitchFamily="34" charset="-78"/>
                <a:cs typeface="Vazir" panose="020B0603030804020204" pitchFamily="34" charset="-78"/>
              </a:rPr>
              <a:t>یا </a:t>
            </a:r>
            <a:r>
              <a:rPr lang="en-US" sz="1600" dirty="0">
                <a:latin typeface="Vazir" panose="020B0603030804020204" pitchFamily="34" charset="-78"/>
                <a:cs typeface="Vazir" panose="020B0603030804020204" pitchFamily="34" charset="-78"/>
              </a:rPr>
              <a:t>Freelancer.com </a:t>
            </a:r>
            <a:r>
              <a:rPr lang="fa-IR" sz="1600" dirty="0">
                <a:latin typeface="Vazir" panose="020B0603030804020204" pitchFamily="34" charset="-78"/>
                <a:cs typeface="Vazir" panose="020B0603030804020204" pitchFamily="34" charset="-78"/>
              </a:rPr>
              <a:t> نیز انجام شود. این سایت‌ها وجوه کارفرما را در حسابی قفل می‌کنند تا زمانی که فریلنسر کار مورد نظر آنها را به اتمام رساند، وجه به او پرداخت شود. مجرم می‌تواند پول حاصل از فعالیت‌های مجرمانه را به یکی از این سایت‌ها واریز کرده و سفارش کاری ثبت کند و همکار او به عنوان فریلنسر، شغل را قبول کرده و در نهایت پول به حساب او واریز می‌شود.</a:t>
            </a:r>
          </a:p>
        </p:txBody>
      </p:sp>
      <p:pic>
        <p:nvPicPr>
          <p:cNvPr id="6" name="Picture 5">
            <a:extLst>
              <a:ext uri="{FF2B5EF4-FFF2-40B4-BE49-F238E27FC236}">
                <a16:creationId xmlns:a16="http://schemas.microsoft.com/office/drawing/2014/main" id="{CC68D3BD-0984-5374-286C-2826D3E12C3D}"/>
              </a:ext>
            </a:extLst>
          </p:cNvPr>
          <p:cNvPicPr>
            <a:picLocks noChangeAspect="1"/>
          </p:cNvPicPr>
          <p:nvPr/>
        </p:nvPicPr>
        <p:blipFill rotWithShape="1">
          <a:blip r:embed="rId2">
            <a:extLst>
              <a:ext uri="{28A0092B-C50C-407E-A947-70E740481C1C}">
                <a14:useLocalDpi xmlns:a14="http://schemas.microsoft.com/office/drawing/2010/main" val="0"/>
              </a:ext>
            </a:extLst>
          </a:blip>
          <a:srcRect l="16858" r="17892"/>
          <a:stretch/>
        </p:blipFill>
        <p:spPr>
          <a:xfrm>
            <a:off x="0" y="1345324"/>
            <a:ext cx="5755207" cy="5512676"/>
          </a:xfrm>
          <a:prstGeom prst="rect">
            <a:avLst/>
          </a:prstGeom>
        </p:spPr>
      </p:pic>
    </p:spTree>
    <p:extLst>
      <p:ext uri="{BB962C8B-B14F-4D97-AF65-F5344CB8AC3E}">
        <p14:creationId xmlns:p14="http://schemas.microsoft.com/office/powerpoint/2010/main" val="958359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انواع پولشویی چیست؟</a:t>
            </a:r>
          </a:p>
        </p:txBody>
      </p:sp>
      <p:sp>
        <p:nvSpPr>
          <p:cNvPr id="3" name="Rectangle 2"/>
          <p:cNvSpPr/>
          <p:nvPr/>
        </p:nvSpPr>
        <p:spPr>
          <a:xfrm>
            <a:off x="4021589" y="1379292"/>
            <a:ext cx="7933171" cy="61555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از دیگر انواع روشهای پولشویی می‌توان به موارد زیر اشاره کرد:</a:t>
            </a:r>
          </a:p>
        </p:txBody>
      </p:sp>
      <p:sp>
        <p:nvSpPr>
          <p:cNvPr id="4" name="Rectangle 3"/>
          <p:cNvSpPr/>
          <p:nvPr/>
        </p:nvSpPr>
        <p:spPr>
          <a:xfrm>
            <a:off x="414779" y="2192901"/>
            <a:ext cx="11539981" cy="3731791"/>
          </a:xfrm>
          <a:prstGeom prst="rect">
            <a:avLst/>
          </a:prstGeom>
        </p:spPr>
        <p:txBody>
          <a:bodyPr wrap="square">
            <a:spAutoFit/>
          </a:bodyPr>
          <a:lstStyle/>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سرمایه گذاری در کالاهایی مانند طلا و جواهرات (این کالاها می‌توانند به راحتی به سایر حوزه‌ها منتقل شوند).</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خرید و فروش دارایی‌های با ارزش همچون ملک، اتومبیل، قایق و ... .</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قمار و پولشویی در کازینو</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جعل و استفاده از شرکتهای صوری (شرکتهای غیر فعالی که فقط روی کاغذ وجود دارند).</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استفاده از کسب و کارهایی که با پول نقد در ارتباط هستند (برای مثال رستوران، کازینو و سینما).</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سرمایه گذاری خارجی</a:t>
            </a:r>
          </a:p>
        </p:txBody>
      </p:sp>
    </p:spTree>
    <p:extLst>
      <p:ext uri="{BB962C8B-B14F-4D97-AF65-F5344CB8AC3E}">
        <p14:creationId xmlns:p14="http://schemas.microsoft.com/office/powerpoint/2010/main" val="1924503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نحوه عملکرد پولشویی چگونه است؟</a:t>
            </a:r>
          </a:p>
        </p:txBody>
      </p:sp>
      <p:sp>
        <p:nvSpPr>
          <p:cNvPr id="3" name="Rectangle 2"/>
          <p:cNvSpPr/>
          <p:nvPr/>
        </p:nvSpPr>
        <p:spPr>
          <a:xfrm>
            <a:off x="509048" y="1358256"/>
            <a:ext cx="11453567" cy="615553"/>
          </a:xfrm>
          <a:prstGeom prst="rect">
            <a:avLst/>
          </a:prstGeom>
        </p:spPr>
        <p:txBody>
          <a:bodyPr wrap="square">
            <a:spAutoFit/>
          </a:bodyPr>
          <a:lstStyle/>
          <a:p>
            <a:pPr algn="justLow" rtl="1">
              <a:lnSpc>
                <a:spcPct val="250000"/>
              </a:lnSpc>
            </a:pPr>
            <a:r>
              <a:rPr lang="fa-IR" sz="1600" b="1" dirty="0">
                <a:solidFill>
                  <a:srgbClr val="FF0000"/>
                </a:solidFill>
                <a:latin typeface="Vazir" panose="020B0603030804020204" pitchFamily="34" charset="-78"/>
                <a:cs typeface="Vazir" panose="020B0603030804020204" pitchFamily="34" charset="-78"/>
              </a:rPr>
              <a:t>فرایند پولشویی معمولا در سه مرحله انجام می‌شود:</a:t>
            </a:r>
          </a:p>
        </p:txBody>
      </p:sp>
      <p:sp>
        <p:nvSpPr>
          <p:cNvPr id="4" name="Rectangle 3"/>
          <p:cNvSpPr/>
          <p:nvPr/>
        </p:nvSpPr>
        <p:spPr>
          <a:xfrm>
            <a:off x="301658" y="2268664"/>
            <a:ext cx="7484882" cy="3416320"/>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۱- جایگذاری </a:t>
            </a:r>
          </a:p>
          <a:p>
            <a:pPr algn="justLow" rtl="1">
              <a:lnSpc>
                <a:spcPct val="250000"/>
              </a:lnSpc>
            </a:pPr>
            <a:r>
              <a:rPr lang="fa-IR" sz="1600" dirty="0">
                <a:latin typeface="Vazir" panose="020B0603030804020204" pitchFamily="34" charset="-78"/>
                <a:cs typeface="Vazir" panose="020B0603030804020204" pitchFamily="34" charset="-78"/>
              </a:rPr>
              <a:t>در مرحله اول، پول کثیف به شکل مخفیانه در سیستم مالی قانونی تزریق می‌شود. فرض کنید که مجرم در کنار فعالیت‌های مجرمانه خود، صاحب یک رستوران نیز هست که سعی می‌کند از طریق آن پولشویی کند. بنابراین این شخص، درآمد روزانه حاصل از فروش غذا در رستوران خود را چند برابر معمول گزارش کرده و پول رستوران را با پول کثیف ترکیب کرده و به حساب بانکی رستوران واریز می‌کند.</a:t>
            </a:r>
          </a:p>
        </p:txBody>
      </p:sp>
      <p:pic>
        <p:nvPicPr>
          <p:cNvPr id="9" name="Picture 8">
            <a:extLst>
              <a:ext uri="{FF2B5EF4-FFF2-40B4-BE49-F238E27FC236}">
                <a16:creationId xmlns:a16="http://schemas.microsoft.com/office/drawing/2014/main" id="{0A093FDB-70F0-9922-1CE1-678AD3E381F8}"/>
              </a:ext>
            </a:extLst>
          </p:cNvPr>
          <p:cNvPicPr>
            <a:picLocks noChangeAspect="1"/>
          </p:cNvPicPr>
          <p:nvPr/>
        </p:nvPicPr>
        <p:blipFill rotWithShape="1">
          <a:blip r:embed="rId2">
            <a:clrChange>
              <a:clrFrom>
                <a:srgbClr val="F4F4F6"/>
              </a:clrFrom>
              <a:clrTo>
                <a:srgbClr val="F4F4F6">
                  <a:alpha val="0"/>
                </a:srgbClr>
              </a:clrTo>
            </a:clrChange>
            <a:extLst>
              <a:ext uri="{28A0092B-C50C-407E-A947-70E740481C1C}">
                <a14:useLocalDpi xmlns:a14="http://schemas.microsoft.com/office/drawing/2010/main" val="0"/>
              </a:ext>
            </a:extLst>
          </a:blip>
          <a:srcRect l="25000" r="24310"/>
          <a:stretch/>
        </p:blipFill>
        <p:spPr>
          <a:xfrm>
            <a:off x="8064576" y="2440525"/>
            <a:ext cx="3825766" cy="3773715"/>
          </a:xfrm>
          <a:prstGeom prst="rect">
            <a:avLst/>
          </a:prstGeom>
        </p:spPr>
      </p:pic>
    </p:spTree>
    <p:extLst>
      <p:ext uri="{BB962C8B-B14F-4D97-AF65-F5344CB8AC3E}">
        <p14:creationId xmlns:p14="http://schemas.microsoft.com/office/powerpoint/2010/main" val="19394083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نحوه عملکرد پولشویی چگونه است؟</a:t>
            </a:r>
          </a:p>
        </p:txBody>
      </p:sp>
      <p:sp>
        <p:nvSpPr>
          <p:cNvPr id="4" name="Rectangle 3"/>
          <p:cNvSpPr/>
          <p:nvPr/>
        </p:nvSpPr>
        <p:spPr>
          <a:xfrm>
            <a:off x="5986021" y="1414816"/>
            <a:ext cx="5907465"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۲- لایه بندی</a:t>
            </a:r>
          </a:p>
          <a:p>
            <a:pPr algn="justLow" rtl="1">
              <a:lnSpc>
                <a:spcPct val="250000"/>
              </a:lnSpc>
            </a:pPr>
            <a:r>
              <a:rPr lang="fa-IR" sz="1600" dirty="0">
                <a:latin typeface="Vazir" panose="020B0603030804020204" pitchFamily="34" charset="-78"/>
                <a:cs typeface="Vazir" panose="020B0603030804020204" pitchFamily="34" charset="-78"/>
              </a:rPr>
              <a:t>در این مرحله با استفاده از تراکنش‌ها و ترفندهای حسابداری، منبع پول پنهان می‌شود. لایه بندی اغلب شامل انتقال پول از طریق چندین تراکنش، حساب و شرکت است. به عنوان مثال، رستورانی که درآمد آن بسیار زیاد شده باید مالیات زیادی بپردازد. به همین دلیل، مجرم درآمد رستوران را (هم برای پولشویی بیشتر و هم طبیعی جلوه دادن درآمد رستوران) در بازارهای مالی مثلا املاک و مستغلات سرمایه گذاری می‌کند.</a:t>
            </a:r>
          </a:p>
        </p:txBody>
      </p:sp>
      <p:pic>
        <p:nvPicPr>
          <p:cNvPr id="8" name="Picture 7">
            <a:extLst>
              <a:ext uri="{FF2B5EF4-FFF2-40B4-BE49-F238E27FC236}">
                <a16:creationId xmlns:a16="http://schemas.microsoft.com/office/drawing/2014/main" id="{CBA8C183-3CE8-46E8-F872-6EF02A0938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047" y="1759344"/>
            <a:ext cx="4546433" cy="3549519"/>
          </a:xfrm>
          <a:prstGeom prst="rect">
            <a:avLst/>
          </a:prstGeom>
        </p:spPr>
      </p:pic>
    </p:spTree>
    <p:extLst>
      <p:ext uri="{BB962C8B-B14F-4D97-AF65-F5344CB8AC3E}">
        <p14:creationId xmlns:p14="http://schemas.microsoft.com/office/powerpoint/2010/main" val="1170507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نحوه عملکرد پولشویی چگونه است؟</a:t>
            </a:r>
          </a:p>
        </p:txBody>
      </p:sp>
      <p:sp>
        <p:nvSpPr>
          <p:cNvPr id="4" name="Rectangle 3"/>
          <p:cNvSpPr/>
          <p:nvPr/>
        </p:nvSpPr>
        <p:spPr>
          <a:xfrm>
            <a:off x="966951" y="1273847"/>
            <a:ext cx="10800193" cy="184665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۳- ادغام </a:t>
            </a:r>
          </a:p>
          <a:p>
            <a:pPr algn="justLow" rtl="1">
              <a:lnSpc>
                <a:spcPct val="250000"/>
              </a:lnSpc>
            </a:pPr>
            <a:r>
              <a:rPr lang="fa-IR" sz="1600" dirty="0">
                <a:latin typeface="Vazir" panose="020B0603030804020204" pitchFamily="34" charset="-78"/>
                <a:cs typeface="Vazir" panose="020B0603030804020204" pitchFamily="34" charset="-78"/>
              </a:rPr>
              <a:t>در مرحله آخر، پولی که به خوبی شسته شده از حساب قانونی خارج شده و در جهت هدف مورد نظر مجرمان استفاده می‌شود. این پول یا به صورت قانونی سرمایه گذاری می‌شود و یا با دارایی‌های گران‌قیمت مانند جواهرات و اتومبیل مبادله می‌شود.</a:t>
            </a:r>
          </a:p>
        </p:txBody>
      </p:sp>
      <p:pic>
        <p:nvPicPr>
          <p:cNvPr id="5" name="Picture 4">
            <a:extLst>
              <a:ext uri="{FF2B5EF4-FFF2-40B4-BE49-F238E27FC236}">
                <a16:creationId xmlns:a16="http://schemas.microsoft.com/office/drawing/2014/main" id="{EDDC190D-4BF6-BB0D-E4C7-D9EB6AA9A7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93506"/>
            <a:ext cx="6358759" cy="3484251"/>
          </a:xfrm>
          <a:prstGeom prst="rect">
            <a:avLst/>
          </a:prstGeom>
        </p:spPr>
      </p:pic>
    </p:spTree>
    <p:extLst>
      <p:ext uri="{BB962C8B-B14F-4D97-AF65-F5344CB8AC3E}">
        <p14:creationId xmlns:p14="http://schemas.microsoft.com/office/powerpoint/2010/main" val="20666135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نمونه هایی از پولشویی</a:t>
            </a:r>
          </a:p>
        </p:txBody>
      </p:sp>
      <p:sp>
        <p:nvSpPr>
          <p:cNvPr id="3" name="Rectangle 1"/>
          <p:cNvSpPr>
            <a:spLocks noChangeArrowheads="1"/>
          </p:cNvSpPr>
          <p:nvPr/>
        </p:nvSpPr>
        <p:spPr bwMode="auto">
          <a:xfrm>
            <a:off x="7305773" y="1316545"/>
            <a:ext cx="4525911" cy="3731791"/>
          </a:xfrm>
          <a:prstGeom prst="rect">
            <a:avLst/>
          </a:prstGeom>
        </p:spPr>
        <p:txBody>
          <a:bodyPr wrap="square">
            <a:spAutoFit/>
          </a:bodyPr>
          <a:lstStyle/>
          <a:p>
            <a:pPr algn="justLow" rtl="1">
              <a:lnSpc>
                <a:spcPct val="250000"/>
              </a:lnSpc>
            </a:pPr>
            <a:r>
              <a:rPr lang="en-US" altLang="en-US" sz="1600" dirty="0">
                <a:latin typeface="Vazir" panose="020B0603030804020204" pitchFamily="34" charset="-78"/>
                <a:cs typeface="Vazir" panose="020B0603030804020204" pitchFamily="34" charset="-78"/>
              </a:rPr>
              <a:t> </a:t>
            </a:r>
            <a:r>
              <a:rPr lang="fa-IR" altLang="en-US" sz="1600" dirty="0">
                <a:latin typeface="Vazir" panose="020B0603030804020204" pitchFamily="34" charset="-78"/>
                <a:cs typeface="Vazir" panose="020B0603030804020204" pitchFamily="34" charset="-78"/>
              </a:rPr>
              <a:t>1. </a:t>
            </a:r>
            <a:r>
              <a:rPr lang="ar-SA" altLang="en-US" sz="1600" dirty="0">
                <a:latin typeface="Vazir" panose="020B0603030804020204" pitchFamily="34" charset="-78"/>
                <a:cs typeface="Vazir" panose="020B0603030804020204" pitchFamily="34" charset="-78"/>
              </a:rPr>
              <a:t>غصب اموال دیگران</a:t>
            </a:r>
            <a:r>
              <a:rPr lang="en-US" altLang="en-US" sz="1600" dirty="0">
                <a:latin typeface="Vazir" panose="020B0603030804020204" pitchFamily="34" charset="-78"/>
                <a:cs typeface="Vazir" panose="020B0603030804020204" pitchFamily="34" charset="-78"/>
              </a:rPr>
              <a:t> </a:t>
            </a:r>
          </a:p>
          <a:p>
            <a:pPr algn="justLow" rtl="1">
              <a:lnSpc>
                <a:spcPct val="250000"/>
              </a:lnSpc>
            </a:pPr>
            <a:r>
              <a:rPr lang="fa-IR" altLang="en-US" sz="1600" dirty="0">
                <a:latin typeface="Vazir" panose="020B0603030804020204" pitchFamily="34" charset="-78"/>
                <a:cs typeface="Vazir" panose="020B0603030804020204" pitchFamily="34" charset="-78"/>
              </a:rPr>
              <a:t>2. </a:t>
            </a:r>
            <a:r>
              <a:rPr lang="ar-SA" altLang="en-US" sz="1600" dirty="0">
                <a:latin typeface="Vazir" panose="020B0603030804020204" pitchFamily="34" charset="-78"/>
                <a:cs typeface="Vazir" panose="020B0603030804020204" pitchFamily="34" charset="-78"/>
              </a:rPr>
              <a:t>سرقت</a:t>
            </a:r>
            <a:r>
              <a:rPr lang="en-US" altLang="en-US" sz="1600" dirty="0">
                <a:latin typeface="Vazir" panose="020B0603030804020204" pitchFamily="34" charset="-78"/>
                <a:cs typeface="Vazir" panose="020B0603030804020204" pitchFamily="34" charset="-78"/>
              </a:rPr>
              <a:t> </a:t>
            </a:r>
          </a:p>
          <a:p>
            <a:pPr algn="justLow" rtl="1">
              <a:lnSpc>
                <a:spcPct val="250000"/>
              </a:lnSpc>
            </a:pPr>
            <a:r>
              <a:rPr lang="fa-IR" altLang="en-US" sz="1600" dirty="0">
                <a:latin typeface="Vazir" panose="020B0603030804020204" pitchFamily="34" charset="-78"/>
                <a:cs typeface="Vazir" panose="020B0603030804020204" pitchFamily="34" charset="-78"/>
              </a:rPr>
              <a:t>3. </a:t>
            </a:r>
            <a:r>
              <a:rPr lang="ar-SA" altLang="en-US" sz="1600" dirty="0">
                <a:latin typeface="Vazir" panose="020B0603030804020204" pitchFamily="34" charset="-78"/>
                <a:cs typeface="Vazir" panose="020B0603030804020204" pitchFamily="34" charset="-78"/>
              </a:rPr>
              <a:t>تحصیل مال نامشروع</a:t>
            </a:r>
            <a:r>
              <a:rPr lang="en-US" altLang="en-US" sz="1600" dirty="0">
                <a:latin typeface="Vazir" panose="020B0603030804020204" pitchFamily="34" charset="-78"/>
                <a:cs typeface="Vazir" panose="020B0603030804020204" pitchFamily="34" charset="-78"/>
              </a:rPr>
              <a:t> </a:t>
            </a:r>
          </a:p>
          <a:p>
            <a:pPr algn="justLow" rtl="1">
              <a:lnSpc>
                <a:spcPct val="250000"/>
              </a:lnSpc>
            </a:pPr>
            <a:r>
              <a:rPr lang="fa-IR" altLang="en-US" sz="1600" dirty="0">
                <a:latin typeface="Vazir" panose="020B0603030804020204" pitchFamily="34" charset="-78"/>
                <a:cs typeface="Vazir" panose="020B0603030804020204" pitchFamily="34" charset="-78"/>
              </a:rPr>
              <a:t>4. </a:t>
            </a:r>
            <a:r>
              <a:rPr lang="ar-SA" altLang="en-US" sz="1600" dirty="0">
                <a:latin typeface="Vazir" panose="020B0603030804020204" pitchFamily="34" charset="-78"/>
                <a:cs typeface="Vazir" panose="020B0603030804020204" pitchFamily="34" charset="-78"/>
              </a:rPr>
              <a:t>اختلاس</a:t>
            </a:r>
            <a:r>
              <a:rPr lang="en-US" altLang="en-US" sz="1600" dirty="0">
                <a:latin typeface="Vazir" panose="020B0603030804020204" pitchFamily="34" charset="-78"/>
                <a:cs typeface="Vazir" panose="020B0603030804020204" pitchFamily="34" charset="-78"/>
              </a:rPr>
              <a:t> </a:t>
            </a:r>
          </a:p>
          <a:p>
            <a:pPr algn="justLow" rtl="1">
              <a:lnSpc>
                <a:spcPct val="250000"/>
              </a:lnSpc>
            </a:pPr>
            <a:r>
              <a:rPr lang="fa-IR" altLang="en-US" sz="1600" dirty="0">
                <a:latin typeface="Vazir" panose="020B0603030804020204" pitchFamily="34" charset="-78"/>
                <a:cs typeface="Vazir" panose="020B0603030804020204" pitchFamily="34" charset="-78"/>
              </a:rPr>
              <a:t>5. </a:t>
            </a:r>
            <a:r>
              <a:rPr lang="ar-SA" altLang="en-US" sz="1600" dirty="0">
                <a:latin typeface="Vazir" panose="020B0603030804020204" pitchFamily="34" charset="-78"/>
                <a:cs typeface="Vazir" panose="020B0603030804020204" pitchFamily="34" charset="-78"/>
              </a:rPr>
              <a:t>قمار و شرط بندی</a:t>
            </a:r>
            <a:r>
              <a:rPr lang="en-US" altLang="en-US" sz="1600" dirty="0">
                <a:latin typeface="Vazir" panose="020B0603030804020204" pitchFamily="34" charset="-78"/>
                <a:cs typeface="Vazir" panose="020B0603030804020204" pitchFamily="34" charset="-78"/>
              </a:rPr>
              <a:t> </a:t>
            </a:r>
          </a:p>
          <a:p>
            <a:pPr algn="justLow" rtl="1">
              <a:lnSpc>
                <a:spcPct val="250000"/>
              </a:lnSpc>
            </a:pPr>
            <a:r>
              <a:rPr lang="fa-IR" altLang="en-US" sz="1600" dirty="0">
                <a:latin typeface="Vazir" panose="020B0603030804020204" pitchFamily="34" charset="-78"/>
                <a:cs typeface="Vazir" panose="020B0603030804020204" pitchFamily="34" charset="-78"/>
              </a:rPr>
              <a:t>6. </a:t>
            </a:r>
            <a:r>
              <a:rPr lang="ar-SA" altLang="en-US" sz="1600" dirty="0">
                <a:latin typeface="Vazir" panose="020B0603030804020204" pitchFamily="34" charset="-78"/>
                <a:cs typeface="Vazir" panose="020B0603030804020204" pitchFamily="34" charset="-78"/>
              </a:rPr>
              <a:t>سوء استفاده از موقوفات</a:t>
            </a:r>
            <a:r>
              <a:rPr lang="en-US" altLang="en-US" sz="1600" dirty="0">
                <a:latin typeface="Vazir" panose="020B0603030804020204" pitchFamily="34" charset="-78"/>
                <a:cs typeface="Vazir" panose="020B0603030804020204" pitchFamily="34" charset="-78"/>
              </a:rPr>
              <a:t> </a:t>
            </a:r>
          </a:p>
        </p:txBody>
      </p:sp>
      <p:sp>
        <p:nvSpPr>
          <p:cNvPr id="5" name="Rectangle 4"/>
          <p:cNvSpPr/>
          <p:nvPr/>
        </p:nvSpPr>
        <p:spPr>
          <a:xfrm>
            <a:off x="1593130" y="3459438"/>
            <a:ext cx="5279012" cy="286232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7. تبانی در معاملات دولتی</a:t>
            </a:r>
          </a:p>
          <a:p>
            <a:pPr algn="justLow" rtl="1">
              <a:lnSpc>
                <a:spcPct val="250000"/>
              </a:lnSpc>
            </a:pPr>
            <a:r>
              <a:rPr lang="fa-IR" sz="1600" dirty="0">
                <a:latin typeface="Vazir" panose="020B0603030804020204" pitchFamily="34" charset="-78"/>
                <a:cs typeface="Vazir" panose="020B0603030804020204" pitchFamily="34" charset="-78"/>
              </a:rPr>
              <a:t>8. زمین خواری</a:t>
            </a:r>
          </a:p>
          <a:p>
            <a:pPr algn="justLow" rtl="1">
              <a:lnSpc>
                <a:spcPct val="250000"/>
              </a:lnSpc>
            </a:pPr>
            <a:r>
              <a:rPr lang="fa-IR" sz="1600" dirty="0">
                <a:latin typeface="Vazir" panose="020B0603030804020204" pitchFamily="34" charset="-78"/>
                <a:cs typeface="Vazir" panose="020B0603030804020204" pitchFamily="34" charset="-78"/>
              </a:rPr>
              <a:t> 9. کسب درآمد از دایر کردن محل فساد</a:t>
            </a:r>
          </a:p>
          <a:p>
            <a:pPr algn="justLow" rtl="1">
              <a:lnSpc>
                <a:spcPct val="250000"/>
              </a:lnSpc>
            </a:pPr>
            <a:r>
              <a:rPr lang="fa-IR" sz="1600" dirty="0">
                <a:latin typeface="Vazir" panose="020B0603030804020204" pitchFamily="34" charset="-78"/>
                <a:cs typeface="Vazir" panose="020B0603030804020204" pitchFamily="34" charset="-78"/>
              </a:rPr>
              <a:t>10. کسب درآمد از فروش مواد مخدر و روانگردان</a:t>
            </a:r>
          </a:p>
          <a:p>
            <a:pPr algn="justLow" rtl="1">
              <a:lnSpc>
                <a:spcPct val="250000"/>
              </a:lnSpc>
            </a:pPr>
            <a:r>
              <a:rPr lang="fa-IR" sz="1600" dirty="0">
                <a:latin typeface="Vazir" panose="020B0603030804020204" pitchFamily="34" charset="-78"/>
                <a:cs typeface="Vazir" panose="020B0603030804020204" pitchFamily="34" charset="-78"/>
              </a:rPr>
              <a:t>11. کسب درآمد از محل قاچاق کالا و ارز</a:t>
            </a:r>
            <a:endParaRPr lang="en-US" sz="1600" dirty="0">
              <a:latin typeface="Vazir" panose="020B0603030804020204" pitchFamily="34" charset="-78"/>
              <a:cs typeface="Vazir" panose="020B0603030804020204" pitchFamily="34" charset="-78"/>
            </a:endParaRPr>
          </a:p>
        </p:txBody>
      </p:sp>
      <p:pic>
        <p:nvPicPr>
          <p:cNvPr id="8" name="Picture 7">
            <a:extLst>
              <a:ext uri="{FF2B5EF4-FFF2-40B4-BE49-F238E27FC236}">
                <a16:creationId xmlns:a16="http://schemas.microsoft.com/office/drawing/2014/main" id="{53C6C265-201B-6EE2-0D38-525E513B0F61}"/>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2077" t="11630" r="22191" b="13716"/>
          <a:stretch/>
        </p:blipFill>
        <p:spPr>
          <a:xfrm>
            <a:off x="213170" y="80422"/>
            <a:ext cx="4525911" cy="4490124"/>
          </a:xfrm>
          <a:prstGeom prst="rect">
            <a:avLst/>
          </a:prstGeom>
        </p:spPr>
      </p:pic>
    </p:spTree>
    <p:extLst>
      <p:ext uri="{BB962C8B-B14F-4D97-AF65-F5344CB8AC3E}">
        <p14:creationId xmlns:p14="http://schemas.microsoft.com/office/powerpoint/2010/main" val="23500372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پولشویی فیشینگ </a:t>
            </a:r>
          </a:p>
        </p:txBody>
      </p:sp>
      <p:sp>
        <p:nvSpPr>
          <p:cNvPr id="3" name="Rectangle 1"/>
          <p:cNvSpPr>
            <a:spLocks noChangeArrowheads="1"/>
          </p:cNvSpPr>
          <p:nvPr/>
        </p:nvSpPr>
        <p:spPr bwMode="auto">
          <a:xfrm>
            <a:off x="369217" y="4109779"/>
            <a:ext cx="11453566"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فیشینگ یا سرقت آنلاین، در عمل به صورت کپی دقیق رابط گرافیکی و ظاهر یک وبگاه معتبر مانند بانک‌های آنلاین انجام می‌شود. ابتدا کاربر از طریق ایمیل یا آگهی‌های تبلیغاتی سایت‌های دیگر، به این صفحه قلابی راهنمایی می‌شود. سپس از کاربر درخواست می‌شود تا اطلاعاتی را که می‌تواند مانند اطلاعات کارت اعتباری مهم و حساس باشد آن‌جا وارد کند. در صورت گمراه شدن کاربر و وارد کردن اطلاعات خود، فیشرها به اطلاعات شخص دسترسی کاربر پیدا می‌کنند.</a:t>
            </a:r>
            <a:endParaRPr lang="en-US" alt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8CAD692B-A6FD-6FB3-BC01-5DD16B949B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4123" y="881555"/>
            <a:ext cx="5990897" cy="3369879"/>
          </a:xfrm>
          <a:prstGeom prst="rect">
            <a:avLst/>
          </a:prstGeom>
        </p:spPr>
      </p:pic>
    </p:spTree>
    <p:extLst>
      <p:ext uri="{BB962C8B-B14F-4D97-AF65-F5344CB8AC3E}">
        <p14:creationId xmlns:p14="http://schemas.microsoft.com/office/powerpoint/2010/main" val="637828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اثرات پولشویی در اقتصاد چیست؟</a:t>
            </a:r>
          </a:p>
        </p:txBody>
      </p:sp>
      <p:sp>
        <p:nvSpPr>
          <p:cNvPr id="3" name="Rectangle 1"/>
          <p:cNvSpPr>
            <a:spLocks noChangeArrowheads="1"/>
          </p:cNvSpPr>
          <p:nvPr/>
        </p:nvSpPr>
        <p:spPr bwMode="auto">
          <a:xfrm>
            <a:off x="395927" y="1385228"/>
            <a:ext cx="11548880" cy="615553"/>
          </a:xfrm>
          <a:prstGeom prst="rect">
            <a:avLst/>
          </a:prstGeom>
        </p:spPr>
        <p:txBody>
          <a:bodyPr wrap="square">
            <a:spAutoFit/>
          </a:bodyPr>
          <a:lstStyle/>
          <a:p>
            <a:pPr algn="justLow" rtl="1">
              <a:lnSpc>
                <a:spcPct val="250000"/>
              </a:lnSpc>
            </a:pPr>
            <a:r>
              <a:rPr lang="fa-IR" sz="1600" b="1" dirty="0">
                <a:solidFill>
                  <a:srgbClr val="FF0000"/>
                </a:solidFill>
                <a:latin typeface="Vazir" panose="020B0603030804020204" pitchFamily="34" charset="-78"/>
                <a:cs typeface="Vazir" panose="020B0603030804020204" pitchFamily="34" charset="-78"/>
              </a:rPr>
              <a:t>پولشویی در اقتصاد اثرات منفی بسیاری می‌گذارد که در ادامه به آنها می‌پردازیم.</a:t>
            </a:r>
            <a:endParaRPr lang="en-US" altLang="en-US" sz="1600" b="1" dirty="0">
              <a:solidFill>
                <a:srgbClr val="FF0000"/>
              </a:solidFill>
              <a:latin typeface="Vazir" panose="020B0603030804020204" pitchFamily="34" charset="-78"/>
              <a:cs typeface="Vazir" panose="020B0603030804020204" pitchFamily="34" charset="-78"/>
            </a:endParaRPr>
          </a:p>
        </p:txBody>
      </p:sp>
      <p:sp>
        <p:nvSpPr>
          <p:cNvPr id="4" name="Rectangle 3"/>
          <p:cNvSpPr/>
          <p:nvPr/>
        </p:nvSpPr>
        <p:spPr>
          <a:xfrm>
            <a:off x="4967926" y="2151688"/>
            <a:ext cx="6976881"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1- تقاضای پول</a:t>
            </a:r>
          </a:p>
          <a:p>
            <a:pPr algn="justLow" rtl="1">
              <a:lnSpc>
                <a:spcPct val="250000"/>
              </a:lnSpc>
            </a:pPr>
            <a:r>
              <a:rPr lang="fa-IR" sz="1600" dirty="0">
                <a:latin typeface="Vazir" panose="020B0603030804020204" pitchFamily="34" charset="-78"/>
                <a:cs typeface="Vazir" panose="020B0603030804020204" pitchFamily="34" charset="-78"/>
              </a:rPr>
              <a:t>با ورود سریع و کنترل نشده پول به یک کشور (که قوانین سختگیرانه‌ای در خصوص پولشویی ندارد)، میزان مصرف به ویژه مصرف کالاهای لوکس افزایش می‌یابد. با این حال نرخ‌های بالای بهره، تورم، بیکاری و مشکلات اقتصادی در کشور نیز وجود دارد.</a:t>
            </a:r>
          </a:p>
          <a:p>
            <a:pPr algn="justLow" rtl="1">
              <a:lnSpc>
                <a:spcPct val="250000"/>
              </a:lnSpc>
            </a:pPr>
            <a:r>
              <a:rPr lang="fa-IR" sz="1600" dirty="0">
                <a:latin typeface="Vazir" panose="020B0603030804020204" pitchFamily="34" charset="-78"/>
                <a:cs typeface="Vazir" panose="020B0603030804020204" pitchFamily="34" charset="-78"/>
              </a:rPr>
              <a:t>سیگنال‌های نادرست فعالیت‌های پولشویی از اتخاذ تدابیر اقتصادی لازم برای حل مشکلاتی چون تورم بالا و کسری بودجه به خصوص در کشورهای در حال توسعه جلوگیری می‌کند.</a:t>
            </a:r>
          </a:p>
        </p:txBody>
      </p:sp>
      <p:pic>
        <p:nvPicPr>
          <p:cNvPr id="7" name="Picture 6">
            <a:extLst>
              <a:ext uri="{FF2B5EF4-FFF2-40B4-BE49-F238E27FC236}">
                <a16:creationId xmlns:a16="http://schemas.microsoft.com/office/drawing/2014/main" id="{3071F93D-1CF3-4803-1DFD-9634842268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745" y="1693004"/>
            <a:ext cx="3247697" cy="3649098"/>
          </a:xfrm>
          <a:prstGeom prst="rect">
            <a:avLst/>
          </a:prstGeom>
        </p:spPr>
      </p:pic>
    </p:spTree>
    <p:extLst>
      <p:ext uri="{BB962C8B-B14F-4D97-AF65-F5344CB8AC3E}">
        <p14:creationId xmlns:p14="http://schemas.microsoft.com/office/powerpoint/2010/main" val="2062922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اثرات پولشویی در اقتصاد چیست؟</a:t>
            </a:r>
          </a:p>
        </p:txBody>
      </p:sp>
      <p:sp>
        <p:nvSpPr>
          <p:cNvPr id="4" name="Rectangle 3"/>
          <p:cNvSpPr/>
          <p:nvPr/>
        </p:nvSpPr>
        <p:spPr>
          <a:xfrm>
            <a:off x="275544" y="1164570"/>
            <a:ext cx="11422469" cy="184665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۲- رشد اقتصادی</a:t>
            </a:r>
          </a:p>
          <a:p>
            <a:pPr algn="justLow" rtl="1">
              <a:lnSpc>
                <a:spcPct val="250000"/>
              </a:lnSpc>
            </a:pPr>
            <a:r>
              <a:rPr lang="fa-IR" sz="1600" dirty="0">
                <a:latin typeface="Vazir" panose="020B0603030804020204" pitchFamily="34" charset="-78"/>
                <a:cs typeface="Vazir" panose="020B0603030804020204" pitchFamily="34" charset="-78"/>
              </a:rPr>
              <a:t>کشوری که حجم پول در آن بالاست، احتمال تبدیل شدنِ آن به محلی برای فعالیت‌های پولشویی وجود دارد. چنین کشوری، مطلوب سرمایه گذاران خارجی و پول قانونی آنها نیست چون ریسک سرمایه گذاری در آن بالاست. بنابراین رشد پایدار در بلندمدت کاهش پیدا می‌کند.</a:t>
            </a:r>
          </a:p>
        </p:txBody>
      </p:sp>
      <p:pic>
        <p:nvPicPr>
          <p:cNvPr id="6" name="Picture 5">
            <a:extLst>
              <a:ext uri="{FF2B5EF4-FFF2-40B4-BE49-F238E27FC236}">
                <a16:creationId xmlns:a16="http://schemas.microsoft.com/office/drawing/2014/main" id="{9194C4D7-CDE7-4784-6334-A8119C7136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2096" y="3444121"/>
            <a:ext cx="6159061" cy="3413879"/>
          </a:xfrm>
          <a:prstGeom prst="rect">
            <a:avLst/>
          </a:prstGeom>
        </p:spPr>
      </p:pic>
    </p:spTree>
    <p:extLst>
      <p:ext uri="{BB962C8B-B14F-4D97-AF65-F5344CB8AC3E}">
        <p14:creationId xmlns:p14="http://schemas.microsoft.com/office/powerpoint/2010/main" val="40461218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اثرات پولشویی در اقتصاد چیست؟</a:t>
            </a:r>
          </a:p>
        </p:txBody>
      </p:sp>
      <p:sp>
        <p:nvSpPr>
          <p:cNvPr id="4" name="Rectangle 3"/>
          <p:cNvSpPr/>
          <p:nvPr/>
        </p:nvSpPr>
        <p:spPr>
          <a:xfrm>
            <a:off x="5797486" y="1430123"/>
            <a:ext cx="6117994"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۳- توزیع درآمد </a:t>
            </a:r>
          </a:p>
          <a:p>
            <a:pPr algn="justLow" rtl="1">
              <a:lnSpc>
                <a:spcPct val="250000"/>
              </a:lnSpc>
            </a:pPr>
            <a:r>
              <a:rPr lang="fa-IR" sz="1600" dirty="0">
                <a:latin typeface="Vazir" panose="020B0603030804020204" pitchFamily="34" charset="-78"/>
                <a:cs typeface="Vazir" panose="020B0603030804020204" pitchFamily="34" charset="-78"/>
              </a:rPr>
              <a:t>ورود پول کثیف به اقتصاد و سیستم مالی یک کشور، پیامدهای اجتماعی نیز دارد. یکی از مهمترین پیامدها، ایجاد شکاف بین افراد از نظر توزیع درآمد و افزایش تمایل به ارتکاب جرم است. از طرف دیگر، فرار مالیاتی پول کثیف در اقتصادهای غیر رسمی یا کشورهای در حال توسعه رایج است. در نتیجه بار مالیات بر دوش افراد و سازمان‌هایی خواهد بود که در بخش قانونی و رسمی فعالیت می‌کنند و این نیز به نوبه خود اثری منفی بر توزیع درآمد خواهد گذاشت.</a:t>
            </a:r>
          </a:p>
        </p:txBody>
      </p:sp>
      <p:pic>
        <p:nvPicPr>
          <p:cNvPr id="1026" name="Picture 2" descr="پول چیست؟ تاریخچه و مفهوم وجه در اقتصاد">
            <a:extLst>
              <a:ext uri="{FF2B5EF4-FFF2-40B4-BE49-F238E27FC236}">
                <a16:creationId xmlns:a16="http://schemas.microsoft.com/office/drawing/2014/main" id="{F2DDC996-1936-48E3-9E20-1DE0DAD2690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755" r="13245"/>
          <a:stretch/>
        </p:blipFill>
        <p:spPr bwMode="auto">
          <a:xfrm>
            <a:off x="84083" y="1061545"/>
            <a:ext cx="5514261" cy="5376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4767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پولشویی چیست ؟  </a:t>
            </a:r>
            <a:endParaRPr lang="en-US" sz="2000" b="1" dirty="0">
              <a:latin typeface="Shabnam" panose="020B0603030804020204" pitchFamily="34" charset="-78"/>
              <a:cs typeface="Shabnam" panose="020B0603030804020204" pitchFamily="34" charset="-78"/>
            </a:endParaRPr>
          </a:p>
        </p:txBody>
      </p:sp>
      <p:sp>
        <p:nvSpPr>
          <p:cNvPr id="5" name="Rounded Rectangle 4"/>
          <p:cNvSpPr/>
          <p:nvPr/>
        </p:nvSpPr>
        <p:spPr>
          <a:xfrm>
            <a:off x="1842940" y="4185500"/>
            <a:ext cx="985101" cy="405353"/>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13674" y="3998347"/>
            <a:ext cx="11764652" cy="246221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پول‌شویی یا </a:t>
            </a:r>
            <a:r>
              <a:rPr lang="en-US" sz="1600" dirty="0">
                <a:latin typeface="Vazir" panose="020B0603030804020204" pitchFamily="34" charset="-78"/>
                <a:cs typeface="Vazir" panose="020B0603030804020204" pitchFamily="34" charset="-78"/>
              </a:rPr>
              <a:t> Money Laundering </a:t>
            </a:r>
            <a:r>
              <a:rPr lang="fa-IR" sz="1600" dirty="0">
                <a:latin typeface="Vazir" panose="020B0603030804020204" pitchFamily="34" charset="-78"/>
                <a:cs typeface="Vazir" panose="020B0603030804020204" pitchFamily="34" charset="-78"/>
              </a:rPr>
              <a:t>در واقع تبدیل سود حاصل از خلافکاری و فساد به دارایی‌های به ظاهر مشروع است. به عبارت دیگر پولشویی عمل یا فرایندی است که به واسطه انجام آن، پول و درآمد ناشی از فعالیتهای غیرمجاز، خلاف قانون و مجرمانه در چرخه سالم اقتصاد وارد ش شده و در ظاهر به داراییهایی که از راههای اقتصادی مشروع و قانونی کسب شده، بدل میشوند و به اصطلاح شسته یا تطهیر میشود، به طوریکه پس از انجام فرآیند پولشویی، منشا اولیه پول پنهان میماند.</a:t>
            </a:r>
            <a:endParaRPr lang="fa-IR" sz="1600" dirty="0">
              <a:effectLst/>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A43B5D98-3E10-C494-E614-6D5DB9C2B89E}"/>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1"/>
            <a:ext cx="6999705" cy="4100661"/>
          </a:xfrm>
          <a:prstGeom prst="rect">
            <a:avLst/>
          </a:prstGeom>
        </p:spPr>
      </p:pic>
    </p:spTree>
    <p:extLst>
      <p:ext uri="{BB962C8B-B14F-4D97-AF65-F5344CB8AC3E}">
        <p14:creationId xmlns:p14="http://schemas.microsoft.com/office/powerpoint/2010/main" val="2663684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اثرات پولشویی در اقتصاد چیست؟</a:t>
            </a:r>
          </a:p>
        </p:txBody>
      </p:sp>
      <p:sp>
        <p:nvSpPr>
          <p:cNvPr id="4" name="Rectangle 3"/>
          <p:cNvSpPr/>
          <p:nvPr/>
        </p:nvSpPr>
        <p:spPr>
          <a:xfrm>
            <a:off x="348791" y="1731781"/>
            <a:ext cx="5203597"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۴- درآمد مالیاتی و کسری بودجه</a:t>
            </a:r>
          </a:p>
          <a:p>
            <a:pPr algn="justLow" rtl="1">
              <a:lnSpc>
                <a:spcPct val="250000"/>
              </a:lnSpc>
            </a:pPr>
            <a:r>
              <a:rPr lang="fa-IR" sz="1600" dirty="0">
                <a:latin typeface="Vazir" panose="020B0603030804020204" pitchFamily="34" charset="-78"/>
                <a:cs typeface="Vazir" panose="020B0603030804020204" pitchFamily="34" charset="-78"/>
              </a:rPr>
              <a:t>از آنجایی که کشورها از درآمد حاصل از پولشویی، مالیاتی دریافت نمی‌کنند افزایش این فعالیت‌های مجرمانه موجب کاهش درآمد مالیاتی کشور می‌شود و اگر هزینه‌ها از درآمدها بیشتر شوند، دولت دچار کسری بودجه می‌شود. کسری بودجه نیز خود منجر به مشکلات اقتصادی بسیاری در کشور می‌شود.</a:t>
            </a:r>
          </a:p>
        </p:txBody>
      </p:sp>
      <p:pic>
        <p:nvPicPr>
          <p:cNvPr id="6" name="Picture 5">
            <a:extLst>
              <a:ext uri="{FF2B5EF4-FFF2-40B4-BE49-F238E27FC236}">
                <a16:creationId xmlns:a16="http://schemas.microsoft.com/office/drawing/2014/main" id="{3DC91CE8-59BF-E19B-753B-177984B0DD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5016" y="1600198"/>
            <a:ext cx="6038193" cy="4528645"/>
          </a:xfrm>
          <a:prstGeom prst="rect">
            <a:avLst/>
          </a:prstGeom>
        </p:spPr>
      </p:pic>
    </p:spTree>
    <p:extLst>
      <p:ext uri="{BB962C8B-B14F-4D97-AF65-F5344CB8AC3E}">
        <p14:creationId xmlns:p14="http://schemas.microsoft.com/office/powerpoint/2010/main" val="1887120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پدیده پول شویی در ایران</a:t>
            </a:r>
          </a:p>
        </p:txBody>
      </p:sp>
      <p:sp>
        <p:nvSpPr>
          <p:cNvPr id="3" name="Rectangle 2"/>
          <p:cNvSpPr/>
          <p:nvPr/>
        </p:nvSpPr>
        <p:spPr>
          <a:xfrm>
            <a:off x="672500" y="1597729"/>
            <a:ext cx="10657652" cy="3662541"/>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اقتصاد ایران به دلایل مختلفی به‌طور قابل توجهی با پدیده پولشویی دست به گریبان است. بزرگ بودن سهم اقتصاد زیرزمینی و بخش خاکستری، فرار مالیاتی گسترده در اقتصاد ایران و فقدان فرهنگ مالیات دهی، قرار گرفتن ایران بر سر راه مسیر ترانزیت قاچاق مواد مخدر و حجم قابل توجه انواع و اقسام کالاهای قاچاق و همچنین مهاجرت غیرقانونی و قاچاق انسان، ضعف نظام بانکی و برقرار نبودن استانداردهای بین‌المللی بانکداری در ایران و همچنین حساسیت پایین حاکمیت در برابر این پدیده از جمله دلایلی است که می‌توان برای حدس‌زدن درباره گسترده بودن پولشویی در اقتصاد ایران به آنها اشاره کرد.</a:t>
            </a:r>
          </a:p>
        </p:txBody>
      </p:sp>
    </p:spTree>
    <p:extLst>
      <p:ext uri="{BB962C8B-B14F-4D97-AF65-F5344CB8AC3E}">
        <p14:creationId xmlns:p14="http://schemas.microsoft.com/office/powerpoint/2010/main" val="12787123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رتبه ایران در پول‌شویی</a:t>
            </a:r>
          </a:p>
        </p:txBody>
      </p:sp>
      <p:sp>
        <p:nvSpPr>
          <p:cNvPr id="3" name="Rectangle 2"/>
          <p:cNvSpPr/>
          <p:nvPr/>
        </p:nvSpPr>
        <p:spPr>
          <a:xfrm>
            <a:off x="5901179" y="1435852"/>
            <a:ext cx="5854045"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طبق بررسی مؤسسه تحقیقات حکومت‌داری بازل هم که با بررسی مؤلفه‌های مختلف سیاسی و مالی در ۱۴۹ کشور جهان آن‌ها را بر اساس شاخص ضد پول‌شویی رتبه‌بندی کرده‌است در جدول ایران، افغانستان و تاجیکستان به ترتیب در جایگاه‌های اول تا سوم پول‌شویی قرار گرفته‌اند.</a:t>
            </a:r>
          </a:p>
        </p:txBody>
      </p:sp>
      <p:pic>
        <p:nvPicPr>
          <p:cNvPr id="6" name="Picture 5">
            <a:extLst>
              <a:ext uri="{FF2B5EF4-FFF2-40B4-BE49-F238E27FC236}">
                <a16:creationId xmlns:a16="http://schemas.microsoft.com/office/drawing/2014/main" id="{336A10EE-0FD4-13D2-6927-F82AF77040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568" y="1650124"/>
            <a:ext cx="5741008" cy="4327306"/>
          </a:xfrm>
          <a:prstGeom prst="rect">
            <a:avLst/>
          </a:prstGeom>
        </p:spPr>
      </p:pic>
    </p:spTree>
    <p:extLst>
      <p:ext uri="{BB962C8B-B14F-4D97-AF65-F5344CB8AC3E}">
        <p14:creationId xmlns:p14="http://schemas.microsoft.com/office/powerpoint/2010/main" val="42217722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a:latin typeface="Shabnam" panose="020B0603030804020204" pitchFamily="34" charset="-78"/>
                <a:cs typeface="Shabnam" panose="020B0603030804020204" pitchFamily="34" charset="-78"/>
              </a:rPr>
              <a:t>مجازات  </a:t>
            </a:r>
            <a:r>
              <a:rPr lang="fa-IR" sz="2000" b="1" dirty="0">
                <a:latin typeface="Shabnam" panose="020B0603030804020204" pitchFamily="34" charset="-78"/>
                <a:cs typeface="Shabnam" panose="020B0603030804020204" pitchFamily="34" charset="-78"/>
              </a:rPr>
              <a:t>پول شویی در ایران</a:t>
            </a:r>
          </a:p>
        </p:txBody>
      </p:sp>
      <p:sp>
        <p:nvSpPr>
          <p:cNvPr id="4" name="Rectangle 3"/>
          <p:cNvSpPr/>
          <p:nvPr/>
        </p:nvSpPr>
        <p:spPr>
          <a:xfrm>
            <a:off x="273377" y="1411269"/>
            <a:ext cx="11727991" cy="61555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طبق ماده ۹ قانون مبارزه با پولشویی در ایران، مجازات پولشویی شامل موارد زیر می‌شود:</a:t>
            </a:r>
          </a:p>
        </p:txBody>
      </p:sp>
      <p:sp>
        <p:nvSpPr>
          <p:cNvPr id="3" name="Rectangle 2"/>
          <p:cNvSpPr/>
          <p:nvPr/>
        </p:nvSpPr>
        <p:spPr>
          <a:xfrm>
            <a:off x="669303" y="1920241"/>
            <a:ext cx="11360345" cy="175432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جزای نقدی مجرم معادل وجوه یا ارزش مالی پولشویی است.</a:t>
            </a:r>
          </a:p>
          <a:p>
            <a:pPr algn="justLow" rtl="1">
              <a:lnSpc>
                <a:spcPct val="250000"/>
              </a:lnSpc>
            </a:pPr>
            <a:r>
              <a:rPr lang="fa-IR" sz="1600" dirty="0">
                <a:latin typeface="Vazir" panose="020B0603030804020204" pitchFamily="34" charset="-78"/>
                <a:cs typeface="Vazir" panose="020B0603030804020204" pitchFamily="34" charset="-78"/>
              </a:rPr>
              <a:t>اگر جمع اموال پولشویی و عواید آن تا ۱ میلیارد تومان باشد، علاوه بر جزای نقدی مجرم به حبس تعزیری درجه پنجم محکوم می‌شود.</a:t>
            </a:r>
          </a:p>
          <a:p>
            <a:pPr algn="justLow" rtl="1">
              <a:lnSpc>
                <a:spcPct val="250000"/>
              </a:lnSpc>
            </a:pPr>
            <a:r>
              <a:rPr lang="fa-IR" sz="1600" dirty="0">
                <a:latin typeface="Vazir" panose="020B0603030804020204" pitchFamily="34" charset="-78"/>
                <a:cs typeface="Vazir" panose="020B0603030804020204" pitchFamily="34" charset="-78"/>
              </a:rPr>
              <a:t>بر جزای نقدی مجرم به حبس تعزیری درجه چهارم محکوم می‌شود.</a:t>
            </a:r>
          </a:p>
        </p:txBody>
      </p:sp>
      <p:pic>
        <p:nvPicPr>
          <p:cNvPr id="2050" name="Picture 2" descr="Money Laundering Illustration in Illustrator, SVG, JPG, EPS, PNG - Download  | Template.net">
            <a:extLst>
              <a:ext uri="{FF2B5EF4-FFF2-40B4-BE49-F238E27FC236}">
                <a16:creationId xmlns:a16="http://schemas.microsoft.com/office/drawing/2014/main" id="{D60D58BA-F83E-2E80-E318-3F601A0D9BA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587"/>
          <a:stretch/>
        </p:blipFill>
        <p:spPr bwMode="auto">
          <a:xfrm>
            <a:off x="347389" y="3236478"/>
            <a:ext cx="4235121" cy="3621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11632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مجازات  پول شویی در ایران</a:t>
            </a:r>
          </a:p>
        </p:txBody>
      </p:sp>
      <p:sp>
        <p:nvSpPr>
          <p:cNvPr id="3" name="Rectangle 2"/>
          <p:cNvSpPr/>
          <p:nvPr/>
        </p:nvSpPr>
        <p:spPr>
          <a:xfrm>
            <a:off x="6390290" y="1477257"/>
            <a:ext cx="5393214"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مرتکبین جرم پولشویی علاوه بر استرداد درآمد و عواید حاصل از ارتکاب جرم (مشتمل بر اصل و منافع حاصل) به جزای نقدی‌ای معادلِ یک چهارم عواید حاصل از جرم محکوم می‌شوند که باید به حساب درآمد عمومی نزد بانک مرکزی جمهوری اسلامی ایران واریز گردد.</a:t>
            </a:r>
          </a:p>
        </p:txBody>
      </p:sp>
      <p:pic>
        <p:nvPicPr>
          <p:cNvPr id="6" name="Picture 5">
            <a:extLst>
              <a:ext uri="{FF2B5EF4-FFF2-40B4-BE49-F238E27FC236}">
                <a16:creationId xmlns:a16="http://schemas.microsoft.com/office/drawing/2014/main" id="{19A1758D-31BE-3812-9567-3DF9FAFF05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39007"/>
            <a:ext cx="5821602" cy="4818993"/>
          </a:xfrm>
          <a:prstGeom prst="rect">
            <a:avLst/>
          </a:prstGeom>
        </p:spPr>
      </p:pic>
    </p:spTree>
    <p:extLst>
      <p:ext uri="{BB962C8B-B14F-4D97-AF65-F5344CB8AC3E}">
        <p14:creationId xmlns:p14="http://schemas.microsoft.com/office/powerpoint/2010/main" val="37206433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مصادیق پولشویی در ایران</a:t>
            </a:r>
          </a:p>
        </p:txBody>
      </p:sp>
      <p:sp>
        <p:nvSpPr>
          <p:cNvPr id="3" name="Rectangle 2"/>
          <p:cNvSpPr/>
          <p:nvPr/>
        </p:nvSpPr>
        <p:spPr>
          <a:xfrm>
            <a:off x="197963" y="1326428"/>
            <a:ext cx="11633722" cy="184665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۱- یکی از مصادیق پولشویی، استفاده مجرم از منافع حاصل از اصل جرم پولشویی است. به عبارت دیگر تحصیل، تملک، نگهداری یا استفاده از عواید حاصل از ارتکاب جرائم (با علم به منشأ مجرمانه آن) مشمول جرم پولشویی است. برای مثال، فرد با اینکه می‌داند مالی که در حال استفاده از آن است از طریق فرآیند پولشویی به دست آمده، مجرم است.</a:t>
            </a:r>
          </a:p>
        </p:txBody>
      </p:sp>
      <p:pic>
        <p:nvPicPr>
          <p:cNvPr id="6" name="Picture 5">
            <a:extLst>
              <a:ext uri="{FF2B5EF4-FFF2-40B4-BE49-F238E27FC236}">
                <a16:creationId xmlns:a16="http://schemas.microsoft.com/office/drawing/2014/main" id="{4D005A6C-8524-01F5-7369-B5B87B9AB1CD}"/>
              </a:ext>
            </a:extLst>
          </p:cNvPr>
          <p:cNvPicPr>
            <a:picLocks noChangeAspect="1"/>
          </p:cNvPicPr>
          <p:nvPr/>
        </p:nvPicPr>
        <p:blipFill rotWithShape="1">
          <a:blip r:embed="rId2">
            <a:extLst>
              <a:ext uri="{28A0092B-C50C-407E-A947-70E740481C1C}">
                <a14:useLocalDpi xmlns:a14="http://schemas.microsoft.com/office/drawing/2010/main" val="0"/>
              </a:ext>
            </a:extLst>
          </a:blip>
          <a:srcRect l="11099" t="14654" r="20773" b="13704"/>
          <a:stretch/>
        </p:blipFill>
        <p:spPr>
          <a:xfrm>
            <a:off x="360315" y="2879834"/>
            <a:ext cx="5082947" cy="3958753"/>
          </a:xfrm>
          <a:prstGeom prst="rect">
            <a:avLst/>
          </a:prstGeom>
        </p:spPr>
      </p:pic>
    </p:spTree>
    <p:extLst>
      <p:ext uri="{BB962C8B-B14F-4D97-AF65-F5344CB8AC3E}">
        <p14:creationId xmlns:p14="http://schemas.microsoft.com/office/powerpoint/2010/main" val="20752456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مصادیق پولشویی در ایران</a:t>
            </a:r>
          </a:p>
        </p:txBody>
      </p:sp>
      <p:sp>
        <p:nvSpPr>
          <p:cNvPr id="3" name="Rectangle 2"/>
          <p:cNvSpPr/>
          <p:nvPr/>
        </p:nvSpPr>
        <p:spPr>
          <a:xfrm>
            <a:off x="292231" y="1354708"/>
            <a:ext cx="6174556"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۲- یکی دیگر از مصادیق پولشویی، مبادله پول برای پنهان کردن منبع مجرمانه آن است. به عبارت دیگر تبدیل، مبادله یا انتقال عوایدی به منظور کتمان ‌کردن منشأ مجرمانه پول (با علم به اینکه به طور مستقیم یا غیرمستقیم از طریق ارتکاب جرم به ‌دست آمده) یا کمک کردن به فردی که مرتکب جرم منشا یا اصلی شده است. برای مثال، اگر شخصی با علم به اینکه پولی در اثر فروش مواد مخدر به دست آمده اما اقدام به صدور فاکتور یک کالا به ازای آن کند، مجرم است چون سعی کرده منشا پول را ناشی از فروش یک کالا نشان دهد.</a:t>
            </a:r>
          </a:p>
        </p:txBody>
      </p:sp>
      <p:pic>
        <p:nvPicPr>
          <p:cNvPr id="6" name="Picture 5">
            <a:extLst>
              <a:ext uri="{FF2B5EF4-FFF2-40B4-BE49-F238E27FC236}">
                <a16:creationId xmlns:a16="http://schemas.microsoft.com/office/drawing/2014/main" id="{DEC8FDA0-9E98-ABC2-F357-06C15D99D1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0440" y="1980956"/>
            <a:ext cx="4568387" cy="3926186"/>
          </a:xfrm>
          <a:prstGeom prst="rect">
            <a:avLst/>
          </a:prstGeom>
        </p:spPr>
      </p:pic>
    </p:spTree>
    <p:extLst>
      <p:ext uri="{BB962C8B-B14F-4D97-AF65-F5344CB8AC3E}">
        <p14:creationId xmlns:p14="http://schemas.microsoft.com/office/powerpoint/2010/main" val="38983051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مصادیق پولشویی در ایران</a:t>
            </a:r>
          </a:p>
        </p:txBody>
      </p:sp>
      <p:sp>
        <p:nvSpPr>
          <p:cNvPr id="3" name="Rectangle 2"/>
          <p:cNvSpPr/>
          <p:nvPr/>
        </p:nvSpPr>
        <p:spPr>
          <a:xfrm>
            <a:off x="7023786" y="1646939"/>
            <a:ext cx="4855031"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۳- سومین مصداق پولشویی، پنهان کردن منشا پول مجرمانه است. به عبارت دیگر کتمان ‌کردن منشأ، منبع، محل، نقل و انتقال، جابه ‌جایی یا مالکیت عوایدی که به ‌طور مستقیم یا غیرمستقیم در نتیجه جرم تحصیل ‌شده باشد. برای مثال، مجرم منشا پول را پنهان می‌کند و یا نقل و انتقالاتی که منجر به پاک شدن آن شده است را پنهان می‌کند.</a:t>
            </a:r>
          </a:p>
        </p:txBody>
      </p:sp>
      <p:pic>
        <p:nvPicPr>
          <p:cNvPr id="6" name="Picture 5">
            <a:extLst>
              <a:ext uri="{FF2B5EF4-FFF2-40B4-BE49-F238E27FC236}">
                <a16:creationId xmlns:a16="http://schemas.microsoft.com/office/drawing/2014/main" id="{3CA6C1A1-D176-F677-DB90-89D611DD3F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183" y="1009275"/>
            <a:ext cx="5638241" cy="5584200"/>
          </a:xfrm>
          <a:prstGeom prst="rect">
            <a:avLst/>
          </a:prstGeom>
        </p:spPr>
      </p:pic>
    </p:spTree>
    <p:extLst>
      <p:ext uri="{BB962C8B-B14F-4D97-AF65-F5344CB8AC3E}">
        <p14:creationId xmlns:p14="http://schemas.microsoft.com/office/powerpoint/2010/main" val="23802389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5509" y="397440"/>
            <a:ext cx="5100129"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لایحه مبارزه با پول‌شویی و تأمین مالی تروریسم</a:t>
            </a:r>
          </a:p>
        </p:txBody>
      </p:sp>
      <p:sp>
        <p:nvSpPr>
          <p:cNvPr id="3" name="Rectangle 2"/>
          <p:cNvSpPr/>
          <p:nvPr/>
        </p:nvSpPr>
        <p:spPr>
          <a:xfrm>
            <a:off x="282804" y="1750635"/>
            <a:ext cx="4609707"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سال ۱۳۹۷ مجدداً لوایح اصلاح قانون مبارزه با پول‌شویی و اصلاح قانون مبارزه با تأمین مالی تروریسم در مجلس طرح شد و به تصویب رسید. سپس در شورای نگهبان بندهایی از این قانون، مغایر شرع شناخته شد؛ که در نهایت لایحه اصلاح قانون مبارزه با پول‌شویی از سوی آن شورا رد شد.</a:t>
            </a:r>
          </a:p>
        </p:txBody>
      </p:sp>
      <p:pic>
        <p:nvPicPr>
          <p:cNvPr id="6" name="Picture 5">
            <a:extLst>
              <a:ext uri="{FF2B5EF4-FFF2-40B4-BE49-F238E27FC236}">
                <a16:creationId xmlns:a16="http://schemas.microsoft.com/office/drawing/2014/main" id="{CC9BDBFD-C45C-A8F5-B6C6-58334300AD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5930" y="1577538"/>
            <a:ext cx="5962650" cy="4438650"/>
          </a:xfrm>
          <a:prstGeom prst="rect">
            <a:avLst/>
          </a:prstGeom>
        </p:spPr>
      </p:pic>
    </p:spTree>
    <p:extLst>
      <p:ext uri="{BB962C8B-B14F-4D97-AF65-F5344CB8AC3E}">
        <p14:creationId xmlns:p14="http://schemas.microsoft.com/office/powerpoint/2010/main" val="30729690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5509" y="397440"/>
            <a:ext cx="5100129"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لایحه مبارزه با پول‌شویی و تأمین مالی تروریسم</a:t>
            </a:r>
          </a:p>
        </p:txBody>
      </p:sp>
      <p:sp>
        <p:nvSpPr>
          <p:cNvPr id="3" name="Rectangle 2"/>
          <p:cNvSpPr/>
          <p:nvPr/>
        </p:nvSpPr>
        <p:spPr>
          <a:xfrm>
            <a:off x="5181600" y="1401842"/>
            <a:ext cx="6811388" cy="4308872"/>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لایحه مبارزه با تأمین مالی تروریسم در سال ۱۳۸۹ تقدیم مجلس شورای اسلامی شد و در سال ۱۳۹۰ پس از تأیید و ابراز نظر قوه مقننه، در صحن علنی مجلس به تصویب رسید. پس از برجام تحریم‌های بین‌المللی بانکی و مالی علیه ایران و پس از رفع ایرادهای شورای نگهبان در جلسه سیزدهم بهمن ماه ۱۳۹۴ به تصویب مجلس شورای اسلامی رسید. این لایحه در نشست سیزدهم اسفندماه ۱۳۹۴ شورای نگهبان بررسی شد و با توجه به اصلاحات به عمل آمده، مغایر موازین شرع و قانون اساسی شناخته نشد.</a:t>
            </a:r>
          </a:p>
        </p:txBody>
      </p:sp>
      <p:pic>
        <p:nvPicPr>
          <p:cNvPr id="6" name="Picture 5">
            <a:extLst>
              <a:ext uri="{FF2B5EF4-FFF2-40B4-BE49-F238E27FC236}">
                <a16:creationId xmlns:a16="http://schemas.microsoft.com/office/drawing/2014/main" id="{D71652BE-499B-EBDA-9700-DC2A1AB973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012" y="1401842"/>
            <a:ext cx="4975711" cy="4975711"/>
          </a:xfrm>
          <a:prstGeom prst="rect">
            <a:avLst/>
          </a:prstGeom>
        </p:spPr>
      </p:pic>
    </p:spTree>
    <p:extLst>
      <p:ext uri="{BB962C8B-B14F-4D97-AF65-F5344CB8AC3E}">
        <p14:creationId xmlns:p14="http://schemas.microsoft.com/office/powerpoint/2010/main" val="4276389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تاریخچه پولشویی </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364804" y="5229454"/>
            <a:ext cx="11462391" cy="123110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تاریخچه پولشویی به دوران باستان برمی‌گردد. در آن زمان برخی از مردم، اموال خود را به دلیل جلوگیری از تصاحب توسط دولت یا پادشاهی یا فرار از مالیات مخفی می‌کردند. آنها حتی ممکن بود اموال خود را به یک کشور دوردست بفرستند و در یک کسب و کار سرمایه گذاری کنند.</a:t>
            </a:r>
            <a:endParaRPr lang="en-US" sz="16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BCEAF3D4-6AC7-A18F-2362-785BF350F0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9374" y="1124179"/>
            <a:ext cx="6953250" cy="4105275"/>
          </a:xfrm>
          <a:prstGeom prst="rect">
            <a:avLst/>
          </a:prstGeom>
        </p:spPr>
      </p:pic>
    </p:spTree>
    <p:extLst>
      <p:ext uri="{BB962C8B-B14F-4D97-AF65-F5344CB8AC3E}">
        <p14:creationId xmlns:p14="http://schemas.microsoft.com/office/powerpoint/2010/main" val="936272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5509" y="397440"/>
            <a:ext cx="5100129"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آثار منفی پولشویی</a:t>
            </a:r>
          </a:p>
        </p:txBody>
      </p:sp>
      <p:sp>
        <p:nvSpPr>
          <p:cNvPr id="3" name="Rectangle 2"/>
          <p:cNvSpPr/>
          <p:nvPr/>
        </p:nvSpPr>
        <p:spPr>
          <a:xfrm>
            <a:off x="584460" y="1628086"/>
            <a:ext cx="11360345" cy="1131079"/>
          </a:xfrm>
          <a:prstGeom prst="rect">
            <a:avLst/>
          </a:prstGeom>
        </p:spPr>
        <p:txBody>
          <a:bodyPr wrap="square">
            <a:spAutoFit/>
          </a:bodyPr>
          <a:lstStyle/>
          <a:p>
            <a:pPr marL="285750" indent="-285750" algn="justLow" rtl="1">
              <a:lnSpc>
                <a:spcPct val="250000"/>
              </a:lnSpc>
              <a:buFont typeface="Wingdings" panose="05000000000000000000" pitchFamily="2" charset="2"/>
              <a:buChar char="ü"/>
            </a:pPr>
            <a:r>
              <a:rPr lang="fa-IR" sz="1600" dirty="0">
                <a:latin typeface="Vazir" panose="020B0603030804020204" pitchFamily="34" charset="-78"/>
                <a:cs typeface="Vazir" panose="020B0603030804020204" pitchFamily="34" charset="-78"/>
              </a:rPr>
              <a:t>افزایش پولشویی سبب تزریق نقدینگی می‌شود که اصولا در چرخه اقتصادی به‌وجود نیامده‌اند، از این‌رو سبب افزایش بیش از حد نقدینگی در مقایسه با </a:t>
            </a:r>
            <a:r>
              <a:rPr lang="en-US" sz="1600" dirty="0">
                <a:latin typeface="Vazir" panose="020B0603030804020204" pitchFamily="34" charset="-78"/>
                <a:cs typeface="Vazir" panose="020B0603030804020204" pitchFamily="34" charset="-78"/>
              </a:rPr>
              <a:t>GNP </a:t>
            </a:r>
            <a:r>
              <a:rPr lang="fa-IR" sz="1600" dirty="0">
                <a:latin typeface="Vazir" panose="020B0603030804020204" pitchFamily="34" charset="-78"/>
                <a:cs typeface="Vazir" panose="020B0603030804020204" pitchFamily="34" charset="-78"/>
              </a:rPr>
              <a:t>خواهد شد و این امر سبب ایجاد تقاضای کاذب در اقتصاد شده و منجر به تورم می‌شود.</a:t>
            </a:r>
          </a:p>
        </p:txBody>
      </p:sp>
      <p:sp>
        <p:nvSpPr>
          <p:cNvPr id="4" name="Rectangle 3"/>
          <p:cNvSpPr/>
          <p:nvPr/>
        </p:nvSpPr>
        <p:spPr>
          <a:xfrm>
            <a:off x="4760536" y="3313055"/>
            <a:ext cx="7184269" cy="2862322"/>
          </a:xfrm>
          <a:prstGeom prst="rect">
            <a:avLst/>
          </a:prstGeom>
        </p:spPr>
        <p:txBody>
          <a:bodyPr wrap="square">
            <a:spAutoFit/>
          </a:bodyPr>
          <a:lstStyle/>
          <a:p>
            <a:pPr marL="285750" indent="-285750" algn="justLow" rtl="1">
              <a:lnSpc>
                <a:spcPct val="250000"/>
              </a:lnSpc>
              <a:buFont typeface="Wingdings" panose="05000000000000000000" pitchFamily="2" charset="2"/>
              <a:buChar char="ü"/>
            </a:pPr>
            <a:r>
              <a:rPr lang="fa-IR" sz="1600" dirty="0">
                <a:latin typeface="Vazir" panose="020B0603030804020204" pitchFamily="34" charset="-78"/>
                <a:cs typeface="Vazir" panose="020B0603030804020204" pitchFamily="34" charset="-78"/>
              </a:rPr>
              <a:t>پولشویی بر توزیع درآمد در سطح جامعه نیز تاثیر می‌گذارد. در سطوح وسیع، فعالیت‌های غیرقانونی نهفته، درآمد را از پس‌اندازکنندگان بزرگ به سمت سرمایه‌گذاران و پس‌انداز‌کنندگان کوچک یا از سرمایه‌گذاری‌های شفاف به سمت سرمایه‌گذاری‌هایی پرریسک و با کیفیت پایین هدایت می‌کند و در نتیجه بر رشد اقتصادی تاثیر خواهد گذاشت.</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61AF31AE-2845-06D8-720A-D0BF24210D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195" y="3005958"/>
            <a:ext cx="3727917" cy="3727917"/>
          </a:xfrm>
          <a:prstGeom prst="rect">
            <a:avLst/>
          </a:prstGeom>
        </p:spPr>
      </p:pic>
    </p:spTree>
    <p:extLst>
      <p:ext uri="{BB962C8B-B14F-4D97-AF65-F5344CB8AC3E}">
        <p14:creationId xmlns:p14="http://schemas.microsoft.com/office/powerpoint/2010/main" val="22385808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5509" y="397440"/>
            <a:ext cx="5100129"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آثار منفی پولشویی</a:t>
            </a:r>
          </a:p>
        </p:txBody>
      </p:sp>
      <p:sp>
        <p:nvSpPr>
          <p:cNvPr id="3" name="Rectangle 2"/>
          <p:cNvSpPr/>
          <p:nvPr/>
        </p:nvSpPr>
        <p:spPr>
          <a:xfrm>
            <a:off x="273378" y="1628086"/>
            <a:ext cx="11671428" cy="1231106"/>
          </a:xfrm>
          <a:prstGeom prst="rect">
            <a:avLst/>
          </a:prstGeom>
        </p:spPr>
        <p:txBody>
          <a:bodyPr wrap="square">
            <a:spAutoFit/>
          </a:bodyPr>
          <a:lstStyle/>
          <a:p>
            <a:pPr marL="285750" indent="-285750" algn="justLow" rtl="1">
              <a:lnSpc>
                <a:spcPct val="250000"/>
              </a:lnSpc>
              <a:buFont typeface="Wingdings" panose="05000000000000000000" pitchFamily="2" charset="2"/>
              <a:buChar char="ü"/>
            </a:pPr>
            <a:r>
              <a:rPr lang="fa-IR" sz="1600" dirty="0">
                <a:latin typeface="Vazir" panose="020B0603030804020204" pitchFamily="34" charset="-78"/>
                <a:cs typeface="Vazir" panose="020B0603030804020204" pitchFamily="34" charset="-78"/>
              </a:rPr>
              <a:t>پولشویی سبب آلودگی مبادلات قانونی خواهد شد، بدین صورت که اعتماد به بازارها و مبادلات قانونی به دلیل آلودگی ناشی از سطح وسیع اختلاس و کلاهبرداری‌ها مورد تردید قرار خواهد گرفت.</a:t>
            </a:r>
          </a:p>
        </p:txBody>
      </p:sp>
      <p:sp>
        <p:nvSpPr>
          <p:cNvPr id="4" name="Rectangle 3"/>
          <p:cNvSpPr/>
          <p:nvPr/>
        </p:nvSpPr>
        <p:spPr>
          <a:xfrm>
            <a:off x="273378" y="3206353"/>
            <a:ext cx="3535051" cy="3077766"/>
          </a:xfrm>
          <a:prstGeom prst="rect">
            <a:avLst/>
          </a:prstGeom>
        </p:spPr>
        <p:txBody>
          <a:bodyPr wrap="square">
            <a:spAutoFit/>
          </a:bodyPr>
          <a:lstStyle/>
          <a:p>
            <a:pPr marL="285750" indent="-285750" algn="justLow" rtl="1">
              <a:lnSpc>
                <a:spcPct val="250000"/>
              </a:lnSpc>
              <a:buFont typeface="Wingdings" panose="05000000000000000000" pitchFamily="2" charset="2"/>
              <a:buChar char="ü"/>
            </a:pPr>
            <a:r>
              <a:rPr lang="fa-IR" sz="1600" dirty="0">
                <a:latin typeface="Vazir" panose="020B0603030804020204" pitchFamily="34" charset="-78"/>
                <a:cs typeface="Vazir" panose="020B0603030804020204" pitchFamily="34" charset="-78"/>
              </a:rPr>
              <a:t>پولشویی موجب شیوع بیشتر جرایم می‌شود و تمایل به سرمایه گذاری در فعالیت‌های مولد را کاهش داده و موجب تضعیف بنیان‌های اقتصادی کشور می‌شود.</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1449B7EF-25FB-9668-6C67-EEAAFAE911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4818" y="3206353"/>
            <a:ext cx="4270119" cy="3333793"/>
          </a:xfrm>
          <a:prstGeom prst="rect">
            <a:avLst/>
          </a:prstGeom>
        </p:spPr>
      </p:pic>
    </p:spTree>
    <p:extLst>
      <p:ext uri="{BB962C8B-B14F-4D97-AF65-F5344CB8AC3E}">
        <p14:creationId xmlns:p14="http://schemas.microsoft.com/office/powerpoint/2010/main" val="33635209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5509" y="397440"/>
            <a:ext cx="5100129"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آثار منفی پولشویی</a:t>
            </a:r>
          </a:p>
        </p:txBody>
      </p:sp>
      <p:sp>
        <p:nvSpPr>
          <p:cNvPr id="3" name="Rectangle 2"/>
          <p:cNvSpPr/>
          <p:nvPr/>
        </p:nvSpPr>
        <p:spPr>
          <a:xfrm>
            <a:off x="282802" y="4154469"/>
            <a:ext cx="11360345" cy="2462213"/>
          </a:xfrm>
          <a:prstGeom prst="rect">
            <a:avLst/>
          </a:prstGeom>
        </p:spPr>
        <p:txBody>
          <a:bodyPr wrap="square">
            <a:spAutoFit/>
          </a:bodyPr>
          <a:lstStyle/>
          <a:p>
            <a:pPr marL="285750" indent="-285750" algn="ctr" rtl="1">
              <a:lnSpc>
                <a:spcPct val="250000"/>
              </a:lnSpc>
              <a:buFont typeface="Wingdings" panose="05000000000000000000" pitchFamily="2" charset="2"/>
              <a:buChar char="ü"/>
            </a:pPr>
            <a:r>
              <a:rPr lang="fa-IR" sz="1600" dirty="0">
                <a:latin typeface="Vazir" panose="020B0603030804020204" pitchFamily="34" charset="-78"/>
                <a:cs typeface="Vazir" panose="020B0603030804020204" pitchFamily="34" charset="-78"/>
              </a:rPr>
              <a:t>تضعیف بخش خصوصی: پولشویان با هدف پنهان کردن عواید حاصل از فعالیت‌های غیرقانونی خود، با استفاده از شرکت‌های پیشرو، عواید مزبور را با وجوه قانونی مخلوط می‌کنند. از آنجایی که این شرکت‌ها به وجوه غیرقانونی قابل توجهی دسترسی دارند که به آنها کمک می‌کند تا محصولات و خدمات خود را با قیمتی کمتر از سطح قیمت بازار ارائه دهند این امر رقابت را برای شرکت‌های قانونی بسیار مشکل می‌کند و باعث بیرون رانده شدن توسط شرکت‌ها و سازمان‌های مجرم از بازار و تضعیف بخش‌خصوصی قانونی در اقتصاد می‌شود.</a:t>
            </a:r>
          </a:p>
        </p:txBody>
      </p:sp>
      <p:pic>
        <p:nvPicPr>
          <p:cNvPr id="4" name="Picture 3">
            <a:extLst>
              <a:ext uri="{FF2B5EF4-FFF2-40B4-BE49-F238E27FC236}">
                <a16:creationId xmlns:a16="http://schemas.microsoft.com/office/drawing/2014/main" id="{69243904-14AA-8405-3503-9026694E7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6746" y="1141169"/>
            <a:ext cx="5292456" cy="3124724"/>
          </a:xfrm>
          <a:prstGeom prst="rect">
            <a:avLst/>
          </a:prstGeom>
        </p:spPr>
      </p:pic>
    </p:spTree>
    <p:extLst>
      <p:ext uri="{BB962C8B-B14F-4D97-AF65-F5344CB8AC3E}">
        <p14:creationId xmlns:p14="http://schemas.microsoft.com/office/powerpoint/2010/main" val="31654958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5509" y="397440"/>
            <a:ext cx="5100129"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آثار منفی پولشویی</a:t>
            </a:r>
          </a:p>
        </p:txBody>
      </p:sp>
      <p:sp>
        <p:nvSpPr>
          <p:cNvPr id="3" name="Rectangle 2"/>
          <p:cNvSpPr/>
          <p:nvPr/>
        </p:nvSpPr>
        <p:spPr>
          <a:xfrm>
            <a:off x="414780" y="1618660"/>
            <a:ext cx="5100129" cy="2462213"/>
          </a:xfrm>
          <a:prstGeom prst="rect">
            <a:avLst/>
          </a:prstGeom>
        </p:spPr>
        <p:txBody>
          <a:bodyPr wrap="square">
            <a:spAutoFit/>
          </a:bodyPr>
          <a:lstStyle/>
          <a:p>
            <a:pPr marL="285750" indent="-285750" algn="justLow" rtl="1">
              <a:lnSpc>
                <a:spcPct val="250000"/>
              </a:lnSpc>
              <a:buFont typeface="Wingdings" panose="05000000000000000000" pitchFamily="2" charset="2"/>
              <a:buChar char="ü"/>
            </a:pPr>
            <a:r>
              <a:rPr lang="fa-IR" sz="1600" dirty="0">
                <a:latin typeface="Vazir" panose="020B0603030804020204" pitchFamily="34" charset="-78"/>
                <a:cs typeface="Vazir" panose="020B0603030804020204" pitchFamily="34" charset="-78"/>
              </a:rPr>
              <a:t>تضعیف یکپارچگی و تمامیت بازارهای مالی: موسسات مالی متکی به عواید حاصل از فعالیت‌های مجرمانه در مدیریت مناسب دارایی‌ها، انجام به موقع تعهدات و عملیات خود با مشکلات بیشتری مواجهند.</a:t>
            </a:r>
          </a:p>
        </p:txBody>
      </p:sp>
      <p:sp>
        <p:nvSpPr>
          <p:cNvPr id="4" name="Rectangle 3"/>
          <p:cNvSpPr/>
          <p:nvPr/>
        </p:nvSpPr>
        <p:spPr>
          <a:xfrm>
            <a:off x="414780" y="4613901"/>
            <a:ext cx="11660958" cy="1846659"/>
          </a:xfrm>
          <a:prstGeom prst="rect">
            <a:avLst/>
          </a:prstGeom>
        </p:spPr>
        <p:txBody>
          <a:bodyPr wrap="square">
            <a:spAutoFit/>
          </a:bodyPr>
          <a:lstStyle/>
          <a:p>
            <a:pPr marL="285750" indent="-285750" algn="justLow" rtl="1">
              <a:lnSpc>
                <a:spcPct val="250000"/>
              </a:lnSpc>
              <a:buFont typeface="Wingdings" panose="05000000000000000000" pitchFamily="2" charset="2"/>
              <a:buChar char="ü"/>
            </a:pPr>
            <a:r>
              <a:rPr lang="fa-IR" sz="1600" dirty="0">
                <a:latin typeface="Vazir" panose="020B0603030804020204" pitchFamily="34" charset="-78"/>
                <a:cs typeface="Vazir" panose="020B0603030804020204" pitchFamily="34" charset="-78"/>
              </a:rPr>
              <a:t>کاهش کنترل دولت بر سیاست‌های اقتصادی: در بعضی از کشورهای در حال توسعه این عواید غیرقانونی ممکن است میزان بودجه دولت را تحت تاثیر قرار دهد و در نتیجه کنترل دولت را بر سیاستگذاری‌های اقتصادی کاهش دهد. در واقع، گاهی حجم زیاد دارایی‌های انباشته شده مبتنی بر عواید حاصل از پولشویی، بازارها یا حتی اقتصادهای کوچک را در تنگنا قرار می‌دهد.</a:t>
            </a:r>
            <a:endParaRPr lang="en-US" sz="16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AC83D04D-CF13-F19C-4288-B902765E05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0849" y="1063335"/>
            <a:ext cx="3572861" cy="3572861"/>
          </a:xfrm>
          <a:prstGeom prst="rect">
            <a:avLst/>
          </a:prstGeom>
        </p:spPr>
      </p:pic>
    </p:spTree>
    <p:extLst>
      <p:ext uri="{BB962C8B-B14F-4D97-AF65-F5344CB8AC3E}">
        <p14:creationId xmlns:p14="http://schemas.microsoft.com/office/powerpoint/2010/main" val="33249228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5509" y="397440"/>
            <a:ext cx="5100129"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آثار منفی پولشویی</a:t>
            </a:r>
          </a:p>
        </p:txBody>
      </p:sp>
      <p:sp>
        <p:nvSpPr>
          <p:cNvPr id="3" name="Rectangle 2"/>
          <p:cNvSpPr/>
          <p:nvPr/>
        </p:nvSpPr>
        <p:spPr>
          <a:xfrm>
            <a:off x="5542961" y="1411269"/>
            <a:ext cx="6183984" cy="4924425"/>
          </a:xfrm>
          <a:prstGeom prst="rect">
            <a:avLst/>
          </a:prstGeom>
        </p:spPr>
        <p:txBody>
          <a:bodyPr wrap="square">
            <a:spAutoFit/>
          </a:bodyPr>
          <a:lstStyle/>
          <a:p>
            <a:pPr marL="285750" indent="-285750" algn="justLow" rtl="1">
              <a:lnSpc>
                <a:spcPct val="250000"/>
              </a:lnSpc>
              <a:buFont typeface="Wingdings" panose="05000000000000000000" pitchFamily="2" charset="2"/>
              <a:buChar char="ü"/>
            </a:pPr>
            <a:r>
              <a:rPr lang="fa-IR" sz="1600" dirty="0">
                <a:latin typeface="Vazir" panose="020B0603030804020204" pitchFamily="34" charset="-78"/>
                <a:cs typeface="Vazir" panose="020B0603030804020204" pitchFamily="34" charset="-78"/>
              </a:rPr>
              <a:t>از دیگر اثرات منفی پولشویی، فرار سرمایه به صورت غیرقانونی از کشور است. بدین صورت که پول‌های خلاف برای تطهیر و سرمایه‌گذاری به کشورهای توسعه‌یافته غربی منتقل می‌شوند. اهمیت پولشویی زمانی روشن می‌شود که توجه نماییم ارتکاب جرایم تنها در صورتی می‌تواند موفقیت‌آمیز باشد که بتوان وجوه حاصل از آن را بدون افشای منبع اصلی، مورد بهره‌برداری قرار داد. افزون بر این، فعالیت‌های مجرمانه از طریق سرمایه‌گذاری مجدد گسترش می‌یابد و پولشویی ابزاری است که برای این منظور مورد استفاده قرار می‌گیرد.</a:t>
            </a:r>
          </a:p>
        </p:txBody>
      </p:sp>
      <p:pic>
        <p:nvPicPr>
          <p:cNvPr id="4" name="Picture 3">
            <a:extLst>
              <a:ext uri="{FF2B5EF4-FFF2-40B4-BE49-F238E27FC236}">
                <a16:creationId xmlns:a16="http://schemas.microsoft.com/office/drawing/2014/main" id="{9FF4A4CF-1241-F9DB-A9D5-25482D2EF1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152" y="2031020"/>
            <a:ext cx="4041241" cy="3013602"/>
          </a:xfrm>
          <a:prstGeom prst="rect">
            <a:avLst/>
          </a:prstGeom>
        </p:spPr>
      </p:pic>
    </p:spTree>
    <p:extLst>
      <p:ext uri="{BB962C8B-B14F-4D97-AF65-F5344CB8AC3E}">
        <p14:creationId xmlns:p14="http://schemas.microsoft.com/office/powerpoint/2010/main" val="42050775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a:latin typeface="Shabnam" panose="020B0603030804020204" pitchFamily="34" charset="-78"/>
                <a:cs typeface="Shabnam" panose="020B0603030804020204" pitchFamily="34" charset="-78"/>
              </a:rPr>
              <a:t>منابع </a:t>
            </a:r>
            <a:endParaRPr lang="fa-IR" sz="2000" b="1" dirty="0">
              <a:latin typeface="Shabnam" panose="020B0603030804020204" pitchFamily="34" charset="-78"/>
              <a:cs typeface="Shabnam" panose="020B0603030804020204" pitchFamily="34" charset="-78"/>
            </a:endParaRPr>
          </a:p>
        </p:txBody>
      </p:sp>
      <p:sp>
        <p:nvSpPr>
          <p:cNvPr id="4" name="Rectangle 3"/>
          <p:cNvSpPr/>
          <p:nvPr/>
        </p:nvSpPr>
        <p:spPr>
          <a:xfrm>
            <a:off x="282804" y="1749841"/>
            <a:ext cx="11539981" cy="2862322"/>
          </a:xfrm>
          <a:prstGeom prst="rect">
            <a:avLst/>
          </a:prstGeom>
        </p:spPr>
        <p:txBody>
          <a:bodyPr wrap="square">
            <a:spAutoFit/>
          </a:bodyPr>
          <a:lstStyle/>
          <a:p>
            <a:pPr algn="l">
              <a:lnSpc>
                <a:spcPct val="200000"/>
              </a:lnSpc>
            </a:pPr>
            <a:r>
              <a:rPr lang="en-US" dirty="0">
                <a:latin typeface="Times New Roman" panose="02020603050405020304" pitchFamily="18" charset="0"/>
                <a:cs typeface="Times New Roman" panose="02020603050405020304" pitchFamily="18" charset="0"/>
              </a:rPr>
              <a:t>https://amoozesh-boors.com</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https://fa.wikipedia.org</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https://animoshaver.ir</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https://avayerahnama.com</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https://www.znrw.ir</a:t>
            </a:r>
            <a:endParaRPr lang="fa-I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46719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تاریخچه پولشویی </a:t>
            </a:r>
            <a:endParaRPr lang="en-US" sz="2000" b="1" dirty="0">
              <a:latin typeface="Shabnam" panose="020B0603030804020204" pitchFamily="34" charset="-78"/>
              <a:cs typeface="Shabnam" panose="020B0603030804020204" pitchFamily="34" charset="-78"/>
            </a:endParaRPr>
          </a:p>
        </p:txBody>
      </p:sp>
      <p:sp>
        <p:nvSpPr>
          <p:cNvPr id="3" name="Rectangle 2"/>
          <p:cNvSpPr/>
          <p:nvPr/>
        </p:nvSpPr>
        <p:spPr>
          <a:xfrm>
            <a:off x="5580611" y="1525710"/>
            <a:ext cx="5819481"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آمریکا در دهه ۱۹۳۰ برای مبارزه با فروش الکل، در دهه ۱۹۸۰ برای مبارزه با فروش مواد مخدر و در سال ۲۰۰۱ پس از حمله ۱۱ سپتامبر برای مبارزه با تروریسم، قوانین ضد پولشویی خود را به روزتر و محکم‌تر کرد.</a:t>
            </a:r>
          </a:p>
          <a:p>
            <a:pPr algn="justLow" rtl="1">
              <a:lnSpc>
                <a:spcPct val="250000"/>
              </a:lnSpc>
            </a:pPr>
            <a:r>
              <a:rPr lang="fa-IR" sz="1600" dirty="0">
                <a:latin typeface="Vazir" panose="020B0603030804020204" pitchFamily="34" charset="-78"/>
                <a:cs typeface="Vazir" panose="020B0603030804020204" pitchFamily="34" charset="-78"/>
              </a:rPr>
              <a:t>از سال ۲۰۰۲ تمام کشورها قوانین ضد پولشویی خود را به روز کردند. به طوری که از آن زمان تاکنون چندین موسسه مالی و گروه بانکداری به جرم فعالیت‌های پولشویی جریمه شده‌اند.</a:t>
            </a:r>
          </a:p>
        </p:txBody>
      </p:sp>
      <p:grpSp>
        <p:nvGrpSpPr>
          <p:cNvPr id="8" name="Group 7">
            <a:extLst>
              <a:ext uri="{FF2B5EF4-FFF2-40B4-BE49-F238E27FC236}">
                <a16:creationId xmlns:a16="http://schemas.microsoft.com/office/drawing/2014/main" id="{7BB26CFC-510E-C49E-AF9D-D0CC10A24165}"/>
              </a:ext>
            </a:extLst>
          </p:cNvPr>
          <p:cNvGrpSpPr/>
          <p:nvPr/>
        </p:nvGrpSpPr>
        <p:grpSpPr>
          <a:xfrm rot="16200000">
            <a:off x="-1063622" y="1063622"/>
            <a:ext cx="6858000" cy="4730755"/>
            <a:chOff x="1233294" y="3641181"/>
            <a:chExt cx="4693023" cy="3127459"/>
          </a:xfrm>
        </p:grpSpPr>
        <p:pic>
          <p:nvPicPr>
            <p:cNvPr id="6" name="Picture 5">
              <a:extLst>
                <a:ext uri="{FF2B5EF4-FFF2-40B4-BE49-F238E27FC236}">
                  <a16:creationId xmlns:a16="http://schemas.microsoft.com/office/drawing/2014/main" id="{2C76FAC4-E5C4-BD5B-18E8-0D36B6C9A5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3294" y="3641181"/>
              <a:ext cx="4693023" cy="3127459"/>
            </a:xfrm>
            <a:prstGeom prst="rect">
              <a:avLst/>
            </a:prstGeom>
          </p:spPr>
        </p:pic>
        <p:sp>
          <p:nvSpPr>
            <p:cNvPr id="7" name="Rectangle 6">
              <a:extLst>
                <a:ext uri="{FF2B5EF4-FFF2-40B4-BE49-F238E27FC236}">
                  <a16:creationId xmlns:a16="http://schemas.microsoft.com/office/drawing/2014/main" id="{0560F7C9-73D1-246E-3247-9D9E083A30F8}"/>
                </a:ext>
              </a:extLst>
            </p:cNvPr>
            <p:cNvSpPr/>
            <p:nvPr/>
          </p:nvSpPr>
          <p:spPr>
            <a:xfrm>
              <a:off x="3136490" y="6223819"/>
              <a:ext cx="816078" cy="3195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75242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نام‌شناسی</a:t>
            </a:r>
          </a:p>
        </p:txBody>
      </p:sp>
      <p:sp>
        <p:nvSpPr>
          <p:cNvPr id="3" name="Rectangle 2"/>
          <p:cNvSpPr/>
          <p:nvPr/>
        </p:nvSpPr>
        <p:spPr>
          <a:xfrm>
            <a:off x="6096000" y="1509084"/>
            <a:ext cx="5819481"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دهه ۱۹۳۰ با ممنوعیت فروش الکل در آمریکا ، به تجارت در این بازار روی آوردند. گروه‌های تبهکار و در راس آنها آلفونسه گابریل کاپون، مشهور به آل کاپون، با خریداری شمار زیادی از رخت‌شویخانه‌های سکه‌ای، پول حاصل از فعالیت‌های غیرقانونی خود را به نام درآمد کسب‌شده از فعالیت این رخت‌شویخانه‌های عمومی به چرخ اقتصاد رسمی وارد می‌کردند. حساب کشی از رخت‌شویخانه‌ها به دلیل ماهیت این فعالیت خدماتی دشوار بود و اصولاً راهی برای کنترل میزان درآمدهای حاصل از این فعالیت نبود.</a:t>
            </a:r>
          </a:p>
        </p:txBody>
      </p:sp>
      <p:pic>
        <p:nvPicPr>
          <p:cNvPr id="6" name="Picture 5">
            <a:extLst>
              <a:ext uri="{FF2B5EF4-FFF2-40B4-BE49-F238E27FC236}">
                <a16:creationId xmlns:a16="http://schemas.microsoft.com/office/drawing/2014/main" id="{643ACC44-4D2A-6D2E-7CF9-75C39ACBF1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855258"/>
            <a:ext cx="5827059" cy="3904130"/>
          </a:xfrm>
          <a:prstGeom prst="rect">
            <a:avLst/>
          </a:prstGeom>
        </p:spPr>
      </p:pic>
    </p:spTree>
    <p:extLst>
      <p:ext uri="{BB962C8B-B14F-4D97-AF65-F5344CB8AC3E}">
        <p14:creationId xmlns:p14="http://schemas.microsoft.com/office/powerpoint/2010/main" val="546170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علت پول‌شویی</a:t>
            </a:r>
          </a:p>
        </p:txBody>
      </p:sp>
      <p:sp>
        <p:nvSpPr>
          <p:cNvPr id="3" name="Rectangle 2"/>
          <p:cNvSpPr/>
          <p:nvPr/>
        </p:nvSpPr>
        <p:spPr>
          <a:xfrm>
            <a:off x="254524" y="1292267"/>
            <a:ext cx="5458119"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به‌طور کلی پول‌شویی به این دلیل انجام می‌شود که منبع واقعی پول نامشخص باقی بماند. فرار مالیاتی هم می‌تواند دلیل دیگری برای آن باشد. پول‌شویی به‌طور عمده یک جرم فرعی برای رد گم کردن درآمد حاصل از جرم اصلی است. جرم پول‌شویی هم تا حد زیادی به جرم اولیه وابسته است. پول‌شویان اغلب کسانی هستند که از قاچاق مواد مخدر، اختلاس، رشوه، قاچاق اسلحه و سایر راه‌های غیرقانونی کسب درآمد کرده‌اند که با شیوه‌های مختلف اقدام به پول‌شویی کرده و به دنبال «تمیز کردن» پول هستند.</a:t>
            </a:r>
          </a:p>
        </p:txBody>
      </p:sp>
      <p:pic>
        <p:nvPicPr>
          <p:cNvPr id="8" name="Picture 7">
            <a:extLst>
              <a:ext uri="{FF2B5EF4-FFF2-40B4-BE49-F238E27FC236}">
                <a16:creationId xmlns:a16="http://schemas.microsoft.com/office/drawing/2014/main" id="{1492EC99-DF3B-2F62-42A8-F8A944BC09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7366" y="1898352"/>
            <a:ext cx="4966151" cy="3703319"/>
          </a:xfrm>
          <a:prstGeom prst="rect">
            <a:avLst/>
          </a:prstGeom>
        </p:spPr>
      </p:pic>
    </p:spTree>
    <p:extLst>
      <p:ext uri="{BB962C8B-B14F-4D97-AF65-F5344CB8AC3E}">
        <p14:creationId xmlns:p14="http://schemas.microsoft.com/office/powerpoint/2010/main" val="608650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انواع پولشویی چیست؟</a:t>
            </a:r>
          </a:p>
        </p:txBody>
      </p:sp>
      <p:sp>
        <p:nvSpPr>
          <p:cNvPr id="4" name="Rectangle 3"/>
          <p:cNvSpPr/>
          <p:nvPr/>
        </p:nvSpPr>
        <p:spPr>
          <a:xfrm>
            <a:off x="5552388" y="1160292"/>
            <a:ext cx="6388231" cy="615553"/>
          </a:xfrm>
          <a:prstGeom prst="rect">
            <a:avLst/>
          </a:prstGeom>
        </p:spPr>
        <p:txBody>
          <a:bodyPr wrap="square">
            <a:spAutoFit/>
          </a:bodyPr>
          <a:lstStyle/>
          <a:p>
            <a:pPr algn="justLow" rtl="1">
              <a:lnSpc>
                <a:spcPct val="250000"/>
              </a:lnSpc>
            </a:pPr>
            <a:r>
              <a:rPr lang="fa-IR" sz="1600" b="1" dirty="0">
                <a:solidFill>
                  <a:srgbClr val="FF0000"/>
                </a:solidFill>
                <a:latin typeface="Vazir" panose="020B0603030804020204" pitchFamily="34" charset="-78"/>
                <a:cs typeface="Vazir" panose="020B0603030804020204" pitchFamily="34" charset="-78"/>
              </a:rPr>
              <a:t>روشهای رایج پولشویی شامل موارد زیر می‌شوند:</a:t>
            </a:r>
          </a:p>
        </p:txBody>
      </p:sp>
      <p:sp>
        <p:nvSpPr>
          <p:cNvPr id="3" name="Rectangle 2"/>
          <p:cNvSpPr/>
          <p:nvPr/>
        </p:nvSpPr>
        <p:spPr>
          <a:xfrm>
            <a:off x="575033" y="1885233"/>
            <a:ext cx="11365586" cy="123110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۱- اسمورفینگ (</a:t>
            </a:r>
            <a:r>
              <a:rPr lang="en-US" sz="1600" dirty="0">
                <a:latin typeface="Vazir" panose="020B0603030804020204" pitchFamily="34" charset="-78"/>
                <a:cs typeface="Vazir" panose="020B0603030804020204" pitchFamily="34" charset="-78"/>
              </a:rPr>
              <a:t>smurfing </a:t>
            </a:r>
            <a:r>
              <a:rPr lang="fa-IR" sz="1600" dirty="0">
                <a:latin typeface="Vazir" panose="020B0603030804020204" pitchFamily="34" charset="-78"/>
                <a:cs typeface="Vazir" panose="020B0603030804020204" pitchFamily="34" charset="-78"/>
              </a:rPr>
              <a:t> ) یا ساختارسازی</a:t>
            </a:r>
          </a:p>
          <a:p>
            <a:pPr algn="justLow" rtl="1">
              <a:lnSpc>
                <a:spcPct val="250000"/>
              </a:lnSpc>
            </a:pPr>
            <a:r>
              <a:rPr lang="fa-IR" sz="1600" dirty="0">
                <a:latin typeface="Vazir" panose="020B0603030804020204" pitchFamily="34" charset="-78"/>
                <a:cs typeface="Vazir" panose="020B0603030804020204" pitchFamily="34" charset="-78"/>
              </a:rPr>
              <a:t>در این نوع پولشویی، مجرم پول بسیار زیادی را بین سپرده‌های کوچک متعددی تقسیم می‌کند تا از شناسایی منبع آنها جلوگیری کند.</a:t>
            </a:r>
          </a:p>
        </p:txBody>
      </p:sp>
      <p:pic>
        <p:nvPicPr>
          <p:cNvPr id="9" name="Picture 8">
            <a:extLst>
              <a:ext uri="{FF2B5EF4-FFF2-40B4-BE49-F238E27FC236}">
                <a16:creationId xmlns:a16="http://schemas.microsoft.com/office/drawing/2014/main" id="{BFD85177-7F5C-D52C-089D-7FFB88240B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29000"/>
            <a:ext cx="6117021" cy="3440824"/>
          </a:xfrm>
          <a:prstGeom prst="rect">
            <a:avLst/>
          </a:prstGeom>
        </p:spPr>
      </p:pic>
    </p:spTree>
    <p:extLst>
      <p:ext uri="{BB962C8B-B14F-4D97-AF65-F5344CB8AC3E}">
        <p14:creationId xmlns:p14="http://schemas.microsoft.com/office/powerpoint/2010/main" val="2096581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انواع پولشویی چیست؟</a:t>
            </a:r>
          </a:p>
        </p:txBody>
      </p:sp>
      <p:sp>
        <p:nvSpPr>
          <p:cNvPr id="3" name="Rectangle 2"/>
          <p:cNvSpPr/>
          <p:nvPr/>
        </p:nvSpPr>
        <p:spPr>
          <a:xfrm>
            <a:off x="5007099" y="1333225"/>
            <a:ext cx="6817152"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۲- استفاده از حسابهای بانکی خارجی</a:t>
            </a:r>
          </a:p>
          <a:p>
            <a:pPr algn="justLow" rtl="1">
              <a:lnSpc>
                <a:spcPct val="250000"/>
              </a:lnSpc>
            </a:pPr>
            <a:r>
              <a:rPr lang="fa-IR" sz="1600" dirty="0">
                <a:latin typeface="Vazir" panose="020B0603030804020204" pitchFamily="34" charset="-78"/>
                <a:cs typeface="Vazir" panose="020B0603030804020204" pitchFamily="34" charset="-78"/>
              </a:rPr>
              <a:t>برخی از کشورها، قوانین کمتر سختگیرانه‌تری نسبت به پولشویی دارند. بنابراین برخی از مجرمان با استفاده از روشی که به نام قاطران معروف است، مقادیر زیادی پول نقد را به صورت مخفیانه از مرزها عبور می‌دهند و در نهایت به یک حساب بانکی خارجی در کشور مورد نظر واریز می‌کنند.</a:t>
            </a:r>
          </a:p>
        </p:txBody>
      </p:sp>
      <p:pic>
        <p:nvPicPr>
          <p:cNvPr id="6" name="Picture 5">
            <a:extLst>
              <a:ext uri="{FF2B5EF4-FFF2-40B4-BE49-F238E27FC236}">
                <a16:creationId xmlns:a16="http://schemas.microsoft.com/office/drawing/2014/main" id="{9154A870-375D-A21E-A6A3-A9F74F9BF1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801" y="1964033"/>
            <a:ext cx="4838061" cy="4838061"/>
          </a:xfrm>
          <a:prstGeom prst="rect">
            <a:avLst/>
          </a:prstGeom>
        </p:spPr>
      </p:pic>
    </p:spTree>
    <p:extLst>
      <p:ext uri="{BB962C8B-B14F-4D97-AF65-F5344CB8AC3E}">
        <p14:creationId xmlns:p14="http://schemas.microsoft.com/office/powerpoint/2010/main" val="29633712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7486" y="397440"/>
            <a:ext cx="4855030"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انواع پولشویی چیست؟</a:t>
            </a:r>
          </a:p>
        </p:txBody>
      </p:sp>
      <p:sp>
        <p:nvSpPr>
          <p:cNvPr id="3" name="Rectangle 2"/>
          <p:cNvSpPr/>
          <p:nvPr/>
        </p:nvSpPr>
        <p:spPr>
          <a:xfrm>
            <a:off x="438346" y="1150866"/>
            <a:ext cx="5227163"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۳- پولشویی مبتنی بر تجارت</a:t>
            </a:r>
          </a:p>
          <a:p>
            <a:pPr algn="justLow" rtl="1">
              <a:lnSpc>
                <a:spcPct val="250000"/>
              </a:lnSpc>
            </a:pPr>
            <a:r>
              <a:rPr lang="fa-IR" sz="1600" dirty="0">
                <a:latin typeface="Vazir" panose="020B0603030804020204" pitchFamily="34" charset="-78"/>
                <a:cs typeface="Vazir" panose="020B0603030804020204" pitchFamily="34" charset="-78"/>
              </a:rPr>
              <a:t>یکی از جدیدترین و پیچیده‌ترین روشهای پولشویی، فعالیت‌های تجاری است. در این روش، نقل و انتقال پول از طریق بیشتر از حد یا کمتر از حد ارزشگذاری کردن فاکتور خرید یک کالا انجام می‌شود. برای مثال می‌توان به حراج آثار هنری با قیمت‌های نامتعارف و هویت نامعلوم خریدار و فروشنده اشاره کرد. از آنجایی که ارزش آثار هنری قابل تخمین نیست، تالارهای حراج این آثار به مکان امنی برای فعالیت‌های پولشویی تبدیل شده‌اند.</a:t>
            </a:r>
          </a:p>
        </p:txBody>
      </p:sp>
      <p:pic>
        <p:nvPicPr>
          <p:cNvPr id="6" name="Picture 5">
            <a:extLst>
              <a:ext uri="{FF2B5EF4-FFF2-40B4-BE49-F238E27FC236}">
                <a16:creationId xmlns:a16="http://schemas.microsoft.com/office/drawing/2014/main" id="{415A3A75-B372-BC02-896B-A57B228D37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8889" y="1150866"/>
            <a:ext cx="4490545" cy="5464597"/>
          </a:xfrm>
          <a:prstGeom prst="rect">
            <a:avLst/>
          </a:prstGeom>
        </p:spPr>
      </p:pic>
    </p:spTree>
    <p:extLst>
      <p:ext uri="{BB962C8B-B14F-4D97-AF65-F5344CB8AC3E}">
        <p14:creationId xmlns:p14="http://schemas.microsoft.com/office/powerpoint/2010/main" val="14532707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TotalTime>
  <Words>2737</Words>
  <Application>Microsoft Office PowerPoint</Application>
  <PresentationFormat>Widescreen</PresentationFormat>
  <Paragraphs>114</Paragraphs>
  <Slides>35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Calibri</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29</cp:revision>
  <dcterms:created xsi:type="dcterms:W3CDTF">2024-06-03T08:43:32Z</dcterms:created>
  <dcterms:modified xsi:type="dcterms:W3CDTF">2024-07-09T11:25:28Z</dcterms:modified>
</cp:coreProperties>
</file>