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9" r:id="rId25"/>
    <p:sldId id="280" r:id="rId26"/>
    <p:sldId id="281" r:id="rId27"/>
    <p:sldId id="282" r:id="rId28"/>
    <p:sldId id="283" r:id="rId29"/>
    <p:sldId id="284" r:id="rId30"/>
    <p:sldId id="285" r:id="rId31"/>
    <p:sldId id="278" r:id="rId3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DEEBF7"/>
    <a:srgbClr val="66FFFF"/>
    <a:srgbClr val="99CCFF"/>
    <a:srgbClr val="EAF2FA"/>
    <a:srgbClr val="28B3B6"/>
    <a:srgbClr val="239A9D"/>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5" d="100"/>
          <a:sy n="55" d="100"/>
        </p:scale>
        <p:origin x="1018" y="72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331F56-9C8E-4BCE-A440-2389B3477F80}" type="doc">
      <dgm:prSet loTypeId="urn:microsoft.com/office/officeart/2009/3/layout/HorizontalOrganizationChart" loCatId="hierarchy" qsTypeId="urn:microsoft.com/office/officeart/2005/8/quickstyle/simple1" qsCatId="simple" csTypeId="urn:microsoft.com/office/officeart/2005/8/colors/accent0_3" csCatId="mainScheme" phldr="1"/>
      <dgm:spPr/>
      <dgm:t>
        <a:bodyPr/>
        <a:lstStyle/>
        <a:p>
          <a:pPr rtl="1"/>
          <a:endParaRPr lang="fa-IR"/>
        </a:p>
      </dgm:t>
    </dgm:pt>
    <dgm:pt modelId="{F4B96A39-D591-4ADF-B31D-7A0AF31BC899}">
      <dgm:prSet phldrT="[Text]" custT="1"/>
      <dgm:spPr>
        <a:solidFill>
          <a:srgbClr val="99FFCC"/>
        </a:solidFill>
        <a:ln>
          <a:noFill/>
        </a:ln>
      </dgm:spPr>
      <dgm:t>
        <a:bodyPr wrap="square"/>
        <a:lstStyle/>
        <a:p>
          <a:pPr algn="ctr" rtl="1">
            <a:lnSpc>
              <a:spcPct val="100000"/>
            </a:lnSpc>
          </a:pPr>
          <a:r>
            <a:rPr lang="fa-IR" sz="2400" b="1" kern="1200" dirty="0">
              <a:solidFill>
                <a:schemeClr val="tx1"/>
              </a:solidFill>
              <a:latin typeface="Shabnam" panose="020B0603030804020204" pitchFamily="34" charset="-78"/>
              <a:ea typeface="+mn-ea"/>
              <a:cs typeface="Shabnam" panose="020B0603030804020204" pitchFamily="34" charset="-78"/>
            </a:rPr>
            <a:t>بیهوش</a:t>
          </a:r>
          <a:r>
            <a:rPr lang="fa-IR" sz="5400" b="1" kern="1200" dirty="0">
              <a:latin typeface="Shabnam" panose="020B0603030804020204" pitchFamily="34" charset="-78"/>
              <a:cs typeface="Shabnam" panose="020B0603030804020204" pitchFamily="34" charset="-78"/>
            </a:rPr>
            <a:t> </a:t>
          </a:r>
          <a:r>
            <a:rPr lang="fa-IR" sz="2400" b="1" kern="1200" dirty="0">
              <a:solidFill>
                <a:schemeClr val="tx1"/>
              </a:solidFill>
              <a:latin typeface="Shabnam" panose="020B0603030804020204" pitchFamily="34" charset="-78"/>
              <a:ea typeface="+mn-ea"/>
              <a:cs typeface="Shabnam" panose="020B0603030804020204" pitchFamily="34" charset="-78"/>
            </a:rPr>
            <a:t>کننده</a:t>
          </a:r>
          <a:r>
            <a:rPr lang="fa-IR" sz="5400" b="1" kern="1200" dirty="0">
              <a:latin typeface="Shabnam" panose="020B0603030804020204" pitchFamily="34" charset="-78"/>
              <a:cs typeface="Shabnam" panose="020B0603030804020204" pitchFamily="34" charset="-78"/>
            </a:rPr>
            <a:t> </a:t>
          </a:r>
        </a:p>
      </dgm:t>
    </dgm:pt>
    <dgm:pt modelId="{FDC79E53-D5AE-400B-AADE-831676041023}" type="parTrans" cxnId="{6BADAD78-36E8-4F87-B2EF-BA57AA664C6A}">
      <dgm:prSet/>
      <dgm:spPr/>
      <dgm:t>
        <a:bodyPr/>
        <a:lstStyle/>
        <a:p>
          <a:pPr algn="ctr" rtl="1"/>
          <a:endParaRPr lang="fa-IR" sz="2800" b="1">
            <a:latin typeface="Shabnam" panose="020B0603030804020204" pitchFamily="34" charset="-78"/>
            <a:cs typeface="Shabnam" panose="020B0603030804020204" pitchFamily="34" charset="-78"/>
          </a:endParaRPr>
        </a:p>
      </dgm:t>
    </dgm:pt>
    <dgm:pt modelId="{8AF556FA-2AD8-4801-A7D0-292A5F322024}" type="sibTrans" cxnId="{6BADAD78-36E8-4F87-B2EF-BA57AA664C6A}">
      <dgm:prSet/>
      <dgm:spPr/>
      <dgm:t>
        <a:bodyPr/>
        <a:lstStyle/>
        <a:p>
          <a:pPr algn="ctr" rtl="1"/>
          <a:endParaRPr lang="fa-IR" sz="2800" b="1">
            <a:latin typeface="Shabnam" panose="020B0603030804020204" pitchFamily="34" charset="-78"/>
            <a:cs typeface="Shabnam" panose="020B0603030804020204" pitchFamily="34" charset="-78"/>
          </a:endParaRPr>
        </a:p>
      </dgm:t>
    </dgm:pt>
    <dgm:pt modelId="{E5E5F4E5-6674-4A37-8583-83CB6A39BA07}">
      <dgm:prSet phldrT="[Text]" custT="1"/>
      <dgm:spPr>
        <a:solidFill>
          <a:schemeClr val="bg1">
            <a:lumMod val="85000"/>
          </a:schemeClr>
        </a:solidFill>
      </dgm:spPr>
      <dgm:t>
        <a:bodyPr wrap="square"/>
        <a:lstStyle/>
        <a:p>
          <a:pPr algn="ctr" rtl="1"/>
          <a:r>
            <a:rPr lang="fa-IR" sz="2400" b="1" kern="1200" dirty="0">
              <a:solidFill>
                <a:schemeClr val="tx1"/>
              </a:solidFill>
              <a:latin typeface="Shabnam" panose="020B0603030804020204" pitchFamily="34" charset="-78"/>
              <a:ea typeface="+mn-ea"/>
              <a:cs typeface="Shabnam" panose="020B0603030804020204" pitchFamily="34" charset="-78"/>
            </a:rPr>
            <a:t>عمومی</a:t>
          </a:r>
        </a:p>
      </dgm:t>
    </dgm:pt>
    <dgm:pt modelId="{FBAC2E97-A571-421C-93C8-13B77C67BE2B}" type="parTrans" cxnId="{F1838E90-3704-4AA6-B0E5-D8DE040A1759}">
      <dgm:prSet custT="1"/>
      <dgm:spPr/>
      <dgm:t>
        <a:bodyPr/>
        <a:lstStyle/>
        <a:p>
          <a:pPr algn="ctr" rtl="1"/>
          <a:endParaRPr lang="fa-IR" sz="800" b="1">
            <a:latin typeface="Shabnam" panose="020B0603030804020204" pitchFamily="34" charset="-78"/>
            <a:cs typeface="Shabnam" panose="020B0603030804020204" pitchFamily="34" charset="-78"/>
          </a:endParaRPr>
        </a:p>
      </dgm:t>
    </dgm:pt>
    <dgm:pt modelId="{BCDB9CC3-8F3A-4F6B-8FFF-1E064C52DC96}" type="sibTrans" cxnId="{F1838E90-3704-4AA6-B0E5-D8DE040A1759}">
      <dgm:prSet/>
      <dgm:spPr/>
      <dgm:t>
        <a:bodyPr/>
        <a:lstStyle/>
        <a:p>
          <a:pPr algn="ctr" rtl="1"/>
          <a:endParaRPr lang="fa-IR" sz="2800" b="1">
            <a:latin typeface="Shabnam" panose="020B0603030804020204" pitchFamily="34" charset="-78"/>
            <a:cs typeface="Shabnam" panose="020B0603030804020204" pitchFamily="34" charset="-78"/>
          </a:endParaRPr>
        </a:p>
      </dgm:t>
    </dgm:pt>
    <dgm:pt modelId="{C873699F-BAF6-41E7-BA53-84A5F7F241C7}">
      <dgm:prSet phldrT="[Text]" custT="1"/>
      <dgm:spPr>
        <a:solidFill>
          <a:schemeClr val="bg1">
            <a:lumMod val="65000"/>
          </a:schemeClr>
        </a:solidFill>
      </dgm:spPr>
      <dgm:t>
        <a:bodyPr wrap="square"/>
        <a:lstStyle/>
        <a:p>
          <a:pPr marL="0" algn="ctr" defTabSz="914400" rtl="1" eaLnBrk="1" latinLnBrk="0" hangingPunct="1">
            <a:lnSpc>
              <a:spcPct val="100000"/>
            </a:lnSpc>
          </a:pPr>
          <a:r>
            <a:rPr lang="fa-IR" sz="2400" b="1" kern="1200" dirty="0">
              <a:solidFill>
                <a:schemeClr val="tx1"/>
              </a:solidFill>
              <a:latin typeface="Shabnam" panose="020B0603030804020204" pitchFamily="34" charset="-78"/>
              <a:ea typeface="+mn-ea"/>
              <a:cs typeface="Shabnam" panose="020B0603030804020204" pitchFamily="34" charset="-78"/>
            </a:rPr>
            <a:t>تزریقی</a:t>
          </a:r>
        </a:p>
      </dgm:t>
    </dgm:pt>
    <dgm:pt modelId="{C9A59C0A-2D90-4DAF-9BFA-D8BF789E19D6}" type="parTrans" cxnId="{4EB40C12-1195-427B-891C-AF4F685ED2B7}">
      <dgm:prSet custT="1"/>
      <dgm:spPr/>
      <dgm:t>
        <a:bodyPr/>
        <a:lstStyle/>
        <a:p>
          <a:pPr algn="ctr" rtl="1"/>
          <a:endParaRPr lang="fa-IR" sz="800" b="1">
            <a:latin typeface="Shabnam" panose="020B0603030804020204" pitchFamily="34" charset="-78"/>
            <a:cs typeface="Shabnam" panose="020B0603030804020204" pitchFamily="34" charset="-78"/>
          </a:endParaRPr>
        </a:p>
      </dgm:t>
    </dgm:pt>
    <dgm:pt modelId="{8B1D6D19-9062-4C28-9C53-6D491284204A}" type="sibTrans" cxnId="{4EB40C12-1195-427B-891C-AF4F685ED2B7}">
      <dgm:prSet/>
      <dgm:spPr/>
      <dgm:t>
        <a:bodyPr/>
        <a:lstStyle/>
        <a:p>
          <a:pPr algn="ctr" rtl="1"/>
          <a:endParaRPr lang="fa-IR" sz="2800" b="1">
            <a:latin typeface="Shabnam" panose="020B0603030804020204" pitchFamily="34" charset="-78"/>
            <a:cs typeface="Shabnam" panose="020B0603030804020204" pitchFamily="34" charset="-78"/>
          </a:endParaRPr>
        </a:p>
      </dgm:t>
    </dgm:pt>
    <dgm:pt modelId="{350C60B9-B5FE-4164-9705-7BA0FB890652}">
      <dgm:prSet phldrT="[Text]" custT="1"/>
      <dgm:spPr>
        <a:solidFill>
          <a:schemeClr val="bg1">
            <a:lumMod val="65000"/>
          </a:schemeClr>
        </a:solidFill>
      </dgm:spPr>
      <dgm:t>
        <a:bodyPr wrap="square"/>
        <a:lstStyle/>
        <a:p>
          <a:pPr marL="0" algn="ctr" defTabSz="914400" rtl="1" eaLnBrk="1" latinLnBrk="0" hangingPunct="1">
            <a:lnSpc>
              <a:spcPct val="100000"/>
            </a:lnSpc>
          </a:pPr>
          <a:r>
            <a:rPr lang="fa-IR" sz="2400" b="1" kern="1200" dirty="0">
              <a:solidFill>
                <a:schemeClr val="tx1"/>
              </a:solidFill>
              <a:latin typeface="Shabnam" panose="020B0603030804020204" pitchFamily="34" charset="-78"/>
              <a:ea typeface="+mn-ea"/>
              <a:cs typeface="Shabnam" panose="020B0603030804020204" pitchFamily="34" charset="-78"/>
            </a:rPr>
            <a:t>استنشاقی</a:t>
          </a:r>
        </a:p>
      </dgm:t>
    </dgm:pt>
    <dgm:pt modelId="{05203A73-839B-42FE-9033-4D9792224881}" type="parTrans" cxnId="{55CC8825-551C-440F-84AE-AAF8785B8F30}">
      <dgm:prSet custT="1"/>
      <dgm:spPr/>
      <dgm:t>
        <a:bodyPr/>
        <a:lstStyle/>
        <a:p>
          <a:pPr algn="ctr" rtl="1"/>
          <a:endParaRPr lang="fa-IR" sz="800" b="1">
            <a:latin typeface="Shabnam" panose="020B0603030804020204" pitchFamily="34" charset="-78"/>
            <a:cs typeface="Shabnam" panose="020B0603030804020204" pitchFamily="34" charset="-78"/>
          </a:endParaRPr>
        </a:p>
      </dgm:t>
    </dgm:pt>
    <dgm:pt modelId="{06FDE650-004E-4C51-8139-F175EEC76230}" type="sibTrans" cxnId="{55CC8825-551C-440F-84AE-AAF8785B8F30}">
      <dgm:prSet/>
      <dgm:spPr/>
      <dgm:t>
        <a:bodyPr/>
        <a:lstStyle/>
        <a:p>
          <a:pPr algn="ctr" rtl="1"/>
          <a:endParaRPr lang="fa-IR" sz="2800" b="1">
            <a:latin typeface="Shabnam" panose="020B0603030804020204" pitchFamily="34" charset="-78"/>
            <a:cs typeface="Shabnam" panose="020B0603030804020204" pitchFamily="34" charset="-78"/>
          </a:endParaRPr>
        </a:p>
      </dgm:t>
    </dgm:pt>
    <dgm:pt modelId="{BFB91BE3-37E3-4752-8754-32491326216A}">
      <dgm:prSet phldrT="[Text]" custT="1"/>
      <dgm:spPr>
        <a:solidFill>
          <a:schemeClr val="bg1">
            <a:lumMod val="85000"/>
          </a:schemeClr>
        </a:solidFill>
      </dgm:spPr>
      <dgm:t>
        <a:bodyPr wrap="square"/>
        <a:lstStyle/>
        <a:p>
          <a:pPr marL="0" algn="ctr" defTabSz="914400" rtl="1" eaLnBrk="1" latinLnBrk="0" hangingPunct="1">
            <a:lnSpc>
              <a:spcPct val="100000"/>
            </a:lnSpc>
          </a:pPr>
          <a:r>
            <a:rPr lang="fa-IR" sz="2400" b="1" kern="1200" dirty="0">
              <a:solidFill>
                <a:schemeClr val="tx1"/>
              </a:solidFill>
              <a:latin typeface="Shabnam" panose="020B0603030804020204" pitchFamily="34" charset="-78"/>
              <a:ea typeface="+mn-ea"/>
              <a:cs typeface="Shabnam" panose="020B0603030804020204" pitchFamily="34" charset="-78"/>
            </a:rPr>
            <a:t>موضعی</a:t>
          </a:r>
        </a:p>
      </dgm:t>
    </dgm:pt>
    <dgm:pt modelId="{5D1CD9C3-31BB-4796-8FC0-D34F3827AD5C}" type="parTrans" cxnId="{FB621A9F-F1BE-4EF1-8227-CCFD6FDE618D}">
      <dgm:prSet custT="1"/>
      <dgm:spPr/>
      <dgm:t>
        <a:bodyPr/>
        <a:lstStyle/>
        <a:p>
          <a:pPr algn="ctr" rtl="1"/>
          <a:endParaRPr lang="fa-IR" sz="800" b="1">
            <a:latin typeface="Shabnam" panose="020B0603030804020204" pitchFamily="34" charset="-78"/>
            <a:cs typeface="Shabnam" panose="020B0603030804020204" pitchFamily="34" charset="-78"/>
          </a:endParaRPr>
        </a:p>
      </dgm:t>
    </dgm:pt>
    <dgm:pt modelId="{5B4778D6-8C34-4B42-9588-10EB020E2ED1}" type="sibTrans" cxnId="{FB621A9F-F1BE-4EF1-8227-CCFD6FDE618D}">
      <dgm:prSet/>
      <dgm:spPr/>
      <dgm:t>
        <a:bodyPr/>
        <a:lstStyle/>
        <a:p>
          <a:pPr algn="ctr" rtl="1"/>
          <a:endParaRPr lang="fa-IR" sz="2800" b="1">
            <a:latin typeface="Shabnam" panose="020B0603030804020204" pitchFamily="34" charset="-78"/>
            <a:cs typeface="Shabnam" panose="020B0603030804020204" pitchFamily="34" charset="-78"/>
          </a:endParaRPr>
        </a:p>
      </dgm:t>
    </dgm:pt>
    <dgm:pt modelId="{0DA7FEDC-3006-40B0-A453-C67225D88C8B}" type="pres">
      <dgm:prSet presAssocID="{58331F56-9C8E-4BCE-A440-2389B3477F80}" presName="hierChild1" presStyleCnt="0">
        <dgm:presLayoutVars>
          <dgm:orgChart val="1"/>
          <dgm:chPref val="1"/>
          <dgm:dir/>
          <dgm:animOne val="branch"/>
          <dgm:animLvl val="lvl"/>
          <dgm:resizeHandles/>
        </dgm:presLayoutVars>
      </dgm:prSet>
      <dgm:spPr/>
    </dgm:pt>
    <dgm:pt modelId="{A4B4A80B-B2B2-45C2-81C0-04150B71B4A0}" type="pres">
      <dgm:prSet presAssocID="{F4B96A39-D591-4ADF-B31D-7A0AF31BC899}" presName="hierRoot1" presStyleCnt="0">
        <dgm:presLayoutVars>
          <dgm:hierBranch val="init"/>
        </dgm:presLayoutVars>
      </dgm:prSet>
      <dgm:spPr/>
    </dgm:pt>
    <dgm:pt modelId="{F98EA12A-BEA1-4FC8-A76D-C17B4FB16BDB}" type="pres">
      <dgm:prSet presAssocID="{F4B96A39-D591-4ADF-B31D-7A0AF31BC899}" presName="rootComposite1" presStyleCnt="0"/>
      <dgm:spPr/>
    </dgm:pt>
    <dgm:pt modelId="{03B32850-B1BF-43FF-B1BC-FAC5AB36E3BC}" type="pres">
      <dgm:prSet presAssocID="{F4B96A39-D591-4ADF-B31D-7A0AF31BC899}" presName="rootText1" presStyleLbl="node0" presStyleIdx="0" presStyleCnt="1">
        <dgm:presLayoutVars>
          <dgm:chPref val="3"/>
        </dgm:presLayoutVars>
      </dgm:prSet>
      <dgm:spPr/>
    </dgm:pt>
    <dgm:pt modelId="{ADEDE3C1-FDC6-4683-8193-35FCD586D536}" type="pres">
      <dgm:prSet presAssocID="{F4B96A39-D591-4ADF-B31D-7A0AF31BC899}" presName="rootConnector1" presStyleLbl="node1" presStyleIdx="0" presStyleCnt="0"/>
      <dgm:spPr/>
    </dgm:pt>
    <dgm:pt modelId="{00236944-424A-423F-AEDC-8151C041F543}" type="pres">
      <dgm:prSet presAssocID="{F4B96A39-D591-4ADF-B31D-7A0AF31BC899}" presName="hierChild2" presStyleCnt="0"/>
      <dgm:spPr/>
    </dgm:pt>
    <dgm:pt modelId="{800E7E96-D309-4175-A77E-73E3FCCE81F1}" type="pres">
      <dgm:prSet presAssocID="{FBAC2E97-A571-421C-93C8-13B77C67BE2B}" presName="Name64" presStyleLbl="parChTrans1D2" presStyleIdx="0" presStyleCnt="2"/>
      <dgm:spPr/>
    </dgm:pt>
    <dgm:pt modelId="{ED2C1501-C4E0-4C84-9862-5E0B60736B61}" type="pres">
      <dgm:prSet presAssocID="{E5E5F4E5-6674-4A37-8583-83CB6A39BA07}" presName="hierRoot2" presStyleCnt="0">
        <dgm:presLayoutVars>
          <dgm:hierBranch val="init"/>
        </dgm:presLayoutVars>
      </dgm:prSet>
      <dgm:spPr/>
    </dgm:pt>
    <dgm:pt modelId="{E6BDB242-00F0-47A4-A64B-5A362F8B3D15}" type="pres">
      <dgm:prSet presAssocID="{E5E5F4E5-6674-4A37-8583-83CB6A39BA07}" presName="rootComposite" presStyleCnt="0"/>
      <dgm:spPr/>
    </dgm:pt>
    <dgm:pt modelId="{AD0DD22B-3595-4A8E-A743-E63B5E1B5885}" type="pres">
      <dgm:prSet presAssocID="{E5E5F4E5-6674-4A37-8583-83CB6A39BA07}" presName="rootText" presStyleLbl="node2" presStyleIdx="0" presStyleCnt="2">
        <dgm:presLayoutVars>
          <dgm:chPref val="3"/>
        </dgm:presLayoutVars>
      </dgm:prSet>
      <dgm:spPr/>
    </dgm:pt>
    <dgm:pt modelId="{8CE15EE8-5103-4B04-B819-1550B9D69D0F}" type="pres">
      <dgm:prSet presAssocID="{E5E5F4E5-6674-4A37-8583-83CB6A39BA07}" presName="rootConnector" presStyleLbl="node2" presStyleIdx="0" presStyleCnt="2"/>
      <dgm:spPr/>
    </dgm:pt>
    <dgm:pt modelId="{4B93AC6B-D50A-4ED8-BC6C-7EF2AA3020EF}" type="pres">
      <dgm:prSet presAssocID="{E5E5F4E5-6674-4A37-8583-83CB6A39BA07}" presName="hierChild4" presStyleCnt="0"/>
      <dgm:spPr/>
    </dgm:pt>
    <dgm:pt modelId="{A031E5E9-8C29-486D-9554-3AD881C354DA}" type="pres">
      <dgm:prSet presAssocID="{C9A59C0A-2D90-4DAF-9BFA-D8BF789E19D6}" presName="Name64" presStyleLbl="parChTrans1D3" presStyleIdx="0" presStyleCnt="2"/>
      <dgm:spPr/>
    </dgm:pt>
    <dgm:pt modelId="{0B01E2C2-8710-4730-AA2C-BB9C1E51FE68}" type="pres">
      <dgm:prSet presAssocID="{C873699F-BAF6-41E7-BA53-84A5F7F241C7}" presName="hierRoot2" presStyleCnt="0">
        <dgm:presLayoutVars>
          <dgm:hierBranch val="init"/>
        </dgm:presLayoutVars>
      </dgm:prSet>
      <dgm:spPr/>
    </dgm:pt>
    <dgm:pt modelId="{C437B5EA-477B-4FF7-A428-0C5577CEB19D}" type="pres">
      <dgm:prSet presAssocID="{C873699F-BAF6-41E7-BA53-84A5F7F241C7}" presName="rootComposite" presStyleCnt="0"/>
      <dgm:spPr/>
    </dgm:pt>
    <dgm:pt modelId="{A69B0DB6-8888-4DF6-BDBD-8487DA64EBC1}" type="pres">
      <dgm:prSet presAssocID="{C873699F-BAF6-41E7-BA53-84A5F7F241C7}" presName="rootText" presStyleLbl="node3" presStyleIdx="0" presStyleCnt="2">
        <dgm:presLayoutVars>
          <dgm:chPref val="3"/>
        </dgm:presLayoutVars>
      </dgm:prSet>
      <dgm:spPr/>
    </dgm:pt>
    <dgm:pt modelId="{FE05840A-7ABF-424E-9C14-628C2EA13138}" type="pres">
      <dgm:prSet presAssocID="{C873699F-BAF6-41E7-BA53-84A5F7F241C7}" presName="rootConnector" presStyleLbl="node3" presStyleIdx="0" presStyleCnt="2"/>
      <dgm:spPr/>
    </dgm:pt>
    <dgm:pt modelId="{C114E508-9614-4A1B-A224-17100E1D5963}" type="pres">
      <dgm:prSet presAssocID="{C873699F-BAF6-41E7-BA53-84A5F7F241C7}" presName="hierChild4" presStyleCnt="0"/>
      <dgm:spPr/>
    </dgm:pt>
    <dgm:pt modelId="{0A85D70A-E224-47B5-8A7C-852442D39B1A}" type="pres">
      <dgm:prSet presAssocID="{C873699F-BAF6-41E7-BA53-84A5F7F241C7}" presName="hierChild5" presStyleCnt="0"/>
      <dgm:spPr/>
    </dgm:pt>
    <dgm:pt modelId="{F2BB89A3-311C-4575-8BA9-8C705B1F9D76}" type="pres">
      <dgm:prSet presAssocID="{05203A73-839B-42FE-9033-4D9792224881}" presName="Name64" presStyleLbl="parChTrans1D3" presStyleIdx="1" presStyleCnt="2"/>
      <dgm:spPr/>
    </dgm:pt>
    <dgm:pt modelId="{9BD0B101-C85E-43D3-868D-87FEB8F64162}" type="pres">
      <dgm:prSet presAssocID="{350C60B9-B5FE-4164-9705-7BA0FB890652}" presName="hierRoot2" presStyleCnt="0">
        <dgm:presLayoutVars>
          <dgm:hierBranch val="init"/>
        </dgm:presLayoutVars>
      </dgm:prSet>
      <dgm:spPr/>
    </dgm:pt>
    <dgm:pt modelId="{9C9DA347-323B-4ADE-82F5-8BEFCFC324A4}" type="pres">
      <dgm:prSet presAssocID="{350C60B9-B5FE-4164-9705-7BA0FB890652}" presName="rootComposite" presStyleCnt="0"/>
      <dgm:spPr/>
    </dgm:pt>
    <dgm:pt modelId="{25AF4E28-888B-4A5D-A6DF-F0D3219DC46B}" type="pres">
      <dgm:prSet presAssocID="{350C60B9-B5FE-4164-9705-7BA0FB890652}" presName="rootText" presStyleLbl="node3" presStyleIdx="1" presStyleCnt="2">
        <dgm:presLayoutVars>
          <dgm:chPref val="3"/>
        </dgm:presLayoutVars>
      </dgm:prSet>
      <dgm:spPr/>
    </dgm:pt>
    <dgm:pt modelId="{11D2807A-4E54-4B91-8F83-8F477CFC0233}" type="pres">
      <dgm:prSet presAssocID="{350C60B9-B5FE-4164-9705-7BA0FB890652}" presName="rootConnector" presStyleLbl="node3" presStyleIdx="1" presStyleCnt="2"/>
      <dgm:spPr/>
    </dgm:pt>
    <dgm:pt modelId="{03ABADAF-066C-4AAA-8DA9-C83628A74E23}" type="pres">
      <dgm:prSet presAssocID="{350C60B9-B5FE-4164-9705-7BA0FB890652}" presName="hierChild4" presStyleCnt="0"/>
      <dgm:spPr/>
    </dgm:pt>
    <dgm:pt modelId="{28A42927-CDED-401C-AC5D-2C54A4416709}" type="pres">
      <dgm:prSet presAssocID="{350C60B9-B5FE-4164-9705-7BA0FB890652}" presName="hierChild5" presStyleCnt="0"/>
      <dgm:spPr/>
    </dgm:pt>
    <dgm:pt modelId="{D4FEC20A-D75A-43CB-A513-1E6003C3017E}" type="pres">
      <dgm:prSet presAssocID="{E5E5F4E5-6674-4A37-8583-83CB6A39BA07}" presName="hierChild5" presStyleCnt="0"/>
      <dgm:spPr/>
    </dgm:pt>
    <dgm:pt modelId="{351454D9-5172-45BB-AFB4-4D5624F0ED9C}" type="pres">
      <dgm:prSet presAssocID="{5D1CD9C3-31BB-4796-8FC0-D34F3827AD5C}" presName="Name64" presStyleLbl="parChTrans1D2" presStyleIdx="1" presStyleCnt="2"/>
      <dgm:spPr/>
    </dgm:pt>
    <dgm:pt modelId="{374649FF-C6D1-45BC-9E3D-F17FCE4CFFD4}" type="pres">
      <dgm:prSet presAssocID="{BFB91BE3-37E3-4752-8754-32491326216A}" presName="hierRoot2" presStyleCnt="0">
        <dgm:presLayoutVars>
          <dgm:hierBranch val="init"/>
        </dgm:presLayoutVars>
      </dgm:prSet>
      <dgm:spPr/>
    </dgm:pt>
    <dgm:pt modelId="{AC0BE43E-7673-451A-85FC-580115FC175E}" type="pres">
      <dgm:prSet presAssocID="{BFB91BE3-37E3-4752-8754-32491326216A}" presName="rootComposite" presStyleCnt="0"/>
      <dgm:spPr/>
    </dgm:pt>
    <dgm:pt modelId="{0D0B9082-9C09-4EC4-967D-508A865D39AF}" type="pres">
      <dgm:prSet presAssocID="{BFB91BE3-37E3-4752-8754-32491326216A}" presName="rootText" presStyleLbl="node2" presStyleIdx="1" presStyleCnt="2">
        <dgm:presLayoutVars>
          <dgm:chPref val="3"/>
        </dgm:presLayoutVars>
      </dgm:prSet>
      <dgm:spPr/>
    </dgm:pt>
    <dgm:pt modelId="{5F155CF1-7491-4B8A-ADF3-69775F3A01D7}" type="pres">
      <dgm:prSet presAssocID="{BFB91BE3-37E3-4752-8754-32491326216A}" presName="rootConnector" presStyleLbl="node2" presStyleIdx="1" presStyleCnt="2"/>
      <dgm:spPr/>
    </dgm:pt>
    <dgm:pt modelId="{8BDA9605-A84A-4B44-A835-3568B78BAA0D}" type="pres">
      <dgm:prSet presAssocID="{BFB91BE3-37E3-4752-8754-32491326216A}" presName="hierChild4" presStyleCnt="0"/>
      <dgm:spPr/>
    </dgm:pt>
    <dgm:pt modelId="{E5010D6B-2DF3-4536-882E-0E05B7C13C2C}" type="pres">
      <dgm:prSet presAssocID="{BFB91BE3-37E3-4752-8754-32491326216A}" presName="hierChild5" presStyleCnt="0"/>
      <dgm:spPr/>
    </dgm:pt>
    <dgm:pt modelId="{F19BC25A-BE7D-46D2-9967-82D59AE75323}" type="pres">
      <dgm:prSet presAssocID="{F4B96A39-D591-4ADF-B31D-7A0AF31BC899}" presName="hierChild3" presStyleCnt="0"/>
      <dgm:spPr/>
    </dgm:pt>
  </dgm:ptLst>
  <dgm:cxnLst>
    <dgm:cxn modelId="{3854440C-BB0A-4840-822C-F5F4F9E65268}" type="presOf" srcId="{BFB91BE3-37E3-4752-8754-32491326216A}" destId="{5F155CF1-7491-4B8A-ADF3-69775F3A01D7}" srcOrd="1" destOrd="0" presId="urn:microsoft.com/office/officeart/2009/3/layout/HorizontalOrganizationChart"/>
    <dgm:cxn modelId="{4EB40C12-1195-427B-891C-AF4F685ED2B7}" srcId="{E5E5F4E5-6674-4A37-8583-83CB6A39BA07}" destId="{C873699F-BAF6-41E7-BA53-84A5F7F241C7}" srcOrd="0" destOrd="0" parTransId="{C9A59C0A-2D90-4DAF-9BFA-D8BF789E19D6}" sibTransId="{8B1D6D19-9062-4C28-9C53-6D491284204A}"/>
    <dgm:cxn modelId="{DF42BA17-0012-4E20-808A-8D7E895BA08B}" type="presOf" srcId="{E5E5F4E5-6674-4A37-8583-83CB6A39BA07}" destId="{AD0DD22B-3595-4A8E-A743-E63B5E1B5885}" srcOrd="0" destOrd="0" presId="urn:microsoft.com/office/officeart/2009/3/layout/HorizontalOrganizationChart"/>
    <dgm:cxn modelId="{07844A22-ED07-45E4-9F23-FC3F4F73DCA0}" type="presOf" srcId="{5D1CD9C3-31BB-4796-8FC0-D34F3827AD5C}" destId="{351454D9-5172-45BB-AFB4-4D5624F0ED9C}" srcOrd="0" destOrd="0" presId="urn:microsoft.com/office/officeart/2009/3/layout/HorizontalOrganizationChart"/>
    <dgm:cxn modelId="{55CC8825-551C-440F-84AE-AAF8785B8F30}" srcId="{E5E5F4E5-6674-4A37-8583-83CB6A39BA07}" destId="{350C60B9-B5FE-4164-9705-7BA0FB890652}" srcOrd="1" destOrd="0" parTransId="{05203A73-839B-42FE-9033-4D9792224881}" sibTransId="{06FDE650-004E-4C51-8139-F175EEC76230}"/>
    <dgm:cxn modelId="{DC928936-1CCA-4E23-8DDF-DFACF0E0E154}" type="presOf" srcId="{05203A73-839B-42FE-9033-4D9792224881}" destId="{F2BB89A3-311C-4575-8BA9-8C705B1F9D76}" srcOrd="0" destOrd="0" presId="urn:microsoft.com/office/officeart/2009/3/layout/HorizontalOrganizationChart"/>
    <dgm:cxn modelId="{1F426B5B-723E-4CEF-B6F3-348ECBAEDB6C}" type="presOf" srcId="{58331F56-9C8E-4BCE-A440-2389B3477F80}" destId="{0DA7FEDC-3006-40B0-A453-C67225D88C8B}" srcOrd="0" destOrd="0" presId="urn:microsoft.com/office/officeart/2009/3/layout/HorizontalOrganizationChart"/>
    <dgm:cxn modelId="{4D29064A-475F-478E-9FC8-78B91D00942C}" type="presOf" srcId="{BFB91BE3-37E3-4752-8754-32491326216A}" destId="{0D0B9082-9C09-4EC4-967D-508A865D39AF}" srcOrd="0" destOrd="0" presId="urn:microsoft.com/office/officeart/2009/3/layout/HorizontalOrganizationChart"/>
    <dgm:cxn modelId="{A55CFD73-10F4-48AA-ABE7-7E9803E39ED3}" type="presOf" srcId="{350C60B9-B5FE-4164-9705-7BA0FB890652}" destId="{25AF4E28-888B-4A5D-A6DF-F0D3219DC46B}" srcOrd="0" destOrd="0" presId="urn:microsoft.com/office/officeart/2009/3/layout/HorizontalOrganizationChart"/>
    <dgm:cxn modelId="{6BADAD78-36E8-4F87-B2EF-BA57AA664C6A}" srcId="{58331F56-9C8E-4BCE-A440-2389B3477F80}" destId="{F4B96A39-D591-4ADF-B31D-7A0AF31BC899}" srcOrd="0" destOrd="0" parTransId="{FDC79E53-D5AE-400B-AADE-831676041023}" sibTransId="{8AF556FA-2AD8-4801-A7D0-292A5F322024}"/>
    <dgm:cxn modelId="{46C4DC85-A275-4F2D-8AEE-C643183C349E}" type="presOf" srcId="{E5E5F4E5-6674-4A37-8583-83CB6A39BA07}" destId="{8CE15EE8-5103-4B04-B819-1550B9D69D0F}" srcOrd="1" destOrd="0" presId="urn:microsoft.com/office/officeart/2009/3/layout/HorizontalOrganizationChart"/>
    <dgm:cxn modelId="{F1838E90-3704-4AA6-B0E5-D8DE040A1759}" srcId="{F4B96A39-D591-4ADF-B31D-7A0AF31BC899}" destId="{E5E5F4E5-6674-4A37-8583-83CB6A39BA07}" srcOrd="0" destOrd="0" parTransId="{FBAC2E97-A571-421C-93C8-13B77C67BE2B}" sibTransId="{BCDB9CC3-8F3A-4F6B-8FFF-1E064C52DC96}"/>
    <dgm:cxn modelId="{608D829C-5896-487C-A689-773EA6613874}" type="presOf" srcId="{F4B96A39-D591-4ADF-B31D-7A0AF31BC899}" destId="{ADEDE3C1-FDC6-4683-8193-35FCD586D536}" srcOrd="1" destOrd="0" presId="urn:microsoft.com/office/officeart/2009/3/layout/HorizontalOrganizationChart"/>
    <dgm:cxn modelId="{FB621A9F-F1BE-4EF1-8227-CCFD6FDE618D}" srcId="{F4B96A39-D591-4ADF-B31D-7A0AF31BC899}" destId="{BFB91BE3-37E3-4752-8754-32491326216A}" srcOrd="1" destOrd="0" parTransId="{5D1CD9C3-31BB-4796-8FC0-D34F3827AD5C}" sibTransId="{5B4778D6-8C34-4B42-9588-10EB020E2ED1}"/>
    <dgm:cxn modelId="{906BF5A6-C656-4270-9D3A-FDFEF05A704D}" type="presOf" srcId="{FBAC2E97-A571-421C-93C8-13B77C67BE2B}" destId="{800E7E96-D309-4175-A77E-73E3FCCE81F1}" srcOrd="0" destOrd="0" presId="urn:microsoft.com/office/officeart/2009/3/layout/HorizontalOrganizationChart"/>
    <dgm:cxn modelId="{E8AEBBB0-B828-463C-8913-593A44CD8F38}" type="presOf" srcId="{F4B96A39-D591-4ADF-B31D-7A0AF31BC899}" destId="{03B32850-B1BF-43FF-B1BC-FAC5AB36E3BC}" srcOrd="0" destOrd="0" presId="urn:microsoft.com/office/officeart/2009/3/layout/HorizontalOrganizationChart"/>
    <dgm:cxn modelId="{CC37A3E6-B85F-45DF-884D-44A0B217D918}" type="presOf" srcId="{C873699F-BAF6-41E7-BA53-84A5F7F241C7}" destId="{A69B0DB6-8888-4DF6-BDBD-8487DA64EBC1}" srcOrd="0" destOrd="0" presId="urn:microsoft.com/office/officeart/2009/3/layout/HorizontalOrganizationChart"/>
    <dgm:cxn modelId="{CCD7CDE6-D931-4232-B7EF-7D65A221512B}" type="presOf" srcId="{350C60B9-B5FE-4164-9705-7BA0FB890652}" destId="{11D2807A-4E54-4B91-8F83-8F477CFC0233}" srcOrd="1" destOrd="0" presId="urn:microsoft.com/office/officeart/2009/3/layout/HorizontalOrganizationChart"/>
    <dgm:cxn modelId="{617DA5E8-FB5D-40A0-A970-7EF83590CBE5}" type="presOf" srcId="{C9A59C0A-2D90-4DAF-9BFA-D8BF789E19D6}" destId="{A031E5E9-8C29-486D-9554-3AD881C354DA}" srcOrd="0" destOrd="0" presId="urn:microsoft.com/office/officeart/2009/3/layout/HorizontalOrganizationChart"/>
    <dgm:cxn modelId="{FF5656FD-ABF4-4A1F-A0B1-4E9CB1AF95A7}" type="presOf" srcId="{C873699F-BAF6-41E7-BA53-84A5F7F241C7}" destId="{FE05840A-7ABF-424E-9C14-628C2EA13138}" srcOrd="1" destOrd="0" presId="urn:microsoft.com/office/officeart/2009/3/layout/HorizontalOrganizationChart"/>
    <dgm:cxn modelId="{E1FA3FD3-1C68-4FA1-9001-C067FB5BAB12}" type="presParOf" srcId="{0DA7FEDC-3006-40B0-A453-C67225D88C8B}" destId="{A4B4A80B-B2B2-45C2-81C0-04150B71B4A0}" srcOrd="0" destOrd="0" presId="urn:microsoft.com/office/officeart/2009/3/layout/HorizontalOrganizationChart"/>
    <dgm:cxn modelId="{A2B79EF7-2CBB-4F91-B6F5-60343A8740E4}" type="presParOf" srcId="{A4B4A80B-B2B2-45C2-81C0-04150B71B4A0}" destId="{F98EA12A-BEA1-4FC8-A76D-C17B4FB16BDB}" srcOrd="0" destOrd="0" presId="urn:microsoft.com/office/officeart/2009/3/layout/HorizontalOrganizationChart"/>
    <dgm:cxn modelId="{604166E1-A528-49D9-AF21-BEE68441D616}" type="presParOf" srcId="{F98EA12A-BEA1-4FC8-A76D-C17B4FB16BDB}" destId="{03B32850-B1BF-43FF-B1BC-FAC5AB36E3BC}" srcOrd="0" destOrd="0" presId="urn:microsoft.com/office/officeart/2009/3/layout/HorizontalOrganizationChart"/>
    <dgm:cxn modelId="{64EC372D-B8DB-4D8E-8C35-861D7092548D}" type="presParOf" srcId="{F98EA12A-BEA1-4FC8-A76D-C17B4FB16BDB}" destId="{ADEDE3C1-FDC6-4683-8193-35FCD586D536}" srcOrd="1" destOrd="0" presId="urn:microsoft.com/office/officeart/2009/3/layout/HorizontalOrganizationChart"/>
    <dgm:cxn modelId="{742C87CD-A7C7-4369-9E19-ADC41AFEA2B7}" type="presParOf" srcId="{A4B4A80B-B2B2-45C2-81C0-04150B71B4A0}" destId="{00236944-424A-423F-AEDC-8151C041F543}" srcOrd="1" destOrd="0" presId="urn:microsoft.com/office/officeart/2009/3/layout/HorizontalOrganizationChart"/>
    <dgm:cxn modelId="{2C1AFBEB-64ED-4B97-845C-8866494F8418}" type="presParOf" srcId="{00236944-424A-423F-AEDC-8151C041F543}" destId="{800E7E96-D309-4175-A77E-73E3FCCE81F1}" srcOrd="0" destOrd="0" presId="urn:microsoft.com/office/officeart/2009/3/layout/HorizontalOrganizationChart"/>
    <dgm:cxn modelId="{12FFA5A2-1EAB-4115-8A80-C8C49B1AE929}" type="presParOf" srcId="{00236944-424A-423F-AEDC-8151C041F543}" destId="{ED2C1501-C4E0-4C84-9862-5E0B60736B61}" srcOrd="1" destOrd="0" presId="urn:microsoft.com/office/officeart/2009/3/layout/HorizontalOrganizationChart"/>
    <dgm:cxn modelId="{89089C96-3B5A-4066-B0B5-C27072F3462A}" type="presParOf" srcId="{ED2C1501-C4E0-4C84-9862-5E0B60736B61}" destId="{E6BDB242-00F0-47A4-A64B-5A362F8B3D15}" srcOrd="0" destOrd="0" presId="urn:microsoft.com/office/officeart/2009/3/layout/HorizontalOrganizationChart"/>
    <dgm:cxn modelId="{64839453-A9CB-469A-960A-44561C4435E0}" type="presParOf" srcId="{E6BDB242-00F0-47A4-A64B-5A362F8B3D15}" destId="{AD0DD22B-3595-4A8E-A743-E63B5E1B5885}" srcOrd="0" destOrd="0" presId="urn:microsoft.com/office/officeart/2009/3/layout/HorizontalOrganizationChart"/>
    <dgm:cxn modelId="{5B838617-F32C-468B-A128-F85D7D0FBC98}" type="presParOf" srcId="{E6BDB242-00F0-47A4-A64B-5A362F8B3D15}" destId="{8CE15EE8-5103-4B04-B819-1550B9D69D0F}" srcOrd="1" destOrd="0" presId="urn:microsoft.com/office/officeart/2009/3/layout/HorizontalOrganizationChart"/>
    <dgm:cxn modelId="{D7703210-7E0F-47EE-9F5D-2F0468F38EA5}" type="presParOf" srcId="{ED2C1501-C4E0-4C84-9862-5E0B60736B61}" destId="{4B93AC6B-D50A-4ED8-BC6C-7EF2AA3020EF}" srcOrd="1" destOrd="0" presId="urn:microsoft.com/office/officeart/2009/3/layout/HorizontalOrganizationChart"/>
    <dgm:cxn modelId="{4D41E68E-CBC2-404E-A215-68D52103081C}" type="presParOf" srcId="{4B93AC6B-D50A-4ED8-BC6C-7EF2AA3020EF}" destId="{A031E5E9-8C29-486D-9554-3AD881C354DA}" srcOrd="0" destOrd="0" presId="urn:microsoft.com/office/officeart/2009/3/layout/HorizontalOrganizationChart"/>
    <dgm:cxn modelId="{71981821-1477-4E71-B2DA-3591A7E6F27F}" type="presParOf" srcId="{4B93AC6B-D50A-4ED8-BC6C-7EF2AA3020EF}" destId="{0B01E2C2-8710-4730-AA2C-BB9C1E51FE68}" srcOrd="1" destOrd="0" presId="urn:microsoft.com/office/officeart/2009/3/layout/HorizontalOrganizationChart"/>
    <dgm:cxn modelId="{6056B41D-6CC1-4F5D-B420-5EC5CBC7F972}" type="presParOf" srcId="{0B01E2C2-8710-4730-AA2C-BB9C1E51FE68}" destId="{C437B5EA-477B-4FF7-A428-0C5577CEB19D}" srcOrd="0" destOrd="0" presId="urn:microsoft.com/office/officeart/2009/3/layout/HorizontalOrganizationChart"/>
    <dgm:cxn modelId="{262408F3-3CB5-4145-8C1E-F06D95F8B065}" type="presParOf" srcId="{C437B5EA-477B-4FF7-A428-0C5577CEB19D}" destId="{A69B0DB6-8888-4DF6-BDBD-8487DA64EBC1}" srcOrd="0" destOrd="0" presId="urn:microsoft.com/office/officeart/2009/3/layout/HorizontalOrganizationChart"/>
    <dgm:cxn modelId="{611D3157-E6EB-488A-B3F1-60AC5A0E7405}" type="presParOf" srcId="{C437B5EA-477B-4FF7-A428-0C5577CEB19D}" destId="{FE05840A-7ABF-424E-9C14-628C2EA13138}" srcOrd="1" destOrd="0" presId="urn:microsoft.com/office/officeart/2009/3/layout/HorizontalOrganizationChart"/>
    <dgm:cxn modelId="{684C013B-FF93-4544-93A3-1338AB884866}" type="presParOf" srcId="{0B01E2C2-8710-4730-AA2C-BB9C1E51FE68}" destId="{C114E508-9614-4A1B-A224-17100E1D5963}" srcOrd="1" destOrd="0" presId="urn:microsoft.com/office/officeart/2009/3/layout/HorizontalOrganizationChart"/>
    <dgm:cxn modelId="{8B4FF3BF-E265-436E-A67D-256418DF5F52}" type="presParOf" srcId="{0B01E2C2-8710-4730-AA2C-BB9C1E51FE68}" destId="{0A85D70A-E224-47B5-8A7C-852442D39B1A}" srcOrd="2" destOrd="0" presId="urn:microsoft.com/office/officeart/2009/3/layout/HorizontalOrganizationChart"/>
    <dgm:cxn modelId="{4ED8FDCE-762D-4C2C-8CC8-66AB5DCED8FD}" type="presParOf" srcId="{4B93AC6B-D50A-4ED8-BC6C-7EF2AA3020EF}" destId="{F2BB89A3-311C-4575-8BA9-8C705B1F9D76}" srcOrd="2" destOrd="0" presId="urn:microsoft.com/office/officeart/2009/3/layout/HorizontalOrganizationChart"/>
    <dgm:cxn modelId="{28E92326-8D0E-4D0E-9D6D-74532618371F}" type="presParOf" srcId="{4B93AC6B-D50A-4ED8-BC6C-7EF2AA3020EF}" destId="{9BD0B101-C85E-43D3-868D-87FEB8F64162}" srcOrd="3" destOrd="0" presId="urn:microsoft.com/office/officeart/2009/3/layout/HorizontalOrganizationChart"/>
    <dgm:cxn modelId="{1CBE5E1F-9896-4DF8-A372-B58CA9B2429F}" type="presParOf" srcId="{9BD0B101-C85E-43D3-868D-87FEB8F64162}" destId="{9C9DA347-323B-4ADE-82F5-8BEFCFC324A4}" srcOrd="0" destOrd="0" presId="urn:microsoft.com/office/officeart/2009/3/layout/HorizontalOrganizationChart"/>
    <dgm:cxn modelId="{9AD507BD-5A02-49E8-87BF-11707F57AB9F}" type="presParOf" srcId="{9C9DA347-323B-4ADE-82F5-8BEFCFC324A4}" destId="{25AF4E28-888B-4A5D-A6DF-F0D3219DC46B}" srcOrd="0" destOrd="0" presId="urn:microsoft.com/office/officeart/2009/3/layout/HorizontalOrganizationChart"/>
    <dgm:cxn modelId="{E6A5C321-6E0C-4C04-8B96-56DB65EE32B1}" type="presParOf" srcId="{9C9DA347-323B-4ADE-82F5-8BEFCFC324A4}" destId="{11D2807A-4E54-4B91-8F83-8F477CFC0233}" srcOrd="1" destOrd="0" presId="urn:microsoft.com/office/officeart/2009/3/layout/HorizontalOrganizationChart"/>
    <dgm:cxn modelId="{6178450F-3B10-4A2D-A602-49DFA7AA9612}" type="presParOf" srcId="{9BD0B101-C85E-43D3-868D-87FEB8F64162}" destId="{03ABADAF-066C-4AAA-8DA9-C83628A74E23}" srcOrd="1" destOrd="0" presId="urn:microsoft.com/office/officeart/2009/3/layout/HorizontalOrganizationChart"/>
    <dgm:cxn modelId="{8E7E1B5C-3D09-4D1C-BF99-0FD3A4F402A3}" type="presParOf" srcId="{9BD0B101-C85E-43D3-868D-87FEB8F64162}" destId="{28A42927-CDED-401C-AC5D-2C54A4416709}" srcOrd="2" destOrd="0" presId="urn:microsoft.com/office/officeart/2009/3/layout/HorizontalOrganizationChart"/>
    <dgm:cxn modelId="{C0BD0AB9-2DB3-4659-8150-0E3DEE987B0F}" type="presParOf" srcId="{ED2C1501-C4E0-4C84-9862-5E0B60736B61}" destId="{D4FEC20A-D75A-43CB-A513-1E6003C3017E}" srcOrd="2" destOrd="0" presId="urn:microsoft.com/office/officeart/2009/3/layout/HorizontalOrganizationChart"/>
    <dgm:cxn modelId="{99DC4F0F-2140-49C5-8456-85EBD0714B06}" type="presParOf" srcId="{00236944-424A-423F-AEDC-8151C041F543}" destId="{351454D9-5172-45BB-AFB4-4D5624F0ED9C}" srcOrd="2" destOrd="0" presId="urn:microsoft.com/office/officeart/2009/3/layout/HorizontalOrganizationChart"/>
    <dgm:cxn modelId="{12F36352-BEDA-4639-B8E7-DAFC473F08A2}" type="presParOf" srcId="{00236944-424A-423F-AEDC-8151C041F543}" destId="{374649FF-C6D1-45BC-9E3D-F17FCE4CFFD4}" srcOrd="3" destOrd="0" presId="urn:microsoft.com/office/officeart/2009/3/layout/HorizontalOrganizationChart"/>
    <dgm:cxn modelId="{93100378-4BD7-4D13-AFA7-4E7A6A19638A}" type="presParOf" srcId="{374649FF-C6D1-45BC-9E3D-F17FCE4CFFD4}" destId="{AC0BE43E-7673-451A-85FC-580115FC175E}" srcOrd="0" destOrd="0" presId="urn:microsoft.com/office/officeart/2009/3/layout/HorizontalOrganizationChart"/>
    <dgm:cxn modelId="{73A2F3F1-CFF8-4DFC-8398-F37402B47D83}" type="presParOf" srcId="{AC0BE43E-7673-451A-85FC-580115FC175E}" destId="{0D0B9082-9C09-4EC4-967D-508A865D39AF}" srcOrd="0" destOrd="0" presId="urn:microsoft.com/office/officeart/2009/3/layout/HorizontalOrganizationChart"/>
    <dgm:cxn modelId="{611CC530-1A13-472A-B141-60E77029FCDC}" type="presParOf" srcId="{AC0BE43E-7673-451A-85FC-580115FC175E}" destId="{5F155CF1-7491-4B8A-ADF3-69775F3A01D7}" srcOrd="1" destOrd="0" presId="urn:microsoft.com/office/officeart/2009/3/layout/HorizontalOrganizationChart"/>
    <dgm:cxn modelId="{9134149E-1CF0-42BF-AB6E-E5CACBF48829}" type="presParOf" srcId="{374649FF-C6D1-45BC-9E3D-F17FCE4CFFD4}" destId="{8BDA9605-A84A-4B44-A835-3568B78BAA0D}" srcOrd="1" destOrd="0" presId="urn:microsoft.com/office/officeart/2009/3/layout/HorizontalOrganizationChart"/>
    <dgm:cxn modelId="{13223250-1CB4-426E-8CBE-30145B8F77B8}" type="presParOf" srcId="{374649FF-C6D1-45BC-9E3D-F17FCE4CFFD4}" destId="{E5010D6B-2DF3-4536-882E-0E05B7C13C2C}" srcOrd="2" destOrd="0" presId="urn:microsoft.com/office/officeart/2009/3/layout/HorizontalOrganizationChart"/>
    <dgm:cxn modelId="{0DB7964B-7C67-493A-88D3-90290DBD54DD}" type="presParOf" srcId="{A4B4A80B-B2B2-45C2-81C0-04150B71B4A0}" destId="{F19BC25A-BE7D-46D2-9967-82D59AE75323}"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1454D9-5172-45BB-AFB4-4D5624F0ED9C}">
      <dsp:nvSpPr>
        <dsp:cNvPr id="0" name=""/>
        <dsp:cNvSpPr/>
      </dsp:nvSpPr>
      <dsp:spPr>
        <a:xfrm>
          <a:off x="3360794" y="2280049"/>
          <a:ext cx="671252" cy="721596"/>
        </a:xfrm>
        <a:custGeom>
          <a:avLst/>
          <a:gdLst/>
          <a:ahLst/>
          <a:cxnLst/>
          <a:rect l="0" t="0" r="0" b="0"/>
          <a:pathLst>
            <a:path>
              <a:moveTo>
                <a:pt x="0" y="0"/>
              </a:moveTo>
              <a:lnTo>
                <a:pt x="335626" y="0"/>
              </a:lnTo>
              <a:lnTo>
                <a:pt x="335626" y="721596"/>
              </a:lnTo>
              <a:lnTo>
                <a:pt x="671252" y="721596"/>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2BB89A3-311C-4575-8BA9-8C705B1F9D76}">
      <dsp:nvSpPr>
        <dsp:cNvPr id="0" name=""/>
        <dsp:cNvSpPr/>
      </dsp:nvSpPr>
      <dsp:spPr>
        <a:xfrm>
          <a:off x="7388310" y="1558452"/>
          <a:ext cx="671252" cy="721596"/>
        </a:xfrm>
        <a:custGeom>
          <a:avLst/>
          <a:gdLst/>
          <a:ahLst/>
          <a:cxnLst/>
          <a:rect l="0" t="0" r="0" b="0"/>
          <a:pathLst>
            <a:path>
              <a:moveTo>
                <a:pt x="0" y="0"/>
              </a:moveTo>
              <a:lnTo>
                <a:pt x="335626" y="0"/>
              </a:lnTo>
              <a:lnTo>
                <a:pt x="335626" y="721596"/>
              </a:lnTo>
              <a:lnTo>
                <a:pt x="671252" y="721596"/>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31E5E9-8C29-486D-9554-3AD881C354DA}">
      <dsp:nvSpPr>
        <dsp:cNvPr id="0" name=""/>
        <dsp:cNvSpPr/>
      </dsp:nvSpPr>
      <dsp:spPr>
        <a:xfrm>
          <a:off x="7388310" y="836856"/>
          <a:ext cx="671252" cy="721596"/>
        </a:xfrm>
        <a:custGeom>
          <a:avLst/>
          <a:gdLst/>
          <a:ahLst/>
          <a:cxnLst/>
          <a:rect l="0" t="0" r="0" b="0"/>
          <a:pathLst>
            <a:path>
              <a:moveTo>
                <a:pt x="0" y="721596"/>
              </a:moveTo>
              <a:lnTo>
                <a:pt x="335626" y="721596"/>
              </a:lnTo>
              <a:lnTo>
                <a:pt x="335626" y="0"/>
              </a:lnTo>
              <a:lnTo>
                <a:pt x="671252"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0E7E96-D309-4175-A77E-73E3FCCE81F1}">
      <dsp:nvSpPr>
        <dsp:cNvPr id="0" name=""/>
        <dsp:cNvSpPr/>
      </dsp:nvSpPr>
      <dsp:spPr>
        <a:xfrm>
          <a:off x="3360794" y="1558452"/>
          <a:ext cx="671252" cy="721596"/>
        </a:xfrm>
        <a:custGeom>
          <a:avLst/>
          <a:gdLst/>
          <a:ahLst/>
          <a:cxnLst/>
          <a:rect l="0" t="0" r="0" b="0"/>
          <a:pathLst>
            <a:path>
              <a:moveTo>
                <a:pt x="0" y="721596"/>
              </a:moveTo>
              <a:lnTo>
                <a:pt x="335626" y="721596"/>
              </a:lnTo>
              <a:lnTo>
                <a:pt x="335626" y="0"/>
              </a:lnTo>
              <a:lnTo>
                <a:pt x="671252"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B32850-B1BF-43FF-B1BC-FAC5AB36E3BC}">
      <dsp:nvSpPr>
        <dsp:cNvPr id="0" name=""/>
        <dsp:cNvSpPr/>
      </dsp:nvSpPr>
      <dsp:spPr>
        <a:xfrm>
          <a:off x="4530" y="1768219"/>
          <a:ext cx="3356263" cy="1023660"/>
        </a:xfrm>
        <a:prstGeom prst="rect">
          <a:avLst/>
        </a:prstGeom>
        <a:solidFill>
          <a:srgbClr val="99FFC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1">
            <a:lnSpc>
              <a:spcPct val="100000"/>
            </a:lnSpc>
            <a:spcBef>
              <a:spcPct val="0"/>
            </a:spcBef>
            <a:spcAft>
              <a:spcPct val="35000"/>
            </a:spcAft>
            <a:buNone/>
          </a:pPr>
          <a:r>
            <a:rPr lang="fa-IR" sz="2400" b="1" kern="1200" dirty="0">
              <a:solidFill>
                <a:schemeClr val="tx1"/>
              </a:solidFill>
              <a:latin typeface="Shabnam" panose="020B0603030804020204" pitchFamily="34" charset="-78"/>
              <a:ea typeface="+mn-ea"/>
              <a:cs typeface="Shabnam" panose="020B0603030804020204" pitchFamily="34" charset="-78"/>
            </a:rPr>
            <a:t>بیهوش</a:t>
          </a:r>
          <a:r>
            <a:rPr lang="fa-IR" sz="5400" b="1" kern="1200" dirty="0">
              <a:latin typeface="Shabnam" panose="020B0603030804020204" pitchFamily="34" charset="-78"/>
              <a:cs typeface="Shabnam" panose="020B0603030804020204" pitchFamily="34" charset="-78"/>
            </a:rPr>
            <a:t> </a:t>
          </a:r>
          <a:r>
            <a:rPr lang="fa-IR" sz="2400" b="1" kern="1200" dirty="0">
              <a:solidFill>
                <a:schemeClr val="tx1"/>
              </a:solidFill>
              <a:latin typeface="Shabnam" panose="020B0603030804020204" pitchFamily="34" charset="-78"/>
              <a:ea typeface="+mn-ea"/>
              <a:cs typeface="Shabnam" panose="020B0603030804020204" pitchFamily="34" charset="-78"/>
            </a:rPr>
            <a:t>کننده</a:t>
          </a:r>
          <a:r>
            <a:rPr lang="fa-IR" sz="5400" b="1" kern="1200" dirty="0">
              <a:latin typeface="Shabnam" panose="020B0603030804020204" pitchFamily="34" charset="-78"/>
              <a:cs typeface="Shabnam" panose="020B0603030804020204" pitchFamily="34" charset="-78"/>
            </a:rPr>
            <a:t> </a:t>
          </a:r>
        </a:p>
      </dsp:txBody>
      <dsp:txXfrm>
        <a:off x="4530" y="1768219"/>
        <a:ext cx="3356263" cy="1023660"/>
      </dsp:txXfrm>
    </dsp:sp>
    <dsp:sp modelId="{AD0DD22B-3595-4A8E-A743-E63B5E1B5885}">
      <dsp:nvSpPr>
        <dsp:cNvPr id="0" name=""/>
        <dsp:cNvSpPr/>
      </dsp:nvSpPr>
      <dsp:spPr>
        <a:xfrm>
          <a:off x="4032046" y="1046622"/>
          <a:ext cx="3356263" cy="1023660"/>
        </a:xfrm>
        <a:prstGeom prst="rect">
          <a:avLst/>
        </a:prstGeom>
        <a:solidFill>
          <a:schemeClr val="bg1">
            <a:lumMod val="8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1">
            <a:lnSpc>
              <a:spcPct val="90000"/>
            </a:lnSpc>
            <a:spcBef>
              <a:spcPct val="0"/>
            </a:spcBef>
            <a:spcAft>
              <a:spcPct val="35000"/>
            </a:spcAft>
            <a:buNone/>
          </a:pPr>
          <a:r>
            <a:rPr lang="fa-IR" sz="2400" b="1" kern="1200" dirty="0">
              <a:solidFill>
                <a:schemeClr val="tx1"/>
              </a:solidFill>
              <a:latin typeface="Shabnam" panose="020B0603030804020204" pitchFamily="34" charset="-78"/>
              <a:ea typeface="+mn-ea"/>
              <a:cs typeface="Shabnam" panose="020B0603030804020204" pitchFamily="34" charset="-78"/>
            </a:rPr>
            <a:t>عمومی</a:t>
          </a:r>
        </a:p>
      </dsp:txBody>
      <dsp:txXfrm>
        <a:off x="4032046" y="1046622"/>
        <a:ext cx="3356263" cy="1023660"/>
      </dsp:txXfrm>
    </dsp:sp>
    <dsp:sp modelId="{A69B0DB6-8888-4DF6-BDBD-8487DA64EBC1}">
      <dsp:nvSpPr>
        <dsp:cNvPr id="0" name=""/>
        <dsp:cNvSpPr/>
      </dsp:nvSpPr>
      <dsp:spPr>
        <a:xfrm>
          <a:off x="8059562" y="325025"/>
          <a:ext cx="3356263" cy="1023660"/>
        </a:xfrm>
        <a:prstGeom prst="rect">
          <a:avLst/>
        </a:prstGeom>
        <a:solidFill>
          <a:schemeClr val="bg1">
            <a:lumMod val="6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914400" rtl="1" eaLnBrk="1" latinLnBrk="0" hangingPunct="1">
            <a:lnSpc>
              <a:spcPct val="100000"/>
            </a:lnSpc>
            <a:spcBef>
              <a:spcPct val="0"/>
            </a:spcBef>
            <a:spcAft>
              <a:spcPct val="35000"/>
            </a:spcAft>
            <a:buNone/>
          </a:pPr>
          <a:r>
            <a:rPr lang="fa-IR" sz="2400" b="1" kern="1200" dirty="0">
              <a:solidFill>
                <a:schemeClr val="tx1"/>
              </a:solidFill>
              <a:latin typeface="Shabnam" panose="020B0603030804020204" pitchFamily="34" charset="-78"/>
              <a:ea typeface="+mn-ea"/>
              <a:cs typeface="Shabnam" panose="020B0603030804020204" pitchFamily="34" charset="-78"/>
            </a:rPr>
            <a:t>تزریقی</a:t>
          </a:r>
        </a:p>
      </dsp:txBody>
      <dsp:txXfrm>
        <a:off x="8059562" y="325025"/>
        <a:ext cx="3356263" cy="1023660"/>
      </dsp:txXfrm>
    </dsp:sp>
    <dsp:sp modelId="{25AF4E28-888B-4A5D-A6DF-F0D3219DC46B}">
      <dsp:nvSpPr>
        <dsp:cNvPr id="0" name=""/>
        <dsp:cNvSpPr/>
      </dsp:nvSpPr>
      <dsp:spPr>
        <a:xfrm>
          <a:off x="8059562" y="1768219"/>
          <a:ext cx="3356263" cy="1023660"/>
        </a:xfrm>
        <a:prstGeom prst="rect">
          <a:avLst/>
        </a:prstGeom>
        <a:solidFill>
          <a:schemeClr val="bg1">
            <a:lumMod val="6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914400" rtl="1" eaLnBrk="1" latinLnBrk="0" hangingPunct="1">
            <a:lnSpc>
              <a:spcPct val="100000"/>
            </a:lnSpc>
            <a:spcBef>
              <a:spcPct val="0"/>
            </a:spcBef>
            <a:spcAft>
              <a:spcPct val="35000"/>
            </a:spcAft>
            <a:buNone/>
          </a:pPr>
          <a:r>
            <a:rPr lang="fa-IR" sz="2400" b="1" kern="1200" dirty="0">
              <a:solidFill>
                <a:schemeClr val="tx1"/>
              </a:solidFill>
              <a:latin typeface="Shabnam" panose="020B0603030804020204" pitchFamily="34" charset="-78"/>
              <a:ea typeface="+mn-ea"/>
              <a:cs typeface="Shabnam" panose="020B0603030804020204" pitchFamily="34" charset="-78"/>
            </a:rPr>
            <a:t>استنشاقی</a:t>
          </a:r>
        </a:p>
      </dsp:txBody>
      <dsp:txXfrm>
        <a:off x="8059562" y="1768219"/>
        <a:ext cx="3356263" cy="1023660"/>
      </dsp:txXfrm>
    </dsp:sp>
    <dsp:sp modelId="{0D0B9082-9C09-4EC4-967D-508A865D39AF}">
      <dsp:nvSpPr>
        <dsp:cNvPr id="0" name=""/>
        <dsp:cNvSpPr/>
      </dsp:nvSpPr>
      <dsp:spPr>
        <a:xfrm>
          <a:off x="4032046" y="2489815"/>
          <a:ext cx="3356263" cy="1023660"/>
        </a:xfrm>
        <a:prstGeom prst="rect">
          <a:avLst/>
        </a:prstGeom>
        <a:solidFill>
          <a:schemeClr val="bg1">
            <a:lumMod val="8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914400" rtl="1" eaLnBrk="1" latinLnBrk="0" hangingPunct="1">
            <a:lnSpc>
              <a:spcPct val="100000"/>
            </a:lnSpc>
            <a:spcBef>
              <a:spcPct val="0"/>
            </a:spcBef>
            <a:spcAft>
              <a:spcPct val="35000"/>
            </a:spcAft>
            <a:buNone/>
          </a:pPr>
          <a:r>
            <a:rPr lang="fa-IR" sz="2400" b="1" kern="1200" dirty="0">
              <a:solidFill>
                <a:schemeClr val="tx1"/>
              </a:solidFill>
              <a:latin typeface="Shabnam" panose="020B0603030804020204" pitchFamily="34" charset="-78"/>
              <a:ea typeface="+mn-ea"/>
              <a:cs typeface="Shabnam" panose="020B0603030804020204" pitchFamily="34" charset="-78"/>
            </a:rPr>
            <a:t>موضعی</a:t>
          </a:r>
        </a:p>
      </dsp:txBody>
      <dsp:txXfrm>
        <a:off x="4032046" y="2489815"/>
        <a:ext cx="3356263" cy="1023660"/>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DE08B827-702D-4D7B-AD0D-05F2F26D65C3}" type="datetimeFigureOut">
              <a:rPr lang="fa-IR" smtClean="0"/>
              <a:t>05/01/1446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918656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E08B827-702D-4D7B-AD0D-05F2F26D65C3}" type="datetimeFigureOut">
              <a:rPr lang="fa-IR" smtClean="0"/>
              <a:t>05/01/1446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2111817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E08B827-702D-4D7B-AD0D-05F2F26D65C3}" type="datetimeFigureOut">
              <a:rPr lang="fa-IR" smtClean="0"/>
              <a:t>05/01/1446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4269588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E08B827-702D-4D7B-AD0D-05F2F26D65C3}" type="datetimeFigureOut">
              <a:rPr lang="fa-IR" smtClean="0"/>
              <a:t>05/01/1446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271727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08B827-702D-4D7B-AD0D-05F2F26D65C3}" type="datetimeFigureOut">
              <a:rPr lang="fa-IR" smtClean="0"/>
              <a:t>05/01/1446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1664950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DE08B827-702D-4D7B-AD0D-05F2F26D65C3}" type="datetimeFigureOut">
              <a:rPr lang="fa-IR" smtClean="0"/>
              <a:t>05/01/1446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311994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DE08B827-702D-4D7B-AD0D-05F2F26D65C3}" type="datetimeFigureOut">
              <a:rPr lang="fa-IR" smtClean="0"/>
              <a:t>05/01/1446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222740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DE08B827-702D-4D7B-AD0D-05F2F26D65C3}" type="datetimeFigureOut">
              <a:rPr lang="fa-IR" smtClean="0"/>
              <a:t>05/01/1446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1237335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08B827-702D-4D7B-AD0D-05F2F26D65C3}" type="datetimeFigureOut">
              <a:rPr lang="fa-IR" smtClean="0"/>
              <a:t>05/01/1446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3363216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08B827-702D-4D7B-AD0D-05F2F26D65C3}" type="datetimeFigureOut">
              <a:rPr lang="fa-IR" smtClean="0"/>
              <a:t>05/01/1446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73257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08B827-702D-4D7B-AD0D-05F2F26D65C3}" type="datetimeFigureOut">
              <a:rPr lang="fa-IR" smtClean="0"/>
              <a:t>05/01/1446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982EB4-7469-4039-997C-997D2F9D99E8}" type="slidenum">
              <a:rPr lang="fa-IR" smtClean="0"/>
              <a:t>‹#›</a:t>
            </a:fld>
            <a:endParaRPr lang="fa-IR"/>
          </a:p>
        </p:txBody>
      </p:sp>
    </p:spTree>
    <p:extLst>
      <p:ext uri="{BB962C8B-B14F-4D97-AF65-F5344CB8AC3E}">
        <p14:creationId xmlns:p14="http://schemas.microsoft.com/office/powerpoint/2010/main" val="1501391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E08B827-702D-4D7B-AD0D-05F2F26D65C3}" type="datetimeFigureOut">
              <a:rPr lang="fa-IR" smtClean="0"/>
              <a:t>05/01/1446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3982EB4-7469-4039-997C-997D2F9D99E8}" type="slidenum">
              <a:rPr lang="fa-IR" smtClean="0"/>
              <a:t>‹#›</a:t>
            </a:fld>
            <a:endParaRPr lang="fa-IR"/>
          </a:p>
        </p:txBody>
      </p:sp>
    </p:spTree>
    <p:extLst>
      <p:ext uri="{BB962C8B-B14F-4D97-AF65-F5344CB8AC3E}">
        <p14:creationId xmlns:p14="http://schemas.microsoft.com/office/powerpoint/2010/main" val="1337265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civilica.com/doc/1145563" TargetMode="External"/><Relationship Id="rId2"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hyperlink" Target="https://doctoreto.com/" TargetMode="External"/><Relationship Id="rId5" Type="http://schemas.openxmlformats.org/officeDocument/2006/relationships/hyperlink" Target="https://www.darmankade.com/" TargetMode="External"/><Relationship Id="rId4" Type="http://schemas.openxmlformats.org/officeDocument/2006/relationships/hyperlink" Target="https://www.mehravidclinic.co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1283491-98B4-3079-8FF1-4B49336BD4D9}"/>
              </a:ext>
            </a:extLst>
          </p:cNvPr>
          <p:cNvPicPr>
            <a:picLocks noChangeAspect="1"/>
          </p:cNvPicPr>
          <p:nvPr/>
        </p:nvPicPr>
        <p:blipFill rotWithShape="1">
          <a:blip r:embed="rId2">
            <a:extLst>
              <a:ext uri="{28A0092B-C50C-407E-A947-70E740481C1C}">
                <a14:useLocalDpi xmlns:a14="http://schemas.microsoft.com/office/drawing/2010/main" val="0"/>
              </a:ext>
            </a:extLst>
          </a:blip>
          <a:srcRect l="28745"/>
          <a:stretch/>
        </p:blipFill>
        <p:spPr>
          <a:xfrm>
            <a:off x="0" y="866"/>
            <a:ext cx="7564582" cy="6873592"/>
          </a:xfrm>
          <a:prstGeom prst="rect">
            <a:avLst/>
          </a:prstGeom>
        </p:spPr>
      </p:pic>
      <p:sp>
        <p:nvSpPr>
          <p:cNvPr id="3" name="Flowchart: Process 2">
            <a:extLst>
              <a:ext uri="{FF2B5EF4-FFF2-40B4-BE49-F238E27FC236}">
                <a16:creationId xmlns:a16="http://schemas.microsoft.com/office/drawing/2014/main" id="{75F181CA-8873-8032-91CE-0E40E0058C87}"/>
              </a:ext>
            </a:extLst>
          </p:cNvPr>
          <p:cNvSpPr/>
          <p:nvPr/>
        </p:nvSpPr>
        <p:spPr>
          <a:xfrm>
            <a:off x="5043055" y="1182381"/>
            <a:ext cx="6815799" cy="999510"/>
          </a:xfrm>
          <a:prstGeom prst="flowChartProcess">
            <a:avLst/>
          </a:prstGeom>
          <a:solidFill>
            <a:srgbClr val="66FFF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موضوع: پاورپوینت بیهوشی</a:t>
            </a:r>
          </a:p>
        </p:txBody>
      </p:sp>
      <p:sp>
        <p:nvSpPr>
          <p:cNvPr id="4" name="Flowchart: Process 3">
            <a:extLst>
              <a:ext uri="{FF2B5EF4-FFF2-40B4-BE49-F238E27FC236}">
                <a16:creationId xmlns:a16="http://schemas.microsoft.com/office/drawing/2014/main" id="{2DA4B978-47E3-B133-F2C1-D1A0E9908AD5}"/>
              </a:ext>
            </a:extLst>
          </p:cNvPr>
          <p:cNvSpPr/>
          <p:nvPr/>
        </p:nvSpPr>
        <p:spPr>
          <a:xfrm>
            <a:off x="5043055" y="2443145"/>
            <a:ext cx="6815799" cy="999510"/>
          </a:xfrm>
          <a:prstGeom prst="flowChartProcess">
            <a:avLst/>
          </a:prstGeom>
          <a:solidFill>
            <a:srgbClr val="66FFF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پژوهشگر: محمد جواد عزیزپناه</a:t>
            </a:r>
          </a:p>
        </p:txBody>
      </p:sp>
      <p:sp>
        <p:nvSpPr>
          <p:cNvPr id="5" name="Flowchart: Process 4">
            <a:extLst>
              <a:ext uri="{FF2B5EF4-FFF2-40B4-BE49-F238E27FC236}">
                <a16:creationId xmlns:a16="http://schemas.microsoft.com/office/drawing/2014/main" id="{8BBE6812-A632-ABCC-84AE-261CFC1295FF}"/>
              </a:ext>
            </a:extLst>
          </p:cNvPr>
          <p:cNvSpPr/>
          <p:nvPr/>
        </p:nvSpPr>
        <p:spPr>
          <a:xfrm>
            <a:off x="5043055" y="3664527"/>
            <a:ext cx="6815799" cy="999510"/>
          </a:xfrm>
          <a:prstGeom prst="flowChartProcess">
            <a:avLst/>
          </a:prstGeom>
          <a:solidFill>
            <a:srgbClr val="66FFF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استاد راهنما: علیرضا عزیزی</a:t>
            </a:r>
          </a:p>
        </p:txBody>
      </p:sp>
      <p:sp>
        <p:nvSpPr>
          <p:cNvPr id="6" name="Flowchart: Process 5">
            <a:extLst>
              <a:ext uri="{FF2B5EF4-FFF2-40B4-BE49-F238E27FC236}">
                <a16:creationId xmlns:a16="http://schemas.microsoft.com/office/drawing/2014/main" id="{517A893C-AAC6-BA8F-342D-F09E9EAAE7B8}"/>
              </a:ext>
            </a:extLst>
          </p:cNvPr>
          <p:cNvSpPr/>
          <p:nvPr/>
        </p:nvSpPr>
        <p:spPr>
          <a:xfrm>
            <a:off x="5043055" y="4925291"/>
            <a:ext cx="6815799" cy="999510"/>
          </a:xfrm>
          <a:prstGeom prst="flowChartProcess">
            <a:avLst/>
          </a:prstGeom>
          <a:solidFill>
            <a:srgbClr val="66FFF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1830189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6431F5E-EF4C-A1DE-BCAE-76C7932B7F02}"/>
              </a:ext>
            </a:extLst>
          </p:cNvPr>
          <p:cNvPicPr>
            <a:picLocks noChangeAspect="1"/>
          </p:cNvPicPr>
          <p:nvPr/>
        </p:nvPicPr>
        <p:blipFill rotWithShape="1">
          <a:blip r:embed="rId2">
            <a:extLst>
              <a:ext uri="{28A0092B-C50C-407E-A947-70E740481C1C}">
                <a14:useLocalDpi xmlns:a14="http://schemas.microsoft.com/office/drawing/2010/main" val="0"/>
              </a:ext>
            </a:extLst>
          </a:blip>
          <a:srcRect l="36416" r="9700"/>
          <a:stretch/>
        </p:blipFill>
        <p:spPr>
          <a:xfrm>
            <a:off x="7557161" y="1001545"/>
            <a:ext cx="4565563" cy="5648632"/>
          </a:xfrm>
          <a:prstGeom prst="rect">
            <a:avLst/>
          </a:prstGeom>
        </p:spPr>
      </p:pic>
      <p:sp>
        <p:nvSpPr>
          <p:cNvPr id="2" name="Round Single Corner Rectangle 1"/>
          <p:cNvSpPr/>
          <p:nvPr/>
        </p:nvSpPr>
        <p:spPr>
          <a:xfrm>
            <a:off x="96985" y="1001545"/>
            <a:ext cx="7384469" cy="5648632"/>
          </a:xfrm>
          <a:prstGeom prst="round1Rect">
            <a:avLst>
              <a:gd name="adj" fmla="val 0"/>
            </a:avLst>
          </a:prstGeom>
          <a:solidFill>
            <a:srgbClr val="DEEBF7"/>
          </a:solidFill>
          <a:ln>
            <a:solidFill>
              <a:srgbClr val="EAF2FA"/>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3192690" y="168136"/>
            <a:ext cx="5806619" cy="707886"/>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 روند بیهوشی </a:t>
            </a:r>
          </a:p>
        </p:txBody>
      </p:sp>
      <p:sp>
        <p:nvSpPr>
          <p:cNvPr id="5" name="Rectangle 4"/>
          <p:cNvSpPr/>
          <p:nvPr/>
        </p:nvSpPr>
        <p:spPr>
          <a:xfrm>
            <a:off x="172693" y="1349793"/>
            <a:ext cx="7049812" cy="4924425"/>
          </a:xfrm>
          <a:prstGeom prst="rect">
            <a:avLst/>
          </a:prstGeom>
          <a:no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1:</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در آســتانه ورود بــه اتــاق عمــل، پرونــده پزشــکی بیمار توســط تیــم بیهوشــی چــک شــده و ســابقه پزشــکی، وضعیــت سلامت،آزمایشــات و ســایر اطلاعــات موجــود در پرونــده و همچنیــن علایــم بیمــاری فعلــی فرد از طریــق ســوال از او یــا پرســتار بخــش بســتری کننــده کــه مســئول تحویــل فرد بــه اتــاق عمــل مــی باشــد، بررســی می گــردد. پــس از آن بــا تخــت یــا ویلچــر بــه اتــاق عمــل آورده شــده و فضــای اتــاق عمــل و پرســنل آن را رویــت مــی نماییــد کــه از بیمار اســتقبال کــرده و راهنمایــی و اقدامــات لازم را انجــام مــی دهنــد تــا شــما بــر روی تخــت مخصــوص جراحــی قــرار گرفتــه و پروســه آمــاده ســازی شــما جهــت بیهوشــی آغــاز گــردد.</a:t>
            </a:r>
          </a:p>
        </p:txBody>
      </p:sp>
    </p:spTree>
    <p:extLst>
      <p:ext uri="{BB962C8B-B14F-4D97-AF65-F5344CB8AC3E}">
        <p14:creationId xmlns:p14="http://schemas.microsoft.com/office/powerpoint/2010/main" val="1244876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7276563" y="746975"/>
            <a:ext cx="4662152" cy="593499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2"/>
          <a:stretch>
            <a:fillRect/>
          </a:stretch>
        </p:blipFill>
        <p:spPr>
          <a:xfrm>
            <a:off x="6444784" y="357090"/>
            <a:ext cx="5139373" cy="5785605"/>
          </a:xfrm>
          <a:prstGeom prst="rect">
            <a:avLst/>
          </a:prstGeom>
          <a:ln>
            <a:noFill/>
          </a:ln>
        </p:spPr>
      </p:pic>
      <p:sp>
        <p:nvSpPr>
          <p:cNvPr id="2" name="Rectangle 1">
            <a:extLst>
              <a:ext uri="{FF2B5EF4-FFF2-40B4-BE49-F238E27FC236}">
                <a16:creationId xmlns:a16="http://schemas.microsoft.com/office/drawing/2014/main" id="{F286A363-6302-1A65-C7F3-B029E19EB648}"/>
              </a:ext>
            </a:extLst>
          </p:cNvPr>
          <p:cNvSpPr/>
          <p:nvPr/>
        </p:nvSpPr>
        <p:spPr>
          <a:xfrm>
            <a:off x="3816226" y="184756"/>
            <a:ext cx="6088895"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مانیتورینــگ هــای اســتاندارد :</a:t>
            </a:r>
          </a:p>
        </p:txBody>
      </p:sp>
      <p:sp>
        <p:nvSpPr>
          <p:cNvPr id="3" name="Rectangle 2">
            <a:extLst>
              <a:ext uri="{FF2B5EF4-FFF2-40B4-BE49-F238E27FC236}">
                <a16:creationId xmlns:a16="http://schemas.microsoft.com/office/drawing/2014/main" id="{B45FC84E-1DC5-ECEC-50F7-0B5BC0075F39}"/>
              </a:ext>
            </a:extLst>
          </p:cNvPr>
          <p:cNvSpPr/>
          <p:nvPr/>
        </p:nvSpPr>
        <p:spPr>
          <a:xfrm>
            <a:off x="607843" y="1061669"/>
            <a:ext cx="6608156" cy="2462213"/>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2:</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پــس از خوابیــدن بــر روی تخــت، کارشناســان بیهوشــی شــروع بــه وصــل مانیتورینــگ هــای لازم بــه بــدن فرد کــرده و در صــورت نداشــتن مســیر وریــدی، یــک آنژیوکــت بــرای بیمار تعبیــه مــی گــردد تــا تزریــق  داروهــای آرام بخــش ابتدایــی و  نیــز مایــع درمانــی از طریــق آن مســیر انجــام پذیــرد.</a:t>
            </a:r>
          </a:p>
        </p:txBody>
      </p:sp>
      <p:sp>
        <p:nvSpPr>
          <p:cNvPr id="4" name="Rectangle 3">
            <a:extLst>
              <a:ext uri="{FF2B5EF4-FFF2-40B4-BE49-F238E27FC236}">
                <a16:creationId xmlns:a16="http://schemas.microsoft.com/office/drawing/2014/main" id="{5A99546C-49FB-CAAD-F864-3765013BB96E}"/>
              </a:ext>
            </a:extLst>
          </p:cNvPr>
          <p:cNvSpPr/>
          <p:nvPr/>
        </p:nvSpPr>
        <p:spPr>
          <a:xfrm>
            <a:off x="607844" y="3604201"/>
            <a:ext cx="6608156" cy="3077766"/>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الکتروکاردیوگرافی( برای بررسی ریتم و ضربان قلب)</a:t>
            </a:r>
          </a:p>
          <a:p>
            <a:pPr algn="just">
              <a:lnSpc>
                <a:spcPct val="250000"/>
              </a:lnSpc>
            </a:pP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پالس اکسی متری (برای پایش اشباع خون از اکسیژن) </a:t>
            </a:r>
          </a:p>
          <a:p>
            <a:pPr algn="just">
              <a:lnSpc>
                <a:spcPct val="250000"/>
              </a:lnSpc>
            </a:pPr>
            <a:r>
              <a:rPr lang="fa-IR" sz="1600" dirty="0">
                <a:latin typeface="Vazir" panose="020B0603030804020204" pitchFamily="34" charset="-78"/>
                <a:cs typeface="Vazir" panose="020B0603030804020204" pitchFamily="34" charset="-78"/>
              </a:rPr>
              <a:t>تعداد تنفس </a:t>
            </a:r>
          </a:p>
          <a:p>
            <a:pPr algn="just">
              <a:lnSpc>
                <a:spcPct val="250000"/>
              </a:lnSpc>
            </a:pPr>
            <a:r>
              <a:rPr lang="fa-IR" sz="1600" dirty="0">
                <a:latin typeface="Vazir" panose="020B0603030804020204" pitchFamily="34" charset="-78"/>
                <a:cs typeface="Vazir" panose="020B0603030804020204" pitchFamily="34" charset="-78"/>
              </a:rPr>
              <a:t>میزان دی اکسید کربن بازدمی  </a:t>
            </a:r>
          </a:p>
          <a:p>
            <a:pPr algn="just">
              <a:lnSpc>
                <a:spcPct val="250000"/>
              </a:lnSpc>
            </a:pPr>
            <a:r>
              <a:rPr lang="fa-IR" sz="1600" dirty="0">
                <a:latin typeface="Vazir" panose="020B0603030804020204" pitchFamily="34" charset="-78"/>
                <a:cs typeface="Vazir" panose="020B0603030804020204" pitchFamily="34" charset="-78"/>
              </a:rPr>
              <a:t>فشارخون </a:t>
            </a:r>
          </a:p>
        </p:txBody>
      </p:sp>
      <p:sp>
        <p:nvSpPr>
          <p:cNvPr id="5" name="Rectangle 4">
            <a:extLst>
              <a:ext uri="{FF2B5EF4-FFF2-40B4-BE49-F238E27FC236}">
                <a16:creationId xmlns:a16="http://schemas.microsoft.com/office/drawing/2014/main" id="{8B3CD415-C7F6-BFF5-C751-448ED10610E6}"/>
              </a:ext>
            </a:extLst>
          </p:cNvPr>
          <p:cNvSpPr/>
          <p:nvPr/>
        </p:nvSpPr>
        <p:spPr>
          <a:xfrm rot="5400000">
            <a:off x="6112410" y="4846336"/>
            <a:ext cx="3069042" cy="584775"/>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مانیتورینــگ ها</a:t>
            </a:r>
          </a:p>
        </p:txBody>
      </p:sp>
    </p:spTree>
    <p:extLst>
      <p:ext uri="{BB962C8B-B14F-4D97-AF65-F5344CB8AC3E}">
        <p14:creationId xmlns:p14="http://schemas.microsoft.com/office/powerpoint/2010/main" val="756695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6C7D3A8-0A86-B32A-1E34-33E4687EDC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0364"/>
            <a:ext cx="6101265" cy="4987636"/>
          </a:xfrm>
          <a:prstGeom prst="rect">
            <a:avLst/>
          </a:prstGeom>
        </p:spPr>
      </p:pic>
      <p:sp>
        <p:nvSpPr>
          <p:cNvPr id="6" name="Rectangle 5">
            <a:extLst>
              <a:ext uri="{FF2B5EF4-FFF2-40B4-BE49-F238E27FC236}">
                <a16:creationId xmlns:a16="http://schemas.microsoft.com/office/drawing/2014/main" id="{08A2A5EA-A102-EFD7-BE79-598D64CAC232}"/>
              </a:ext>
            </a:extLst>
          </p:cNvPr>
          <p:cNvSpPr/>
          <p:nvPr/>
        </p:nvSpPr>
        <p:spPr>
          <a:xfrm>
            <a:off x="4031673" y="576203"/>
            <a:ext cx="7703128" cy="1846659"/>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3: بــرای آغــاز رونــد بیهوشــی،متخصــص بیهوشــی داروهــای بیهوشــی مــورد نیــاز و  میــزان آنهــا را  مشــخص نمــوده و همچنیــن نــوع  بیهوشــی شــما را انتخــاب مــی کنــد کــه ایــن مســئله بســته بــه نــوع و محــل جراحــی و شــرایط بیمــار متفاوت است.</a:t>
            </a:r>
          </a:p>
        </p:txBody>
      </p:sp>
      <p:pic>
        <p:nvPicPr>
          <p:cNvPr id="8" name="Picture 7">
            <a:extLst>
              <a:ext uri="{FF2B5EF4-FFF2-40B4-BE49-F238E27FC236}">
                <a16:creationId xmlns:a16="http://schemas.microsoft.com/office/drawing/2014/main" id="{3288A62A-A5F5-44E8-7040-B8DF294FFA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2127" y="2902527"/>
            <a:ext cx="3858491" cy="3858491"/>
          </a:xfrm>
          <a:prstGeom prst="rect">
            <a:avLst/>
          </a:prstGeom>
        </p:spPr>
      </p:pic>
    </p:spTree>
    <p:extLst>
      <p:ext uri="{BB962C8B-B14F-4D97-AF65-F5344CB8AC3E}">
        <p14:creationId xmlns:p14="http://schemas.microsoft.com/office/powerpoint/2010/main" val="2025994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674" y="550253"/>
            <a:ext cx="5539978" cy="5539978"/>
          </a:xfrm>
          <a:prstGeom prst="rect">
            <a:avLst/>
          </a:prstGeom>
        </p:spPr>
      </p:pic>
      <p:sp>
        <p:nvSpPr>
          <p:cNvPr id="5" name="Rectangle 4"/>
          <p:cNvSpPr/>
          <p:nvPr/>
        </p:nvSpPr>
        <p:spPr>
          <a:xfrm>
            <a:off x="6096000" y="1781359"/>
            <a:ext cx="5572946" cy="4308872"/>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قسمت اصلی سیستم تحویل داروهای هوشبری ماشین بیهوشی است .یــک ماشــین بیهوشــی انتقــال گازهــای بیهوشــی بــا فشــار ثابــت، انتقــال اکســیژن بــه بیمــار، دفــع کربــن دی اکســید و ســایر گازهــای برگشــتی و زایــد از بــدن بیمــار و برقــراری تهویــه مناســب اســت و بــا توجــه بــه سیســتم هــای کنتــرل ایمنــی کــه درآن هــا تعبیــه شــده اســت میــزان بــروز خطــا در عملکــرد آنهــا بــه حداقــل ممکــن رســیده اســت.</a:t>
            </a:r>
          </a:p>
        </p:txBody>
      </p:sp>
      <p:sp>
        <p:nvSpPr>
          <p:cNvPr id="9" name="Rounded Rectangle 8"/>
          <p:cNvSpPr/>
          <p:nvPr/>
        </p:nvSpPr>
        <p:spPr>
          <a:xfrm>
            <a:off x="7118941" y="767769"/>
            <a:ext cx="3527064" cy="785611"/>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ماشین هوشبری</a:t>
            </a:r>
          </a:p>
        </p:txBody>
      </p:sp>
    </p:spTree>
    <p:extLst>
      <p:ext uri="{BB962C8B-B14F-4D97-AF65-F5344CB8AC3E}">
        <p14:creationId xmlns:p14="http://schemas.microsoft.com/office/powerpoint/2010/main" val="3656332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463746" y="1329982"/>
            <a:ext cx="3678763" cy="3693319"/>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4:</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در پایــان جراحــی داروهــای بیهوشــی شــما قطــع مــی شــود و معمــولأ بیمــار دقایقــی پــس از اتمــام فرآینــد بیهوشــی بــه هــوش خواهــد آمــد و لولــه تنفســی از راه هوایــی شــما خــارج شــده و تنفــس خــود بــه خــودی شــما مجددا برقرار میگردد.</a:t>
            </a:r>
          </a:p>
        </p:txBody>
      </p:sp>
      <p:pic>
        <p:nvPicPr>
          <p:cNvPr id="3" name="Picture 2">
            <a:extLst>
              <a:ext uri="{FF2B5EF4-FFF2-40B4-BE49-F238E27FC236}">
                <a16:creationId xmlns:a16="http://schemas.microsoft.com/office/drawing/2014/main" id="{C4BC8202-7593-5F84-3E3C-FC43B1AC8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104" y="1124590"/>
            <a:ext cx="7458150" cy="4973780"/>
          </a:xfrm>
          <a:prstGeom prst="rect">
            <a:avLst/>
          </a:prstGeom>
        </p:spPr>
      </p:pic>
    </p:spTree>
    <p:extLst>
      <p:ext uri="{BB962C8B-B14F-4D97-AF65-F5344CB8AC3E}">
        <p14:creationId xmlns:p14="http://schemas.microsoft.com/office/powerpoint/2010/main" val="1415936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5577" y="390104"/>
            <a:ext cx="7406195" cy="707886"/>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توصیه های ضروری قبل از شروع بیهوشی</a:t>
            </a:r>
          </a:p>
        </p:txBody>
      </p:sp>
      <p:sp>
        <p:nvSpPr>
          <p:cNvPr id="9" name="Rectangle 8"/>
          <p:cNvSpPr/>
          <p:nvPr/>
        </p:nvSpPr>
        <p:spPr>
          <a:xfrm>
            <a:off x="6096000" y="2169816"/>
            <a:ext cx="5898524" cy="4308872"/>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اگــر بــه دارو یــا مــواد غذایــی خاصــی حساســیت داریــد و ســابقه اختــلالات آلرژیــک داریــد بــا مطلــع کــردن متخصــص بیهوشــی و کادر درمــان خــود مــی توانیــد عــوارض ناخوشــایند احتمالــی ناشــی از ایــن آلــرژی هــا را تعدیــل کنیــد. امــروزه داروهــای متعــددی بــرای جلوگیــری از فعــال شــدن آلــرژی حیــن عمــل وجــود داشــته و داروهای بیهوشــی خاصــی نیــز در افــراد دچــار آلــرژی اســتفاده مــی شــود کــه احتمــال بــروز هــر واکنشــی را بــه حداقــل برســاند.</a:t>
            </a:r>
          </a:p>
        </p:txBody>
      </p:sp>
      <p:sp>
        <p:nvSpPr>
          <p:cNvPr id="7" name="TextBox 6">
            <a:extLst>
              <a:ext uri="{FF2B5EF4-FFF2-40B4-BE49-F238E27FC236}">
                <a16:creationId xmlns:a16="http://schemas.microsoft.com/office/drawing/2014/main" id="{9A20F5EA-9880-0174-58D3-2ED5883DAC70}"/>
              </a:ext>
            </a:extLst>
          </p:cNvPr>
          <p:cNvSpPr txBox="1"/>
          <p:nvPr/>
        </p:nvSpPr>
        <p:spPr>
          <a:xfrm>
            <a:off x="6733310" y="1439640"/>
            <a:ext cx="4904509"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1) سابقه آلرژی:</a:t>
            </a:r>
          </a:p>
        </p:txBody>
      </p:sp>
      <p:pic>
        <p:nvPicPr>
          <p:cNvPr id="10" name="Picture 9">
            <a:extLst>
              <a:ext uri="{FF2B5EF4-FFF2-40B4-BE49-F238E27FC236}">
                <a16:creationId xmlns:a16="http://schemas.microsoft.com/office/drawing/2014/main" id="{ABFB5212-838F-7C85-75DD-C3F5CD517259}"/>
              </a:ext>
            </a:extLst>
          </p:cNvPr>
          <p:cNvPicPr>
            <a:picLocks noChangeAspect="1"/>
          </p:cNvPicPr>
          <p:nvPr/>
        </p:nvPicPr>
        <p:blipFill rotWithShape="1">
          <a:blip r:embed="rId2">
            <a:extLst>
              <a:ext uri="{28A0092B-C50C-407E-A947-70E740481C1C}">
                <a14:useLocalDpi xmlns:a14="http://schemas.microsoft.com/office/drawing/2010/main" val="0"/>
              </a:ext>
            </a:extLst>
          </a:blip>
          <a:srcRect l="9304" r="12615" b="9671"/>
          <a:stretch/>
        </p:blipFill>
        <p:spPr>
          <a:xfrm>
            <a:off x="377586" y="1439640"/>
            <a:ext cx="5186014" cy="5039048"/>
          </a:xfrm>
          <a:prstGeom prst="rect">
            <a:avLst/>
          </a:prstGeom>
        </p:spPr>
      </p:pic>
    </p:spTree>
    <p:extLst>
      <p:ext uri="{BB962C8B-B14F-4D97-AF65-F5344CB8AC3E}">
        <p14:creationId xmlns:p14="http://schemas.microsoft.com/office/powerpoint/2010/main" val="3509142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02AB84-03AA-7B51-8426-D5BA27FA8947}"/>
              </a:ext>
            </a:extLst>
          </p:cNvPr>
          <p:cNvSpPr txBox="1"/>
          <p:nvPr/>
        </p:nvSpPr>
        <p:spPr>
          <a:xfrm>
            <a:off x="348551" y="919419"/>
            <a:ext cx="7742504" cy="662649"/>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2) سابقه بیماری های مزمن :</a:t>
            </a:r>
          </a:p>
        </p:txBody>
      </p:sp>
      <p:sp>
        <p:nvSpPr>
          <p:cNvPr id="7" name="TextBox 6">
            <a:extLst>
              <a:ext uri="{FF2B5EF4-FFF2-40B4-BE49-F238E27FC236}">
                <a16:creationId xmlns:a16="http://schemas.microsoft.com/office/drawing/2014/main" id="{D1AF181A-A7E4-6AD0-DCC7-B997F8FFCEFE}"/>
              </a:ext>
            </a:extLst>
          </p:cNvPr>
          <p:cNvSpPr txBox="1"/>
          <p:nvPr/>
        </p:nvSpPr>
        <p:spPr>
          <a:xfrm>
            <a:off x="348549" y="1680889"/>
            <a:ext cx="7742505" cy="4308872"/>
          </a:xfrm>
          <a:prstGeom prst="rect">
            <a:avLst/>
          </a:prstGeom>
          <a:solidFill>
            <a:srgbClr val="DEEBF7"/>
          </a:solidFill>
        </p:spPr>
        <p:txBody>
          <a:bodyPr wrap="square">
            <a:spAutoFit/>
          </a:bodyPr>
          <a:lstStyle>
            <a:defPPr>
              <a:defRPr lang="fa-IR"/>
            </a:defPPr>
            <a:lvl1pPr algn="just">
              <a:lnSpc>
                <a:spcPct val="250000"/>
              </a:lnSpc>
              <a:defRPr sz="1600">
                <a:latin typeface="Vazir" panose="020B0603030804020204" pitchFamily="34" charset="-78"/>
                <a:cs typeface="Vazir" panose="020B0603030804020204" pitchFamily="34" charset="-78"/>
              </a:defRPr>
            </a:lvl1pPr>
          </a:lstStyle>
          <a:p>
            <a:r>
              <a:rPr lang="fa-IR" dirty="0"/>
              <a:t>وجــود بیماری هــای مزمــن در بــدن مــی توانــد باعــث بــروز مشــکلاتی حیــن و بعــد از پروســه بیهوشــی و جراحــی شــما گردد.ایــن بیماریهــا شــامل مــواردی ماننــد دیابــت، فشــار خــون، بیمــاری قلبی،کــم خونی،بیماریهــای ریــوی، مشــکلات کبــدی یــا کلیــوی، بیماریهــای تیروئیــد، مشــکلات مغــزی و یــا ســایر بیمــاری هایــی کــه بــرای کنتــرل آنهــا دارو اســتفاده می کنیــد مــی باشــد. در صــورت  متخصــص بیهوشــی خــود را مطلــع کنیــد تــا عــلاوه بــر ً ابتــلا بــه ایــن مــوارد حتمــا کنتــرل بهتــر بیمــاری قبــل از شــروع جراحــی، اقدامــات لازم جهــت کنتــرل مناســب آن حیــن عمــل و بــه حداقــل رســاندن عــوارض در نظــر گرفتــه شــود. </a:t>
            </a:r>
          </a:p>
        </p:txBody>
      </p:sp>
      <p:pic>
        <p:nvPicPr>
          <p:cNvPr id="9" name="Picture 8">
            <a:extLst>
              <a:ext uri="{FF2B5EF4-FFF2-40B4-BE49-F238E27FC236}">
                <a16:creationId xmlns:a16="http://schemas.microsoft.com/office/drawing/2014/main" id="{890D2EED-6874-53CA-7821-FF753F42318C}"/>
              </a:ext>
            </a:extLst>
          </p:cNvPr>
          <p:cNvPicPr>
            <a:picLocks noChangeAspect="1"/>
          </p:cNvPicPr>
          <p:nvPr/>
        </p:nvPicPr>
        <p:blipFill rotWithShape="1">
          <a:blip r:embed="rId2">
            <a:extLst>
              <a:ext uri="{28A0092B-C50C-407E-A947-70E740481C1C}">
                <a14:useLocalDpi xmlns:a14="http://schemas.microsoft.com/office/drawing/2010/main" val="0"/>
              </a:ext>
            </a:extLst>
          </a:blip>
          <a:srcRect l="37342" t="5661" r="15167" b="4756"/>
          <a:stretch/>
        </p:blipFill>
        <p:spPr>
          <a:xfrm>
            <a:off x="8298871" y="919419"/>
            <a:ext cx="3544579" cy="5070342"/>
          </a:xfrm>
          <a:prstGeom prst="rect">
            <a:avLst/>
          </a:prstGeom>
        </p:spPr>
      </p:pic>
    </p:spTree>
    <p:extLst>
      <p:ext uri="{BB962C8B-B14F-4D97-AF65-F5344CB8AC3E}">
        <p14:creationId xmlns:p14="http://schemas.microsoft.com/office/powerpoint/2010/main" val="4065552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own Arrow Callout 1"/>
          <p:cNvSpPr/>
          <p:nvPr/>
        </p:nvSpPr>
        <p:spPr>
          <a:xfrm rot="16200000">
            <a:off x="-128079" y="4040506"/>
            <a:ext cx="2998692" cy="2152197"/>
          </a:xfrm>
          <a:prstGeom prst="downArrowCallou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3) سابقه بیداری حین بیهوشی:</a:t>
            </a:r>
          </a:p>
        </p:txBody>
      </p:sp>
      <p:sp>
        <p:nvSpPr>
          <p:cNvPr id="3" name="Round Diagonal Corner Rectangle 2"/>
          <p:cNvSpPr/>
          <p:nvPr/>
        </p:nvSpPr>
        <p:spPr>
          <a:xfrm>
            <a:off x="3053153" y="3724835"/>
            <a:ext cx="7221070" cy="2891116"/>
          </a:xfrm>
          <a:prstGeom prst="round2DiagRect">
            <a:avLst/>
          </a:prstGeom>
          <a:solidFill>
            <a:schemeClr val="bg1"/>
          </a:solidFill>
        </p:spPr>
        <p:txBody>
          <a:bodyPr wrap="square">
            <a:spAutoFit/>
          </a:bodyPr>
          <a:lstStyle/>
          <a:p>
            <a:pPr algn="just">
              <a:lnSpc>
                <a:spcPct val="250000"/>
              </a:lnSpc>
            </a:pPr>
            <a:r>
              <a:rPr lang="fa-IR" sz="1600" dirty="0">
                <a:solidFill>
                  <a:schemeClr val="tx1"/>
                </a:solidFill>
                <a:latin typeface="Vazir" panose="020B0603030804020204" pitchFamily="34" charset="-78"/>
                <a:cs typeface="Vazir" panose="020B0603030804020204" pitchFamily="34" charset="-78"/>
              </a:rPr>
              <a:t>گاهــی بیمــاران بــا وجــود اینکــه بــه نظــر می رســد بــه انــدازه کافــی بیهــوش شــده انــد امــا از آنچــه در حــال وقــوع اســت، آگاه هســتند.این آگاهــی کامــل نیســت و بــه یــادآوری صداهــای محیــط محــدود مــی شــود. یــک متخصــص بیهوشــی  مــی توانــد بــا تنظیــم و حفــظ تعــادل داروهــای هوشــبر و عمــق مناســب بیهوشــی از ایجــاد ایــن عارضــه در ایــن دســته از بیمــاران جلوگیــری کنــد.</a:t>
            </a:r>
          </a:p>
          <a:p>
            <a:pPr algn="just">
              <a:lnSpc>
                <a:spcPct val="250000"/>
              </a:lnSpc>
            </a:pPr>
            <a:endParaRPr lang="fa-IR" sz="1600" dirty="0">
              <a:solidFill>
                <a:schemeClr val="tx1"/>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1961"/>
          <a:stretch/>
        </p:blipFill>
        <p:spPr>
          <a:xfrm>
            <a:off x="2447365" y="188258"/>
            <a:ext cx="8511988" cy="3482789"/>
          </a:xfrm>
          <a:prstGeom prst="round2DiagRect">
            <a:avLst/>
          </a:prstGeom>
        </p:spPr>
      </p:pic>
    </p:spTree>
    <p:extLst>
      <p:ext uri="{BB962C8B-B14F-4D97-AF65-F5344CB8AC3E}">
        <p14:creationId xmlns:p14="http://schemas.microsoft.com/office/powerpoint/2010/main" val="1171337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765" b="10196"/>
          <a:stretch/>
        </p:blipFill>
        <p:spPr>
          <a:xfrm>
            <a:off x="228601" y="457623"/>
            <a:ext cx="6283036" cy="6010412"/>
          </a:xfrm>
          <a:prstGeom prst="rect">
            <a:avLst/>
          </a:prstGeom>
        </p:spPr>
      </p:pic>
      <p:sp>
        <p:nvSpPr>
          <p:cNvPr id="4" name="TextBox 3">
            <a:extLst>
              <a:ext uri="{FF2B5EF4-FFF2-40B4-BE49-F238E27FC236}">
                <a16:creationId xmlns:a16="http://schemas.microsoft.com/office/drawing/2014/main" id="{40A6F675-0CC1-8AF4-03E4-0989B0B91A71}"/>
              </a:ext>
            </a:extLst>
          </p:cNvPr>
          <p:cNvSpPr txBox="1"/>
          <p:nvPr/>
        </p:nvSpPr>
        <p:spPr>
          <a:xfrm>
            <a:off x="5647765" y="1540226"/>
            <a:ext cx="5560562" cy="607230"/>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4) سوء مصرف مخدرها و ضددرد:</a:t>
            </a:r>
          </a:p>
        </p:txBody>
      </p:sp>
      <p:sp>
        <p:nvSpPr>
          <p:cNvPr id="5" name="Rectangle 4">
            <a:extLst>
              <a:ext uri="{FF2B5EF4-FFF2-40B4-BE49-F238E27FC236}">
                <a16:creationId xmlns:a16="http://schemas.microsoft.com/office/drawing/2014/main" id="{5ED79B37-7FE2-C1F0-CDE1-E2E8DA814157}"/>
              </a:ext>
            </a:extLst>
          </p:cNvPr>
          <p:cNvSpPr/>
          <p:nvPr/>
        </p:nvSpPr>
        <p:spPr>
          <a:xfrm>
            <a:off x="5647765" y="2630528"/>
            <a:ext cx="5560562" cy="3077766"/>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 نیــاز بــه یــک متخصــص دارد، بــرای ًدرمــان دردهــای مزمــن دشــوار اســت و معمــولا بیمارانــی کــه از ضــد دردهــای مخــدری اســتفاده مــی کننــد بیهوشــی مــی توانــد چالــش برانگیــز باشــد و آرامبخــش هــا و ضــد دردهــای معمــول در دوزهــای اســتاندارد موثــر نخواهــد بــود. </a:t>
            </a:r>
          </a:p>
        </p:txBody>
      </p:sp>
    </p:spTree>
    <p:extLst>
      <p:ext uri="{BB962C8B-B14F-4D97-AF65-F5344CB8AC3E}">
        <p14:creationId xmlns:p14="http://schemas.microsoft.com/office/powerpoint/2010/main" val="24114871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8235"/>
          <a:stretch/>
        </p:blipFill>
        <p:spPr>
          <a:xfrm>
            <a:off x="5744669" y="352619"/>
            <a:ext cx="6045549" cy="6516863"/>
          </a:xfrm>
          <a:prstGeom prst="round2SameRect">
            <a:avLst>
              <a:gd name="adj1" fmla="val 13329"/>
              <a:gd name="adj2" fmla="val 0"/>
            </a:avLst>
          </a:prstGeom>
        </p:spPr>
      </p:pic>
      <p:sp>
        <p:nvSpPr>
          <p:cNvPr id="4" name="Round Single Corner Rectangle 3"/>
          <p:cNvSpPr/>
          <p:nvPr/>
        </p:nvSpPr>
        <p:spPr>
          <a:xfrm>
            <a:off x="716969" y="1731869"/>
            <a:ext cx="6144490" cy="4924425"/>
          </a:xfrm>
          <a:prstGeom prst="round1Rect">
            <a:avLst>
              <a:gd name="adj" fmla="val 0"/>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بــرای یــک متخصــص بیهوشــی هیــچ چیــز مهــم تــر از برقــراری یــک راه تنفســی مناســب بــرای بیمــاران نیســت.در صــورت تشــخیص آناتومــی نامناســب درگــردن بیمــار و احتمــال بــروز مشــکل در برقــراری راه هوایــی ایمــن مــی تــوان بــه ســادگی از قبــل برنامــه ریــزی کــرده و از ابزارهــای مناســب بــرای حفــظ یــک تنفــس ایمــن و موثــر اســتفاده کنیــم و اجــازه وقــوع عــوارض احتمالــی را ندهیــم. پــس اگــر تــا بــه حــال و پــس از اعمــال جراحــی قبلــی بــه شــما گفتــه شــده اســت کــه راه هوایــی دشــواری داریــد لطفــا تیــم بیهوشــی خــود را در جریــان بگذاریــد.</a:t>
            </a:r>
          </a:p>
        </p:txBody>
      </p:sp>
      <p:sp>
        <p:nvSpPr>
          <p:cNvPr id="6" name="TextBox 5">
            <a:extLst>
              <a:ext uri="{FF2B5EF4-FFF2-40B4-BE49-F238E27FC236}">
                <a16:creationId xmlns:a16="http://schemas.microsoft.com/office/drawing/2014/main" id="{F29CA40D-C780-42B5-682B-955AD583D611}"/>
              </a:ext>
            </a:extLst>
          </p:cNvPr>
          <p:cNvSpPr txBox="1"/>
          <p:nvPr/>
        </p:nvSpPr>
        <p:spPr>
          <a:xfrm>
            <a:off x="716969" y="771297"/>
            <a:ext cx="6144490"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5) اشکال در برقراری راه هوایی :</a:t>
            </a:r>
          </a:p>
        </p:txBody>
      </p:sp>
    </p:spTree>
    <p:extLst>
      <p:ext uri="{BB962C8B-B14F-4D97-AF65-F5344CB8AC3E}">
        <p14:creationId xmlns:p14="http://schemas.microsoft.com/office/powerpoint/2010/main" val="4284583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387922" cy="3606085"/>
          </a:xfrm>
          <a:prstGeom prst="rect">
            <a:avLst/>
          </a:prstGeom>
        </p:spPr>
      </p:pic>
      <p:sp>
        <p:nvSpPr>
          <p:cNvPr id="6" name="Rectangle 5"/>
          <p:cNvSpPr/>
          <p:nvPr/>
        </p:nvSpPr>
        <p:spPr>
          <a:xfrm>
            <a:off x="6511332" y="0"/>
            <a:ext cx="5632640" cy="3333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1500" b="1" dirty="0">
                <a:solidFill>
                  <a:schemeClr val="tx1"/>
                </a:solidFill>
                <a:latin typeface="Shabnam" panose="020B0603030804020204" pitchFamily="34" charset="-78"/>
                <a:cs typeface="Shabnam" panose="020B0603030804020204" pitchFamily="34" charset="-78"/>
              </a:rPr>
              <a:t>بیهوشی</a:t>
            </a:r>
          </a:p>
        </p:txBody>
      </p:sp>
      <p:sp>
        <p:nvSpPr>
          <p:cNvPr id="2" name="Rectangle 1">
            <a:extLst>
              <a:ext uri="{FF2B5EF4-FFF2-40B4-BE49-F238E27FC236}">
                <a16:creationId xmlns:a16="http://schemas.microsoft.com/office/drawing/2014/main" id="{49E6E67F-EE96-C9B6-17D4-9D97154CDF28}"/>
              </a:ext>
            </a:extLst>
          </p:cNvPr>
          <p:cNvSpPr/>
          <p:nvPr/>
        </p:nvSpPr>
        <p:spPr>
          <a:xfrm>
            <a:off x="6387922" y="3681751"/>
            <a:ext cx="5804078" cy="3077766"/>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CA75DAB-F9D0-9D5A-5DFC-61E74C22579E}"/>
              </a:ext>
            </a:extLst>
          </p:cNvPr>
          <p:cNvSpPr txBox="1"/>
          <p:nvPr/>
        </p:nvSpPr>
        <p:spPr>
          <a:xfrm>
            <a:off x="0" y="3681752"/>
            <a:ext cx="6387922" cy="3077766"/>
          </a:xfrm>
          <a:prstGeom prst="rect">
            <a:avLst/>
          </a:prstGeom>
          <a:solidFill>
            <a:schemeClr val="accent1">
              <a:lumMod val="20000"/>
              <a:lumOff val="80000"/>
            </a:schemeClr>
          </a:solidFill>
          <a:ln>
            <a:noFill/>
          </a:ln>
        </p:spPr>
        <p:txBody>
          <a:bodyPr wrap="square">
            <a:spAutoFit/>
          </a:bodyPr>
          <a:lstStyle>
            <a:defPPr>
              <a:defRPr lang="fa-IR"/>
            </a:defPPr>
            <a:lvl1pPr algn="ctr">
              <a:lnSpc>
                <a:spcPct val="250000"/>
              </a:lnSpc>
              <a:defRPr sz="1600">
                <a:latin typeface="Vazir" panose="020B0603030804020204" pitchFamily="34" charset="-78"/>
                <a:cs typeface="Vazir" panose="020B0603030804020204" pitchFamily="34" charset="-78"/>
              </a:defRPr>
            </a:lvl1pPr>
          </a:lstStyle>
          <a:p>
            <a:r>
              <a:rPr lang="fa-IR" dirty="0"/>
              <a:t>بیهوشی یک درمان پزشکی است که بیمار را از احساس درد در حین عمل یا جراحی باز می‌دارد. داروهایی که برای جلوگیری از درد استفاده می‌شوند، بی‌حس‌کننده نامیده می‌شوند. انواع مختلف بیهوشی به روش‌های مختلف عمل می‌کنند. فردی که کار بی‌هوشی را انجام می‌دهد دکتر بیهوشی نام دارد که درد را قبل، حین و بعد از جراحی مدیریت می‌کند.</a:t>
            </a:r>
            <a:r>
              <a:rPr lang="en-US" dirty="0"/>
              <a:t> </a:t>
            </a:r>
          </a:p>
        </p:txBody>
      </p:sp>
      <p:sp>
        <p:nvSpPr>
          <p:cNvPr id="3" name="Rectangle 2">
            <a:extLst>
              <a:ext uri="{FF2B5EF4-FFF2-40B4-BE49-F238E27FC236}">
                <a16:creationId xmlns:a16="http://schemas.microsoft.com/office/drawing/2014/main" id="{436E4DE8-5270-BBED-3C0F-437404DF9DD5}"/>
              </a:ext>
            </a:extLst>
          </p:cNvPr>
          <p:cNvSpPr/>
          <p:nvPr/>
        </p:nvSpPr>
        <p:spPr>
          <a:xfrm>
            <a:off x="6295682" y="4061941"/>
            <a:ext cx="184479" cy="2317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9048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249382" y="907065"/>
            <a:ext cx="11717279" cy="1231106"/>
          </a:xfrm>
          <a:prstGeom prst="rect">
            <a:avLst/>
          </a:prstGeom>
          <a:solidFill>
            <a:srgbClr val="DEEBF7"/>
          </a:solidFill>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دلایــل مختلفــی بــرای عــدم موفقیــت در تعبیــه راه وریــدی در بیمــار وجــود دارد ماننــد چاقــی، ســو مصــرف مــواد مخــدر، شــیمی درمانــی، خــون گیــری متــداول، فشــارخون هــای بســیار پاییــن، بیمــاری هــای پوســتی و... .</a:t>
            </a:r>
          </a:p>
        </p:txBody>
      </p:sp>
      <p:sp>
        <p:nvSpPr>
          <p:cNvPr id="5" name="TextBox 4">
            <a:extLst>
              <a:ext uri="{FF2B5EF4-FFF2-40B4-BE49-F238E27FC236}">
                <a16:creationId xmlns:a16="http://schemas.microsoft.com/office/drawing/2014/main" id="{ABCDD965-09D0-795F-2EFC-566D1024DAD1}"/>
              </a:ext>
            </a:extLst>
          </p:cNvPr>
          <p:cNvSpPr txBox="1"/>
          <p:nvPr/>
        </p:nvSpPr>
        <p:spPr>
          <a:xfrm>
            <a:off x="3225053" y="197294"/>
            <a:ext cx="6096000"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6) مشکل در رگ گیری:</a:t>
            </a:r>
          </a:p>
        </p:txBody>
      </p:sp>
      <p:pic>
        <p:nvPicPr>
          <p:cNvPr id="6" name="Picture 5">
            <a:extLst>
              <a:ext uri="{FF2B5EF4-FFF2-40B4-BE49-F238E27FC236}">
                <a16:creationId xmlns:a16="http://schemas.microsoft.com/office/drawing/2014/main" id="{4A26EA6E-5D3D-1C60-7A29-8D063F564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382" y="2263167"/>
            <a:ext cx="6373091" cy="4269971"/>
          </a:xfrm>
          <a:prstGeom prst="rect">
            <a:avLst/>
          </a:prstGeom>
        </p:spPr>
      </p:pic>
      <p:pic>
        <p:nvPicPr>
          <p:cNvPr id="7" name="Picture 6">
            <a:extLst>
              <a:ext uri="{FF2B5EF4-FFF2-40B4-BE49-F238E27FC236}">
                <a16:creationId xmlns:a16="http://schemas.microsoft.com/office/drawing/2014/main" id="{0A4E03A5-8D4D-20DA-3D62-AAAB4D6E3817}"/>
              </a:ext>
            </a:extLst>
          </p:cNvPr>
          <p:cNvPicPr>
            <a:picLocks noChangeAspect="1"/>
          </p:cNvPicPr>
          <p:nvPr/>
        </p:nvPicPr>
        <p:blipFill rotWithShape="1">
          <a:blip r:embed="rId3">
            <a:extLst>
              <a:ext uri="{28A0092B-C50C-407E-A947-70E740481C1C}">
                <a14:useLocalDpi xmlns:a14="http://schemas.microsoft.com/office/drawing/2010/main" val="0"/>
              </a:ext>
            </a:extLst>
          </a:blip>
          <a:srcRect r="7829"/>
          <a:stretch/>
        </p:blipFill>
        <p:spPr>
          <a:xfrm>
            <a:off x="6704061" y="2263166"/>
            <a:ext cx="5262600" cy="4282209"/>
          </a:xfrm>
          <a:prstGeom prst="rect">
            <a:avLst/>
          </a:prstGeom>
          <a:ln>
            <a:solidFill>
              <a:schemeClr val="tx1"/>
            </a:solidFill>
          </a:ln>
        </p:spPr>
      </p:pic>
    </p:spTree>
    <p:extLst>
      <p:ext uri="{BB962C8B-B14F-4D97-AF65-F5344CB8AC3E}">
        <p14:creationId xmlns:p14="http://schemas.microsoft.com/office/powerpoint/2010/main" val="5050991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nip Single Corner Rectangle 4"/>
          <p:cNvSpPr/>
          <p:nvPr/>
        </p:nvSpPr>
        <p:spPr>
          <a:xfrm>
            <a:off x="6929516" y="1942556"/>
            <a:ext cx="4632509" cy="3693319"/>
          </a:xfrm>
          <a:prstGeom prst="snip1Rect">
            <a:avLst>
              <a:gd name="adj" fmla="val 0"/>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قلــب انســان دارای چهــار دریچــه اســت کــه مــی توانــد نرمــال ، بیــش از حــد شــل یــا بیــش از حــد تنــگ باشــد اگــر دریچــه ای بــه هــر نحــوی غیرطبیعــی باشــد مــی توانــد در عملکــرد قلــب اختــلال ایجــاد کنــد و ایــن اختــلال در بیهوشــی و مصــرف برخــی داروهــای هوشــبر مشــکل ســاز خواهــد شــد.</a:t>
            </a:r>
          </a:p>
        </p:txBody>
      </p:sp>
      <p:sp>
        <p:nvSpPr>
          <p:cNvPr id="6" name="TextBox 5">
            <a:extLst>
              <a:ext uri="{FF2B5EF4-FFF2-40B4-BE49-F238E27FC236}">
                <a16:creationId xmlns:a16="http://schemas.microsoft.com/office/drawing/2014/main" id="{FEE40F20-8E86-AC9D-BCA3-84E93E77B058}"/>
              </a:ext>
            </a:extLst>
          </p:cNvPr>
          <p:cNvSpPr txBox="1"/>
          <p:nvPr/>
        </p:nvSpPr>
        <p:spPr>
          <a:xfrm>
            <a:off x="3671454" y="318387"/>
            <a:ext cx="6096000"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7) اختلال دریچه های قلبی:</a:t>
            </a:r>
          </a:p>
        </p:txBody>
      </p:sp>
      <p:pic>
        <p:nvPicPr>
          <p:cNvPr id="9" name="Picture 8">
            <a:extLst>
              <a:ext uri="{FF2B5EF4-FFF2-40B4-BE49-F238E27FC236}">
                <a16:creationId xmlns:a16="http://schemas.microsoft.com/office/drawing/2014/main" id="{B5C8B3A3-CB85-2C11-DCE4-2DCB88C1A1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9987" y="1413161"/>
            <a:ext cx="3394363" cy="4752108"/>
          </a:xfrm>
          <a:prstGeom prst="rect">
            <a:avLst/>
          </a:prstGeom>
        </p:spPr>
      </p:pic>
    </p:spTree>
    <p:extLst>
      <p:ext uri="{BB962C8B-B14F-4D97-AF65-F5344CB8AC3E}">
        <p14:creationId xmlns:p14="http://schemas.microsoft.com/office/powerpoint/2010/main" val="3258538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8228" y="260527"/>
            <a:ext cx="7052066" cy="6407991"/>
          </a:xfrm>
          <a:prstGeom prst="snip2DiagRect">
            <a:avLst>
              <a:gd name="adj1" fmla="val 0"/>
              <a:gd name="adj2" fmla="val 0"/>
            </a:avLst>
          </a:prstGeom>
        </p:spPr>
      </p:pic>
      <p:sp>
        <p:nvSpPr>
          <p:cNvPr id="5" name="Snip Diagonal Corner Rectangle 4"/>
          <p:cNvSpPr/>
          <p:nvPr/>
        </p:nvSpPr>
        <p:spPr>
          <a:xfrm>
            <a:off x="1334722" y="2185898"/>
            <a:ext cx="5199529" cy="3693319"/>
          </a:xfrm>
          <a:prstGeom prst="snip2DiagRect">
            <a:avLst>
              <a:gd name="adj1" fmla="val 0"/>
              <a:gd name="adj2" fmla="val 0"/>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در برخــی بیمــاران و یــا جراحــی هــای خــاص احتمــال بــروز تهــوع و اســتفراغ بیشــتر اســت ماننــد خانــم هــا، افــراد جــوان، زنــان بــاردار، افــراد غیــر ســیگاری ، افــرادی که سابقه ماشین گرفتگی دارند.</a:t>
            </a:r>
          </a:p>
          <a:p>
            <a:pPr algn="just">
              <a:lnSpc>
                <a:spcPct val="250000"/>
              </a:lnSpc>
            </a:pPr>
            <a:r>
              <a:rPr lang="fa-IR" sz="1600" dirty="0">
                <a:latin typeface="Vazir" panose="020B0603030804020204" pitchFamily="34" charset="-78"/>
                <a:cs typeface="Vazir" panose="020B0603030804020204" pitchFamily="34" charset="-78"/>
              </a:rPr>
              <a:t>جراحی هــای شــکمی، جراحــی هــای ناحیــه تناســلی و ناحیــه ســرو گــردن و... </a:t>
            </a:r>
          </a:p>
        </p:txBody>
      </p:sp>
      <p:sp>
        <p:nvSpPr>
          <p:cNvPr id="6" name="TextBox 5">
            <a:extLst>
              <a:ext uri="{FF2B5EF4-FFF2-40B4-BE49-F238E27FC236}">
                <a16:creationId xmlns:a16="http://schemas.microsoft.com/office/drawing/2014/main" id="{09E72533-767D-9B15-F559-4B22A263ED41}"/>
              </a:ext>
            </a:extLst>
          </p:cNvPr>
          <p:cNvSpPr txBox="1"/>
          <p:nvPr/>
        </p:nvSpPr>
        <p:spPr>
          <a:xfrm>
            <a:off x="1334722" y="965261"/>
            <a:ext cx="5199529" cy="58477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fa-IR"/>
            </a:defPPr>
            <a:lvl1pPr algn="ctr">
              <a:defRPr sz="3200" b="1">
                <a:latin typeface="Shabnam" panose="020B0603030804020204" pitchFamily="34" charset="-78"/>
                <a:cs typeface="Shabnam" panose="020B0603030804020204" pitchFamily="34"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schemeClr val="tx1"/>
                </a:solidFill>
              </a:rPr>
              <a:t>8)سابقه تهوع و استفراغ: </a:t>
            </a:r>
          </a:p>
        </p:txBody>
      </p:sp>
    </p:spTree>
    <p:extLst>
      <p:ext uri="{BB962C8B-B14F-4D97-AF65-F5344CB8AC3E}">
        <p14:creationId xmlns:p14="http://schemas.microsoft.com/office/powerpoint/2010/main" val="2718472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10980"/>
          <a:stretch/>
        </p:blipFill>
        <p:spPr>
          <a:xfrm>
            <a:off x="164806" y="336177"/>
            <a:ext cx="6622513" cy="6197248"/>
          </a:xfrm>
          <a:prstGeom prst="rect">
            <a:avLst/>
          </a:prstGeom>
        </p:spPr>
      </p:pic>
      <p:sp>
        <p:nvSpPr>
          <p:cNvPr id="2" name="Rounded Rectangle 1"/>
          <p:cNvSpPr/>
          <p:nvPr/>
        </p:nvSpPr>
        <p:spPr>
          <a:xfrm>
            <a:off x="2231403" y="679100"/>
            <a:ext cx="6900023" cy="685999"/>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عوارض بیهوشی:</a:t>
            </a:r>
          </a:p>
        </p:txBody>
      </p:sp>
      <p:sp>
        <p:nvSpPr>
          <p:cNvPr id="3" name="Rectangle 2"/>
          <p:cNvSpPr/>
          <p:nvPr/>
        </p:nvSpPr>
        <p:spPr>
          <a:xfrm>
            <a:off x="5999018" y="1870028"/>
            <a:ext cx="5721927" cy="4308872"/>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عوارض بیهوشی بعد از استفاده از ماده بیهوشی ممکن است در بدن باقی بماند. اولین ماده بیهوشی اتر بود که کم کم در جراحی‌های مختلف مورد استفاده قرار گرفت. استفاده از بیهوشی باعث می‌شود که بیمار درد را در حین جراحی احساس نکند. امروزه استفاده از انواع مواد بیهوشی در جراحی‌های گوناگون نیاز به حضور دکتر متخصص بیهوشی دارد تا با توجه به شرایط بیمار در آن تعیین شود تا عوارض کمتری برای بیمار داشته باشد. </a:t>
            </a:r>
          </a:p>
        </p:txBody>
      </p:sp>
    </p:spTree>
    <p:extLst>
      <p:ext uri="{BB962C8B-B14F-4D97-AF65-F5344CB8AC3E}">
        <p14:creationId xmlns:p14="http://schemas.microsoft.com/office/powerpoint/2010/main" val="1947851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ounded Rectangle 6"/>
          <p:cNvSpPr/>
          <p:nvPr/>
        </p:nvSpPr>
        <p:spPr>
          <a:xfrm>
            <a:off x="3696821" y="223099"/>
            <a:ext cx="4798357" cy="737143"/>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عوارض بیهوشی عمومی :</a:t>
            </a:r>
          </a:p>
        </p:txBody>
      </p:sp>
      <p:sp>
        <p:nvSpPr>
          <p:cNvPr id="3" name="Rectangle 2">
            <a:extLst>
              <a:ext uri="{FF2B5EF4-FFF2-40B4-BE49-F238E27FC236}">
                <a16:creationId xmlns:a16="http://schemas.microsoft.com/office/drawing/2014/main" id="{D92065F7-F8B1-DA42-285C-060C07C2C40F}"/>
              </a:ext>
            </a:extLst>
          </p:cNvPr>
          <p:cNvSpPr/>
          <p:nvPr/>
        </p:nvSpPr>
        <p:spPr>
          <a:xfrm>
            <a:off x="374072" y="1302274"/>
            <a:ext cx="5721927" cy="4924425"/>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تهوع</a:t>
            </a:r>
          </a:p>
          <a:p>
            <a:pPr algn="just">
              <a:lnSpc>
                <a:spcPct val="250000"/>
              </a:lnSpc>
            </a:pPr>
            <a:r>
              <a:rPr lang="fa-IR" sz="1600" dirty="0">
                <a:latin typeface="Vazir" panose="020B0603030804020204" pitchFamily="34" charset="-78"/>
                <a:cs typeface="Vazir" panose="020B0603030804020204" pitchFamily="34" charset="-78"/>
              </a:rPr>
              <a:t>استفراغ</a:t>
            </a:r>
          </a:p>
          <a:p>
            <a:pPr algn="just">
              <a:lnSpc>
                <a:spcPct val="250000"/>
              </a:lnSpc>
            </a:pPr>
            <a:r>
              <a:rPr lang="fa-IR" sz="1600" dirty="0">
                <a:latin typeface="Vazir" panose="020B0603030804020204" pitchFamily="34" charset="-78"/>
                <a:cs typeface="Vazir" panose="020B0603030804020204" pitchFamily="34" charset="-78"/>
              </a:rPr>
              <a:t>گلو درد</a:t>
            </a:r>
          </a:p>
          <a:p>
            <a:pPr algn="just">
              <a:lnSpc>
                <a:spcPct val="250000"/>
              </a:lnSpc>
            </a:pPr>
            <a:r>
              <a:rPr lang="fa-IR" sz="1600" dirty="0">
                <a:latin typeface="Vazir" panose="020B0603030804020204" pitchFamily="34" charset="-78"/>
                <a:cs typeface="Vazir" panose="020B0603030804020204" pitchFamily="34" charset="-78"/>
              </a:rPr>
              <a:t>کوفتگی خفیف</a:t>
            </a:r>
          </a:p>
          <a:p>
            <a:pPr algn="just">
              <a:lnSpc>
                <a:spcPct val="250000"/>
              </a:lnSpc>
            </a:pPr>
            <a:r>
              <a:rPr lang="fa-IR" sz="1600" dirty="0">
                <a:latin typeface="Vazir" panose="020B0603030804020204" pitchFamily="34" charset="-78"/>
                <a:cs typeface="Vazir" panose="020B0603030804020204" pitchFamily="34" charset="-78"/>
              </a:rPr>
              <a:t>سردرگمی</a:t>
            </a:r>
          </a:p>
          <a:p>
            <a:pPr algn="just">
              <a:lnSpc>
                <a:spcPct val="250000"/>
              </a:lnSpc>
            </a:pPr>
            <a:r>
              <a:rPr lang="fa-IR" sz="1600" dirty="0">
                <a:latin typeface="Vazir" panose="020B0603030804020204" pitchFamily="34" charset="-78"/>
                <a:cs typeface="Vazir" panose="020B0603030804020204" pitchFamily="34" charset="-78"/>
              </a:rPr>
              <a:t>اختلال شناختی بعد از عمل</a:t>
            </a:r>
          </a:p>
          <a:p>
            <a:pPr algn="just">
              <a:lnSpc>
                <a:spcPct val="250000"/>
              </a:lnSpc>
            </a:pPr>
            <a:r>
              <a:rPr lang="fa-IR" sz="1600" dirty="0">
                <a:latin typeface="Vazir" panose="020B0603030804020204" pitchFamily="34" charset="-78"/>
                <a:cs typeface="Vazir" panose="020B0603030804020204" pitchFamily="34" charset="-78"/>
              </a:rPr>
              <a:t>هیپرترمی بدخیم</a:t>
            </a:r>
          </a:p>
          <a:p>
            <a:pPr algn="just">
              <a:lnSpc>
                <a:spcPct val="250000"/>
              </a:lnSpc>
            </a:pPr>
            <a:r>
              <a:rPr lang="fa-IR" sz="1600" dirty="0">
                <a:latin typeface="Vazir" panose="020B0603030804020204" pitchFamily="34" charset="-78"/>
                <a:cs typeface="Vazir" panose="020B0603030804020204" pitchFamily="34" charset="-78"/>
              </a:rPr>
              <a:t>مشکلات تنفسی در هنگام عمل یا بعد عمل لرزه</a:t>
            </a:r>
          </a:p>
        </p:txBody>
      </p:sp>
      <p:pic>
        <p:nvPicPr>
          <p:cNvPr id="8" name="Picture 7">
            <a:extLst>
              <a:ext uri="{FF2B5EF4-FFF2-40B4-BE49-F238E27FC236}">
                <a16:creationId xmlns:a16="http://schemas.microsoft.com/office/drawing/2014/main" id="{F6AD3557-8EB7-B9CC-5EA5-92A4D1386CD4}"/>
              </a:ext>
            </a:extLst>
          </p:cNvPr>
          <p:cNvPicPr>
            <a:picLocks noChangeAspect="1"/>
          </p:cNvPicPr>
          <p:nvPr/>
        </p:nvPicPr>
        <p:blipFill rotWithShape="1">
          <a:blip r:embed="rId2">
            <a:extLst>
              <a:ext uri="{28A0092B-C50C-407E-A947-70E740481C1C}">
                <a14:useLocalDpi xmlns:a14="http://schemas.microsoft.com/office/drawing/2010/main" val="0"/>
              </a:ext>
            </a:extLst>
          </a:blip>
          <a:srcRect l="28745"/>
          <a:stretch/>
        </p:blipFill>
        <p:spPr>
          <a:xfrm>
            <a:off x="6428509" y="1302273"/>
            <a:ext cx="5419469" cy="4924425"/>
          </a:xfrm>
          <a:prstGeom prst="rect">
            <a:avLst/>
          </a:prstGeom>
        </p:spPr>
      </p:pic>
    </p:spTree>
    <p:extLst>
      <p:ext uri="{BB962C8B-B14F-4D97-AF65-F5344CB8AC3E}">
        <p14:creationId xmlns:p14="http://schemas.microsoft.com/office/powerpoint/2010/main" val="287388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8824"/>
          <a:stretch/>
        </p:blipFill>
        <p:spPr>
          <a:xfrm>
            <a:off x="121024" y="200482"/>
            <a:ext cx="6468036" cy="6468035"/>
          </a:xfrm>
          <a:prstGeom prst="roundRect">
            <a:avLst>
              <a:gd name="adj" fmla="val 0"/>
            </a:avLst>
          </a:prstGeom>
        </p:spPr>
      </p:pic>
      <p:sp>
        <p:nvSpPr>
          <p:cNvPr id="5" name="Rounded Rectangle 1">
            <a:extLst>
              <a:ext uri="{FF2B5EF4-FFF2-40B4-BE49-F238E27FC236}">
                <a16:creationId xmlns:a16="http://schemas.microsoft.com/office/drawing/2014/main" id="{B25E826A-53E0-727E-D8BA-2FCB9EA674DD}"/>
              </a:ext>
            </a:extLst>
          </p:cNvPr>
          <p:cNvSpPr/>
          <p:nvPr/>
        </p:nvSpPr>
        <p:spPr>
          <a:xfrm>
            <a:off x="5250463" y="410761"/>
            <a:ext cx="6609027" cy="995082"/>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عوارض بیهوشی منطقه ای :</a:t>
            </a:r>
          </a:p>
        </p:txBody>
      </p:sp>
      <p:sp>
        <p:nvSpPr>
          <p:cNvPr id="6" name="Rounded Rectangle 2">
            <a:extLst>
              <a:ext uri="{FF2B5EF4-FFF2-40B4-BE49-F238E27FC236}">
                <a16:creationId xmlns:a16="http://schemas.microsoft.com/office/drawing/2014/main" id="{0B4B1A80-4820-2C04-2879-B921D6F083EA}"/>
              </a:ext>
            </a:extLst>
          </p:cNvPr>
          <p:cNvSpPr/>
          <p:nvPr/>
        </p:nvSpPr>
        <p:spPr>
          <a:xfrm>
            <a:off x="5250463" y="1616122"/>
            <a:ext cx="6609027" cy="4924425"/>
          </a:xfrm>
          <a:prstGeom prst="roundRect">
            <a:avLst>
              <a:gd name="adj" fmla="val 0"/>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واکنش آلرژیک </a:t>
            </a:r>
          </a:p>
          <a:p>
            <a:pPr algn="just">
              <a:lnSpc>
                <a:spcPct val="250000"/>
              </a:lnSpc>
            </a:pPr>
            <a:r>
              <a:rPr lang="fa-IR" sz="1600" dirty="0">
                <a:latin typeface="Vazir" panose="020B0603030804020204" pitchFamily="34" charset="-78"/>
                <a:cs typeface="Vazir" panose="020B0603030804020204" pitchFamily="34" charset="-78"/>
              </a:rPr>
              <a:t>خونریزی در اطراف ستون فقرات</a:t>
            </a:r>
          </a:p>
          <a:p>
            <a:pPr algn="just">
              <a:lnSpc>
                <a:spcPct val="250000"/>
              </a:lnSpc>
            </a:pPr>
            <a:r>
              <a:rPr lang="fa-IR" sz="1600" dirty="0">
                <a:latin typeface="Vazir" panose="020B0603030804020204" pitchFamily="34" charset="-78"/>
                <a:cs typeface="Vazir" panose="020B0603030804020204" pitchFamily="34" charset="-78"/>
              </a:rPr>
              <a:t>مشکل در ادرار کردن</a:t>
            </a:r>
          </a:p>
          <a:p>
            <a:pPr algn="just">
              <a:lnSpc>
                <a:spcPct val="250000"/>
              </a:lnSpc>
            </a:pPr>
            <a:r>
              <a:rPr lang="fa-IR" sz="1600" dirty="0">
                <a:latin typeface="Vazir" panose="020B0603030804020204" pitchFamily="34" charset="-78"/>
                <a:cs typeface="Vazir" panose="020B0603030804020204" pitchFamily="34" charset="-78"/>
              </a:rPr>
              <a:t>افت فشار خون</a:t>
            </a:r>
          </a:p>
          <a:p>
            <a:pPr algn="just">
              <a:lnSpc>
                <a:spcPct val="250000"/>
              </a:lnSpc>
            </a:pPr>
            <a:r>
              <a:rPr lang="fa-IR" sz="1600" dirty="0">
                <a:latin typeface="Vazir" panose="020B0603030804020204" pitchFamily="34" charset="-78"/>
                <a:cs typeface="Vazir" panose="020B0603030804020204" pitchFamily="34" charset="-78"/>
              </a:rPr>
              <a:t>عفونت در ستون فقرات</a:t>
            </a:r>
          </a:p>
          <a:p>
            <a:pPr algn="just">
              <a:lnSpc>
                <a:spcPct val="250000"/>
              </a:lnSpc>
            </a:pPr>
            <a:r>
              <a:rPr lang="fa-IR" sz="1600" dirty="0">
                <a:latin typeface="Vazir" panose="020B0603030804020204" pitchFamily="34" charset="-78"/>
                <a:cs typeface="Vazir" panose="020B0603030804020204" pitchFamily="34" charset="-78"/>
              </a:rPr>
              <a:t>آسیب عصبی</a:t>
            </a:r>
          </a:p>
          <a:p>
            <a:pPr algn="just">
              <a:lnSpc>
                <a:spcPct val="250000"/>
              </a:lnSpc>
            </a:pPr>
            <a:r>
              <a:rPr lang="fa-IR" sz="1600" dirty="0">
                <a:latin typeface="Vazir" panose="020B0603030804020204" pitchFamily="34" charset="-78"/>
                <a:cs typeface="Vazir" panose="020B0603030804020204" pitchFamily="34" charset="-78"/>
              </a:rPr>
              <a:t>تشنج</a:t>
            </a:r>
          </a:p>
          <a:p>
            <a:pPr algn="just">
              <a:lnSpc>
                <a:spcPct val="250000"/>
              </a:lnSpc>
            </a:pPr>
            <a:r>
              <a:rPr lang="fa-IR" sz="1600" dirty="0">
                <a:latin typeface="Vazir" panose="020B0603030804020204" pitchFamily="34" charset="-78"/>
                <a:cs typeface="Vazir" panose="020B0603030804020204" pitchFamily="34" charset="-78"/>
              </a:rPr>
              <a:t>سردرد شدید</a:t>
            </a:r>
          </a:p>
        </p:txBody>
      </p:sp>
    </p:spTree>
    <p:extLst>
      <p:ext uri="{BB962C8B-B14F-4D97-AF65-F5344CB8AC3E}">
        <p14:creationId xmlns:p14="http://schemas.microsoft.com/office/powerpoint/2010/main" val="1612845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AA59EA-0B20-08DE-2C63-6879A1855C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7" name="Rounded Rectangle 1">
            <a:extLst>
              <a:ext uri="{FF2B5EF4-FFF2-40B4-BE49-F238E27FC236}">
                <a16:creationId xmlns:a16="http://schemas.microsoft.com/office/drawing/2014/main" id="{5CBD7F75-5EA2-8F18-94F2-851BF14FCFD8}"/>
              </a:ext>
            </a:extLst>
          </p:cNvPr>
          <p:cNvSpPr/>
          <p:nvPr/>
        </p:nvSpPr>
        <p:spPr>
          <a:xfrm>
            <a:off x="284072" y="1033389"/>
            <a:ext cx="5247710" cy="995082"/>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عوارض بیهوشی موضعی :</a:t>
            </a:r>
          </a:p>
        </p:txBody>
      </p:sp>
      <p:sp>
        <p:nvSpPr>
          <p:cNvPr id="8" name="Rectangle 7">
            <a:extLst>
              <a:ext uri="{FF2B5EF4-FFF2-40B4-BE49-F238E27FC236}">
                <a16:creationId xmlns:a16="http://schemas.microsoft.com/office/drawing/2014/main" id="{5C7284B0-AE9F-4C8E-1DAD-0BE0A4355FFF}"/>
              </a:ext>
            </a:extLst>
          </p:cNvPr>
          <p:cNvSpPr/>
          <p:nvPr/>
        </p:nvSpPr>
        <p:spPr>
          <a:xfrm>
            <a:off x="284073" y="2291599"/>
            <a:ext cx="5247710" cy="3693319"/>
          </a:xfrm>
          <a:prstGeom prst="rect">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بی‌حسی موضعی در دندانپزشکی با بیهوشی معمولا برای بی‌حس کردن محلی که نیاز به بخیه دارد استفاده می‌شود. بی‌حسی موضوعی معمولا عوارضی در پی ندارد اما ممکن است بدن فردی به آن حساس باشد و در ضربان قلب، گردش خون و تنفس او مشکل پیش بیاید که در این گونه موارد به مراقبت‌های ویژه‌ای نیاز است.</a:t>
            </a:r>
          </a:p>
        </p:txBody>
      </p:sp>
    </p:spTree>
    <p:extLst>
      <p:ext uri="{BB962C8B-B14F-4D97-AF65-F5344CB8AC3E}">
        <p14:creationId xmlns:p14="http://schemas.microsoft.com/office/powerpoint/2010/main" val="1936722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546" y="1155595"/>
            <a:ext cx="11887200" cy="2462213"/>
          </a:xfrm>
          <a:prstGeom prst="rect">
            <a:avLst/>
          </a:prstGeom>
          <a:solidFill>
            <a:srgbClr val="DEEBF7"/>
          </a:solidFill>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یکی از عوارض داروی بیهوشی در دراز مدت، کاهش عملکرد کلیه است. این دارو باعث کاهش فشار خون و کاهش جریان خون به کلیه ها می شود که می تواند باعث کاهش عملکرد کلیه و افزایش خطر بروز عفونت های ادراری شود. همچنین، استفاده بلند مدت از بیهوشی می تواند باعث کاهش حافظه و تمرکز بیمار شود و باعث افزایش خطر بروز افسردگی و اضطراب شود. عوارض دیگری که ممکن است در نتیجه استفاده بلند مدت از بیهوشی رخ دهد، شامل افزایش خطر بروز عفونت های تنفسی، کاهش فعالیت قلبی و .. می باشد.</a:t>
            </a:r>
          </a:p>
        </p:txBody>
      </p:sp>
      <p:sp>
        <p:nvSpPr>
          <p:cNvPr id="7" name="Rectangle 6"/>
          <p:cNvSpPr/>
          <p:nvPr/>
        </p:nvSpPr>
        <p:spPr>
          <a:xfrm>
            <a:off x="3157817" y="162309"/>
            <a:ext cx="5876366" cy="793655"/>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عوارض بیهوشی در دراز مدت :</a:t>
            </a:r>
          </a:p>
        </p:txBody>
      </p:sp>
      <p:pic>
        <p:nvPicPr>
          <p:cNvPr id="2" name="Picture 1">
            <a:extLst>
              <a:ext uri="{FF2B5EF4-FFF2-40B4-BE49-F238E27FC236}">
                <a16:creationId xmlns:a16="http://schemas.microsoft.com/office/drawing/2014/main" id="{085C25CD-B410-BFDD-3A22-AC66588C638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745"/>
          <a:stretch/>
        </p:blipFill>
        <p:spPr>
          <a:xfrm>
            <a:off x="8642992" y="3932176"/>
            <a:ext cx="2799638" cy="2543904"/>
          </a:xfrm>
          <a:prstGeom prst="rect">
            <a:avLst/>
          </a:prstGeom>
        </p:spPr>
      </p:pic>
      <p:pic>
        <p:nvPicPr>
          <p:cNvPr id="8" name="Picture 7">
            <a:extLst>
              <a:ext uri="{FF2B5EF4-FFF2-40B4-BE49-F238E27FC236}">
                <a16:creationId xmlns:a16="http://schemas.microsoft.com/office/drawing/2014/main" id="{C5F0AB5D-D270-812F-E245-C33D3FD9A665}"/>
              </a:ext>
            </a:extLst>
          </p:cNvPr>
          <p:cNvPicPr>
            <a:picLocks noChangeAspect="1"/>
          </p:cNvPicPr>
          <p:nvPr/>
        </p:nvPicPr>
        <p:blipFill rotWithShape="1">
          <a:blip r:embed="rId3">
            <a:extLst>
              <a:ext uri="{28A0092B-C50C-407E-A947-70E740481C1C}">
                <a14:useLocalDpi xmlns:a14="http://schemas.microsoft.com/office/drawing/2010/main" val="0"/>
              </a:ext>
            </a:extLst>
          </a:blip>
          <a:srcRect b="8824"/>
          <a:stretch/>
        </p:blipFill>
        <p:spPr>
          <a:xfrm>
            <a:off x="5796939" y="3932176"/>
            <a:ext cx="2543904" cy="2543904"/>
          </a:xfrm>
          <a:prstGeom prst="roundRect">
            <a:avLst>
              <a:gd name="adj" fmla="val 0"/>
            </a:avLst>
          </a:prstGeom>
        </p:spPr>
      </p:pic>
      <p:pic>
        <p:nvPicPr>
          <p:cNvPr id="9" name="Picture 8">
            <a:extLst>
              <a:ext uri="{FF2B5EF4-FFF2-40B4-BE49-F238E27FC236}">
                <a16:creationId xmlns:a16="http://schemas.microsoft.com/office/drawing/2014/main" id="{E419E191-A7F0-F64F-6D76-86F5F4FC8A2F}"/>
              </a:ext>
            </a:extLst>
          </p:cNvPr>
          <p:cNvPicPr>
            <a:picLocks noChangeAspect="1"/>
          </p:cNvPicPr>
          <p:nvPr/>
        </p:nvPicPr>
        <p:blipFill rotWithShape="1">
          <a:blip r:embed="rId4">
            <a:extLst>
              <a:ext uri="{28A0092B-C50C-407E-A947-70E740481C1C}">
                <a14:useLocalDpi xmlns:a14="http://schemas.microsoft.com/office/drawing/2010/main" val="0"/>
              </a:ext>
            </a:extLst>
          </a:blip>
          <a:srcRect t="34836"/>
          <a:stretch/>
        </p:blipFill>
        <p:spPr>
          <a:xfrm>
            <a:off x="614937" y="3932176"/>
            <a:ext cx="4879853" cy="2543904"/>
          </a:xfrm>
          <a:prstGeom prst="rect">
            <a:avLst/>
          </a:prstGeom>
        </p:spPr>
      </p:pic>
    </p:spTree>
    <p:extLst>
      <p:ext uri="{BB962C8B-B14F-4D97-AF65-F5344CB8AC3E}">
        <p14:creationId xmlns:p14="http://schemas.microsoft.com/office/powerpoint/2010/main" val="1821547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3551285335"/>
              </p:ext>
            </p:extLst>
          </p:nvPr>
        </p:nvGraphicFramePr>
        <p:xfrm>
          <a:off x="385821" y="1662545"/>
          <a:ext cx="11420357" cy="38385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ounded Rectangle 11"/>
          <p:cNvSpPr/>
          <p:nvPr/>
        </p:nvSpPr>
        <p:spPr>
          <a:xfrm>
            <a:off x="3157817" y="235573"/>
            <a:ext cx="5876366" cy="760007"/>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تقسیم بندی بیهوش کننده ها:</a:t>
            </a:r>
          </a:p>
        </p:txBody>
      </p:sp>
    </p:spTree>
    <p:extLst>
      <p:ext uri="{BB962C8B-B14F-4D97-AF65-F5344CB8AC3E}">
        <p14:creationId xmlns:p14="http://schemas.microsoft.com/office/powerpoint/2010/main" val="3281794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ounded Rectangle 6"/>
          <p:cNvSpPr/>
          <p:nvPr/>
        </p:nvSpPr>
        <p:spPr>
          <a:xfrm>
            <a:off x="7730836" y="301132"/>
            <a:ext cx="3823855" cy="6117059"/>
          </a:xfrm>
          <a:prstGeom prst="roundRect">
            <a:avLst>
              <a:gd name="adj" fmla="val 0"/>
            </a:avLst>
          </a:prstGeom>
          <a:solidFill>
            <a:srgbClr val="DEEBF7"/>
          </a:solidFill>
        </p:spPr>
        <p:txBody>
          <a:bodyPr wrap="square">
            <a:spAutoFit/>
          </a:bodyPr>
          <a:lstStyle/>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پروکایین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تتراکائین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کوکائین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لیدوکائین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پریلوکائین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بوپیواکائین یا مارکائین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لووبوپیواکائین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روپیواکائین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مپیواکائین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سینچوکائین یا دیبوکائین</a:t>
            </a:r>
          </a:p>
          <a:p>
            <a:pPr marL="285750" indent="-285750" algn="just">
              <a:lnSpc>
                <a:spcPct val="200000"/>
              </a:lnSpc>
              <a:buFont typeface="Wingdings" panose="05000000000000000000" pitchFamily="2" charset="2"/>
              <a:buChar char="v"/>
            </a:pPr>
            <a:r>
              <a:rPr lang="fa-IR" dirty="0">
                <a:latin typeface="Vazir" panose="020B0603030804020204" pitchFamily="34" charset="-78"/>
                <a:cs typeface="Vazir" panose="020B0603030804020204" pitchFamily="34" charset="-78"/>
              </a:rPr>
              <a:t>اتیدوکائین</a:t>
            </a:r>
          </a:p>
        </p:txBody>
      </p:sp>
      <p:sp>
        <p:nvSpPr>
          <p:cNvPr id="9" name="Rounded Rectangle 8"/>
          <p:cNvSpPr/>
          <p:nvPr/>
        </p:nvSpPr>
        <p:spPr>
          <a:xfrm>
            <a:off x="1032572" y="301132"/>
            <a:ext cx="6508376" cy="876504"/>
          </a:xfrm>
          <a:prstGeom prst="roundRect">
            <a:avLst>
              <a:gd name="adj" fmla="val 0"/>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انواع بی حس کننده های موضعی :</a:t>
            </a:r>
          </a:p>
        </p:txBody>
      </p:sp>
      <p:sp>
        <p:nvSpPr>
          <p:cNvPr id="2" name="Rounded Rectangle 7">
            <a:extLst>
              <a:ext uri="{FF2B5EF4-FFF2-40B4-BE49-F238E27FC236}">
                <a16:creationId xmlns:a16="http://schemas.microsoft.com/office/drawing/2014/main" id="{0267475F-ED44-07A2-3526-0E9C06E7712A}"/>
              </a:ext>
            </a:extLst>
          </p:cNvPr>
          <p:cNvSpPr/>
          <p:nvPr/>
        </p:nvSpPr>
        <p:spPr>
          <a:xfrm>
            <a:off x="1032573" y="1407751"/>
            <a:ext cx="6508376" cy="2462213"/>
          </a:xfrm>
          <a:prstGeom prst="roundRect">
            <a:avLst>
              <a:gd name="adj" fmla="val 0"/>
            </a:avLst>
          </a:prstGeom>
          <a:solidFill>
            <a:srgbClr val="DEEBF7"/>
          </a:solidFill>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داروهای بی‌حس‌کننده موضعی موادی هستند که از انتقال تکانه‌های عصبی در اعصاب جلوگیری می‌کنند بدون این‌که هشیاری فرد تحت تأثیر قرار گیرد. داروهای بی‌حس‌کننده موضعی، خود به دو دسته آمیدی و استری تقسیم‌بندی می‌شوند.</a:t>
            </a:r>
          </a:p>
        </p:txBody>
      </p:sp>
      <p:pic>
        <p:nvPicPr>
          <p:cNvPr id="3" name="Picture 2">
            <a:extLst>
              <a:ext uri="{FF2B5EF4-FFF2-40B4-BE49-F238E27FC236}">
                <a16:creationId xmlns:a16="http://schemas.microsoft.com/office/drawing/2014/main" id="{ECB7FAFD-44C7-50A4-173B-65FB89F178B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745"/>
          <a:stretch/>
        </p:blipFill>
        <p:spPr>
          <a:xfrm>
            <a:off x="4741310" y="3987595"/>
            <a:ext cx="2799638" cy="2430596"/>
          </a:xfrm>
          <a:prstGeom prst="rect">
            <a:avLst/>
          </a:prstGeom>
        </p:spPr>
      </p:pic>
      <p:pic>
        <p:nvPicPr>
          <p:cNvPr id="4" name="Picture 3">
            <a:extLst>
              <a:ext uri="{FF2B5EF4-FFF2-40B4-BE49-F238E27FC236}">
                <a16:creationId xmlns:a16="http://schemas.microsoft.com/office/drawing/2014/main" id="{53862592-19EA-011C-400F-92974CACF9D5}"/>
              </a:ext>
            </a:extLst>
          </p:cNvPr>
          <p:cNvPicPr>
            <a:picLocks noChangeAspect="1"/>
          </p:cNvPicPr>
          <p:nvPr/>
        </p:nvPicPr>
        <p:blipFill rotWithShape="1">
          <a:blip r:embed="rId3">
            <a:extLst>
              <a:ext uri="{28A0092B-C50C-407E-A947-70E740481C1C}">
                <a14:useLocalDpi xmlns:a14="http://schemas.microsoft.com/office/drawing/2010/main" val="0"/>
              </a:ext>
            </a:extLst>
          </a:blip>
          <a:srcRect b="31913"/>
          <a:stretch/>
        </p:blipFill>
        <p:spPr>
          <a:xfrm>
            <a:off x="1032572" y="3987595"/>
            <a:ext cx="3406589" cy="2430596"/>
          </a:xfrm>
          <a:prstGeom prst="roundRect">
            <a:avLst>
              <a:gd name="adj" fmla="val 0"/>
            </a:avLst>
          </a:prstGeom>
        </p:spPr>
      </p:pic>
    </p:spTree>
    <p:extLst>
      <p:ext uri="{BB962C8B-B14F-4D97-AF65-F5344CB8AC3E}">
        <p14:creationId xmlns:p14="http://schemas.microsoft.com/office/powerpoint/2010/main" val="924396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558344"/>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7200" b="1" dirty="0">
                <a:solidFill>
                  <a:schemeClr val="tx1"/>
                </a:solidFill>
                <a:latin typeface="Shabnam" panose="020B0603030804020204" pitchFamily="34" charset="-78"/>
                <a:cs typeface="Shabnam" panose="020B0603030804020204" pitchFamily="34" charset="-78"/>
              </a:rPr>
              <a:t>بیهوشی</a:t>
            </a:r>
            <a:r>
              <a:rPr lang="fa-IR" sz="2400" b="1" dirty="0">
                <a:solidFill>
                  <a:schemeClr val="tx2">
                    <a:lumMod val="50000"/>
                  </a:schemeClr>
                </a:solidFill>
                <a:cs typeface="B Titr" panose="00000700000000000000" pitchFamily="2" charset="-78"/>
              </a:rPr>
              <a:t> </a:t>
            </a:r>
            <a:r>
              <a:rPr lang="fa-IR" sz="7200" b="1" dirty="0">
                <a:solidFill>
                  <a:schemeClr val="tx1"/>
                </a:solidFill>
                <a:latin typeface="Shabnam" panose="020B0603030804020204" pitchFamily="34" charset="-78"/>
                <a:cs typeface="Shabnam" panose="020B0603030804020204" pitchFamily="34" charset="-78"/>
              </a:rPr>
              <a:t>چیست؟</a:t>
            </a:r>
          </a:p>
        </p:txBody>
      </p:sp>
      <p:sp>
        <p:nvSpPr>
          <p:cNvPr id="7" name="Rectangle 6">
            <a:extLst>
              <a:ext uri="{FF2B5EF4-FFF2-40B4-BE49-F238E27FC236}">
                <a16:creationId xmlns:a16="http://schemas.microsoft.com/office/drawing/2014/main" id="{BEDADA65-56B6-A40A-79CE-1661B854A84F}"/>
              </a:ext>
            </a:extLst>
          </p:cNvPr>
          <p:cNvSpPr/>
          <p:nvPr/>
        </p:nvSpPr>
        <p:spPr>
          <a:xfrm>
            <a:off x="5237702" y="1753930"/>
            <a:ext cx="6856325" cy="4924425"/>
          </a:xfrm>
          <a:prstGeom prst="rect">
            <a:avLst/>
          </a:prstGeom>
          <a:solidFill>
            <a:schemeClr val="accent1">
              <a:lumMod val="20000"/>
              <a:lumOff val="80000"/>
            </a:schemeClr>
          </a:solidFill>
          <a:ln>
            <a:noFill/>
          </a:ln>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بــه زبــان ســاده بیهوشــی فقــدان حــس مــی باشــد و در ایــن حالــت فــرد بــه صــورت ارادی و غیــر ارادی کنترلــی بــر روی قســمتی یــا تمــام بــدن و محیــط فیزیکــی اطــراف خــود نــدارد. ایــن رونــد موجــب تضعیــف یــا ســرکوب برگشــت پذیــر دســتگاه عصبــی مرکــزی شــده کــه در نهایــت باعــث از بیــن رفتــن احســاس و واکنــش  بــه محــرک هــای بیرونــی می گــردد . بیهوشــی بــه طــور موقــت می توانــد موجــب بــی دردی و فلــج موضعــی نیــز شــود. یــک بیهوشــی ایــده آل بایــد تحریــکات و درد ناشــی از جراحــی را کنتــرل کنــد و در عیــن حــال بــا مدیریــت فیزیولــوژی بــدن شــما از عــوارض و آســیب هــای احتمالــی جلوگیــری نمایــد. </a:t>
            </a:r>
          </a:p>
        </p:txBody>
      </p:sp>
      <p:pic>
        <p:nvPicPr>
          <p:cNvPr id="3" name="Picture 2">
            <a:extLst>
              <a:ext uri="{FF2B5EF4-FFF2-40B4-BE49-F238E27FC236}">
                <a16:creationId xmlns:a16="http://schemas.microsoft.com/office/drawing/2014/main" id="{78976E8B-769A-1820-9716-794B970D63B1}"/>
              </a:ext>
            </a:extLst>
          </p:cNvPr>
          <p:cNvPicPr>
            <a:picLocks noChangeAspect="1"/>
          </p:cNvPicPr>
          <p:nvPr/>
        </p:nvPicPr>
        <p:blipFill rotWithShape="1">
          <a:blip r:embed="rId2">
            <a:extLst>
              <a:ext uri="{28A0092B-C50C-407E-A947-70E740481C1C}">
                <a14:useLocalDpi xmlns:a14="http://schemas.microsoft.com/office/drawing/2010/main" val="0"/>
              </a:ext>
            </a:extLst>
          </a:blip>
          <a:srcRect l="30005"/>
          <a:stretch/>
        </p:blipFill>
        <p:spPr>
          <a:xfrm>
            <a:off x="97972" y="1858488"/>
            <a:ext cx="5068129" cy="4806012"/>
          </a:xfrm>
          <a:prstGeom prst="rect">
            <a:avLst/>
          </a:prstGeom>
        </p:spPr>
      </p:pic>
    </p:spTree>
    <p:extLst>
      <p:ext uri="{BB962C8B-B14F-4D97-AF65-F5344CB8AC3E}">
        <p14:creationId xmlns:p14="http://schemas.microsoft.com/office/powerpoint/2010/main" val="211915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6481482" y="1703364"/>
            <a:ext cx="5378823" cy="4989828"/>
          </a:xfrm>
          <a:prstGeom prst="rect">
            <a:avLst/>
          </a:prstGeom>
          <a:solidFill>
            <a:srgbClr val="DEEBF7"/>
          </a:solidFill>
        </p:spPr>
        <p:txBody>
          <a:bodyPr wrap="square">
            <a:spAutoFit/>
          </a:bodyPr>
          <a:lstStyle/>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دسفلوران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بی‌حس‌کننده موضعی انفلوران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هالوتان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ایزوفلوران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متوکسی فلوران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دی نیتروژن مونوکسید</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سووفلوران</a:t>
            </a: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زنون</a:t>
            </a:r>
          </a:p>
        </p:txBody>
      </p:sp>
      <p:sp>
        <p:nvSpPr>
          <p:cNvPr id="3" name="Rectangle 2"/>
          <p:cNvSpPr/>
          <p:nvPr/>
        </p:nvSpPr>
        <p:spPr>
          <a:xfrm>
            <a:off x="3783513" y="1685504"/>
            <a:ext cx="1796607" cy="4143442"/>
          </a:xfrm>
          <a:prstGeom prst="rect">
            <a:avLst/>
          </a:prstGeom>
          <a:solidFill>
            <a:srgbClr val="DEEBF7"/>
          </a:solidFill>
        </p:spPr>
        <p:txBody>
          <a:bodyPr wrap="square">
            <a:spAutoFit/>
          </a:bodyPr>
          <a:lstStyle/>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بابیتورات‌ها</a:t>
            </a:r>
          </a:p>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آموباربیتال</a:t>
            </a:r>
          </a:p>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متوهگزیتال</a:t>
            </a:r>
          </a:p>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تیامیلال</a:t>
            </a:r>
          </a:p>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تیوپنتال سدیم</a:t>
            </a:r>
          </a:p>
          <a:p>
            <a:pPr marL="285750" indent="-285750" algn="just">
              <a:lnSpc>
                <a:spcPct val="250000"/>
              </a:lnSpc>
              <a:buFont typeface="Wingdings" panose="05000000000000000000" pitchFamily="2" charset="2"/>
              <a:buChar char="v"/>
            </a:pPr>
            <a:r>
              <a:rPr lang="fa-IR" dirty="0">
                <a:latin typeface="Vazir" panose="020B0603030804020204" pitchFamily="34" charset="-78"/>
                <a:cs typeface="Vazir" panose="020B0603030804020204" pitchFamily="34" charset="-78"/>
              </a:rPr>
              <a:t>بنزودیازپین‌ها</a:t>
            </a:r>
          </a:p>
        </p:txBody>
      </p:sp>
      <p:sp>
        <p:nvSpPr>
          <p:cNvPr id="4" name="Rectangle 3"/>
          <p:cNvSpPr/>
          <p:nvPr/>
        </p:nvSpPr>
        <p:spPr>
          <a:xfrm>
            <a:off x="6481482" y="322729"/>
            <a:ext cx="5378823" cy="1143000"/>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داروهای بیهوشی استنشاقی:</a:t>
            </a:r>
          </a:p>
        </p:txBody>
      </p:sp>
      <p:sp>
        <p:nvSpPr>
          <p:cNvPr id="5" name="Rectangle 4"/>
          <p:cNvSpPr/>
          <p:nvPr/>
        </p:nvSpPr>
        <p:spPr>
          <a:xfrm>
            <a:off x="201706" y="322729"/>
            <a:ext cx="5392270" cy="1143000"/>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داروهای تزریقی:</a:t>
            </a:r>
          </a:p>
        </p:txBody>
      </p:sp>
      <p:sp>
        <p:nvSpPr>
          <p:cNvPr id="7" name="TextBox 6">
            <a:extLst>
              <a:ext uri="{FF2B5EF4-FFF2-40B4-BE49-F238E27FC236}">
                <a16:creationId xmlns:a16="http://schemas.microsoft.com/office/drawing/2014/main" id="{74A3C51D-2B92-5B80-19A3-9F84E712851C}"/>
              </a:ext>
            </a:extLst>
          </p:cNvPr>
          <p:cNvSpPr txBox="1"/>
          <p:nvPr/>
        </p:nvSpPr>
        <p:spPr>
          <a:xfrm>
            <a:off x="1856509" y="1685504"/>
            <a:ext cx="1796607" cy="4143442"/>
          </a:xfrm>
          <a:prstGeom prst="rect">
            <a:avLst/>
          </a:prstGeom>
          <a:solidFill>
            <a:srgbClr val="DEEBF7"/>
          </a:solidFill>
        </p:spPr>
        <p:txBody>
          <a:bodyPr wrap="square">
            <a:spAutoFit/>
          </a:bodyPr>
          <a:lstStyle>
            <a:defPPr>
              <a:defRPr lang="fa-IR"/>
            </a:defPPr>
            <a:lvl1pPr algn="just">
              <a:lnSpc>
                <a:spcPct val="250000"/>
              </a:lnSpc>
              <a:defRPr sz="1600">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sz="1800" dirty="0"/>
              <a:t>دیازپام</a:t>
            </a:r>
          </a:p>
          <a:p>
            <a:pPr marL="285750" indent="-285750">
              <a:buFont typeface="Wingdings" panose="05000000000000000000" pitchFamily="2" charset="2"/>
              <a:buChar char="v"/>
            </a:pPr>
            <a:r>
              <a:rPr lang="fa-IR" sz="1800" dirty="0"/>
              <a:t>لورازپام</a:t>
            </a:r>
          </a:p>
          <a:p>
            <a:pPr marL="285750" indent="-285750">
              <a:buFont typeface="Wingdings" panose="05000000000000000000" pitchFamily="2" charset="2"/>
              <a:buChar char="v"/>
            </a:pPr>
            <a:r>
              <a:rPr lang="fa-IR" sz="1800" dirty="0"/>
              <a:t>میدازولام</a:t>
            </a:r>
          </a:p>
          <a:p>
            <a:pPr marL="285750" indent="-285750">
              <a:buFont typeface="Wingdings" panose="05000000000000000000" pitchFamily="2" charset="2"/>
              <a:buChar char="v"/>
            </a:pPr>
            <a:r>
              <a:rPr lang="fa-IR" sz="1800" dirty="0"/>
              <a:t>اتومیدیت</a:t>
            </a:r>
          </a:p>
          <a:p>
            <a:pPr marL="285750" indent="-285750">
              <a:buFont typeface="Wingdings" panose="05000000000000000000" pitchFamily="2" charset="2"/>
              <a:buChar char="v"/>
            </a:pPr>
            <a:r>
              <a:rPr lang="fa-IR" sz="1800" dirty="0"/>
              <a:t>کتامین</a:t>
            </a:r>
          </a:p>
          <a:p>
            <a:pPr marL="285750" indent="-285750">
              <a:buFont typeface="Wingdings" panose="05000000000000000000" pitchFamily="2" charset="2"/>
              <a:buChar char="v"/>
            </a:pPr>
            <a:r>
              <a:rPr lang="fa-IR" sz="1800" dirty="0"/>
              <a:t>پروپوفول</a:t>
            </a:r>
          </a:p>
        </p:txBody>
      </p:sp>
    </p:spTree>
    <p:extLst>
      <p:ext uri="{BB962C8B-B14F-4D97-AF65-F5344CB8AC3E}">
        <p14:creationId xmlns:p14="http://schemas.microsoft.com/office/powerpoint/2010/main" val="1084427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3CB9088-335C-744A-7558-24A9A257C0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7" name="Rectangle 6"/>
          <p:cNvSpPr/>
          <p:nvPr/>
        </p:nvSpPr>
        <p:spPr>
          <a:xfrm>
            <a:off x="374073" y="2153444"/>
            <a:ext cx="4488873" cy="3631763"/>
          </a:xfrm>
          <a:prstGeom prst="rect">
            <a:avLst/>
          </a:prstGeom>
          <a:solidFill>
            <a:srgbClr val="DEEBF7"/>
          </a:solidFill>
        </p:spPr>
        <p:txBody>
          <a:bodyPr wrap="square">
            <a:spAutoFit/>
          </a:bodyPr>
          <a:lstStyle/>
          <a:p>
            <a:pPr algn="l">
              <a:lnSpc>
                <a:spcPct val="300000"/>
              </a:lnSpc>
            </a:pPr>
            <a:r>
              <a:rPr lang="fa-IR" sz="2000" b="1" dirty="0">
                <a:latin typeface="Vazir" panose="020B0603030804020204" pitchFamily="34" charset="-78"/>
                <a:cs typeface="Vazir" panose="020B0603030804020204" pitchFamily="34" charset="-78"/>
              </a:rPr>
              <a:t> </a:t>
            </a:r>
            <a:r>
              <a:rPr lang="en-US" sz="2000" b="1" dirty="0">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rPr>
              <a:t>https://civilica.com/doc/1145563</a:t>
            </a:r>
            <a:endParaRPr lang="fa-IR" sz="2000" b="1" dirty="0">
              <a:latin typeface="Vazir" panose="020B0603030804020204" pitchFamily="34" charset="-78"/>
              <a:cs typeface="Vazir" panose="020B0603030804020204" pitchFamily="34" charset="-78"/>
            </a:endParaRPr>
          </a:p>
          <a:p>
            <a:pPr algn="l">
              <a:lnSpc>
                <a:spcPct val="300000"/>
              </a:lnSpc>
            </a:pPr>
            <a:r>
              <a:rPr lang="en-US" sz="2000" b="1" dirty="0">
                <a:latin typeface="Vazir" panose="020B0603030804020204" pitchFamily="34" charset="-78"/>
                <a:cs typeface="Vazir" panose="020B0603030804020204" pitchFamily="34" charset="-78"/>
                <a:hlinkClick r:id="rId4">
                  <a:extLst>
                    <a:ext uri="{A12FA001-AC4F-418D-AE19-62706E023703}">
                      <ahyp:hlinkClr xmlns:ahyp="http://schemas.microsoft.com/office/drawing/2018/hyperlinkcolor" val="tx"/>
                    </a:ext>
                  </a:extLst>
                </a:hlinkClick>
              </a:rPr>
              <a:t>https://www.mehravidclinic.com/</a:t>
            </a:r>
            <a:endParaRPr lang="fa-IR" sz="2000" b="1" dirty="0">
              <a:latin typeface="Vazir" panose="020B0603030804020204" pitchFamily="34" charset="-78"/>
              <a:cs typeface="Vazir" panose="020B0603030804020204" pitchFamily="34" charset="-78"/>
            </a:endParaRPr>
          </a:p>
          <a:p>
            <a:pPr algn="l">
              <a:lnSpc>
                <a:spcPct val="300000"/>
              </a:lnSpc>
            </a:pPr>
            <a:r>
              <a:rPr lang="en-US" sz="2000" b="1" dirty="0">
                <a:latin typeface="Vazir" panose="020B0603030804020204" pitchFamily="34" charset="-78"/>
                <a:cs typeface="Vazir" panose="020B0603030804020204" pitchFamily="34" charset="-78"/>
                <a:hlinkClick r:id="rId5">
                  <a:extLst>
                    <a:ext uri="{A12FA001-AC4F-418D-AE19-62706E023703}">
                      <ahyp:hlinkClr xmlns:ahyp="http://schemas.microsoft.com/office/drawing/2018/hyperlinkcolor" val="tx"/>
                    </a:ext>
                  </a:extLst>
                </a:hlinkClick>
              </a:rPr>
              <a:t>https://www.darmankade.com/</a:t>
            </a:r>
            <a:endParaRPr lang="fa-IR" sz="2000" b="1" dirty="0">
              <a:latin typeface="Vazir" panose="020B0603030804020204" pitchFamily="34" charset="-78"/>
              <a:cs typeface="Vazir" panose="020B0603030804020204" pitchFamily="34" charset="-78"/>
            </a:endParaRPr>
          </a:p>
          <a:p>
            <a:pPr algn="l">
              <a:lnSpc>
                <a:spcPct val="300000"/>
              </a:lnSpc>
            </a:pPr>
            <a:r>
              <a:rPr lang="en-US" sz="2000" b="1" dirty="0">
                <a:latin typeface="Vazir" panose="020B0603030804020204" pitchFamily="34" charset="-78"/>
                <a:cs typeface="Vazir" panose="020B0603030804020204" pitchFamily="34" charset="-78"/>
                <a:hlinkClick r:id="rId6">
                  <a:extLst>
                    <a:ext uri="{A12FA001-AC4F-418D-AE19-62706E023703}">
                      <ahyp:hlinkClr xmlns:ahyp="http://schemas.microsoft.com/office/drawing/2018/hyperlinkcolor" val="tx"/>
                    </a:ext>
                  </a:extLst>
                </a:hlinkClick>
              </a:rPr>
              <a:t>https://doctoreto.com/</a:t>
            </a:r>
            <a:endParaRPr lang="fa-IR" sz="2000" b="1"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1FE71BF0-0C60-2136-1AD9-BA2A7D42B9D2}"/>
              </a:ext>
            </a:extLst>
          </p:cNvPr>
          <p:cNvSpPr/>
          <p:nvPr/>
        </p:nvSpPr>
        <p:spPr>
          <a:xfrm>
            <a:off x="374073" y="1084727"/>
            <a:ext cx="4488873" cy="827198"/>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منابع پاورپوینت</a:t>
            </a:r>
          </a:p>
        </p:txBody>
      </p:sp>
    </p:spTree>
    <p:extLst>
      <p:ext uri="{BB962C8B-B14F-4D97-AF65-F5344CB8AC3E}">
        <p14:creationId xmlns:p14="http://schemas.microsoft.com/office/powerpoint/2010/main" val="459140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558344"/>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7200" b="1" dirty="0">
                <a:solidFill>
                  <a:schemeClr val="tx1"/>
                </a:solidFill>
                <a:latin typeface="Shabnam" panose="020B0603030804020204" pitchFamily="34" charset="-78"/>
                <a:cs typeface="Shabnam" panose="020B0603030804020204" pitchFamily="34" charset="-78"/>
              </a:rPr>
              <a:t>انواع بیهوشی :</a:t>
            </a:r>
          </a:p>
        </p:txBody>
      </p:sp>
      <p:sp>
        <p:nvSpPr>
          <p:cNvPr id="4" name="Rectangle 3"/>
          <p:cNvSpPr/>
          <p:nvPr/>
        </p:nvSpPr>
        <p:spPr>
          <a:xfrm>
            <a:off x="257814" y="2674055"/>
            <a:ext cx="4957893" cy="3693319"/>
          </a:xfrm>
          <a:prstGeom prst="rect">
            <a:avLst/>
          </a:prstGeom>
          <a:solidFill>
            <a:schemeClr val="accent1">
              <a:lumMod val="20000"/>
              <a:lumOff val="80000"/>
            </a:schemeClr>
          </a:solidFill>
          <a:ln>
            <a:solidFill>
              <a:schemeClr val="tx1"/>
            </a:solidFill>
          </a:ln>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شــناخته شــده تریــن و عمیــق تریــن نــوع بیهوشــی مــی باشــد کــه در آن پــس از ایــن کــه بــه خــواب مــی رویــد، بــه تحریــکات بیرونــی پاســخ نــداده و بــرای حفــظ تنفــس موثــر شــما از لولــه تنفســی اســتفاده می شــود. در تمــام ایــن مــدت تنفــس، علایــم حیاتــی و همچنیــن عمــق بیهوشــی شــما توســط تیــم بیهوشــی کنتــرل و پایــش مــیگردد.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3263" y="1650488"/>
            <a:ext cx="6465153" cy="5000683"/>
          </a:xfrm>
          <a:prstGeom prst="rect">
            <a:avLst/>
          </a:prstGeom>
        </p:spPr>
      </p:pic>
      <p:sp>
        <p:nvSpPr>
          <p:cNvPr id="8" name="Rectangle 7"/>
          <p:cNvSpPr/>
          <p:nvPr/>
        </p:nvSpPr>
        <p:spPr>
          <a:xfrm>
            <a:off x="257814" y="1862058"/>
            <a:ext cx="4957893" cy="705462"/>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1) بیهوشی عمومی :</a:t>
            </a:r>
          </a:p>
        </p:txBody>
      </p:sp>
    </p:spTree>
    <p:extLst>
      <p:ext uri="{BB962C8B-B14F-4D97-AF65-F5344CB8AC3E}">
        <p14:creationId xmlns:p14="http://schemas.microsoft.com/office/powerpoint/2010/main" val="1625209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ounded Rectangle 6"/>
          <p:cNvSpPr/>
          <p:nvPr/>
        </p:nvSpPr>
        <p:spPr>
          <a:xfrm>
            <a:off x="4987798" y="869878"/>
            <a:ext cx="6992718" cy="987979"/>
          </a:xfrm>
          <a:prstGeom prst="roundRect">
            <a:avLst>
              <a:gd name="adj" fmla="val 29749"/>
            </a:avLst>
          </a:prstGeom>
          <a:solidFill>
            <a:srgbClr val="66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Low"/>
            <a:r>
              <a:rPr lang="fa-IR" sz="3200" b="1" dirty="0">
                <a:solidFill>
                  <a:schemeClr val="tx1"/>
                </a:solidFill>
                <a:latin typeface="Shabnam" panose="020B0603030804020204" pitchFamily="34" charset="-78"/>
                <a:cs typeface="Shabnam" panose="020B0603030804020204" pitchFamily="34" charset="-78"/>
              </a:rPr>
              <a:t>سه هدف بیهوشی عمومی:</a:t>
            </a:r>
          </a:p>
        </p:txBody>
      </p:sp>
      <p:sp>
        <p:nvSpPr>
          <p:cNvPr id="8" name="Rounded Rectangle 7"/>
          <p:cNvSpPr/>
          <p:nvPr/>
        </p:nvSpPr>
        <p:spPr>
          <a:xfrm>
            <a:off x="5858960" y="3435393"/>
            <a:ext cx="6026834" cy="2007394"/>
          </a:xfrm>
          <a:prstGeom prst="roundRect">
            <a:avLst>
              <a:gd name="adj" fmla="val 14148"/>
            </a:avLst>
          </a:prstGeom>
          <a:solidFill>
            <a:srgbClr val="DEEBF7"/>
          </a:solidFill>
          <a:ln>
            <a:solidFill>
              <a:schemeClr val="tx1"/>
            </a:solidFill>
          </a:ln>
        </p:spPr>
        <p:txBody>
          <a:bodyPr wrap="square">
            <a:spAutoFit/>
          </a:bodyPr>
          <a:lstStyle/>
          <a:p>
            <a:pPr marL="285750" indent="-285750" algn="just">
              <a:lnSpc>
                <a:spcPct val="250000"/>
              </a:lnSpc>
              <a:buFont typeface="Wingdings" panose="05000000000000000000" pitchFamily="2" charset="2"/>
              <a:buChar char="v"/>
            </a:pPr>
            <a:r>
              <a:rPr lang="fa-IR" sz="1600" b="1" dirty="0">
                <a:solidFill>
                  <a:schemeClr val="tx1"/>
                </a:solidFill>
                <a:highlight>
                  <a:srgbClr val="99FFCC"/>
                </a:highlight>
                <a:latin typeface="Vazir" panose="020B0603030804020204" pitchFamily="34" charset="-78"/>
                <a:cs typeface="Vazir" panose="020B0603030804020204" pitchFamily="34" charset="-78"/>
              </a:rPr>
              <a:t>عدم هوشیاری و به یاد نیاوردن آنچه اتفاق می افتد</a:t>
            </a:r>
          </a:p>
          <a:p>
            <a:pPr marL="285750" indent="-285750" algn="just">
              <a:lnSpc>
                <a:spcPct val="250000"/>
              </a:lnSpc>
              <a:buFont typeface="Wingdings" panose="05000000000000000000" pitchFamily="2" charset="2"/>
              <a:buChar char="v"/>
            </a:pPr>
            <a:r>
              <a:rPr lang="fa-IR" sz="1600" b="1" dirty="0">
                <a:solidFill>
                  <a:schemeClr val="tx1"/>
                </a:solidFill>
                <a:highlight>
                  <a:srgbClr val="99FFCC"/>
                </a:highlight>
                <a:latin typeface="Vazir" panose="020B0603030804020204" pitchFamily="34" charset="-78"/>
                <a:cs typeface="Vazir" panose="020B0603030804020204" pitchFamily="34" charset="-78"/>
              </a:rPr>
              <a:t>از بین بردن درد و استرس ناشی از جراحی</a:t>
            </a:r>
          </a:p>
          <a:p>
            <a:pPr marL="285750" indent="-285750" algn="just">
              <a:lnSpc>
                <a:spcPct val="250000"/>
              </a:lnSpc>
              <a:buFont typeface="Wingdings" panose="05000000000000000000" pitchFamily="2" charset="2"/>
              <a:buChar char="v"/>
            </a:pPr>
            <a:r>
              <a:rPr lang="fa-IR" sz="1600" b="1" dirty="0">
                <a:solidFill>
                  <a:schemeClr val="tx1"/>
                </a:solidFill>
                <a:highlight>
                  <a:srgbClr val="99FFCC"/>
                </a:highlight>
                <a:latin typeface="Vazir" panose="020B0603030804020204" pitchFamily="34" charset="-78"/>
                <a:cs typeface="Vazir" panose="020B0603030804020204" pitchFamily="34" charset="-78"/>
              </a:rPr>
              <a:t>فلج کامل اندام و شل شدن عضلات بدن</a:t>
            </a:r>
          </a:p>
        </p:txBody>
      </p:sp>
      <p:pic>
        <p:nvPicPr>
          <p:cNvPr id="9" name="Picture 8"/>
          <p:cNvPicPr>
            <a:picLocks noChangeAspect="1"/>
          </p:cNvPicPr>
          <p:nvPr/>
        </p:nvPicPr>
        <p:blipFill>
          <a:blip r:embed="rId2"/>
          <a:stretch>
            <a:fillRect/>
          </a:stretch>
        </p:blipFill>
        <p:spPr>
          <a:xfrm>
            <a:off x="0" y="0"/>
            <a:ext cx="6992718" cy="6870787"/>
          </a:xfrm>
          <a:prstGeom prst="rect">
            <a:avLst/>
          </a:prstGeom>
        </p:spPr>
      </p:pic>
    </p:spTree>
    <p:extLst>
      <p:ext uri="{BB962C8B-B14F-4D97-AF65-F5344CB8AC3E}">
        <p14:creationId xmlns:p14="http://schemas.microsoft.com/office/powerpoint/2010/main" val="892772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lowchart: Process 6"/>
          <p:cNvSpPr/>
          <p:nvPr/>
        </p:nvSpPr>
        <p:spPr>
          <a:xfrm>
            <a:off x="6372006" y="946854"/>
            <a:ext cx="5265175" cy="999510"/>
          </a:xfrm>
          <a:prstGeom prst="flowChartProcess">
            <a:avLst/>
          </a:prstGeom>
          <a:solidFill>
            <a:srgbClr val="66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2) بی حسی ناحیه ای :</a:t>
            </a:r>
          </a:p>
        </p:txBody>
      </p:sp>
      <p:pic>
        <p:nvPicPr>
          <p:cNvPr id="8" name="Picture 7"/>
          <p:cNvPicPr>
            <a:picLocks noChangeAspect="1"/>
          </p:cNvPicPr>
          <p:nvPr/>
        </p:nvPicPr>
        <p:blipFill rotWithShape="1">
          <a:blip r:embed="rId2"/>
          <a:srcRect l="7881" r="11157"/>
          <a:stretch/>
        </p:blipFill>
        <p:spPr>
          <a:xfrm>
            <a:off x="554819" y="946854"/>
            <a:ext cx="5464629" cy="5008277"/>
          </a:xfrm>
          <a:prstGeom prst="rect">
            <a:avLst/>
          </a:prstGeom>
          <a:ln>
            <a:solidFill>
              <a:schemeClr val="tx1"/>
            </a:solidFill>
          </a:ln>
        </p:spPr>
      </p:pic>
      <p:sp>
        <p:nvSpPr>
          <p:cNvPr id="3" name="Rectangle 2">
            <a:extLst>
              <a:ext uri="{FF2B5EF4-FFF2-40B4-BE49-F238E27FC236}">
                <a16:creationId xmlns:a16="http://schemas.microsoft.com/office/drawing/2014/main" id="{9C3FC4E5-C6E8-D9BE-9D8B-EAB4ABF63B2B}"/>
              </a:ext>
            </a:extLst>
          </p:cNvPr>
          <p:cNvSpPr/>
          <p:nvPr/>
        </p:nvSpPr>
        <p:spPr>
          <a:xfrm>
            <a:off x="6372006" y="2261812"/>
            <a:ext cx="5265175" cy="3693319"/>
          </a:xfrm>
          <a:prstGeom prst="rect">
            <a:avLst/>
          </a:prstGeom>
          <a:solidFill>
            <a:schemeClr val="accent1">
              <a:lumMod val="20000"/>
              <a:lumOff val="80000"/>
            </a:schemeClr>
          </a:solidFill>
          <a:ln>
            <a:solidFill>
              <a:schemeClr val="tx1"/>
            </a:solidFill>
          </a:ln>
        </p:spPr>
        <p:txBody>
          <a:bodyPr wrap="square">
            <a:spAutoFit/>
          </a:bodyPr>
          <a:lstStyle/>
          <a:p>
            <a:pPr algn="ctr">
              <a:lnSpc>
                <a:spcPct val="250000"/>
              </a:lnSpc>
            </a:pPr>
            <a:r>
              <a:rPr lang="fa-IR" sz="1600" dirty="0">
                <a:solidFill>
                  <a:schemeClr val="tx1"/>
                </a:solidFill>
                <a:latin typeface="Vazir" panose="020B0603030804020204" pitchFamily="34" charset="-78"/>
                <a:cs typeface="Vazir" panose="020B0603030804020204" pitchFamily="34" charset="-78"/>
              </a:rPr>
              <a:t>ایــن روش اســتفاده از یــک بــی حــس کننــده موضعــی بــرای بــی حــس شــدن گروهــی از اعصــاب یــک ناحیــه از بــدن می باشــد. زمانــی کــه داروی بــی حــس کننــده بــه اطــراف عصــب تزریــق مــی شــود در اصطــلاح بــه آن بــلاک عصبــی می گوینــد کــه بــه دو نــوع بلــوک اعصــاب محیطــی و بلــوک اعصــاب مرکــزی تقســیم می شــود. </a:t>
            </a:r>
          </a:p>
        </p:txBody>
      </p:sp>
    </p:spTree>
    <p:extLst>
      <p:ext uri="{BB962C8B-B14F-4D97-AF65-F5344CB8AC3E}">
        <p14:creationId xmlns:p14="http://schemas.microsoft.com/office/powerpoint/2010/main" val="899320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lowchart: Process 1"/>
          <p:cNvSpPr/>
          <p:nvPr/>
        </p:nvSpPr>
        <p:spPr>
          <a:xfrm>
            <a:off x="6463659" y="3824393"/>
            <a:ext cx="5235676" cy="2462213"/>
          </a:xfrm>
          <a:prstGeom prst="flowChartProcess">
            <a:avLst/>
          </a:prstGeom>
          <a:solidFill>
            <a:srgbClr val="DEEBF7"/>
          </a:solidFill>
        </p:spPr>
        <p:txBody>
          <a:bodyPr wrap="square">
            <a:spAutoFit/>
          </a:bodyPr>
          <a:lstStyle/>
          <a:p>
            <a:pPr algn="just">
              <a:lnSpc>
                <a:spcPct val="250000"/>
              </a:lnSpc>
            </a:pPr>
            <a:r>
              <a:rPr lang="fa-IR" sz="1600" dirty="0">
                <a:solidFill>
                  <a:schemeClr val="tx1"/>
                </a:solidFill>
                <a:latin typeface="Vazir" panose="020B0603030804020204" pitchFamily="34" charset="-78"/>
                <a:cs typeface="Vazir" panose="020B0603030804020204" pitchFamily="34" charset="-78"/>
              </a:rPr>
              <a:t>در بلــوک اعصــاب محیطــی داروی بــی حــس کننــده در اطــراف عصبــی کــه حــس آن قســمت از بــدن را تامیــن می کنــد تزریــق مــی شــود کــه باعــث توقــف انتقــال پیــام هــای عصبــی در طــول آن اعصــاب شــده و بــی حســی رخ مــی دهــد. </a:t>
            </a:r>
          </a:p>
        </p:txBody>
      </p:sp>
      <p:sp>
        <p:nvSpPr>
          <p:cNvPr id="3" name="Flowchart: Process 2"/>
          <p:cNvSpPr/>
          <p:nvPr/>
        </p:nvSpPr>
        <p:spPr>
          <a:xfrm>
            <a:off x="470897" y="3824393"/>
            <a:ext cx="5112773" cy="2462213"/>
          </a:xfrm>
          <a:prstGeom prst="flowChartProcess">
            <a:avLst/>
          </a:prstGeom>
          <a:solidFill>
            <a:srgbClr val="DEEBF7"/>
          </a:solidFill>
        </p:spPr>
        <p:txBody>
          <a:bodyPr wrap="square">
            <a:spAutoFit/>
          </a:bodyPr>
          <a:lstStyle/>
          <a:p>
            <a:pPr algn="just">
              <a:lnSpc>
                <a:spcPct val="250000"/>
              </a:lnSpc>
            </a:pPr>
            <a:r>
              <a:rPr lang="fa-IR" sz="1600" dirty="0">
                <a:solidFill>
                  <a:schemeClr val="tx1"/>
                </a:solidFill>
                <a:latin typeface="Vazir" panose="020B0603030804020204" pitchFamily="34" charset="-78"/>
                <a:cs typeface="Vazir" panose="020B0603030804020204" pitchFamily="34" charset="-78"/>
              </a:rPr>
              <a:t>در بلــوک اعصــاب مرکــزی مــاده بــی حــس کننــده در اطــراف طنــاب نخاعــی تزریــق  بــرای ایجــاد بی حســی و انجــام جراحــی در نواحــی شــکم، لگــن و ً مــی شــود و معمــولا انــدام تحتانــی از آن اســتفاده مــی گــردد.</a:t>
            </a:r>
          </a:p>
        </p:txBody>
      </p:sp>
      <p:pic>
        <p:nvPicPr>
          <p:cNvPr id="5" name="Picture 4">
            <a:extLst>
              <a:ext uri="{FF2B5EF4-FFF2-40B4-BE49-F238E27FC236}">
                <a16:creationId xmlns:a16="http://schemas.microsoft.com/office/drawing/2014/main" id="{887B4E1E-0142-D00B-B66D-1EB2CEC28643}"/>
              </a:ext>
            </a:extLst>
          </p:cNvPr>
          <p:cNvPicPr>
            <a:picLocks noChangeAspect="1"/>
          </p:cNvPicPr>
          <p:nvPr/>
        </p:nvPicPr>
        <p:blipFill rotWithShape="1">
          <a:blip r:embed="rId2">
            <a:extLst>
              <a:ext uri="{28A0092B-C50C-407E-A947-70E740481C1C}">
                <a14:useLocalDpi xmlns:a14="http://schemas.microsoft.com/office/drawing/2010/main" val="0"/>
              </a:ext>
            </a:extLst>
          </a:blip>
          <a:srcRect b="9668"/>
          <a:stretch/>
        </p:blipFill>
        <p:spPr>
          <a:xfrm>
            <a:off x="6463659" y="671400"/>
            <a:ext cx="5235676" cy="3152993"/>
          </a:xfrm>
          <a:prstGeom prst="rect">
            <a:avLst/>
          </a:prstGeom>
        </p:spPr>
      </p:pic>
      <p:pic>
        <p:nvPicPr>
          <p:cNvPr id="7" name="Picture 6">
            <a:extLst>
              <a:ext uri="{FF2B5EF4-FFF2-40B4-BE49-F238E27FC236}">
                <a16:creationId xmlns:a16="http://schemas.microsoft.com/office/drawing/2014/main" id="{0C1685EB-80C9-DEFC-B1B3-A497FDA30465}"/>
              </a:ext>
            </a:extLst>
          </p:cNvPr>
          <p:cNvPicPr>
            <a:picLocks noChangeAspect="1"/>
          </p:cNvPicPr>
          <p:nvPr/>
        </p:nvPicPr>
        <p:blipFill rotWithShape="1">
          <a:blip r:embed="rId3">
            <a:extLst>
              <a:ext uri="{28A0092B-C50C-407E-A947-70E740481C1C}">
                <a14:useLocalDpi xmlns:a14="http://schemas.microsoft.com/office/drawing/2010/main" val="0"/>
              </a:ext>
            </a:extLst>
          </a:blip>
          <a:srcRect b="7165"/>
          <a:stretch/>
        </p:blipFill>
        <p:spPr>
          <a:xfrm>
            <a:off x="489155" y="671400"/>
            <a:ext cx="5094515" cy="3152993"/>
          </a:xfrm>
          <a:prstGeom prst="rect">
            <a:avLst/>
          </a:prstGeom>
        </p:spPr>
      </p:pic>
    </p:spTree>
    <p:extLst>
      <p:ext uri="{BB962C8B-B14F-4D97-AF65-F5344CB8AC3E}">
        <p14:creationId xmlns:p14="http://schemas.microsoft.com/office/powerpoint/2010/main" val="1340179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lowchart: Process 4"/>
          <p:cNvSpPr/>
          <p:nvPr/>
        </p:nvSpPr>
        <p:spPr>
          <a:xfrm>
            <a:off x="290848" y="947670"/>
            <a:ext cx="11610304" cy="2462213"/>
          </a:xfrm>
          <a:prstGeom prst="flowChartProcess">
            <a:avLst/>
          </a:prstGeom>
          <a:solidFill>
            <a:schemeClr val="accent1">
              <a:lumMod val="20000"/>
              <a:lumOff val="80000"/>
            </a:schemeClr>
          </a:solidFill>
          <a:ln>
            <a:solidFill>
              <a:schemeClr val="tx1"/>
            </a:solidFill>
          </a:ln>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در ایــن روش از داروهــای بــی حــس کننــده موضعــی مثــل لیدوکاییــن جهــت بــی حس کــردن یــک قســمت کوچــک از بــدن اســتفاده مــی شــود. اگرچــه ممکــن اســت دیگــر حــس هــای محیطــی نیــز تحــت تاثیــر قــرار بگیرنــد امــا هــدف اصلــی از ایــن کار از بیــن بــردن حــس درد در آن محــل اســت. از ایــن روش در مطــب هــا و دندانپزشــکی هــا و یــا جراحــی هــای ســرپایی جزیــی اســتفاده مــی شــود. ایــن روش بیهوشــی ایمــن اســت و عــوارض آن بســیار نــادر و مختصــر مــی باشــد مثــل خــون مردگــی و کبــودی پوســت، ســرگیجه و خــواب آلودگــی.</a:t>
            </a:r>
          </a:p>
        </p:txBody>
      </p:sp>
      <p:sp>
        <p:nvSpPr>
          <p:cNvPr id="6" name="Flowchart: Process 5"/>
          <p:cNvSpPr/>
          <p:nvPr/>
        </p:nvSpPr>
        <p:spPr>
          <a:xfrm>
            <a:off x="3977425" y="88926"/>
            <a:ext cx="4237150" cy="695459"/>
          </a:xfrm>
          <a:prstGeom prst="flowChartProcess">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3) بی حسی موضعی :</a:t>
            </a:r>
          </a:p>
        </p:txBody>
      </p:sp>
      <p:pic>
        <p:nvPicPr>
          <p:cNvPr id="7" name="Picture 6">
            <a:extLst>
              <a:ext uri="{FF2B5EF4-FFF2-40B4-BE49-F238E27FC236}">
                <a16:creationId xmlns:a16="http://schemas.microsoft.com/office/drawing/2014/main" id="{B91CE3E5-0F87-9D6B-67E8-D6B2CC1F783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
          <a:stretch/>
        </p:blipFill>
        <p:spPr>
          <a:xfrm>
            <a:off x="290848" y="3656299"/>
            <a:ext cx="11610304" cy="3195906"/>
          </a:xfrm>
          <a:prstGeom prst="rect">
            <a:avLst/>
          </a:prstGeom>
        </p:spPr>
      </p:pic>
    </p:spTree>
    <p:extLst>
      <p:ext uri="{BB962C8B-B14F-4D97-AF65-F5344CB8AC3E}">
        <p14:creationId xmlns:p14="http://schemas.microsoft.com/office/powerpoint/2010/main" val="999904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ounded Rectangle 2"/>
          <p:cNvSpPr/>
          <p:nvPr/>
        </p:nvSpPr>
        <p:spPr>
          <a:xfrm>
            <a:off x="6096000" y="1510254"/>
            <a:ext cx="5261435" cy="1221209"/>
          </a:xfrm>
          <a:prstGeom prst="round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a:solidFill>
                  <a:schemeClr val="tx1"/>
                </a:solidFill>
                <a:latin typeface="Shabnam" panose="020B0603030804020204" pitchFamily="34" charset="-78"/>
                <a:cs typeface="Shabnam" panose="020B0603030804020204" pitchFamily="34" charset="-78"/>
              </a:rPr>
              <a:t>4) آرام بخشی آگاهانه :</a:t>
            </a:r>
          </a:p>
        </p:txBody>
      </p:sp>
      <p:sp>
        <p:nvSpPr>
          <p:cNvPr id="5" name="Rounded Rectangle 4"/>
          <p:cNvSpPr/>
          <p:nvPr/>
        </p:nvSpPr>
        <p:spPr>
          <a:xfrm>
            <a:off x="553910" y="288937"/>
            <a:ext cx="6091707" cy="3940935"/>
          </a:xfrm>
          <a:prstGeom prst="roundRect">
            <a:avLst/>
          </a:prstGeom>
          <a:blipFill dpi="0" rotWithShape="1">
            <a:blip r:embed="rId2"/>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ounded Rectangle 5"/>
          <p:cNvSpPr/>
          <p:nvPr/>
        </p:nvSpPr>
        <p:spPr>
          <a:xfrm>
            <a:off x="2714149" y="3749703"/>
            <a:ext cx="8141111" cy="2043113"/>
          </a:xfrm>
          <a:prstGeom prst="roundRect">
            <a:avLst>
              <a:gd name="adj" fmla="val 14633"/>
            </a:avLst>
          </a:prstGeom>
          <a:solidFill>
            <a:srgbClr val="DEEBF7"/>
          </a:solidFill>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در ایــن روش از داروهــای آرام بخــش ماننــد میــدازولام بــه گونــه ای اســتفاده مــی شــود کــه شــما در عیــن آرام بخشــی بــه تحریــکات اطــراف نیــز پاســخ دهیــد، البتــه پاســخ دادن بــه معنــای بــه خاطــر ســپردن و تحمــل درد نیســت</a:t>
            </a:r>
          </a:p>
        </p:txBody>
      </p:sp>
    </p:spTree>
    <p:extLst>
      <p:ext uri="{BB962C8B-B14F-4D97-AF65-F5344CB8AC3E}">
        <p14:creationId xmlns:p14="http://schemas.microsoft.com/office/powerpoint/2010/main" val="28553806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TotalTime>
  <Words>1995</Words>
  <Application>Microsoft Office PowerPoint</Application>
  <PresentationFormat>Widescreen</PresentationFormat>
  <Paragraphs>125</Paragraphs>
  <Slides>31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48</cp:revision>
  <dcterms:created xsi:type="dcterms:W3CDTF">2024-07-10T15:22:55Z</dcterms:created>
  <dcterms:modified xsi:type="dcterms:W3CDTF">2024-07-11T15:45:21Z</dcterms:modified>
</cp:coreProperties>
</file>