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2" r:id="rId3"/>
    <p:sldId id="256" r:id="rId4"/>
    <p:sldId id="257" r:id="rId5"/>
    <p:sldId id="258" r:id="rId6"/>
    <p:sldId id="269" r:id="rId7"/>
    <p:sldId id="270" r:id="rId8"/>
    <p:sldId id="271" r:id="rId9"/>
    <p:sldId id="264" r:id="rId10"/>
    <p:sldId id="281" r:id="rId11"/>
    <p:sldId id="259" r:id="rId12"/>
    <p:sldId id="276" r:id="rId13"/>
    <p:sldId id="277" r:id="rId14"/>
    <p:sldId id="260" r:id="rId15"/>
    <p:sldId id="265" r:id="rId16"/>
    <p:sldId id="266" r:id="rId17"/>
    <p:sldId id="267" r:id="rId18"/>
    <p:sldId id="268" r:id="rId19"/>
    <p:sldId id="261" r:id="rId20"/>
    <p:sldId id="262" r:id="rId21"/>
    <p:sldId id="272" r:id="rId22"/>
    <p:sldId id="273" r:id="rId23"/>
    <p:sldId id="274" r:id="rId24"/>
    <p:sldId id="275" r:id="rId25"/>
    <p:sldId id="278" r:id="rId26"/>
    <p:sldId id="279" r:id="rId27"/>
    <p:sldId id="280" r:id="rId28"/>
    <p:sldId id="263" r:id="rId29"/>
    <p:sldId id="28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ounded Rectangle 9">
            <a:extLst>
              <a:ext uri="{FF2B5EF4-FFF2-40B4-BE49-F238E27FC236}">
                <a16:creationId xmlns:a16="http://schemas.microsoft.com/office/drawing/2014/main" id="{B6D346D3-B210-164C-6EA2-7FF41F536C25}"/>
              </a:ext>
            </a:extLst>
          </p:cNvPr>
          <p:cNvSpPr/>
          <p:nvPr userDrawn="1"/>
        </p:nvSpPr>
        <p:spPr>
          <a:xfrm>
            <a:off x="5628443" y="359799"/>
            <a:ext cx="6275771" cy="66582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2FDDF44-BED2-0AA5-BD93-57D04C1D8B13}"/>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backgroundRemoval t="0" b="100000" l="0" r="99875">
                        <a14:foregroundMark x1="90500" y1="55000" x2="90500" y2="55000"/>
                        <a14:foregroundMark x1="78125" y1="62656" x2="78125" y2="62656"/>
                        <a14:foregroundMark x1="79250" y1="62344" x2="79250" y2="62344"/>
                        <a14:foregroundMark x1="87375" y1="63750" x2="87375" y2="63750"/>
                        <a14:foregroundMark x1="88750" y1="63281" x2="88750" y2="63281"/>
                        <a14:foregroundMark x1="91375" y1="63906" x2="91375" y2="63906"/>
                        <a14:foregroundMark x1="90875" y1="65469" x2="90875" y2="65469"/>
                        <a14:foregroundMark x1="97875" y1="47344" x2="97875" y2="47344"/>
                        <a14:foregroundMark x1="97625" y1="49219" x2="91375" y2="63594"/>
                        <a14:foregroundMark x1="82125" y1="47188" x2="97375" y2="47188"/>
                        <a14:backgroundMark x1="66375" y1="22031" x2="66375" y2="22031"/>
                        <a14:backgroundMark x1="61875" y1="21875" x2="62250" y2="21875"/>
                        <a14:backgroundMark x1="60750" y1="22500" x2="60500" y2="20000"/>
                        <a14:backgroundMark x1="54375" y1="29688" x2="74500" y2="25156"/>
                        <a14:backgroundMark x1="85250" y1="44844" x2="85250" y2="44844"/>
                        <a14:backgroundMark x1="84875" y1="39375" x2="83375" y2="44375"/>
                        <a14:backgroundMark x1="84500" y1="40000" x2="84500" y2="40000"/>
                        <a14:backgroundMark x1="84375" y1="39531" x2="82250" y2="45938"/>
                      </a14:backgroundRemoval>
                    </a14:imgEffect>
                    <a14:imgEffect>
                      <a14:sharpenSoften amount="25000"/>
                    </a14:imgEffect>
                  </a14:imgLayer>
                </a14:imgProps>
              </a:ext>
            </a:extLst>
          </a:blip>
          <a:srcRect l="2680" t="22233" r="-2680" b="147"/>
          <a:stretch/>
        </p:blipFill>
        <p:spPr>
          <a:xfrm>
            <a:off x="10619393" y="49842"/>
            <a:ext cx="1572607" cy="976543"/>
          </a:xfrm>
          <a:prstGeom prst="rect">
            <a:avLst/>
          </a:prstGeom>
        </p:spPr>
      </p:pic>
    </p:spTree>
    <p:extLst>
      <p:ext uri="{BB962C8B-B14F-4D97-AF65-F5344CB8AC3E}">
        <p14:creationId xmlns:p14="http://schemas.microsoft.com/office/powerpoint/2010/main" val="2446141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633FDD5-555A-447C-2104-974E83CDA29C}"/>
              </a:ext>
            </a:extLst>
          </p:cNvPr>
          <p:cNvSpPr/>
          <p:nvPr userDrawn="1"/>
        </p:nvSpPr>
        <p:spPr>
          <a:xfrm>
            <a:off x="3950677" y="0"/>
            <a:ext cx="8241323" cy="1570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3">
            <a:extLst>
              <a:ext uri="{FF2B5EF4-FFF2-40B4-BE49-F238E27FC236}">
                <a16:creationId xmlns:a16="http://schemas.microsoft.com/office/drawing/2014/main" id="{B7491FF7-9F3A-EC4F-EF45-1E18DFEA09F3}"/>
              </a:ext>
            </a:extLst>
          </p:cNvPr>
          <p:cNvSpPr>
            <a:spLocks noGrp="1"/>
          </p:cNvSpPr>
          <p:nvPr>
            <p:ph type="pic" sz="quarter" idx="10"/>
          </p:nvPr>
        </p:nvSpPr>
        <p:spPr>
          <a:xfrm>
            <a:off x="5347529" y="660399"/>
            <a:ext cx="6235932" cy="5549901"/>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a:noFill/>
        </p:spPr>
        <p:txBody>
          <a:bodyPr wrap="square">
            <a:noAutofit/>
          </a:bodyPr>
          <a:lstStyle/>
          <a:p>
            <a:endParaRPr lang="en-US"/>
          </a:p>
        </p:txBody>
      </p:sp>
    </p:spTree>
    <p:extLst>
      <p:ext uri="{BB962C8B-B14F-4D97-AF65-F5344CB8AC3E}">
        <p14:creationId xmlns:p14="http://schemas.microsoft.com/office/powerpoint/2010/main" val="285164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3943298"/>
      </p:ext>
    </p:extLst>
  </p:cSld>
  <p:clrMap bg1="lt1" tx1="dk1" bg2="lt2" tx2="dk2" accent1="accent1" accent2="accent2" accent3="accent3" accent4="accent4" accent5="accent5" accent6="accent6" hlink="hlink" folHlink="folHlink"/>
  <p:sldLayoutIdLst>
    <p:sldLayoutId id="2147483655" r:id="rId1"/>
    <p:sldLayoutId id="2147483660"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png"/><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hyperlink" Target="https://connectfixing.com/" TargetMode="External"/><Relationship Id="rId2" Type="http://schemas.openxmlformats.org/officeDocument/2006/relationships/hyperlink" Target="https://tikvaniroo.com/" TargetMode="External"/><Relationship Id="rId1" Type="http://schemas.openxmlformats.org/officeDocument/2006/relationships/slideLayout" Target="../slideLayouts/slideLayout1.xml"/><Relationship Id="rId5" Type="http://schemas.openxmlformats.org/officeDocument/2006/relationships/hyperlink" Target="https://www.famcocorp.com/" TargetMode="External"/><Relationship Id="rId4" Type="http://schemas.openxmlformats.org/officeDocument/2006/relationships/hyperlink" Target="https://namnak.com/"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9">
            <a:extLst>
              <a:ext uri="{FF2B5EF4-FFF2-40B4-BE49-F238E27FC236}">
                <a16:creationId xmlns:a16="http://schemas.microsoft.com/office/drawing/2014/main" id="{F4361CCA-CA27-7DCA-EF57-CB85E23260C3}"/>
              </a:ext>
            </a:extLst>
          </p:cNvPr>
          <p:cNvSpPr/>
          <p:nvPr/>
        </p:nvSpPr>
        <p:spPr>
          <a:xfrm>
            <a:off x="849297" y="2032657"/>
            <a:ext cx="10493406" cy="2792686"/>
          </a:xfrm>
          <a:prstGeom prst="roundRect">
            <a:avLst>
              <a:gd name="adj" fmla="val 11899"/>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A695C56-2BFA-0BD9-D702-E5D0DE6D1B3E}"/>
              </a:ext>
            </a:extLst>
          </p:cNvPr>
          <p:cNvPicPr>
            <a:picLocks noChangeAspect="1"/>
          </p:cNvPicPr>
          <p:nvPr/>
        </p:nvPicPr>
        <p:blipFill rotWithShape="1">
          <a:blip r:embed="rId2">
            <a:extLst>
              <a:ext uri="{28A0092B-C50C-407E-A947-70E740481C1C}">
                <a14:useLocalDpi xmlns:a14="http://schemas.microsoft.com/office/drawing/2010/main"/>
              </a:ext>
            </a:extLst>
          </a:blip>
          <a:srcRect l="24869" t="22087" r="28765" b="33199"/>
          <a:stretch/>
        </p:blipFill>
        <p:spPr>
          <a:xfrm>
            <a:off x="3232727" y="852830"/>
            <a:ext cx="5726546" cy="5152339"/>
          </a:xfrm>
          <a:prstGeom prst="rect">
            <a:avLst/>
          </a:prstGeom>
        </p:spPr>
      </p:pic>
    </p:spTree>
    <p:extLst>
      <p:ext uri="{BB962C8B-B14F-4D97-AF65-F5344CB8AC3E}">
        <p14:creationId xmlns:p14="http://schemas.microsoft.com/office/powerpoint/2010/main" val="2169060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79363" y="518890"/>
            <a:ext cx="4933638"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پنل خورشیدی چگونه کار می‌کند؟</a:t>
            </a:r>
          </a:p>
        </p:txBody>
      </p:sp>
      <p:sp>
        <p:nvSpPr>
          <p:cNvPr id="5" name="Rectangle 4"/>
          <p:cNvSpPr/>
          <p:nvPr/>
        </p:nvSpPr>
        <p:spPr>
          <a:xfrm>
            <a:off x="5595127" y="1331773"/>
            <a:ext cx="6096000" cy="1200329"/>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3. جریان الکتریکی تولید شده که به شکل جریان مستقیم است توسط اینورتر‌ها به جریان متناوب تبدیل می‌شود.</a:t>
            </a:r>
          </a:p>
        </p:txBody>
      </p:sp>
      <p:sp>
        <p:nvSpPr>
          <p:cNvPr id="3" name="Rectangle 2"/>
          <p:cNvSpPr/>
          <p:nvPr/>
        </p:nvSpPr>
        <p:spPr>
          <a:xfrm>
            <a:off x="783428" y="4041828"/>
            <a:ext cx="5706149" cy="1685077"/>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4. جریان الکتریکی تبدیل شده به شبکه برق متصل می‌شود و انرژی الکتریکی مورد نیاز مصرف کنندگان را به طور خودکار فراهم می‌کند.</a:t>
            </a:r>
            <a:endParaRPr lang="en-US" dirty="0">
              <a:latin typeface="Vazir" panose="020B0603030804020204" pitchFamily="34" charset="-78"/>
              <a:cs typeface="Vazir" panose="020B0603030804020204" pitchFamily="34" charset="-78"/>
            </a:endParaRPr>
          </a:p>
        </p:txBody>
      </p:sp>
      <p:sp>
        <p:nvSpPr>
          <p:cNvPr id="6" name="Rectangle 5"/>
          <p:cNvSpPr/>
          <p:nvPr/>
        </p:nvSpPr>
        <p:spPr>
          <a:xfrm>
            <a:off x="95099" y="0"/>
            <a:ext cx="175358" cy="516442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347730" y="2756079"/>
            <a:ext cx="154545" cy="410192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1F36DA58-6EEC-BC82-4A84-9333A78BCCDD}"/>
              </a:ext>
            </a:extLst>
          </p:cNvPr>
          <p:cNvSpPr/>
          <p:nvPr/>
        </p:nvSpPr>
        <p:spPr>
          <a:xfrm>
            <a:off x="11964876" y="2912274"/>
            <a:ext cx="175358" cy="516442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23E0E6A0-6281-F282-425C-28ED4CB9E3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6524" y="2756079"/>
            <a:ext cx="3866213" cy="3866213"/>
          </a:xfrm>
          <a:prstGeom prst="rect">
            <a:avLst/>
          </a:prstGeom>
        </p:spPr>
      </p:pic>
    </p:spTree>
    <p:extLst>
      <p:ext uri="{BB962C8B-B14F-4D97-AF65-F5344CB8AC3E}">
        <p14:creationId xmlns:p14="http://schemas.microsoft.com/office/powerpoint/2010/main" val="1925917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81709" y="518890"/>
            <a:ext cx="50312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پنل خورشیدی چگونه ساخته شده است؟</a:t>
            </a:r>
          </a:p>
        </p:txBody>
      </p:sp>
      <p:sp>
        <p:nvSpPr>
          <p:cNvPr id="5" name="Rectangle 4"/>
          <p:cNvSpPr/>
          <p:nvPr/>
        </p:nvSpPr>
        <p:spPr>
          <a:xfrm>
            <a:off x="7217545" y="2048258"/>
            <a:ext cx="4807029" cy="279307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سلول‌های خورشیدی از دسته‌های سیلیکونی ساخته می شوند اینها ساختارهای چند کریستالی هستند که ساختار اتمی یک بلور واحد را دارند که در طی فرآیندی یک کریستال، درون سیلیکون پلی کریستالی ذوب شده آغشته می شود. </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321983" y="1915072"/>
            <a:ext cx="5862254" cy="3524652"/>
          </a:xfrm>
          <a:prstGeom prst="rect">
            <a:avLst/>
          </a:prstGeom>
        </p:spPr>
      </p:pic>
      <p:sp>
        <p:nvSpPr>
          <p:cNvPr id="2" name="Rectangle 1"/>
          <p:cNvSpPr/>
          <p:nvPr/>
        </p:nvSpPr>
        <p:spPr>
          <a:xfrm>
            <a:off x="2588654" y="1489407"/>
            <a:ext cx="4507605" cy="27177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3"/>
          <a:stretch>
            <a:fillRect/>
          </a:stretch>
        </p:blipFill>
        <p:spPr>
          <a:xfrm>
            <a:off x="0" y="5593610"/>
            <a:ext cx="4505334" cy="274344"/>
          </a:xfrm>
          <a:prstGeom prst="rect">
            <a:avLst/>
          </a:prstGeom>
        </p:spPr>
      </p:pic>
    </p:spTree>
    <p:extLst>
      <p:ext uri="{BB962C8B-B14F-4D97-AF65-F5344CB8AC3E}">
        <p14:creationId xmlns:p14="http://schemas.microsoft.com/office/powerpoint/2010/main" val="2977319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81709" y="518890"/>
            <a:ext cx="50312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نحوه نصب پنل خورشیدی چگونه است؟</a:t>
            </a:r>
          </a:p>
        </p:txBody>
      </p:sp>
      <p:sp>
        <p:nvSpPr>
          <p:cNvPr id="5" name="Rectangle 4"/>
          <p:cNvSpPr/>
          <p:nvPr/>
        </p:nvSpPr>
        <p:spPr>
          <a:xfrm>
            <a:off x="194434" y="1976720"/>
            <a:ext cx="6850309" cy="230832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راندمان و بازده یک پنل خورشیدی (صفحه خورشیدی) به میزان و شدت تابش، دما، درجه حرارت و مراقبت های دوره ای بستگی دارد تا بهترین عملکرد ممکن را داشته باشد. صفحات خورشیدی در مناطق خنک بیشترین بازده ممکن را دارند زیرا از اتلاف انرژی بخاطر بالا رفتن دما جلوگیری می شود.</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9339" y="2213744"/>
            <a:ext cx="4861267" cy="3517356"/>
          </a:xfrm>
          <a:prstGeom prst="rect">
            <a:avLst/>
          </a:prstGeom>
        </p:spPr>
      </p:pic>
      <p:sp>
        <p:nvSpPr>
          <p:cNvPr id="6" name="Rectangle 5"/>
          <p:cNvSpPr/>
          <p:nvPr/>
        </p:nvSpPr>
        <p:spPr>
          <a:xfrm>
            <a:off x="309093" y="4765183"/>
            <a:ext cx="6735650" cy="47651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998112" y="5470702"/>
            <a:ext cx="5357611" cy="50227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45585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2678806" cy="68580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681709" y="518890"/>
            <a:ext cx="503129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نحوه نصب پنل خورشیدی چگونه است؟</a:t>
            </a:r>
          </a:p>
        </p:txBody>
      </p:sp>
      <p:sp>
        <p:nvSpPr>
          <p:cNvPr id="5" name="Rectangle 4"/>
          <p:cNvSpPr/>
          <p:nvPr/>
        </p:nvSpPr>
        <p:spPr>
          <a:xfrm>
            <a:off x="4662152" y="1996047"/>
            <a:ext cx="7405353" cy="3970318"/>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هنگام نصب این پنل ها باید شدت تابش محل قرار گیری پنل خورشیدی را اندازه گرفت تا بهترین مکان را انتخاب نمود. همچنین هنگام نصب باید پنل ها را به نوعی قرار داد تا سایه هر پنل بر روی پنل کناری قرار نگیرد تا از ایجاد سایه سوختگی جلوگیری شود. علاوه بر این از نصب پنل خورشیدی (صفحه خورشیدی) در محل های که تیر های چراغ برق و ساختمان های بلند حضور دارند و باعث ایجاد سایه بر صفحه خورشیدی می شوند، جدا خودداری شود زیرا باعث تشکیل نقطه داغ و تشکیل سایه سوختگی می شود.</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stretch>
            <a:fillRect/>
          </a:stretch>
        </p:blipFill>
        <p:spPr>
          <a:xfrm>
            <a:off x="335101" y="2179853"/>
            <a:ext cx="4082249" cy="3061687"/>
          </a:xfrm>
          <a:prstGeom prst="rect">
            <a:avLst/>
          </a:prstGeom>
          <a:ln w="76200">
            <a:solidFill>
              <a:schemeClr val="bg1"/>
            </a:solidFill>
          </a:ln>
        </p:spPr>
      </p:pic>
    </p:spTree>
    <p:extLst>
      <p:ext uri="{BB962C8B-B14F-4D97-AF65-F5344CB8AC3E}">
        <p14:creationId xmlns:p14="http://schemas.microsoft.com/office/powerpoint/2010/main" val="351931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147774" y="6236793"/>
            <a:ext cx="5521471" cy="149651"/>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6710080" y="5868334"/>
            <a:ext cx="3291875" cy="13098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948039" y="518890"/>
            <a:ext cx="476496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انوع پنل خورشیدی</a:t>
            </a:r>
            <a:endParaRPr lang="fa-IR" sz="2000" dirty="0">
              <a:latin typeface="Shabnam" panose="020B0603030804020204" pitchFamily="34" charset="-78"/>
              <a:cs typeface="Shabnam" panose="020B0603030804020204" pitchFamily="34" charset="-78"/>
            </a:endParaRPr>
          </a:p>
        </p:txBody>
      </p:sp>
      <p:sp>
        <p:nvSpPr>
          <p:cNvPr id="5" name="Rectangle 4"/>
          <p:cNvSpPr/>
          <p:nvPr/>
        </p:nvSpPr>
        <p:spPr>
          <a:xfrm>
            <a:off x="244699" y="1410401"/>
            <a:ext cx="11757176" cy="341632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پنل‌های خورشیدی را می‌توان از نظر تکنولوژی سلول‌های فتووولتائیک، نوع مواد ساختاری و کاربرد‌هایی که دارند به دسته‌های مختلفی تقسیم کرد.</a:t>
            </a:r>
          </a:p>
          <a:p>
            <a:pPr algn="justLow" rtl="1">
              <a:lnSpc>
                <a:spcPct val="200000"/>
              </a:lnSpc>
            </a:pPr>
            <a:endParaRPr lang="fa-IR" dirty="0">
              <a:latin typeface="Vazir" panose="020B0603030804020204" pitchFamily="34" charset="-78"/>
              <a:cs typeface="Vazir" panose="020B0603030804020204" pitchFamily="34" charset="-78"/>
            </a:endParaRPr>
          </a:p>
          <a:p>
            <a:pPr algn="justLow" rtl="1">
              <a:lnSpc>
                <a:spcPct val="200000"/>
              </a:lnSpc>
            </a:pPr>
            <a:r>
              <a:rPr lang="fa-IR" dirty="0">
                <a:latin typeface="Vazir" panose="020B0603030804020204" pitchFamily="34" charset="-78"/>
                <a:cs typeface="Vazir" panose="020B0603030804020204" pitchFamily="34" charset="-78"/>
              </a:rPr>
              <a:t>مهم‌ترین انواع پنل‌های خورشیدی به شرح زیر است:</a:t>
            </a:r>
          </a:p>
          <a:p>
            <a:pPr algn="justLow" rtl="1">
              <a:lnSpc>
                <a:spcPct val="200000"/>
              </a:lnSpc>
            </a:pP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1. پنل‌های خورشیدی فتووولتائیک سیلیکونی</a:t>
            </a:r>
          </a:p>
        </p:txBody>
      </p:sp>
      <p:sp>
        <p:nvSpPr>
          <p:cNvPr id="6" name="Right Triangle 5"/>
          <p:cNvSpPr/>
          <p:nvPr/>
        </p:nvSpPr>
        <p:spPr>
          <a:xfrm>
            <a:off x="0" y="2756079"/>
            <a:ext cx="9440214" cy="4101921"/>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p:cNvPicPr>
            <a:picLocks noChangeAspect="1"/>
          </p:cNvPicPr>
          <p:nvPr/>
        </p:nvPicPr>
        <p:blipFill>
          <a:blip r:embed="rId2"/>
          <a:stretch>
            <a:fillRect/>
          </a:stretch>
        </p:blipFill>
        <p:spPr>
          <a:xfrm>
            <a:off x="721325" y="2511382"/>
            <a:ext cx="5812593" cy="3875062"/>
          </a:xfrm>
          <a:prstGeom prst="rect">
            <a:avLst/>
          </a:prstGeom>
          <a:ln w="57150">
            <a:solidFill>
              <a:schemeClr val="bg1"/>
            </a:solidFill>
          </a:ln>
        </p:spPr>
      </p:pic>
    </p:spTree>
    <p:extLst>
      <p:ext uri="{BB962C8B-B14F-4D97-AF65-F5344CB8AC3E}">
        <p14:creationId xmlns:p14="http://schemas.microsoft.com/office/powerpoint/2010/main" val="671531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37038" y="3506459"/>
            <a:ext cx="3309870" cy="294049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894525" y="4034494"/>
            <a:ext cx="2871989" cy="2753746"/>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948039" y="518890"/>
            <a:ext cx="476496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انوع پنل خورشیدی</a:t>
            </a:r>
            <a:endParaRPr lang="fa-IR" sz="2000" dirty="0">
              <a:latin typeface="Shabnam" panose="020B0603030804020204" pitchFamily="34" charset="-78"/>
              <a:cs typeface="Shabnam" panose="020B0603030804020204" pitchFamily="34" charset="-78"/>
            </a:endParaRPr>
          </a:p>
        </p:txBody>
      </p:sp>
      <p:sp>
        <p:nvSpPr>
          <p:cNvPr id="5" name="Rectangle 4"/>
          <p:cNvSpPr/>
          <p:nvPr/>
        </p:nvSpPr>
        <p:spPr>
          <a:xfrm>
            <a:off x="482628" y="1795420"/>
            <a:ext cx="11523214" cy="2239074"/>
          </a:xfrm>
          <a:prstGeom prst="rect">
            <a:avLst/>
          </a:prstGeom>
        </p:spPr>
        <p:txBody>
          <a:bodyPr wrap="square">
            <a:spAutoFit/>
          </a:bodyPr>
          <a:lstStyle/>
          <a:p>
            <a:pPr marL="285750" indent="-285750" algn="justLow" rtl="1">
              <a:lnSpc>
                <a:spcPct val="200000"/>
              </a:lnSpc>
              <a:buFont typeface="Wingdings" panose="05000000000000000000" pitchFamily="2" charset="2"/>
              <a:buChar char="§"/>
            </a:pPr>
            <a:r>
              <a:rPr lang="fa-IR" dirty="0">
                <a:latin typeface="Vazir" panose="020B0603030804020204" pitchFamily="34" charset="-78"/>
                <a:cs typeface="Vazir" panose="020B0603030804020204" pitchFamily="34" charset="-78"/>
              </a:rPr>
              <a:t>سلول‌های پلی کریستالین که از سیلیکون پلی کریستالین ساخته می‌شوند و از جمله متداول‌ترین و پر کاربرد‌ترین سلول‌های فتووولتائیک هستند.</a:t>
            </a:r>
          </a:p>
          <a:p>
            <a:pPr marL="285750" indent="-285750" algn="justLow" rtl="1">
              <a:lnSpc>
                <a:spcPct val="200000"/>
              </a:lnSpc>
              <a:buFont typeface="Wingdings" panose="05000000000000000000" pitchFamily="2" charset="2"/>
              <a:buChar char="§"/>
            </a:pPr>
            <a:r>
              <a:rPr lang="fa-IR" dirty="0">
                <a:latin typeface="Vazir" panose="020B0603030804020204" pitchFamily="34" charset="-78"/>
                <a:cs typeface="Vazir" panose="020B0603030804020204" pitchFamily="34" charset="-78"/>
              </a:rPr>
              <a:t>سلول‌های مونوکریستالین که از سیلیکون تک بلوری ساخته می‌شوند و این سلول‌ها موجب بهبود کارایی و بازدهی در این پنل‌ها می‌گردند.</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1957589" y="3847750"/>
            <a:ext cx="3719897" cy="2940490"/>
          </a:xfrm>
          <a:prstGeom prst="rect">
            <a:avLst/>
          </a:prstGeom>
          <a:ln w="57150">
            <a:solidFill>
              <a:schemeClr val="bg1"/>
            </a:solidFill>
          </a:ln>
        </p:spPr>
      </p:pic>
      <p:sp>
        <p:nvSpPr>
          <p:cNvPr id="2" name="Rectangle 1"/>
          <p:cNvSpPr/>
          <p:nvPr/>
        </p:nvSpPr>
        <p:spPr>
          <a:xfrm>
            <a:off x="5046957" y="1149089"/>
            <a:ext cx="6958885" cy="64633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این پنل‌ها را می‌توان براساس نوع سلول به دو دسته زیر تقسیم کرد: </a:t>
            </a:r>
          </a:p>
        </p:txBody>
      </p:sp>
      <p:pic>
        <p:nvPicPr>
          <p:cNvPr id="6" name="Picture 5"/>
          <p:cNvPicPr>
            <a:picLocks noChangeAspect="1"/>
          </p:cNvPicPr>
          <p:nvPr/>
        </p:nvPicPr>
        <p:blipFill>
          <a:blip r:embed="rId3"/>
          <a:stretch>
            <a:fillRect/>
          </a:stretch>
        </p:blipFill>
        <p:spPr>
          <a:xfrm>
            <a:off x="6405473" y="3596612"/>
            <a:ext cx="2940490" cy="2940490"/>
          </a:xfrm>
          <a:prstGeom prst="rect">
            <a:avLst/>
          </a:prstGeom>
          <a:ln w="57150">
            <a:solidFill>
              <a:schemeClr val="bg1"/>
            </a:solidFill>
          </a:ln>
        </p:spPr>
      </p:pic>
    </p:spTree>
    <p:extLst>
      <p:ext uri="{BB962C8B-B14F-4D97-AF65-F5344CB8AC3E}">
        <p14:creationId xmlns:p14="http://schemas.microsoft.com/office/powerpoint/2010/main" val="632034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48039" y="518890"/>
            <a:ext cx="476496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انوع پنل خورشیدی</a:t>
            </a:r>
            <a:endParaRPr lang="fa-IR" sz="2000" dirty="0">
              <a:latin typeface="Shabnam" panose="020B0603030804020204" pitchFamily="34" charset="-78"/>
              <a:cs typeface="Shabnam" panose="020B0603030804020204" pitchFamily="34" charset="-78"/>
            </a:endParaRPr>
          </a:p>
        </p:txBody>
      </p:sp>
      <p:sp>
        <p:nvSpPr>
          <p:cNvPr id="5" name="Rectangle 4"/>
          <p:cNvSpPr/>
          <p:nvPr/>
        </p:nvSpPr>
        <p:spPr>
          <a:xfrm>
            <a:off x="262905" y="1611117"/>
            <a:ext cx="6332155" cy="230832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2. پنل‌های خورشیدی سلفتین</a:t>
            </a:r>
          </a:p>
          <a:p>
            <a:pPr algn="justLow" rtl="1">
              <a:lnSpc>
                <a:spcPct val="200000"/>
              </a:lnSpc>
            </a:pPr>
            <a:r>
              <a:rPr lang="fa-IR" dirty="0">
                <a:latin typeface="Vazir" panose="020B0603030804020204" pitchFamily="34" charset="-78"/>
                <a:cs typeface="Vazir" panose="020B0603030804020204" pitchFamily="34" charset="-78"/>
              </a:rPr>
              <a:t>در این پنل‌ها از سلول‌های سلفتین استفاده شده است که این نوع سلول‌ها از سولفید مس، کادمیوم و تلوریوم ساخته می‌شوند. سلول‌های سلفتین کارایی کمتری نسبت به سلول‌های سیلیکونی دارند.</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0" y="4355122"/>
            <a:ext cx="12192000" cy="137597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2206" y="1784860"/>
            <a:ext cx="5153731" cy="3287491"/>
          </a:xfrm>
          <a:prstGeom prst="rect">
            <a:avLst/>
          </a:prstGeom>
          <a:ln w="57150">
            <a:solidFill>
              <a:schemeClr val="bg1"/>
            </a:solidFill>
          </a:ln>
        </p:spPr>
      </p:pic>
    </p:spTree>
    <p:extLst>
      <p:ext uri="{BB962C8B-B14F-4D97-AF65-F5344CB8AC3E}">
        <p14:creationId xmlns:p14="http://schemas.microsoft.com/office/powerpoint/2010/main" val="2257702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57576" y="3070847"/>
            <a:ext cx="5254581" cy="142388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948039" y="518890"/>
            <a:ext cx="476496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انوع پنل خورشیدی</a:t>
            </a:r>
            <a:endParaRPr lang="fa-IR" sz="2000" dirty="0">
              <a:latin typeface="Shabnam" panose="020B0603030804020204" pitchFamily="34" charset="-78"/>
              <a:cs typeface="Shabnam" panose="020B0603030804020204" pitchFamily="34" charset="-78"/>
            </a:endParaRPr>
          </a:p>
        </p:txBody>
      </p:sp>
      <p:sp>
        <p:nvSpPr>
          <p:cNvPr id="5" name="Rectangle 4"/>
          <p:cNvSpPr/>
          <p:nvPr/>
        </p:nvSpPr>
        <p:spPr>
          <a:xfrm>
            <a:off x="5762201" y="3070847"/>
            <a:ext cx="6220497" cy="1131079"/>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سلول‌های دایره‌ای چوبی که از ناوذرات و مواد شیمیایی برای تولید انرژی استفاده می‌کنند و به عنوان پنل‌های نوآورانه شناخته می‌شوند.</a:t>
            </a:r>
          </a:p>
        </p:txBody>
      </p:sp>
      <p:sp>
        <p:nvSpPr>
          <p:cNvPr id="6" name="Rectangle 5"/>
          <p:cNvSpPr/>
          <p:nvPr/>
        </p:nvSpPr>
        <p:spPr>
          <a:xfrm>
            <a:off x="9031249" y="1163717"/>
            <a:ext cx="2951449" cy="646331"/>
          </a:xfrm>
          <a:prstGeom prst="rect">
            <a:avLst/>
          </a:prstGeom>
        </p:spPr>
        <p:txBody>
          <a:bodyPr wrap="none">
            <a:spAutoFit/>
          </a:bodyPr>
          <a:lstStyle/>
          <a:p>
            <a:pPr algn="justLow" rtl="1">
              <a:lnSpc>
                <a:spcPct val="200000"/>
              </a:lnSpc>
            </a:pPr>
            <a:r>
              <a:rPr lang="fa-IR" dirty="0">
                <a:latin typeface="Vazir" panose="020B0603030804020204" pitchFamily="34" charset="-78"/>
                <a:cs typeface="Vazir" panose="020B0603030804020204" pitchFamily="34" charset="-78"/>
              </a:rPr>
              <a:t>3. پنل‌های خورشیدی نانوذرات </a:t>
            </a:r>
          </a:p>
        </p:txBody>
      </p:sp>
      <p:sp>
        <p:nvSpPr>
          <p:cNvPr id="7" name="Rectangle 6"/>
          <p:cNvSpPr/>
          <p:nvPr/>
        </p:nvSpPr>
        <p:spPr>
          <a:xfrm>
            <a:off x="2756079" y="1856633"/>
            <a:ext cx="9226619" cy="64633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این پنل‌ها را براساس نوع سلول می‌توان به دو دسته زیر تقسیم کرد:</a:t>
            </a:r>
          </a:p>
        </p:txBody>
      </p:sp>
      <p:sp>
        <p:nvSpPr>
          <p:cNvPr id="9" name="Rectangle 8"/>
          <p:cNvSpPr/>
          <p:nvPr/>
        </p:nvSpPr>
        <p:spPr>
          <a:xfrm>
            <a:off x="5698860" y="4654811"/>
            <a:ext cx="6283838" cy="175432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سلول‌های پراکسید تیتانیوم که از مواد پراکسید تیتانیوم به همراه نانوذرات کوارتز استفاده می‌کنند و در حال حاضر به عنوان یک جایگزین قابل توجه در تکنولوژی سلول‌های فتووولتائیک شناخته می‌شوند.</a:t>
            </a:r>
          </a:p>
        </p:txBody>
      </p:sp>
      <p:pic>
        <p:nvPicPr>
          <p:cNvPr id="10" name="Picture 9"/>
          <p:cNvPicPr>
            <a:picLocks noChangeAspect="1"/>
          </p:cNvPicPr>
          <p:nvPr/>
        </p:nvPicPr>
        <p:blipFill>
          <a:blip r:embed="rId2"/>
          <a:stretch>
            <a:fillRect/>
          </a:stretch>
        </p:blipFill>
        <p:spPr>
          <a:xfrm>
            <a:off x="937175" y="1267242"/>
            <a:ext cx="4761685" cy="2396821"/>
          </a:xfrm>
          <a:prstGeom prst="rect">
            <a:avLst/>
          </a:prstGeom>
        </p:spPr>
      </p:pic>
      <p:pic>
        <p:nvPicPr>
          <p:cNvPr id="12" name="Picture 11"/>
          <p:cNvPicPr>
            <a:picLocks noChangeAspect="1"/>
          </p:cNvPicPr>
          <p:nvPr/>
        </p:nvPicPr>
        <p:blipFill rotWithShape="1">
          <a:blip r:embed="rId3"/>
          <a:srcRect t="29108" r="11737" b="9859"/>
          <a:stretch/>
        </p:blipFill>
        <p:spPr>
          <a:xfrm>
            <a:off x="438955" y="4101467"/>
            <a:ext cx="4634248" cy="2403401"/>
          </a:xfrm>
          <a:prstGeom prst="rect">
            <a:avLst/>
          </a:prstGeom>
        </p:spPr>
      </p:pic>
    </p:spTree>
    <p:extLst>
      <p:ext uri="{BB962C8B-B14F-4D97-AF65-F5344CB8AC3E}">
        <p14:creationId xmlns:p14="http://schemas.microsoft.com/office/powerpoint/2010/main" val="3868513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65949" y="4353059"/>
            <a:ext cx="6126051" cy="146819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948039" y="518890"/>
            <a:ext cx="476496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انوع پنل خورشیدی</a:t>
            </a:r>
            <a:endParaRPr lang="fa-IR" sz="2000" dirty="0">
              <a:latin typeface="Shabnam" panose="020B0603030804020204" pitchFamily="34" charset="-78"/>
              <a:cs typeface="Shabnam" panose="020B0603030804020204" pitchFamily="34" charset="-78"/>
            </a:endParaRPr>
          </a:p>
        </p:txBody>
      </p:sp>
      <p:sp>
        <p:nvSpPr>
          <p:cNvPr id="5" name="Rectangle 4"/>
          <p:cNvSpPr/>
          <p:nvPr/>
        </p:nvSpPr>
        <p:spPr>
          <a:xfrm>
            <a:off x="157818" y="1373158"/>
            <a:ext cx="6901951" cy="175432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4. پنل‌های خورشیدی متمرکز</a:t>
            </a:r>
          </a:p>
          <a:p>
            <a:pPr algn="justLow" rtl="1">
              <a:lnSpc>
                <a:spcPct val="200000"/>
              </a:lnSpc>
            </a:pPr>
            <a:r>
              <a:rPr lang="fa-IR" dirty="0">
                <a:latin typeface="Vazir" panose="020B0603030804020204" pitchFamily="34" charset="-78"/>
                <a:cs typeface="Vazir" panose="020B0603030804020204" pitchFamily="34" charset="-78"/>
              </a:rPr>
              <a:t>این پنل‌ها از عدسی‌ها یا آینه‌ها برای متمرکز کردن نور خورشید به سلول‌های خورشیدی استفاده می‌کنند و به دلیل تمرکز نوری، کارایی بسیار خوبی دارند.</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8946" y="2346173"/>
            <a:ext cx="4000500" cy="3000375"/>
          </a:xfrm>
          <a:prstGeom prst="rect">
            <a:avLst/>
          </a:prstGeom>
          <a:ln w="57150">
            <a:solidFill>
              <a:schemeClr val="bg1"/>
            </a:solidFill>
          </a:ln>
        </p:spPr>
      </p:pic>
    </p:spTree>
    <p:extLst>
      <p:ext uri="{BB962C8B-B14F-4D97-AF65-F5344CB8AC3E}">
        <p14:creationId xmlns:p14="http://schemas.microsoft.com/office/powerpoint/2010/main" val="285969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725769"/>
            <a:ext cx="12192000" cy="448184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چه نوع پنل‌های خورشیدی بهترین هستند؟</a:t>
            </a:r>
          </a:p>
        </p:txBody>
      </p:sp>
      <p:sp>
        <p:nvSpPr>
          <p:cNvPr id="5" name="Rectangle 4"/>
          <p:cNvSpPr/>
          <p:nvPr/>
        </p:nvSpPr>
        <p:spPr>
          <a:xfrm>
            <a:off x="228162" y="2560023"/>
            <a:ext cx="5915062"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پنل‌های خورشیدی تک قطبی و چند کریستالی از بین انواع تابلوها، مونوكریستالی معمولاً بالاترین راندمان و ظرفیت توان را دارد. بیشتر پنل‌های خورشیدی تک هسته ای اغلب به راندمان‌های بالاتر از 20 درصد می رسند، در حالی که پنل‌های خورشیدی چند کریستالی معمولاً بین 15 تا 17 درصد راندمان دارند. </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stretch>
            <a:fillRect/>
          </a:stretch>
        </p:blipFill>
        <p:spPr>
          <a:xfrm>
            <a:off x="6319417" y="2560023"/>
            <a:ext cx="5681318" cy="2913497"/>
          </a:xfrm>
          <a:prstGeom prst="rect">
            <a:avLst/>
          </a:prstGeom>
          <a:ln w="38100">
            <a:solidFill>
              <a:schemeClr val="bg1"/>
            </a:solidFill>
          </a:ln>
        </p:spPr>
      </p:pic>
    </p:spTree>
    <p:extLst>
      <p:ext uri="{BB962C8B-B14F-4D97-AF65-F5344CB8AC3E}">
        <p14:creationId xmlns:p14="http://schemas.microsoft.com/office/powerpoint/2010/main" val="3809928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830DFB3-9339-623B-45AF-5F05B396B95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1518" r="21518"/>
          <a:stretch>
            <a:fillRect/>
          </a:stretch>
        </p:blipFill>
        <p:spPr/>
      </p:pic>
      <p:sp>
        <p:nvSpPr>
          <p:cNvPr id="5" name="Rounded Rectangle 9">
            <a:extLst>
              <a:ext uri="{FF2B5EF4-FFF2-40B4-BE49-F238E27FC236}">
                <a16:creationId xmlns:a16="http://schemas.microsoft.com/office/drawing/2014/main" id="{9F678F46-FA7D-5860-2ECD-BE24A51071C7}"/>
              </a:ext>
            </a:extLst>
          </p:cNvPr>
          <p:cNvSpPr/>
          <p:nvPr/>
        </p:nvSpPr>
        <p:spPr>
          <a:xfrm>
            <a:off x="1287262" y="1220021"/>
            <a:ext cx="5031972" cy="66582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9">
            <a:extLst>
              <a:ext uri="{FF2B5EF4-FFF2-40B4-BE49-F238E27FC236}">
                <a16:creationId xmlns:a16="http://schemas.microsoft.com/office/drawing/2014/main" id="{692AC0C3-7C18-34C1-3C3F-8A094B1B4FE1}"/>
              </a:ext>
            </a:extLst>
          </p:cNvPr>
          <p:cNvSpPr/>
          <p:nvPr/>
        </p:nvSpPr>
        <p:spPr>
          <a:xfrm>
            <a:off x="1855433" y="2399190"/>
            <a:ext cx="5031972" cy="66582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9">
            <a:extLst>
              <a:ext uri="{FF2B5EF4-FFF2-40B4-BE49-F238E27FC236}">
                <a16:creationId xmlns:a16="http://schemas.microsoft.com/office/drawing/2014/main" id="{C93F5740-E946-F7D0-6FF7-850EB3AF9F92}"/>
              </a:ext>
            </a:extLst>
          </p:cNvPr>
          <p:cNvSpPr/>
          <p:nvPr/>
        </p:nvSpPr>
        <p:spPr>
          <a:xfrm>
            <a:off x="1846555" y="3578359"/>
            <a:ext cx="5031972" cy="66582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9">
            <a:extLst>
              <a:ext uri="{FF2B5EF4-FFF2-40B4-BE49-F238E27FC236}">
                <a16:creationId xmlns:a16="http://schemas.microsoft.com/office/drawing/2014/main" id="{D3550711-F902-EDF6-C3E1-4BDD8A81CF72}"/>
              </a:ext>
            </a:extLst>
          </p:cNvPr>
          <p:cNvSpPr/>
          <p:nvPr/>
        </p:nvSpPr>
        <p:spPr>
          <a:xfrm>
            <a:off x="1287262" y="4757527"/>
            <a:ext cx="5031972" cy="66582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F48317F-5A71-ED37-8281-1FAC13BC94F8}"/>
              </a:ext>
            </a:extLst>
          </p:cNvPr>
          <p:cNvSpPr/>
          <p:nvPr/>
        </p:nvSpPr>
        <p:spPr>
          <a:xfrm>
            <a:off x="1323959" y="1347453"/>
            <a:ext cx="4995275" cy="400110"/>
          </a:xfrm>
          <a:prstGeom prst="rect">
            <a:avLst/>
          </a:prstGeom>
        </p:spPr>
        <p:txBody>
          <a:bodyPr wrap="square">
            <a:spAutoFit/>
          </a:bodyPr>
          <a:lstStyle/>
          <a:p>
            <a:pPr algn="ctr" rtl="1"/>
            <a:r>
              <a:rPr lang="fa-IR" sz="2000" b="1" dirty="0">
                <a:latin typeface="Shabnam" panose="020B0603030804020204" pitchFamily="34" charset="-78"/>
                <a:cs typeface="Shabnam" panose="020B0603030804020204" pitchFamily="34" charset="-78"/>
              </a:rPr>
              <a:t>موضوع: پاورپوینت پنل خورشیدی</a:t>
            </a:r>
            <a:endParaRPr lang="en-US" sz="2000" b="1" dirty="0">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D696A089-6859-53EF-556E-E6C1BABDAB75}"/>
              </a:ext>
            </a:extLst>
          </p:cNvPr>
          <p:cNvSpPr/>
          <p:nvPr/>
        </p:nvSpPr>
        <p:spPr>
          <a:xfrm>
            <a:off x="1892130" y="2538048"/>
            <a:ext cx="4995275" cy="400110"/>
          </a:xfrm>
          <a:prstGeom prst="rect">
            <a:avLst/>
          </a:prstGeom>
        </p:spPr>
        <p:txBody>
          <a:bodyPr wrap="square">
            <a:spAutoFit/>
          </a:bodyPr>
          <a:lstStyle/>
          <a:p>
            <a:pPr algn="ctr" rtl="1"/>
            <a:r>
              <a:rPr lang="fa-IR" sz="2000" b="1" dirty="0">
                <a:latin typeface="Shabnam" panose="020B0603030804020204" pitchFamily="34" charset="-78"/>
                <a:cs typeface="Shabnam" panose="020B0603030804020204" pitchFamily="34" charset="-78"/>
              </a:rPr>
              <a:t>نام پژوهشگر: محمد جواد عزیزپناه</a:t>
            </a:r>
            <a:endParaRPr lang="en-US" sz="2000" b="1" dirty="0">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6C6E0576-F857-AAF0-C533-EB5C85CF5D4C}"/>
              </a:ext>
            </a:extLst>
          </p:cNvPr>
          <p:cNvSpPr/>
          <p:nvPr/>
        </p:nvSpPr>
        <p:spPr>
          <a:xfrm>
            <a:off x="1855433" y="3711358"/>
            <a:ext cx="5023094" cy="400110"/>
          </a:xfrm>
          <a:prstGeom prst="rect">
            <a:avLst/>
          </a:prstGeom>
        </p:spPr>
        <p:txBody>
          <a:bodyPr wrap="square">
            <a:spAutoFit/>
          </a:bodyPr>
          <a:lstStyle/>
          <a:p>
            <a:pPr algn="ctr" rtl="1"/>
            <a:r>
              <a:rPr lang="fa-IR" sz="2000" b="1" dirty="0">
                <a:latin typeface="Shabnam" panose="020B0603030804020204" pitchFamily="34" charset="-78"/>
                <a:cs typeface="Shabnam" panose="020B0603030804020204" pitchFamily="34" charset="-78"/>
              </a:rPr>
              <a:t>استاد راهنما: علیرضا عزیزی</a:t>
            </a:r>
            <a:endParaRPr lang="en-US" sz="2000" b="1" dirty="0">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18947DAB-2A22-0783-1B4D-F3ECB617CA14}"/>
              </a:ext>
            </a:extLst>
          </p:cNvPr>
          <p:cNvSpPr/>
          <p:nvPr/>
        </p:nvSpPr>
        <p:spPr>
          <a:xfrm>
            <a:off x="1287262" y="4901953"/>
            <a:ext cx="5031973" cy="400110"/>
          </a:xfrm>
          <a:prstGeom prst="rect">
            <a:avLst/>
          </a:prstGeom>
        </p:spPr>
        <p:txBody>
          <a:bodyPr wrap="square">
            <a:spAutoFit/>
          </a:bodyPr>
          <a:lstStyle/>
          <a:p>
            <a:pPr algn="ctr" rtl="1"/>
            <a:r>
              <a:rPr lang="fa-IR" sz="2000" b="1" dirty="0">
                <a:latin typeface="Shabnam" panose="020B0603030804020204" pitchFamily="34" charset="-78"/>
                <a:cs typeface="Shabnam" panose="020B0603030804020204" pitchFamily="34" charset="-78"/>
              </a:rPr>
              <a:t>تالریخ ارائه: .............</a:t>
            </a:r>
            <a:endParaRPr lang="en-US" sz="20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4314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پنل خورشیدی چگونه برق تولید می کند؟</a:t>
            </a:r>
          </a:p>
        </p:txBody>
      </p:sp>
      <p:sp>
        <p:nvSpPr>
          <p:cNvPr id="5" name="Rectangle 4"/>
          <p:cNvSpPr/>
          <p:nvPr/>
        </p:nvSpPr>
        <p:spPr>
          <a:xfrm>
            <a:off x="5490164" y="2186920"/>
            <a:ext cx="6500067" cy="230832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پنل‌های خورشیدی </a:t>
            </a:r>
            <a:r>
              <a:rPr lang="en-US" dirty="0">
                <a:latin typeface="Vazir" panose="020B0603030804020204" pitchFamily="34" charset="-78"/>
                <a:cs typeface="Vazir" panose="020B0603030804020204" pitchFamily="34" charset="-78"/>
              </a:rPr>
              <a:t>PV) </a:t>
            </a:r>
            <a:r>
              <a:rPr lang="fa-IR" dirty="0">
                <a:latin typeface="Vazir" panose="020B0603030804020204" pitchFamily="34" charset="-78"/>
                <a:cs typeface="Vazir" panose="020B0603030804020204" pitchFamily="34" charset="-78"/>
              </a:rPr>
              <a:t> )خورشیدی با استفاده از فوتون‌های نور خورشید، توسط الکترون‌های کاربردی در سلول‌های سیلیکونی، پرتوهای خورشید را به برق تبدیل می کنند. این الکتریسیته پس از آن می تواند برای تأمین انرژی تجدید پذیر در خانه یا محل کار شما استفاده شود.</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312567" y="2186920"/>
            <a:ext cx="5052499" cy="3157812"/>
          </a:xfrm>
          <a:prstGeom prst="rect">
            <a:avLst/>
          </a:prstGeom>
        </p:spPr>
      </p:pic>
      <p:sp>
        <p:nvSpPr>
          <p:cNvPr id="3" name="Rectangle 2"/>
          <p:cNvSpPr/>
          <p:nvPr/>
        </p:nvSpPr>
        <p:spPr>
          <a:xfrm>
            <a:off x="103030" y="1777284"/>
            <a:ext cx="3786389" cy="29372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4257556" y="1777284"/>
            <a:ext cx="1397520" cy="27565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p:cNvPicPr>
            <a:picLocks noChangeAspect="1"/>
          </p:cNvPicPr>
          <p:nvPr/>
        </p:nvPicPr>
        <p:blipFill>
          <a:blip r:embed="rId4"/>
          <a:stretch>
            <a:fillRect/>
          </a:stretch>
        </p:blipFill>
        <p:spPr>
          <a:xfrm>
            <a:off x="1996224" y="5479409"/>
            <a:ext cx="3785944" cy="292633"/>
          </a:xfrm>
          <a:prstGeom prst="rect">
            <a:avLst/>
          </a:prstGeom>
        </p:spPr>
      </p:pic>
      <p:pic>
        <p:nvPicPr>
          <p:cNvPr id="8" name="Picture 7"/>
          <p:cNvPicPr>
            <a:picLocks noChangeAspect="1"/>
          </p:cNvPicPr>
          <p:nvPr/>
        </p:nvPicPr>
        <p:blipFill>
          <a:blip r:embed="rId5"/>
          <a:stretch>
            <a:fillRect/>
          </a:stretch>
        </p:blipFill>
        <p:spPr>
          <a:xfrm>
            <a:off x="103030" y="5503152"/>
            <a:ext cx="1402202" cy="274344"/>
          </a:xfrm>
          <a:prstGeom prst="rect">
            <a:avLst/>
          </a:prstGeom>
        </p:spPr>
      </p:pic>
    </p:spTree>
    <p:extLst>
      <p:ext uri="{BB962C8B-B14F-4D97-AF65-F5344CB8AC3E}">
        <p14:creationId xmlns:p14="http://schemas.microsoft.com/office/powerpoint/2010/main" val="2717766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707A807-2370-AF62-EE65-D22E9FDDC2E7}"/>
              </a:ext>
            </a:extLst>
          </p:cNvPr>
          <p:cNvSpPr/>
          <p:nvPr/>
        </p:nvSpPr>
        <p:spPr>
          <a:xfrm>
            <a:off x="6096000" y="1447620"/>
            <a:ext cx="3690734" cy="4601274"/>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a:p>
        </p:txBody>
      </p:sp>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فواید پنل های خورشیدی</a:t>
            </a:r>
          </a:p>
        </p:txBody>
      </p:sp>
      <p:sp>
        <p:nvSpPr>
          <p:cNvPr id="5" name="Rectangle 4"/>
          <p:cNvSpPr/>
          <p:nvPr/>
        </p:nvSpPr>
        <p:spPr>
          <a:xfrm>
            <a:off x="1283446" y="2977913"/>
            <a:ext cx="4160006" cy="223907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هنگام استفاده از پنل های خورشیدی از تجهیزات آف گرید استفاده میشود؛ تجهیزات آف گرید تجهیزاتی اند که برای استفاده از آن به جریان اصلی برق احتیاجی نیست.</a:t>
            </a:r>
            <a:endParaRPr lang="en-US" dirty="0">
              <a:latin typeface="Vazir" panose="020B0603030804020204" pitchFamily="34" charset="-78"/>
              <a:cs typeface="Vazir" panose="020B0603030804020204" pitchFamily="34" charset="-78"/>
            </a:endParaRPr>
          </a:p>
        </p:txBody>
      </p:sp>
      <p:grpSp>
        <p:nvGrpSpPr>
          <p:cNvPr id="9" name="Group 8">
            <a:extLst>
              <a:ext uri="{FF2B5EF4-FFF2-40B4-BE49-F238E27FC236}">
                <a16:creationId xmlns:a16="http://schemas.microsoft.com/office/drawing/2014/main" id="{92B6C00F-1AF0-827D-7BEA-86631A348431}"/>
              </a:ext>
            </a:extLst>
          </p:cNvPr>
          <p:cNvGrpSpPr/>
          <p:nvPr/>
        </p:nvGrpSpPr>
        <p:grpSpPr>
          <a:xfrm flipH="1">
            <a:off x="11266941" y="3429000"/>
            <a:ext cx="792051" cy="4846719"/>
            <a:chOff x="147481" y="2011281"/>
            <a:chExt cx="792051" cy="4846719"/>
          </a:xfrm>
        </p:grpSpPr>
        <p:sp>
          <p:nvSpPr>
            <p:cNvPr id="3" name="Rectangle 2"/>
            <p:cNvSpPr/>
            <p:nvPr/>
          </p:nvSpPr>
          <p:spPr>
            <a:xfrm>
              <a:off x="147481" y="2011281"/>
              <a:ext cx="309093" cy="484671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656197" y="3799268"/>
              <a:ext cx="283335" cy="305873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grpSp>
        <p:nvGrpSpPr>
          <p:cNvPr id="10" name="Group 9">
            <a:extLst>
              <a:ext uri="{FF2B5EF4-FFF2-40B4-BE49-F238E27FC236}">
                <a16:creationId xmlns:a16="http://schemas.microsoft.com/office/drawing/2014/main" id="{1D07FA94-985D-5B28-0674-CC0AC3CD97BC}"/>
              </a:ext>
            </a:extLst>
          </p:cNvPr>
          <p:cNvGrpSpPr/>
          <p:nvPr/>
        </p:nvGrpSpPr>
        <p:grpSpPr>
          <a:xfrm flipV="1">
            <a:off x="92168" y="-1197022"/>
            <a:ext cx="792051" cy="4846719"/>
            <a:chOff x="147481" y="2011281"/>
            <a:chExt cx="792051" cy="4846719"/>
          </a:xfrm>
        </p:grpSpPr>
        <p:sp>
          <p:nvSpPr>
            <p:cNvPr id="11" name="Rectangle 10">
              <a:extLst>
                <a:ext uri="{FF2B5EF4-FFF2-40B4-BE49-F238E27FC236}">
                  <a16:creationId xmlns:a16="http://schemas.microsoft.com/office/drawing/2014/main" id="{A3B00E23-E3C0-8765-AF36-42FB02B29206}"/>
                </a:ext>
              </a:extLst>
            </p:cNvPr>
            <p:cNvSpPr/>
            <p:nvPr/>
          </p:nvSpPr>
          <p:spPr>
            <a:xfrm>
              <a:off x="147481" y="2011281"/>
              <a:ext cx="309093" cy="484671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513BE779-E42B-54E2-F1C3-DE712A55429C}"/>
                </a:ext>
              </a:extLst>
            </p:cNvPr>
            <p:cNvSpPr/>
            <p:nvPr/>
          </p:nvSpPr>
          <p:spPr>
            <a:xfrm>
              <a:off x="656197" y="3799268"/>
              <a:ext cx="283335" cy="305873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pic>
        <p:nvPicPr>
          <p:cNvPr id="2" name="Picture 1"/>
          <p:cNvPicPr>
            <a:picLocks noChangeAspect="1"/>
          </p:cNvPicPr>
          <p:nvPr/>
        </p:nvPicPr>
        <p:blipFill>
          <a:blip r:embed="rId2"/>
          <a:stretch>
            <a:fillRect/>
          </a:stretch>
        </p:blipFill>
        <p:spPr>
          <a:xfrm>
            <a:off x="6381424" y="1673268"/>
            <a:ext cx="4932409" cy="4932409"/>
          </a:xfrm>
          <a:prstGeom prst="rect">
            <a:avLst/>
          </a:prstGeom>
          <a:ln w="57150">
            <a:solidFill>
              <a:schemeClr val="bg1"/>
            </a:solidFill>
          </a:ln>
        </p:spPr>
      </p:pic>
    </p:spTree>
    <p:extLst>
      <p:ext uri="{BB962C8B-B14F-4D97-AF65-F5344CB8AC3E}">
        <p14:creationId xmlns:p14="http://schemas.microsoft.com/office/powerpoint/2010/main" val="3471834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فواید پنل های خورشیدی</a:t>
            </a:r>
          </a:p>
        </p:txBody>
      </p:sp>
      <p:sp>
        <p:nvSpPr>
          <p:cNvPr id="5" name="Rectangle 4"/>
          <p:cNvSpPr/>
          <p:nvPr/>
        </p:nvSpPr>
        <p:spPr>
          <a:xfrm>
            <a:off x="5745229" y="2101184"/>
            <a:ext cx="6285455" cy="175432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با وجود پنل های خورشیدی، دیگر نیازی به پرداخت هزینه های سنگین نصب دکل و کابل کشی نیست. پنل خورشیدی قطعا ارزان تر است و اگر درست نگه داری شود ، تا سه دهه قابلیت تولید انرژی دارد.</a:t>
            </a:r>
            <a:endParaRPr lang="en-US" dirty="0">
              <a:latin typeface="Vazir" panose="020B0603030804020204" pitchFamily="34" charset="-78"/>
              <a:cs typeface="Vazir" panose="020B0603030804020204" pitchFamily="34" charset="-78"/>
            </a:endParaRPr>
          </a:p>
        </p:txBody>
      </p:sp>
      <p:sp>
        <p:nvSpPr>
          <p:cNvPr id="2" name="Rectangle 1"/>
          <p:cNvSpPr/>
          <p:nvPr/>
        </p:nvSpPr>
        <p:spPr>
          <a:xfrm>
            <a:off x="4507606" y="6336406"/>
            <a:ext cx="7684394" cy="41212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D27D6917-F5D3-028D-6F37-27DC49D107F7}"/>
              </a:ext>
            </a:extLst>
          </p:cNvPr>
          <p:cNvSpPr/>
          <p:nvPr/>
        </p:nvSpPr>
        <p:spPr>
          <a:xfrm>
            <a:off x="999029" y="2520462"/>
            <a:ext cx="2977661" cy="370693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a:p>
        </p:txBody>
      </p:sp>
      <p:pic>
        <p:nvPicPr>
          <p:cNvPr id="8" name="Picture 7">
            <a:extLst>
              <a:ext uri="{FF2B5EF4-FFF2-40B4-BE49-F238E27FC236}">
                <a16:creationId xmlns:a16="http://schemas.microsoft.com/office/drawing/2014/main" id="{B04B9FE1-940E-DBA8-F838-FF4AE1662477}"/>
              </a:ext>
            </a:extLst>
          </p:cNvPr>
          <p:cNvPicPr>
            <a:picLocks noChangeAspect="1"/>
          </p:cNvPicPr>
          <p:nvPr/>
        </p:nvPicPr>
        <p:blipFill>
          <a:blip r:embed="rId2"/>
          <a:stretch>
            <a:fillRect/>
          </a:stretch>
        </p:blipFill>
        <p:spPr>
          <a:xfrm>
            <a:off x="0" y="1929810"/>
            <a:ext cx="5185812" cy="3442083"/>
          </a:xfrm>
          <a:prstGeom prst="rect">
            <a:avLst/>
          </a:prstGeom>
          <a:ln w="57150">
            <a:solidFill>
              <a:schemeClr val="bg1"/>
            </a:solidFill>
          </a:ln>
        </p:spPr>
      </p:pic>
      <p:sp>
        <p:nvSpPr>
          <p:cNvPr id="9" name="Rectangle 8">
            <a:extLst>
              <a:ext uri="{FF2B5EF4-FFF2-40B4-BE49-F238E27FC236}">
                <a16:creationId xmlns:a16="http://schemas.microsoft.com/office/drawing/2014/main" id="{D028E9EB-9CB2-61C2-5EFD-0649553C07AC}"/>
              </a:ext>
            </a:extLst>
          </p:cNvPr>
          <p:cNvSpPr/>
          <p:nvPr/>
        </p:nvSpPr>
        <p:spPr>
          <a:xfrm>
            <a:off x="-82063" y="1128698"/>
            <a:ext cx="3924259" cy="41212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2508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459467" y="4146997"/>
            <a:ext cx="2208015" cy="1828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6701322" y="3490174"/>
            <a:ext cx="2408349" cy="226909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فواید پنل های خورشیدی</a:t>
            </a:r>
          </a:p>
        </p:txBody>
      </p:sp>
      <p:sp>
        <p:nvSpPr>
          <p:cNvPr id="5" name="Rectangle 4"/>
          <p:cNvSpPr/>
          <p:nvPr/>
        </p:nvSpPr>
        <p:spPr>
          <a:xfrm>
            <a:off x="404397" y="1726418"/>
            <a:ext cx="6055070" cy="230832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البته بهترین فایده آن این است که از انرژی های پاک و تجدیدپذیر تغذیه میشود. با توجه به تغییرات جهانی آب و هوا و گرم شدن کره زمین، حفظ اتمسفر امری مهم به شمار میرود. پنل های خورشیدی کمترین آلودگی و استهلاک را دارند و تا مدت زیادی سالم میمانند.</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stretch>
            <a:fillRect/>
          </a:stretch>
        </p:blipFill>
        <p:spPr>
          <a:xfrm>
            <a:off x="6901656" y="1824750"/>
            <a:ext cx="5019574" cy="3764681"/>
          </a:xfrm>
          <a:prstGeom prst="rect">
            <a:avLst/>
          </a:prstGeom>
        </p:spPr>
      </p:pic>
    </p:spTree>
    <p:extLst>
      <p:ext uri="{BB962C8B-B14F-4D97-AF65-F5344CB8AC3E}">
        <p14:creationId xmlns:p14="http://schemas.microsoft.com/office/powerpoint/2010/main" val="4245839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فواید پنل های خورشیدی</a:t>
            </a:r>
          </a:p>
        </p:txBody>
      </p:sp>
      <p:sp>
        <p:nvSpPr>
          <p:cNvPr id="5" name="Rectangle 4"/>
          <p:cNvSpPr/>
          <p:nvPr/>
        </p:nvSpPr>
        <p:spPr>
          <a:xfrm>
            <a:off x="4560277" y="1254904"/>
            <a:ext cx="7442834" cy="1685077"/>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فایده بعدی این است که وقتی برای نصب اولیه پنل هزینه ای را می پردازید، انرژی ای که پنل در ادامه طول عمر خود تولید می کند ( بسته به کیفیت و نوع پنل) به اندازه 15 تا 20 سال است و کاملا رایگان است.</a:t>
            </a:r>
            <a:endParaRPr lang="en-US" dirty="0">
              <a:latin typeface="Vazir" panose="020B0603030804020204" pitchFamily="34" charset="-78"/>
              <a:cs typeface="Vazir" panose="020B0603030804020204" pitchFamily="34" charset="-78"/>
            </a:endParaRPr>
          </a:p>
        </p:txBody>
      </p:sp>
      <p:sp>
        <p:nvSpPr>
          <p:cNvPr id="2" name="Rectangle 1"/>
          <p:cNvSpPr/>
          <p:nvPr/>
        </p:nvSpPr>
        <p:spPr>
          <a:xfrm>
            <a:off x="283432" y="5262641"/>
            <a:ext cx="6175983" cy="1200329"/>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همچنین از فواید دیگر پنل های خورشیدی این است که اگر انرژی مصرفی از تولیدی پنل بیشتر باشد، انرژی اضافی قابل فروش است.</a:t>
            </a:r>
            <a:endParaRPr lang="en-US" dirty="0">
              <a:latin typeface="Vazir" panose="020B0603030804020204" pitchFamily="34" charset="-78"/>
              <a:cs typeface="Vazir" panose="020B0603030804020204" pitchFamily="34" charset="-78"/>
            </a:endParaRPr>
          </a:p>
        </p:txBody>
      </p:sp>
      <p:grpSp>
        <p:nvGrpSpPr>
          <p:cNvPr id="13" name="Group 12">
            <a:extLst>
              <a:ext uri="{FF2B5EF4-FFF2-40B4-BE49-F238E27FC236}">
                <a16:creationId xmlns:a16="http://schemas.microsoft.com/office/drawing/2014/main" id="{47A5DCD5-F72E-B79E-41AD-5B83F9BFB479}"/>
              </a:ext>
            </a:extLst>
          </p:cNvPr>
          <p:cNvGrpSpPr/>
          <p:nvPr/>
        </p:nvGrpSpPr>
        <p:grpSpPr>
          <a:xfrm>
            <a:off x="256503" y="1570811"/>
            <a:ext cx="4007559" cy="2738339"/>
            <a:chOff x="236445" y="627199"/>
            <a:chExt cx="5191683" cy="3547443"/>
          </a:xfrm>
        </p:grpSpPr>
        <p:pic>
          <p:nvPicPr>
            <p:cNvPr id="14" name="Picture 13">
              <a:extLst>
                <a:ext uri="{FF2B5EF4-FFF2-40B4-BE49-F238E27FC236}">
                  <a16:creationId xmlns:a16="http://schemas.microsoft.com/office/drawing/2014/main" id="{94B82629-EA12-72BB-5A0C-8B07075446E5}"/>
                </a:ext>
              </a:extLst>
            </p:cNvPr>
            <p:cNvPicPr>
              <a:picLocks noChangeAspect="1"/>
            </p:cNvPicPr>
            <p:nvPr/>
          </p:nvPicPr>
          <p:blipFill>
            <a:blip r:embed="rId2"/>
            <a:stretch>
              <a:fillRect/>
            </a:stretch>
          </p:blipFill>
          <p:spPr>
            <a:xfrm>
              <a:off x="3910092" y="1522652"/>
              <a:ext cx="1518036" cy="2651990"/>
            </a:xfrm>
            <a:prstGeom prst="rect">
              <a:avLst/>
            </a:prstGeom>
          </p:spPr>
        </p:pic>
        <p:sp>
          <p:nvSpPr>
            <p:cNvPr id="15" name="Rectangle 14">
              <a:extLst>
                <a:ext uri="{FF2B5EF4-FFF2-40B4-BE49-F238E27FC236}">
                  <a16:creationId xmlns:a16="http://schemas.microsoft.com/office/drawing/2014/main" id="{CE2FC8ED-F962-ABDC-CC3A-B34E53E4EA5B}"/>
                </a:ext>
              </a:extLst>
            </p:cNvPr>
            <p:cNvSpPr/>
            <p:nvPr/>
          </p:nvSpPr>
          <p:spPr>
            <a:xfrm>
              <a:off x="236445" y="627199"/>
              <a:ext cx="1506828" cy="2643945"/>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6" name="Picture 15">
              <a:extLst>
                <a:ext uri="{FF2B5EF4-FFF2-40B4-BE49-F238E27FC236}">
                  <a16:creationId xmlns:a16="http://schemas.microsoft.com/office/drawing/2014/main" id="{EA0DB2D4-39AA-1309-CA5A-CD05597697FD}"/>
                </a:ext>
              </a:extLst>
            </p:cNvPr>
            <p:cNvPicPr>
              <a:picLocks noChangeAspect="1"/>
            </p:cNvPicPr>
            <p:nvPr/>
          </p:nvPicPr>
          <p:blipFill>
            <a:blip r:embed="rId3"/>
            <a:stretch>
              <a:fillRect/>
            </a:stretch>
          </p:blipFill>
          <p:spPr>
            <a:xfrm>
              <a:off x="461508" y="813098"/>
              <a:ext cx="4741557" cy="3161037"/>
            </a:xfrm>
            <a:prstGeom prst="rect">
              <a:avLst/>
            </a:prstGeom>
            <a:ln w="38100">
              <a:solidFill>
                <a:schemeClr val="bg1"/>
              </a:solidFill>
            </a:ln>
          </p:spPr>
        </p:pic>
      </p:grpSp>
      <p:grpSp>
        <p:nvGrpSpPr>
          <p:cNvPr id="17" name="Group 16">
            <a:extLst>
              <a:ext uri="{FF2B5EF4-FFF2-40B4-BE49-F238E27FC236}">
                <a16:creationId xmlns:a16="http://schemas.microsoft.com/office/drawing/2014/main" id="{12533B77-7453-8000-2724-DC65D4C7BBDC}"/>
              </a:ext>
            </a:extLst>
          </p:cNvPr>
          <p:cNvGrpSpPr/>
          <p:nvPr/>
        </p:nvGrpSpPr>
        <p:grpSpPr>
          <a:xfrm>
            <a:off x="7014272" y="3284763"/>
            <a:ext cx="4747495" cy="3255158"/>
            <a:chOff x="6632620" y="3168203"/>
            <a:chExt cx="5170600" cy="3545263"/>
          </a:xfrm>
        </p:grpSpPr>
        <p:pic>
          <p:nvPicPr>
            <p:cNvPr id="18" name="Picture 17">
              <a:extLst>
                <a:ext uri="{FF2B5EF4-FFF2-40B4-BE49-F238E27FC236}">
                  <a16:creationId xmlns:a16="http://schemas.microsoft.com/office/drawing/2014/main" id="{CBA29DF7-3B4C-9748-EDFC-0DBCC65566B6}"/>
                </a:ext>
              </a:extLst>
            </p:cNvPr>
            <p:cNvPicPr>
              <a:picLocks noChangeAspect="1"/>
            </p:cNvPicPr>
            <p:nvPr/>
          </p:nvPicPr>
          <p:blipFill>
            <a:blip r:embed="rId4"/>
            <a:stretch>
              <a:fillRect/>
            </a:stretch>
          </p:blipFill>
          <p:spPr>
            <a:xfrm>
              <a:off x="7206438" y="6042848"/>
              <a:ext cx="4596782" cy="670618"/>
            </a:xfrm>
            <a:prstGeom prst="rect">
              <a:avLst/>
            </a:prstGeom>
          </p:spPr>
        </p:pic>
        <p:sp>
          <p:nvSpPr>
            <p:cNvPr id="19" name="Rectangle 18">
              <a:extLst>
                <a:ext uri="{FF2B5EF4-FFF2-40B4-BE49-F238E27FC236}">
                  <a16:creationId xmlns:a16="http://schemas.microsoft.com/office/drawing/2014/main" id="{8FB8C803-DD55-25AF-6F8A-C7A63254A8C6}"/>
                </a:ext>
              </a:extLst>
            </p:cNvPr>
            <p:cNvSpPr/>
            <p:nvPr/>
          </p:nvSpPr>
          <p:spPr>
            <a:xfrm>
              <a:off x="6632620" y="3168203"/>
              <a:ext cx="4597757" cy="66970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 name="Picture 19">
              <a:extLst>
                <a:ext uri="{FF2B5EF4-FFF2-40B4-BE49-F238E27FC236}">
                  <a16:creationId xmlns:a16="http://schemas.microsoft.com/office/drawing/2014/main" id="{0EF0BE96-920A-A59B-FE7B-D46A12DCA18C}"/>
                </a:ext>
              </a:extLst>
            </p:cNvPr>
            <p:cNvPicPr>
              <a:picLocks noChangeAspect="1"/>
            </p:cNvPicPr>
            <p:nvPr/>
          </p:nvPicPr>
          <p:blipFill>
            <a:blip r:embed="rId5"/>
            <a:stretch>
              <a:fillRect/>
            </a:stretch>
          </p:blipFill>
          <p:spPr>
            <a:xfrm>
              <a:off x="6909248" y="3400777"/>
              <a:ext cx="4617344" cy="3067236"/>
            </a:xfrm>
            <a:prstGeom prst="rect">
              <a:avLst/>
            </a:prstGeom>
            <a:ln w="57150">
              <a:solidFill>
                <a:srgbClr val="FFFFFF"/>
              </a:solidFill>
            </a:ln>
          </p:spPr>
        </p:pic>
      </p:grpSp>
    </p:spTree>
    <p:extLst>
      <p:ext uri="{BB962C8B-B14F-4D97-AF65-F5344CB8AC3E}">
        <p14:creationId xmlns:p14="http://schemas.microsoft.com/office/powerpoint/2010/main" val="2716689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DD8BADF-745D-D830-B042-1DCBE2C15B2D}"/>
              </a:ext>
            </a:extLst>
          </p:cNvPr>
          <p:cNvSpPr/>
          <p:nvPr/>
        </p:nvSpPr>
        <p:spPr>
          <a:xfrm>
            <a:off x="3852270" y="3531187"/>
            <a:ext cx="1004552" cy="3343637"/>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862885" y="0"/>
            <a:ext cx="1004552" cy="623337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اصول مراقبت و نگهداری از پنل خورشیدی </a:t>
            </a:r>
          </a:p>
        </p:txBody>
      </p:sp>
      <p:sp>
        <p:nvSpPr>
          <p:cNvPr id="5" name="Rectangle 4"/>
          <p:cNvSpPr/>
          <p:nvPr/>
        </p:nvSpPr>
        <p:spPr>
          <a:xfrm>
            <a:off x="6355161" y="1909396"/>
            <a:ext cx="5583554" cy="3970318"/>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پنل سولار یا سولار پنل خورشیدی با توجه به شرایط جغرافیایی محل نصب باید طی دوره مشخصی شست و شو گردد تا از بروز آسیب در آن و کاهش طول عمر و راندمان دستگاه جلوگیری شود. توجه داشته باشید که زمان گرد و غبار زدایی از پنل های سولار و شست شو که با نام صفحه خورشیدی نیز شناخته می شوند، با توجه به آلودگی و وجود ذرات معلق در هوا مانند شن و غیره، می تواند بنابر نظر کارشناس متغیر باشد.</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stretch>
            <a:fillRect/>
          </a:stretch>
        </p:blipFill>
        <p:spPr>
          <a:xfrm>
            <a:off x="388858" y="2142994"/>
            <a:ext cx="5704101" cy="3060012"/>
          </a:xfrm>
          <a:prstGeom prst="rect">
            <a:avLst/>
          </a:prstGeom>
          <a:ln w="38100">
            <a:solidFill>
              <a:schemeClr val="bg1"/>
            </a:solidFill>
          </a:ln>
        </p:spPr>
      </p:pic>
    </p:spTree>
    <p:extLst>
      <p:ext uri="{BB962C8B-B14F-4D97-AF65-F5344CB8AC3E}">
        <p14:creationId xmlns:p14="http://schemas.microsoft.com/office/powerpoint/2010/main" val="979272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اصول مراقبت و نگهداری از پنل خورشیدی </a:t>
            </a:r>
          </a:p>
        </p:txBody>
      </p:sp>
      <p:sp>
        <p:nvSpPr>
          <p:cNvPr id="5" name="Rectangle 4"/>
          <p:cNvSpPr/>
          <p:nvPr/>
        </p:nvSpPr>
        <p:spPr>
          <a:xfrm>
            <a:off x="649821" y="1793692"/>
            <a:ext cx="5454765" cy="3970318"/>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کشور های اروپایی با توجه به هوای نسبتا عالی، مراقبت های دوره ای از پنل خورشیدی به صورت هفتگی و یا حتی 2 ماه یک بار نیز انجام می شود. اما در کشور هایی مانند عربستان که دارای شن زار ها و بیابان های فراوان می باشند، مراقبت های دوره ای از صفحات خورشیدی حتی روزانه نیز انجام می شود. شایان ذکر است که شست و شوی پنل های خورشیدی به دو صورت دستی و ماشینی انجام می گیرد. </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6414286" y="1945960"/>
            <a:ext cx="5498672" cy="3665781"/>
          </a:xfrm>
          <a:prstGeom prst="rect">
            <a:avLst/>
          </a:prstGeom>
        </p:spPr>
      </p:pic>
      <p:sp>
        <p:nvSpPr>
          <p:cNvPr id="6" name="Rectangle 5"/>
          <p:cNvSpPr/>
          <p:nvPr/>
        </p:nvSpPr>
        <p:spPr>
          <a:xfrm>
            <a:off x="8201793" y="5764010"/>
            <a:ext cx="3330280" cy="33277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728120" y="6249049"/>
            <a:ext cx="3709115" cy="33276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8660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عمر یک پنل خورشیدی </a:t>
            </a:r>
          </a:p>
        </p:txBody>
      </p:sp>
      <p:sp>
        <p:nvSpPr>
          <p:cNvPr id="5" name="Rectangle 4"/>
          <p:cNvSpPr/>
          <p:nvPr/>
        </p:nvSpPr>
        <p:spPr>
          <a:xfrm>
            <a:off x="410308" y="4873927"/>
            <a:ext cx="11605845" cy="1685077"/>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یک پنل خورشیدی یا صفحه خورشیدی در صورت مراقبت های دوره ای مرتب در حدود 30 سال عمر می کند که پانزده سال اول عمر مفید دستگاه تلقی می شود. در ۵ سال اول عمر پنل خورشیدی (صفحه خورشیدی)، پنل همه هزینه های ساخت و تولید را با عملکرد خود صفر می کند و باقی 25 سال عمر دستگاه سودآوری خواهد بود.</a:t>
            </a:r>
            <a:endParaRPr lang="en-US"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BF6A4FF4-EF9A-0E1C-2919-21160AAF0DB1}"/>
              </a:ext>
            </a:extLst>
          </p:cNvPr>
          <p:cNvSpPr/>
          <p:nvPr/>
        </p:nvSpPr>
        <p:spPr>
          <a:xfrm>
            <a:off x="0" y="1490666"/>
            <a:ext cx="12192000" cy="1773203"/>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BBA3711F-4FEC-C641-D473-C877CB7AF4F8}"/>
              </a:ext>
            </a:extLst>
          </p:cNvPr>
          <p:cNvPicPr>
            <a:picLocks noChangeAspect="1"/>
          </p:cNvPicPr>
          <p:nvPr/>
        </p:nvPicPr>
        <p:blipFill rotWithShape="1">
          <a:blip r:embed="rId2"/>
          <a:srcRect t="18245" r="2881" b="4230"/>
          <a:stretch/>
        </p:blipFill>
        <p:spPr>
          <a:xfrm>
            <a:off x="3341148" y="1745563"/>
            <a:ext cx="5610637" cy="2612551"/>
          </a:xfrm>
          <a:prstGeom prst="rect">
            <a:avLst/>
          </a:prstGeom>
          <a:ln w="57150">
            <a:solidFill>
              <a:schemeClr val="bg1"/>
            </a:solidFill>
          </a:ln>
        </p:spPr>
      </p:pic>
      <p:pic>
        <p:nvPicPr>
          <p:cNvPr id="9" name="Picture 8">
            <a:extLst>
              <a:ext uri="{FF2B5EF4-FFF2-40B4-BE49-F238E27FC236}">
                <a16:creationId xmlns:a16="http://schemas.microsoft.com/office/drawing/2014/main" id="{052B6B44-4D5A-1E90-EFC5-A7DE902A40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3646" y="2971034"/>
            <a:ext cx="2772507" cy="1617296"/>
          </a:xfrm>
          <a:prstGeom prst="rect">
            <a:avLst/>
          </a:prstGeom>
          <a:ln w="57150">
            <a:solidFill>
              <a:schemeClr val="bg1"/>
            </a:solidFill>
          </a:ln>
        </p:spPr>
      </p:pic>
      <p:pic>
        <p:nvPicPr>
          <p:cNvPr id="11" name="Picture 10">
            <a:extLst>
              <a:ext uri="{FF2B5EF4-FFF2-40B4-BE49-F238E27FC236}">
                <a16:creationId xmlns:a16="http://schemas.microsoft.com/office/drawing/2014/main" id="{D0D5AB8B-748E-3179-6C7C-F40908D151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4534" y="734842"/>
            <a:ext cx="2872081" cy="1900360"/>
          </a:xfrm>
          <a:prstGeom prst="rect">
            <a:avLst/>
          </a:prstGeom>
          <a:ln w="57150">
            <a:solidFill>
              <a:schemeClr val="bg1"/>
            </a:solidFill>
          </a:ln>
        </p:spPr>
      </p:pic>
    </p:spTree>
    <p:extLst>
      <p:ext uri="{BB962C8B-B14F-4D97-AF65-F5344CB8AC3E}">
        <p14:creationId xmlns:p14="http://schemas.microsoft.com/office/powerpoint/2010/main" val="637959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5076" y="510012"/>
            <a:ext cx="5093435"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منابع </a:t>
            </a:r>
          </a:p>
        </p:txBody>
      </p:sp>
      <p:sp>
        <p:nvSpPr>
          <p:cNvPr id="5" name="Rectangle 4"/>
          <p:cNvSpPr/>
          <p:nvPr/>
        </p:nvSpPr>
        <p:spPr>
          <a:xfrm>
            <a:off x="722310" y="1379496"/>
            <a:ext cx="3273609" cy="3730317"/>
          </a:xfrm>
          <a:prstGeom prst="rect">
            <a:avLst/>
          </a:prstGeom>
        </p:spPr>
        <p:txBody>
          <a:bodyPr wrap="square">
            <a:spAutoFit/>
          </a:bodyPr>
          <a:lstStyle/>
          <a:p>
            <a:pPr rtl="1">
              <a:lnSpc>
                <a:spcPct val="150000"/>
              </a:lnSpc>
            </a:pPr>
            <a:r>
              <a:rPr lang="en-US" sz="2000"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https://tikvaniroo.com</a:t>
            </a:r>
            <a:endParaRPr lang="en-US" sz="2000" dirty="0">
              <a:latin typeface="Times New Roman" panose="02020603050405020304" pitchFamily="18" charset="0"/>
              <a:cs typeface="Times New Roman" panose="02020603050405020304" pitchFamily="18" charset="0"/>
            </a:endParaRPr>
          </a:p>
          <a:p>
            <a:pPr rtl="1">
              <a:lnSpc>
                <a:spcPct val="150000"/>
              </a:lnSpc>
            </a:pPr>
            <a:endParaRPr lang="fa-IR" sz="2000" dirty="0">
              <a:latin typeface="Times New Roman" panose="02020603050405020304" pitchFamily="18" charset="0"/>
              <a:cs typeface="Times New Roman" panose="02020603050405020304" pitchFamily="18" charset="0"/>
            </a:endParaRPr>
          </a:p>
          <a:p>
            <a:pPr rtl="1">
              <a:lnSpc>
                <a:spcPct val="150000"/>
              </a:lnSpc>
            </a:pPr>
            <a:r>
              <a:rPr lang="en-US" sz="2000"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https://connectfixing.com</a:t>
            </a:r>
            <a:endParaRPr lang="en-US" sz="2000" dirty="0">
              <a:latin typeface="Times New Roman" panose="02020603050405020304" pitchFamily="18" charset="0"/>
              <a:cs typeface="Times New Roman" panose="02020603050405020304" pitchFamily="18" charset="0"/>
            </a:endParaRPr>
          </a:p>
          <a:p>
            <a:pPr rtl="1">
              <a:lnSpc>
                <a:spcPct val="150000"/>
              </a:lnSpc>
            </a:pPr>
            <a:endParaRPr lang="fa-IR" sz="2000" dirty="0">
              <a:latin typeface="Times New Roman" panose="02020603050405020304" pitchFamily="18" charset="0"/>
              <a:cs typeface="Times New Roman" panose="02020603050405020304" pitchFamily="18" charset="0"/>
            </a:endParaRPr>
          </a:p>
          <a:p>
            <a:pPr rtl="1">
              <a:lnSpc>
                <a:spcPct val="150000"/>
              </a:lnSpc>
            </a:pPr>
            <a:r>
              <a:rPr lang="en-US" sz="2000"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https://namnak.com</a:t>
            </a:r>
            <a:endParaRPr lang="en-US" sz="2000" dirty="0">
              <a:latin typeface="Times New Roman" panose="02020603050405020304" pitchFamily="18" charset="0"/>
              <a:cs typeface="Times New Roman" panose="02020603050405020304" pitchFamily="18" charset="0"/>
            </a:endParaRPr>
          </a:p>
          <a:p>
            <a:pPr rtl="1">
              <a:lnSpc>
                <a:spcPct val="150000"/>
              </a:lnSpc>
            </a:pPr>
            <a:endParaRPr lang="fa-IR" sz="2000" dirty="0">
              <a:latin typeface="Times New Roman" panose="02020603050405020304" pitchFamily="18" charset="0"/>
              <a:cs typeface="Times New Roman" panose="02020603050405020304" pitchFamily="18" charset="0"/>
            </a:endParaRPr>
          </a:p>
          <a:p>
            <a:pPr rtl="1">
              <a:lnSpc>
                <a:spcPct val="150000"/>
              </a:lnSpc>
            </a:pPr>
            <a:r>
              <a:rPr lang="en-US" sz="2000"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https://www.famcocorp.com</a:t>
            </a:r>
            <a:endParaRPr lang="en-US" sz="2000" dirty="0">
              <a:latin typeface="Times New Roman" panose="02020603050405020304" pitchFamily="18" charset="0"/>
              <a:cs typeface="Times New Roman" panose="02020603050405020304" pitchFamily="18" charset="0"/>
            </a:endParaRPr>
          </a:p>
          <a:p>
            <a:pPr rtl="1">
              <a:lnSpc>
                <a:spcPct val="150000"/>
              </a:lnSpc>
            </a:pPr>
            <a:endParaRPr lang="fa-IR"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68048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9">
            <a:extLst>
              <a:ext uri="{FF2B5EF4-FFF2-40B4-BE49-F238E27FC236}">
                <a16:creationId xmlns:a16="http://schemas.microsoft.com/office/drawing/2014/main" id="{F4361CCA-CA27-7DCA-EF57-CB85E23260C3}"/>
              </a:ext>
            </a:extLst>
          </p:cNvPr>
          <p:cNvSpPr/>
          <p:nvPr/>
        </p:nvSpPr>
        <p:spPr>
          <a:xfrm>
            <a:off x="849297" y="2032657"/>
            <a:ext cx="10493406" cy="2792686"/>
          </a:xfrm>
          <a:prstGeom prst="roundRect">
            <a:avLst>
              <a:gd name="adj" fmla="val 11899"/>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43B9466-B0A9-205C-0625-A8BF244B408A}"/>
              </a:ext>
            </a:extLst>
          </p:cNvPr>
          <p:cNvSpPr/>
          <p:nvPr/>
        </p:nvSpPr>
        <p:spPr>
          <a:xfrm>
            <a:off x="3134286" y="2917635"/>
            <a:ext cx="6591605" cy="769441"/>
          </a:xfrm>
          <a:prstGeom prst="rect">
            <a:avLst/>
          </a:prstGeom>
        </p:spPr>
        <p:txBody>
          <a:bodyPr wrap="square">
            <a:spAutoFit/>
          </a:bodyPr>
          <a:lstStyle/>
          <a:p>
            <a:pPr algn="ctr" rtl="1"/>
            <a:r>
              <a:rPr lang="fa-IR" sz="4400" b="1" dirty="0">
                <a:latin typeface="Shabnam" panose="020B0603030804020204" pitchFamily="34" charset="-78"/>
                <a:cs typeface="Shabnam" panose="020B0603030804020204" pitchFamily="34" charset="-78"/>
              </a:rPr>
              <a:t>با تشکر از توجه شما عزیزان</a:t>
            </a:r>
            <a:endParaRPr lang="en-US" sz="4400"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7286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95099" y="518890"/>
            <a:ext cx="331790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پنل خورشیدی چیست؟</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5683878" y="1252502"/>
            <a:ext cx="6190445" cy="223907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پنل خورشیدی سیستمی است که انرژی نورانی خورشید را به انرژی الکتریکی تبدیل می نماید. یکی از قدرتمند ترین منبع نور موجود خورشید است. و مهم ترین ویژگی آن تولید برق میباشد. منبع اصلی انرژی نور خورشید میزان کیفیت تابش به وضعیت جوی مرتب است. </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Effect>
                      <a14:brightnessContrast bright="20000" contrast="-20000"/>
                    </a14:imgEffect>
                  </a14:imgLayer>
                </a14:imgProps>
              </a:ext>
            </a:extLst>
          </a:blip>
          <a:srcRect t="6951" b="5197"/>
          <a:stretch/>
        </p:blipFill>
        <p:spPr>
          <a:xfrm rot="20280805">
            <a:off x="394913" y="2258511"/>
            <a:ext cx="4952966" cy="2757071"/>
          </a:xfrm>
          <a:prstGeom prst="rect">
            <a:avLst/>
          </a:prstGeom>
        </p:spPr>
      </p:pic>
      <p:sp>
        <p:nvSpPr>
          <p:cNvPr id="9" name="Half Frame 8"/>
          <p:cNvSpPr/>
          <p:nvPr/>
        </p:nvSpPr>
        <p:spPr>
          <a:xfrm>
            <a:off x="148192" y="127914"/>
            <a:ext cx="1977629" cy="1585476"/>
          </a:xfrm>
          <a:prstGeom prst="halfFrame">
            <a:avLst>
              <a:gd name="adj1" fmla="val 11445"/>
              <a:gd name="adj2" fmla="val 1252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Half Frame 1">
            <a:extLst>
              <a:ext uri="{FF2B5EF4-FFF2-40B4-BE49-F238E27FC236}">
                <a16:creationId xmlns:a16="http://schemas.microsoft.com/office/drawing/2014/main" id="{8169DCB4-6AE9-654E-17B7-B90BBEB9C7B2}"/>
              </a:ext>
            </a:extLst>
          </p:cNvPr>
          <p:cNvSpPr/>
          <p:nvPr/>
        </p:nvSpPr>
        <p:spPr>
          <a:xfrm flipH="1" flipV="1">
            <a:off x="10316936" y="5353235"/>
            <a:ext cx="1745296" cy="1399214"/>
          </a:xfrm>
          <a:prstGeom prst="halfFrame">
            <a:avLst>
              <a:gd name="adj1" fmla="val 11445"/>
              <a:gd name="adj2" fmla="val 1252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53884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95099" y="518890"/>
            <a:ext cx="331790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پنل خورشیدی چیست؟</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6525087" y="1295010"/>
            <a:ext cx="5239821" cy="445506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یکی از مهم ترین ویژگی‌های پنل خورشیدی برای تامین برق اظطراری، کاربرد آن در مناطق دور برای دسترسی به برق شهر، عدم نیاز به آب برای تامین برق و هم چنین در مکان‌های بسیاری مورد استفاده می باشد از قبیل بیمارستان ها، ویلاها سقف شیب دار، بانک ها، شرکت‌های مسکونی، اتوبان ها، بالای دکل چراغ راهنمایی، پایه های روشنایی، دکل های مخابراتی، پارک ها، در مسافرت ها مورد استفاده می باشد. </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178" y="1295010"/>
            <a:ext cx="5495277" cy="4752670"/>
          </a:xfrm>
          <a:prstGeom prst="rect">
            <a:avLst/>
          </a:prstGeom>
        </p:spPr>
      </p:pic>
      <p:sp>
        <p:nvSpPr>
          <p:cNvPr id="3" name="Rectangle 2"/>
          <p:cNvSpPr/>
          <p:nvPr/>
        </p:nvSpPr>
        <p:spPr>
          <a:xfrm>
            <a:off x="1" y="6658250"/>
            <a:ext cx="12192000" cy="22431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13670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354018" y="1648496"/>
            <a:ext cx="3438659" cy="477297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7074757" y="3780247"/>
            <a:ext cx="4533362" cy="240834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7395099" y="518890"/>
            <a:ext cx="331790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پنل خورشیدی چیست؟</a:t>
            </a:r>
            <a:endParaRPr lang="en-US" sz="2000" b="1" dirty="0">
              <a:latin typeface="Shabnam" panose="020B0603030804020204" pitchFamily="34" charset="-78"/>
              <a:cs typeface="Shabnam" panose="020B0603030804020204" pitchFamily="34" charset="-78"/>
            </a:endParaRPr>
          </a:p>
        </p:txBody>
      </p:sp>
      <p:sp>
        <p:nvSpPr>
          <p:cNvPr id="5" name="Rectangle 4"/>
          <p:cNvSpPr/>
          <p:nvPr/>
        </p:nvSpPr>
        <p:spPr>
          <a:xfrm>
            <a:off x="611811" y="1252575"/>
            <a:ext cx="6278388" cy="5078313"/>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پنل خورشیدی با تبدیل نور خورشید فوتون ها را به الکتریسیته تبدیل میکند. و با استفاده از این الکتریسیته می توان مدارهای الکتریکی را شارژ کرد. پنل خورشیدی شامل تعدادی سلول خورشیدی می باشند که هر کدام از آنها از لایه‌های سیلیکونی ساخته شده اند. لایه‌های فسفری برای تولید بار منفی و لایه‌های بور برای تولید بار مثبت تشکیل شده اند. به عبارت ساده تر می توان گفت، یک صفحه خورشیدی با اجازه دادن به فوتون ها یا ذرات نور، می تواند الکترون‌های فاقد از اتم ها را به جریان الکتریسیته ایجاد کند. پنل‌های خورشیدی در حقیقت تعداد واحدهای کوچکتر به نام سلولهای فتوولتائیک را تشکیل می دهند.</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rotWithShape="1">
          <a:blip r:embed="rId2"/>
          <a:srcRect l="31905"/>
          <a:stretch/>
        </p:blipFill>
        <p:spPr>
          <a:xfrm>
            <a:off x="7395099" y="1841055"/>
            <a:ext cx="4213020" cy="4121863"/>
          </a:xfrm>
          <a:prstGeom prst="rect">
            <a:avLst/>
          </a:prstGeom>
        </p:spPr>
      </p:pic>
    </p:spTree>
    <p:extLst>
      <p:ext uri="{BB962C8B-B14F-4D97-AF65-F5344CB8AC3E}">
        <p14:creationId xmlns:p14="http://schemas.microsoft.com/office/powerpoint/2010/main" val="2239299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40914" y="5061398"/>
            <a:ext cx="4997002" cy="1287887"/>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7395099" y="518890"/>
            <a:ext cx="331790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تاریخچه پنل خورشیدی</a:t>
            </a:r>
          </a:p>
        </p:txBody>
      </p:sp>
      <p:sp>
        <p:nvSpPr>
          <p:cNvPr id="5" name="Rectangle 4"/>
          <p:cNvSpPr/>
          <p:nvPr/>
        </p:nvSpPr>
        <p:spPr>
          <a:xfrm>
            <a:off x="5730851" y="2199076"/>
            <a:ext cx="6040440"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پیشرفت استفاده از انرژی خورشیدی به 100 سال قبل برمیگردد. در زمانی نه چندان دور، از انرژی خورشیدی برای تولید بخار آب استفاده میشده است و از بخار آب نیز برای عملکرد ماشین های مختلف استفاده میکردند؛ اما این امر تا پیش از کشف اثر فوتوولتائیک (تبدیل نور خورشید) توسط ادموند بکرل امکان پذیر نبود.</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40" y="1545978"/>
            <a:ext cx="4415374" cy="4558608"/>
          </a:xfrm>
          <a:prstGeom prst="rect">
            <a:avLst/>
          </a:prstGeom>
        </p:spPr>
      </p:pic>
    </p:spTree>
    <p:extLst>
      <p:ext uri="{BB962C8B-B14F-4D97-AF65-F5344CB8AC3E}">
        <p14:creationId xmlns:p14="http://schemas.microsoft.com/office/powerpoint/2010/main" val="43097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376475" y="3400850"/>
            <a:ext cx="5087155" cy="126213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7395099" y="518890"/>
            <a:ext cx="331790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تاریخچه پنل خورشیدی</a:t>
            </a:r>
          </a:p>
        </p:txBody>
      </p:sp>
      <p:sp>
        <p:nvSpPr>
          <p:cNvPr id="5" name="Rectangle 4"/>
          <p:cNvSpPr/>
          <p:nvPr/>
        </p:nvSpPr>
        <p:spPr>
          <a:xfrm>
            <a:off x="5544418" y="4605646"/>
            <a:ext cx="6445812" cy="175432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راسل اُهل مخترع آمریکایی اولین سلول خورشیدی سیلیکونی دنیا را در سال 1941 در آزمایشگاه بل اختراع کرد. با بهره گیری از اختراع اهل اولین پنل خورشیدی جهان در سال 1954 در همان آزمایشگاه ساخته شد.</a:t>
            </a:r>
          </a:p>
        </p:txBody>
      </p:sp>
      <p:pic>
        <p:nvPicPr>
          <p:cNvPr id="2" name="Picture 1"/>
          <p:cNvPicPr>
            <a:picLocks noChangeAspect="1"/>
          </p:cNvPicPr>
          <p:nvPr/>
        </p:nvPicPr>
        <p:blipFill>
          <a:blip r:embed="rId2"/>
          <a:stretch>
            <a:fillRect/>
          </a:stretch>
        </p:blipFill>
        <p:spPr>
          <a:xfrm>
            <a:off x="225714" y="4220679"/>
            <a:ext cx="5318704" cy="2089969"/>
          </a:xfrm>
          <a:prstGeom prst="rect">
            <a:avLst/>
          </a:prstGeom>
        </p:spPr>
      </p:pic>
      <p:sp>
        <p:nvSpPr>
          <p:cNvPr id="3" name="Rectangle 2"/>
          <p:cNvSpPr/>
          <p:nvPr/>
        </p:nvSpPr>
        <p:spPr>
          <a:xfrm>
            <a:off x="225714" y="1044126"/>
            <a:ext cx="6198761" cy="223907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سال 1893 چارلز فریت با کمک گرفتن از کشف بکرل اولین سلول خورشیدی اصل را ساخت. این سلول خورشیدی با استفاده از ورقه های آغشته به سلنیم و یک ورقه نازک از جنس طلا ساخته شد.</a:t>
            </a:r>
          </a:p>
        </p:txBody>
      </p:sp>
      <p:pic>
        <p:nvPicPr>
          <p:cNvPr id="6" name="Picture 5"/>
          <p:cNvPicPr>
            <a:picLocks noChangeAspect="1"/>
          </p:cNvPicPr>
          <p:nvPr/>
        </p:nvPicPr>
        <p:blipFill>
          <a:blip r:embed="rId3"/>
          <a:stretch>
            <a:fillRect/>
          </a:stretch>
        </p:blipFill>
        <p:spPr>
          <a:xfrm>
            <a:off x="6729479" y="1361301"/>
            <a:ext cx="4911145" cy="2859378"/>
          </a:xfrm>
          <a:prstGeom prst="rect">
            <a:avLst/>
          </a:prstGeom>
        </p:spPr>
      </p:pic>
    </p:spTree>
    <p:extLst>
      <p:ext uri="{BB962C8B-B14F-4D97-AF65-F5344CB8AC3E}">
        <p14:creationId xmlns:p14="http://schemas.microsoft.com/office/powerpoint/2010/main" val="1086181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296992" y="4314423"/>
            <a:ext cx="5074276" cy="238259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6806484" y="3286317"/>
            <a:ext cx="2923505" cy="209489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7395099" y="518890"/>
            <a:ext cx="3317902"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تاریخچه پنل خورشیدی</a:t>
            </a:r>
          </a:p>
        </p:txBody>
      </p:sp>
      <p:sp>
        <p:nvSpPr>
          <p:cNvPr id="5" name="Rectangle 4"/>
          <p:cNvSpPr/>
          <p:nvPr/>
        </p:nvSpPr>
        <p:spPr>
          <a:xfrm>
            <a:off x="741474" y="1366733"/>
            <a:ext cx="11119968" cy="1200329"/>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پنل های خورشیدی در فضایی با قمرهای مصنوعی شروع به کار کردند. اکثر مردم در دهه 70 میلادی برای اولین بار پنل های خورشیدی را در ماشین حساب ها مشاهده کردند.</a:t>
            </a:r>
          </a:p>
        </p:txBody>
      </p:sp>
      <p:pic>
        <p:nvPicPr>
          <p:cNvPr id="2" name="Picture 1"/>
          <p:cNvPicPr>
            <a:picLocks noChangeAspect="1"/>
          </p:cNvPicPr>
          <p:nvPr/>
        </p:nvPicPr>
        <p:blipFill>
          <a:blip r:embed="rId2"/>
          <a:stretch>
            <a:fillRect/>
          </a:stretch>
        </p:blipFill>
        <p:spPr>
          <a:xfrm>
            <a:off x="1030686" y="2283727"/>
            <a:ext cx="5649673" cy="3769391"/>
          </a:xfrm>
          <a:prstGeom prst="rect">
            <a:avLst/>
          </a:prstGeom>
        </p:spPr>
      </p:pic>
      <p:pic>
        <p:nvPicPr>
          <p:cNvPr id="7" name="Picture 6"/>
          <p:cNvPicPr>
            <a:picLocks noChangeAspect="1"/>
          </p:cNvPicPr>
          <p:nvPr/>
        </p:nvPicPr>
        <p:blipFill rotWithShape="1">
          <a:blip r:embed="rId3"/>
          <a:srcRect l="28762"/>
          <a:stretch/>
        </p:blipFill>
        <p:spPr>
          <a:xfrm>
            <a:off x="7057623" y="3449457"/>
            <a:ext cx="4803819" cy="3118768"/>
          </a:xfrm>
          <a:prstGeom prst="rect">
            <a:avLst/>
          </a:prstGeom>
        </p:spPr>
      </p:pic>
    </p:spTree>
    <p:extLst>
      <p:ext uri="{BB962C8B-B14F-4D97-AF65-F5344CB8AC3E}">
        <p14:creationId xmlns:p14="http://schemas.microsoft.com/office/powerpoint/2010/main" val="8090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 y="5705341"/>
            <a:ext cx="4984124" cy="66970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6516710" y="4419937"/>
            <a:ext cx="5675290" cy="69545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5779363" y="518890"/>
            <a:ext cx="4933638" cy="400110"/>
          </a:xfrm>
          <a:prstGeom prst="rect">
            <a:avLst/>
          </a:prstGeom>
        </p:spPr>
        <p:txBody>
          <a:bodyPr wrap="square">
            <a:spAutoFit/>
          </a:bodyPr>
          <a:lstStyle/>
          <a:p>
            <a:pPr algn="r" rtl="1"/>
            <a:r>
              <a:rPr lang="fa-IR" sz="2000" b="1" dirty="0">
                <a:latin typeface="Shabnam" panose="020B0603030804020204" pitchFamily="34" charset="-78"/>
                <a:cs typeface="Shabnam" panose="020B0603030804020204" pitchFamily="34" charset="-78"/>
              </a:rPr>
              <a:t>پنل خورشیدی چگونه کار می‌کند؟</a:t>
            </a:r>
          </a:p>
        </p:txBody>
      </p:sp>
      <p:sp>
        <p:nvSpPr>
          <p:cNvPr id="5" name="Rectangle 4"/>
          <p:cNvSpPr/>
          <p:nvPr/>
        </p:nvSpPr>
        <p:spPr>
          <a:xfrm>
            <a:off x="254297" y="2005878"/>
            <a:ext cx="11691892" cy="57708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1. تابش نور خورشید و انرژی‌های کوچکی به نام فوتون توسط پنل خورشیدی جذب می‌شوند.</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3657" y="4010381"/>
            <a:ext cx="6637810" cy="2591075"/>
          </a:xfrm>
          <a:prstGeom prst="rect">
            <a:avLst/>
          </a:prstGeom>
        </p:spPr>
      </p:pic>
      <p:sp>
        <p:nvSpPr>
          <p:cNvPr id="3" name="Rectangle 2"/>
          <p:cNvSpPr/>
          <p:nvPr/>
        </p:nvSpPr>
        <p:spPr>
          <a:xfrm>
            <a:off x="3342709" y="1117644"/>
            <a:ext cx="8671774" cy="64633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مراحل و نحوه تبدیل انرژی خورشیدی به انرژی الکتریکی توسط پنل خورشیدی به شرح زیر است:</a:t>
            </a:r>
          </a:p>
        </p:txBody>
      </p:sp>
      <p:sp>
        <p:nvSpPr>
          <p:cNvPr id="6" name="Rectangle 5"/>
          <p:cNvSpPr/>
          <p:nvPr/>
        </p:nvSpPr>
        <p:spPr>
          <a:xfrm>
            <a:off x="1481070" y="2629664"/>
            <a:ext cx="10465119" cy="1200329"/>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2. زمانی که فوتون‌های نور توسط سلول‌های فتووولتائیک جذب می‌شوند، انفجار الکترونی با تولید جفت الکترون پیشکش یا برنگیخته شدن الکترون‌ها و جدا شدن آن‌ها اتفاق می‌افتد و در نتیجه آن، جریان الکتریکی ایجاد می‌شود.</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987185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TotalTime>
  <Words>1678</Words>
  <Application>Microsoft Office PowerPoint</Application>
  <PresentationFormat>Widescreen</PresentationFormat>
  <Paragraphs>78</Paragraphs>
  <Slides>29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Calibri</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33</cp:revision>
  <dcterms:created xsi:type="dcterms:W3CDTF">2024-07-13T14:07:27Z</dcterms:created>
  <dcterms:modified xsi:type="dcterms:W3CDTF">2024-07-22T16:43:27Z</dcterms:modified>
</cp:coreProperties>
</file>