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286" r:id="rId2"/>
    <p:sldId id="256" r:id="rId3"/>
    <p:sldId id="259" r:id="rId4"/>
    <p:sldId id="264" r:id="rId5"/>
    <p:sldId id="260" r:id="rId6"/>
    <p:sldId id="261" r:id="rId7"/>
    <p:sldId id="262" r:id="rId8"/>
    <p:sldId id="257" r:id="rId9"/>
    <p:sldId id="284" r:id="rId10"/>
    <p:sldId id="281" r:id="rId11"/>
    <p:sldId id="282" r:id="rId12"/>
    <p:sldId id="283" r:id="rId13"/>
    <p:sldId id="273" r:id="rId14"/>
    <p:sldId id="274" r:id="rId15"/>
    <p:sldId id="266" r:id="rId16"/>
    <p:sldId id="275" r:id="rId17"/>
    <p:sldId id="276" r:id="rId18"/>
    <p:sldId id="277" r:id="rId19"/>
    <p:sldId id="278" r:id="rId20"/>
    <p:sldId id="279" r:id="rId21"/>
    <p:sldId id="280" r:id="rId22"/>
    <p:sldId id="263" r:id="rId23"/>
    <p:sldId id="285" r:id="rId24"/>
    <p:sldId id="267" r:id="rId25"/>
    <p:sldId id="268" r:id="rId26"/>
    <p:sldId id="269" r:id="rId27"/>
    <p:sldId id="270" r:id="rId28"/>
    <p:sldId id="271" r:id="rId29"/>
    <p:sldId id="272" r:id="rId30"/>
    <p:sldId id="265" r:id="rId31"/>
    <p:sldId id="258" r:id="rId32"/>
    <p:sldId id="287"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717" autoAdjust="0"/>
  </p:normalViewPr>
  <p:slideViewPr>
    <p:cSldViewPr snapToGrid="0">
      <p:cViewPr varScale="1">
        <p:scale>
          <a:sx n="81" d="100"/>
          <a:sy n="81" d="100"/>
        </p:scale>
        <p:origin x="725" y="6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5" d="100"/>
          <a:sy n="65" d="100"/>
        </p:scale>
        <p:origin x="315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B910621-BD5F-B8B4-C245-BAA1A6616D3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C0FADD9-4CE2-5A15-6929-379468E00B2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91ACE4A-0039-4EE3-9406-4E6B460CA090}" type="datetimeFigureOut">
              <a:rPr lang="en-US" smtClean="0"/>
              <a:t>7/22/2024</a:t>
            </a:fld>
            <a:endParaRPr lang="en-US"/>
          </a:p>
        </p:txBody>
      </p:sp>
      <p:sp>
        <p:nvSpPr>
          <p:cNvPr id="4" name="Footer Placeholder 3">
            <a:extLst>
              <a:ext uri="{FF2B5EF4-FFF2-40B4-BE49-F238E27FC236}">
                <a16:creationId xmlns:a16="http://schemas.microsoft.com/office/drawing/2014/main" id="{68D1DFA6-E9D1-7E57-2FEC-95E3B5E92C5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7B2F0D4-457C-D328-BDB3-FD012377B2F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4197B42-F9FE-42CA-8BE8-285EF5F18919}" type="slidenum">
              <a:rPr lang="en-US" smtClean="0"/>
              <a:t>‹#›</a:t>
            </a:fld>
            <a:endParaRPr lang="en-US"/>
          </a:p>
        </p:txBody>
      </p:sp>
    </p:spTree>
    <p:extLst>
      <p:ext uri="{BB962C8B-B14F-4D97-AF65-F5344CB8AC3E}">
        <p14:creationId xmlns:p14="http://schemas.microsoft.com/office/powerpoint/2010/main" val="368335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922362-A859-4B4D-9ED8-46542D53B76F}" type="datetimeFigureOut">
              <a:rPr lang="en-US" smtClean="0"/>
              <a:t>7/22/2024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C1C8EF-98EE-488A-9101-03C961A60E60}" type="slidenum">
              <a:rPr lang="en-US" smtClean="0"/>
              <a:t>‹#›</a:t>
            </a:fld>
            <a:endParaRPr lang="en-US"/>
          </a:p>
        </p:txBody>
      </p:sp>
    </p:spTree>
    <p:extLst>
      <p:ext uri="{BB962C8B-B14F-4D97-AF65-F5344CB8AC3E}">
        <p14:creationId xmlns:p14="http://schemas.microsoft.com/office/powerpoint/2010/main" val="10281788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6C1C8EF-98EE-488A-9101-03C961A60E60}" type="slidenum">
              <a:rPr lang="en-US" smtClean="0"/>
              <a:t>17</a:t>
            </a:fld>
            <a:endParaRPr lang="en-US"/>
          </a:p>
        </p:txBody>
      </p:sp>
    </p:spTree>
    <p:extLst>
      <p:ext uri="{BB962C8B-B14F-4D97-AF65-F5344CB8AC3E}">
        <p14:creationId xmlns:p14="http://schemas.microsoft.com/office/powerpoint/2010/main" val="4043219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p:cNvSpPr/>
          <p:nvPr userDrawn="1"/>
        </p:nvSpPr>
        <p:spPr>
          <a:xfrm>
            <a:off x="1" y="0"/>
            <a:ext cx="12192000"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Connector: Elbow 2">
            <a:extLst>
              <a:ext uri="{FF2B5EF4-FFF2-40B4-BE49-F238E27FC236}">
                <a16:creationId xmlns:a16="http://schemas.microsoft.com/office/drawing/2014/main" id="{A765FD6F-E76A-DB09-67AF-64862CAE1CCD}"/>
              </a:ext>
            </a:extLst>
          </p:cNvPr>
          <p:cNvCxnSpPr>
            <a:cxnSpLocks/>
            <a:stCxn id="9" idx="3"/>
          </p:cNvCxnSpPr>
          <p:nvPr userDrawn="1"/>
        </p:nvCxnSpPr>
        <p:spPr>
          <a:xfrm flipH="1">
            <a:off x="366945" y="572610"/>
            <a:ext cx="11458112" cy="6285388"/>
          </a:xfrm>
          <a:prstGeom prst="bentConnector3">
            <a:avLst>
              <a:gd name="adj1" fmla="val 100045"/>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D52344F2-612E-E99C-AB05-56A9F463D207}"/>
              </a:ext>
            </a:extLst>
          </p:cNvPr>
          <p:cNvSpPr/>
          <p:nvPr userDrawn="1"/>
        </p:nvSpPr>
        <p:spPr>
          <a:xfrm>
            <a:off x="5548544" y="301841"/>
            <a:ext cx="6276513" cy="541538"/>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8944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p:cNvSpPr/>
          <p:nvPr userDrawn="1"/>
        </p:nvSpPr>
        <p:spPr>
          <a:xfrm>
            <a:off x="1" y="0"/>
            <a:ext cx="12192000"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43F30539-2C1F-17AF-C1A4-A38C54420A33}"/>
              </a:ext>
            </a:extLst>
          </p:cNvPr>
          <p:cNvSpPr>
            <a:spLocks noGrp="1"/>
          </p:cNvSpPr>
          <p:nvPr>
            <p:ph type="pic" sz="quarter" idx="10"/>
          </p:nvPr>
        </p:nvSpPr>
        <p:spPr>
          <a:xfrm>
            <a:off x="0" y="0"/>
            <a:ext cx="12192000" cy="4625266"/>
          </a:xfrm>
          <a:prstGeom prst="rect">
            <a:avLst/>
          </a:prstGeom>
        </p:spPr>
        <p:txBody>
          <a:bodyPr/>
          <a:lstStyle/>
          <a:p>
            <a:endParaRPr lang="en-US"/>
          </a:p>
        </p:txBody>
      </p:sp>
    </p:spTree>
    <p:extLst>
      <p:ext uri="{BB962C8B-B14F-4D97-AF65-F5344CB8AC3E}">
        <p14:creationId xmlns:p14="http://schemas.microsoft.com/office/powerpoint/2010/main" val="3876539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050820"/>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hyperlink" Target="https://www.daneshchi.ir/" TargetMode="External"/><Relationship Id="rId7" Type="http://schemas.openxmlformats.org/officeDocument/2006/relationships/hyperlink" Target="https://iranantiq.com/" TargetMode="External"/><Relationship Id="rId2" Type="http://schemas.openxmlformats.org/officeDocument/2006/relationships/hyperlink" Target="https://novinkhat.com/" TargetMode="External"/><Relationship Id="rId1" Type="http://schemas.openxmlformats.org/officeDocument/2006/relationships/slideLayout" Target="../slideLayouts/slideLayout1.xml"/><Relationship Id="rId6" Type="http://schemas.openxmlformats.org/officeDocument/2006/relationships/hyperlink" Target="https://naghmedelgosha.com/" TargetMode="External"/><Relationship Id="rId5" Type="http://schemas.openxmlformats.org/officeDocument/2006/relationships/hyperlink" Target="https://wiki.ahlolbait.com/" TargetMode="External"/><Relationship Id="rId4" Type="http://schemas.openxmlformats.org/officeDocument/2006/relationships/hyperlink" Target="https://rasekhoon.net/"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2665E726-EFE8-890E-6E9C-8FE52C339E65}"/>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10692" b="38730"/>
          <a:stretch/>
        </p:blipFill>
        <p:spPr>
          <a:xfrm>
            <a:off x="0" y="0"/>
            <a:ext cx="12192000" cy="4625266"/>
          </a:xfrm>
        </p:spPr>
      </p:pic>
      <p:sp>
        <p:nvSpPr>
          <p:cNvPr id="5" name="Rectangle: Rounded Corners 4">
            <a:extLst>
              <a:ext uri="{FF2B5EF4-FFF2-40B4-BE49-F238E27FC236}">
                <a16:creationId xmlns:a16="http://schemas.microsoft.com/office/drawing/2014/main" id="{3B442A02-7E2B-D741-50FC-A2AF26508350}"/>
              </a:ext>
            </a:extLst>
          </p:cNvPr>
          <p:cNvSpPr/>
          <p:nvPr/>
        </p:nvSpPr>
        <p:spPr>
          <a:xfrm>
            <a:off x="2394058" y="4289193"/>
            <a:ext cx="7403883" cy="659053"/>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54F9E4A0-938D-3B88-038B-1B2B0517071C}"/>
              </a:ext>
            </a:extLst>
          </p:cNvPr>
          <p:cNvGrpSpPr/>
          <p:nvPr/>
        </p:nvGrpSpPr>
        <p:grpSpPr>
          <a:xfrm>
            <a:off x="425780" y="5168279"/>
            <a:ext cx="11340441" cy="659053"/>
            <a:chOff x="425780" y="5440835"/>
            <a:chExt cx="11340441" cy="659053"/>
          </a:xfrm>
        </p:grpSpPr>
        <p:sp>
          <p:nvSpPr>
            <p:cNvPr id="6" name="Rectangle: Rounded Corners 5">
              <a:extLst>
                <a:ext uri="{FF2B5EF4-FFF2-40B4-BE49-F238E27FC236}">
                  <a16:creationId xmlns:a16="http://schemas.microsoft.com/office/drawing/2014/main" id="{C00CF259-3C3D-6645-D266-D114C06DE5BA}"/>
                </a:ext>
              </a:extLst>
            </p:cNvPr>
            <p:cNvSpPr/>
            <p:nvPr/>
          </p:nvSpPr>
          <p:spPr>
            <a:xfrm>
              <a:off x="425780" y="5440835"/>
              <a:ext cx="5287215" cy="659053"/>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D0BF205B-5957-91DF-130B-6D3DBF330A7C}"/>
                </a:ext>
              </a:extLst>
            </p:cNvPr>
            <p:cNvSpPr/>
            <p:nvPr/>
          </p:nvSpPr>
          <p:spPr>
            <a:xfrm>
              <a:off x="6479006" y="5440835"/>
              <a:ext cx="5287215" cy="659053"/>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Rectangle: Rounded Corners 8">
            <a:extLst>
              <a:ext uri="{FF2B5EF4-FFF2-40B4-BE49-F238E27FC236}">
                <a16:creationId xmlns:a16="http://schemas.microsoft.com/office/drawing/2014/main" id="{F6FC7773-D0C3-6118-9F91-96608A114276}"/>
              </a:ext>
            </a:extLst>
          </p:cNvPr>
          <p:cNvSpPr/>
          <p:nvPr/>
        </p:nvSpPr>
        <p:spPr>
          <a:xfrm>
            <a:off x="4026160" y="6047365"/>
            <a:ext cx="4139678" cy="659053"/>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6D97FE7-3E9F-761D-AC53-F84ABCBEE1E6}"/>
              </a:ext>
            </a:extLst>
          </p:cNvPr>
          <p:cNvSpPr/>
          <p:nvPr/>
        </p:nvSpPr>
        <p:spPr>
          <a:xfrm>
            <a:off x="2394058" y="4418664"/>
            <a:ext cx="7403883" cy="400110"/>
          </a:xfrm>
          <a:prstGeom prst="rect">
            <a:avLst/>
          </a:prstGeom>
        </p:spPr>
        <p:txBody>
          <a:bodyPr wrap="square">
            <a:spAutoFit/>
          </a:bodyPr>
          <a:lstStyle/>
          <a:p>
            <a:pPr algn="ctr" rtl="1"/>
            <a:r>
              <a:rPr lang="fa-IR" sz="2000" b="1" dirty="0">
                <a:solidFill>
                  <a:schemeClr val="bg1"/>
                </a:solidFill>
                <a:cs typeface="B Titr" panose="00000700000000000000" pitchFamily="2" charset="-78"/>
              </a:rPr>
              <a:t>موضوع: پاورپوینت خوشنویسی / خطاطی </a:t>
            </a:r>
            <a:endParaRPr lang="en-US" sz="2000" dirty="0">
              <a:solidFill>
                <a:schemeClr val="bg1"/>
              </a:solidFill>
              <a:cs typeface="B Titr" panose="00000700000000000000" pitchFamily="2" charset="-78"/>
            </a:endParaRPr>
          </a:p>
        </p:txBody>
      </p:sp>
      <p:sp>
        <p:nvSpPr>
          <p:cNvPr id="12" name="Rectangle 11">
            <a:extLst>
              <a:ext uri="{FF2B5EF4-FFF2-40B4-BE49-F238E27FC236}">
                <a16:creationId xmlns:a16="http://schemas.microsoft.com/office/drawing/2014/main" id="{5D944685-8AF4-7096-5B6A-316CE9B3E4C0}"/>
              </a:ext>
            </a:extLst>
          </p:cNvPr>
          <p:cNvSpPr/>
          <p:nvPr/>
        </p:nvSpPr>
        <p:spPr>
          <a:xfrm>
            <a:off x="425778" y="5288750"/>
            <a:ext cx="5287217" cy="400110"/>
          </a:xfrm>
          <a:prstGeom prst="rect">
            <a:avLst/>
          </a:prstGeom>
        </p:spPr>
        <p:txBody>
          <a:bodyPr wrap="square">
            <a:spAutoFit/>
          </a:bodyPr>
          <a:lstStyle/>
          <a:p>
            <a:pPr algn="ctr" rtl="1"/>
            <a:r>
              <a:rPr lang="fa-IR" sz="2000" b="1" dirty="0">
                <a:solidFill>
                  <a:schemeClr val="bg1"/>
                </a:solidFill>
                <a:cs typeface="B Titr" panose="00000700000000000000" pitchFamily="2" charset="-78"/>
              </a:rPr>
              <a:t>نام استاد راهنما: علیرضا عزیزی</a:t>
            </a:r>
            <a:endParaRPr lang="en-US" sz="2000" dirty="0">
              <a:solidFill>
                <a:schemeClr val="bg1"/>
              </a:solidFill>
              <a:cs typeface="B Titr" panose="00000700000000000000" pitchFamily="2" charset="-78"/>
            </a:endParaRPr>
          </a:p>
        </p:txBody>
      </p:sp>
      <p:sp>
        <p:nvSpPr>
          <p:cNvPr id="13" name="Rectangle 12">
            <a:extLst>
              <a:ext uri="{FF2B5EF4-FFF2-40B4-BE49-F238E27FC236}">
                <a16:creationId xmlns:a16="http://schemas.microsoft.com/office/drawing/2014/main" id="{7FCF631A-35CD-DA3E-CAB8-B499340E8A94}"/>
              </a:ext>
            </a:extLst>
          </p:cNvPr>
          <p:cNvSpPr/>
          <p:nvPr/>
        </p:nvSpPr>
        <p:spPr>
          <a:xfrm>
            <a:off x="6479003" y="5288750"/>
            <a:ext cx="5287217" cy="400110"/>
          </a:xfrm>
          <a:prstGeom prst="rect">
            <a:avLst/>
          </a:prstGeom>
        </p:spPr>
        <p:txBody>
          <a:bodyPr wrap="square">
            <a:spAutoFit/>
          </a:bodyPr>
          <a:lstStyle/>
          <a:p>
            <a:pPr algn="ctr" rtl="1"/>
            <a:r>
              <a:rPr lang="fa-IR" sz="2000" b="1" dirty="0">
                <a:solidFill>
                  <a:schemeClr val="bg1"/>
                </a:solidFill>
                <a:cs typeface="B Titr" panose="00000700000000000000" pitchFamily="2" charset="-78"/>
              </a:rPr>
              <a:t>نام پژوهشگر: فاطمه عباسی</a:t>
            </a:r>
            <a:endParaRPr lang="en-US" sz="2000" dirty="0">
              <a:solidFill>
                <a:schemeClr val="bg1"/>
              </a:solidFill>
              <a:cs typeface="B Titr" panose="00000700000000000000" pitchFamily="2" charset="-78"/>
            </a:endParaRPr>
          </a:p>
        </p:txBody>
      </p:sp>
      <p:sp>
        <p:nvSpPr>
          <p:cNvPr id="15" name="Rectangle 14">
            <a:extLst>
              <a:ext uri="{FF2B5EF4-FFF2-40B4-BE49-F238E27FC236}">
                <a16:creationId xmlns:a16="http://schemas.microsoft.com/office/drawing/2014/main" id="{19EE511D-7463-582A-7857-159C485A65BC}"/>
              </a:ext>
            </a:extLst>
          </p:cNvPr>
          <p:cNvSpPr/>
          <p:nvPr/>
        </p:nvSpPr>
        <p:spPr>
          <a:xfrm>
            <a:off x="2394058" y="6163257"/>
            <a:ext cx="7403883" cy="400110"/>
          </a:xfrm>
          <a:prstGeom prst="rect">
            <a:avLst/>
          </a:prstGeom>
        </p:spPr>
        <p:txBody>
          <a:bodyPr wrap="square">
            <a:spAutoFit/>
          </a:bodyPr>
          <a:lstStyle/>
          <a:p>
            <a:pPr algn="ctr" rtl="1"/>
            <a:r>
              <a:rPr lang="fa-IR" sz="2000" b="1" dirty="0">
                <a:solidFill>
                  <a:schemeClr val="bg1"/>
                </a:solidFill>
                <a:cs typeface="B Titr" panose="00000700000000000000" pitchFamily="2" charset="-78"/>
              </a:rPr>
              <a:t>تاریخ ارائه: ..........</a:t>
            </a:r>
            <a:endParaRPr lang="en-US" sz="2000" dirty="0">
              <a:solidFill>
                <a:schemeClr val="bg1"/>
              </a:solidFill>
              <a:cs typeface="B Titr" panose="00000700000000000000" pitchFamily="2" charset="-78"/>
            </a:endParaRPr>
          </a:p>
        </p:txBody>
      </p:sp>
    </p:spTree>
    <p:extLst>
      <p:ext uri="{BB962C8B-B14F-4D97-AF65-F5344CB8AC3E}">
        <p14:creationId xmlns:p14="http://schemas.microsoft.com/office/powerpoint/2010/main" val="10038200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831307" y="1997839"/>
            <a:ext cx="3575714" cy="329057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3" name="Rectangle 2"/>
          <p:cNvSpPr/>
          <p:nvPr/>
        </p:nvSpPr>
        <p:spPr>
          <a:xfrm>
            <a:off x="6581336" y="994930"/>
            <a:ext cx="5346807" cy="2862322"/>
          </a:xfrm>
          <a:prstGeom prst="rect">
            <a:avLst/>
          </a:prstGeom>
        </p:spPr>
        <p:txBody>
          <a:bodyPr wrap="square">
            <a:spAutoFit/>
          </a:bodyPr>
          <a:lstStyle/>
          <a:p>
            <a:pPr algn="justLow" rtl="1">
              <a:lnSpc>
                <a:spcPct val="200000"/>
              </a:lnSpc>
            </a:pPr>
            <a:r>
              <a:rPr lang="fa-IR" b="1" dirty="0">
                <a:cs typeface="B Nazanin" panose="00000400000000000000" pitchFamily="2" charset="-78"/>
              </a:rPr>
              <a:t>پیش از اسلام خطوط گوناگونی از جمله میخی و پهلوی و اوستایی در ایران رواج داشته است اما با پیدایش دین اسلام نیاکان ما الفبا و خطوط اسلامی را پذیرا شدند. تاریخ شکل گیری خط عربی و شیوه نگارش آن چندان به پیش از اسلام بر نمی گردد و تقریبا همزمان با گسترش اسلام و در سال های آغازین فتوحات اسلامی شکل گرفت.</a:t>
            </a:r>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پیدایش خط فارسی</a:t>
            </a:r>
          </a:p>
        </p:txBody>
      </p:sp>
      <p:pic>
        <p:nvPicPr>
          <p:cNvPr id="4" name="Picture 3"/>
          <p:cNvPicPr>
            <a:picLocks noChangeAspect="1"/>
          </p:cNvPicPr>
          <p:nvPr/>
        </p:nvPicPr>
        <p:blipFill>
          <a:blip r:embed="rId2"/>
          <a:stretch>
            <a:fillRect/>
          </a:stretch>
        </p:blipFill>
        <p:spPr>
          <a:xfrm>
            <a:off x="633098" y="1096784"/>
            <a:ext cx="5462902" cy="2658613"/>
          </a:xfrm>
          <a:prstGeom prst="rect">
            <a:avLst/>
          </a:prstGeom>
        </p:spPr>
      </p:pic>
      <p:sp>
        <p:nvSpPr>
          <p:cNvPr id="6" name="Rectangle 5"/>
          <p:cNvSpPr/>
          <p:nvPr/>
        </p:nvSpPr>
        <p:spPr>
          <a:xfrm>
            <a:off x="896110" y="3857252"/>
            <a:ext cx="5914124" cy="2862322"/>
          </a:xfrm>
          <a:prstGeom prst="rect">
            <a:avLst/>
          </a:prstGeom>
        </p:spPr>
        <p:txBody>
          <a:bodyPr wrap="square">
            <a:spAutoFit/>
          </a:bodyPr>
          <a:lstStyle/>
          <a:p>
            <a:pPr algn="justLow" rtl="1">
              <a:lnSpc>
                <a:spcPct val="200000"/>
              </a:lnSpc>
            </a:pPr>
            <a:r>
              <a:rPr lang="fa-IR" b="1" dirty="0">
                <a:cs typeface="B Nazanin" panose="00000400000000000000" pitchFamily="2" charset="-78"/>
              </a:rPr>
              <a:t>هر چند ایرانیان خط کنونی خود را از عرب ها وام گرفته اند، با این حال در تکامل این خط و در تبدیل آن به هنر خوشنویسی نقش عمده ای داشته اند. ایجاد نقطه و اِعراب در خط عربی را به فردی بنام ابواسعد دؤلی الفارس و در سده اول هجری نسبت داده می شود که بیشتر برای جلوگیری از اشتباه خواندن قرآن توسط غیر عرب زبانان از جمله ایرانیان انجام شد.</a:t>
            </a:r>
          </a:p>
        </p:txBody>
      </p:sp>
      <p:pic>
        <p:nvPicPr>
          <p:cNvPr id="7" name="Picture 6"/>
          <p:cNvPicPr>
            <a:picLocks noChangeAspect="1"/>
          </p:cNvPicPr>
          <p:nvPr/>
        </p:nvPicPr>
        <p:blipFill rotWithShape="1">
          <a:blip r:embed="rId3"/>
          <a:srcRect l="3093" t="10405" r="40386" b="10816"/>
          <a:stretch/>
        </p:blipFill>
        <p:spPr>
          <a:xfrm>
            <a:off x="7162326" y="3997591"/>
            <a:ext cx="4413725" cy="2666820"/>
          </a:xfrm>
          <a:prstGeom prst="rect">
            <a:avLst/>
          </a:prstGeom>
        </p:spPr>
      </p:pic>
    </p:spTree>
    <p:extLst>
      <p:ext uri="{BB962C8B-B14F-4D97-AF65-F5344CB8AC3E}">
        <p14:creationId xmlns:p14="http://schemas.microsoft.com/office/powerpoint/2010/main" val="3585643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89362" y="1769743"/>
            <a:ext cx="1609483" cy="3678812"/>
          </a:xfrm>
          <a:prstGeom prst="rect">
            <a:avLst/>
          </a:prstGeom>
        </p:spPr>
      </p:pic>
      <p:sp>
        <p:nvSpPr>
          <p:cNvPr id="4" name="Rectangle 3"/>
          <p:cNvSpPr/>
          <p:nvPr/>
        </p:nvSpPr>
        <p:spPr>
          <a:xfrm>
            <a:off x="4199603" y="1138199"/>
            <a:ext cx="1610436" cy="553555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3" name="Rectangle 2"/>
          <p:cNvSpPr/>
          <p:nvPr/>
        </p:nvSpPr>
        <p:spPr>
          <a:xfrm>
            <a:off x="5312357" y="1478237"/>
            <a:ext cx="6733882" cy="3970318"/>
          </a:xfrm>
          <a:prstGeom prst="rect">
            <a:avLst/>
          </a:prstGeom>
        </p:spPr>
        <p:txBody>
          <a:bodyPr wrap="square">
            <a:spAutoFit/>
          </a:bodyPr>
          <a:lstStyle/>
          <a:p>
            <a:pPr algn="justLow" rtl="1">
              <a:lnSpc>
                <a:spcPct val="200000"/>
              </a:lnSpc>
            </a:pPr>
            <a:r>
              <a:rPr lang="fa-IR" b="1" dirty="0">
                <a:cs typeface="B Nazanin" panose="00000400000000000000" pitchFamily="2" charset="-78"/>
              </a:rPr>
              <a:t>در ایران پس از اینکه خط تصویری تبدیل به میخی گردید و مدتی خط میخی ، آشوری ، بابلی و اوستایی نوشته می شد پس از پیدایش خط حروفی در مصر و فنیقیه و سرایت آن به یونان در دوره اقتدار سلوکیان بر ایران خط مزبور رواج یافت و چنانچه می بینیم سکه آنها بهمان خط است و سپس اشکانیان هم همان خط را دنبال کردند و در زمان ساسانیان خط پهلوی با خط حروفی خیلی نزدیک شد تا اینکه بعد از اسلام خواه ناخواه خط کوفی در ایران رواج یافت و مسیر ترقی خود را پیمود و از کوفی بی نقطه به نقطه دار ، نسخ ، نستعلیق ، ثلث ، رقاع ، غبار و امثال آن ترقی کرد.</a:t>
            </a:r>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سیر خط در ایران</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861" y="1997839"/>
            <a:ext cx="4232277" cy="2695837"/>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392773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71232" y="1122792"/>
            <a:ext cx="940617" cy="57352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stretch>
            <a:fillRect/>
          </a:stretch>
        </p:blipFill>
        <p:spPr>
          <a:xfrm>
            <a:off x="1071232" y="2967002"/>
            <a:ext cx="2590917" cy="2533341"/>
          </a:xfrm>
          <a:prstGeom prst="hexagon">
            <a:avLst/>
          </a:prstGeom>
        </p:spPr>
      </p:pic>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3" name="Rectangle 2"/>
          <p:cNvSpPr/>
          <p:nvPr/>
        </p:nvSpPr>
        <p:spPr>
          <a:xfrm>
            <a:off x="6494716" y="1476828"/>
            <a:ext cx="5298568" cy="4524315"/>
          </a:xfrm>
          <a:prstGeom prst="rect">
            <a:avLst/>
          </a:prstGeom>
        </p:spPr>
        <p:txBody>
          <a:bodyPr wrap="square">
            <a:spAutoFit/>
          </a:bodyPr>
          <a:lstStyle/>
          <a:p>
            <a:pPr algn="justLow" rtl="1">
              <a:lnSpc>
                <a:spcPct val="200000"/>
              </a:lnSpc>
            </a:pPr>
            <a:r>
              <a:rPr lang="fa-IR" b="1" dirty="0">
                <a:cs typeface="B Nazanin" panose="00000400000000000000" pitchFamily="2" charset="-78"/>
              </a:rPr>
              <a:t>در حالی که عمده تبدیل نگارش معمولی کلمات به خوشنویسی هنرمندانه به عهده ایرانیان بوده است، رفته رفته ایرانیان سبک و شیوه هایی مختص به خود را در خوشنویسی ابداع کردند. هرچند این شیوه ها و قلم های ابداعی در سایر کشورهای اسلامی هم طرفدارانی دارد اما بیشتر مربوط به ایران و کشورهای تحت نفوذ آن همچون کشورهای آسیای میانه، افغانستان، پاکستان و هند می باشد. در این منطقه نیز خوشنویسی همواره به عنوان والاترین شکل هنرهای بصری مورد توجه بوده و دارای لطافتی خاص است.</a:t>
            </a:r>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سیر خط در ایران</a:t>
            </a:r>
          </a:p>
        </p:txBody>
      </p:sp>
      <p:pic>
        <p:nvPicPr>
          <p:cNvPr id="4" name="Picture 3"/>
          <p:cNvPicPr>
            <a:picLocks noChangeAspect="1"/>
          </p:cNvPicPr>
          <p:nvPr/>
        </p:nvPicPr>
        <p:blipFill>
          <a:blip r:embed="rId3"/>
          <a:stretch>
            <a:fillRect/>
          </a:stretch>
        </p:blipFill>
        <p:spPr>
          <a:xfrm>
            <a:off x="2011849" y="1476828"/>
            <a:ext cx="4328638" cy="2126954"/>
          </a:xfrm>
          <a:prstGeom prst="hexagon">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0663215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09684" y="1665027"/>
            <a:ext cx="5650173" cy="368489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3" name="Rectangle 2"/>
          <p:cNvSpPr/>
          <p:nvPr/>
        </p:nvSpPr>
        <p:spPr>
          <a:xfrm>
            <a:off x="6584416" y="1861361"/>
            <a:ext cx="5201054" cy="4524315"/>
          </a:xfrm>
          <a:prstGeom prst="rect">
            <a:avLst/>
          </a:prstGeom>
        </p:spPr>
        <p:txBody>
          <a:bodyPr wrap="square">
            <a:spAutoFit/>
          </a:bodyPr>
          <a:lstStyle/>
          <a:p>
            <a:pPr algn="justLow" rtl="1">
              <a:lnSpc>
                <a:spcPct val="200000"/>
              </a:lnSpc>
            </a:pPr>
            <a:r>
              <a:rPr lang="fa-IR" b="1" dirty="0">
                <a:cs typeface="B Nazanin" panose="00000400000000000000" pitchFamily="2" charset="-78"/>
              </a:rPr>
              <a:t>با ظهور دین اسلام ‎ و تلاش جهت زیبانویسی کلام الهی، هنر خوشنویسی در بین مسلمانان ارزشی ویژه پیدا نمود، چنانچه برخی خوشنویسی را شاخص‌ترین هنر در پهنه سرزمین‌های اسلامی دانسته اند. </a:t>
            </a:r>
            <a:r>
              <a:rPr lang="fa-IR" b="1" baseline="30000" dirty="0">
                <a:cs typeface="B Nazanin" panose="00000400000000000000" pitchFamily="2" charset="-78"/>
              </a:rPr>
              <a:t> </a:t>
            </a:r>
            <a:r>
              <a:rPr lang="fa-IR" b="1" dirty="0">
                <a:cs typeface="B Nazanin" panose="00000400000000000000" pitchFamily="2" charset="-78"/>
              </a:rPr>
              <a:t>خطاطی‌ در بین مسلمانان در اشکال مختلف همچون کتیبه‌ نگاری‌، خوشنویسی‌ روی‌ بوم‌، کاغذ، سفال‌ و غیره‌ ظاهر گردیده‌ است. بسیارى از برگزیده‌ترین خوشنویسان، ایرانى بودند؛ آن‌گونه که در میان انواع شیوه‌هاى خطاطى، دو شکل عمده آن یعنى نستعلیق و شکسته نستعلیق، از ابتکارات ایرانیان بود.</a:t>
            </a:r>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خوشنویسی در اسلام</a:t>
            </a:r>
          </a:p>
        </p:txBody>
      </p:sp>
      <p:pic>
        <p:nvPicPr>
          <p:cNvPr id="4" name="Picture 3"/>
          <p:cNvPicPr>
            <a:picLocks noChangeAspect="1"/>
          </p:cNvPicPr>
          <p:nvPr/>
        </p:nvPicPr>
        <p:blipFill>
          <a:blip r:embed="rId2"/>
          <a:stretch>
            <a:fillRect/>
          </a:stretch>
        </p:blipFill>
        <p:spPr>
          <a:xfrm>
            <a:off x="1213940" y="1861361"/>
            <a:ext cx="4474273" cy="3106424"/>
          </a:xfrm>
          <a:prstGeom prst="rect">
            <a:avLst/>
          </a:prstGeom>
          <a:ln>
            <a:noFill/>
          </a:ln>
          <a:effectLst>
            <a:outerShdw blurRad="190500" algn="tl" rotWithShape="0">
              <a:srgbClr val="000000">
                <a:alpha val="70000"/>
              </a:srgbClr>
            </a:outerShdw>
          </a:effectLst>
        </p:spPr>
      </p:pic>
      <p:sp>
        <p:nvSpPr>
          <p:cNvPr id="6" name="Rectangle 5"/>
          <p:cNvSpPr/>
          <p:nvPr/>
        </p:nvSpPr>
        <p:spPr>
          <a:xfrm>
            <a:off x="709684" y="1132764"/>
            <a:ext cx="11300346" cy="53226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3804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242490" y="1793711"/>
            <a:ext cx="2764607" cy="391690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381422" y="3853753"/>
            <a:ext cx="4124579" cy="25029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3" name="Rectangle 2"/>
          <p:cNvSpPr/>
          <p:nvPr/>
        </p:nvSpPr>
        <p:spPr>
          <a:xfrm>
            <a:off x="561386" y="1997839"/>
            <a:ext cx="5882326" cy="1754326"/>
          </a:xfrm>
          <a:prstGeom prst="rect">
            <a:avLst/>
          </a:prstGeom>
        </p:spPr>
        <p:txBody>
          <a:bodyPr wrap="square">
            <a:spAutoFit/>
          </a:bodyPr>
          <a:lstStyle/>
          <a:p>
            <a:pPr algn="justLow" rtl="1">
              <a:lnSpc>
                <a:spcPct val="200000"/>
              </a:lnSpc>
            </a:pPr>
            <a:r>
              <a:rPr lang="fa-IR" b="1" dirty="0">
                <a:cs typeface="B Nazanin" panose="00000400000000000000" pitchFamily="2" charset="-78"/>
              </a:rPr>
              <a:t>از نظرگاه مسلمانان، هنر خوشنویسی هنری مقدس است و با تهذیب‌ نفس‌ و طهارت‌ روح‌ ارتباطی نزدیک دارد. حضرت علی علیه السلام می فرمایند: «</a:t>
            </a:r>
            <a:r>
              <a:rPr lang="fa-IR" b="1" dirty="0">
                <a:solidFill>
                  <a:schemeClr val="accent1">
                    <a:lumMod val="50000"/>
                  </a:schemeClr>
                </a:solidFill>
                <a:cs typeface="B Nazanin" panose="00000400000000000000" pitchFamily="2" charset="-78"/>
              </a:rPr>
              <a:t>خط خوش باعث جلای روح و صفای باطن است</a:t>
            </a:r>
            <a:r>
              <a:rPr lang="fa-IR" b="1" dirty="0">
                <a:cs typeface="B Nazanin" panose="00000400000000000000" pitchFamily="2" charset="-78"/>
              </a:rPr>
              <a:t>».</a:t>
            </a:r>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اهمیت خوشنویسی در اسلام</a:t>
            </a:r>
          </a:p>
        </p:txBody>
      </p:sp>
      <p:pic>
        <p:nvPicPr>
          <p:cNvPr id="4" name="Picture 3"/>
          <p:cNvPicPr>
            <a:picLocks noChangeAspect="1"/>
          </p:cNvPicPr>
          <p:nvPr/>
        </p:nvPicPr>
        <p:blipFill>
          <a:blip r:embed="rId2"/>
          <a:stretch>
            <a:fillRect/>
          </a:stretch>
        </p:blipFill>
        <p:spPr>
          <a:xfrm>
            <a:off x="6664751" y="1282340"/>
            <a:ext cx="5155480" cy="2744046"/>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93818" y="4243520"/>
            <a:ext cx="3497345" cy="2331563"/>
          </a:xfrm>
          <a:prstGeom prst="rect">
            <a:avLst/>
          </a:prstGeom>
        </p:spPr>
      </p:pic>
    </p:spTree>
    <p:extLst>
      <p:ext uri="{BB962C8B-B14F-4D97-AF65-F5344CB8AC3E}">
        <p14:creationId xmlns:p14="http://schemas.microsoft.com/office/powerpoint/2010/main" val="32587647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68740" y="1782047"/>
            <a:ext cx="11382233" cy="405338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هنر خطاطی ایرانی</a:t>
            </a:r>
          </a:p>
        </p:txBody>
      </p:sp>
      <p:sp>
        <p:nvSpPr>
          <p:cNvPr id="4" name="Rectangle 3"/>
          <p:cNvSpPr/>
          <p:nvPr/>
        </p:nvSpPr>
        <p:spPr>
          <a:xfrm flipH="1">
            <a:off x="816353" y="1892421"/>
            <a:ext cx="6007528" cy="3970318"/>
          </a:xfrm>
          <a:prstGeom prst="rect">
            <a:avLst/>
          </a:prstGeom>
        </p:spPr>
        <p:txBody>
          <a:bodyPr wrap="square">
            <a:spAutoFit/>
          </a:bodyPr>
          <a:lstStyle/>
          <a:p>
            <a:pPr algn="justLow" rtl="1">
              <a:lnSpc>
                <a:spcPct val="200000"/>
              </a:lnSpc>
            </a:pPr>
            <a:r>
              <a:rPr lang="fa-IR" b="1" dirty="0">
                <a:cs typeface="B Nazanin" panose="00000400000000000000" pitchFamily="2" charset="-78"/>
              </a:rPr>
              <a:t>ایرانی ها در غنا بخشیدن و متجلی شدن هنر خطاطی بسیار تاثیرگذار بوده اند. قسمت بسیاری از تبدیل خطوط عادی به خطوط زیبای خوشنویسی را ایرانی ها انجام می داده اند. کاری که باعث می شد در دراز مدت ایرانی ها اصول و سبک خاص خود را در خطاطی پیدا کنند. هنر خطاطی ایرانی در دیگر کشورهای تحت نفوذ، همچون کشورهای آسیای میانه، افغانستان، پاکستان و هند طرفداران خود را دارد. در ایران به هنر خطاطی همواره به عنوان یکی از زیباترین نوع هنرهای بصری توجه می شده است.</a:t>
            </a:r>
            <a:endParaRPr lang="en-US" b="1" dirty="0">
              <a:latin typeface="Times New Roman" panose="02020603050405020304" pitchFamily="18" charset="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6977953" y="2182505"/>
            <a:ext cx="4884812" cy="3252470"/>
          </a:xfrm>
          <a:prstGeom prst="flowChartManualInput">
            <a:avLst/>
          </a:prstGeom>
          <a:ln w="38100">
            <a:solidFill>
              <a:schemeClr val="bg1"/>
            </a:solidFill>
          </a:ln>
        </p:spPr>
      </p:pic>
    </p:spTree>
    <p:extLst>
      <p:ext uri="{BB962C8B-B14F-4D97-AF65-F5344CB8AC3E}">
        <p14:creationId xmlns:p14="http://schemas.microsoft.com/office/powerpoint/2010/main" val="40235186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99620" y="2367171"/>
            <a:ext cx="6805841" cy="396539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ame 8"/>
          <p:cNvSpPr/>
          <p:nvPr/>
        </p:nvSpPr>
        <p:spPr>
          <a:xfrm>
            <a:off x="1524549" y="2628952"/>
            <a:ext cx="7315200" cy="3302758"/>
          </a:xfrm>
          <a:prstGeom prst="frame">
            <a:avLst>
              <a:gd name="adj1" fmla="val 299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اهمیت هنر خوشنویسی در ایران </a:t>
            </a:r>
          </a:p>
        </p:txBody>
      </p:sp>
      <p:sp>
        <p:nvSpPr>
          <p:cNvPr id="4" name="Rectangle 3"/>
          <p:cNvSpPr/>
          <p:nvPr/>
        </p:nvSpPr>
        <p:spPr>
          <a:xfrm flipH="1">
            <a:off x="863489" y="1166557"/>
            <a:ext cx="11075977" cy="1131079"/>
          </a:xfrm>
          <a:prstGeom prst="rect">
            <a:avLst/>
          </a:prstGeom>
        </p:spPr>
        <p:txBody>
          <a:bodyPr wrap="square">
            <a:spAutoFit/>
          </a:bodyPr>
          <a:lstStyle/>
          <a:p>
            <a:pPr algn="justLow" rtl="1">
              <a:lnSpc>
                <a:spcPct val="200000"/>
              </a:lnSpc>
            </a:pPr>
            <a:r>
              <a:rPr lang="fa-IR" b="1" dirty="0">
                <a:cs typeface="B Nazanin" panose="00000400000000000000" pitchFamily="2" charset="-78"/>
              </a:rPr>
              <a:t>اهمیت هنر خوشنویسی در ایران به دلیل عوامل متعددی است. به عنوان یک هنر زیبا و مهارتی، خوشنویسی توانایی نمایش زیبایی فرهنگ و هنر ایرانی را دارد.</a:t>
            </a:r>
          </a:p>
        </p:txBody>
      </p:sp>
      <p:pic>
        <p:nvPicPr>
          <p:cNvPr id="3" name="Picture 2"/>
          <p:cNvPicPr>
            <a:picLocks noChangeAspect="1"/>
          </p:cNvPicPr>
          <p:nvPr/>
        </p:nvPicPr>
        <p:blipFill>
          <a:blip r:embed="rId2"/>
          <a:stretch>
            <a:fillRect/>
          </a:stretch>
        </p:blipFill>
        <p:spPr>
          <a:xfrm>
            <a:off x="7324456" y="3128918"/>
            <a:ext cx="4615010" cy="2456376"/>
          </a:xfrm>
          <a:prstGeom prst="rect">
            <a:avLst/>
          </a:prstGeom>
        </p:spPr>
      </p:pic>
      <p:sp>
        <p:nvSpPr>
          <p:cNvPr id="6" name="Rectangle 5"/>
          <p:cNvSpPr/>
          <p:nvPr/>
        </p:nvSpPr>
        <p:spPr>
          <a:xfrm>
            <a:off x="499620" y="2903374"/>
            <a:ext cx="6579910" cy="2308324"/>
          </a:xfrm>
          <a:prstGeom prst="rect">
            <a:avLst/>
          </a:prstGeom>
        </p:spPr>
        <p:txBody>
          <a:bodyPr wrap="square">
            <a:spAutoFit/>
          </a:bodyPr>
          <a:lstStyle/>
          <a:p>
            <a:pPr algn="justLow" rtl="1">
              <a:lnSpc>
                <a:spcPct val="200000"/>
              </a:lnSpc>
            </a:pPr>
            <a:r>
              <a:rPr lang="fa-IR" b="1" dirty="0">
                <a:cs typeface="B Nazanin" panose="00000400000000000000" pitchFamily="2" charset="-78"/>
              </a:rPr>
              <a:t>همچنین، خط‌های خوشنویسی نشان از دقت و حوصله خاص خطاطان در خلق این آثار است. هنر خوشنویسی در ایران به عنوان یک نماد ارزش قائل شدن به زیبایی و هنر در جامعه مورد توجه است. همچنین، هنر خوشنویسی به عنوان یک موروث فرهنگی و هنری در ایران، ارتباطی با هویت ملی و ارزش‌های فرهنگی ایرانی دارد.</a:t>
            </a:r>
          </a:p>
        </p:txBody>
      </p:sp>
    </p:spTree>
    <p:extLst>
      <p:ext uri="{BB962C8B-B14F-4D97-AF65-F5344CB8AC3E}">
        <p14:creationId xmlns:p14="http://schemas.microsoft.com/office/powerpoint/2010/main" val="13912646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Custom 6">
            <a:hlinkClick r:id="" action="ppaction://noaction" highlightClick="1"/>
          </p:cNvPr>
          <p:cNvSpPr/>
          <p:nvPr/>
        </p:nvSpPr>
        <p:spPr>
          <a:xfrm>
            <a:off x="368489" y="578641"/>
            <a:ext cx="5172501" cy="6279359"/>
          </a:xfrm>
          <a:prstGeom prst="actionButtonBlank">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ame 7"/>
          <p:cNvSpPr/>
          <p:nvPr/>
        </p:nvSpPr>
        <p:spPr>
          <a:xfrm rot="21042442">
            <a:off x="1079397" y="1547612"/>
            <a:ext cx="5103978" cy="4729278"/>
          </a:xfrm>
          <a:prstGeom prst="frame">
            <a:avLst>
              <a:gd name="adj1" fmla="val 185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اهمیت هنر خوشنویسی در ایران </a:t>
            </a:r>
          </a:p>
        </p:txBody>
      </p:sp>
      <p:sp>
        <p:nvSpPr>
          <p:cNvPr id="4" name="Rectangle 3"/>
          <p:cNvSpPr/>
          <p:nvPr/>
        </p:nvSpPr>
        <p:spPr>
          <a:xfrm flipH="1">
            <a:off x="1487605" y="1166557"/>
            <a:ext cx="10451860" cy="1200329"/>
          </a:xfrm>
          <a:prstGeom prst="rect">
            <a:avLst/>
          </a:prstGeom>
        </p:spPr>
        <p:txBody>
          <a:bodyPr wrap="square">
            <a:spAutoFit/>
          </a:bodyPr>
          <a:lstStyle/>
          <a:p>
            <a:pPr algn="justLow" rtl="1">
              <a:lnSpc>
                <a:spcPct val="200000"/>
              </a:lnSpc>
            </a:pPr>
            <a:r>
              <a:rPr lang="fa-IR" b="1" dirty="0">
                <a:cs typeface="B Nazanin" panose="00000400000000000000" pitchFamily="2" charset="-78"/>
              </a:rPr>
              <a:t>هنر خوشنویسی در ایران از نگاه فرهنگی، تاریخی و هنری اهمیت بسیاری دارد.</a:t>
            </a:r>
          </a:p>
          <a:p>
            <a:pPr algn="justLow" rtl="1">
              <a:lnSpc>
                <a:spcPct val="200000"/>
              </a:lnSpc>
            </a:pPr>
            <a:r>
              <a:rPr lang="fa-IR" b="1" dirty="0">
                <a:cs typeface="B Nazanin" panose="00000400000000000000" pitchFamily="2" charset="-78"/>
              </a:rPr>
              <a:t>در زیر، به برخی از اهمیت‌های هنر خوشنویسی در ایران اشاره می‌کنیم:</a:t>
            </a:r>
          </a:p>
        </p:txBody>
      </p:sp>
      <p:sp>
        <p:nvSpPr>
          <p:cNvPr id="3" name="Rectangle 2"/>
          <p:cNvSpPr/>
          <p:nvPr/>
        </p:nvSpPr>
        <p:spPr>
          <a:xfrm>
            <a:off x="7871475" y="2496142"/>
            <a:ext cx="4067990" cy="3970318"/>
          </a:xfrm>
          <a:prstGeom prst="rect">
            <a:avLst/>
          </a:prstGeom>
        </p:spPr>
        <p:txBody>
          <a:bodyPr wrap="square">
            <a:spAutoFit/>
          </a:bodyPr>
          <a:lstStyle/>
          <a:p>
            <a:pPr algn="justLow" rtl="1">
              <a:lnSpc>
                <a:spcPct val="200000"/>
              </a:lnSpc>
            </a:pPr>
            <a:r>
              <a:rPr lang="fa-IR" b="1" dirty="0">
                <a:cs typeface="B Nazanin" panose="00000400000000000000" pitchFamily="2" charset="-78"/>
              </a:rPr>
              <a:t>1_حفظ هویت فرهنگی</a:t>
            </a:r>
          </a:p>
          <a:p>
            <a:pPr algn="justLow" rtl="1">
              <a:lnSpc>
                <a:spcPct val="200000"/>
              </a:lnSpc>
            </a:pPr>
            <a:r>
              <a:rPr lang="fa-IR" b="1" dirty="0">
                <a:cs typeface="B Nazanin" panose="00000400000000000000" pitchFamily="2" charset="-78"/>
              </a:rPr>
              <a:t>هنر خوشنویسی به عنوان یکی از عناصر هنری مهم در ایران، نقش مهمی در حفظ و حراست از هویت فرهنگی ایران دارد. از زمان‌های قدیم، خوشنویسی در تزیین کتب، نگارش قرآن، تزئین آثار هنری و معماری وجود داشته است و به عنوان یکی از عناصر مهم فرهنگی ایران شناخته می‌شود.</a:t>
            </a:r>
            <a:endParaRPr lang="en-US" b="1" dirty="0">
              <a:cs typeface="B Nazanin" panose="00000400000000000000" pitchFamily="2" charset="-78"/>
            </a:endParaRPr>
          </a:p>
        </p:txBody>
      </p:sp>
      <p:pic>
        <p:nvPicPr>
          <p:cNvPr id="6" name="Picture 5"/>
          <p:cNvPicPr>
            <a:picLocks noChangeAspect="1"/>
          </p:cNvPicPr>
          <p:nvPr/>
        </p:nvPicPr>
        <p:blipFill rotWithShape="1">
          <a:blip r:embed="rId3"/>
          <a:srcRect l="442" b="16144"/>
          <a:stretch/>
        </p:blipFill>
        <p:spPr>
          <a:xfrm>
            <a:off x="1889366" y="2577121"/>
            <a:ext cx="5618197" cy="3154734"/>
          </a:xfrm>
          <a:prstGeom prst="rect">
            <a:avLst/>
          </a:prstGeom>
          <a:ln w="57150">
            <a:solidFill>
              <a:schemeClr val="tx1"/>
            </a:solidFill>
          </a:ln>
          <a:effectLst>
            <a:softEdge rad="112500"/>
          </a:effectLst>
        </p:spPr>
      </p:pic>
    </p:spTree>
    <p:extLst>
      <p:ext uri="{BB962C8B-B14F-4D97-AF65-F5344CB8AC3E}">
        <p14:creationId xmlns:p14="http://schemas.microsoft.com/office/powerpoint/2010/main" val="3479849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Custom 6">
            <a:hlinkClick r:id="" action="ppaction://noaction" highlightClick="1"/>
          </p:cNvPr>
          <p:cNvSpPr/>
          <p:nvPr/>
        </p:nvSpPr>
        <p:spPr>
          <a:xfrm>
            <a:off x="382136" y="5400875"/>
            <a:ext cx="9198591" cy="518615"/>
          </a:xfrm>
          <a:prstGeom prst="actionButtonBlank">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Custom 5">
            <a:hlinkClick r:id="" action="ppaction://noaction" highlightClick="1"/>
          </p:cNvPr>
          <p:cNvSpPr/>
          <p:nvPr/>
        </p:nvSpPr>
        <p:spPr>
          <a:xfrm>
            <a:off x="3411940" y="4217158"/>
            <a:ext cx="8780060" cy="641445"/>
          </a:xfrm>
          <a:prstGeom prst="actionButtonBlank">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اهمیت هنر خوشنویسی در ایران </a:t>
            </a:r>
          </a:p>
        </p:txBody>
      </p:sp>
      <p:sp>
        <p:nvSpPr>
          <p:cNvPr id="3" name="Rectangle 2"/>
          <p:cNvSpPr/>
          <p:nvPr/>
        </p:nvSpPr>
        <p:spPr>
          <a:xfrm>
            <a:off x="900752" y="1107254"/>
            <a:ext cx="11004245" cy="2308324"/>
          </a:xfrm>
          <a:prstGeom prst="rect">
            <a:avLst/>
          </a:prstGeom>
        </p:spPr>
        <p:txBody>
          <a:bodyPr wrap="square">
            <a:spAutoFit/>
          </a:bodyPr>
          <a:lstStyle/>
          <a:p>
            <a:pPr algn="r" rtl="1">
              <a:lnSpc>
                <a:spcPct val="200000"/>
              </a:lnSpc>
            </a:pPr>
            <a:r>
              <a:rPr lang="fa-IR" b="1" dirty="0">
                <a:cs typeface="B Nazanin" panose="00000400000000000000" pitchFamily="2" charset="-78"/>
              </a:rPr>
              <a:t>2_هنر زیبا و آراسته</a:t>
            </a:r>
          </a:p>
          <a:p>
            <a:pPr algn="r" rtl="1">
              <a:lnSpc>
                <a:spcPct val="200000"/>
              </a:lnSpc>
            </a:pPr>
            <a:r>
              <a:rPr lang="fa-IR" b="1" dirty="0">
                <a:cs typeface="B Nazanin" panose="00000400000000000000" pitchFamily="2" charset="-78"/>
              </a:rPr>
              <a:t>هنر خوشنویسی به عنوان یک هنر زیبا و آراسته در ایران شناخته می‌شود.</a:t>
            </a:r>
            <a:br>
              <a:rPr lang="fa-IR" b="1" dirty="0">
                <a:cs typeface="B Nazanin" panose="00000400000000000000" pitchFamily="2" charset="-78"/>
              </a:rPr>
            </a:br>
            <a:r>
              <a:rPr lang="fa-IR" b="1" dirty="0">
                <a:cs typeface="B Nazanin" panose="00000400000000000000" pitchFamily="2" charset="-78"/>
              </a:rPr>
              <a:t>هنر خوشنویسی در ایران توسط هنرمندان حرفه‌ای و استادان خوشنویسی به ابعاد هنری بالا رفته است. </a:t>
            </a:r>
            <a:br>
              <a:rPr lang="fa-IR" b="1" dirty="0">
                <a:cs typeface="B Nazanin" panose="00000400000000000000" pitchFamily="2" charset="-78"/>
              </a:rPr>
            </a:br>
            <a:r>
              <a:rPr lang="fa-IR" b="1" dirty="0">
                <a:cs typeface="B Nazanin" panose="00000400000000000000" pitchFamily="2" charset="-78"/>
              </a:rPr>
              <a:t>آثار خوشنویسی با استفاده از ترکیبات زیبای حروف و الگوهای طراحی شده به صورت دستی، آثاری بی‌نظیر و جذاب را به وجود می‌آورند.</a:t>
            </a:r>
            <a:endParaRPr lang="en-US"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4053386" y="3744136"/>
            <a:ext cx="5264036" cy="2632019"/>
          </a:xfrm>
          <a:prstGeom prst="rect">
            <a:avLst/>
          </a:prstGeom>
        </p:spPr>
      </p:pic>
    </p:spTree>
    <p:extLst>
      <p:ext uri="{BB962C8B-B14F-4D97-AF65-F5344CB8AC3E}">
        <p14:creationId xmlns:p14="http://schemas.microsoft.com/office/powerpoint/2010/main" val="42574158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اهمیت هنر خوشنویسی در ایران </a:t>
            </a:r>
          </a:p>
        </p:txBody>
      </p:sp>
      <p:sp>
        <p:nvSpPr>
          <p:cNvPr id="3" name="Rectangle 2"/>
          <p:cNvSpPr/>
          <p:nvPr/>
        </p:nvSpPr>
        <p:spPr>
          <a:xfrm>
            <a:off x="494133" y="2182505"/>
            <a:ext cx="6629997" cy="2862322"/>
          </a:xfrm>
          <a:prstGeom prst="rect">
            <a:avLst/>
          </a:prstGeom>
        </p:spPr>
        <p:txBody>
          <a:bodyPr wrap="square">
            <a:spAutoFit/>
          </a:bodyPr>
          <a:lstStyle/>
          <a:p>
            <a:pPr algn="r" rtl="1">
              <a:lnSpc>
                <a:spcPct val="200000"/>
              </a:lnSpc>
            </a:pPr>
            <a:r>
              <a:rPr lang="fa-IR" b="1" dirty="0">
                <a:cs typeface="B Nazanin" panose="00000400000000000000" pitchFamily="2" charset="-78"/>
              </a:rPr>
              <a:t>3_تزئین کتب و آثار هنری</a:t>
            </a:r>
          </a:p>
          <a:p>
            <a:pPr algn="r" rtl="1">
              <a:lnSpc>
                <a:spcPct val="200000"/>
              </a:lnSpc>
            </a:pPr>
            <a:r>
              <a:rPr lang="fa-IR" b="1" dirty="0">
                <a:cs typeface="B Nazanin" panose="00000400000000000000" pitchFamily="2" charset="-78"/>
              </a:rPr>
              <a:t>هنر خوشنویسی در ایران به عنوان یک هنر تزئینی در نگارش کتب و آثار هنری به کار می‌رود از قرون وسطی تا به امروز، خوشنویسی در تزیین کتب، نسخ خطی قرآن، زرگری، معماری و تزئینات داخلی بسیاری از بناها و مساجد به کار گرفته می‌شود.</a:t>
            </a:r>
            <a:br>
              <a:rPr lang="fa-IR" b="1" dirty="0">
                <a:cs typeface="B Nazanin" panose="00000400000000000000" pitchFamily="2" charset="-78"/>
              </a:rPr>
            </a:br>
            <a:r>
              <a:rPr lang="fa-IR" b="1" dirty="0">
                <a:cs typeface="B Nazanin" panose="00000400000000000000" pitchFamily="2" charset="-78"/>
              </a:rPr>
              <a:t>این هنر به آثار زیبا و غنی جلوه و ارزش هنری و تاریخی بیشتری می‌بخشد.</a:t>
            </a:r>
            <a:endParaRPr lang="en-US" b="1" dirty="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7547133" y="1729640"/>
            <a:ext cx="4261727" cy="4261727"/>
          </a:xfrm>
          <a:prstGeom prst="rect">
            <a:avLst/>
          </a:prstGeom>
        </p:spPr>
      </p:pic>
      <p:sp>
        <p:nvSpPr>
          <p:cNvPr id="7" name="Action Button: Custom 6">
            <a:hlinkClick r:id="" action="ppaction://noaction" highlightClick="1"/>
          </p:cNvPr>
          <p:cNvSpPr/>
          <p:nvPr/>
        </p:nvSpPr>
        <p:spPr>
          <a:xfrm>
            <a:off x="395784" y="6086901"/>
            <a:ext cx="11768919" cy="518615"/>
          </a:xfrm>
          <a:prstGeom prst="actionButtonBlank">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Custom 7">
            <a:hlinkClick r:id="" action="ppaction://noaction" highlightClick="1"/>
          </p:cNvPr>
          <p:cNvSpPr/>
          <p:nvPr/>
        </p:nvSpPr>
        <p:spPr>
          <a:xfrm>
            <a:off x="7274216" y="1954827"/>
            <a:ext cx="122830" cy="3811351"/>
          </a:xfrm>
          <a:prstGeom prst="actionButtonBlank">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0938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144000" y="1535929"/>
            <a:ext cx="2648951" cy="218991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3" name="Rectangle 2"/>
          <p:cNvSpPr/>
          <p:nvPr/>
        </p:nvSpPr>
        <p:spPr>
          <a:xfrm>
            <a:off x="6291618" y="1868109"/>
            <a:ext cx="5308979" cy="3970318"/>
          </a:xfrm>
          <a:prstGeom prst="rect">
            <a:avLst/>
          </a:prstGeom>
        </p:spPr>
        <p:txBody>
          <a:bodyPr wrap="square">
            <a:spAutoFit/>
          </a:bodyPr>
          <a:lstStyle/>
          <a:p>
            <a:pPr algn="justLow" rtl="1">
              <a:lnSpc>
                <a:spcPct val="200000"/>
              </a:lnSpc>
            </a:pPr>
            <a:r>
              <a:rPr lang="fa-IR" b="1" dirty="0">
                <a:cs typeface="B Nazanin" panose="00000400000000000000" pitchFamily="2" charset="-78"/>
              </a:rPr>
              <a:t>خوشنویسی یا خطاطی به معنی زیبانویسی یا نوشتن همراه با خلق زیبایی است و فردی که این فرایند توسط او انجام می‌گیرد خوش‌نویس (خطاط) نام دارد، به‌خصوص زمانی که خوش‌نویسی حرفه ی  شخص باشد. گاهی درک خوشنویسی به عنوان یک هنر مشکل است. به نظر می‌رسد برای درک و لذت بردن از تجربه بصری خوشنویسی باید بدانیم خوشنویس افزون بر نگارش یک متن، سعی داشته اثری هنری با ارزش‌های زیبایی شناختی خلق کند . </a:t>
            </a:r>
            <a:endParaRPr lang="en-US" b="1" dirty="0">
              <a:cs typeface="B Nazanin" panose="00000400000000000000" pitchFamily="2" charset="-78"/>
            </a:endParaRPr>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خوشنویسی / خطاطی </a:t>
            </a:r>
            <a:endParaRPr lang="en-US" sz="2000" dirty="0">
              <a:solidFill>
                <a:schemeClr val="bg1"/>
              </a:solidFill>
              <a:cs typeface="B Titr" panose="00000700000000000000" pitchFamily="2" charset="-78"/>
            </a:endParaRPr>
          </a:p>
        </p:txBody>
      </p:sp>
      <p:pic>
        <p:nvPicPr>
          <p:cNvPr id="4" name="Picture 3"/>
          <p:cNvPicPr>
            <a:picLocks noChangeAspect="1"/>
          </p:cNvPicPr>
          <p:nvPr/>
        </p:nvPicPr>
        <p:blipFill>
          <a:blip r:embed="rId2"/>
          <a:stretch>
            <a:fillRect/>
          </a:stretch>
        </p:blipFill>
        <p:spPr>
          <a:xfrm>
            <a:off x="809243" y="1997839"/>
            <a:ext cx="5139070" cy="343032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Rectangle 6"/>
          <p:cNvSpPr/>
          <p:nvPr/>
        </p:nvSpPr>
        <p:spPr>
          <a:xfrm>
            <a:off x="702762" y="5838427"/>
            <a:ext cx="6503256" cy="54591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69761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اهمیت هنر خوشنویسی در ایران </a:t>
            </a:r>
          </a:p>
        </p:txBody>
      </p:sp>
      <p:sp>
        <p:nvSpPr>
          <p:cNvPr id="3" name="Rectangle 2"/>
          <p:cNvSpPr/>
          <p:nvPr/>
        </p:nvSpPr>
        <p:spPr>
          <a:xfrm>
            <a:off x="871903" y="1213009"/>
            <a:ext cx="11203290" cy="2308324"/>
          </a:xfrm>
          <a:prstGeom prst="rect">
            <a:avLst/>
          </a:prstGeom>
        </p:spPr>
        <p:txBody>
          <a:bodyPr wrap="square">
            <a:spAutoFit/>
          </a:bodyPr>
          <a:lstStyle/>
          <a:p>
            <a:pPr algn="r" rtl="1">
              <a:lnSpc>
                <a:spcPct val="200000"/>
              </a:lnSpc>
            </a:pPr>
            <a:r>
              <a:rPr lang="fa-IR" b="1" dirty="0">
                <a:cs typeface="B Nazanin" panose="00000400000000000000" pitchFamily="2" charset="-78"/>
              </a:rPr>
              <a:t>4_ارتباط با تراث و تاریخ</a:t>
            </a:r>
          </a:p>
          <a:p>
            <a:pPr algn="r" rtl="1">
              <a:lnSpc>
                <a:spcPct val="200000"/>
              </a:lnSpc>
            </a:pPr>
            <a:r>
              <a:rPr lang="fa-IR" b="1" dirty="0">
                <a:cs typeface="B Nazanin" panose="00000400000000000000" pitchFamily="2" charset="-78"/>
              </a:rPr>
              <a:t>هنر خوشنویسی با اتصال به تراث و تاریخ ایران، ارتباطی عمیق با گذشته و فرهنگ ارزشمند ایران دارد. </a:t>
            </a:r>
            <a:br>
              <a:rPr lang="fa-IR" b="1" dirty="0">
                <a:cs typeface="B Nazanin" panose="00000400000000000000" pitchFamily="2" charset="-78"/>
              </a:rPr>
            </a:br>
            <a:r>
              <a:rPr lang="fa-IR" b="1" dirty="0">
                <a:cs typeface="B Nazanin" panose="00000400000000000000" pitchFamily="2" charset="-78"/>
              </a:rPr>
              <a:t>با تمرین و مطالعه خوشنویسی، افراد می‌توانند به عنوان حامیان و حفاظت‌کنندگان از این تراث باشند و معنای عمیق‌تری از تاریخ و فرهنگ ایران کسب کنند.</a:t>
            </a:r>
            <a:endParaRPr lang="en-US"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3048000" y="3152001"/>
            <a:ext cx="6073254" cy="34819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Rectangle 5"/>
          <p:cNvSpPr/>
          <p:nvPr/>
        </p:nvSpPr>
        <p:spPr>
          <a:xfrm>
            <a:off x="1684762" y="3750670"/>
            <a:ext cx="1105469" cy="10378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10307333" y="5131902"/>
            <a:ext cx="1103472" cy="1036410"/>
          </a:xfrm>
          <a:prstGeom prst="rect">
            <a:avLst/>
          </a:prstGeom>
        </p:spPr>
      </p:pic>
      <p:sp>
        <p:nvSpPr>
          <p:cNvPr id="8" name="Rectangle 7"/>
          <p:cNvSpPr/>
          <p:nvPr/>
        </p:nvSpPr>
        <p:spPr>
          <a:xfrm>
            <a:off x="9379023" y="3760235"/>
            <a:ext cx="1219200" cy="113276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4"/>
          <a:stretch>
            <a:fillRect/>
          </a:stretch>
        </p:blipFill>
        <p:spPr>
          <a:xfrm>
            <a:off x="1093937" y="5032153"/>
            <a:ext cx="1219306" cy="1133954"/>
          </a:xfrm>
          <a:prstGeom prst="rect">
            <a:avLst/>
          </a:prstGeom>
        </p:spPr>
      </p:pic>
    </p:spTree>
    <p:extLst>
      <p:ext uri="{BB962C8B-B14F-4D97-AF65-F5344CB8AC3E}">
        <p14:creationId xmlns:p14="http://schemas.microsoft.com/office/powerpoint/2010/main" val="11331384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ame 6"/>
          <p:cNvSpPr/>
          <p:nvPr/>
        </p:nvSpPr>
        <p:spPr>
          <a:xfrm>
            <a:off x="6537278" y="1733266"/>
            <a:ext cx="4148919" cy="4913194"/>
          </a:xfrm>
          <a:prstGeom prst="frame">
            <a:avLst>
              <a:gd name="adj1" fmla="val 230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Rectangle 3"/>
          <p:cNvSpPr/>
          <p:nvPr/>
        </p:nvSpPr>
        <p:spPr>
          <a:xfrm>
            <a:off x="2033516" y="2137349"/>
            <a:ext cx="8120418" cy="38759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ame 7"/>
          <p:cNvSpPr/>
          <p:nvPr/>
        </p:nvSpPr>
        <p:spPr>
          <a:xfrm>
            <a:off x="520998" y="1733266"/>
            <a:ext cx="4460435" cy="3411940"/>
          </a:xfrm>
          <a:prstGeom prst="frame">
            <a:avLst>
              <a:gd name="adj1" fmla="val 17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اهمیت هنر خوشنویسی در ایران </a:t>
            </a:r>
          </a:p>
        </p:txBody>
      </p:sp>
      <p:sp>
        <p:nvSpPr>
          <p:cNvPr id="3" name="Rectangle 2"/>
          <p:cNvSpPr/>
          <p:nvPr/>
        </p:nvSpPr>
        <p:spPr>
          <a:xfrm>
            <a:off x="520998" y="2182505"/>
            <a:ext cx="6556473" cy="3416320"/>
          </a:xfrm>
          <a:prstGeom prst="rect">
            <a:avLst/>
          </a:prstGeom>
        </p:spPr>
        <p:txBody>
          <a:bodyPr wrap="square">
            <a:spAutoFit/>
          </a:bodyPr>
          <a:lstStyle/>
          <a:p>
            <a:pPr algn="justLow" rtl="1">
              <a:lnSpc>
                <a:spcPct val="200000"/>
              </a:lnSpc>
            </a:pPr>
            <a:r>
              <a:rPr lang="fa-IR" b="1" dirty="0">
                <a:cs typeface="B Nazanin" panose="00000400000000000000" pitchFamily="2" charset="-78"/>
              </a:rPr>
              <a:t>5_ تأثیر روانی و زندگی با کیفیت‌تر</a:t>
            </a:r>
          </a:p>
          <a:p>
            <a:pPr algn="justLow" rtl="1">
              <a:lnSpc>
                <a:spcPct val="200000"/>
              </a:lnSpc>
            </a:pPr>
            <a:r>
              <a:rPr lang="fa-IR" b="1" dirty="0">
                <a:cs typeface="B Nazanin" panose="00000400000000000000" pitchFamily="2" charset="-78"/>
              </a:rPr>
              <a:t>هنر خوشنویسی به عنوان یک فعالیت آرامش‌بخش و مرتبط با هماهنگی دقیق دست و عقل، تأثیر مثبتی بر روحیه و زندگی افراد دارد. انجام هنر خوشنویسی می‌تواند بهبود تمرکز و حوصله فرد را افزایش دهد، استرس را کاهش دهد و به تسکین درونی کمک کند. همچنین، ارتباط با حروف و کلمات به صورت آرام و مداوم در حین خوشنویسی می‌تواند بهبود حافظه و تمرکز شناختی را نیز داشته باشد.</a:t>
            </a:r>
            <a:endParaRPr lang="en-US" b="1" dirty="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7485196" y="2597400"/>
            <a:ext cx="4245990" cy="2955862"/>
          </a:xfrm>
          <a:prstGeom prst="rect">
            <a:avLst/>
          </a:prstGeom>
        </p:spPr>
      </p:pic>
    </p:spTree>
    <p:extLst>
      <p:ext uri="{BB962C8B-B14F-4D97-AF65-F5344CB8AC3E}">
        <p14:creationId xmlns:p14="http://schemas.microsoft.com/office/powerpoint/2010/main" val="36135233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ame 7"/>
          <p:cNvSpPr/>
          <p:nvPr/>
        </p:nvSpPr>
        <p:spPr>
          <a:xfrm>
            <a:off x="1668123" y="5072124"/>
            <a:ext cx="7325752" cy="1534742"/>
          </a:xfrm>
          <a:prstGeom prst="frame">
            <a:avLst>
              <a:gd name="adj1" fmla="val 475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هنر خطاطی در دیگر کشورها</a:t>
            </a:r>
          </a:p>
        </p:txBody>
      </p:sp>
      <p:sp>
        <p:nvSpPr>
          <p:cNvPr id="4" name="Rectangle 3"/>
          <p:cNvSpPr/>
          <p:nvPr/>
        </p:nvSpPr>
        <p:spPr>
          <a:xfrm flipH="1">
            <a:off x="523276" y="2182505"/>
            <a:ext cx="7365129" cy="286232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هنر خطاطی یا خوشنویسی در ایران و کشورهای مشرق زمین همواره مورد تکریم بوده و هنری دیرینه است. این در حالی است که پیدایش آن در دیگر کشورها به قرن پانزدهم برمی گردد. زمانی که کلمه ی </a:t>
            </a:r>
            <a:r>
              <a:rPr lang="en-US" b="1" dirty="0">
                <a:latin typeface="Times New Roman" panose="02020603050405020304" pitchFamily="18" charset="0"/>
                <a:cs typeface="B Nazanin" panose="00000400000000000000" pitchFamily="2" charset="-78"/>
              </a:rPr>
              <a:t>Calligraphy </a:t>
            </a:r>
            <a:r>
              <a:rPr lang="fa-IR" b="1" dirty="0">
                <a:latin typeface="Times New Roman" panose="02020603050405020304" pitchFamily="18" charset="0"/>
                <a:cs typeface="B Nazanin" panose="00000400000000000000" pitchFamily="2" charset="-78"/>
              </a:rPr>
              <a:t>وارد مجموعه لغات لاتین شد. این کلمه بعدها در قرن نوزدهم بود که شناخته شد و تحت عنوان هنر خوشنویسی به آن نگاه شد. هنر خوشنویسی در اروپا، هنری فرعی بود که در کتابخانه ها و مجلس های سوادآموزی استفاده می شد. </a:t>
            </a:r>
            <a:endParaRPr lang="en-US" b="1" dirty="0">
              <a:latin typeface="Times New Roman" panose="02020603050405020304" pitchFamily="18" charset="0"/>
              <a:cs typeface="B Nazanin" panose="00000400000000000000" pitchFamily="2" charset="-78"/>
            </a:endParaRPr>
          </a:p>
        </p:txBody>
      </p:sp>
      <p:pic>
        <p:nvPicPr>
          <p:cNvPr id="3" name="Picture 2"/>
          <p:cNvPicPr>
            <a:picLocks noChangeAspect="1"/>
          </p:cNvPicPr>
          <p:nvPr/>
        </p:nvPicPr>
        <p:blipFill rotWithShape="1">
          <a:blip r:embed="rId2"/>
          <a:srcRect l="1081" t="12356" b="9625"/>
          <a:stretch/>
        </p:blipFill>
        <p:spPr>
          <a:xfrm>
            <a:off x="8027980" y="1828801"/>
            <a:ext cx="3866980" cy="4121624"/>
          </a:xfrm>
          <a:prstGeom prst="round2DiagRect">
            <a:avLst/>
          </a:prstGeom>
        </p:spPr>
      </p:pic>
      <p:sp>
        <p:nvSpPr>
          <p:cNvPr id="6" name="Action Button: Custom 5">
            <a:hlinkClick r:id="" action="ppaction://noaction" highlightClick="1"/>
          </p:cNvPr>
          <p:cNvSpPr/>
          <p:nvPr/>
        </p:nvSpPr>
        <p:spPr>
          <a:xfrm>
            <a:off x="368489" y="5240740"/>
            <a:ext cx="7301552" cy="382138"/>
          </a:xfrm>
          <a:prstGeom prst="actionButtonBlank">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Custom 6">
            <a:hlinkClick r:id="" action="ppaction://noaction" highlightClick="1"/>
          </p:cNvPr>
          <p:cNvSpPr/>
          <p:nvPr/>
        </p:nvSpPr>
        <p:spPr>
          <a:xfrm>
            <a:off x="4763068" y="6119463"/>
            <a:ext cx="7328847" cy="354421"/>
          </a:xfrm>
          <a:prstGeom prst="actionButtonBlank">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73066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ame 2"/>
          <p:cNvSpPr/>
          <p:nvPr/>
        </p:nvSpPr>
        <p:spPr>
          <a:xfrm>
            <a:off x="696036" y="1009934"/>
            <a:ext cx="3967389" cy="5268036"/>
          </a:xfrm>
          <a:prstGeom prst="frame">
            <a:avLst>
              <a:gd name="adj1" fmla="val 286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Rectangle 3"/>
          <p:cNvSpPr/>
          <p:nvPr/>
        </p:nvSpPr>
        <p:spPr>
          <a:xfrm>
            <a:off x="5811836" y="1816709"/>
            <a:ext cx="5782873" cy="31662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هنر خطاطی در دیگر کشورها</a:t>
            </a:r>
          </a:p>
        </p:txBody>
      </p:sp>
      <p:sp>
        <p:nvSpPr>
          <p:cNvPr id="6" name="Rectangle 5"/>
          <p:cNvSpPr/>
          <p:nvPr/>
        </p:nvSpPr>
        <p:spPr>
          <a:xfrm>
            <a:off x="6017025" y="1953189"/>
            <a:ext cx="5372493" cy="286232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در چین تا حدودی، خطاطی به نقاشی نزدیک می شود و تصویری که بیانگر یک اندیشه خاص است را نشان می دهد. در خاور دور نیز خوشنویسی توسط کاهنان و مذهبی ها دنبال می شد. اما امروزه این هنر جای خود را به صورت مستقل پیدا کرده است. هنری که متکی به خود است و همه می توانند از زیبایی های آن برخوردار شوند. </a:t>
            </a:r>
            <a:endParaRPr lang="en-US" b="1" dirty="0">
              <a:latin typeface="Times New Roman" panose="02020603050405020304" pitchFamily="18" charset="0"/>
              <a:cs typeface="B Nazanin" panose="00000400000000000000" pitchFamily="2" charset="-78"/>
            </a:endParaRPr>
          </a:p>
        </p:txBody>
      </p:sp>
      <p:pic>
        <p:nvPicPr>
          <p:cNvPr id="7" name="Picture 6"/>
          <p:cNvPicPr>
            <a:picLocks noChangeAspect="1"/>
          </p:cNvPicPr>
          <p:nvPr/>
        </p:nvPicPr>
        <p:blipFill>
          <a:blip r:embed="rId2"/>
          <a:stretch>
            <a:fillRect/>
          </a:stretch>
        </p:blipFill>
        <p:spPr>
          <a:xfrm rot="5400000">
            <a:off x="604951" y="2075195"/>
            <a:ext cx="5350928" cy="3914432"/>
          </a:xfrm>
          <a:prstGeom prst="rect">
            <a:avLst/>
          </a:prstGeom>
          <a:ln>
            <a:noFill/>
          </a:ln>
          <a:effectLst>
            <a:softEdge rad="112500"/>
          </a:effectLst>
        </p:spPr>
      </p:pic>
    </p:spTree>
    <p:extLst>
      <p:ext uri="{BB962C8B-B14F-4D97-AF65-F5344CB8AC3E}">
        <p14:creationId xmlns:p14="http://schemas.microsoft.com/office/powerpoint/2010/main" val="11872018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ction Button: Custom 8">
            <a:hlinkClick r:id="" action="ppaction://noaction" highlightClick="1"/>
          </p:cNvPr>
          <p:cNvSpPr/>
          <p:nvPr/>
        </p:nvSpPr>
        <p:spPr>
          <a:xfrm>
            <a:off x="641445" y="2995226"/>
            <a:ext cx="11269739" cy="3307257"/>
          </a:xfrm>
          <a:prstGeom prst="actionButtonBlank">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480604" y="3251750"/>
            <a:ext cx="5250582" cy="279421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ابزارهای هنر خطاطی</a:t>
            </a:r>
          </a:p>
        </p:txBody>
      </p:sp>
      <p:sp>
        <p:nvSpPr>
          <p:cNvPr id="4" name="Rectangle 3"/>
          <p:cNvSpPr/>
          <p:nvPr/>
        </p:nvSpPr>
        <p:spPr>
          <a:xfrm flipH="1">
            <a:off x="835207" y="1094046"/>
            <a:ext cx="11075977" cy="1131079"/>
          </a:xfrm>
          <a:prstGeom prst="rect">
            <a:avLst/>
          </a:prstGeom>
        </p:spPr>
        <p:txBody>
          <a:bodyPr wrap="square">
            <a:spAutoFit/>
          </a:bodyPr>
          <a:lstStyle/>
          <a:p>
            <a:pPr algn="justLow" rtl="1">
              <a:lnSpc>
                <a:spcPct val="200000"/>
              </a:lnSpc>
            </a:pPr>
            <a:r>
              <a:rPr lang="fa-IR" b="1" dirty="0">
                <a:cs typeface="B Nazanin" panose="00000400000000000000" pitchFamily="2" charset="-78"/>
              </a:rPr>
              <a:t>امروزه می توان برای یادگیری هنر خطاطی هم با خودکار هم با قلم نی یادگیری را شروع کرد. از وسایل و ابزارهای خاصی که در هنر خوشنویسی به کار میرود می توان به موارد زیر اشاره کرد:</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6507900" y="3230025"/>
            <a:ext cx="5161593" cy="2793072"/>
          </a:xfrm>
          <a:prstGeom prst="rect">
            <a:avLst/>
          </a:prstGeom>
          <a:ln>
            <a:solidFill>
              <a:schemeClr val="bg1"/>
            </a:solidFill>
          </a:ln>
        </p:spPr>
        <p:txBody>
          <a:bodyPr wrap="square">
            <a:spAutoFit/>
          </a:bodyPr>
          <a:lstStyle/>
          <a:p>
            <a:pPr algn="justLow" rtl="1">
              <a:lnSpc>
                <a:spcPct val="200000"/>
              </a:lnSpc>
            </a:pPr>
            <a:r>
              <a:rPr lang="fa-IR" b="1" dirty="0">
                <a:cs typeface="B Nazanin" panose="00000400000000000000" pitchFamily="2" charset="-78"/>
              </a:rPr>
              <a:t>قلم نی: </a:t>
            </a:r>
          </a:p>
          <a:p>
            <a:pPr algn="justLow" rtl="1">
              <a:lnSpc>
                <a:spcPct val="200000"/>
              </a:lnSpc>
            </a:pPr>
            <a:r>
              <a:rPr lang="fa-IR" b="1" dirty="0">
                <a:cs typeface="B Nazanin" panose="00000400000000000000" pitchFamily="2" charset="-78"/>
              </a:rPr>
              <a:t>قلم نی در اندازه های مختلف برای نوشتار به ضخامت های مختلف موجود می باشد. این ابزار از ابزارهای ضروری در هنر خطاطی به حساب می آید. از نی های دزفولی برای قلم های ریز و متوسط و از نی خیزران برای درشت نویسی استفاده می کنند. </a:t>
            </a:r>
            <a:endParaRPr lang="en-US" b="1" dirty="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1093932" y="3433341"/>
            <a:ext cx="5144981" cy="2589756"/>
          </a:xfrm>
          <a:prstGeom prst="rect">
            <a:avLst/>
          </a:prstGeom>
          <a:ln w="57150">
            <a:solidFill>
              <a:schemeClr val="bg1"/>
            </a:solidFill>
          </a:ln>
        </p:spPr>
      </p:pic>
    </p:spTree>
    <p:extLst>
      <p:ext uri="{BB962C8B-B14F-4D97-AF65-F5344CB8AC3E}">
        <p14:creationId xmlns:p14="http://schemas.microsoft.com/office/powerpoint/2010/main" val="3285661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359857" y="850053"/>
            <a:ext cx="5832143" cy="601184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ابزارهای هنر خطاطی</a:t>
            </a:r>
          </a:p>
        </p:txBody>
      </p:sp>
      <p:sp>
        <p:nvSpPr>
          <p:cNvPr id="4" name="Rectangle 3"/>
          <p:cNvSpPr/>
          <p:nvPr/>
        </p:nvSpPr>
        <p:spPr>
          <a:xfrm flipH="1">
            <a:off x="816815" y="850053"/>
            <a:ext cx="5181212" cy="2862322"/>
          </a:xfrm>
          <a:prstGeom prst="rect">
            <a:avLst/>
          </a:prstGeom>
        </p:spPr>
        <p:txBody>
          <a:bodyPr wrap="square">
            <a:spAutoFit/>
          </a:bodyPr>
          <a:lstStyle/>
          <a:p>
            <a:pPr algn="justLow" rtl="1">
              <a:lnSpc>
                <a:spcPct val="200000"/>
              </a:lnSpc>
            </a:pPr>
            <a:r>
              <a:rPr lang="fa-IR" b="1" dirty="0">
                <a:cs typeface="B Nazanin" panose="00000400000000000000" pitchFamily="2" charset="-78"/>
              </a:rPr>
              <a:t>کاغذ گلاسه: </a:t>
            </a:r>
          </a:p>
          <a:p>
            <a:pPr algn="justLow" rtl="1">
              <a:lnSpc>
                <a:spcPct val="200000"/>
              </a:lnSpc>
            </a:pPr>
            <a:r>
              <a:rPr lang="fa-IR" b="1" dirty="0">
                <a:cs typeface="B Nazanin" panose="00000400000000000000" pitchFamily="2" charset="-78"/>
              </a:rPr>
              <a:t>جالب است بدانید که در گذشته کاغذهای مخصوص هنر خطاطی را به صورت دستی می ساخته اند. اما امروزه می توانید انواع مرغوب آن را خریداری کنید. کاغذهای گلاسه، مخصوصا کاغذهای گلاسه مات برای خطاطی با قلم نی مناسب تر هستند. </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6408843" y="1396504"/>
            <a:ext cx="5470313" cy="1754326"/>
          </a:xfrm>
          <a:prstGeom prst="rect">
            <a:avLst/>
          </a:prstGeom>
        </p:spPr>
        <p:txBody>
          <a:bodyPr wrap="square">
            <a:spAutoFit/>
          </a:bodyPr>
          <a:lstStyle/>
          <a:p>
            <a:pPr algn="justLow" rtl="1">
              <a:lnSpc>
                <a:spcPct val="200000"/>
              </a:lnSpc>
            </a:pPr>
            <a:r>
              <a:rPr lang="fa-IR" b="1" dirty="0">
                <a:cs typeface="B Nazanin" panose="00000400000000000000" pitchFamily="2" charset="-78"/>
              </a:rPr>
              <a:t>مرکب: </a:t>
            </a:r>
          </a:p>
          <a:p>
            <a:pPr algn="justLow" rtl="1">
              <a:lnSpc>
                <a:spcPct val="200000"/>
              </a:lnSpc>
            </a:pPr>
            <a:r>
              <a:rPr lang="fa-IR" b="1" dirty="0">
                <a:cs typeface="B Nazanin" panose="00000400000000000000" pitchFamily="2" charset="-78"/>
              </a:rPr>
              <a:t>مرکب یا جوهر که البته باید نوع مخصوص خوشنویسی را تهیه کنید. پرکاربردترین نوع مرکب، مشکی و سپس قهوه ای می باشد. </a:t>
            </a:r>
            <a:endParaRPr lang="en-US" b="1" dirty="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4238826" y="3855973"/>
            <a:ext cx="4242061" cy="2651288"/>
          </a:xfrm>
          <a:prstGeom prst="rect">
            <a:avLst/>
          </a:prstGeom>
          <a:ln w="57150">
            <a:solidFill>
              <a:schemeClr val="bg1">
                <a:lumMod val="75000"/>
              </a:schemeClr>
            </a:solidFill>
          </a:ln>
        </p:spPr>
      </p:pic>
    </p:spTree>
    <p:extLst>
      <p:ext uri="{BB962C8B-B14F-4D97-AF65-F5344CB8AC3E}">
        <p14:creationId xmlns:p14="http://schemas.microsoft.com/office/powerpoint/2010/main" val="10207575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68490" y="4831307"/>
            <a:ext cx="11823510" cy="202669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انواع خوشنویسی</a:t>
            </a:r>
          </a:p>
        </p:txBody>
      </p:sp>
      <p:sp>
        <p:nvSpPr>
          <p:cNvPr id="4" name="Rectangle 3"/>
          <p:cNvSpPr/>
          <p:nvPr/>
        </p:nvSpPr>
        <p:spPr>
          <a:xfrm flipH="1">
            <a:off x="871134" y="1184568"/>
            <a:ext cx="11075977" cy="577081"/>
          </a:xfrm>
          <a:prstGeom prst="rect">
            <a:avLst/>
          </a:prstGeom>
        </p:spPr>
        <p:txBody>
          <a:bodyPr wrap="square">
            <a:spAutoFit/>
          </a:bodyPr>
          <a:lstStyle/>
          <a:p>
            <a:pPr algn="justLow" rtl="1">
              <a:lnSpc>
                <a:spcPct val="200000"/>
              </a:lnSpc>
            </a:pPr>
            <a:r>
              <a:rPr lang="fa-IR" b="1" dirty="0">
                <a:cs typeface="B Nazanin" panose="00000400000000000000" pitchFamily="2" charset="-78"/>
              </a:rPr>
              <a:t>در یک تقسیم بندی، انواع خطوط خوشنویسی را به چهار دسته کلی و معاصر تقسیم بندی می کنند. </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622169" y="1997839"/>
            <a:ext cx="5601212" cy="4455066"/>
          </a:xfrm>
          <a:prstGeom prst="rect">
            <a:avLst/>
          </a:prstGeom>
        </p:spPr>
        <p:txBody>
          <a:bodyPr wrap="square">
            <a:spAutoFit/>
          </a:bodyPr>
          <a:lstStyle/>
          <a:p>
            <a:pPr algn="justLow" rtl="1">
              <a:lnSpc>
                <a:spcPct val="200000"/>
              </a:lnSpc>
            </a:pPr>
            <a:r>
              <a:rPr lang="fa-IR" b="1" dirty="0">
                <a:cs typeface="B Nazanin" panose="00000400000000000000" pitchFamily="2" charset="-78"/>
              </a:rPr>
              <a:t>خط نستعلیق:</a:t>
            </a:r>
          </a:p>
          <a:p>
            <a:pPr algn="justLow" rtl="1">
              <a:lnSpc>
                <a:spcPct val="200000"/>
              </a:lnSpc>
            </a:pPr>
            <a:r>
              <a:rPr lang="fa-IR" b="1" dirty="0">
                <a:cs typeface="B Nazanin" panose="00000400000000000000" pitchFamily="2" charset="-78"/>
              </a:rPr>
              <a:t> خطی بسیار زیبا که حاصل ترکیب کردن دو خط نسخ و تعلیق می باشد. کاری که اوج شکوه آن، همانطور که گفته شد به دوران تیموریان و میرعلی تبریزی برمی گردد. از اساتید برجسته در زمینه ی این خط می توان به استاد غلامحسین امیرخانی، دکتر جواد بختیاری، استاد کرمعلی شیرازی و ... اشاره کرد. این خط به حدی زیبا و اصولی است که آن را عروس خطوط اسلامی نامیده اند. خط نستعلیق، علاوه بر متن های فارسی در نوشتن متن های عربی نیز به کار می رود. </a:t>
            </a:r>
            <a:endParaRPr lang="en-US" b="1" dirty="0">
              <a:cs typeface="B Nazanin" panose="00000400000000000000" pitchFamily="2" charset="-78"/>
            </a:endParaRP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2231" r="19505" b="39264"/>
          <a:stretch/>
        </p:blipFill>
        <p:spPr>
          <a:xfrm>
            <a:off x="6409123" y="2773043"/>
            <a:ext cx="5469753" cy="2832626"/>
          </a:xfrm>
          <a:prstGeom prst="rect">
            <a:avLst/>
          </a:prstGeom>
          <a:ln w="38100">
            <a:solidFill>
              <a:schemeClr val="bg1">
                <a:lumMod val="75000"/>
              </a:schemeClr>
            </a:solidFill>
          </a:ln>
        </p:spPr>
      </p:pic>
    </p:spTree>
    <p:extLst>
      <p:ext uri="{BB962C8B-B14F-4D97-AF65-F5344CB8AC3E}">
        <p14:creationId xmlns:p14="http://schemas.microsoft.com/office/powerpoint/2010/main" val="34502725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ction Button: Custom 8">
            <a:hlinkClick r:id="" action="ppaction://noaction" highlightClick="1"/>
          </p:cNvPr>
          <p:cNvSpPr/>
          <p:nvPr/>
        </p:nvSpPr>
        <p:spPr>
          <a:xfrm>
            <a:off x="2661313" y="4790364"/>
            <a:ext cx="6168788" cy="1856096"/>
          </a:xfrm>
          <a:prstGeom prst="actionButtonBlank">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انواع خوشنویسی</a:t>
            </a:r>
          </a:p>
        </p:txBody>
      </p:sp>
      <p:sp>
        <p:nvSpPr>
          <p:cNvPr id="3" name="Rectangle 2"/>
          <p:cNvSpPr/>
          <p:nvPr/>
        </p:nvSpPr>
        <p:spPr>
          <a:xfrm>
            <a:off x="887105" y="1310749"/>
            <a:ext cx="10939616" cy="2308324"/>
          </a:xfrm>
          <a:prstGeom prst="rect">
            <a:avLst/>
          </a:prstGeom>
        </p:spPr>
        <p:txBody>
          <a:bodyPr wrap="square">
            <a:spAutoFit/>
          </a:bodyPr>
          <a:lstStyle/>
          <a:p>
            <a:pPr algn="justLow" rtl="1">
              <a:lnSpc>
                <a:spcPct val="200000"/>
              </a:lnSpc>
            </a:pPr>
            <a:r>
              <a:rPr lang="fa-IR" b="1" dirty="0">
                <a:cs typeface="B Nazanin" panose="00000400000000000000" pitchFamily="2" charset="-78"/>
              </a:rPr>
              <a:t>خط شکسته نستعلیق: </a:t>
            </a:r>
          </a:p>
          <a:p>
            <a:pPr algn="justLow" rtl="1">
              <a:lnSpc>
                <a:spcPct val="200000"/>
              </a:lnSpc>
            </a:pPr>
            <a:r>
              <a:rPr lang="fa-IR" b="1" dirty="0">
                <a:cs typeface="B Nazanin" panose="00000400000000000000" pitchFamily="2" charset="-78"/>
              </a:rPr>
              <a:t>خط نستعلیق برای نوشتن کند و مشکل بود. زیبایی زیادی داشت اما زمان زیادی را میگرفت، برای همین در قرن یازدهم، خط شکسته  نستعلیق توسط مرتضی قلیخان شاملو، از خط نستعلیق بیرون کشیده شد. خطی که بعدها هراتی آن را بهتر کرد. البته خواندن این خط به خاطر پیچیدگی هایش برای عامه سخت بود. تنها ویژگی های زیبایی این نوع خط قابل توجه است.</a:t>
            </a:r>
            <a:endParaRPr lang="en-US" b="1" dirty="0">
              <a:cs typeface="B Nazanin" panose="00000400000000000000" pitchFamily="2" charset="-78"/>
            </a:endParaRPr>
          </a:p>
        </p:txBody>
      </p:sp>
      <p:pic>
        <p:nvPicPr>
          <p:cNvPr id="4" name="Picture 3"/>
          <p:cNvPicPr>
            <a:picLocks noChangeAspect="1"/>
          </p:cNvPicPr>
          <p:nvPr/>
        </p:nvPicPr>
        <p:blipFill rotWithShape="1">
          <a:blip r:embed="rId2"/>
          <a:srcRect l="-166" t="6150" r="553" b="6271"/>
          <a:stretch/>
        </p:blipFill>
        <p:spPr>
          <a:xfrm>
            <a:off x="3272806" y="3835022"/>
            <a:ext cx="4945801" cy="2453498"/>
          </a:xfrm>
          <a:prstGeom prst="rect">
            <a:avLst/>
          </a:prstGeom>
          <a:ln w="57150">
            <a:solidFill>
              <a:schemeClr val="bg1"/>
            </a:solidFill>
          </a:ln>
        </p:spPr>
      </p:pic>
    </p:spTree>
    <p:extLst>
      <p:ext uri="{BB962C8B-B14F-4D97-AF65-F5344CB8AC3E}">
        <p14:creationId xmlns:p14="http://schemas.microsoft.com/office/powerpoint/2010/main" val="4351750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ame 8"/>
          <p:cNvSpPr/>
          <p:nvPr/>
        </p:nvSpPr>
        <p:spPr>
          <a:xfrm>
            <a:off x="2634292" y="2436981"/>
            <a:ext cx="7683690" cy="2670922"/>
          </a:xfrm>
          <a:prstGeom prst="frame">
            <a:avLst>
              <a:gd name="adj1" fmla="val 414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Picture 7"/>
          <p:cNvPicPr>
            <a:picLocks noChangeAspect="1"/>
          </p:cNvPicPr>
          <p:nvPr/>
        </p:nvPicPr>
        <p:blipFill>
          <a:blip r:embed="rId2"/>
          <a:stretch>
            <a:fillRect/>
          </a:stretch>
        </p:blipFill>
        <p:spPr>
          <a:xfrm>
            <a:off x="8588013" y="1789799"/>
            <a:ext cx="1585097" cy="3054361"/>
          </a:xfrm>
          <a:prstGeom prst="rect">
            <a:avLst/>
          </a:prstGeom>
        </p:spPr>
      </p:pic>
      <p:sp>
        <p:nvSpPr>
          <p:cNvPr id="6" name="Action Button: Custom 5">
            <a:hlinkClick r:id="" action="ppaction://noaction" highlightClick="1"/>
          </p:cNvPr>
          <p:cNvSpPr/>
          <p:nvPr/>
        </p:nvSpPr>
        <p:spPr>
          <a:xfrm>
            <a:off x="2811438" y="1394825"/>
            <a:ext cx="1583141" cy="3057099"/>
          </a:xfrm>
          <a:prstGeom prst="actionButtonBlank">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انواع خوشنویسی</a:t>
            </a:r>
          </a:p>
        </p:txBody>
      </p:sp>
      <p:sp>
        <p:nvSpPr>
          <p:cNvPr id="3" name="Rectangle 2"/>
          <p:cNvSpPr/>
          <p:nvPr/>
        </p:nvSpPr>
        <p:spPr>
          <a:xfrm>
            <a:off x="615893" y="4685915"/>
            <a:ext cx="11279588" cy="1685077"/>
          </a:xfrm>
          <a:prstGeom prst="rect">
            <a:avLst/>
          </a:prstGeom>
        </p:spPr>
        <p:txBody>
          <a:bodyPr wrap="square">
            <a:spAutoFit/>
          </a:bodyPr>
          <a:lstStyle/>
          <a:p>
            <a:pPr algn="justLow" rtl="1">
              <a:lnSpc>
                <a:spcPct val="200000"/>
              </a:lnSpc>
            </a:pPr>
            <a:r>
              <a:rPr lang="fa-IR" b="1" dirty="0">
                <a:cs typeface="B Nazanin" panose="00000400000000000000" pitchFamily="2" charset="-78"/>
              </a:rPr>
              <a:t>خط ثلث:</a:t>
            </a:r>
          </a:p>
          <a:p>
            <a:pPr algn="justLow" rtl="1">
              <a:lnSpc>
                <a:spcPct val="200000"/>
              </a:lnSpc>
            </a:pPr>
            <a:r>
              <a:rPr lang="fa-IR" b="1" dirty="0">
                <a:cs typeface="B Nazanin" panose="00000400000000000000" pitchFamily="2" charset="-78"/>
              </a:rPr>
              <a:t> این خط در اواخر قرن سوم هجری توسط محمد ابن علی ابن مقله ایجاد شد. این خط را ام الخطوط نام گذاشته اند. در عمده کتیبه های مساجد و بناهای مذهبی و کاشی کاری ها، خط ثلث به کار رفته است. </a:t>
            </a:r>
            <a:endParaRPr lang="en-US" b="1" dirty="0">
              <a:cs typeface="B Nazanin" panose="00000400000000000000" pitchFamily="2" charset="-78"/>
            </a:endParaRPr>
          </a:p>
        </p:txBody>
      </p:sp>
      <p:pic>
        <p:nvPicPr>
          <p:cNvPr id="4" name="Picture 3"/>
          <p:cNvPicPr>
            <a:picLocks noChangeAspect="1"/>
          </p:cNvPicPr>
          <p:nvPr/>
        </p:nvPicPr>
        <p:blipFill>
          <a:blip r:embed="rId3"/>
          <a:stretch>
            <a:fillRect/>
          </a:stretch>
        </p:blipFill>
        <p:spPr>
          <a:xfrm>
            <a:off x="3048000" y="1578775"/>
            <a:ext cx="6856275" cy="3037330"/>
          </a:xfrm>
          <a:prstGeom prst="rect">
            <a:avLst/>
          </a:prstGeom>
        </p:spPr>
      </p:pic>
    </p:spTree>
    <p:extLst>
      <p:ext uri="{BB962C8B-B14F-4D97-AF65-F5344CB8AC3E}">
        <p14:creationId xmlns:p14="http://schemas.microsoft.com/office/powerpoint/2010/main" val="14375550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ction Button: Custom 7">
            <a:hlinkClick r:id="" action="ppaction://noaction" highlightClick="1"/>
          </p:cNvPr>
          <p:cNvSpPr/>
          <p:nvPr/>
        </p:nvSpPr>
        <p:spPr>
          <a:xfrm>
            <a:off x="2374710" y="2988860"/>
            <a:ext cx="2333768" cy="3575713"/>
          </a:xfrm>
          <a:prstGeom prst="actionButtonBlank">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725839" y="3589361"/>
            <a:ext cx="3889612" cy="176056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انواع خوشنویسی</a:t>
            </a:r>
          </a:p>
        </p:txBody>
      </p:sp>
      <p:sp>
        <p:nvSpPr>
          <p:cNvPr id="3" name="Rectangle 2"/>
          <p:cNvSpPr/>
          <p:nvPr/>
        </p:nvSpPr>
        <p:spPr>
          <a:xfrm>
            <a:off x="5401558" y="1236092"/>
            <a:ext cx="6462491" cy="2239074"/>
          </a:xfrm>
          <a:prstGeom prst="rect">
            <a:avLst/>
          </a:prstGeom>
        </p:spPr>
        <p:txBody>
          <a:bodyPr wrap="square">
            <a:spAutoFit/>
          </a:bodyPr>
          <a:lstStyle/>
          <a:p>
            <a:pPr algn="justLow" rtl="1">
              <a:lnSpc>
                <a:spcPct val="200000"/>
              </a:lnSpc>
            </a:pPr>
            <a:r>
              <a:rPr lang="fa-IR" b="1" dirty="0">
                <a:cs typeface="B Nazanin" panose="00000400000000000000" pitchFamily="2" charset="-78"/>
              </a:rPr>
              <a:t>خط نسخ:</a:t>
            </a:r>
          </a:p>
          <a:p>
            <a:pPr algn="justLow" rtl="1">
              <a:lnSpc>
                <a:spcPct val="200000"/>
              </a:lnSpc>
            </a:pPr>
            <a:r>
              <a:rPr lang="fa-IR" b="1" dirty="0">
                <a:cs typeface="B Nazanin" panose="00000400000000000000" pitchFamily="2" charset="-78"/>
              </a:rPr>
              <a:t> خلق این خط، محمد ابن علی ابن مقله است که بعدها توسط ابن بواب کامل شد. خط نسخ بیشتر در متون عربی به کار می رود. نوشتار فارسی نسخ زیاد جالب نیست. جالب است بدانید خط تایپ امروزی برگرفته از همین نوع خط است</a:t>
            </a:r>
            <a:endParaRPr lang="en-US"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1083876" y="1888657"/>
            <a:ext cx="4072380" cy="2721308"/>
          </a:xfrm>
          <a:prstGeom prst="rect">
            <a:avLst/>
          </a:prstGeom>
        </p:spPr>
      </p:pic>
      <p:pic>
        <p:nvPicPr>
          <p:cNvPr id="6" name="Picture 5"/>
          <p:cNvPicPr>
            <a:picLocks noChangeAspect="1"/>
          </p:cNvPicPr>
          <p:nvPr/>
        </p:nvPicPr>
        <p:blipFill>
          <a:blip r:embed="rId3"/>
          <a:stretch>
            <a:fillRect/>
          </a:stretch>
        </p:blipFill>
        <p:spPr>
          <a:xfrm>
            <a:off x="5840115" y="3780858"/>
            <a:ext cx="4403201" cy="2667822"/>
          </a:xfrm>
          <a:prstGeom prst="rect">
            <a:avLst/>
          </a:prstGeom>
        </p:spPr>
      </p:pic>
    </p:spTree>
    <p:extLst>
      <p:ext uri="{BB962C8B-B14F-4D97-AF65-F5344CB8AC3E}">
        <p14:creationId xmlns:p14="http://schemas.microsoft.com/office/powerpoint/2010/main" val="2650525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353950" y="1960833"/>
            <a:ext cx="9946395" cy="3283845"/>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خوشنویسی / خطاطی </a:t>
            </a:r>
            <a:endParaRPr lang="en-US" sz="2000" dirty="0">
              <a:solidFill>
                <a:schemeClr val="bg1"/>
              </a:solidFill>
              <a:cs typeface="B Titr" panose="00000700000000000000" pitchFamily="2" charset="-78"/>
            </a:endParaRPr>
          </a:p>
        </p:txBody>
      </p:sp>
      <p:pic>
        <p:nvPicPr>
          <p:cNvPr id="3" name="Picture 2"/>
          <p:cNvPicPr>
            <a:picLocks noChangeAspect="1"/>
          </p:cNvPicPr>
          <p:nvPr/>
        </p:nvPicPr>
        <p:blipFill>
          <a:blip r:embed="rId2"/>
          <a:stretch>
            <a:fillRect/>
          </a:stretch>
        </p:blipFill>
        <p:spPr>
          <a:xfrm>
            <a:off x="8046597" y="1212584"/>
            <a:ext cx="3807419" cy="2909040"/>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a:blip r:embed="rId3"/>
          <a:stretch>
            <a:fillRect/>
          </a:stretch>
        </p:blipFill>
        <p:spPr>
          <a:xfrm>
            <a:off x="6788761" y="4332731"/>
            <a:ext cx="4271749" cy="2237329"/>
          </a:xfrm>
          <a:prstGeom prst="rect">
            <a:avLst/>
          </a:prstGeom>
        </p:spPr>
      </p:pic>
      <p:sp>
        <p:nvSpPr>
          <p:cNvPr id="8" name="Rectangle 7"/>
          <p:cNvSpPr/>
          <p:nvPr/>
        </p:nvSpPr>
        <p:spPr>
          <a:xfrm>
            <a:off x="813927" y="1226232"/>
            <a:ext cx="5745708" cy="513362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24635" y="1253528"/>
            <a:ext cx="5745708" cy="5078313"/>
          </a:xfrm>
          <a:prstGeom prst="rect">
            <a:avLst/>
          </a:prstGeom>
        </p:spPr>
        <p:txBody>
          <a:bodyPr wrap="square">
            <a:spAutoFit/>
          </a:bodyPr>
          <a:lstStyle/>
          <a:p>
            <a:pPr algn="justLow" rtl="1">
              <a:lnSpc>
                <a:spcPct val="200000"/>
              </a:lnSpc>
            </a:pPr>
            <a:r>
              <a:rPr lang="fa-IR" b="1" dirty="0">
                <a:cs typeface="B Nazanin" panose="00000400000000000000" pitchFamily="2" charset="-78"/>
              </a:rPr>
              <a:t>هنر خطاطی یا خوشنویسی به تمام فرهنگ ها تعلق دارد. اما در مشرق زمین و به خصوص در سرزمین های اسلامی، برای آن ارزش و جایگاه ویژه ای برخوردار هستند. خوشنویسی در واقع تعادلی بی نظیر در میان اجرا و عناصر تشکیل دهنده ی نوشتار است. تعادلی منظم و خاص در میان قالب و محتوا! بدین معنی که هم محتوا هم شکل محتوا در خوشنویسی ارزش دارد. اگر به کار خوشنویسان و هنرمندان این عرصه توجه کرده باشید، روزها و ماهها را صرف نوشتن یک متن و یک جمله می کنند. همین است که گویی نوشتار آنها روح دارد. جلوه ای ویژه که سبب شده است تنها یک خط نوشتار خوشنویسان بزرگ، میلیون ها تومان ارزش دارد.</a:t>
            </a:r>
            <a:endParaRPr lang="en-US" b="1" dirty="0">
              <a:cs typeface="B Nazanin" panose="00000400000000000000" pitchFamily="2" charset="-78"/>
            </a:endParaRPr>
          </a:p>
        </p:txBody>
      </p:sp>
    </p:spTree>
    <p:extLst>
      <p:ext uri="{BB962C8B-B14F-4D97-AF65-F5344CB8AC3E}">
        <p14:creationId xmlns:p14="http://schemas.microsoft.com/office/powerpoint/2010/main" val="39979559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پایتخت خوشنویسی ایران</a:t>
            </a:r>
          </a:p>
        </p:txBody>
      </p:sp>
      <p:sp>
        <p:nvSpPr>
          <p:cNvPr id="4" name="Rectangle 3"/>
          <p:cNvSpPr/>
          <p:nvPr/>
        </p:nvSpPr>
        <p:spPr>
          <a:xfrm flipH="1">
            <a:off x="5153929" y="1047244"/>
            <a:ext cx="6910693" cy="5078313"/>
          </a:xfrm>
          <a:prstGeom prst="rect">
            <a:avLst/>
          </a:prstGeom>
        </p:spPr>
        <p:txBody>
          <a:bodyPr wrap="square">
            <a:spAutoFit/>
          </a:bodyPr>
          <a:lstStyle/>
          <a:p>
            <a:pPr algn="justLow" rtl="1">
              <a:lnSpc>
                <a:spcPct val="200000"/>
              </a:lnSpc>
            </a:pPr>
            <a:r>
              <a:rPr lang="fa-IR" b="1" dirty="0">
                <a:cs typeface="B Nazanin" panose="00000400000000000000" pitchFamily="2" charset="-78"/>
              </a:rPr>
              <a:t>به سبب پرورش بزرگان خوشنویسی ایران در شهر قزوین افرادی همچون میرعماد حسنی (استاد بزرگ خط نستعلیق)، میرزا محمدحسین عماد الکتاب قزوینی، میرزا محمد علی خیارجی قزوینی (اولین خوشنویسی که بسم الله را به صورت مرغ طغرا ترسیم کرد)، عبدالمجید طالقانی و ملک محمد قزوینی این شهر از سوی وزارت فرهنگ و ارشاد اسلامی و شوای عالی فرهنگ به عنوان «پایتخت خوشنویسی ایران» لقب داده شده‌است؛ و به غیر از موزه دائمی خوشنویسی قزوین که در محل کاخ چهل‌ستون قزوین برقرار است، هر ساله رویدادهای بزرگ خوشنویسی مانند: برگزاری دوسالانه خوشنویسی ایران (با حضور اساتیدی از سراسر جهان)، برگزاری جشنواره خوشنویسی آیات قرآنی، جشنواره خوشنویسی غدیر و… در این شهر به وقوع می‌پیوندد.</a:t>
            </a:r>
            <a:endParaRPr lang="en-US" b="1" dirty="0">
              <a:cs typeface="B Nazanin" panose="00000400000000000000" pitchFamily="2" charset="-78"/>
            </a:endParaRPr>
          </a:p>
        </p:txBody>
      </p:sp>
      <p:pic>
        <p:nvPicPr>
          <p:cNvPr id="3" name="Picture 2"/>
          <p:cNvPicPr>
            <a:picLocks noChangeAspect="1"/>
          </p:cNvPicPr>
          <p:nvPr/>
        </p:nvPicPr>
        <p:blipFill rotWithShape="1">
          <a:blip r:embed="rId2"/>
          <a:srcRect l="866" b="10819"/>
          <a:stretch/>
        </p:blipFill>
        <p:spPr>
          <a:xfrm>
            <a:off x="563217" y="1457099"/>
            <a:ext cx="4146386" cy="4668458"/>
          </a:xfrm>
          <a:prstGeom prst="rect">
            <a:avLst/>
          </a:prstGeom>
        </p:spPr>
      </p:pic>
      <p:sp>
        <p:nvSpPr>
          <p:cNvPr id="6" name="Rectangle 5"/>
          <p:cNvSpPr/>
          <p:nvPr/>
        </p:nvSpPr>
        <p:spPr>
          <a:xfrm>
            <a:off x="4872250" y="1446665"/>
            <a:ext cx="213439" cy="52407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46192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منابع </a:t>
            </a:r>
          </a:p>
        </p:txBody>
      </p:sp>
      <p:sp>
        <p:nvSpPr>
          <p:cNvPr id="4" name="Rectangle 3"/>
          <p:cNvSpPr/>
          <p:nvPr/>
        </p:nvSpPr>
        <p:spPr>
          <a:xfrm>
            <a:off x="782000" y="1009934"/>
            <a:ext cx="3298681" cy="5028556"/>
          </a:xfrm>
          <a:prstGeom prst="rect">
            <a:avLst/>
          </a:prstGeom>
        </p:spPr>
        <p:txBody>
          <a:bodyPr wrap="square">
            <a:spAutoFit/>
          </a:bodyPr>
          <a:lstStyle/>
          <a:p>
            <a:pPr>
              <a:lnSpc>
                <a:spcPct val="150000"/>
              </a:lnSpc>
            </a:pPr>
            <a:r>
              <a:rPr lang="en-US" dirty="0">
                <a:latin typeface="Times New Roman" panose="02020603050405020304" pitchFamily="18" charset="0"/>
                <a:cs typeface="Times New Roman" panose="02020603050405020304" pitchFamily="18" charset="0"/>
                <a:hlinkClick r:id="rId2"/>
              </a:rPr>
              <a:t>https://novinkhat.com</a:t>
            </a:r>
            <a:endParaRPr lang="fa-IR" dirty="0">
              <a:latin typeface="Times New Roman" panose="02020603050405020304" pitchFamily="18" charset="0"/>
              <a:cs typeface="Times New Roman" panose="02020603050405020304" pitchFamily="18" charset="0"/>
            </a:endParaRPr>
          </a:p>
          <a:p>
            <a:pPr>
              <a:lnSpc>
                <a:spcPct val="150000"/>
              </a:lnSpc>
            </a:pPr>
            <a:endParaRPr lang="fa-IR" dirty="0">
              <a:latin typeface="Times New Roman" panose="02020603050405020304" pitchFamily="18" charset="0"/>
              <a:cs typeface="Times New Roman" panose="02020603050405020304" pitchFamily="18" charset="0"/>
            </a:endParaRPr>
          </a:p>
          <a:p>
            <a:pPr>
              <a:lnSpc>
                <a:spcPct val="150000"/>
              </a:lnSpc>
            </a:pPr>
            <a:r>
              <a:rPr lang="en-US" dirty="0">
                <a:latin typeface="Times New Roman" panose="02020603050405020304" pitchFamily="18" charset="0"/>
                <a:cs typeface="Times New Roman" panose="02020603050405020304" pitchFamily="18" charset="0"/>
                <a:hlinkClick r:id="rId3"/>
              </a:rPr>
              <a:t>https://www.daneshchi.ir</a:t>
            </a:r>
            <a:endParaRPr lang="fa-IR" dirty="0">
              <a:latin typeface="Times New Roman" panose="02020603050405020304" pitchFamily="18" charset="0"/>
              <a:cs typeface="Times New Roman" panose="02020603050405020304" pitchFamily="18" charset="0"/>
            </a:endParaRPr>
          </a:p>
          <a:p>
            <a:pPr>
              <a:lnSpc>
                <a:spcPct val="150000"/>
              </a:lnSpc>
            </a:pPr>
            <a:endParaRPr lang="fa-IR" dirty="0">
              <a:latin typeface="Times New Roman" panose="02020603050405020304" pitchFamily="18" charset="0"/>
              <a:cs typeface="Times New Roman" panose="02020603050405020304" pitchFamily="18" charset="0"/>
            </a:endParaRPr>
          </a:p>
          <a:p>
            <a:pPr>
              <a:lnSpc>
                <a:spcPct val="150000"/>
              </a:lnSpc>
            </a:pPr>
            <a:r>
              <a:rPr lang="en-US" dirty="0">
                <a:latin typeface="Times New Roman" panose="02020603050405020304" pitchFamily="18" charset="0"/>
                <a:cs typeface="Times New Roman" panose="02020603050405020304" pitchFamily="18" charset="0"/>
                <a:hlinkClick r:id="rId4"/>
              </a:rPr>
              <a:t>https://rasekhoon.net</a:t>
            </a:r>
            <a:endParaRPr lang="fa-IR" dirty="0">
              <a:latin typeface="Times New Roman" panose="02020603050405020304" pitchFamily="18" charset="0"/>
              <a:cs typeface="Times New Roman" panose="02020603050405020304" pitchFamily="18" charset="0"/>
            </a:endParaRPr>
          </a:p>
          <a:p>
            <a:pPr>
              <a:lnSpc>
                <a:spcPct val="150000"/>
              </a:lnSpc>
            </a:pPr>
            <a:endParaRPr lang="fa-IR" dirty="0">
              <a:latin typeface="Times New Roman" panose="02020603050405020304" pitchFamily="18" charset="0"/>
              <a:cs typeface="Times New Roman" panose="02020603050405020304" pitchFamily="18" charset="0"/>
            </a:endParaRPr>
          </a:p>
          <a:p>
            <a:pPr>
              <a:lnSpc>
                <a:spcPct val="150000"/>
              </a:lnSpc>
            </a:pPr>
            <a:r>
              <a:rPr lang="en-US" dirty="0">
                <a:latin typeface="Times New Roman" panose="02020603050405020304" pitchFamily="18" charset="0"/>
                <a:cs typeface="Times New Roman" panose="02020603050405020304" pitchFamily="18" charset="0"/>
                <a:hlinkClick r:id="rId5"/>
              </a:rPr>
              <a:t>https://wiki.ahlolbait.com</a:t>
            </a:r>
            <a:endParaRPr lang="fa-IR" dirty="0">
              <a:latin typeface="Times New Roman" panose="02020603050405020304" pitchFamily="18" charset="0"/>
              <a:cs typeface="Times New Roman" panose="02020603050405020304" pitchFamily="18" charset="0"/>
            </a:endParaRPr>
          </a:p>
          <a:p>
            <a:pPr>
              <a:lnSpc>
                <a:spcPct val="150000"/>
              </a:lnSpc>
            </a:pPr>
            <a:endParaRPr lang="fa-IR" dirty="0">
              <a:latin typeface="Times New Roman" panose="02020603050405020304" pitchFamily="18" charset="0"/>
              <a:cs typeface="Times New Roman" panose="02020603050405020304" pitchFamily="18" charset="0"/>
            </a:endParaRPr>
          </a:p>
          <a:p>
            <a:pPr>
              <a:lnSpc>
                <a:spcPct val="150000"/>
              </a:lnSpc>
            </a:pPr>
            <a:r>
              <a:rPr lang="en-US" dirty="0">
                <a:latin typeface="Times New Roman" panose="02020603050405020304" pitchFamily="18" charset="0"/>
                <a:cs typeface="Times New Roman" panose="02020603050405020304" pitchFamily="18" charset="0"/>
                <a:hlinkClick r:id="rId6"/>
              </a:rPr>
              <a:t>https://naghmedelgosha.com</a:t>
            </a:r>
            <a:endParaRPr lang="fa-IR" dirty="0">
              <a:latin typeface="Times New Roman" panose="02020603050405020304" pitchFamily="18" charset="0"/>
              <a:cs typeface="Times New Roman" panose="02020603050405020304" pitchFamily="18" charset="0"/>
            </a:endParaRPr>
          </a:p>
          <a:p>
            <a:pPr>
              <a:lnSpc>
                <a:spcPct val="150000"/>
              </a:lnSpc>
            </a:pPr>
            <a:endParaRPr lang="fa-IR" dirty="0">
              <a:latin typeface="Times New Roman" panose="02020603050405020304" pitchFamily="18" charset="0"/>
              <a:cs typeface="Times New Roman" panose="02020603050405020304" pitchFamily="18" charset="0"/>
            </a:endParaRPr>
          </a:p>
          <a:p>
            <a:pPr>
              <a:lnSpc>
                <a:spcPct val="150000"/>
              </a:lnSpc>
            </a:pPr>
            <a:r>
              <a:rPr lang="en-US" dirty="0">
                <a:latin typeface="Times New Roman" panose="02020603050405020304" pitchFamily="18" charset="0"/>
                <a:cs typeface="Times New Roman" panose="02020603050405020304" pitchFamily="18" charset="0"/>
                <a:hlinkClick r:id="rId7"/>
              </a:rPr>
              <a:t>https://iranantiq.com</a:t>
            </a:r>
            <a:endParaRPr lang="fa-IR" dirty="0">
              <a:latin typeface="Times New Roman" panose="02020603050405020304" pitchFamily="18" charset="0"/>
              <a:cs typeface="Times New Roman" panose="02020603050405020304" pitchFamily="18" charset="0"/>
            </a:endParaRPr>
          </a:p>
          <a:p>
            <a:pPr>
              <a:lnSpc>
                <a:spcPct val="150000"/>
              </a:lnSpc>
            </a:pPr>
            <a:endParaRPr lang="fa-I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57180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D43B40C4-4275-13F6-B678-42D53759A931}"/>
              </a:ext>
            </a:extLst>
          </p:cNvPr>
          <p:cNvSpPr/>
          <p:nvPr/>
        </p:nvSpPr>
        <p:spPr>
          <a:xfrm>
            <a:off x="2394058" y="2869549"/>
            <a:ext cx="7403883" cy="1377847"/>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C6E07F6-5562-F0E4-867B-02C9ED97A6AB}"/>
              </a:ext>
            </a:extLst>
          </p:cNvPr>
          <p:cNvSpPr/>
          <p:nvPr/>
        </p:nvSpPr>
        <p:spPr>
          <a:xfrm>
            <a:off x="2375206" y="2984261"/>
            <a:ext cx="7403883" cy="1107996"/>
          </a:xfrm>
          <a:prstGeom prst="rect">
            <a:avLst/>
          </a:prstGeom>
        </p:spPr>
        <p:txBody>
          <a:bodyPr wrap="square">
            <a:spAutoFit/>
          </a:bodyPr>
          <a:lstStyle/>
          <a:p>
            <a:pPr algn="ctr" rtl="1"/>
            <a:r>
              <a:rPr lang="fa-IR" sz="6600" b="1" dirty="0">
                <a:solidFill>
                  <a:schemeClr val="bg1"/>
                </a:solidFill>
                <a:cs typeface="B Titr" panose="00000700000000000000" pitchFamily="2" charset="-78"/>
              </a:rPr>
              <a:t>با تشکر از توجه شما</a:t>
            </a:r>
            <a:endParaRPr lang="en-US" sz="6600" dirty="0">
              <a:solidFill>
                <a:schemeClr val="bg1"/>
              </a:solidFill>
              <a:cs typeface="B Titr" panose="00000700000000000000" pitchFamily="2" charset="-78"/>
            </a:endParaRPr>
          </a:p>
        </p:txBody>
      </p:sp>
    </p:spTree>
    <p:extLst>
      <p:ext uri="{BB962C8B-B14F-4D97-AF65-F5344CB8AC3E}">
        <p14:creationId xmlns:p14="http://schemas.microsoft.com/office/powerpoint/2010/main" val="3861996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60814" y="1152661"/>
            <a:ext cx="2587186" cy="5439208"/>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68110" y="1405004"/>
            <a:ext cx="2787073" cy="192433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خوشنویسی / خطاطی </a:t>
            </a:r>
            <a:endParaRPr lang="en-US" sz="2000" dirty="0">
              <a:solidFill>
                <a:schemeClr val="bg1"/>
              </a:solidFill>
              <a:cs typeface="B Titr" panose="00000700000000000000" pitchFamily="2" charset="-78"/>
            </a:endParaRPr>
          </a:p>
        </p:txBody>
      </p:sp>
      <p:sp>
        <p:nvSpPr>
          <p:cNvPr id="4" name="Rectangle 3"/>
          <p:cNvSpPr/>
          <p:nvPr/>
        </p:nvSpPr>
        <p:spPr>
          <a:xfrm>
            <a:off x="5916960" y="1152661"/>
            <a:ext cx="5868818" cy="5078313"/>
          </a:xfrm>
          <a:prstGeom prst="rect">
            <a:avLst/>
          </a:prstGeom>
        </p:spPr>
        <p:txBody>
          <a:bodyPr wrap="square">
            <a:spAutoFit/>
          </a:bodyPr>
          <a:lstStyle/>
          <a:p>
            <a:pPr algn="justLow" rtl="1">
              <a:lnSpc>
                <a:spcPct val="200000"/>
              </a:lnSpc>
            </a:pPr>
            <a:r>
              <a:rPr lang="fa-IR" b="1" dirty="0">
                <a:cs typeface="B Nazanin" panose="00000400000000000000" pitchFamily="2" charset="-78"/>
              </a:rPr>
              <a:t>تمام کلمات و واژه ها در خوشنویسی از قواعد، نظام و قالب مشخص و خاصی پیروی می کنند. هندسه ای که هر حرف و کلمه بر اساس جای خود از آن تبعیت می کند. این اصول و نظام ها قرن هاست که میان بزرگان این هنر و مخاطبان پذیرفته شده است. درست است! صرف زیبا نوشتن و تحسین نگاه مخاطب مهم نیست، رعایت اصول ها و نکات ریز است که اوج تجلی هنر خطاطی را نشان می دهد. انواع رسم الخط ها و آداب المشق ها توسط بزرگان و خوشنویسان سردمدار ارائه و تعریف شده اند. دمیدن زیبایی و در واقع تعریف «سلیقه مطلوب» گامی است که خوشنویس در جهت دمیدن جنبه های زیبایی شناسی به کار، انجام می دهد.</a:t>
            </a:r>
            <a:endParaRPr lang="en-US" b="1"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735523" y="1895087"/>
            <a:ext cx="5024728" cy="3839119"/>
          </a:xfrm>
          <a:prstGeom prst="rect">
            <a:avLst/>
          </a:prstGeom>
        </p:spPr>
      </p:pic>
    </p:spTree>
    <p:extLst>
      <p:ext uri="{BB962C8B-B14F-4D97-AF65-F5344CB8AC3E}">
        <p14:creationId xmlns:p14="http://schemas.microsoft.com/office/powerpoint/2010/main" val="12248341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Diagonal Corner Rectangle 8"/>
          <p:cNvSpPr/>
          <p:nvPr/>
        </p:nvSpPr>
        <p:spPr>
          <a:xfrm>
            <a:off x="1337482" y="2574163"/>
            <a:ext cx="8883468" cy="3335317"/>
          </a:xfrm>
          <a:prstGeom prst="round2Diag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3" name="Rectangle 2"/>
          <p:cNvSpPr/>
          <p:nvPr/>
        </p:nvSpPr>
        <p:spPr>
          <a:xfrm>
            <a:off x="744718" y="1281457"/>
            <a:ext cx="5833503" cy="2308324"/>
          </a:xfrm>
          <a:prstGeom prst="rect">
            <a:avLst/>
          </a:prstGeom>
        </p:spPr>
        <p:txBody>
          <a:bodyPr wrap="square">
            <a:spAutoFit/>
          </a:bodyPr>
          <a:lstStyle/>
          <a:p>
            <a:pPr algn="justLow" rtl="1">
              <a:lnSpc>
                <a:spcPct val="200000"/>
              </a:lnSpc>
            </a:pPr>
            <a:r>
              <a:rPr lang="fa-IR" b="1" dirty="0">
                <a:cs typeface="B Nazanin" panose="00000400000000000000" pitchFamily="2" charset="-78"/>
              </a:rPr>
              <a:t>در ایران پس از فتح اسلام، خطّاطی به شیوهٔ نسخ وجود داشت. در پرتو حمایت ابوبکر بن سعد زنگی در فارس، ده‌ها نسخه قرآن خطی به وجود آمد. در زمان حکومت ایلخانیان، به دلیل نفوذ هنر چین و سلطهٔ مغول‌ها، اوراق مُذهّب کتاب‌ها، نخستین بار با نقش‌های تزیینی زینت یافت.</a:t>
            </a:r>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تاریخچه هنر خوشنویسی ایرانی</a:t>
            </a:r>
          </a:p>
        </p:txBody>
      </p:sp>
      <p:pic>
        <p:nvPicPr>
          <p:cNvPr id="6" name="Picture 5"/>
          <p:cNvPicPr>
            <a:picLocks noChangeAspect="1"/>
          </p:cNvPicPr>
          <p:nvPr/>
        </p:nvPicPr>
        <p:blipFill rotWithShape="1">
          <a:blip r:embed="rId2"/>
          <a:srcRect l="355" b="9114"/>
          <a:stretch/>
        </p:blipFill>
        <p:spPr>
          <a:xfrm>
            <a:off x="6750856" y="1281573"/>
            <a:ext cx="4805008" cy="2444988"/>
          </a:xfrm>
          <a:prstGeom prst="roundRect">
            <a:avLst/>
          </a:prstGeom>
        </p:spPr>
      </p:pic>
      <p:sp>
        <p:nvSpPr>
          <p:cNvPr id="7" name="Rectangle 6"/>
          <p:cNvSpPr/>
          <p:nvPr/>
        </p:nvSpPr>
        <p:spPr>
          <a:xfrm>
            <a:off x="6123633" y="4092542"/>
            <a:ext cx="5432231" cy="2308324"/>
          </a:xfrm>
          <a:prstGeom prst="rect">
            <a:avLst/>
          </a:prstGeom>
        </p:spPr>
        <p:txBody>
          <a:bodyPr wrap="square">
            <a:spAutoFit/>
          </a:bodyPr>
          <a:lstStyle/>
          <a:p>
            <a:pPr algn="justLow" rtl="1">
              <a:lnSpc>
                <a:spcPct val="200000"/>
              </a:lnSpc>
            </a:pPr>
            <a:r>
              <a:rPr lang="fa-IR" b="1" dirty="0">
                <a:cs typeface="B Nazanin" panose="00000400000000000000" pitchFamily="2" charset="-78"/>
              </a:rPr>
              <a:t>در زمان حکومت تیموریان در ایران، خط و خوشنویسی اهمیتی ویژه یافت. میرعلی تبریزی خط نستعلیق را که از ترکیب خط نسخ و تعلیق به‌تدریج ایجاد شده بود را قوام بخشید. از شاهزاده بایسنقر میرزا به‌عنوان مشهورترین خطاط قرآن در این دوره یاد می‌شود.</a:t>
            </a:r>
          </a:p>
        </p:txBody>
      </p:sp>
      <p:pic>
        <p:nvPicPr>
          <p:cNvPr id="4" name="Picture 3"/>
          <p:cNvPicPr>
            <a:picLocks noChangeAspect="1"/>
          </p:cNvPicPr>
          <p:nvPr/>
        </p:nvPicPr>
        <p:blipFill>
          <a:blip r:embed="rId3"/>
          <a:stretch>
            <a:fillRect/>
          </a:stretch>
        </p:blipFill>
        <p:spPr>
          <a:xfrm>
            <a:off x="976734" y="3909551"/>
            <a:ext cx="4706335" cy="2674305"/>
          </a:xfrm>
          <a:prstGeom prst="roundRect">
            <a:avLst/>
          </a:prstGeom>
        </p:spPr>
      </p:pic>
    </p:spTree>
    <p:extLst>
      <p:ext uri="{BB962C8B-B14F-4D97-AF65-F5344CB8AC3E}">
        <p14:creationId xmlns:p14="http://schemas.microsoft.com/office/powerpoint/2010/main" val="2381800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1733266" y="5023758"/>
            <a:ext cx="7301552" cy="1378424"/>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3610822" y="1694478"/>
            <a:ext cx="6352098" cy="241349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161050" y="1177588"/>
            <a:ext cx="5747115" cy="1754326"/>
          </a:xfrm>
          <a:prstGeom prst="rect">
            <a:avLst/>
          </a:prstGeom>
        </p:spPr>
        <p:txBody>
          <a:bodyPr wrap="square">
            <a:spAutoFit/>
          </a:bodyPr>
          <a:lstStyle/>
          <a:p>
            <a:pPr algn="justLow" rtl="1">
              <a:lnSpc>
                <a:spcPct val="200000"/>
              </a:lnSpc>
            </a:pPr>
            <a:r>
              <a:rPr lang="fa-IR" b="1" dirty="0">
                <a:cs typeface="B Nazanin" panose="00000400000000000000" pitchFamily="2" charset="-78"/>
              </a:rPr>
              <a:t>آنچه که به‌عنوان شیوه‌ها یا قلم‌های خوشنویسی ایرانی شناخته می‌شود بیشتر برای نوشتن متون غیر مذهبی  نظیر دیوان اشعار، قطعات ظریف هنری یا برای مراسلات و مکاتبات اداری ابداع شده و به‌کار رفته‌است.</a:t>
            </a:r>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تاریخچه هنر خوشنویسی ایرانی</a:t>
            </a:r>
          </a:p>
        </p:txBody>
      </p:sp>
      <p:pic>
        <p:nvPicPr>
          <p:cNvPr id="4" name="Picture 3"/>
          <p:cNvPicPr>
            <a:picLocks noChangeAspect="1"/>
          </p:cNvPicPr>
          <p:nvPr/>
        </p:nvPicPr>
        <p:blipFill>
          <a:blip r:embed="rId2"/>
          <a:stretch>
            <a:fillRect/>
          </a:stretch>
        </p:blipFill>
        <p:spPr>
          <a:xfrm>
            <a:off x="7529323" y="3847696"/>
            <a:ext cx="4029488" cy="267543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Rectangle 5"/>
          <p:cNvSpPr/>
          <p:nvPr/>
        </p:nvSpPr>
        <p:spPr>
          <a:xfrm>
            <a:off x="797058" y="4214803"/>
            <a:ext cx="6272482" cy="2308324"/>
          </a:xfrm>
          <a:prstGeom prst="rect">
            <a:avLst/>
          </a:prstGeom>
        </p:spPr>
        <p:txBody>
          <a:bodyPr wrap="square">
            <a:spAutoFit/>
          </a:bodyPr>
          <a:lstStyle/>
          <a:p>
            <a:pPr algn="justLow" rtl="1">
              <a:lnSpc>
                <a:spcPct val="200000"/>
              </a:lnSpc>
            </a:pPr>
            <a:r>
              <a:rPr lang="fa-IR" b="1" dirty="0">
                <a:cs typeface="B Nazanin" panose="00000400000000000000" pitchFamily="2" charset="-78"/>
              </a:rPr>
              <a:t>این در حالی است که خط نزد اعراب و ترکان عثمانی بیشتر جنبه دینی و قدسی داشته‌است. هرچند آنان نیز برای امور منشی‌گری و غیرمذهبی قلم‌هایی را بیشتر به‌کار می‌برند، اما اوج هنرنمایی آنان – بر خلاف خوشنویسان ایرانی- در خط ثلث و نسخ و کتابت قرآن و احادیث قابل رویت است.</a:t>
            </a:r>
          </a:p>
        </p:txBody>
      </p:sp>
      <p:pic>
        <p:nvPicPr>
          <p:cNvPr id="7" name="Picture 6"/>
          <p:cNvPicPr>
            <a:picLocks noChangeAspect="1"/>
          </p:cNvPicPr>
          <p:nvPr/>
        </p:nvPicPr>
        <p:blipFill>
          <a:blip r:embed="rId3"/>
          <a:stretch>
            <a:fillRect/>
          </a:stretch>
        </p:blipFill>
        <p:spPr>
          <a:xfrm>
            <a:off x="797058" y="1196030"/>
            <a:ext cx="5247361" cy="2651666"/>
          </a:xfrm>
          <a:prstGeom prst="roundRect">
            <a:avLst/>
          </a:prstGeom>
        </p:spPr>
      </p:pic>
    </p:spTree>
    <p:extLst>
      <p:ext uri="{BB962C8B-B14F-4D97-AF65-F5344CB8AC3E}">
        <p14:creationId xmlns:p14="http://schemas.microsoft.com/office/powerpoint/2010/main" val="41858810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873458" y="3198168"/>
            <a:ext cx="3643952" cy="287508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096000" y="2702257"/>
            <a:ext cx="5063320" cy="24565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3" name="Rectangle 2"/>
          <p:cNvSpPr/>
          <p:nvPr/>
        </p:nvSpPr>
        <p:spPr>
          <a:xfrm>
            <a:off x="996287" y="1355830"/>
            <a:ext cx="10849970" cy="1200329"/>
          </a:xfrm>
          <a:prstGeom prst="rect">
            <a:avLst/>
          </a:prstGeom>
        </p:spPr>
        <p:txBody>
          <a:bodyPr wrap="square">
            <a:spAutoFit/>
          </a:bodyPr>
          <a:lstStyle/>
          <a:p>
            <a:pPr algn="justLow" rtl="1">
              <a:lnSpc>
                <a:spcPct val="200000"/>
              </a:lnSpc>
            </a:pPr>
            <a:r>
              <a:rPr lang="fa-IR" b="1" dirty="0">
                <a:cs typeface="B Nazanin" panose="00000400000000000000" pitchFamily="2" charset="-78"/>
              </a:rPr>
              <a:t>در ایران نیز برای امور مذهبی مانند کتابت قرآن یا احادیث و روایات و همچنین کتیبه‌نویسی مساجد و مدارس مذهبی بیشتر از خطوط ثلث و نسخ بهره می‌گرفتند که نزد اعراب رواج بیشتری دارد. هرچند ایرانیان در این قلم‌ها نیز شیوه‌هایی مجزا و مختص به خود آفریده‌اند.</a:t>
            </a:r>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تاریخچه هنر خوشنویسی ایرانی</a:t>
            </a:r>
          </a:p>
        </p:txBody>
      </p:sp>
      <p:pic>
        <p:nvPicPr>
          <p:cNvPr id="4" name="Picture 3"/>
          <p:cNvPicPr>
            <a:picLocks noChangeAspect="1"/>
          </p:cNvPicPr>
          <p:nvPr/>
        </p:nvPicPr>
        <p:blipFill>
          <a:blip r:embed="rId2"/>
          <a:stretch>
            <a:fillRect/>
          </a:stretch>
        </p:blipFill>
        <p:spPr>
          <a:xfrm>
            <a:off x="1145035" y="3587697"/>
            <a:ext cx="5585521" cy="2485556"/>
          </a:xfrm>
          <a:prstGeom prst="rect">
            <a:avLst/>
          </a:prstGeom>
        </p:spPr>
      </p:pic>
      <p:pic>
        <p:nvPicPr>
          <p:cNvPr id="6" name="Picture 5"/>
          <p:cNvPicPr>
            <a:picLocks noChangeAspect="1"/>
          </p:cNvPicPr>
          <p:nvPr/>
        </p:nvPicPr>
        <p:blipFill>
          <a:blip r:embed="rId3"/>
          <a:stretch>
            <a:fillRect/>
          </a:stretch>
        </p:blipFill>
        <p:spPr>
          <a:xfrm>
            <a:off x="7385452" y="3009180"/>
            <a:ext cx="4148409" cy="2886653"/>
          </a:xfrm>
          <a:prstGeom prst="rect">
            <a:avLst/>
          </a:prstGeom>
          <a:ln w="38100">
            <a:solidFill>
              <a:schemeClr val="bg1"/>
            </a:solidFill>
          </a:ln>
        </p:spPr>
      </p:pic>
    </p:spTree>
    <p:extLst>
      <p:ext uri="{BB962C8B-B14F-4D97-AF65-F5344CB8AC3E}">
        <p14:creationId xmlns:p14="http://schemas.microsoft.com/office/powerpoint/2010/main" val="3589121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3" name="Rectangle 2"/>
          <p:cNvSpPr/>
          <p:nvPr/>
        </p:nvSpPr>
        <p:spPr>
          <a:xfrm>
            <a:off x="5936775" y="1254616"/>
            <a:ext cx="6018663" cy="3970318"/>
          </a:xfrm>
          <a:prstGeom prst="rect">
            <a:avLst/>
          </a:prstGeom>
        </p:spPr>
        <p:txBody>
          <a:bodyPr wrap="square">
            <a:spAutoFit/>
          </a:bodyPr>
          <a:lstStyle/>
          <a:p>
            <a:pPr algn="justLow" rtl="1">
              <a:lnSpc>
                <a:spcPct val="200000"/>
              </a:lnSpc>
            </a:pPr>
            <a:r>
              <a:rPr lang="fa-IR" b="1" dirty="0">
                <a:cs typeface="B Nazanin" panose="00000400000000000000" pitchFamily="2" charset="-78"/>
              </a:rPr>
              <a:t>هدف خوشنویس از دستیابی به رموز و الفبای زبان تصویر، بیان روشن تر و سریع تر تفکرات و شیوه های گوناگون زیبای است. صاحب هنر می تواند به مدد سر انگشتان توانا و با بهره مندی از هوش و درایت خود، در جهت ارتقا بیان زیبایی به شکل خوشنویسی باشد. هنرمند هرگز نباید از مخاطب غافل شود و باید مسیری را برگزیند که ساده و بی غش و پاسخگوی صریح خواسته ها و تمایلاتش باشد. او باید اثر خویش را به گونه ای ارائه کند که در کمترین زمان ممکن، نهایت معنا و مفهوم، در ذهن جا گیرد . ماندگار شود.</a:t>
            </a:r>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هدف هنرمند از خوشنویسی چیست؟</a:t>
            </a:r>
          </a:p>
        </p:txBody>
      </p:sp>
      <p:pic>
        <p:nvPicPr>
          <p:cNvPr id="4" name="Picture 3"/>
          <p:cNvPicPr>
            <a:picLocks noChangeAspect="1"/>
          </p:cNvPicPr>
          <p:nvPr/>
        </p:nvPicPr>
        <p:blipFill>
          <a:blip r:embed="rId2"/>
          <a:stretch>
            <a:fillRect/>
          </a:stretch>
        </p:blipFill>
        <p:spPr>
          <a:xfrm>
            <a:off x="575580" y="1556909"/>
            <a:ext cx="5238363" cy="336573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Rectangle 5"/>
          <p:cNvSpPr/>
          <p:nvPr/>
        </p:nvSpPr>
        <p:spPr>
          <a:xfrm>
            <a:off x="559558" y="5211286"/>
            <a:ext cx="11477768" cy="1200329"/>
          </a:xfrm>
          <a:prstGeom prst="rect">
            <a:avLst/>
          </a:prstGeom>
        </p:spPr>
        <p:txBody>
          <a:bodyPr wrap="square">
            <a:spAutoFit/>
          </a:bodyPr>
          <a:lstStyle/>
          <a:p>
            <a:pPr algn="justLow" rtl="1">
              <a:lnSpc>
                <a:spcPct val="200000"/>
              </a:lnSpc>
            </a:pPr>
            <a:r>
              <a:rPr lang="fa-IR" b="1" dirty="0">
                <a:cs typeface="B Nazanin" panose="00000400000000000000" pitchFamily="2" charset="-78"/>
              </a:rPr>
              <a:t>همچنین به عبارت دیگر، هدف خوشنویس از نوشتن یک اثر صرفاً خواندن آن نیست، بلکه ایجاد تصویر زیبا و افزایش اررزش بصری آن است که باعث تلطیف روحیه و ایجاد نقوش انتزاعی و دقت و توجه به مفهوم نوشته و درک بیشتر آن می شود.</a:t>
            </a:r>
          </a:p>
        </p:txBody>
      </p:sp>
    </p:spTree>
    <p:extLst>
      <p:ext uri="{BB962C8B-B14F-4D97-AF65-F5344CB8AC3E}">
        <p14:creationId xmlns:p14="http://schemas.microsoft.com/office/powerpoint/2010/main" val="19583839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1997839"/>
            <a:ext cx="6096000" cy="369332"/>
          </a:xfrm>
          <a:prstGeom prst="rect">
            <a:avLst/>
          </a:prstGeom>
        </p:spPr>
        <p:txBody>
          <a:bodyPr>
            <a:spAutoFit/>
          </a:bodyPr>
          <a:lstStyle/>
          <a:p>
            <a:endParaRPr lang="en-US" dirty="0"/>
          </a:p>
        </p:txBody>
      </p:sp>
      <p:sp>
        <p:nvSpPr>
          <p:cNvPr id="5" name="Rectangle 4"/>
          <p:cNvSpPr/>
          <p:nvPr/>
        </p:nvSpPr>
        <p:spPr>
          <a:xfrm>
            <a:off x="5948313" y="378586"/>
            <a:ext cx="5782873" cy="400110"/>
          </a:xfrm>
          <a:prstGeom prst="rect">
            <a:avLst/>
          </a:prstGeom>
        </p:spPr>
        <p:txBody>
          <a:bodyPr wrap="square">
            <a:spAutoFit/>
          </a:bodyPr>
          <a:lstStyle/>
          <a:p>
            <a:pPr algn="r" rtl="1"/>
            <a:r>
              <a:rPr lang="fa-IR" sz="2000" b="1" dirty="0">
                <a:solidFill>
                  <a:schemeClr val="bg1"/>
                </a:solidFill>
                <a:cs typeface="B Titr" panose="00000700000000000000" pitchFamily="2" charset="-78"/>
              </a:rPr>
              <a:t>علت پیدایش ابزارهای خوشنویسی / خطاطی</a:t>
            </a:r>
          </a:p>
        </p:txBody>
      </p:sp>
      <p:sp>
        <p:nvSpPr>
          <p:cNvPr id="4" name="Rectangle 3"/>
          <p:cNvSpPr/>
          <p:nvPr/>
        </p:nvSpPr>
        <p:spPr>
          <a:xfrm flipH="1">
            <a:off x="5824545" y="1518444"/>
            <a:ext cx="6258273" cy="4524315"/>
          </a:xfrm>
          <a:prstGeom prst="rect">
            <a:avLst/>
          </a:prstGeom>
        </p:spPr>
        <p:txBody>
          <a:bodyPr wrap="square">
            <a:spAutoFit/>
          </a:bodyPr>
          <a:lstStyle/>
          <a:p>
            <a:pPr algn="justLow" rtl="1">
              <a:lnSpc>
                <a:spcPct val="200000"/>
              </a:lnSpc>
            </a:pPr>
            <a:r>
              <a:rPr lang="fa-IR" b="1" dirty="0">
                <a:cs typeface="B Nazanin" panose="00000400000000000000" pitchFamily="2" charset="-78"/>
              </a:rPr>
              <a:t>در گذشته برای ترسیم یک مطلب کوچک به صورت کتیبه یا سنگ نبشته مدتها وقت لازم بود. مثلا حجار باید تخته سنگ را می تراشد و بعد مطلب را روی آن حجاری می کرد و سپس آنرا به منظور مکاتبه ارسال می کردند. اینکار بسیار دشوار و زمان بر بود. به همین دلیل برای رفع این نیازمندی به این نکته پی برده شد که با استفاده از رنگ حروف نوشته شود، بعد از مطالعات زیاد رنگ های سبز ، قرمز و آبی از عصاره برگ گیاهان و درختان بدست آمد و چوب قلم تراشیده جایگزین تیشه و برگ پاپیروس جایگزین سنگ گردید و مکاتبات سر و صورتی پیدا کرد تا پس از گذشته قرن ها به شکل و صورت امروزی رسید.</a:t>
            </a:r>
            <a:endParaRPr lang="en-US" b="1" dirty="0">
              <a:latin typeface="Times New Roman" panose="02020603050405020304" pitchFamily="18" charset="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581547" y="1930762"/>
            <a:ext cx="4932906" cy="3699680"/>
          </a:xfrm>
          <a:prstGeom prst="rect">
            <a:avLst/>
          </a:prstGeom>
        </p:spPr>
      </p:pic>
      <p:sp>
        <p:nvSpPr>
          <p:cNvPr id="6" name="Rectangle 5"/>
          <p:cNvSpPr/>
          <p:nvPr/>
        </p:nvSpPr>
        <p:spPr>
          <a:xfrm>
            <a:off x="682388" y="6223379"/>
            <a:ext cx="11400430" cy="19106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581547" y="1379241"/>
            <a:ext cx="11400508" cy="188992"/>
          </a:xfrm>
          <a:prstGeom prst="rect">
            <a:avLst/>
          </a:prstGeom>
        </p:spPr>
      </p:pic>
    </p:spTree>
    <p:extLst>
      <p:ext uri="{BB962C8B-B14F-4D97-AF65-F5344CB8AC3E}">
        <p14:creationId xmlns:p14="http://schemas.microsoft.com/office/powerpoint/2010/main" val="12039466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TotalTime>
  <Words>2826</Words>
  <Application>Microsoft Office PowerPoint</Application>
  <PresentationFormat>Widescreen</PresentationFormat>
  <Paragraphs>98</Paragraphs>
  <Slides>32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29</cp:revision>
  <dcterms:created xsi:type="dcterms:W3CDTF">2024-06-23T08:37:08Z</dcterms:created>
  <dcterms:modified xsi:type="dcterms:W3CDTF">2024-07-22T16:50:32Z</dcterms:modified>
</cp:coreProperties>
</file>