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2"/>
  </p:handoutMasterIdLst>
  <p:sldIdLst>
    <p:sldId id="286" r:id="rId2"/>
    <p:sldId id="285" r:id="rId3"/>
    <p:sldId id="256" r:id="rId4"/>
    <p:sldId id="257" r:id="rId5"/>
    <p:sldId id="278" r:id="rId6"/>
    <p:sldId id="279" r:id="rId7"/>
    <p:sldId id="280" r:id="rId8"/>
    <p:sldId id="281" r:id="rId9"/>
    <p:sldId id="271" r:id="rId10"/>
    <p:sldId id="272" r:id="rId11"/>
    <p:sldId id="273" r:id="rId12"/>
    <p:sldId id="258" r:id="rId13"/>
    <p:sldId id="259" r:id="rId14"/>
    <p:sldId id="260" r:id="rId15"/>
    <p:sldId id="276" r:id="rId16"/>
    <p:sldId id="277" r:id="rId17"/>
    <p:sldId id="282" r:id="rId18"/>
    <p:sldId id="261" r:id="rId19"/>
    <p:sldId id="262" r:id="rId20"/>
    <p:sldId id="274" r:id="rId21"/>
    <p:sldId id="275" r:id="rId22"/>
    <p:sldId id="270" r:id="rId23"/>
    <p:sldId id="265" r:id="rId24"/>
    <p:sldId id="269" r:id="rId25"/>
    <p:sldId id="266" r:id="rId26"/>
    <p:sldId id="267" r:id="rId27"/>
    <p:sldId id="263" r:id="rId28"/>
    <p:sldId id="264" r:id="rId29"/>
    <p:sldId id="268" r:id="rId30"/>
    <p:sldId id="287"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EB80"/>
    <a:srgbClr val="91DD02"/>
    <a:srgbClr val="D9A657"/>
    <a:srgbClr val="FFE59B"/>
    <a:srgbClr val="FFFF99"/>
    <a:srgbClr val="FFFF66"/>
    <a:srgbClr val="E9F5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90" autoAdjust="0"/>
    <p:restoredTop sz="94660"/>
  </p:normalViewPr>
  <p:slideViewPr>
    <p:cSldViewPr snapToGrid="0">
      <p:cViewPr>
        <p:scale>
          <a:sx n="69" d="100"/>
          <a:sy n="69" d="100"/>
        </p:scale>
        <p:origin x="1238" y="437"/>
      </p:cViewPr>
      <p:guideLst/>
    </p:cSldViewPr>
  </p:slideViewPr>
  <p:notesTextViewPr>
    <p:cViewPr>
      <p:scale>
        <a:sx n="1" d="1"/>
        <a:sy n="1" d="1"/>
      </p:scale>
      <p:origin x="0" y="0"/>
    </p:cViewPr>
  </p:notesTextViewPr>
  <p:notesViewPr>
    <p:cSldViewPr snapToGrid="0">
      <p:cViewPr varScale="1">
        <p:scale>
          <a:sx n="65" d="100"/>
          <a:sy n="65" d="100"/>
        </p:scale>
        <p:origin x="3154"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0C88111-6D3D-34FC-8780-3D07BEBDDFE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0B16593-E73A-225A-CFB4-C9E565FA74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14B2B87-02B6-4775-92C2-B199EE0C03FE}" type="datetimeFigureOut">
              <a:rPr lang="en-US" smtClean="0"/>
              <a:t>7/23/2024</a:t>
            </a:fld>
            <a:endParaRPr lang="en-US"/>
          </a:p>
        </p:txBody>
      </p:sp>
      <p:sp>
        <p:nvSpPr>
          <p:cNvPr id="4" name="Footer Placeholder 3">
            <a:extLst>
              <a:ext uri="{FF2B5EF4-FFF2-40B4-BE49-F238E27FC236}">
                <a16:creationId xmlns:a16="http://schemas.microsoft.com/office/drawing/2014/main" id="{40BE3AFA-D60F-D7D3-BC84-58E1FC5709D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4546551-7811-E3F9-A3B2-DF9A6F53367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DDA7B26-2AF4-4EDC-98E5-66630C1E1B5C}" type="slidenum">
              <a:rPr lang="en-US" smtClean="0"/>
              <a:t>‹#›</a:t>
            </a:fld>
            <a:endParaRPr lang="en-US"/>
          </a:p>
        </p:txBody>
      </p:sp>
    </p:spTree>
    <p:extLst>
      <p:ext uri="{BB962C8B-B14F-4D97-AF65-F5344CB8AC3E}">
        <p14:creationId xmlns:p14="http://schemas.microsoft.com/office/powerpoint/2010/main" val="390602394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77C1C114-BE66-9C08-B6D9-30E41ECF60F9}"/>
              </a:ext>
            </a:extLst>
          </p:cNvPr>
          <p:cNvSpPr/>
          <p:nvPr userDrawn="1"/>
        </p:nvSpPr>
        <p:spPr>
          <a:xfrm>
            <a:off x="6403219" y="237405"/>
            <a:ext cx="5788780" cy="584775"/>
          </a:xfrm>
          <a:custGeom>
            <a:avLst/>
            <a:gdLst>
              <a:gd name="connsiteX0" fmla="*/ 245097 w 5788780"/>
              <a:gd name="connsiteY0" fmla="*/ 0 h 584775"/>
              <a:gd name="connsiteX1" fmla="*/ 4394985 w 5788780"/>
              <a:gd name="connsiteY1" fmla="*/ 0 h 584775"/>
              <a:gd name="connsiteX2" fmla="*/ 4394985 w 5788780"/>
              <a:gd name="connsiteY2" fmla="*/ 2292 h 584775"/>
              <a:gd name="connsiteX3" fmla="*/ 5788780 w 5788780"/>
              <a:gd name="connsiteY3" fmla="*/ 2292 h 584775"/>
              <a:gd name="connsiteX4" fmla="*/ 5788780 w 5788780"/>
              <a:gd name="connsiteY4" fmla="*/ 584775 h 584775"/>
              <a:gd name="connsiteX5" fmla="*/ 4394985 w 5788780"/>
              <a:gd name="connsiteY5" fmla="*/ 584775 h 584775"/>
              <a:gd name="connsiteX6" fmla="*/ 4285495 w 5788780"/>
              <a:gd name="connsiteY6" fmla="*/ 584775 h 584775"/>
              <a:gd name="connsiteX7" fmla="*/ 0 w 5788780"/>
              <a:gd name="connsiteY7" fmla="*/ 584775 h 58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88780" h="584775">
                <a:moveTo>
                  <a:pt x="245097" y="0"/>
                </a:moveTo>
                <a:lnTo>
                  <a:pt x="4394985" y="0"/>
                </a:lnTo>
                <a:lnTo>
                  <a:pt x="4394985" y="2292"/>
                </a:lnTo>
                <a:lnTo>
                  <a:pt x="5788780" y="2292"/>
                </a:lnTo>
                <a:lnTo>
                  <a:pt x="5788780" y="584775"/>
                </a:lnTo>
                <a:lnTo>
                  <a:pt x="4394985" y="584775"/>
                </a:lnTo>
                <a:lnTo>
                  <a:pt x="4285495" y="584775"/>
                </a:lnTo>
                <a:lnTo>
                  <a:pt x="0" y="584775"/>
                </a:lnTo>
                <a:close/>
              </a:path>
            </a:pathLst>
          </a:custGeom>
          <a:solidFill>
            <a:srgbClr val="91DD0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7">
            <a:extLst>
              <a:ext uri="{FF2B5EF4-FFF2-40B4-BE49-F238E27FC236}">
                <a16:creationId xmlns:a16="http://schemas.microsoft.com/office/drawing/2014/main" id="{630D37E6-F147-AE8D-2645-10CC53483294}"/>
              </a:ext>
            </a:extLst>
          </p:cNvPr>
          <p:cNvSpPr/>
          <p:nvPr userDrawn="1"/>
        </p:nvSpPr>
        <p:spPr>
          <a:xfrm flipH="1" flipV="1">
            <a:off x="704628" y="475169"/>
            <a:ext cx="5683367" cy="347011"/>
          </a:xfrm>
          <a:custGeom>
            <a:avLst/>
            <a:gdLst>
              <a:gd name="connsiteX0" fmla="*/ 5683367 w 5683367"/>
              <a:gd name="connsiteY0" fmla="*/ 347011 h 347011"/>
              <a:gd name="connsiteX1" fmla="*/ 4394985 w 5683367"/>
              <a:gd name="connsiteY1" fmla="*/ 347011 h 347011"/>
              <a:gd name="connsiteX2" fmla="*/ 3763240 w 5683367"/>
              <a:gd name="connsiteY2" fmla="*/ 347011 h 347011"/>
              <a:gd name="connsiteX3" fmla="*/ 0 w 5683367"/>
              <a:gd name="connsiteY3" fmla="*/ 347011 h 347011"/>
              <a:gd name="connsiteX4" fmla="*/ 145443 w 5683367"/>
              <a:gd name="connsiteY4" fmla="*/ 0 h 347011"/>
              <a:gd name="connsiteX5" fmla="*/ 5683367 w 5683367"/>
              <a:gd name="connsiteY5" fmla="*/ 0 h 34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83367" h="347011">
                <a:moveTo>
                  <a:pt x="5683367" y="347011"/>
                </a:moveTo>
                <a:lnTo>
                  <a:pt x="4394985" y="347011"/>
                </a:lnTo>
                <a:lnTo>
                  <a:pt x="3763240" y="347011"/>
                </a:lnTo>
                <a:lnTo>
                  <a:pt x="0" y="347011"/>
                </a:lnTo>
                <a:lnTo>
                  <a:pt x="145443" y="0"/>
                </a:lnTo>
                <a:lnTo>
                  <a:pt x="5683367" y="0"/>
                </a:lnTo>
                <a:close/>
              </a:path>
            </a:pathLst>
          </a:custGeom>
          <a:solidFill>
            <a:srgbClr val="43EB8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6" name="Picture 15">
            <a:extLst>
              <a:ext uri="{FF2B5EF4-FFF2-40B4-BE49-F238E27FC236}">
                <a16:creationId xmlns:a16="http://schemas.microsoft.com/office/drawing/2014/main" id="{5C8C22BA-D2C8-A621-6FD0-01A56DAC0DD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17756" y="198705"/>
            <a:ext cx="899937" cy="899937"/>
          </a:xfrm>
          <a:prstGeom prst="roundRect">
            <a:avLst>
              <a:gd name="adj" fmla="val 50000"/>
            </a:avLst>
          </a:prstGeom>
        </p:spPr>
      </p:pic>
      <p:sp>
        <p:nvSpPr>
          <p:cNvPr id="19" name="Oval 18">
            <a:extLst>
              <a:ext uri="{FF2B5EF4-FFF2-40B4-BE49-F238E27FC236}">
                <a16:creationId xmlns:a16="http://schemas.microsoft.com/office/drawing/2014/main" id="{4911789A-5D13-6256-9A7A-BEE6A71D3A30}"/>
              </a:ext>
            </a:extLst>
          </p:cNvPr>
          <p:cNvSpPr/>
          <p:nvPr userDrawn="1"/>
        </p:nvSpPr>
        <p:spPr>
          <a:xfrm>
            <a:off x="5101701" y="151523"/>
            <a:ext cx="994299" cy="9942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619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2" name="Freeform: Shape 31">
            <a:extLst>
              <a:ext uri="{FF2B5EF4-FFF2-40B4-BE49-F238E27FC236}">
                <a16:creationId xmlns:a16="http://schemas.microsoft.com/office/drawing/2014/main" id="{E750D9EB-EB2C-6F27-AD97-8231AC010FCE}"/>
              </a:ext>
            </a:extLst>
          </p:cNvPr>
          <p:cNvSpPr>
            <a:spLocks noGrp="1"/>
          </p:cNvSpPr>
          <p:nvPr>
            <p:ph type="pic" sz="quarter" idx="10"/>
          </p:nvPr>
        </p:nvSpPr>
        <p:spPr>
          <a:xfrm>
            <a:off x="1" y="0"/>
            <a:ext cx="8065009" cy="6858000"/>
          </a:xfrm>
          <a:custGeom>
            <a:avLst/>
            <a:gdLst>
              <a:gd name="connsiteX0" fmla="*/ 0 w 8065009"/>
              <a:gd name="connsiteY0" fmla="*/ 0 h 6858000"/>
              <a:gd name="connsiteX1" fmla="*/ 6744685 w 8065009"/>
              <a:gd name="connsiteY1" fmla="*/ 0 h 6858000"/>
              <a:gd name="connsiteX2" fmla="*/ 6832135 w 8065009"/>
              <a:gd name="connsiteY2" fmla="*/ 91723 h 6858000"/>
              <a:gd name="connsiteX3" fmla="*/ 8065009 w 8065009"/>
              <a:gd name="connsiteY3" fmla="*/ 3282696 h 6858000"/>
              <a:gd name="connsiteX4" fmla="*/ 8065008 w 8065009"/>
              <a:gd name="connsiteY4" fmla="*/ 3282696 h 6858000"/>
              <a:gd name="connsiteX5" fmla="*/ 6510175 w 8065009"/>
              <a:gd name="connsiteY5" fmla="*/ 6795629 h 6858000"/>
              <a:gd name="connsiteX6" fmla="*/ 6438171 w 8065009"/>
              <a:gd name="connsiteY6" fmla="*/ 6858000 h 6858000"/>
              <a:gd name="connsiteX7" fmla="*/ 0 w 8065009"/>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65009" h="6858000">
                <a:moveTo>
                  <a:pt x="0" y="0"/>
                </a:moveTo>
                <a:lnTo>
                  <a:pt x="6744685" y="0"/>
                </a:lnTo>
                <a:lnTo>
                  <a:pt x="6832135" y="91723"/>
                </a:lnTo>
                <a:cubicBezTo>
                  <a:pt x="7598141" y="934517"/>
                  <a:pt x="8065009" y="2054085"/>
                  <a:pt x="8065009" y="3282696"/>
                </a:cubicBezTo>
                <a:lnTo>
                  <a:pt x="8065008" y="3282696"/>
                </a:lnTo>
                <a:cubicBezTo>
                  <a:pt x="8065008" y="4675122"/>
                  <a:pt x="7465342" y="5927488"/>
                  <a:pt x="6510175" y="6795629"/>
                </a:cubicBezTo>
                <a:lnTo>
                  <a:pt x="6438171" y="6858000"/>
                </a:lnTo>
                <a:lnTo>
                  <a:pt x="0" y="6858000"/>
                </a:lnTo>
                <a:close/>
              </a:path>
            </a:pathLst>
          </a:custGeom>
        </p:spPr>
        <p:txBody>
          <a:bodyPr wrap="square">
            <a:noAutofit/>
          </a:bodyPr>
          <a:lstStyle/>
          <a:p>
            <a:endParaRPr lang="en-US"/>
          </a:p>
        </p:txBody>
      </p:sp>
    </p:spTree>
    <p:extLst>
      <p:ext uri="{BB962C8B-B14F-4D97-AF65-F5344CB8AC3E}">
        <p14:creationId xmlns:p14="http://schemas.microsoft.com/office/powerpoint/2010/main" val="1187692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9235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9132169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5.sv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8.jpg"/></Relationships>
</file>

<file path=ppt/slides/_rels/slide1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9.jfif"/></Relationships>
</file>

<file path=ppt/slides/_rels/slide18.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23.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4.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2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5.jpg"/></Relationships>
</file>

<file path=ppt/slides/_rels/slide2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7.jpeg"/><Relationship Id="rId4" Type="http://schemas.openxmlformats.org/officeDocument/2006/relationships/image" Target="../media/image26.jpg"/></Relationships>
</file>

<file path=ppt/slides/_rels/slide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8.jpg"/></Relationships>
</file>

<file path=ppt/slides/_rels/slide2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0.jpg"/><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2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1.jpg"/><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2.jpg"/></Relationships>
</file>

<file path=ppt/slides/_rels/slide2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D0029C-53A1-B166-2F6D-FEDC7C0B5537}"/>
              </a:ext>
            </a:extLst>
          </p:cNvPr>
          <p:cNvPicPr>
            <a:picLocks noChangeAspect="1"/>
          </p:cNvPicPr>
          <p:nvPr/>
        </p:nvPicPr>
        <p:blipFill rotWithShape="1">
          <a:blip r:embed="rId2">
            <a:extLst>
              <a:ext uri="{28A0092B-C50C-407E-A947-70E740481C1C}">
                <a14:useLocalDpi xmlns:a14="http://schemas.microsoft.com/office/drawing/2010/main"/>
              </a:ext>
            </a:extLst>
          </a:blip>
          <a:srcRect l="24869" t="22087" r="28765" b="33199"/>
          <a:stretch/>
        </p:blipFill>
        <p:spPr>
          <a:xfrm>
            <a:off x="3232727" y="852830"/>
            <a:ext cx="5726546" cy="5152339"/>
          </a:xfrm>
          <a:prstGeom prst="rect">
            <a:avLst/>
          </a:prstGeom>
        </p:spPr>
      </p:pic>
    </p:spTree>
    <p:extLst>
      <p:ext uri="{BB962C8B-B14F-4D97-AF65-F5344CB8AC3E}">
        <p14:creationId xmlns:p14="http://schemas.microsoft.com/office/powerpoint/2010/main" val="4263948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9822" y="1797990"/>
            <a:ext cx="4569378" cy="4108817"/>
          </a:xfrm>
          <a:prstGeom prst="rect">
            <a:avLst/>
          </a:prstGeom>
        </p:spPr>
        <p:txBody>
          <a:bodyPr wrap="square">
            <a:spAutoFit/>
          </a:bodyPr>
          <a:lstStyle/>
          <a:p>
            <a:pPr algn="ctr" rtl="1">
              <a:lnSpc>
                <a:spcPct val="300000"/>
              </a:lnSpc>
            </a:pPr>
            <a:r>
              <a:rPr lang="fa-IR" dirty="0">
                <a:latin typeface="Vazir" panose="020B0603030804020204" pitchFamily="34" charset="-78"/>
                <a:cs typeface="Vazir" panose="020B0603030804020204" pitchFamily="34" charset="-78"/>
              </a:rPr>
              <a:t>ویروس </a:t>
            </a:r>
            <a:r>
              <a:rPr lang="en-US" dirty="0">
                <a:latin typeface="Vazir" panose="020B0603030804020204" pitchFamily="34" charset="-78"/>
                <a:cs typeface="Vazir" panose="020B0603030804020204" pitchFamily="34" charset="-78"/>
              </a:rPr>
              <a:t>Dengue fever </a:t>
            </a:r>
            <a:r>
              <a:rPr lang="fa-IR" dirty="0">
                <a:latin typeface="Vazir" panose="020B0603030804020204" pitchFamily="34" charset="-78"/>
                <a:cs typeface="Vazir" panose="020B0603030804020204" pitchFamily="34" charset="-78"/>
              </a:rPr>
              <a:t> از پشه آلوده به انسان منتقل می‌شود. پشه فرد آلوده به ویروس را نیش می‌زند؛ سپس ویروس را به یک فرد سالم منتقل می‌کند. در این صورت، ویروس وارد جریان خون می‌شود و عفونت ایجاد می‌کند.</a:t>
            </a:r>
            <a:endParaRPr lang="en-US" dirty="0">
              <a:latin typeface="Vazir" panose="020B0603030804020204" pitchFamily="34" charset="-78"/>
              <a:cs typeface="Vazir" panose="020B0603030804020204" pitchFamily="34" charset="-78"/>
            </a:endParaRPr>
          </a:p>
        </p:txBody>
      </p:sp>
      <p:pic>
        <p:nvPicPr>
          <p:cNvPr id="3" name="Graphic 2">
            <a:extLst>
              <a:ext uri="{FF2B5EF4-FFF2-40B4-BE49-F238E27FC236}">
                <a16:creationId xmlns:a16="http://schemas.microsoft.com/office/drawing/2014/main" id="{A39B97A8-CBDA-9039-C6F4-303500E4EAB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27918" y="155044"/>
            <a:ext cx="959202" cy="959202"/>
          </a:xfrm>
          <a:prstGeom prst="rect">
            <a:avLst/>
          </a:prstGeom>
        </p:spPr>
      </p:pic>
      <p:sp>
        <p:nvSpPr>
          <p:cNvPr id="6" name="Rectangle 5">
            <a:extLst>
              <a:ext uri="{FF2B5EF4-FFF2-40B4-BE49-F238E27FC236}">
                <a16:creationId xmlns:a16="http://schemas.microsoft.com/office/drawing/2014/main" id="{F5C13D4E-CE76-5746-59C0-E34FF9AE3EA6}"/>
              </a:ext>
            </a:extLst>
          </p:cNvPr>
          <p:cNvSpPr/>
          <p:nvPr/>
        </p:nvSpPr>
        <p:spPr>
          <a:xfrm>
            <a:off x="6667131" y="252291"/>
            <a:ext cx="5338384"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علت ابتلا به تب دنگی چیست؟</a:t>
            </a:r>
          </a:p>
        </p:txBody>
      </p:sp>
      <p:sp>
        <p:nvSpPr>
          <p:cNvPr id="7" name="Rectangle 6">
            <a:extLst>
              <a:ext uri="{FF2B5EF4-FFF2-40B4-BE49-F238E27FC236}">
                <a16:creationId xmlns:a16="http://schemas.microsoft.com/office/drawing/2014/main" id="{A3440DD5-B28E-00DF-49F6-F9D6135D9382}"/>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18D8EE6A-C9F9-9DB5-5A24-091F83C8B2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6796" y="1638839"/>
            <a:ext cx="7055204" cy="4839870"/>
          </a:xfrm>
          <a:prstGeom prst="rect">
            <a:avLst/>
          </a:prstGeom>
        </p:spPr>
      </p:pic>
    </p:spTree>
    <p:extLst>
      <p:ext uri="{BB962C8B-B14F-4D97-AF65-F5344CB8AC3E}">
        <p14:creationId xmlns:p14="http://schemas.microsoft.com/office/powerpoint/2010/main" val="251226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986726" y="1507730"/>
            <a:ext cx="4856085" cy="4455066"/>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پس از بهبودی، شما نسبت به ویروسی که وارد جریان خون‌تان شده است، مصونیت طولانی‌مدت پیدا می‌کنید. اما هنوز در برابر سه نوع دیگر این ویروس آسیب‌پذیر هستید. در نتیجه، این احتمال وجود دارد که بیش از یک بار به </a:t>
            </a:r>
            <a:r>
              <a:rPr lang="en-US" dirty="0">
                <a:latin typeface="Vazir" panose="020B0603030804020204" pitchFamily="34" charset="-78"/>
                <a:cs typeface="Vazir" panose="020B0603030804020204" pitchFamily="34" charset="-78"/>
              </a:rPr>
              <a:t>Dengue fever </a:t>
            </a:r>
            <a:r>
              <a:rPr lang="fa-IR" dirty="0">
                <a:latin typeface="Vazir" panose="020B0603030804020204" pitchFamily="34" charset="-78"/>
                <a:cs typeface="Vazir" panose="020B0603030804020204" pitchFamily="34" charset="-78"/>
              </a:rPr>
              <a:t> مبتلا شوید. معمولا ابتلای مجدد به این بیماری خطرناک‌تر است و علائم شدیدتری از خود نشان می‌دهد.</a:t>
            </a:r>
            <a:endParaRPr lang="en-US" dirty="0">
              <a:latin typeface="Vazir" panose="020B0603030804020204" pitchFamily="34" charset="-78"/>
              <a:cs typeface="Vazir" panose="020B0603030804020204" pitchFamily="34" charset="-78"/>
            </a:endParaRPr>
          </a:p>
        </p:txBody>
      </p:sp>
      <p:pic>
        <p:nvPicPr>
          <p:cNvPr id="2" name="Graphic 1">
            <a:extLst>
              <a:ext uri="{FF2B5EF4-FFF2-40B4-BE49-F238E27FC236}">
                <a16:creationId xmlns:a16="http://schemas.microsoft.com/office/drawing/2014/main" id="{57366BE1-77C2-1532-89FC-528B3DDCD00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27918" y="155044"/>
            <a:ext cx="959202" cy="959202"/>
          </a:xfrm>
          <a:prstGeom prst="rect">
            <a:avLst/>
          </a:prstGeom>
        </p:spPr>
      </p:pic>
      <p:sp>
        <p:nvSpPr>
          <p:cNvPr id="6" name="Rectangle 5">
            <a:extLst>
              <a:ext uri="{FF2B5EF4-FFF2-40B4-BE49-F238E27FC236}">
                <a16:creationId xmlns:a16="http://schemas.microsoft.com/office/drawing/2014/main" id="{1E8E95A5-BD40-3FAC-FA35-4487D5C7E8FF}"/>
              </a:ext>
            </a:extLst>
          </p:cNvPr>
          <p:cNvSpPr/>
          <p:nvPr/>
        </p:nvSpPr>
        <p:spPr>
          <a:xfrm>
            <a:off x="6667131" y="252291"/>
            <a:ext cx="5338384"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علت ابتلا به تب دنگی چیست؟</a:t>
            </a:r>
          </a:p>
        </p:txBody>
      </p:sp>
      <p:sp>
        <p:nvSpPr>
          <p:cNvPr id="7" name="Rectangle 6">
            <a:extLst>
              <a:ext uri="{FF2B5EF4-FFF2-40B4-BE49-F238E27FC236}">
                <a16:creationId xmlns:a16="http://schemas.microsoft.com/office/drawing/2014/main" id="{C82FEFFF-6581-6BEE-04EE-DCE10EE0880E}"/>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311DBF5A-BD59-34C4-39C3-71D1E14567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0933" y="1049007"/>
            <a:ext cx="5653949" cy="5653949"/>
          </a:xfrm>
          <a:prstGeom prst="rect">
            <a:avLst/>
          </a:prstGeom>
        </p:spPr>
      </p:pic>
    </p:spTree>
    <p:extLst>
      <p:ext uri="{BB962C8B-B14F-4D97-AF65-F5344CB8AC3E}">
        <p14:creationId xmlns:p14="http://schemas.microsoft.com/office/powerpoint/2010/main" val="1965923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92695" y="4920632"/>
            <a:ext cx="11188850" cy="1685077"/>
          </a:xfrm>
          <a:prstGeom prst="rect">
            <a:avLst/>
          </a:prstGeom>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اکثر افراد مبتلا به تب دنگی علائم خاصی ندارند و در عرض 1 تا 2 هفته بهبود می یابند. به ندرت، تب دنگی شدید می تواند منجر به مرگ شود. علائم این بیماری ممکن است با سایر بیماری ها مانند آنفولانزا اشتباه گرفته شوند. علائم معمولا 4 تا 10 روز پس از گزش توسط پشه آلوده شروع می شوند و 2 تا 7 روز طول می کشند.</a:t>
            </a:r>
            <a:endParaRPr lang="en-US" dirty="0">
              <a:latin typeface="Vazir" panose="020B0603030804020204" pitchFamily="34" charset="-78"/>
              <a:cs typeface="Vazir" panose="020B0603030804020204" pitchFamily="34" charset="-78"/>
            </a:endParaRPr>
          </a:p>
        </p:txBody>
      </p:sp>
      <p:pic>
        <p:nvPicPr>
          <p:cNvPr id="3" name="Graphic 2">
            <a:extLst>
              <a:ext uri="{FF2B5EF4-FFF2-40B4-BE49-F238E27FC236}">
                <a16:creationId xmlns:a16="http://schemas.microsoft.com/office/drawing/2014/main" id="{4DF39C06-214F-B9E0-7939-79363922F55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27918" y="155044"/>
            <a:ext cx="959202" cy="959202"/>
          </a:xfrm>
          <a:prstGeom prst="rect">
            <a:avLst/>
          </a:prstGeom>
        </p:spPr>
      </p:pic>
      <p:sp>
        <p:nvSpPr>
          <p:cNvPr id="6" name="Rectangle 5">
            <a:extLst>
              <a:ext uri="{FF2B5EF4-FFF2-40B4-BE49-F238E27FC236}">
                <a16:creationId xmlns:a16="http://schemas.microsoft.com/office/drawing/2014/main" id="{FF75B215-6E1D-E0EF-8FAF-629FDB5DAF4E}"/>
              </a:ext>
            </a:extLst>
          </p:cNvPr>
          <p:cNvSpPr/>
          <p:nvPr/>
        </p:nvSpPr>
        <p:spPr>
          <a:xfrm>
            <a:off x="6667131" y="252291"/>
            <a:ext cx="5338384"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علائم تب دنگی</a:t>
            </a:r>
          </a:p>
        </p:txBody>
      </p:sp>
      <p:sp>
        <p:nvSpPr>
          <p:cNvPr id="7" name="Rectangle 6">
            <a:extLst>
              <a:ext uri="{FF2B5EF4-FFF2-40B4-BE49-F238E27FC236}">
                <a16:creationId xmlns:a16="http://schemas.microsoft.com/office/drawing/2014/main" id="{C6CDFFA8-4D4F-BDB0-6594-39F7FCECA008}"/>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DE5CE8C7-46A0-C9CB-CADA-822F2B9D65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51000" y="1288651"/>
            <a:ext cx="9753600" cy="3457575"/>
          </a:xfrm>
          <a:prstGeom prst="rect">
            <a:avLst/>
          </a:prstGeom>
        </p:spPr>
      </p:pic>
    </p:spTree>
    <p:extLst>
      <p:ext uri="{BB962C8B-B14F-4D97-AF65-F5344CB8AC3E}">
        <p14:creationId xmlns:p14="http://schemas.microsoft.com/office/powerpoint/2010/main" val="1226162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A6D15508-3DF7-92DD-CC56-7E6DA397EA7E}"/>
              </a:ext>
            </a:extLst>
          </p:cNvPr>
          <p:cNvSpPr/>
          <p:nvPr/>
        </p:nvSpPr>
        <p:spPr>
          <a:xfrm>
            <a:off x="3183708" y="1843509"/>
            <a:ext cx="3888420" cy="4662834"/>
          </a:xfrm>
          <a:prstGeom prst="roundRect">
            <a:avLst>
              <a:gd name="adj" fmla="val 10014"/>
            </a:avLst>
          </a:prstGeom>
          <a:solidFill>
            <a:srgbClr val="43EB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619566" y="1114246"/>
            <a:ext cx="6385949" cy="577081"/>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علائم ممکن است شامل موارد زیر باشد:</a:t>
            </a:r>
            <a:endParaRPr lang="en-US" dirty="0">
              <a:latin typeface="Vazir" panose="020B0603030804020204" pitchFamily="34" charset="-78"/>
              <a:cs typeface="Vazir" panose="020B0603030804020204" pitchFamily="34" charset="-78"/>
            </a:endParaRPr>
          </a:p>
        </p:txBody>
      </p:sp>
      <p:sp>
        <p:nvSpPr>
          <p:cNvPr id="2" name="Rectangle 1"/>
          <p:cNvSpPr/>
          <p:nvPr/>
        </p:nvSpPr>
        <p:spPr>
          <a:xfrm>
            <a:off x="6152226" y="1888976"/>
            <a:ext cx="5853289" cy="4524315"/>
          </a:xfrm>
          <a:prstGeom prst="rect">
            <a:avLst/>
          </a:prstGeom>
        </p:spPr>
        <p:txBody>
          <a:bodyPr wrap="square">
            <a:spAutoFit/>
          </a:bodyPr>
          <a:lstStyle/>
          <a:p>
            <a:pPr marL="285750" indent="-285750" algn="justLow" rtl="1">
              <a:lnSpc>
                <a:spcPct val="200000"/>
              </a:lnSpc>
              <a:buFont typeface="Arial" panose="020B0604020202020204" pitchFamily="34" charset="0"/>
              <a:buChar char="•"/>
            </a:pPr>
            <a:r>
              <a:rPr lang="fa-IR" dirty="0">
                <a:latin typeface="Vazir" panose="020B0603030804020204" pitchFamily="34" charset="-78"/>
                <a:cs typeface="Vazir" panose="020B0603030804020204" pitchFamily="34" charset="-78"/>
              </a:rPr>
              <a:t>تب بالا (40 درجه سانتیگراد)</a:t>
            </a:r>
          </a:p>
          <a:p>
            <a:pPr marL="285750" indent="-285750" algn="justLow" rtl="1">
              <a:lnSpc>
                <a:spcPct val="200000"/>
              </a:lnSpc>
              <a:buFont typeface="Arial" panose="020B0604020202020204" pitchFamily="34" charset="0"/>
              <a:buChar char="•"/>
            </a:pPr>
            <a:r>
              <a:rPr lang="fa-IR" dirty="0">
                <a:latin typeface="Vazir" panose="020B0603030804020204" pitchFamily="34" charset="-78"/>
                <a:cs typeface="Vazir" panose="020B0603030804020204" pitchFamily="34" charset="-78"/>
              </a:rPr>
              <a:t>سردرد شدید</a:t>
            </a:r>
          </a:p>
          <a:p>
            <a:pPr marL="285750" indent="-285750" algn="justLow" rtl="1">
              <a:lnSpc>
                <a:spcPct val="200000"/>
              </a:lnSpc>
              <a:buFont typeface="Arial" panose="020B0604020202020204" pitchFamily="34" charset="0"/>
              <a:buChar char="•"/>
            </a:pPr>
            <a:r>
              <a:rPr lang="fa-IR" dirty="0">
                <a:latin typeface="Vazir" panose="020B0603030804020204" pitchFamily="34" charset="-78"/>
                <a:cs typeface="Vazir" panose="020B0603030804020204" pitchFamily="34" charset="-78"/>
              </a:rPr>
              <a:t>درد پشت چشم</a:t>
            </a:r>
          </a:p>
          <a:p>
            <a:pPr marL="285750" indent="-285750" algn="justLow" rtl="1">
              <a:lnSpc>
                <a:spcPct val="200000"/>
              </a:lnSpc>
              <a:buFont typeface="Arial" panose="020B0604020202020204" pitchFamily="34" charset="0"/>
              <a:buChar char="•"/>
            </a:pPr>
            <a:r>
              <a:rPr lang="fa-IR" dirty="0">
                <a:latin typeface="Vazir" panose="020B0603030804020204" pitchFamily="34" charset="-78"/>
                <a:cs typeface="Vazir" panose="020B0603030804020204" pitchFamily="34" charset="-78"/>
              </a:rPr>
              <a:t>دردهای عضلانی و مفاصل</a:t>
            </a:r>
          </a:p>
          <a:p>
            <a:pPr marL="285750" indent="-285750" algn="justLow" rtl="1">
              <a:lnSpc>
                <a:spcPct val="200000"/>
              </a:lnSpc>
              <a:buFont typeface="Arial" panose="020B0604020202020204" pitchFamily="34" charset="0"/>
              <a:buChar char="•"/>
            </a:pPr>
            <a:r>
              <a:rPr lang="fa-IR" dirty="0">
                <a:latin typeface="Vazir" panose="020B0603030804020204" pitchFamily="34" charset="-78"/>
                <a:cs typeface="Vazir" panose="020B0603030804020204" pitchFamily="34" charset="-78"/>
              </a:rPr>
              <a:t>حالت تهوع</a:t>
            </a:r>
          </a:p>
          <a:p>
            <a:pPr marL="285750" indent="-285750" algn="justLow" rtl="1">
              <a:lnSpc>
                <a:spcPct val="200000"/>
              </a:lnSpc>
              <a:buFont typeface="Arial" panose="020B0604020202020204" pitchFamily="34" charset="0"/>
              <a:buChar char="•"/>
            </a:pPr>
            <a:r>
              <a:rPr lang="fa-IR" dirty="0">
                <a:latin typeface="Vazir" panose="020B0603030804020204" pitchFamily="34" charset="-78"/>
                <a:cs typeface="Vazir" panose="020B0603030804020204" pitchFamily="34" charset="-78"/>
              </a:rPr>
              <a:t>استفراغ</a:t>
            </a:r>
          </a:p>
          <a:p>
            <a:pPr marL="285750" indent="-285750" algn="justLow" rtl="1">
              <a:lnSpc>
                <a:spcPct val="200000"/>
              </a:lnSpc>
              <a:buFont typeface="Arial" panose="020B0604020202020204" pitchFamily="34" charset="0"/>
              <a:buChar char="•"/>
            </a:pPr>
            <a:r>
              <a:rPr lang="fa-IR" dirty="0">
                <a:latin typeface="Vazir" panose="020B0603030804020204" pitchFamily="34" charset="-78"/>
                <a:cs typeface="Vazir" panose="020B0603030804020204" pitchFamily="34" charset="-78"/>
              </a:rPr>
              <a:t>تورم غدد</a:t>
            </a:r>
          </a:p>
          <a:p>
            <a:pPr marL="285750" indent="-285750" algn="justLow" rtl="1">
              <a:lnSpc>
                <a:spcPct val="200000"/>
              </a:lnSpc>
              <a:buFont typeface="Arial" panose="020B0604020202020204" pitchFamily="34" charset="0"/>
              <a:buChar char="•"/>
            </a:pPr>
            <a:r>
              <a:rPr lang="fa-IR" dirty="0">
                <a:latin typeface="Vazir" panose="020B0603030804020204" pitchFamily="34" charset="-78"/>
                <a:cs typeface="Vazir" panose="020B0603030804020204" pitchFamily="34" charset="-78"/>
              </a:rPr>
              <a:t>کهیر</a:t>
            </a:r>
            <a:endParaRPr lang="en-US"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rotWithShape="1">
          <a:blip r:embed="rId2"/>
          <a:srcRect l="19072" r="13660"/>
          <a:stretch/>
        </p:blipFill>
        <p:spPr>
          <a:xfrm>
            <a:off x="825500" y="1147979"/>
            <a:ext cx="5954863" cy="5045029"/>
          </a:xfrm>
          <a:prstGeom prst="roundRect">
            <a:avLst>
              <a:gd name="adj" fmla="val 5627"/>
            </a:avLst>
          </a:prstGeom>
          <a:ln w="76200">
            <a:solidFill>
              <a:schemeClr val="bg1"/>
            </a:solidFill>
          </a:ln>
        </p:spPr>
      </p:pic>
      <p:pic>
        <p:nvPicPr>
          <p:cNvPr id="7" name="Graphic 6">
            <a:extLst>
              <a:ext uri="{FF2B5EF4-FFF2-40B4-BE49-F238E27FC236}">
                <a16:creationId xmlns:a16="http://schemas.microsoft.com/office/drawing/2014/main" id="{FDAD5C4E-04AA-8E21-1667-0D8FB5FA8F0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27918" y="155044"/>
            <a:ext cx="959202" cy="959202"/>
          </a:xfrm>
          <a:prstGeom prst="rect">
            <a:avLst/>
          </a:prstGeom>
        </p:spPr>
      </p:pic>
      <p:sp>
        <p:nvSpPr>
          <p:cNvPr id="8" name="Rectangle 7">
            <a:extLst>
              <a:ext uri="{FF2B5EF4-FFF2-40B4-BE49-F238E27FC236}">
                <a16:creationId xmlns:a16="http://schemas.microsoft.com/office/drawing/2014/main" id="{06BB5C81-29D7-85CF-E331-73B15A0893F0}"/>
              </a:ext>
            </a:extLst>
          </p:cNvPr>
          <p:cNvSpPr/>
          <p:nvPr/>
        </p:nvSpPr>
        <p:spPr>
          <a:xfrm>
            <a:off x="6667131" y="252291"/>
            <a:ext cx="5338384"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علائم تب دنگی</a:t>
            </a:r>
          </a:p>
        </p:txBody>
      </p:sp>
      <p:sp>
        <p:nvSpPr>
          <p:cNvPr id="9" name="Rectangle 8">
            <a:extLst>
              <a:ext uri="{FF2B5EF4-FFF2-40B4-BE49-F238E27FC236}">
                <a16:creationId xmlns:a16="http://schemas.microsoft.com/office/drawing/2014/main" id="{5DF0E724-76F5-2240-F5E9-A73CD8D5F533}"/>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623068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6279" y="1112428"/>
            <a:ext cx="11774695" cy="577081"/>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علائم تب دنگی شدید اغلب پس از از بین رفتن تب ظاهر می شود و شامل موارد زیر است:</a:t>
            </a:r>
            <a:endParaRPr lang="en-US" dirty="0">
              <a:latin typeface="Vazir" panose="020B0603030804020204" pitchFamily="34" charset="-78"/>
              <a:cs typeface="Vazir" panose="020B0603030804020204" pitchFamily="34" charset="-78"/>
            </a:endParaRPr>
          </a:p>
        </p:txBody>
      </p:sp>
      <p:sp>
        <p:nvSpPr>
          <p:cNvPr id="2" name="Rectangle 1"/>
          <p:cNvSpPr/>
          <p:nvPr/>
        </p:nvSpPr>
        <p:spPr>
          <a:xfrm>
            <a:off x="4819460" y="2255486"/>
            <a:ext cx="2766647" cy="2862322"/>
          </a:xfrm>
          <a:prstGeom prst="rect">
            <a:avLst/>
          </a:prstGeom>
        </p:spPr>
        <p:txBody>
          <a:bodyPr wrap="square">
            <a:spAutoFit/>
          </a:bodyPr>
          <a:lstStyle/>
          <a:p>
            <a:pPr marL="285750" indent="-285750" algn="justLow" rtl="1">
              <a:lnSpc>
                <a:spcPct val="200000"/>
              </a:lnSpc>
              <a:buFont typeface="Arial" panose="020B0604020202020204" pitchFamily="34" charset="0"/>
              <a:buChar char="•"/>
            </a:pPr>
            <a:r>
              <a:rPr lang="fa-IR" dirty="0">
                <a:latin typeface="Vazir" panose="020B0603030804020204" pitchFamily="34" charset="-78"/>
                <a:cs typeface="Vazir" panose="020B0603030804020204" pitchFamily="34" charset="-78"/>
              </a:rPr>
              <a:t>درد شدید شکم</a:t>
            </a:r>
          </a:p>
          <a:p>
            <a:pPr marL="285750" indent="-285750" algn="justLow" rtl="1">
              <a:lnSpc>
                <a:spcPct val="200000"/>
              </a:lnSpc>
              <a:buFont typeface="Arial" panose="020B0604020202020204" pitchFamily="34" charset="0"/>
              <a:buChar char="•"/>
            </a:pPr>
            <a:r>
              <a:rPr lang="fa-IR" dirty="0">
                <a:latin typeface="Vazir" panose="020B0603030804020204" pitchFamily="34" charset="-78"/>
                <a:cs typeface="Vazir" panose="020B0603030804020204" pitchFamily="34" charset="-78"/>
              </a:rPr>
              <a:t>استفراغ مداوم</a:t>
            </a:r>
          </a:p>
          <a:p>
            <a:pPr marL="285750" indent="-285750" algn="justLow" rtl="1">
              <a:lnSpc>
                <a:spcPct val="200000"/>
              </a:lnSpc>
              <a:buFont typeface="Arial" panose="020B0604020202020204" pitchFamily="34" charset="0"/>
              <a:buChar char="•"/>
            </a:pPr>
            <a:r>
              <a:rPr lang="fa-IR" dirty="0">
                <a:latin typeface="Vazir" panose="020B0603030804020204" pitchFamily="34" charset="-78"/>
                <a:cs typeface="Vazir" panose="020B0603030804020204" pitchFamily="34" charset="-78"/>
              </a:rPr>
              <a:t>تنفس سریع و پی در پی</a:t>
            </a:r>
          </a:p>
          <a:p>
            <a:pPr marL="285750" indent="-285750" algn="justLow" rtl="1">
              <a:lnSpc>
                <a:spcPct val="200000"/>
              </a:lnSpc>
              <a:buFont typeface="Arial" panose="020B0604020202020204" pitchFamily="34" charset="0"/>
              <a:buChar char="•"/>
            </a:pPr>
            <a:r>
              <a:rPr lang="fa-IR" dirty="0">
                <a:latin typeface="Vazir" panose="020B0603030804020204" pitchFamily="34" charset="-78"/>
                <a:cs typeface="Vazir" panose="020B0603030804020204" pitchFamily="34" charset="-78"/>
              </a:rPr>
              <a:t>خونریزی لثه یا بینی</a:t>
            </a:r>
          </a:p>
          <a:p>
            <a:pPr marL="285750" indent="-285750" algn="justLow" rtl="1">
              <a:lnSpc>
                <a:spcPct val="200000"/>
              </a:lnSpc>
              <a:buFont typeface="Arial" panose="020B0604020202020204" pitchFamily="34" charset="0"/>
              <a:buChar char="•"/>
            </a:pPr>
            <a:r>
              <a:rPr lang="fa-IR" dirty="0">
                <a:latin typeface="Vazir" panose="020B0603030804020204" pitchFamily="34" charset="-78"/>
                <a:cs typeface="Vazir" panose="020B0603030804020204" pitchFamily="34" charset="-78"/>
              </a:rPr>
              <a:t>خستگی</a:t>
            </a:r>
          </a:p>
        </p:txBody>
      </p:sp>
      <p:sp>
        <p:nvSpPr>
          <p:cNvPr id="3" name="Rectangle 2"/>
          <p:cNvSpPr/>
          <p:nvPr/>
        </p:nvSpPr>
        <p:spPr>
          <a:xfrm>
            <a:off x="381740" y="2255486"/>
            <a:ext cx="3484285" cy="2862322"/>
          </a:xfrm>
          <a:prstGeom prst="rect">
            <a:avLst/>
          </a:prstGeom>
        </p:spPr>
        <p:txBody>
          <a:bodyPr wrap="square">
            <a:spAutoFit/>
          </a:bodyPr>
          <a:lstStyle/>
          <a:p>
            <a:pPr marL="285750" indent="-285750" algn="justLow" rtl="1">
              <a:lnSpc>
                <a:spcPct val="200000"/>
              </a:lnSpc>
              <a:buFont typeface="Arial" panose="020B0604020202020204" pitchFamily="34" charset="0"/>
              <a:buChar char="•"/>
            </a:pPr>
            <a:r>
              <a:rPr lang="fa-IR" dirty="0">
                <a:latin typeface="Vazir" panose="020B0603030804020204" pitchFamily="34" charset="-78"/>
                <a:cs typeface="Vazir" panose="020B0603030804020204" pitchFamily="34" charset="-78"/>
              </a:rPr>
              <a:t>خون در استفراغ یا مدفوع</a:t>
            </a:r>
          </a:p>
          <a:p>
            <a:pPr marL="285750" indent="-285750" algn="justLow" rtl="1">
              <a:lnSpc>
                <a:spcPct val="200000"/>
              </a:lnSpc>
              <a:buFont typeface="Arial" panose="020B0604020202020204" pitchFamily="34" charset="0"/>
              <a:buChar char="•"/>
            </a:pPr>
            <a:r>
              <a:rPr lang="fa-IR" dirty="0">
                <a:latin typeface="Vazir" panose="020B0603030804020204" pitchFamily="34" charset="-78"/>
                <a:cs typeface="Vazir" panose="020B0603030804020204" pitchFamily="34" charset="-78"/>
              </a:rPr>
              <a:t>تشنگی زیاد</a:t>
            </a:r>
          </a:p>
          <a:p>
            <a:pPr marL="285750" indent="-285750" algn="justLow" rtl="1">
              <a:lnSpc>
                <a:spcPct val="200000"/>
              </a:lnSpc>
              <a:buFont typeface="Arial" panose="020B0604020202020204" pitchFamily="34" charset="0"/>
              <a:buChar char="•"/>
            </a:pPr>
            <a:r>
              <a:rPr lang="fa-IR" dirty="0">
                <a:latin typeface="Vazir" panose="020B0603030804020204" pitchFamily="34" charset="-78"/>
                <a:cs typeface="Vazir" panose="020B0603030804020204" pitchFamily="34" charset="-78"/>
              </a:rPr>
              <a:t>پوست رنگ پریده و سرد</a:t>
            </a:r>
          </a:p>
          <a:p>
            <a:pPr marL="285750" indent="-285750" algn="justLow" rtl="1">
              <a:lnSpc>
                <a:spcPct val="200000"/>
              </a:lnSpc>
              <a:buFont typeface="Arial" panose="020B0604020202020204" pitchFamily="34" charset="0"/>
              <a:buChar char="•"/>
            </a:pPr>
            <a:r>
              <a:rPr lang="fa-IR" dirty="0">
                <a:latin typeface="Vazir" panose="020B0603030804020204" pitchFamily="34" charset="-78"/>
                <a:cs typeface="Vazir" panose="020B0603030804020204" pitchFamily="34" charset="-78"/>
              </a:rPr>
              <a:t>احساس ضعف</a:t>
            </a:r>
          </a:p>
          <a:p>
            <a:pPr marL="285750" indent="-285750" algn="justLow" rtl="1">
              <a:lnSpc>
                <a:spcPct val="200000"/>
              </a:lnSpc>
              <a:buFont typeface="Arial" panose="020B0604020202020204" pitchFamily="34" charset="0"/>
              <a:buChar char="•"/>
            </a:pPr>
            <a:r>
              <a:rPr lang="fa-IR" dirty="0">
                <a:latin typeface="Vazir" panose="020B0603030804020204" pitchFamily="34" charset="-78"/>
                <a:cs typeface="Vazir" panose="020B0603030804020204" pitchFamily="34" charset="-78"/>
              </a:rPr>
              <a:t>بی قراری</a:t>
            </a:r>
          </a:p>
        </p:txBody>
      </p:sp>
      <p:sp>
        <p:nvSpPr>
          <p:cNvPr id="6" name="Rectangle 5"/>
          <p:cNvSpPr/>
          <p:nvPr/>
        </p:nvSpPr>
        <p:spPr>
          <a:xfrm>
            <a:off x="381742" y="5571877"/>
            <a:ext cx="7204366" cy="1131079"/>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افراد مبتلا به این علائم شدید باید فورا تحت مراقبت قرار گیرند. این افراد پس از بهبودی، ممکن است برای چند هفته احساس خستگی کنند.</a:t>
            </a:r>
            <a:endParaRPr lang="en-US" dirty="0">
              <a:latin typeface="Vazir" panose="020B0603030804020204" pitchFamily="34" charset="-78"/>
              <a:cs typeface="Vazir" panose="020B0603030804020204" pitchFamily="34" charset="-78"/>
            </a:endParaRPr>
          </a:p>
        </p:txBody>
      </p:sp>
      <p:pic>
        <p:nvPicPr>
          <p:cNvPr id="9" name="Picture 8"/>
          <p:cNvPicPr>
            <a:picLocks noChangeAspect="1"/>
          </p:cNvPicPr>
          <p:nvPr/>
        </p:nvPicPr>
        <p:blipFill rotWithShape="1">
          <a:blip r:embed="rId2">
            <a:extLst>
              <a:ext uri="{BEBA8EAE-BF5A-486C-A8C5-ECC9F3942E4B}">
                <a14:imgProps xmlns:a14="http://schemas.microsoft.com/office/drawing/2010/main">
                  <a14:imgLayer r:embed="rId3">
                    <a14:imgEffect>
                      <a14:backgroundRemoval t="802" b="100000" l="18158" r="95461">
                        <a14:foregroundMark x1="77837" y1="89780" x2="77837" y2="89780"/>
                        <a14:foregroundMark x1="79172" y1="91583" x2="79172" y2="91583"/>
                        <a14:foregroundMark x1="79172" y1="95992" x2="79172" y2="95992"/>
                        <a14:foregroundMark x1="79973" y1="90180" x2="79973" y2="90180"/>
                        <a14:foregroundMark x1="79973" y1="87575" x2="79973" y2="87575"/>
                        <a14:foregroundMark x1="80107" y1="84970" x2="80107" y2="84970"/>
                        <a14:foregroundMark x1="79973" y1="81363" x2="79973" y2="81363"/>
                        <a14:foregroundMark x1="79706" y1="84168" x2="79706" y2="84168"/>
                        <a14:foregroundMark x1="79706" y1="82966" x2="79706" y2="82966"/>
                        <a14:foregroundMark x1="79439" y1="81363" x2="79439" y2="81363"/>
                        <a14:foregroundMark x1="80641" y1="98397" x2="80641" y2="98397"/>
                      </a14:backgroundRemoval>
                    </a14:imgEffect>
                  </a14:imgLayer>
                </a14:imgProps>
              </a:ext>
            </a:extLst>
          </a:blip>
          <a:srcRect l="18310" r="23324"/>
          <a:stretch/>
        </p:blipFill>
        <p:spPr>
          <a:xfrm>
            <a:off x="7856411" y="1909086"/>
            <a:ext cx="4335590" cy="4948914"/>
          </a:xfrm>
          <a:prstGeom prst="rect">
            <a:avLst/>
          </a:prstGeom>
        </p:spPr>
      </p:pic>
      <p:pic>
        <p:nvPicPr>
          <p:cNvPr id="7" name="Graphic 6">
            <a:extLst>
              <a:ext uri="{FF2B5EF4-FFF2-40B4-BE49-F238E27FC236}">
                <a16:creationId xmlns:a16="http://schemas.microsoft.com/office/drawing/2014/main" id="{A5CA3B97-4280-34F9-BFDD-B4175104AD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27918" y="155044"/>
            <a:ext cx="959202" cy="959202"/>
          </a:xfrm>
          <a:prstGeom prst="rect">
            <a:avLst/>
          </a:prstGeom>
        </p:spPr>
      </p:pic>
      <p:sp>
        <p:nvSpPr>
          <p:cNvPr id="8" name="Rectangle 7">
            <a:extLst>
              <a:ext uri="{FF2B5EF4-FFF2-40B4-BE49-F238E27FC236}">
                <a16:creationId xmlns:a16="http://schemas.microsoft.com/office/drawing/2014/main" id="{5436FCA8-34C4-3C2D-386E-96E08CC6471D}"/>
              </a:ext>
            </a:extLst>
          </p:cNvPr>
          <p:cNvSpPr/>
          <p:nvPr/>
        </p:nvSpPr>
        <p:spPr>
          <a:xfrm>
            <a:off x="6667131" y="252291"/>
            <a:ext cx="5338384"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علائم تب دنگی</a:t>
            </a:r>
          </a:p>
        </p:txBody>
      </p:sp>
      <p:sp>
        <p:nvSpPr>
          <p:cNvPr id="10" name="Rectangle 9">
            <a:extLst>
              <a:ext uri="{FF2B5EF4-FFF2-40B4-BE49-F238E27FC236}">
                <a16:creationId xmlns:a16="http://schemas.microsoft.com/office/drawing/2014/main" id="{AB3899DD-F43E-8AD4-934A-286C8B3D2038}"/>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728505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14329" y="1948156"/>
            <a:ext cx="4696289" cy="3901068"/>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هر از گاهی دنگی بر دیگر دستگاه‌های بدن تأثیر می‌گذارد.ممکن است شخص نشانه‌های جداگانه داشته یا آن‌ها را همراه با نشانه‌های معمول دنگی داشته باشد. سطح پایین هوشیاری در %۵ الی %۶ بیماران حاد مشاهده می‌شود. این اتفاق هنگامی روی می‌دهد که ویروس دنگی در مغز عفونت ایجاد می‌کند. </a:t>
            </a:r>
            <a:endParaRPr lang="en-US" dirty="0">
              <a:latin typeface="Vazir" panose="020B0603030804020204" pitchFamily="34" charset="-78"/>
              <a:cs typeface="Vazir" panose="020B0603030804020204" pitchFamily="34" charset="-78"/>
            </a:endParaRPr>
          </a:p>
        </p:txBody>
      </p:sp>
      <p:pic>
        <p:nvPicPr>
          <p:cNvPr id="2" name="Graphic 1">
            <a:extLst>
              <a:ext uri="{FF2B5EF4-FFF2-40B4-BE49-F238E27FC236}">
                <a16:creationId xmlns:a16="http://schemas.microsoft.com/office/drawing/2014/main" id="{893ADADC-83D3-B525-9F59-4DA3FE9AB4E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27918" y="155044"/>
            <a:ext cx="959202" cy="959202"/>
          </a:xfrm>
          <a:prstGeom prst="rect">
            <a:avLst/>
          </a:prstGeom>
        </p:spPr>
      </p:pic>
      <p:sp>
        <p:nvSpPr>
          <p:cNvPr id="3" name="Rectangle 2">
            <a:extLst>
              <a:ext uri="{FF2B5EF4-FFF2-40B4-BE49-F238E27FC236}">
                <a16:creationId xmlns:a16="http://schemas.microsoft.com/office/drawing/2014/main" id="{040533AC-8F58-DBE0-4013-E34CC570242E}"/>
              </a:ext>
            </a:extLst>
          </p:cNvPr>
          <p:cNvSpPr/>
          <p:nvPr/>
        </p:nvSpPr>
        <p:spPr>
          <a:xfrm>
            <a:off x="6667131" y="252291"/>
            <a:ext cx="5338384"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علائم تب دنگی</a:t>
            </a:r>
          </a:p>
        </p:txBody>
      </p:sp>
      <p:sp>
        <p:nvSpPr>
          <p:cNvPr id="6" name="Rectangle 5">
            <a:extLst>
              <a:ext uri="{FF2B5EF4-FFF2-40B4-BE49-F238E27FC236}">
                <a16:creationId xmlns:a16="http://schemas.microsoft.com/office/drawing/2014/main" id="{E06E745E-BAA4-3163-16A2-A8435F2155F8}"/>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pic>
        <p:nvPicPr>
          <p:cNvPr id="10" name="Picture 9">
            <a:extLst>
              <a:ext uri="{FF2B5EF4-FFF2-40B4-BE49-F238E27FC236}">
                <a16:creationId xmlns:a16="http://schemas.microsoft.com/office/drawing/2014/main" id="{A4E5D58A-A0B0-9689-B2E4-41136D3BB45C}"/>
              </a:ext>
            </a:extLst>
          </p:cNvPr>
          <p:cNvPicPr>
            <a:picLocks noChangeAspect="1"/>
          </p:cNvPicPr>
          <p:nvPr/>
        </p:nvPicPr>
        <p:blipFill rotWithShape="1">
          <a:blip r:embed="rId4">
            <a:extLst>
              <a:ext uri="{28A0092B-C50C-407E-A947-70E740481C1C}">
                <a14:useLocalDpi xmlns:a14="http://schemas.microsoft.com/office/drawing/2010/main" val="0"/>
              </a:ext>
            </a:extLst>
          </a:blip>
          <a:srcRect b="17552"/>
          <a:stretch/>
        </p:blipFill>
        <p:spPr>
          <a:xfrm>
            <a:off x="5421034" y="1429219"/>
            <a:ext cx="6584481" cy="5428781"/>
          </a:xfrm>
          <a:prstGeom prst="rect">
            <a:avLst/>
          </a:prstGeom>
        </p:spPr>
      </p:pic>
    </p:spTree>
    <p:extLst>
      <p:ext uri="{BB962C8B-B14F-4D97-AF65-F5344CB8AC3E}">
        <p14:creationId xmlns:p14="http://schemas.microsoft.com/office/powerpoint/2010/main" val="3538290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264963" y="1364166"/>
            <a:ext cx="5177422" cy="4835939"/>
          </a:xfrm>
          <a:prstGeom prst="rect">
            <a:avLst/>
          </a:prstGeom>
        </p:spPr>
        <p:txBody>
          <a:bodyPr wrap="square">
            <a:spAutoFit/>
          </a:bodyPr>
          <a:lstStyle/>
          <a:p>
            <a:pPr algn="justLow" rtl="1">
              <a:lnSpc>
                <a:spcPct val="250000"/>
              </a:lnSpc>
            </a:pPr>
            <a:r>
              <a:rPr lang="fa-IR" dirty="0">
                <a:latin typeface="Vazir" panose="020B0603030804020204" pitchFamily="34" charset="-78"/>
                <a:cs typeface="Vazir" panose="020B0603030804020204" pitchFamily="34" charset="-78"/>
              </a:rPr>
              <a:t>همچنین ممکن است به دلیل کارکرد ناقص اندام‌های حیاتی، مانند کبد این مشکل به وجود آید. اختلالات نورولوژیک (اختلالات مربوط به مغز و اعصاب) دیگری در افراد مبتلا به دنگی مشاهده شده است. برای مثال دنگی باعث وقوع بیماری‌هایی چون التهاب عرضی نخاع و گیلن باره می‌شود. در موارد بسیار نادر، تب دنگی منجر به عفونت قلب و نارسایی کبد می‌شود.</a:t>
            </a:r>
            <a:endParaRPr lang="en-US" dirty="0">
              <a:latin typeface="Vazir" panose="020B0603030804020204" pitchFamily="34" charset="-78"/>
              <a:cs typeface="Vazir" panose="020B0603030804020204" pitchFamily="34" charset="-78"/>
            </a:endParaRPr>
          </a:p>
        </p:txBody>
      </p:sp>
      <p:pic>
        <p:nvPicPr>
          <p:cNvPr id="2" name="Graphic 1">
            <a:extLst>
              <a:ext uri="{FF2B5EF4-FFF2-40B4-BE49-F238E27FC236}">
                <a16:creationId xmlns:a16="http://schemas.microsoft.com/office/drawing/2014/main" id="{97A87A02-5320-27F0-85B5-EDA718EB1B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27918" y="155044"/>
            <a:ext cx="959202" cy="959202"/>
          </a:xfrm>
          <a:prstGeom prst="rect">
            <a:avLst/>
          </a:prstGeom>
        </p:spPr>
      </p:pic>
      <p:sp>
        <p:nvSpPr>
          <p:cNvPr id="7" name="Rectangle 6">
            <a:extLst>
              <a:ext uri="{FF2B5EF4-FFF2-40B4-BE49-F238E27FC236}">
                <a16:creationId xmlns:a16="http://schemas.microsoft.com/office/drawing/2014/main" id="{A88A6433-41F2-9E76-F4F6-0FE39D6E38D7}"/>
              </a:ext>
            </a:extLst>
          </p:cNvPr>
          <p:cNvSpPr/>
          <p:nvPr/>
        </p:nvSpPr>
        <p:spPr>
          <a:xfrm>
            <a:off x="6667131" y="252291"/>
            <a:ext cx="5338384"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علائم تب دنگی</a:t>
            </a:r>
          </a:p>
        </p:txBody>
      </p:sp>
      <p:sp>
        <p:nvSpPr>
          <p:cNvPr id="8" name="Rectangle 7">
            <a:extLst>
              <a:ext uri="{FF2B5EF4-FFF2-40B4-BE49-F238E27FC236}">
                <a16:creationId xmlns:a16="http://schemas.microsoft.com/office/drawing/2014/main" id="{C08E9E51-4917-D838-03FA-896695D9405F}"/>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19BEE2FE-A7E2-BD0E-0E99-9975540F6F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163" y="1124890"/>
            <a:ext cx="4926137" cy="5484433"/>
          </a:xfrm>
          <a:prstGeom prst="rect">
            <a:avLst/>
          </a:prstGeom>
        </p:spPr>
      </p:pic>
    </p:spTree>
    <p:extLst>
      <p:ext uri="{BB962C8B-B14F-4D97-AF65-F5344CB8AC3E}">
        <p14:creationId xmlns:p14="http://schemas.microsoft.com/office/powerpoint/2010/main" val="1698090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32955" y="279060"/>
            <a:ext cx="4672559"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عوامل خطر تب دنگی</a:t>
            </a:r>
          </a:p>
        </p:txBody>
      </p:sp>
      <p:sp>
        <p:nvSpPr>
          <p:cNvPr id="5" name="Rectangle 4"/>
          <p:cNvSpPr/>
          <p:nvPr/>
        </p:nvSpPr>
        <p:spPr>
          <a:xfrm>
            <a:off x="235943" y="1077489"/>
            <a:ext cx="11774695" cy="577081"/>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در شرایط زیر احتمال ابتلا به این بیماری افزایش پیدا می‌کند.</a:t>
            </a:r>
            <a:endParaRPr lang="en-US" dirty="0">
              <a:latin typeface="Vazir" panose="020B0603030804020204" pitchFamily="34" charset="-78"/>
              <a:cs typeface="Vazir" panose="020B0603030804020204" pitchFamily="34" charset="-78"/>
            </a:endParaRPr>
          </a:p>
        </p:txBody>
      </p:sp>
      <p:sp>
        <p:nvSpPr>
          <p:cNvPr id="2" name="Rectangle 1"/>
          <p:cNvSpPr/>
          <p:nvPr/>
        </p:nvSpPr>
        <p:spPr>
          <a:xfrm>
            <a:off x="470517" y="2116209"/>
            <a:ext cx="5166803" cy="3901068"/>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شما در مناطق گرمسیری زندگی می‌کنید یا به این نقاط سفر کردید. در جنوب شرقی آسیا، جزایر غربی اقیانوس آرام، آمریکای لاتین و آفریقا بیشترین شیوع این بیماری گزارش شده است.</a:t>
            </a:r>
          </a:p>
          <a:p>
            <a:pPr algn="justLow" rtl="1">
              <a:lnSpc>
                <a:spcPct val="200000"/>
              </a:lnSpc>
            </a:pPr>
            <a:r>
              <a:rPr lang="fa-IR" dirty="0">
                <a:latin typeface="Vazir" panose="020B0603030804020204" pitchFamily="34" charset="-78"/>
                <a:cs typeface="Vazir" panose="020B0603030804020204" pitchFamily="34" charset="-78"/>
              </a:rPr>
              <a:t>قبلا به این عفونت مبتلا شده‌اید. در این شرایط احتمال بروز علائم شدیدتر و نوع جدی تب دنگی افزایش پیدا می‌کند.</a:t>
            </a:r>
          </a:p>
        </p:txBody>
      </p:sp>
      <p:pic>
        <p:nvPicPr>
          <p:cNvPr id="3" name="Graphic 2">
            <a:extLst>
              <a:ext uri="{FF2B5EF4-FFF2-40B4-BE49-F238E27FC236}">
                <a16:creationId xmlns:a16="http://schemas.microsoft.com/office/drawing/2014/main" id="{FDA1A635-81E1-C843-F332-8E0900627D3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27918" y="155044"/>
            <a:ext cx="959202" cy="959202"/>
          </a:xfrm>
          <a:prstGeom prst="rect">
            <a:avLst/>
          </a:prstGeom>
        </p:spPr>
      </p:pic>
      <p:sp>
        <p:nvSpPr>
          <p:cNvPr id="8" name="Rectangle 7">
            <a:extLst>
              <a:ext uri="{FF2B5EF4-FFF2-40B4-BE49-F238E27FC236}">
                <a16:creationId xmlns:a16="http://schemas.microsoft.com/office/drawing/2014/main" id="{87960FC7-1E78-A387-621C-1FDA77E1B432}"/>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pic>
        <p:nvPicPr>
          <p:cNvPr id="14" name="Picture 13">
            <a:extLst>
              <a:ext uri="{FF2B5EF4-FFF2-40B4-BE49-F238E27FC236}">
                <a16:creationId xmlns:a16="http://schemas.microsoft.com/office/drawing/2014/main" id="{0BB2E16F-18FF-4C40-097B-1B849C199D68}"/>
              </a:ext>
            </a:extLst>
          </p:cNvPr>
          <p:cNvPicPr>
            <a:picLocks noChangeAspect="1"/>
          </p:cNvPicPr>
          <p:nvPr/>
        </p:nvPicPr>
        <p:blipFill rotWithShape="1">
          <a:blip r:embed="rId4">
            <a:clrChange>
              <a:clrFrom>
                <a:srgbClr val="FAFAFA"/>
              </a:clrFrom>
              <a:clrTo>
                <a:srgbClr val="FAFAFA">
                  <a:alpha val="0"/>
                </a:srgbClr>
              </a:clrTo>
            </a:clrChange>
            <a:extLst>
              <a:ext uri="{28A0092B-C50C-407E-A947-70E740481C1C}">
                <a14:useLocalDpi xmlns:a14="http://schemas.microsoft.com/office/drawing/2010/main" val="0"/>
              </a:ext>
            </a:extLst>
          </a:blip>
          <a:srcRect l="26667" t="17517" r="23833" b="20962"/>
          <a:stretch/>
        </p:blipFill>
        <p:spPr>
          <a:xfrm>
            <a:off x="6087120" y="2116209"/>
            <a:ext cx="5592015" cy="3909339"/>
          </a:xfrm>
          <a:prstGeom prst="rect">
            <a:avLst/>
          </a:prstGeom>
        </p:spPr>
      </p:pic>
    </p:spTree>
    <p:extLst>
      <p:ext uri="{BB962C8B-B14F-4D97-AF65-F5344CB8AC3E}">
        <p14:creationId xmlns:p14="http://schemas.microsoft.com/office/powerpoint/2010/main" val="2731586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288567" y="279190"/>
            <a:ext cx="4716947"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راه های انتقال تب دنگی</a:t>
            </a:r>
          </a:p>
        </p:txBody>
      </p:sp>
      <p:sp>
        <p:nvSpPr>
          <p:cNvPr id="5" name="Rectangle 4"/>
          <p:cNvSpPr/>
          <p:nvPr/>
        </p:nvSpPr>
        <p:spPr>
          <a:xfrm>
            <a:off x="408373" y="4339736"/>
            <a:ext cx="11597141" cy="2239074"/>
          </a:xfrm>
          <a:prstGeom prst="rect">
            <a:avLst/>
          </a:prstGeom>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نیش پشه‌های آلوده به ویروس: پشه‌های ناقل اصلی این ویروس شامل گونه‌های </a:t>
            </a:r>
            <a:r>
              <a:rPr lang="en-US" dirty="0">
                <a:latin typeface="Vazir" panose="020B0603030804020204" pitchFamily="34" charset="-78"/>
                <a:cs typeface="Vazir" panose="020B0603030804020204" pitchFamily="34" charset="-78"/>
              </a:rPr>
              <a:t>Aedes aegypti </a:t>
            </a:r>
            <a:r>
              <a:rPr lang="fa-IR" dirty="0">
                <a:latin typeface="Vazir" panose="020B0603030804020204" pitchFamily="34" charset="-78"/>
                <a:cs typeface="Vazir" panose="020B0603030804020204" pitchFamily="34" charset="-78"/>
              </a:rPr>
              <a:t>  و </a:t>
            </a:r>
            <a:r>
              <a:rPr lang="en-US" dirty="0">
                <a:latin typeface="Vazir" panose="020B0603030804020204" pitchFamily="34" charset="-78"/>
                <a:cs typeface="Vazir" panose="020B0603030804020204" pitchFamily="34" charset="-78"/>
              </a:rPr>
              <a:t>Aedes albopictus </a:t>
            </a:r>
            <a:r>
              <a:rPr lang="fa-IR" dirty="0">
                <a:latin typeface="Vazir" panose="020B0603030804020204" pitchFamily="34" charset="-78"/>
                <a:cs typeface="Vazir" panose="020B0603030804020204" pitchFamily="34" charset="-78"/>
              </a:rPr>
              <a:t> هستند. وقتی یک پشه آلوده به ویروس دنگی فرد را نیش می‌زند، ویروس وارد جریان خون فرد شده و می‌تواند منجر به ابتلا به تب شود. پشه‌های </a:t>
            </a:r>
            <a:r>
              <a:rPr lang="en-US" dirty="0">
                <a:latin typeface="Vazir" panose="020B0603030804020204" pitchFamily="34" charset="-78"/>
                <a:cs typeface="Vazir" panose="020B0603030804020204" pitchFamily="34" charset="-78"/>
              </a:rPr>
              <a:t>Aedes </a:t>
            </a:r>
            <a:r>
              <a:rPr lang="fa-IR" dirty="0">
                <a:latin typeface="Vazir" panose="020B0603030804020204" pitchFamily="34" charset="-78"/>
                <a:cs typeface="Vazir" panose="020B0603030804020204" pitchFamily="34" charset="-78"/>
              </a:rPr>
              <a:t>  با نیش زدن یک فرد مبتلا به دنگی، ویروس را می‌گیرند و سپس با نیش زدن افراد دیگر، به آنها منتقل می‌کنند.</a:t>
            </a:r>
            <a:endParaRPr lang="en-US" dirty="0">
              <a:latin typeface="Vazir" panose="020B0603030804020204" pitchFamily="34" charset="-78"/>
              <a:cs typeface="Vazir" panose="020B0603030804020204" pitchFamily="34" charset="-78"/>
            </a:endParaRPr>
          </a:p>
        </p:txBody>
      </p:sp>
      <p:pic>
        <p:nvPicPr>
          <p:cNvPr id="2" name="Graphic 1">
            <a:extLst>
              <a:ext uri="{FF2B5EF4-FFF2-40B4-BE49-F238E27FC236}">
                <a16:creationId xmlns:a16="http://schemas.microsoft.com/office/drawing/2014/main" id="{FB0AC1AA-E054-129E-CE44-040F4E7BA6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27918" y="155044"/>
            <a:ext cx="959202" cy="959202"/>
          </a:xfrm>
          <a:prstGeom prst="rect">
            <a:avLst/>
          </a:prstGeom>
        </p:spPr>
      </p:pic>
      <p:sp>
        <p:nvSpPr>
          <p:cNvPr id="3" name="Rectangle 2">
            <a:extLst>
              <a:ext uri="{FF2B5EF4-FFF2-40B4-BE49-F238E27FC236}">
                <a16:creationId xmlns:a16="http://schemas.microsoft.com/office/drawing/2014/main" id="{7E82E3E0-0F4F-73CE-11E1-8A68A783A497}"/>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73478987-9979-D859-4F41-1D2CD5F8764A}"/>
              </a:ext>
            </a:extLst>
          </p:cNvPr>
          <p:cNvSpPr/>
          <p:nvPr/>
        </p:nvSpPr>
        <p:spPr>
          <a:xfrm>
            <a:off x="-4960" y="1846005"/>
            <a:ext cx="12196960" cy="1965373"/>
          </a:xfrm>
          <a:prstGeom prst="rect">
            <a:avLst/>
          </a:prstGeom>
          <a:solidFill>
            <a:srgbClr val="43EB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AF91A0BF-4CDE-8893-B37F-74302685B4D0}"/>
              </a:ext>
            </a:extLst>
          </p:cNvPr>
          <p:cNvPicPr>
            <a:picLocks noChangeAspect="1"/>
          </p:cNvPicPr>
          <p:nvPr/>
        </p:nvPicPr>
        <p:blipFill>
          <a:blip r:embed="rId4"/>
          <a:stretch>
            <a:fillRect/>
          </a:stretch>
        </p:blipFill>
        <p:spPr>
          <a:xfrm>
            <a:off x="665031" y="1337602"/>
            <a:ext cx="3195769" cy="1794499"/>
          </a:xfrm>
          <a:prstGeom prst="roundRect">
            <a:avLst>
              <a:gd name="adj" fmla="val 5627"/>
            </a:avLst>
          </a:prstGeom>
          <a:ln w="76200">
            <a:solidFill>
              <a:schemeClr val="bg1"/>
            </a:solidFill>
          </a:ln>
        </p:spPr>
      </p:pic>
      <p:pic>
        <p:nvPicPr>
          <p:cNvPr id="9" name="Picture 8">
            <a:extLst>
              <a:ext uri="{FF2B5EF4-FFF2-40B4-BE49-F238E27FC236}">
                <a16:creationId xmlns:a16="http://schemas.microsoft.com/office/drawing/2014/main" id="{772A3B2A-4EF9-E552-E937-4CB47E192C1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02514" y="2501234"/>
            <a:ext cx="3010009" cy="1818547"/>
          </a:xfrm>
          <a:prstGeom prst="roundRect">
            <a:avLst>
              <a:gd name="adj" fmla="val 5627"/>
            </a:avLst>
          </a:prstGeom>
          <a:ln w="76200">
            <a:solidFill>
              <a:schemeClr val="bg1"/>
            </a:solidFill>
          </a:ln>
        </p:spPr>
      </p:pic>
      <p:pic>
        <p:nvPicPr>
          <p:cNvPr id="10" name="Picture 9">
            <a:extLst>
              <a:ext uri="{FF2B5EF4-FFF2-40B4-BE49-F238E27FC236}">
                <a16:creationId xmlns:a16="http://schemas.microsoft.com/office/drawing/2014/main" id="{8770AB50-6026-B2FE-A3BD-3D865997912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44217" y="1266362"/>
            <a:ext cx="2561297" cy="1716069"/>
          </a:xfrm>
          <a:prstGeom prst="roundRect">
            <a:avLst>
              <a:gd name="adj" fmla="val 5627"/>
            </a:avLst>
          </a:prstGeom>
          <a:ln w="76200">
            <a:solidFill>
              <a:schemeClr val="bg1"/>
            </a:solidFill>
          </a:ln>
        </p:spPr>
      </p:pic>
      <p:pic>
        <p:nvPicPr>
          <p:cNvPr id="11" name="Picture 10">
            <a:extLst>
              <a:ext uri="{FF2B5EF4-FFF2-40B4-BE49-F238E27FC236}">
                <a16:creationId xmlns:a16="http://schemas.microsoft.com/office/drawing/2014/main" id="{E7074987-DD76-B1C8-6C92-A692AC4C662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54659" y="3293314"/>
            <a:ext cx="1783487" cy="1076037"/>
          </a:xfrm>
          <a:prstGeom prst="roundRect">
            <a:avLst>
              <a:gd name="adj" fmla="val 5627"/>
            </a:avLst>
          </a:prstGeom>
          <a:ln w="76200">
            <a:solidFill>
              <a:schemeClr val="bg1"/>
            </a:solidFill>
          </a:ln>
        </p:spPr>
      </p:pic>
    </p:spTree>
    <p:extLst>
      <p:ext uri="{BB962C8B-B14F-4D97-AF65-F5344CB8AC3E}">
        <p14:creationId xmlns:p14="http://schemas.microsoft.com/office/powerpoint/2010/main" val="3825226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91417" y="261437"/>
            <a:ext cx="5214097"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راه های انتقال تب دنگی</a:t>
            </a:r>
          </a:p>
        </p:txBody>
      </p:sp>
      <p:sp>
        <p:nvSpPr>
          <p:cNvPr id="5" name="Rectangle 4"/>
          <p:cNvSpPr/>
          <p:nvPr/>
        </p:nvSpPr>
        <p:spPr>
          <a:xfrm>
            <a:off x="7856871" y="1664070"/>
            <a:ext cx="4148643" cy="3901068"/>
          </a:xfrm>
          <a:prstGeom prst="rect">
            <a:avLst/>
          </a:prstGeom>
        </p:spPr>
        <p:txBody>
          <a:bodyPr wrap="square">
            <a:spAutoFit/>
          </a:bodyPr>
          <a:lstStyle/>
          <a:p>
            <a:pPr algn="justLow" rtl="1">
              <a:lnSpc>
                <a:spcPct val="200000"/>
              </a:lnSpc>
            </a:pPr>
            <a:r>
              <a:rPr lang="fa-IR" b="1" dirty="0">
                <a:solidFill>
                  <a:srgbClr val="91DD02"/>
                </a:solidFill>
                <a:latin typeface="Vazir" panose="020B0603030804020204" pitchFamily="34" charset="-78"/>
                <a:cs typeface="Vazir" panose="020B0603030804020204" pitchFamily="34" charset="-78"/>
              </a:rPr>
              <a:t>انتقال از مادر به نوزاد: </a:t>
            </a:r>
            <a:r>
              <a:rPr lang="fa-IR" dirty="0">
                <a:latin typeface="Vazir" panose="020B0603030804020204" pitchFamily="34" charset="-78"/>
                <a:cs typeface="Vazir" panose="020B0603030804020204" pitchFamily="34" charset="-78"/>
              </a:rPr>
              <a:t>در برخی موارد نادر، ویروس دنگی ممکن است از مادر باردار به جنین و هنگام زایمان به نوزاد منتقل شود.</a:t>
            </a:r>
          </a:p>
          <a:p>
            <a:pPr algn="justLow" rtl="1">
              <a:lnSpc>
                <a:spcPct val="200000"/>
              </a:lnSpc>
            </a:pPr>
            <a:r>
              <a:rPr lang="fa-IR" b="1" dirty="0">
                <a:solidFill>
                  <a:srgbClr val="91DD02"/>
                </a:solidFill>
                <a:latin typeface="Vazir" panose="020B0603030804020204" pitchFamily="34" charset="-78"/>
                <a:cs typeface="Vazir" panose="020B0603030804020204" pitchFamily="34" charset="-78"/>
              </a:rPr>
              <a:t>انتقال از فرآورده‌های خونی: </a:t>
            </a:r>
            <a:r>
              <a:rPr lang="fa-IR" dirty="0">
                <a:latin typeface="Vazir" panose="020B0603030804020204" pitchFamily="34" charset="-78"/>
                <a:cs typeface="Vazir" panose="020B0603030804020204" pitchFamily="34" charset="-78"/>
              </a:rPr>
              <a:t>در موارد بسیار نادر، انتقال ویروس دنگی از طریق انتقال خون آلوده یا پیوند اعضا نیز گزارش شده است.</a:t>
            </a:r>
            <a:endParaRPr lang="en-US" dirty="0">
              <a:latin typeface="Vazir" panose="020B0603030804020204" pitchFamily="34" charset="-78"/>
              <a:cs typeface="Vazir" panose="020B0603030804020204" pitchFamily="34" charset="-78"/>
            </a:endParaRPr>
          </a:p>
        </p:txBody>
      </p:sp>
      <p:pic>
        <p:nvPicPr>
          <p:cNvPr id="3" name="Graphic 2">
            <a:extLst>
              <a:ext uri="{FF2B5EF4-FFF2-40B4-BE49-F238E27FC236}">
                <a16:creationId xmlns:a16="http://schemas.microsoft.com/office/drawing/2014/main" id="{32B52977-4182-389F-35F9-32D6FEFD21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27918" y="155044"/>
            <a:ext cx="959202" cy="959202"/>
          </a:xfrm>
          <a:prstGeom prst="rect">
            <a:avLst/>
          </a:prstGeom>
        </p:spPr>
      </p:pic>
      <p:sp>
        <p:nvSpPr>
          <p:cNvPr id="6" name="Rectangle 5">
            <a:extLst>
              <a:ext uri="{FF2B5EF4-FFF2-40B4-BE49-F238E27FC236}">
                <a16:creationId xmlns:a16="http://schemas.microsoft.com/office/drawing/2014/main" id="{5B70B609-E837-3E2E-4D96-FE3509A0E70C}"/>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grpSp>
        <p:nvGrpSpPr>
          <p:cNvPr id="12" name="Group 11">
            <a:extLst>
              <a:ext uri="{FF2B5EF4-FFF2-40B4-BE49-F238E27FC236}">
                <a16:creationId xmlns:a16="http://schemas.microsoft.com/office/drawing/2014/main" id="{AF5A238C-16E3-54CF-EB7F-D039E8D65548}"/>
              </a:ext>
            </a:extLst>
          </p:cNvPr>
          <p:cNvGrpSpPr/>
          <p:nvPr/>
        </p:nvGrpSpPr>
        <p:grpSpPr>
          <a:xfrm>
            <a:off x="186486" y="1549400"/>
            <a:ext cx="7103314" cy="4629150"/>
            <a:chOff x="186486" y="1549400"/>
            <a:chExt cx="7103314" cy="4629150"/>
          </a:xfrm>
        </p:grpSpPr>
        <p:pic>
          <p:nvPicPr>
            <p:cNvPr id="10" name="Picture 9">
              <a:extLst>
                <a:ext uri="{FF2B5EF4-FFF2-40B4-BE49-F238E27FC236}">
                  <a16:creationId xmlns:a16="http://schemas.microsoft.com/office/drawing/2014/main" id="{EE2EE1FC-9A0D-1071-A2E0-574436279A9C}"/>
                </a:ext>
              </a:extLst>
            </p:cNvPr>
            <p:cNvPicPr>
              <a:picLocks noChangeAspect="1"/>
            </p:cNvPicPr>
            <p:nvPr/>
          </p:nvPicPr>
          <p:blipFill rotWithShape="1">
            <a:blip r:embed="rId4">
              <a:extLst>
                <a:ext uri="{28A0092B-C50C-407E-A947-70E740481C1C}">
                  <a14:useLocalDpi xmlns:a14="http://schemas.microsoft.com/office/drawing/2010/main" val="0"/>
                </a:ext>
              </a:extLst>
            </a:blip>
            <a:srcRect l="19957"/>
            <a:stretch/>
          </p:blipFill>
          <p:spPr>
            <a:xfrm>
              <a:off x="186486" y="1549400"/>
              <a:ext cx="7080210" cy="4629150"/>
            </a:xfrm>
            <a:prstGeom prst="rect">
              <a:avLst/>
            </a:prstGeom>
          </p:spPr>
        </p:pic>
        <p:sp>
          <p:nvSpPr>
            <p:cNvPr id="11" name="Rectangle 10">
              <a:extLst>
                <a:ext uri="{FF2B5EF4-FFF2-40B4-BE49-F238E27FC236}">
                  <a16:creationId xmlns:a16="http://schemas.microsoft.com/office/drawing/2014/main" id="{B03F7281-C6AF-4249-81A1-B7AB31E97827}"/>
                </a:ext>
              </a:extLst>
            </p:cNvPr>
            <p:cNvSpPr/>
            <p:nvPr/>
          </p:nvSpPr>
          <p:spPr>
            <a:xfrm>
              <a:off x="4927600" y="1664070"/>
              <a:ext cx="2362200" cy="11299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71315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9A1A7832-3212-5160-5C45-D3E2C12278F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480" b="7480"/>
          <a:stretch>
            <a:fillRect/>
          </a:stretch>
        </p:blipFill>
        <p:spPr/>
      </p:pic>
      <p:grpSp>
        <p:nvGrpSpPr>
          <p:cNvPr id="22" name="Group 21">
            <a:extLst>
              <a:ext uri="{FF2B5EF4-FFF2-40B4-BE49-F238E27FC236}">
                <a16:creationId xmlns:a16="http://schemas.microsoft.com/office/drawing/2014/main" id="{38CA88CD-AB9F-6291-B630-E70B11A7CAB5}"/>
              </a:ext>
            </a:extLst>
          </p:cNvPr>
          <p:cNvGrpSpPr/>
          <p:nvPr/>
        </p:nvGrpSpPr>
        <p:grpSpPr>
          <a:xfrm>
            <a:off x="6006792" y="2047146"/>
            <a:ext cx="5506542" cy="4133076"/>
            <a:chOff x="5197781" y="1375663"/>
            <a:chExt cx="5600143" cy="4203331"/>
          </a:xfrm>
        </p:grpSpPr>
        <p:sp>
          <p:nvSpPr>
            <p:cNvPr id="23" name="Rounded Rectangle 9">
              <a:extLst>
                <a:ext uri="{FF2B5EF4-FFF2-40B4-BE49-F238E27FC236}">
                  <a16:creationId xmlns:a16="http://schemas.microsoft.com/office/drawing/2014/main" id="{5152C572-7026-8326-BE08-E208AA3A511A}"/>
                </a:ext>
              </a:extLst>
            </p:cNvPr>
            <p:cNvSpPr/>
            <p:nvPr/>
          </p:nvSpPr>
          <p:spPr>
            <a:xfrm>
              <a:off x="5197781" y="1375663"/>
              <a:ext cx="5031972" cy="665825"/>
            </a:xfrm>
            <a:prstGeom prst="roundRect">
              <a:avLst/>
            </a:prstGeom>
            <a:solidFill>
              <a:srgbClr val="43EB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9">
              <a:extLst>
                <a:ext uri="{FF2B5EF4-FFF2-40B4-BE49-F238E27FC236}">
                  <a16:creationId xmlns:a16="http://schemas.microsoft.com/office/drawing/2014/main" id="{E5FA2369-FE67-2765-59E3-731846BA1BB6}"/>
                </a:ext>
              </a:extLst>
            </p:cNvPr>
            <p:cNvSpPr/>
            <p:nvPr/>
          </p:nvSpPr>
          <p:spPr>
            <a:xfrm>
              <a:off x="5765952" y="2554832"/>
              <a:ext cx="5031972" cy="665825"/>
            </a:xfrm>
            <a:prstGeom prst="roundRect">
              <a:avLst/>
            </a:prstGeom>
            <a:solidFill>
              <a:srgbClr val="43EB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9">
              <a:extLst>
                <a:ext uri="{FF2B5EF4-FFF2-40B4-BE49-F238E27FC236}">
                  <a16:creationId xmlns:a16="http://schemas.microsoft.com/office/drawing/2014/main" id="{DF7BD545-A2ED-8AC8-151E-BE5975B23A28}"/>
                </a:ext>
              </a:extLst>
            </p:cNvPr>
            <p:cNvSpPr/>
            <p:nvPr/>
          </p:nvSpPr>
          <p:spPr>
            <a:xfrm>
              <a:off x="5757074" y="3734001"/>
              <a:ext cx="5031972" cy="665825"/>
            </a:xfrm>
            <a:prstGeom prst="roundRect">
              <a:avLst/>
            </a:prstGeom>
            <a:solidFill>
              <a:srgbClr val="43EB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9">
              <a:extLst>
                <a:ext uri="{FF2B5EF4-FFF2-40B4-BE49-F238E27FC236}">
                  <a16:creationId xmlns:a16="http://schemas.microsoft.com/office/drawing/2014/main" id="{C5A79CF5-55CF-8089-36BD-76A7E8D12E29}"/>
                </a:ext>
              </a:extLst>
            </p:cNvPr>
            <p:cNvSpPr/>
            <p:nvPr/>
          </p:nvSpPr>
          <p:spPr>
            <a:xfrm>
              <a:off x="5197781" y="4913169"/>
              <a:ext cx="5031972" cy="665825"/>
            </a:xfrm>
            <a:prstGeom prst="roundRect">
              <a:avLst/>
            </a:prstGeom>
            <a:solidFill>
              <a:srgbClr val="43EB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50136204-295B-C643-F4D6-7BC50FAF6C0C}"/>
                </a:ext>
              </a:extLst>
            </p:cNvPr>
            <p:cNvSpPr/>
            <p:nvPr/>
          </p:nvSpPr>
          <p:spPr>
            <a:xfrm>
              <a:off x="5234478" y="1503095"/>
              <a:ext cx="4995275" cy="406911"/>
            </a:xfrm>
            <a:prstGeom prst="rect">
              <a:avLst/>
            </a:prstGeom>
            <a:ln>
              <a:noFill/>
            </a:ln>
          </p:spPr>
          <p:txBody>
            <a:bodyPr wrap="square">
              <a:spAutoFit/>
            </a:bodyPr>
            <a:lstStyle/>
            <a:p>
              <a:pPr algn="ctr" rtl="1"/>
              <a:r>
                <a:rPr lang="fa-IR" sz="2000" b="1" dirty="0">
                  <a:latin typeface="Shabnam" panose="020B0603030804020204" pitchFamily="34" charset="-78"/>
                  <a:cs typeface="Shabnam" panose="020B0603030804020204" pitchFamily="34" charset="-78"/>
                </a:rPr>
                <a:t>موضوع: پاورپوینت تب دنگـــــــــــــی</a:t>
              </a:r>
              <a:endParaRPr lang="en-US" sz="2000" b="1" dirty="0">
                <a:latin typeface="Shabnam" panose="020B0603030804020204" pitchFamily="34" charset="-78"/>
                <a:cs typeface="Shabnam" panose="020B0603030804020204" pitchFamily="34" charset="-78"/>
              </a:endParaRPr>
            </a:p>
          </p:txBody>
        </p:sp>
        <p:sp>
          <p:nvSpPr>
            <p:cNvPr id="28" name="Rectangle 27">
              <a:extLst>
                <a:ext uri="{FF2B5EF4-FFF2-40B4-BE49-F238E27FC236}">
                  <a16:creationId xmlns:a16="http://schemas.microsoft.com/office/drawing/2014/main" id="{8573ABB4-46C8-72FB-7128-75A6FB710FDF}"/>
                </a:ext>
              </a:extLst>
            </p:cNvPr>
            <p:cNvSpPr/>
            <p:nvPr/>
          </p:nvSpPr>
          <p:spPr>
            <a:xfrm>
              <a:off x="5802649" y="2693690"/>
              <a:ext cx="4995275" cy="400110"/>
            </a:xfrm>
            <a:prstGeom prst="rect">
              <a:avLst/>
            </a:prstGeom>
            <a:ln>
              <a:noFill/>
            </a:ln>
          </p:spPr>
          <p:txBody>
            <a:bodyPr wrap="square">
              <a:spAutoFit/>
            </a:bodyPr>
            <a:lstStyle/>
            <a:p>
              <a:pPr algn="ctr" rtl="1"/>
              <a:r>
                <a:rPr lang="fa-IR" sz="2000" b="1" dirty="0">
                  <a:latin typeface="Shabnam" panose="020B0603030804020204" pitchFamily="34" charset="-78"/>
                  <a:cs typeface="Shabnam" panose="020B0603030804020204" pitchFamily="34" charset="-78"/>
                </a:rPr>
                <a:t>نام پژوهشگر: محمد جواد عزیزپناه</a:t>
              </a:r>
              <a:endParaRPr lang="en-US" sz="2000" b="1" dirty="0">
                <a:latin typeface="Shabnam" panose="020B0603030804020204" pitchFamily="34" charset="-78"/>
                <a:cs typeface="Shabnam" panose="020B0603030804020204" pitchFamily="34" charset="-78"/>
              </a:endParaRPr>
            </a:p>
          </p:txBody>
        </p:sp>
        <p:sp>
          <p:nvSpPr>
            <p:cNvPr id="29" name="Rectangle 28">
              <a:extLst>
                <a:ext uri="{FF2B5EF4-FFF2-40B4-BE49-F238E27FC236}">
                  <a16:creationId xmlns:a16="http://schemas.microsoft.com/office/drawing/2014/main" id="{98BA75AD-6A23-A021-1D64-8D1C2BD0C66A}"/>
                </a:ext>
              </a:extLst>
            </p:cNvPr>
            <p:cNvSpPr/>
            <p:nvPr/>
          </p:nvSpPr>
          <p:spPr>
            <a:xfrm>
              <a:off x="5765952" y="3867000"/>
              <a:ext cx="5023094" cy="400110"/>
            </a:xfrm>
            <a:prstGeom prst="rect">
              <a:avLst/>
            </a:prstGeom>
            <a:ln>
              <a:noFill/>
            </a:ln>
          </p:spPr>
          <p:txBody>
            <a:bodyPr wrap="square">
              <a:spAutoFit/>
            </a:bodyPr>
            <a:lstStyle/>
            <a:p>
              <a:pPr algn="ctr" rtl="1"/>
              <a:r>
                <a:rPr lang="fa-IR" sz="2000" b="1" dirty="0">
                  <a:latin typeface="Shabnam" panose="020B0603030804020204" pitchFamily="34" charset="-78"/>
                  <a:cs typeface="Shabnam" panose="020B0603030804020204" pitchFamily="34" charset="-78"/>
                </a:rPr>
                <a:t>استاد راهنما: علیرضا عزیزی</a:t>
              </a:r>
              <a:endParaRPr lang="en-US" sz="2000" b="1" dirty="0">
                <a:latin typeface="Shabnam" panose="020B0603030804020204" pitchFamily="34" charset="-78"/>
                <a:cs typeface="Shabnam" panose="020B0603030804020204" pitchFamily="34" charset="-78"/>
              </a:endParaRPr>
            </a:p>
          </p:txBody>
        </p:sp>
        <p:sp>
          <p:nvSpPr>
            <p:cNvPr id="30" name="Rectangle 29">
              <a:extLst>
                <a:ext uri="{FF2B5EF4-FFF2-40B4-BE49-F238E27FC236}">
                  <a16:creationId xmlns:a16="http://schemas.microsoft.com/office/drawing/2014/main" id="{B96C122A-B5D1-F14E-9B41-05ABB56E1F84}"/>
                </a:ext>
              </a:extLst>
            </p:cNvPr>
            <p:cNvSpPr/>
            <p:nvPr/>
          </p:nvSpPr>
          <p:spPr>
            <a:xfrm>
              <a:off x="5197781" y="5057595"/>
              <a:ext cx="5031973" cy="406911"/>
            </a:xfrm>
            <a:prstGeom prst="rect">
              <a:avLst/>
            </a:prstGeom>
            <a:ln>
              <a:noFill/>
            </a:ln>
          </p:spPr>
          <p:txBody>
            <a:bodyPr wrap="square">
              <a:spAutoFit/>
            </a:bodyPr>
            <a:lstStyle/>
            <a:p>
              <a:pPr algn="ctr" rtl="1"/>
              <a:r>
                <a:rPr lang="fa-IR" sz="2000" b="1" dirty="0">
                  <a:latin typeface="Shabnam" panose="020B0603030804020204" pitchFamily="34" charset="-78"/>
                  <a:cs typeface="Shabnam" panose="020B0603030804020204" pitchFamily="34" charset="-78"/>
                </a:rPr>
                <a:t>تاریخ ارائه: .............</a:t>
              </a:r>
              <a:endParaRPr lang="en-US" sz="2000" b="1" dirty="0">
                <a:latin typeface="Shabnam" panose="020B0603030804020204" pitchFamily="34" charset="-78"/>
                <a:cs typeface="Shabnam" panose="020B0603030804020204" pitchFamily="34" charset="-78"/>
              </a:endParaRPr>
            </a:p>
          </p:txBody>
        </p:sp>
      </p:grpSp>
      <p:pic>
        <p:nvPicPr>
          <p:cNvPr id="31" name="Graphic 30">
            <a:extLst>
              <a:ext uri="{FF2B5EF4-FFF2-40B4-BE49-F238E27FC236}">
                <a16:creationId xmlns:a16="http://schemas.microsoft.com/office/drawing/2014/main" id="{47F63856-D6BE-A37F-E3EF-BCC60CC185F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95058" y="248005"/>
            <a:ext cx="1607419" cy="1607419"/>
          </a:xfrm>
          <a:prstGeom prst="rect">
            <a:avLst/>
          </a:prstGeom>
        </p:spPr>
      </p:pic>
    </p:spTree>
    <p:extLst>
      <p:ext uri="{BB962C8B-B14F-4D97-AF65-F5344CB8AC3E}">
        <p14:creationId xmlns:p14="http://schemas.microsoft.com/office/powerpoint/2010/main" val="1154128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513685" y="279193"/>
            <a:ext cx="3447441"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تشخیص تب دنگی</a:t>
            </a:r>
          </a:p>
        </p:txBody>
      </p:sp>
      <p:sp>
        <p:nvSpPr>
          <p:cNvPr id="5" name="Rectangle 4"/>
          <p:cNvSpPr/>
          <p:nvPr/>
        </p:nvSpPr>
        <p:spPr>
          <a:xfrm>
            <a:off x="364038" y="1649149"/>
            <a:ext cx="5282214" cy="3347070"/>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آزمایش خون</a:t>
            </a:r>
          </a:p>
          <a:p>
            <a:pPr algn="justLow" rtl="1">
              <a:lnSpc>
                <a:spcPct val="200000"/>
              </a:lnSpc>
            </a:pPr>
            <a:r>
              <a:rPr lang="fa-IR" dirty="0">
                <a:latin typeface="Vazir" panose="020B0603030804020204" pitchFamily="34" charset="-78"/>
                <a:cs typeface="Vazir" panose="020B0603030804020204" pitchFamily="34" charset="-78"/>
              </a:rPr>
              <a:t>انجام آزمایش خون می‌تواند به تأیید تشخیص تب دنگی کمک کند. در طول بیماری، در آزمایش خون شما می‌تواند نشانگرهایی مانند افزایش تعداد سفیدی‌های خون، کاهش تعداد پلاکت‌ها، و افزایش سطح آنتی‌بادی‌ها مشاهده شود.</a:t>
            </a:r>
          </a:p>
        </p:txBody>
      </p:sp>
      <p:pic>
        <p:nvPicPr>
          <p:cNvPr id="3" name="Graphic 2">
            <a:extLst>
              <a:ext uri="{FF2B5EF4-FFF2-40B4-BE49-F238E27FC236}">
                <a16:creationId xmlns:a16="http://schemas.microsoft.com/office/drawing/2014/main" id="{5337EFF5-7E45-8AA9-014A-6E766D96FC0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27918" y="155044"/>
            <a:ext cx="959202" cy="959202"/>
          </a:xfrm>
          <a:prstGeom prst="rect">
            <a:avLst/>
          </a:prstGeom>
        </p:spPr>
      </p:pic>
      <p:sp>
        <p:nvSpPr>
          <p:cNvPr id="6" name="Rectangle 5">
            <a:extLst>
              <a:ext uri="{FF2B5EF4-FFF2-40B4-BE49-F238E27FC236}">
                <a16:creationId xmlns:a16="http://schemas.microsoft.com/office/drawing/2014/main" id="{C45689B6-4E7E-8D07-BC4D-7080DCA7240A}"/>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pic>
        <p:nvPicPr>
          <p:cNvPr id="10" name="Picture 9">
            <a:extLst>
              <a:ext uri="{FF2B5EF4-FFF2-40B4-BE49-F238E27FC236}">
                <a16:creationId xmlns:a16="http://schemas.microsoft.com/office/drawing/2014/main" id="{97E69A40-CB07-FD6A-4328-20979464300B}"/>
              </a:ext>
            </a:extLst>
          </p:cNvPr>
          <p:cNvPicPr>
            <a:picLocks noChangeAspect="1"/>
          </p:cNvPicPr>
          <p:nvPr/>
        </p:nvPicPr>
        <p:blipFill rotWithShape="1">
          <a:blip r:embed="rId4">
            <a:extLst>
              <a:ext uri="{28A0092B-C50C-407E-A947-70E740481C1C}">
                <a14:useLocalDpi xmlns:a14="http://schemas.microsoft.com/office/drawing/2010/main" val="0"/>
              </a:ext>
            </a:extLst>
          </a:blip>
          <a:srcRect b="11927"/>
          <a:stretch/>
        </p:blipFill>
        <p:spPr>
          <a:xfrm>
            <a:off x="7459958" y="826999"/>
            <a:ext cx="4501167" cy="5942101"/>
          </a:xfrm>
          <a:prstGeom prst="rect">
            <a:avLst/>
          </a:prstGeom>
        </p:spPr>
      </p:pic>
    </p:spTree>
    <p:extLst>
      <p:ext uri="{BB962C8B-B14F-4D97-AF65-F5344CB8AC3E}">
        <p14:creationId xmlns:p14="http://schemas.microsoft.com/office/powerpoint/2010/main" val="1772555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558073" y="270314"/>
            <a:ext cx="3447441"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تشخیص تب دنگی</a:t>
            </a:r>
          </a:p>
        </p:txBody>
      </p:sp>
      <p:sp>
        <p:nvSpPr>
          <p:cNvPr id="5" name="Rectangle 4"/>
          <p:cNvSpPr/>
          <p:nvPr/>
        </p:nvSpPr>
        <p:spPr>
          <a:xfrm>
            <a:off x="6889072" y="1679862"/>
            <a:ext cx="5116442" cy="3347070"/>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آزمایشگاه </a:t>
            </a:r>
            <a:r>
              <a:rPr lang="en-US" dirty="0">
                <a:latin typeface="Vazir" panose="020B0603030804020204" pitchFamily="34" charset="-78"/>
                <a:cs typeface="Vazir" panose="020B0603030804020204" pitchFamily="34" charset="-78"/>
              </a:rPr>
              <a:t>PCR </a:t>
            </a:r>
            <a:r>
              <a:rPr lang="fa-IR" dirty="0">
                <a:latin typeface="Vazir" panose="020B0603030804020204" pitchFamily="34" charset="-78"/>
                <a:cs typeface="Vazir" panose="020B0603030804020204" pitchFamily="34" charset="-78"/>
              </a:rPr>
              <a:t> و سرولوژی</a:t>
            </a:r>
          </a:p>
          <a:p>
            <a:pPr algn="justLow" rtl="1">
              <a:lnSpc>
                <a:spcPct val="200000"/>
              </a:lnSpc>
            </a:pPr>
            <a:r>
              <a:rPr lang="fa-IR" dirty="0">
                <a:latin typeface="Vazir" panose="020B0603030804020204" pitchFamily="34" charset="-78"/>
                <a:cs typeface="Vazir" panose="020B0603030804020204" pitchFamily="34" charset="-78"/>
              </a:rPr>
              <a:t>آزمایش  </a:t>
            </a:r>
            <a:r>
              <a:rPr lang="en-US" dirty="0">
                <a:latin typeface="Vazir" panose="020B0603030804020204" pitchFamily="34" charset="-78"/>
                <a:cs typeface="Vazir" panose="020B0603030804020204" pitchFamily="34" charset="-78"/>
              </a:rPr>
              <a:t>PCR </a:t>
            </a:r>
            <a:r>
              <a:rPr lang="fa-IR" dirty="0">
                <a:latin typeface="Vazir" panose="020B0603030804020204" pitchFamily="34" charset="-78"/>
                <a:cs typeface="Vazir" panose="020B0603030804020204" pitchFamily="34" charset="-78"/>
              </a:rPr>
              <a:t> می‌تواند وجود ویروس دنگی در خون شما را تشخیص دهد. همچنین، آزمایش سرولوژی (اندازه‌گیری آنتی‌بادی‌ها) می‌تواند نشان دهنده وجود آنتی‌بادی‌های مخصوص ویروس دنگی در بدن شما باشد.</a:t>
            </a:r>
          </a:p>
        </p:txBody>
      </p:sp>
      <p:pic>
        <p:nvPicPr>
          <p:cNvPr id="3" name="Graphic 2">
            <a:extLst>
              <a:ext uri="{FF2B5EF4-FFF2-40B4-BE49-F238E27FC236}">
                <a16:creationId xmlns:a16="http://schemas.microsoft.com/office/drawing/2014/main" id="{6C70465C-68F9-CA37-FB78-1A1BBA829B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27918" y="155044"/>
            <a:ext cx="959202" cy="959202"/>
          </a:xfrm>
          <a:prstGeom prst="rect">
            <a:avLst/>
          </a:prstGeom>
        </p:spPr>
      </p:pic>
      <p:sp>
        <p:nvSpPr>
          <p:cNvPr id="6" name="Rectangle 5">
            <a:extLst>
              <a:ext uri="{FF2B5EF4-FFF2-40B4-BE49-F238E27FC236}">
                <a16:creationId xmlns:a16="http://schemas.microsoft.com/office/drawing/2014/main" id="{040DFA83-70EB-0199-5203-E80B373A151B}"/>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sp>
        <p:nvSpPr>
          <p:cNvPr id="7" name="Rectangle: Rounded Corners 6">
            <a:extLst>
              <a:ext uri="{FF2B5EF4-FFF2-40B4-BE49-F238E27FC236}">
                <a16:creationId xmlns:a16="http://schemas.microsoft.com/office/drawing/2014/main" id="{11F1F13E-DABE-7AFA-C4E2-9A0CB1A9DC59}"/>
              </a:ext>
            </a:extLst>
          </p:cNvPr>
          <p:cNvSpPr/>
          <p:nvPr/>
        </p:nvSpPr>
        <p:spPr>
          <a:xfrm>
            <a:off x="701336" y="1487860"/>
            <a:ext cx="3888420" cy="2382351"/>
          </a:xfrm>
          <a:prstGeom prst="roundRect">
            <a:avLst>
              <a:gd name="adj" fmla="val 10014"/>
            </a:avLst>
          </a:prstGeom>
          <a:solidFill>
            <a:srgbClr val="43EB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3211FE44-5A9D-80AC-F0EC-234ECC7C1AFA}"/>
              </a:ext>
            </a:extLst>
          </p:cNvPr>
          <p:cNvSpPr/>
          <p:nvPr/>
        </p:nvSpPr>
        <p:spPr>
          <a:xfrm>
            <a:off x="3608355" y="4722920"/>
            <a:ext cx="3056881" cy="1886331"/>
          </a:xfrm>
          <a:prstGeom prst="roundRect">
            <a:avLst>
              <a:gd name="adj" fmla="val 10014"/>
            </a:avLst>
          </a:prstGeom>
          <a:solidFill>
            <a:srgbClr val="43EB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B0D9661-BA87-2F16-F578-46BE1E6428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1804" y="1747740"/>
            <a:ext cx="3808521" cy="2382351"/>
          </a:xfrm>
          <a:prstGeom prst="roundRect">
            <a:avLst>
              <a:gd name="adj" fmla="val 5627"/>
            </a:avLst>
          </a:prstGeom>
          <a:ln w="76200">
            <a:solidFill>
              <a:schemeClr val="bg1"/>
            </a:solidFill>
          </a:ln>
        </p:spPr>
      </p:pic>
      <p:pic>
        <p:nvPicPr>
          <p:cNvPr id="12" name="Picture 11">
            <a:extLst>
              <a:ext uri="{FF2B5EF4-FFF2-40B4-BE49-F238E27FC236}">
                <a16:creationId xmlns:a16="http://schemas.microsoft.com/office/drawing/2014/main" id="{55B29A8D-2605-7FF5-ACAE-E86EA455904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34827" y="4328824"/>
            <a:ext cx="4163627" cy="2081814"/>
          </a:xfrm>
          <a:prstGeom prst="roundRect">
            <a:avLst>
              <a:gd name="adj" fmla="val 5627"/>
            </a:avLst>
          </a:prstGeom>
          <a:ln w="76200">
            <a:solidFill>
              <a:schemeClr val="bg1"/>
            </a:solidFill>
          </a:ln>
        </p:spPr>
      </p:pic>
    </p:spTree>
    <p:extLst>
      <p:ext uri="{BB962C8B-B14F-4D97-AF65-F5344CB8AC3E}">
        <p14:creationId xmlns:p14="http://schemas.microsoft.com/office/powerpoint/2010/main" val="258308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462944" y="331801"/>
            <a:ext cx="572905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چگونه می توانم خطر ابتلا به تب دنگی را کاهش دهم؟</a:t>
            </a:r>
          </a:p>
        </p:txBody>
      </p:sp>
      <p:sp>
        <p:nvSpPr>
          <p:cNvPr id="5" name="Rectangle 4"/>
          <p:cNvSpPr/>
          <p:nvPr/>
        </p:nvSpPr>
        <p:spPr>
          <a:xfrm>
            <a:off x="5140172" y="1495394"/>
            <a:ext cx="6785443" cy="4524315"/>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دو راه اصلی برای محافظت از خود در برابر دنگی، اجتناب از نیش پشه و واکسیناسیون است. البته بهترین راه محافظت در برابر نیش پشه است. واکسن دنگی تنها در صورتی توصیه می شود که قبلا تب دنگی داشته اید. اگر در آینده به سویه دیگری از ویروس دنگی مبتلا شوید، می تواند خطر ابتلا به دنگی شدید را کاهش دهد. اگر قبلا به تب دنگی مبتلا نشده اید، دریافت واکسن توصیه نمی شود. از آنجایی که یک بار آلوده شدن به این بیماری در صورت ابتلا به سویه دیگری از ویروس احتمال ابتلا را بیشتر می‌کند، واکسینه شدن قبل از ابتلا به دنگی برای اولین بار می‌تواند خطر ابتلا به دنگی شدید را افزایش دهد.</a:t>
            </a:r>
          </a:p>
        </p:txBody>
      </p:sp>
      <p:pic>
        <p:nvPicPr>
          <p:cNvPr id="3" name="Graphic 2">
            <a:extLst>
              <a:ext uri="{FF2B5EF4-FFF2-40B4-BE49-F238E27FC236}">
                <a16:creationId xmlns:a16="http://schemas.microsoft.com/office/drawing/2014/main" id="{E2888C3E-7742-4ABB-D294-392A9CC8DDA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27918" y="155044"/>
            <a:ext cx="959202" cy="959202"/>
          </a:xfrm>
          <a:prstGeom prst="rect">
            <a:avLst/>
          </a:prstGeom>
        </p:spPr>
      </p:pic>
      <p:sp>
        <p:nvSpPr>
          <p:cNvPr id="6" name="Rectangle 5">
            <a:extLst>
              <a:ext uri="{FF2B5EF4-FFF2-40B4-BE49-F238E27FC236}">
                <a16:creationId xmlns:a16="http://schemas.microsoft.com/office/drawing/2014/main" id="{77D8C0D7-06EE-2965-6ECE-C7B2DEAFD7D3}"/>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grpSp>
        <p:nvGrpSpPr>
          <p:cNvPr id="10" name="Group 9">
            <a:extLst>
              <a:ext uri="{FF2B5EF4-FFF2-40B4-BE49-F238E27FC236}">
                <a16:creationId xmlns:a16="http://schemas.microsoft.com/office/drawing/2014/main" id="{09B28BB2-0891-80E5-E8A4-71EFFC527D06}"/>
              </a:ext>
            </a:extLst>
          </p:cNvPr>
          <p:cNvGrpSpPr/>
          <p:nvPr/>
        </p:nvGrpSpPr>
        <p:grpSpPr>
          <a:xfrm>
            <a:off x="0" y="1691268"/>
            <a:ext cx="4909794" cy="4813190"/>
            <a:chOff x="0" y="1691268"/>
            <a:chExt cx="4909794" cy="4813190"/>
          </a:xfrm>
        </p:grpSpPr>
        <p:pic>
          <p:nvPicPr>
            <p:cNvPr id="8" name="Picture 7">
              <a:extLst>
                <a:ext uri="{FF2B5EF4-FFF2-40B4-BE49-F238E27FC236}">
                  <a16:creationId xmlns:a16="http://schemas.microsoft.com/office/drawing/2014/main" id="{A1CB36AA-4442-D54D-F0CA-5228828FBD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91268"/>
              <a:ext cx="4909794" cy="4617316"/>
            </a:xfrm>
            <a:prstGeom prst="rect">
              <a:avLst/>
            </a:prstGeom>
          </p:spPr>
        </p:pic>
        <p:sp>
          <p:nvSpPr>
            <p:cNvPr id="9" name="Rectangle 8">
              <a:extLst>
                <a:ext uri="{FF2B5EF4-FFF2-40B4-BE49-F238E27FC236}">
                  <a16:creationId xmlns:a16="http://schemas.microsoft.com/office/drawing/2014/main" id="{9CC3E73F-19CF-225A-1B6E-72148ADDEF2A}"/>
                </a:ext>
              </a:extLst>
            </p:cNvPr>
            <p:cNvSpPr/>
            <p:nvPr/>
          </p:nvSpPr>
          <p:spPr>
            <a:xfrm>
              <a:off x="62144" y="5539666"/>
              <a:ext cx="1109708" cy="9647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750932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48869" y="296944"/>
            <a:ext cx="4956645"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عوارض تب دنگی</a:t>
            </a:r>
          </a:p>
        </p:txBody>
      </p:sp>
      <p:sp>
        <p:nvSpPr>
          <p:cNvPr id="5" name="Rectangle 4"/>
          <p:cNvSpPr/>
          <p:nvPr/>
        </p:nvSpPr>
        <p:spPr>
          <a:xfrm>
            <a:off x="97654" y="1337955"/>
            <a:ext cx="11907860" cy="223907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اگر تب دنگی از نوع شدید باشد، ممکن است عوارضی مانند خونریزی داخلی و آسیب به اندام‌ها ایجاد کند. همچنین افت شدید فشار خون خطرناک بوده و ممکن است باعث شوک و حتی مرگ شود. در صورتی که زن باردار به این بیماری دچار شود، امکان انتقال آن به جنین وجود دارد. این ویروس در هنگام زایمان به نوزاد منتقل می‌شود. همچنین ممکن است باعث زایمان زودرس، تولد نوزاد با وزن کم یا دیگر مشکلات در نوزاد شود. </a:t>
            </a:r>
          </a:p>
        </p:txBody>
      </p:sp>
      <p:pic>
        <p:nvPicPr>
          <p:cNvPr id="2" name="Graphic 1">
            <a:extLst>
              <a:ext uri="{FF2B5EF4-FFF2-40B4-BE49-F238E27FC236}">
                <a16:creationId xmlns:a16="http://schemas.microsoft.com/office/drawing/2014/main" id="{A2FFC122-C5D5-4066-D11D-E2BA994831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27918" y="155044"/>
            <a:ext cx="959202" cy="959202"/>
          </a:xfrm>
          <a:prstGeom prst="rect">
            <a:avLst/>
          </a:prstGeom>
        </p:spPr>
      </p:pic>
      <p:sp>
        <p:nvSpPr>
          <p:cNvPr id="3" name="Rectangle 2">
            <a:extLst>
              <a:ext uri="{FF2B5EF4-FFF2-40B4-BE49-F238E27FC236}">
                <a16:creationId xmlns:a16="http://schemas.microsoft.com/office/drawing/2014/main" id="{1990FFA5-E5E2-46D4-02C7-B7B5F893A55F}"/>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32DA4BD2-2185-1E23-2F9A-E81E91295947}"/>
              </a:ext>
            </a:extLst>
          </p:cNvPr>
          <p:cNvSpPr/>
          <p:nvPr/>
        </p:nvSpPr>
        <p:spPr>
          <a:xfrm>
            <a:off x="284086" y="4847208"/>
            <a:ext cx="11611992" cy="2010792"/>
          </a:xfrm>
          <a:prstGeom prst="rect">
            <a:avLst/>
          </a:prstGeom>
          <a:solidFill>
            <a:srgbClr val="43EB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D596EA4F-26E4-939F-F1AD-E2E95BF2307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07981" y="3800738"/>
            <a:ext cx="4224226" cy="2830231"/>
          </a:xfrm>
          <a:prstGeom prst="roundRect">
            <a:avLst>
              <a:gd name="adj" fmla="val 5627"/>
            </a:avLst>
          </a:prstGeom>
          <a:ln w="76200">
            <a:solidFill>
              <a:schemeClr val="bg1"/>
            </a:solidFill>
          </a:ln>
        </p:spPr>
      </p:pic>
      <p:pic>
        <p:nvPicPr>
          <p:cNvPr id="11" name="Picture 10">
            <a:extLst>
              <a:ext uri="{FF2B5EF4-FFF2-40B4-BE49-F238E27FC236}">
                <a16:creationId xmlns:a16="http://schemas.microsoft.com/office/drawing/2014/main" id="{7CFCFACD-6BCC-F2EF-7C25-582E202E71F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11059" y="3800738"/>
            <a:ext cx="4700964" cy="2836248"/>
          </a:xfrm>
          <a:prstGeom prst="roundRect">
            <a:avLst>
              <a:gd name="adj" fmla="val 5627"/>
            </a:avLst>
          </a:prstGeom>
          <a:ln w="76200">
            <a:solidFill>
              <a:schemeClr val="bg1"/>
            </a:solidFill>
          </a:ln>
        </p:spPr>
      </p:pic>
    </p:spTree>
    <p:extLst>
      <p:ext uri="{BB962C8B-B14F-4D97-AF65-F5344CB8AC3E}">
        <p14:creationId xmlns:p14="http://schemas.microsoft.com/office/powerpoint/2010/main" val="705442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C5A11967-7C81-A206-8BE2-003DF6A54B09}"/>
              </a:ext>
            </a:extLst>
          </p:cNvPr>
          <p:cNvSpPr/>
          <p:nvPr/>
        </p:nvSpPr>
        <p:spPr>
          <a:xfrm>
            <a:off x="1455937" y="2334829"/>
            <a:ext cx="4838330" cy="4403639"/>
          </a:xfrm>
          <a:prstGeom prst="roundRect">
            <a:avLst>
              <a:gd name="adj" fmla="val 10014"/>
            </a:avLst>
          </a:prstGeom>
          <a:solidFill>
            <a:srgbClr val="43EB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986726" y="288066"/>
            <a:ext cx="5018788"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آیا تب دنگی کشنده است؟</a:t>
            </a:r>
          </a:p>
        </p:txBody>
      </p:sp>
      <p:sp>
        <p:nvSpPr>
          <p:cNvPr id="5" name="Rectangle 4"/>
          <p:cNvSpPr/>
          <p:nvPr/>
        </p:nvSpPr>
        <p:spPr>
          <a:xfrm>
            <a:off x="7883371" y="1996983"/>
            <a:ext cx="4122143" cy="3901068"/>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بیماری دنگی معمولا کشنده نیست، اما در برخی موارد ممکن است به شکل شدیدتری به نام دنگی هموراژیک تبدیل شود که می‌تواند خطرناک باشد و نیاز به درمان فوری دارد. در صورت مشاهده علائم شدید مانند خونریزی، افت فشار خون و بی‌هوشی، باید بلافاصله به پزشک مراجعه کرد.</a:t>
            </a:r>
            <a:endParaRPr lang="en-US" dirty="0">
              <a:latin typeface="Vazir" panose="020B0603030804020204" pitchFamily="34" charset="-78"/>
              <a:cs typeface="Vazir" panose="020B0603030804020204" pitchFamily="34" charset="-78"/>
            </a:endParaRPr>
          </a:p>
        </p:txBody>
      </p:sp>
      <p:pic>
        <p:nvPicPr>
          <p:cNvPr id="2" name="Graphic 1">
            <a:extLst>
              <a:ext uri="{FF2B5EF4-FFF2-40B4-BE49-F238E27FC236}">
                <a16:creationId xmlns:a16="http://schemas.microsoft.com/office/drawing/2014/main" id="{BD3F049A-D18C-A193-313C-0631671D4D3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27918" y="155044"/>
            <a:ext cx="959202" cy="959202"/>
          </a:xfrm>
          <a:prstGeom prst="rect">
            <a:avLst/>
          </a:prstGeom>
        </p:spPr>
      </p:pic>
      <p:sp>
        <p:nvSpPr>
          <p:cNvPr id="3" name="Rectangle 2">
            <a:extLst>
              <a:ext uri="{FF2B5EF4-FFF2-40B4-BE49-F238E27FC236}">
                <a16:creationId xmlns:a16="http://schemas.microsoft.com/office/drawing/2014/main" id="{452B913F-7B20-A7F5-DAF7-6516777E197E}"/>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8300F7A2-C338-EA9D-9723-3A7A92B09B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8153" y="1433704"/>
            <a:ext cx="5074329" cy="5074329"/>
          </a:xfrm>
          <a:prstGeom prst="roundRect">
            <a:avLst>
              <a:gd name="adj" fmla="val 5627"/>
            </a:avLst>
          </a:prstGeom>
          <a:ln w="76200">
            <a:solidFill>
              <a:schemeClr val="bg1"/>
            </a:solidFill>
          </a:ln>
        </p:spPr>
      </p:pic>
    </p:spTree>
    <p:extLst>
      <p:ext uri="{BB962C8B-B14F-4D97-AF65-F5344CB8AC3E}">
        <p14:creationId xmlns:p14="http://schemas.microsoft.com/office/powerpoint/2010/main" val="199990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525088" y="359091"/>
            <a:ext cx="567578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آیا احتمال همه گیر شدن تب دنگی در ایران وجود دارد؟</a:t>
            </a:r>
          </a:p>
        </p:txBody>
      </p:sp>
      <p:sp>
        <p:nvSpPr>
          <p:cNvPr id="5" name="Rectangle 4"/>
          <p:cNvSpPr/>
          <p:nvPr/>
        </p:nvSpPr>
        <p:spPr>
          <a:xfrm>
            <a:off x="540046" y="1491448"/>
            <a:ext cx="4518734" cy="3347070"/>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با توجه به شرایط موجود، احتمال همه‌گیر شدن تب دنگی در ایران به ویژه در مناطق گرمسیری و نیمه‌گرمسیری کشور وجود دارد. اما با اجرای اقدامات پیشگیرانه مناسب و کنترل پشه‌های ناقل، می‌توان از گسترش این بیماری جلوگیری کرد.</a:t>
            </a:r>
          </a:p>
        </p:txBody>
      </p:sp>
      <p:pic>
        <p:nvPicPr>
          <p:cNvPr id="3" name="Picture 2">
            <a:extLst>
              <a:ext uri="{FF2B5EF4-FFF2-40B4-BE49-F238E27FC236}">
                <a16:creationId xmlns:a16="http://schemas.microsoft.com/office/drawing/2014/main" id="{F47FE7A8-8501-5C40-7C2B-DA024867D0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87737" y="914398"/>
            <a:ext cx="5464217" cy="5658499"/>
          </a:xfrm>
          <a:prstGeom prst="rect">
            <a:avLst/>
          </a:prstGeom>
        </p:spPr>
      </p:pic>
      <p:pic>
        <p:nvPicPr>
          <p:cNvPr id="6" name="Graphic 5">
            <a:extLst>
              <a:ext uri="{FF2B5EF4-FFF2-40B4-BE49-F238E27FC236}">
                <a16:creationId xmlns:a16="http://schemas.microsoft.com/office/drawing/2014/main" id="{15E9D19D-638B-32A7-CB40-292164684D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27918" y="155044"/>
            <a:ext cx="959202" cy="959202"/>
          </a:xfrm>
          <a:prstGeom prst="rect">
            <a:avLst/>
          </a:prstGeom>
        </p:spPr>
      </p:pic>
      <p:sp>
        <p:nvSpPr>
          <p:cNvPr id="2" name="Rectangle 1">
            <a:extLst>
              <a:ext uri="{FF2B5EF4-FFF2-40B4-BE49-F238E27FC236}">
                <a16:creationId xmlns:a16="http://schemas.microsoft.com/office/drawing/2014/main" id="{8D13BBE2-115E-0EAB-3F2D-647CD178C65D}"/>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751581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489577" y="358435"/>
            <a:ext cx="5702423"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آیا احتمال همه گیر شدن تب دنگی در ایران وجود دارد؟</a:t>
            </a:r>
          </a:p>
        </p:txBody>
      </p:sp>
      <p:sp>
        <p:nvSpPr>
          <p:cNvPr id="5" name="Rectangle 4"/>
          <p:cNvSpPr/>
          <p:nvPr/>
        </p:nvSpPr>
        <p:spPr>
          <a:xfrm>
            <a:off x="550416" y="1030156"/>
            <a:ext cx="11455098" cy="1200329"/>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طبق گفته مقامات وزارت بهداشت، مواردی از تب دنگی در استان های جنوبی و شمالی از جمله هرمزگان(بندرعباس و جزایر کیش و قشم، بندر لنگه و میناب)، سیستان و بلوچستان (چابهار)، بوشهر، خوزستان، مازندران، گلستان و گیلان دیده شده است.</a:t>
            </a:r>
          </a:p>
        </p:txBody>
      </p:sp>
      <p:sp>
        <p:nvSpPr>
          <p:cNvPr id="3" name="Rectangle 2"/>
          <p:cNvSpPr/>
          <p:nvPr/>
        </p:nvSpPr>
        <p:spPr>
          <a:xfrm>
            <a:off x="338804" y="2792518"/>
            <a:ext cx="5939161" cy="3347070"/>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شهرها و مناطقی که در نزدیکی دریا و در مناطق گرمسیری و نیمه‌گرمسیری ایران قرار دارند، بیشتر مستعد شیوع تب دنگی هستند. این شهرها به دلیل وجود آب و هوای مناسب برای فعالیت پشه‌های ناقل ویروس دنگی، باید اقدامات پیشگیرانه و بهداشتی بیشتری انجام دهند تا از شیوع این بیماری جلوگیری شود.</a:t>
            </a:r>
          </a:p>
        </p:txBody>
      </p:sp>
      <p:pic>
        <p:nvPicPr>
          <p:cNvPr id="6" name="Graphic 5">
            <a:extLst>
              <a:ext uri="{FF2B5EF4-FFF2-40B4-BE49-F238E27FC236}">
                <a16:creationId xmlns:a16="http://schemas.microsoft.com/office/drawing/2014/main" id="{BE1B6F11-37F5-B2F8-87D2-8EB1E8096E9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27918" y="155044"/>
            <a:ext cx="959202" cy="959202"/>
          </a:xfrm>
          <a:prstGeom prst="rect">
            <a:avLst/>
          </a:prstGeom>
        </p:spPr>
      </p:pic>
      <p:sp>
        <p:nvSpPr>
          <p:cNvPr id="7" name="Rectangle 6">
            <a:extLst>
              <a:ext uri="{FF2B5EF4-FFF2-40B4-BE49-F238E27FC236}">
                <a16:creationId xmlns:a16="http://schemas.microsoft.com/office/drawing/2014/main" id="{89C1A0CE-0D02-4D0A-0511-A8B642752690}"/>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D4B95DCC-A2EC-AD8D-34FC-13119FC3E46F}"/>
              </a:ext>
            </a:extLst>
          </p:cNvPr>
          <p:cNvSpPr/>
          <p:nvPr/>
        </p:nvSpPr>
        <p:spPr>
          <a:xfrm>
            <a:off x="7403977" y="2792518"/>
            <a:ext cx="3613211" cy="4065482"/>
          </a:xfrm>
          <a:prstGeom prst="rect">
            <a:avLst/>
          </a:prstGeom>
          <a:solidFill>
            <a:srgbClr val="43EB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285C308F-4275-9050-B856-828C8AB66D04}"/>
              </a:ext>
            </a:extLst>
          </p:cNvPr>
          <p:cNvPicPr>
            <a:picLocks noChangeAspect="1"/>
          </p:cNvPicPr>
          <p:nvPr/>
        </p:nvPicPr>
        <p:blipFill>
          <a:blip r:embed="rId4"/>
          <a:stretch>
            <a:fillRect/>
          </a:stretch>
        </p:blipFill>
        <p:spPr>
          <a:xfrm>
            <a:off x="6741520" y="3106175"/>
            <a:ext cx="4938123" cy="3438168"/>
          </a:xfrm>
          <a:prstGeom prst="roundRect">
            <a:avLst>
              <a:gd name="adj" fmla="val 5627"/>
            </a:avLst>
          </a:prstGeom>
          <a:ln w="76200">
            <a:solidFill>
              <a:schemeClr val="bg1"/>
            </a:solidFill>
          </a:ln>
        </p:spPr>
      </p:pic>
    </p:spTree>
    <p:extLst>
      <p:ext uri="{BB962C8B-B14F-4D97-AF65-F5344CB8AC3E}">
        <p14:creationId xmlns:p14="http://schemas.microsoft.com/office/powerpoint/2010/main" val="2842206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235301" y="251905"/>
            <a:ext cx="4779092"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پیشگیری از تب دنگی</a:t>
            </a:r>
          </a:p>
        </p:txBody>
      </p:sp>
      <p:sp>
        <p:nvSpPr>
          <p:cNvPr id="5" name="Rectangle 4"/>
          <p:cNvSpPr/>
          <p:nvPr/>
        </p:nvSpPr>
        <p:spPr>
          <a:xfrm>
            <a:off x="588831" y="1175768"/>
            <a:ext cx="11416683" cy="223907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برای پیشگیری از انتقال این بیماری باید کاری کنیم که پشه ها نتوانند با انسان در ارتباط باشند. استفاده از مواد دفع‌کننده پشه مانند اسپری‌ها و کرم‌ها می‌تواند به کاهش نیش پشه‌ها کمک کند. پوشیدن لباس‌های بلند و استفاده از پشه‌بند در مناطق پرخطر توصیه می شود. نصب توری‌های مناسب بر روی پنجره‌ها و درب‌ها برای جلوگیری از ورود پشه‌ها به داخل منازل نیز توصیه می شود.</a:t>
            </a:r>
            <a:endParaRPr lang="en-US" dirty="0">
              <a:latin typeface="Vazir" panose="020B0603030804020204" pitchFamily="34" charset="-78"/>
              <a:cs typeface="Vazir" panose="020B0603030804020204" pitchFamily="34" charset="-78"/>
            </a:endParaRPr>
          </a:p>
        </p:txBody>
      </p:sp>
      <p:pic>
        <p:nvPicPr>
          <p:cNvPr id="3" name="Graphic 2">
            <a:extLst>
              <a:ext uri="{FF2B5EF4-FFF2-40B4-BE49-F238E27FC236}">
                <a16:creationId xmlns:a16="http://schemas.microsoft.com/office/drawing/2014/main" id="{9FBF72B8-E975-3448-D40D-9E3DEBB64F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27918" y="155044"/>
            <a:ext cx="959202" cy="959202"/>
          </a:xfrm>
          <a:prstGeom prst="rect">
            <a:avLst/>
          </a:prstGeom>
        </p:spPr>
      </p:pic>
      <p:sp>
        <p:nvSpPr>
          <p:cNvPr id="6" name="Rectangle 5">
            <a:extLst>
              <a:ext uri="{FF2B5EF4-FFF2-40B4-BE49-F238E27FC236}">
                <a16:creationId xmlns:a16="http://schemas.microsoft.com/office/drawing/2014/main" id="{32B4E2A8-8638-4A35-F128-5027C6E4D751}"/>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26941119-B5F7-6E6F-7FEB-8E690762DADF}"/>
              </a:ext>
            </a:extLst>
          </p:cNvPr>
          <p:cNvSpPr/>
          <p:nvPr/>
        </p:nvSpPr>
        <p:spPr>
          <a:xfrm>
            <a:off x="0" y="4189524"/>
            <a:ext cx="11061577" cy="1965373"/>
          </a:xfrm>
          <a:prstGeom prst="rect">
            <a:avLst/>
          </a:prstGeom>
          <a:solidFill>
            <a:srgbClr val="43EB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5D50CEC2-2D48-771A-4A50-99019D27ED4E}"/>
              </a:ext>
            </a:extLst>
          </p:cNvPr>
          <p:cNvPicPr>
            <a:picLocks noChangeAspect="1"/>
          </p:cNvPicPr>
          <p:nvPr/>
        </p:nvPicPr>
        <p:blipFill>
          <a:blip r:embed="rId4"/>
          <a:stretch>
            <a:fillRect/>
          </a:stretch>
        </p:blipFill>
        <p:spPr>
          <a:xfrm>
            <a:off x="588831" y="3696644"/>
            <a:ext cx="5255580" cy="2951131"/>
          </a:xfrm>
          <a:prstGeom prst="roundRect">
            <a:avLst>
              <a:gd name="adj" fmla="val 5627"/>
            </a:avLst>
          </a:prstGeom>
          <a:ln w="76200">
            <a:solidFill>
              <a:schemeClr val="bg1"/>
            </a:solidFill>
          </a:ln>
        </p:spPr>
      </p:pic>
      <p:pic>
        <p:nvPicPr>
          <p:cNvPr id="9" name="Picture 8">
            <a:extLst>
              <a:ext uri="{FF2B5EF4-FFF2-40B4-BE49-F238E27FC236}">
                <a16:creationId xmlns:a16="http://schemas.microsoft.com/office/drawing/2014/main" id="{218716F8-AD43-E953-F213-98AA175801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10291" y="3550110"/>
            <a:ext cx="3660669" cy="2211654"/>
          </a:xfrm>
          <a:prstGeom prst="roundRect">
            <a:avLst>
              <a:gd name="adj" fmla="val 5627"/>
            </a:avLst>
          </a:prstGeom>
          <a:ln w="76200">
            <a:solidFill>
              <a:schemeClr val="bg1"/>
            </a:solidFill>
          </a:ln>
        </p:spPr>
      </p:pic>
    </p:spTree>
    <p:extLst>
      <p:ext uri="{BB962C8B-B14F-4D97-AF65-F5344CB8AC3E}">
        <p14:creationId xmlns:p14="http://schemas.microsoft.com/office/powerpoint/2010/main" val="155529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558075" y="257304"/>
            <a:ext cx="3447441"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درمان تب دنگی</a:t>
            </a:r>
          </a:p>
        </p:txBody>
      </p:sp>
      <p:sp>
        <p:nvSpPr>
          <p:cNvPr id="5" name="Rectangle 4"/>
          <p:cNvSpPr/>
          <p:nvPr/>
        </p:nvSpPr>
        <p:spPr>
          <a:xfrm>
            <a:off x="6249880" y="1187882"/>
            <a:ext cx="5755634" cy="1685077"/>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درمان خاصی برای دنگی وجود ندارد و تمرکز بر روی مدیریت علائم درد است. بیشتر موارد این بیماری را می توان در خانه با داروهای مسکن درمان کرد. برای مدیریت این بیماری این توصیه ها را رعایت کنید:</a:t>
            </a:r>
          </a:p>
        </p:txBody>
      </p:sp>
      <p:pic>
        <p:nvPicPr>
          <p:cNvPr id="6" name="Graphic 5">
            <a:extLst>
              <a:ext uri="{FF2B5EF4-FFF2-40B4-BE49-F238E27FC236}">
                <a16:creationId xmlns:a16="http://schemas.microsoft.com/office/drawing/2014/main" id="{0F513C08-E141-F8B0-AC60-9F71F5B789B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27918" y="155044"/>
            <a:ext cx="959202" cy="959202"/>
          </a:xfrm>
          <a:prstGeom prst="rect">
            <a:avLst/>
          </a:prstGeom>
        </p:spPr>
      </p:pic>
      <p:sp>
        <p:nvSpPr>
          <p:cNvPr id="7" name="Rectangle 6">
            <a:extLst>
              <a:ext uri="{FF2B5EF4-FFF2-40B4-BE49-F238E27FC236}">
                <a16:creationId xmlns:a16="http://schemas.microsoft.com/office/drawing/2014/main" id="{428934AF-5603-EB58-05AE-01352A6E79B0}"/>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pic>
        <p:nvPicPr>
          <p:cNvPr id="9" name="Picture 8">
            <a:extLst>
              <a:ext uri="{FF2B5EF4-FFF2-40B4-BE49-F238E27FC236}">
                <a16:creationId xmlns:a16="http://schemas.microsoft.com/office/drawing/2014/main" id="{50C1B147-584D-DF56-0768-CF9DE0B9A630}"/>
              </a:ext>
            </a:extLst>
          </p:cNvPr>
          <p:cNvPicPr>
            <a:picLocks noChangeAspect="1"/>
          </p:cNvPicPr>
          <p:nvPr/>
        </p:nvPicPr>
        <p:blipFill rotWithShape="1">
          <a:blip r:embed="rId4">
            <a:extLst>
              <a:ext uri="{28A0092B-C50C-407E-A947-70E740481C1C}">
                <a14:useLocalDpi xmlns:a14="http://schemas.microsoft.com/office/drawing/2010/main" val="0"/>
              </a:ext>
            </a:extLst>
          </a:blip>
          <a:srcRect l="9142"/>
          <a:stretch/>
        </p:blipFill>
        <p:spPr>
          <a:xfrm>
            <a:off x="-11651" y="2052962"/>
            <a:ext cx="4148643" cy="4797984"/>
          </a:xfrm>
          <a:prstGeom prst="rect">
            <a:avLst/>
          </a:prstGeom>
        </p:spPr>
      </p:pic>
      <p:sp>
        <p:nvSpPr>
          <p:cNvPr id="10" name="Rectangle 9">
            <a:extLst>
              <a:ext uri="{FF2B5EF4-FFF2-40B4-BE49-F238E27FC236}">
                <a16:creationId xmlns:a16="http://schemas.microsoft.com/office/drawing/2014/main" id="{7E26DAF1-6909-54BF-A4A3-951E3A6B0340}"/>
              </a:ext>
            </a:extLst>
          </p:cNvPr>
          <p:cNvSpPr/>
          <p:nvPr/>
        </p:nvSpPr>
        <p:spPr>
          <a:xfrm>
            <a:off x="2299317" y="3496948"/>
            <a:ext cx="9724099" cy="2862322"/>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 با نوشیدن آب و مایعات فراوان، خود را هیدراته نگه دارید.</a:t>
            </a:r>
          </a:p>
          <a:p>
            <a:pPr algn="justLow" rtl="1">
              <a:lnSpc>
                <a:spcPct val="200000"/>
              </a:lnSpc>
            </a:pPr>
            <a:r>
              <a:rPr lang="fa-IR" dirty="0">
                <a:latin typeface="Vazir" panose="020B0603030804020204" pitchFamily="34" charset="-78"/>
                <a:cs typeface="Vazir" panose="020B0603030804020204" pitchFamily="34" charset="-78"/>
              </a:rPr>
              <a:t>تا حد امکان استراحت کنید.</a:t>
            </a:r>
          </a:p>
          <a:p>
            <a:pPr algn="justLow" rtl="1">
              <a:lnSpc>
                <a:spcPct val="200000"/>
              </a:lnSpc>
            </a:pPr>
            <a:r>
              <a:rPr lang="fa-IR" dirty="0">
                <a:latin typeface="Vazir" panose="020B0603030804020204" pitchFamily="34" charset="-78"/>
                <a:cs typeface="Vazir" panose="020B0603030804020204" pitchFamily="34" charset="-78"/>
              </a:rPr>
              <a:t>تنها از مسکن استامینوفن استفاده کنید.</a:t>
            </a:r>
          </a:p>
          <a:p>
            <a:pPr algn="justLow" rtl="1">
              <a:lnSpc>
                <a:spcPct val="200000"/>
              </a:lnSpc>
            </a:pPr>
            <a:r>
              <a:rPr lang="fa-IR" dirty="0">
                <a:latin typeface="Vazir" panose="020B0603030804020204" pitchFamily="34" charset="-78"/>
                <a:cs typeface="Vazir" panose="020B0603030804020204" pitchFamily="34" charset="-78"/>
              </a:rPr>
              <a:t>از مصرف داروهای ضد التهابی غیر استروئیدی مانند ایبوپروفن و آسپرین خودداری کنید.</a:t>
            </a:r>
          </a:p>
          <a:p>
            <a:pPr algn="justLow" rtl="1">
              <a:lnSpc>
                <a:spcPct val="200000"/>
              </a:lnSpc>
            </a:pPr>
            <a:r>
              <a:rPr lang="fa-IR" dirty="0">
                <a:latin typeface="Vazir" panose="020B0603030804020204" pitchFamily="34" charset="-78"/>
                <a:cs typeface="Vazir" panose="020B0603030804020204" pitchFamily="34" charset="-78"/>
              </a:rPr>
              <a:t>در صورت مشاهده علائم شدید، در اسرع وقت با پزشک تماس بگیرید.</a:t>
            </a:r>
            <a:endParaRPr lang="en-US"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850499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84381" y="243681"/>
            <a:ext cx="4921134"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منابع </a:t>
            </a:r>
          </a:p>
        </p:txBody>
      </p:sp>
      <p:sp>
        <p:nvSpPr>
          <p:cNvPr id="5" name="Rectangle 4"/>
          <p:cNvSpPr/>
          <p:nvPr/>
        </p:nvSpPr>
        <p:spPr>
          <a:xfrm>
            <a:off x="497150" y="1104778"/>
            <a:ext cx="5770486" cy="2862322"/>
          </a:xfrm>
          <a:prstGeom prst="rect">
            <a:avLst/>
          </a:prstGeom>
        </p:spPr>
        <p:txBody>
          <a:bodyPr wrap="square">
            <a:spAutoFit/>
          </a:bodyPr>
          <a:lstStyle/>
          <a:p>
            <a:pPr rtl="1">
              <a:lnSpc>
                <a:spcPct val="200000"/>
              </a:lnSpc>
            </a:pPr>
            <a:r>
              <a:rPr lang="en-US" dirty="0">
                <a:latin typeface="Vazir" panose="020B0603030804020204" pitchFamily="34" charset="-78"/>
                <a:cs typeface="Vazir" panose="020B0603030804020204" pitchFamily="34" charset="-78"/>
              </a:rPr>
              <a:t>https://pourateb.com</a:t>
            </a:r>
            <a:endParaRPr lang="fa-IR" dirty="0">
              <a:latin typeface="Vazir" panose="020B0603030804020204" pitchFamily="34" charset="-78"/>
              <a:cs typeface="Vazir" panose="020B0603030804020204" pitchFamily="34" charset="-78"/>
            </a:endParaRPr>
          </a:p>
          <a:p>
            <a:pPr rtl="1">
              <a:lnSpc>
                <a:spcPct val="200000"/>
              </a:lnSpc>
            </a:pPr>
            <a:r>
              <a:rPr lang="en-US" dirty="0">
                <a:latin typeface="Vazir" panose="020B0603030804020204" pitchFamily="34" charset="-78"/>
                <a:cs typeface="Vazir" panose="020B0603030804020204" pitchFamily="34" charset="-78"/>
              </a:rPr>
              <a:t>https://doctoreto.com</a:t>
            </a:r>
            <a:endParaRPr lang="fa-IR" dirty="0">
              <a:latin typeface="Vazir" panose="020B0603030804020204" pitchFamily="34" charset="-78"/>
              <a:cs typeface="Vazir" panose="020B0603030804020204" pitchFamily="34" charset="-78"/>
            </a:endParaRPr>
          </a:p>
          <a:p>
            <a:pPr rtl="1">
              <a:lnSpc>
                <a:spcPct val="200000"/>
              </a:lnSpc>
            </a:pPr>
            <a:r>
              <a:rPr lang="en-US" dirty="0">
                <a:latin typeface="Vazir" panose="020B0603030804020204" pitchFamily="34" charset="-78"/>
                <a:cs typeface="Vazir" panose="020B0603030804020204" pitchFamily="34" charset="-78"/>
              </a:rPr>
              <a:t>https://www.darmankade.com</a:t>
            </a:r>
            <a:endParaRPr lang="fa-IR" dirty="0">
              <a:latin typeface="Vazir" panose="020B0603030804020204" pitchFamily="34" charset="-78"/>
              <a:cs typeface="Vazir" panose="020B0603030804020204" pitchFamily="34" charset="-78"/>
            </a:endParaRPr>
          </a:p>
          <a:p>
            <a:pPr rtl="1">
              <a:lnSpc>
                <a:spcPct val="200000"/>
              </a:lnSpc>
            </a:pPr>
            <a:r>
              <a:rPr lang="en-US" dirty="0">
                <a:latin typeface="Vazir" panose="020B0603030804020204" pitchFamily="34" charset="-78"/>
                <a:cs typeface="Vazir" panose="020B0603030804020204" pitchFamily="34" charset="-78"/>
              </a:rPr>
              <a:t>https://www.parsehlab.com</a:t>
            </a:r>
            <a:endParaRPr lang="fa-IR" dirty="0">
              <a:latin typeface="Vazir" panose="020B0603030804020204" pitchFamily="34" charset="-78"/>
              <a:cs typeface="Vazir" panose="020B0603030804020204" pitchFamily="34" charset="-78"/>
            </a:endParaRPr>
          </a:p>
          <a:p>
            <a:pPr rtl="1">
              <a:lnSpc>
                <a:spcPct val="200000"/>
              </a:lnSpc>
            </a:pPr>
            <a:r>
              <a:rPr lang="en-US" dirty="0">
                <a:latin typeface="Vazir" panose="020B0603030804020204" pitchFamily="34" charset="-78"/>
                <a:cs typeface="Vazir" panose="020B0603030804020204" pitchFamily="34" charset="-78"/>
              </a:rPr>
              <a:t>https://fa.wikipedia.org</a:t>
            </a:r>
            <a:endParaRPr lang="fa-IR" dirty="0">
              <a:latin typeface="Vazir" panose="020B0603030804020204" pitchFamily="34" charset="-78"/>
              <a:cs typeface="Vazir" panose="020B0603030804020204" pitchFamily="34" charset="-78"/>
            </a:endParaRPr>
          </a:p>
        </p:txBody>
      </p:sp>
      <p:pic>
        <p:nvPicPr>
          <p:cNvPr id="2" name="Graphic 1">
            <a:extLst>
              <a:ext uri="{FF2B5EF4-FFF2-40B4-BE49-F238E27FC236}">
                <a16:creationId xmlns:a16="http://schemas.microsoft.com/office/drawing/2014/main" id="{E0CA27DC-11DB-C6CC-E403-99BF3D913A5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27918" y="155044"/>
            <a:ext cx="959202" cy="959202"/>
          </a:xfrm>
          <a:prstGeom prst="rect">
            <a:avLst/>
          </a:prstGeom>
        </p:spPr>
      </p:pic>
      <p:sp>
        <p:nvSpPr>
          <p:cNvPr id="3" name="Rectangle 2">
            <a:extLst>
              <a:ext uri="{FF2B5EF4-FFF2-40B4-BE49-F238E27FC236}">
                <a16:creationId xmlns:a16="http://schemas.microsoft.com/office/drawing/2014/main" id="{DF5F7F61-C3B3-7AC9-8681-5951D213D2CB}"/>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240470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658251" y="1263921"/>
            <a:ext cx="5369017" cy="4455066"/>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تب دنگی ( </a:t>
            </a:r>
            <a:r>
              <a:rPr lang="en-US" dirty="0">
                <a:latin typeface="Vazir" panose="020B0603030804020204" pitchFamily="34" charset="-78"/>
                <a:cs typeface="Vazir" panose="020B0603030804020204" pitchFamily="34" charset="-78"/>
              </a:rPr>
              <a:t>Dengue fever</a:t>
            </a:r>
            <a:r>
              <a:rPr lang="fa-IR" dirty="0">
                <a:latin typeface="Vazir" panose="020B0603030804020204" pitchFamily="34" charset="-78"/>
                <a:cs typeface="Vazir" panose="020B0603030804020204" pitchFamily="34" charset="-78"/>
              </a:rPr>
              <a:t> ) یک عفونت ویروسی است که از طریق نیش پشه های آلوده به انسان منتقل می شود. این بیماری در آب و هوای گرمسیری و نیمه گرمسیری، بیشتر در مناطق شهری یافت می شود. پیشگیری و کنترل دنگی به کنترل ناقل بستگی دارد. هیچ درمان خاصی برای دنگی شدید وجود ندارد و تشخیص زودهنگام و دسترسی به مراقبت های پزشکی مناسب تا حد زیادی میزان مرگ و میر دنگی شدید را کاهش می دهد.</a:t>
            </a:r>
            <a:endParaRPr lang="en-US" dirty="0">
              <a:latin typeface="Vazir" panose="020B0603030804020204" pitchFamily="34" charset="-78"/>
              <a:cs typeface="Vazir" panose="020B0603030804020204" pitchFamily="34" charset="-78"/>
            </a:endParaRPr>
          </a:p>
        </p:txBody>
      </p:sp>
      <p:sp>
        <p:nvSpPr>
          <p:cNvPr id="9" name="Rectangle 8">
            <a:extLst>
              <a:ext uri="{FF2B5EF4-FFF2-40B4-BE49-F238E27FC236}">
                <a16:creationId xmlns:a16="http://schemas.microsoft.com/office/drawing/2014/main" id="{B5441AE6-0BB9-66CD-769E-BEA2D7003B39}"/>
              </a:ext>
            </a:extLst>
          </p:cNvPr>
          <p:cNvSpPr/>
          <p:nvPr/>
        </p:nvSpPr>
        <p:spPr>
          <a:xfrm>
            <a:off x="8710246" y="262376"/>
            <a:ext cx="3447441"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تب دنگی</a:t>
            </a:r>
            <a:endParaRPr lang="en-US" sz="2800" b="1" dirty="0">
              <a:solidFill>
                <a:schemeClr val="bg1"/>
              </a:solidFill>
              <a:latin typeface="Shabnam" panose="020B0603030804020204" pitchFamily="34" charset="-78"/>
              <a:cs typeface="Shabnam" panose="020B0603030804020204" pitchFamily="34" charset="-78"/>
            </a:endParaRPr>
          </a:p>
        </p:txBody>
      </p:sp>
      <p:pic>
        <p:nvPicPr>
          <p:cNvPr id="13" name="Picture 12">
            <a:extLst>
              <a:ext uri="{FF2B5EF4-FFF2-40B4-BE49-F238E27FC236}">
                <a16:creationId xmlns:a16="http://schemas.microsoft.com/office/drawing/2014/main" id="{F03F6D51-0D5E-B79F-0940-BEC920A27A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185" y="1198119"/>
            <a:ext cx="5369017" cy="5559915"/>
          </a:xfrm>
          <a:prstGeom prst="rect">
            <a:avLst/>
          </a:prstGeom>
        </p:spPr>
      </p:pic>
      <p:pic>
        <p:nvPicPr>
          <p:cNvPr id="14" name="Graphic 13">
            <a:extLst>
              <a:ext uri="{FF2B5EF4-FFF2-40B4-BE49-F238E27FC236}">
                <a16:creationId xmlns:a16="http://schemas.microsoft.com/office/drawing/2014/main" id="{0382AF79-5841-C90B-F0A6-EC58328289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27918" y="155044"/>
            <a:ext cx="959202" cy="959202"/>
          </a:xfrm>
          <a:prstGeom prst="rect">
            <a:avLst/>
          </a:prstGeom>
        </p:spPr>
      </p:pic>
      <p:sp>
        <p:nvSpPr>
          <p:cNvPr id="2" name="Rectangle 1">
            <a:extLst>
              <a:ext uri="{FF2B5EF4-FFF2-40B4-BE49-F238E27FC236}">
                <a16:creationId xmlns:a16="http://schemas.microsoft.com/office/drawing/2014/main" id="{77EE06FC-3C0A-7214-6571-DB22FE962256}"/>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10429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9">
            <a:extLst>
              <a:ext uri="{FF2B5EF4-FFF2-40B4-BE49-F238E27FC236}">
                <a16:creationId xmlns:a16="http://schemas.microsoft.com/office/drawing/2014/main" id="{E1CAAA45-400B-E325-EFE5-2572B8672160}"/>
              </a:ext>
            </a:extLst>
          </p:cNvPr>
          <p:cNvSpPr/>
          <p:nvPr/>
        </p:nvSpPr>
        <p:spPr>
          <a:xfrm>
            <a:off x="6980663" y="2438109"/>
            <a:ext cx="3836020" cy="1981782"/>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E031CFE5-0877-B949-103E-35667013E7E3}"/>
              </a:ext>
            </a:extLst>
          </p:cNvPr>
          <p:cNvSpPr/>
          <p:nvPr/>
        </p:nvSpPr>
        <p:spPr>
          <a:xfrm>
            <a:off x="1507221" y="2744978"/>
            <a:ext cx="9461234" cy="1323439"/>
          </a:xfrm>
          <a:prstGeom prst="rect">
            <a:avLst/>
          </a:prstGeom>
        </p:spPr>
        <p:txBody>
          <a:bodyPr wrap="square">
            <a:spAutoFit/>
          </a:bodyPr>
          <a:lstStyle/>
          <a:p>
            <a:pPr algn="ctr" rtl="1"/>
            <a:r>
              <a:rPr lang="fa-IR" sz="8000" b="1" dirty="0">
                <a:latin typeface="Shabnam" panose="020B0603030804020204" pitchFamily="34" charset="-78"/>
                <a:cs typeface="Shabnam" panose="020B0603030804020204" pitchFamily="34" charset="-78"/>
              </a:rPr>
              <a:t>با تشکر  از توجه شما</a:t>
            </a:r>
          </a:p>
        </p:txBody>
      </p:sp>
    </p:spTree>
    <p:extLst>
      <p:ext uri="{BB962C8B-B14F-4D97-AF65-F5344CB8AC3E}">
        <p14:creationId xmlns:p14="http://schemas.microsoft.com/office/powerpoint/2010/main" val="3398651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36737" y="5031487"/>
            <a:ext cx="11718525" cy="1685077"/>
          </a:xfrm>
          <a:prstGeom prst="rect">
            <a:avLst/>
          </a:prstGeom>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اکثر افرادی که به دنگی مبتلا می شوند علامت ندارند. شکل شدید تب دنگی که تب خونریزی دهنده دنگی نیز نامیده می شود، می تواند باعث خونریزی جدی، افت ناگهانی فشار خون و مرگ شود. با اجتناب از نیش پشه به خصوص در طول روز می توان خطر ابتلا به دنگی را کاهش داد.</a:t>
            </a:r>
            <a:endParaRPr lang="en-US" dirty="0">
              <a:latin typeface="Vazir" panose="020B0603030804020204" pitchFamily="34" charset="-78"/>
              <a:cs typeface="Vazir" panose="020B0603030804020204" pitchFamily="34" charset="-78"/>
            </a:endParaRPr>
          </a:p>
        </p:txBody>
      </p:sp>
      <p:pic>
        <p:nvPicPr>
          <p:cNvPr id="2" name="Picture 1">
            <a:extLst>
              <a:ext uri="{FF2B5EF4-FFF2-40B4-BE49-F238E27FC236}">
                <a16:creationId xmlns:a16="http://schemas.microsoft.com/office/drawing/2014/main" id="{9FC05762-C190-A26A-9956-2EA2B11CC4C6}"/>
              </a:ext>
            </a:extLst>
          </p:cNvPr>
          <p:cNvPicPr>
            <a:picLocks noChangeAspect="1"/>
          </p:cNvPicPr>
          <p:nvPr/>
        </p:nvPicPr>
        <p:blipFill rotWithShape="1">
          <a:blip r:embed="rId2"/>
          <a:srcRect l="4685" t="8143" r="3836" b="8463"/>
          <a:stretch/>
        </p:blipFill>
        <p:spPr>
          <a:xfrm>
            <a:off x="3818876" y="1211976"/>
            <a:ext cx="4554245" cy="3739537"/>
          </a:xfrm>
          <a:prstGeom prst="rect">
            <a:avLst/>
          </a:prstGeom>
        </p:spPr>
      </p:pic>
      <p:sp>
        <p:nvSpPr>
          <p:cNvPr id="6" name="Rectangle 5">
            <a:extLst>
              <a:ext uri="{FF2B5EF4-FFF2-40B4-BE49-F238E27FC236}">
                <a16:creationId xmlns:a16="http://schemas.microsoft.com/office/drawing/2014/main" id="{119EE744-008C-9C57-E9C2-46772CD63A87}"/>
              </a:ext>
            </a:extLst>
          </p:cNvPr>
          <p:cNvSpPr/>
          <p:nvPr/>
        </p:nvSpPr>
        <p:spPr>
          <a:xfrm>
            <a:off x="6427433" y="262376"/>
            <a:ext cx="5730253"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تب دنگی</a:t>
            </a:r>
            <a:endParaRPr lang="en-US" sz="2800" b="1" dirty="0">
              <a:solidFill>
                <a:schemeClr val="bg1"/>
              </a:solidFill>
              <a:latin typeface="Shabnam" panose="020B0603030804020204" pitchFamily="34" charset="-78"/>
              <a:cs typeface="Shabnam" panose="020B0603030804020204" pitchFamily="34" charset="-78"/>
            </a:endParaRPr>
          </a:p>
        </p:txBody>
      </p:sp>
      <p:pic>
        <p:nvPicPr>
          <p:cNvPr id="9" name="Graphic 8">
            <a:extLst>
              <a:ext uri="{FF2B5EF4-FFF2-40B4-BE49-F238E27FC236}">
                <a16:creationId xmlns:a16="http://schemas.microsoft.com/office/drawing/2014/main" id="{5BFC5A98-D0BB-651A-3240-C183DC4F67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27918" y="155044"/>
            <a:ext cx="959202" cy="959202"/>
          </a:xfrm>
          <a:prstGeom prst="rect">
            <a:avLst/>
          </a:prstGeom>
        </p:spPr>
      </p:pic>
      <p:sp>
        <p:nvSpPr>
          <p:cNvPr id="3" name="Rectangle 2">
            <a:extLst>
              <a:ext uri="{FF2B5EF4-FFF2-40B4-BE49-F238E27FC236}">
                <a16:creationId xmlns:a16="http://schemas.microsoft.com/office/drawing/2014/main" id="{C5DD72ED-344E-B65C-7D22-FBBDCAA63498}"/>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921654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558073" y="296681"/>
            <a:ext cx="3447441" cy="40011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تاریخچه تب دنگی</a:t>
            </a:r>
            <a:endParaRPr lang="en-US" sz="2800" b="1" dirty="0">
              <a:solidFill>
                <a:schemeClr val="bg1"/>
              </a:solidFill>
              <a:latin typeface="Shabnam" panose="020B0603030804020204" pitchFamily="34" charset="-78"/>
              <a:cs typeface="Shabnam" panose="020B0603030804020204" pitchFamily="34" charset="-78"/>
            </a:endParaRPr>
          </a:p>
        </p:txBody>
      </p:sp>
      <p:sp>
        <p:nvSpPr>
          <p:cNvPr id="5" name="Rectangle 4"/>
          <p:cNvSpPr/>
          <p:nvPr/>
        </p:nvSpPr>
        <p:spPr>
          <a:xfrm>
            <a:off x="5015883" y="1580078"/>
            <a:ext cx="6989631" cy="3416320"/>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دنگی اولین بار در سال‌های دور ثبت شده است. در یک دانش‌نامه پزشکی چینی از دوران خاندان جین از شخصی صحبت شده است که احتمالاً دنگی داشته است. این کتاب از «سمّ آبی» صحبت می‌کند که با حشرات پرنده مرتبط بوده است. محتمل‌ترین گزارش‌های همه‌گیری دنگی مربوط به سال‌های ۱۷۷۹ تا ۱۷۸۰ هستند. این گزارش‌ها از یک همه‌گیری صحبت می‌کنند که آسیا، آفریقا، و شمال آمریکا را دربرگرفته است .از آن زمان تا سال ۱۹۴۰، همه‌گیری‌های دیگری نبوده است.</a:t>
            </a:r>
            <a:endParaRPr lang="en-US" dirty="0">
              <a:latin typeface="Vazir" panose="020B0603030804020204" pitchFamily="34" charset="-78"/>
              <a:cs typeface="Vazir" panose="020B0603030804020204" pitchFamily="34" charset="-78"/>
            </a:endParaRPr>
          </a:p>
        </p:txBody>
      </p:sp>
      <p:pic>
        <p:nvPicPr>
          <p:cNvPr id="2" name="Graphic 1">
            <a:extLst>
              <a:ext uri="{FF2B5EF4-FFF2-40B4-BE49-F238E27FC236}">
                <a16:creationId xmlns:a16="http://schemas.microsoft.com/office/drawing/2014/main" id="{596FF8FE-9D45-5E54-24D1-7C08B4FC0D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27918" y="155044"/>
            <a:ext cx="959202" cy="959202"/>
          </a:xfrm>
          <a:prstGeom prst="rect">
            <a:avLst/>
          </a:prstGeom>
        </p:spPr>
      </p:pic>
      <p:sp>
        <p:nvSpPr>
          <p:cNvPr id="6" name="Rectangle 5">
            <a:extLst>
              <a:ext uri="{FF2B5EF4-FFF2-40B4-BE49-F238E27FC236}">
                <a16:creationId xmlns:a16="http://schemas.microsoft.com/office/drawing/2014/main" id="{BD1F685C-7847-6781-AC48-F359A3470D10}"/>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4197010D-0BF6-0CCC-321B-5AF75F82C145}"/>
              </a:ext>
            </a:extLst>
          </p:cNvPr>
          <p:cNvSpPr/>
          <p:nvPr/>
        </p:nvSpPr>
        <p:spPr>
          <a:xfrm>
            <a:off x="571500" y="1930400"/>
            <a:ext cx="3632200" cy="4927600"/>
          </a:xfrm>
          <a:prstGeom prst="rect">
            <a:avLst/>
          </a:prstGeom>
          <a:solidFill>
            <a:srgbClr val="43EB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9BF09DB1-45C6-8685-74F6-5B553884B756}"/>
              </a:ext>
            </a:extLst>
          </p:cNvPr>
          <p:cNvPicPr>
            <a:picLocks noChangeAspect="1"/>
          </p:cNvPicPr>
          <p:nvPr/>
        </p:nvPicPr>
        <p:blipFill rotWithShape="1">
          <a:blip r:embed="rId4">
            <a:extLst>
              <a:ext uri="{28A0092B-C50C-407E-A947-70E740481C1C}">
                <a14:useLocalDpi xmlns:a14="http://schemas.microsoft.com/office/drawing/2010/main" val="0"/>
              </a:ext>
            </a:extLst>
          </a:blip>
          <a:srcRect l="26712"/>
          <a:stretch/>
        </p:blipFill>
        <p:spPr>
          <a:xfrm rot="16200000">
            <a:off x="-131915" y="1772605"/>
            <a:ext cx="5087201" cy="4396210"/>
          </a:xfrm>
          <a:prstGeom prst="rect">
            <a:avLst/>
          </a:prstGeom>
        </p:spPr>
      </p:pic>
    </p:spTree>
    <p:extLst>
      <p:ext uri="{BB962C8B-B14F-4D97-AF65-F5344CB8AC3E}">
        <p14:creationId xmlns:p14="http://schemas.microsoft.com/office/powerpoint/2010/main" val="3705946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26128" y="1418907"/>
            <a:ext cx="11579385" cy="1131079"/>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در سال ۱۹۰۶، دانشمندان ثابت کردند که مردم از پشه‌های «آیدیس» عفونت‌هایی را دریافت می‌کنند. در سال ۱۹۰۷، دانشمندان نشان دادند که یک ویروس موجب تب دنگی می‌شود. این دومین بیماری بود که ثابت می‌شد عامل آن ویروس است . </a:t>
            </a:r>
            <a:endParaRPr lang="en-US" dirty="0">
              <a:latin typeface="Vazir" panose="020B0603030804020204" pitchFamily="34" charset="-78"/>
              <a:cs typeface="Vazir" panose="020B0603030804020204" pitchFamily="34" charset="-78"/>
            </a:endParaRPr>
          </a:p>
        </p:txBody>
      </p:sp>
      <p:sp>
        <p:nvSpPr>
          <p:cNvPr id="3" name="Rectangle 2"/>
          <p:cNvSpPr/>
          <p:nvPr/>
        </p:nvSpPr>
        <p:spPr>
          <a:xfrm>
            <a:off x="8064500" y="3885642"/>
            <a:ext cx="3750513" cy="223907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جان برتون کلیلند و جوزف فرانکلین سایلر به مطالعه ویروس دنگی پرداختند و راه‌های گسترش ویروس را کشف کردند.</a:t>
            </a:r>
            <a:endParaRPr lang="en-US" dirty="0">
              <a:latin typeface="Vazir" panose="020B0603030804020204" pitchFamily="34" charset="-78"/>
              <a:cs typeface="Vazir" panose="020B0603030804020204" pitchFamily="34" charset="-78"/>
            </a:endParaRPr>
          </a:p>
        </p:txBody>
      </p:sp>
      <p:pic>
        <p:nvPicPr>
          <p:cNvPr id="6" name="Graphic 5">
            <a:extLst>
              <a:ext uri="{FF2B5EF4-FFF2-40B4-BE49-F238E27FC236}">
                <a16:creationId xmlns:a16="http://schemas.microsoft.com/office/drawing/2014/main" id="{23117308-C93A-B1BA-C951-D760E02F1E7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27918" y="155044"/>
            <a:ext cx="959202" cy="959202"/>
          </a:xfrm>
          <a:prstGeom prst="rect">
            <a:avLst/>
          </a:prstGeom>
        </p:spPr>
      </p:pic>
      <p:sp>
        <p:nvSpPr>
          <p:cNvPr id="7" name="Rectangle 6">
            <a:extLst>
              <a:ext uri="{FF2B5EF4-FFF2-40B4-BE49-F238E27FC236}">
                <a16:creationId xmlns:a16="http://schemas.microsoft.com/office/drawing/2014/main" id="{A66A3689-D134-C49A-207F-B12F295A9815}"/>
              </a:ext>
            </a:extLst>
          </p:cNvPr>
          <p:cNvSpPr/>
          <p:nvPr/>
        </p:nvSpPr>
        <p:spPr>
          <a:xfrm>
            <a:off x="8558073" y="296681"/>
            <a:ext cx="3447441" cy="40011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تاریخچه تب دنگی</a:t>
            </a:r>
            <a:endParaRPr lang="en-US" sz="2800" b="1" dirty="0">
              <a:solidFill>
                <a:schemeClr val="bg1"/>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E0F8107B-234C-464A-1AF0-531F0649897E}"/>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sp>
        <p:nvSpPr>
          <p:cNvPr id="9" name="Rectangle 8">
            <a:extLst>
              <a:ext uri="{FF2B5EF4-FFF2-40B4-BE49-F238E27FC236}">
                <a16:creationId xmlns:a16="http://schemas.microsoft.com/office/drawing/2014/main" id="{7F1EE9E8-B3D2-6467-825B-ED2D763407E6}"/>
              </a:ext>
            </a:extLst>
          </p:cNvPr>
          <p:cNvSpPr/>
          <p:nvPr/>
        </p:nvSpPr>
        <p:spPr>
          <a:xfrm>
            <a:off x="248631" y="3619501"/>
            <a:ext cx="6616700" cy="3238500"/>
          </a:xfrm>
          <a:prstGeom prst="rect">
            <a:avLst/>
          </a:prstGeom>
          <a:solidFill>
            <a:srgbClr val="43EB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9A574900-3C51-8F2F-AEC7-7BB4D14F36D9}"/>
              </a:ext>
            </a:extLst>
          </p:cNvPr>
          <p:cNvPicPr>
            <a:picLocks noChangeAspect="1"/>
          </p:cNvPicPr>
          <p:nvPr/>
        </p:nvPicPr>
        <p:blipFill rotWithShape="1">
          <a:blip r:embed="rId4">
            <a:extLst>
              <a:ext uri="{28A0092B-C50C-407E-A947-70E740481C1C}">
                <a14:useLocalDpi xmlns:a14="http://schemas.microsoft.com/office/drawing/2010/main" val="0"/>
              </a:ext>
            </a:extLst>
          </a:blip>
          <a:srcRect l="20867"/>
          <a:stretch/>
        </p:blipFill>
        <p:spPr>
          <a:xfrm>
            <a:off x="248631" y="2658629"/>
            <a:ext cx="5689600" cy="4044327"/>
          </a:xfrm>
          <a:prstGeom prst="rect">
            <a:avLst/>
          </a:prstGeom>
        </p:spPr>
      </p:pic>
    </p:spTree>
    <p:extLst>
      <p:ext uri="{BB962C8B-B14F-4D97-AF65-F5344CB8AC3E}">
        <p14:creationId xmlns:p14="http://schemas.microsoft.com/office/powerpoint/2010/main" val="339729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72598" y="1447496"/>
            <a:ext cx="5179752" cy="4939814"/>
          </a:xfrm>
          <a:prstGeom prst="rect">
            <a:avLst/>
          </a:prstGeom>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دنگی در حین جنگ جهانی دوم و پس از آن با سرعت بسیار بیشتری گسترش یافت. دلیل آن این‌طور فرض می‌شود که جنگ به طرق مختلف موجب تغییرات محیطی شد. همچنین انواع گوناگونی از دنگی به نقاط جدیدی سرایت پیدا کرد. برای اولین بار، مردم مبتلا به تب خون‌ریزی دهنده دنگی می‌شدند. </a:t>
            </a:r>
            <a:endParaRPr lang="en-US" dirty="0">
              <a:latin typeface="Vazir" panose="020B0603030804020204" pitchFamily="34" charset="-78"/>
              <a:cs typeface="Vazir" panose="020B0603030804020204" pitchFamily="34" charset="-78"/>
            </a:endParaRPr>
          </a:p>
        </p:txBody>
      </p:sp>
      <p:pic>
        <p:nvPicPr>
          <p:cNvPr id="3" name="Graphic 2">
            <a:extLst>
              <a:ext uri="{FF2B5EF4-FFF2-40B4-BE49-F238E27FC236}">
                <a16:creationId xmlns:a16="http://schemas.microsoft.com/office/drawing/2014/main" id="{BFA0DDE3-6AE3-72CA-D59A-A7E3F408F3C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27918" y="155044"/>
            <a:ext cx="959202" cy="959202"/>
          </a:xfrm>
          <a:prstGeom prst="rect">
            <a:avLst/>
          </a:prstGeom>
        </p:spPr>
      </p:pic>
      <p:sp>
        <p:nvSpPr>
          <p:cNvPr id="6" name="Rectangle 5">
            <a:extLst>
              <a:ext uri="{FF2B5EF4-FFF2-40B4-BE49-F238E27FC236}">
                <a16:creationId xmlns:a16="http://schemas.microsoft.com/office/drawing/2014/main" id="{D1E193CD-021E-10F2-8FF4-7555C23CC9B5}"/>
              </a:ext>
            </a:extLst>
          </p:cNvPr>
          <p:cNvSpPr/>
          <p:nvPr/>
        </p:nvSpPr>
        <p:spPr>
          <a:xfrm>
            <a:off x="8558073" y="296681"/>
            <a:ext cx="3447441" cy="40011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تاریخچه تب دنگی</a:t>
            </a:r>
            <a:endParaRPr lang="en-US" sz="2800" b="1" dirty="0">
              <a:solidFill>
                <a:schemeClr val="bg1"/>
              </a:solidFill>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762127B4-F2CD-735E-DD24-3804F4114950}"/>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E8DC2100-17C7-B0A2-BE90-872E9BC71633}"/>
              </a:ext>
            </a:extLst>
          </p:cNvPr>
          <p:cNvSpPr/>
          <p:nvPr/>
        </p:nvSpPr>
        <p:spPr>
          <a:xfrm>
            <a:off x="6680762" y="1574800"/>
            <a:ext cx="5014090" cy="5283200"/>
          </a:xfrm>
          <a:prstGeom prst="rect">
            <a:avLst/>
          </a:prstGeom>
          <a:solidFill>
            <a:srgbClr val="43EB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6459DD52-78E9-96B8-C085-B0764280AE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1312981"/>
            <a:ext cx="5074329" cy="5074329"/>
          </a:xfrm>
          <a:prstGeom prst="roundRect">
            <a:avLst>
              <a:gd name="adj" fmla="val 5627"/>
            </a:avLst>
          </a:prstGeom>
          <a:ln w="76200">
            <a:solidFill>
              <a:schemeClr val="bg1"/>
            </a:solidFill>
          </a:ln>
        </p:spPr>
      </p:pic>
    </p:spTree>
    <p:extLst>
      <p:ext uri="{BB962C8B-B14F-4D97-AF65-F5344CB8AC3E}">
        <p14:creationId xmlns:p14="http://schemas.microsoft.com/office/powerpoint/2010/main" val="3536720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22300" y="1340766"/>
            <a:ext cx="11291475" cy="2239074"/>
          </a:xfrm>
          <a:prstGeom prst="rect">
            <a:avLst/>
          </a:prstGeom>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این نوع وخیم از بیماری اولین بار در سال ۱۹۵۳ در فیلیپین گزارش شد. تا دهه ۱۹۷۰، تب خون‌ریزی دهنده دنگی بدل به عامل اصلی در مرگ کودکان شد. همچنین شیوع آن در اقیانوسیه و آمریکا آغاز شد . تب خون‌ریزی دهنده دنگی و سندروم شوک دنگی اولین بار در سال ۱۹۸۱ در آمریکای جنوبی و مرکزی گزارش شد. در این زمان، کارشناسان سلامت متوجه شدند که افرادی که مبتلا به نوع ۱ ویروس دنگی شده‌اند، در چند سال آینده مبتلا به نوع ۲ دنگی هم می‌شوند.</a:t>
            </a:r>
            <a:endParaRPr lang="en-US" dirty="0">
              <a:latin typeface="Vazir" panose="020B0603030804020204" pitchFamily="34" charset="-78"/>
              <a:cs typeface="Vazir" panose="020B0603030804020204" pitchFamily="34" charset="-78"/>
            </a:endParaRPr>
          </a:p>
        </p:txBody>
      </p:sp>
      <p:pic>
        <p:nvPicPr>
          <p:cNvPr id="3" name="Graphic 2">
            <a:extLst>
              <a:ext uri="{FF2B5EF4-FFF2-40B4-BE49-F238E27FC236}">
                <a16:creationId xmlns:a16="http://schemas.microsoft.com/office/drawing/2014/main" id="{58202A52-68BC-9E7C-C19C-239E2948FDC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27918" y="155044"/>
            <a:ext cx="959202" cy="959202"/>
          </a:xfrm>
          <a:prstGeom prst="rect">
            <a:avLst/>
          </a:prstGeom>
        </p:spPr>
      </p:pic>
      <p:sp>
        <p:nvSpPr>
          <p:cNvPr id="6" name="Rectangle 5">
            <a:extLst>
              <a:ext uri="{FF2B5EF4-FFF2-40B4-BE49-F238E27FC236}">
                <a16:creationId xmlns:a16="http://schemas.microsoft.com/office/drawing/2014/main" id="{298CB9F9-267D-A167-8348-37B1B010C153}"/>
              </a:ext>
            </a:extLst>
          </p:cNvPr>
          <p:cNvSpPr/>
          <p:nvPr/>
        </p:nvSpPr>
        <p:spPr>
          <a:xfrm>
            <a:off x="8558073" y="296681"/>
            <a:ext cx="3447441" cy="40011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تاریخچه تب دنگی</a:t>
            </a:r>
            <a:endParaRPr lang="en-US" sz="2800" b="1" dirty="0">
              <a:solidFill>
                <a:schemeClr val="bg1"/>
              </a:solidFill>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9CAB5F26-02CE-68A6-D7A6-C50FAD602CD9}"/>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sp>
        <p:nvSpPr>
          <p:cNvPr id="10" name="Rectangle 9">
            <a:extLst>
              <a:ext uri="{FF2B5EF4-FFF2-40B4-BE49-F238E27FC236}">
                <a16:creationId xmlns:a16="http://schemas.microsoft.com/office/drawing/2014/main" id="{F46D2DBD-C5CC-DC13-4F16-CBE0996A2496}"/>
              </a:ext>
            </a:extLst>
          </p:cNvPr>
          <p:cNvSpPr/>
          <p:nvPr/>
        </p:nvSpPr>
        <p:spPr>
          <a:xfrm>
            <a:off x="4064000" y="4318000"/>
            <a:ext cx="8128000" cy="2069310"/>
          </a:xfrm>
          <a:prstGeom prst="rect">
            <a:avLst/>
          </a:prstGeom>
          <a:solidFill>
            <a:srgbClr val="43EB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E059D047-CC98-B7B6-30C5-54ACB13B11CF}"/>
              </a:ext>
            </a:extLst>
          </p:cNvPr>
          <p:cNvPicPr>
            <a:picLocks noChangeAspect="1"/>
          </p:cNvPicPr>
          <p:nvPr/>
        </p:nvPicPr>
        <p:blipFill rotWithShape="1">
          <a:blip r:embed="rId4">
            <a:extLst>
              <a:ext uri="{28A0092B-C50C-407E-A947-70E740481C1C}">
                <a14:useLocalDpi xmlns:a14="http://schemas.microsoft.com/office/drawing/2010/main" val="0"/>
              </a:ext>
            </a:extLst>
          </a:blip>
          <a:srcRect b="7868"/>
          <a:stretch/>
        </p:blipFill>
        <p:spPr>
          <a:xfrm>
            <a:off x="398072" y="3806361"/>
            <a:ext cx="5888428" cy="3051640"/>
          </a:xfrm>
          <a:prstGeom prst="rect">
            <a:avLst/>
          </a:prstGeom>
        </p:spPr>
      </p:pic>
    </p:spTree>
    <p:extLst>
      <p:ext uri="{BB962C8B-B14F-4D97-AF65-F5344CB8AC3E}">
        <p14:creationId xmlns:p14="http://schemas.microsoft.com/office/powerpoint/2010/main" val="602353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043FF72-1945-2DEE-24D0-E0F523B7A956}"/>
              </a:ext>
            </a:extLst>
          </p:cNvPr>
          <p:cNvSpPr/>
          <p:nvPr/>
        </p:nvSpPr>
        <p:spPr>
          <a:xfrm>
            <a:off x="6087120" y="1955800"/>
            <a:ext cx="6104880" cy="4126688"/>
          </a:xfrm>
          <a:prstGeom prst="rect">
            <a:avLst/>
          </a:prstGeom>
          <a:solidFill>
            <a:srgbClr val="43EB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667131" y="252291"/>
            <a:ext cx="5338384" cy="523220"/>
          </a:xfrm>
          <a:prstGeom prst="rect">
            <a:avLst/>
          </a:prstGeom>
        </p:spPr>
        <p:txBody>
          <a:bodyPr wrap="square">
            <a:spAutoFit/>
          </a:bodyPr>
          <a:lstStyle/>
          <a:p>
            <a:pPr algn="r" rtl="1"/>
            <a:r>
              <a:rPr lang="fa-IR" sz="2800" b="1" dirty="0">
                <a:solidFill>
                  <a:schemeClr val="bg1"/>
                </a:solidFill>
                <a:latin typeface="Shabnam" panose="020B0603030804020204" pitchFamily="34" charset="-78"/>
                <a:cs typeface="Shabnam" panose="020B0603030804020204" pitchFamily="34" charset="-78"/>
              </a:rPr>
              <a:t>علت ابتلا به تب دنگی چیست؟</a:t>
            </a:r>
          </a:p>
        </p:txBody>
      </p:sp>
      <p:sp>
        <p:nvSpPr>
          <p:cNvPr id="5" name="Rectangle 4"/>
          <p:cNvSpPr/>
          <p:nvPr/>
        </p:nvSpPr>
        <p:spPr>
          <a:xfrm>
            <a:off x="269134" y="1429892"/>
            <a:ext cx="5338385" cy="5009064"/>
          </a:xfrm>
          <a:prstGeom prst="rect">
            <a:avLst/>
          </a:prstGeom>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چهار نوع ویروس وجود دارند که باعث </a:t>
            </a:r>
            <a:r>
              <a:rPr lang="en-US" dirty="0">
                <a:latin typeface="Vazir" panose="020B0603030804020204" pitchFamily="34" charset="-78"/>
                <a:cs typeface="Vazir" panose="020B0603030804020204" pitchFamily="34" charset="-78"/>
              </a:rPr>
              <a:t>Dengue fever </a:t>
            </a:r>
            <a:r>
              <a:rPr lang="fa-IR" dirty="0">
                <a:latin typeface="Vazir" panose="020B0603030804020204" pitchFamily="34" charset="-78"/>
                <a:cs typeface="Vazir" panose="020B0603030804020204" pitchFamily="34" charset="-78"/>
              </a:rPr>
              <a:t> می‌شوند. همه آن‌ها توسط گونه‌ خاصی از پشه‌ها به نام آئدس منتشر می‌شوند. منشاء این ویروس‌ها به آفریقا برمی‌گردد. با این حال، امروزه در بسیاری از مناطق گرمسیری و نیمه‌گرمسیری جهان به‌ویژه در نواحی پرجمعیت یافت می‌شوند. برخلاف مالاریا، تب دنگی ممکن است در مناطق شهری و روستایی اتفاق بیفتد؛ اما تحقیقات منتشرشده نشان می‌دهد که شیوع آن در مناطق روستایی بیشتر است.</a:t>
            </a:r>
            <a:endParaRPr lang="en-US" dirty="0">
              <a:latin typeface="Vazir" panose="020B0603030804020204" pitchFamily="34" charset="-78"/>
              <a:cs typeface="Vazir" panose="020B0603030804020204" pitchFamily="34" charset="-78"/>
            </a:endParaRPr>
          </a:p>
        </p:txBody>
      </p:sp>
      <p:pic>
        <p:nvPicPr>
          <p:cNvPr id="3" name="Graphic 2">
            <a:extLst>
              <a:ext uri="{FF2B5EF4-FFF2-40B4-BE49-F238E27FC236}">
                <a16:creationId xmlns:a16="http://schemas.microsoft.com/office/drawing/2014/main" id="{36AB1908-F82C-CF65-F9DA-CCE5A55D5EA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27918" y="155044"/>
            <a:ext cx="959202" cy="959202"/>
          </a:xfrm>
          <a:prstGeom prst="rect">
            <a:avLst/>
          </a:prstGeom>
        </p:spPr>
      </p:pic>
      <p:sp>
        <p:nvSpPr>
          <p:cNvPr id="6" name="Rectangle 5">
            <a:extLst>
              <a:ext uri="{FF2B5EF4-FFF2-40B4-BE49-F238E27FC236}">
                <a16:creationId xmlns:a16="http://schemas.microsoft.com/office/drawing/2014/main" id="{A1B8575B-1FB9-FE1F-690D-42F2475F5017}"/>
              </a:ext>
            </a:extLst>
          </p:cNvPr>
          <p:cNvSpPr/>
          <p:nvPr/>
        </p:nvSpPr>
        <p:spPr>
          <a:xfrm>
            <a:off x="988153" y="470690"/>
            <a:ext cx="4148643" cy="338554"/>
          </a:xfrm>
          <a:prstGeom prst="rect">
            <a:avLst/>
          </a:prstGeom>
        </p:spPr>
        <p:txBody>
          <a:bodyPr wrap="square">
            <a:spAutoFit/>
          </a:bodyPr>
          <a:lstStyle/>
          <a:p>
            <a:pPr algn="ctr" rtl="1"/>
            <a:r>
              <a:rPr lang="fa-IR" sz="1600" b="1" dirty="0">
                <a:solidFill>
                  <a:schemeClr val="bg1"/>
                </a:solidFill>
                <a:latin typeface="Shabnam" panose="020B0603030804020204" pitchFamily="34" charset="-78"/>
                <a:cs typeface="Shabnam" panose="020B0603030804020204" pitchFamily="34" charset="-78"/>
              </a:rPr>
              <a:t>گزارش ارائه دانشجوی پزشکی دانشگاه تهران</a:t>
            </a:r>
            <a:endParaRPr lang="en-US" sz="1600" b="1" dirty="0">
              <a:solidFill>
                <a:schemeClr val="bg1"/>
              </a:solidFill>
              <a:latin typeface="Shabnam" panose="020B0603030804020204" pitchFamily="34" charset="-78"/>
              <a:cs typeface="Shabnam" panose="020B0603030804020204" pitchFamily="34" charset="-78"/>
            </a:endParaRPr>
          </a:p>
        </p:txBody>
      </p:sp>
      <p:pic>
        <p:nvPicPr>
          <p:cNvPr id="8" name="Picture 7">
            <a:extLst>
              <a:ext uri="{FF2B5EF4-FFF2-40B4-BE49-F238E27FC236}">
                <a16:creationId xmlns:a16="http://schemas.microsoft.com/office/drawing/2014/main" id="{6F59E2A1-9711-B862-CB8F-3271CC9626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30900" y="1465407"/>
            <a:ext cx="5886573" cy="3927185"/>
          </a:xfrm>
          <a:prstGeom prst="rect">
            <a:avLst/>
          </a:prstGeom>
          <a:ln w="76200">
            <a:solidFill>
              <a:schemeClr val="bg1"/>
            </a:solidFill>
          </a:ln>
        </p:spPr>
      </p:pic>
    </p:spTree>
    <p:extLst>
      <p:ext uri="{BB962C8B-B14F-4D97-AF65-F5344CB8AC3E}">
        <p14:creationId xmlns:p14="http://schemas.microsoft.com/office/powerpoint/2010/main" val="676227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TotalTime>
  <Words>2149</Words>
  <Application>Microsoft Office PowerPoint</Application>
  <PresentationFormat>Widescreen</PresentationFormat>
  <Paragraphs>121</Paragraphs>
  <Slides>30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42</cp:revision>
  <dcterms:created xsi:type="dcterms:W3CDTF">2024-07-18T09:42:49Z</dcterms:created>
  <dcterms:modified xsi:type="dcterms:W3CDTF">2024-07-24T07:24:02Z</dcterms:modified>
</cp:coreProperties>
</file>