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298" r:id="rId3"/>
    <p:sldId id="257" r:id="rId4"/>
    <p:sldId id="258" r:id="rId5"/>
    <p:sldId id="259" r:id="rId6"/>
    <p:sldId id="260" r:id="rId7"/>
    <p:sldId id="287" r:id="rId8"/>
    <p:sldId id="289" r:id="rId9"/>
    <p:sldId id="288" r:id="rId10"/>
    <p:sldId id="290" r:id="rId11"/>
    <p:sldId id="261" r:id="rId12"/>
    <p:sldId id="262" r:id="rId13"/>
    <p:sldId id="263" r:id="rId14"/>
    <p:sldId id="264" r:id="rId15"/>
    <p:sldId id="265" r:id="rId16"/>
    <p:sldId id="266" r:id="rId17"/>
    <p:sldId id="267" r:id="rId18"/>
    <p:sldId id="269" r:id="rId19"/>
    <p:sldId id="270" r:id="rId20"/>
    <p:sldId id="271" r:id="rId21"/>
    <p:sldId id="272" r:id="rId22"/>
    <p:sldId id="273" r:id="rId23"/>
    <p:sldId id="274" r:id="rId24"/>
    <p:sldId id="275" r:id="rId25"/>
    <p:sldId id="276" r:id="rId26"/>
    <p:sldId id="277" r:id="rId27"/>
    <p:sldId id="278" r:id="rId28"/>
    <p:sldId id="279" r:id="rId29"/>
    <p:sldId id="282" r:id="rId30"/>
    <p:sldId id="280" r:id="rId31"/>
    <p:sldId id="283" r:id="rId32"/>
    <p:sldId id="291" r:id="rId33"/>
    <p:sldId id="296" r:id="rId34"/>
    <p:sldId id="295" r:id="rId35"/>
    <p:sldId id="292" r:id="rId36"/>
    <p:sldId id="293" r:id="rId37"/>
    <p:sldId id="297" r:id="rId38"/>
    <p:sldId id="284" r:id="rId39"/>
    <p:sldId id="285" r:id="rId40"/>
    <p:sldId id="28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BD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660"/>
  </p:normalViewPr>
  <p:slideViewPr>
    <p:cSldViewPr snapToGrid="0">
      <p:cViewPr varScale="1">
        <p:scale>
          <a:sx n="81" d="100"/>
          <a:sy n="81" d="100"/>
        </p:scale>
        <p:origin x="667" y="62"/>
      </p:cViewPr>
      <p:guideLst/>
    </p:cSldViewPr>
  </p:slideViewPr>
  <p:notesTextViewPr>
    <p:cViewPr>
      <p:scale>
        <a:sx n="1" d="1"/>
        <a:sy n="1" d="1"/>
      </p:scale>
      <p:origin x="0" y="0"/>
    </p:cViewPr>
  </p:notesTextViewPr>
  <p:sorterViewPr>
    <p:cViewPr>
      <p:scale>
        <a:sx n="100" d="100"/>
        <a:sy n="100" d="100"/>
      </p:scale>
      <p:origin x="0" y="-135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38710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01600" y="88900"/>
            <a:ext cx="11988800" cy="6680200"/>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76939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www.leader.ir/" TargetMode="External"/><Relationship Id="rId2" Type="http://schemas.openxmlformats.org/officeDocument/2006/relationships/hyperlink" Target="https://www.tabnak.ir/" TargetMode="External"/><Relationship Id="rId1" Type="http://schemas.openxmlformats.org/officeDocument/2006/relationships/slideLayout" Target="../slideLayouts/slideLayout1.xml"/><Relationship Id="rId4" Type="http://schemas.openxmlformats.org/officeDocument/2006/relationships/hyperlink" Target="https://fa.wikishia.net/"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9E251F-615D-044E-F1B7-186FD89DB1A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l="24869" t="22087" r="28765" b="33199"/>
          <a:stretch/>
        </p:blipFill>
        <p:spPr>
          <a:xfrm>
            <a:off x="3232727" y="852830"/>
            <a:ext cx="5726546" cy="5152339"/>
          </a:xfrm>
          <a:prstGeom prst="rect">
            <a:avLst/>
          </a:prstGeom>
        </p:spPr>
      </p:pic>
    </p:spTree>
    <p:extLst>
      <p:ext uri="{BB962C8B-B14F-4D97-AF65-F5344CB8AC3E}">
        <p14:creationId xmlns:p14="http://schemas.microsoft.com/office/powerpoint/2010/main" val="118966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18850" y="4361968"/>
            <a:ext cx="1571223" cy="144243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741199" y="1460015"/>
            <a:ext cx="1571223" cy="144243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185635" y="1022043"/>
            <a:ext cx="7881874" cy="5909310"/>
          </a:xfrm>
          <a:prstGeom prst="rect">
            <a:avLst/>
          </a:prstGeom>
        </p:spPr>
        <p:txBody>
          <a:bodyPr wrap="square">
            <a:spAutoFit/>
          </a:bodyPr>
          <a:lstStyle/>
          <a:p>
            <a:pPr algn="justLow" rtl="1">
              <a:lnSpc>
                <a:spcPct val="150000"/>
              </a:lnSpc>
            </a:pPr>
            <a:r>
              <a:rPr lang="fa-IR" dirty="0">
                <a:latin typeface="Vazir" panose="020B0603030804020204" pitchFamily="34" charset="-78"/>
                <a:cs typeface="Vazir" panose="020B0603030804020204" pitchFamily="34" charset="-78"/>
              </a:rPr>
              <a:t>۱- آینده در قلمرو اسلام، نوشته‌ی سیدقطب</a:t>
            </a:r>
          </a:p>
          <a:p>
            <a:pPr algn="justLow" rtl="1">
              <a:lnSpc>
                <a:spcPct val="150000"/>
              </a:lnSpc>
            </a:pPr>
            <a:br>
              <a:rPr lang="fa-IR" dirty="0">
                <a:latin typeface="Vazir" panose="020B0603030804020204" pitchFamily="34" charset="-78"/>
                <a:cs typeface="Vazir" panose="020B0603030804020204" pitchFamily="34" charset="-78"/>
              </a:rPr>
            </a:b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۳- تفسیر فی‌ظلال‌القرآن، نوشته سیدقطب</a:t>
            </a:r>
          </a:p>
          <a:p>
            <a:pPr algn="justLow" rtl="1">
              <a:lnSpc>
                <a:spcPct val="150000"/>
              </a:lnSpc>
            </a:pPr>
            <a:br>
              <a:rPr lang="fa-IR" dirty="0">
                <a:latin typeface="Vazir" panose="020B0603030804020204" pitchFamily="34" charset="-78"/>
                <a:cs typeface="Vazir" panose="020B0603030804020204" pitchFamily="34" charset="-78"/>
              </a:rPr>
            </a:b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4- ادعانامه علیه تمدن غرب (ترجمه و تحقیقات)</a:t>
            </a:r>
          </a:p>
          <a:p>
            <a:pPr algn="justLow" rtl="1">
              <a:lnSpc>
                <a:spcPct val="150000"/>
              </a:lnSpc>
            </a:pPr>
            <a:endParaRPr lang="fa-IR" dirty="0">
              <a:latin typeface="Vazir" panose="020B0603030804020204" pitchFamily="34" charset="-78"/>
              <a:cs typeface="Vazir" panose="020B0603030804020204" pitchFamily="34" charset="-78"/>
            </a:endParaRPr>
          </a:p>
          <a:p>
            <a:pPr algn="justLow" rtl="1">
              <a:lnSpc>
                <a:spcPct val="150000"/>
              </a:lnSpc>
            </a:pPr>
            <a:endParaRPr lang="fa-IR" dirty="0">
              <a:latin typeface="Vazir" panose="020B0603030804020204" pitchFamily="34" charset="-78"/>
              <a:cs typeface="Vazir" panose="020B0603030804020204" pitchFamily="34" charset="-78"/>
            </a:endParaRPr>
          </a:p>
          <a:p>
            <a:pPr algn="justLow" rtl="1">
              <a:lnSpc>
                <a:spcPct val="150000"/>
              </a:lnSpc>
            </a:pPr>
            <a:r>
              <a:rPr lang="fa-IR" dirty="0">
                <a:latin typeface="Vazir" panose="020B0603030804020204" pitchFamily="34" charset="-78"/>
                <a:cs typeface="Vazir" panose="020B0603030804020204" pitchFamily="34" charset="-78"/>
              </a:rPr>
              <a:t> 5- مسلمانان در نهضت آزادی هندوستان، نوشته عبدالمنعم النمر</a:t>
            </a:r>
          </a:p>
          <a:p>
            <a:pPr algn="justLow" rtl="1">
              <a:lnSpc>
                <a:spcPct val="150000"/>
              </a:lnSpc>
            </a:pPr>
            <a:endParaRPr lang="fa-IR" dirty="0">
              <a:latin typeface="Vazir" panose="020B0603030804020204" pitchFamily="34" charset="-78"/>
              <a:cs typeface="Vazir" panose="020B0603030804020204" pitchFamily="34" charset="-78"/>
            </a:endParaRPr>
          </a:p>
          <a:p>
            <a:pPr algn="justLow" rtl="1">
              <a:lnSpc>
                <a:spcPct val="150000"/>
              </a:lnSpc>
            </a:pPr>
            <a:endParaRPr lang="fa-IR" dirty="0">
              <a:latin typeface="Vazir" panose="020B0603030804020204" pitchFamily="34" charset="-78"/>
              <a:cs typeface="Vazir" panose="020B0603030804020204" pitchFamily="34" charset="-78"/>
            </a:endParaRPr>
          </a:p>
          <a:p>
            <a:pPr algn="justLow" rtl="1">
              <a:lnSpc>
                <a:spcPct val="150000"/>
              </a:lnSpc>
            </a:pPr>
            <a:r>
              <a:rPr lang="fa-IR" dirty="0">
                <a:latin typeface="Vazir" panose="020B0603030804020204" pitchFamily="34" charset="-78"/>
                <a:cs typeface="Vazir" panose="020B0603030804020204" pitchFamily="34" charset="-78"/>
              </a:rPr>
              <a:t>6- صلح امام حسن: پرشکوه‌ترین نرمش قهرمانانه‌ی تاریخ، نوشته شیخ راضی آل‌یاسین</a:t>
            </a:r>
          </a:p>
          <a:p>
            <a:pPr algn="justLow" rtl="1">
              <a:lnSpc>
                <a:spcPct val="150000"/>
              </a:lnSpc>
            </a:pP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78990" y="1713174"/>
            <a:ext cx="5512488" cy="3838069"/>
          </a:xfrm>
          <a:prstGeom prst="rect">
            <a:avLst/>
          </a:prstGeom>
        </p:spPr>
      </p:pic>
      <p:sp>
        <p:nvSpPr>
          <p:cNvPr id="5" name="Rounded Rectangle 4"/>
          <p:cNvSpPr/>
          <p:nvPr/>
        </p:nvSpPr>
        <p:spPr>
          <a:xfrm>
            <a:off x="3515538" y="294429"/>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438276" y="405921"/>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ترجمه ‌ها</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30717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3166" y="2242994"/>
            <a:ext cx="6156727"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رهبر انقلاب پس از آشنایی با جامع‌ المقدمات و صرف و نحو در دبیرستان وارد حوزه علمیه شدند و نزد پدر و دیگر اساتید وقت ادبیات و مقدمات را خواندند. درباره انگیزه ورود به حوزه علمیه و انتخاب راه روحانیت مى گویند: «عامل و موجب اصلى در انتخاب این راه نورانى روحانیت پدرم بودند و مادرم نیز علاقه‌مند و مشوّق بودند».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23555" y="2333254"/>
            <a:ext cx="4932677" cy="2772062"/>
          </a:xfrm>
          <a:prstGeom prst="rect">
            <a:avLst/>
          </a:prstGeom>
        </p:spPr>
      </p:pic>
      <p:sp>
        <p:nvSpPr>
          <p:cNvPr id="5" name="Rectangle 4"/>
          <p:cNvSpPr/>
          <p:nvPr/>
        </p:nvSpPr>
        <p:spPr>
          <a:xfrm>
            <a:off x="231819" y="1871685"/>
            <a:ext cx="11766081" cy="22757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231818" y="5225527"/>
            <a:ext cx="11766081" cy="22757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ounded Rectangle 6"/>
          <p:cNvSpPr/>
          <p:nvPr/>
        </p:nvSpPr>
        <p:spPr>
          <a:xfrm>
            <a:off x="4236755" y="77284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8" name="Rectangle 7"/>
          <p:cNvSpPr/>
          <p:nvPr/>
        </p:nvSpPr>
        <p:spPr>
          <a:xfrm>
            <a:off x="553166" y="889577"/>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حوزه علمیه</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14953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04355" y="900589"/>
            <a:ext cx="7819303" cy="556306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ایشان کتب ادبى ار قبیل «جامع المقدمات»، «سیوطى»، «مغنى» را نزد مدرّسان مدرسه «سلیمان خان» و «نوّاب» خواندند و پدرش نیز بر درس فرزندانش نظارت مى کردند. کتاب «معالم» را نیز در همان دوره خواندند. سپس «شرایع الاسلام» و «شرح لمعه» را در محضر پدرش و مقدارى را نزد مرحوم «آقا میرزا مدرس یزدى» و رسائل و مکاسب را در حضور مرحوم حاج شیخ هاشم قزوینى و بقیه دروس سطح فقه و اصول را نزد پدرش خواندند و دوره مقدمات و سطح را به طور کم سابقه و شگفت انگیزى در پنچ سال و نیم به اتمام رساندند. پدرشان مرحوم سید جواد در تمام این مراحل نقش مهّمى در پیشرفت این فرزند برومند داشتند. رهبر بزرگوار انقلاب، در زمینه منطق و فلسفه، کتاب منظومه سبزوار را ابتدا از «مرحوم آیت الله میرزا جواد آقا تهرانى» و بعد‌ها نزد مرحوم «شیخ رضا ایسى» خواندند.</a:t>
            </a:r>
          </a:p>
        </p:txBody>
      </p:sp>
      <p:sp>
        <p:nvSpPr>
          <p:cNvPr id="7" name="Rounded Rectangle 6"/>
          <p:cNvSpPr/>
          <p:nvPr/>
        </p:nvSpPr>
        <p:spPr>
          <a:xfrm>
            <a:off x="7412624" y="215939"/>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8" name="Rectangle 7"/>
          <p:cNvSpPr/>
          <p:nvPr/>
        </p:nvSpPr>
        <p:spPr>
          <a:xfrm>
            <a:off x="7412624" y="340461"/>
            <a:ext cx="4546639"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حوزه علمیه</a:t>
            </a:r>
            <a:endParaRPr lang="en-US" sz="2400" b="1" dirty="0">
              <a:latin typeface="Shabnam" panose="020B0603030804020204" pitchFamily="34" charset="-78"/>
              <a:cs typeface="Shabnam" panose="020B0603030804020204" pitchFamily="34" charset="-78"/>
            </a:endParaRPr>
          </a:p>
        </p:txBody>
      </p:sp>
      <p:grpSp>
        <p:nvGrpSpPr>
          <p:cNvPr id="11" name="Group 10">
            <a:extLst>
              <a:ext uri="{FF2B5EF4-FFF2-40B4-BE49-F238E27FC236}">
                <a16:creationId xmlns:a16="http://schemas.microsoft.com/office/drawing/2014/main" id="{16E7AAFA-A8E2-29D2-55FD-1772E57C2D61}"/>
              </a:ext>
            </a:extLst>
          </p:cNvPr>
          <p:cNvGrpSpPr/>
          <p:nvPr/>
        </p:nvGrpSpPr>
        <p:grpSpPr>
          <a:xfrm>
            <a:off x="328611" y="1140644"/>
            <a:ext cx="3625965" cy="4960672"/>
            <a:chOff x="206062" y="545535"/>
            <a:chExt cx="4391696" cy="6008267"/>
          </a:xfrm>
        </p:grpSpPr>
        <p:sp>
          <p:nvSpPr>
            <p:cNvPr id="2" name="Rectangle 1">
              <a:extLst>
                <a:ext uri="{FF2B5EF4-FFF2-40B4-BE49-F238E27FC236}">
                  <a16:creationId xmlns:a16="http://schemas.microsoft.com/office/drawing/2014/main" id="{0F93436F-865A-606D-E5D6-F1AEC4EDCE62}"/>
                </a:ext>
              </a:extLst>
            </p:cNvPr>
            <p:cNvSpPr/>
            <p:nvPr/>
          </p:nvSpPr>
          <p:spPr>
            <a:xfrm>
              <a:off x="206062" y="2014305"/>
              <a:ext cx="3916802" cy="333562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E979C062-3BE8-C64E-D5A5-A3B38C427EB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67791" y="545535"/>
              <a:ext cx="3729967" cy="3415599"/>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a:extLst>
                <a:ext uri="{FF2B5EF4-FFF2-40B4-BE49-F238E27FC236}">
                  <a16:creationId xmlns:a16="http://schemas.microsoft.com/office/drawing/2014/main" id="{71353491-8A6C-3FF8-E661-4AAC5FBFDE3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34256" y="3187897"/>
              <a:ext cx="3034507" cy="3365905"/>
            </a:xfrm>
            <a:prstGeom prst="rect">
              <a:avLst/>
            </a:prstGeom>
          </p:spPr>
        </p:pic>
      </p:grpSp>
    </p:spTree>
    <p:extLst>
      <p:ext uri="{BB962C8B-B14F-4D97-AF65-F5344CB8AC3E}">
        <p14:creationId xmlns:p14="http://schemas.microsoft.com/office/powerpoint/2010/main" val="14827000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95873" y="4391696"/>
            <a:ext cx="3812487" cy="233107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579611" y="115910"/>
            <a:ext cx="3722077" cy="294926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880493" y="1526016"/>
            <a:ext cx="5871417"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خامنه‌ای که از هیجده سالگى در مشهد درس خارج فقه و اصول را نزد مرجع بزرگ مرحوم آیت الله العظمى میلانى شروع کرده بودند. در سال ۱۳۳۶ به قصد زیارت عتبات عالیات، عازم نجف اشرف شدند و با مشاهده و شرکت در درسهاى خارج مجتهدان بزرگ حوزه نجف از جمله مرحوم سید محسن حکیم، سید محمود شاهرودى، میرزا باقر زنجانى، سید یحیى یزدى، و میرزا حسن بجنوردى، اوضاع درس و تدریس و تحقیق آن حوزه علمیه را پسندیدند و ایشان را از قصد خود آگاه ساختند. ولى پدر موافقت نکرد. پس از مدّتى ایشان به مشهد باز گشتند.</a:t>
            </a:r>
          </a:p>
        </p:txBody>
      </p:sp>
      <p:pic>
        <p:nvPicPr>
          <p:cNvPr id="6" name="Picture 5"/>
          <p:cNvPicPr>
            <a:picLocks noChangeAspect="1"/>
          </p:cNvPicPr>
          <p:nvPr/>
        </p:nvPicPr>
        <p:blipFill>
          <a:blip r:embed="rId2"/>
          <a:stretch>
            <a:fillRect/>
          </a:stretch>
        </p:blipFill>
        <p:spPr>
          <a:xfrm>
            <a:off x="440090" y="3312435"/>
            <a:ext cx="3291894" cy="3291894"/>
          </a:xfrm>
          <a:prstGeom prst="rect">
            <a:avLst/>
          </a:prstGeom>
        </p:spPr>
      </p:pic>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974026" y="115910"/>
            <a:ext cx="3045256" cy="3829302"/>
          </a:xfrm>
          <a:prstGeom prst="rect">
            <a:avLst/>
          </a:prstGeom>
        </p:spPr>
      </p:pic>
      <p:sp>
        <p:nvSpPr>
          <p:cNvPr id="9" name="Rounded Rectangle 8"/>
          <p:cNvSpPr/>
          <p:nvPr/>
        </p:nvSpPr>
        <p:spPr>
          <a:xfrm>
            <a:off x="7077774" y="566605"/>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10" name="Rectangle 9"/>
          <p:cNvSpPr/>
          <p:nvPr/>
        </p:nvSpPr>
        <p:spPr>
          <a:xfrm>
            <a:off x="7077774" y="678097"/>
            <a:ext cx="461103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حوزه علمیه نجف اشرف</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43845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90953" y="1642914"/>
            <a:ext cx="4777659" cy="455182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52856" y="1502997"/>
            <a:ext cx="5957792" cy="4524315"/>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خامنه‌ای از سال ۱۳۳۷ تا ۱۳۴۳ در حوزه علمیه قم به تحصیلات عالى در فقه و اصول و فلسفه، مشغول شدند و از محضر بزرگان، چون مرحوم آیت الله العظمى بروجردى، امام خمینى، شیخ مرتضى حائرى یزدى وعلّامه طباطبائى استفاده کردند. در سال ۱۳۴۳، از مکاتباتى که رهبر انقلاب با پدرشان داشتند، متوجّه شدند که یک چشم پدر به علت «آب مروارید» نابینا شده است، بسیار غمگین شدند و بین ماندن در قم و ادامه تحصیل در حوزه عظیم آن و رفتن به مشهد و مواظبت از پدر در تردید ماندند.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748128" y="1502997"/>
            <a:ext cx="5151950" cy="4478347"/>
          </a:xfrm>
          <a:prstGeom prst="rect">
            <a:avLst/>
          </a:prstGeom>
        </p:spPr>
      </p:pic>
      <p:sp>
        <p:nvSpPr>
          <p:cNvPr id="5" name="Rounded Rectangle 4"/>
          <p:cNvSpPr/>
          <p:nvPr/>
        </p:nvSpPr>
        <p:spPr>
          <a:xfrm>
            <a:off x="4005131" y="314703"/>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558948" y="42619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حوزه علمیه قم</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4424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25148" y="6082638"/>
            <a:ext cx="4706144" cy="50351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90152" y="546429"/>
            <a:ext cx="4734216" cy="50351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131293" y="1044972"/>
            <a:ext cx="6836222" cy="563231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خامنه‌ای به این نتیجـه رسیدند که به خاطر خدا از قــم به مشهد هجرت کنند واز پدرشان مواظبت نمایند. ایشان در این مـورد مى گویند:  «به مشهد رفتم و خداى متعال توفیقات زیادى به ما داد. به هر حال به دنبال کار و وظیفه خود رفتم. اگر بنده در زندگى توفیقى داشتم، اعتقادم این است که ناشى از همان بّرى «نیکى» است که به پدر، بلکه به پدر و مادر انجام داده ام». آیت الله خامنه‌ای بر سر این دو راهى، راه درست را انتخاب کردند. بعضى از اساتید و آشنایان افسوس مى خوردند که چرا ایشان به این زودى حوزه علمیه قم را ترک کردند، اگر مى ماندند در آینده چنین و چنان مى شدند!...، امّا آینده نشان داد که انتخاب ایشان درست بوده و دست تقدیر الهى براى ایشان سر نوشتى دیگر و بهتر و والاتر از محاسبات آنان، رقم زده بود.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76150" y="776368"/>
            <a:ext cx="4048217" cy="2965796"/>
          </a:xfrm>
          <a:prstGeom prst="rect">
            <a:avLst/>
          </a:prstGeom>
        </p:spPr>
      </p:pic>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25148" y="3234087"/>
            <a:ext cx="3824880" cy="3195735"/>
          </a:xfrm>
          <a:prstGeom prst="rect">
            <a:avLst/>
          </a:prstGeom>
        </p:spPr>
      </p:pic>
      <p:sp>
        <p:nvSpPr>
          <p:cNvPr id="6" name="Rounded Rectangle 5"/>
          <p:cNvSpPr/>
          <p:nvPr/>
        </p:nvSpPr>
        <p:spPr>
          <a:xfrm>
            <a:off x="7356481" y="30038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7356479" y="411874"/>
            <a:ext cx="4559519"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حوزه علمیه قم</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55182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1893" y="1237189"/>
            <a:ext cx="6217245"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آیا کسى تصّور مى کرد که در آن روز جوان عالم پراستعداد ۲۵ ساله، که براى رضاى خداوند و خدمت به پدر و مادرش از قم به مشهد مى رفت، ۲۵ سال بعد، به مقام والاى ولایت امر مسلمین خواهد رسید؟! ایشان در مشهد از ادامه درس دست برنداشتند و جز ایام تعطیل یا مبازره و زندان و مسافرت، به طور رسمى تحصیلات فقهى و اصول خود را تا سال ۱۳۴۷ در محضر اساتید بزرگ حوزه مشهد به ویژه آیت الله میلانى ادامه دادند. همچنین ازسال ۱۳۴۳ که در مشهد ماندگار شدند در کنار تحصیل و مراقبت از پدر پیر و بیمار، به تدریس کتب فقه و اصول و معارف دینى به طلّاب جوان و دانشجویان نیز مى پرداختند.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r="-1"/>
          <a:stretch/>
        </p:blipFill>
        <p:spPr>
          <a:xfrm>
            <a:off x="8049296" y="1007199"/>
            <a:ext cx="3696237" cy="5255510"/>
          </a:xfrm>
          <a:prstGeom prst="rect">
            <a:avLst/>
          </a:prstGeom>
        </p:spPr>
      </p:pic>
      <p:sp>
        <p:nvSpPr>
          <p:cNvPr id="5" name="Rounded Rectangle 4"/>
          <p:cNvSpPr/>
          <p:nvPr/>
        </p:nvSpPr>
        <p:spPr>
          <a:xfrm>
            <a:off x="2498104" y="43404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2498104" y="545534"/>
            <a:ext cx="461103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حوزه علمیه قم</a:t>
            </a:r>
            <a:endParaRPr lang="en-US" sz="2400" b="1" dirty="0">
              <a:latin typeface="Shabnam" panose="020B0603030804020204" pitchFamily="34" charset="-78"/>
              <a:cs typeface="Shabnam" panose="020B0603030804020204" pitchFamily="34" charset="-78"/>
            </a:endParaRPr>
          </a:p>
        </p:txBody>
      </p:sp>
      <p:sp>
        <p:nvSpPr>
          <p:cNvPr id="7" name="Rectangle 6"/>
          <p:cNvSpPr/>
          <p:nvPr/>
        </p:nvSpPr>
        <p:spPr>
          <a:xfrm>
            <a:off x="7396809" y="776366"/>
            <a:ext cx="141668" cy="571633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36567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5709" y="1609426"/>
            <a:ext cx="9447092" cy="4524315"/>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خامنه‌ای به گفته خودشان «از شاگردان فقهى، اصولى، سیاسى و انقلابى امام خمینى (ره) هستند» امـّا نخستین جرقـّه هاى سیاسى و مبارزاتى و دشمنى با طاغوت را مجاهد بزرگ و شهید راه اسلام شهید «سید مجتبى نوّاب صفوى» در ذهن ایشان زده است، هنگامی که نوّاب صفوى با عدّه اى از فدائیان اسلام در سال ۳۱ به مشهد رفته در مدرسه سلیمان خان، سخنرانى پر هیجان و بیدار کننده اى در موضوع احیاى اسلام و حاکمیت احکام الهى، و فریب و نیرنگ شاه و انگلیسى و دروغگویى آنان به ملـّت ایران، ایراد کردند. آیت الله خامنه‌ای آن روز از طـّلاب جوان مدرسه سلیمان خان بودند، به شدّت تحت تأثیر سخنان آتشین نوّاب واقع شدند. ایشان مى گویند: «همان وقت جرقه هاى انگیزش انقلاب اسلامى به وسیله نوّاب صفوى در من به وجود آمده و هیچ شکى ندارم که اولین آتش را مرحوم نوّاب در دل ما روشن کرد».</a:t>
            </a:r>
          </a:p>
        </p:txBody>
      </p:sp>
      <p:sp>
        <p:nvSpPr>
          <p:cNvPr id="5" name="Rounded Rectangle 4"/>
          <p:cNvSpPr/>
          <p:nvPr/>
        </p:nvSpPr>
        <p:spPr>
          <a:xfrm>
            <a:off x="3966441" y="665080"/>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4010110" y="787081"/>
            <a:ext cx="4567365"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مبارزات سیاسى</a:t>
            </a:r>
            <a:endParaRPr lang="en-US" sz="2400" b="1" dirty="0">
              <a:latin typeface="Shabnam" panose="020B0603030804020204" pitchFamily="34" charset="-78"/>
              <a:cs typeface="Shabnam" panose="020B0603030804020204" pitchFamily="34" charset="-78"/>
            </a:endParaRPr>
          </a:p>
        </p:txBody>
      </p:sp>
      <p:sp>
        <p:nvSpPr>
          <p:cNvPr id="7" name="Rectangle 6"/>
          <p:cNvSpPr/>
          <p:nvPr/>
        </p:nvSpPr>
        <p:spPr>
          <a:xfrm>
            <a:off x="629042" y="524663"/>
            <a:ext cx="193183" cy="57614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1668768" y="787081"/>
            <a:ext cx="193183" cy="576147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1357019" y="524663"/>
            <a:ext cx="193183" cy="57614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1037383" y="787081"/>
            <a:ext cx="193183" cy="576147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61797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1EF01C-DBD6-7AC1-8C29-70B274A6150E}"/>
              </a:ext>
            </a:extLst>
          </p:cNvPr>
          <p:cNvGrpSpPr/>
          <p:nvPr/>
        </p:nvGrpSpPr>
        <p:grpSpPr>
          <a:xfrm>
            <a:off x="7838248" y="959078"/>
            <a:ext cx="3872985" cy="5463671"/>
            <a:chOff x="7326058" y="261213"/>
            <a:chExt cx="4487957" cy="6331220"/>
          </a:xfrm>
        </p:grpSpPr>
        <p:sp>
          <p:nvSpPr>
            <p:cNvPr id="9" name="Rectangle 8"/>
            <p:cNvSpPr/>
            <p:nvPr/>
          </p:nvSpPr>
          <p:spPr>
            <a:xfrm>
              <a:off x="7326058" y="1099626"/>
              <a:ext cx="914400" cy="336757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9869636" y="3166258"/>
              <a:ext cx="1700011" cy="18416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t="-649"/>
            <a:stretch/>
          </p:blipFill>
          <p:spPr>
            <a:xfrm>
              <a:off x="8104191" y="261213"/>
              <a:ext cx="3709824" cy="3473470"/>
            </a:xfrm>
            <a:prstGeom prst="rect">
              <a:avLst/>
            </a:prstGeom>
          </p:spPr>
        </p:pic>
        <p:pic>
          <p:nvPicPr>
            <p:cNvPr id="6" name="Picture 5"/>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548960" y="3423439"/>
              <a:ext cx="3170682" cy="3168994"/>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sp>
        <p:nvSpPr>
          <p:cNvPr id="3" name="Rectangle 2"/>
          <p:cNvSpPr/>
          <p:nvPr/>
        </p:nvSpPr>
        <p:spPr>
          <a:xfrm>
            <a:off x="480766" y="1349263"/>
            <a:ext cx="6816307"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 اى از سال ۱۳۴۱ که در قم حضورداشتند و حرکت انقلابى واعتراض آمیز امام خمینى علیه سیاستهاى ضد اسلامى و آمریکا پسند محمد رضا شاه پهلوى، آغاز شد، وارد میدان مبارزات سیاسى شدند و شانزده سال تمام با وجود فراز و نشیب هاى فراوان و شکنجه‌ها و تعبید‌ها و زندان‌ها مبارزه کردند و در این مسیر ازهیچ خطرى نترسیدند. نخستین بار در محرّم سال ۱۳۳۸ از سوى امام خمینى (قدس سره) مأموریت یافتند که پیام ایشان را به آیت الله میلانى و علماى خراسان در خصوص چگونگى برنامه هاى تبلیغاتى روحانیون در ماه محرّم و افشاگرى علیه سیاست هاى آمریکایى شاه و اوضاع ایران و حوادث قم، برسانند.</a:t>
            </a:r>
          </a:p>
        </p:txBody>
      </p:sp>
      <p:sp>
        <p:nvSpPr>
          <p:cNvPr id="5" name="Rounded Rectangle 4"/>
          <p:cNvSpPr/>
          <p:nvPr/>
        </p:nvSpPr>
        <p:spPr>
          <a:xfrm>
            <a:off x="1403599" y="545535"/>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1140719" y="657027"/>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همراه با نهضت امام خمینى (ره)</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41183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78009" y="982928"/>
            <a:ext cx="3070509" cy="553279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330709" y="1784653"/>
            <a:ext cx="6487700"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ایشان این مأموریت را انجام دادند و خود نیز براى تبلیغ، عازم شهر بیرجند شدند و در راستاى پیام امام خمینى، به تبلیغ و افشاگرى علیه رژیم پهلوى و آمریکا پرداختند. بدین خاطر در ۹ محرّم «۱۲ خرداد ۱۳۴۲» دستگیر و یک شب بازداشت شدند و فرداى آن روز به شرط اینکه منبر نروند و تحت نظر باشند آزاد شدند. با پیش آمدن حادثه خونین ۱۵ خرداد، باز هم ایشان را از بیرجند به مشهد آورده، تحویل بازداشتگاه نظامى دادند و ده روز در آنجا با سخت‌ترین شرایط و شکنجه و آزار‌ها زندانى شدند.</a:t>
            </a:r>
          </a:p>
        </p:txBody>
      </p:sp>
      <p:sp>
        <p:nvSpPr>
          <p:cNvPr id="5" name="Rounded Rectangle 4"/>
          <p:cNvSpPr/>
          <p:nvPr/>
        </p:nvSpPr>
        <p:spPr>
          <a:xfrm>
            <a:off x="6232990" y="752096"/>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3856285" y="872987"/>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همراه با نهضت امام خمینى (ره)</a:t>
            </a:r>
            <a:endParaRPr lang="en-US" sz="2400" b="1" dirty="0">
              <a:latin typeface="Shabnam" panose="020B0603030804020204" pitchFamily="34" charset="-78"/>
              <a:cs typeface="Shabnam" panose="020B0603030804020204" pitchFamily="34" charset="-78"/>
            </a:endParaRPr>
          </a:p>
        </p:txBody>
      </p:sp>
      <p:sp>
        <p:nvSpPr>
          <p:cNvPr id="9" name="Frame 8"/>
          <p:cNvSpPr/>
          <p:nvPr/>
        </p:nvSpPr>
        <p:spPr>
          <a:xfrm>
            <a:off x="2443745" y="525080"/>
            <a:ext cx="2421228" cy="5782150"/>
          </a:xfrm>
          <a:prstGeom prst="frame">
            <a:avLst>
              <a:gd name="adj1" fmla="val 3020"/>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12265" y="872987"/>
            <a:ext cx="4254981" cy="5086337"/>
          </a:xfrm>
          <a:prstGeom prst="rect">
            <a:avLst/>
          </a:prstGeom>
        </p:spPr>
      </p:pic>
    </p:spTree>
    <p:extLst>
      <p:ext uri="{BB962C8B-B14F-4D97-AF65-F5344CB8AC3E}">
        <p14:creationId xmlns:p14="http://schemas.microsoft.com/office/powerpoint/2010/main" val="3175577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95E8FBD-D470-0A3B-FDCA-5E20FE5EB6F7}"/>
              </a:ext>
            </a:extLst>
          </p:cNvPr>
          <p:cNvSpPr/>
          <p:nvPr/>
        </p:nvSpPr>
        <p:spPr>
          <a:xfrm>
            <a:off x="531628" y="366823"/>
            <a:ext cx="6124353" cy="6124353"/>
          </a:xfrm>
          <a:prstGeom prst="ellipse">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39BE028-316D-D41F-3050-AD45CA98DC3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12527" y="-74429"/>
            <a:ext cx="5785884" cy="6847369"/>
          </a:xfrm>
          <a:prstGeom prst="rect">
            <a:avLst/>
          </a:prstGeom>
        </p:spPr>
      </p:pic>
      <p:sp>
        <p:nvSpPr>
          <p:cNvPr id="10" name="Rectangle 9">
            <a:extLst>
              <a:ext uri="{FF2B5EF4-FFF2-40B4-BE49-F238E27FC236}">
                <a16:creationId xmlns:a16="http://schemas.microsoft.com/office/drawing/2014/main" id="{1885D070-8999-6948-B826-B79069A54B3E}"/>
              </a:ext>
            </a:extLst>
          </p:cNvPr>
          <p:cNvSpPr/>
          <p:nvPr/>
        </p:nvSpPr>
        <p:spPr>
          <a:xfrm>
            <a:off x="6335554" y="2291266"/>
            <a:ext cx="4911784" cy="400110"/>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موضوع: پاورپوینت آیت الله خامنه ای</a:t>
            </a:r>
            <a:endParaRPr lang="en-US" sz="2000" b="1" dirty="0">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206AFD52-E88B-F5CE-49E1-97E0A20C2E6C}"/>
              </a:ext>
            </a:extLst>
          </p:cNvPr>
          <p:cNvSpPr/>
          <p:nvPr/>
        </p:nvSpPr>
        <p:spPr>
          <a:xfrm>
            <a:off x="6335554" y="3461961"/>
            <a:ext cx="4911784" cy="393423"/>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نام پژوهشگر: محمد جواد عزیزپناه</a:t>
            </a:r>
            <a:endParaRPr lang="en-US" sz="2000" b="1" dirty="0">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85A43E1F-547B-99F1-10EE-A269D5154AEA}"/>
              </a:ext>
            </a:extLst>
          </p:cNvPr>
          <p:cNvSpPr/>
          <p:nvPr/>
        </p:nvSpPr>
        <p:spPr>
          <a:xfrm>
            <a:off x="6321877" y="4615660"/>
            <a:ext cx="4939138" cy="393423"/>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استاد راهنما: علیرضا عزیزی</a:t>
            </a:r>
            <a:endParaRPr lang="en-US" sz="2000" b="1" dirty="0">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390D5E4C-37F8-A27B-9D2A-697C9303C240}"/>
              </a:ext>
            </a:extLst>
          </p:cNvPr>
          <p:cNvSpPr/>
          <p:nvPr/>
        </p:nvSpPr>
        <p:spPr>
          <a:xfrm>
            <a:off x="6317512" y="5786356"/>
            <a:ext cx="4947868" cy="400110"/>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تاریخ ارائه: .............</a:t>
            </a:r>
            <a:endParaRPr lang="en-US" sz="2000" b="1" dirty="0">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EDCE5555-C46D-4F66-F3A0-00DF410BEB72}"/>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987737" y="366823"/>
            <a:ext cx="1607419" cy="1607419"/>
          </a:xfrm>
          <a:prstGeom prst="rect">
            <a:avLst/>
          </a:prstGeom>
        </p:spPr>
      </p:pic>
    </p:spTree>
    <p:extLst>
      <p:ext uri="{BB962C8B-B14F-4D97-AF65-F5344CB8AC3E}">
        <p14:creationId xmlns:p14="http://schemas.microsoft.com/office/powerpoint/2010/main" val="1530481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0161" y="1050085"/>
            <a:ext cx="7248990" cy="556306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بهمن ۱۳۴۲ - رمضان ۱۳۸۳- آیت الله خامنه‌ای با عدّه اى از دوستانشان براساس برنامه حساب شده اى به مقصد کرمان حرکت کردند. پس از دو ـ. سه روز توقف در کرمان و سخنرانى و منبر و دیدار با علما و طلّاب آن شهر، عازم زاهدان شدند. سخنرانى‌ها و افشاگرى هاى پرشور ایشان به ویژه درایـّام ششم بهمن ـ. سالگرد انتخابات و رفراندوم قلّابى شاه ـ. مورد استقبال مردم قرار گرفت. در روزپانزدهم رمضان که مصادف با میلاد امام حسن (ع) بود، صراحت و شجاعت و شور انقلابى ایشان در افشاگرى سیاستهاى شیطانى و آمریکایى رژیم پهلوى، به اوج رسید و ساواک شبانه ایشان را دستگیر و با هواپیما روانه تهران کرد. رهبر بزرگوار، حدود دو ماه ـ. به صورت انفرادى ـ. در زندان قزل قلعه زندانى شدند و انواع اهانت‌ها و شکنجه‌ها را تحمّل کردند.</a:t>
            </a:r>
          </a:p>
        </p:txBody>
      </p:sp>
      <p:sp>
        <p:nvSpPr>
          <p:cNvPr id="5" name="Rounded Rectangle 4"/>
          <p:cNvSpPr/>
          <p:nvPr/>
        </p:nvSpPr>
        <p:spPr>
          <a:xfrm>
            <a:off x="7250805" y="365436"/>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4969474" y="476928"/>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دومین بازداشت</a:t>
            </a:r>
            <a:endParaRPr lang="en-US" sz="2400" b="1" dirty="0">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33135498-EDC6-7905-BD6B-0E0A75DCBC54}"/>
              </a:ext>
            </a:extLst>
          </p:cNvPr>
          <p:cNvSpPr/>
          <p:nvPr/>
        </p:nvSpPr>
        <p:spPr>
          <a:xfrm>
            <a:off x="7925718" y="2276451"/>
            <a:ext cx="4159877" cy="296214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08F0C4F0-9001-F13F-0DCD-7B12B891D99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341904" y="1426722"/>
            <a:ext cx="3327506" cy="4954350"/>
          </a:xfrm>
          <a:prstGeom prst="rect">
            <a:avLst/>
          </a:prstGeom>
          <a:ln w="381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30074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83347" y="4997003"/>
            <a:ext cx="3734873" cy="74697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12793" y="1580923"/>
            <a:ext cx="2498502" cy="416305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406301" y="1603996"/>
            <a:ext cx="5411086"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کلاس هاى تفسیر و حدیث و اندیشه اسلامى ایشان در مشهد و تهران با استقبال کم نظیر جوانان پرشور و انقلابى مواجه شد. همین فعالیت‌ها سبب عصبانیت ساواک شد و ایشان را مورد تعقیب قرار دادند. بدین خاطر در سال ۱۳۴۵ در تهران مخفیانه زندگى مى کردند و یک سال بعد ـ. ۱۳۴۶ ـ. دستگیر و محبوس شدند. همین فعالیّت هاى علمى و برگزارى جلسات و تدریس و روشنگرى عالمانه و مصلحانه بود که موجب شد آن بزرگوار بار دیگر توسط ساواک جهنّمى پهلوى در سال ۱۳۴۹ نیز دستگیر و زندانى گردند.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74613" y="1792447"/>
            <a:ext cx="5343607" cy="3722712"/>
          </a:xfrm>
          <a:prstGeom prst="rect">
            <a:avLst/>
          </a:prstGeom>
        </p:spPr>
      </p:pic>
      <p:sp>
        <p:nvSpPr>
          <p:cNvPr id="5" name="Rounded Rectangle 4"/>
          <p:cNvSpPr/>
          <p:nvPr/>
        </p:nvSpPr>
        <p:spPr>
          <a:xfrm>
            <a:off x="7322471" y="791244"/>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8" name="Rectangle 7"/>
          <p:cNvSpPr/>
          <p:nvPr/>
        </p:nvSpPr>
        <p:spPr>
          <a:xfrm>
            <a:off x="4963868" y="91068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سومین و چهارمین بازداشت</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08919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650058" y="989338"/>
            <a:ext cx="2215166" cy="65255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8107366" y="5711685"/>
            <a:ext cx="2215166" cy="65255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71529" y="1227277"/>
            <a:ext cx="7621042"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آیت الله خامنه اى درباره پنجمین بازداشت خویش توسط ساواک مى نویسد: «از سال ۴۸ زمینه حرکت مسلحانه در ایران محسوس بود. حساسیّت و شدّت عمل دستگاههاى جارى رژیم پیشین نیز نسبت به من، که به قرائن دریافته بودند چنین جریانى نمى تواند با افرادى از قبیل: من در ارتباط نباشد، افزایش یافت. سال ۵۰ مجدّداً و براى پنجمین بار به زندان افتادم. برخوردهاى خشونت آمیز ساواک در زندان آشکارا نشان مى داد که دستگاه از پیوستن جریان هاى مبارزه مسلـّحانه به کانون هاى تفـّکر اسلامى به شدّت بیمناک است و نمى تواند بپذیرد که فعالیّـت هاى فکرى و تبلیغاتى من در مشهد و تهران از آن جریان‌ها بیگانه و به کنار است. پس از آزادى، دایره درسهاى عمومى تفسیر و کلاسهاى مخفى ایدئولوژى و... گسترش بیشترى پیدا کرد».</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349521" y="1202309"/>
            <a:ext cx="3299306" cy="4948959"/>
          </a:xfrm>
          <a:prstGeom prst="rect">
            <a:avLst/>
          </a:prstGeom>
        </p:spPr>
      </p:pic>
      <p:sp>
        <p:nvSpPr>
          <p:cNvPr id="6" name="Rounded Rectangle 5"/>
          <p:cNvSpPr/>
          <p:nvPr/>
        </p:nvSpPr>
        <p:spPr>
          <a:xfrm>
            <a:off x="3373868" y="416181"/>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1100206" y="527673"/>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 پنجمین بازداشت</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21539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0334" y="1636734"/>
            <a:ext cx="6571744"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بین سالهاى ۱۳۵۰ ـ. ۱۳۵۳ درسهاى تفسیر و ایدئولوژى آیت الله خامنه‌ای در سه مسجد «کرامت»، «امام حسن (ع)» و «میرزا جعفر» مشهد مقدس تشکیل می‌شد و هزاران نف ر. ازمردم مشتاق به ویژه جوانان آگاه و روشنفکر و طلّاب انقلابى و معتقد را به این سه مرکز مى کشاند و با تفکّرات اصیل اسلامى آشنا مى ساخت. درس نهج البلاغـه ایشان از شور و حال دیگـرى برخوردار بود و در جزوه هاى پلى کپى شده تحت عنوان: «پرتوى از نهج البلاغه» تکثیر و دست به دست مى گشت. طلّاب جوان و انقلابى که درس حقیقت و مبارزه را از محضر ایشان مى آموختند، با عزیمت به شهرهاى دور و نزدیکِ ایران، افکار مردم را با آن حقایق نورانى آشنا و زمینه را براى انقلاب بزرگ اسلامى آماده مى ساختند. </a:t>
            </a:r>
          </a:p>
        </p:txBody>
      </p:sp>
      <p:sp>
        <p:nvSpPr>
          <p:cNvPr id="5" name="Rounded Rectangle 4"/>
          <p:cNvSpPr/>
          <p:nvPr/>
        </p:nvSpPr>
        <p:spPr>
          <a:xfrm>
            <a:off x="1984774" y="758506"/>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1348392" y="847298"/>
            <a:ext cx="6892365" cy="461665"/>
          </a:xfrm>
          <a:prstGeom prst="rect">
            <a:avLst/>
          </a:prstGeom>
        </p:spPr>
        <p:txBody>
          <a:bodyPr wrap="square">
            <a:spAutoFit/>
          </a:bodyPr>
          <a:lstStyle/>
          <a:p>
            <a:pPr algn="r" rtl="1"/>
            <a:r>
              <a:rPr lang="fa-IR" sz="2400" b="1">
                <a:latin typeface="Shabnam" panose="020B0603030804020204" pitchFamily="34" charset="-78"/>
                <a:cs typeface="Shabnam" panose="020B0603030804020204" pitchFamily="34" charset="-78"/>
              </a:rPr>
              <a:t> بازداشت ششم</a:t>
            </a:r>
            <a:endParaRPr lang="en-US" sz="2400" b="1" dirty="0">
              <a:latin typeface="Shabnam" panose="020B0603030804020204" pitchFamily="34" charset="-78"/>
              <a:cs typeface="Shabnam" panose="020B0603030804020204" pitchFamily="34" charset="-78"/>
            </a:endParaRPr>
          </a:p>
        </p:txBody>
      </p:sp>
      <p:grpSp>
        <p:nvGrpSpPr>
          <p:cNvPr id="2" name="Group 1">
            <a:extLst>
              <a:ext uri="{FF2B5EF4-FFF2-40B4-BE49-F238E27FC236}">
                <a16:creationId xmlns:a16="http://schemas.microsoft.com/office/drawing/2014/main" id="{C43B1601-E2FD-FC89-4B19-ECF23980EEF7}"/>
              </a:ext>
            </a:extLst>
          </p:cNvPr>
          <p:cNvGrpSpPr/>
          <p:nvPr/>
        </p:nvGrpSpPr>
        <p:grpSpPr>
          <a:xfrm>
            <a:off x="7517380" y="236322"/>
            <a:ext cx="3992925" cy="6362441"/>
            <a:chOff x="7488379" y="236322"/>
            <a:chExt cx="4194813" cy="6684136"/>
          </a:xfrm>
        </p:grpSpPr>
        <p:sp>
          <p:nvSpPr>
            <p:cNvPr id="8" name="Rectangle 7"/>
            <p:cNvSpPr/>
            <p:nvPr/>
          </p:nvSpPr>
          <p:spPr>
            <a:xfrm>
              <a:off x="8400017" y="236322"/>
              <a:ext cx="3000777" cy="668413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731260" y="409204"/>
              <a:ext cx="2951932" cy="3265777"/>
            </a:xfrm>
            <a:prstGeom prst="rect">
              <a:avLst/>
            </a:prstGeom>
          </p:spPr>
        </p:pic>
        <p:pic>
          <p:nvPicPr>
            <p:cNvPr id="4" name="Picture 3"/>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488379" y="3290122"/>
              <a:ext cx="2792814" cy="3481527"/>
            </a:xfrm>
            <a:prstGeom prst="rect">
              <a:avLst/>
            </a:prstGeom>
          </p:spPr>
        </p:pic>
      </p:grpSp>
    </p:spTree>
    <p:extLst>
      <p:ext uri="{BB962C8B-B14F-4D97-AF65-F5344CB8AC3E}">
        <p14:creationId xmlns:p14="http://schemas.microsoft.com/office/powerpoint/2010/main" val="3869821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356580" y="5665304"/>
            <a:ext cx="4737652" cy="42406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498784" y="4426824"/>
            <a:ext cx="3488135" cy="42406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65043" y="898457"/>
            <a:ext cx="11658378" cy="2492990"/>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این فعالیـّت‌ها موجب شد که در دى ماه ۱۳۵۳ ساواک بى رحمانه به خانه آیت الله خامنه‌ای در مشهد هجوم برده، ایشان را دستگیر و بسیارى از یادداشت‌ها و نوشته هایشان را ضبط کنند. این ششمین و سخت‌ترین بازداشت ایشان بود و تا پاییز ۱۳۵۴ در زندان کمیته مشترک شهربانى زندان بودند. در این مدت در سلولى با سخت‌ترین شرایط نگه داشته شدند. سختى هایى که ایشان در این بازداشت تحمّل کردند، به تعبیر خودشان «فقط براى آنان که آن شرایط را دیده اند، قابل فهم است». پس از آزادى از زندان، به مشهد مقدس برگشتند و باز هم همان برنامه و تلاش هاى علمى و تحقیقى و انقلابى ادامه داشت. البته دیگر امکان تشکیل کلاسهاى سابق را به ایشان ندادند.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001053" y="3852518"/>
            <a:ext cx="5944164" cy="2674708"/>
          </a:xfrm>
          <a:prstGeom prst="rect">
            <a:avLst/>
          </a:prstGeom>
          <a:ln>
            <a:noFill/>
          </a:ln>
          <a:effectLst>
            <a:outerShdw blurRad="292100" dist="139700" dir="2700000" algn="tl" rotWithShape="0">
              <a:srgbClr val="333333">
                <a:alpha val="65000"/>
              </a:srgbClr>
            </a:outerShdw>
          </a:effectLst>
        </p:spPr>
      </p:pic>
      <p:sp>
        <p:nvSpPr>
          <p:cNvPr id="5" name="Rounded Rectangle 4"/>
          <p:cNvSpPr/>
          <p:nvPr/>
        </p:nvSpPr>
        <p:spPr>
          <a:xfrm>
            <a:off x="7312387" y="213808"/>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5031056" y="325300"/>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 بازداشت ششم</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89025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6438" y="1282271"/>
            <a:ext cx="6165728"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رژیم پهلوى در اواخر سال ۱۳۵۶، آیت الله خامنه‌ای را دستگیر و براى مدّت سه سال به ایرانشهر تبعید کرد. در اواسط سال ۱۳۵۷ با اوجگیرى مبارزات عموم مردم مسلمان و انقلابى ایران، ایشان از تبعیدگاه آزاد شده به مشهد مقدس بازگشتند و در صفوف مقدم مبارزات مردمى علیه رژیم سفـّاک پهلوى قرار گرفتند و پس از پانزده سال مبارزه مردانه و مجاهدت و مقاومت در راه خدا و تحمّل آن همه سختى و تلخى، ثمره شیرین قیام و مقاومت و مبارزه؛ یعنى پیروزى انقلاب کبیر اسلامى ایران و سقوط خفـّت بار حکومتِ سراسر ننگ و ظالمانه پهلوى، و برقرارى حاکمیت اسلام در این سرزمین را دیدند.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938053" y="569835"/>
            <a:ext cx="3724282" cy="5943149"/>
          </a:xfrm>
          <a:prstGeom prst="rect">
            <a:avLst/>
          </a:prstGeom>
          <a:ln>
            <a:noFill/>
          </a:ln>
          <a:effectLst>
            <a:softEdge rad="112500"/>
          </a:effectLst>
        </p:spPr>
      </p:pic>
      <p:sp>
        <p:nvSpPr>
          <p:cNvPr id="5" name="Rounded Rectangle 4"/>
          <p:cNvSpPr/>
          <p:nvPr/>
        </p:nvSpPr>
        <p:spPr>
          <a:xfrm>
            <a:off x="1875813" y="45834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0" y="569835"/>
            <a:ext cx="4818309"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تبعید</a:t>
            </a:r>
            <a:endParaRPr lang="en-US" sz="2400" b="1" dirty="0">
              <a:latin typeface="Shabnam" panose="020B0603030804020204" pitchFamily="34" charset="-78"/>
              <a:cs typeface="Shabnam" panose="020B0603030804020204" pitchFamily="34" charset="-78"/>
            </a:endParaRPr>
          </a:p>
        </p:txBody>
      </p:sp>
      <p:sp>
        <p:nvSpPr>
          <p:cNvPr id="7" name="Rectangle 6"/>
          <p:cNvSpPr/>
          <p:nvPr/>
        </p:nvSpPr>
        <p:spPr>
          <a:xfrm flipV="1">
            <a:off x="8057323" y="304800"/>
            <a:ext cx="3724282" cy="1325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flipV="1">
            <a:off x="7604437" y="6559362"/>
            <a:ext cx="3724282" cy="13251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flipV="1">
            <a:off x="7604437" y="569835"/>
            <a:ext cx="139147" cy="605578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flipV="1">
            <a:off x="11717657" y="304800"/>
            <a:ext cx="139147" cy="605578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7451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445565" y="3922643"/>
            <a:ext cx="6113550" cy="283596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24070" y="1221841"/>
            <a:ext cx="11440562"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درآستانه پیروزى انقلاب اسلامى، پیش از بازگشت امام خمینى (قدس سره) از پاریس به تهران، و از سوی ایشان «شوراى انقلاب اسلامى» با شرکت افراد و شخصیت هاى مبارزى همچون شهید مطهرى، شهید بهشتى، هاشمى رفسنجانى و... در ایران تشکیل گردید، آیت الله خامنه‌ای نیز به فرمان امام بزرگوار به عضویت این شورا درآمد. پیام امام توسط شهید مطهرى «ره» به ایشان ابلاغ گردید و با دریافت پیام رهبر کبیر انقلاب، از مشهد به تهران آمدند.</a:t>
            </a:r>
          </a:p>
        </p:txBody>
      </p:sp>
      <p:sp>
        <p:nvSpPr>
          <p:cNvPr id="5" name="Rounded Rectangle 4"/>
          <p:cNvSpPr/>
          <p:nvPr/>
        </p:nvSpPr>
        <p:spPr>
          <a:xfrm>
            <a:off x="7253598" y="386411"/>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4867087" y="537191"/>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آستانه پیروزى</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253598" y="3680945"/>
            <a:ext cx="3432314" cy="2949066"/>
          </a:xfrm>
          <a:prstGeom prst="rect">
            <a:avLst/>
          </a:prstGeom>
        </p:spPr>
      </p:pic>
      <p:sp>
        <p:nvSpPr>
          <p:cNvPr id="9" name="Frame 8"/>
          <p:cNvSpPr/>
          <p:nvPr/>
        </p:nvSpPr>
        <p:spPr>
          <a:xfrm>
            <a:off x="3849938" y="4633752"/>
            <a:ext cx="3140765" cy="2042797"/>
          </a:xfrm>
          <a:prstGeom prst="frame">
            <a:avLst>
              <a:gd name="adj1" fmla="val 3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4" name="Picture 3"/>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204859" y="3530165"/>
            <a:ext cx="5222446" cy="2927266"/>
          </a:xfrm>
          <a:prstGeom prst="rect">
            <a:avLst/>
          </a:prstGeom>
        </p:spPr>
      </p:pic>
    </p:spTree>
    <p:extLst>
      <p:ext uri="{BB962C8B-B14F-4D97-AF65-F5344CB8AC3E}">
        <p14:creationId xmlns:p14="http://schemas.microsoft.com/office/powerpoint/2010/main" val="37160605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32586" y="2434107"/>
            <a:ext cx="2678806" cy="4091001"/>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624295" y="2859111"/>
            <a:ext cx="3464416" cy="381214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53791" y="1122958"/>
            <a:ext cx="11436884"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 الله خامنه اى پس از پیروزى انقلاب اسلامى نیز همچنان پرشور و پرتلاش به فعالیّت هاى ارزشمند اسلامى و در جهت نزدیکتر شدن به اهداف انقلاب اسلامى پرداختند که همه در نوع خود و در زمان خود بى نظیر و بسیار مهّم بودند که در ادامه مختصر فقط به ذکر رئوس آن‌ها پرداخته می شود.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87132" y="2602854"/>
            <a:ext cx="3819148" cy="3803135"/>
          </a:xfrm>
          <a:prstGeom prst="rect">
            <a:avLst/>
          </a:prstGeom>
        </p:spPr>
      </p:pic>
      <p:sp>
        <p:nvSpPr>
          <p:cNvPr id="5" name="Rounded Rectangle 4"/>
          <p:cNvSpPr/>
          <p:nvPr/>
        </p:nvSpPr>
        <p:spPr>
          <a:xfrm>
            <a:off x="7379641" y="362360"/>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5059673" y="47672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پیروزی انقلاب اسلامی</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102905" y="2953233"/>
            <a:ext cx="4805900" cy="3571875"/>
          </a:xfrm>
          <a:prstGeom prst="rect">
            <a:avLst/>
          </a:prstGeom>
        </p:spPr>
      </p:pic>
    </p:spTree>
    <p:extLst>
      <p:ext uri="{BB962C8B-B14F-4D97-AF65-F5344CB8AC3E}">
        <p14:creationId xmlns:p14="http://schemas.microsoft.com/office/powerpoint/2010/main" val="2262882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947" y="3593382"/>
            <a:ext cx="7146462" cy="122349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03947" y="1174252"/>
            <a:ext cx="11946385" cy="4524315"/>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 پایه گذارى «حزب جمهورى اسلامى» با همکارى و همفکرى علماى مبارز و هم رزم خود: شهید بهشتى، شهید باهنر، هاشمى رفسنجانى و... دراسفند ۱۳۵۷.</a:t>
            </a:r>
          </a:p>
          <a:p>
            <a:pPr algn="justLow" rtl="1">
              <a:lnSpc>
                <a:spcPct val="20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معاونت وزارت دفاع در سال ۱۳۵۸.</a:t>
            </a:r>
          </a:p>
          <a:p>
            <a:pPr algn="justLow" rtl="1">
              <a:lnSpc>
                <a:spcPct val="200000"/>
              </a:lnSpc>
            </a:pPr>
            <a:r>
              <a:rPr lang="fa-IR" dirty="0">
                <a:latin typeface="Vazir" panose="020B0603030804020204" pitchFamily="34" charset="-78"/>
                <a:cs typeface="Vazir" panose="020B0603030804020204" pitchFamily="34" charset="-78"/>
              </a:rPr>
              <a:t> </a:t>
            </a: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سرپرستى سپاه پاسداران انقلاب اسلامى، ۱۳۵۸.</a:t>
            </a:r>
          </a:p>
          <a:p>
            <a:pPr algn="justLow" rtl="1">
              <a:lnSpc>
                <a:spcPct val="20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امام جمعه تهران، ۱۳۵۸.</a:t>
            </a:r>
          </a:p>
        </p:txBody>
      </p:sp>
      <p:pic>
        <p:nvPicPr>
          <p:cNvPr id="6" name="Picture 5"/>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54838" y="2116153"/>
            <a:ext cx="5965658" cy="4504910"/>
          </a:xfrm>
          <a:prstGeom prst="rect">
            <a:avLst/>
          </a:prstGeom>
        </p:spPr>
      </p:pic>
      <p:sp>
        <p:nvSpPr>
          <p:cNvPr id="5" name="Rounded Rectangle 4"/>
          <p:cNvSpPr/>
          <p:nvPr/>
        </p:nvSpPr>
        <p:spPr>
          <a:xfrm>
            <a:off x="7276167" y="378110"/>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4822200" y="489602"/>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پیروزی انقلاب اسلامی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307970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5911" y="103032"/>
            <a:ext cx="11991918" cy="171289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15911" y="3819565"/>
            <a:ext cx="11907748"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 نماینده امام خمینی «قدّس سرّه» در شوراى عالى دفاع، ۱۳۵۹.</a:t>
            </a:r>
          </a:p>
          <a:p>
            <a:pPr algn="justLow" rtl="1">
              <a:lnSpc>
                <a:spcPct val="200000"/>
              </a:lnSpc>
            </a:pPr>
            <a:r>
              <a:rPr lang="fa-IR" dirty="0">
                <a:latin typeface="Vazir" panose="020B0603030804020204" pitchFamily="34" charset="-78"/>
                <a:cs typeface="Vazir" panose="020B0603030804020204" pitchFamily="34" charset="-78"/>
              </a:rPr>
              <a:t>● نماینده مردم تهران در مجلس شوراى اسلامى، ۱۳۵۸.</a:t>
            </a:r>
          </a:p>
          <a:p>
            <a:pPr algn="justLow" rtl="1">
              <a:lnSpc>
                <a:spcPct val="200000"/>
              </a:lnSpc>
            </a:pPr>
            <a:r>
              <a:rPr lang="fa-IR" dirty="0">
                <a:latin typeface="Vazir" panose="020B0603030804020204" pitchFamily="34" charset="-78"/>
                <a:cs typeface="Vazir" panose="020B0603030804020204" pitchFamily="34" charset="-78"/>
              </a:rPr>
              <a:t>● حضور فعّال و مخلصانه در لباس رزم در جبهه هاى دفاع مقدس، در سال ۱۳۵۹ با شروع جنگ تحمیلى عراق علیه ایران و تجاوز ارتش متجاوز صدام به مرزهاى ایران؛ با تجهیزات و تحریکات قدرت هاى شیطانى و بزرگ ازجمله آمریکا و شوروى سابق. </a:t>
            </a: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ترور نافرجام ایشان توسط منافقین در ششم تیرماه ۱۳۶۰ در مسجد ابوذر تهران.</a:t>
            </a: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8182" y="528035"/>
            <a:ext cx="3586532" cy="4288664"/>
          </a:xfrm>
          <a:prstGeom prst="rect">
            <a:avLst/>
          </a:prstGeom>
          <a:ln w="57150">
            <a:solidFill>
              <a:schemeClr val="bg1"/>
            </a:solidFill>
          </a:ln>
        </p:spPr>
      </p:pic>
      <p:sp>
        <p:nvSpPr>
          <p:cNvPr id="6" name="Rounded Rectangle 5"/>
          <p:cNvSpPr/>
          <p:nvPr/>
        </p:nvSpPr>
        <p:spPr>
          <a:xfrm>
            <a:off x="7412624" y="2867824"/>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5015383" y="2993522"/>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پیروزی انقلاب اسلامی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23177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15910" y="1933052"/>
            <a:ext cx="2086377" cy="414577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460556" y="103031"/>
            <a:ext cx="1471139" cy="607882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014433" y="1933052"/>
            <a:ext cx="5795493"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رهبر انقلاب اسلامی ایران، آیت الله سید على خامنه‌ای فرزند مرحوم حجت الاسلام والمسلمین سید جواد حسینى خامنه‌ای، در روز ۲۴ تیرماه ۱۳۱۸ برابر با ۲۸ صفر ۱۳۵۸ قمرى در مشهد مقدس چشم به دنیا گشود. ایشان دومین پسر خانواده هستند. زندگى سید جواد خامنه‌ای مانند بیشتر روحانیون و مدرسّان علوم دینى، بسیار ساده بود. همسر و فرزندانش نیز معناى عمیق قناعت و ساده زیستى را از او یاد گرفته بودند و با آن خو داشتند.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95249" y="1933052"/>
            <a:ext cx="4867437" cy="3411679"/>
          </a:xfrm>
          <a:prstGeom prst="rect">
            <a:avLst/>
          </a:prstGeom>
          <a:ln>
            <a:noFill/>
          </a:ln>
          <a:effectLst>
            <a:outerShdw blurRad="292100" dist="139700" dir="2700000" algn="tl" rotWithShape="0">
              <a:srgbClr val="333333">
                <a:alpha val="65000"/>
              </a:srgbClr>
            </a:outerShdw>
          </a:effectLst>
        </p:spPr>
      </p:pic>
      <p:sp>
        <p:nvSpPr>
          <p:cNvPr id="5" name="Rounded Rectangle 4"/>
          <p:cNvSpPr/>
          <p:nvPr/>
        </p:nvSpPr>
        <p:spPr>
          <a:xfrm>
            <a:off x="6701732" y="108746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4420401" y="119895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زندگینامه آیت الله سید على خامنه‌ای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19593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19270" y="5313975"/>
            <a:ext cx="11979964" cy="98065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82172" y="999326"/>
            <a:ext cx="11541486"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 ریاست جمهورى؛ به دنبال شهادت محمد على رجایى دومین رئیس جمهور ایران، آیت الله خامنه‌ای در مهر ماه ۱۳۶۰ با کسب بیش از شانزده میلیون رأى مردمى و حکم تنفیذ امام خمینى (قدس سره) به مقام ریاست جمهورى ایران اسلامى برگزیده شدند. همچنین از سال ۱۳۶۴ تا ۱۳۶۸ براى دومین بار به این مقام و مسئولیت انتخاب شدند.</a:t>
            </a:r>
          </a:p>
          <a:p>
            <a:pPr algn="justLow" rtl="1">
              <a:lnSpc>
                <a:spcPct val="20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ریاست شوراى انقلاب فرهنگ، ۱۳۶۰.</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82172" y="2252159"/>
            <a:ext cx="3763618" cy="4329037"/>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ounded Rectangle 4"/>
          <p:cNvSpPr/>
          <p:nvPr/>
        </p:nvSpPr>
        <p:spPr>
          <a:xfrm>
            <a:off x="7412624" y="314676"/>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5131293" y="426169"/>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پیروزی انقلاب اسلامی</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567300" y="2941983"/>
            <a:ext cx="3864401" cy="3506770"/>
          </a:xfrm>
          <a:prstGeom prst="rect">
            <a:avLst/>
          </a:prstGeom>
        </p:spPr>
      </p:pic>
    </p:spTree>
    <p:extLst>
      <p:ext uri="{BB962C8B-B14F-4D97-AF65-F5344CB8AC3E}">
        <p14:creationId xmlns:p14="http://schemas.microsoft.com/office/powerpoint/2010/main" val="3438785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16484" y="3481795"/>
            <a:ext cx="2650435" cy="3157544"/>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2536838" y="232184"/>
            <a:ext cx="2737402" cy="293845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679385" y="1496636"/>
            <a:ext cx="6120747"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 ریاست مجمع تشخیص مصلحت نظام، ۱۳۶۶. </a:t>
            </a: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ریاست شوراى بازنگرى قانون اساسى، ۱۳۶۸.</a:t>
            </a: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 رهبرى  که از سال ۱۳۶۸، روز چهاردهم خرداد پس از رحلت رهبر کبیرانقلاب امام خمینى (قدس سره) توسط مجلس خبرگان رهبرى به این مقام والا و مسئولیت عظیم انتخاب شدند، و چه انتخاب مبارک و درستى بود که پس از رحلت امام راحل، با شایستگى تمام توانستند امّت مسلمان ایران، بلکه مسلمانان جهان را رهبرى نمایند.</a:t>
            </a:r>
          </a:p>
        </p:txBody>
      </p:sp>
      <p:pic>
        <p:nvPicPr>
          <p:cNvPr id="4" name="Picture 3"/>
          <p:cNvPicPr>
            <a:picLocks noChangeAspect="1"/>
          </p:cNvPicPr>
          <p:nvPr/>
        </p:nvPicPr>
        <p:blipFill>
          <a:blip r:embed="rId2"/>
          <a:stretch>
            <a:fillRect/>
          </a:stretch>
        </p:blipFill>
        <p:spPr>
          <a:xfrm>
            <a:off x="985532" y="1042818"/>
            <a:ext cx="3553187" cy="5285366"/>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ounded Rectangle 4"/>
          <p:cNvSpPr/>
          <p:nvPr/>
        </p:nvSpPr>
        <p:spPr>
          <a:xfrm>
            <a:off x="7189098" y="700494"/>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4907767" y="811986"/>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پیروزی انقلاب اسلامی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951978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Manual Input 8"/>
          <p:cNvSpPr/>
          <p:nvPr/>
        </p:nvSpPr>
        <p:spPr>
          <a:xfrm>
            <a:off x="203117" y="4320209"/>
            <a:ext cx="11863556" cy="2438399"/>
          </a:xfrm>
          <a:prstGeom prst="flowChartManualInpu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77990" y="1746928"/>
            <a:ext cx="4648927" cy="3213651"/>
          </a:xfrm>
          <a:prstGeom prst="rect">
            <a:avLst/>
          </a:prstGeom>
          <a:ln w="57150">
            <a:solidFill>
              <a:srgbClr val="FFFFFF"/>
            </a:solidFill>
          </a:ln>
        </p:spPr>
      </p:pic>
      <p:sp>
        <p:nvSpPr>
          <p:cNvPr id="3" name="Rectangle 2"/>
          <p:cNvSpPr/>
          <p:nvPr/>
        </p:nvSpPr>
        <p:spPr>
          <a:xfrm>
            <a:off x="203117" y="1746928"/>
            <a:ext cx="7050156"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آیت‌الله خامنه‌ای در ۶ تیر ۱۳۶۰ش و در حال سخنرانی پس از نماز ظهر در مسجد ابوذر، واقع در یکی از مناطق جنوب تهران، در اثر انفجار بمبی که در ضبط صوت کار گذاشته شده بود هدف ترور قرار گرفت و به شدت زخمی شد. بر اثر این سوء قصد وی از ناحیه سینه، دست راست آسیب جدی دید.آثار این مصدومیت با ایشان باقی مانده و دست راست ایشان کارآیی لازم را ندارد. گزارش‌های غیررسمی مسبب این حادثه را سازمان مجاهدین خلق ایران دانسته‌اند.</a:t>
            </a:r>
          </a:p>
        </p:txBody>
      </p:sp>
      <p:sp>
        <p:nvSpPr>
          <p:cNvPr id="5" name="Rounded Rectangle 4"/>
          <p:cNvSpPr/>
          <p:nvPr/>
        </p:nvSpPr>
        <p:spPr>
          <a:xfrm>
            <a:off x="1522263" y="790967"/>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1322516" y="912490"/>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مجروح شدن در اثر ترور</a:t>
            </a:r>
          </a:p>
        </p:txBody>
      </p:sp>
    </p:spTree>
    <p:extLst>
      <p:ext uri="{BB962C8B-B14F-4D97-AF65-F5344CB8AC3E}">
        <p14:creationId xmlns:p14="http://schemas.microsoft.com/office/powerpoint/2010/main" val="3181807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2948" y="5207383"/>
            <a:ext cx="11647983" cy="33485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587346" y="2287716"/>
            <a:ext cx="6436311"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امام خمینی در پیامی خطاب به آیت‌الله خامنه‌ای توطئه سوء قصد به جان وی را محکوم کرد و از او تجلیل نمود. ایشان در ۱۸ مرداد ۱۳۶۰ از بیمارستان مرخص شد و مجددا به صحنه اجتماعی و سیاست بازگشت و از ۲۶ مرداد ۱۳۶۰ در جلسات مجلس شورای اسلامی حاضر شد.</a:t>
            </a:r>
          </a:p>
        </p:txBody>
      </p:sp>
      <p:sp>
        <p:nvSpPr>
          <p:cNvPr id="7" name="Rectangle 6"/>
          <p:cNvSpPr/>
          <p:nvPr/>
        </p:nvSpPr>
        <p:spPr>
          <a:xfrm>
            <a:off x="120284" y="122348"/>
            <a:ext cx="420629" cy="663906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b="-1881"/>
          <a:stretch/>
        </p:blipFill>
        <p:spPr>
          <a:xfrm>
            <a:off x="616067" y="2185904"/>
            <a:ext cx="4804947" cy="2995721"/>
          </a:xfrm>
          <a:prstGeom prst="rect">
            <a:avLst/>
          </a:prstGeom>
        </p:spPr>
      </p:pic>
      <p:sp>
        <p:nvSpPr>
          <p:cNvPr id="9" name="Rounded Rectangle 8"/>
          <p:cNvSpPr/>
          <p:nvPr/>
        </p:nvSpPr>
        <p:spPr>
          <a:xfrm>
            <a:off x="7411632" y="1501254"/>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10" name="Rectangle 9"/>
          <p:cNvSpPr/>
          <p:nvPr/>
        </p:nvSpPr>
        <p:spPr>
          <a:xfrm>
            <a:off x="5130301" y="1610359"/>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مجروح شدن در اثر ترور</a:t>
            </a:r>
          </a:p>
        </p:txBody>
      </p:sp>
    </p:spTree>
    <p:extLst>
      <p:ext uri="{BB962C8B-B14F-4D97-AF65-F5344CB8AC3E}">
        <p14:creationId xmlns:p14="http://schemas.microsoft.com/office/powerpoint/2010/main" val="21677699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817477" y="2253803"/>
            <a:ext cx="3103808" cy="422427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314068" y="1779205"/>
            <a:ext cx="6011433"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آیت‌الله خامنه‌ای پس از نامزدی برای انتخابات نخستین دوره قانون‌گذاری مجلس شورای اسلامی در اسفند ۱۳۵۸، از سوی ائتلاف بزرگ نیروهای خط امام شامل جامعه‌ی روحانیت مبارز تهران، حزب جمهوری اسلامی و چندین سازمان و گروه اسلامی دیگر در انتخابات مجلس شورای اسلامی حمایت شد و از حوزه‌ی انتخابیه‌ی تهران وارد مجلس شد. در مجلس، عضو و رئیس کمیسیون امور دفاعی بود.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108136" y="713780"/>
            <a:ext cx="3598759" cy="5547170"/>
          </a:xfrm>
          <a:prstGeom prst="rect">
            <a:avLst/>
          </a:prstGeom>
          <a:ln>
            <a:noFill/>
          </a:ln>
          <a:effectLst>
            <a:softEdge rad="112500"/>
          </a:effectLst>
        </p:spPr>
      </p:pic>
      <p:sp>
        <p:nvSpPr>
          <p:cNvPr id="5" name="Rounded Rectangle 4"/>
          <p:cNvSpPr/>
          <p:nvPr/>
        </p:nvSpPr>
        <p:spPr>
          <a:xfrm>
            <a:off x="2178300" y="967761"/>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103031" y="109455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نمایندگی در مجلس شورای اسلامی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75033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63640" y="1978274"/>
            <a:ext cx="3041770" cy="3546763"/>
          </a:xfrm>
          <a:prstGeom prst="rec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850006" y="1355119"/>
            <a:ext cx="4417453" cy="3629005"/>
          </a:xfrm>
          <a:prstGeom prst="rect">
            <a:avLst/>
          </a:prstGeom>
          <a:solidFill>
            <a:schemeClr val="accent3">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924718" y="1978274"/>
            <a:ext cx="6034691"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آیت‌الله خامنه‌ای پس از نامزدی برای انتخابات نخستین دوره قانون‌گذاری مجلس شورای اسلامی در اسفند ۱۳۵۸، از سوی ائتلاف بزرگ نیروهای خط امام شامل جامعه‌ی روحانیت مبارز تهران، حزب جمهوری اسلامی و چندین سازمان و گروه اسلامی دیگر در انتخابات مجلس شورای اسلامی حمایت شد و از حوزه‌ی انتخابیه‌ی تهران وارد مجلس شد. در مجلس، عضو و رئیس کمیسیون امور دفاعی بود.</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6214" y="314703"/>
            <a:ext cx="4165377" cy="2779088"/>
          </a:xfrm>
          <a:prstGeom prst="rect">
            <a:avLst/>
          </a:prstGeom>
          <a:ln>
            <a:noFill/>
          </a:ln>
          <a:effectLst>
            <a:outerShdw blurRad="292100" dist="139700" dir="2700000" algn="tl" rotWithShape="0">
              <a:srgbClr val="333333">
                <a:alpha val="65000"/>
              </a:srgbClr>
            </a:outerShdw>
          </a:effectLst>
        </p:spPr>
      </p:pic>
      <p:sp>
        <p:nvSpPr>
          <p:cNvPr id="6" name="Rounded Rectangle 5"/>
          <p:cNvSpPr/>
          <p:nvPr/>
        </p:nvSpPr>
        <p:spPr>
          <a:xfrm>
            <a:off x="6636546" y="1162483"/>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pic>
        <p:nvPicPr>
          <p:cNvPr id="8" name="Picture 7"/>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640330" y="2903201"/>
            <a:ext cx="4013495" cy="3719979"/>
          </a:xfrm>
          <a:prstGeom prst="rect">
            <a:avLst/>
          </a:prstGeom>
        </p:spPr>
      </p:pic>
      <p:sp>
        <p:nvSpPr>
          <p:cNvPr id="9" name="Rectangle 8"/>
          <p:cNvSpPr/>
          <p:nvPr/>
        </p:nvSpPr>
        <p:spPr>
          <a:xfrm>
            <a:off x="4355215" y="1273975"/>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نمایندگی در مجلس شورای اسلامی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01007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28789" y="5254580"/>
            <a:ext cx="11964473" cy="153258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223061" y="4124570"/>
            <a:ext cx="3775927" cy="226002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721216" y="806285"/>
            <a:ext cx="11269015"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مدت ریاست ایشان طرحها، لوایح و موضوعات متعددی در آن کمیسیون بررسی شد که از مهم‌ترین آنها می‌توان تأمین نیازمندیهای استخدامی سپاه پاسداران، ادغام سازمان بسیج مستضعفین در سپاه پاسداران، مسئله‌ی کردستان، مسائل مرزی، مسئله‌ی بلوچستان و سازمان‌دهی نوین ارتش را نام برد. از موضع‌گیریهای مهم وی در طول نمایندگی می‌توان به صحبت‌های مهم و مستند او در موافقت با طرح عدم کفایت سیاسی بنی‌صدر برای ریاست جمهوری اشاره کرد . با آغاز جنگ ایران و عراق در ۳۱ شهریور ۱۳۵۹ و به سبب حضور در جبهه‌های جنگ، در جلسات مجلس شورای اسلامی کمتر حضور یافت و پس از جراحت شدید در ۶ تیر ۱۳۶۰ در موارد معدود در آن حاضر شد. با انتخاب به مقام ریاست جمهوری در مهر ۱۳۶۰ قوه‌ی مقننه را ترک گفت.</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400958" y="4222605"/>
            <a:ext cx="3203907" cy="2401625"/>
          </a:xfrm>
          <a:prstGeom prst="rect">
            <a:avLst/>
          </a:prstGeom>
        </p:spPr>
      </p:pic>
      <p:sp>
        <p:nvSpPr>
          <p:cNvPr id="5" name="Rounded Rectangle 4"/>
          <p:cNvSpPr/>
          <p:nvPr/>
        </p:nvSpPr>
        <p:spPr>
          <a:xfrm>
            <a:off x="4342735" y="233128"/>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1893979" y="344620"/>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نمایندگی در مجلس شورای اسلامی</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3"/>
          <a:stretch>
            <a:fillRect/>
          </a:stretch>
        </p:blipFill>
        <p:spPr>
          <a:xfrm>
            <a:off x="7608004" y="4222605"/>
            <a:ext cx="3362275" cy="2401625"/>
          </a:xfrm>
          <a:prstGeom prst="rect">
            <a:avLst/>
          </a:prstGeom>
        </p:spPr>
      </p:pic>
    </p:spTree>
    <p:extLst>
      <p:ext uri="{BB962C8B-B14F-4D97-AF65-F5344CB8AC3E}">
        <p14:creationId xmlns:p14="http://schemas.microsoft.com/office/powerpoint/2010/main" val="3391476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987654" y="922047"/>
            <a:ext cx="4995080" cy="5732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987654" y="5213445"/>
            <a:ext cx="4995080" cy="57320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75057" y="1818610"/>
            <a:ext cx="6844608"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۱۴ خرداد ۱۳۶۸، در حالی که مردم و مسئولان آماده‌ی تشییع و تدفین پیکر پاک امام خمینی (ره) بودند در جلسه‌ای با حضور مسئولان کشوری و لشکری، آیت‌الله خامنه‌ای، رئیس جمهور، وصیت‌نامه‌ی سیاسی ـ. الهی امام خمینی (ره) را قرائت کرد. مجلس خبرگان رهبری عصر همان روز تشکیل جلسه داد تا رهبر یا شورای رهبری جدید برای نظام جمهوری اسلامی را انتخاب کند. </a:t>
            </a:r>
          </a:p>
        </p:txBody>
      </p:sp>
      <p:pic>
        <p:nvPicPr>
          <p:cNvPr id="4" name="Picture 3"/>
          <p:cNvPicPr>
            <a:picLocks noChangeAspect="1"/>
          </p:cNvPicPr>
          <p:nvPr/>
        </p:nvPicPr>
        <p:blipFill>
          <a:blip r:embed="rId2"/>
          <a:stretch>
            <a:fillRect/>
          </a:stretch>
        </p:blipFill>
        <p:spPr>
          <a:xfrm>
            <a:off x="7397086" y="1164268"/>
            <a:ext cx="4367265" cy="4367265"/>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ounded Rectangle 4"/>
          <p:cNvSpPr/>
          <p:nvPr/>
        </p:nvSpPr>
        <p:spPr>
          <a:xfrm>
            <a:off x="1701510" y="866325"/>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1833383" y="982204"/>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دوران رهبری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294453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053251" y="27296"/>
            <a:ext cx="941695" cy="67556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483417" y="27296"/>
            <a:ext cx="941695" cy="674199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131293" y="1447191"/>
            <a:ext cx="6591850" cy="4524315"/>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مطابق اصل ۱۰۷ قانون اساسی مصوب سال ۱۳۵۸، انتخاب رهبری بر عهده نمایندگان مجلس خبرگان قرار دارد. در بحث رهبری شورایی یا فردی، اکثریت اعضای مجلس خبرگان به رهبری شورایی رأی نداد و آنگاه که بحث از مصداق رهبری برای رأی‌گیری به میان آمد و نام آیت‌الله خامنه‌ای مطرح شد. برخی از نمایندگان که از نظر امام خمینی مبنی بر صلاحیت آیت‌الله خامنه‌ای برای رهبری نظام پس از رحلت امام که در جلسات متعددی در حضور سران قوا و نخست‌وزیر و حاج سید احمد خمینی ابراز کرده بودند اطلاع اجمالی داشتند خواستار توضیح شاهدان آن شدند.</a:t>
            </a: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r="-766" b="-713"/>
          <a:stretch/>
        </p:blipFill>
        <p:spPr>
          <a:xfrm>
            <a:off x="877049" y="672709"/>
            <a:ext cx="3806021" cy="5651728"/>
          </a:xfrm>
          <a:prstGeom prst="rect">
            <a:avLst/>
          </a:prstGeom>
          <a:ln w="38100">
            <a:solidFill>
              <a:schemeClr val="bg1"/>
            </a:solidFill>
          </a:ln>
        </p:spPr>
      </p:pic>
      <p:sp>
        <p:nvSpPr>
          <p:cNvPr id="6" name="Rounded Rectangle 5"/>
          <p:cNvSpPr/>
          <p:nvPr/>
        </p:nvSpPr>
        <p:spPr>
          <a:xfrm>
            <a:off x="6121701" y="598572"/>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2524571" y="672709"/>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دوران رهبری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47093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45653" y="1324596"/>
            <a:ext cx="8618383"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دو نفر از شاهدان نقل امام خمینی که خود عضو مجلس خبرگان بودند استناد این نظر به امام را تأیید کردند. همچنین گفته دیگری از امام مبنی بر شایستگی آیت‌الله خامنه‌ای برای رهبری که در جریان سفر اخیر ایشان به چین و کره شمالی ابراز کرده بودند نیز در آن جلسه با واسطه نقل شد. در پی آن رأی‌گیری به عمل آمد و اکثریت قاطع نمایندگان مجلس خبرگان با توجه به نظر امام راحل و صلاحیت‌های دینی، علمی و سیاسی آیت‌الله خامنه‌ای، معظم‌له را به رهبری نظام جمهوری اسلامی انتخاب کردند. آیت‌الله خامنه‌ای خود به این موضوع اشاره کرده، می‌گویند تا زمانی که موضوع انتخاب را متعَین ندانستم از پذیرش آن مقام امتناع می‌کردم. پس از بازنگری در قانون اساسی و انجام همه‌پرسی، مجلس خبرگان رهبری یک بار دیگر براسا قانون اساسی جدید در مورد رهبری معظم‌له رأی‌گیری کرد و اکثریت قاطع مجدداً معظم‌له را به رهبری نظام انتخاب کردند.</a:t>
            </a:r>
          </a:p>
        </p:txBody>
      </p:sp>
      <p:sp>
        <p:nvSpPr>
          <p:cNvPr id="5" name="Rounded Rectangle 4"/>
          <p:cNvSpPr/>
          <p:nvPr/>
        </p:nvSpPr>
        <p:spPr>
          <a:xfrm>
            <a:off x="3699452" y="487884"/>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0" y="599376"/>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دوران رهبری</a:t>
            </a:r>
            <a:endParaRPr lang="en-US"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2"/>
          <a:stretch>
            <a:fillRect/>
          </a:stretch>
        </p:blipFill>
        <p:spPr>
          <a:xfrm flipH="1">
            <a:off x="10351474" y="312181"/>
            <a:ext cx="1653225" cy="2024830"/>
          </a:xfrm>
          <a:prstGeom prst="flowChartConnector">
            <a:avLst/>
          </a:prstGeom>
        </p:spPr>
      </p:pic>
      <p:sp>
        <p:nvSpPr>
          <p:cNvPr id="9" name="Rectangle 8"/>
          <p:cNvSpPr/>
          <p:nvPr/>
        </p:nvSpPr>
        <p:spPr>
          <a:xfrm>
            <a:off x="281007" y="109182"/>
            <a:ext cx="177421" cy="625642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724716" y="1074689"/>
            <a:ext cx="204717" cy="56946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4163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878529" y="1089346"/>
            <a:ext cx="4216502" cy="38730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15910" y="4803820"/>
            <a:ext cx="11979121" cy="36060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888016" y="1662503"/>
            <a:ext cx="6324152"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رهبر انقلاب در ضمن بیان نخستین خاطره هاى زندگى خود از وضع و حال زندگى خانواده شان چنین مى گویند: «پدرم روحانى معروفى بود، امّا خیلى پارسا و گوشه گیر... زندگى ما به سختى مى گذشت. من یادم هست شب هایى اتفاق مى افتاد که در منزل ما شام نبود! مادرم با زحمت براى ما شام تهیّه مى کرد و... آن شام هم نان و کشمش بود.»</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878529" y="876891"/>
            <a:ext cx="3229939" cy="4758593"/>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ounded Rectangle 6"/>
          <p:cNvSpPr/>
          <p:nvPr/>
        </p:nvSpPr>
        <p:spPr>
          <a:xfrm>
            <a:off x="2601134" y="977853"/>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8" name="Rectangle 7"/>
          <p:cNvSpPr/>
          <p:nvPr/>
        </p:nvSpPr>
        <p:spPr>
          <a:xfrm>
            <a:off x="319803" y="1089346"/>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زندگینامه آیت الله سید على خامنه‌ای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226936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3782" y="1954910"/>
            <a:ext cx="11499876" cy="2535566"/>
          </a:xfrm>
          <a:prstGeom prst="rect">
            <a:avLst/>
          </a:prstGeom>
        </p:spPr>
        <p:txBody>
          <a:bodyPr wrap="square">
            <a:spAutoFit/>
          </a:bodyPr>
          <a:lstStyle/>
          <a:p>
            <a:pPr rtl="1">
              <a:lnSpc>
                <a:spcPct val="150000"/>
              </a:lnSpc>
            </a:pPr>
            <a:r>
              <a:rPr lang="en-US" dirty="0">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https://www.tabnak.ir</a:t>
            </a:r>
            <a:endParaRPr lang="en-US" dirty="0">
              <a:effectLst/>
              <a:latin typeface="Times New Roman" panose="02020603050405020304" pitchFamily="18" charset="0"/>
              <a:cs typeface="Times New Roman" panose="02020603050405020304" pitchFamily="18" charset="0"/>
            </a:endParaRPr>
          </a:p>
          <a:p>
            <a:pPr rtl="1">
              <a:lnSpc>
                <a:spcPct val="150000"/>
              </a:lnSpc>
            </a:pPr>
            <a:endParaRPr lang="fa-IR" dirty="0">
              <a:effectLst/>
              <a:latin typeface="Times New Roman" panose="02020603050405020304" pitchFamily="18" charset="0"/>
              <a:cs typeface="Times New Roman" panose="02020603050405020304" pitchFamily="18" charset="0"/>
            </a:endParaRPr>
          </a:p>
          <a:p>
            <a:pPr rtl="1">
              <a:lnSpc>
                <a:spcPct val="150000"/>
              </a:lnSpc>
            </a:pPr>
            <a:r>
              <a:rPr lang="en-US" dirty="0">
                <a:effectLst/>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https://www.leader.ir</a:t>
            </a:r>
            <a:endParaRPr lang="fa-IR" dirty="0">
              <a:effectLst/>
              <a:latin typeface="Times New Roman" panose="02020603050405020304" pitchFamily="18" charset="0"/>
              <a:cs typeface="Times New Roman" panose="02020603050405020304" pitchFamily="18" charset="0"/>
            </a:endParaRPr>
          </a:p>
          <a:p>
            <a:pPr rtl="1">
              <a:lnSpc>
                <a:spcPct val="150000"/>
              </a:lnSpc>
            </a:pPr>
            <a:endParaRPr lang="fa-IR" dirty="0">
              <a:effectLst/>
              <a:latin typeface="Times New Roman" panose="02020603050405020304" pitchFamily="18" charset="0"/>
              <a:cs typeface="Times New Roman" panose="02020603050405020304" pitchFamily="18" charset="0"/>
            </a:endParaRPr>
          </a:p>
          <a:p>
            <a:pPr rtl="1">
              <a:lnSpc>
                <a:spcPct val="150000"/>
              </a:lnSpc>
            </a:pPr>
            <a:r>
              <a:rPr lang="en-US" dirty="0">
                <a:effectLst/>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https://fa.wikishia.net</a:t>
            </a:r>
            <a:endParaRPr lang="en-US" dirty="0">
              <a:effectLst/>
              <a:latin typeface="Times New Roman" panose="02020603050405020304" pitchFamily="18" charset="0"/>
              <a:cs typeface="Times New Roman" panose="02020603050405020304" pitchFamily="18" charset="0"/>
            </a:endParaRPr>
          </a:p>
          <a:p>
            <a:pPr rtl="1">
              <a:lnSpc>
                <a:spcPct val="150000"/>
              </a:lnSpc>
            </a:pPr>
            <a:endParaRPr lang="fa-IR" dirty="0">
              <a:effectLst/>
              <a:latin typeface="Times New Roman" panose="02020603050405020304" pitchFamily="18" charset="0"/>
              <a:cs typeface="Times New Roman" panose="02020603050405020304" pitchFamily="18" charset="0"/>
            </a:endParaRPr>
          </a:p>
        </p:txBody>
      </p:sp>
      <p:sp>
        <p:nvSpPr>
          <p:cNvPr id="4" name="Rounded Rectangle 3"/>
          <p:cNvSpPr/>
          <p:nvPr/>
        </p:nvSpPr>
        <p:spPr>
          <a:xfrm>
            <a:off x="3966441" y="545535"/>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5" name="Rectangle 4"/>
          <p:cNvSpPr/>
          <p:nvPr/>
        </p:nvSpPr>
        <p:spPr>
          <a:xfrm>
            <a:off x="-232277" y="657027"/>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منابع </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08967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30326" y="1784399"/>
            <a:ext cx="3773510" cy="482957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508032" y="1174047"/>
            <a:ext cx="5825377"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امّا خانه اى را که خانواده سیّد جواد در آن زندگى مى کردند، رهبر انقلاب چنین توصیف مى کنند: «منزل پدرى من که در آن متولد شده ام ـ. تا چهارـ پنج سالگى من ـ. یک خانه ۶۰ ـ. ۷۰ مترى در محّله فقیر نشین مشهد بود که فقط یک اتاق داشت و یک زیر زمین تاریک و خفه اى! هنگامى که براى پدرم میهمان مى آمد (و معمولاً پدر بنا بر این که روحانى و محل مراجعه مردم بود، میهمان داشت) همه ما باید به زیر زمین مى رفتیم تا مهمان برود. بعد عدّه اى که به پدر ارادتى داشتند، زمین کوچکى را کنار این منزل خریده به آن اضافه کردند و ما داراى سه اتاق شدیم.»</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72045" y="1351109"/>
            <a:ext cx="3727595" cy="4901251"/>
          </a:xfrm>
          <a:prstGeom prst="rect">
            <a:avLst/>
          </a:prstGeom>
          <a:ln w="88900" cap="sq" cmpd="thickThin">
            <a:solidFill>
              <a:srgbClr val="000000"/>
            </a:solidFill>
            <a:prstDash val="solid"/>
            <a:miter lim="800000"/>
          </a:ln>
          <a:effectLst>
            <a:innerShdw blurRad="76200">
              <a:srgbClr val="000000"/>
            </a:innerShdw>
          </a:effectLst>
        </p:spPr>
      </p:pic>
      <p:sp>
        <p:nvSpPr>
          <p:cNvPr id="5" name="Rounded Rectangle 4"/>
          <p:cNvSpPr/>
          <p:nvPr/>
        </p:nvSpPr>
        <p:spPr>
          <a:xfrm>
            <a:off x="4699640" y="429440"/>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2418309" y="552013"/>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زندگینامه آیت الله سید على خامنه‌ای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24548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005330" y="4172755"/>
            <a:ext cx="2627290" cy="23181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5705340" y="2530694"/>
            <a:ext cx="3142446" cy="294926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44699" y="787613"/>
            <a:ext cx="11706898"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رهبرانقلاب از دوران کودکى در خانواده اى فقیر، امّا روحانى و روحانى پرور و پاک و صمیمی، اینگونه پرورش یافت و از چهار سالگى به همراه برادر بزرگش سید محمد به مکتب سپرده شد تا الفبا و قرآن را یاد بگیرند. سپس، دو برادر دوران تحصیل ابتدایى را در مدرسه تازه تأسیس اسلامى «دارالتعّلیم دیانتى» گذراندند.</a:t>
            </a:r>
          </a:p>
        </p:txBody>
      </p:sp>
      <p:pic>
        <p:nvPicPr>
          <p:cNvPr id="4" name="Picture 3"/>
          <p:cNvPicPr>
            <a:picLocks noChangeAspect="1"/>
          </p:cNvPicPr>
          <p:nvPr/>
        </p:nvPicPr>
        <p:blipFill>
          <a:blip r:embed="rId2"/>
          <a:stretch>
            <a:fillRect/>
          </a:stretch>
        </p:blipFill>
        <p:spPr>
          <a:xfrm>
            <a:off x="7018985" y="2607079"/>
            <a:ext cx="2880725" cy="3940832"/>
          </a:xfrm>
          <a:prstGeom prst="rect">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954504" y="2155416"/>
            <a:ext cx="3364471" cy="4468880"/>
          </a:xfrm>
          <a:prstGeom prst="rect">
            <a:avLst/>
          </a:prstGeom>
        </p:spPr>
      </p:pic>
      <p:sp>
        <p:nvSpPr>
          <p:cNvPr id="8" name="Rounded Rectangle 7"/>
          <p:cNvSpPr/>
          <p:nvPr/>
        </p:nvSpPr>
        <p:spPr>
          <a:xfrm>
            <a:off x="7340563" y="215228"/>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9" name="Rectangle 8"/>
          <p:cNvSpPr/>
          <p:nvPr/>
        </p:nvSpPr>
        <p:spPr>
          <a:xfrm>
            <a:off x="7340563" y="326720"/>
            <a:ext cx="4564966"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دوران کودکی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44211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8738" y="5649914"/>
            <a:ext cx="12003110" cy="114182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95459" y="1844354"/>
            <a:ext cx="7263683"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آیت‌الله خامنه‌ای با حوزه‌ی شعر و ادبیات مأنوس هستند و همواره به مطالعه رمان‌ و داستان علاقمند بوده‌اند و بسیاری از رمانها و داستانهای معتبر دنیا را مطالعه کرده‌اند. این علاقه با مطالعه رمانها و آثار ادبی نویسندگان بزرگ جهان و تاریخ و فرهنگ ملل شرق و غرب تداوم پیدا کرد. حتی به نقد کتابهای ادبی و شعر هم می‌پردازند. با بسیاری از شاعران، نویسندگان و روشنفکران زمانه در ارتباط بود.</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416883" y="835290"/>
            <a:ext cx="3251376" cy="5675088"/>
          </a:xfrm>
          <a:prstGeom prst="rect">
            <a:avLst/>
          </a:prstGeom>
          <a:ln w="57150">
            <a:solidFill>
              <a:schemeClr val="bg1"/>
            </a:solidFill>
          </a:ln>
        </p:spPr>
      </p:pic>
      <p:sp>
        <p:nvSpPr>
          <p:cNvPr id="5" name="Rounded Rectangle 4"/>
          <p:cNvSpPr/>
          <p:nvPr/>
        </p:nvSpPr>
        <p:spPr>
          <a:xfrm>
            <a:off x="2304169" y="955617"/>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7" name="Rectangle 6"/>
          <p:cNvSpPr/>
          <p:nvPr/>
        </p:nvSpPr>
        <p:spPr>
          <a:xfrm>
            <a:off x="-1026104" y="1067109"/>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شخصیت ادبی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63920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4851" y="3090930"/>
            <a:ext cx="4546213" cy="342578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026071" y="1378858"/>
            <a:ext cx="6834621"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ایامی که در مشهد حضور داشت در برخی از انجمنهای ادبی که با حضور شعرای بزرگ تشکیل می‌شد شرکت می‌کرد. در انجمن‌های ادبی به نقد شعر می‌پرداخت. خود نیز اشعاری سروده و در سال‌های اخیر تخلص «امین» را برگزیده است. مطالعه‌ی کتب تاریخی بخش دیگری از برنامه‌ی مطالعاتی دائمی ایشان است و به مباحث و موضوعات تاریخ معاصر احاطه دارند.</a:t>
            </a:r>
          </a:p>
        </p:txBody>
      </p:sp>
      <p:pic>
        <p:nvPicPr>
          <p:cNvPr id="4" name="Picture 3"/>
          <p:cNvPicPr>
            <a:picLocks noChangeAspect="1"/>
          </p:cNvPicPr>
          <p:nvPr/>
        </p:nvPicPr>
        <p:blipFill>
          <a:blip r:embed="rId2"/>
          <a:stretch>
            <a:fillRect/>
          </a:stretch>
        </p:blipFill>
        <p:spPr>
          <a:xfrm>
            <a:off x="672269" y="599288"/>
            <a:ext cx="3871375" cy="5599277"/>
          </a:xfrm>
          <a:prstGeom prst="rect">
            <a:avLst/>
          </a:prstGeom>
        </p:spPr>
      </p:pic>
      <p:sp>
        <p:nvSpPr>
          <p:cNvPr id="5" name="Rounded Rectangle 4"/>
          <p:cNvSpPr/>
          <p:nvPr/>
        </p:nvSpPr>
        <p:spPr>
          <a:xfrm>
            <a:off x="7159505" y="487796"/>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7159505" y="599288"/>
            <a:ext cx="4501353"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شخصیت ادبی</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05947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9003" y="6329725"/>
            <a:ext cx="4985273" cy="28939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89003" y="1481100"/>
            <a:ext cx="7315200" cy="39525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396840" y="1114090"/>
            <a:ext cx="5459392" cy="5459187"/>
          </a:xfrm>
          <a:prstGeom prst="rect">
            <a:avLst/>
          </a:prstGeom>
        </p:spPr>
        <p:txBody>
          <a:bodyPr wrap="square">
            <a:spAutoFit/>
          </a:bodyPr>
          <a:lstStyle/>
          <a:p>
            <a:pPr algn="justLow" rtl="1">
              <a:lnSpc>
                <a:spcPct val="150000"/>
              </a:lnSpc>
            </a:pPr>
            <a:r>
              <a:rPr lang="fa-IR" dirty="0">
                <a:latin typeface="Vazir" panose="020B0603030804020204" pitchFamily="34" charset="-78"/>
                <a:cs typeface="Vazir" panose="020B0603030804020204" pitchFamily="34" charset="-78"/>
              </a:rPr>
              <a:t>۱ـ چهار کتاب اصلی علم رجال</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۲ـ طرح کلی اندیشه اسلامی در قرآن</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۳ـ پیشوای صادق</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۴ـ از ژرفای نماز</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۵ـ صبر</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۶ـ روح توحید نفی عبودیت غیرخدا</a:t>
            </a:r>
          </a:p>
          <a:p>
            <a:pPr algn="justLow" rtl="1">
              <a:lnSpc>
                <a:spcPct val="15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۷ـ گزارشی از سابقه تاریخی و اوضاع کنونی حوزه علمیه قم</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l="-520" t="-4347"/>
          <a:stretch/>
        </p:blipFill>
        <p:spPr>
          <a:xfrm>
            <a:off x="995357" y="1594033"/>
            <a:ext cx="3744067" cy="4880391"/>
          </a:xfrm>
          <a:prstGeom prst="rect">
            <a:avLst/>
          </a:prstGeom>
          <a:ln w="38100">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ounded Rectangle 4"/>
          <p:cNvSpPr/>
          <p:nvPr/>
        </p:nvSpPr>
        <p:spPr>
          <a:xfrm>
            <a:off x="3746603" y="429440"/>
            <a:ext cx="4611034" cy="684650"/>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b="1" dirty="0"/>
          </a:p>
        </p:txBody>
      </p:sp>
      <p:sp>
        <p:nvSpPr>
          <p:cNvPr id="6" name="Rectangle 5"/>
          <p:cNvSpPr/>
          <p:nvPr/>
        </p:nvSpPr>
        <p:spPr>
          <a:xfrm>
            <a:off x="675203" y="532411"/>
            <a:ext cx="689236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 تألیف‌ها و پژوهش‌ها</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91056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TotalTime>
  <Words>3887</Words>
  <Application>Microsoft Office PowerPoint</Application>
  <PresentationFormat>Widescreen</PresentationFormat>
  <Paragraphs>104</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47</cp:revision>
  <dcterms:created xsi:type="dcterms:W3CDTF">2024-07-04T16:37:31Z</dcterms:created>
  <dcterms:modified xsi:type="dcterms:W3CDTF">2024-07-26T10:31:58Z</dcterms:modified>
</cp:coreProperties>
</file>