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6" r:id="rId3"/>
    <p:sldId id="257" r:id="rId4"/>
    <p:sldId id="258" r:id="rId5"/>
    <p:sldId id="259" r:id="rId6"/>
    <p:sldId id="260" r:id="rId7"/>
    <p:sldId id="261" r:id="rId8"/>
    <p:sldId id="276" r:id="rId9"/>
    <p:sldId id="278" r:id="rId10"/>
    <p:sldId id="279" r:id="rId11"/>
    <p:sldId id="277" r:id="rId12"/>
    <p:sldId id="262" r:id="rId13"/>
    <p:sldId id="263" r:id="rId14"/>
    <p:sldId id="264" r:id="rId15"/>
    <p:sldId id="265" r:id="rId16"/>
    <p:sldId id="266" r:id="rId17"/>
    <p:sldId id="267" r:id="rId18"/>
    <p:sldId id="268" r:id="rId19"/>
    <p:sldId id="269" r:id="rId20"/>
    <p:sldId id="280" r:id="rId21"/>
    <p:sldId id="281" r:id="rId22"/>
    <p:sldId id="270" r:id="rId23"/>
    <p:sldId id="271" r:id="rId24"/>
    <p:sldId id="282" r:id="rId25"/>
    <p:sldId id="275" r:id="rId26"/>
    <p:sldId id="284"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5BC"/>
    <a:srgbClr val="D5B6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92055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725067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fa.wikipedia.org/" TargetMode="External"/><Relationship Id="rId2" Type="http://schemas.openxmlformats.org/officeDocument/2006/relationships/hyperlink" Target="https://www.mfpa.ir/" TargetMode="External"/><Relationship Id="rId1" Type="http://schemas.openxmlformats.org/officeDocument/2006/relationships/slideLayout" Target="../slideLayouts/slideLayout1.xml"/><Relationship Id="rId4" Type="http://schemas.openxmlformats.org/officeDocument/2006/relationships/hyperlink" Target="https://www.beytoote.com/"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671AA5-3E62-10CD-CA6A-93DD749F27B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313607" y="0"/>
            <a:ext cx="6878393" cy="6858000"/>
          </a:xfrm>
          <a:prstGeom prst="rect">
            <a:avLst/>
          </a:prstGeom>
        </p:spPr>
      </p:pic>
      <p:sp>
        <p:nvSpPr>
          <p:cNvPr id="4" name="Rectangle: Rounded Corners 3">
            <a:extLst>
              <a:ext uri="{FF2B5EF4-FFF2-40B4-BE49-F238E27FC236}">
                <a16:creationId xmlns:a16="http://schemas.microsoft.com/office/drawing/2014/main" id="{DAF5540C-8797-F7A7-CFEA-6F3A4A9D01B8}"/>
              </a:ext>
            </a:extLst>
          </p:cNvPr>
          <p:cNvSpPr/>
          <p:nvPr/>
        </p:nvSpPr>
        <p:spPr>
          <a:xfrm>
            <a:off x="503583" y="1849232"/>
            <a:ext cx="6507818"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F3D0C6B2-D70C-B86C-D772-6668B90B575E}"/>
              </a:ext>
            </a:extLst>
          </p:cNvPr>
          <p:cNvSpPr/>
          <p:nvPr/>
        </p:nvSpPr>
        <p:spPr>
          <a:xfrm>
            <a:off x="503583" y="2797314"/>
            <a:ext cx="6507818"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E2E3F7C-4D72-6FAB-49DD-BE62B9D2DEB4}"/>
              </a:ext>
            </a:extLst>
          </p:cNvPr>
          <p:cNvSpPr/>
          <p:nvPr/>
        </p:nvSpPr>
        <p:spPr>
          <a:xfrm>
            <a:off x="503583" y="3745396"/>
            <a:ext cx="6507818"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DAE5BF04-B532-22CA-3BD8-231AB4BF8311}"/>
              </a:ext>
            </a:extLst>
          </p:cNvPr>
          <p:cNvSpPr/>
          <p:nvPr/>
        </p:nvSpPr>
        <p:spPr>
          <a:xfrm>
            <a:off x="503583" y="4693478"/>
            <a:ext cx="6507818"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C740EAF-97F9-4E00-951C-08F7012C64C4}"/>
              </a:ext>
            </a:extLst>
          </p:cNvPr>
          <p:cNvSpPr/>
          <p:nvPr/>
        </p:nvSpPr>
        <p:spPr>
          <a:xfrm>
            <a:off x="503583" y="1918374"/>
            <a:ext cx="6507818" cy="461665"/>
          </a:xfrm>
          <a:prstGeom prst="rect">
            <a:avLst/>
          </a:prstGeom>
        </p:spPr>
        <p:txBody>
          <a:bodyPr wrap="square">
            <a:spAutoFit/>
          </a:bodyPr>
          <a:lstStyle/>
          <a:p>
            <a:pPr algn="ctr"/>
            <a:r>
              <a:rPr lang="fa-IR" sz="2400" b="1" dirty="0">
                <a:solidFill>
                  <a:schemeClr val="bg1"/>
                </a:solidFill>
                <a:latin typeface="Vazir" panose="020B0603030804020204" pitchFamily="34" charset="-78"/>
                <a:cs typeface="Vazir" panose="020B0603030804020204" pitchFamily="34" charset="-78"/>
              </a:rPr>
              <a:t>موضوع: پاورپوینت زندگینامه شهید آوینی</a:t>
            </a:r>
            <a:endParaRPr lang="en-US" sz="2400" b="1" dirty="0">
              <a:solidFill>
                <a:schemeClr val="bg1"/>
              </a:solidFill>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3C11A920-6A99-DF18-11B0-54CAFC2197E5}"/>
              </a:ext>
            </a:extLst>
          </p:cNvPr>
          <p:cNvSpPr/>
          <p:nvPr/>
        </p:nvSpPr>
        <p:spPr>
          <a:xfrm>
            <a:off x="503583" y="2883981"/>
            <a:ext cx="6507818" cy="461665"/>
          </a:xfrm>
          <a:prstGeom prst="rect">
            <a:avLst/>
          </a:prstGeom>
        </p:spPr>
        <p:txBody>
          <a:bodyPr wrap="square">
            <a:spAutoFit/>
          </a:bodyPr>
          <a:lstStyle/>
          <a:p>
            <a:pPr algn="ctr"/>
            <a:r>
              <a:rPr lang="fa-IR" sz="2400" b="1" dirty="0">
                <a:solidFill>
                  <a:schemeClr val="bg1"/>
                </a:solidFill>
                <a:latin typeface="Vazir" panose="020B0603030804020204" pitchFamily="34" charset="-78"/>
                <a:cs typeface="Vazir" panose="020B0603030804020204" pitchFamily="34" charset="-78"/>
              </a:rPr>
              <a:t>پژوهشگر: فاطمه عباسی</a:t>
            </a:r>
            <a:endParaRPr lang="en-US" sz="2400" b="1" dirty="0">
              <a:solidFill>
                <a:schemeClr val="bg1"/>
              </a:solidFill>
              <a:latin typeface="Vazir" panose="020B0603030804020204" pitchFamily="34" charset="-78"/>
              <a:cs typeface="Vazir" panose="020B0603030804020204" pitchFamily="34" charset="-78"/>
            </a:endParaRPr>
          </a:p>
        </p:txBody>
      </p:sp>
      <p:sp>
        <p:nvSpPr>
          <p:cNvPr id="10" name="Rectangle 9">
            <a:extLst>
              <a:ext uri="{FF2B5EF4-FFF2-40B4-BE49-F238E27FC236}">
                <a16:creationId xmlns:a16="http://schemas.microsoft.com/office/drawing/2014/main" id="{DF249B1C-184D-2541-FA5C-70FAB484CDE8}"/>
              </a:ext>
            </a:extLst>
          </p:cNvPr>
          <p:cNvSpPr/>
          <p:nvPr/>
        </p:nvSpPr>
        <p:spPr>
          <a:xfrm>
            <a:off x="503583" y="3823301"/>
            <a:ext cx="6507818" cy="461665"/>
          </a:xfrm>
          <a:prstGeom prst="rect">
            <a:avLst/>
          </a:prstGeom>
        </p:spPr>
        <p:txBody>
          <a:bodyPr wrap="square">
            <a:spAutoFit/>
          </a:bodyPr>
          <a:lstStyle/>
          <a:p>
            <a:pPr algn="ctr"/>
            <a:r>
              <a:rPr lang="fa-IR" sz="2400" b="1" dirty="0">
                <a:solidFill>
                  <a:schemeClr val="bg1"/>
                </a:solidFill>
                <a:latin typeface="Vazir" panose="020B0603030804020204" pitchFamily="34" charset="-78"/>
                <a:cs typeface="Vazir" panose="020B0603030804020204" pitchFamily="34" charset="-78"/>
              </a:rPr>
              <a:t>استاد راهنما: علیرضا عزیزی</a:t>
            </a:r>
            <a:endParaRPr lang="en-US" sz="2400" b="1" dirty="0">
              <a:solidFill>
                <a:schemeClr val="bg1"/>
              </a:solidFill>
              <a:latin typeface="Vazir" panose="020B0603030804020204" pitchFamily="34" charset="-78"/>
              <a:cs typeface="Vazir" panose="020B0603030804020204" pitchFamily="34" charset="-78"/>
            </a:endParaRPr>
          </a:p>
        </p:txBody>
      </p:sp>
      <p:sp>
        <p:nvSpPr>
          <p:cNvPr id="11" name="Rectangle 10">
            <a:extLst>
              <a:ext uri="{FF2B5EF4-FFF2-40B4-BE49-F238E27FC236}">
                <a16:creationId xmlns:a16="http://schemas.microsoft.com/office/drawing/2014/main" id="{90AD251F-3231-2C85-B8FA-DF7E48CD45E3}"/>
              </a:ext>
            </a:extLst>
          </p:cNvPr>
          <p:cNvSpPr/>
          <p:nvPr/>
        </p:nvSpPr>
        <p:spPr>
          <a:xfrm>
            <a:off x="503583" y="4788908"/>
            <a:ext cx="6507818" cy="461665"/>
          </a:xfrm>
          <a:prstGeom prst="rect">
            <a:avLst/>
          </a:prstGeom>
        </p:spPr>
        <p:txBody>
          <a:bodyPr wrap="square">
            <a:spAutoFit/>
          </a:bodyPr>
          <a:lstStyle/>
          <a:p>
            <a:pPr algn="ctr"/>
            <a:r>
              <a:rPr lang="fa-IR" sz="2400" b="1" dirty="0">
                <a:solidFill>
                  <a:schemeClr val="bg1"/>
                </a:solidFill>
                <a:latin typeface="Vazir" panose="020B0603030804020204" pitchFamily="34" charset="-78"/>
                <a:cs typeface="Vazir" panose="020B0603030804020204" pitchFamily="34" charset="-78"/>
              </a:rPr>
              <a:t>تاریخ ارائه: ...............</a:t>
            </a:r>
            <a:endParaRPr lang="en-US" sz="24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161207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011FB3C-A803-9ED8-BF58-4DB4FDEC48F3}"/>
              </a:ext>
            </a:extLst>
          </p:cNvPr>
          <p:cNvSpPr/>
          <p:nvPr/>
        </p:nvSpPr>
        <p:spPr>
          <a:xfrm>
            <a:off x="3776036" y="3816626"/>
            <a:ext cx="8415964" cy="2570922"/>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148963" y="914399"/>
            <a:ext cx="7043037"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ثمره ازدواج شهید آوینی و مریم امینی، سه فرزند، دو دختر و یک پسر است، دختر دوم شهید آوینی که کوثر نام دارد که در زمینه نقد فیلم و سجاد در زمینه فیلم سازی فعالیت دارد.</a:t>
            </a: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r="-12"/>
          <a:stretch/>
        </p:blipFill>
        <p:spPr>
          <a:xfrm>
            <a:off x="-1" y="1"/>
            <a:ext cx="4717775" cy="6889922"/>
          </a:xfrm>
          <a:prstGeom prst="roundRect">
            <a:avLst>
              <a:gd name="adj" fmla="val 0"/>
            </a:avLst>
          </a:prstGeom>
        </p:spPr>
      </p:pic>
      <p:sp>
        <p:nvSpPr>
          <p:cNvPr id="6" name="Rectangle: Rounded Corners 5">
            <a:extLst>
              <a:ext uri="{FF2B5EF4-FFF2-40B4-BE49-F238E27FC236}">
                <a16:creationId xmlns:a16="http://schemas.microsoft.com/office/drawing/2014/main" id="{70BBEDEA-5CE0-8450-3FDC-23B5D4FA09D1}"/>
              </a:ext>
            </a:extLst>
          </p:cNvPr>
          <p:cNvSpPr/>
          <p:nvPr/>
        </p:nvSpPr>
        <p:spPr>
          <a:xfrm>
            <a:off x="4015409" y="139700"/>
            <a:ext cx="4492487"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672394" y="187235"/>
            <a:ext cx="311495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فرزندان مرتضی آوینی</a:t>
            </a:r>
            <a:endParaRPr lang="en-US" sz="2800" b="1" dirty="0">
              <a:solidFill>
                <a:schemeClr val="bg1"/>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6B86D345-121C-B201-C1F6-342841C00FFE}"/>
              </a:ext>
            </a:extLst>
          </p:cNvPr>
          <p:cNvPicPr>
            <a:picLocks noChangeAspect="1"/>
          </p:cNvPicPr>
          <p:nvPr/>
        </p:nvPicPr>
        <p:blipFill>
          <a:blip r:embed="rId3"/>
          <a:stretch>
            <a:fillRect/>
          </a:stretch>
        </p:blipFill>
        <p:spPr>
          <a:xfrm>
            <a:off x="5415590" y="3177209"/>
            <a:ext cx="2314666" cy="3709401"/>
          </a:xfrm>
          <a:prstGeom prst="roundRect">
            <a:avLst>
              <a:gd name="adj" fmla="val 0"/>
            </a:avLst>
          </a:prstGeom>
        </p:spPr>
      </p:pic>
    </p:spTree>
    <p:extLst>
      <p:ext uri="{BB962C8B-B14F-4D97-AF65-F5344CB8AC3E}">
        <p14:creationId xmlns:p14="http://schemas.microsoft.com/office/powerpoint/2010/main" val="3159617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347E65-7C95-4BF9-62BD-9DAACA459C7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11592" y="0"/>
            <a:ext cx="4680408" cy="6858000"/>
          </a:xfrm>
          <a:prstGeom prst="rect">
            <a:avLst/>
          </a:prstGeom>
        </p:spPr>
      </p:pic>
      <p:sp>
        <p:nvSpPr>
          <p:cNvPr id="8" name="Rectangle: Rounded Corners 7">
            <a:extLst>
              <a:ext uri="{FF2B5EF4-FFF2-40B4-BE49-F238E27FC236}">
                <a16:creationId xmlns:a16="http://schemas.microsoft.com/office/drawing/2014/main" id="{632A1BE2-E560-2693-2AA6-46C325F64D67}"/>
              </a:ext>
            </a:extLst>
          </p:cNvPr>
          <p:cNvSpPr/>
          <p:nvPr/>
        </p:nvSpPr>
        <p:spPr>
          <a:xfrm>
            <a:off x="4680409" y="139700"/>
            <a:ext cx="3562443"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DC3AC42-FEFA-DB51-AE50-4FA9866F1875}"/>
              </a:ext>
            </a:extLst>
          </p:cNvPr>
          <p:cNvSpPr/>
          <p:nvPr/>
        </p:nvSpPr>
        <p:spPr>
          <a:xfrm>
            <a:off x="5446822" y="198862"/>
            <a:ext cx="1882247"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علایق هنری</a:t>
            </a:r>
          </a:p>
        </p:txBody>
      </p:sp>
      <p:sp>
        <p:nvSpPr>
          <p:cNvPr id="10" name="Rectangle 9">
            <a:extLst>
              <a:ext uri="{FF2B5EF4-FFF2-40B4-BE49-F238E27FC236}">
                <a16:creationId xmlns:a16="http://schemas.microsoft.com/office/drawing/2014/main" id="{6694CD06-9B41-0F40-BFEC-8301ADFC4BF1}"/>
              </a:ext>
            </a:extLst>
          </p:cNvPr>
          <p:cNvSpPr/>
          <p:nvPr/>
        </p:nvSpPr>
        <p:spPr>
          <a:xfrm>
            <a:off x="1457739" y="1283298"/>
            <a:ext cx="5486400" cy="113107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شهید آوینی به نقاشی و شعر نیز گرایش کم نظیری داشت و البته هم نقاشی می‌کرد و هم شعر می‌سرود.</a:t>
            </a:r>
          </a:p>
        </p:txBody>
      </p:sp>
    </p:spTree>
    <p:extLst>
      <p:ext uri="{BB962C8B-B14F-4D97-AF65-F5344CB8AC3E}">
        <p14:creationId xmlns:p14="http://schemas.microsoft.com/office/powerpoint/2010/main" val="4069751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8B6A6CB-9ED3-B174-AFC2-6BF1DB033D84}"/>
              </a:ext>
            </a:extLst>
          </p:cNvPr>
          <p:cNvSpPr/>
          <p:nvPr/>
        </p:nvSpPr>
        <p:spPr>
          <a:xfrm>
            <a:off x="2501899" y="139700"/>
            <a:ext cx="7594599"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17751" y="187235"/>
            <a:ext cx="403828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سبک فیلم های شهید آوینی</a:t>
            </a:r>
            <a:endParaRPr lang="en-US" sz="2800" b="1" dirty="0">
              <a:solidFill>
                <a:schemeClr val="bg1"/>
              </a:solidFill>
              <a:latin typeface="Vazir" panose="020B0603030804020204" pitchFamily="34" charset="-78"/>
              <a:cs typeface="Vazir" panose="020B0603030804020204" pitchFamily="34" charset="-78"/>
            </a:endParaRPr>
          </a:p>
        </p:txBody>
      </p:sp>
      <p:sp>
        <p:nvSpPr>
          <p:cNvPr id="3" name="Rectangle 2"/>
          <p:cNvSpPr/>
          <p:nvPr/>
        </p:nvSpPr>
        <p:spPr>
          <a:xfrm>
            <a:off x="920991" y="1016693"/>
            <a:ext cx="10756413" cy="4108817"/>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کامران رستگار، منتقد، کار آوینی را "ادغام" تکنیک های مستند و اهداف ایدئولوژیک "توصیف کرد. فیلم های او به ندرت از هویت ملی دشمنان در یک نبرد یاد می کنند و در عوض اقدامات سربازان جوان ایرانی را در مقایسه با اقدامات "شهدای" تاریخی شیعه مورد بررسی قرار می دهند. به گفته دیویکتور، آوینی یک رویکرد سینمایی اصلی ایجاد کرد که نه کاملاً واقع گرایانه بود و نه جلالی. در عوض، آوینی سعی کرد هم جنبه های قابل مشاهده (عملیات نظامی) و هم جنبه های باطنی (درونی یا اخلاقی) نبرد را به تصویر بکشد.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85208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5F223E-3D34-1765-4BDD-A6DBC7CE6E6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182436" y="0"/>
            <a:ext cx="6069495" cy="6858000"/>
          </a:xfrm>
          <a:prstGeom prst="rect">
            <a:avLst/>
          </a:prstGeom>
        </p:spPr>
      </p:pic>
      <p:sp>
        <p:nvSpPr>
          <p:cNvPr id="4" name="Rectangle: Rounded Corners 3">
            <a:extLst>
              <a:ext uri="{FF2B5EF4-FFF2-40B4-BE49-F238E27FC236}">
                <a16:creationId xmlns:a16="http://schemas.microsoft.com/office/drawing/2014/main" id="{5D8C0089-DDAB-D721-6B77-0B5506D08154}"/>
              </a:ext>
            </a:extLst>
          </p:cNvPr>
          <p:cNvSpPr/>
          <p:nvPr/>
        </p:nvSpPr>
        <p:spPr>
          <a:xfrm>
            <a:off x="3790122" y="139700"/>
            <a:ext cx="5499652"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84314" y="1140338"/>
            <a:ext cx="5300869"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او اینها را با فلسفه عرفان شیعه پوشاند و بیننده را دعوت کرد تا در رویداد یک مکان شخصی بسازد. آوینی در مورد ماهیت نویسندگی در فیلم های خود می گوید: "البته هر چیزی که نویسنده بنویسد از درون منشا می گیرد؛ همه هنرها به این شکل است. به همین ترتیب، یک فیلم نتیجه الهام فیلمساز است. با این حال ، اگر شخص خود را کاملاً در خدا غرق کند ، خداوند در آثار خود الهام می بخشد و در آنها ظاهر می شود. این هدف من است، نه ادعای من."</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4517751" y="200883"/>
            <a:ext cx="403828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سبک فیلم های شهید آوینی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5713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22018" y="1500959"/>
            <a:ext cx="6068035"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"فیلمبرداری از چیزی متفاوت" سیاست ویراستاری آوینی در مجموعه مستندهایش بود. او با خدمه ای از جوانان داوطلب آماتور کار می کرد. از آنجا که او آثار خود را بر اساس گسست از گذشته امپراتوری بنا کرده بود ، نمی توانست با تیمی که زیر نظر محمدرضا شاه تشکیل شده بود کار کند یا از روش های قدیمی تلویزیون ایران استفاده کند که از سبک های آمریکایی استفاده می کردند.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0"/>
            <a:ext cx="4664765" cy="6869925"/>
          </a:xfrm>
          <a:prstGeom prst="roundRect">
            <a:avLst>
              <a:gd name="adj" fmla="val 0"/>
            </a:avLst>
          </a:prstGeom>
        </p:spPr>
      </p:pic>
      <p:sp>
        <p:nvSpPr>
          <p:cNvPr id="5" name="Rectangle: Rounded Corners 4">
            <a:extLst>
              <a:ext uri="{FF2B5EF4-FFF2-40B4-BE49-F238E27FC236}">
                <a16:creationId xmlns:a16="http://schemas.microsoft.com/office/drawing/2014/main" id="{12F9E71F-E091-B65C-464F-265DF530F8A0}"/>
              </a:ext>
            </a:extLst>
          </p:cNvPr>
          <p:cNvSpPr/>
          <p:nvPr/>
        </p:nvSpPr>
        <p:spPr>
          <a:xfrm>
            <a:off x="4293704" y="139700"/>
            <a:ext cx="4312026"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517751" y="187235"/>
            <a:ext cx="403828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سبک فیلم های شهید آوینی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32454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7034" y="1034819"/>
            <a:ext cx="6400602" cy="556306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آوینی اظهار داشته است که گروه های فیلمبرداری او سعی کرده اند از "جعل شلخته" اکثر گزارش های تلویزیون خبر جلوگیری کنند. او از تیم های خود خواسته بود که برای مدت طولانی در مجموعه بمانند و برای کشف و برخورد با "دیگری" وقت بگذارند. او سعی کرد با به حداقل رساندن استفاده از جلوه های سینمایی، واقع گرایی را حفظ کند و از به تصویر کشیدن عاداتی که رزمندگان هنگام فیلمبرداری فرا گرفته بودند، جلوگیری کرد. آوینی به ندرت از پیروزی های بزرگ فیلم می گرفت و به سختی های مسائل استراتژی یا نظامی علاقه مند بود. مستندهای او تقریباً منحصر به نحوه نگرش داوطلبان (بسیجی) و درگیری و مشارکت آنها بود.</a:t>
            </a:r>
            <a:endParaRPr lang="en-US"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B4EE4D85-EC6F-B9D8-1795-9EE14848688E}"/>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605844" y="1"/>
            <a:ext cx="4626193" cy="6857999"/>
          </a:xfrm>
          <a:prstGeom prst="rect">
            <a:avLst/>
          </a:prstGeom>
        </p:spPr>
      </p:pic>
      <p:sp>
        <p:nvSpPr>
          <p:cNvPr id="8" name="Rectangle: Rounded Corners 7">
            <a:extLst>
              <a:ext uri="{FF2B5EF4-FFF2-40B4-BE49-F238E27FC236}">
                <a16:creationId xmlns:a16="http://schemas.microsoft.com/office/drawing/2014/main" id="{B9CFA6B3-8398-87FE-8F63-5F1A21C65B60}"/>
              </a:ext>
            </a:extLst>
          </p:cNvPr>
          <p:cNvSpPr/>
          <p:nvPr/>
        </p:nvSpPr>
        <p:spPr>
          <a:xfrm>
            <a:off x="4468058" y="139700"/>
            <a:ext cx="4238620"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429E946-159A-02BF-AB17-636B87831340}"/>
              </a:ext>
            </a:extLst>
          </p:cNvPr>
          <p:cNvSpPr/>
          <p:nvPr/>
        </p:nvSpPr>
        <p:spPr>
          <a:xfrm>
            <a:off x="4468058" y="187235"/>
            <a:ext cx="4137672"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سبک فیلم های شهید آوینی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942433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7594599" cy="4406783"/>
          </a:xfrm>
          <a:prstGeom prst="roundRect">
            <a:avLst>
              <a:gd name="adj" fmla="val 0"/>
            </a:avLst>
          </a:prstGeom>
        </p:spPr>
      </p:pic>
      <p:sp>
        <p:nvSpPr>
          <p:cNvPr id="5" name="Rectangle: Rounded Corners 4">
            <a:extLst>
              <a:ext uri="{FF2B5EF4-FFF2-40B4-BE49-F238E27FC236}">
                <a16:creationId xmlns:a16="http://schemas.microsoft.com/office/drawing/2014/main" id="{A5824C6D-6AEA-78DE-2514-7D108B0FCA7C}"/>
              </a:ext>
            </a:extLst>
          </p:cNvPr>
          <p:cNvSpPr/>
          <p:nvPr/>
        </p:nvSpPr>
        <p:spPr>
          <a:xfrm>
            <a:off x="2501899" y="139700"/>
            <a:ext cx="7594599"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86213" y="195155"/>
            <a:ext cx="413125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روایت فتح از آثار شهید آوینی</a:t>
            </a:r>
            <a:endParaRPr lang="en-US" sz="2800" b="1" dirty="0">
              <a:solidFill>
                <a:schemeClr val="bg1"/>
              </a:solidFill>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17CE594-DAB9-584F-2187-DCEBB9D732A1}"/>
              </a:ext>
            </a:extLst>
          </p:cNvPr>
          <p:cNvSpPr/>
          <p:nvPr/>
        </p:nvSpPr>
        <p:spPr>
          <a:xfrm>
            <a:off x="1179211" y="4721962"/>
            <a:ext cx="10239974" cy="1685077"/>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روایت فتح یک مستند "مادام العمر" از جنگ ایران و عراق بود که بر زندگی روزمره سربازان ایرانی تمرکز داشت. این مجموعه شامل پنج سری بود و به جنبه های معنوی جنگ می پرداخت. این فیلم "یک تجربه معنوی مادام العمر" را از طریق روایت ایدئولوژیکی خود به تصویر کشید.</a:t>
            </a:r>
          </a:p>
        </p:txBody>
      </p:sp>
    </p:spTree>
    <p:extLst>
      <p:ext uri="{BB962C8B-B14F-4D97-AF65-F5344CB8AC3E}">
        <p14:creationId xmlns:p14="http://schemas.microsoft.com/office/powerpoint/2010/main" val="815952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0174" y="1189926"/>
            <a:ext cx="5867449" cy="244682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دستخط امضا شده آوینی که روی آن نوشته شده بود: "ما این توهم را داریم که ما ماندیم اما شهدا رفتند. اما حقیقت این است که زمان ما را با خودش برد، اما شهدا ماندند."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04132" y="0"/>
            <a:ext cx="4854838" cy="6858000"/>
          </a:xfrm>
          <a:prstGeom prst="roundRect">
            <a:avLst>
              <a:gd name="adj" fmla="val 0"/>
            </a:avLst>
          </a:prstGeom>
        </p:spPr>
      </p:pic>
      <p:sp>
        <p:nvSpPr>
          <p:cNvPr id="6" name="Rectangle: Rounded Corners 5">
            <a:extLst>
              <a:ext uri="{FF2B5EF4-FFF2-40B4-BE49-F238E27FC236}">
                <a16:creationId xmlns:a16="http://schemas.microsoft.com/office/drawing/2014/main" id="{3EEBA650-421C-43C3-9517-1DEF83330A82}"/>
              </a:ext>
            </a:extLst>
          </p:cNvPr>
          <p:cNvSpPr/>
          <p:nvPr/>
        </p:nvSpPr>
        <p:spPr>
          <a:xfrm>
            <a:off x="4664765" y="139700"/>
            <a:ext cx="2928731"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8F678BF-860F-53FF-0BBF-D3B184A46700}"/>
              </a:ext>
            </a:extLst>
          </p:cNvPr>
          <p:cNvSpPr/>
          <p:nvPr/>
        </p:nvSpPr>
        <p:spPr>
          <a:xfrm>
            <a:off x="5306826" y="200885"/>
            <a:ext cx="154721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آثار نظری</a:t>
            </a:r>
          </a:p>
        </p:txBody>
      </p:sp>
    </p:spTree>
    <p:extLst>
      <p:ext uri="{BB962C8B-B14F-4D97-AF65-F5344CB8AC3E}">
        <p14:creationId xmlns:p14="http://schemas.microsoft.com/office/powerpoint/2010/main" val="2510954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0D52ACC-CE91-17E8-C44A-3021A056D333}"/>
              </a:ext>
            </a:extLst>
          </p:cNvPr>
          <p:cNvSpPr/>
          <p:nvPr/>
        </p:nvSpPr>
        <p:spPr>
          <a:xfrm>
            <a:off x="2888974" y="139700"/>
            <a:ext cx="6824869"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76120" y="1201467"/>
            <a:ext cx="11239760" cy="4835939"/>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او یک سری مقاله در مجله سوره در نقد تمدن غرب نوشت، موضوعی که بعداً مورد توجه فیلم او سراب (سراب) قرار گرفت.</a:t>
            </a:r>
          </a:p>
          <a:p>
            <a:pPr algn="ctr" rtl="1">
              <a:lnSpc>
                <a:spcPct val="250000"/>
              </a:lnSpc>
            </a:pPr>
            <a:r>
              <a:rPr lang="fa-IR" dirty="0">
                <a:latin typeface="Vazir" panose="020B0603030804020204" pitchFamily="34" charset="-78"/>
                <a:cs typeface="Vazir" panose="020B0603030804020204" pitchFamily="34" charset="-78"/>
              </a:rPr>
              <a:t>به گفته دیویکتور، آوینی یک روشنفکر و نظریه پرداز بود که بر روی آشتی رژیم اسلامی ایران با مدرنیته سیاسی و زیبایی شناختی کار کرد. آثار آوینی شباهت هایی با اندیشمندان قرن 19 در جهان اسلام داشت که احساس می کردند به کارگیری تکنیک های سیاسی، اقتصادی یا فرهنگی غربی در خدمت هنر معنوی ضروری است. با این حال ، آوینی گفت که هنرمندان باید بتوانند آنچه را که وی به عنوان طبیعت ناپسند تکنیک های مدرن توصیف می کند ، به کار گیرند تا از آنها در هنر انقلابی معنوی استفاده کنند. وی در کنفرانسی در وزارت فرهنگ و ارشاد اسلامی گفت هنر غرب محفظه ای است که می تواند هرگونه محتوایی را بپذیرد و می توان اندیشه دینی را بدون تغییر یا خیانت به آن وارد کرد.</a:t>
            </a:r>
          </a:p>
        </p:txBody>
      </p:sp>
      <p:sp>
        <p:nvSpPr>
          <p:cNvPr id="6" name="Rectangle 5"/>
          <p:cNvSpPr/>
          <p:nvPr/>
        </p:nvSpPr>
        <p:spPr>
          <a:xfrm>
            <a:off x="5356519" y="200885"/>
            <a:ext cx="1447832"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آثار نظری</a:t>
            </a:r>
          </a:p>
        </p:txBody>
      </p:sp>
    </p:spTree>
    <p:extLst>
      <p:ext uri="{BB962C8B-B14F-4D97-AF65-F5344CB8AC3E}">
        <p14:creationId xmlns:p14="http://schemas.microsoft.com/office/powerpoint/2010/main" val="715508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9267B3-D193-0B21-C596-6899F8A52FC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0" y="7802"/>
            <a:ext cx="4572000" cy="6850198"/>
          </a:xfrm>
          <a:prstGeom prst="rect">
            <a:avLst/>
          </a:prstGeom>
        </p:spPr>
      </p:pic>
      <p:sp>
        <p:nvSpPr>
          <p:cNvPr id="5" name="Rectangle: Rounded Corners 4">
            <a:extLst>
              <a:ext uri="{FF2B5EF4-FFF2-40B4-BE49-F238E27FC236}">
                <a16:creationId xmlns:a16="http://schemas.microsoft.com/office/drawing/2014/main" id="{3F4E51B0-9D36-437F-80B1-0F9AB370C989}"/>
              </a:ext>
            </a:extLst>
          </p:cNvPr>
          <p:cNvSpPr/>
          <p:nvPr/>
        </p:nvSpPr>
        <p:spPr>
          <a:xfrm>
            <a:off x="2501899" y="139700"/>
            <a:ext cx="7594599"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01900" y="187235"/>
            <a:ext cx="7594598"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شهادت سید مرتضی آوینی</a:t>
            </a:r>
          </a:p>
        </p:txBody>
      </p:sp>
      <p:sp>
        <p:nvSpPr>
          <p:cNvPr id="3" name="Rectangle 2"/>
          <p:cNvSpPr/>
          <p:nvPr/>
        </p:nvSpPr>
        <p:spPr>
          <a:xfrm>
            <a:off x="6917635" y="1357279"/>
            <a:ext cx="4892426" cy="4143442"/>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آوینی در 20 فروردین 1372 بر اثر انفجار مین در فکه، در شمال غربی استان خوزستان، بر اثر ترکش مین به شهادت رسید. پیکر شهید سید مرتضی آوینی ۲۲ فروردین با حضور مقام معظم رهبری و هنرمندان و نویسندگان تشییع و در گلزار شهدای بهشت زهرا (س) به خاک سپرده شد.</a:t>
            </a:r>
          </a:p>
        </p:txBody>
      </p:sp>
    </p:spTree>
    <p:extLst>
      <p:ext uri="{BB962C8B-B14F-4D97-AF65-F5344CB8AC3E}">
        <p14:creationId xmlns:p14="http://schemas.microsoft.com/office/powerpoint/2010/main" val="105421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 y="-7163"/>
            <a:ext cx="6977743" cy="6865163"/>
          </a:xfrm>
          <a:prstGeom prst="rect">
            <a:avLst/>
          </a:prstGeom>
        </p:spPr>
      </p:pic>
      <p:sp>
        <p:nvSpPr>
          <p:cNvPr id="3" name="Rectangle: Rounded Corners 2">
            <a:extLst>
              <a:ext uri="{FF2B5EF4-FFF2-40B4-BE49-F238E27FC236}">
                <a16:creationId xmlns:a16="http://schemas.microsoft.com/office/drawing/2014/main" id="{513AA9D8-173B-F045-2637-38BA4DF00CB8}"/>
              </a:ext>
            </a:extLst>
          </p:cNvPr>
          <p:cNvSpPr/>
          <p:nvPr/>
        </p:nvSpPr>
        <p:spPr>
          <a:xfrm>
            <a:off x="4060371" y="139700"/>
            <a:ext cx="4541292"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7ED41C8-D2BE-DE30-CAC8-5E4F8DE30772}"/>
              </a:ext>
            </a:extLst>
          </p:cNvPr>
          <p:cNvSpPr/>
          <p:nvPr/>
        </p:nvSpPr>
        <p:spPr>
          <a:xfrm>
            <a:off x="7402286" y="1140737"/>
            <a:ext cx="4541291"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شهید سید مرتضی آوینی، مستندساز، عکاس، روزنامه نگار، نویسنده و نظریه پرداز «سینمای اسلامی» ایرانی بود که در 21 شهریور سال 1326 در شهر ری متولد شد و در 20 فروردین 1372 در 45 سالگی در فکه خوزستان در اثر اصابت ترکش مین به شهادت رسید.</a:t>
            </a:r>
          </a:p>
        </p:txBody>
      </p:sp>
      <p:sp>
        <p:nvSpPr>
          <p:cNvPr id="9" name="Rectangle 8">
            <a:extLst>
              <a:ext uri="{FF2B5EF4-FFF2-40B4-BE49-F238E27FC236}">
                <a16:creationId xmlns:a16="http://schemas.microsoft.com/office/drawing/2014/main" id="{B085B846-D6A1-5C10-44CF-FE6A1CA7DAE6}"/>
              </a:ext>
            </a:extLst>
          </p:cNvPr>
          <p:cNvSpPr/>
          <p:nvPr/>
        </p:nvSpPr>
        <p:spPr>
          <a:xfrm>
            <a:off x="2501898" y="198121"/>
            <a:ext cx="759459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زندگینامه شهید مرتضی آوینی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447983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35542" y="0"/>
            <a:ext cx="4837455" cy="6858000"/>
          </a:xfrm>
          <a:prstGeom prst="roundRect">
            <a:avLst>
              <a:gd name="adj" fmla="val 0"/>
            </a:avLst>
          </a:prstGeom>
        </p:spPr>
      </p:pic>
      <p:sp>
        <p:nvSpPr>
          <p:cNvPr id="4" name="Rectangle: Rounded Corners 3">
            <a:extLst>
              <a:ext uri="{FF2B5EF4-FFF2-40B4-BE49-F238E27FC236}">
                <a16:creationId xmlns:a16="http://schemas.microsoft.com/office/drawing/2014/main" id="{34380CBE-457C-0354-7E31-37E6EBE1D0FE}"/>
              </a:ext>
            </a:extLst>
          </p:cNvPr>
          <p:cNvSpPr/>
          <p:nvPr/>
        </p:nvSpPr>
        <p:spPr>
          <a:xfrm>
            <a:off x="3419062" y="139700"/>
            <a:ext cx="5645426"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01899" y="187234"/>
            <a:ext cx="759459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نحوه شهادت شهید آوینی</a:t>
            </a:r>
            <a:endParaRPr lang="en-US" sz="2800" b="1" dirty="0">
              <a:solidFill>
                <a:schemeClr val="bg1"/>
              </a:solidFill>
              <a:latin typeface="Vazir" panose="020B0603030804020204" pitchFamily="34" charset="-78"/>
              <a:cs typeface="Vazir" panose="020B0603030804020204" pitchFamily="34" charset="-78"/>
            </a:endParaRPr>
          </a:p>
        </p:txBody>
      </p:sp>
      <p:sp>
        <p:nvSpPr>
          <p:cNvPr id="3" name="Rectangle 2"/>
          <p:cNvSpPr/>
          <p:nvPr/>
        </p:nvSpPr>
        <p:spPr>
          <a:xfrm>
            <a:off x="344557" y="914400"/>
            <a:ext cx="6798365"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در روز بیستم فروردین سال 1372، شهید آوینی به همراه یک گروه فیلمبردار، برای ساخت مجموعه جدید از مستند روایت فتح، به فکه که یکی از منطقه های عملیاتی هشت سال دفاع مقدس رفته بودند و زمانی که برای انتخاب لوکشین در حال بررسی منطقه بودند، در کنار مهندس سعید یزدان پرست با یکی از مین های به جای مانده از جنگ ایران و عراق ، برخورد کردند و به درجه رفیع شهادت رسیدند.</a:t>
            </a:r>
          </a:p>
        </p:txBody>
      </p:sp>
    </p:spTree>
    <p:extLst>
      <p:ext uri="{BB962C8B-B14F-4D97-AF65-F5344CB8AC3E}">
        <p14:creationId xmlns:p14="http://schemas.microsoft.com/office/powerpoint/2010/main" val="4104305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93637B-EE8C-90FB-ED75-5D4481CD282C}"/>
              </a:ext>
            </a:extLst>
          </p:cNvPr>
          <p:cNvSpPr/>
          <p:nvPr/>
        </p:nvSpPr>
        <p:spPr>
          <a:xfrm>
            <a:off x="583096" y="1782887"/>
            <a:ext cx="5883965" cy="4445635"/>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471119D7-57F5-B064-5534-2D734200D55C}"/>
              </a:ext>
            </a:extLst>
          </p:cNvPr>
          <p:cNvSpPr/>
          <p:nvPr/>
        </p:nvSpPr>
        <p:spPr>
          <a:xfrm>
            <a:off x="3326296" y="139700"/>
            <a:ext cx="6162261"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036904" y="1782887"/>
            <a:ext cx="4809352"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«می دانی به کجا می روم، به فکه، همان جایی که رزمندگان ما با چشم خود تحویل نفوس شهدا توسط فرشتگان را مشاهده می کردند.»</a:t>
            </a:r>
          </a:p>
          <a:p>
            <a:pPr algn="justLow" rtl="1">
              <a:lnSpc>
                <a:spcPct val="200000"/>
              </a:lnSpc>
            </a:pPr>
            <a:r>
              <a:rPr lang="fa-IR" dirty="0">
                <a:latin typeface="Vazir" panose="020B0603030804020204" pitchFamily="34" charset="-78"/>
                <a:cs typeface="Vazir" panose="020B0603030804020204" pitchFamily="34" charset="-78"/>
              </a:rPr>
              <a:t>بعد از شهادت شهید آوینی، مقام معظم رهبری، از ایشان با عنوان «سید شهیدان اهل قلم» تجلیل کردند.</a:t>
            </a:r>
            <a:endParaRPr lang="en-US" dirty="0">
              <a:latin typeface="Vazir" panose="020B0603030804020204" pitchFamily="34" charset="-78"/>
              <a:cs typeface="Vazir" panose="020B0603030804020204" pitchFamily="34" charset="-78"/>
            </a:endParaRPr>
          </a:p>
        </p:txBody>
      </p:sp>
      <p:sp>
        <p:nvSpPr>
          <p:cNvPr id="4" name="Rectangle 3"/>
          <p:cNvSpPr/>
          <p:nvPr/>
        </p:nvSpPr>
        <p:spPr>
          <a:xfrm>
            <a:off x="2501899" y="200882"/>
            <a:ext cx="759459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نحوه شهادت شهید آوینی</a:t>
            </a:r>
            <a:endParaRPr lang="en-US" sz="2800" b="1" dirty="0">
              <a:solidFill>
                <a:schemeClr val="bg1"/>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3648" y="2003605"/>
            <a:ext cx="6267882" cy="4854395"/>
          </a:xfrm>
          <a:prstGeom prst="roundRect">
            <a:avLst>
              <a:gd name="adj" fmla="val 0"/>
            </a:avLst>
          </a:prstGeom>
        </p:spPr>
      </p:pic>
      <p:sp>
        <p:nvSpPr>
          <p:cNvPr id="5" name="Rectangle 4"/>
          <p:cNvSpPr/>
          <p:nvPr/>
        </p:nvSpPr>
        <p:spPr>
          <a:xfrm>
            <a:off x="2442949" y="1059229"/>
            <a:ext cx="9403307" cy="64633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شهید آوینی 2 روز پیش از رفتن به منطقه فکه، در جواب سوالی که به کدام منطقه می روی گفته بودند: </a:t>
            </a:r>
          </a:p>
        </p:txBody>
      </p:sp>
    </p:spTree>
    <p:extLst>
      <p:ext uri="{BB962C8B-B14F-4D97-AF65-F5344CB8AC3E}">
        <p14:creationId xmlns:p14="http://schemas.microsoft.com/office/powerpoint/2010/main" val="461558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57FD384-0C60-0BFC-594F-915A79076D08}"/>
              </a:ext>
            </a:extLst>
          </p:cNvPr>
          <p:cNvSpPr/>
          <p:nvPr/>
        </p:nvSpPr>
        <p:spPr>
          <a:xfrm>
            <a:off x="2501899" y="139700"/>
            <a:ext cx="7594599" cy="635000"/>
          </a:xfrm>
          <a:prstGeom prst="roundRect">
            <a:avLst>
              <a:gd name="adj" fmla="val 14348"/>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01898" y="187236"/>
            <a:ext cx="759459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آثار شهید آوینی</a:t>
            </a:r>
          </a:p>
        </p:txBody>
      </p:sp>
      <p:sp>
        <p:nvSpPr>
          <p:cNvPr id="3" name="Rectangle 2"/>
          <p:cNvSpPr/>
          <p:nvPr/>
        </p:nvSpPr>
        <p:spPr>
          <a:xfrm>
            <a:off x="7392824" y="2198800"/>
            <a:ext cx="4285396" cy="2585323"/>
          </a:xfrm>
          <a:prstGeom prst="rect">
            <a:avLst/>
          </a:prstGeom>
        </p:spPr>
        <p:txBody>
          <a:bodyPr wrap="square">
            <a:spAutoFit/>
          </a:bodyPr>
          <a:lstStyle/>
          <a:p>
            <a:pPr algn="justLow" rtl="1"/>
            <a:r>
              <a:rPr lang="fa-IR" dirty="0">
                <a:latin typeface="Vazir" panose="020B0603030804020204" pitchFamily="34" charset="-78"/>
                <a:cs typeface="Vazir" panose="020B0603030804020204" pitchFamily="34" charset="-78"/>
              </a:rPr>
              <a:t>– شش روز در ترکمن صحرا</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سیل خوزستان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خان گزیده ها</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حقیقت</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با دکتر جهاد در بشاگرد</a:t>
            </a:r>
          </a:p>
        </p:txBody>
      </p:sp>
      <p:sp>
        <p:nvSpPr>
          <p:cNvPr id="4" name="Rectangle 3"/>
          <p:cNvSpPr/>
          <p:nvPr/>
        </p:nvSpPr>
        <p:spPr>
          <a:xfrm>
            <a:off x="9605216" y="1295556"/>
            <a:ext cx="2073004" cy="400110"/>
          </a:xfrm>
          <a:prstGeom prst="rect">
            <a:avLst/>
          </a:prstGeom>
        </p:spPr>
        <p:txBody>
          <a:bodyPr wrap="none">
            <a:spAutoFit/>
          </a:bodyPr>
          <a:lstStyle/>
          <a:p>
            <a:pPr algn="justLow" rtl="1"/>
            <a:r>
              <a:rPr lang="fa-IR" sz="2000" b="1" dirty="0">
                <a:latin typeface="Vazir" panose="020B0603030804020204" pitchFamily="34" charset="-78"/>
                <a:cs typeface="Vazir" panose="020B0603030804020204" pitchFamily="34" charset="-78"/>
              </a:rPr>
              <a:t>فیلم های منتخب :</a:t>
            </a:r>
          </a:p>
        </p:txBody>
      </p:sp>
      <p:sp>
        <p:nvSpPr>
          <p:cNvPr id="5" name="Rectangle 4"/>
          <p:cNvSpPr/>
          <p:nvPr/>
        </p:nvSpPr>
        <p:spPr>
          <a:xfrm>
            <a:off x="877915" y="1921801"/>
            <a:ext cx="4763068" cy="2862322"/>
          </a:xfrm>
          <a:prstGeom prst="rect">
            <a:avLst/>
          </a:prstGeom>
        </p:spPr>
        <p:txBody>
          <a:bodyPr wrap="square">
            <a:spAutoFit/>
          </a:bodyPr>
          <a:lstStyle/>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هفت قصه از بلوچستان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با تیپ المهدی در محور رأس البیشه</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شیر مردان خدا! کرب‌وبلا در انتظار است</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روایت فتح</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شهری در آسمان</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396329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062329" y="373705"/>
            <a:ext cx="7129671" cy="6110590"/>
          </a:xfrm>
          <a:prstGeom prst="rect">
            <a:avLst/>
          </a:prstGeom>
        </p:spPr>
      </p:pic>
      <p:sp>
        <p:nvSpPr>
          <p:cNvPr id="5" name="Rectangle: Rounded Corners 4">
            <a:extLst>
              <a:ext uri="{FF2B5EF4-FFF2-40B4-BE49-F238E27FC236}">
                <a16:creationId xmlns:a16="http://schemas.microsoft.com/office/drawing/2014/main" id="{D46373DB-4A9C-D2A9-D3EF-F30A162BDBCE}"/>
              </a:ext>
            </a:extLst>
          </p:cNvPr>
          <p:cNvSpPr/>
          <p:nvPr/>
        </p:nvSpPr>
        <p:spPr>
          <a:xfrm>
            <a:off x="2716696" y="139700"/>
            <a:ext cx="6973405"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01899" y="197120"/>
            <a:ext cx="7594599"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کتاب‌ های شهید آوینی</a:t>
            </a:r>
          </a:p>
        </p:txBody>
      </p:sp>
      <p:sp>
        <p:nvSpPr>
          <p:cNvPr id="3" name="Rectangle 2"/>
          <p:cNvSpPr/>
          <p:nvPr/>
        </p:nvSpPr>
        <p:spPr>
          <a:xfrm>
            <a:off x="793416" y="890069"/>
            <a:ext cx="3846560" cy="5770811"/>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 هر آنکه جز خود</a:t>
            </a:r>
          </a:p>
          <a:p>
            <a:pPr algn="justLow" rtl="1">
              <a:lnSpc>
                <a:spcPct val="300000"/>
              </a:lnSpc>
            </a:pPr>
            <a:r>
              <a:rPr lang="fa-IR" dirty="0">
                <a:latin typeface="Vazir" panose="020B0603030804020204" pitchFamily="34" charset="-78"/>
                <a:cs typeface="Vazir" panose="020B0603030804020204" pitchFamily="34" charset="-78"/>
              </a:rPr>
              <a:t>– آئینه جادو</a:t>
            </a:r>
          </a:p>
          <a:p>
            <a:pPr algn="justLow" rtl="1">
              <a:lnSpc>
                <a:spcPct val="300000"/>
              </a:lnSpc>
            </a:pPr>
            <a:r>
              <a:rPr lang="fa-IR" dirty="0">
                <a:latin typeface="Vazir" panose="020B0603030804020204" pitchFamily="34" charset="-78"/>
                <a:cs typeface="Vazir" panose="020B0603030804020204" pitchFamily="34" charset="-78"/>
              </a:rPr>
              <a:t>– توسعه و مبانی تمدن غرب</a:t>
            </a:r>
          </a:p>
          <a:p>
            <a:pPr algn="justLow" rtl="1">
              <a:lnSpc>
                <a:spcPct val="300000"/>
              </a:lnSpc>
            </a:pPr>
            <a:r>
              <a:rPr lang="fa-IR" dirty="0">
                <a:latin typeface="Vazir" panose="020B0603030804020204" pitchFamily="34" charset="-78"/>
                <a:cs typeface="Vazir" panose="020B0603030804020204" pitchFamily="34" charset="-78"/>
              </a:rPr>
              <a:t>– گنجینه آسمانی</a:t>
            </a:r>
          </a:p>
          <a:p>
            <a:pPr algn="justLow" rtl="1">
              <a:lnSpc>
                <a:spcPct val="300000"/>
              </a:lnSpc>
            </a:pPr>
            <a:r>
              <a:rPr lang="fa-IR" dirty="0">
                <a:latin typeface="Vazir" panose="020B0603030804020204" pitchFamily="34" charset="-78"/>
                <a:cs typeface="Vazir" panose="020B0603030804020204" pitchFamily="34" charset="-78"/>
              </a:rPr>
              <a:t>– یک تجربه ماندگار</a:t>
            </a:r>
          </a:p>
          <a:p>
            <a:pPr algn="justLow" rtl="1">
              <a:lnSpc>
                <a:spcPct val="300000"/>
              </a:lnSpc>
            </a:pPr>
            <a:r>
              <a:rPr lang="fa-IR" dirty="0">
                <a:latin typeface="Vazir" panose="020B0603030804020204" pitchFamily="34" charset="-78"/>
                <a:cs typeface="Vazir" panose="020B0603030804020204" pitchFamily="34" charset="-78"/>
              </a:rPr>
              <a:t>– فردایی دیگر</a:t>
            </a:r>
          </a:p>
          <a:p>
            <a:pPr algn="justLow" rtl="1">
              <a:lnSpc>
                <a:spcPct val="300000"/>
              </a:lnSpc>
            </a:pPr>
            <a:r>
              <a:rPr lang="fa-IR" dirty="0">
                <a:latin typeface="Vazir" panose="020B0603030804020204" pitchFamily="34" charset="-78"/>
                <a:cs typeface="Vazir" panose="020B0603030804020204" pitchFamily="34" charset="-78"/>
              </a:rPr>
              <a:t>– حلزون های خانه به دوش</a:t>
            </a:r>
          </a:p>
        </p:txBody>
      </p:sp>
    </p:spTree>
    <p:extLst>
      <p:ext uri="{BB962C8B-B14F-4D97-AF65-F5344CB8AC3E}">
        <p14:creationId xmlns:p14="http://schemas.microsoft.com/office/powerpoint/2010/main" val="2696009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A2A1215-A0D6-31EE-BB12-4A48D4D163C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0" y="457200"/>
            <a:ext cx="7129671" cy="6110590"/>
          </a:xfrm>
          <a:prstGeom prst="rect">
            <a:avLst/>
          </a:prstGeom>
        </p:spPr>
      </p:pic>
      <p:sp>
        <p:nvSpPr>
          <p:cNvPr id="5" name="Rectangle: Rounded Corners 4">
            <a:extLst>
              <a:ext uri="{FF2B5EF4-FFF2-40B4-BE49-F238E27FC236}">
                <a16:creationId xmlns:a16="http://schemas.microsoft.com/office/drawing/2014/main" id="{12AD12F5-CA96-0C60-F8D6-EFF86DA9B466}"/>
              </a:ext>
            </a:extLst>
          </p:cNvPr>
          <p:cNvSpPr/>
          <p:nvPr/>
        </p:nvSpPr>
        <p:spPr>
          <a:xfrm>
            <a:off x="3617844" y="232790"/>
            <a:ext cx="4956313"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439808" y="1289953"/>
            <a:ext cx="3837463" cy="4801314"/>
          </a:xfrm>
          <a:prstGeom prst="rect">
            <a:avLst/>
          </a:prstGeom>
        </p:spPr>
        <p:txBody>
          <a:bodyPr wrap="square">
            <a:spAutoFit/>
          </a:bodyPr>
          <a:lstStyle/>
          <a:p>
            <a:pPr algn="justLow" rtl="1"/>
            <a:r>
              <a:rPr lang="fa-IR" dirty="0">
                <a:latin typeface="Vazir" panose="020B0603030804020204" pitchFamily="34" charset="-78"/>
                <a:cs typeface="Vazir" panose="020B0603030804020204" pitchFamily="34" charset="-78"/>
              </a:rPr>
              <a:t>– رستاخیز جان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آغازی بر یک پایان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فتح خون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امام و حیات باطنی انسان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با من سخن بگو دوکوهه</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مرکز آسمان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نسیم حیات</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سفر به سرزمین نور</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 انفطار صورت (در باب مبانی نظری هنر)</a:t>
            </a:r>
          </a:p>
        </p:txBody>
      </p:sp>
      <p:sp>
        <p:nvSpPr>
          <p:cNvPr id="3" name="Rectangle 2"/>
          <p:cNvSpPr/>
          <p:nvPr/>
        </p:nvSpPr>
        <p:spPr>
          <a:xfrm>
            <a:off x="2298701" y="290210"/>
            <a:ext cx="7594598" cy="523220"/>
          </a:xfrm>
          <a:prstGeom prst="rect">
            <a:avLst/>
          </a:prstGeom>
        </p:spPr>
        <p:txBody>
          <a:bodyPr wrap="square">
            <a:spAutoFit/>
          </a:bodyPr>
          <a:lstStyle/>
          <a:p>
            <a:pPr algn="ctr"/>
            <a:r>
              <a:rPr lang="fa-IR" sz="2800" b="1">
                <a:solidFill>
                  <a:schemeClr val="bg1"/>
                </a:solidFill>
                <a:latin typeface="Vazir" panose="020B0603030804020204" pitchFamily="34" charset="-78"/>
                <a:cs typeface="Vazir" panose="020B0603030804020204" pitchFamily="34" charset="-78"/>
              </a:rPr>
              <a:t>کتاب‌ های شهید آوینی</a:t>
            </a:r>
            <a:endParaRPr lang="fa-IR"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565117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1C6F1C9-082F-9B6A-FE8F-80CC077C2D2E}"/>
              </a:ext>
            </a:extLst>
          </p:cNvPr>
          <p:cNvSpPr/>
          <p:nvPr/>
        </p:nvSpPr>
        <p:spPr>
          <a:xfrm>
            <a:off x="3725332" y="139700"/>
            <a:ext cx="5564442"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29237" y="1391799"/>
            <a:ext cx="3296095" cy="1938992"/>
          </a:xfrm>
          <a:prstGeom prst="rect">
            <a:avLst/>
          </a:prstGeom>
        </p:spPr>
        <p:txBody>
          <a:bodyPr wrap="none">
            <a:spAutoFit/>
          </a:bodyPr>
          <a:lstStyle/>
          <a:p>
            <a:r>
              <a:rPr lang="en-US" sz="2000" dirty="0">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rPr>
              <a:t>https://www.mfpa.ir</a:t>
            </a:r>
            <a:endParaRPr lang="fa-IR" sz="2000" dirty="0">
              <a:latin typeface="Shabnam" panose="020B0603030804020204" pitchFamily="34" charset="-78"/>
              <a:cs typeface="Shabnam" panose="020B0603030804020204" pitchFamily="34" charset="-78"/>
            </a:endParaRPr>
          </a:p>
          <a:p>
            <a:endParaRPr lang="fa-IR" sz="2000" dirty="0">
              <a:latin typeface="Shabnam" panose="020B0603030804020204" pitchFamily="34" charset="-78"/>
              <a:cs typeface="Shabnam" panose="020B0603030804020204" pitchFamily="34" charset="-78"/>
            </a:endParaRPr>
          </a:p>
          <a:p>
            <a:r>
              <a:rPr lang="en-US" sz="2000" dirty="0">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rPr>
              <a:t>https://fa.wikipedia.org</a:t>
            </a:r>
            <a:endParaRPr lang="fa-IR" sz="2000" dirty="0">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endParaRPr lang="fa-IR" sz="2000" dirty="0">
              <a:latin typeface="Shabnam" panose="020B0603030804020204" pitchFamily="34" charset="-78"/>
              <a:cs typeface="Shabnam" panose="020B0603030804020204" pitchFamily="34" charset="-78"/>
            </a:endParaRPr>
          </a:p>
          <a:p>
            <a:r>
              <a:rPr lang="en-US" sz="2000" dirty="0">
                <a:latin typeface="Shabnam" panose="020B0603030804020204" pitchFamily="34" charset="-78"/>
                <a:cs typeface="Shabnam" panose="020B0603030804020204" pitchFamily="34" charset="-78"/>
                <a:hlinkClick r:id="rId4">
                  <a:extLst>
                    <a:ext uri="{A12FA001-AC4F-418D-AE19-62706E023703}">
                      <ahyp:hlinkClr xmlns:ahyp="http://schemas.microsoft.com/office/drawing/2018/hyperlinkcolor" val="tx"/>
                    </a:ext>
                  </a:extLst>
                </a:hlinkClick>
              </a:rPr>
              <a:t>https://www.beytoote.com</a:t>
            </a:r>
            <a:endParaRPr lang="fa-IR" sz="2000" dirty="0">
              <a:latin typeface="Shabnam" panose="020B0603030804020204" pitchFamily="34" charset="-78"/>
              <a:cs typeface="Shabnam" panose="020B0603030804020204" pitchFamily="34" charset="-78"/>
            </a:endParaRPr>
          </a:p>
          <a:p>
            <a:endParaRPr lang="fa-IR" sz="2000" dirty="0">
              <a:latin typeface="Shabnam" panose="020B0603030804020204" pitchFamily="34" charset="-78"/>
              <a:cs typeface="Shabnam" panose="020B0603030804020204" pitchFamily="34" charset="-78"/>
            </a:endParaRPr>
          </a:p>
        </p:txBody>
      </p:sp>
      <p:sp>
        <p:nvSpPr>
          <p:cNvPr id="3" name="TextBox 2"/>
          <p:cNvSpPr txBox="1"/>
          <p:nvPr/>
        </p:nvSpPr>
        <p:spPr>
          <a:xfrm>
            <a:off x="2501899" y="204716"/>
            <a:ext cx="7594599" cy="523220"/>
          </a:xfrm>
          <a:prstGeom prst="rect">
            <a:avLst/>
          </a:prstGeom>
        </p:spPr>
        <p:txBody>
          <a:bodyPr wrap="square">
            <a:spAutoFit/>
          </a:bodyPr>
          <a:lstStyle>
            <a:defPPr>
              <a:defRPr lang="en-US"/>
            </a:defPPr>
            <a:lvl1pPr>
              <a:defRPr sz="2800" b="1">
                <a:latin typeface="Vazir" panose="020B0603030804020204" pitchFamily="34" charset="-78"/>
                <a:cs typeface="Vazir" panose="020B0603030804020204" pitchFamily="34" charset="-78"/>
              </a:defRPr>
            </a:lvl1pPr>
          </a:lstStyle>
          <a:p>
            <a:pPr algn="ctr"/>
            <a:r>
              <a:rPr lang="fa-IR" dirty="0">
                <a:solidFill>
                  <a:schemeClr val="bg1"/>
                </a:solidFill>
              </a:rPr>
              <a:t>منابع</a:t>
            </a:r>
            <a:endParaRPr lang="en-US" dirty="0">
              <a:solidFill>
                <a:schemeClr val="bg1"/>
              </a:solidFill>
            </a:endParaRPr>
          </a:p>
        </p:txBody>
      </p:sp>
    </p:spTree>
    <p:extLst>
      <p:ext uri="{BB962C8B-B14F-4D97-AF65-F5344CB8AC3E}">
        <p14:creationId xmlns:p14="http://schemas.microsoft.com/office/powerpoint/2010/main" val="3517456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CD4F810-B9B4-4076-E125-6F761A321CA3}"/>
              </a:ext>
            </a:extLst>
          </p:cNvPr>
          <p:cNvSpPr/>
          <p:nvPr/>
        </p:nvSpPr>
        <p:spPr>
          <a:xfrm>
            <a:off x="7209182" y="2508476"/>
            <a:ext cx="4134678" cy="1520687"/>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2384FD3-50BD-462B-3BDD-144B0147F41E}"/>
              </a:ext>
            </a:extLst>
          </p:cNvPr>
          <p:cNvSpPr/>
          <p:nvPr/>
        </p:nvSpPr>
        <p:spPr>
          <a:xfrm>
            <a:off x="543339" y="2668656"/>
            <a:ext cx="10800521" cy="1200329"/>
          </a:xfrm>
          <a:prstGeom prst="rect">
            <a:avLst/>
          </a:prstGeom>
        </p:spPr>
        <p:txBody>
          <a:bodyPr wrap="square">
            <a:spAutoFit/>
          </a:bodyPr>
          <a:lstStyle/>
          <a:p>
            <a:pPr algn="ctr"/>
            <a:r>
              <a:rPr lang="fa-IR" sz="7200" b="1" dirty="0">
                <a:latin typeface="Vazir" panose="020B0603030804020204" pitchFamily="34" charset="-78"/>
                <a:cs typeface="Vazir" panose="020B0603030804020204" pitchFamily="34" charset="-78"/>
              </a:rPr>
              <a:t>با تشکر از توجه شما عزیزان</a:t>
            </a:r>
            <a:endParaRPr lang="en-US" sz="72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82643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5587EA6-7449-F16E-6E72-EB70B6AD448E}"/>
              </a:ext>
            </a:extLst>
          </p:cNvPr>
          <p:cNvSpPr/>
          <p:nvPr/>
        </p:nvSpPr>
        <p:spPr>
          <a:xfrm>
            <a:off x="8773560" y="2782957"/>
            <a:ext cx="3206406" cy="3539878"/>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FEBBDC3-0FF1-70FF-E9BC-F80CFA97689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638731" y="649354"/>
            <a:ext cx="5182210" cy="5500627"/>
          </a:xfrm>
          <a:prstGeom prst="roundRect">
            <a:avLst>
              <a:gd name="adj" fmla="val 0"/>
            </a:avLst>
          </a:prstGeom>
        </p:spPr>
      </p:pic>
      <p:sp>
        <p:nvSpPr>
          <p:cNvPr id="5" name="Rectangle: Rounded Corners 4">
            <a:extLst>
              <a:ext uri="{FF2B5EF4-FFF2-40B4-BE49-F238E27FC236}">
                <a16:creationId xmlns:a16="http://schemas.microsoft.com/office/drawing/2014/main" id="{DBB2D783-85A3-B820-20AB-712E4ABB44DA}"/>
              </a:ext>
            </a:extLst>
          </p:cNvPr>
          <p:cNvSpPr/>
          <p:nvPr/>
        </p:nvSpPr>
        <p:spPr>
          <a:xfrm>
            <a:off x="4191468" y="495409"/>
            <a:ext cx="5045307"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252718" y="556591"/>
            <a:ext cx="4984057"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چکیده ای از زندگینامه </a:t>
            </a:r>
            <a:r>
              <a:rPr lang="fa-IR" sz="2800" b="1">
                <a:solidFill>
                  <a:schemeClr val="bg1"/>
                </a:solidFill>
                <a:latin typeface="Vazir" panose="020B0603030804020204" pitchFamily="34" charset="-78"/>
                <a:cs typeface="Vazir" panose="020B0603030804020204" pitchFamily="34" charset="-78"/>
              </a:rPr>
              <a:t>شهید </a:t>
            </a:r>
            <a:r>
              <a:rPr lang="fa-IR" sz="2800" b="1" dirty="0">
                <a:solidFill>
                  <a:schemeClr val="bg1"/>
                </a:solidFill>
                <a:latin typeface="Vazir" panose="020B0603030804020204" pitchFamily="34" charset="-78"/>
                <a:cs typeface="Vazir" panose="020B0603030804020204" pitchFamily="34" charset="-78"/>
              </a:rPr>
              <a:t>آوینی</a:t>
            </a:r>
            <a:endParaRPr lang="en-US" sz="2800" b="1" dirty="0">
              <a:solidFill>
                <a:schemeClr val="bg1"/>
              </a:solidFill>
              <a:latin typeface="Vazir" panose="020B0603030804020204" pitchFamily="34" charset="-78"/>
              <a:cs typeface="Vazir" panose="020B0603030804020204" pitchFamily="34" charset="-78"/>
            </a:endParaRPr>
          </a:p>
        </p:txBody>
      </p:sp>
      <p:sp>
        <p:nvSpPr>
          <p:cNvPr id="4" name="Rectangle 3"/>
          <p:cNvSpPr/>
          <p:nvPr/>
        </p:nvSpPr>
        <p:spPr>
          <a:xfrm>
            <a:off x="-454238" y="1356914"/>
            <a:ext cx="6682760" cy="5355312"/>
          </a:xfrm>
          <a:prstGeom prst="rect">
            <a:avLst/>
          </a:prstGeom>
        </p:spPr>
        <p:txBody>
          <a:bodyPr wrap="square">
            <a:spAutoFit/>
          </a:bodyPr>
          <a:lstStyle/>
          <a:p>
            <a:pPr algn="justLow" rtl="1"/>
            <a:r>
              <a:rPr lang="fa-IR" dirty="0">
                <a:latin typeface="Vazir" panose="020B0603030804020204" pitchFamily="34" charset="-78"/>
                <a:cs typeface="Vazir" panose="020B0603030804020204" pitchFamily="34" charset="-78"/>
              </a:rPr>
              <a:t>نام : سید مرتضی آوینی</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معروف به : کامران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تحصیلات : معماری</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محل تحصیل : تهران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پیشه : کارگردان، روزنامه نگار</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علت شهادت : برخورد ترکش مین</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تاریخ و محل تولد : 21 شهریور 1326 شهر ری</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عنوان شهید آوینی : سید شهیدان اهل قلم</a:t>
            </a:r>
          </a:p>
          <a:p>
            <a:pPr algn="justLow" rtl="1"/>
            <a:endParaRPr lang="fa-IR" dirty="0">
              <a:latin typeface="Vazir" panose="020B0603030804020204" pitchFamily="34" charset="-78"/>
              <a:cs typeface="Vazir" panose="020B0603030804020204" pitchFamily="34" charset="-78"/>
            </a:endParaRPr>
          </a:p>
          <a:p>
            <a:pPr algn="justLow" rtl="1"/>
            <a:r>
              <a:rPr lang="fa-IR" dirty="0">
                <a:latin typeface="Vazir" panose="020B0603030804020204" pitchFamily="34" charset="-78"/>
                <a:cs typeface="Vazir" panose="020B0603030804020204" pitchFamily="34" charset="-78"/>
              </a:rPr>
              <a:t>تاریخ و محل شهادت : 20 فروردین 1372 (45 سال) فکه، خوزستان</a:t>
            </a:r>
          </a:p>
          <a:p>
            <a:pPr algn="justLow" rtl="1"/>
            <a:endParaRPr lang="fa-IR" dirty="0">
              <a:latin typeface="Vazir" panose="020B0603030804020204" pitchFamily="34" charset="-78"/>
              <a:cs typeface="Vazir" panose="020B0603030804020204" pitchFamily="34" charset="-78"/>
            </a:endParaRPr>
          </a:p>
          <a:p>
            <a:pPr algn="justLow" rtl="1"/>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164122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7622A1E-8C71-98CA-DB3E-52DD340A7C44}"/>
              </a:ext>
            </a:extLst>
          </p:cNvPr>
          <p:cNvSpPr/>
          <p:nvPr/>
        </p:nvSpPr>
        <p:spPr>
          <a:xfrm>
            <a:off x="2424899" y="1320282"/>
            <a:ext cx="3206406" cy="5537717"/>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14B1D1A-2DD0-2B3F-D580-EA89E35446CF}"/>
              </a:ext>
            </a:extLst>
          </p:cNvPr>
          <p:cNvSpPr/>
          <p:nvPr/>
        </p:nvSpPr>
        <p:spPr>
          <a:xfrm>
            <a:off x="3313044" y="338483"/>
            <a:ext cx="6155180"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429390" y="399668"/>
            <a:ext cx="6038834"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سنین جوانی و تحصیل سید مرتضی آوینی</a:t>
            </a:r>
            <a:endParaRPr lang="en-US" sz="2800" b="1" dirty="0">
              <a:solidFill>
                <a:schemeClr val="bg1"/>
              </a:solidFill>
              <a:latin typeface="Vazir" panose="020B0603030804020204" pitchFamily="34" charset="-78"/>
              <a:cs typeface="Vazir" panose="020B0603030804020204" pitchFamily="34" charset="-78"/>
            </a:endParaRPr>
          </a:p>
        </p:txBody>
      </p:sp>
      <p:sp>
        <p:nvSpPr>
          <p:cNvPr id="3" name="Rectangle 2"/>
          <p:cNvSpPr/>
          <p:nvPr/>
        </p:nvSpPr>
        <p:spPr>
          <a:xfrm>
            <a:off x="6096000" y="1997839"/>
            <a:ext cx="5352748"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آوینی در سال 1326 در شهر ری، در جنوب تهران، در خانواده ای مسلمان از طبقه متوسط متولد شد که مذهبی خاصی نداشتند. او دوره ابتدایی و راهنمایی را در زنجان، کرمان و تهران گذراند. آوینی در سال 1344 وارد دانشگاه شد و مدرک کارشناسی ارشد معماری را از دانشگاه تهران گرفت.</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1461051"/>
            <a:ext cx="5485533" cy="5396949"/>
          </a:xfrm>
          <a:prstGeom prst="roundRect">
            <a:avLst>
              <a:gd name="adj" fmla="val 0"/>
            </a:avLst>
          </a:prstGeom>
        </p:spPr>
      </p:pic>
    </p:spTree>
    <p:extLst>
      <p:ext uri="{BB962C8B-B14F-4D97-AF65-F5344CB8AC3E}">
        <p14:creationId xmlns:p14="http://schemas.microsoft.com/office/powerpoint/2010/main" val="1415782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91966" y="1598389"/>
            <a:ext cx="5700803" cy="445506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شیوه زندگی آوینی در دوره ای که در تهران تحصیل می کرد را به شرح زیر توصیف کرد: "برای مدتی او هیپستر شد. موهای خود را بلند کرد و شروع به پوشیدن شلوار جین، دستبند کرد." بهنود در ادامه استدلال کرد که شیوه زندگی آوینی پس از سال 1357 تغییر کرد ، زمانی که آوینی به ادبیات و مسائل معنوی علاقه مند شد. دوستان و همکلاسی های آوینی بعداً گفتند که سبک زندگی و باورهای شخصی او پس از انقلاب ایران در سال 1357 تغییر کرده است.</a:t>
            </a:r>
          </a:p>
        </p:txBody>
      </p:sp>
      <p:pic>
        <p:nvPicPr>
          <p:cNvPr id="3" name="Picture 2"/>
          <p:cNvPicPr>
            <a:picLocks noChangeAspect="1"/>
          </p:cNvPicPr>
          <p:nvPr/>
        </p:nvPicPr>
        <p:blipFill>
          <a:blip r:embed="rId2"/>
          <a:stretch>
            <a:fillRect/>
          </a:stretch>
        </p:blipFill>
        <p:spPr>
          <a:xfrm>
            <a:off x="0" y="0"/>
            <a:ext cx="5208104" cy="6877145"/>
          </a:xfrm>
          <a:prstGeom prst="roundRect">
            <a:avLst>
              <a:gd name="adj" fmla="val 0"/>
            </a:avLst>
          </a:prstGeom>
        </p:spPr>
      </p:pic>
      <p:sp>
        <p:nvSpPr>
          <p:cNvPr id="6" name="Rectangle: Rounded Corners 5">
            <a:extLst>
              <a:ext uri="{FF2B5EF4-FFF2-40B4-BE49-F238E27FC236}">
                <a16:creationId xmlns:a16="http://schemas.microsoft.com/office/drawing/2014/main" id="{8A93188A-DD9C-83D6-9C21-0DC637F5B962}"/>
              </a:ext>
            </a:extLst>
          </p:cNvPr>
          <p:cNvSpPr/>
          <p:nvPr/>
        </p:nvSpPr>
        <p:spPr>
          <a:xfrm>
            <a:off x="2501899" y="139700"/>
            <a:ext cx="4839805"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8BDCDEC-5B45-CA2F-8527-7DB9284E6276}"/>
              </a:ext>
            </a:extLst>
          </p:cNvPr>
          <p:cNvSpPr/>
          <p:nvPr/>
        </p:nvSpPr>
        <p:spPr>
          <a:xfrm>
            <a:off x="3851636" y="179145"/>
            <a:ext cx="2140330"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مسعود بهنود </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90187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DEFF28-E2D7-A09C-B6B3-49BA6C885F7E}"/>
              </a:ext>
            </a:extLst>
          </p:cNvPr>
          <p:cNvSpPr/>
          <p:nvPr/>
        </p:nvSpPr>
        <p:spPr>
          <a:xfrm>
            <a:off x="6135756" y="3455504"/>
            <a:ext cx="5128591" cy="1599993"/>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83438" y="612490"/>
            <a:ext cx="4574175" cy="5528437"/>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یکی از دوستان آوینی در دوران حضورش در دانشگاه، بعداً گفت که "آوینی قبل و بعد از انقلاب شخص بسیار متفاوتی شد". پس از انقلاب، آوینی نوشتن را رها کرد و تمام نوشته های خود را به قصد اعلام نابودی "خود" سوزاند. پس از انقلاب، آوینی با ایدئولوژی آیت الله خمینی آشنا شد. او به عنوان پیرو خمینی توصیف شد، اما شاگرد نزدیک او نبود.</a:t>
            </a:r>
          </a:p>
        </p:txBody>
      </p:sp>
      <p:pic>
        <p:nvPicPr>
          <p:cNvPr id="3" name="Picture 2"/>
          <p:cNvPicPr>
            <a:picLocks noChangeAspect="1"/>
          </p:cNvPicPr>
          <p:nvPr/>
        </p:nvPicPr>
        <p:blipFill>
          <a:blip r:embed="rId2"/>
          <a:stretch>
            <a:fillRect/>
          </a:stretch>
        </p:blipFill>
        <p:spPr>
          <a:xfrm>
            <a:off x="6387548" y="774700"/>
            <a:ext cx="5804452" cy="4003604"/>
          </a:xfrm>
          <a:prstGeom prst="roundRect">
            <a:avLst>
              <a:gd name="adj" fmla="val 0"/>
            </a:avLst>
          </a:prstGeom>
        </p:spPr>
      </p:pic>
      <p:pic>
        <p:nvPicPr>
          <p:cNvPr id="7" name="Picture 6">
            <a:extLst>
              <a:ext uri="{FF2B5EF4-FFF2-40B4-BE49-F238E27FC236}">
                <a16:creationId xmlns:a16="http://schemas.microsoft.com/office/drawing/2014/main" id="{CAE2776D-EC52-3DDE-ABE4-D14864B262DC}"/>
              </a:ext>
            </a:extLst>
          </p:cNvPr>
          <p:cNvPicPr>
            <a:picLocks noChangeAspect="1"/>
          </p:cNvPicPr>
          <p:nvPr/>
        </p:nvPicPr>
        <p:blipFill>
          <a:blip r:embed="rId3"/>
          <a:stretch>
            <a:fillRect/>
          </a:stretch>
        </p:blipFill>
        <p:spPr>
          <a:xfrm>
            <a:off x="5331924" y="4300158"/>
            <a:ext cx="3957850" cy="2226291"/>
          </a:xfrm>
          <a:prstGeom prst="roundRect">
            <a:avLst>
              <a:gd name="adj" fmla="val 0"/>
            </a:avLst>
          </a:prstGeom>
        </p:spPr>
      </p:pic>
      <p:sp>
        <p:nvSpPr>
          <p:cNvPr id="8" name="Rectangle: Rounded Corners 7">
            <a:extLst>
              <a:ext uri="{FF2B5EF4-FFF2-40B4-BE49-F238E27FC236}">
                <a16:creationId xmlns:a16="http://schemas.microsoft.com/office/drawing/2014/main" id="{47F4FEE2-12B5-BA9F-03CD-A89262EE7A10}"/>
              </a:ext>
            </a:extLst>
          </p:cNvPr>
          <p:cNvSpPr/>
          <p:nvPr/>
        </p:nvSpPr>
        <p:spPr>
          <a:xfrm>
            <a:off x="5231984" y="524011"/>
            <a:ext cx="3752990"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A55DA4-0B12-3C75-AEF0-9566C8687AE9}"/>
              </a:ext>
            </a:extLst>
          </p:cNvPr>
          <p:cNvSpPr/>
          <p:nvPr/>
        </p:nvSpPr>
        <p:spPr>
          <a:xfrm>
            <a:off x="5980606" y="612490"/>
            <a:ext cx="2255746"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شهرزاد بهشتی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85536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BBE639-3690-8CF3-93C9-32CE35D72860}"/>
              </a:ext>
            </a:extLst>
          </p:cNvPr>
          <p:cNvSpPr/>
          <p:nvPr/>
        </p:nvSpPr>
        <p:spPr>
          <a:xfrm>
            <a:off x="530087" y="922886"/>
            <a:ext cx="3511826" cy="4126192"/>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332560" y="1288754"/>
            <a:ext cx="5486401" cy="445506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به گفته اگنس دیویکتور، استاد دانشگاه سوربن که متخصص سینمای ایران است، آوینی به جای ورود به عرصه سیاست مانند بسیاری از همکارانش، و با توانایی انجام این کار، با ساخت فیلم های مستند در انقلاب ایران شرکت کرد. سپس به تیم تلویزیونی جهاد ساختمانی پیوست. فیلمسازی او دارای هدف ایدئولوژیک توصیف شده است. وی رئیس واحد تلویزیونی جهاد ، یک واحد فیلم مستند بود که هم از کانال 1 صدا و سیما و هم از جهاد ساختمانی حمایت می کردند.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48139" y="785286"/>
            <a:ext cx="4399721" cy="3930104"/>
          </a:xfrm>
          <a:prstGeom prst="roundRect">
            <a:avLst>
              <a:gd name="adj" fmla="val 0"/>
            </a:avLst>
          </a:prstGeom>
        </p:spPr>
      </p:pic>
      <p:sp>
        <p:nvSpPr>
          <p:cNvPr id="6" name="Rectangle: Rounded Corners 5">
            <a:extLst>
              <a:ext uri="{FF2B5EF4-FFF2-40B4-BE49-F238E27FC236}">
                <a16:creationId xmlns:a16="http://schemas.microsoft.com/office/drawing/2014/main" id="{7D761863-D0D3-9A55-C5A6-2311C0251ECF}"/>
              </a:ext>
            </a:extLst>
          </p:cNvPr>
          <p:cNvSpPr/>
          <p:nvPr/>
        </p:nvSpPr>
        <p:spPr>
          <a:xfrm>
            <a:off x="3659580" y="338483"/>
            <a:ext cx="4399721"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753A7B2-0B32-A85F-AF25-5362BAF5C1A1}"/>
              </a:ext>
            </a:extLst>
          </p:cNvPr>
          <p:cNvSpPr/>
          <p:nvPr/>
        </p:nvSpPr>
        <p:spPr>
          <a:xfrm>
            <a:off x="4206518" y="399666"/>
            <a:ext cx="324800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کار هنری شهید آوینی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172178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17E6F9-34BC-92D1-2D1B-C2E507FCECA4}"/>
              </a:ext>
            </a:extLst>
          </p:cNvPr>
          <p:cNvSpPr/>
          <p:nvPr/>
        </p:nvSpPr>
        <p:spPr>
          <a:xfrm>
            <a:off x="4267200" y="139700"/>
            <a:ext cx="4253948" cy="635000"/>
          </a:xfrm>
          <a:prstGeom prst="roundRect">
            <a:avLst>
              <a:gd name="adj" fmla="val 0"/>
            </a:avLst>
          </a:prstGeom>
          <a:solidFill>
            <a:srgbClr val="7CB5B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363569" y="198862"/>
            <a:ext cx="1875835"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دوران جوانی</a:t>
            </a:r>
          </a:p>
        </p:txBody>
      </p:sp>
      <p:sp>
        <p:nvSpPr>
          <p:cNvPr id="4" name="Rectangle 3"/>
          <p:cNvSpPr/>
          <p:nvPr/>
        </p:nvSpPr>
        <p:spPr>
          <a:xfrm>
            <a:off x="420706" y="888327"/>
            <a:ext cx="11350587" cy="5770811"/>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آوینی خدمت سربازی خود را نیز در نیروی هوایی به پایان رساند و در سال ۱۳۴۴ وارد دانشکده هنر‌های زیبایی شد.</a:t>
            </a:r>
          </a:p>
          <a:p>
            <a:pPr algn="ctr" rtl="1">
              <a:lnSpc>
                <a:spcPct val="300000"/>
              </a:lnSpc>
            </a:pPr>
            <a:r>
              <a:rPr lang="fa-IR" dirty="0">
                <a:latin typeface="Vazir" panose="020B0603030804020204" pitchFamily="34" charset="-78"/>
                <a:cs typeface="Vazir" panose="020B0603030804020204" pitchFamily="34" charset="-78"/>
              </a:rPr>
              <a:t>وی در دوران دانشجویی نسبت به مسائل روز و مسائل هنر پی‌گیر بود و البته بسیار تلاش میکرد که هر مسئله‌ای را در این ارتباط خودش دریافت کند.</a:t>
            </a:r>
          </a:p>
          <a:p>
            <a:pPr algn="ctr" rtl="1">
              <a:lnSpc>
                <a:spcPct val="300000"/>
              </a:lnSpc>
            </a:pPr>
            <a:r>
              <a:rPr lang="fa-IR" dirty="0">
                <a:latin typeface="Vazir" panose="020B0603030804020204" pitchFamily="34" charset="-78"/>
                <a:cs typeface="Vazir" panose="020B0603030804020204" pitchFamily="34" charset="-78"/>
              </a:rPr>
              <a:t>شهید آوینی در معماری و ادبیات به دنبال معنای واقعی هنر بود و در عین حال که دانشجوی هنر بود به فلسفه و ادبیات نیز علاقه فراوانی داشت.</a:t>
            </a:r>
          </a:p>
          <a:p>
            <a:pPr algn="ctr" rtl="1">
              <a:lnSpc>
                <a:spcPct val="300000"/>
              </a:lnSpc>
            </a:pPr>
            <a:r>
              <a:rPr lang="fa-IR" dirty="0">
                <a:latin typeface="Vazir" panose="020B0603030804020204" pitchFamily="34" charset="-78"/>
                <a:cs typeface="Vazir" panose="020B0603030804020204" pitchFamily="34" charset="-78"/>
              </a:rPr>
              <a:t>به گفته بسیاری از هم دوره‌هایش از جمله عطا‌ء‌اله امیدوار هنرمند برجسته کشورمان، آوینی دارای نبوغ ویژه‌ای در فلسفه ادبیات بود.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198973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BAE7A4E-D5B0-C6A1-34DC-BE9201C4BFEE}"/>
              </a:ext>
            </a:extLst>
          </p:cNvPr>
          <p:cNvSpPr/>
          <p:nvPr/>
        </p:nvSpPr>
        <p:spPr>
          <a:xfrm>
            <a:off x="5141844" y="3960241"/>
            <a:ext cx="6042992" cy="2345635"/>
          </a:xfrm>
          <a:prstGeom prst="rect">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3B2EEF5C-0611-C07F-1834-57F45FDE526D}"/>
              </a:ext>
            </a:extLst>
          </p:cNvPr>
          <p:cNvSpPr/>
          <p:nvPr/>
        </p:nvSpPr>
        <p:spPr>
          <a:xfrm>
            <a:off x="3405809" y="139700"/>
            <a:ext cx="5433391" cy="635000"/>
          </a:xfrm>
          <a:prstGeom prst="roundRect">
            <a:avLst>
              <a:gd name="adj" fmla="val 0"/>
            </a:avLst>
          </a:prstGeom>
          <a:solidFill>
            <a:srgbClr val="7CB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671460" y="200884"/>
            <a:ext cx="2933816" cy="523220"/>
          </a:xfrm>
          <a:prstGeom prst="rect">
            <a:avLst/>
          </a:prstGeom>
        </p:spPr>
        <p:txBody>
          <a:bodyPr wrap="square">
            <a:spAutoFit/>
          </a:bodyPr>
          <a:lstStyle/>
          <a:p>
            <a:pPr algn="ctr"/>
            <a:r>
              <a:rPr lang="fa-IR" sz="2800" b="1" dirty="0">
                <a:solidFill>
                  <a:schemeClr val="bg1"/>
                </a:solidFill>
                <a:latin typeface="Vazir" panose="020B0603030804020204" pitchFamily="34" charset="-78"/>
                <a:cs typeface="Vazir" panose="020B0603030804020204" pitchFamily="34" charset="-78"/>
              </a:rPr>
              <a:t>همسر مرتضی آوینی</a:t>
            </a:r>
          </a:p>
        </p:txBody>
      </p:sp>
      <p:sp>
        <p:nvSpPr>
          <p:cNvPr id="4" name="Rectangle 3"/>
          <p:cNvSpPr/>
          <p:nvPr/>
        </p:nvSpPr>
        <p:spPr>
          <a:xfrm>
            <a:off x="786398" y="1105807"/>
            <a:ext cx="10959634"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مریم امینی همسر شهید آوینی هستند، به گفته مریم امینی آنها قبل از ازدواج به واسطه دوست مشترکی که داشتند با هم آشنا شدند و برای تبادل کتاب و رفتن به کنسرت و سخنرانی (از 15 سالگی) با هم ارتباط داشتند. و 4 سال بعد در سال 1355 با شهید آوینی ازدواج کردند. به گفته همسر شهید آوینی علاقه آنها به موضوعات هنری مثل سینما و موسیقی و خصوصاً ادبیات و شعر باعث نزدیک شدن آنها به هم شده بود.</a:t>
            </a:r>
          </a:p>
        </p:txBody>
      </p:sp>
      <p:pic>
        <p:nvPicPr>
          <p:cNvPr id="6" name="Picture 5"/>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86398" y="3753227"/>
            <a:ext cx="5387393" cy="2759663"/>
          </a:xfrm>
          <a:prstGeom prst="roundRect">
            <a:avLst>
              <a:gd name="adj" fmla="val 0"/>
            </a:avLst>
          </a:prstGeom>
        </p:spPr>
      </p:pic>
      <p:pic>
        <p:nvPicPr>
          <p:cNvPr id="2" name="Picture 1"/>
          <p:cNvPicPr>
            <a:picLocks noChangeAspect="1"/>
          </p:cNvPicPr>
          <p:nvPr/>
        </p:nvPicPr>
        <p:blipFill>
          <a:blip r:embed="rId3"/>
          <a:stretch>
            <a:fillRect/>
          </a:stretch>
        </p:blipFill>
        <p:spPr>
          <a:xfrm>
            <a:off x="6724481" y="3753227"/>
            <a:ext cx="3963608" cy="2759662"/>
          </a:xfrm>
          <a:prstGeom prst="roundRect">
            <a:avLst>
              <a:gd name="adj" fmla="val 0"/>
            </a:avLst>
          </a:prstGeom>
        </p:spPr>
      </p:pic>
    </p:spTree>
    <p:extLst>
      <p:ext uri="{BB962C8B-B14F-4D97-AF65-F5344CB8AC3E}">
        <p14:creationId xmlns:p14="http://schemas.microsoft.com/office/powerpoint/2010/main" val="3241684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804</TotalTime>
  <Words>1827</Words>
  <Application>Microsoft Office PowerPoint</Application>
  <PresentationFormat>Widescreen</PresentationFormat>
  <Paragraphs>120</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28</cp:revision>
  <dcterms:created xsi:type="dcterms:W3CDTF">2024-06-17T10:51:15Z</dcterms:created>
  <dcterms:modified xsi:type="dcterms:W3CDTF">2024-07-26T10:31:40Z</dcterms:modified>
</cp:coreProperties>
</file>