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329" r:id="rId2"/>
    <p:sldId id="294" r:id="rId3"/>
    <p:sldId id="295" r:id="rId4"/>
    <p:sldId id="296" r:id="rId5"/>
    <p:sldId id="328" r:id="rId6"/>
    <p:sldId id="293" r:id="rId7"/>
    <p:sldId id="298" r:id="rId8"/>
    <p:sldId id="300" r:id="rId9"/>
    <p:sldId id="299" r:id="rId10"/>
    <p:sldId id="301" r:id="rId11"/>
    <p:sldId id="302" r:id="rId12"/>
    <p:sldId id="303" r:id="rId13"/>
    <p:sldId id="304" r:id="rId14"/>
    <p:sldId id="305" r:id="rId15"/>
    <p:sldId id="306" r:id="rId16"/>
    <p:sldId id="307" r:id="rId17"/>
    <p:sldId id="308" r:id="rId18"/>
    <p:sldId id="309" r:id="rId19"/>
    <p:sldId id="310" r:id="rId20"/>
    <p:sldId id="311" r:id="rId21"/>
    <p:sldId id="312" r:id="rId22"/>
    <p:sldId id="313" r:id="rId23"/>
    <p:sldId id="314" r:id="rId24"/>
    <p:sldId id="315" r:id="rId25"/>
    <p:sldId id="316" r:id="rId26"/>
    <p:sldId id="318" r:id="rId27"/>
    <p:sldId id="317" r:id="rId28"/>
    <p:sldId id="319" r:id="rId29"/>
    <p:sldId id="320" r:id="rId30"/>
    <p:sldId id="321" r:id="rId31"/>
    <p:sldId id="322" r:id="rId32"/>
    <p:sldId id="323" r:id="rId33"/>
    <p:sldId id="325" r:id="rId34"/>
    <p:sldId id="326" r:id="rId35"/>
    <p:sldId id="327"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A8F6"/>
    <a:srgbClr val="1717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82" d="100"/>
          <a:sy n="82" d="100"/>
        </p:scale>
        <p:origin x="48" y="96"/>
      </p:cViewPr>
      <p:guideLst/>
    </p:cSldViewPr>
  </p:slideViewPr>
  <p:notesTextViewPr>
    <p:cViewPr>
      <p:scale>
        <a:sx n="1" d="1"/>
        <a:sy n="1" d="1"/>
      </p:scale>
      <p:origin x="0" y="0"/>
    </p:cViewPr>
  </p:notesTextViewPr>
  <p:notesViewPr>
    <p:cSldViewPr snapToGrid="0">
      <p:cViewPr varScale="1">
        <p:scale>
          <a:sx n="65" d="100"/>
          <a:sy n="65" d="100"/>
        </p:scale>
        <p:origin x="2299"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67EEA7-D179-AF8E-DF22-430BC68682A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EC8DC60-0A1A-D3D2-25B2-B4554D6982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447969-B526-47E3-8FC3-C06F0C2CF6B1}" type="datetimeFigureOut">
              <a:rPr lang="en-US" smtClean="0"/>
              <a:t>7/30/2024</a:t>
            </a:fld>
            <a:endParaRPr lang="en-US"/>
          </a:p>
        </p:txBody>
      </p:sp>
      <p:sp>
        <p:nvSpPr>
          <p:cNvPr id="4" name="Footer Placeholder 3">
            <a:extLst>
              <a:ext uri="{FF2B5EF4-FFF2-40B4-BE49-F238E27FC236}">
                <a16:creationId xmlns:a16="http://schemas.microsoft.com/office/drawing/2014/main" id="{A63D4C64-C919-D7C0-87F4-6CBAEC2D778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7F21ABA-597C-7DE0-91F7-63E54C5393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F659B05-375F-4F3C-99E3-F600C4CBCD27}" type="slidenum">
              <a:rPr lang="en-US" smtClean="0"/>
              <a:t>‹#›</a:t>
            </a:fld>
            <a:endParaRPr lang="en-US"/>
          </a:p>
        </p:txBody>
      </p:sp>
    </p:spTree>
    <p:extLst>
      <p:ext uri="{BB962C8B-B14F-4D97-AF65-F5344CB8AC3E}">
        <p14:creationId xmlns:p14="http://schemas.microsoft.com/office/powerpoint/2010/main" val="42164443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685A07-943B-4F03-84C1-82694964D883}" type="datetimeFigureOut">
              <a:rPr lang="en-US" smtClean="0"/>
              <a:t>7/30/2024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E2A740-AB4F-49DC-BA7F-29B600DD44E0}" type="slidenum">
              <a:rPr lang="en-US" smtClean="0"/>
              <a:t>‹#›</a:t>
            </a:fld>
            <a:endParaRPr lang="en-US"/>
          </a:p>
        </p:txBody>
      </p:sp>
    </p:spTree>
    <p:extLst>
      <p:ext uri="{BB962C8B-B14F-4D97-AF65-F5344CB8AC3E}">
        <p14:creationId xmlns:p14="http://schemas.microsoft.com/office/powerpoint/2010/main" val="19304036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2210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Rounded Rectangle 8">
            <a:extLst>
              <a:ext uri="{FF2B5EF4-FFF2-40B4-BE49-F238E27FC236}">
                <a16:creationId xmlns:a16="http://schemas.microsoft.com/office/drawing/2014/main" id="{28D09578-A2F7-9C73-E713-78357F562C60}"/>
              </a:ext>
            </a:extLst>
          </p:cNvPr>
          <p:cNvSpPr/>
          <p:nvPr userDrawn="1"/>
        </p:nvSpPr>
        <p:spPr>
          <a:xfrm>
            <a:off x="5804807" y="408751"/>
            <a:ext cx="6115050" cy="65694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A548980-2D71-2250-6922-293ECC96B45C}"/>
              </a:ext>
            </a:extLst>
          </p:cNvPr>
          <p:cNvPicPr>
            <a:picLocks noChangeAspect="1"/>
          </p:cNvPicPr>
          <p:nvPr userDrawn="1"/>
        </p:nvPicPr>
        <p:blipFill rotWithShape="1">
          <a:blip r:embed="rId2">
            <a:clrChange>
              <a:clrFrom>
                <a:srgbClr val="FFFFFF"/>
              </a:clrFrom>
              <a:clrTo>
                <a:srgbClr val="FFFFFF">
                  <a:alpha val="0"/>
                </a:srgbClr>
              </a:clrTo>
            </a:clrChange>
          </a:blip>
          <a:srcRect l="11420" t="13828" r="4668"/>
          <a:stretch/>
        </p:blipFill>
        <p:spPr>
          <a:xfrm>
            <a:off x="10344232" y="66242"/>
            <a:ext cx="1757779" cy="1015392"/>
          </a:xfrm>
          <a:prstGeom prst="rect">
            <a:avLst/>
          </a:prstGeom>
        </p:spPr>
      </p:pic>
      <p:sp>
        <p:nvSpPr>
          <p:cNvPr id="5" name="Picture Placeholder 3">
            <a:extLst>
              <a:ext uri="{FF2B5EF4-FFF2-40B4-BE49-F238E27FC236}">
                <a16:creationId xmlns:a16="http://schemas.microsoft.com/office/drawing/2014/main" id="{2AC1B86D-4223-06AB-9EF2-FB4028DE4155}"/>
              </a:ext>
            </a:extLst>
          </p:cNvPr>
          <p:cNvSpPr>
            <a:spLocks noGrp="1"/>
          </p:cNvSpPr>
          <p:nvPr>
            <p:ph type="pic" sz="quarter" idx="10"/>
          </p:nvPr>
        </p:nvSpPr>
        <p:spPr>
          <a:xfrm>
            <a:off x="537883" y="3551353"/>
            <a:ext cx="3134921" cy="2406796"/>
          </a:xfrm>
          <a:custGeom>
            <a:avLst/>
            <a:gdLst>
              <a:gd name="connsiteX0" fmla="*/ 2677627 w 3913018"/>
              <a:gd name="connsiteY0" fmla="*/ 16 h 4034299"/>
              <a:gd name="connsiteX1" fmla="*/ 2893123 w 3913018"/>
              <a:gd name="connsiteY1" fmla="*/ 17938 h 4034299"/>
              <a:gd name="connsiteX2" fmla="*/ 3798376 w 3913018"/>
              <a:gd name="connsiteY2" fmla="*/ 626211 h 4034299"/>
              <a:gd name="connsiteX3" fmla="*/ 3862568 w 3913018"/>
              <a:gd name="connsiteY3" fmla="*/ 1239699 h 4034299"/>
              <a:gd name="connsiteX4" fmla="*/ 3140999 w 3913018"/>
              <a:gd name="connsiteY4" fmla="*/ 1735001 h 4034299"/>
              <a:gd name="connsiteX5" fmla="*/ 3154470 w 3913018"/>
              <a:gd name="connsiteY5" fmla="*/ 3639582 h 4034299"/>
              <a:gd name="connsiteX6" fmla="*/ 2709863 w 3913018"/>
              <a:gd name="connsiteY6" fmla="*/ 4025036 h 4034299"/>
              <a:gd name="connsiteX7" fmla="*/ 2000660 w 3913018"/>
              <a:gd name="connsiteY7" fmla="*/ 3911806 h 4034299"/>
              <a:gd name="connsiteX8" fmla="*/ 1264660 w 3913018"/>
              <a:gd name="connsiteY8" fmla="*/ 3850800 h 4034299"/>
              <a:gd name="connsiteX9" fmla="*/ 568255 w 3913018"/>
              <a:gd name="connsiteY9" fmla="*/ 3822255 h 4034299"/>
              <a:gd name="connsiteX10" fmla="*/ 304 w 3913018"/>
              <a:gd name="connsiteY10" fmla="*/ 3209337 h 4034299"/>
              <a:gd name="connsiteX11" fmla="*/ 934889 w 3913018"/>
              <a:gd name="connsiteY11" fmla="*/ 2478481 h 4034299"/>
              <a:gd name="connsiteX12" fmla="*/ 1153642 w 3913018"/>
              <a:gd name="connsiteY12" fmla="*/ 1379408 h 4034299"/>
              <a:gd name="connsiteX13" fmla="*/ 1159155 w 3913018"/>
              <a:gd name="connsiteY13" fmla="*/ 1346206 h 4034299"/>
              <a:gd name="connsiteX14" fmla="*/ 1474511 w 3913018"/>
              <a:gd name="connsiteY14" fmla="*/ 621174 h 4034299"/>
              <a:gd name="connsiteX15" fmla="*/ 2677627 w 3913018"/>
              <a:gd name="connsiteY15" fmla="*/ 16 h 403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13018" h="4034299">
                <a:moveTo>
                  <a:pt x="2677627" y="16"/>
                </a:moveTo>
                <a:cubicBezTo>
                  <a:pt x="2748267" y="358"/>
                  <a:pt x="2820188" y="6162"/>
                  <a:pt x="2893123" y="17938"/>
                </a:cubicBezTo>
                <a:cubicBezTo>
                  <a:pt x="3237733" y="73582"/>
                  <a:pt x="3617669" y="316485"/>
                  <a:pt x="3798376" y="626211"/>
                </a:cubicBezTo>
                <a:cubicBezTo>
                  <a:pt x="3918184" y="831569"/>
                  <a:pt x="3951623" y="1073501"/>
                  <a:pt x="3862568" y="1239699"/>
                </a:cubicBezTo>
                <a:cubicBezTo>
                  <a:pt x="3721630" y="1502685"/>
                  <a:pt x="3338271" y="1518641"/>
                  <a:pt x="3140999" y="1735001"/>
                </a:cubicBezTo>
                <a:cubicBezTo>
                  <a:pt x="2704972" y="2213240"/>
                  <a:pt x="3352266" y="3066699"/>
                  <a:pt x="3154470" y="3639582"/>
                </a:cubicBezTo>
                <a:cubicBezTo>
                  <a:pt x="3085529" y="3839306"/>
                  <a:pt x="2924490" y="3989618"/>
                  <a:pt x="2709863" y="4025036"/>
                </a:cubicBezTo>
                <a:cubicBezTo>
                  <a:pt x="2477294" y="4063400"/>
                  <a:pt x="2234079" y="3974153"/>
                  <a:pt x="2000660" y="3911806"/>
                </a:cubicBezTo>
                <a:cubicBezTo>
                  <a:pt x="1753993" y="3845936"/>
                  <a:pt x="1506963" y="3827217"/>
                  <a:pt x="1264660" y="3850800"/>
                </a:cubicBezTo>
                <a:cubicBezTo>
                  <a:pt x="1036923" y="3872962"/>
                  <a:pt x="803053" y="3897377"/>
                  <a:pt x="568255" y="3822255"/>
                </a:cubicBezTo>
                <a:cubicBezTo>
                  <a:pt x="285910" y="3731891"/>
                  <a:pt x="10178" y="3514620"/>
                  <a:pt x="304" y="3209337"/>
                </a:cubicBezTo>
                <a:cubicBezTo>
                  <a:pt x="-16175" y="2698360"/>
                  <a:pt x="640393" y="2726161"/>
                  <a:pt x="934889" y="2478481"/>
                </a:cubicBezTo>
                <a:cubicBezTo>
                  <a:pt x="1243031" y="2219314"/>
                  <a:pt x="1100501" y="1740074"/>
                  <a:pt x="1153642" y="1379408"/>
                </a:cubicBezTo>
                <a:cubicBezTo>
                  <a:pt x="1155291" y="1368232"/>
                  <a:pt x="1157113" y="1357173"/>
                  <a:pt x="1159155" y="1346206"/>
                </a:cubicBezTo>
                <a:cubicBezTo>
                  <a:pt x="1208298" y="1079220"/>
                  <a:pt x="1316376" y="825772"/>
                  <a:pt x="1474511" y="621174"/>
                </a:cubicBezTo>
                <a:cubicBezTo>
                  <a:pt x="1751458" y="262869"/>
                  <a:pt x="2183149" y="-2380"/>
                  <a:pt x="2677627" y="16"/>
                </a:cubicBezTo>
                <a:close/>
              </a:path>
            </a:pathLst>
          </a:custGeom>
        </p:spPr>
      </p:sp>
      <p:sp>
        <p:nvSpPr>
          <p:cNvPr id="6" name="Picture Placeholder 17">
            <a:extLst>
              <a:ext uri="{FF2B5EF4-FFF2-40B4-BE49-F238E27FC236}">
                <a16:creationId xmlns:a16="http://schemas.microsoft.com/office/drawing/2014/main" id="{C77554B2-E7B3-5E12-E01B-E9C9C43A8E1D}"/>
              </a:ext>
            </a:extLst>
          </p:cNvPr>
          <p:cNvSpPr>
            <a:spLocks noGrp="1"/>
          </p:cNvSpPr>
          <p:nvPr>
            <p:ph type="pic" sz="quarter" idx="11"/>
          </p:nvPr>
        </p:nvSpPr>
        <p:spPr>
          <a:xfrm>
            <a:off x="4512468" y="3551353"/>
            <a:ext cx="3134921" cy="2406796"/>
          </a:xfrm>
          <a:custGeom>
            <a:avLst/>
            <a:gdLst>
              <a:gd name="connsiteX0" fmla="*/ 2677627 w 3913018"/>
              <a:gd name="connsiteY0" fmla="*/ 16 h 4034299"/>
              <a:gd name="connsiteX1" fmla="*/ 2893123 w 3913018"/>
              <a:gd name="connsiteY1" fmla="*/ 17938 h 4034299"/>
              <a:gd name="connsiteX2" fmla="*/ 3798376 w 3913018"/>
              <a:gd name="connsiteY2" fmla="*/ 626211 h 4034299"/>
              <a:gd name="connsiteX3" fmla="*/ 3862568 w 3913018"/>
              <a:gd name="connsiteY3" fmla="*/ 1239699 h 4034299"/>
              <a:gd name="connsiteX4" fmla="*/ 3140999 w 3913018"/>
              <a:gd name="connsiteY4" fmla="*/ 1735001 h 4034299"/>
              <a:gd name="connsiteX5" fmla="*/ 3154470 w 3913018"/>
              <a:gd name="connsiteY5" fmla="*/ 3639582 h 4034299"/>
              <a:gd name="connsiteX6" fmla="*/ 2709863 w 3913018"/>
              <a:gd name="connsiteY6" fmla="*/ 4025036 h 4034299"/>
              <a:gd name="connsiteX7" fmla="*/ 2000660 w 3913018"/>
              <a:gd name="connsiteY7" fmla="*/ 3911806 h 4034299"/>
              <a:gd name="connsiteX8" fmla="*/ 1264660 w 3913018"/>
              <a:gd name="connsiteY8" fmla="*/ 3850800 h 4034299"/>
              <a:gd name="connsiteX9" fmla="*/ 568255 w 3913018"/>
              <a:gd name="connsiteY9" fmla="*/ 3822255 h 4034299"/>
              <a:gd name="connsiteX10" fmla="*/ 304 w 3913018"/>
              <a:gd name="connsiteY10" fmla="*/ 3209337 h 4034299"/>
              <a:gd name="connsiteX11" fmla="*/ 934889 w 3913018"/>
              <a:gd name="connsiteY11" fmla="*/ 2478481 h 4034299"/>
              <a:gd name="connsiteX12" fmla="*/ 1153642 w 3913018"/>
              <a:gd name="connsiteY12" fmla="*/ 1379408 h 4034299"/>
              <a:gd name="connsiteX13" fmla="*/ 1159155 w 3913018"/>
              <a:gd name="connsiteY13" fmla="*/ 1346206 h 4034299"/>
              <a:gd name="connsiteX14" fmla="*/ 1474511 w 3913018"/>
              <a:gd name="connsiteY14" fmla="*/ 621174 h 4034299"/>
              <a:gd name="connsiteX15" fmla="*/ 2677627 w 3913018"/>
              <a:gd name="connsiteY15" fmla="*/ 16 h 403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13018" h="4034299">
                <a:moveTo>
                  <a:pt x="2677627" y="16"/>
                </a:moveTo>
                <a:cubicBezTo>
                  <a:pt x="2748267" y="358"/>
                  <a:pt x="2820188" y="6162"/>
                  <a:pt x="2893123" y="17938"/>
                </a:cubicBezTo>
                <a:cubicBezTo>
                  <a:pt x="3237733" y="73582"/>
                  <a:pt x="3617669" y="316485"/>
                  <a:pt x="3798376" y="626211"/>
                </a:cubicBezTo>
                <a:cubicBezTo>
                  <a:pt x="3918184" y="831569"/>
                  <a:pt x="3951623" y="1073501"/>
                  <a:pt x="3862568" y="1239699"/>
                </a:cubicBezTo>
                <a:cubicBezTo>
                  <a:pt x="3721630" y="1502685"/>
                  <a:pt x="3338271" y="1518641"/>
                  <a:pt x="3140999" y="1735001"/>
                </a:cubicBezTo>
                <a:cubicBezTo>
                  <a:pt x="2704972" y="2213240"/>
                  <a:pt x="3352266" y="3066699"/>
                  <a:pt x="3154470" y="3639582"/>
                </a:cubicBezTo>
                <a:cubicBezTo>
                  <a:pt x="3085529" y="3839306"/>
                  <a:pt x="2924490" y="3989618"/>
                  <a:pt x="2709863" y="4025036"/>
                </a:cubicBezTo>
                <a:cubicBezTo>
                  <a:pt x="2477294" y="4063400"/>
                  <a:pt x="2234079" y="3974153"/>
                  <a:pt x="2000660" y="3911806"/>
                </a:cubicBezTo>
                <a:cubicBezTo>
                  <a:pt x="1753993" y="3845936"/>
                  <a:pt x="1506963" y="3827217"/>
                  <a:pt x="1264660" y="3850800"/>
                </a:cubicBezTo>
                <a:cubicBezTo>
                  <a:pt x="1036923" y="3872962"/>
                  <a:pt x="803053" y="3897377"/>
                  <a:pt x="568255" y="3822255"/>
                </a:cubicBezTo>
                <a:cubicBezTo>
                  <a:pt x="285910" y="3731891"/>
                  <a:pt x="10178" y="3514620"/>
                  <a:pt x="304" y="3209337"/>
                </a:cubicBezTo>
                <a:cubicBezTo>
                  <a:pt x="-16175" y="2698360"/>
                  <a:pt x="640393" y="2726161"/>
                  <a:pt x="934889" y="2478481"/>
                </a:cubicBezTo>
                <a:cubicBezTo>
                  <a:pt x="1243031" y="2219314"/>
                  <a:pt x="1100501" y="1740074"/>
                  <a:pt x="1153642" y="1379408"/>
                </a:cubicBezTo>
                <a:cubicBezTo>
                  <a:pt x="1155291" y="1368232"/>
                  <a:pt x="1157113" y="1357173"/>
                  <a:pt x="1159155" y="1346206"/>
                </a:cubicBezTo>
                <a:cubicBezTo>
                  <a:pt x="1208298" y="1079220"/>
                  <a:pt x="1316376" y="825772"/>
                  <a:pt x="1474511" y="621174"/>
                </a:cubicBezTo>
                <a:cubicBezTo>
                  <a:pt x="1751458" y="262869"/>
                  <a:pt x="2183149" y="-2380"/>
                  <a:pt x="2677627" y="16"/>
                </a:cubicBezTo>
                <a:close/>
              </a:path>
            </a:pathLst>
          </a:custGeom>
        </p:spPr>
      </p:sp>
      <p:sp>
        <p:nvSpPr>
          <p:cNvPr id="7" name="Picture Placeholder 24">
            <a:extLst>
              <a:ext uri="{FF2B5EF4-FFF2-40B4-BE49-F238E27FC236}">
                <a16:creationId xmlns:a16="http://schemas.microsoft.com/office/drawing/2014/main" id="{267E8E21-1A30-F215-BB10-F0B10A0F6D3A}"/>
              </a:ext>
            </a:extLst>
          </p:cNvPr>
          <p:cNvSpPr>
            <a:spLocks noGrp="1"/>
          </p:cNvSpPr>
          <p:nvPr>
            <p:ph type="pic" sz="quarter" idx="12"/>
          </p:nvPr>
        </p:nvSpPr>
        <p:spPr>
          <a:xfrm>
            <a:off x="8487052" y="3551353"/>
            <a:ext cx="3134921" cy="2406796"/>
          </a:xfrm>
          <a:custGeom>
            <a:avLst/>
            <a:gdLst>
              <a:gd name="connsiteX0" fmla="*/ 2677627 w 3913018"/>
              <a:gd name="connsiteY0" fmla="*/ 16 h 4034299"/>
              <a:gd name="connsiteX1" fmla="*/ 2893123 w 3913018"/>
              <a:gd name="connsiteY1" fmla="*/ 17938 h 4034299"/>
              <a:gd name="connsiteX2" fmla="*/ 3798376 w 3913018"/>
              <a:gd name="connsiteY2" fmla="*/ 626211 h 4034299"/>
              <a:gd name="connsiteX3" fmla="*/ 3862568 w 3913018"/>
              <a:gd name="connsiteY3" fmla="*/ 1239699 h 4034299"/>
              <a:gd name="connsiteX4" fmla="*/ 3140999 w 3913018"/>
              <a:gd name="connsiteY4" fmla="*/ 1735001 h 4034299"/>
              <a:gd name="connsiteX5" fmla="*/ 3154470 w 3913018"/>
              <a:gd name="connsiteY5" fmla="*/ 3639582 h 4034299"/>
              <a:gd name="connsiteX6" fmla="*/ 2709863 w 3913018"/>
              <a:gd name="connsiteY6" fmla="*/ 4025036 h 4034299"/>
              <a:gd name="connsiteX7" fmla="*/ 2000660 w 3913018"/>
              <a:gd name="connsiteY7" fmla="*/ 3911806 h 4034299"/>
              <a:gd name="connsiteX8" fmla="*/ 1264660 w 3913018"/>
              <a:gd name="connsiteY8" fmla="*/ 3850800 h 4034299"/>
              <a:gd name="connsiteX9" fmla="*/ 568255 w 3913018"/>
              <a:gd name="connsiteY9" fmla="*/ 3822255 h 4034299"/>
              <a:gd name="connsiteX10" fmla="*/ 304 w 3913018"/>
              <a:gd name="connsiteY10" fmla="*/ 3209337 h 4034299"/>
              <a:gd name="connsiteX11" fmla="*/ 934889 w 3913018"/>
              <a:gd name="connsiteY11" fmla="*/ 2478481 h 4034299"/>
              <a:gd name="connsiteX12" fmla="*/ 1153642 w 3913018"/>
              <a:gd name="connsiteY12" fmla="*/ 1379408 h 4034299"/>
              <a:gd name="connsiteX13" fmla="*/ 1159155 w 3913018"/>
              <a:gd name="connsiteY13" fmla="*/ 1346206 h 4034299"/>
              <a:gd name="connsiteX14" fmla="*/ 1474511 w 3913018"/>
              <a:gd name="connsiteY14" fmla="*/ 621174 h 4034299"/>
              <a:gd name="connsiteX15" fmla="*/ 2677627 w 3913018"/>
              <a:gd name="connsiteY15" fmla="*/ 16 h 403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13018" h="4034299">
                <a:moveTo>
                  <a:pt x="2677627" y="16"/>
                </a:moveTo>
                <a:cubicBezTo>
                  <a:pt x="2748267" y="358"/>
                  <a:pt x="2820188" y="6162"/>
                  <a:pt x="2893123" y="17938"/>
                </a:cubicBezTo>
                <a:cubicBezTo>
                  <a:pt x="3237733" y="73582"/>
                  <a:pt x="3617669" y="316485"/>
                  <a:pt x="3798376" y="626211"/>
                </a:cubicBezTo>
                <a:cubicBezTo>
                  <a:pt x="3918184" y="831569"/>
                  <a:pt x="3951623" y="1073501"/>
                  <a:pt x="3862568" y="1239699"/>
                </a:cubicBezTo>
                <a:cubicBezTo>
                  <a:pt x="3721630" y="1502685"/>
                  <a:pt x="3338271" y="1518641"/>
                  <a:pt x="3140999" y="1735001"/>
                </a:cubicBezTo>
                <a:cubicBezTo>
                  <a:pt x="2704972" y="2213240"/>
                  <a:pt x="3352266" y="3066699"/>
                  <a:pt x="3154470" y="3639582"/>
                </a:cubicBezTo>
                <a:cubicBezTo>
                  <a:pt x="3085529" y="3839306"/>
                  <a:pt x="2924490" y="3989618"/>
                  <a:pt x="2709863" y="4025036"/>
                </a:cubicBezTo>
                <a:cubicBezTo>
                  <a:pt x="2477294" y="4063400"/>
                  <a:pt x="2234079" y="3974153"/>
                  <a:pt x="2000660" y="3911806"/>
                </a:cubicBezTo>
                <a:cubicBezTo>
                  <a:pt x="1753993" y="3845936"/>
                  <a:pt x="1506963" y="3827217"/>
                  <a:pt x="1264660" y="3850800"/>
                </a:cubicBezTo>
                <a:cubicBezTo>
                  <a:pt x="1036923" y="3872962"/>
                  <a:pt x="803053" y="3897377"/>
                  <a:pt x="568255" y="3822255"/>
                </a:cubicBezTo>
                <a:cubicBezTo>
                  <a:pt x="285910" y="3731891"/>
                  <a:pt x="10178" y="3514620"/>
                  <a:pt x="304" y="3209337"/>
                </a:cubicBezTo>
                <a:cubicBezTo>
                  <a:pt x="-16175" y="2698360"/>
                  <a:pt x="640393" y="2726161"/>
                  <a:pt x="934889" y="2478481"/>
                </a:cubicBezTo>
                <a:cubicBezTo>
                  <a:pt x="1243031" y="2219314"/>
                  <a:pt x="1100501" y="1740074"/>
                  <a:pt x="1153642" y="1379408"/>
                </a:cubicBezTo>
                <a:cubicBezTo>
                  <a:pt x="1155291" y="1368232"/>
                  <a:pt x="1157113" y="1357173"/>
                  <a:pt x="1159155" y="1346206"/>
                </a:cubicBezTo>
                <a:cubicBezTo>
                  <a:pt x="1208298" y="1079220"/>
                  <a:pt x="1316376" y="825772"/>
                  <a:pt x="1474511" y="621174"/>
                </a:cubicBezTo>
                <a:cubicBezTo>
                  <a:pt x="1751458" y="262869"/>
                  <a:pt x="2183149" y="-2380"/>
                  <a:pt x="2677627" y="16"/>
                </a:cubicBezTo>
                <a:close/>
              </a:path>
            </a:pathLst>
          </a:custGeom>
        </p:spPr>
      </p:sp>
    </p:spTree>
    <p:extLst>
      <p:ext uri="{BB962C8B-B14F-4D97-AF65-F5344CB8AC3E}">
        <p14:creationId xmlns:p14="http://schemas.microsoft.com/office/powerpoint/2010/main" val="1336245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Rounded Rectangle 8">
            <a:extLst>
              <a:ext uri="{FF2B5EF4-FFF2-40B4-BE49-F238E27FC236}">
                <a16:creationId xmlns:a16="http://schemas.microsoft.com/office/drawing/2014/main" id="{28D09578-A2F7-9C73-E713-78357F562C60}"/>
              </a:ext>
            </a:extLst>
          </p:cNvPr>
          <p:cNvSpPr/>
          <p:nvPr userDrawn="1"/>
        </p:nvSpPr>
        <p:spPr>
          <a:xfrm>
            <a:off x="5804807" y="408751"/>
            <a:ext cx="6115050" cy="65694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A548980-2D71-2250-6922-293ECC96B45C}"/>
              </a:ext>
            </a:extLst>
          </p:cNvPr>
          <p:cNvPicPr>
            <a:picLocks noChangeAspect="1"/>
          </p:cNvPicPr>
          <p:nvPr userDrawn="1"/>
        </p:nvPicPr>
        <p:blipFill rotWithShape="1">
          <a:blip r:embed="rId2">
            <a:clrChange>
              <a:clrFrom>
                <a:srgbClr val="FFFFFF"/>
              </a:clrFrom>
              <a:clrTo>
                <a:srgbClr val="FFFFFF">
                  <a:alpha val="0"/>
                </a:srgbClr>
              </a:clrTo>
            </a:clrChange>
          </a:blip>
          <a:srcRect l="11420" t="13828" r="4668"/>
          <a:stretch/>
        </p:blipFill>
        <p:spPr>
          <a:xfrm>
            <a:off x="10344232" y="66242"/>
            <a:ext cx="1757779" cy="1015392"/>
          </a:xfrm>
          <a:prstGeom prst="rect">
            <a:avLst/>
          </a:prstGeom>
        </p:spPr>
      </p:pic>
      <p:sp>
        <p:nvSpPr>
          <p:cNvPr id="6" name="Picture Placeholder 5">
            <a:extLst>
              <a:ext uri="{FF2B5EF4-FFF2-40B4-BE49-F238E27FC236}">
                <a16:creationId xmlns:a16="http://schemas.microsoft.com/office/drawing/2014/main" id="{3A0B4060-B1EC-6DD9-7FE2-0B6A70FB81BF}"/>
              </a:ext>
            </a:extLst>
          </p:cNvPr>
          <p:cNvSpPr>
            <a:spLocks noGrp="1"/>
          </p:cNvSpPr>
          <p:nvPr>
            <p:ph type="pic" sz="quarter" idx="10"/>
          </p:nvPr>
        </p:nvSpPr>
        <p:spPr>
          <a:xfrm flipH="1">
            <a:off x="-1" y="-1"/>
            <a:ext cx="5264460" cy="6858000"/>
          </a:xfrm>
          <a:custGeom>
            <a:avLst/>
            <a:gdLst>
              <a:gd name="connsiteX0" fmla="*/ 3085681 w 5264460"/>
              <a:gd name="connsiteY0" fmla="*/ 3096875 h 6858000"/>
              <a:gd name="connsiteX1" fmla="*/ 1603566 w 5264460"/>
              <a:gd name="connsiteY1" fmla="*/ 3853802 h 6858000"/>
              <a:gd name="connsiteX2" fmla="*/ 1500017 w 5264460"/>
              <a:gd name="connsiteY2" fmla="*/ 4543882 h 6858000"/>
              <a:gd name="connsiteX3" fmla="*/ 1186299 w 5264460"/>
              <a:gd name="connsiteY3" fmla="*/ 5117763 h 6858000"/>
              <a:gd name="connsiteX4" fmla="*/ 602940 w 5264460"/>
              <a:gd name="connsiteY4" fmla="*/ 5602363 h 6858000"/>
              <a:gd name="connsiteX5" fmla="*/ 9258 w 5264460"/>
              <a:gd name="connsiteY5" fmla="*/ 6826729 h 6858000"/>
              <a:gd name="connsiteX6" fmla="*/ 15649 w 5264460"/>
              <a:gd name="connsiteY6" fmla="*/ 6858000 h 6858000"/>
              <a:gd name="connsiteX7" fmla="*/ 5264460 w 5264460"/>
              <a:gd name="connsiteY7" fmla="*/ 6858000 h 6858000"/>
              <a:gd name="connsiteX8" fmla="*/ 5264460 w 5264460"/>
              <a:gd name="connsiteY8" fmla="*/ 4121059 h 6858000"/>
              <a:gd name="connsiteX9" fmla="*/ 5236733 w 5264460"/>
              <a:gd name="connsiteY9" fmla="*/ 4111206 h 6858000"/>
              <a:gd name="connsiteX10" fmla="*/ 4347417 w 5264460"/>
              <a:gd name="connsiteY10" fmla="*/ 3411140 h 6858000"/>
              <a:gd name="connsiteX11" fmla="*/ 3211037 w 5264460"/>
              <a:gd name="connsiteY11" fmla="*/ 3098573 h 6858000"/>
              <a:gd name="connsiteX12" fmla="*/ 3085681 w 5264460"/>
              <a:gd name="connsiteY12" fmla="*/ 3096875 h 6858000"/>
              <a:gd name="connsiteX13" fmla="*/ 5264460 w 5264460"/>
              <a:gd name="connsiteY13" fmla="*/ 0 h 6858000"/>
              <a:gd name="connsiteX14" fmla="*/ 2434169 w 5264460"/>
              <a:gd name="connsiteY14" fmla="*/ 0 h 6858000"/>
              <a:gd name="connsiteX15" fmla="*/ 2376995 w 5264460"/>
              <a:gd name="connsiteY15" fmla="*/ 44581 h 6858000"/>
              <a:gd name="connsiteX16" fmla="*/ 2285899 w 5264460"/>
              <a:gd name="connsiteY16" fmla="*/ 133709 h 6858000"/>
              <a:gd name="connsiteX17" fmla="*/ 2198794 w 5264460"/>
              <a:gd name="connsiteY17" fmla="*/ 1043166 h 6858000"/>
              <a:gd name="connsiteX18" fmla="*/ 3270209 w 5264460"/>
              <a:gd name="connsiteY18" fmla="*/ 1462012 h 6858000"/>
              <a:gd name="connsiteX19" fmla="*/ 3796011 w 5264460"/>
              <a:gd name="connsiteY19" fmla="*/ 2367846 h 6858000"/>
              <a:gd name="connsiteX20" fmla="*/ 5018064 w 5264460"/>
              <a:gd name="connsiteY20" fmla="*/ 2739996 h 6858000"/>
              <a:gd name="connsiteX21" fmla="*/ 5192696 w 5264460"/>
              <a:gd name="connsiteY21" fmla="*/ 2687610 h 6858000"/>
              <a:gd name="connsiteX22" fmla="*/ 5264460 w 5264460"/>
              <a:gd name="connsiteY22" fmla="*/ 26573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64460" h="6858000">
                <a:moveTo>
                  <a:pt x="3085681" y="3096875"/>
                </a:moveTo>
                <a:cubicBezTo>
                  <a:pt x="2457989" y="3106837"/>
                  <a:pt x="1825886" y="3391359"/>
                  <a:pt x="1603566" y="3853802"/>
                </a:cubicBezTo>
                <a:cubicBezTo>
                  <a:pt x="1487589" y="4080887"/>
                  <a:pt x="1526076" y="4302370"/>
                  <a:pt x="1500017" y="4543882"/>
                </a:cubicBezTo>
                <a:cubicBezTo>
                  <a:pt x="1475726" y="4757029"/>
                  <a:pt x="1353022" y="4959593"/>
                  <a:pt x="1186299" y="5117763"/>
                </a:cubicBezTo>
                <a:cubicBezTo>
                  <a:pt x="1012734" y="5297407"/>
                  <a:pt x="800225" y="5439547"/>
                  <a:pt x="602940" y="5602363"/>
                </a:cubicBezTo>
                <a:cubicBezTo>
                  <a:pt x="230437" y="5927194"/>
                  <a:pt x="-55799" y="6369180"/>
                  <a:pt x="9258" y="6826729"/>
                </a:cubicBezTo>
                <a:lnTo>
                  <a:pt x="15649" y="6858000"/>
                </a:lnTo>
                <a:lnTo>
                  <a:pt x="5264460" y="6858000"/>
                </a:lnTo>
                <a:lnTo>
                  <a:pt x="5264460" y="4121059"/>
                </a:lnTo>
                <a:lnTo>
                  <a:pt x="5236733" y="4111206"/>
                </a:lnTo>
                <a:cubicBezTo>
                  <a:pt x="4870560" y="3936984"/>
                  <a:pt x="4698251" y="3610683"/>
                  <a:pt x="4347417" y="3411140"/>
                </a:cubicBezTo>
                <a:cubicBezTo>
                  <a:pt x="4015226" y="3221534"/>
                  <a:pt x="3614956" y="3108690"/>
                  <a:pt x="3211037" y="3098573"/>
                </a:cubicBezTo>
                <a:cubicBezTo>
                  <a:pt x="3169353" y="3096768"/>
                  <a:pt x="3127527" y="3096211"/>
                  <a:pt x="3085681" y="3096875"/>
                </a:cubicBezTo>
                <a:close/>
                <a:moveTo>
                  <a:pt x="5264460" y="0"/>
                </a:moveTo>
                <a:lnTo>
                  <a:pt x="2434169" y="0"/>
                </a:lnTo>
                <a:lnTo>
                  <a:pt x="2376995" y="44581"/>
                </a:lnTo>
                <a:cubicBezTo>
                  <a:pt x="2344906" y="72515"/>
                  <a:pt x="2314460" y="102184"/>
                  <a:pt x="2285899" y="133709"/>
                </a:cubicBezTo>
                <a:cubicBezTo>
                  <a:pt x="2057403" y="385877"/>
                  <a:pt x="1986189" y="779499"/>
                  <a:pt x="2198794" y="1043166"/>
                </a:cubicBezTo>
                <a:cubicBezTo>
                  <a:pt x="2387237" y="1276837"/>
                  <a:pt x="2915204" y="1256049"/>
                  <a:pt x="3270209" y="1462012"/>
                </a:cubicBezTo>
                <a:cubicBezTo>
                  <a:pt x="3625212" y="1668005"/>
                  <a:pt x="3600276" y="2151556"/>
                  <a:pt x="3796011" y="2367846"/>
                </a:cubicBezTo>
                <a:cubicBezTo>
                  <a:pt x="4085078" y="2687333"/>
                  <a:pt x="4578566" y="2837610"/>
                  <a:pt x="5018064" y="2739996"/>
                </a:cubicBezTo>
                <a:cubicBezTo>
                  <a:pt x="5077964" y="2726687"/>
                  <a:pt x="5136267" y="2709082"/>
                  <a:pt x="5192696" y="2687610"/>
                </a:cubicBezTo>
                <a:lnTo>
                  <a:pt x="5264460" y="2657375"/>
                </a:lnTo>
                <a:close/>
              </a:path>
            </a:pathLst>
          </a:custGeom>
        </p:spPr>
      </p:sp>
    </p:spTree>
    <p:extLst>
      <p:ext uri="{BB962C8B-B14F-4D97-AF65-F5344CB8AC3E}">
        <p14:creationId xmlns:p14="http://schemas.microsoft.com/office/powerpoint/2010/main" val="32576116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Rounded Rectangle 8">
            <a:extLst>
              <a:ext uri="{FF2B5EF4-FFF2-40B4-BE49-F238E27FC236}">
                <a16:creationId xmlns:a16="http://schemas.microsoft.com/office/drawing/2014/main" id="{28D09578-A2F7-9C73-E713-78357F562C60}"/>
              </a:ext>
            </a:extLst>
          </p:cNvPr>
          <p:cNvSpPr/>
          <p:nvPr userDrawn="1"/>
        </p:nvSpPr>
        <p:spPr>
          <a:xfrm>
            <a:off x="5804807" y="408751"/>
            <a:ext cx="6115050" cy="65694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A548980-2D71-2250-6922-293ECC96B45C}"/>
              </a:ext>
            </a:extLst>
          </p:cNvPr>
          <p:cNvPicPr>
            <a:picLocks noChangeAspect="1"/>
          </p:cNvPicPr>
          <p:nvPr userDrawn="1"/>
        </p:nvPicPr>
        <p:blipFill rotWithShape="1">
          <a:blip r:embed="rId2">
            <a:clrChange>
              <a:clrFrom>
                <a:srgbClr val="FFFFFF"/>
              </a:clrFrom>
              <a:clrTo>
                <a:srgbClr val="FFFFFF">
                  <a:alpha val="0"/>
                </a:srgbClr>
              </a:clrTo>
            </a:clrChange>
          </a:blip>
          <a:srcRect l="11420" t="13828" r="4668"/>
          <a:stretch/>
        </p:blipFill>
        <p:spPr>
          <a:xfrm>
            <a:off x="10344232" y="66242"/>
            <a:ext cx="1757779" cy="1015392"/>
          </a:xfrm>
          <a:prstGeom prst="rect">
            <a:avLst/>
          </a:prstGeom>
        </p:spPr>
      </p:pic>
      <p:sp>
        <p:nvSpPr>
          <p:cNvPr id="2" name="Picture Placeholder 16">
            <a:extLst>
              <a:ext uri="{FF2B5EF4-FFF2-40B4-BE49-F238E27FC236}">
                <a16:creationId xmlns:a16="http://schemas.microsoft.com/office/drawing/2014/main" id="{CCBDCB3B-A450-3287-6154-F7DA08ABA82B}"/>
              </a:ext>
            </a:extLst>
          </p:cNvPr>
          <p:cNvSpPr>
            <a:spLocks noGrp="1"/>
          </p:cNvSpPr>
          <p:nvPr>
            <p:ph type="pic" sz="quarter" idx="10"/>
          </p:nvPr>
        </p:nvSpPr>
        <p:spPr>
          <a:xfrm>
            <a:off x="4900474" y="3231110"/>
            <a:ext cx="6747029" cy="3626890"/>
          </a:xfrm>
          <a:custGeom>
            <a:avLst/>
            <a:gdLst>
              <a:gd name="connsiteX0" fmla="*/ 3179928 w 6359856"/>
              <a:gd name="connsiteY0" fmla="*/ 0 h 3418764"/>
              <a:gd name="connsiteX1" fmla="*/ 6359856 w 6359856"/>
              <a:gd name="connsiteY1" fmla="*/ 3179928 h 3418764"/>
              <a:gd name="connsiteX2" fmla="*/ 6347796 w 6359856"/>
              <a:gd name="connsiteY2" fmla="*/ 3418764 h 3418764"/>
              <a:gd name="connsiteX3" fmla="*/ 12061 w 6359856"/>
              <a:gd name="connsiteY3" fmla="*/ 3418764 h 3418764"/>
              <a:gd name="connsiteX4" fmla="*/ 0 w 6359856"/>
              <a:gd name="connsiteY4" fmla="*/ 3179928 h 3418764"/>
              <a:gd name="connsiteX5" fmla="*/ 3179928 w 6359856"/>
              <a:gd name="connsiteY5" fmla="*/ 0 h 341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59856" h="3418764">
                <a:moveTo>
                  <a:pt x="3179928" y="0"/>
                </a:moveTo>
                <a:cubicBezTo>
                  <a:pt x="4936154" y="0"/>
                  <a:pt x="6359856" y="1423702"/>
                  <a:pt x="6359856" y="3179928"/>
                </a:cubicBezTo>
                <a:lnTo>
                  <a:pt x="6347796" y="3418764"/>
                </a:lnTo>
                <a:lnTo>
                  <a:pt x="12061" y="3418764"/>
                </a:lnTo>
                <a:lnTo>
                  <a:pt x="0" y="3179928"/>
                </a:lnTo>
                <a:cubicBezTo>
                  <a:pt x="0" y="1423702"/>
                  <a:pt x="1423702" y="0"/>
                  <a:pt x="3179928" y="0"/>
                </a:cubicBezTo>
                <a:close/>
              </a:path>
            </a:pathLst>
          </a:custGeom>
        </p:spPr>
      </p:sp>
    </p:spTree>
    <p:extLst>
      <p:ext uri="{BB962C8B-B14F-4D97-AF65-F5344CB8AC3E}">
        <p14:creationId xmlns:p14="http://schemas.microsoft.com/office/powerpoint/2010/main" val="28120905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3" name="Rounded Rectangle 8">
            <a:extLst>
              <a:ext uri="{FF2B5EF4-FFF2-40B4-BE49-F238E27FC236}">
                <a16:creationId xmlns:a16="http://schemas.microsoft.com/office/drawing/2014/main" id="{8B55F15E-F392-70FD-86F7-F47DE0782850}"/>
              </a:ext>
            </a:extLst>
          </p:cNvPr>
          <p:cNvSpPr/>
          <p:nvPr userDrawn="1"/>
        </p:nvSpPr>
        <p:spPr>
          <a:xfrm>
            <a:off x="5804807" y="408751"/>
            <a:ext cx="6115050" cy="65694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B6CFAA1B-6521-6036-C5EB-DB560760A35E}"/>
              </a:ext>
            </a:extLst>
          </p:cNvPr>
          <p:cNvPicPr>
            <a:picLocks noChangeAspect="1"/>
          </p:cNvPicPr>
          <p:nvPr userDrawn="1"/>
        </p:nvPicPr>
        <p:blipFill rotWithShape="1">
          <a:blip r:embed="rId2">
            <a:clrChange>
              <a:clrFrom>
                <a:srgbClr val="FFFFFF"/>
              </a:clrFrom>
              <a:clrTo>
                <a:srgbClr val="FFFFFF">
                  <a:alpha val="0"/>
                </a:srgbClr>
              </a:clrTo>
            </a:clrChange>
          </a:blip>
          <a:srcRect l="11420" t="13828" r="4668"/>
          <a:stretch/>
        </p:blipFill>
        <p:spPr>
          <a:xfrm>
            <a:off x="10344232" y="66242"/>
            <a:ext cx="1757779" cy="1015392"/>
          </a:xfrm>
          <a:prstGeom prst="rect">
            <a:avLst/>
          </a:prstGeom>
        </p:spPr>
      </p:pic>
      <p:sp>
        <p:nvSpPr>
          <p:cNvPr id="5" name="Picture Placeholder 5">
            <a:extLst>
              <a:ext uri="{FF2B5EF4-FFF2-40B4-BE49-F238E27FC236}">
                <a16:creationId xmlns:a16="http://schemas.microsoft.com/office/drawing/2014/main" id="{DE621DEA-E57C-4110-CFC9-BA2563DA7760}"/>
              </a:ext>
            </a:extLst>
          </p:cNvPr>
          <p:cNvSpPr>
            <a:spLocks noGrp="1"/>
          </p:cNvSpPr>
          <p:nvPr>
            <p:ph type="pic" sz="quarter" idx="10"/>
          </p:nvPr>
        </p:nvSpPr>
        <p:spPr>
          <a:xfrm>
            <a:off x="985017" y="1081634"/>
            <a:ext cx="4048623" cy="5193326"/>
          </a:xfrm>
          <a:custGeom>
            <a:avLst/>
            <a:gdLst>
              <a:gd name="connsiteX0" fmla="*/ 1741456 w 4072294"/>
              <a:gd name="connsiteY0" fmla="*/ 96 h 5223690"/>
              <a:gd name="connsiteX1" fmla="*/ 1915192 w 4072294"/>
              <a:gd name="connsiteY1" fmla="*/ 19871 h 5223690"/>
              <a:gd name="connsiteX2" fmla="*/ 2557013 w 4072294"/>
              <a:gd name="connsiteY2" fmla="*/ 321423 h 5223690"/>
              <a:gd name="connsiteX3" fmla="*/ 3042440 w 4072294"/>
              <a:gd name="connsiteY3" fmla="*/ 219450 h 5223690"/>
              <a:gd name="connsiteX4" fmla="*/ 3439983 w 4072294"/>
              <a:gd name="connsiteY4" fmla="*/ 134463 h 5223690"/>
              <a:gd name="connsiteX5" fmla="*/ 4040763 w 4072294"/>
              <a:gd name="connsiteY5" fmla="*/ 670743 h 5223690"/>
              <a:gd name="connsiteX6" fmla="*/ 3973411 w 4072294"/>
              <a:gd name="connsiteY6" fmla="*/ 1433611 h 5223690"/>
              <a:gd name="connsiteX7" fmla="*/ 3851695 w 4072294"/>
              <a:gd name="connsiteY7" fmla="*/ 1669398 h 5223690"/>
              <a:gd name="connsiteX8" fmla="*/ 3501570 w 4072294"/>
              <a:gd name="connsiteY8" fmla="*/ 2132197 h 5223690"/>
              <a:gd name="connsiteX9" fmla="*/ 3222975 w 4072294"/>
              <a:gd name="connsiteY9" fmla="*/ 2688973 h 5223690"/>
              <a:gd name="connsiteX10" fmla="*/ 2736896 w 4072294"/>
              <a:gd name="connsiteY10" fmla="*/ 3779116 h 5223690"/>
              <a:gd name="connsiteX11" fmla="*/ 1968900 w 4072294"/>
              <a:gd name="connsiteY11" fmla="*/ 4497619 h 5223690"/>
              <a:gd name="connsiteX12" fmla="*/ 1655041 w 4072294"/>
              <a:gd name="connsiteY12" fmla="*/ 4561347 h 5223690"/>
              <a:gd name="connsiteX13" fmla="*/ 1250197 w 4072294"/>
              <a:gd name="connsiteY13" fmla="*/ 4947259 h 5223690"/>
              <a:gd name="connsiteX14" fmla="*/ 794689 w 4072294"/>
              <a:gd name="connsiteY14" fmla="*/ 5217870 h 5223690"/>
              <a:gd name="connsiteX15" fmla="*/ 59481 w 4072294"/>
              <a:gd name="connsiteY15" fmla="*/ 4566207 h 5223690"/>
              <a:gd name="connsiteX16" fmla="*/ 172131 w 4072294"/>
              <a:gd name="connsiteY16" fmla="*/ 3277220 h 5223690"/>
              <a:gd name="connsiteX17" fmla="*/ 416949 w 4072294"/>
              <a:gd name="connsiteY17" fmla="*/ 2643578 h 5223690"/>
              <a:gd name="connsiteX18" fmla="*/ 490123 w 4072294"/>
              <a:gd name="connsiteY18" fmla="*/ 2026844 h 5223690"/>
              <a:gd name="connsiteX19" fmla="*/ 420813 w 4072294"/>
              <a:gd name="connsiteY19" fmla="*/ 1382229 h 5223690"/>
              <a:gd name="connsiteX20" fmla="*/ 1203711 w 4072294"/>
              <a:gd name="connsiteY20" fmla="*/ 147243 h 5223690"/>
              <a:gd name="connsiteX21" fmla="*/ 1741456 w 4072294"/>
              <a:gd name="connsiteY21" fmla="*/ 96 h 522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072294" h="5223690">
                <a:moveTo>
                  <a:pt x="1741456" y="96"/>
                </a:moveTo>
                <a:cubicBezTo>
                  <a:pt x="1800482" y="953"/>
                  <a:pt x="1858612" y="7545"/>
                  <a:pt x="1915192" y="19871"/>
                </a:cubicBezTo>
                <a:cubicBezTo>
                  <a:pt x="2154084" y="71327"/>
                  <a:pt x="2314031" y="297714"/>
                  <a:pt x="2557013" y="321423"/>
                </a:cubicBezTo>
                <a:cubicBezTo>
                  <a:pt x="2716159" y="323714"/>
                  <a:pt x="2883484" y="270517"/>
                  <a:pt x="3042440" y="219450"/>
                </a:cubicBezTo>
                <a:cubicBezTo>
                  <a:pt x="3176293" y="174760"/>
                  <a:pt x="3310181" y="140741"/>
                  <a:pt x="3439983" y="134463"/>
                </a:cubicBezTo>
                <a:cubicBezTo>
                  <a:pt x="3716398" y="138996"/>
                  <a:pt x="3955863" y="350522"/>
                  <a:pt x="4040763" y="670743"/>
                </a:cubicBezTo>
                <a:cubicBezTo>
                  <a:pt x="4101288" y="907706"/>
                  <a:pt x="4072443" y="1185399"/>
                  <a:pt x="3973411" y="1433611"/>
                </a:cubicBezTo>
                <a:cubicBezTo>
                  <a:pt x="3940400" y="1516350"/>
                  <a:pt x="3899591" y="1595810"/>
                  <a:pt x="3851695" y="1669398"/>
                </a:cubicBezTo>
                <a:cubicBezTo>
                  <a:pt x="3743405" y="1835767"/>
                  <a:pt x="3614023" y="1959431"/>
                  <a:pt x="3501570" y="2132197"/>
                </a:cubicBezTo>
                <a:cubicBezTo>
                  <a:pt x="3397484" y="2302838"/>
                  <a:pt x="3306044" y="2496967"/>
                  <a:pt x="3222975" y="2688973"/>
                </a:cubicBezTo>
                <a:cubicBezTo>
                  <a:pt x="3069330" y="3053783"/>
                  <a:pt x="2932498" y="3435685"/>
                  <a:pt x="2736896" y="3779116"/>
                </a:cubicBezTo>
                <a:cubicBezTo>
                  <a:pt x="2545459" y="4116142"/>
                  <a:pt x="2270152" y="4421078"/>
                  <a:pt x="1968900" y="4497619"/>
                </a:cubicBezTo>
                <a:cubicBezTo>
                  <a:pt x="1864317" y="4529535"/>
                  <a:pt x="1759619" y="4529434"/>
                  <a:pt x="1655041" y="4561347"/>
                </a:cubicBezTo>
                <a:cubicBezTo>
                  <a:pt x="1475219" y="4633737"/>
                  <a:pt x="1392073" y="4804396"/>
                  <a:pt x="1250197" y="4947259"/>
                </a:cubicBezTo>
                <a:cubicBezTo>
                  <a:pt x="1116689" y="5087990"/>
                  <a:pt x="953760" y="5198815"/>
                  <a:pt x="794689" y="5217870"/>
                </a:cubicBezTo>
                <a:cubicBezTo>
                  <a:pt x="451481" y="5273031"/>
                  <a:pt x="173845" y="4927009"/>
                  <a:pt x="59481" y="4566207"/>
                </a:cubicBezTo>
                <a:cubicBezTo>
                  <a:pt x="-63326" y="4186191"/>
                  <a:pt x="18676" y="3695388"/>
                  <a:pt x="172131" y="3277220"/>
                </a:cubicBezTo>
                <a:cubicBezTo>
                  <a:pt x="255125" y="3063870"/>
                  <a:pt x="350729" y="2863343"/>
                  <a:pt x="416949" y="2643578"/>
                </a:cubicBezTo>
                <a:cubicBezTo>
                  <a:pt x="483245" y="2445155"/>
                  <a:pt x="515954" y="2223223"/>
                  <a:pt x="490123" y="2026844"/>
                </a:cubicBezTo>
                <a:cubicBezTo>
                  <a:pt x="460015" y="1804853"/>
                  <a:pt x="396547" y="1623380"/>
                  <a:pt x="420813" y="1382229"/>
                </a:cubicBezTo>
                <a:cubicBezTo>
                  <a:pt x="465024" y="863644"/>
                  <a:pt x="814998" y="358161"/>
                  <a:pt x="1203711" y="147243"/>
                </a:cubicBezTo>
                <a:cubicBezTo>
                  <a:pt x="1379241" y="46569"/>
                  <a:pt x="1564380" y="-2475"/>
                  <a:pt x="1741456" y="96"/>
                </a:cubicBezTo>
                <a:close/>
              </a:path>
            </a:pathLst>
          </a:custGeom>
        </p:spPr>
      </p:sp>
    </p:spTree>
    <p:extLst>
      <p:ext uri="{BB962C8B-B14F-4D97-AF65-F5344CB8AC3E}">
        <p14:creationId xmlns:p14="http://schemas.microsoft.com/office/powerpoint/2010/main" val="38064031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Rounded Rectangle 8">
            <a:extLst>
              <a:ext uri="{FF2B5EF4-FFF2-40B4-BE49-F238E27FC236}">
                <a16:creationId xmlns:a16="http://schemas.microsoft.com/office/drawing/2014/main" id="{8B55F15E-F392-70FD-86F7-F47DE0782850}"/>
              </a:ext>
            </a:extLst>
          </p:cNvPr>
          <p:cNvSpPr/>
          <p:nvPr userDrawn="1"/>
        </p:nvSpPr>
        <p:spPr>
          <a:xfrm>
            <a:off x="5804807" y="408751"/>
            <a:ext cx="6115050" cy="65694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B6CFAA1B-6521-6036-C5EB-DB560760A35E}"/>
              </a:ext>
            </a:extLst>
          </p:cNvPr>
          <p:cNvPicPr>
            <a:picLocks noChangeAspect="1"/>
          </p:cNvPicPr>
          <p:nvPr userDrawn="1"/>
        </p:nvPicPr>
        <p:blipFill rotWithShape="1">
          <a:blip r:embed="rId2">
            <a:clrChange>
              <a:clrFrom>
                <a:srgbClr val="FFFFFF"/>
              </a:clrFrom>
              <a:clrTo>
                <a:srgbClr val="FFFFFF">
                  <a:alpha val="0"/>
                </a:srgbClr>
              </a:clrTo>
            </a:clrChange>
          </a:blip>
          <a:srcRect l="11420" t="13828" r="4668"/>
          <a:stretch/>
        </p:blipFill>
        <p:spPr>
          <a:xfrm>
            <a:off x="10344232" y="66242"/>
            <a:ext cx="1757779" cy="1015392"/>
          </a:xfrm>
          <a:prstGeom prst="rect">
            <a:avLst/>
          </a:prstGeom>
        </p:spPr>
      </p:pic>
      <p:sp>
        <p:nvSpPr>
          <p:cNvPr id="2" name="Picture Placeholder 13">
            <a:extLst>
              <a:ext uri="{FF2B5EF4-FFF2-40B4-BE49-F238E27FC236}">
                <a16:creationId xmlns:a16="http://schemas.microsoft.com/office/drawing/2014/main" id="{EE3823C6-1440-5F55-CEE2-A03A49394B4D}"/>
              </a:ext>
            </a:extLst>
          </p:cNvPr>
          <p:cNvSpPr>
            <a:spLocks noGrp="1"/>
          </p:cNvSpPr>
          <p:nvPr>
            <p:ph type="pic" sz="quarter" idx="10"/>
          </p:nvPr>
        </p:nvSpPr>
        <p:spPr>
          <a:xfrm>
            <a:off x="0" y="2442716"/>
            <a:ext cx="8256232" cy="4415284"/>
          </a:xfrm>
          <a:custGeom>
            <a:avLst/>
            <a:gdLst>
              <a:gd name="connsiteX0" fmla="*/ 4529930 w 8193059"/>
              <a:gd name="connsiteY0" fmla="*/ 1194 h 4381500"/>
              <a:gd name="connsiteX1" fmla="*/ 6272212 w 8193059"/>
              <a:gd name="connsiteY1" fmla="*/ 2891490 h 4381500"/>
              <a:gd name="connsiteX2" fmla="*/ 8133444 w 8193059"/>
              <a:gd name="connsiteY2" fmla="*/ 4300814 h 4381500"/>
              <a:gd name="connsiteX3" fmla="*/ 8193059 w 8193059"/>
              <a:gd name="connsiteY3" fmla="*/ 4381500 h 4381500"/>
              <a:gd name="connsiteX4" fmla="*/ 0 w 8193059"/>
              <a:gd name="connsiteY4" fmla="*/ 4381500 h 4381500"/>
              <a:gd name="connsiteX5" fmla="*/ 0 w 8193059"/>
              <a:gd name="connsiteY5" fmla="*/ 3453493 h 4381500"/>
              <a:gd name="connsiteX6" fmla="*/ 753536 w 8193059"/>
              <a:gd name="connsiteY6" fmla="*/ 2468932 h 4381500"/>
              <a:gd name="connsiteX7" fmla="*/ 4529930 w 8193059"/>
              <a:gd name="connsiteY7" fmla="*/ 1194 h 438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93059" h="4381500">
                <a:moveTo>
                  <a:pt x="4529930" y="1194"/>
                </a:moveTo>
                <a:cubicBezTo>
                  <a:pt x="6272212" y="56125"/>
                  <a:pt x="6254789" y="2139338"/>
                  <a:pt x="6272212" y="2891490"/>
                </a:cubicBezTo>
                <a:cubicBezTo>
                  <a:pt x="6301613" y="4182141"/>
                  <a:pt x="7568267" y="3619710"/>
                  <a:pt x="8133444" y="4300814"/>
                </a:cubicBezTo>
                <a:lnTo>
                  <a:pt x="8193059" y="4381500"/>
                </a:lnTo>
                <a:lnTo>
                  <a:pt x="0" y="4381500"/>
                </a:lnTo>
                <a:lnTo>
                  <a:pt x="0" y="3453493"/>
                </a:lnTo>
                <a:cubicBezTo>
                  <a:pt x="165516" y="3073191"/>
                  <a:pt x="339745" y="2608376"/>
                  <a:pt x="753536" y="2468932"/>
                </a:cubicBezTo>
                <a:cubicBezTo>
                  <a:pt x="2765871" y="1801290"/>
                  <a:pt x="2700536" y="-53739"/>
                  <a:pt x="4529930" y="1194"/>
                </a:cubicBezTo>
                <a:close/>
              </a:path>
            </a:pathLst>
          </a:custGeom>
        </p:spPr>
      </p:sp>
    </p:spTree>
    <p:extLst>
      <p:ext uri="{BB962C8B-B14F-4D97-AF65-F5344CB8AC3E}">
        <p14:creationId xmlns:p14="http://schemas.microsoft.com/office/powerpoint/2010/main" val="21021578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Rounded Rectangle 8">
            <a:extLst>
              <a:ext uri="{FF2B5EF4-FFF2-40B4-BE49-F238E27FC236}">
                <a16:creationId xmlns:a16="http://schemas.microsoft.com/office/drawing/2014/main" id="{8B55F15E-F392-70FD-86F7-F47DE0782850}"/>
              </a:ext>
            </a:extLst>
          </p:cNvPr>
          <p:cNvSpPr/>
          <p:nvPr userDrawn="1"/>
        </p:nvSpPr>
        <p:spPr>
          <a:xfrm>
            <a:off x="5804807" y="408751"/>
            <a:ext cx="6115050" cy="65694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B6CFAA1B-6521-6036-C5EB-DB560760A35E}"/>
              </a:ext>
            </a:extLst>
          </p:cNvPr>
          <p:cNvPicPr>
            <a:picLocks noChangeAspect="1"/>
          </p:cNvPicPr>
          <p:nvPr userDrawn="1"/>
        </p:nvPicPr>
        <p:blipFill rotWithShape="1">
          <a:blip r:embed="rId2">
            <a:clrChange>
              <a:clrFrom>
                <a:srgbClr val="FFFFFF"/>
              </a:clrFrom>
              <a:clrTo>
                <a:srgbClr val="FFFFFF">
                  <a:alpha val="0"/>
                </a:srgbClr>
              </a:clrTo>
            </a:clrChange>
          </a:blip>
          <a:srcRect l="11420" t="13828" r="4668"/>
          <a:stretch/>
        </p:blipFill>
        <p:spPr>
          <a:xfrm>
            <a:off x="10344232" y="66242"/>
            <a:ext cx="1757779" cy="1015392"/>
          </a:xfrm>
          <a:prstGeom prst="rect">
            <a:avLst/>
          </a:prstGeom>
        </p:spPr>
      </p:pic>
      <p:sp>
        <p:nvSpPr>
          <p:cNvPr id="2" name="Picture Placeholder 3">
            <a:extLst>
              <a:ext uri="{FF2B5EF4-FFF2-40B4-BE49-F238E27FC236}">
                <a16:creationId xmlns:a16="http://schemas.microsoft.com/office/drawing/2014/main" id="{F1AD08AE-F68F-1A16-9BAB-39007EA0C16E}"/>
              </a:ext>
            </a:extLst>
          </p:cNvPr>
          <p:cNvSpPr>
            <a:spLocks noGrp="1"/>
          </p:cNvSpPr>
          <p:nvPr>
            <p:ph type="pic" sz="quarter" idx="12"/>
          </p:nvPr>
        </p:nvSpPr>
        <p:spPr>
          <a:xfrm>
            <a:off x="534184" y="320451"/>
            <a:ext cx="3727097" cy="2905578"/>
          </a:xfrm>
          <a:custGeom>
            <a:avLst/>
            <a:gdLst>
              <a:gd name="connsiteX0" fmla="*/ 690304 w 3213657"/>
              <a:gd name="connsiteY0" fmla="*/ 427 h 2505309"/>
              <a:gd name="connsiteX1" fmla="*/ 1197485 w 3213657"/>
              <a:gd name="connsiteY1" fmla="*/ 105896 h 2505309"/>
              <a:gd name="connsiteX2" fmla="*/ 1587306 w 3213657"/>
              <a:gd name="connsiteY2" fmla="*/ 256510 h 2505309"/>
              <a:gd name="connsiteX3" fmla="*/ 1966726 w 3213657"/>
              <a:gd name="connsiteY3" fmla="*/ 301528 h 2505309"/>
              <a:gd name="connsiteX4" fmla="*/ 2363299 w 3213657"/>
              <a:gd name="connsiteY4" fmla="*/ 258888 h 2505309"/>
              <a:gd name="connsiteX5" fmla="*/ 3123072 w 3213657"/>
              <a:gd name="connsiteY5" fmla="*/ 740533 h 2505309"/>
              <a:gd name="connsiteX6" fmla="*/ 3213598 w 3213657"/>
              <a:gd name="connsiteY6" fmla="*/ 1071358 h 2505309"/>
              <a:gd name="connsiteX7" fmla="*/ 3201432 w 3213657"/>
              <a:gd name="connsiteY7" fmla="*/ 1178242 h 2505309"/>
              <a:gd name="connsiteX8" fmla="*/ 3015915 w 3213657"/>
              <a:gd name="connsiteY8" fmla="*/ 1573096 h 2505309"/>
              <a:gd name="connsiteX9" fmla="*/ 3078650 w 3213657"/>
              <a:gd name="connsiteY9" fmla="*/ 1871734 h 2505309"/>
              <a:gd name="connsiteX10" fmla="*/ 3130935 w 3213657"/>
              <a:gd name="connsiteY10" fmla="*/ 2116306 h 2505309"/>
              <a:gd name="connsiteX11" fmla="*/ 2801011 w 3213657"/>
              <a:gd name="connsiteY11" fmla="*/ 2485911 h 2505309"/>
              <a:gd name="connsiteX12" fmla="*/ 2331688 w 3213657"/>
              <a:gd name="connsiteY12" fmla="*/ 2444475 h 2505309"/>
              <a:gd name="connsiteX13" fmla="*/ 2186630 w 3213657"/>
              <a:gd name="connsiteY13" fmla="*/ 2369595 h 2505309"/>
              <a:gd name="connsiteX14" fmla="*/ 1901912 w 3213657"/>
              <a:gd name="connsiteY14" fmla="*/ 2154195 h 2505309"/>
              <a:gd name="connsiteX15" fmla="*/ 1559379 w 3213657"/>
              <a:gd name="connsiteY15" fmla="*/ 1982801 h 2505309"/>
              <a:gd name="connsiteX16" fmla="*/ 888714 w 3213657"/>
              <a:gd name="connsiteY16" fmla="*/ 1683761 h 2505309"/>
              <a:gd name="connsiteX17" fmla="*/ 446685 w 3213657"/>
              <a:gd name="connsiteY17" fmla="*/ 1211284 h 2505309"/>
              <a:gd name="connsiteX18" fmla="*/ 407479 w 3213657"/>
              <a:gd name="connsiteY18" fmla="*/ 1018195 h 2505309"/>
              <a:gd name="connsiteX19" fmla="*/ 170062 w 3213657"/>
              <a:gd name="connsiteY19" fmla="*/ 769132 h 2505309"/>
              <a:gd name="connsiteX20" fmla="*/ 3580 w 3213657"/>
              <a:gd name="connsiteY20" fmla="*/ 488899 h 2505309"/>
              <a:gd name="connsiteX21" fmla="*/ 404489 w 3213657"/>
              <a:gd name="connsiteY21" fmla="*/ 36593 h 2505309"/>
              <a:gd name="connsiteX22" fmla="*/ 690304 w 3213657"/>
              <a:gd name="connsiteY22" fmla="*/ 427 h 2505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3657" h="2505309">
                <a:moveTo>
                  <a:pt x="690304" y="427"/>
                </a:moveTo>
                <a:cubicBezTo>
                  <a:pt x="858453" y="5059"/>
                  <a:pt x="1036697" y="46892"/>
                  <a:pt x="1197485" y="105896"/>
                </a:cubicBezTo>
                <a:cubicBezTo>
                  <a:pt x="1328739" y="156955"/>
                  <a:pt x="1452105" y="215771"/>
                  <a:pt x="1587306" y="256510"/>
                </a:cubicBezTo>
                <a:cubicBezTo>
                  <a:pt x="1709378" y="297296"/>
                  <a:pt x="1845912" y="317419"/>
                  <a:pt x="1966726" y="301528"/>
                </a:cubicBezTo>
                <a:cubicBezTo>
                  <a:pt x="2103297" y="283005"/>
                  <a:pt x="2214941" y="243959"/>
                  <a:pt x="2363299" y="258888"/>
                </a:cubicBezTo>
                <a:cubicBezTo>
                  <a:pt x="2682336" y="286087"/>
                  <a:pt x="2993314" y="501393"/>
                  <a:pt x="3123072" y="740533"/>
                </a:cubicBezTo>
                <a:cubicBezTo>
                  <a:pt x="3185008" y="848521"/>
                  <a:pt x="3215180" y="962420"/>
                  <a:pt x="3213598" y="1071358"/>
                </a:cubicBezTo>
                <a:cubicBezTo>
                  <a:pt x="3213071" y="1107672"/>
                  <a:pt x="3209015" y="1143434"/>
                  <a:pt x="3201432" y="1178242"/>
                </a:cubicBezTo>
                <a:cubicBezTo>
                  <a:pt x="3169776" y="1325211"/>
                  <a:pt x="3030501" y="1423611"/>
                  <a:pt x="3015915" y="1573096"/>
                </a:cubicBezTo>
                <a:cubicBezTo>
                  <a:pt x="3014506" y="1671004"/>
                  <a:pt x="3047233" y="1773943"/>
                  <a:pt x="3078650" y="1871734"/>
                </a:cubicBezTo>
                <a:cubicBezTo>
                  <a:pt x="3106143" y="1954082"/>
                  <a:pt x="3127072" y="2036451"/>
                  <a:pt x="3130935" y="2116306"/>
                </a:cubicBezTo>
                <a:cubicBezTo>
                  <a:pt x="3128146" y="2286359"/>
                  <a:pt x="2998013" y="2433680"/>
                  <a:pt x="2801011" y="2485911"/>
                </a:cubicBezTo>
                <a:cubicBezTo>
                  <a:pt x="2655229" y="2523146"/>
                  <a:pt x="2484390" y="2505401"/>
                  <a:pt x="2331688" y="2444475"/>
                </a:cubicBezTo>
                <a:cubicBezTo>
                  <a:pt x="2280786" y="2424167"/>
                  <a:pt x="2231902" y="2399061"/>
                  <a:pt x="2186630" y="2369595"/>
                </a:cubicBezTo>
                <a:cubicBezTo>
                  <a:pt x="2084278" y="2302974"/>
                  <a:pt x="2008199" y="2223377"/>
                  <a:pt x="1901912" y="2154195"/>
                </a:cubicBezTo>
                <a:cubicBezTo>
                  <a:pt x="1796932" y="2090160"/>
                  <a:pt x="1677503" y="2033906"/>
                  <a:pt x="1559379" y="1982801"/>
                </a:cubicBezTo>
                <a:cubicBezTo>
                  <a:pt x="1334945" y="1888277"/>
                  <a:pt x="1099995" y="1804097"/>
                  <a:pt x="888714" y="1683761"/>
                </a:cubicBezTo>
                <a:cubicBezTo>
                  <a:pt x="681373" y="1565988"/>
                  <a:pt x="493773" y="1396617"/>
                  <a:pt x="446685" y="1211284"/>
                </a:cubicBezTo>
                <a:cubicBezTo>
                  <a:pt x="427050" y="1146943"/>
                  <a:pt x="427112" y="1082532"/>
                  <a:pt x="407479" y="1018195"/>
                </a:cubicBezTo>
                <a:cubicBezTo>
                  <a:pt x="362944" y="907567"/>
                  <a:pt x="257953" y="856415"/>
                  <a:pt x="170062" y="769132"/>
                </a:cubicBezTo>
                <a:cubicBezTo>
                  <a:pt x="83484" y="686996"/>
                  <a:pt x="15303" y="586761"/>
                  <a:pt x="3580" y="488899"/>
                </a:cubicBezTo>
                <a:cubicBezTo>
                  <a:pt x="-30355" y="277755"/>
                  <a:pt x="182520" y="106951"/>
                  <a:pt x="404489" y="36593"/>
                </a:cubicBezTo>
                <a:cubicBezTo>
                  <a:pt x="492160" y="8261"/>
                  <a:pt x="589415" y="-2352"/>
                  <a:pt x="690304" y="427"/>
                </a:cubicBezTo>
                <a:close/>
              </a:path>
            </a:pathLst>
          </a:custGeom>
        </p:spPr>
      </p:sp>
      <p:sp>
        <p:nvSpPr>
          <p:cNvPr id="5" name="Picture Placeholder 14">
            <a:extLst>
              <a:ext uri="{FF2B5EF4-FFF2-40B4-BE49-F238E27FC236}">
                <a16:creationId xmlns:a16="http://schemas.microsoft.com/office/drawing/2014/main" id="{C1CBEE03-2BBB-F949-B565-3A09BF79B604}"/>
              </a:ext>
            </a:extLst>
          </p:cNvPr>
          <p:cNvSpPr>
            <a:spLocks noGrp="1"/>
          </p:cNvSpPr>
          <p:nvPr>
            <p:ph type="pic" sz="quarter" idx="13"/>
          </p:nvPr>
        </p:nvSpPr>
        <p:spPr>
          <a:xfrm>
            <a:off x="8053570" y="3645795"/>
            <a:ext cx="3727097" cy="2905578"/>
          </a:xfrm>
          <a:custGeom>
            <a:avLst/>
            <a:gdLst>
              <a:gd name="connsiteX0" fmla="*/ 690304 w 3213657"/>
              <a:gd name="connsiteY0" fmla="*/ 427 h 2505309"/>
              <a:gd name="connsiteX1" fmla="*/ 1197485 w 3213657"/>
              <a:gd name="connsiteY1" fmla="*/ 105896 h 2505309"/>
              <a:gd name="connsiteX2" fmla="*/ 1587306 w 3213657"/>
              <a:gd name="connsiteY2" fmla="*/ 256510 h 2505309"/>
              <a:gd name="connsiteX3" fmla="*/ 1966726 w 3213657"/>
              <a:gd name="connsiteY3" fmla="*/ 301528 h 2505309"/>
              <a:gd name="connsiteX4" fmla="*/ 2363299 w 3213657"/>
              <a:gd name="connsiteY4" fmla="*/ 258888 h 2505309"/>
              <a:gd name="connsiteX5" fmla="*/ 3123072 w 3213657"/>
              <a:gd name="connsiteY5" fmla="*/ 740533 h 2505309"/>
              <a:gd name="connsiteX6" fmla="*/ 3213598 w 3213657"/>
              <a:gd name="connsiteY6" fmla="*/ 1071358 h 2505309"/>
              <a:gd name="connsiteX7" fmla="*/ 3201432 w 3213657"/>
              <a:gd name="connsiteY7" fmla="*/ 1178242 h 2505309"/>
              <a:gd name="connsiteX8" fmla="*/ 3015915 w 3213657"/>
              <a:gd name="connsiteY8" fmla="*/ 1573096 h 2505309"/>
              <a:gd name="connsiteX9" fmla="*/ 3078650 w 3213657"/>
              <a:gd name="connsiteY9" fmla="*/ 1871734 h 2505309"/>
              <a:gd name="connsiteX10" fmla="*/ 3130935 w 3213657"/>
              <a:gd name="connsiteY10" fmla="*/ 2116306 h 2505309"/>
              <a:gd name="connsiteX11" fmla="*/ 2801011 w 3213657"/>
              <a:gd name="connsiteY11" fmla="*/ 2485911 h 2505309"/>
              <a:gd name="connsiteX12" fmla="*/ 2331688 w 3213657"/>
              <a:gd name="connsiteY12" fmla="*/ 2444475 h 2505309"/>
              <a:gd name="connsiteX13" fmla="*/ 2186630 w 3213657"/>
              <a:gd name="connsiteY13" fmla="*/ 2369595 h 2505309"/>
              <a:gd name="connsiteX14" fmla="*/ 1901912 w 3213657"/>
              <a:gd name="connsiteY14" fmla="*/ 2154195 h 2505309"/>
              <a:gd name="connsiteX15" fmla="*/ 1559379 w 3213657"/>
              <a:gd name="connsiteY15" fmla="*/ 1982801 h 2505309"/>
              <a:gd name="connsiteX16" fmla="*/ 888714 w 3213657"/>
              <a:gd name="connsiteY16" fmla="*/ 1683761 h 2505309"/>
              <a:gd name="connsiteX17" fmla="*/ 446685 w 3213657"/>
              <a:gd name="connsiteY17" fmla="*/ 1211284 h 2505309"/>
              <a:gd name="connsiteX18" fmla="*/ 407479 w 3213657"/>
              <a:gd name="connsiteY18" fmla="*/ 1018195 h 2505309"/>
              <a:gd name="connsiteX19" fmla="*/ 170062 w 3213657"/>
              <a:gd name="connsiteY19" fmla="*/ 769132 h 2505309"/>
              <a:gd name="connsiteX20" fmla="*/ 3580 w 3213657"/>
              <a:gd name="connsiteY20" fmla="*/ 488899 h 2505309"/>
              <a:gd name="connsiteX21" fmla="*/ 404489 w 3213657"/>
              <a:gd name="connsiteY21" fmla="*/ 36593 h 2505309"/>
              <a:gd name="connsiteX22" fmla="*/ 690304 w 3213657"/>
              <a:gd name="connsiteY22" fmla="*/ 427 h 2505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3657" h="2505309">
                <a:moveTo>
                  <a:pt x="690304" y="427"/>
                </a:moveTo>
                <a:cubicBezTo>
                  <a:pt x="858453" y="5059"/>
                  <a:pt x="1036697" y="46892"/>
                  <a:pt x="1197485" y="105896"/>
                </a:cubicBezTo>
                <a:cubicBezTo>
                  <a:pt x="1328739" y="156955"/>
                  <a:pt x="1452105" y="215771"/>
                  <a:pt x="1587306" y="256510"/>
                </a:cubicBezTo>
                <a:cubicBezTo>
                  <a:pt x="1709378" y="297296"/>
                  <a:pt x="1845912" y="317419"/>
                  <a:pt x="1966726" y="301528"/>
                </a:cubicBezTo>
                <a:cubicBezTo>
                  <a:pt x="2103297" y="283005"/>
                  <a:pt x="2214941" y="243959"/>
                  <a:pt x="2363299" y="258888"/>
                </a:cubicBezTo>
                <a:cubicBezTo>
                  <a:pt x="2682336" y="286087"/>
                  <a:pt x="2993314" y="501393"/>
                  <a:pt x="3123072" y="740533"/>
                </a:cubicBezTo>
                <a:cubicBezTo>
                  <a:pt x="3185008" y="848521"/>
                  <a:pt x="3215180" y="962420"/>
                  <a:pt x="3213598" y="1071358"/>
                </a:cubicBezTo>
                <a:cubicBezTo>
                  <a:pt x="3213071" y="1107672"/>
                  <a:pt x="3209015" y="1143434"/>
                  <a:pt x="3201432" y="1178242"/>
                </a:cubicBezTo>
                <a:cubicBezTo>
                  <a:pt x="3169776" y="1325211"/>
                  <a:pt x="3030501" y="1423611"/>
                  <a:pt x="3015915" y="1573096"/>
                </a:cubicBezTo>
                <a:cubicBezTo>
                  <a:pt x="3014506" y="1671004"/>
                  <a:pt x="3047233" y="1773943"/>
                  <a:pt x="3078650" y="1871734"/>
                </a:cubicBezTo>
                <a:cubicBezTo>
                  <a:pt x="3106143" y="1954082"/>
                  <a:pt x="3127072" y="2036451"/>
                  <a:pt x="3130935" y="2116306"/>
                </a:cubicBezTo>
                <a:cubicBezTo>
                  <a:pt x="3128146" y="2286359"/>
                  <a:pt x="2998013" y="2433680"/>
                  <a:pt x="2801011" y="2485911"/>
                </a:cubicBezTo>
                <a:cubicBezTo>
                  <a:pt x="2655229" y="2523146"/>
                  <a:pt x="2484390" y="2505401"/>
                  <a:pt x="2331688" y="2444475"/>
                </a:cubicBezTo>
                <a:cubicBezTo>
                  <a:pt x="2280786" y="2424167"/>
                  <a:pt x="2231902" y="2399061"/>
                  <a:pt x="2186630" y="2369595"/>
                </a:cubicBezTo>
                <a:cubicBezTo>
                  <a:pt x="2084278" y="2302974"/>
                  <a:pt x="2008199" y="2223377"/>
                  <a:pt x="1901912" y="2154195"/>
                </a:cubicBezTo>
                <a:cubicBezTo>
                  <a:pt x="1796932" y="2090160"/>
                  <a:pt x="1677503" y="2033906"/>
                  <a:pt x="1559379" y="1982801"/>
                </a:cubicBezTo>
                <a:cubicBezTo>
                  <a:pt x="1334945" y="1888277"/>
                  <a:pt x="1099995" y="1804097"/>
                  <a:pt x="888714" y="1683761"/>
                </a:cubicBezTo>
                <a:cubicBezTo>
                  <a:pt x="681373" y="1565988"/>
                  <a:pt x="493773" y="1396617"/>
                  <a:pt x="446685" y="1211284"/>
                </a:cubicBezTo>
                <a:cubicBezTo>
                  <a:pt x="427050" y="1146943"/>
                  <a:pt x="427112" y="1082532"/>
                  <a:pt x="407479" y="1018195"/>
                </a:cubicBezTo>
                <a:cubicBezTo>
                  <a:pt x="362944" y="907567"/>
                  <a:pt x="257953" y="856415"/>
                  <a:pt x="170062" y="769132"/>
                </a:cubicBezTo>
                <a:cubicBezTo>
                  <a:pt x="83484" y="686996"/>
                  <a:pt x="15303" y="586761"/>
                  <a:pt x="3580" y="488899"/>
                </a:cubicBezTo>
                <a:cubicBezTo>
                  <a:pt x="-30355" y="277755"/>
                  <a:pt x="182520" y="106951"/>
                  <a:pt x="404489" y="36593"/>
                </a:cubicBezTo>
                <a:cubicBezTo>
                  <a:pt x="492160" y="8261"/>
                  <a:pt x="589415" y="-2352"/>
                  <a:pt x="690304" y="427"/>
                </a:cubicBezTo>
                <a:close/>
              </a:path>
            </a:pathLst>
          </a:custGeom>
        </p:spPr>
      </p:sp>
    </p:spTree>
    <p:extLst>
      <p:ext uri="{BB962C8B-B14F-4D97-AF65-F5344CB8AC3E}">
        <p14:creationId xmlns:p14="http://schemas.microsoft.com/office/powerpoint/2010/main" val="31400714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 name="Rounded Rectangle 8">
            <a:extLst>
              <a:ext uri="{FF2B5EF4-FFF2-40B4-BE49-F238E27FC236}">
                <a16:creationId xmlns:a16="http://schemas.microsoft.com/office/drawing/2014/main" id="{8B55F15E-F392-70FD-86F7-F47DE0782850}"/>
              </a:ext>
            </a:extLst>
          </p:cNvPr>
          <p:cNvSpPr/>
          <p:nvPr userDrawn="1"/>
        </p:nvSpPr>
        <p:spPr>
          <a:xfrm>
            <a:off x="5804807" y="408751"/>
            <a:ext cx="6115050" cy="65694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B6CFAA1B-6521-6036-C5EB-DB560760A35E}"/>
              </a:ext>
            </a:extLst>
          </p:cNvPr>
          <p:cNvPicPr>
            <a:picLocks noChangeAspect="1"/>
          </p:cNvPicPr>
          <p:nvPr userDrawn="1"/>
        </p:nvPicPr>
        <p:blipFill rotWithShape="1">
          <a:blip r:embed="rId2">
            <a:clrChange>
              <a:clrFrom>
                <a:srgbClr val="FFFFFF"/>
              </a:clrFrom>
              <a:clrTo>
                <a:srgbClr val="FFFFFF">
                  <a:alpha val="0"/>
                </a:srgbClr>
              </a:clrTo>
            </a:clrChange>
          </a:blip>
          <a:srcRect l="11420" t="13828" r="4668"/>
          <a:stretch/>
        </p:blipFill>
        <p:spPr>
          <a:xfrm>
            <a:off x="10344232" y="66242"/>
            <a:ext cx="1757779" cy="1015392"/>
          </a:xfrm>
          <a:prstGeom prst="rect">
            <a:avLst/>
          </a:prstGeom>
        </p:spPr>
      </p:pic>
      <p:sp>
        <p:nvSpPr>
          <p:cNvPr id="2" name="Picture Placeholder 3">
            <a:extLst>
              <a:ext uri="{FF2B5EF4-FFF2-40B4-BE49-F238E27FC236}">
                <a16:creationId xmlns:a16="http://schemas.microsoft.com/office/drawing/2014/main" id="{58E90AB9-F414-DC6F-6365-77A8E4AE9AD8}"/>
              </a:ext>
            </a:extLst>
          </p:cNvPr>
          <p:cNvSpPr>
            <a:spLocks noGrp="1"/>
          </p:cNvSpPr>
          <p:nvPr>
            <p:ph type="pic" sz="quarter" idx="10"/>
          </p:nvPr>
        </p:nvSpPr>
        <p:spPr>
          <a:xfrm>
            <a:off x="1229099" y="1408207"/>
            <a:ext cx="2633224" cy="2361355"/>
          </a:xfrm>
          <a:custGeom>
            <a:avLst/>
            <a:gdLst>
              <a:gd name="connsiteX0" fmla="*/ 1824581 w 2471088"/>
              <a:gd name="connsiteY0" fmla="*/ 1567 h 2215959"/>
              <a:gd name="connsiteX1" fmla="*/ 2375675 w 2471088"/>
              <a:gd name="connsiteY1" fmla="*/ 440750 h 2215959"/>
              <a:gd name="connsiteX2" fmla="*/ 1861965 w 2471088"/>
              <a:gd name="connsiteY2" fmla="*/ 1911662 h 2215959"/>
              <a:gd name="connsiteX3" fmla="*/ 294735 w 2471088"/>
              <a:gd name="connsiteY3" fmla="*/ 1995603 h 2215959"/>
              <a:gd name="connsiteX4" fmla="*/ 679485 w 2471088"/>
              <a:gd name="connsiteY4" fmla="*/ 729048 h 2215959"/>
              <a:gd name="connsiteX5" fmla="*/ 762345 w 2471088"/>
              <a:gd name="connsiteY5" fmla="*/ 708153 h 2215959"/>
              <a:gd name="connsiteX6" fmla="*/ 1005360 w 2471088"/>
              <a:gd name="connsiteY6" fmla="*/ 586577 h 2215959"/>
              <a:gd name="connsiteX7" fmla="*/ 1480659 w 2471088"/>
              <a:gd name="connsiteY7" fmla="*/ 51890 h 2215959"/>
              <a:gd name="connsiteX8" fmla="*/ 1824581 w 2471088"/>
              <a:gd name="connsiteY8" fmla="*/ 1567 h 2215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1088" h="2215959">
                <a:moveTo>
                  <a:pt x="1824581" y="1567"/>
                </a:moveTo>
                <a:cubicBezTo>
                  <a:pt x="2024156" y="15293"/>
                  <a:pt x="2226637" y="122190"/>
                  <a:pt x="2375675" y="440750"/>
                </a:cubicBezTo>
                <a:cubicBezTo>
                  <a:pt x="2617852" y="949330"/>
                  <a:pt x="2381834" y="1484699"/>
                  <a:pt x="1861965" y="1911662"/>
                </a:cubicBezTo>
                <a:cubicBezTo>
                  <a:pt x="1342095" y="2338624"/>
                  <a:pt x="583392" y="2268115"/>
                  <a:pt x="294735" y="1995603"/>
                </a:cubicBezTo>
                <a:cubicBezTo>
                  <a:pt x="8306" y="1730497"/>
                  <a:pt x="-332677" y="1041680"/>
                  <a:pt x="679485" y="729048"/>
                </a:cubicBezTo>
                <a:cubicBezTo>
                  <a:pt x="705495" y="721221"/>
                  <a:pt x="736335" y="715980"/>
                  <a:pt x="762345" y="708153"/>
                </a:cubicBezTo>
                <a:cubicBezTo>
                  <a:pt x="810649" y="693619"/>
                  <a:pt x="929552" y="657841"/>
                  <a:pt x="1005360" y="586577"/>
                </a:cubicBezTo>
                <a:cubicBezTo>
                  <a:pt x="1106437" y="491557"/>
                  <a:pt x="1195663" y="141682"/>
                  <a:pt x="1480659" y="51890"/>
                </a:cubicBezTo>
                <a:cubicBezTo>
                  <a:pt x="1586139" y="18637"/>
                  <a:pt x="1704837" y="-6669"/>
                  <a:pt x="1824581" y="1567"/>
                </a:cubicBezTo>
                <a:close/>
              </a:path>
            </a:pathLst>
          </a:custGeom>
        </p:spPr>
      </p:sp>
      <p:sp>
        <p:nvSpPr>
          <p:cNvPr id="5" name="Picture Placeholder 14">
            <a:extLst>
              <a:ext uri="{FF2B5EF4-FFF2-40B4-BE49-F238E27FC236}">
                <a16:creationId xmlns:a16="http://schemas.microsoft.com/office/drawing/2014/main" id="{3D385DA7-6909-8DC2-EECB-19A5D12AFAA4}"/>
              </a:ext>
            </a:extLst>
          </p:cNvPr>
          <p:cNvSpPr>
            <a:spLocks noGrp="1"/>
          </p:cNvSpPr>
          <p:nvPr>
            <p:ph type="pic" sz="quarter" idx="11"/>
          </p:nvPr>
        </p:nvSpPr>
        <p:spPr>
          <a:xfrm>
            <a:off x="4779388" y="1408207"/>
            <a:ext cx="2633224" cy="2361355"/>
          </a:xfrm>
          <a:custGeom>
            <a:avLst/>
            <a:gdLst>
              <a:gd name="connsiteX0" fmla="*/ 1824581 w 2471088"/>
              <a:gd name="connsiteY0" fmla="*/ 1567 h 2215959"/>
              <a:gd name="connsiteX1" fmla="*/ 2375675 w 2471088"/>
              <a:gd name="connsiteY1" fmla="*/ 440750 h 2215959"/>
              <a:gd name="connsiteX2" fmla="*/ 1861965 w 2471088"/>
              <a:gd name="connsiteY2" fmla="*/ 1911662 h 2215959"/>
              <a:gd name="connsiteX3" fmla="*/ 294735 w 2471088"/>
              <a:gd name="connsiteY3" fmla="*/ 1995603 h 2215959"/>
              <a:gd name="connsiteX4" fmla="*/ 679485 w 2471088"/>
              <a:gd name="connsiteY4" fmla="*/ 729048 h 2215959"/>
              <a:gd name="connsiteX5" fmla="*/ 762345 w 2471088"/>
              <a:gd name="connsiteY5" fmla="*/ 708153 h 2215959"/>
              <a:gd name="connsiteX6" fmla="*/ 1005360 w 2471088"/>
              <a:gd name="connsiteY6" fmla="*/ 586577 h 2215959"/>
              <a:gd name="connsiteX7" fmla="*/ 1480659 w 2471088"/>
              <a:gd name="connsiteY7" fmla="*/ 51890 h 2215959"/>
              <a:gd name="connsiteX8" fmla="*/ 1824581 w 2471088"/>
              <a:gd name="connsiteY8" fmla="*/ 1567 h 2215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1088" h="2215959">
                <a:moveTo>
                  <a:pt x="1824581" y="1567"/>
                </a:moveTo>
                <a:cubicBezTo>
                  <a:pt x="2024156" y="15293"/>
                  <a:pt x="2226637" y="122190"/>
                  <a:pt x="2375675" y="440750"/>
                </a:cubicBezTo>
                <a:cubicBezTo>
                  <a:pt x="2617852" y="949330"/>
                  <a:pt x="2381834" y="1484699"/>
                  <a:pt x="1861965" y="1911662"/>
                </a:cubicBezTo>
                <a:cubicBezTo>
                  <a:pt x="1342095" y="2338624"/>
                  <a:pt x="583392" y="2268115"/>
                  <a:pt x="294735" y="1995603"/>
                </a:cubicBezTo>
                <a:cubicBezTo>
                  <a:pt x="8306" y="1730497"/>
                  <a:pt x="-332677" y="1041680"/>
                  <a:pt x="679485" y="729048"/>
                </a:cubicBezTo>
                <a:cubicBezTo>
                  <a:pt x="705495" y="721221"/>
                  <a:pt x="736335" y="715980"/>
                  <a:pt x="762345" y="708153"/>
                </a:cubicBezTo>
                <a:cubicBezTo>
                  <a:pt x="810649" y="693619"/>
                  <a:pt x="929552" y="657841"/>
                  <a:pt x="1005360" y="586577"/>
                </a:cubicBezTo>
                <a:cubicBezTo>
                  <a:pt x="1106437" y="491557"/>
                  <a:pt x="1195663" y="141682"/>
                  <a:pt x="1480659" y="51890"/>
                </a:cubicBezTo>
                <a:cubicBezTo>
                  <a:pt x="1586139" y="18637"/>
                  <a:pt x="1704837" y="-6669"/>
                  <a:pt x="1824581" y="1567"/>
                </a:cubicBezTo>
                <a:close/>
              </a:path>
            </a:pathLst>
          </a:custGeom>
        </p:spPr>
      </p:sp>
      <p:sp>
        <p:nvSpPr>
          <p:cNvPr id="6" name="Picture Placeholder 17">
            <a:extLst>
              <a:ext uri="{FF2B5EF4-FFF2-40B4-BE49-F238E27FC236}">
                <a16:creationId xmlns:a16="http://schemas.microsoft.com/office/drawing/2014/main" id="{0F2EA6FA-E680-19C2-4F8C-BCA361912BA6}"/>
              </a:ext>
            </a:extLst>
          </p:cNvPr>
          <p:cNvSpPr>
            <a:spLocks noGrp="1"/>
          </p:cNvSpPr>
          <p:nvPr>
            <p:ph type="pic" sz="quarter" idx="12"/>
          </p:nvPr>
        </p:nvSpPr>
        <p:spPr>
          <a:xfrm>
            <a:off x="8329677" y="1408207"/>
            <a:ext cx="2633224" cy="2361355"/>
          </a:xfrm>
          <a:custGeom>
            <a:avLst/>
            <a:gdLst>
              <a:gd name="connsiteX0" fmla="*/ 1824581 w 2471088"/>
              <a:gd name="connsiteY0" fmla="*/ 1567 h 2215959"/>
              <a:gd name="connsiteX1" fmla="*/ 2375675 w 2471088"/>
              <a:gd name="connsiteY1" fmla="*/ 440750 h 2215959"/>
              <a:gd name="connsiteX2" fmla="*/ 1861965 w 2471088"/>
              <a:gd name="connsiteY2" fmla="*/ 1911662 h 2215959"/>
              <a:gd name="connsiteX3" fmla="*/ 294735 w 2471088"/>
              <a:gd name="connsiteY3" fmla="*/ 1995603 h 2215959"/>
              <a:gd name="connsiteX4" fmla="*/ 679485 w 2471088"/>
              <a:gd name="connsiteY4" fmla="*/ 729048 h 2215959"/>
              <a:gd name="connsiteX5" fmla="*/ 762345 w 2471088"/>
              <a:gd name="connsiteY5" fmla="*/ 708153 h 2215959"/>
              <a:gd name="connsiteX6" fmla="*/ 1005360 w 2471088"/>
              <a:gd name="connsiteY6" fmla="*/ 586577 h 2215959"/>
              <a:gd name="connsiteX7" fmla="*/ 1480659 w 2471088"/>
              <a:gd name="connsiteY7" fmla="*/ 51890 h 2215959"/>
              <a:gd name="connsiteX8" fmla="*/ 1824581 w 2471088"/>
              <a:gd name="connsiteY8" fmla="*/ 1567 h 2215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1088" h="2215959">
                <a:moveTo>
                  <a:pt x="1824581" y="1567"/>
                </a:moveTo>
                <a:cubicBezTo>
                  <a:pt x="2024156" y="15293"/>
                  <a:pt x="2226637" y="122190"/>
                  <a:pt x="2375675" y="440750"/>
                </a:cubicBezTo>
                <a:cubicBezTo>
                  <a:pt x="2617852" y="949330"/>
                  <a:pt x="2381834" y="1484699"/>
                  <a:pt x="1861965" y="1911662"/>
                </a:cubicBezTo>
                <a:cubicBezTo>
                  <a:pt x="1342095" y="2338624"/>
                  <a:pt x="583392" y="2268115"/>
                  <a:pt x="294735" y="1995603"/>
                </a:cubicBezTo>
                <a:cubicBezTo>
                  <a:pt x="8306" y="1730497"/>
                  <a:pt x="-332677" y="1041680"/>
                  <a:pt x="679485" y="729048"/>
                </a:cubicBezTo>
                <a:cubicBezTo>
                  <a:pt x="705495" y="721221"/>
                  <a:pt x="736335" y="715980"/>
                  <a:pt x="762345" y="708153"/>
                </a:cubicBezTo>
                <a:cubicBezTo>
                  <a:pt x="810649" y="693619"/>
                  <a:pt x="929552" y="657841"/>
                  <a:pt x="1005360" y="586577"/>
                </a:cubicBezTo>
                <a:cubicBezTo>
                  <a:pt x="1106437" y="491557"/>
                  <a:pt x="1195663" y="141682"/>
                  <a:pt x="1480659" y="51890"/>
                </a:cubicBezTo>
                <a:cubicBezTo>
                  <a:pt x="1586139" y="18637"/>
                  <a:pt x="1704837" y="-6669"/>
                  <a:pt x="1824581" y="1567"/>
                </a:cubicBezTo>
                <a:close/>
              </a:path>
            </a:pathLst>
          </a:custGeom>
        </p:spPr>
      </p:sp>
    </p:spTree>
    <p:extLst>
      <p:ext uri="{BB962C8B-B14F-4D97-AF65-F5344CB8AC3E}">
        <p14:creationId xmlns:p14="http://schemas.microsoft.com/office/powerpoint/2010/main" val="11654630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3" name="Rounded Rectangle 8">
            <a:extLst>
              <a:ext uri="{FF2B5EF4-FFF2-40B4-BE49-F238E27FC236}">
                <a16:creationId xmlns:a16="http://schemas.microsoft.com/office/drawing/2014/main" id="{8B55F15E-F392-70FD-86F7-F47DE0782850}"/>
              </a:ext>
            </a:extLst>
          </p:cNvPr>
          <p:cNvSpPr/>
          <p:nvPr userDrawn="1"/>
        </p:nvSpPr>
        <p:spPr>
          <a:xfrm>
            <a:off x="5804807" y="408751"/>
            <a:ext cx="6115050" cy="65694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B6CFAA1B-6521-6036-C5EB-DB560760A35E}"/>
              </a:ext>
            </a:extLst>
          </p:cNvPr>
          <p:cNvPicPr>
            <a:picLocks noChangeAspect="1"/>
          </p:cNvPicPr>
          <p:nvPr userDrawn="1"/>
        </p:nvPicPr>
        <p:blipFill rotWithShape="1">
          <a:blip r:embed="rId2">
            <a:clrChange>
              <a:clrFrom>
                <a:srgbClr val="FFFFFF"/>
              </a:clrFrom>
              <a:clrTo>
                <a:srgbClr val="FFFFFF">
                  <a:alpha val="0"/>
                </a:srgbClr>
              </a:clrTo>
            </a:clrChange>
          </a:blip>
          <a:srcRect l="11420" t="13828" r="4668"/>
          <a:stretch/>
        </p:blipFill>
        <p:spPr>
          <a:xfrm>
            <a:off x="10344232" y="66242"/>
            <a:ext cx="1757779" cy="1015392"/>
          </a:xfrm>
          <a:prstGeom prst="rect">
            <a:avLst/>
          </a:prstGeom>
        </p:spPr>
      </p:pic>
      <p:sp>
        <p:nvSpPr>
          <p:cNvPr id="2" name="Picture Placeholder 2">
            <a:extLst>
              <a:ext uri="{FF2B5EF4-FFF2-40B4-BE49-F238E27FC236}">
                <a16:creationId xmlns:a16="http://schemas.microsoft.com/office/drawing/2014/main" id="{A27C8C65-122F-3BAD-CDBD-CF2A659D8937}"/>
              </a:ext>
            </a:extLst>
          </p:cNvPr>
          <p:cNvSpPr>
            <a:spLocks noGrp="1"/>
          </p:cNvSpPr>
          <p:nvPr>
            <p:ph type="pic" sz="quarter" idx="10"/>
          </p:nvPr>
        </p:nvSpPr>
        <p:spPr>
          <a:xfrm>
            <a:off x="1" y="0"/>
            <a:ext cx="4548115" cy="3321524"/>
          </a:xfrm>
          <a:custGeom>
            <a:avLst/>
            <a:gdLst>
              <a:gd name="connsiteX0" fmla="*/ 0 w 6064153"/>
              <a:gd name="connsiteY0" fmla="*/ 0 h 4428699"/>
              <a:gd name="connsiteX1" fmla="*/ 6046127 w 6064153"/>
              <a:gd name="connsiteY1" fmla="*/ 0 h 4428699"/>
              <a:gd name="connsiteX2" fmla="*/ 6053489 w 6064153"/>
              <a:gd name="connsiteY2" fmla="*/ 36819 h 4428699"/>
              <a:gd name="connsiteX3" fmla="*/ 5369624 w 6064153"/>
              <a:gd name="connsiteY3" fmla="*/ 1478398 h 4428699"/>
              <a:gd name="connsiteX4" fmla="*/ 4697651 w 6064153"/>
              <a:gd name="connsiteY4" fmla="*/ 2048971 h 4428699"/>
              <a:gd name="connsiteX5" fmla="*/ 4336277 w 6064153"/>
              <a:gd name="connsiteY5" fmla="*/ 2724662 h 4428699"/>
              <a:gd name="connsiteX6" fmla="*/ 4216999 w 6064153"/>
              <a:gd name="connsiteY6" fmla="*/ 3537169 h 4428699"/>
              <a:gd name="connsiteX7" fmla="*/ 2509746 w 6064153"/>
              <a:gd name="connsiteY7" fmla="*/ 4428381 h 4428699"/>
              <a:gd name="connsiteX8" fmla="*/ 2365346 w 6064153"/>
              <a:gd name="connsiteY8" fmla="*/ 4426383 h 4428699"/>
              <a:gd name="connsiteX9" fmla="*/ 1056346 w 6064153"/>
              <a:gd name="connsiteY9" fmla="*/ 4058364 h 4428699"/>
              <a:gd name="connsiteX10" fmla="*/ 31939 w 6064153"/>
              <a:gd name="connsiteY10" fmla="*/ 3234099 h 4428699"/>
              <a:gd name="connsiteX11" fmla="*/ 0 w 6064153"/>
              <a:gd name="connsiteY11" fmla="*/ 3222500 h 4428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4153" h="4428699">
                <a:moveTo>
                  <a:pt x="0" y="0"/>
                </a:moveTo>
                <a:lnTo>
                  <a:pt x="6046127" y="0"/>
                </a:lnTo>
                <a:lnTo>
                  <a:pt x="6053489" y="36819"/>
                </a:lnTo>
                <a:cubicBezTo>
                  <a:pt x="6128428" y="575541"/>
                  <a:pt x="5798712" y="1095939"/>
                  <a:pt x="5369624" y="1478398"/>
                </a:cubicBezTo>
                <a:cubicBezTo>
                  <a:pt x="5142371" y="1670098"/>
                  <a:pt x="4897581" y="1837456"/>
                  <a:pt x="4697651" y="2048971"/>
                </a:cubicBezTo>
                <a:cubicBezTo>
                  <a:pt x="4505602" y="2235201"/>
                  <a:pt x="4364258" y="2473702"/>
                  <a:pt x="4336277" y="2724662"/>
                </a:cubicBezTo>
                <a:cubicBezTo>
                  <a:pt x="4306261" y="3009021"/>
                  <a:pt x="4350593" y="3269797"/>
                  <a:pt x="4216999" y="3537169"/>
                </a:cubicBezTo>
                <a:cubicBezTo>
                  <a:pt x="3960907" y="4081653"/>
                  <a:pt x="3232786" y="4416652"/>
                  <a:pt x="2509746" y="4428381"/>
                </a:cubicBezTo>
                <a:cubicBezTo>
                  <a:pt x="2461542" y="4429164"/>
                  <a:pt x="2413362" y="4428508"/>
                  <a:pt x="2365346" y="4426383"/>
                </a:cubicBezTo>
                <a:cubicBezTo>
                  <a:pt x="1900070" y="4414470"/>
                  <a:pt x="1438998" y="4281607"/>
                  <a:pt x="1056346" y="4058364"/>
                </a:cubicBezTo>
                <a:cubicBezTo>
                  <a:pt x="652218" y="3823420"/>
                  <a:pt x="453735" y="3439231"/>
                  <a:pt x="31939" y="3234099"/>
                </a:cubicBezTo>
                <a:lnTo>
                  <a:pt x="0" y="3222500"/>
                </a:lnTo>
                <a:close/>
              </a:path>
            </a:pathLst>
          </a:custGeom>
        </p:spPr>
      </p:sp>
      <p:sp>
        <p:nvSpPr>
          <p:cNvPr id="5" name="Picture Placeholder 10">
            <a:extLst>
              <a:ext uri="{FF2B5EF4-FFF2-40B4-BE49-F238E27FC236}">
                <a16:creationId xmlns:a16="http://schemas.microsoft.com/office/drawing/2014/main" id="{3A729A7E-AB82-0358-6852-C0A52F22F708}"/>
              </a:ext>
            </a:extLst>
          </p:cNvPr>
          <p:cNvSpPr>
            <a:spLocks noGrp="1"/>
          </p:cNvSpPr>
          <p:nvPr>
            <p:ph type="pic" sz="quarter" idx="12"/>
          </p:nvPr>
        </p:nvSpPr>
        <p:spPr>
          <a:xfrm>
            <a:off x="1838724" y="1958052"/>
            <a:ext cx="4135948" cy="4201434"/>
          </a:xfrm>
          <a:custGeom>
            <a:avLst/>
            <a:gdLst>
              <a:gd name="connsiteX0" fmla="*/ 2720782 w 3845958"/>
              <a:gd name="connsiteY0" fmla="*/ 1754 h 3906853"/>
              <a:gd name="connsiteX1" fmla="*/ 3581579 w 3845958"/>
              <a:gd name="connsiteY1" fmla="*/ 612147 h 3906853"/>
              <a:gd name="connsiteX2" fmla="*/ 3104213 w 3845958"/>
              <a:gd name="connsiteY2" fmla="*/ 3181701 h 3906853"/>
              <a:gd name="connsiteX3" fmla="*/ 620640 w 3845958"/>
              <a:gd name="connsiteY3" fmla="*/ 3671664 h 3906853"/>
              <a:gd name="connsiteX4" fmla="*/ 939705 w 3845958"/>
              <a:gd name="connsiteY4" fmla="*/ 1471961 h 3906853"/>
              <a:gd name="connsiteX5" fmla="*/ 1067173 w 3845958"/>
              <a:gd name="connsiteY5" fmla="*/ 1418591 h 3906853"/>
              <a:gd name="connsiteX6" fmla="*/ 1426952 w 3845958"/>
              <a:gd name="connsiteY6" fmla="*/ 1161436 h 3906853"/>
              <a:gd name="connsiteX7" fmla="*/ 2061364 w 3845958"/>
              <a:gd name="connsiteY7" fmla="*/ 162966 h 3906853"/>
              <a:gd name="connsiteX8" fmla="*/ 2598932 w 3845958"/>
              <a:gd name="connsiteY8" fmla="*/ 2202 h 3906853"/>
              <a:gd name="connsiteX9" fmla="*/ 2720782 w 3845958"/>
              <a:gd name="connsiteY9" fmla="*/ 1754 h 3906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45958" h="3906853">
                <a:moveTo>
                  <a:pt x="2720782" y="1754"/>
                </a:moveTo>
                <a:cubicBezTo>
                  <a:pt x="3007413" y="19563"/>
                  <a:pt x="3308271" y="176058"/>
                  <a:pt x="3581579" y="612147"/>
                </a:cubicBezTo>
                <a:cubicBezTo>
                  <a:pt x="4087018" y="1406875"/>
                  <a:pt x="3834940" y="2353066"/>
                  <a:pt x="3104213" y="3181701"/>
                </a:cubicBezTo>
                <a:cubicBezTo>
                  <a:pt x="2373483" y="4010333"/>
                  <a:pt x="1145248" y="4062032"/>
                  <a:pt x="620640" y="3671664"/>
                </a:cubicBezTo>
                <a:cubicBezTo>
                  <a:pt x="101319" y="3293160"/>
                  <a:pt x="-603975" y="2219684"/>
                  <a:pt x="939705" y="1471961"/>
                </a:cubicBezTo>
                <a:cubicBezTo>
                  <a:pt x="979422" y="1453091"/>
                  <a:pt x="1027456" y="1437460"/>
                  <a:pt x="1067173" y="1418591"/>
                </a:cubicBezTo>
                <a:cubicBezTo>
                  <a:pt x="1140933" y="1383551"/>
                  <a:pt x="1322497" y="1297295"/>
                  <a:pt x="1426952" y="1161436"/>
                </a:cubicBezTo>
                <a:cubicBezTo>
                  <a:pt x="1566225" y="980288"/>
                  <a:pt x="1627119" y="376447"/>
                  <a:pt x="2061364" y="162966"/>
                </a:cubicBezTo>
                <a:cubicBezTo>
                  <a:pt x="2222078" y="83921"/>
                  <a:pt x="2405757" y="15188"/>
                  <a:pt x="2598932" y="2202"/>
                </a:cubicBezTo>
                <a:cubicBezTo>
                  <a:pt x="2639177" y="-504"/>
                  <a:pt x="2679834" y="-790"/>
                  <a:pt x="2720782" y="1754"/>
                </a:cubicBezTo>
                <a:close/>
              </a:path>
            </a:pathLst>
          </a:custGeom>
        </p:spPr>
      </p:sp>
    </p:spTree>
    <p:extLst>
      <p:ext uri="{BB962C8B-B14F-4D97-AF65-F5344CB8AC3E}">
        <p14:creationId xmlns:p14="http://schemas.microsoft.com/office/powerpoint/2010/main" val="14568967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3" name="Rounded Rectangle 8">
            <a:extLst>
              <a:ext uri="{FF2B5EF4-FFF2-40B4-BE49-F238E27FC236}">
                <a16:creationId xmlns:a16="http://schemas.microsoft.com/office/drawing/2014/main" id="{8B55F15E-F392-70FD-86F7-F47DE0782850}"/>
              </a:ext>
            </a:extLst>
          </p:cNvPr>
          <p:cNvSpPr/>
          <p:nvPr userDrawn="1"/>
        </p:nvSpPr>
        <p:spPr>
          <a:xfrm>
            <a:off x="5804807" y="408751"/>
            <a:ext cx="6115050" cy="65694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B6CFAA1B-6521-6036-C5EB-DB560760A35E}"/>
              </a:ext>
            </a:extLst>
          </p:cNvPr>
          <p:cNvPicPr>
            <a:picLocks noChangeAspect="1"/>
          </p:cNvPicPr>
          <p:nvPr userDrawn="1"/>
        </p:nvPicPr>
        <p:blipFill rotWithShape="1">
          <a:blip r:embed="rId2">
            <a:clrChange>
              <a:clrFrom>
                <a:srgbClr val="FFFFFF"/>
              </a:clrFrom>
              <a:clrTo>
                <a:srgbClr val="FFFFFF">
                  <a:alpha val="0"/>
                </a:srgbClr>
              </a:clrTo>
            </a:clrChange>
          </a:blip>
          <a:srcRect l="11420" t="13828" r="4668"/>
          <a:stretch/>
        </p:blipFill>
        <p:spPr>
          <a:xfrm>
            <a:off x="10344232" y="66242"/>
            <a:ext cx="1757779" cy="1015392"/>
          </a:xfrm>
          <a:prstGeom prst="rect">
            <a:avLst/>
          </a:prstGeom>
        </p:spPr>
      </p:pic>
      <p:sp>
        <p:nvSpPr>
          <p:cNvPr id="2" name="Picture Placeholder 1">
            <a:extLst>
              <a:ext uri="{FF2B5EF4-FFF2-40B4-BE49-F238E27FC236}">
                <a16:creationId xmlns:a16="http://schemas.microsoft.com/office/drawing/2014/main" id="{51E01210-1D5D-590F-3540-76B14F852CB3}"/>
              </a:ext>
            </a:extLst>
          </p:cNvPr>
          <p:cNvSpPr>
            <a:spLocks noGrp="1"/>
          </p:cNvSpPr>
          <p:nvPr>
            <p:ph type="pic" sz="quarter" idx="10"/>
          </p:nvPr>
        </p:nvSpPr>
        <p:spPr>
          <a:xfrm>
            <a:off x="6462207" y="1482361"/>
            <a:ext cx="5729792" cy="5375638"/>
          </a:xfrm>
          <a:custGeom>
            <a:avLst/>
            <a:gdLst>
              <a:gd name="connsiteX0" fmla="*/ 3847482 w 5729792"/>
              <a:gd name="connsiteY0" fmla="*/ 2054352 h 5375638"/>
              <a:gd name="connsiteX1" fmla="*/ 3955782 w 5729792"/>
              <a:gd name="connsiteY1" fmla="*/ 2055851 h 5375638"/>
              <a:gd name="connsiteX2" fmla="*/ 4937532 w 5729792"/>
              <a:gd name="connsiteY2" fmla="*/ 2331865 h 5375638"/>
              <a:gd name="connsiteX3" fmla="*/ 5705838 w 5729792"/>
              <a:gd name="connsiteY3" fmla="*/ 2950064 h 5375638"/>
              <a:gd name="connsiteX4" fmla="*/ 5729792 w 5729792"/>
              <a:gd name="connsiteY4" fmla="*/ 2958763 h 5375638"/>
              <a:gd name="connsiteX5" fmla="*/ 5729792 w 5729792"/>
              <a:gd name="connsiteY5" fmla="*/ 5375638 h 5375638"/>
              <a:gd name="connsiteX6" fmla="*/ 1195197 w 5729792"/>
              <a:gd name="connsiteY6" fmla="*/ 5375638 h 5375638"/>
              <a:gd name="connsiteX7" fmla="*/ 1189675 w 5729792"/>
              <a:gd name="connsiteY7" fmla="*/ 5348024 h 5375638"/>
              <a:gd name="connsiteX8" fmla="*/ 1702574 w 5729792"/>
              <a:gd name="connsiteY8" fmla="*/ 4266840 h 5375638"/>
              <a:gd name="connsiteX9" fmla="*/ 2206553 w 5729792"/>
              <a:gd name="connsiteY9" fmla="*/ 3838910 h 5375638"/>
              <a:gd name="connsiteX10" fmla="*/ 2477584 w 5729792"/>
              <a:gd name="connsiteY10" fmla="*/ 3332142 h 5375638"/>
              <a:gd name="connsiteX11" fmla="*/ 2567042 w 5729792"/>
              <a:gd name="connsiteY11" fmla="*/ 2722761 h 5375638"/>
              <a:gd name="connsiteX12" fmla="*/ 3847482 w 5729792"/>
              <a:gd name="connsiteY12" fmla="*/ 2054352 h 5375638"/>
              <a:gd name="connsiteX13" fmla="*/ 2073415 w 5729792"/>
              <a:gd name="connsiteY13" fmla="*/ 177 h 5375638"/>
              <a:gd name="connsiteX14" fmla="*/ 2439933 w 5729792"/>
              <a:gd name="connsiteY14" fmla="*/ 66719 h 5375638"/>
              <a:gd name="connsiteX15" fmla="*/ 2683304 w 5729792"/>
              <a:gd name="connsiteY15" fmla="*/ 2123923 h 5375638"/>
              <a:gd name="connsiteX16" fmla="*/ 2581428 w 5729792"/>
              <a:gd name="connsiteY16" fmla="*/ 2202715 h 5375638"/>
              <a:gd name="connsiteX17" fmla="*/ 2319574 w 5729792"/>
              <a:gd name="connsiteY17" fmla="*/ 2520998 h 5375638"/>
              <a:gd name="connsiteX18" fmla="*/ 1989303 w 5729792"/>
              <a:gd name="connsiteY18" fmla="*/ 3572881 h 5375638"/>
              <a:gd name="connsiteX19" fmla="*/ 1544147 w 5729792"/>
              <a:gd name="connsiteY19" fmla="*/ 3847276 h 5375638"/>
              <a:gd name="connsiteX20" fmla="*/ 1434562 w 5729792"/>
              <a:gd name="connsiteY20" fmla="*/ 3877072 h 5375638"/>
              <a:gd name="connsiteX21" fmla="*/ 512410 w 5729792"/>
              <a:gd name="connsiteY21" fmla="*/ 3535216 h 5375638"/>
              <a:gd name="connsiteX22" fmla="*/ 322332 w 5729792"/>
              <a:gd name="connsiteY22" fmla="*/ 1106876 h 5375638"/>
              <a:gd name="connsiteX23" fmla="*/ 2073415 w 5729792"/>
              <a:gd name="connsiteY23" fmla="*/ 177 h 5375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29792" h="5375638">
                <a:moveTo>
                  <a:pt x="3847482" y="2054352"/>
                </a:moveTo>
                <a:cubicBezTo>
                  <a:pt x="3883635" y="2053765"/>
                  <a:pt x="3919770" y="2054257"/>
                  <a:pt x="3955782" y="2055851"/>
                </a:cubicBezTo>
                <a:cubicBezTo>
                  <a:pt x="4304739" y="2064786"/>
                  <a:pt x="4650544" y="2164433"/>
                  <a:pt x="4937532" y="2331865"/>
                </a:cubicBezTo>
                <a:cubicBezTo>
                  <a:pt x="5240628" y="2508073"/>
                  <a:pt x="5389490" y="2796215"/>
                  <a:pt x="5705838" y="2950064"/>
                </a:cubicBezTo>
                <a:lnTo>
                  <a:pt x="5729792" y="2958763"/>
                </a:lnTo>
                <a:lnTo>
                  <a:pt x="5729792" y="5375638"/>
                </a:lnTo>
                <a:lnTo>
                  <a:pt x="1195197" y="5375638"/>
                </a:lnTo>
                <a:lnTo>
                  <a:pt x="1189675" y="5348024"/>
                </a:lnTo>
                <a:cubicBezTo>
                  <a:pt x="1133471" y="4943982"/>
                  <a:pt x="1380758" y="4553684"/>
                  <a:pt x="1702574" y="4266840"/>
                </a:cubicBezTo>
                <a:cubicBezTo>
                  <a:pt x="1873014" y="4123065"/>
                  <a:pt x="2056606" y="3997546"/>
                  <a:pt x="2206553" y="3838910"/>
                </a:cubicBezTo>
                <a:cubicBezTo>
                  <a:pt x="2350590" y="3699237"/>
                  <a:pt x="2456598" y="3520362"/>
                  <a:pt x="2477584" y="3332142"/>
                </a:cubicBezTo>
                <a:cubicBezTo>
                  <a:pt x="2500096" y="3118872"/>
                  <a:pt x="2466847" y="2923290"/>
                  <a:pt x="2567042" y="2722761"/>
                </a:cubicBezTo>
                <a:cubicBezTo>
                  <a:pt x="2759111" y="2314398"/>
                  <a:pt x="3305202" y="2063149"/>
                  <a:pt x="3847482" y="2054352"/>
                </a:cubicBezTo>
                <a:close/>
                <a:moveTo>
                  <a:pt x="2073415" y="177"/>
                </a:moveTo>
                <a:cubicBezTo>
                  <a:pt x="2209001" y="2349"/>
                  <a:pt x="2333727" y="24555"/>
                  <a:pt x="2439933" y="66719"/>
                </a:cubicBezTo>
                <a:cubicBezTo>
                  <a:pt x="2998742" y="282192"/>
                  <a:pt x="3892610" y="1078440"/>
                  <a:pt x="2683304" y="2123923"/>
                </a:cubicBezTo>
                <a:cubicBezTo>
                  <a:pt x="2652102" y="2150490"/>
                  <a:pt x="2612630" y="2176149"/>
                  <a:pt x="2581428" y="2202715"/>
                </a:cubicBezTo>
                <a:cubicBezTo>
                  <a:pt x="2523478" y="2252052"/>
                  <a:pt x="2380836" y="2373498"/>
                  <a:pt x="2319574" y="2520998"/>
                </a:cubicBezTo>
                <a:cubicBezTo>
                  <a:pt x="2237892" y="2717669"/>
                  <a:pt x="2328728" y="3275953"/>
                  <a:pt x="1989303" y="3572881"/>
                </a:cubicBezTo>
                <a:cubicBezTo>
                  <a:pt x="1863690" y="3682807"/>
                  <a:pt x="1714917" y="3788990"/>
                  <a:pt x="1544147" y="3847276"/>
                </a:cubicBezTo>
                <a:cubicBezTo>
                  <a:pt x="1508571" y="3859420"/>
                  <a:pt x="1472039" y="3869484"/>
                  <a:pt x="1434562" y="3877072"/>
                </a:cubicBezTo>
                <a:cubicBezTo>
                  <a:pt x="1172232" y="3930180"/>
                  <a:pt x="863642" y="3861870"/>
                  <a:pt x="512410" y="3535216"/>
                </a:cubicBezTo>
                <a:cubicBezTo>
                  <a:pt x="-134303" y="2941697"/>
                  <a:pt x="-135612" y="2029102"/>
                  <a:pt x="322332" y="1106876"/>
                </a:cubicBezTo>
                <a:cubicBezTo>
                  <a:pt x="694413" y="357570"/>
                  <a:pt x="1485877" y="-9234"/>
                  <a:pt x="2073415" y="177"/>
                </a:cubicBezTo>
                <a:close/>
              </a:path>
            </a:pathLst>
          </a:custGeom>
        </p:spPr>
      </p:sp>
    </p:spTree>
    <p:extLst>
      <p:ext uri="{BB962C8B-B14F-4D97-AF65-F5344CB8AC3E}">
        <p14:creationId xmlns:p14="http://schemas.microsoft.com/office/powerpoint/2010/main" val="6721053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3" name="Rounded Rectangle 8">
            <a:extLst>
              <a:ext uri="{FF2B5EF4-FFF2-40B4-BE49-F238E27FC236}">
                <a16:creationId xmlns:a16="http://schemas.microsoft.com/office/drawing/2014/main" id="{8B55F15E-F392-70FD-86F7-F47DE0782850}"/>
              </a:ext>
            </a:extLst>
          </p:cNvPr>
          <p:cNvSpPr/>
          <p:nvPr userDrawn="1"/>
        </p:nvSpPr>
        <p:spPr>
          <a:xfrm>
            <a:off x="5804807" y="408751"/>
            <a:ext cx="6115050" cy="65694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B6CFAA1B-6521-6036-C5EB-DB560760A35E}"/>
              </a:ext>
            </a:extLst>
          </p:cNvPr>
          <p:cNvPicPr>
            <a:picLocks noChangeAspect="1"/>
          </p:cNvPicPr>
          <p:nvPr userDrawn="1"/>
        </p:nvPicPr>
        <p:blipFill rotWithShape="1">
          <a:blip r:embed="rId2">
            <a:clrChange>
              <a:clrFrom>
                <a:srgbClr val="FFFFFF"/>
              </a:clrFrom>
              <a:clrTo>
                <a:srgbClr val="FFFFFF">
                  <a:alpha val="0"/>
                </a:srgbClr>
              </a:clrTo>
            </a:clrChange>
          </a:blip>
          <a:srcRect l="11420" t="13828" r="4668"/>
          <a:stretch/>
        </p:blipFill>
        <p:spPr>
          <a:xfrm>
            <a:off x="10344232" y="66242"/>
            <a:ext cx="1757779" cy="1015392"/>
          </a:xfrm>
          <a:prstGeom prst="rect">
            <a:avLst/>
          </a:prstGeom>
        </p:spPr>
      </p:pic>
      <p:sp>
        <p:nvSpPr>
          <p:cNvPr id="2" name="Picture Placeholder 12">
            <a:extLst>
              <a:ext uri="{FF2B5EF4-FFF2-40B4-BE49-F238E27FC236}">
                <a16:creationId xmlns:a16="http://schemas.microsoft.com/office/drawing/2014/main" id="{9043558E-8ADC-4046-1B8E-5A9FDB54B93A}"/>
              </a:ext>
            </a:extLst>
          </p:cNvPr>
          <p:cNvSpPr>
            <a:spLocks noGrp="1"/>
          </p:cNvSpPr>
          <p:nvPr>
            <p:ph type="pic" sz="quarter" idx="12"/>
          </p:nvPr>
        </p:nvSpPr>
        <p:spPr>
          <a:xfrm flipH="1">
            <a:off x="-1" y="0"/>
            <a:ext cx="5804807" cy="6858000"/>
          </a:xfrm>
          <a:custGeom>
            <a:avLst/>
            <a:gdLst>
              <a:gd name="connsiteX0" fmla="*/ 144429 w 6050505"/>
              <a:gd name="connsiteY0" fmla="*/ 0 h 6857999"/>
              <a:gd name="connsiteX1" fmla="*/ 6050505 w 6050505"/>
              <a:gd name="connsiteY1" fmla="*/ 0 h 6857999"/>
              <a:gd name="connsiteX2" fmla="*/ 6050505 w 6050505"/>
              <a:gd name="connsiteY2" fmla="*/ 6857999 h 6857999"/>
              <a:gd name="connsiteX3" fmla="*/ 2074669 w 6050505"/>
              <a:gd name="connsiteY3" fmla="*/ 6857999 h 6857999"/>
              <a:gd name="connsiteX4" fmla="*/ 2074669 w 6050505"/>
              <a:gd name="connsiteY4" fmla="*/ 6632276 h 6857999"/>
              <a:gd name="connsiteX5" fmla="*/ 2040907 w 6050505"/>
              <a:gd name="connsiteY5" fmla="*/ 6551310 h 6857999"/>
              <a:gd name="connsiteX6" fmla="*/ 1694898 w 6050505"/>
              <a:gd name="connsiteY6" fmla="*/ 6188203 h 6857999"/>
              <a:gd name="connsiteX7" fmla="*/ 995139 w 6050505"/>
              <a:gd name="connsiteY7" fmla="*/ 5884545 h 6857999"/>
              <a:gd name="connsiteX8" fmla="*/ 507848 w 6050505"/>
              <a:gd name="connsiteY8" fmla="*/ 5273194 h 6857999"/>
              <a:gd name="connsiteX9" fmla="*/ 548263 w 6050505"/>
              <a:gd name="connsiteY9" fmla="*/ 4368936 h 6857999"/>
              <a:gd name="connsiteX10" fmla="*/ 211086 w 6050505"/>
              <a:gd name="connsiteY10" fmla="*/ 3902697 h 6857999"/>
              <a:gd name="connsiteX11" fmla="*/ 280 w 6050505"/>
              <a:gd name="connsiteY11" fmla="*/ 3439648 h 6857999"/>
              <a:gd name="connsiteX12" fmla="*/ 10165 w 6050505"/>
              <a:gd name="connsiteY12" fmla="*/ 3365247 h 6857999"/>
              <a:gd name="connsiteX13" fmla="*/ 129101 w 6050505"/>
              <a:gd name="connsiteY13" fmla="*/ 3148924 h 6857999"/>
              <a:gd name="connsiteX14" fmla="*/ 562119 w 6050505"/>
              <a:gd name="connsiteY14" fmla="*/ 2710902 h 6857999"/>
              <a:gd name="connsiteX15" fmla="*/ 589832 w 6050505"/>
              <a:gd name="connsiteY15" fmla="*/ 1469394 h 6857999"/>
              <a:gd name="connsiteX16" fmla="*/ 161434 w 6050505"/>
              <a:gd name="connsiteY16" fmla="*/ 268193 h 6857999"/>
              <a:gd name="connsiteX17" fmla="*/ 144400 w 6050505"/>
              <a:gd name="connsiteY17" fmla="*/ 9324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50505" h="6857999">
                <a:moveTo>
                  <a:pt x="144429" y="0"/>
                </a:moveTo>
                <a:lnTo>
                  <a:pt x="6050505" y="0"/>
                </a:lnTo>
                <a:lnTo>
                  <a:pt x="6050505" y="6857999"/>
                </a:lnTo>
                <a:lnTo>
                  <a:pt x="2074669" y="6857999"/>
                </a:lnTo>
                <a:lnTo>
                  <a:pt x="2074669" y="6632276"/>
                </a:lnTo>
                <a:lnTo>
                  <a:pt x="2040907" y="6551310"/>
                </a:lnTo>
                <a:cubicBezTo>
                  <a:pt x="1963458" y="6397515"/>
                  <a:pt x="1833463" y="6271340"/>
                  <a:pt x="1694898" y="6188203"/>
                </a:cubicBezTo>
                <a:cubicBezTo>
                  <a:pt x="1473192" y="6056528"/>
                  <a:pt x="1222617" y="6001439"/>
                  <a:pt x="995139" y="5884545"/>
                </a:cubicBezTo>
                <a:cubicBezTo>
                  <a:pt x="766504" y="5767648"/>
                  <a:pt x="548263" y="5559387"/>
                  <a:pt x="507848" y="5273194"/>
                </a:cubicBezTo>
                <a:cubicBezTo>
                  <a:pt x="465122" y="4972224"/>
                  <a:pt x="630248" y="4657815"/>
                  <a:pt x="548263" y="4368936"/>
                </a:cubicBezTo>
                <a:cubicBezTo>
                  <a:pt x="493992" y="4174109"/>
                  <a:pt x="340415" y="4043777"/>
                  <a:pt x="211086" y="3902697"/>
                </a:cubicBezTo>
                <a:cubicBezTo>
                  <a:pt x="98934" y="3779252"/>
                  <a:pt x="-6146" y="3612601"/>
                  <a:pt x="280" y="3439648"/>
                </a:cubicBezTo>
                <a:cubicBezTo>
                  <a:pt x="1197" y="3414941"/>
                  <a:pt x="4392" y="3390105"/>
                  <a:pt x="10165" y="3365247"/>
                </a:cubicBezTo>
                <a:cubicBezTo>
                  <a:pt x="29796" y="3281943"/>
                  <a:pt x="75984" y="3210731"/>
                  <a:pt x="129101" y="3148924"/>
                </a:cubicBezTo>
                <a:cubicBezTo>
                  <a:pt x="264201" y="2990377"/>
                  <a:pt x="443185" y="2885573"/>
                  <a:pt x="562119" y="2710902"/>
                </a:cubicBezTo>
                <a:cubicBezTo>
                  <a:pt x="794218" y="2369622"/>
                  <a:pt x="734172" y="1869794"/>
                  <a:pt x="589832" y="1469394"/>
                </a:cubicBezTo>
                <a:cubicBezTo>
                  <a:pt x="444339" y="1068994"/>
                  <a:pt x="224942" y="696809"/>
                  <a:pt x="161434" y="268193"/>
                </a:cubicBezTo>
                <a:cubicBezTo>
                  <a:pt x="152774" y="210081"/>
                  <a:pt x="147163" y="151696"/>
                  <a:pt x="144400" y="93240"/>
                </a:cubicBezTo>
                <a:close/>
              </a:path>
            </a:pathLst>
          </a:custGeom>
        </p:spPr>
      </p:sp>
    </p:spTree>
    <p:extLst>
      <p:ext uri="{BB962C8B-B14F-4D97-AF65-F5344CB8AC3E}">
        <p14:creationId xmlns:p14="http://schemas.microsoft.com/office/powerpoint/2010/main" val="30395320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Picture Placeholder 19">
            <a:extLst>
              <a:ext uri="{FF2B5EF4-FFF2-40B4-BE49-F238E27FC236}">
                <a16:creationId xmlns:a16="http://schemas.microsoft.com/office/drawing/2014/main" id="{C9EFB30C-37E7-03D9-DD0A-32172A8D4AAC}"/>
              </a:ext>
            </a:extLst>
          </p:cNvPr>
          <p:cNvSpPr>
            <a:spLocks noGrp="1"/>
          </p:cNvSpPr>
          <p:nvPr>
            <p:ph type="pic" sz="quarter" idx="10"/>
          </p:nvPr>
        </p:nvSpPr>
        <p:spPr>
          <a:xfrm>
            <a:off x="4199139" y="1391610"/>
            <a:ext cx="7992862" cy="5466390"/>
          </a:xfrm>
          <a:custGeom>
            <a:avLst/>
            <a:gdLst>
              <a:gd name="connsiteX0" fmla="*/ 51828 w 7254646"/>
              <a:gd name="connsiteY0" fmla="*/ 3646743 h 4961517"/>
              <a:gd name="connsiteX1" fmla="*/ 55168 w 7254646"/>
              <a:gd name="connsiteY1" fmla="*/ 3646785 h 4961517"/>
              <a:gd name="connsiteX2" fmla="*/ 116297 w 7254646"/>
              <a:gd name="connsiteY2" fmla="*/ 3657329 h 4961517"/>
              <a:gd name="connsiteX3" fmla="*/ 221719 w 7254646"/>
              <a:gd name="connsiteY3" fmla="*/ 3717959 h 4961517"/>
              <a:gd name="connsiteX4" fmla="*/ 294934 w 7254646"/>
              <a:gd name="connsiteY4" fmla="*/ 3798384 h 4961517"/>
              <a:gd name="connsiteX5" fmla="*/ 195008 w 7254646"/>
              <a:gd name="connsiteY5" fmla="*/ 3812766 h 4961517"/>
              <a:gd name="connsiteX6" fmla="*/ 25893 w 7254646"/>
              <a:gd name="connsiteY6" fmla="*/ 3738303 h 4961517"/>
              <a:gd name="connsiteX7" fmla="*/ 46017 w 7254646"/>
              <a:gd name="connsiteY7" fmla="*/ 3648625 h 4961517"/>
              <a:gd name="connsiteX8" fmla="*/ 51828 w 7254646"/>
              <a:gd name="connsiteY8" fmla="*/ 3646743 h 4961517"/>
              <a:gd name="connsiteX9" fmla="*/ 420623 w 7254646"/>
              <a:gd name="connsiteY9" fmla="*/ 3389376 h 4961517"/>
              <a:gd name="connsiteX10" fmla="*/ 450639 w 7254646"/>
              <a:gd name="connsiteY10" fmla="*/ 3409221 h 4961517"/>
              <a:gd name="connsiteX11" fmla="*/ 372116 w 7254646"/>
              <a:gd name="connsiteY11" fmla="*/ 3481257 h 4961517"/>
              <a:gd name="connsiteX12" fmla="*/ 420623 w 7254646"/>
              <a:gd name="connsiteY12" fmla="*/ 3389376 h 4961517"/>
              <a:gd name="connsiteX13" fmla="*/ 862635 w 7254646"/>
              <a:gd name="connsiteY13" fmla="*/ 3285065 h 4961517"/>
              <a:gd name="connsiteX14" fmla="*/ 1161661 w 7254646"/>
              <a:gd name="connsiteY14" fmla="*/ 3334403 h 4961517"/>
              <a:gd name="connsiteX15" fmla="*/ 1658816 w 7254646"/>
              <a:gd name="connsiteY15" fmla="*/ 3649992 h 4961517"/>
              <a:gd name="connsiteX16" fmla="*/ 1362535 w 7254646"/>
              <a:gd name="connsiteY16" fmla="*/ 4661504 h 4961517"/>
              <a:gd name="connsiteX17" fmla="*/ 860415 w 7254646"/>
              <a:gd name="connsiteY17" fmla="*/ 4519861 h 4961517"/>
              <a:gd name="connsiteX18" fmla="*/ 526830 w 7254646"/>
              <a:gd name="connsiteY18" fmla="*/ 3659860 h 4961517"/>
              <a:gd name="connsiteX19" fmla="*/ 638536 w 7254646"/>
              <a:gd name="connsiteY19" fmla="*/ 3371005 h 4961517"/>
              <a:gd name="connsiteX20" fmla="*/ 862635 w 7254646"/>
              <a:gd name="connsiteY20" fmla="*/ 3285065 h 4961517"/>
              <a:gd name="connsiteX21" fmla="*/ 1800920 w 7254646"/>
              <a:gd name="connsiteY21" fmla="*/ 831776 h 4961517"/>
              <a:gd name="connsiteX22" fmla="*/ 2606374 w 7254646"/>
              <a:gd name="connsiteY22" fmla="*/ 1034215 h 4961517"/>
              <a:gd name="connsiteX23" fmla="*/ 3251399 w 7254646"/>
              <a:gd name="connsiteY23" fmla="*/ 1547821 h 4961517"/>
              <a:gd name="connsiteX24" fmla="*/ 3316406 w 7254646"/>
              <a:gd name="connsiteY24" fmla="*/ 1615980 h 4961517"/>
              <a:gd name="connsiteX25" fmla="*/ 4191097 w 7254646"/>
              <a:gd name="connsiteY25" fmla="*/ 2364579 h 4961517"/>
              <a:gd name="connsiteX26" fmla="*/ 4579998 w 7254646"/>
              <a:gd name="connsiteY26" fmla="*/ 2510861 h 4961517"/>
              <a:gd name="connsiteX27" fmla="*/ 5785279 w 7254646"/>
              <a:gd name="connsiteY27" fmla="*/ 2642971 h 4961517"/>
              <a:gd name="connsiteX28" fmla="*/ 6993271 w 7254646"/>
              <a:gd name="connsiteY28" fmla="*/ 2902854 h 4961517"/>
              <a:gd name="connsiteX29" fmla="*/ 7196932 w 7254646"/>
              <a:gd name="connsiteY29" fmla="*/ 3028528 h 4961517"/>
              <a:gd name="connsiteX30" fmla="*/ 7254646 w 7254646"/>
              <a:gd name="connsiteY30" fmla="*/ 3074979 h 4961517"/>
              <a:gd name="connsiteX31" fmla="*/ 7254646 w 7254646"/>
              <a:gd name="connsiteY31" fmla="*/ 4961517 h 4961517"/>
              <a:gd name="connsiteX32" fmla="*/ 3358135 w 7254646"/>
              <a:gd name="connsiteY32" fmla="*/ 4961516 h 4961517"/>
              <a:gd name="connsiteX33" fmla="*/ 3355807 w 7254646"/>
              <a:gd name="connsiteY33" fmla="*/ 4954966 h 4961517"/>
              <a:gd name="connsiteX34" fmla="*/ 3279461 w 7254646"/>
              <a:gd name="connsiteY34" fmla="*/ 4786148 h 4961517"/>
              <a:gd name="connsiteX35" fmla="*/ 2478750 w 7254646"/>
              <a:gd name="connsiteY35" fmla="*/ 3936441 h 4961517"/>
              <a:gd name="connsiteX36" fmla="*/ 1817758 w 7254646"/>
              <a:gd name="connsiteY36" fmla="*/ 3471463 h 4961517"/>
              <a:gd name="connsiteX37" fmla="*/ 1739900 w 7254646"/>
              <a:gd name="connsiteY37" fmla="*/ 3424695 h 4961517"/>
              <a:gd name="connsiteX38" fmla="*/ 1498551 w 7254646"/>
              <a:gd name="connsiteY38" fmla="*/ 3231201 h 4961517"/>
              <a:gd name="connsiteX39" fmla="*/ 886246 w 7254646"/>
              <a:gd name="connsiteY39" fmla="*/ 2552888 h 4961517"/>
              <a:gd name="connsiteX40" fmla="*/ 790146 w 7254646"/>
              <a:gd name="connsiteY40" fmla="*/ 2029406 h 4961517"/>
              <a:gd name="connsiteX41" fmla="*/ 990343 w 7254646"/>
              <a:gd name="connsiteY41" fmla="*/ 1189044 h 4961517"/>
              <a:gd name="connsiteX42" fmla="*/ 1800920 w 7254646"/>
              <a:gd name="connsiteY42" fmla="*/ 831776 h 4961517"/>
              <a:gd name="connsiteX43" fmla="*/ 2117401 w 7254646"/>
              <a:gd name="connsiteY43" fmla="*/ 71179 h 4961517"/>
              <a:gd name="connsiteX44" fmla="*/ 2236677 w 7254646"/>
              <a:gd name="connsiteY44" fmla="*/ 577001 h 4961517"/>
              <a:gd name="connsiteX45" fmla="*/ 2066015 w 7254646"/>
              <a:gd name="connsiteY45" fmla="*/ 71340 h 4961517"/>
              <a:gd name="connsiteX46" fmla="*/ 2117401 w 7254646"/>
              <a:gd name="connsiteY46" fmla="*/ 71179 h 4961517"/>
              <a:gd name="connsiteX47" fmla="*/ 2936553 w 7254646"/>
              <a:gd name="connsiteY47" fmla="*/ 486 h 4961517"/>
              <a:gd name="connsiteX48" fmla="*/ 3002470 w 7254646"/>
              <a:gd name="connsiteY48" fmla="*/ 101107 h 4961517"/>
              <a:gd name="connsiteX49" fmla="*/ 3003111 w 7254646"/>
              <a:gd name="connsiteY49" fmla="*/ 121753 h 4961517"/>
              <a:gd name="connsiteX50" fmla="*/ 2951623 w 7254646"/>
              <a:gd name="connsiteY50" fmla="*/ 261701 h 4961517"/>
              <a:gd name="connsiteX51" fmla="*/ 2759184 w 7254646"/>
              <a:gd name="connsiteY51" fmla="*/ 506840 h 4961517"/>
              <a:gd name="connsiteX52" fmla="*/ 2531969 w 7254646"/>
              <a:gd name="connsiteY52" fmla="*/ 680498 h 4961517"/>
              <a:gd name="connsiteX53" fmla="*/ 2538924 w 7254646"/>
              <a:gd name="connsiteY53" fmla="*/ 454544 h 4961517"/>
              <a:gd name="connsiteX54" fmla="*/ 2791965 w 7254646"/>
              <a:gd name="connsiteY54" fmla="*/ 63335 h 4961517"/>
              <a:gd name="connsiteX55" fmla="*/ 2936553 w 7254646"/>
              <a:gd name="connsiteY55" fmla="*/ 486 h 4961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7254646" h="4961517">
                <a:moveTo>
                  <a:pt x="51828" y="3646743"/>
                </a:moveTo>
                <a:cubicBezTo>
                  <a:pt x="53704" y="3646603"/>
                  <a:pt x="55168" y="3646785"/>
                  <a:pt x="55168" y="3646785"/>
                </a:cubicBezTo>
                <a:cubicBezTo>
                  <a:pt x="76032" y="3646396"/>
                  <a:pt x="96164" y="3651863"/>
                  <a:pt x="116297" y="3657329"/>
                </a:cubicBezTo>
                <a:cubicBezTo>
                  <a:pt x="153267" y="3670829"/>
                  <a:pt x="192069" y="3693473"/>
                  <a:pt x="221719" y="3717959"/>
                </a:cubicBezTo>
                <a:cubicBezTo>
                  <a:pt x="243683" y="3732572"/>
                  <a:pt x="307742" y="3767265"/>
                  <a:pt x="294934" y="3798384"/>
                </a:cubicBezTo>
                <a:cubicBezTo>
                  <a:pt x="285419" y="3826938"/>
                  <a:pt x="215140" y="3818234"/>
                  <a:pt x="195008" y="3812766"/>
                </a:cubicBezTo>
                <a:cubicBezTo>
                  <a:pt x="133879" y="3802222"/>
                  <a:pt x="68357" y="3779240"/>
                  <a:pt x="25893" y="3738303"/>
                </a:cubicBezTo>
                <a:cubicBezTo>
                  <a:pt x="-11446" y="3703945"/>
                  <a:pt x="-11449" y="3656374"/>
                  <a:pt x="46017" y="3648625"/>
                </a:cubicBezTo>
                <a:cubicBezTo>
                  <a:pt x="47664" y="3647342"/>
                  <a:pt x="49952" y="3646882"/>
                  <a:pt x="51828" y="3646743"/>
                </a:cubicBezTo>
                <a:close/>
                <a:moveTo>
                  <a:pt x="420623" y="3389376"/>
                </a:moveTo>
                <a:cubicBezTo>
                  <a:pt x="432034" y="3389027"/>
                  <a:pt x="442893" y="3394723"/>
                  <a:pt x="450639" y="3409221"/>
                </a:cubicBezTo>
                <a:cubicBezTo>
                  <a:pt x="479074" y="3457698"/>
                  <a:pt x="406630" y="3533205"/>
                  <a:pt x="372116" y="3481257"/>
                </a:cubicBezTo>
                <a:cubicBezTo>
                  <a:pt x="347188" y="3445866"/>
                  <a:pt x="386391" y="3390420"/>
                  <a:pt x="420623" y="3389376"/>
                </a:cubicBezTo>
                <a:close/>
                <a:moveTo>
                  <a:pt x="862635" y="3285065"/>
                </a:moveTo>
                <a:cubicBezTo>
                  <a:pt x="954243" y="3282096"/>
                  <a:pt x="1058339" y="3301673"/>
                  <a:pt x="1161661" y="3334403"/>
                </a:cubicBezTo>
                <a:cubicBezTo>
                  <a:pt x="1368307" y="3399863"/>
                  <a:pt x="1576174" y="3534042"/>
                  <a:pt x="1658816" y="3649992"/>
                </a:cubicBezTo>
                <a:cubicBezTo>
                  <a:pt x="1889482" y="3933416"/>
                  <a:pt x="1731450" y="4562653"/>
                  <a:pt x="1362535" y="4661504"/>
                </a:cubicBezTo>
                <a:cubicBezTo>
                  <a:pt x="1186098" y="4708780"/>
                  <a:pt x="1011531" y="4634724"/>
                  <a:pt x="860415" y="4519861"/>
                </a:cubicBezTo>
                <a:cubicBezTo>
                  <a:pt x="630970" y="4305156"/>
                  <a:pt x="492228" y="3979839"/>
                  <a:pt x="526830" y="3659860"/>
                </a:cubicBezTo>
                <a:cubicBezTo>
                  <a:pt x="533017" y="3554632"/>
                  <a:pt x="571284" y="3440809"/>
                  <a:pt x="638536" y="3371005"/>
                </a:cubicBezTo>
                <a:cubicBezTo>
                  <a:pt x="691907" y="3313551"/>
                  <a:pt x="771027" y="3288035"/>
                  <a:pt x="862635" y="3285065"/>
                </a:cubicBezTo>
                <a:close/>
                <a:moveTo>
                  <a:pt x="1800920" y="831776"/>
                </a:moveTo>
                <a:cubicBezTo>
                  <a:pt x="2050076" y="835894"/>
                  <a:pt x="2364239" y="908172"/>
                  <a:pt x="2606374" y="1034215"/>
                </a:cubicBezTo>
                <a:cubicBezTo>
                  <a:pt x="2853958" y="1173235"/>
                  <a:pt x="3061828" y="1356320"/>
                  <a:pt x="3251399" y="1547821"/>
                </a:cubicBezTo>
                <a:cubicBezTo>
                  <a:pt x="3266581" y="1566644"/>
                  <a:pt x="3291494" y="1591312"/>
                  <a:pt x="3316406" y="1615980"/>
                </a:cubicBezTo>
                <a:cubicBezTo>
                  <a:pt x="3580715" y="1881487"/>
                  <a:pt x="3832177" y="2168382"/>
                  <a:pt x="4191097" y="2364579"/>
                </a:cubicBezTo>
                <a:cubicBezTo>
                  <a:pt x="4312164" y="2427599"/>
                  <a:pt x="4455812" y="2475076"/>
                  <a:pt x="4579998" y="2510861"/>
                </a:cubicBezTo>
                <a:cubicBezTo>
                  <a:pt x="4990315" y="2621493"/>
                  <a:pt x="5389356" y="2618614"/>
                  <a:pt x="5785279" y="2642971"/>
                </a:cubicBezTo>
                <a:cubicBezTo>
                  <a:pt x="6185485" y="2660201"/>
                  <a:pt x="6606321" y="2709226"/>
                  <a:pt x="6993271" y="2902854"/>
                </a:cubicBezTo>
                <a:cubicBezTo>
                  <a:pt x="7063537" y="2940210"/>
                  <a:pt x="7131734" y="2982389"/>
                  <a:pt x="7196932" y="3028528"/>
                </a:cubicBezTo>
                <a:lnTo>
                  <a:pt x="7254646" y="3074979"/>
                </a:lnTo>
                <a:lnTo>
                  <a:pt x="7254646" y="4961517"/>
                </a:lnTo>
                <a:lnTo>
                  <a:pt x="3358135" y="4961516"/>
                </a:lnTo>
                <a:lnTo>
                  <a:pt x="3355807" y="4954966"/>
                </a:lnTo>
                <a:cubicBezTo>
                  <a:pt x="3333538" y="4898684"/>
                  <a:pt x="3308555" y="4842437"/>
                  <a:pt x="3279461" y="4786148"/>
                </a:cubicBezTo>
                <a:cubicBezTo>
                  <a:pt x="3115209" y="4464309"/>
                  <a:pt x="2807687" y="4182548"/>
                  <a:pt x="2478750" y="3936441"/>
                </a:cubicBezTo>
                <a:cubicBezTo>
                  <a:pt x="2258030" y="3774747"/>
                  <a:pt x="2028744" y="3627313"/>
                  <a:pt x="1817758" y="3471463"/>
                </a:cubicBezTo>
                <a:cubicBezTo>
                  <a:pt x="1788560" y="3453924"/>
                  <a:pt x="1759364" y="3436386"/>
                  <a:pt x="1739900" y="3424695"/>
                </a:cubicBezTo>
                <a:cubicBezTo>
                  <a:pt x="1660879" y="3357820"/>
                  <a:pt x="1577574" y="3298077"/>
                  <a:pt x="1498551" y="3231201"/>
                </a:cubicBezTo>
                <a:cubicBezTo>
                  <a:pt x="1257203" y="3037708"/>
                  <a:pt x="1013521" y="2804001"/>
                  <a:pt x="886246" y="2552888"/>
                </a:cubicBezTo>
                <a:cubicBezTo>
                  <a:pt x="791663" y="2379634"/>
                  <a:pt x="809203" y="2196106"/>
                  <a:pt x="790146" y="2029406"/>
                </a:cubicBezTo>
                <a:cubicBezTo>
                  <a:pt x="748913" y="1723244"/>
                  <a:pt x="829534" y="1412654"/>
                  <a:pt x="990343" y="1189044"/>
                </a:cubicBezTo>
                <a:cubicBezTo>
                  <a:pt x="1165166" y="964151"/>
                  <a:pt x="1434193" y="824954"/>
                  <a:pt x="1800920" y="831776"/>
                </a:cubicBezTo>
                <a:close/>
                <a:moveTo>
                  <a:pt x="2117401" y="71179"/>
                </a:moveTo>
                <a:cubicBezTo>
                  <a:pt x="2368555" y="98342"/>
                  <a:pt x="2525313" y="527580"/>
                  <a:pt x="2236677" y="577001"/>
                </a:cubicBezTo>
                <a:cubicBezTo>
                  <a:pt x="1953173" y="633528"/>
                  <a:pt x="1737609" y="95638"/>
                  <a:pt x="2066015" y="71340"/>
                </a:cubicBezTo>
                <a:cubicBezTo>
                  <a:pt x="2083494" y="69345"/>
                  <a:pt x="2100657" y="69368"/>
                  <a:pt x="2117401" y="71179"/>
                </a:cubicBezTo>
                <a:close/>
                <a:moveTo>
                  <a:pt x="2936553" y="486"/>
                </a:moveTo>
                <a:cubicBezTo>
                  <a:pt x="2977387" y="4676"/>
                  <a:pt x="3005109" y="36112"/>
                  <a:pt x="3002470" y="101107"/>
                </a:cubicBezTo>
                <a:cubicBezTo>
                  <a:pt x="3007347" y="108370"/>
                  <a:pt x="3003111" y="121753"/>
                  <a:pt x="3003111" y="121753"/>
                </a:cubicBezTo>
                <a:cubicBezTo>
                  <a:pt x="2995275" y="169164"/>
                  <a:pt x="2973449" y="215432"/>
                  <a:pt x="2951623" y="261701"/>
                </a:cubicBezTo>
                <a:cubicBezTo>
                  <a:pt x="2903093" y="346977"/>
                  <a:pt x="2831458" y="437231"/>
                  <a:pt x="2759184" y="506840"/>
                </a:cubicBezTo>
                <a:cubicBezTo>
                  <a:pt x="2714253" y="558088"/>
                  <a:pt x="2602564" y="706853"/>
                  <a:pt x="2531969" y="680498"/>
                </a:cubicBezTo>
                <a:cubicBezTo>
                  <a:pt x="2466250" y="661406"/>
                  <a:pt x="2517098" y="500812"/>
                  <a:pt x="2538924" y="454544"/>
                </a:cubicBezTo>
                <a:cubicBezTo>
                  <a:pt x="2590412" y="314595"/>
                  <a:pt x="2674119" y="163547"/>
                  <a:pt x="2791965" y="63335"/>
                </a:cubicBezTo>
                <a:cubicBezTo>
                  <a:pt x="2841773" y="19350"/>
                  <a:pt x="2895719" y="-3705"/>
                  <a:pt x="2936553" y="486"/>
                </a:cubicBezTo>
                <a:close/>
              </a:path>
            </a:pathLst>
          </a:custGeom>
        </p:spPr>
      </p:sp>
      <p:sp>
        <p:nvSpPr>
          <p:cNvPr id="3" name="Rounded Rectangle 8">
            <a:extLst>
              <a:ext uri="{FF2B5EF4-FFF2-40B4-BE49-F238E27FC236}">
                <a16:creationId xmlns:a16="http://schemas.microsoft.com/office/drawing/2014/main" id="{EEB62936-A2CE-5D5A-5C0C-05E5B75C6855}"/>
              </a:ext>
            </a:extLst>
          </p:cNvPr>
          <p:cNvSpPr/>
          <p:nvPr userDrawn="1"/>
        </p:nvSpPr>
        <p:spPr>
          <a:xfrm>
            <a:off x="5804807" y="408751"/>
            <a:ext cx="6115050" cy="65694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A84340D4-F2DE-FCBE-646F-4336016B9A90}"/>
              </a:ext>
            </a:extLst>
          </p:cNvPr>
          <p:cNvPicPr>
            <a:picLocks noChangeAspect="1"/>
          </p:cNvPicPr>
          <p:nvPr userDrawn="1"/>
        </p:nvPicPr>
        <p:blipFill rotWithShape="1">
          <a:blip r:embed="rId2">
            <a:clrChange>
              <a:clrFrom>
                <a:srgbClr val="FFFFFF"/>
              </a:clrFrom>
              <a:clrTo>
                <a:srgbClr val="FFFFFF">
                  <a:alpha val="0"/>
                </a:srgbClr>
              </a:clrTo>
            </a:clrChange>
          </a:blip>
          <a:srcRect l="11420" t="13828" r="4668"/>
          <a:stretch/>
        </p:blipFill>
        <p:spPr>
          <a:xfrm>
            <a:off x="10344232" y="66242"/>
            <a:ext cx="1757779" cy="1015392"/>
          </a:xfrm>
          <a:prstGeom prst="rect">
            <a:avLst/>
          </a:prstGeom>
        </p:spPr>
      </p:pic>
      <p:sp>
        <p:nvSpPr>
          <p:cNvPr id="5" name="Freeform 6">
            <a:extLst>
              <a:ext uri="{FF2B5EF4-FFF2-40B4-BE49-F238E27FC236}">
                <a16:creationId xmlns:a16="http://schemas.microsoft.com/office/drawing/2014/main" id="{1AEAC71F-BFCF-395F-3846-94E5E798F2CA}"/>
              </a:ext>
            </a:extLst>
          </p:cNvPr>
          <p:cNvSpPr>
            <a:spLocks/>
          </p:cNvSpPr>
          <p:nvPr userDrawn="1"/>
        </p:nvSpPr>
        <p:spPr bwMode="auto">
          <a:xfrm rot="8100000">
            <a:off x="11077697" y="3802858"/>
            <a:ext cx="324519" cy="289116"/>
          </a:xfrm>
          <a:custGeom>
            <a:avLst/>
            <a:gdLst>
              <a:gd name="T0" fmla="*/ 10 w 96"/>
              <a:gd name="T1" fmla="*/ 49 h 86"/>
              <a:gd name="T2" fmla="*/ 0 w 96"/>
              <a:gd name="T3" fmla="*/ 68 h 86"/>
              <a:gd name="T4" fmla="*/ 15 w 96"/>
              <a:gd name="T5" fmla="*/ 84 h 86"/>
              <a:gd name="T6" fmla="*/ 38 w 96"/>
              <a:gd name="T7" fmla="*/ 83 h 86"/>
              <a:gd name="T8" fmla="*/ 69 w 96"/>
              <a:gd name="T9" fmla="*/ 71 h 86"/>
              <a:gd name="T10" fmla="*/ 96 w 96"/>
              <a:gd name="T11" fmla="*/ 40 h 86"/>
              <a:gd name="T12" fmla="*/ 94 w 96"/>
              <a:gd name="T13" fmla="*/ 32 h 86"/>
              <a:gd name="T14" fmla="*/ 10 w 96"/>
              <a:gd name="T15" fmla="*/ 49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86">
                <a:moveTo>
                  <a:pt x="10" y="49"/>
                </a:moveTo>
                <a:cubicBezTo>
                  <a:pt x="4" y="54"/>
                  <a:pt x="0" y="60"/>
                  <a:pt x="0" y="68"/>
                </a:cubicBezTo>
                <a:cubicBezTo>
                  <a:pt x="0" y="75"/>
                  <a:pt x="7" y="82"/>
                  <a:pt x="15" y="84"/>
                </a:cubicBezTo>
                <a:cubicBezTo>
                  <a:pt x="22" y="86"/>
                  <a:pt x="30" y="85"/>
                  <a:pt x="38" y="83"/>
                </a:cubicBezTo>
                <a:cubicBezTo>
                  <a:pt x="48" y="80"/>
                  <a:pt x="59" y="76"/>
                  <a:pt x="69" y="71"/>
                </a:cubicBezTo>
                <a:cubicBezTo>
                  <a:pt x="81" y="65"/>
                  <a:pt x="94" y="55"/>
                  <a:pt x="96" y="40"/>
                </a:cubicBezTo>
                <a:cubicBezTo>
                  <a:pt x="96" y="37"/>
                  <a:pt x="96" y="34"/>
                  <a:pt x="94" y="32"/>
                </a:cubicBezTo>
                <a:cubicBezTo>
                  <a:pt x="79" y="0"/>
                  <a:pt x="25" y="36"/>
                  <a:pt x="10" y="49"/>
                </a:cubicBezTo>
                <a:close/>
              </a:path>
            </a:pathLst>
          </a:custGeom>
          <a:solidFill>
            <a:srgbClr val="01A8F6"/>
          </a:solidFill>
          <a:ln>
            <a:noFill/>
          </a:ln>
        </p:spPr>
        <p:txBody>
          <a:bodyPr vert="horz" wrap="square" lIns="68580" tIns="34290" rIns="68580" bIns="34290" numCol="1" anchor="t" anchorCtr="0" compatLnSpc="1">
            <a:prstTxWarp prst="textNoShape">
              <a:avLst/>
            </a:prstTxWarp>
          </a:bodyPr>
          <a:lstStyle/>
          <a:p>
            <a:endParaRPr lang="en-US" sz="1013"/>
          </a:p>
        </p:txBody>
      </p:sp>
      <p:sp>
        <p:nvSpPr>
          <p:cNvPr id="6" name="Freeform 7">
            <a:extLst>
              <a:ext uri="{FF2B5EF4-FFF2-40B4-BE49-F238E27FC236}">
                <a16:creationId xmlns:a16="http://schemas.microsoft.com/office/drawing/2014/main" id="{968214D3-E251-0280-830D-3B67655D41CB}"/>
              </a:ext>
            </a:extLst>
          </p:cNvPr>
          <p:cNvSpPr>
            <a:spLocks/>
          </p:cNvSpPr>
          <p:nvPr userDrawn="1"/>
        </p:nvSpPr>
        <p:spPr bwMode="auto">
          <a:xfrm rot="8100000">
            <a:off x="10946076" y="3823674"/>
            <a:ext cx="145541" cy="224213"/>
          </a:xfrm>
          <a:custGeom>
            <a:avLst/>
            <a:gdLst>
              <a:gd name="T0" fmla="*/ 7 w 43"/>
              <a:gd name="T1" fmla="*/ 54 h 67"/>
              <a:gd name="T2" fmla="*/ 32 w 43"/>
              <a:gd name="T3" fmla="*/ 61 h 67"/>
              <a:gd name="T4" fmla="*/ 39 w 43"/>
              <a:gd name="T5" fmla="*/ 49 h 67"/>
              <a:gd name="T6" fmla="*/ 39 w 43"/>
              <a:gd name="T7" fmla="*/ 22 h 67"/>
              <a:gd name="T8" fmla="*/ 7 w 43"/>
              <a:gd name="T9" fmla="*/ 54 h 67"/>
            </a:gdLst>
            <a:ahLst/>
            <a:cxnLst>
              <a:cxn ang="0">
                <a:pos x="T0" y="T1"/>
              </a:cxn>
              <a:cxn ang="0">
                <a:pos x="T2" y="T3"/>
              </a:cxn>
              <a:cxn ang="0">
                <a:pos x="T4" y="T5"/>
              </a:cxn>
              <a:cxn ang="0">
                <a:pos x="T6" y="T7"/>
              </a:cxn>
              <a:cxn ang="0">
                <a:pos x="T8" y="T9"/>
              </a:cxn>
            </a:cxnLst>
            <a:rect l="0" t="0" r="r" b="b"/>
            <a:pathLst>
              <a:path w="43" h="67">
                <a:moveTo>
                  <a:pt x="7" y="54"/>
                </a:moveTo>
                <a:cubicBezTo>
                  <a:pt x="11" y="63"/>
                  <a:pt x="24" y="67"/>
                  <a:pt x="32" y="61"/>
                </a:cubicBezTo>
                <a:cubicBezTo>
                  <a:pt x="36" y="58"/>
                  <a:pt x="38" y="54"/>
                  <a:pt x="39" y="49"/>
                </a:cubicBezTo>
                <a:cubicBezTo>
                  <a:pt x="42" y="41"/>
                  <a:pt x="43" y="31"/>
                  <a:pt x="39" y="22"/>
                </a:cubicBezTo>
                <a:cubicBezTo>
                  <a:pt x="27" y="0"/>
                  <a:pt x="0" y="39"/>
                  <a:pt x="7" y="54"/>
                </a:cubicBezTo>
                <a:close/>
              </a:path>
            </a:pathLst>
          </a:custGeom>
          <a:solidFill>
            <a:srgbClr val="01A8F6"/>
          </a:solidFill>
          <a:ln>
            <a:noFill/>
          </a:ln>
        </p:spPr>
        <p:txBody>
          <a:bodyPr vert="horz" wrap="square" lIns="68580" tIns="34290" rIns="68580" bIns="34290" numCol="1" anchor="t" anchorCtr="0" compatLnSpc="1">
            <a:prstTxWarp prst="textNoShape">
              <a:avLst/>
            </a:prstTxWarp>
          </a:bodyPr>
          <a:lstStyle/>
          <a:p>
            <a:endParaRPr lang="en-US" sz="1013"/>
          </a:p>
        </p:txBody>
      </p:sp>
      <p:sp>
        <p:nvSpPr>
          <p:cNvPr id="7" name="Freeform 7">
            <a:extLst>
              <a:ext uri="{FF2B5EF4-FFF2-40B4-BE49-F238E27FC236}">
                <a16:creationId xmlns:a16="http://schemas.microsoft.com/office/drawing/2014/main" id="{C0D1E2C7-B99D-2F91-81F7-438A13723FDA}"/>
              </a:ext>
            </a:extLst>
          </p:cNvPr>
          <p:cNvSpPr>
            <a:spLocks/>
          </p:cNvSpPr>
          <p:nvPr userDrawn="1"/>
        </p:nvSpPr>
        <p:spPr bwMode="auto">
          <a:xfrm rot="15401104">
            <a:off x="8517290" y="2397643"/>
            <a:ext cx="551211" cy="849162"/>
          </a:xfrm>
          <a:custGeom>
            <a:avLst/>
            <a:gdLst>
              <a:gd name="T0" fmla="*/ 7 w 43"/>
              <a:gd name="T1" fmla="*/ 54 h 67"/>
              <a:gd name="T2" fmla="*/ 32 w 43"/>
              <a:gd name="T3" fmla="*/ 61 h 67"/>
              <a:gd name="T4" fmla="*/ 39 w 43"/>
              <a:gd name="T5" fmla="*/ 49 h 67"/>
              <a:gd name="T6" fmla="*/ 39 w 43"/>
              <a:gd name="T7" fmla="*/ 22 h 67"/>
              <a:gd name="T8" fmla="*/ 7 w 43"/>
              <a:gd name="T9" fmla="*/ 54 h 67"/>
            </a:gdLst>
            <a:ahLst/>
            <a:cxnLst>
              <a:cxn ang="0">
                <a:pos x="T0" y="T1"/>
              </a:cxn>
              <a:cxn ang="0">
                <a:pos x="T2" y="T3"/>
              </a:cxn>
              <a:cxn ang="0">
                <a:pos x="T4" y="T5"/>
              </a:cxn>
              <a:cxn ang="0">
                <a:pos x="T6" y="T7"/>
              </a:cxn>
              <a:cxn ang="0">
                <a:pos x="T8" y="T9"/>
              </a:cxn>
            </a:cxnLst>
            <a:rect l="0" t="0" r="r" b="b"/>
            <a:pathLst>
              <a:path w="43" h="67">
                <a:moveTo>
                  <a:pt x="7" y="54"/>
                </a:moveTo>
                <a:cubicBezTo>
                  <a:pt x="11" y="63"/>
                  <a:pt x="24" y="67"/>
                  <a:pt x="32" y="61"/>
                </a:cubicBezTo>
                <a:cubicBezTo>
                  <a:pt x="36" y="58"/>
                  <a:pt x="38" y="54"/>
                  <a:pt x="39" y="49"/>
                </a:cubicBezTo>
                <a:cubicBezTo>
                  <a:pt x="42" y="41"/>
                  <a:pt x="43" y="31"/>
                  <a:pt x="39" y="22"/>
                </a:cubicBezTo>
                <a:cubicBezTo>
                  <a:pt x="27" y="0"/>
                  <a:pt x="0" y="39"/>
                  <a:pt x="7" y="54"/>
                </a:cubicBezTo>
                <a:close/>
              </a:path>
            </a:pathLst>
          </a:custGeom>
          <a:solidFill>
            <a:srgbClr val="01A8F6"/>
          </a:solidFill>
          <a:ln>
            <a:noFill/>
          </a:ln>
        </p:spPr>
        <p:txBody>
          <a:bodyPr vert="horz" wrap="square" lIns="68580" tIns="34290" rIns="68580" bIns="34290" numCol="1" anchor="t" anchorCtr="0" compatLnSpc="1">
            <a:prstTxWarp prst="textNoShape">
              <a:avLst/>
            </a:prstTxWarp>
          </a:bodyPr>
          <a:lstStyle/>
          <a:p>
            <a:endParaRPr lang="en-US" sz="1013"/>
          </a:p>
        </p:txBody>
      </p:sp>
    </p:spTree>
    <p:extLst>
      <p:ext uri="{BB962C8B-B14F-4D97-AF65-F5344CB8AC3E}">
        <p14:creationId xmlns:p14="http://schemas.microsoft.com/office/powerpoint/2010/main" val="4204981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3" name="Rounded Rectangle 8">
            <a:extLst>
              <a:ext uri="{FF2B5EF4-FFF2-40B4-BE49-F238E27FC236}">
                <a16:creationId xmlns:a16="http://schemas.microsoft.com/office/drawing/2014/main" id="{8B55F15E-F392-70FD-86F7-F47DE0782850}"/>
              </a:ext>
            </a:extLst>
          </p:cNvPr>
          <p:cNvSpPr/>
          <p:nvPr userDrawn="1"/>
        </p:nvSpPr>
        <p:spPr>
          <a:xfrm>
            <a:off x="5804807" y="408751"/>
            <a:ext cx="6115050" cy="65694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B6CFAA1B-6521-6036-C5EB-DB560760A35E}"/>
              </a:ext>
            </a:extLst>
          </p:cNvPr>
          <p:cNvPicPr>
            <a:picLocks noChangeAspect="1"/>
          </p:cNvPicPr>
          <p:nvPr userDrawn="1"/>
        </p:nvPicPr>
        <p:blipFill rotWithShape="1">
          <a:blip r:embed="rId2">
            <a:clrChange>
              <a:clrFrom>
                <a:srgbClr val="FFFFFF"/>
              </a:clrFrom>
              <a:clrTo>
                <a:srgbClr val="FFFFFF">
                  <a:alpha val="0"/>
                </a:srgbClr>
              </a:clrTo>
            </a:clrChange>
          </a:blip>
          <a:srcRect l="11420" t="13828" r="4668"/>
          <a:stretch/>
        </p:blipFill>
        <p:spPr>
          <a:xfrm>
            <a:off x="10344232" y="66242"/>
            <a:ext cx="1757779" cy="1015392"/>
          </a:xfrm>
          <a:prstGeom prst="rect">
            <a:avLst/>
          </a:prstGeom>
        </p:spPr>
      </p:pic>
      <p:sp>
        <p:nvSpPr>
          <p:cNvPr id="5" name="Picture Placeholder 21">
            <a:extLst>
              <a:ext uri="{FF2B5EF4-FFF2-40B4-BE49-F238E27FC236}">
                <a16:creationId xmlns:a16="http://schemas.microsoft.com/office/drawing/2014/main" id="{0F976AEA-5C6F-BA3E-42BA-9441EA1CE27A}"/>
              </a:ext>
            </a:extLst>
          </p:cNvPr>
          <p:cNvSpPr>
            <a:spLocks noGrp="1"/>
          </p:cNvSpPr>
          <p:nvPr>
            <p:ph type="pic" sz="quarter" idx="10"/>
          </p:nvPr>
        </p:nvSpPr>
        <p:spPr>
          <a:xfrm>
            <a:off x="723923" y="546067"/>
            <a:ext cx="4362981" cy="5765865"/>
          </a:xfrm>
          <a:custGeom>
            <a:avLst/>
            <a:gdLst>
              <a:gd name="connsiteX0" fmla="*/ 1529258 w 3783467"/>
              <a:gd name="connsiteY0" fmla="*/ 63 h 5000012"/>
              <a:gd name="connsiteX1" fmla="*/ 1741231 w 3783467"/>
              <a:gd name="connsiteY1" fmla="*/ 33541 h 5000012"/>
              <a:gd name="connsiteX2" fmla="*/ 2301212 w 3783467"/>
              <a:gd name="connsiteY2" fmla="*/ 448170 h 5000012"/>
              <a:gd name="connsiteX3" fmla="*/ 2426845 w 3783467"/>
              <a:gd name="connsiteY3" fmla="*/ 654361 h 5000012"/>
              <a:gd name="connsiteX4" fmla="*/ 2621133 w 3783467"/>
              <a:gd name="connsiteY4" fmla="*/ 1145093 h 5000012"/>
              <a:gd name="connsiteX5" fmla="*/ 2921943 w 3783467"/>
              <a:gd name="connsiteY5" fmla="*/ 1625162 h 5000012"/>
              <a:gd name="connsiteX6" fmla="*/ 3538845 w 3783467"/>
              <a:gd name="connsiteY6" fmla="*/ 2519176 h 5000012"/>
              <a:gd name="connsiteX7" fmla="*/ 3734949 w 3783467"/>
              <a:gd name="connsiteY7" fmla="*/ 3454618 h 5000012"/>
              <a:gd name="connsiteX8" fmla="*/ 3636785 w 3783467"/>
              <a:gd name="connsiteY8" fmla="*/ 3727651 h 5000012"/>
              <a:gd name="connsiteX9" fmla="*/ 3745710 w 3783467"/>
              <a:gd name="connsiteY9" fmla="*/ 4224164 h 5000012"/>
              <a:gd name="connsiteX10" fmla="*/ 3741389 w 3783467"/>
              <a:gd name="connsiteY10" fmla="*/ 4705068 h 5000012"/>
              <a:gd name="connsiteX11" fmla="*/ 2890258 w 3783467"/>
              <a:gd name="connsiteY11" fmla="*/ 4964008 h 5000012"/>
              <a:gd name="connsiteX12" fmla="*/ 1943537 w 3783467"/>
              <a:gd name="connsiteY12" fmla="*/ 4264317 h 5000012"/>
              <a:gd name="connsiteX13" fmla="*/ 1567230 w 3783467"/>
              <a:gd name="connsiteY13" fmla="*/ 3773844 h 5000012"/>
              <a:gd name="connsiteX14" fmla="*/ 1123322 w 3783467"/>
              <a:gd name="connsiteY14" fmla="*/ 3424159 h 5000012"/>
              <a:gd name="connsiteX15" fmla="*/ 590788 w 3783467"/>
              <a:gd name="connsiteY15" fmla="*/ 3171425 h 5000012"/>
              <a:gd name="connsiteX16" fmla="*/ 1127 w 3783467"/>
              <a:gd name="connsiteY16" fmla="*/ 1979009 h 5000012"/>
              <a:gd name="connsiteX17" fmla="*/ 236908 w 3783467"/>
              <a:gd name="connsiteY17" fmla="*/ 1368201 h 5000012"/>
              <a:gd name="connsiteX18" fmla="*/ 772591 w 3783467"/>
              <a:gd name="connsiteY18" fmla="*/ 1015105 h 5000012"/>
              <a:gd name="connsiteX19" fmla="*/ 921771 w 3783467"/>
              <a:gd name="connsiteY19" fmla="*/ 591203 h 5000012"/>
              <a:gd name="connsiteX20" fmla="*/ 1042799 w 3783467"/>
              <a:gd name="connsiteY20" fmla="*/ 243344 h 5000012"/>
              <a:gd name="connsiteX21" fmla="*/ 1529258 w 3783467"/>
              <a:gd name="connsiteY21" fmla="*/ 63 h 50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783467" h="5000012">
                <a:moveTo>
                  <a:pt x="1529258" y="63"/>
                </a:moveTo>
                <a:cubicBezTo>
                  <a:pt x="1597819" y="984"/>
                  <a:pt x="1669162" y="11912"/>
                  <a:pt x="1741231" y="33541"/>
                </a:cubicBezTo>
                <a:cubicBezTo>
                  <a:pt x="1953472" y="99341"/>
                  <a:pt x="2155277" y="253618"/>
                  <a:pt x="2301212" y="448170"/>
                </a:cubicBezTo>
                <a:cubicBezTo>
                  <a:pt x="2349859" y="513021"/>
                  <a:pt x="2392295" y="582346"/>
                  <a:pt x="2426845" y="654361"/>
                </a:cubicBezTo>
                <a:cubicBezTo>
                  <a:pt x="2504953" y="817178"/>
                  <a:pt x="2540021" y="976015"/>
                  <a:pt x="2621133" y="1145093"/>
                </a:cubicBezTo>
                <a:cubicBezTo>
                  <a:pt x="2704531" y="1306689"/>
                  <a:pt x="2812092" y="1469666"/>
                  <a:pt x="2921943" y="1625162"/>
                </a:cubicBezTo>
                <a:cubicBezTo>
                  <a:pt x="3132626" y="1917363"/>
                  <a:pt x="3364472" y="2204684"/>
                  <a:pt x="3538845" y="2519176"/>
                </a:cubicBezTo>
                <a:cubicBezTo>
                  <a:pt x="3710210" y="2827403"/>
                  <a:pt x="3817247" y="3185247"/>
                  <a:pt x="3734949" y="3454618"/>
                </a:cubicBezTo>
                <a:cubicBezTo>
                  <a:pt x="3710522" y="3550673"/>
                  <a:pt x="3661211" y="3631601"/>
                  <a:pt x="3636785" y="3727651"/>
                </a:cubicBezTo>
                <a:cubicBezTo>
                  <a:pt x="3608368" y="3901131"/>
                  <a:pt x="3701627" y="4046541"/>
                  <a:pt x="3745710" y="4224164"/>
                </a:cubicBezTo>
                <a:cubicBezTo>
                  <a:pt x="3792076" y="4394302"/>
                  <a:pt x="3801412" y="4572983"/>
                  <a:pt x="3741389" y="4705068"/>
                </a:cubicBezTo>
                <a:cubicBezTo>
                  <a:pt x="3622780" y="4996729"/>
                  <a:pt x="3223862" y="5047020"/>
                  <a:pt x="2890258" y="4964008"/>
                </a:cubicBezTo>
                <a:cubicBezTo>
                  <a:pt x="2537782" y="4878396"/>
                  <a:pt x="2195693" y="4581729"/>
                  <a:pt x="1943537" y="4264317"/>
                </a:cubicBezTo>
                <a:cubicBezTo>
                  <a:pt x="1817098" y="4098738"/>
                  <a:pt x="1706532" y="3929499"/>
                  <a:pt x="1567230" y="3773844"/>
                </a:cubicBezTo>
                <a:cubicBezTo>
                  <a:pt x="1444515" y="3628272"/>
                  <a:pt x="1287773" y="3497506"/>
                  <a:pt x="1123322" y="3424159"/>
                </a:cubicBezTo>
                <a:cubicBezTo>
                  <a:pt x="936995" y="3341948"/>
                  <a:pt x="766406" y="3304795"/>
                  <a:pt x="590788" y="3171425"/>
                </a:cubicBezTo>
                <a:cubicBezTo>
                  <a:pt x="209382" y="2890784"/>
                  <a:pt x="-18081" y="2379885"/>
                  <a:pt x="1127" y="1979009"/>
                </a:cubicBezTo>
                <a:cubicBezTo>
                  <a:pt x="7075" y="1734205"/>
                  <a:pt x="92245" y="1519811"/>
                  <a:pt x="236908" y="1368201"/>
                </a:cubicBezTo>
                <a:cubicBezTo>
                  <a:pt x="389152" y="1207888"/>
                  <a:pt x="639943" y="1191767"/>
                  <a:pt x="772591" y="1015105"/>
                </a:cubicBezTo>
                <a:cubicBezTo>
                  <a:pt x="849205" y="893107"/>
                  <a:pt x="886630" y="738412"/>
                  <a:pt x="921771" y="591203"/>
                </a:cubicBezTo>
                <a:cubicBezTo>
                  <a:pt x="950055" y="466439"/>
                  <a:pt x="986630" y="346720"/>
                  <a:pt x="1042799" y="243344"/>
                </a:cubicBezTo>
                <a:cubicBezTo>
                  <a:pt x="1142922" y="84619"/>
                  <a:pt x="1323574" y="-2697"/>
                  <a:pt x="1529258" y="63"/>
                </a:cubicBezTo>
                <a:close/>
              </a:path>
            </a:pathLst>
          </a:custGeom>
        </p:spPr>
      </p:sp>
    </p:spTree>
    <p:extLst>
      <p:ext uri="{BB962C8B-B14F-4D97-AF65-F5344CB8AC3E}">
        <p14:creationId xmlns:p14="http://schemas.microsoft.com/office/powerpoint/2010/main" val="3025439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3" name="Rounded Rectangle 8">
            <a:extLst>
              <a:ext uri="{FF2B5EF4-FFF2-40B4-BE49-F238E27FC236}">
                <a16:creationId xmlns:a16="http://schemas.microsoft.com/office/drawing/2014/main" id="{EEB62936-A2CE-5D5A-5C0C-05E5B75C6855}"/>
              </a:ext>
            </a:extLst>
          </p:cNvPr>
          <p:cNvSpPr/>
          <p:nvPr userDrawn="1"/>
        </p:nvSpPr>
        <p:spPr>
          <a:xfrm>
            <a:off x="5804807" y="408751"/>
            <a:ext cx="6115050" cy="65694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A84340D4-F2DE-FCBE-646F-4336016B9A90}"/>
              </a:ext>
            </a:extLst>
          </p:cNvPr>
          <p:cNvPicPr>
            <a:picLocks noChangeAspect="1"/>
          </p:cNvPicPr>
          <p:nvPr userDrawn="1"/>
        </p:nvPicPr>
        <p:blipFill rotWithShape="1">
          <a:blip r:embed="rId2">
            <a:clrChange>
              <a:clrFrom>
                <a:srgbClr val="FFFFFF"/>
              </a:clrFrom>
              <a:clrTo>
                <a:srgbClr val="FFFFFF">
                  <a:alpha val="0"/>
                </a:srgbClr>
              </a:clrTo>
            </a:clrChange>
          </a:blip>
          <a:srcRect l="11420" t="13828" r="4668"/>
          <a:stretch/>
        </p:blipFill>
        <p:spPr>
          <a:xfrm>
            <a:off x="10344232" y="66242"/>
            <a:ext cx="1757779" cy="1015392"/>
          </a:xfrm>
          <a:prstGeom prst="rect">
            <a:avLst/>
          </a:prstGeom>
        </p:spPr>
      </p:pic>
      <p:sp>
        <p:nvSpPr>
          <p:cNvPr id="8" name="Picture Placeholder 4">
            <a:extLst>
              <a:ext uri="{FF2B5EF4-FFF2-40B4-BE49-F238E27FC236}">
                <a16:creationId xmlns:a16="http://schemas.microsoft.com/office/drawing/2014/main" id="{9BB4B903-720B-AF92-A8E0-184D8CD84465}"/>
              </a:ext>
            </a:extLst>
          </p:cNvPr>
          <p:cNvSpPr>
            <a:spLocks noGrp="1"/>
          </p:cNvSpPr>
          <p:nvPr>
            <p:ph type="pic" sz="quarter" idx="10"/>
          </p:nvPr>
        </p:nvSpPr>
        <p:spPr>
          <a:xfrm flipH="1">
            <a:off x="0" y="0"/>
            <a:ext cx="5122416" cy="6858000"/>
          </a:xfrm>
          <a:custGeom>
            <a:avLst/>
            <a:gdLst>
              <a:gd name="connsiteX0" fmla="*/ 1711408 w 4991101"/>
              <a:gd name="connsiteY0" fmla="*/ 0 h 6858000"/>
              <a:gd name="connsiteX1" fmla="*/ 4991101 w 4991101"/>
              <a:gd name="connsiteY1" fmla="*/ 0 h 6858000"/>
              <a:gd name="connsiteX2" fmla="*/ 4991101 w 4991101"/>
              <a:gd name="connsiteY2" fmla="*/ 6858000 h 6858000"/>
              <a:gd name="connsiteX3" fmla="*/ 119141 w 4991101"/>
              <a:gd name="connsiteY3" fmla="*/ 6858000 h 6858000"/>
              <a:gd name="connsiteX4" fmla="*/ 119117 w 4991101"/>
              <a:gd name="connsiteY4" fmla="*/ 6764760 h 6858000"/>
              <a:gd name="connsiteX5" fmla="*/ 133168 w 4991101"/>
              <a:gd name="connsiteY5" fmla="*/ 6589807 h 6858000"/>
              <a:gd name="connsiteX6" fmla="*/ 486557 w 4991101"/>
              <a:gd name="connsiteY6" fmla="*/ 5388606 h 6858000"/>
              <a:gd name="connsiteX7" fmla="*/ 463696 w 4991101"/>
              <a:gd name="connsiteY7" fmla="*/ 4147098 h 6858000"/>
              <a:gd name="connsiteX8" fmla="*/ 106497 w 4991101"/>
              <a:gd name="connsiteY8" fmla="*/ 3709075 h 6858000"/>
              <a:gd name="connsiteX9" fmla="*/ 8385 w 4991101"/>
              <a:gd name="connsiteY9" fmla="*/ 3492752 h 6858000"/>
              <a:gd name="connsiteX10" fmla="*/ 174126 w 4991101"/>
              <a:gd name="connsiteY10" fmla="*/ 2955302 h 6858000"/>
              <a:gd name="connsiteX11" fmla="*/ 452266 w 4991101"/>
              <a:gd name="connsiteY11" fmla="*/ 2489064 h 6858000"/>
              <a:gd name="connsiteX12" fmla="*/ 418928 w 4991101"/>
              <a:gd name="connsiteY12" fmla="*/ 1584805 h 6858000"/>
              <a:gd name="connsiteX13" fmla="*/ 820897 w 4991101"/>
              <a:gd name="connsiteY13" fmla="*/ 973454 h 6858000"/>
              <a:gd name="connsiteX14" fmla="*/ 1398132 w 4991101"/>
              <a:gd name="connsiteY14" fmla="*/ 669796 h 6858000"/>
              <a:gd name="connsiteX15" fmla="*/ 1683557 w 4991101"/>
              <a:gd name="connsiteY15" fmla="*/ 306689 h 6858000"/>
              <a:gd name="connsiteX16" fmla="*/ 1711408 w 4991101"/>
              <a:gd name="connsiteY16" fmla="*/ 2257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991101" h="6858000">
                <a:moveTo>
                  <a:pt x="1711408" y="0"/>
                </a:moveTo>
                <a:lnTo>
                  <a:pt x="4991101" y="0"/>
                </a:lnTo>
                <a:lnTo>
                  <a:pt x="4991101" y="6858000"/>
                </a:lnTo>
                <a:lnTo>
                  <a:pt x="119141" y="6858000"/>
                </a:lnTo>
                <a:lnTo>
                  <a:pt x="119117" y="6764760"/>
                </a:lnTo>
                <a:cubicBezTo>
                  <a:pt x="121396" y="6706304"/>
                  <a:pt x="126024" y="6647919"/>
                  <a:pt x="133168" y="6589807"/>
                </a:cubicBezTo>
                <a:cubicBezTo>
                  <a:pt x="185556" y="6161191"/>
                  <a:pt x="366538" y="5789006"/>
                  <a:pt x="486557" y="5388606"/>
                </a:cubicBezTo>
                <a:cubicBezTo>
                  <a:pt x="605624" y="4988206"/>
                  <a:pt x="655156" y="4488378"/>
                  <a:pt x="463696" y="4147098"/>
                </a:cubicBezTo>
                <a:cubicBezTo>
                  <a:pt x="365586" y="3972427"/>
                  <a:pt x="217942" y="3867623"/>
                  <a:pt x="106497" y="3709075"/>
                </a:cubicBezTo>
                <a:cubicBezTo>
                  <a:pt x="62680" y="3647268"/>
                  <a:pt x="24579" y="3576056"/>
                  <a:pt x="8385" y="3492752"/>
                </a:cubicBezTo>
                <a:cubicBezTo>
                  <a:pt x="-29716" y="3293895"/>
                  <a:pt x="68395" y="3096382"/>
                  <a:pt x="174126" y="2955302"/>
                </a:cubicBezTo>
                <a:cubicBezTo>
                  <a:pt x="280810" y="2814222"/>
                  <a:pt x="407497" y="2683891"/>
                  <a:pt x="452266" y="2489064"/>
                </a:cubicBezTo>
                <a:cubicBezTo>
                  <a:pt x="519896" y="2200185"/>
                  <a:pt x="383683" y="1885775"/>
                  <a:pt x="418928" y="1584805"/>
                </a:cubicBezTo>
                <a:cubicBezTo>
                  <a:pt x="452266" y="1298613"/>
                  <a:pt x="632295" y="1090351"/>
                  <a:pt x="820897" y="973454"/>
                </a:cubicBezTo>
                <a:cubicBezTo>
                  <a:pt x="1008545" y="856560"/>
                  <a:pt x="1215245" y="801471"/>
                  <a:pt x="1398132" y="669796"/>
                </a:cubicBezTo>
                <a:cubicBezTo>
                  <a:pt x="1512436" y="586659"/>
                  <a:pt x="1619670" y="460484"/>
                  <a:pt x="1683557" y="306689"/>
                </a:cubicBezTo>
                <a:lnTo>
                  <a:pt x="1711408" y="225723"/>
                </a:lnTo>
                <a:close/>
              </a:path>
            </a:pathLst>
          </a:custGeom>
        </p:spPr>
      </p:sp>
    </p:spTree>
    <p:extLst>
      <p:ext uri="{BB962C8B-B14F-4D97-AF65-F5344CB8AC3E}">
        <p14:creationId xmlns:p14="http://schemas.microsoft.com/office/powerpoint/2010/main" val="267905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098F2341-8C1F-CF11-D077-AE117777FA41}"/>
              </a:ext>
            </a:extLst>
          </p:cNvPr>
          <p:cNvSpPr>
            <a:spLocks noGrp="1"/>
          </p:cNvSpPr>
          <p:nvPr>
            <p:ph type="pic" sz="quarter" idx="10"/>
          </p:nvPr>
        </p:nvSpPr>
        <p:spPr>
          <a:xfrm>
            <a:off x="5374058" y="0"/>
            <a:ext cx="6817942" cy="6858000"/>
          </a:xfrm>
          <a:custGeom>
            <a:avLst/>
            <a:gdLst>
              <a:gd name="connsiteX0" fmla="*/ 2464783 w 6817942"/>
              <a:gd name="connsiteY0" fmla="*/ 0 h 6858000"/>
              <a:gd name="connsiteX1" fmla="*/ 6817942 w 6817942"/>
              <a:gd name="connsiteY1" fmla="*/ 0 h 6858000"/>
              <a:gd name="connsiteX2" fmla="*/ 6817942 w 6817942"/>
              <a:gd name="connsiteY2" fmla="*/ 6858000 h 6858000"/>
              <a:gd name="connsiteX3" fmla="*/ 615933 w 6817942"/>
              <a:gd name="connsiteY3" fmla="*/ 6858000 h 6858000"/>
              <a:gd name="connsiteX4" fmla="*/ 612798 w 6817942"/>
              <a:gd name="connsiteY4" fmla="*/ 6852826 h 6858000"/>
              <a:gd name="connsiteX5" fmla="*/ 24518 w 6817942"/>
              <a:gd name="connsiteY5" fmla="*/ 3925262 h 6858000"/>
              <a:gd name="connsiteX6" fmla="*/ 832340 w 6817942"/>
              <a:gd name="connsiteY6" fmla="*/ 1630770 h 6858000"/>
              <a:gd name="connsiteX7" fmla="*/ 2427329 w 6817942"/>
              <a:gd name="connsiteY7" fmla="*/ 7835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7942" h="6858000">
                <a:moveTo>
                  <a:pt x="2464783" y="0"/>
                </a:moveTo>
                <a:lnTo>
                  <a:pt x="6817942" y="0"/>
                </a:lnTo>
                <a:lnTo>
                  <a:pt x="6817942" y="6858000"/>
                </a:lnTo>
                <a:lnTo>
                  <a:pt x="615933" y="6858000"/>
                </a:lnTo>
                <a:lnTo>
                  <a:pt x="612798" y="6852826"/>
                </a:lnTo>
                <a:cubicBezTo>
                  <a:pt x="139100" y="6008409"/>
                  <a:pt x="-76802" y="4907834"/>
                  <a:pt x="24518" y="3925262"/>
                </a:cubicBezTo>
                <a:cubicBezTo>
                  <a:pt x="98180" y="3055767"/>
                  <a:pt x="388531" y="2249043"/>
                  <a:pt x="832340" y="1630770"/>
                </a:cubicBezTo>
                <a:cubicBezTo>
                  <a:pt x="1299564" y="977419"/>
                  <a:pt x="2011643" y="778451"/>
                  <a:pt x="2427329" y="78358"/>
                </a:cubicBezTo>
                <a:close/>
              </a:path>
            </a:pathLst>
          </a:custGeom>
        </p:spPr>
      </p:sp>
    </p:spTree>
    <p:extLst>
      <p:ext uri="{BB962C8B-B14F-4D97-AF65-F5344CB8AC3E}">
        <p14:creationId xmlns:p14="http://schemas.microsoft.com/office/powerpoint/2010/main" val="2482463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3" name="Rounded Rectangle 8">
            <a:extLst>
              <a:ext uri="{FF2B5EF4-FFF2-40B4-BE49-F238E27FC236}">
                <a16:creationId xmlns:a16="http://schemas.microsoft.com/office/drawing/2014/main" id="{EEB62936-A2CE-5D5A-5C0C-05E5B75C6855}"/>
              </a:ext>
            </a:extLst>
          </p:cNvPr>
          <p:cNvSpPr/>
          <p:nvPr userDrawn="1"/>
        </p:nvSpPr>
        <p:spPr>
          <a:xfrm>
            <a:off x="5804807" y="408751"/>
            <a:ext cx="6115050" cy="65694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A84340D4-F2DE-FCBE-646F-4336016B9A90}"/>
              </a:ext>
            </a:extLst>
          </p:cNvPr>
          <p:cNvPicPr>
            <a:picLocks noChangeAspect="1"/>
          </p:cNvPicPr>
          <p:nvPr userDrawn="1"/>
        </p:nvPicPr>
        <p:blipFill rotWithShape="1">
          <a:blip r:embed="rId2">
            <a:clrChange>
              <a:clrFrom>
                <a:srgbClr val="FFFFFF"/>
              </a:clrFrom>
              <a:clrTo>
                <a:srgbClr val="FFFFFF">
                  <a:alpha val="0"/>
                </a:srgbClr>
              </a:clrTo>
            </a:clrChange>
          </a:blip>
          <a:srcRect l="11420" t="13828" r="4668"/>
          <a:stretch/>
        </p:blipFill>
        <p:spPr>
          <a:xfrm>
            <a:off x="10344232" y="66242"/>
            <a:ext cx="1757779" cy="1015392"/>
          </a:xfrm>
          <a:prstGeom prst="rect">
            <a:avLst/>
          </a:prstGeom>
        </p:spPr>
      </p:pic>
      <p:sp>
        <p:nvSpPr>
          <p:cNvPr id="2" name="Picture Placeholder 4">
            <a:extLst>
              <a:ext uri="{FF2B5EF4-FFF2-40B4-BE49-F238E27FC236}">
                <a16:creationId xmlns:a16="http://schemas.microsoft.com/office/drawing/2014/main" id="{40F69CD1-ED5E-79AB-9503-8CC8F59B60B5}"/>
              </a:ext>
            </a:extLst>
          </p:cNvPr>
          <p:cNvSpPr>
            <a:spLocks noGrp="1"/>
          </p:cNvSpPr>
          <p:nvPr>
            <p:ph type="pic" sz="quarter" idx="10"/>
          </p:nvPr>
        </p:nvSpPr>
        <p:spPr>
          <a:xfrm flipH="1">
            <a:off x="4630469" y="1890944"/>
            <a:ext cx="7543234" cy="4967056"/>
          </a:xfrm>
          <a:custGeom>
            <a:avLst/>
            <a:gdLst>
              <a:gd name="connsiteX0" fmla="*/ 642419 w 6811538"/>
              <a:gd name="connsiteY0" fmla="*/ 888 h 4485250"/>
              <a:gd name="connsiteX1" fmla="*/ 1665712 w 6811538"/>
              <a:gd name="connsiteY1" fmla="*/ 192967 h 4485250"/>
              <a:gd name="connsiteX2" fmla="*/ 3327017 w 6811538"/>
              <a:gd name="connsiteY2" fmla="*/ 1921113 h 4485250"/>
              <a:gd name="connsiteX3" fmla="*/ 4164626 w 6811538"/>
              <a:gd name="connsiteY3" fmla="*/ 2327057 h 4485250"/>
              <a:gd name="connsiteX4" fmla="*/ 4448624 w 6811538"/>
              <a:gd name="connsiteY4" fmla="*/ 2400782 h 4485250"/>
              <a:gd name="connsiteX5" fmla="*/ 6800652 w 6811538"/>
              <a:gd name="connsiteY5" fmla="*/ 4370244 h 4485250"/>
              <a:gd name="connsiteX6" fmla="*/ 6811538 w 6811538"/>
              <a:gd name="connsiteY6" fmla="*/ 4485250 h 4485250"/>
              <a:gd name="connsiteX7" fmla="*/ 0 w 6811538"/>
              <a:gd name="connsiteY7" fmla="*/ 4485250 h 4485250"/>
              <a:gd name="connsiteX8" fmla="*/ 0 w 6811538"/>
              <a:gd name="connsiteY8" fmla="*/ 78388 h 4485250"/>
              <a:gd name="connsiteX9" fmla="*/ 83620 w 6811538"/>
              <a:gd name="connsiteY9" fmla="*/ 54045 h 4485250"/>
              <a:gd name="connsiteX10" fmla="*/ 489762 w 6811538"/>
              <a:gd name="connsiteY10" fmla="*/ 1497 h 4485250"/>
              <a:gd name="connsiteX11" fmla="*/ 642419 w 6811538"/>
              <a:gd name="connsiteY11" fmla="*/ 888 h 448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11538" h="4485250">
                <a:moveTo>
                  <a:pt x="642419" y="888"/>
                </a:moveTo>
                <a:cubicBezTo>
                  <a:pt x="998118" y="10254"/>
                  <a:pt x="1348923" y="92526"/>
                  <a:pt x="1665712" y="192967"/>
                </a:cubicBezTo>
                <a:cubicBezTo>
                  <a:pt x="2643916" y="502947"/>
                  <a:pt x="2975176" y="1612403"/>
                  <a:pt x="3327017" y="1921113"/>
                </a:cubicBezTo>
                <a:cubicBezTo>
                  <a:pt x="3590898" y="2152645"/>
                  <a:pt x="3998882" y="2276671"/>
                  <a:pt x="4164626" y="2327057"/>
                </a:cubicBezTo>
                <a:cubicBezTo>
                  <a:pt x="4253873" y="2354187"/>
                  <a:pt x="4359378" y="2373651"/>
                  <a:pt x="4448624" y="2400782"/>
                </a:cubicBezTo>
                <a:cubicBezTo>
                  <a:pt x="6076874" y="2907587"/>
                  <a:pt x="6698317" y="3645826"/>
                  <a:pt x="6800652" y="4370244"/>
                </a:cubicBezTo>
                <a:lnTo>
                  <a:pt x="6811538" y="4485250"/>
                </a:lnTo>
                <a:lnTo>
                  <a:pt x="0" y="4485250"/>
                </a:lnTo>
                <a:lnTo>
                  <a:pt x="0" y="78388"/>
                </a:lnTo>
                <a:lnTo>
                  <a:pt x="83620" y="54045"/>
                </a:lnTo>
                <a:cubicBezTo>
                  <a:pt x="218034" y="22797"/>
                  <a:pt x="353951" y="6289"/>
                  <a:pt x="489762" y="1497"/>
                </a:cubicBezTo>
                <a:cubicBezTo>
                  <a:pt x="540691" y="-300"/>
                  <a:pt x="591605" y="-450"/>
                  <a:pt x="642419" y="888"/>
                </a:cubicBezTo>
                <a:close/>
              </a:path>
            </a:pathLst>
          </a:custGeom>
        </p:spPr>
      </p:sp>
    </p:spTree>
    <p:extLst>
      <p:ext uri="{BB962C8B-B14F-4D97-AF65-F5344CB8AC3E}">
        <p14:creationId xmlns:p14="http://schemas.microsoft.com/office/powerpoint/2010/main" val="643978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ounded Rectangle 8">
            <a:extLst>
              <a:ext uri="{FF2B5EF4-FFF2-40B4-BE49-F238E27FC236}">
                <a16:creationId xmlns:a16="http://schemas.microsoft.com/office/drawing/2014/main" id="{28D09578-A2F7-9C73-E713-78357F562C60}"/>
              </a:ext>
            </a:extLst>
          </p:cNvPr>
          <p:cNvSpPr/>
          <p:nvPr userDrawn="1"/>
        </p:nvSpPr>
        <p:spPr>
          <a:xfrm>
            <a:off x="5804807" y="408751"/>
            <a:ext cx="6115050" cy="65694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A548980-2D71-2250-6922-293ECC96B45C}"/>
              </a:ext>
            </a:extLst>
          </p:cNvPr>
          <p:cNvPicPr>
            <a:picLocks noChangeAspect="1"/>
          </p:cNvPicPr>
          <p:nvPr userDrawn="1"/>
        </p:nvPicPr>
        <p:blipFill rotWithShape="1">
          <a:blip r:embed="rId2">
            <a:clrChange>
              <a:clrFrom>
                <a:srgbClr val="FFFFFF"/>
              </a:clrFrom>
              <a:clrTo>
                <a:srgbClr val="FFFFFF">
                  <a:alpha val="0"/>
                </a:srgbClr>
              </a:clrTo>
            </a:clrChange>
          </a:blip>
          <a:srcRect l="11420" t="13828" r="4668"/>
          <a:stretch/>
        </p:blipFill>
        <p:spPr>
          <a:xfrm>
            <a:off x="10344232" y="66242"/>
            <a:ext cx="1757779" cy="1015392"/>
          </a:xfrm>
          <a:prstGeom prst="rect">
            <a:avLst/>
          </a:prstGeom>
        </p:spPr>
      </p:pic>
      <p:sp>
        <p:nvSpPr>
          <p:cNvPr id="5" name="Picture Placeholder 12">
            <a:extLst>
              <a:ext uri="{FF2B5EF4-FFF2-40B4-BE49-F238E27FC236}">
                <a16:creationId xmlns:a16="http://schemas.microsoft.com/office/drawing/2014/main" id="{B9872EF3-7367-4062-07B8-55DFF71B8BE7}"/>
              </a:ext>
            </a:extLst>
          </p:cNvPr>
          <p:cNvSpPr>
            <a:spLocks noGrp="1"/>
          </p:cNvSpPr>
          <p:nvPr>
            <p:ph type="pic" sz="quarter" idx="10"/>
          </p:nvPr>
        </p:nvSpPr>
        <p:spPr>
          <a:xfrm>
            <a:off x="896865" y="648647"/>
            <a:ext cx="4225549" cy="5807340"/>
          </a:xfrm>
          <a:custGeom>
            <a:avLst/>
            <a:gdLst>
              <a:gd name="connsiteX0" fmla="*/ 1829342 w 3597677"/>
              <a:gd name="connsiteY0" fmla="*/ 4 h 4944430"/>
              <a:gd name="connsiteX1" fmla="*/ 2427841 w 3597677"/>
              <a:gd name="connsiteY1" fmla="*/ 341708 h 4944430"/>
              <a:gd name="connsiteX2" fmla="*/ 2574560 w 3597677"/>
              <a:gd name="connsiteY2" fmla="*/ 723268 h 4944430"/>
              <a:gd name="connsiteX3" fmla="*/ 2755013 w 3597677"/>
              <a:gd name="connsiteY3" fmla="*/ 1188524 h 4944430"/>
              <a:gd name="connsiteX4" fmla="*/ 3308725 w 3597677"/>
              <a:gd name="connsiteY4" fmla="*/ 1644440 h 4944430"/>
              <a:gd name="connsiteX5" fmla="*/ 3589166 w 3597677"/>
              <a:gd name="connsiteY5" fmla="*/ 2318292 h 4944430"/>
              <a:gd name="connsiteX6" fmla="*/ 3107157 w 3597677"/>
              <a:gd name="connsiteY6" fmla="*/ 3459286 h 4944430"/>
              <a:gd name="connsiteX7" fmla="*/ 2605386 w 3597677"/>
              <a:gd name="connsiteY7" fmla="*/ 3633385 h 4944430"/>
              <a:gd name="connsiteX8" fmla="*/ 2198332 w 3597677"/>
              <a:gd name="connsiteY8" fmla="*/ 3922953 h 4944430"/>
              <a:gd name="connsiteX9" fmla="*/ 1868913 w 3597677"/>
              <a:gd name="connsiteY9" fmla="*/ 4370043 h 4944430"/>
              <a:gd name="connsiteX10" fmla="*/ 997071 w 3597677"/>
              <a:gd name="connsiteY10" fmla="*/ 4939722 h 4944430"/>
              <a:gd name="connsiteX11" fmla="*/ 141655 w 3597677"/>
              <a:gd name="connsiteY11" fmla="*/ 4529213 h 4944430"/>
              <a:gd name="connsiteX12" fmla="*/ 98638 w 3597677"/>
              <a:gd name="connsiteY12" fmla="*/ 4028805 h 4944430"/>
              <a:gd name="connsiteX13" fmla="*/ 165403 w 3597677"/>
              <a:gd name="connsiteY13" fmla="*/ 3531003 h 4944430"/>
              <a:gd name="connsiteX14" fmla="*/ 47133 w 3597677"/>
              <a:gd name="connsiteY14" fmla="*/ 3230990 h 4944430"/>
              <a:gd name="connsiteX15" fmla="*/ 163982 w 3597677"/>
              <a:gd name="connsiteY15" fmla="*/ 2291599 h 4944430"/>
              <a:gd name="connsiteX16" fmla="*/ 696764 w 3597677"/>
              <a:gd name="connsiteY16" fmla="*/ 1465191 h 4944430"/>
              <a:gd name="connsiteX17" fmla="*/ 952996 w 3597677"/>
              <a:gd name="connsiteY17" fmla="*/ 1016364 h 4944430"/>
              <a:gd name="connsiteX18" fmla="*/ 1103923 w 3597677"/>
              <a:gd name="connsiteY18" fmla="*/ 538756 h 4944430"/>
              <a:gd name="connsiteX19" fmla="*/ 1726107 w 3597677"/>
              <a:gd name="connsiteY19" fmla="*/ 7632 h 4944430"/>
              <a:gd name="connsiteX20" fmla="*/ 1829342 w 3597677"/>
              <a:gd name="connsiteY20" fmla="*/ 4 h 494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97677" h="4944430">
                <a:moveTo>
                  <a:pt x="1829342" y="4"/>
                </a:moveTo>
                <a:cubicBezTo>
                  <a:pt x="2069278" y="833"/>
                  <a:pt x="2298375" y="129884"/>
                  <a:pt x="2427841" y="341708"/>
                </a:cubicBezTo>
                <a:cubicBezTo>
                  <a:pt x="2491251" y="458456"/>
                  <a:pt x="2536769" y="588932"/>
                  <a:pt x="2574560" y="723268"/>
                </a:cubicBezTo>
                <a:cubicBezTo>
                  <a:pt x="2620886" y="882069"/>
                  <a:pt x="2670057" y="1049024"/>
                  <a:pt x="2755013" y="1188524"/>
                </a:cubicBezTo>
                <a:cubicBezTo>
                  <a:pt x="2899321" y="1394129"/>
                  <a:pt x="3146524" y="1452563"/>
                  <a:pt x="3308725" y="1644440"/>
                </a:cubicBezTo>
                <a:cubicBezTo>
                  <a:pt x="3462796" y="1826016"/>
                  <a:pt x="3563593" y="2062937"/>
                  <a:pt x="3589166" y="2318292"/>
                </a:cubicBezTo>
                <a:cubicBezTo>
                  <a:pt x="3640328" y="2738022"/>
                  <a:pt x="3458497" y="3231072"/>
                  <a:pt x="3107157" y="3459286"/>
                </a:cubicBezTo>
                <a:cubicBezTo>
                  <a:pt x="2945720" y="3568676"/>
                  <a:pt x="2781452" y="3578931"/>
                  <a:pt x="2605386" y="3633385"/>
                </a:cubicBezTo>
                <a:cubicBezTo>
                  <a:pt x="2450057" y="3682266"/>
                  <a:pt x="2306916" y="3792091"/>
                  <a:pt x="2198332" y="3922953"/>
                </a:cubicBezTo>
                <a:cubicBezTo>
                  <a:pt x="2074297" y="4061537"/>
                  <a:pt x="1979533" y="4219011"/>
                  <a:pt x="1868913" y="4370043"/>
                </a:cubicBezTo>
                <a:cubicBezTo>
                  <a:pt x="1647269" y="4657946"/>
                  <a:pt x="1335773" y="4909346"/>
                  <a:pt x="997071" y="4939722"/>
                </a:cubicBezTo>
                <a:cubicBezTo>
                  <a:pt x="676666" y="4970533"/>
                  <a:pt x="281471" y="4851977"/>
                  <a:pt x="141655" y="4529213"/>
                </a:cubicBezTo>
                <a:cubicBezTo>
                  <a:pt x="72151" y="4381994"/>
                  <a:pt x="66895" y="4197884"/>
                  <a:pt x="98638" y="4028805"/>
                </a:cubicBezTo>
                <a:cubicBezTo>
                  <a:pt x="127536" y="3851572"/>
                  <a:pt x="207252" y="3715980"/>
                  <a:pt x="165403" y="3531003"/>
                </a:cubicBezTo>
                <a:cubicBezTo>
                  <a:pt x="133706" y="3427138"/>
                  <a:pt x="78830" y="3334855"/>
                  <a:pt x="47133" y="3230990"/>
                </a:cubicBezTo>
                <a:cubicBezTo>
                  <a:pt x="-55282" y="2937419"/>
                  <a:pt x="20811" y="2583386"/>
                  <a:pt x="163982" y="2291599"/>
                </a:cubicBezTo>
                <a:cubicBezTo>
                  <a:pt x="309594" y="1993805"/>
                  <a:pt x="513750" y="1733792"/>
                  <a:pt x="696764" y="1465191"/>
                </a:cubicBezTo>
                <a:cubicBezTo>
                  <a:pt x="791932" y="1321879"/>
                  <a:pt x="884255" y="1170412"/>
                  <a:pt x="952996" y="1016364"/>
                </a:cubicBezTo>
                <a:cubicBezTo>
                  <a:pt x="1018892" y="854162"/>
                  <a:pt x="1040468" y="694951"/>
                  <a:pt x="1103923" y="538756"/>
                </a:cubicBezTo>
                <a:cubicBezTo>
                  <a:pt x="1216190" y="262410"/>
                  <a:pt x="1455712" y="51760"/>
                  <a:pt x="1726107" y="7632"/>
                </a:cubicBezTo>
                <a:cubicBezTo>
                  <a:pt x="1760567" y="2384"/>
                  <a:pt x="1795065" y="-115"/>
                  <a:pt x="1829342" y="4"/>
                </a:cubicBezTo>
                <a:close/>
              </a:path>
            </a:pathLst>
          </a:custGeom>
        </p:spPr>
      </p:sp>
    </p:spTree>
    <p:extLst>
      <p:ext uri="{BB962C8B-B14F-4D97-AF65-F5344CB8AC3E}">
        <p14:creationId xmlns:p14="http://schemas.microsoft.com/office/powerpoint/2010/main" val="244100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ounded Rectangle 8">
            <a:extLst>
              <a:ext uri="{FF2B5EF4-FFF2-40B4-BE49-F238E27FC236}">
                <a16:creationId xmlns:a16="http://schemas.microsoft.com/office/drawing/2014/main" id="{28D09578-A2F7-9C73-E713-78357F562C60}"/>
              </a:ext>
            </a:extLst>
          </p:cNvPr>
          <p:cNvSpPr/>
          <p:nvPr userDrawn="1"/>
        </p:nvSpPr>
        <p:spPr>
          <a:xfrm>
            <a:off x="5804807" y="408751"/>
            <a:ext cx="6115050" cy="65694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A548980-2D71-2250-6922-293ECC96B45C}"/>
              </a:ext>
            </a:extLst>
          </p:cNvPr>
          <p:cNvPicPr>
            <a:picLocks noChangeAspect="1"/>
          </p:cNvPicPr>
          <p:nvPr userDrawn="1"/>
        </p:nvPicPr>
        <p:blipFill rotWithShape="1">
          <a:blip r:embed="rId2">
            <a:clrChange>
              <a:clrFrom>
                <a:srgbClr val="FFFFFF"/>
              </a:clrFrom>
              <a:clrTo>
                <a:srgbClr val="FFFFFF">
                  <a:alpha val="0"/>
                </a:srgbClr>
              </a:clrTo>
            </a:clrChange>
          </a:blip>
          <a:srcRect l="11420" t="13828" r="4668"/>
          <a:stretch/>
        </p:blipFill>
        <p:spPr>
          <a:xfrm>
            <a:off x="10344232" y="66242"/>
            <a:ext cx="1757779" cy="1015392"/>
          </a:xfrm>
          <a:prstGeom prst="rect">
            <a:avLst/>
          </a:prstGeom>
        </p:spPr>
      </p:pic>
      <p:sp>
        <p:nvSpPr>
          <p:cNvPr id="2" name="Picture Placeholder 63">
            <a:extLst>
              <a:ext uri="{FF2B5EF4-FFF2-40B4-BE49-F238E27FC236}">
                <a16:creationId xmlns:a16="http://schemas.microsoft.com/office/drawing/2014/main" id="{81BCC87E-420E-DDC7-2545-B18A2A828B44}"/>
              </a:ext>
            </a:extLst>
          </p:cNvPr>
          <p:cNvSpPr>
            <a:spLocks noGrp="1"/>
          </p:cNvSpPr>
          <p:nvPr>
            <p:ph type="pic" sz="quarter" idx="10"/>
          </p:nvPr>
        </p:nvSpPr>
        <p:spPr>
          <a:xfrm>
            <a:off x="3774757" y="2166835"/>
            <a:ext cx="8327254" cy="4691165"/>
          </a:xfrm>
          <a:custGeom>
            <a:avLst/>
            <a:gdLst>
              <a:gd name="connsiteX0" fmla="*/ 4494184 w 6435206"/>
              <a:gd name="connsiteY0" fmla="*/ 16 h 3625279"/>
              <a:gd name="connsiteX1" fmla="*/ 4989231 w 6435206"/>
              <a:gd name="connsiteY1" fmla="*/ 107698 h 3625279"/>
              <a:gd name="connsiteX2" fmla="*/ 5936502 w 6435206"/>
              <a:gd name="connsiteY2" fmla="*/ 596953 h 3625279"/>
              <a:gd name="connsiteX3" fmla="*/ 6427713 w 6435206"/>
              <a:gd name="connsiteY3" fmla="*/ 1465180 h 3625279"/>
              <a:gd name="connsiteX4" fmla="*/ 6303649 w 6435206"/>
              <a:gd name="connsiteY4" fmla="*/ 2124231 h 3625279"/>
              <a:gd name="connsiteX5" fmla="*/ 5818306 w 6435206"/>
              <a:gd name="connsiteY5" fmla="*/ 2523582 h 3625279"/>
              <a:gd name="connsiteX6" fmla="*/ 5751386 w 6435206"/>
              <a:gd name="connsiteY6" fmla="*/ 2557838 h 3625279"/>
              <a:gd name="connsiteX7" fmla="*/ 5036000 w 6435206"/>
              <a:gd name="connsiteY7" fmla="*/ 3080337 h 3625279"/>
              <a:gd name="connsiteX8" fmla="*/ 4922795 w 6435206"/>
              <a:gd name="connsiteY8" fmla="*/ 3380815 h 3625279"/>
              <a:gd name="connsiteX9" fmla="*/ 4901483 w 6435206"/>
              <a:gd name="connsiteY9" fmla="*/ 3507065 h 3625279"/>
              <a:gd name="connsiteX10" fmla="*/ 4890867 w 6435206"/>
              <a:gd name="connsiteY10" fmla="*/ 3625279 h 3625279"/>
              <a:gd name="connsiteX11" fmla="*/ 198649 w 6435206"/>
              <a:gd name="connsiteY11" fmla="*/ 3625279 h 3625279"/>
              <a:gd name="connsiteX12" fmla="*/ 144845 w 6435206"/>
              <a:gd name="connsiteY12" fmla="*/ 3503732 h 3625279"/>
              <a:gd name="connsiteX13" fmla="*/ 1524 w 6435206"/>
              <a:gd name="connsiteY13" fmla="*/ 2722856 h 3625279"/>
              <a:gd name="connsiteX14" fmla="*/ 1334473 w 6435206"/>
              <a:gd name="connsiteY14" fmla="*/ 1321025 h 3625279"/>
              <a:gd name="connsiteX15" fmla="*/ 1473448 w 6435206"/>
              <a:gd name="connsiteY15" fmla="*/ 1332075 h 3625279"/>
              <a:gd name="connsiteX16" fmla="*/ 1549727 w 6435206"/>
              <a:gd name="connsiteY16" fmla="*/ 1337491 h 3625279"/>
              <a:gd name="connsiteX17" fmla="*/ 2265530 w 6435206"/>
              <a:gd name="connsiteY17" fmla="*/ 1365859 h 3625279"/>
              <a:gd name="connsiteX18" fmla="*/ 3100975 w 6435206"/>
              <a:gd name="connsiteY18" fmla="*/ 947631 h 3625279"/>
              <a:gd name="connsiteX19" fmla="*/ 3530969 w 6435206"/>
              <a:gd name="connsiteY19" fmla="*/ 515980 h 3625279"/>
              <a:gd name="connsiteX20" fmla="*/ 3572831 w 6435206"/>
              <a:gd name="connsiteY20" fmla="*/ 462215 h 3625279"/>
              <a:gd name="connsiteX21" fmla="*/ 3755879 w 6435206"/>
              <a:gd name="connsiteY21" fmla="*/ 313271 h 3625279"/>
              <a:gd name="connsiteX22" fmla="*/ 4426086 w 6435206"/>
              <a:gd name="connsiteY22" fmla="*/ 3880 h 3625279"/>
              <a:gd name="connsiteX23" fmla="*/ 4494184 w 6435206"/>
              <a:gd name="connsiteY23" fmla="*/ 16 h 362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435206" h="3625279">
                <a:moveTo>
                  <a:pt x="4494184" y="16"/>
                </a:moveTo>
                <a:cubicBezTo>
                  <a:pt x="4655372" y="1247"/>
                  <a:pt x="4831085" y="69576"/>
                  <a:pt x="4989231" y="107698"/>
                </a:cubicBezTo>
                <a:cubicBezTo>
                  <a:pt x="5320416" y="182042"/>
                  <a:pt x="5671328" y="368900"/>
                  <a:pt x="5936502" y="596953"/>
                </a:cubicBezTo>
                <a:cubicBezTo>
                  <a:pt x="6204795" y="838230"/>
                  <a:pt x="6390471" y="1133925"/>
                  <a:pt x="6427713" y="1465180"/>
                </a:cubicBezTo>
                <a:cubicBezTo>
                  <a:pt x="6453582" y="1690425"/>
                  <a:pt x="6412530" y="1949926"/>
                  <a:pt x="6303649" y="2124231"/>
                </a:cubicBezTo>
                <a:cubicBezTo>
                  <a:pt x="6181183" y="2298754"/>
                  <a:pt x="6005481" y="2421032"/>
                  <a:pt x="5818306" y="2523582"/>
                </a:cubicBezTo>
                <a:cubicBezTo>
                  <a:pt x="5799488" y="2530520"/>
                  <a:pt x="5775437" y="2544179"/>
                  <a:pt x="5751386" y="2557838"/>
                </a:cubicBezTo>
                <a:cubicBezTo>
                  <a:pt x="5492059" y="2701366"/>
                  <a:pt x="5207673" y="2825383"/>
                  <a:pt x="5036000" y="3080337"/>
                </a:cubicBezTo>
                <a:cubicBezTo>
                  <a:pt x="4981559" y="3167490"/>
                  <a:pt x="4946944" y="3280873"/>
                  <a:pt x="4922795" y="3380815"/>
                </a:cubicBezTo>
                <a:cubicBezTo>
                  <a:pt x="4913865" y="3422439"/>
                  <a:pt x="4906861" y="3464551"/>
                  <a:pt x="4901483" y="3507065"/>
                </a:cubicBezTo>
                <a:lnTo>
                  <a:pt x="4890867" y="3625279"/>
                </a:lnTo>
                <a:lnTo>
                  <a:pt x="198649" y="3625279"/>
                </a:lnTo>
                <a:lnTo>
                  <a:pt x="144845" y="3503732"/>
                </a:lnTo>
                <a:cubicBezTo>
                  <a:pt x="46922" y="3233181"/>
                  <a:pt x="-10244" y="2961978"/>
                  <a:pt x="1524" y="2722856"/>
                </a:cubicBezTo>
                <a:cubicBezTo>
                  <a:pt x="32602" y="2045382"/>
                  <a:pt x="553862" y="1306968"/>
                  <a:pt x="1334473" y="1321025"/>
                </a:cubicBezTo>
                <a:cubicBezTo>
                  <a:pt x="1375229" y="1320372"/>
                  <a:pt x="1424338" y="1326223"/>
                  <a:pt x="1473448" y="1332075"/>
                </a:cubicBezTo>
                <a:cubicBezTo>
                  <a:pt x="1500618" y="1331640"/>
                  <a:pt x="1522556" y="1337926"/>
                  <a:pt x="1549727" y="1337491"/>
                </a:cubicBezTo>
                <a:cubicBezTo>
                  <a:pt x="1792153" y="1353523"/>
                  <a:pt x="2032465" y="1389499"/>
                  <a:pt x="2265530" y="1365859"/>
                </a:cubicBezTo>
                <a:cubicBezTo>
                  <a:pt x="2598927" y="1333975"/>
                  <a:pt x="2870833" y="1157062"/>
                  <a:pt x="3100975" y="947631"/>
                </a:cubicBezTo>
                <a:cubicBezTo>
                  <a:pt x="3251619" y="805843"/>
                  <a:pt x="3385558" y="651048"/>
                  <a:pt x="3530969" y="515980"/>
                </a:cubicBezTo>
                <a:cubicBezTo>
                  <a:pt x="3546667" y="495818"/>
                  <a:pt x="3562365" y="475656"/>
                  <a:pt x="3572831" y="462215"/>
                </a:cubicBezTo>
                <a:cubicBezTo>
                  <a:pt x="3636631" y="414734"/>
                  <a:pt x="3692078" y="360751"/>
                  <a:pt x="3755879" y="313271"/>
                </a:cubicBezTo>
                <a:cubicBezTo>
                  <a:pt x="3938926" y="164327"/>
                  <a:pt x="4165850" y="27955"/>
                  <a:pt x="4426086" y="3880"/>
                </a:cubicBezTo>
                <a:cubicBezTo>
                  <a:pt x="4448426" y="1033"/>
                  <a:pt x="4471157" y="-160"/>
                  <a:pt x="4494184" y="16"/>
                </a:cubicBezTo>
                <a:close/>
              </a:path>
            </a:pathLst>
          </a:custGeom>
        </p:spPr>
      </p:sp>
    </p:spTree>
    <p:extLst>
      <p:ext uri="{BB962C8B-B14F-4D97-AF65-F5344CB8AC3E}">
        <p14:creationId xmlns:p14="http://schemas.microsoft.com/office/powerpoint/2010/main" val="6665574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Rounded Rectangle 8">
            <a:extLst>
              <a:ext uri="{FF2B5EF4-FFF2-40B4-BE49-F238E27FC236}">
                <a16:creationId xmlns:a16="http://schemas.microsoft.com/office/drawing/2014/main" id="{28D09578-A2F7-9C73-E713-78357F562C60}"/>
              </a:ext>
            </a:extLst>
          </p:cNvPr>
          <p:cNvSpPr/>
          <p:nvPr userDrawn="1"/>
        </p:nvSpPr>
        <p:spPr>
          <a:xfrm>
            <a:off x="5804807" y="408751"/>
            <a:ext cx="6115050" cy="65694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A548980-2D71-2250-6922-293ECC96B45C}"/>
              </a:ext>
            </a:extLst>
          </p:cNvPr>
          <p:cNvPicPr>
            <a:picLocks noChangeAspect="1"/>
          </p:cNvPicPr>
          <p:nvPr userDrawn="1"/>
        </p:nvPicPr>
        <p:blipFill rotWithShape="1">
          <a:blip r:embed="rId2">
            <a:clrChange>
              <a:clrFrom>
                <a:srgbClr val="FFFFFF"/>
              </a:clrFrom>
              <a:clrTo>
                <a:srgbClr val="FFFFFF">
                  <a:alpha val="0"/>
                </a:srgbClr>
              </a:clrTo>
            </a:clrChange>
          </a:blip>
          <a:srcRect l="11420" t="13828" r="4668"/>
          <a:stretch/>
        </p:blipFill>
        <p:spPr>
          <a:xfrm>
            <a:off x="10344232" y="66242"/>
            <a:ext cx="1757779" cy="1015392"/>
          </a:xfrm>
          <a:prstGeom prst="rect">
            <a:avLst/>
          </a:prstGeom>
        </p:spPr>
      </p:pic>
      <p:sp>
        <p:nvSpPr>
          <p:cNvPr id="6" name="Picture Placeholder 5">
            <a:extLst>
              <a:ext uri="{FF2B5EF4-FFF2-40B4-BE49-F238E27FC236}">
                <a16:creationId xmlns:a16="http://schemas.microsoft.com/office/drawing/2014/main" id="{F792E2E7-2E3B-5BEB-71E2-E7377029DEF7}"/>
              </a:ext>
            </a:extLst>
          </p:cNvPr>
          <p:cNvSpPr>
            <a:spLocks noGrp="1"/>
          </p:cNvSpPr>
          <p:nvPr>
            <p:ph type="pic" sz="quarter" idx="10"/>
          </p:nvPr>
        </p:nvSpPr>
        <p:spPr>
          <a:xfrm>
            <a:off x="0" y="0"/>
            <a:ext cx="5704033" cy="5530788"/>
          </a:xfrm>
          <a:custGeom>
            <a:avLst/>
            <a:gdLst>
              <a:gd name="connsiteX0" fmla="*/ 0 w 5704033"/>
              <a:gd name="connsiteY0" fmla="*/ 0 h 5530788"/>
              <a:gd name="connsiteX1" fmla="*/ 5171091 w 5704033"/>
              <a:gd name="connsiteY1" fmla="*/ 0 h 5530788"/>
              <a:gd name="connsiteX2" fmla="*/ 5208653 w 5704033"/>
              <a:gd name="connsiteY2" fmla="*/ 48986 h 5530788"/>
              <a:gd name="connsiteX3" fmla="*/ 5656221 w 5704033"/>
              <a:gd name="connsiteY3" fmla="*/ 1289643 h 5530788"/>
              <a:gd name="connsiteX4" fmla="*/ 5492676 w 5704033"/>
              <a:gd name="connsiteY4" fmla="*/ 1889688 h 5530788"/>
              <a:gd name="connsiteX5" fmla="*/ 5295670 w 5704033"/>
              <a:gd name="connsiteY5" fmla="*/ 2624264 h 5530788"/>
              <a:gd name="connsiteX6" fmla="*/ 5688804 w 5704033"/>
              <a:gd name="connsiteY6" fmla="*/ 4050944 h 5530788"/>
              <a:gd name="connsiteX7" fmla="*/ 5433150 w 5704033"/>
              <a:gd name="connsiteY7" fmla="*/ 5150655 h 5530788"/>
              <a:gd name="connsiteX8" fmla="*/ 3512004 w 5704033"/>
              <a:gd name="connsiteY8" fmla="*/ 5218104 h 5530788"/>
              <a:gd name="connsiteX9" fmla="*/ 2552826 w 5704033"/>
              <a:gd name="connsiteY9" fmla="*/ 4425251 h 5530788"/>
              <a:gd name="connsiteX10" fmla="*/ 1622415 w 5704033"/>
              <a:gd name="connsiteY10" fmla="*/ 3908356 h 5530788"/>
              <a:gd name="connsiteX11" fmla="*/ 651027 w 5704033"/>
              <a:gd name="connsiteY11" fmla="*/ 3671185 h 5530788"/>
              <a:gd name="connsiteX12" fmla="*/ 156090 w 5704033"/>
              <a:gd name="connsiteY12" fmla="*/ 3505213 h 5530788"/>
              <a:gd name="connsiteX13" fmla="*/ 0 w 5704033"/>
              <a:gd name="connsiteY13" fmla="*/ 3436102 h 5530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704033" h="5530788">
                <a:moveTo>
                  <a:pt x="0" y="0"/>
                </a:moveTo>
                <a:lnTo>
                  <a:pt x="5171091" y="0"/>
                </a:lnTo>
                <a:lnTo>
                  <a:pt x="5208653" y="48986"/>
                </a:lnTo>
                <a:cubicBezTo>
                  <a:pt x="5500710" y="459988"/>
                  <a:pt x="5670319" y="919370"/>
                  <a:pt x="5656221" y="1289643"/>
                </a:cubicBezTo>
                <a:cubicBezTo>
                  <a:pt x="5634981" y="1507973"/>
                  <a:pt x="5571820" y="1704434"/>
                  <a:pt x="5492676" y="1889688"/>
                </a:cubicBezTo>
                <a:cubicBezTo>
                  <a:pt x="5401689" y="2111781"/>
                  <a:pt x="5306756" y="2346153"/>
                  <a:pt x="5295670" y="2624264"/>
                </a:cubicBezTo>
                <a:cubicBezTo>
                  <a:pt x="5309027" y="3069974"/>
                  <a:pt x="5633521" y="3583363"/>
                  <a:pt x="5688804" y="4050944"/>
                </a:cubicBezTo>
                <a:cubicBezTo>
                  <a:pt x="5742016" y="4494508"/>
                  <a:pt x="5655546" y="4885276"/>
                  <a:pt x="5433150" y="5150655"/>
                </a:cubicBezTo>
                <a:cubicBezTo>
                  <a:pt x="5081791" y="5603978"/>
                  <a:pt x="4292769" y="5682745"/>
                  <a:pt x="3512004" y="5218104"/>
                </a:cubicBezTo>
                <a:cubicBezTo>
                  <a:pt x="3148603" y="5008462"/>
                  <a:pt x="2882578" y="4709104"/>
                  <a:pt x="2552826" y="4425251"/>
                </a:cubicBezTo>
                <a:cubicBezTo>
                  <a:pt x="2261048" y="4175545"/>
                  <a:pt x="1925656" y="4000588"/>
                  <a:pt x="1622415" y="3908356"/>
                </a:cubicBezTo>
                <a:cubicBezTo>
                  <a:pt x="1287212" y="3793719"/>
                  <a:pt x="978144" y="3750063"/>
                  <a:pt x="651027" y="3671185"/>
                </a:cubicBezTo>
                <a:cubicBezTo>
                  <a:pt x="490946" y="3628542"/>
                  <a:pt x="324473" y="3573424"/>
                  <a:pt x="156090" y="3505213"/>
                </a:cubicBezTo>
                <a:lnTo>
                  <a:pt x="0" y="3436102"/>
                </a:lnTo>
                <a:close/>
              </a:path>
            </a:pathLst>
          </a:custGeom>
        </p:spPr>
      </p:sp>
    </p:spTree>
    <p:extLst>
      <p:ext uri="{BB962C8B-B14F-4D97-AF65-F5344CB8AC3E}">
        <p14:creationId xmlns:p14="http://schemas.microsoft.com/office/powerpoint/2010/main" val="18819251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ounded Rectangle 8">
            <a:extLst>
              <a:ext uri="{FF2B5EF4-FFF2-40B4-BE49-F238E27FC236}">
                <a16:creationId xmlns:a16="http://schemas.microsoft.com/office/drawing/2014/main" id="{28D09578-A2F7-9C73-E713-78357F562C60}"/>
              </a:ext>
            </a:extLst>
          </p:cNvPr>
          <p:cNvSpPr/>
          <p:nvPr userDrawn="1"/>
        </p:nvSpPr>
        <p:spPr>
          <a:xfrm>
            <a:off x="5804807" y="408751"/>
            <a:ext cx="6115050" cy="65694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A548980-2D71-2250-6922-293ECC96B45C}"/>
              </a:ext>
            </a:extLst>
          </p:cNvPr>
          <p:cNvPicPr>
            <a:picLocks noChangeAspect="1"/>
          </p:cNvPicPr>
          <p:nvPr userDrawn="1"/>
        </p:nvPicPr>
        <p:blipFill rotWithShape="1">
          <a:blip r:embed="rId2">
            <a:clrChange>
              <a:clrFrom>
                <a:srgbClr val="FFFFFF"/>
              </a:clrFrom>
              <a:clrTo>
                <a:srgbClr val="FFFFFF">
                  <a:alpha val="0"/>
                </a:srgbClr>
              </a:clrTo>
            </a:clrChange>
          </a:blip>
          <a:srcRect l="11420" t="13828" r="4668"/>
          <a:stretch/>
        </p:blipFill>
        <p:spPr>
          <a:xfrm>
            <a:off x="10344232" y="66242"/>
            <a:ext cx="1757779" cy="1015392"/>
          </a:xfrm>
          <a:prstGeom prst="rect">
            <a:avLst/>
          </a:prstGeom>
        </p:spPr>
      </p:pic>
      <p:sp>
        <p:nvSpPr>
          <p:cNvPr id="2" name="Picture Placeholder 13">
            <a:extLst>
              <a:ext uri="{FF2B5EF4-FFF2-40B4-BE49-F238E27FC236}">
                <a16:creationId xmlns:a16="http://schemas.microsoft.com/office/drawing/2014/main" id="{C6811D6F-7302-E18B-5AB5-7D84B7319295}"/>
              </a:ext>
            </a:extLst>
          </p:cNvPr>
          <p:cNvSpPr>
            <a:spLocks noGrp="1"/>
          </p:cNvSpPr>
          <p:nvPr>
            <p:ph type="pic" sz="quarter" idx="10"/>
          </p:nvPr>
        </p:nvSpPr>
        <p:spPr>
          <a:xfrm>
            <a:off x="633617" y="778671"/>
            <a:ext cx="5074725" cy="6079330"/>
          </a:xfrm>
          <a:custGeom>
            <a:avLst/>
            <a:gdLst>
              <a:gd name="connsiteX0" fmla="*/ 2136265 w 4346230"/>
              <a:gd name="connsiteY0" fmla="*/ 4 h 4346811"/>
              <a:gd name="connsiteX1" fmla="*/ 2260980 w 4346230"/>
              <a:gd name="connsiteY1" fmla="*/ 9098 h 4346811"/>
              <a:gd name="connsiteX2" fmla="*/ 3012619 w 4346230"/>
              <a:gd name="connsiteY2" fmla="*/ 642311 h 4346811"/>
              <a:gd name="connsiteX3" fmla="*/ 3194949 w 4346230"/>
              <a:gd name="connsiteY3" fmla="*/ 1211722 h 4346811"/>
              <a:gd name="connsiteX4" fmla="*/ 3504494 w 4346230"/>
              <a:gd name="connsiteY4" fmla="*/ 1746819 h 4346811"/>
              <a:gd name="connsiteX5" fmla="*/ 4148130 w 4346230"/>
              <a:gd name="connsiteY5" fmla="*/ 2732073 h 4346811"/>
              <a:gd name="connsiteX6" fmla="*/ 4289291 w 4346230"/>
              <a:gd name="connsiteY6" fmla="*/ 3852027 h 4346811"/>
              <a:gd name="connsiteX7" fmla="*/ 4146413 w 4346230"/>
              <a:gd name="connsiteY7" fmla="*/ 4209706 h 4346811"/>
              <a:gd name="connsiteX8" fmla="*/ 4133932 w 4346230"/>
              <a:gd name="connsiteY8" fmla="*/ 4289858 h 4346811"/>
              <a:gd name="connsiteX9" fmla="*/ 4133066 w 4346230"/>
              <a:gd name="connsiteY9" fmla="*/ 4346811 h 4346811"/>
              <a:gd name="connsiteX10" fmla="*/ 1235321 w 4346230"/>
              <a:gd name="connsiteY10" fmla="*/ 4346811 h 4346811"/>
              <a:gd name="connsiteX11" fmla="*/ 1198753 w 4346230"/>
              <a:gd name="connsiteY11" fmla="*/ 4331768 h 4346811"/>
              <a:gd name="connsiteX12" fmla="*/ 592580 w 4346230"/>
              <a:gd name="connsiteY12" fmla="*/ 4124204 h 4346811"/>
              <a:gd name="connsiteX13" fmla="*/ 10282 w 4346230"/>
              <a:gd name="connsiteY13" fmla="*/ 2763897 h 4346811"/>
              <a:gd name="connsiteX14" fmla="*/ 349073 w 4346230"/>
              <a:gd name="connsiteY14" fmla="*/ 1960522 h 4346811"/>
              <a:gd name="connsiteX15" fmla="*/ 1017994 w 4346230"/>
              <a:gd name="connsiteY15" fmla="*/ 1416973 h 4346811"/>
              <a:gd name="connsiteX16" fmla="*/ 1235993 w 4346230"/>
              <a:gd name="connsiteY16" fmla="*/ 862289 h 4346811"/>
              <a:gd name="connsiteX17" fmla="*/ 1413239 w 4346230"/>
              <a:gd name="connsiteY17" fmla="*/ 407388 h 4346811"/>
              <a:gd name="connsiteX18" fmla="*/ 2136265 w 4346230"/>
              <a:gd name="connsiteY18" fmla="*/ 4 h 4346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6230" h="4346811">
                <a:moveTo>
                  <a:pt x="2136265" y="4"/>
                </a:moveTo>
                <a:cubicBezTo>
                  <a:pt x="2177674" y="-138"/>
                  <a:pt x="2219350" y="2841"/>
                  <a:pt x="2260980" y="9098"/>
                </a:cubicBezTo>
                <a:cubicBezTo>
                  <a:pt x="2587635" y="61708"/>
                  <a:pt x="2876993" y="312848"/>
                  <a:pt x="3012619" y="642311"/>
                </a:cubicBezTo>
                <a:cubicBezTo>
                  <a:pt x="3089277" y="828529"/>
                  <a:pt x="3115342" y="1018342"/>
                  <a:pt x="3194949" y="1211722"/>
                </a:cubicBezTo>
                <a:cubicBezTo>
                  <a:pt x="3277992" y="1395379"/>
                  <a:pt x="3389525" y="1575960"/>
                  <a:pt x="3504494" y="1746819"/>
                </a:cubicBezTo>
                <a:cubicBezTo>
                  <a:pt x="3725587" y="2067048"/>
                  <a:pt x="3972221" y="2377039"/>
                  <a:pt x="4148130" y="2732073"/>
                </a:cubicBezTo>
                <a:cubicBezTo>
                  <a:pt x="4321090" y="3079945"/>
                  <a:pt x="4413015" y="3502028"/>
                  <a:pt x="4289291" y="3852027"/>
                </a:cubicBezTo>
                <a:cubicBezTo>
                  <a:pt x="4250999" y="3975856"/>
                  <a:pt x="4184705" y="4085877"/>
                  <a:pt x="4146413" y="4209706"/>
                </a:cubicBezTo>
                <a:cubicBezTo>
                  <a:pt x="4140094" y="4237273"/>
                  <a:pt x="4136069" y="4263919"/>
                  <a:pt x="4133932" y="4289858"/>
                </a:cubicBezTo>
                <a:lnTo>
                  <a:pt x="4133066" y="4346811"/>
                </a:lnTo>
                <a:lnTo>
                  <a:pt x="1235321" y="4346811"/>
                </a:lnTo>
                <a:lnTo>
                  <a:pt x="1198753" y="4331768"/>
                </a:lnTo>
                <a:cubicBezTo>
                  <a:pt x="986053" y="4266847"/>
                  <a:pt x="787607" y="4254621"/>
                  <a:pt x="592580" y="4124204"/>
                </a:cubicBezTo>
                <a:cubicBezTo>
                  <a:pt x="168138" y="3852125"/>
                  <a:pt x="-51525" y="3264304"/>
                  <a:pt x="10282" y="2763897"/>
                </a:cubicBezTo>
                <a:cubicBezTo>
                  <a:pt x="41175" y="2459459"/>
                  <a:pt x="162945" y="2176999"/>
                  <a:pt x="349073" y="1960522"/>
                </a:cubicBezTo>
                <a:cubicBezTo>
                  <a:pt x="545022" y="1731763"/>
                  <a:pt x="843660" y="1662098"/>
                  <a:pt x="1017994" y="1416973"/>
                </a:cubicBezTo>
                <a:cubicBezTo>
                  <a:pt x="1120626" y="1250659"/>
                  <a:pt x="1180028" y="1051613"/>
                  <a:pt x="1235993" y="862289"/>
                </a:cubicBezTo>
                <a:cubicBezTo>
                  <a:pt x="1281647" y="702131"/>
                  <a:pt x="1336635" y="546576"/>
                  <a:pt x="1413239" y="407388"/>
                </a:cubicBezTo>
                <a:cubicBezTo>
                  <a:pt x="1569642" y="154849"/>
                  <a:pt x="1846407" y="992"/>
                  <a:pt x="2136265" y="4"/>
                </a:cubicBezTo>
                <a:close/>
              </a:path>
            </a:pathLst>
          </a:custGeom>
        </p:spPr>
      </p:sp>
    </p:spTree>
    <p:extLst>
      <p:ext uri="{BB962C8B-B14F-4D97-AF65-F5344CB8AC3E}">
        <p14:creationId xmlns:p14="http://schemas.microsoft.com/office/powerpoint/2010/main" val="486473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8101269"/>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74" r:id="rId4"/>
    <p:sldLayoutId id="2147483658" r:id="rId5"/>
    <p:sldLayoutId id="2147483659" r:id="rId6"/>
    <p:sldLayoutId id="2147483661" r:id="rId7"/>
    <p:sldLayoutId id="2147483662" r:id="rId8"/>
    <p:sldLayoutId id="2147483660" r:id="rId9"/>
    <p:sldLayoutId id="2147483663"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 id="2147483672" r:id="rId19"/>
    <p:sldLayoutId id="2147483673"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2.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11.jfif"/><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16.xml"/><Relationship Id="rId4" Type="http://schemas.openxmlformats.org/officeDocument/2006/relationships/image" Target="../media/image28.jpg"/></Relationships>
</file>

<file path=ppt/slides/_rels/slide2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1.jf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C680669D-66B5-DD76-67D4-7779579AD149}"/>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1595" r="21595"/>
          <a:stretch>
            <a:fillRect/>
          </a:stretch>
        </p:blipFill>
        <p:spPr/>
      </p:pic>
      <p:sp>
        <p:nvSpPr>
          <p:cNvPr id="5" name="Rounded Rectangle 8">
            <a:extLst>
              <a:ext uri="{FF2B5EF4-FFF2-40B4-BE49-F238E27FC236}">
                <a16:creationId xmlns:a16="http://schemas.microsoft.com/office/drawing/2014/main" id="{A79F7D25-C756-4A53-8D92-79F51A6C5922}"/>
              </a:ext>
            </a:extLst>
          </p:cNvPr>
          <p:cNvSpPr/>
          <p:nvPr/>
        </p:nvSpPr>
        <p:spPr>
          <a:xfrm>
            <a:off x="1116693" y="1655822"/>
            <a:ext cx="6115050" cy="65694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8">
            <a:extLst>
              <a:ext uri="{FF2B5EF4-FFF2-40B4-BE49-F238E27FC236}">
                <a16:creationId xmlns:a16="http://schemas.microsoft.com/office/drawing/2014/main" id="{2719EB27-64EA-8C82-945B-B14631E607B1}"/>
              </a:ext>
            </a:extLst>
          </p:cNvPr>
          <p:cNvSpPr/>
          <p:nvPr/>
        </p:nvSpPr>
        <p:spPr>
          <a:xfrm>
            <a:off x="1820636" y="2772053"/>
            <a:ext cx="5411107" cy="65694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1A1D50F-09F5-B395-35A0-3694F8782E7E}"/>
              </a:ext>
            </a:extLst>
          </p:cNvPr>
          <p:cNvSpPr/>
          <p:nvPr/>
        </p:nvSpPr>
        <p:spPr>
          <a:xfrm>
            <a:off x="1116693" y="3888284"/>
            <a:ext cx="6115050" cy="65694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8">
            <a:extLst>
              <a:ext uri="{FF2B5EF4-FFF2-40B4-BE49-F238E27FC236}">
                <a16:creationId xmlns:a16="http://schemas.microsoft.com/office/drawing/2014/main" id="{B9A7BBDE-FAE9-D8AC-F785-432059CAD84F}"/>
              </a:ext>
            </a:extLst>
          </p:cNvPr>
          <p:cNvSpPr/>
          <p:nvPr/>
        </p:nvSpPr>
        <p:spPr>
          <a:xfrm>
            <a:off x="1820636" y="5004514"/>
            <a:ext cx="5411107" cy="65694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D93FE8E-DC0D-BBA0-AFCE-C4BDE33BD645}"/>
              </a:ext>
            </a:extLst>
          </p:cNvPr>
          <p:cNvSpPr/>
          <p:nvPr/>
        </p:nvSpPr>
        <p:spPr>
          <a:xfrm>
            <a:off x="1116694" y="1743076"/>
            <a:ext cx="6115050"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موضوع: پاورپوینت </a:t>
            </a:r>
            <a:r>
              <a:rPr lang="en-US" sz="2400" b="1" dirty="0">
                <a:latin typeface="Shabnam" panose="020B0603030804020204" pitchFamily="34" charset="-78"/>
                <a:cs typeface="Shabnam" panose="020B0603030804020204" pitchFamily="34" charset="-78"/>
              </a:rPr>
              <a:t>VDSL</a:t>
            </a:r>
          </a:p>
        </p:txBody>
      </p:sp>
      <p:sp>
        <p:nvSpPr>
          <p:cNvPr id="10" name="Rectangle 9">
            <a:extLst>
              <a:ext uri="{FF2B5EF4-FFF2-40B4-BE49-F238E27FC236}">
                <a16:creationId xmlns:a16="http://schemas.microsoft.com/office/drawing/2014/main" id="{AB47B8E1-2821-9A6A-3457-E89E156D181C}"/>
              </a:ext>
            </a:extLst>
          </p:cNvPr>
          <p:cNvSpPr/>
          <p:nvPr/>
        </p:nvSpPr>
        <p:spPr>
          <a:xfrm>
            <a:off x="1820636" y="2866389"/>
            <a:ext cx="5411107"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پژوهشگر: محمد جواد عزیزی</a:t>
            </a:r>
            <a:endParaRPr lang="en-US" sz="2400" b="1" dirty="0">
              <a:latin typeface="Shabnam" panose="020B0603030804020204" pitchFamily="34" charset="-78"/>
              <a:cs typeface="Shabnam" panose="020B0603030804020204" pitchFamily="34" charset="-78"/>
            </a:endParaRPr>
          </a:p>
        </p:txBody>
      </p:sp>
      <p:sp>
        <p:nvSpPr>
          <p:cNvPr id="11" name="Rectangle 10">
            <a:extLst>
              <a:ext uri="{FF2B5EF4-FFF2-40B4-BE49-F238E27FC236}">
                <a16:creationId xmlns:a16="http://schemas.microsoft.com/office/drawing/2014/main" id="{CCE730A8-0169-63FF-EC37-EB0A79A34561}"/>
              </a:ext>
            </a:extLst>
          </p:cNvPr>
          <p:cNvSpPr/>
          <p:nvPr/>
        </p:nvSpPr>
        <p:spPr>
          <a:xfrm>
            <a:off x="1116693" y="3989230"/>
            <a:ext cx="6115050"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استاد راهنما: علیرضا عزیزی</a:t>
            </a:r>
            <a:endParaRPr lang="en-US" sz="2400" b="1" dirty="0">
              <a:latin typeface="Shabnam" panose="020B0603030804020204" pitchFamily="34" charset="-78"/>
              <a:cs typeface="Shabnam" panose="020B0603030804020204" pitchFamily="34" charset="-78"/>
            </a:endParaRPr>
          </a:p>
        </p:txBody>
      </p:sp>
      <p:sp>
        <p:nvSpPr>
          <p:cNvPr id="12" name="Rectangle 11">
            <a:extLst>
              <a:ext uri="{FF2B5EF4-FFF2-40B4-BE49-F238E27FC236}">
                <a16:creationId xmlns:a16="http://schemas.microsoft.com/office/drawing/2014/main" id="{BC2B73B2-F73A-90BE-BC3E-877D7F3A2DD9}"/>
              </a:ext>
            </a:extLst>
          </p:cNvPr>
          <p:cNvSpPr/>
          <p:nvPr/>
        </p:nvSpPr>
        <p:spPr>
          <a:xfrm>
            <a:off x="1820635" y="5112543"/>
            <a:ext cx="5411107"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سال تحصیلی: .......</a:t>
            </a:r>
            <a:endParaRPr lang="en-US" sz="2400" b="1" dirty="0">
              <a:latin typeface="Shabnam" panose="020B0603030804020204" pitchFamily="34" charset="-78"/>
              <a:cs typeface="Shabnam" panose="020B0603030804020204" pitchFamily="34" charset="-78"/>
            </a:endParaRPr>
          </a:p>
        </p:txBody>
      </p:sp>
      <p:pic>
        <p:nvPicPr>
          <p:cNvPr id="14" name="Picture 13">
            <a:extLst>
              <a:ext uri="{FF2B5EF4-FFF2-40B4-BE49-F238E27FC236}">
                <a16:creationId xmlns:a16="http://schemas.microsoft.com/office/drawing/2014/main" id="{0BAFFBA5-16CC-5825-766C-96172D59E1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323" y="1445623"/>
            <a:ext cx="1027466" cy="808728"/>
          </a:xfrm>
          <a:prstGeom prst="rect">
            <a:avLst/>
          </a:prstGeom>
        </p:spPr>
      </p:pic>
    </p:spTree>
    <p:extLst>
      <p:ext uri="{BB962C8B-B14F-4D97-AF65-F5344CB8AC3E}">
        <p14:creationId xmlns:p14="http://schemas.microsoft.com/office/powerpoint/2010/main" val="38142014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BB990C74-AA25-9980-CD53-C98BF4D82B32}"/>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1483" r="11483"/>
          <a:stretch>
            <a:fillRect/>
          </a:stretch>
        </p:blipFill>
        <p:spPr/>
      </p:pic>
      <p:pic>
        <p:nvPicPr>
          <p:cNvPr id="9" name="Picture Placeholder 8">
            <a:extLst>
              <a:ext uri="{FF2B5EF4-FFF2-40B4-BE49-F238E27FC236}">
                <a16:creationId xmlns:a16="http://schemas.microsoft.com/office/drawing/2014/main" id="{F1F847BA-C0E6-92C2-DC9A-304DFF2822C0}"/>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20465" r="20465"/>
          <a:stretch>
            <a:fillRect/>
          </a:stretch>
        </p:blipFill>
        <p:spPr/>
      </p:pic>
      <p:sp>
        <p:nvSpPr>
          <p:cNvPr id="4" name="Rectangle 3">
            <a:extLst>
              <a:ext uri="{FF2B5EF4-FFF2-40B4-BE49-F238E27FC236}">
                <a16:creationId xmlns:a16="http://schemas.microsoft.com/office/drawing/2014/main" id="{23ED655D-9E15-E816-4C82-7B3553C5DB02}"/>
              </a:ext>
            </a:extLst>
          </p:cNvPr>
          <p:cNvSpPr/>
          <p:nvPr/>
        </p:nvSpPr>
        <p:spPr>
          <a:xfrm>
            <a:off x="6228121" y="1398852"/>
            <a:ext cx="5619565" cy="4924425"/>
          </a:xfrm>
          <a:prstGeom prst="rect">
            <a:avLst/>
          </a:prstGeom>
        </p:spPr>
        <p:txBody>
          <a:bodyPr wrap="square">
            <a:spAutoFit/>
          </a:bodyPr>
          <a:lstStyle/>
          <a:p>
            <a:pPr algn="ctr" rtl="1">
              <a:lnSpc>
                <a:spcPct val="250000"/>
              </a:lnSpc>
            </a:pPr>
            <a:r>
              <a:rPr lang="en-US" sz="1600" dirty="0">
                <a:latin typeface="Vazir" panose="020B0603030804020204" pitchFamily="34" charset="-78"/>
                <a:cs typeface="Vazir" panose="020B0603030804020204" pitchFamily="34" charset="-78"/>
              </a:rPr>
              <a:t>VDSL2</a:t>
            </a:r>
          </a:p>
          <a:p>
            <a:pPr algn="ctr" rtl="1">
              <a:lnSpc>
                <a:spcPct val="250000"/>
              </a:lnSpc>
            </a:pPr>
            <a:r>
              <a:rPr lang="en-US" sz="1600" dirty="0">
                <a:latin typeface="Vazir" panose="020B0603030804020204" pitchFamily="34" charset="-78"/>
                <a:cs typeface="Vazir" panose="020B0603030804020204" pitchFamily="34" charset="-78"/>
              </a:rPr>
              <a:t>VDSL2 </a:t>
            </a:r>
            <a:r>
              <a:rPr lang="fa-IR" sz="1600" dirty="0">
                <a:latin typeface="Vazir" panose="020B0603030804020204" pitchFamily="34" charset="-78"/>
                <a:cs typeface="Vazir" panose="020B0603030804020204" pitchFamily="34" charset="-78"/>
              </a:rPr>
              <a:t> در واقع نسلِ دوم و نسخه ارتقا یافته‌ی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 است که سرعت بالاتری تا تا مرز ۲۰۰ مگابیت بر ثانیه برای دانلود و ۱۰۰ مگابیت بر ثانیه برای آپلود را پشتیبانی می‌کند و با استاندارد </a:t>
            </a:r>
            <a:r>
              <a:rPr lang="en-US" sz="1600" dirty="0">
                <a:latin typeface="Vazir" panose="020B0603030804020204" pitchFamily="34" charset="-78"/>
                <a:cs typeface="Vazir" panose="020B0603030804020204" pitchFamily="34" charset="-78"/>
              </a:rPr>
              <a:t>G.993.2 </a:t>
            </a:r>
            <a:r>
              <a:rPr lang="fa-IR" sz="1600" dirty="0">
                <a:latin typeface="Vazir" panose="020B0603030804020204" pitchFamily="34" charset="-78"/>
                <a:cs typeface="Vazir" panose="020B0603030804020204" pitchFamily="34" charset="-78"/>
              </a:rPr>
              <a:t>تعریف شده است. در باند فرکانسی حداکثر تا ۳۰ مگاهرتز کار می‌کند و بخش کابل مسی را در این استاندارد می‌توان حداکثر تا ۳۰۰ متر افزایش داد. هر چند که با افزایش مسافتِ کابل مسی، راندمان به سرعت کاهش می‌یابد.</a:t>
            </a:r>
          </a:p>
        </p:txBody>
      </p:sp>
      <p:sp>
        <p:nvSpPr>
          <p:cNvPr id="5" name="Rectangle 4">
            <a:extLst>
              <a:ext uri="{FF2B5EF4-FFF2-40B4-BE49-F238E27FC236}">
                <a16:creationId xmlns:a16="http://schemas.microsoft.com/office/drawing/2014/main" id="{C5D07C69-B510-7CA3-2351-01B790F8C1F8}"/>
              </a:ext>
            </a:extLst>
          </p:cNvPr>
          <p:cNvSpPr/>
          <p:nvPr/>
        </p:nvSpPr>
        <p:spPr>
          <a:xfrm>
            <a:off x="5894774" y="501136"/>
            <a:ext cx="5104661" cy="461665"/>
          </a:xfrm>
          <a:prstGeom prst="rect">
            <a:avLst/>
          </a:prstGeom>
        </p:spPr>
        <p:txBody>
          <a:bodyPr wrap="square">
            <a:spAutoFit/>
          </a:bodyPr>
          <a:lstStyle/>
          <a:p>
            <a:pPr algn="ctr" rtl="1"/>
            <a:r>
              <a:rPr lang="fa-IR" sz="2400" b="1" dirty="0">
                <a:solidFill>
                  <a:srgbClr val="01A8F6"/>
                </a:solidFill>
                <a:latin typeface="Shabnam" panose="020B0603030804020204" pitchFamily="34" charset="-78"/>
                <a:cs typeface="Shabnam" panose="020B0603030804020204" pitchFamily="34" charset="-78"/>
              </a:rPr>
              <a:t>استانداردهای  </a:t>
            </a:r>
            <a:r>
              <a:rPr lang="en-US" sz="2400" b="1" dirty="0">
                <a:solidFill>
                  <a:srgbClr val="01A8F6"/>
                </a:solidFill>
                <a:latin typeface="Shabnam" panose="020B0603030804020204" pitchFamily="34" charset="-78"/>
                <a:cs typeface="Shabnam" panose="020B0603030804020204" pitchFamily="34" charset="-78"/>
              </a:rPr>
              <a:t>VDSL </a:t>
            </a:r>
            <a:r>
              <a:rPr lang="fa-IR" sz="2400" b="1" dirty="0">
                <a:solidFill>
                  <a:srgbClr val="01A8F6"/>
                </a:solidFill>
                <a:latin typeface="Shabnam" panose="020B0603030804020204" pitchFamily="34" charset="-78"/>
                <a:cs typeface="Shabnam" panose="020B0603030804020204" pitchFamily="34" charset="-78"/>
              </a:rPr>
              <a:t> و سرعت‌های آن</a:t>
            </a:r>
          </a:p>
        </p:txBody>
      </p:sp>
    </p:spTree>
    <p:extLst>
      <p:ext uri="{BB962C8B-B14F-4D97-AF65-F5344CB8AC3E}">
        <p14:creationId xmlns:p14="http://schemas.microsoft.com/office/powerpoint/2010/main" val="8058590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38F92B5B-3F21-6B08-3AC2-C3710AF282A1}"/>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23893" r="23893"/>
          <a:stretch>
            <a:fillRect/>
          </a:stretch>
        </p:blipFill>
        <p:spPr/>
      </p:pic>
      <p:sp>
        <p:nvSpPr>
          <p:cNvPr id="3" name="Rectangle 2">
            <a:extLst>
              <a:ext uri="{FF2B5EF4-FFF2-40B4-BE49-F238E27FC236}">
                <a16:creationId xmlns:a16="http://schemas.microsoft.com/office/drawing/2014/main" id="{6F6D4BE3-3D69-A711-F91C-BBC118046AE7}"/>
              </a:ext>
            </a:extLst>
          </p:cNvPr>
          <p:cNvSpPr/>
          <p:nvPr/>
        </p:nvSpPr>
        <p:spPr>
          <a:xfrm>
            <a:off x="5894774" y="501136"/>
            <a:ext cx="5104661" cy="461665"/>
          </a:xfrm>
          <a:prstGeom prst="rect">
            <a:avLst/>
          </a:prstGeom>
        </p:spPr>
        <p:txBody>
          <a:bodyPr wrap="square">
            <a:spAutoFit/>
          </a:bodyPr>
          <a:lstStyle/>
          <a:p>
            <a:pPr algn="ctr" rtl="1"/>
            <a:r>
              <a:rPr lang="fa-IR" sz="2400" b="1" dirty="0">
                <a:solidFill>
                  <a:srgbClr val="01A8F6"/>
                </a:solidFill>
                <a:latin typeface="Shabnam" panose="020B0603030804020204" pitchFamily="34" charset="-78"/>
                <a:cs typeface="Shabnam" panose="020B0603030804020204" pitchFamily="34" charset="-78"/>
              </a:rPr>
              <a:t>استانداردهای  </a:t>
            </a:r>
            <a:r>
              <a:rPr lang="en-US" sz="2400" b="1" dirty="0">
                <a:solidFill>
                  <a:srgbClr val="01A8F6"/>
                </a:solidFill>
                <a:latin typeface="Shabnam" panose="020B0603030804020204" pitchFamily="34" charset="-78"/>
                <a:cs typeface="Shabnam" panose="020B0603030804020204" pitchFamily="34" charset="-78"/>
              </a:rPr>
              <a:t>VDSL </a:t>
            </a:r>
            <a:r>
              <a:rPr lang="fa-IR" sz="2400" b="1" dirty="0">
                <a:solidFill>
                  <a:srgbClr val="01A8F6"/>
                </a:solidFill>
                <a:latin typeface="Shabnam" panose="020B0603030804020204" pitchFamily="34" charset="-78"/>
                <a:cs typeface="Shabnam" panose="020B0603030804020204" pitchFamily="34" charset="-78"/>
              </a:rPr>
              <a:t> و سرعت‌های آن</a:t>
            </a:r>
          </a:p>
        </p:txBody>
      </p:sp>
      <p:sp>
        <p:nvSpPr>
          <p:cNvPr id="4" name="Rectangle 3">
            <a:extLst>
              <a:ext uri="{FF2B5EF4-FFF2-40B4-BE49-F238E27FC236}">
                <a16:creationId xmlns:a16="http://schemas.microsoft.com/office/drawing/2014/main" id="{145CAA3C-B7FD-B7FC-C752-348DE4BE5750}"/>
              </a:ext>
            </a:extLst>
          </p:cNvPr>
          <p:cNvSpPr/>
          <p:nvPr/>
        </p:nvSpPr>
        <p:spPr>
          <a:xfrm>
            <a:off x="6096000" y="1237903"/>
            <a:ext cx="5699465" cy="4924425"/>
          </a:xfrm>
          <a:prstGeom prst="rect">
            <a:avLst/>
          </a:prstGeom>
        </p:spPr>
        <p:txBody>
          <a:bodyPr wrap="square">
            <a:spAutoFit/>
          </a:bodyPr>
          <a:lstStyle/>
          <a:p>
            <a:pPr algn="ctr" rtl="1">
              <a:lnSpc>
                <a:spcPct val="250000"/>
              </a:lnSpc>
            </a:pPr>
            <a:r>
              <a:rPr lang="en-US" sz="1600" dirty="0">
                <a:latin typeface="Vazir" panose="020B0603030804020204" pitchFamily="34" charset="-78"/>
                <a:cs typeface="Vazir" panose="020B0603030804020204" pitchFamily="34" charset="-78"/>
              </a:rPr>
              <a:t>VDSL2-Vplus</a:t>
            </a:r>
          </a:p>
          <a:p>
            <a:pPr algn="ctr" rtl="1">
              <a:lnSpc>
                <a:spcPct val="250000"/>
              </a:lnSpc>
            </a:pPr>
            <a:r>
              <a:rPr lang="fa-IR" sz="1600" dirty="0">
                <a:latin typeface="Vazir" panose="020B0603030804020204" pitchFamily="34" charset="-78"/>
                <a:cs typeface="Vazir" panose="020B0603030804020204" pitchFamily="34" charset="-78"/>
              </a:rPr>
              <a:t>فناوری جدیدترِ </a:t>
            </a:r>
            <a:r>
              <a:rPr lang="en-US" sz="1600" dirty="0" err="1">
                <a:latin typeface="Vazir" panose="020B0603030804020204" pitchFamily="34" charset="-78"/>
                <a:cs typeface="Vazir" panose="020B0603030804020204" pitchFamily="34" charset="-78"/>
              </a:rPr>
              <a:t>Vplus</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به عنوان الحاقی بر استاندارد </a:t>
            </a:r>
            <a:r>
              <a:rPr lang="en-US" sz="1600" dirty="0">
                <a:latin typeface="Vazir" panose="020B0603030804020204" pitchFamily="34" charset="-78"/>
                <a:cs typeface="Vazir" panose="020B0603030804020204" pitchFamily="34" charset="-78"/>
              </a:rPr>
              <a:t>VDSL2 </a:t>
            </a:r>
            <a:r>
              <a:rPr lang="fa-IR" sz="1600" dirty="0">
                <a:latin typeface="Vazir" panose="020B0603030804020204" pitchFamily="34" charset="-78"/>
                <a:cs typeface="Vazir" panose="020B0603030804020204" pitchFamily="34" charset="-78"/>
              </a:rPr>
              <a:t>در سال ۲۰۱۵ میلادی تصویب شد که بر اساس همان استانداردِ </a:t>
            </a:r>
            <a:r>
              <a:rPr lang="en-US" sz="1600" dirty="0">
                <a:latin typeface="Vazir" panose="020B0603030804020204" pitchFamily="34" charset="-78"/>
                <a:cs typeface="Vazir" panose="020B0603030804020204" pitchFamily="34" charset="-78"/>
              </a:rPr>
              <a:t>G.993.2 </a:t>
            </a:r>
            <a:r>
              <a:rPr lang="fa-IR" sz="1600" dirty="0">
                <a:latin typeface="Vazir" panose="020B0603030804020204" pitchFamily="34" charset="-78"/>
                <a:cs typeface="Vazir" panose="020B0603030804020204" pitchFamily="34" charset="-78"/>
              </a:rPr>
              <a:t> و با ضمیمه‌ی </a:t>
            </a:r>
            <a:r>
              <a:rPr lang="en-US" sz="1600" dirty="0">
                <a:latin typeface="Vazir" panose="020B0603030804020204" pitchFamily="34" charset="-78"/>
                <a:cs typeface="Vazir" panose="020B0603030804020204" pitchFamily="34" charset="-78"/>
              </a:rPr>
              <a:t>G.993.2 Amendment 1 </a:t>
            </a:r>
            <a:r>
              <a:rPr lang="fa-IR" sz="1600" dirty="0">
                <a:latin typeface="Vazir" panose="020B0603030804020204" pitchFamily="34" charset="-78"/>
                <a:cs typeface="Vazir" panose="020B0603030804020204" pitchFamily="34" charset="-78"/>
              </a:rPr>
              <a:t> تعریف شده و با نامِ </a:t>
            </a:r>
            <a:r>
              <a:rPr lang="en-US" sz="1600" dirty="0" err="1">
                <a:latin typeface="Vazir" panose="020B0603030804020204" pitchFamily="34" charset="-78"/>
                <a:cs typeface="Vazir" panose="020B0603030804020204" pitchFamily="34" charset="-78"/>
              </a:rPr>
              <a:t>VPlus</a:t>
            </a:r>
            <a:r>
              <a:rPr lang="en-US" sz="1600" dirty="0">
                <a:latin typeface="Vazir" panose="020B0603030804020204" pitchFamily="34" charset="-78"/>
                <a:cs typeface="Vazir" panose="020B0603030804020204" pitchFamily="34" charset="-78"/>
              </a:rPr>
              <a:t>/35b </a:t>
            </a:r>
            <a:r>
              <a:rPr lang="fa-IR" sz="1600" dirty="0">
                <a:latin typeface="Vazir" panose="020B0603030804020204" pitchFamily="34" charset="-78"/>
                <a:cs typeface="Vazir" panose="020B0603030804020204" pitchFamily="34" charset="-78"/>
              </a:rPr>
              <a:t> نیز شناخته می‌شود. این فناوری روی تجهیزاتِ فعلی </a:t>
            </a:r>
            <a:r>
              <a:rPr lang="en-US" sz="1600" dirty="0">
                <a:latin typeface="Vazir" panose="020B0603030804020204" pitchFamily="34" charset="-78"/>
                <a:cs typeface="Vazir" panose="020B0603030804020204" pitchFamily="34" charset="-78"/>
              </a:rPr>
              <a:t>VDSL2 </a:t>
            </a:r>
            <a:r>
              <a:rPr lang="fa-IR" sz="1600" dirty="0">
                <a:latin typeface="Vazir" panose="020B0603030804020204" pitchFamily="34" charset="-78"/>
                <a:cs typeface="Vazir" panose="020B0603030804020204" pitchFamily="34" charset="-78"/>
              </a:rPr>
              <a:t>نیز قابل استفاده است و سرعت‌هایی تا سقفِ ۳۰۰ مگابیت بر ثانیه را برای دانلود و ۱۰۰ مگابیت بر ثانیه را برای آپلود در مسافت‌های کوتاه‌تر از ۲۵۰ متر برای بخشِ کابل مسی فرآهم می‌کند.</a:t>
            </a:r>
          </a:p>
        </p:txBody>
      </p:sp>
    </p:spTree>
    <p:extLst>
      <p:ext uri="{BB962C8B-B14F-4D97-AF65-F5344CB8AC3E}">
        <p14:creationId xmlns:p14="http://schemas.microsoft.com/office/powerpoint/2010/main" val="41270950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ABE35247-678B-8CBC-849D-02322C46095A}"/>
              </a:ext>
            </a:extLst>
          </p:cNvPr>
          <p:cNvPicPr>
            <a:picLocks noGrp="1" noChangeAspect="1"/>
          </p:cNvPicPr>
          <p:nvPr>
            <p:ph type="pic" sz="quarter" idx="4294967295"/>
          </p:nvPr>
        </p:nvPicPr>
        <p:blipFill>
          <a:blip r:embed="rId2" cstate="print">
            <a:extLst>
              <a:ext uri="{28A0092B-C50C-407E-A947-70E740481C1C}">
                <a14:useLocalDpi xmlns:a14="http://schemas.microsoft.com/office/drawing/2010/main" val="0"/>
              </a:ext>
            </a:extLst>
          </a:blip>
          <a:srcRect t="4646" b="4646"/>
          <a:stretch>
            <a:fillRect/>
          </a:stretch>
        </p:blipFill>
        <p:spPr>
          <a:xfrm>
            <a:off x="7643813" y="3536950"/>
            <a:ext cx="4548187" cy="3321050"/>
          </a:xfrm>
          <a:custGeom>
            <a:avLst/>
            <a:gdLst>
              <a:gd name="connsiteX0" fmla="*/ 3554408 w 6064154"/>
              <a:gd name="connsiteY0" fmla="*/ 319 h 4428700"/>
              <a:gd name="connsiteX1" fmla="*/ 3698808 w 6064154"/>
              <a:gd name="connsiteY1" fmla="*/ 2317 h 4428700"/>
              <a:gd name="connsiteX2" fmla="*/ 5007808 w 6064154"/>
              <a:gd name="connsiteY2" fmla="*/ 370336 h 4428700"/>
              <a:gd name="connsiteX3" fmla="*/ 6032215 w 6064154"/>
              <a:gd name="connsiteY3" fmla="*/ 1194601 h 4428700"/>
              <a:gd name="connsiteX4" fmla="*/ 6064154 w 6064154"/>
              <a:gd name="connsiteY4" fmla="*/ 1206200 h 4428700"/>
              <a:gd name="connsiteX5" fmla="*/ 6064154 w 6064154"/>
              <a:gd name="connsiteY5" fmla="*/ 4428700 h 4428700"/>
              <a:gd name="connsiteX6" fmla="*/ 18027 w 6064154"/>
              <a:gd name="connsiteY6" fmla="*/ 4428700 h 4428700"/>
              <a:gd name="connsiteX7" fmla="*/ 10665 w 6064154"/>
              <a:gd name="connsiteY7" fmla="*/ 4391881 h 4428700"/>
              <a:gd name="connsiteX8" fmla="*/ 694530 w 6064154"/>
              <a:gd name="connsiteY8" fmla="*/ 2950302 h 4428700"/>
              <a:gd name="connsiteX9" fmla="*/ 1366503 w 6064154"/>
              <a:gd name="connsiteY9" fmla="*/ 2379729 h 4428700"/>
              <a:gd name="connsiteX10" fmla="*/ 1727877 w 6064154"/>
              <a:gd name="connsiteY10" fmla="*/ 1704038 h 4428700"/>
              <a:gd name="connsiteX11" fmla="*/ 1847155 w 6064154"/>
              <a:gd name="connsiteY11" fmla="*/ 891531 h 4428700"/>
              <a:gd name="connsiteX12" fmla="*/ 3554408 w 6064154"/>
              <a:gd name="connsiteY12" fmla="*/ 319 h 442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64154" h="4428700">
                <a:moveTo>
                  <a:pt x="3554408" y="319"/>
                </a:moveTo>
                <a:cubicBezTo>
                  <a:pt x="3602612" y="-464"/>
                  <a:pt x="3650792" y="192"/>
                  <a:pt x="3698808" y="2317"/>
                </a:cubicBezTo>
                <a:cubicBezTo>
                  <a:pt x="4164084" y="14230"/>
                  <a:pt x="4625156" y="147093"/>
                  <a:pt x="5007808" y="370336"/>
                </a:cubicBezTo>
                <a:cubicBezTo>
                  <a:pt x="5411936" y="605280"/>
                  <a:pt x="5610419" y="989469"/>
                  <a:pt x="6032215" y="1194601"/>
                </a:cubicBezTo>
                <a:lnTo>
                  <a:pt x="6064154" y="1206200"/>
                </a:lnTo>
                <a:lnTo>
                  <a:pt x="6064154" y="4428700"/>
                </a:lnTo>
                <a:lnTo>
                  <a:pt x="18027" y="4428700"/>
                </a:lnTo>
                <a:lnTo>
                  <a:pt x="10665" y="4391881"/>
                </a:lnTo>
                <a:cubicBezTo>
                  <a:pt x="-64274" y="3853159"/>
                  <a:pt x="265442" y="3332761"/>
                  <a:pt x="694530" y="2950302"/>
                </a:cubicBezTo>
                <a:cubicBezTo>
                  <a:pt x="921783" y="2758602"/>
                  <a:pt x="1166573" y="2591244"/>
                  <a:pt x="1366503" y="2379729"/>
                </a:cubicBezTo>
                <a:cubicBezTo>
                  <a:pt x="1558552" y="2193499"/>
                  <a:pt x="1699896" y="1954998"/>
                  <a:pt x="1727877" y="1704038"/>
                </a:cubicBezTo>
                <a:cubicBezTo>
                  <a:pt x="1757893" y="1419679"/>
                  <a:pt x="1713561" y="1158903"/>
                  <a:pt x="1847155" y="891531"/>
                </a:cubicBezTo>
                <a:cubicBezTo>
                  <a:pt x="2103247" y="347047"/>
                  <a:pt x="2831368" y="12048"/>
                  <a:pt x="3554408" y="319"/>
                </a:cubicBezTo>
                <a:close/>
              </a:path>
            </a:pathLst>
          </a:custGeom>
        </p:spPr>
      </p:pic>
      <p:pic>
        <p:nvPicPr>
          <p:cNvPr id="7" name="Picture Placeholder 6">
            <a:extLst>
              <a:ext uri="{FF2B5EF4-FFF2-40B4-BE49-F238E27FC236}">
                <a16:creationId xmlns:a16="http://schemas.microsoft.com/office/drawing/2014/main" id="{D54F617A-5475-3BB3-D94C-A9C14C384D7E}"/>
              </a:ext>
            </a:extLst>
          </p:cNvPr>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l="26268" r="26268"/>
          <a:stretch>
            <a:fillRect/>
          </a:stretch>
        </p:blipFill>
        <p:spPr>
          <a:xfrm>
            <a:off x="6462713" y="1482725"/>
            <a:ext cx="3284537" cy="3892550"/>
          </a:xfrm>
          <a:custGeom>
            <a:avLst/>
            <a:gdLst>
              <a:gd name="connsiteX0" fmla="*/ 2224725 w 3525234"/>
              <a:gd name="connsiteY0" fmla="*/ 190 h 4177392"/>
              <a:gd name="connsiteX1" fmla="*/ 2617990 w 3525234"/>
              <a:gd name="connsiteY1" fmla="*/ 71588 h 4177392"/>
              <a:gd name="connsiteX2" fmla="*/ 2879121 w 3525234"/>
              <a:gd name="connsiteY2" fmla="*/ 2278919 h 4177392"/>
              <a:gd name="connsiteX3" fmla="*/ 2769810 w 3525234"/>
              <a:gd name="connsiteY3" fmla="*/ 2363461 h 4177392"/>
              <a:gd name="connsiteX4" fmla="*/ 2488847 w 3525234"/>
              <a:gd name="connsiteY4" fmla="*/ 2704971 h 4177392"/>
              <a:gd name="connsiteX5" fmla="*/ 2134475 w 3525234"/>
              <a:gd name="connsiteY5" fmla="*/ 3833617 h 4177392"/>
              <a:gd name="connsiteX6" fmla="*/ 1656833 w 3525234"/>
              <a:gd name="connsiteY6" fmla="*/ 4128036 h 4177392"/>
              <a:gd name="connsiteX7" fmla="*/ 1539251 w 3525234"/>
              <a:gd name="connsiteY7" fmla="*/ 4160006 h 4177392"/>
              <a:gd name="connsiteX8" fmla="*/ 549803 w 3525234"/>
              <a:gd name="connsiteY8" fmla="*/ 3793203 h 4177392"/>
              <a:gd name="connsiteX9" fmla="*/ 345854 w 3525234"/>
              <a:gd name="connsiteY9" fmla="*/ 1187652 h 4177392"/>
              <a:gd name="connsiteX10" fmla="*/ 2224725 w 3525234"/>
              <a:gd name="connsiteY10" fmla="*/ 190 h 4177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5234" h="4177392">
                <a:moveTo>
                  <a:pt x="2224725" y="190"/>
                </a:moveTo>
                <a:cubicBezTo>
                  <a:pt x="2370205" y="2520"/>
                  <a:pt x="2504033" y="26347"/>
                  <a:pt x="2617990" y="71588"/>
                </a:cubicBezTo>
                <a:cubicBezTo>
                  <a:pt x="3217579" y="302785"/>
                  <a:pt x="4176677" y="1157140"/>
                  <a:pt x="2879121" y="2278919"/>
                </a:cubicBezTo>
                <a:cubicBezTo>
                  <a:pt x="2845642" y="2307425"/>
                  <a:pt x="2803290" y="2334956"/>
                  <a:pt x="2769810" y="2363461"/>
                </a:cubicBezTo>
                <a:cubicBezTo>
                  <a:pt x="2707632" y="2416398"/>
                  <a:pt x="2554580" y="2546707"/>
                  <a:pt x="2488847" y="2704971"/>
                </a:cubicBezTo>
                <a:cubicBezTo>
                  <a:pt x="2401204" y="2915994"/>
                  <a:pt x="2498670" y="3515020"/>
                  <a:pt x="2134475" y="3833617"/>
                </a:cubicBezTo>
                <a:cubicBezTo>
                  <a:pt x="1999695" y="3951565"/>
                  <a:pt x="1840065" y="4065496"/>
                  <a:pt x="1656833" y="4128036"/>
                </a:cubicBezTo>
                <a:cubicBezTo>
                  <a:pt x="1618660" y="4141066"/>
                  <a:pt x="1579462" y="4151865"/>
                  <a:pt x="1539251" y="4160006"/>
                </a:cubicBezTo>
                <a:cubicBezTo>
                  <a:pt x="1257777" y="4216990"/>
                  <a:pt x="926667" y="4143695"/>
                  <a:pt x="549803" y="3793203"/>
                </a:cubicBezTo>
                <a:cubicBezTo>
                  <a:pt x="-144104" y="3156371"/>
                  <a:pt x="-145508" y="2177178"/>
                  <a:pt x="345854" y="1187652"/>
                </a:cubicBezTo>
                <a:cubicBezTo>
                  <a:pt x="745088" y="383664"/>
                  <a:pt x="1594310" y="-9908"/>
                  <a:pt x="2224725" y="190"/>
                </a:cubicBezTo>
                <a:close/>
              </a:path>
            </a:pathLst>
          </a:custGeom>
        </p:spPr>
      </p:pic>
      <p:sp>
        <p:nvSpPr>
          <p:cNvPr id="4" name="Rectangle 3">
            <a:extLst>
              <a:ext uri="{FF2B5EF4-FFF2-40B4-BE49-F238E27FC236}">
                <a16:creationId xmlns:a16="http://schemas.microsoft.com/office/drawing/2014/main" id="{45DBC8C2-0532-3C6D-D0B3-3DB3D11CB887}"/>
              </a:ext>
            </a:extLst>
          </p:cNvPr>
          <p:cNvSpPr/>
          <p:nvPr/>
        </p:nvSpPr>
        <p:spPr>
          <a:xfrm>
            <a:off x="423169" y="1308924"/>
            <a:ext cx="5672831" cy="4924425"/>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برای فناوری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 دو نوع رسانه یا کابل ارتباطی استفاده می‌شود که بخش طولانی‌ترِ آن از مرکز مخابراتی تا کافوی مخابرات فقط از جنسِ فیبر نوری است. کافو نام جعبه‌تقسیم‌های بزرگی است که در خیابان‌ها، نبش چهارراه‌ها و داخل کوچه‌ها می‌بینید و بر روی زمین قرار داده شده‌اند. کافوها دارای ظرفیت متفاوتی هستند که بسته به نیاز محلِ مورد استفاده، تعیین می‌شوند. بخش کوتاه‌ترِ کابل‌کشی از کافوی مخابرات تا خانه یا محلِ استقرارِ مودم از جنسِ زوج سیمِ مسی و همان کابلی است که برای خط تلفن استفاده می‌شود. </a:t>
            </a:r>
          </a:p>
        </p:txBody>
      </p:sp>
      <p:sp>
        <p:nvSpPr>
          <p:cNvPr id="5" name="Rectangle 4">
            <a:extLst>
              <a:ext uri="{FF2B5EF4-FFF2-40B4-BE49-F238E27FC236}">
                <a16:creationId xmlns:a16="http://schemas.microsoft.com/office/drawing/2014/main" id="{DFBB468F-E257-B458-6B79-16FF44A1D4D2}"/>
              </a:ext>
            </a:extLst>
          </p:cNvPr>
          <p:cNvSpPr/>
          <p:nvPr/>
        </p:nvSpPr>
        <p:spPr>
          <a:xfrm>
            <a:off x="5823752" y="465625"/>
            <a:ext cx="6081204" cy="523220"/>
          </a:xfrm>
          <a:prstGeom prst="rect">
            <a:avLst/>
          </a:prstGeom>
        </p:spPr>
        <p:txBody>
          <a:bodyPr wrap="square">
            <a:spAutoFit/>
          </a:bodyPr>
          <a:lstStyle/>
          <a:p>
            <a:pPr algn="ctr" rtl="1"/>
            <a:r>
              <a:rPr lang="en-US" sz="2800" b="1" dirty="0">
                <a:solidFill>
                  <a:srgbClr val="01A8F6"/>
                </a:solidFill>
                <a:latin typeface="Shabnam" panose="020B0603030804020204" pitchFamily="34" charset="-78"/>
                <a:cs typeface="Shabnam" panose="020B0603030804020204" pitchFamily="34" charset="-78"/>
              </a:rPr>
              <a:t>VDSL </a:t>
            </a:r>
            <a:r>
              <a:rPr lang="fa-IR" sz="2800" b="1" dirty="0">
                <a:solidFill>
                  <a:srgbClr val="01A8F6"/>
                </a:solidFill>
                <a:latin typeface="Shabnam" panose="020B0603030804020204" pitchFamily="34" charset="-78"/>
                <a:cs typeface="Shabnam" panose="020B0603030804020204" pitchFamily="34" charset="-78"/>
              </a:rPr>
              <a:t> چگونه کار می‌کند؟</a:t>
            </a:r>
          </a:p>
        </p:txBody>
      </p:sp>
    </p:spTree>
    <p:extLst>
      <p:ext uri="{BB962C8B-B14F-4D97-AF65-F5344CB8AC3E}">
        <p14:creationId xmlns:p14="http://schemas.microsoft.com/office/powerpoint/2010/main" val="2067258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E0AC4079-BE20-D04F-C504-A9A00508FB51}"/>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754" b="7754"/>
          <a:stretch>
            <a:fillRect/>
          </a:stretch>
        </p:blipFill>
        <p:spPr>
          <a:xfrm>
            <a:off x="5195888" y="3268663"/>
            <a:ext cx="6372225" cy="3589337"/>
          </a:xfrm>
        </p:spPr>
      </p:pic>
      <p:sp>
        <p:nvSpPr>
          <p:cNvPr id="3" name="Rectangle 2">
            <a:extLst>
              <a:ext uri="{FF2B5EF4-FFF2-40B4-BE49-F238E27FC236}">
                <a16:creationId xmlns:a16="http://schemas.microsoft.com/office/drawing/2014/main" id="{ABFB3062-5961-B5E7-7C1E-3BAEC892365F}"/>
              </a:ext>
            </a:extLst>
          </p:cNvPr>
          <p:cNvSpPr/>
          <p:nvPr/>
        </p:nvSpPr>
        <p:spPr>
          <a:xfrm>
            <a:off x="89989" y="1202393"/>
            <a:ext cx="11691891" cy="2462213"/>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برای داشتن کمترین اختلال و نسبت سیگنال به نویزِ مناسب (</a:t>
            </a:r>
            <a:r>
              <a:rPr lang="en-US" sz="1600" dirty="0">
                <a:latin typeface="Vazir" panose="020B0603030804020204" pitchFamily="34" charset="-78"/>
                <a:cs typeface="Vazir" panose="020B0603030804020204" pitchFamily="34" charset="-78"/>
              </a:rPr>
              <a:t>Signal to Noise Ratio </a:t>
            </a:r>
            <a:r>
              <a:rPr lang="fa-IR" sz="1600" dirty="0">
                <a:latin typeface="Vazir" panose="020B0603030804020204" pitchFamily="34" charset="-78"/>
                <a:cs typeface="Vazir" panose="020B0603030804020204" pitchFamily="34" charset="-78"/>
              </a:rPr>
              <a:t> ) یا به‌اختصار </a:t>
            </a:r>
            <a:r>
              <a:rPr lang="en-US" sz="1600" dirty="0">
                <a:latin typeface="Vazir" panose="020B0603030804020204" pitchFamily="34" charset="-78"/>
                <a:cs typeface="Vazir" panose="020B0603030804020204" pitchFamily="34" charset="-78"/>
              </a:rPr>
              <a:t>SNR</a:t>
            </a:r>
            <a:r>
              <a:rPr lang="fa-IR" sz="1600" dirty="0">
                <a:latin typeface="Vazir" panose="020B0603030804020204" pitchFamily="34" charset="-78"/>
                <a:cs typeface="Vazir" panose="020B0603030804020204" pitchFamily="34" charset="-78"/>
              </a:rPr>
              <a:t> </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طول کابل مسی نباید بیشتر از ۳۰۰ متر باشد و به همین جهت فاصله‌ی کافوی مخابراتی تا مقصد باید کمترین حالت ممکن در نظر گرفته شود. هر چقدر طول کابل مسی افزایش یابد، به همان نسبت هم سرعتی که کاربر در انتهای کابل قادر به دریافت آن خواهد بود کاهش می‌‌یابد و به سرعتِ سرویس به محدوده‌ی </a:t>
            </a:r>
            <a:r>
              <a:rPr lang="en-US" sz="1600" dirty="0">
                <a:latin typeface="Vazir" panose="020B0603030804020204" pitchFamily="34" charset="-78"/>
                <a:cs typeface="Vazir" panose="020B0603030804020204" pitchFamily="34" charset="-78"/>
              </a:rPr>
              <a:t>ADSL </a:t>
            </a:r>
            <a:r>
              <a:rPr lang="fa-IR" sz="1600" dirty="0">
                <a:latin typeface="Vazir" panose="020B0603030804020204" pitchFamily="34" charset="-78"/>
                <a:cs typeface="Vazir" panose="020B0603030804020204" pitchFamily="34" charset="-78"/>
              </a:rPr>
              <a:t> معمولی نزدیکتر می‌شود.</a:t>
            </a:r>
          </a:p>
        </p:txBody>
      </p:sp>
      <p:sp>
        <p:nvSpPr>
          <p:cNvPr id="4" name="Rectangle 3">
            <a:extLst>
              <a:ext uri="{FF2B5EF4-FFF2-40B4-BE49-F238E27FC236}">
                <a16:creationId xmlns:a16="http://schemas.microsoft.com/office/drawing/2014/main" id="{7BE91833-DA57-D901-A5CC-8E25D454DE3D}"/>
              </a:ext>
            </a:extLst>
          </p:cNvPr>
          <p:cNvSpPr/>
          <p:nvPr/>
        </p:nvSpPr>
        <p:spPr>
          <a:xfrm>
            <a:off x="5823752" y="465625"/>
            <a:ext cx="6081204" cy="523220"/>
          </a:xfrm>
          <a:prstGeom prst="rect">
            <a:avLst/>
          </a:prstGeom>
        </p:spPr>
        <p:txBody>
          <a:bodyPr wrap="square">
            <a:spAutoFit/>
          </a:bodyPr>
          <a:lstStyle/>
          <a:p>
            <a:pPr algn="ctr" rtl="1"/>
            <a:r>
              <a:rPr lang="en-US" sz="2800" b="1" dirty="0">
                <a:solidFill>
                  <a:srgbClr val="01A8F6"/>
                </a:solidFill>
                <a:latin typeface="Shabnam" panose="020B0603030804020204" pitchFamily="34" charset="-78"/>
                <a:cs typeface="Shabnam" panose="020B0603030804020204" pitchFamily="34" charset="-78"/>
              </a:rPr>
              <a:t>VDSL </a:t>
            </a:r>
            <a:r>
              <a:rPr lang="fa-IR" sz="2800" b="1" dirty="0">
                <a:solidFill>
                  <a:srgbClr val="01A8F6"/>
                </a:solidFill>
                <a:latin typeface="Shabnam" panose="020B0603030804020204" pitchFamily="34" charset="-78"/>
                <a:cs typeface="Shabnam" panose="020B0603030804020204" pitchFamily="34" charset="-78"/>
              </a:rPr>
              <a:t> چگونه کار می‌کند؟</a:t>
            </a:r>
          </a:p>
        </p:txBody>
      </p:sp>
    </p:spTree>
    <p:extLst>
      <p:ext uri="{BB962C8B-B14F-4D97-AF65-F5344CB8AC3E}">
        <p14:creationId xmlns:p14="http://schemas.microsoft.com/office/powerpoint/2010/main" val="37373226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42A50EE8-4ED0-A6E7-0F3B-E43818BCE7C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1483" r="11483"/>
          <a:stretch>
            <a:fillRect/>
          </a:stretch>
        </p:blipFill>
        <p:spPr/>
      </p:pic>
      <p:pic>
        <p:nvPicPr>
          <p:cNvPr id="9" name="Picture Placeholder 8">
            <a:extLst>
              <a:ext uri="{FF2B5EF4-FFF2-40B4-BE49-F238E27FC236}">
                <a16:creationId xmlns:a16="http://schemas.microsoft.com/office/drawing/2014/main" id="{E6FEE2D5-1820-4942-E535-A831A5D1A98F}"/>
              </a:ext>
            </a:extLst>
          </p:cNvPr>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9638" r="19638"/>
          <a:stretch>
            <a:fillRect/>
          </a:stretch>
        </p:blipFill>
        <p:spPr/>
      </p:pic>
      <p:sp>
        <p:nvSpPr>
          <p:cNvPr id="5" name="Rectangle 4">
            <a:extLst>
              <a:ext uri="{FF2B5EF4-FFF2-40B4-BE49-F238E27FC236}">
                <a16:creationId xmlns:a16="http://schemas.microsoft.com/office/drawing/2014/main" id="{B9DBE6F7-9682-DB2E-81A5-F66C36BB7D2F}"/>
              </a:ext>
            </a:extLst>
          </p:cNvPr>
          <p:cNvSpPr/>
          <p:nvPr/>
        </p:nvSpPr>
        <p:spPr>
          <a:xfrm>
            <a:off x="5983550" y="465624"/>
            <a:ext cx="4447713" cy="523220"/>
          </a:xfrm>
          <a:prstGeom prst="rect">
            <a:avLst/>
          </a:prstGeom>
        </p:spPr>
        <p:txBody>
          <a:bodyPr wrap="square">
            <a:spAutoFit/>
          </a:bodyPr>
          <a:lstStyle/>
          <a:p>
            <a:pPr algn="ctr" rtl="1"/>
            <a:r>
              <a:rPr lang="fa-IR" sz="2800" b="1" dirty="0">
                <a:solidFill>
                  <a:srgbClr val="01A8F6"/>
                </a:solidFill>
                <a:latin typeface="Shabnam" panose="020B0603030804020204" pitchFamily="34" charset="-78"/>
                <a:cs typeface="Shabnam" panose="020B0603030804020204" pitchFamily="34" charset="-78"/>
              </a:rPr>
              <a:t>تفاوت  </a:t>
            </a:r>
            <a:r>
              <a:rPr lang="en-US" sz="2800" b="1" dirty="0">
                <a:solidFill>
                  <a:srgbClr val="01A8F6"/>
                </a:solidFill>
                <a:latin typeface="Shabnam" panose="020B0603030804020204" pitchFamily="34" charset="-78"/>
                <a:cs typeface="Shabnam" panose="020B0603030804020204" pitchFamily="34" charset="-78"/>
              </a:rPr>
              <a:t>VDSL</a:t>
            </a:r>
            <a:r>
              <a:rPr lang="fa-IR" sz="2800" b="1" dirty="0">
                <a:solidFill>
                  <a:srgbClr val="01A8F6"/>
                </a:solidFill>
                <a:latin typeface="Shabnam" panose="020B0603030804020204" pitchFamily="34" charset="-78"/>
                <a:cs typeface="Shabnam" panose="020B0603030804020204" pitchFamily="34" charset="-78"/>
              </a:rPr>
              <a:t> با </a:t>
            </a:r>
            <a:r>
              <a:rPr lang="en-US" sz="2800" b="1" dirty="0">
                <a:solidFill>
                  <a:srgbClr val="01A8F6"/>
                </a:solidFill>
                <a:latin typeface="Shabnam" panose="020B0603030804020204" pitchFamily="34" charset="-78"/>
                <a:cs typeface="Shabnam" panose="020B0603030804020204" pitchFamily="34" charset="-78"/>
              </a:rPr>
              <a:t>ADSL</a:t>
            </a:r>
          </a:p>
        </p:txBody>
      </p:sp>
      <p:sp>
        <p:nvSpPr>
          <p:cNvPr id="6" name="Rectangle 5">
            <a:extLst>
              <a:ext uri="{FF2B5EF4-FFF2-40B4-BE49-F238E27FC236}">
                <a16:creationId xmlns:a16="http://schemas.microsoft.com/office/drawing/2014/main" id="{0FC05AB0-B0F4-4267-B29C-C5DAF30F6C17}"/>
              </a:ext>
            </a:extLst>
          </p:cNvPr>
          <p:cNvSpPr/>
          <p:nvPr/>
        </p:nvSpPr>
        <p:spPr>
          <a:xfrm>
            <a:off x="6386839" y="1660762"/>
            <a:ext cx="5406501" cy="4308872"/>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سرعت</a:t>
            </a:r>
          </a:p>
          <a:p>
            <a:pPr algn="ctr" rtl="1">
              <a:lnSpc>
                <a:spcPct val="250000"/>
              </a:lnSpc>
            </a:pPr>
            <a:r>
              <a:rPr lang="fa-IR" sz="1600" dirty="0">
                <a:latin typeface="Vazir" panose="020B0603030804020204" pitchFamily="34" charset="-78"/>
                <a:cs typeface="Vazir" panose="020B0603030804020204" pitchFamily="34" charset="-78"/>
              </a:rPr>
              <a:t>اولین و مهم‌ترین تفاوت این دو اتصال اینترنتی، سرعت آن‌ها است.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سرعت بیشتری نسبت به اتصالات </a:t>
            </a:r>
            <a:r>
              <a:rPr lang="en-US" sz="1600" dirty="0">
                <a:latin typeface="Vazir" panose="020B0603030804020204" pitchFamily="34" charset="-78"/>
                <a:cs typeface="Vazir" panose="020B0603030804020204" pitchFamily="34" charset="-78"/>
              </a:rPr>
              <a:t>ADSL </a:t>
            </a:r>
            <a:r>
              <a:rPr lang="fa-IR" sz="1600" dirty="0">
                <a:latin typeface="Vazir" panose="020B0603030804020204" pitchFamily="34" charset="-78"/>
                <a:cs typeface="Vazir" panose="020B0603030804020204" pitchFamily="34" charset="-78"/>
              </a:rPr>
              <a:t>به کاربران خود ارائه می‌دهد.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سرعت دانلود را تا حداکثر ۷۰ مگابیت بر ثانیه و سرعت آپلود را تا ۱۰ مگابیت بر ثانیه فراهم می‌کند. اما </a:t>
            </a:r>
            <a:r>
              <a:rPr lang="en-US" sz="1600" dirty="0">
                <a:latin typeface="Vazir" panose="020B0603030804020204" pitchFamily="34" charset="-78"/>
                <a:cs typeface="Vazir" panose="020B0603030804020204" pitchFamily="34" charset="-78"/>
              </a:rPr>
              <a:t>ADSL </a:t>
            </a:r>
            <a:r>
              <a:rPr lang="fa-IR" sz="1600" dirty="0">
                <a:latin typeface="Vazir" panose="020B0603030804020204" pitchFamily="34" charset="-78"/>
                <a:cs typeface="Vazir" panose="020B0603030804020204" pitchFamily="34" charset="-78"/>
              </a:rPr>
              <a:t>از طرف دیگر، حداکثر سرعت دانلود ۲۴ مگابیت بر ثانیه را فراهم می‌کند و سرعت آپلود بسیار پایین‌تر خواهد بود.</a:t>
            </a:r>
          </a:p>
        </p:txBody>
      </p:sp>
    </p:spTree>
    <p:extLst>
      <p:ext uri="{BB962C8B-B14F-4D97-AF65-F5344CB8AC3E}">
        <p14:creationId xmlns:p14="http://schemas.microsoft.com/office/powerpoint/2010/main" val="3839247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9182129-58BD-EAE8-5D54-5FC5B875B1B0}"/>
              </a:ext>
            </a:extLst>
          </p:cNvPr>
          <p:cNvSpPr/>
          <p:nvPr/>
        </p:nvSpPr>
        <p:spPr>
          <a:xfrm>
            <a:off x="5983550" y="465624"/>
            <a:ext cx="4447713" cy="523220"/>
          </a:xfrm>
          <a:prstGeom prst="rect">
            <a:avLst/>
          </a:prstGeom>
        </p:spPr>
        <p:txBody>
          <a:bodyPr wrap="square">
            <a:spAutoFit/>
          </a:bodyPr>
          <a:lstStyle/>
          <a:p>
            <a:pPr algn="ctr" rtl="1"/>
            <a:r>
              <a:rPr lang="fa-IR" sz="2800" b="1" dirty="0">
                <a:solidFill>
                  <a:srgbClr val="01A8F6"/>
                </a:solidFill>
                <a:latin typeface="Shabnam" panose="020B0603030804020204" pitchFamily="34" charset="-78"/>
                <a:cs typeface="Shabnam" panose="020B0603030804020204" pitchFamily="34" charset="-78"/>
              </a:rPr>
              <a:t>تفاوت  </a:t>
            </a:r>
            <a:r>
              <a:rPr lang="en-US" sz="2800" b="1" dirty="0">
                <a:solidFill>
                  <a:srgbClr val="01A8F6"/>
                </a:solidFill>
                <a:latin typeface="Shabnam" panose="020B0603030804020204" pitchFamily="34" charset="-78"/>
                <a:cs typeface="Shabnam" panose="020B0603030804020204" pitchFamily="34" charset="-78"/>
              </a:rPr>
              <a:t>VDSL</a:t>
            </a:r>
            <a:r>
              <a:rPr lang="fa-IR" sz="2800" b="1" dirty="0">
                <a:solidFill>
                  <a:srgbClr val="01A8F6"/>
                </a:solidFill>
                <a:latin typeface="Shabnam" panose="020B0603030804020204" pitchFamily="34" charset="-78"/>
                <a:cs typeface="Shabnam" panose="020B0603030804020204" pitchFamily="34" charset="-78"/>
              </a:rPr>
              <a:t> با </a:t>
            </a:r>
            <a:r>
              <a:rPr lang="en-US" sz="2800" b="1" dirty="0">
                <a:solidFill>
                  <a:srgbClr val="01A8F6"/>
                </a:solidFill>
                <a:latin typeface="Shabnam" panose="020B0603030804020204" pitchFamily="34" charset="-78"/>
                <a:cs typeface="Shabnam" panose="020B0603030804020204" pitchFamily="34" charset="-78"/>
              </a:rPr>
              <a:t>ADSL</a:t>
            </a:r>
          </a:p>
        </p:txBody>
      </p:sp>
      <p:pic>
        <p:nvPicPr>
          <p:cNvPr id="4" name="Picture 3">
            <a:extLst>
              <a:ext uri="{FF2B5EF4-FFF2-40B4-BE49-F238E27FC236}">
                <a16:creationId xmlns:a16="http://schemas.microsoft.com/office/drawing/2014/main" id="{4353DF2C-797F-B773-AFA3-40013DAB5D90}"/>
              </a:ext>
            </a:extLst>
          </p:cNvPr>
          <p:cNvPicPr>
            <a:picLocks noChangeAspect="1"/>
          </p:cNvPicPr>
          <p:nvPr/>
        </p:nvPicPr>
        <p:blipFill>
          <a:blip r:embed="rId2"/>
          <a:stretch>
            <a:fillRect/>
          </a:stretch>
        </p:blipFill>
        <p:spPr>
          <a:xfrm>
            <a:off x="2374778" y="1183787"/>
            <a:ext cx="6665099" cy="2783624"/>
          </a:xfrm>
          <a:prstGeom prst="rect">
            <a:avLst/>
          </a:prstGeom>
        </p:spPr>
      </p:pic>
      <p:sp>
        <p:nvSpPr>
          <p:cNvPr id="5" name="Rectangle 4">
            <a:extLst>
              <a:ext uri="{FF2B5EF4-FFF2-40B4-BE49-F238E27FC236}">
                <a16:creationId xmlns:a16="http://schemas.microsoft.com/office/drawing/2014/main" id="{1D66388B-9693-4C4D-ED7D-1E97A8D6FFD4}"/>
              </a:ext>
            </a:extLst>
          </p:cNvPr>
          <p:cNvSpPr/>
          <p:nvPr/>
        </p:nvSpPr>
        <p:spPr>
          <a:xfrm>
            <a:off x="409852" y="4711523"/>
            <a:ext cx="11372295" cy="123110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از طرف دیگر </a:t>
            </a:r>
            <a:r>
              <a:rPr lang="en-US" sz="1600" dirty="0">
                <a:latin typeface="Vazir" panose="020B0603030804020204" pitchFamily="34" charset="-78"/>
                <a:cs typeface="Vazir" panose="020B0603030804020204" pitchFamily="34" charset="-78"/>
              </a:rPr>
              <a:t>Downstream </a:t>
            </a:r>
            <a:r>
              <a:rPr lang="fa-IR" sz="1600" dirty="0">
                <a:latin typeface="Vazir" panose="020B0603030804020204" pitchFamily="34" charset="-78"/>
                <a:cs typeface="Vazir" panose="020B0603030804020204" pitchFamily="34" charset="-78"/>
              </a:rPr>
              <a:t>و </a:t>
            </a:r>
            <a:r>
              <a:rPr lang="en-US" sz="1600" dirty="0">
                <a:latin typeface="Vazir" panose="020B0603030804020204" pitchFamily="34" charset="-78"/>
                <a:cs typeface="Vazir" panose="020B0603030804020204" pitchFamily="34" charset="-78"/>
              </a:rPr>
              <a:t>Upstream </a:t>
            </a:r>
            <a:r>
              <a:rPr lang="fa-IR" sz="1600" dirty="0">
                <a:latin typeface="Vazir" panose="020B0603030804020204" pitchFamily="34" charset="-78"/>
                <a:cs typeface="Vazir" panose="020B0603030804020204" pitchFamily="34" charset="-78"/>
              </a:rPr>
              <a:t>دیگر مطرح نیست و تمام کاربران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سرعتی مشابه را دریافت می‌کنند. البته نکته قابل توجه در مورد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این است که کیفیت کابل‌های مسی و فاصله کاربر تا سوئیچینگ شبکه به‌طور مستقیم بر سرعت سرویس تاثیر می‌گذارند.</a:t>
            </a:r>
          </a:p>
        </p:txBody>
      </p:sp>
    </p:spTree>
    <p:extLst>
      <p:ext uri="{BB962C8B-B14F-4D97-AF65-F5344CB8AC3E}">
        <p14:creationId xmlns:p14="http://schemas.microsoft.com/office/powerpoint/2010/main" val="7525912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928C0250-D764-80DF-4AB5-4A101BF46263}"/>
              </a:ext>
            </a:extLst>
          </p:cNvPr>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l="11483" r="11483"/>
          <a:stretch>
            <a:fillRect/>
          </a:stretch>
        </p:blipFill>
        <p:spPr>
          <a:xfrm>
            <a:off x="7643813" y="3536950"/>
            <a:ext cx="4548187" cy="3321050"/>
          </a:xfrm>
          <a:custGeom>
            <a:avLst/>
            <a:gdLst>
              <a:gd name="connsiteX0" fmla="*/ 3554408 w 6064154"/>
              <a:gd name="connsiteY0" fmla="*/ 319 h 4428700"/>
              <a:gd name="connsiteX1" fmla="*/ 3698808 w 6064154"/>
              <a:gd name="connsiteY1" fmla="*/ 2317 h 4428700"/>
              <a:gd name="connsiteX2" fmla="*/ 5007808 w 6064154"/>
              <a:gd name="connsiteY2" fmla="*/ 370336 h 4428700"/>
              <a:gd name="connsiteX3" fmla="*/ 6032215 w 6064154"/>
              <a:gd name="connsiteY3" fmla="*/ 1194601 h 4428700"/>
              <a:gd name="connsiteX4" fmla="*/ 6064154 w 6064154"/>
              <a:gd name="connsiteY4" fmla="*/ 1206200 h 4428700"/>
              <a:gd name="connsiteX5" fmla="*/ 6064154 w 6064154"/>
              <a:gd name="connsiteY5" fmla="*/ 4428700 h 4428700"/>
              <a:gd name="connsiteX6" fmla="*/ 18027 w 6064154"/>
              <a:gd name="connsiteY6" fmla="*/ 4428700 h 4428700"/>
              <a:gd name="connsiteX7" fmla="*/ 10665 w 6064154"/>
              <a:gd name="connsiteY7" fmla="*/ 4391881 h 4428700"/>
              <a:gd name="connsiteX8" fmla="*/ 694530 w 6064154"/>
              <a:gd name="connsiteY8" fmla="*/ 2950302 h 4428700"/>
              <a:gd name="connsiteX9" fmla="*/ 1366503 w 6064154"/>
              <a:gd name="connsiteY9" fmla="*/ 2379729 h 4428700"/>
              <a:gd name="connsiteX10" fmla="*/ 1727877 w 6064154"/>
              <a:gd name="connsiteY10" fmla="*/ 1704038 h 4428700"/>
              <a:gd name="connsiteX11" fmla="*/ 1847155 w 6064154"/>
              <a:gd name="connsiteY11" fmla="*/ 891531 h 4428700"/>
              <a:gd name="connsiteX12" fmla="*/ 3554408 w 6064154"/>
              <a:gd name="connsiteY12" fmla="*/ 319 h 442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64154" h="4428700">
                <a:moveTo>
                  <a:pt x="3554408" y="319"/>
                </a:moveTo>
                <a:cubicBezTo>
                  <a:pt x="3602612" y="-464"/>
                  <a:pt x="3650792" y="192"/>
                  <a:pt x="3698808" y="2317"/>
                </a:cubicBezTo>
                <a:cubicBezTo>
                  <a:pt x="4164084" y="14230"/>
                  <a:pt x="4625156" y="147093"/>
                  <a:pt x="5007808" y="370336"/>
                </a:cubicBezTo>
                <a:cubicBezTo>
                  <a:pt x="5411936" y="605280"/>
                  <a:pt x="5610419" y="989469"/>
                  <a:pt x="6032215" y="1194601"/>
                </a:cubicBezTo>
                <a:lnTo>
                  <a:pt x="6064154" y="1206200"/>
                </a:lnTo>
                <a:lnTo>
                  <a:pt x="6064154" y="4428700"/>
                </a:lnTo>
                <a:lnTo>
                  <a:pt x="18027" y="4428700"/>
                </a:lnTo>
                <a:lnTo>
                  <a:pt x="10665" y="4391881"/>
                </a:lnTo>
                <a:cubicBezTo>
                  <a:pt x="-64274" y="3853159"/>
                  <a:pt x="265442" y="3332761"/>
                  <a:pt x="694530" y="2950302"/>
                </a:cubicBezTo>
                <a:cubicBezTo>
                  <a:pt x="921783" y="2758602"/>
                  <a:pt x="1166573" y="2591244"/>
                  <a:pt x="1366503" y="2379729"/>
                </a:cubicBezTo>
                <a:cubicBezTo>
                  <a:pt x="1558552" y="2193499"/>
                  <a:pt x="1699896" y="1954998"/>
                  <a:pt x="1727877" y="1704038"/>
                </a:cubicBezTo>
                <a:cubicBezTo>
                  <a:pt x="1757893" y="1419679"/>
                  <a:pt x="1713561" y="1158903"/>
                  <a:pt x="1847155" y="891531"/>
                </a:cubicBezTo>
                <a:cubicBezTo>
                  <a:pt x="2103247" y="347047"/>
                  <a:pt x="2831368" y="12048"/>
                  <a:pt x="3554408" y="319"/>
                </a:cubicBezTo>
                <a:close/>
              </a:path>
            </a:pathLst>
          </a:custGeom>
        </p:spPr>
      </p:pic>
      <p:pic>
        <p:nvPicPr>
          <p:cNvPr id="7" name="Picture Placeholder 6">
            <a:extLst>
              <a:ext uri="{FF2B5EF4-FFF2-40B4-BE49-F238E27FC236}">
                <a16:creationId xmlns:a16="http://schemas.microsoft.com/office/drawing/2014/main" id="{CED9A3A7-C15C-EF7F-A83A-732E891541E8}"/>
              </a:ext>
            </a:extLst>
          </p:cNvPr>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l="26716" r="26716"/>
          <a:stretch>
            <a:fillRect/>
          </a:stretch>
        </p:blipFill>
        <p:spPr>
          <a:xfrm>
            <a:off x="6462713" y="1482725"/>
            <a:ext cx="3284537" cy="3892550"/>
          </a:xfrm>
          <a:custGeom>
            <a:avLst/>
            <a:gdLst>
              <a:gd name="connsiteX0" fmla="*/ 2224725 w 3525234"/>
              <a:gd name="connsiteY0" fmla="*/ 190 h 4177392"/>
              <a:gd name="connsiteX1" fmla="*/ 2617990 w 3525234"/>
              <a:gd name="connsiteY1" fmla="*/ 71588 h 4177392"/>
              <a:gd name="connsiteX2" fmla="*/ 2879121 w 3525234"/>
              <a:gd name="connsiteY2" fmla="*/ 2278919 h 4177392"/>
              <a:gd name="connsiteX3" fmla="*/ 2769810 w 3525234"/>
              <a:gd name="connsiteY3" fmla="*/ 2363461 h 4177392"/>
              <a:gd name="connsiteX4" fmla="*/ 2488847 w 3525234"/>
              <a:gd name="connsiteY4" fmla="*/ 2704971 h 4177392"/>
              <a:gd name="connsiteX5" fmla="*/ 2134475 w 3525234"/>
              <a:gd name="connsiteY5" fmla="*/ 3833617 h 4177392"/>
              <a:gd name="connsiteX6" fmla="*/ 1656833 w 3525234"/>
              <a:gd name="connsiteY6" fmla="*/ 4128036 h 4177392"/>
              <a:gd name="connsiteX7" fmla="*/ 1539251 w 3525234"/>
              <a:gd name="connsiteY7" fmla="*/ 4160006 h 4177392"/>
              <a:gd name="connsiteX8" fmla="*/ 549803 w 3525234"/>
              <a:gd name="connsiteY8" fmla="*/ 3793203 h 4177392"/>
              <a:gd name="connsiteX9" fmla="*/ 345854 w 3525234"/>
              <a:gd name="connsiteY9" fmla="*/ 1187652 h 4177392"/>
              <a:gd name="connsiteX10" fmla="*/ 2224725 w 3525234"/>
              <a:gd name="connsiteY10" fmla="*/ 190 h 4177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5234" h="4177392">
                <a:moveTo>
                  <a:pt x="2224725" y="190"/>
                </a:moveTo>
                <a:cubicBezTo>
                  <a:pt x="2370205" y="2520"/>
                  <a:pt x="2504033" y="26347"/>
                  <a:pt x="2617990" y="71588"/>
                </a:cubicBezTo>
                <a:cubicBezTo>
                  <a:pt x="3217579" y="302785"/>
                  <a:pt x="4176677" y="1157140"/>
                  <a:pt x="2879121" y="2278919"/>
                </a:cubicBezTo>
                <a:cubicBezTo>
                  <a:pt x="2845642" y="2307425"/>
                  <a:pt x="2803290" y="2334956"/>
                  <a:pt x="2769810" y="2363461"/>
                </a:cubicBezTo>
                <a:cubicBezTo>
                  <a:pt x="2707632" y="2416398"/>
                  <a:pt x="2554580" y="2546707"/>
                  <a:pt x="2488847" y="2704971"/>
                </a:cubicBezTo>
                <a:cubicBezTo>
                  <a:pt x="2401204" y="2915994"/>
                  <a:pt x="2498670" y="3515020"/>
                  <a:pt x="2134475" y="3833617"/>
                </a:cubicBezTo>
                <a:cubicBezTo>
                  <a:pt x="1999695" y="3951565"/>
                  <a:pt x="1840065" y="4065496"/>
                  <a:pt x="1656833" y="4128036"/>
                </a:cubicBezTo>
                <a:cubicBezTo>
                  <a:pt x="1618660" y="4141066"/>
                  <a:pt x="1579462" y="4151865"/>
                  <a:pt x="1539251" y="4160006"/>
                </a:cubicBezTo>
                <a:cubicBezTo>
                  <a:pt x="1257777" y="4216990"/>
                  <a:pt x="926667" y="4143695"/>
                  <a:pt x="549803" y="3793203"/>
                </a:cubicBezTo>
                <a:cubicBezTo>
                  <a:pt x="-144104" y="3156371"/>
                  <a:pt x="-145508" y="2177178"/>
                  <a:pt x="345854" y="1187652"/>
                </a:cubicBezTo>
                <a:cubicBezTo>
                  <a:pt x="745088" y="383664"/>
                  <a:pt x="1594310" y="-9908"/>
                  <a:pt x="2224725" y="190"/>
                </a:cubicBezTo>
                <a:close/>
              </a:path>
            </a:pathLst>
          </a:custGeom>
        </p:spPr>
      </p:pic>
      <p:sp>
        <p:nvSpPr>
          <p:cNvPr id="4" name="Rectangle 3">
            <a:extLst>
              <a:ext uri="{FF2B5EF4-FFF2-40B4-BE49-F238E27FC236}">
                <a16:creationId xmlns:a16="http://schemas.microsoft.com/office/drawing/2014/main" id="{36C707FC-B110-A438-F9DC-BEC011607F6F}"/>
              </a:ext>
            </a:extLst>
          </p:cNvPr>
          <p:cNvSpPr/>
          <p:nvPr/>
        </p:nvSpPr>
        <p:spPr>
          <a:xfrm>
            <a:off x="398752" y="1503918"/>
            <a:ext cx="5331041" cy="4401205"/>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هزینه</a:t>
            </a:r>
          </a:p>
          <a:p>
            <a:pPr algn="ctr" rtl="1">
              <a:lnSpc>
                <a:spcPct val="300000"/>
              </a:lnSpc>
            </a:pPr>
            <a:r>
              <a:rPr lang="fa-IR" sz="1600" dirty="0">
                <a:latin typeface="Vazir" panose="020B0603030804020204" pitchFamily="34" charset="-78"/>
                <a:cs typeface="Vazir" panose="020B0603030804020204" pitchFamily="34" charset="-78"/>
              </a:rPr>
              <a:t>تفاوت بعدی این دو سرویس، هزینه راه‌اندازی و تعرفه‌های آن‌ها است. تعرفه‌ی این دو سرویس تفاوت زیادی ندارند، اما به دلیل جدیدتر بودن اتصال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و این واقعیت که تعداد ارائه‌کنندگان آن کمتر از </a:t>
            </a:r>
            <a:r>
              <a:rPr lang="en-US" sz="1600" dirty="0">
                <a:latin typeface="Vazir" panose="020B0603030804020204" pitchFamily="34" charset="-78"/>
                <a:cs typeface="Vazir" panose="020B0603030804020204" pitchFamily="34" charset="-78"/>
              </a:rPr>
              <a:t>ADSL </a:t>
            </a:r>
            <a:r>
              <a:rPr lang="fa-IR" sz="1600" dirty="0">
                <a:latin typeface="Vazir" panose="020B0603030804020204" pitchFamily="34" charset="-78"/>
                <a:cs typeface="Vazir" panose="020B0603030804020204" pitchFamily="34" charset="-78"/>
              </a:rPr>
              <a:t>است، در نتیجه برای فراهم کردن یک اتصال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هزینه‌ی بیشتری لازم است.</a:t>
            </a:r>
          </a:p>
        </p:txBody>
      </p:sp>
      <p:sp>
        <p:nvSpPr>
          <p:cNvPr id="5" name="Rectangle 4">
            <a:extLst>
              <a:ext uri="{FF2B5EF4-FFF2-40B4-BE49-F238E27FC236}">
                <a16:creationId xmlns:a16="http://schemas.microsoft.com/office/drawing/2014/main" id="{EEE213CB-8B4B-D72B-4572-86C70ADCEB53}"/>
              </a:ext>
            </a:extLst>
          </p:cNvPr>
          <p:cNvSpPr/>
          <p:nvPr/>
        </p:nvSpPr>
        <p:spPr>
          <a:xfrm>
            <a:off x="5983550" y="465624"/>
            <a:ext cx="4447713" cy="523220"/>
          </a:xfrm>
          <a:prstGeom prst="rect">
            <a:avLst/>
          </a:prstGeom>
        </p:spPr>
        <p:txBody>
          <a:bodyPr wrap="square">
            <a:spAutoFit/>
          </a:bodyPr>
          <a:lstStyle/>
          <a:p>
            <a:pPr algn="ctr" rtl="1"/>
            <a:r>
              <a:rPr lang="fa-IR" sz="2800" b="1" dirty="0">
                <a:solidFill>
                  <a:srgbClr val="01A8F6"/>
                </a:solidFill>
                <a:latin typeface="Shabnam" panose="020B0603030804020204" pitchFamily="34" charset="-78"/>
                <a:cs typeface="Shabnam" panose="020B0603030804020204" pitchFamily="34" charset="-78"/>
              </a:rPr>
              <a:t>تفاوت  </a:t>
            </a:r>
            <a:r>
              <a:rPr lang="en-US" sz="2800" b="1" dirty="0">
                <a:solidFill>
                  <a:srgbClr val="01A8F6"/>
                </a:solidFill>
                <a:latin typeface="Shabnam" panose="020B0603030804020204" pitchFamily="34" charset="-78"/>
                <a:cs typeface="Shabnam" panose="020B0603030804020204" pitchFamily="34" charset="-78"/>
              </a:rPr>
              <a:t>VDSL</a:t>
            </a:r>
            <a:r>
              <a:rPr lang="fa-IR" sz="2800" b="1" dirty="0">
                <a:solidFill>
                  <a:srgbClr val="01A8F6"/>
                </a:solidFill>
                <a:latin typeface="Shabnam" panose="020B0603030804020204" pitchFamily="34" charset="-78"/>
                <a:cs typeface="Shabnam" panose="020B0603030804020204" pitchFamily="34" charset="-78"/>
              </a:rPr>
              <a:t> با </a:t>
            </a:r>
            <a:r>
              <a:rPr lang="en-US" sz="2800" b="1" dirty="0">
                <a:solidFill>
                  <a:srgbClr val="01A8F6"/>
                </a:solidFill>
                <a:latin typeface="Shabnam" panose="020B0603030804020204" pitchFamily="34" charset="-78"/>
                <a:cs typeface="Shabnam" panose="020B0603030804020204" pitchFamily="34" charset="-78"/>
              </a:rPr>
              <a:t>ADSL</a:t>
            </a:r>
          </a:p>
        </p:txBody>
      </p:sp>
    </p:spTree>
    <p:extLst>
      <p:ext uri="{BB962C8B-B14F-4D97-AF65-F5344CB8AC3E}">
        <p14:creationId xmlns:p14="http://schemas.microsoft.com/office/powerpoint/2010/main" val="16065601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D53777D-587C-D257-0702-B9690CE5DFF2}"/>
              </a:ext>
            </a:extLst>
          </p:cNvPr>
          <p:cNvSpPr/>
          <p:nvPr/>
        </p:nvSpPr>
        <p:spPr>
          <a:xfrm>
            <a:off x="5983550" y="465624"/>
            <a:ext cx="4447713" cy="523220"/>
          </a:xfrm>
          <a:prstGeom prst="rect">
            <a:avLst/>
          </a:prstGeom>
        </p:spPr>
        <p:txBody>
          <a:bodyPr wrap="square">
            <a:spAutoFit/>
          </a:bodyPr>
          <a:lstStyle/>
          <a:p>
            <a:pPr algn="ctr" rtl="1"/>
            <a:r>
              <a:rPr lang="fa-IR" sz="2800" b="1" dirty="0">
                <a:solidFill>
                  <a:srgbClr val="01A8F6"/>
                </a:solidFill>
                <a:latin typeface="Shabnam" panose="020B0603030804020204" pitchFamily="34" charset="-78"/>
                <a:cs typeface="Shabnam" panose="020B0603030804020204" pitchFamily="34" charset="-78"/>
              </a:rPr>
              <a:t>تفاوت  </a:t>
            </a:r>
            <a:r>
              <a:rPr lang="en-US" sz="2800" b="1" dirty="0">
                <a:solidFill>
                  <a:srgbClr val="01A8F6"/>
                </a:solidFill>
                <a:latin typeface="Shabnam" panose="020B0603030804020204" pitchFamily="34" charset="-78"/>
                <a:cs typeface="Shabnam" panose="020B0603030804020204" pitchFamily="34" charset="-78"/>
              </a:rPr>
              <a:t>VDSL</a:t>
            </a:r>
            <a:r>
              <a:rPr lang="fa-IR" sz="2800" b="1" dirty="0">
                <a:solidFill>
                  <a:srgbClr val="01A8F6"/>
                </a:solidFill>
                <a:latin typeface="Shabnam" panose="020B0603030804020204" pitchFamily="34" charset="-78"/>
                <a:cs typeface="Shabnam" panose="020B0603030804020204" pitchFamily="34" charset="-78"/>
              </a:rPr>
              <a:t> با </a:t>
            </a:r>
            <a:r>
              <a:rPr lang="en-US" sz="2800" b="1" dirty="0">
                <a:solidFill>
                  <a:srgbClr val="01A8F6"/>
                </a:solidFill>
                <a:latin typeface="Shabnam" panose="020B0603030804020204" pitchFamily="34" charset="-78"/>
                <a:cs typeface="Shabnam" panose="020B0603030804020204" pitchFamily="34" charset="-78"/>
              </a:rPr>
              <a:t>ADSL</a:t>
            </a:r>
          </a:p>
        </p:txBody>
      </p:sp>
      <p:sp>
        <p:nvSpPr>
          <p:cNvPr id="4" name="Rectangle 3">
            <a:extLst>
              <a:ext uri="{FF2B5EF4-FFF2-40B4-BE49-F238E27FC236}">
                <a16:creationId xmlns:a16="http://schemas.microsoft.com/office/drawing/2014/main" id="{EA035349-3E52-8D1B-B27F-FDA2C21BC7EB}"/>
              </a:ext>
            </a:extLst>
          </p:cNvPr>
          <p:cNvSpPr/>
          <p:nvPr/>
        </p:nvSpPr>
        <p:spPr>
          <a:xfrm>
            <a:off x="5033640" y="1831637"/>
            <a:ext cx="6933460" cy="369331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دسترسی</a:t>
            </a:r>
          </a:p>
          <a:p>
            <a:pPr algn="ctr" rtl="1">
              <a:lnSpc>
                <a:spcPct val="250000"/>
              </a:lnSpc>
            </a:pPr>
            <a:r>
              <a:rPr lang="fa-IR" sz="1600" dirty="0">
                <a:latin typeface="Vazir" panose="020B0603030804020204" pitchFamily="34" charset="-78"/>
                <a:cs typeface="Vazir" panose="020B0603030804020204" pitchFamily="34" charset="-78"/>
              </a:rPr>
              <a:t>از آنجایی که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یک فناوری جدید و پیشرفته است، دسترسی آن نسبت به </a:t>
            </a:r>
            <a:r>
              <a:rPr lang="en-US" sz="1600" dirty="0">
                <a:latin typeface="Vazir" panose="020B0603030804020204" pitchFamily="34" charset="-78"/>
                <a:cs typeface="Vazir" panose="020B0603030804020204" pitchFamily="34" charset="-78"/>
              </a:rPr>
              <a:t>ADSL </a:t>
            </a:r>
            <a:r>
              <a:rPr lang="fa-IR" sz="1600" dirty="0">
                <a:latin typeface="Vazir" panose="020B0603030804020204" pitchFamily="34" charset="-78"/>
                <a:cs typeface="Vazir" panose="020B0603030804020204" pitchFamily="34" charset="-78"/>
              </a:rPr>
              <a:t>محدودتر است. در حالی که ارائه دهندگان خدمات اینترنت شبکه‌های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خود را گسترش داده و آن را در دسترس عموم قرار می‌دهند ، در بسیاری از نقاط کشور ممکن است هنوز به آن دسترسی نداشته باشید. در حالی‌که ارائه دهندگان خدمات اینترنت </a:t>
            </a:r>
            <a:r>
              <a:rPr lang="en-US" sz="1600" dirty="0">
                <a:latin typeface="Vazir" panose="020B0603030804020204" pitchFamily="34" charset="-78"/>
                <a:cs typeface="Vazir" panose="020B0603030804020204" pitchFamily="34" charset="-78"/>
              </a:rPr>
              <a:t>ADSL </a:t>
            </a:r>
            <a:r>
              <a:rPr lang="fa-IR" sz="1600" dirty="0">
                <a:latin typeface="Vazir" panose="020B0603030804020204" pitchFamily="34" charset="-78"/>
                <a:cs typeface="Vazir" panose="020B0603030804020204" pitchFamily="34" charset="-78"/>
              </a:rPr>
              <a:t>را به‌ صورت بسیار گسترده‌تری پوشش می‌دهند.</a:t>
            </a:r>
          </a:p>
        </p:txBody>
      </p:sp>
      <p:pic>
        <p:nvPicPr>
          <p:cNvPr id="8" name="Picture 7">
            <a:extLst>
              <a:ext uri="{FF2B5EF4-FFF2-40B4-BE49-F238E27FC236}">
                <a16:creationId xmlns:a16="http://schemas.microsoft.com/office/drawing/2014/main" id="{6259BB23-7D75-1554-2912-8226F3EB02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900" y="1878348"/>
            <a:ext cx="4573564" cy="3599895"/>
          </a:xfrm>
          <a:prstGeom prst="rect">
            <a:avLst/>
          </a:prstGeom>
        </p:spPr>
      </p:pic>
    </p:spTree>
    <p:extLst>
      <p:ext uri="{BB962C8B-B14F-4D97-AF65-F5344CB8AC3E}">
        <p14:creationId xmlns:p14="http://schemas.microsoft.com/office/powerpoint/2010/main" val="29876192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D9CBDF9B-7A4D-136F-7AD2-7105D07B4142}"/>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5196" b="5196"/>
          <a:stretch>
            <a:fillRect/>
          </a:stretch>
        </p:blipFill>
        <p:spPr/>
      </p:pic>
      <p:sp>
        <p:nvSpPr>
          <p:cNvPr id="3" name="Rectangle 2">
            <a:extLst>
              <a:ext uri="{FF2B5EF4-FFF2-40B4-BE49-F238E27FC236}">
                <a16:creationId xmlns:a16="http://schemas.microsoft.com/office/drawing/2014/main" id="{A5A8EB53-6A61-8000-7326-DAF163C95EB9}"/>
              </a:ext>
            </a:extLst>
          </p:cNvPr>
          <p:cNvSpPr/>
          <p:nvPr/>
        </p:nvSpPr>
        <p:spPr>
          <a:xfrm>
            <a:off x="5983550" y="465624"/>
            <a:ext cx="4447713" cy="523220"/>
          </a:xfrm>
          <a:prstGeom prst="rect">
            <a:avLst/>
          </a:prstGeom>
        </p:spPr>
        <p:txBody>
          <a:bodyPr wrap="square">
            <a:spAutoFit/>
          </a:bodyPr>
          <a:lstStyle/>
          <a:p>
            <a:pPr algn="ctr" rtl="1"/>
            <a:r>
              <a:rPr lang="fa-IR" sz="2800" b="1" dirty="0">
                <a:solidFill>
                  <a:srgbClr val="01A8F6"/>
                </a:solidFill>
                <a:latin typeface="Shabnam" panose="020B0603030804020204" pitchFamily="34" charset="-78"/>
                <a:cs typeface="Shabnam" panose="020B0603030804020204" pitchFamily="34" charset="-78"/>
              </a:rPr>
              <a:t>تفاوت  </a:t>
            </a:r>
            <a:r>
              <a:rPr lang="en-US" sz="2800" b="1" dirty="0">
                <a:solidFill>
                  <a:srgbClr val="01A8F6"/>
                </a:solidFill>
                <a:latin typeface="Shabnam" panose="020B0603030804020204" pitchFamily="34" charset="-78"/>
                <a:cs typeface="Shabnam" panose="020B0603030804020204" pitchFamily="34" charset="-78"/>
              </a:rPr>
              <a:t>VDSL</a:t>
            </a:r>
            <a:r>
              <a:rPr lang="fa-IR" sz="2800" b="1" dirty="0">
                <a:solidFill>
                  <a:srgbClr val="01A8F6"/>
                </a:solidFill>
                <a:latin typeface="Shabnam" panose="020B0603030804020204" pitchFamily="34" charset="-78"/>
                <a:cs typeface="Shabnam" panose="020B0603030804020204" pitchFamily="34" charset="-78"/>
              </a:rPr>
              <a:t> با </a:t>
            </a:r>
            <a:r>
              <a:rPr lang="en-US" sz="2800" b="1" dirty="0">
                <a:solidFill>
                  <a:srgbClr val="01A8F6"/>
                </a:solidFill>
                <a:latin typeface="Shabnam" panose="020B0603030804020204" pitchFamily="34" charset="-78"/>
                <a:cs typeface="Shabnam" panose="020B0603030804020204" pitchFamily="34" charset="-78"/>
              </a:rPr>
              <a:t>ADSL</a:t>
            </a:r>
          </a:p>
        </p:txBody>
      </p:sp>
      <p:sp>
        <p:nvSpPr>
          <p:cNvPr id="4" name="Rectangle 3">
            <a:extLst>
              <a:ext uri="{FF2B5EF4-FFF2-40B4-BE49-F238E27FC236}">
                <a16:creationId xmlns:a16="http://schemas.microsoft.com/office/drawing/2014/main" id="{C0956DBF-92BF-4A06-77D5-85EBA2C65926}"/>
              </a:ext>
            </a:extLst>
          </p:cNvPr>
          <p:cNvSpPr/>
          <p:nvPr/>
        </p:nvSpPr>
        <p:spPr>
          <a:xfrm>
            <a:off x="142044" y="1193515"/>
            <a:ext cx="6152226" cy="307776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سیگنال</a:t>
            </a:r>
          </a:p>
          <a:p>
            <a:pPr algn="ctr" rtl="1">
              <a:lnSpc>
                <a:spcPct val="250000"/>
              </a:lnSpc>
            </a:pPr>
            <a:r>
              <a:rPr lang="fa-IR" sz="1600" dirty="0">
                <a:latin typeface="Vazir" panose="020B0603030804020204" pitchFamily="34" charset="-78"/>
                <a:cs typeface="Vazir" panose="020B0603030804020204" pitchFamily="34" charset="-78"/>
              </a:rPr>
              <a:t>هر دو این سرویس‌‌ها به فاصله کاربران تا مرکز سوییچینگ ارائه‌دهنده خدمات وابسته است. به‌طوری‌که با بیشتر شدن فاصله کاربر، سیگنال‌های دریافتی ضعیف می‌شود و در نتیجه سرعت اینترنت کاهش می‌یابد. اما در مقایسه با </a:t>
            </a:r>
            <a:r>
              <a:rPr lang="en-US" sz="1600" dirty="0">
                <a:latin typeface="Vazir" panose="020B0603030804020204" pitchFamily="34" charset="-78"/>
                <a:cs typeface="Vazir" panose="020B0603030804020204" pitchFamily="34" charset="-78"/>
              </a:rPr>
              <a:t>ADSL، </a:t>
            </a:r>
            <a:r>
              <a:rPr lang="fa-IR" sz="1600" dirty="0">
                <a:latin typeface="Vazir" panose="020B0603030804020204" pitchFamily="34" charset="-78"/>
                <a:cs typeface="Vazir" panose="020B0603030804020204" pitchFamily="34" charset="-78"/>
              </a:rPr>
              <a:t>سیگنال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سریع‌تر ضعیف می شود.</a:t>
            </a:r>
          </a:p>
        </p:txBody>
      </p:sp>
    </p:spTree>
    <p:extLst>
      <p:ext uri="{BB962C8B-B14F-4D97-AF65-F5344CB8AC3E}">
        <p14:creationId xmlns:p14="http://schemas.microsoft.com/office/powerpoint/2010/main" val="1731029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D68FFF7F-8494-6821-E577-ED7EE2F2AC9A}"/>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471" b="2471"/>
          <a:stretch>
            <a:fillRect/>
          </a:stretch>
        </p:blipFill>
        <p:spPr/>
      </p:pic>
      <p:sp>
        <p:nvSpPr>
          <p:cNvPr id="3" name="Rectangle 2">
            <a:extLst>
              <a:ext uri="{FF2B5EF4-FFF2-40B4-BE49-F238E27FC236}">
                <a16:creationId xmlns:a16="http://schemas.microsoft.com/office/drawing/2014/main" id="{2F5D73E6-1F19-082A-AC7A-43AB0348D9E7}"/>
              </a:ext>
            </a:extLst>
          </p:cNvPr>
          <p:cNvSpPr/>
          <p:nvPr/>
        </p:nvSpPr>
        <p:spPr>
          <a:xfrm>
            <a:off x="6094519" y="447869"/>
            <a:ext cx="4323426" cy="523220"/>
          </a:xfrm>
          <a:prstGeom prst="rect">
            <a:avLst/>
          </a:prstGeom>
        </p:spPr>
        <p:txBody>
          <a:bodyPr wrap="square">
            <a:spAutoFit/>
          </a:bodyPr>
          <a:lstStyle/>
          <a:p>
            <a:pPr algn="ctr" rtl="1"/>
            <a:r>
              <a:rPr lang="fa-IR" sz="2800" b="1" dirty="0">
                <a:solidFill>
                  <a:srgbClr val="01A8F6"/>
                </a:solidFill>
                <a:latin typeface="Shabnam" panose="020B0603030804020204" pitchFamily="34" charset="-78"/>
                <a:cs typeface="Shabnam" panose="020B0603030804020204" pitchFamily="34" charset="-78"/>
              </a:rPr>
              <a:t>تفاوت </a:t>
            </a:r>
            <a:r>
              <a:rPr lang="en-US" sz="2800" b="1" dirty="0">
                <a:solidFill>
                  <a:srgbClr val="01A8F6"/>
                </a:solidFill>
                <a:latin typeface="Shabnam" panose="020B0603030804020204" pitchFamily="34" charset="-78"/>
                <a:cs typeface="Shabnam" panose="020B0603030804020204" pitchFamily="34" charset="-78"/>
              </a:rPr>
              <a:t>VDSL </a:t>
            </a:r>
            <a:r>
              <a:rPr lang="fa-IR" sz="2800" b="1" dirty="0">
                <a:solidFill>
                  <a:srgbClr val="01A8F6"/>
                </a:solidFill>
                <a:latin typeface="Shabnam" panose="020B0603030804020204" pitchFamily="34" charset="-78"/>
                <a:cs typeface="Shabnam" panose="020B0603030804020204" pitchFamily="34" charset="-78"/>
              </a:rPr>
              <a:t> با فیبرنوری</a:t>
            </a:r>
          </a:p>
        </p:txBody>
      </p:sp>
      <p:sp>
        <p:nvSpPr>
          <p:cNvPr id="4" name="Rectangle 3">
            <a:extLst>
              <a:ext uri="{FF2B5EF4-FFF2-40B4-BE49-F238E27FC236}">
                <a16:creationId xmlns:a16="http://schemas.microsoft.com/office/drawing/2014/main" id="{7CFD20D8-D82E-FF15-3D05-3D4158D0D893}"/>
              </a:ext>
            </a:extLst>
          </p:cNvPr>
          <p:cNvSpPr/>
          <p:nvPr/>
        </p:nvSpPr>
        <p:spPr>
          <a:xfrm>
            <a:off x="6587231" y="1699543"/>
            <a:ext cx="4793942" cy="307776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سرویس اینترنتی که مبتنی بر فیبر نوری باشد  </a:t>
            </a:r>
            <a:r>
              <a:rPr lang="en-US" sz="1600" dirty="0">
                <a:latin typeface="Vazir" panose="020B0603030804020204" pitchFamily="34" charset="-78"/>
                <a:cs typeface="Vazir" panose="020B0603030804020204" pitchFamily="34" charset="-78"/>
              </a:rPr>
              <a:t>FTTH </a:t>
            </a:r>
            <a:r>
              <a:rPr lang="fa-IR" sz="1600" dirty="0">
                <a:latin typeface="Vazir" panose="020B0603030804020204" pitchFamily="34" charset="-78"/>
                <a:cs typeface="Vazir" panose="020B0603030804020204" pitchFamily="34" charset="-78"/>
              </a:rPr>
              <a:t> نامیده می‌شود و مزیتِ آن نسبت به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این است که در تمامِ مسافتِ بین شما و مرکز مخابراتی از فیبر نوری استفاده شده و هیچ مبدل سیگنال نوری به سیگنال الکتریکی هم در بینِ این مسیر تعبیه نشده است. </a:t>
            </a:r>
          </a:p>
        </p:txBody>
      </p:sp>
    </p:spTree>
    <p:extLst>
      <p:ext uri="{BB962C8B-B14F-4D97-AF65-F5344CB8AC3E}">
        <p14:creationId xmlns:p14="http://schemas.microsoft.com/office/powerpoint/2010/main" val="562218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2F309356-3382-1A59-2137-C450B07C4395}"/>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6657" r="26657"/>
          <a:stretch>
            <a:fillRect/>
          </a:stretch>
        </p:blipFill>
        <p:spPr/>
      </p:pic>
      <p:sp>
        <p:nvSpPr>
          <p:cNvPr id="3" name="Rectangle 2">
            <a:extLst>
              <a:ext uri="{FF2B5EF4-FFF2-40B4-BE49-F238E27FC236}">
                <a16:creationId xmlns:a16="http://schemas.microsoft.com/office/drawing/2014/main" id="{7373AB5B-EE4D-F7D4-6CAD-2A6AF69F2841}"/>
              </a:ext>
            </a:extLst>
          </p:cNvPr>
          <p:cNvSpPr/>
          <p:nvPr/>
        </p:nvSpPr>
        <p:spPr>
          <a:xfrm>
            <a:off x="5821136" y="459202"/>
            <a:ext cx="6074227" cy="523220"/>
          </a:xfrm>
          <a:prstGeom prst="rect">
            <a:avLst/>
          </a:prstGeom>
        </p:spPr>
        <p:txBody>
          <a:bodyPr wrap="square">
            <a:spAutoFit/>
          </a:bodyPr>
          <a:lstStyle/>
          <a:p>
            <a:pPr algn="ctr" rtl="1"/>
            <a:r>
              <a:rPr lang="en-US" sz="2800" b="1" dirty="0">
                <a:solidFill>
                  <a:srgbClr val="01A8F6"/>
                </a:solidFill>
                <a:latin typeface="Shabnam" panose="020B0603030804020204" pitchFamily="34" charset="-78"/>
                <a:cs typeface="Shabnam" panose="020B0603030804020204" pitchFamily="34" charset="-78"/>
              </a:rPr>
              <a:t>VDSL </a:t>
            </a:r>
            <a:r>
              <a:rPr lang="fa-IR" sz="2800" b="1" dirty="0">
                <a:solidFill>
                  <a:srgbClr val="01A8F6"/>
                </a:solidFill>
                <a:latin typeface="Shabnam" panose="020B0603030804020204" pitchFamily="34" charset="-78"/>
                <a:cs typeface="Shabnam" panose="020B0603030804020204" pitchFamily="34" charset="-78"/>
              </a:rPr>
              <a:t> چیست</a:t>
            </a:r>
            <a:r>
              <a:rPr lang="en-US" sz="2800" b="1" dirty="0">
                <a:solidFill>
                  <a:srgbClr val="01A8F6"/>
                </a:solidFill>
                <a:latin typeface="Shabnam" panose="020B0603030804020204" pitchFamily="34" charset="-78"/>
                <a:cs typeface="Shabnam" panose="020B0603030804020204" pitchFamily="34" charset="-78"/>
              </a:rPr>
              <a:t> </a:t>
            </a:r>
            <a:r>
              <a:rPr lang="fa-IR" sz="2800" b="1" dirty="0">
                <a:solidFill>
                  <a:srgbClr val="01A8F6"/>
                </a:solidFill>
                <a:latin typeface="Shabnam" panose="020B0603030804020204" pitchFamily="34" charset="-78"/>
                <a:cs typeface="Shabnam" panose="020B0603030804020204" pitchFamily="34" charset="-78"/>
              </a:rPr>
              <a:t>؟</a:t>
            </a:r>
            <a:endParaRPr lang="en-US" sz="2800" b="1" dirty="0">
              <a:solidFill>
                <a:srgbClr val="01A8F6"/>
              </a:solidFill>
              <a:latin typeface="Shabnam" panose="020B0603030804020204" pitchFamily="34" charset="-78"/>
              <a:cs typeface="Shabnam" panose="020B0603030804020204" pitchFamily="34" charset="-78"/>
            </a:endParaRPr>
          </a:p>
        </p:txBody>
      </p:sp>
      <p:sp>
        <p:nvSpPr>
          <p:cNvPr id="4" name="Rectangle 3">
            <a:extLst>
              <a:ext uri="{FF2B5EF4-FFF2-40B4-BE49-F238E27FC236}">
                <a16:creationId xmlns:a16="http://schemas.microsoft.com/office/drawing/2014/main" id="{574581B1-F320-78E2-B02C-A7E0EB0847D8}"/>
              </a:ext>
            </a:extLst>
          </p:cNvPr>
          <p:cNvSpPr/>
          <p:nvPr/>
        </p:nvSpPr>
        <p:spPr>
          <a:xfrm>
            <a:off x="6480699" y="1371933"/>
            <a:ext cx="5334081"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امروزه از فناوری‌های مختلفی برای فرآهم کردن ارتباط اینترنتیِ ثابت در دنیا استفاده می‌شود که </a:t>
            </a:r>
            <a:r>
              <a:rPr lang="en-US" sz="1600" dirty="0">
                <a:latin typeface="Vazir" panose="020B0603030804020204" pitchFamily="34" charset="-78"/>
                <a:cs typeface="Vazir" panose="020B0603030804020204" pitchFamily="34" charset="-78"/>
              </a:rPr>
              <a:t>ADSL ،VDSL </a:t>
            </a:r>
            <a:r>
              <a:rPr lang="fa-IR" sz="1600" dirty="0">
                <a:latin typeface="Vazir" panose="020B0603030804020204" pitchFamily="34" charset="-78"/>
                <a:cs typeface="Vazir" panose="020B0603030804020204" pitchFamily="34" charset="-78"/>
              </a:rPr>
              <a:t>و فیبر نوری در میانِ آنها از شناخته‌شده‌ترین فناوری‌های موجود هستند. </a:t>
            </a:r>
            <a:r>
              <a:rPr lang="en-US" sz="1600" dirty="0">
                <a:latin typeface="Vazir" panose="020B0603030804020204" pitchFamily="34" charset="-78"/>
                <a:cs typeface="Vazir" panose="020B0603030804020204" pitchFamily="34" charset="-78"/>
              </a:rPr>
              <a:t>ADSL </a:t>
            </a:r>
            <a:r>
              <a:rPr lang="fa-IR" sz="1600" dirty="0">
                <a:latin typeface="Vazir" panose="020B0603030804020204" pitchFamily="34" charset="-78"/>
                <a:cs typeface="Vazir" panose="020B0603030804020204" pitchFamily="34" charset="-78"/>
              </a:rPr>
              <a:t>قدیمی‌ترینِ آنها است که به خاطر اتکا بر کابل مسی برای انتقال کمترین سرعت و بزرگترین نقطه ضعف را در مسافت‌های طولانی دارد و در بسیاری از کشورها منسوخ شده است. </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0416816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5D73E6-1F19-082A-AC7A-43AB0348D9E7}"/>
              </a:ext>
            </a:extLst>
          </p:cNvPr>
          <p:cNvSpPr/>
          <p:nvPr/>
        </p:nvSpPr>
        <p:spPr>
          <a:xfrm>
            <a:off x="6094519" y="447869"/>
            <a:ext cx="4323426" cy="523220"/>
          </a:xfrm>
          <a:prstGeom prst="rect">
            <a:avLst/>
          </a:prstGeom>
        </p:spPr>
        <p:txBody>
          <a:bodyPr wrap="square">
            <a:spAutoFit/>
          </a:bodyPr>
          <a:lstStyle/>
          <a:p>
            <a:pPr algn="ctr" rtl="1"/>
            <a:r>
              <a:rPr lang="fa-IR" sz="2800" b="1" dirty="0">
                <a:solidFill>
                  <a:srgbClr val="01A8F6"/>
                </a:solidFill>
                <a:latin typeface="Shabnam" panose="020B0603030804020204" pitchFamily="34" charset="-78"/>
                <a:cs typeface="Shabnam" panose="020B0603030804020204" pitchFamily="34" charset="-78"/>
              </a:rPr>
              <a:t>تفاوت </a:t>
            </a:r>
            <a:r>
              <a:rPr lang="en-US" sz="2800" b="1" dirty="0">
                <a:solidFill>
                  <a:srgbClr val="01A8F6"/>
                </a:solidFill>
                <a:latin typeface="Shabnam" panose="020B0603030804020204" pitchFamily="34" charset="-78"/>
                <a:cs typeface="Shabnam" panose="020B0603030804020204" pitchFamily="34" charset="-78"/>
              </a:rPr>
              <a:t>VDSL </a:t>
            </a:r>
            <a:r>
              <a:rPr lang="fa-IR" sz="2800" b="1" dirty="0">
                <a:solidFill>
                  <a:srgbClr val="01A8F6"/>
                </a:solidFill>
                <a:latin typeface="Shabnam" panose="020B0603030804020204" pitchFamily="34" charset="-78"/>
                <a:cs typeface="Shabnam" panose="020B0603030804020204" pitchFamily="34" charset="-78"/>
              </a:rPr>
              <a:t> با فیبرنوری</a:t>
            </a:r>
          </a:p>
        </p:txBody>
      </p:sp>
      <p:pic>
        <p:nvPicPr>
          <p:cNvPr id="5" name="Picture 4">
            <a:extLst>
              <a:ext uri="{FF2B5EF4-FFF2-40B4-BE49-F238E27FC236}">
                <a16:creationId xmlns:a16="http://schemas.microsoft.com/office/drawing/2014/main" id="{69266C88-100E-4543-1B35-91412F089719}"/>
              </a:ext>
            </a:extLst>
          </p:cNvPr>
          <p:cNvPicPr>
            <a:picLocks noChangeAspect="1"/>
          </p:cNvPicPr>
          <p:nvPr/>
        </p:nvPicPr>
        <p:blipFill rotWithShape="1">
          <a:blip r:embed="rId2"/>
          <a:srcRect r="5563"/>
          <a:stretch/>
        </p:blipFill>
        <p:spPr>
          <a:xfrm>
            <a:off x="5443324" y="2991775"/>
            <a:ext cx="6748676" cy="3866225"/>
          </a:xfrm>
          <a:prstGeom prst="rect">
            <a:avLst/>
          </a:prstGeom>
        </p:spPr>
      </p:pic>
      <p:sp>
        <p:nvSpPr>
          <p:cNvPr id="7" name="Rectangle 6">
            <a:extLst>
              <a:ext uri="{FF2B5EF4-FFF2-40B4-BE49-F238E27FC236}">
                <a16:creationId xmlns:a16="http://schemas.microsoft.com/office/drawing/2014/main" id="{11F48993-9BBA-2F81-EBE9-A208D6B5EEAA}"/>
              </a:ext>
            </a:extLst>
          </p:cNvPr>
          <p:cNvSpPr/>
          <p:nvPr/>
        </p:nvSpPr>
        <p:spPr>
          <a:xfrm>
            <a:off x="150921" y="1145115"/>
            <a:ext cx="7048870" cy="369331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سیگنال نوری مستقیما از مرکز مخابراتی به مودمِ شما در محل می‌رسد و تنها در مقصد است که سیگنال نوری تبدیل به سیگنال الکتریکی بر بستر استاندارد اترنت می‌شود و به رایانه یا موبایلِ شما انتقال می‌یابد. فیبر نوری مسافت‌های بسیار طولانی‌تری را بدون تاثیرپذیری از نویزهای بیرونی و با سرعت بسیار بالاتر طی می‌کند و تاخیر بسیار کمتری (پینگ پایین‌تر) را نسبت به انتقالِ الکتریکی مبتنی بر کابل مسی در اینترنت شما ایجاد می‌کند.</a:t>
            </a:r>
          </a:p>
        </p:txBody>
      </p:sp>
    </p:spTree>
    <p:extLst>
      <p:ext uri="{BB962C8B-B14F-4D97-AF65-F5344CB8AC3E}">
        <p14:creationId xmlns:p14="http://schemas.microsoft.com/office/powerpoint/2010/main" val="23003965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35E22FF3-E6DB-9984-6A55-613A5AFEA9C3}"/>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8619" r="18619"/>
          <a:stretch>
            <a:fillRect/>
          </a:stretch>
        </p:blipFill>
        <p:spPr/>
      </p:pic>
      <p:sp>
        <p:nvSpPr>
          <p:cNvPr id="3" name="Rectangle 2">
            <a:extLst>
              <a:ext uri="{FF2B5EF4-FFF2-40B4-BE49-F238E27FC236}">
                <a16:creationId xmlns:a16="http://schemas.microsoft.com/office/drawing/2014/main" id="{58DDF27E-8957-FF62-9B24-404AFC50A4E7}"/>
              </a:ext>
            </a:extLst>
          </p:cNvPr>
          <p:cNvSpPr/>
          <p:nvPr/>
        </p:nvSpPr>
        <p:spPr>
          <a:xfrm>
            <a:off x="5805995" y="518890"/>
            <a:ext cx="6116715" cy="461665"/>
          </a:xfrm>
          <a:prstGeom prst="rect">
            <a:avLst/>
          </a:prstGeom>
        </p:spPr>
        <p:txBody>
          <a:bodyPr wrap="square">
            <a:spAutoFit/>
          </a:bodyPr>
          <a:lstStyle/>
          <a:p>
            <a:pPr algn="ctr" rtl="1"/>
            <a:r>
              <a:rPr lang="en-US" sz="2400" b="1" dirty="0">
                <a:solidFill>
                  <a:srgbClr val="01A8F6"/>
                </a:solidFill>
                <a:latin typeface="Shabnam" panose="020B0603030804020204" pitchFamily="34" charset="-78"/>
                <a:cs typeface="Shabnam" panose="020B0603030804020204" pitchFamily="34" charset="-78"/>
              </a:rPr>
              <a:t>VDSL </a:t>
            </a:r>
            <a:r>
              <a:rPr lang="fa-IR" sz="2400" b="1" dirty="0">
                <a:solidFill>
                  <a:srgbClr val="01A8F6"/>
                </a:solidFill>
                <a:latin typeface="Shabnam" panose="020B0603030804020204" pitchFamily="34" charset="-78"/>
                <a:cs typeface="Shabnam" panose="020B0603030804020204" pitchFamily="34" charset="-78"/>
              </a:rPr>
              <a:t>بهتر است یا فیبر نوری؟</a:t>
            </a:r>
          </a:p>
        </p:txBody>
      </p:sp>
      <p:sp>
        <p:nvSpPr>
          <p:cNvPr id="4" name="Rectangle 3">
            <a:extLst>
              <a:ext uri="{FF2B5EF4-FFF2-40B4-BE49-F238E27FC236}">
                <a16:creationId xmlns:a16="http://schemas.microsoft.com/office/drawing/2014/main" id="{A3FB7B1B-8456-E744-B8A9-EF8609166035}"/>
              </a:ext>
            </a:extLst>
          </p:cNvPr>
          <p:cNvSpPr/>
          <p:nvPr/>
        </p:nvSpPr>
        <p:spPr>
          <a:xfrm>
            <a:off x="5211192" y="1752808"/>
            <a:ext cx="6773663" cy="445121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در سرویس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 تنها در بخشی از مسیر بین شما و مرکز مخابراتی از فیبر نوری استفاده شده است، در حالی که در سرویس </a:t>
            </a:r>
            <a:r>
              <a:rPr lang="en-US" sz="1600" dirty="0">
                <a:latin typeface="Vazir" panose="020B0603030804020204" pitchFamily="34" charset="-78"/>
                <a:cs typeface="Vazir" panose="020B0603030804020204" pitchFamily="34" charset="-78"/>
              </a:rPr>
              <a:t>FTTH </a:t>
            </a:r>
            <a:r>
              <a:rPr lang="fa-IR" sz="1600" dirty="0">
                <a:latin typeface="Vazir" panose="020B0603030804020204" pitchFamily="34" charset="-78"/>
                <a:cs typeface="Vazir" panose="020B0603030804020204" pitchFamily="34" charset="-78"/>
              </a:rPr>
              <a:t> در تمام مسیر از فیبر نوری برای برقراری ارتباط استفاده می‌شود. با این توصیف، سرویس فیبر نوری می‌تواند سرعت به مراتب بالاتری را در کنار تاخیرِ کمتر (پینگ پایین‌تر) و در مسافت طولانی‌تر ارائه کند. اما هزینه‌ی راه‌اندازی فیبر نوری به علت نیاز به فیبرکشی در تمامِ مسیر بالاتر از راه‌اندازی سرویس </a:t>
            </a:r>
            <a:r>
              <a:rPr lang="en-US" sz="1600" dirty="0">
                <a:latin typeface="Vazir" panose="020B0603030804020204" pitchFamily="34" charset="-78"/>
                <a:cs typeface="Vazir" panose="020B0603030804020204" pitchFamily="34" charset="-78"/>
              </a:rPr>
              <a:t>ADSL </a:t>
            </a:r>
            <a:r>
              <a:rPr lang="fa-IR" sz="1600" dirty="0">
                <a:latin typeface="Vazir" panose="020B0603030804020204" pitchFamily="34" charset="-78"/>
                <a:cs typeface="Vazir" panose="020B0603030804020204" pitchFamily="34" charset="-78"/>
              </a:rPr>
              <a:t>و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 است که در تمام یا بخشی از مسیر از همان زوج سیمی مسیِ مخابراتی استفاده می‌کنند.</a:t>
            </a:r>
          </a:p>
        </p:txBody>
      </p:sp>
    </p:spTree>
    <p:extLst>
      <p:ext uri="{BB962C8B-B14F-4D97-AF65-F5344CB8AC3E}">
        <p14:creationId xmlns:p14="http://schemas.microsoft.com/office/powerpoint/2010/main" val="6518938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7D4E03E-518F-E577-5B2F-548D33FE1608}"/>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4250" r="24250"/>
          <a:stretch>
            <a:fillRect/>
          </a:stretch>
        </p:blipFill>
        <p:spPr/>
      </p:pic>
      <p:sp>
        <p:nvSpPr>
          <p:cNvPr id="3" name="Rectangle 2">
            <a:extLst>
              <a:ext uri="{FF2B5EF4-FFF2-40B4-BE49-F238E27FC236}">
                <a16:creationId xmlns:a16="http://schemas.microsoft.com/office/drawing/2014/main" id="{2E2CED02-88BA-1734-88B5-66FA57474D23}"/>
              </a:ext>
            </a:extLst>
          </p:cNvPr>
          <p:cNvSpPr/>
          <p:nvPr/>
        </p:nvSpPr>
        <p:spPr>
          <a:xfrm>
            <a:off x="5675446" y="545523"/>
            <a:ext cx="5891815" cy="400110"/>
          </a:xfrm>
          <a:prstGeom prst="rect">
            <a:avLst/>
          </a:prstGeom>
        </p:spPr>
        <p:txBody>
          <a:bodyPr wrap="square">
            <a:spAutoFit/>
          </a:bodyPr>
          <a:lstStyle/>
          <a:p>
            <a:pPr algn="ctr" rtl="1"/>
            <a:r>
              <a:rPr lang="fa-IR" sz="2000" b="1" dirty="0">
                <a:solidFill>
                  <a:srgbClr val="01A8F6"/>
                </a:solidFill>
                <a:latin typeface="Shabnam" panose="020B0603030804020204" pitchFamily="34" charset="-78"/>
                <a:cs typeface="Shabnam" panose="020B0603030804020204" pitchFamily="34" charset="-78"/>
              </a:rPr>
              <a:t>ارائه‌دهندگان اینترنت  </a:t>
            </a:r>
            <a:r>
              <a:rPr lang="en-US" sz="2000" b="1" dirty="0">
                <a:solidFill>
                  <a:srgbClr val="01A8F6"/>
                </a:solidFill>
                <a:latin typeface="Shabnam" panose="020B0603030804020204" pitchFamily="34" charset="-78"/>
                <a:cs typeface="Shabnam" panose="020B0603030804020204" pitchFamily="34" charset="-78"/>
              </a:rPr>
              <a:t>VDSL </a:t>
            </a:r>
            <a:r>
              <a:rPr lang="fa-IR" sz="2000" b="1" dirty="0">
                <a:solidFill>
                  <a:srgbClr val="01A8F6"/>
                </a:solidFill>
                <a:latin typeface="Shabnam" panose="020B0603030804020204" pitchFamily="34" charset="-78"/>
                <a:cs typeface="Shabnam" panose="020B0603030804020204" pitchFamily="34" charset="-78"/>
              </a:rPr>
              <a:t>در ایران – شاتل</a:t>
            </a:r>
          </a:p>
        </p:txBody>
      </p:sp>
      <p:sp>
        <p:nvSpPr>
          <p:cNvPr id="4" name="Rectangle 3">
            <a:extLst>
              <a:ext uri="{FF2B5EF4-FFF2-40B4-BE49-F238E27FC236}">
                <a16:creationId xmlns:a16="http://schemas.microsoft.com/office/drawing/2014/main" id="{C5764A1D-B151-6B26-3CEC-5F0075AE3780}"/>
              </a:ext>
            </a:extLst>
          </p:cNvPr>
          <p:cNvSpPr/>
          <p:nvPr/>
        </p:nvSpPr>
        <p:spPr>
          <a:xfrm>
            <a:off x="5708342" y="1890117"/>
            <a:ext cx="5891815" cy="307776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علاوه بر اینترنت </a:t>
            </a:r>
            <a:r>
              <a:rPr lang="en-US" sz="1600" dirty="0">
                <a:latin typeface="Vazir" panose="020B0603030804020204" pitchFamily="34" charset="-78"/>
                <a:cs typeface="Vazir" panose="020B0603030804020204" pitchFamily="34" charset="-78"/>
              </a:rPr>
              <a:t>VDSL</a:t>
            </a:r>
            <a:r>
              <a:rPr lang="fa-IR" sz="1600" dirty="0">
                <a:latin typeface="Vazir" panose="020B0603030804020204" pitchFamily="34" charset="-78"/>
                <a:cs typeface="Vazir" panose="020B0603030804020204" pitchFamily="34" charset="-78"/>
              </a:rPr>
              <a:t> مخابرات (در شهرهایی مانند تهران، مشهد، قم، اصفهان و غیره) شرکت‌های دیگری از جمله اینترنت </a:t>
            </a:r>
            <a:r>
              <a:rPr lang="en-US" sz="1600" dirty="0">
                <a:latin typeface="Vazir" panose="020B0603030804020204" pitchFamily="34" charset="-78"/>
                <a:cs typeface="Vazir" panose="020B0603030804020204" pitchFamily="34" charset="-78"/>
              </a:rPr>
              <a:t>VDSL</a:t>
            </a:r>
            <a:r>
              <a:rPr lang="fa-IR" sz="1600" dirty="0">
                <a:latin typeface="Vazir" panose="020B0603030804020204" pitchFamily="34" charset="-78"/>
                <a:cs typeface="Vazir" panose="020B0603030804020204" pitchFamily="34" charset="-78"/>
              </a:rPr>
              <a:t>پیشگامان، اینترنت</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های وب و شاتل نیز ارائه‌دهنده‌ی این سرویس اینترنتی هستند. شاتل یکی از ارائه‌دهندگان اینترنتِ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است که برنامه‌ی خود را برای گسترش مناطق تحت پوشش اینترنت </a:t>
            </a:r>
            <a:r>
              <a:rPr lang="en-US" sz="1600" dirty="0">
                <a:latin typeface="Vazir" panose="020B0603030804020204" pitchFamily="34" charset="-78"/>
                <a:cs typeface="Vazir" panose="020B0603030804020204" pitchFamily="34" charset="-78"/>
              </a:rPr>
              <a:t>VDSL</a:t>
            </a:r>
            <a:r>
              <a:rPr lang="fa-IR" sz="1600" dirty="0">
                <a:latin typeface="Vazir" panose="020B0603030804020204" pitchFamily="34" charset="-78"/>
                <a:cs typeface="Vazir" panose="020B0603030804020204" pitchFamily="34" charset="-78"/>
              </a:rPr>
              <a:t>شاتل دارد.</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3306192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3692FBBE-C993-B72E-BCA1-BE0A39C584FF}"/>
              </a:ext>
            </a:extLst>
          </p:cNvPr>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l="11483" r="11483"/>
          <a:stretch>
            <a:fillRect/>
          </a:stretch>
        </p:blipFill>
        <p:spPr>
          <a:xfrm>
            <a:off x="7643813" y="3536950"/>
            <a:ext cx="4548187" cy="3321050"/>
          </a:xfrm>
          <a:custGeom>
            <a:avLst/>
            <a:gdLst>
              <a:gd name="connsiteX0" fmla="*/ 3554408 w 6064154"/>
              <a:gd name="connsiteY0" fmla="*/ 319 h 4428700"/>
              <a:gd name="connsiteX1" fmla="*/ 3698808 w 6064154"/>
              <a:gd name="connsiteY1" fmla="*/ 2317 h 4428700"/>
              <a:gd name="connsiteX2" fmla="*/ 5007808 w 6064154"/>
              <a:gd name="connsiteY2" fmla="*/ 370336 h 4428700"/>
              <a:gd name="connsiteX3" fmla="*/ 6032215 w 6064154"/>
              <a:gd name="connsiteY3" fmla="*/ 1194601 h 4428700"/>
              <a:gd name="connsiteX4" fmla="*/ 6064154 w 6064154"/>
              <a:gd name="connsiteY4" fmla="*/ 1206200 h 4428700"/>
              <a:gd name="connsiteX5" fmla="*/ 6064154 w 6064154"/>
              <a:gd name="connsiteY5" fmla="*/ 4428700 h 4428700"/>
              <a:gd name="connsiteX6" fmla="*/ 18027 w 6064154"/>
              <a:gd name="connsiteY6" fmla="*/ 4428700 h 4428700"/>
              <a:gd name="connsiteX7" fmla="*/ 10665 w 6064154"/>
              <a:gd name="connsiteY7" fmla="*/ 4391881 h 4428700"/>
              <a:gd name="connsiteX8" fmla="*/ 694530 w 6064154"/>
              <a:gd name="connsiteY8" fmla="*/ 2950302 h 4428700"/>
              <a:gd name="connsiteX9" fmla="*/ 1366503 w 6064154"/>
              <a:gd name="connsiteY9" fmla="*/ 2379729 h 4428700"/>
              <a:gd name="connsiteX10" fmla="*/ 1727877 w 6064154"/>
              <a:gd name="connsiteY10" fmla="*/ 1704038 h 4428700"/>
              <a:gd name="connsiteX11" fmla="*/ 1847155 w 6064154"/>
              <a:gd name="connsiteY11" fmla="*/ 891531 h 4428700"/>
              <a:gd name="connsiteX12" fmla="*/ 3554408 w 6064154"/>
              <a:gd name="connsiteY12" fmla="*/ 319 h 442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64154" h="4428700">
                <a:moveTo>
                  <a:pt x="3554408" y="319"/>
                </a:moveTo>
                <a:cubicBezTo>
                  <a:pt x="3602612" y="-464"/>
                  <a:pt x="3650792" y="192"/>
                  <a:pt x="3698808" y="2317"/>
                </a:cubicBezTo>
                <a:cubicBezTo>
                  <a:pt x="4164084" y="14230"/>
                  <a:pt x="4625156" y="147093"/>
                  <a:pt x="5007808" y="370336"/>
                </a:cubicBezTo>
                <a:cubicBezTo>
                  <a:pt x="5411936" y="605280"/>
                  <a:pt x="5610419" y="989469"/>
                  <a:pt x="6032215" y="1194601"/>
                </a:cubicBezTo>
                <a:lnTo>
                  <a:pt x="6064154" y="1206200"/>
                </a:lnTo>
                <a:lnTo>
                  <a:pt x="6064154" y="4428700"/>
                </a:lnTo>
                <a:lnTo>
                  <a:pt x="18027" y="4428700"/>
                </a:lnTo>
                <a:lnTo>
                  <a:pt x="10665" y="4391881"/>
                </a:lnTo>
                <a:cubicBezTo>
                  <a:pt x="-64274" y="3853159"/>
                  <a:pt x="265442" y="3332761"/>
                  <a:pt x="694530" y="2950302"/>
                </a:cubicBezTo>
                <a:cubicBezTo>
                  <a:pt x="921783" y="2758602"/>
                  <a:pt x="1166573" y="2591244"/>
                  <a:pt x="1366503" y="2379729"/>
                </a:cubicBezTo>
                <a:cubicBezTo>
                  <a:pt x="1558552" y="2193499"/>
                  <a:pt x="1699896" y="1954998"/>
                  <a:pt x="1727877" y="1704038"/>
                </a:cubicBezTo>
                <a:cubicBezTo>
                  <a:pt x="1757893" y="1419679"/>
                  <a:pt x="1713561" y="1158903"/>
                  <a:pt x="1847155" y="891531"/>
                </a:cubicBezTo>
                <a:cubicBezTo>
                  <a:pt x="2103247" y="347047"/>
                  <a:pt x="2831368" y="12048"/>
                  <a:pt x="3554408" y="319"/>
                </a:cubicBezTo>
                <a:close/>
              </a:path>
            </a:pathLst>
          </a:custGeom>
        </p:spPr>
      </p:pic>
      <p:pic>
        <p:nvPicPr>
          <p:cNvPr id="8" name="Picture Placeholder 7">
            <a:extLst>
              <a:ext uri="{FF2B5EF4-FFF2-40B4-BE49-F238E27FC236}">
                <a16:creationId xmlns:a16="http://schemas.microsoft.com/office/drawing/2014/main" id="{31A4DCE0-9768-E3E7-C9BE-E2260D56B078}"/>
              </a:ext>
            </a:extLst>
          </p:cNvPr>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l="32146" r="32146"/>
          <a:stretch>
            <a:fillRect/>
          </a:stretch>
        </p:blipFill>
        <p:spPr>
          <a:xfrm>
            <a:off x="6462713" y="1482725"/>
            <a:ext cx="3284537" cy="3892550"/>
          </a:xfrm>
          <a:custGeom>
            <a:avLst/>
            <a:gdLst>
              <a:gd name="connsiteX0" fmla="*/ 2224725 w 3525234"/>
              <a:gd name="connsiteY0" fmla="*/ 190 h 4177392"/>
              <a:gd name="connsiteX1" fmla="*/ 2617990 w 3525234"/>
              <a:gd name="connsiteY1" fmla="*/ 71588 h 4177392"/>
              <a:gd name="connsiteX2" fmla="*/ 2879121 w 3525234"/>
              <a:gd name="connsiteY2" fmla="*/ 2278919 h 4177392"/>
              <a:gd name="connsiteX3" fmla="*/ 2769810 w 3525234"/>
              <a:gd name="connsiteY3" fmla="*/ 2363461 h 4177392"/>
              <a:gd name="connsiteX4" fmla="*/ 2488847 w 3525234"/>
              <a:gd name="connsiteY4" fmla="*/ 2704971 h 4177392"/>
              <a:gd name="connsiteX5" fmla="*/ 2134475 w 3525234"/>
              <a:gd name="connsiteY5" fmla="*/ 3833617 h 4177392"/>
              <a:gd name="connsiteX6" fmla="*/ 1656833 w 3525234"/>
              <a:gd name="connsiteY6" fmla="*/ 4128036 h 4177392"/>
              <a:gd name="connsiteX7" fmla="*/ 1539251 w 3525234"/>
              <a:gd name="connsiteY7" fmla="*/ 4160006 h 4177392"/>
              <a:gd name="connsiteX8" fmla="*/ 549803 w 3525234"/>
              <a:gd name="connsiteY8" fmla="*/ 3793203 h 4177392"/>
              <a:gd name="connsiteX9" fmla="*/ 345854 w 3525234"/>
              <a:gd name="connsiteY9" fmla="*/ 1187652 h 4177392"/>
              <a:gd name="connsiteX10" fmla="*/ 2224725 w 3525234"/>
              <a:gd name="connsiteY10" fmla="*/ 190 h 4177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5234" h="4177392">
                <a:moveTo>
                  <a:pt x="2224725" y="190"/>
                </a:moveTo>
                <a:cubicBezTo>
                  <a:pt x="2370205" y="2520"/>
                  <a:pt x="2504033" y="26347"/>
                  <a:pt x="2617990" y="71588"/>
                </a:cubicBezTo>
                <a:cubicBezTo>
                  <a:pt x="3217579" y="302785"/>
                  <a:pt x="4176677" y="1157140"/>
                  <a:pt x="2879121" y="2278919"/>
                </a:cubicBezTo>
                <a:cubicBezTo>
                  <a:pt x="2845642" y="2307425"/>
                  <a:pt x="2803290" y="2334956"/>
                  <a:pt x="2769810" y="2363461"/>
                </a:cubicBezTo>
                <a:cubicBezTo>
                  <a:pt x="2707632" y="2416398"/>
                  <a:pt x="2554580" y="2546707"/>
                  <a:pt x="2488847" y="2704971"/>
                </a:cubicBezTo>
                <a:cubicBezTo>
                  <a:pt x="2401204" y="2915994"/>
                  <a:pt x="2498670" y="3515020"/>
                  <a:pt x="2134475" y="3833617"/>
                </a:cubicBezTo>
                <a:cubicBezTo>
                  <a:pt x="1999695" y="3951565"/>
                  <a:pt x="1840065" y="4065496"/>
                  <a:pt x="1656833" y="4128036"/>
                </a:cubicBezTo>
                <a:cubicBezTo>
                  <a:pt x="1618660" y="4141066"/>
                  <a:pt x="1579462" y="4151865"/>
                  <a:pt x="1539251" y="4160006"/>
                </a:cubicBezTo>
                <a:cubicBezTo>
                  <a:pt x="1257777" y="4216990"/>
                  <a:pt x="926667" y="4143695"/>
                  <a:pt x="549803" y="3793203"/>
                </a:cubicBezTo>
                <a:cubicBezTo>
                  <a:pt x="-144104" y="3156371"/>
                  <a:pt x="-145508" y="2177178"/>
                  <a:pt x="345854" y="1187652"/>
                </a:cubicBezTo>
                <a:cubicBezTo>
                  <a:pt x="745088" y="383664"/>
                  <a:pt x="1594310" y="-9908"/>
                  <a:pt x="2224725" y="190"/>
                </a:cubicBezTo>
                <a:close/>
              </a:path>
            </a:pathLst>
          </a:custGeom>
        </p:spPr>
      </p:pic>
      <p:sp>
        <p:nvSpPr>
          <p:cNvPr id="4" name="Rectangle 3">
            <a:extLst>
              <a:ext uri="{FF2B5EF4-FFF2-40B4-BE49-F238E27FC236}">
                <a16:creationId xmlns:a16="http://schemas.microsoft.com/office/drawing/2014/main" id="{BADE5263-5ED8-FCF6-C781-B22198BE45A8}"/>
              </a:ext>
            </a:extLst>
          </p:cNvPr>
          <p:cNvSpPr/>
          <p:nvPr/>
        </p:nvSpPr>
        <p:spPr>
          <a:xfrm>
            <a:off x="390617" y="1301114"/>
            <a:ext cx="5705383" cy="615553"/>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اینترنت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 شاتل به سه روش ارائه می‌شود: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03E50F1B-9F7E-3421-41A4-C53D493C067E}"/>
              </a:ext>
            </a:extLst>
          </p:cNvPr>
          <p:cNvSpPr/>
          <p:nvPr/>
        </p:nvSpPr>
        <p:spPr>
          <a:xfrm>
            <a:off x="573720" y="2340565"/>
            <a:ext cx="5339176" cy="369331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1_ نزدیکی به کابینت‌های شاتل و ارائه‌ی سرویس اینترنت به روش </a:t>
            </a:r>
            <a:r>
              <a:rPr lang="en-US" sz="1600" dirty="0">
                <a:latin typeface="Vazir" panose="020B0603030804020204" pitchFamily="34" charset="-78"/>
                <a:cs typeface="Vazir" panose="020B0603030804020204" pitchFamily="34" charset="-78"/>
              </a:rPr>
              <a:t>FTTC: </a:t>
            </a:r>
            <a:r>
              <a:rPr lang="fa-IR" sz="1600" dirty="0">
                <a:latin typeface="Vazir" panose="020B0603030804020204" pitchFamily="34" charset="-78"/>
                <a:cs typeface="Vazir" panose="020B0603030804020204" pitchFamily="34" charset="-78"/>
              </a:rPr>
              <a:t>در این روش کابینت‌های تجهیزات در نقاط مختلف شهر نصب می‌شود و اینترنتِ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به کاربرانی ارائه می‌شود که در نزدیکی کابینت‌ها هستند. در این روش کاربران صرفا باید مودم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داشته باشند تا به خدمات اینترنت دسترسی پیدا کنند.</a:t>
            </a:r>
            <a:endParaRPr lang="en-US" sz="16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FCFCB862-281B-F64C-BEBE-2FCBA828035C}"/>
              </a:ext>
            </a:extLst>
          </p:cNvPr>
          <p:cNvSpPr/>
          <p:nvPr/>
        </p:nvSpPr>
        <p:spPr>
          <a:xfrm>
            <a:off x="5675446" y="545523"/>
            <a:ext cx="5891815" cy="400110"/>
          </a:xfrm>
          <a:prstGeom prst="rect">
            <a:avLst/>
          </a:prstGeom>
        </p:spPr>
        <p:txBody>
          <a:bodyPr wrap="square">
            <a:spAutoFit/>
          </a:bodyPr>
          <a:lstStyle/>
          <a:p>
            <a:pPr algn="ctr" rtl="1"/>
            <a:r>
              <a:rPr lang="fa-IR" sz="2000" b="1" dirty="0">
                <a:solidFill>
                  <a:srgbClr val="01A8F6"/>
                </a:solidFill>
                <a:latin typeface="Shabnam" panose="020B0603030804020204" pitchFamily="34" charset="-78"/>
                <a:cs typeface="Shabnam" panose="020B0603030804020204" pitchFamily="34" charset="-78"/>
              </a:rPr>
              <a:t>ارائه‌دهندگان اینترنت  </a:t>
            </a:r>
            <a:r>
              <a:rPr lang="en-US" sz="2000" b="1" dirty="0">
                <a:solidFill>
                  <a:srgbClr val="01A8F6"/>
                </a:solidFill>
                <a:latin typeface="Shabnam" panose="020B0603030804020204" pitchFamily="34" charset="-78"/>
                <a:cs typeface="Shabnam" panose="020B0603030804020204" pitchFamily="34" charset="-78"/>
              </a:rPr>
              <a:t>VDSL </a:t>
            </a:r>
            <a:r>
              <a:rPr lang="fa-IR" sz="2000" b="1" dirty="0">
                <a:solidFill>
                  <a:srgbClr val="01A8F6"/>
                </a:solidFill>
                <a:latin typeface="Shabnam" panose="020B0603030804020204" pitchFamily="34" charset="-78"/>
                <a:cs typeface="Shabnam" panose="020B0603030804020204" pitchFamily="34" charset="-78"/>
              </a:rPr>
              <a:t>در ایران – شاتل</a:t>
            </a:r>
          </a:p>
        </p:txBody>
      </p:sp>
    </p:spTree>
    <p:extLst>
      <p:ext uri="{BB962C8B-B14F-4D97-AF65-F5344CB8AC3E}">
        <p14:creationId xmlns:p14="http://schemas.microsoft.com/office/powerpoint/2010/main" val="20346985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791930F3-E29C-4383-7536-2173AEDE0516}"/>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7678" b="17678"/>
          <a:stretch>
            <a:fillRect/>
          </a:stretch>
        </p:blipFill>
        <p:spPr/>
      </p:pic>
      <p:sp>
        <p:nvSpPr>
          <p:cNvPr id="3" name="Rectangle 2">
            <a:extLst>
              <a:ext uri="{FF2B5EF4-FFF2-40B4-BE49-F238E27FC236}">
                <a16:creationId xmlns:a16="http://schemas.microsoft.com/office/drawing/2014/main" id="{4A2CFE66-993C-04CF-9B0D-087A272C3734}"/>
              </a:ext>
            </a:extLst>
          </p:cNvPr>
          <p:cNvSpPr/>
          <p:nvPr/>
        </p:nvSpPr>
        <p:spPr>
          <a:xfrm>
            <a:off x="5675446" y="545523"/>
            <a:ext cx="5891815" cy="400110"/>
          </a:xfrm>
          <a:prstGeom prst="rect">
            <a:avLst/>
          </a:prstGeom>
        </p:spPr>
        <p:txBody>
          <a:bodyPr wrap="square">
            <a:spAutoFit/>
          </a:bodyPr>
          <a:lstStyle/>
          <a:p>
            <a:pPr algn="ctr" rtl="1"/>
            <a:r>
              <a:rPr lang="fa-IR" sz="2000" b="1" dirty="0">
                <a:solidFill>
                  <a:srgbClr val="01A8F6"/>
                </a:solidFill>
                <a:latin typeface="Shabnam" panose="020B0603030804020204" pitchFamily="34" charset="-78"/>
                <a:cs typeface="Shabnam" panose="020B0603030804020204" pitchFamily="34" charset="-78"/>
              </a:rPr>
              <a:t>ارائه‌دهندگان اینترنت  </a:t>
            </a:r>
            <a:r>
              <a:rPr lang="en-US" sz="2000" b="1" dirty="0">
                <a:solidFill>
                  <a:srgbClr val="01A8F6"/>
                </a:solidFill>
                <a:latin typeface="Shabnam" panose="020B0603030804020204" pitchFamily="34" charset="-78"/>
                <a:cs typeface="Shabnam" panose="020B0603030804020204" pitchFamily="34" charset="-78"/>
              </a:rPr>
              <a:t>VDSL </a:t>
            </a:r>
            <a:r>
              <a:rPr lang="fa-IR" sz="2000" b="1" dirty="0">
                <a:solidFill>
                  <a:srgbClr val="01A8F6"/>
                </a:solidFill>
                <a:latin typeface="Shabnam" panose="020B0603030804020204" pitchFamily="34" charset="-78"/>
                <a:cs typeface="Shabnam" panose="020B0603030804020204" pitchFamily="34" charset="-78"/>
              </a:rPr>
              <a:t>در ایران – شاتل</a:t>
            </a:r>
          </a:p>
        </p:txBody>
      </p:sp>
      <p:sp>
        <p:nvSpPr>
          <p:cNvPr id="4" name="Rectangle 3">
            <a:extLst>
              <a:ext uri="{FF2B5EF4-FFF2-40B4-BE49-F238E27FC236}">
                <a16:creationId xmlns:a16="http://schemas.microsoft.com/office/drawing/2014/main" id="{25EF73DE-210E-A8A8-D610-B9019A8C13E1}"/>
              </a:ext>
            </a:extLst>
          </p:cNvPr>
          <p:cNvSpPr/>
          <p:nvPr/>
        </p:nvSpPr>
        <p:spPr>
          <a:xfrm>
            <a:off x="6931852" y="2207399"/>
            <a:ext cx="4165235" cy="307776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2_نزدیک بودن به مرکز مخابرات مجهز به تجهیزات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 اگر کاربران در محدوده‌ی نزدیک به مرکز مخابراتی مجهز به تجهیزات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 باشند می‌توانند با خرید یک مودم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 از این خدمات استفاده کنند.</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0303384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AAAF6B88-41C3-2D2C-771A-F3872E3F7A89}"/>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9104" r="19104"/>
          <a:stretch>
            <a:fillRect/>
          </a:stretch>
        </p:blipFill>
        <p:spPr/>
      </p:pic>
      <p:sp>
        <p:nvSpPr>
          <p:cNvPr id="3" name="Rectangle 2">
            <a:extLst>
              <a:ext uri="{FF2B5EF4-FFF2-40B4-BE49-F238E27FC236}">
                <a16:creationId xmlns:a16="http://schemas.microsoft.com/office/drawing/2014/main" id="{3CA41040-F649-E85D-4D5C-50F1917EC224}"/>
              </a:ext>
            </a:extLst>
          </p:cNvPr>
          <p:cNvSpPr/>
          <p:nvPr/>
        </p:nvSpPr>
        <p:spPr>
          <a:xfrm>
            <a:off x="5675446" y="545523"/>
            <a:ext cx="5891815" cy="400110"/>
          </a:xfrm>
          <a:prstGeom prst="rect">
            <a:avLst/>
          </a:prstGeom>
        </p:spPr>
        <p:txBody>
          <a:bodyPr wrap="square">
            <a:spAutoFit/>
          </a:bodyPr>
          <a:lstStyle/>
          <a:p>
            <a:pPr algn="ctr" rtl="1"/>
            <a:r>
              <a:rPr lang="fa-IR" sz="2000" b="1" dirty="0">
                <a:solidFill>
                  <a:srgbClr val="01A8F6"/>
                </a:solidFill>
                <a:latin typeface="Shabnam" panose="020B0603030804020204" pitchFamily="34" charset="-78"/>
                <a:cs typeface="Shabnam" panose="020B0603030804020204" pitchFamily="34" charset="-78"/>
              </a:rPr>
              <a:t>ارائه‌دهندگان اینترنت  </a:t>
            </a:r>
            <a:r>
              <a:rPr lang="en-US" sz="2000" b="1" dirty="0">
                <a:solidFill>
                  <a:srgbClr val="01A8F6"/>
                </a:solidFill>
                <a:latin typeface="Shabnam" panose="020B0603030804020204" pitchFamily="34" charset="-78"/>
                <a:cs typeface="Shabnam" panose="020B0603030804020204" pitchFamily="34" charset="-78"/>
              </a:rPr>
              <a:t>VDSL </a:t>
            </a:r>
            <a:r>
              <a:rPr lang="fa-IR" sz="2000" b="1" dirty="0">
                <a:solidFill>
                  <a:srgbClr val="01A8F6"/>
                </a:solidFill>
                <a:latin typeface="Shabnam" panose="020B0603030804020204" pitchFamily="34" charset="-78"/>
                <a:cs typeface="Shabnam" panose="020B0603030804020204" pitchFamily="34" charset="-78"/>
              </a:rPr>
              <a:t>در ایران – شاتل</a:t>
            </a:r>
          </a:p>
        </p:txBody>
      </p:sp>
      <p:sp>
        <p:nvSpPr>
          <p:cNvPr id="4" name="Rectangle 3">
            <a:extLst>
              <a:ext uri="{FF2B5EF4-FFF2-40B4-BE49-F238E27FC236}">
                <a16:creationId xmlns:a16="http://schemas.microsoft.com/office/drawing/2014/main" id="{3041E089-442D-BF8A-C375-39C755F491AF}"/>
              </a:ext>
            </a:extLst>
          </p:cNvPr>
          <p:cNvSpPr/>
          <p:nvPr/>
        </p:nvSpPr>
        <p:spPr>
          <a:xfrm>
            <a:off x="5166804" y="2242910"/>
            <a:ext cx="6116714" cy="1912062"/>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2_نزدیک بودن به مرکز مخابرات مجهز به تجهیزات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 اگر کاربران در محدوده‌ی نزدیک به مرکز مخابراتی مجهز به تجهیزات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 باشند می‌توانند با خرید یک مودم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 از این خدمات استفاده کنند.</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6431371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07A19477-D93A-F23E-8853-AFED4946DA05}"/>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585" b="7585"/>
          <a:stretch>
            <a:fillRect/>
          </a:stretch>
        </p:blipFill>
        <p:spPr/>
      </p:pic>
      <p:sp>
        <p:nvSpPr>
          <p:cNvPr id="3" name="Rectangle 2">
            <a:extLst>
              <a:ext uri="{FF2B5EF4-FFF2-40B4-BE49-F238E27FC236}">
                <a16:creationId xmlns:a16="http://schemas.microsoft.com/office/drawing/2014/main" id="{5C0585B8-E38B-B8D9-FAD9-18C1CFCB9A54}"/>
              </a:ext>
            </a:extLst>
          </p:cNvPr>
          <p:cNvSpPr/>
          <p:nvPr/>
        </p:nvSpPr>
        <p:spPr>
          <a:xfrm>
            <a:off x="355106" y="1044425"/>
            <a:ext cx="5113539" cy="307776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3_ مجتمع‌های مسکونی و تجاری: در این ساختمان‌ها می‌توان کابینت‌های تجهیزات ارائه‌دهنده‌ی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را نصب کرد تا استفاده از این نوع اینترنت امکان‌پذیر شود. به این ترتیب ساکنان این مجتمع‌ها می‌توانند با مودم</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 از این خدمات بهره‌مند شوند.</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B769700F-E0ED-9962-34D0-45E008E8AF84}"/>
              </a:ext>
            </a:extLst>
          </p:cNvPr>
          <p:cNvSpPr/>
          <p:nvPr/>
        </p:nvSpPr>
        <p:spPr>
          <a:xfrm>
            <a:off x="5675446" y="545523"/>
            <a:ext cx="5891815" cy="400110"/>
          </a:xfrm>
          <a:prstGeom prst="rect">
            <a:avLst/>
          </a:prstGeom>
        </p:spPr>
        <p:txBody>
          <a:bodyPr wrap="square">
            <a:spAutoFit/>
          </a:bodyPr>
          <a:lstStyle/>
          <a:p>
            <a:pPr algn="ctr" rtl="1"/>
            <a:r>
              <a:rPr lang="fa-IR" sz="2000" b="1" dirty="0">
                <a:solidFill>
                  <a:srgbClr val="01A8F6"/>
                </a:solidFill>
                <a:latin typeface="Shabnam" panose="020B0603030804020204" pitchFamily="34" charset="-78"/>
                <a:cs typeface="Shabnam" panose="020B0603030804020204" pitchFamily="34" charset="-78"/>
              </a:rPr>
              <a:t>ارائه‌دهندگان اینترنت  </a:t>
            </a:r>
            <a:r>
              <a:rPr lang="en-US" sz="2000" b="1" dirty="0">
                <a:solidFill>
                  <a:srgbClr val="01A8F6"/>
                </a:solidFill>
                <a:latin typeface="Shabnam" panose="020B0603030804020204" pitchFamily="34" charset="-78"/>
                <a:cs typeface="Shabnam" panose="020B0603030804020204" pitchFamily="34" charset="-78"/>
              </a:rPr>
              <a:t>VDSL </a:t>
            </a:r>
            <a:r>
              <a:rPr lang="fa-IR" sz="2000" b="1" dirty="0">
                <a:solidFill>
                  <a:srgbClr val="01A8F6"/>
                </a:solidFill>
                <a:latin typeface="Shabnam" panose="020B0603030804020204" pitchFamily="34" charset="-78"/>
                <a:cs typeface="Shabnam" panose="020B0603030804020204" pitchFamily="34" charset="-78"/>
              </a:rPr>
              <a:t>در ایران – شاتل</a:t>
            </a:r>
          </a:p>
        </p:txBody>
      </p:sp>
    </p:spTree>
    <p:extLst>
      <p:ext uri="{BB962C8B-B14F-4D97-AF65-F5344CB8AC3E}">
        <p14:creationId xmlns:p14="http://schemas.microsoft.com/office/powerpoint/2010/main" val="28779768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6C48E894-0B7F-0BB7-6BF2-B74296DDE92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4353" b="14353"/>
          <a:stretch>
            <a:fillRect/>
          </a:stretch>
        </p:blipFill>
        <p:spPr/>
      </p:pic>
      <p:sp>
        <p:nvSpPr>
          <p:cNvPr id="3" name="Rectangle 2">
            <a:extLst>
              <a:ext uri="{FF2B5EF4-FFF2-40B4-BE49-F238E27FC236}">
                <a16:creationId xmlns:a16="http://schemas.microsoft.com/office/drawing/2014/main" id="{07840F2B-5B5E-6644-999A-154F94DCBB08}"/>
              </a:ext>
            </a:extLst>
          </p:cNvPr>
          <p:cNvSpPr/>
          <p:nvPr/>
        </p:nvSpPr>
        <p:spPr>
          <a:xfrm>
            <a:off x="6436311" y="1692495"/>
            <a:ext cx="5113537" cy="307776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آسیاتک نیز یکی از ارائه‌دهندگان اینترنتِ پرسرعت است که ارائه‌ی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نیز یکی از خدمات جدید آن محسوب می‌شود. با نصب کابینت‌های تجهیزات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در ساختمان‌ها و برج‌های مسکونی، ساکنان می‌توانند از این نوع اینترنتِ پرسرعت بهره‌مند شوند.</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F8FF2750-16BD-48AA-34B9-AF2407194EE0}"/>
              </a:ext>
            </a:extLst>
          </p:cNvPr>
          <p:cNvSpPr/>
          <p:nvPr/>
        </p:nvSpPr>
        <p:spPr>
          <a:xfrm>
            <a:off x="5675446" y="545523"/>
            <a:ext cx="5891815" cy="400110"/>
          </a:xfrm>
          <a:prstGeom prst="rect">
            <a:avLst/>
          </a:prstGeom>
        </p:spPr>
        <p:txBody>
          <a:bodyPr wrap="square">
            <a:spAutoFit/>
          </a:bodyPr>
          <a:lstStyle/>
          <a:p>
            <a:pPr algn="ctr" rtl="1"/>
            <a:r>
              <a:rPr lang="fa-IR" sz="2000" b="1" dirty="0">
                <a:solidFill>
                  <a:srgbClr val="01A8F6"/>
                </a:solidFill>
                <a:latin typeface="Shabnam" panose="020B0603030804020204" pitchFamily="34" charset="-78"/>
                <a:cs typeface="Shabnam" panose="020B0603030804020204" pitchFamily="34" charset="-78"/>
              </a:rPr>
              <a:t>ارائه‌دهندگان اینترنت  </a:t>
            </a:r>
            <a:r>
              <a:rPr lang="en-US" sz="2000" b="1" dirty="0">
                <a:solidFill>
                  <a:srgbClr val="01A8F6"/>
                </a:solidFill>
                <a:latin typeface="Shabnam" panose="020B0603030804020204" pitchFamily="34" charset="-78"/>
                <a:cs typeface="Shabnam" panose="020B0603030804020204" pitchFamily="34" charset="-78"/>
              </a:rPr>
              <a:t>VDSL </a:t>
            </a:r>
            <a:r>
              <a:rPr lang="fa-IR" sz="2000" b="1" dirty="0">
                <a:solidFill>
                  <a:srgbClr val="01A8F6"/>
                </a:solidFill>
                <a:latin typeface="Shabnam" panose="020B0603030804020204" pitchFamily="34" charset="-78"/>
                <a:cs typeface="Shabnam" panose="020B0603030804020204" pitchFamily="34" charset="-78"/>
              </a:rPr>
              <a:t>در ایران – شاتل</a:t>
            </a:r>
          </a:p>
        </p:txBody>
      </p:sp>
    </p:spTree>
    <p:extLst>
      <p:ext uri="{BB962C8B-B14F-4D97-AF65-F5344CB8AC3E}">
        <p14:creationId xmlns:p14="http://schemas.microsoft.com/office/powerpoint/2010/main" val="14831829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0678343E-C2D8-C924-54D9-8878C4D869C8}"/>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8643" r="18643"/>
          <a:stretch>
            <a:fillRect/>
          </a:stretch>
        </p:blipFill>
        <p:spPr/>
      </p:pic>
      <p:pic>
        <p:nvPicPr>
          <p:cNvPr id="11" name="Picture Placeholder 10">
            <a:extLst>
              <a:ext uri="{FF2B5EF4-FFF2-40B4-BE49-F238E27FC236}">
                <a16:creationId xmlns:a16="http://schemas.microsoft.com/office/drawing/2014/main" id="{02B8A3B4-74E6-D87F-1019-E4A0FC398295}"/>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2812" r="12812"/>
          <a:stretch>
            <a:fillRect/>
          </a:stretch>
        </p:blipFill>
        <p:spPr/>
      </p:pic>
      <p:pic>
        <p:nvPicPr>
          <p:cNvPr id="13" name="Picture Placeholder 12">
            <a:extLst>
              <a:ext uri="{FF2B5EF4-FFF2-40B4-BE49-F238E27FC236}">
                <a16:creationId xmlns:a16="http://schemas.microsoft.com/office/drawing/2014/main" id="{28935840-2EA4-DCA0-E35B-BF701D88B3B1}"/>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7633" r="7633"/>
          <a:stretch>
            <a:fillRect/>
          </a:stretch>
        </p:blipFill>
        <p:spPr/>
      </p:pic>
      <p:sp>
        <p:nvSpPr>
          <p:cNvPr id="5" name="Rectangle 4">
            <a:extLst>
              <a:ext uri="{FF2B5EF4-FFF2-40B4-BE49-F238E27FC236}">
                <a16:creationId xmlns:a16="http://schemas.microsoft.com/office/drawing/2014/main" id="{02C3D16E-70D1-B65E-7C2F-185D8F2E9BAC}"/>
              </a:ext>
            </a:extLst>
          </p:cNvPr>
          <p:cNvSpPr/>
          <p:nvPr/>
        </p:nvSpPr>
        <p:spPr>
          <a:xfrm>
            <a:off x="1229099" y="4666514"/>
            <a:ext cx="8922058" cy="184665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آسیاتک نیز یکی از ارائه‌دهندگان اینترنتِ پرسرعت است که ارائه‌ی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نیز یکی از خدمات جدید آن محسوب می‌شود. با نصب کابینت‌های تجهیزات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در ساختمان‌ها و برج‌های مسکونی، ساکنان می‌توانند از این نوع اینترنتِ پرسرعت بهره‌مند شوند.</a:t>
            </a:r>
            <a:endParaRPr lang="en-US" sz="16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9CF14C59-D3CC-FA14-D934-E09A4CDEDA77}"/>
              </a:ext>
            </a:extLst>
          </p:cNvPr>
          <p:cNvSpPr/>
          <p:nvPr/>
        </p:nvSpPr>
        <p:spPr>
          <a:xfrm>
            <a:off x="3337241" y="4050961"/>
            <a:ext cx="5517517" cy="615553"/>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اینترنت </a:t>
            </a:r>
            <a:r>
              <a:rPr lang="en-US" sz="1600" dirty="0">
                <a:latin typeface="Vazir" panose="020B0603030804020204" pitchFamily="34" charset="-78"/>
                <a:cs typeface="Vazir" panose="020B0603030804020204" pitchFamily="34" charset="-78"/>
              </a:rPr>
              <a:t> VDSL </a:t>
            </a:r>
            <a:r>
              <a:rPr lang="fa-IR" sz="1600" dirty="0">
                <a:latin typeface="Vazir" panose="020B0603030804020204" pitchFamily="34" charset="-78"/>
                <a:cs typeface="Vazir" panose="020B0603030804020204" pitchFamily="34" charset="-78"/>
              </a:rPr>
              <a:t>آسیاتک</a:t>
            </a:r>
          </a:p>
        </p:txBody>
      </p:sp>
      <p:sp>
        <p:nvSpPr>
          <p:cNvPr id="7" name="Rectangle 6">
            <a:extLst>
              <a:ext uri="{FF2B5EF4-FFF2-40B4-BE49-F238E27FC236}">
                <a16:creationId xmlns:a16="http://schemas.microsoft.com/office/drawing/2014/main" id="{BE79BB30-D9BC-7880-1191-9710D0378E5B}"/>
              </a:ext>
            </a:extLst>
          </p:cNvPr>
          <p:cNvSpPr/>
          <p:nvPr/>
        </p:nvSpPr>
        <p:spPr>
          <a:xfrm>
            <a:off x="5675446" y="545523"/>
            <a:ext cx="5891815" cy="400110"/>
          </a:xfrm>
          <a:prstGeom prst="rect">
            <a:avLst/>
          </a:prstGeom>
        </p:spPr>
        <p:txBody>
          <a:bodyPr wrap="square">
            <a:spAutoFit/>
          </a:bodyPr>
          <a:lstStyle/>
          <a:p>
            <a:pPr algn="ctr" rtl="1"/>
            <a:r>
              <a:rPr lang="fa-IR" sz="2000" b="1" dirty="0">
                <a:solidFill>
                  <a:srgbClr val="01A8F6"/>
                </a:solidFill>
                <a:latin typeface="Shabnam" panose="020B0603030804020204" pitchFamily="34" charset="-78"/>
                <a:cs typeface="Shabnam" panose="020B0603030804020204" pitchFamily="34" charset="-78"/>
              </a:rPr>
              <a:t>ارائه‌دهندگان اینترنت  </a:t>
            </a:r>
            <a:r>
              <a:rPr lang="en-US" sz="2000" b="1" dirty="0">
                <a:solidFill>
                  <a:srgbClr val="01A8F6"/>
                </a:solidFill>
                <a:latin typeface="Shabnam" panose="020B0603030804020204" pitchFamily="34" charset="-78"/>
                <a:cs typeface="Shabnam" panose="020B0603030804020204" pitchFamily="34" charset="-78"/>
              </a:rPr>
              <a:t>VDSL </a:t>
            </a:r>
            <a:r>
              <a:rPr lang="fa-IR" sz="2000" b="1" dirty="0">
                <a:solidFill>
                  <a:srgbClr val="01A8F6"/>
                </a:solidFill>
                <a:latin typeface="Shabnam" panose="020B0603030804020204" pitchFamily="34" charset="-78"/>
                <a:cs typeface="Shabnam" panose="020B0603030804020204" pitchFamily="34" charset="-78"/>
              </a:rPr>
              <a:t>در ایران – شاتل</a:t>
            </a:r>
          </a:p>
        </p:txBody>
      </p:sp>
    </p:spTree>
    <p:extLst>
      <p:ext uri="{BB962C8B-B14F-4D97-AF65-F5344CB8AC3E}">
        <p14:creationId xmlns:p14="http://schemas.microsoft.com/office/powerpoint/2010/main" val="9513249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3BE8C105-9CC6-5A01-0AA1-3BE199E0EB7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0811" r="10811"/>
          <a:stretch>
            <a:fillRect/>
          </a:stretch>
        </p:blipFill>
        <p:spPr/>
      </p:pic>
      <p:sp>
        <p:nvSpPr>
          <p:cNvPr id="3" name="Rectangle 2">
            <a:extLst>
              <a:ext uri="{FF2B5EF4-FFF2-40B4-BE49-F238E27FC236}">
                <a16:creationId xmlns:a16="http://schemas.microsoft.com/office/drawing/2014/main" id="{1ADC60B6-C3CE-44DA-C189-1CE212CC181E}"/>
              </a:ext>
            </a:extLst>
          </p:cNvPr>
          <p:cNvSpPr/>
          <p:nvPr/>
        </p:nvSpPr>
        <p:spPr>
          <a:xfrm>
            <a:off x="5675446" y="545523"/>
            <a:ext cx="5891815" cy="400110"/>
          </a:xfrm>
          <a:prstGeom prst="rect">
            <a:avLst/>
          </a:prstGeom>
        </p:spPr>
        <p:txBody>
          <a:bodyPr wrap="square">
            <a:spAutoFit/>
          </a:bodyPr>
          <a:lstStyle/>
          <a:p>
            <a:pPr algn="ctr" rtl="1"/>
            <a:r>
              <a:rPr lang="fa-IR" sz="2000" b="1" dirty="0">
                <a:solidFill>
                  <a:srgbClr val="01A8F6"/>
                </a:solidFill>
                <a:latin typeface="Shabnam" panose="020B0603030804020204" pitchFamily="34" charset="-78"/>
                <a:cs typeface="Shabnam" panose="020B0603030804020204" pitchFamily="34" charset="-78"/>
              </a:rPr>
              <a:t>ارائه‌دهندگان اینترنت  </a:t>
            </a:r>
            <a:r>
              <a:rPr lang="en-US" sz="2000" b="1" dirty="0">
                <a:solidFill>
                  <a:srgbClr val="01A8F6"/>
                </a:solidFill>
                <a:latin typeface="Shabnam" panose="020B0603030804020204" pitchFamily="34" charset="-78"/>
                <a:cs typeface="Shabnam" panose="020B0603030804020204" pitchFamily="34" charset="-78"/>
              </a:rPr>
              <a:t>VDSL </a:t>
            </a:r>
            <a:r>
              <a:rPr lang="fa-IR" sz="2000" b="1" dirty="0">
                <a:solidFill>
                  <a:srgbClr val="01A8F6"/>
                </a:solidFill>
                <a:latin typeface="Shabnam" panose="020B0603030804020204" pitchFamily="34" charset="-78"/>
                <a:cs typeface="Shabnam" panose="020B0603030804020204" pitchFamily="34" charset="-78"/>
              </a:rPr>
              <a:t>در ایران – شاتل</a:t>
            </a:r>
          </a:p>
        </p:txBody>
      </p:sp>
      <p:sp>
        <p:nvSpPr>
          <p:cNvPr id="4" name="Rectangle 3">
            <a:extLst>
              <a:ext uri="{FF2B5EF4-FFF2-40B4-BE49-F238E27FC236}">
                <a16:creationId xmlns:a16="http://schemas.microsoft.com/office/drawing/2014/main" id="{44A1BCDC-F33B-6F1D-9FC1-40C2B6CF6BED}"/>
              </a:ext>
            </a:extLst>
          </p:cNvPr>
          <p:cNvSpPr/>
          <p:nvPr/>
        </p:nvSpPr>
        <p:spPr>
          <a:xfrm>
            <a:off x="6565034" y="1604594"/>
            <a:ext cx="4541064" cy="123110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سرویس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آسیاتک با سرعت بالا و ویژگی‌های زیر برای برج‌ها و مجتمع‌ها همراه است:</a:t>
            </a:r>
          </a:p>
        </p:txBody>
      </p:sp>
      <p:sp>
        <p:nvSpPr>
          <p:cNvPr id="5" name="Rectangle 4">
            <a:extLst>
              <a:ext uri="{FF2B5EF4-FFF2-40B4-BE49-F238E27FC236}">
                <a16:creationId xmlns:a16="http://schemas.microsoft.com/office/drawing/2014/main" id="{B5F0A30F-8B67-94CC-B480-4DB98F7C7E14}"/>
              </a:ext>
            </a:extLst>
          </p:cNvPr>
          <p:cNvSpPr/>
          <p:nvPr/>
        </p:nvSpPr>
        <p:spPr>
          <a:xfrm>
            <a:off x="5167720" y="3227213"/>
            <a:ext cx="7335693" cy="1912062"/>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1_ ارائه‌ی سرویس اینترنت بدون نیاز به مراحل اداری در مخابرات</a:t>
            </a:r>
          </a:p>
          <a:p>
            <a:pPr algn="ctr" rtl="1">
              <a:lnSpc>
                <a:spcPct val="250000"/>
              </a:lnSpc>
            </a:pPr>
            <a:r>
              <a:rPr lang="fa-IR" sz="1600" dirty="0">
                <a:latin typeface="Vazir" panose="020B0603030804020204" pitchFamily="34" charset="-78"/>
                <a:cs typeface="Vazir" panose="020B0603030804020204" pitchFamily="34" charset="-78"/>
              </a:rPr>
              <a:t>2_ پشتیبانی 24 ساعته در تمام روزهای هفته</a:t>
            </a:r>
          </a:p>
          <a:p>
            <a:pPr algn="ctr" rtl="1">
              <a:lnSpc>
                <a:spcPct val="250000"/>
              </a:lnSpc>
            </a:pPr>
            <a:r>
              <a:rPr lang="fa-IR" sz="1600" dirty="0">
                <a:latin typeface="Vazir" panose="020B0603030804020204" pitchFamily="34" charset="-78"/>
                <a:cs typeface="Vazir" panose="020B0603030804020204" pitchFamily="34" charset="-78"/>
              </a:rPr>
              <a:t>3_ سرویس اینترنت باکیفیت و بدون قطعی به دلیل پهنای باند اختصاصی</a:t>
            </a:r>
          </a:p>
        </p:txBody>
      </p:sp>
    </p:spTree>
    <p:extLst>
      <p:ext uri="{BB962C8B-B14F-4D97-AF65-F5344CB8AC3E}">
        <p14:creationId xmlns:p14="http://schemas.microsoft.com/office/powerpoint/2010/main" val="9155663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976AB31A-3D5C-AB82-A013-F616994A4F1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551" r="2551"/>
          <a:stretch>
            <a:fillRect/>
          </a:stretch>
        </p:blipFill>
        <p:spPr/>
      </p:pic>
      <p:sp>
        <p:nvSpPr>
          <p:cNvPr id="4" name="Rectangle 3">
            <a:extLst>
              <a:ext uri="{FF2B5EF4-FFF2-40B4-BE49-F238E27FC236}">
                <a16:creationId xmlns:a16="http://schemas.microsoft.com/office/drawing/2014/main" id="{6ABB1DC5-381C-3DDD-64CF-A49E8BFBF409}"/>
              </a:ext>
            </a:extLst>
          </p:cNvPr>
          <p:cNvSpPr/>
          <p:nvPr/>
        </p:nvSpPr>
        <p:spPr>
          <a:xfrm>
            <a:off x="390618" y="1273524"/>
            <a:ext cx="6809172" cy="369331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اما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و ارتباط کابلی هنوز در مناطقی که دارای زیرساخت فیبرنوری گسترده نیستند استفاده می‌شود و در کشور ما هم به دلیل توسعه‌نیافتگی و چند دهه انحصار شرکتِ مخابرات، قدمت و فرسودگیِ فزاینده‌ی زیرساخت‌های ارتباطی و عدم اهتمام به توسعه‌ی فیبرنوری در بخش مصرف‌کننده و توزیع، فناوریِ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مورد توجه قرار گرفت تا به عنوان راه حل میان مدت بتواند سرعت و کیفیت ارتباطی بالاتری را برای کاربران اینترنت ثابت به ارمغان آورد.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E34B814A-C630-1260-8814-5F053CBFF299}"/>
              </a:ext>
            </a:extLst>
          </p:cNvPr>
          <p:cNvSpPr/>
          <p:nvPr/>
        </p:nvSpPr>
        <p:spPr>
          <a:xfrm>
            <a:off x="5821136" y="459202"/>
            <a:ext cx="6074227" cy="523220"/>
          </a:xfrm>
          <a:prstGeom prst="rect">
            <a:avLst/>
          </a:prstGeom>
        </p:spPr>
        <p:txBody>
          <a:bodyPr wrap="square">
            <a:spAutoFit/>
          </a:bodyPr>
          <a:lstStyle/>
          <a:p>
            <a:pPr algn="ctr" rtl="1"/>
            <a:r>
              <a:rPr lang="en-US" sz="2800" b="1" dirty="0">
                <a:solidFill>
                  <a:srgbClr val="01A8F6"/>
                </a:solidFill>
                <a:latin typeface="Shabnam" panose="020B0603030804020204" pitchFamily="34" charset="-78"/>
                <a:cs typeface="Shabnam" panose="020B0603030804020204" pitchFamily="34" charset="-78"/>
              </a:rPr>
              <a:t>VDSL </a:t>
            </a:r>
            <a:r>
              <a:rPr lang="fa-IR" sz="2800" b="1" dirty="0">
                <a:solidFill>
                  <a:srgbClr val="01A8F6"/>
                </a:solidFill>
                <a:latin typeface="Shabnam" panose="020B0603030804020204" pitchFamily="34" charset="-78"/>
                <a:cs typeface="Shabnam" panose="020B0603030804020204" pitchFamily="34" charset="-78"/>
              </a:rPr>
              <a:t> چیست</a:t>
            </a:r>
            <a:r>
              <a:rPr lang="en-US" sz="2800" b="1" dirty="0">
                <a:solidFill>
                  <a:srgbClr val="01A8F6"/>
                </a:solidFill>
                <a:latin typeface="Shabnam" panose="020B0603030804020204" pitchFamily="34" charset="-78"/>
                <a:cs typeface="Shabnam" panose="020B0603030804020204" pitchFamily="34" charset="-78"/>
              </a:rPr>
              <a:t> </a:t>
            </a:r>
            <a:r>
              <a:rPr lang="fa-IR" sz="2800" b="1" dirty="0">
                <a:solidFill>
                  <a:srgbClr val="01A8F6"/>
                </a:solidFill>
                <a:latin typeface="Shabnam" panose="020B0603030804020204" pitchFamily="34" charset="-78"/>
                <a:cs typeface="Shabnam" panose="020B0603030804020204" pitchFamily="34" charset="-78"/>
              </a:rPr>
              <a:t>؟</a:t>
            </a:r>
            <a:endParaRPr lang="en-US" sz="2800" b="1" dirty="0">
              <a:solidFill>
                <a:srgbClr val="01A8F6"/>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5209098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5876183F-DFEF-3474-7FA9-265F8A48CD7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5012" b="5012"/>
          <a:stretch>
            <a:fillRect/>
          </a:stretch>
        </p:blipFill>
        <p:spPr/>
      </p:pic>
      <p:sp>
        <p:nvSpPr>
          <p:cNvPr id="3" name="Rectangle 2">
            <a:extLst>
              <a:ext uri="{FF2B5EF4-FFF2-40B4-BE49-F238E27FC236}">
                <a16:creationId xmlns:a16="http://schemas.microsoft.com/office/drawing/2014/main" id="{913B7B5D-0DD4-776D-3729-9B7777ABC0AF}"/>
              </a:ext>
            </a:extLst>
          </p:cNvPr>
          <p:cNvSpPr/>
          <p:nvPr/>
        </p:nvSpPr>
        <p:spPr>
          <a:xfrm>
            <a:off x="390617" y="1348025"/>
            <a:ext cx="4350059" cy="615553"/>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سرعت و قابلیت اطمینان بالا</a:t>
            </a:r>
          </a:p>
        </p:txBody>
      </p:sp>
      <p:sp>
        <p:nvSpPr>
          <p:cNvPr id="4" name="Rectangle 3">
            <a:extLst>
              <a:ext uri="{FF2B5EF4-FFF2-40B4-BE49-F238E27FC236}">
                <a16:creationId xmlns:a16="http://schemas.microsoft.com/office/drawing/2014/main" id="{6AA28040-330F-B510-2BB8-0C689F8024FB}"/>
              </a:ext>
            </a:extLst>
          </p:cNvPr>
          <p:cNvSpPr/>
          <p:nvPr/>
        </p:nvSpPr>
        <p:spPr>
          <a:xfrm>
            <a:off x="497149" y="2487089"/>
            <a:ext cx="4136994" cy="2462213"/>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به دلیل استفاده  </a:t>
            </a:r>
            <a:r>
              <a:rPr lang="en-US" sz="1600" dirty="0">
                <a:latin typeface="Vazir" panose="020B0603030804020204" pitchFamily="34" charset="-78"/>
                <a:cs typeface="Vazir" panose="020B0603030804020204" pitchFamily="34" charset="-78"/>
              </a:rPr>
              <a:t>VDSL</a:t>
            </a:r>
            <a:r>
              <a:rPr lang="fa-IR" sz="1600" dirty="0">
                <a:latin typeface="Vazir" panose="020B0603030804020204" pitchFamily="34" charset="-78"/>
                <a:cs typeface="Vazir" panose="020B0603030804020204" pitchFamily="34" charset="-78"/>
              </a:rPr>
              <a:t> از فیبرنوری برای انتقال داده، این سرویس هم سرعت بالاتری برای کاربران فراهم می‌کند و هم قابلیت اطمینان بیشتری دارد.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9332BC37-8479-5F22-7ED2-151482831E79}"/>
              </a:ext>
            </a:extLst>
          </p:cNvPr>
          <p:cNvSpPr/>
          <p:nvPr/>
        </p:nvSpPr>
        <p:spPr>
          <a:xfrm>
            <a:off x="5675446" y="510011"/>
            <a:ext cx="5891815" cy="461665"/>
          </a:xfrm>
          <a:prstGeom prst="rect">
            <a:avLst/>
          </a:prstGeom>
        </p:spPr>
        <p:txBody>
          <a:bodyPr wrap="square">
            <a:spAutoFit/>
          </a:bodyPr>
          <a:lstStyle/>
          <a:p>
            <a:pPr algn="ctr" rtl="1"/>
            <a:r>
              <a:rPr lang="fa-IR" sz="2400" b="1" dirty="0">
                <a:solidFill>
                  <a:srgbClr val="01A8F6"/>
                </a:solidFill>
                <a:latin typeface="Shabnam" panose="020B0603030804020204" pitchFamily="34" charset="-78"/>
                <a:cs typeface="Shabnam" panose="020B0603030804020204" pitchFamily="34" charset="-78"/>
              </a:rPr>
              <a:t>مزایای </a:t>
            </a:r>
            <a:r>
              <a:rPr lang="en-US" sz="2400" b="1" dirty="0">
                <a:solidFill>
                  <a:srgbClr val="01A8F6"/>
                </a:solidFill>
                <a:latin typeface="Shabnam" panose="020B0603030804020204" pitchFamily="34" charset="-78"/>
                <a:cs typeface="Shabnam" panose="020B0603030804020204" pitchFamily="34" charset="-78"/>
              </a:rPr>
              <a:t>VDSL </a:t>
            </a:r>
            <a:r>
              <a:rPr lang="fa-IR" sz="2400" b="1" dirty="0">
                <a:solidFill>
                  <a:srgbClr val="01A8F6"/>
                </a:solidFill>
                <a:latin typeface="Shabnam" panose="020B0603030804020204" pitchFamily="34" charset="-78"/>
                <a:cs typeface="Shabnam" panose="020B0603030804020204" pitchFamily="34" charset="-78"/>
              </a:rPr>
              <a:t> چیست؟</a:t>
            </a:r>
          </a:p>
        </p:txBody>
      </p:sp>
    </p:spTree>
    <p:extLst>
      <p:ext uri="{BB962C8B-B14F-4D97-AF65-F5344CB8AC3E}">
        <p14:creationId xmlns:p14="http://schemas.microsoft.com/office/powerpoint/2010/main" val="1617677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EF15973-E4FA-85F5-4646-DA6805728393}"/>
              </a:ext>
            </a:extLst>
          </p:cNvPr>
          <p:cNvSpPr/>
          <p:nvPr/>
        </p:nvSpPr>
        <p:spPr>
          <a:xfrm>
            <a:off x="5675446" y="510011"/>
            <a:ext cx="5891815" cy="461665"/>
          </a:xfrm>
          <a:prstGeom prst="rect">
            <a:avLst/>
          </a:prstGeom>
        </p:spPr>
        <p:txBody>
          <a:bodyPr wrap="square">
            <a:spAutoFit/>
          </a:bodyPr>
          <a:lstStyle/>
          <a:p>
            <a:pPr algn="ctr" rtl="1"/>
            <a:r>
              <a:rPr lang="fa-IR" sz="2400" b="1" dirty="0">
                <a:solidFill>
                  <a:srgbClr val="01A8F6"/>
                </a:solidFill>
                <a:latin typeface="Shabnam" panose="020B0603030804020204" pitchFamily="34" charset="-78"/>
                <a:cs typeface="Shabnam" panose="020B0603030804020204" pitchFamily="34" charset="-78"/>
              </a:rPr>
              <a:t>مزایای </a:t>
            </a:r>
            <a:r>
              <a:rPr lang="en-US" sz="2400" b="1" dirty="0">
                <a:solidFill>
                  <a:srgbClr val="01A8F6"/>
                </a:solidFill>
                <a:latin typeface="Shabnam" panose="020B0603030804020204" pitchFamily="34" charset="-78"/>
                <a:cs typeface="Shabnam" panose="020B0603030804020204" pitchFamily="34" charset="-78"/>
              </a:rPr>
              <a:t>VDSL </a:t>
            </a:r>
            <a:r>
              <a:rPr lang="fa-IR" sz="2400" b="1" dirty="0">
                <a:solidFill>
                  <a:srgbClr val="01A8F6"/>
                </a:solidFill>
                <a:latin typeface="Shabnam" panose="020B0603030804020204" pitchFamily="34" charset="-78"/>
                <a:cs typeface="Shabnam" panose="020B0603030804020204" pitchFamily="34" charset="-78"/>
              </a:rPr>
              <a:t> چیست؟</a:t>
            </a:r>
          </a:p>
        </p:txBody>
      </p:sp>
      <p:sp>
        <p:nvSpPr>
          <p:cNvPr id="4" name="Rectangle 3">
            <a:extLst>
              <a:ext uri="{FF2B5EF4-FFF2-40B4-BE49-F238E27FC236}">
                <a16:creationId xmlns:a16="http://schemas.microsoft.com/office/drawing/2014/main" id="{96DF5613-CF85-10C3-C701-70F2D164AF8B}"/>
              </a:ext>
            </a:extLst>
          </p:cNvPr>
          <p:cNvSpPr/>
          <p:nvPr/>
        </p:nvSpPr>
        <p:spPr>
          <a:xfrm>
            <a:off x="2663301" y="1328440"/>
            <a:ext cx="9528699" cy="615553"/>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تجربه کاربری بهتر</a:t>
            </a:r>
          </a:p>
        </p:txBody>
      </p:sp>
      <p:sp>
        <p:nvSpPr>
          <p:cNvPr id="5" name="Rectangle 4">
            <a:extLst>
              <a:ext uri="{FF2B5EF4-FFF2-40B4-BE49-F238E27FC236}">
                <a16:creationId xmlns:a16="http://schemas.microsoft.com/office/drawing/2014/main" id="{6876AFD7-21DA-F8EA-E693-1179C3FBF4F5}"/>
              </a:ext>
            </a:extLst>
          </p:cNvPr>
          <p:cNvSpPr/>
          <p:nvPr/>
        </p:nvSpPr>
        <p:spPr>
          <a:xfrm>
            <a:off x="3941683" y="2140959"/>
            <a:ext cx="7546021" cy="184665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وقتی سرویس اینترنتی شما از نوع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است، دیگر برای تماشای فیلم، بازی آنلاین یا آپلود فیلم و عکس با تاخیرهای زیاد مواجه نمی‌شوید و قطعا تجربه بهتری در اتصال به اینترنت خواهید داشت.</a:t>
            </a:r>
            <a:endParaRPr lang="en-US" sz="1600" dirty="0">
              <a:latin typeface="Vazir" panose="020B0603030804020204" pitchFamily="34" charset="-78"/>
              <a:cs typeface="Vazir" panose="020B0603030804020204" pitchFamily="34" charset="-78"/>
            </a:endParaRPr>
          </a:p>
        </p:txBody>
      </p:sp>
      <p:pic>
        <p:nvPicPr>
          <p:cNvPr id="27" name="Picture Placeholder 26">
            <a:extLst>
              <a:ext uri="{FF2B5EF4-FFF2-40B4-BE49-F238E27FC236}">
                <a16:creationId xmlns:a16="http://schemas.microsoft.com/office/drawing/2014/main" id="{2255FA35-DA38-1FFB-110E-92909BF9A2CD}"/>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4765" r="24765"/>
          <a:stretch>
            <a:fillRect/>
          </a:stretch>
        </p:blipFill>
        <p:spPr/>
      </p:pic>
    </p:spTree>
    <p:extLst>
      <p:ext uri="{BB962C8B-B14F-4D97-AF65-F5344CB8AC3E}">
        <p14:creationId xmlns:p14="http://schemas.microsoft.com/office/powerpoint/2010/main" val="38688677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F3A4886-E856-F3A2-4E4D-1D4D0340B332}"/>
              </a:ext>
            </a:extLst>
          </p:cNvPr>
          <p:cNvSpPr/>
          <p:nvPr/>
        </p:nvSpPr>
        <p:spPr>
          <a:xfrm>
            <a:off x="5517068" y="1327212"/>
            <a:ext cx="7115856" cy="615553"/>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نصب سریع و راحت</a:t>
            </a:r>
          </a:p>
        </p:txBody>
      </p:sp>
      <p:sp>
        <p:nvSpPr>
          <p:cNvPr id="4" name="Rectangle 3">
            <a:extLst>
              <a:ext uri="{FF2B5EF4-FFF2-40B4-BE49-F238E27FC236}">
                <a16:creationId xmlns:a16="http://schemas.microsoft.com/office/drawing/2014/main" id="{DEA193A0-A741-3CC9-F53F-66A2D17E510D}"/>
              </a:ext>
            </a:extLst>
          </p:cNvPr>
          <p:cNvSpPr/>
          <p:nvPr/>
        </p:nvSpPr>
        <p:spPr>
          <a:xfrm>
            <a:off x="6487969" y="2028965"/>
            <a:ext cx="5274945" cy="307776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برای تغییر دادن اشتراک خود به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 اصلا کار سختی در پیش ندارید. کافی است اینترنت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را از سرویس‌دهنده اینترنت خود سفارش دهید. در صورتی که زیرساخت این اتصال در محل زندگی شما وجود داشته باشد، به راحتی با یک مودم جدید از اینترنت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 بهره‌مند خواهید شد.</a:t>
            </a:r>
            <a:endParaRPr lang="en-US" sz="1600" dirty="0">
              <a:latin typeface="Vazir" panose="020B0603030804020204" pitchFamily="34" charset="-78"/>
              <a:cs typeface="Vazir" panose="020B0603030804020204" pitchFamily="34" charset="-78"/>
            </a:endParaRPr>
          </a:p>
        </p:txBody>
      </p:sp>
      <p:pic>
        <p:nvPicPr>
          <p:cNvPr id="10" name="Picture Placeholder 9">
            <a:extLst>
              <a:ext uri="{FF2B5EF4-FFF2-40B4-BE49-F238E27FC236}">
                <a16:creationId xmlns:a16="http://schemas.microsoft.com/office/drawing/2014/main" id="{33B52010-6935-5AE7-3213-5D779527A08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7678" b="17678"/>
          <a:stretch>
            <a:fillRect/>
          </a:stretch>
        </p:blipFill>
        <p:spPr/>
      </p:pic>
    </p:spTree>
    <p:extLst>
      <p:ext uri="{BB962C8B-B14F-4D97-AF65-F5344CB8AC3E}">
        <p14:creationId xmlns:p14="http://schemas.microsoft.com/office/powerpoint/2010/main" val="1802634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94C4395F-4163-46A2-768D-5FA5CC7970A2}"/>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3174" r="3174"/>
          <a:stretch>
            <a:fillRect/>
          </a:stretch>
        </p:blipFill>
        <p:spPr/>
      </p:pic>
      <p:sp>
        <p:nvSpPr>
          <p:cNvPr id="4" name="Rectangle 3">
            <a:extLst>
              <a:ext uri="{FF2B5EF4-FFF2-40B4-BE49-F238E27FC236}">
                <a16:creationId xmlns:a16="http://schemas.microsoft.com/office/drawing/2014/main" id="{85362FC5-E318-A371-22E2-096EE31EBBA6}"/>
              </a:ext>
            </a:extLst>
          </p:cNvPr>
          <p:cNvSpPr/>
          <p:nvPr/>
        </p:nvSpPr>
        <p:spPr>
          <a:xfrm>
            <a:off x="497149" y="1635755"/>
            <a:ext cx="7137648" cy="2462213"/>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اگر تنها استفاده‌ی شما از اینترنت برای کارهایی نظیر وب‌گردی، بررسی ایمیل و مشاهده‌ی شبکه‌های احتماعی است،‌ فناوری </a:t>
            </a:r>
            <a:r>
              <a:rPr lang="en-US" sz="1600" dirty="0">
                <a:latin typeface="Vazir" panose="020B0603030804020204" pitchFamily="34" charset="-78"/>
                <a:cs typeface="Vazir" panose="020B0603030804020204" pitchFamily="34" charset="-78"/>
              </a:rPr>
              <a:t>ADSL </a:t>
            </a:r>
            <a:r>
              <a:rPr lang="fa-IR" sz="1600" dirty="0">
                <a:latin typeface="Vazir" panose="020B0603030804020204" pitchFamily="34" charset="-78"/>
                <a:cs typeface="Vazir" panose="020B0603030804020204" pitchFamily="34" charset="-78"/>
              </a:rPr>
              <a:t>کاملاً کارتان را راه می‌اندازد.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فناوری تازه‌تری نسبت‌ به </a:t>
            </a:r>
            <a:r>
              <a:rPr lang="en-US" sz="1600" dirty="0">
                <a:latin typeface="Vazir" panose="020B0603030804020204" pitchFamily="34" charset="-78"/>
                <a:cs typeface="Vazir" panose="020B0603030804020204" pitchFamily="34" charset="-78"/>
              </a:rPr>
              <a:t>ADSL </a:t>
            </a:r>
            <a:r>
              <a:rPr lang="fa-IR" sz="1600" dirty="0">
                <a:latin typeface="Vazir" panose="020B0603030804020204" pitchFamily="34" charset="-78"/>
                <a:cs typeface="Vazir" panose="020B0603030804020204" pitchFamily="34" charset="-78"/>
              </a:rPr>
              <a:t>به‌شمار می‌آید که همچون </a:t>
            </a:r>
            <a:r>
              <a:rPr lang="en-US" sz="1600" dirty="0">
                <a:latin typeface="Vazir" panose="020B0603030804020204" pitchFamily="34" charset="-78"/>
                <a:cs typeface="Vazir" panose="020B0603030804020204" pitchFamily="34" charset="-78"/>
              </a:rPr>
              <a:t>ADSL </a:t>
            </a:r>
            <a:r>
              <a:rPr lang="fa-IR" sz="1600" dirty="0">
                <a:latin typeface="Vazir" panose="020B0603030804020204" pitchFamily="34" charset="-78"/>
                <a:cs typeface="Vazir" panose="020B0603030804020204" pitchFamily="34" charset="-78"/>
              </a:rPr>
              <a:t>از سیم‌های مسی تلفن برای خدمت‌رسانی به کاربر بهره می‌گیرد. </a:t>
            </a:r>
          </a:p>
        </p:txBody>
      </p:sp>
      <p:sp>
        <p:nvSpPr>
          <p:cNvPr id="5" name="Rectangle 4">
            <a:extLst>
              <a:ext uri="{FF2B5EF4-FFF2-40B4-BE49-F238E27FC236}">
                <a16:creationId xmlns:a16="http://schemas.microsoft.com/office/drawing/2014/main" id="{94171942-8772-EA06-34B7-472D410ACCE5}"/>
              </a:ext>
            </a:extLst>
          </p:cNvPr>
          <p:cNvSpPr/>
          <p:nvPr/>
        </p:nvSpPr>
        <p:spPr>
          <a:xfrm>
            <a:off x="6267635" y="465625"/>
            <a:ext cx="3986075" cy="523220"/>
          </a:xfrm>
          <a:prstGeom prst="rect">
            <a:avLst/>
          </a:prstGeom>
        </p:spPr>
        <p:txBody>
          <a:bodyPr wrap="square">
            <a:spAutoFit/>
          </a:bodyPr>
          <a:lstStyle/>
          <a:p>
            <a:pPr algn="ctr" rtl="1"/>
            <a:r>
              <a:rPr lang="fa-IR" sz="2800" b="1" dirty="0">
                <a:solidFill>
                  <a:srgbClr val="01A8F6"/>
                </a:solidFill>
                <a:latin typeface="Shabnam" panose="020B0603030804020204" pitchFamily="34" charset="-78"/>
                <a:cs typeface="Shabnam" panose="020B0603030804020204" pitchFamily="34" charset="-78"/>
              </a:rPr>
              <a:t>جمع بندی </a:t>
            </a:r>
          </a:p>
        </p:txBody>
      </p:sp>
    </p:spTree>
    <p:extLst>
      <p:ext uri="{BB962C8B-B14F-4D97-AF65-F5344CB8AC3E}">
        <p14:creationId xmlns:p14="http://schemas.microsoft.com/office/powerpoint/2010/main" val="28656265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0309609-CAB1-2485-3530-1C34B59B243F}"/>
              </a:ext>
            </a:extLst>
          </p:cNvPr>
          <p:cNvSpPr/>
          <p:nvPr/>
        </p:nvSpPr>
        <p:spPr>
          <a:xfrm>
            <a:off x="6267635" y="465625"/>
            <a:ext cx="3986075" cy="523220"/>
          </a:xfrm>
          <a:prstGeom prst="rect">
            <a:avLst/>
          </a:prstGeom>
        </p:spPr>
        <p:txBody>
          <a:bodyPr wrap="square">
            <a:spAutoFit/>
          </a:bodyPr>
          <a:lstStyle/>
          <a:p>
            <a:pPr algn="ctr" rtl="1"/>
            <a:r>
              <a:rPr lang="fa-IR" sz="2800" b="1" dirty="0">
                <a:solidFill>
                  <a:srgbClr val="01A8F6"/>
                </a:solidFill>
                <a:latin typeface="Shabnam" panose="020B0603030804020204" pitchFamily="34" charset="-78"/>
                <a:cs typeface="Shabnam" panose="020B0603030804020204" pitchFamily="34" charset="-78"/>
              </a:rPr>
              <a:t>جمع بندی </a:t>
            </a:r>
          </a:p>
        </p:txBody>
      </p:sp>
      <p:sp>
        <p:nvSpPr>
          <p:cNvPr id="4" name="Rectangle 3">
            <a:extLst>
              <a:ext uri="{FF2B5EF4-FFF2-40B4-BE49-F238E27FC236}">
                <a16:creationId xmlns:a16="http://schemas.microsoft.com/office/drawing/2014/main" id="{0813AF44-6130-ABFC-0C7F-F97789FA7E2E}"/>
              </a:ext>
            </a:extLst>
          </p:cNvPr>
          <p:cNvSpPr/>
          <p:nvPr/>
        </p:nvSpPr>
        <p:spPr>
          <a:xfrm>
            <a:off x="6560596" y="2253579"/>
            <a:ext cx="4687411" cy="307776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با این‌ حال سرعت دانلود و آپلودی که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توانایی دستیابی به آن را دارد، چندین برابر بیشتر از </a:t>
            </a:r>
            <a:r>
              <a:rPr lang="en-US" sz="1600" dirty="0">
                <a:latin typeface="Vazir" panose="020B0603030804020204" pitchFamily="34" charset="-78"/>
                <a:cs typeface="Vazir" panose="020B0603030804020204" pitchFamily="34" charset="-78"/>
              </a:rPr>
              <a:t>ADSL </a:t>
            </a:r>
            <a:r>
              <a:rPr lang="fa-IR" sz="1600" dirty="0">
                <a:latin typeface="Vazir" panose="020B0603030804020204" pitchFamily="34" charset="-78"/>
                <a:cs typeface="Vazir" panose="020B0603030804020204" pitchFamily="34" charset="-78"/>
              </a:rPr>
              <a:t>است. فیبر نوری یا </a:t>
            </a:r>
            <a:r>
              <a:rPr lang="en-US" sz="1600" dirty="0">
                <a:latin typeface="Vazir" panose="020B0603030804020204" pitchFamily="34" charset="-78"/>
                <a:cs typeface="Vazir" panose="020B0603030804020204" pitchFamily="34" charset="-78"/>
              </a:rPr>
              <a:t>UFB </a:t>
            </a:r>
            <a:r>
              <a:rPr lang="fa-IR" sz="1600" dirty="0">
                <a:latin typeface="Vazir" panose="020B0603030804020204" pitchFamily="34" charset="-78"/>
                <a:cs typeface="Vazir" panose="020B0603030804020204" pitchFamily="34" charset="-78"/>
              </a:rPr>
              <a:t>فناوری سریع‌تر و قابل‌اتکاتری را به‌ شما ارائه می‌دهد. این فناوری برای ارائه‌ی اینترنت از کابل‌های فیبر نوری استفاده می‌کنند.</a:t>
            </a:r>
          </a:p>
        </p:txBody>
      </p:sp>
      <p:pic>
        <p:nvPicPr>
          <p:cNvPr id="5" name="Picture Placeholder 4">
            <a:extLst>
              <a:ext uri="{FF2B5EF4-FFF2-40B4-BE49-F238E27FC236}">
                <a16:creationId xmlns:a16="http://schemas.microsoft.com/office/drawing/2014/main" id="{42F1BB1C-F2D2-C5C0-A858-96255F93A6F1}"/>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6684" r="16684"/>
          <a:stretch>
            <a:fillRect/>
          </a:stretch>
        </p:blipFill>
        <p:spPr/>
      </p:pic>
    </p:spTree>
    <p:extLst>
      <p:ext uri="{BB962C8B-B14F-4D97-AF65-F5344CB8AC3E}">
        <p14:creationId xmlns:p14="http://schemas.microsoft.com/office/powerpoint/2010/main" val="12656574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A6367AF2-1115-530C-5D04-977A5AC3E15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5007" b="15007"/>
          <a:stretch>
            <a:fillRect/>
          </a:stretch>
        </p:blipFill>
        <p:spPr/>
      </p:pic>
      <p:sp>
        <p:nvSpPr>
          <p:cNvPr id="3" name="Rectangle 2">
            <a:extLst>
              <a:ext uri="{FF2B5EF4-FFF2-40B4-BE49-F238E27FC236}">
                <a16:creationId xmlns:a16="http://schemas.microsoft.com/office/drawing/2014/main" id="{84E7C485-1FFA-26D7-6CFC-946829F523C9}"/>
              </a:ext>
            </a:extLst>
          </p:cNvPr>
          <p:cNvSpPr/>
          <p:nvPr/>
        </p:nvSpPr>
        <p:spPr>
          <a:xfrm>
            <a:off x="390617" y="1086983"/>
            <a:ext cx="11576483" cy="3416320"/>
          </a:xfrm>
          <a:prstGeom prst="rect">
            <a:avLst/>
          </a:prstGeom>
        </p:spPr>
        <p:txBody>
          <a:bodyPr wrap="square">
            <a:spAutoFit/>
          </a:bodyPr>
          <a:lstStyle/>
          <a:p>
            <a:pPr rtl="1">
              <a:lnSpc>
                <a:spcPct val="200000"/>
              </a:lnSpc>
            </a:pPr>
            <a:r>
              <a:rPr lang="en-US" dirty="0">
                <a:latin typeface="Times New Roman" panose="02020603050405020304" pitchFamily="18" charset="0"/>
                <a:cs typeface="B Nazanin" panose="00000400000000000000" pitchFamily="2" charset="-78"/>
              </a:rPr>
              <a:t>https://www.zoomg.ir</a:t>
            </a:r>
            <a:endParaRPr lang="fa-IR" dirty="0">
              <a:latin typeface="Times New Roman" panose="02020603050405020304" pitchFamily="18" charset="0"/>
              <a:cs typeface="B Nazanin" panose="00000400000000000000" pitchFamily="2" charset="-78"/>
            </a:endParaRPr>
          </a:p>
          <a:p>
            <a:pPr rtl="1">
              <a:lnSpc>
                <a:spcPct val="200000"/>
              </a:lnSpc>
            </a:pPr>
            <a:r>
              <a:rPr lang="en-US" dirty="0">
                <a:latin typeface="Times New Roman" panose="02020603050405020304" pitchFamily="18" charset="0"/>
                <a:cs typeface="B Nazanin" panose="00000400000000000000" pitchFamily="2" charset="-78"/>
              </a:rPr>
              <a:t>https://pishgaman.net</a:t>
            </a:r>
            <a:endParaRPr lang="fa-IR" dirty="0">
              <a:latin typeface="Times New Roman" panose="02020603050405020304" pitchFamily="18" charset="0"/>
              <a:cs typeface="B Nazanin" panose="00000400000000000000" pitchFamily="2" charset="-78"/>
            </a:endParaRPr>
          </a:p>
          <a:p>
            <a:pPr rtl="1">
              <a:lnSpc>
                <a:spcPct val="200000"/>
              </a:lnSpc>
            </a:pPr>
            <a:r>
              <a:rPr lang="en-US" dirty="0">
                <a:latin typeface="Times New Roman" panose="02020603050405020304" pitchFamily="18" charset="0"/>
                <a:cs typeface="B Nazanin" panose="00000400000000000000" pitchFamily="2" charset="-78"/>
              </a:rPr>
              <a:t>https://meghdadit.com</a:t>
            </a:r>
            <a:endParaRPr lang="fa-IR" dirty="0">
              <a:latin typeface="Times New Roman" panose="02020603050405020304" pitchFamily="18" charset="0"/>
              <a:cs typeface="B Nazanin" panose="00000400000000000000" pitchFamily="2" charset="-78"/>
            </a:endParaRPr>
          </a:p>
          <a:p>
            <a:pPr rtl="1">
              <a:lnSpc>
                <a:spcPct val="200000"/>
              </a:lnSpc>
            </a:pPr>
            <a:r>
              <a:rPr lang="en-US" dirty="0">
                <a:latin typeface="Times New Roman" panose="02020603050405020304" pitchFamily="18" charset="0"/>
                <a:cs typeface="B Nazanin" panose="00000400000000000000" pitchFamily="2" charset="-78"/>
              </a:rPr>
              <a:t>https://esaj.ir</a:t>
            </a:r>
            <a:endParaRPr lang="fa-IR" dirty="0">
              <a:latin typeface="Times New Roman" panose="02020603050405020304" pitchFamily="18" charset="0"/>
              <a:cs typeface="B Nazanin" panose="00000400000000000000" pitchFamily="2" charset="-78"/>
            </a:endParaRPr>
          </a:p>
          <a:p>
            <a:pPr rtl="1">
              <a:lnSpc>
                <a:spcPct val="200000"/>
              </a:lnSpc>
            </a:pPr>
            <a:r>
              <a:rPr lang="en-US" dirty="0">
                <a:latin typeface="Times New Roman" panose="02020603050405020304" pitchFamily="18" charset="0"/>
                <a:cs typeface="B Nazanin" panose="00000400000000000000" pitchFamily="2" charset="-78"/>
              </a:rPr>
              <a:t>https://respina.net</a:t>
            </a:r>
            <a:endParaRPr lang="fa-IR" dirty="0">
              <a:latin typeface="Times New Roman" panose="02020603050405020304" pitchFamily="18" charset="0"/>
              <a:cs typeface="B Nazanin" panose="00000400000000000000" pitchFamily="2" charset="-78"/>
            </a:endParaRPr>
          </a:p>
          <a:p>
            <a:pPr rtl="1">
              <a:lnSpc>
                <a:spcPct val="200000"/>
              </a:lnSpc>
            </a:pPr>
            <a:r>
              <a:rPr lang="en-US" dirty="0">
                <a:latin typeface="Times New Roman" panose="02020603050405020304" pitchFamily="18" charset="0"/>
                <a:cs typeface="B Nazanin" panose="00000400000000000000" pitchFamily="2" charset="-78"/>
              </a:rPr>
              <a:t>https://vigiato.net</a:t>
            </a:r>
            <a:endParaRPr lang="fa-IR" dirty="0">
              <a:latin typeface="Times New Roman" panose="02020603050405020304" pitchFamily="18" charset="0"/>
              <a:cs typeface="B Nazanin" panose="00000400000000000000" pitchFamily="2" charset="-78"/>
            </a:endParaRPr>
          </a:p>
        </p:txBody>
      </p:sp>
      <p:sp>
        <p:nvSpPr>
          <p:cNvPr id="4" name="Rectangle 3">
            <a:extLst>
              <a:ext uri="{FF2B5EF4-FFF2-40B4-BE49-F238E27FC236}">
                <a16:creationId xmlns:a16="http://schemas.microsoft.com/office/drawing/2014/main" id="{8CE29CED-29A0-CC76-AF18-D0B1D2C29207}"/>
              </a:ext>
            </a:extLst>
          </p:cNvPr>
          <p:cNvSpPr/>
          <p:nvPr/>
        </p:nvSpPr>
        <p:spPr>
          <a:xfrm>
            <a:off x="6267635" y="465625"/>
            <a:ext cx="3986075" cy="523220"/>
          </a:xfrm>
          <a:prstGeom prst="rect">
            <a:avLst/>
          </a:prstGeom>
        </p:spPr>
        <p:txBody>
          <a:bodyPr wrap="square">
            <a:spAutoFit/>
          </a:bodyPr>
          <a:lstStyle/>
          <a:p>
            <a:pPr algn="ctr" rtl="1"/>
            <a:r>
              <a:rPr lang="fa-IR" sz="2800" b="1" dirty="0">
                <a:solidFill>
                  <a:srgbClr val="01A8F6"/>
                </a:solidFill>
                <a:latin typeface="Shabnam" panose="020B0603030804020204" pitchFamily="34" charset="-78"/>
                <a:cs typeface="Shabnam" panose="020B0603030804020204" pitchFamily="34" charset="-78"/>
              </a:rPr>
              <a:t>منابع</a:t>
            </a:r>
          </a:p>
        </p:txBody>
      </p:sp>
    </p:spTree>
    <p:extLst>
      <p:ext uri="{BB962C8B-B14F-4D97-AF65-F5344CB8AC3E}">
        <p14:creationId xmlns:p14="http://schemas.microsoft.com/office/powerpoint/2010/main" val="41310633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DC69EFB2-17C9-AF0E-6D11-1EF157C16976}"/>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0565" r="20565"/>
          <a:stretch>
            <a:fillRect/>
          </a:stretch>
        </p:blipFill>
        <p:spPr/>
      </p:pic>
      <p:sp>
        <p:nvSpPr>
          <p:cNvPr id="4" name="Rectangle 3">
            <a:extLst>
              <a:ext uri="{FF2B5EF4-FFF2-40B4-BE49-F238E27FC236}">
                <a16:creationId xmlns:a16="http://schemas.microsoft.com/office/drawing/2014/main" id="{1EE43A9E-CDD4-E5E2-2DDC-DB6F7A3C34E7}"/>
              </a:ext>
            </a:extLst>
          </p:cNvPr>
          <p:cNvSpPr/>
          <p:nvPr/>
        </p:nvSpPr>
        <p:spPr>
          <a:xfrm>
            <a:off x="5912528" y="1735053"/>
            <a:ext cx="6090081" cy="4308872"/>
          </a:xfrm>
          <a:prstGeom prst="rect">
            <a:avLst/>
          </a:prstGeom>
        </p:spPr>
        <p:txBody>
          <a:bodyPr wrap="square">
            <a:spAutoFit/>
          </a:bodyPr>
          <a:lstStyle/>
          <a:p>
            <a:pPr algn="ctr" rtl="1">
              <a:lnSpc>
                <a:spcPct val="250000"/>
              </a:lnSpc>
            </a:pP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 اختصاری از </a:t>
            </a:r>
            <a:r>
              <a:rPr lang="en-US" sz="1600" dirty="0">
                <a:latin typeface="Vazir" panose="020B0603030804020204" pitchFamily="34" charset="-78"/>
                <a:cs typeface="Vazir" panose="020B0603030804020204" pitchFamily="34" charset="-78"/>
              </a:rPr>
              <a:t>Very High Bitrate Digital Subscriber Line </a:t>
            </a:r>
            <a:r>
              <a:rPr lang="fa-IR" sz="1600" dirty="0">
                <a:latin typeface="Vazir" panose="020B0603030804020204" pitchFamily="34" charset="-78"/>
                <a:cs typeface="Vazir" panose="020B0603030804020204" pitchFamily="34" charset="-78"/>
              </a:rPr>
              <a:t> و به معنی "خط اشتراک دیجیتال با نرخ بیت بسیار بالا" است. این فناوری نوع توسعه یافته‌ای از اینترنت پهن‌باندِ  </a:t>
            </a:r>
            <a:r>
              <a:rPr lang="en-US" sz="1600" dirty="0">
                <a:latin typeface="Vazir" panose="020B0603030804020204" pitchFamily="34" charset="-78"/>
                <a:cs typeface="Vazir" panose="020B0603030804020204" pitchFamily="34" charset="-78"/>
              </a:rPr>
              <a:t>ADSL </a:t>
            </a:r>
            <a:r>
              <a:rPr lang="fa-IR" sz="1600" dirty="0">
                <a:latin typeface="Vazir" panose="020B0603030804020204" pitchFamily="34" charset="-78"/>
                <a:cs typeface="Vazir" panose="020B0603030804020204" pitchFamily="34" charset="-78"/>
              </a:rPr>
              <a:t>  است. در واقع محدوده‌ی سرعت قابل ارائه با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 بسیار بیشتر از </a:t>
            </a:r>
            <a:r>
              <a:rPr lang="en-US" sz="1600" dirty="0">
                <a:latin typeface="Vazir" panose="020B0603030804020204" pitchFamily="34" charset="-78"/>
                <a:cs typeface="Vazir" panose="020B0603030804020204" pitchFamily="34" charset="-78"/>
              </a:rPr>
              <a:t>ADSL </a:t>
            </a:r>
            <a:r>
              <a:rPr lang="fa-IR" sz="1600" dirty="0">
                <a:latin typeface="Vazir" panose="020B0603030804020204" pitchFamily="34" charset="-78"/>
                <a:cs typeface="Vazir" panose="020B0603030804020204" pitchFamily="34" charset="-78"/>
              </a:rPr>
              <a:t> است و به خاطر ماهیت طراحی منحصر به فردی که دارد، در برخی جهات شبیه به </a:t>
            </a:r>
            <a:r>
              <a:rPr lang="en-US" sz="1600" dirty="0">
                <a:latin typeface="Vazir" panose="020B0603030804020204" pitchFamily="34" charset="-78"/>
                <a:cs typeface="Vazir" panose="020B0603030804020204" pitchFamily="34" charset="-78"/>
              </a:rPr>
              <a:t>ADSL </a:t>
            </a:r>
            <a:r>
              <a:rPr lang="fa-IR" sz="1600" dirty="0">
                <a:latin typeface="Vazir" panose="020B0603030804020204" pitchFamily="34" charset="-78"/>
                <a:cs typeface="Vazir" panose="020B0603030804020204" pitchFamily="34" charset="-78"/>
              </a:rPr>
              <a:t> کار می‌کند و از سمتی هم اشتراکاتی با سرویس فیبرنوری (</a:t>
            </a:r>
            <a:r>
              <a:rPr lang="en-US" sz="1600" dirty="0">
                <a:latin typeface="Vazir" panose="020B0603030804020204" pitchFamily="34" charset="-78"/>
                <a:cs typeface="Vazir" panose="020B0603030804020204" pitchFamily="34" charset="-78"/>
              </a:rPr>
              <a:t>Fiber Optic </a:t>
            </a:r>
            <a:r>
              <a:rPr lang="fa-IR" sz="1600" dirty="0">
                <a:latin typeface="Vazir" panose="020B0603030804020204" pitchFamily="34" charset="-78"/>
                <a:cs typeface="Vazir" panose="020B0603030804020204" pitchFamily="34" charset="-78"/>
              </a:rPr>
              <a:t> ) دارد.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0405F474-C01E-D92F-0716-71BA569693F5}"/>
              </a:ext>
            </a:extLst>
          </p:cNvPr>
          <p:cNvSpPr/>
          <p:nvPr/>
        </p:nvSpPr>
        <p:spPr>
          <a:xfrm>
            <a:off x="5821136" y="459202"/>
            <a:ext cx="6074227" cy="523220"/>
          </a:xfrm>
          <a:prstGeom prst="rect">
            <a:avLst/>
          </a:prstGeom>
        </p:spPr>
        <p:txBody>
          <a:bodyPr wrap="square">
            <a:spAutoFit/>
          </a:bodyPr>
          <a:lstStyle/>
          <a:p>
            <a:pPr algn="ctr" rtl="1"/>
            <a:r>
              <a:rPr lang="en-US" sz="2800" b="1" dirty="0">
                <a:solidFill>
                  <a:srgbClr val="01A8F6"/>
                </a:solidFill>
                <a:latin typeface="Shabnam" panose="020B0603030804020204" pitchFamily="34" charset="-78"/>
                <a:cs typeface="Shabnam" panose="020B0603030804020204" pitchFamily="34" charset="-78"/>
              </a:rPr>
              <a:t>VDSL </a:t>
            </a:r>
            <a:r>
              <a:rPr lang="fa-IR" sz="2800" b="1" dirty="0">
                <a:solidFill>
                  <a:srgbClr val="01A8F6"/>
                </a:solidFill>
                <a:latin typeface="Shabnam" panose="020B0603030804020204" pitchFamily="34" charset="-78"/>
                <a:cs typeface="Shabnam" panose="020B0603030804020204" pitchFamily="34" charset="-78"/>
              </a:rPr>
              <a:t> چیست</a:t>
            </a:r>
            <a:r>
              <a:rPr lang="en-US" sz="2800" b="1" dirty="0">
                <a:solidFill>
                  <a:srgbClr val="01A8F6"/>
                </a:solidFill>
                <a:latin typeface="Shabnam" panose="020B0603030804020204" pitchFamily="34" charset="-78"/>
                <a:cs typeface="Shabnam" panose="020B0603030804020204" pitchFamily="34" charset="-78"/>
              </a:rPr>
              <a:t> </a:t>
            </a:r>
            <a:r>
              <a:rPr lang="fa-IR" sz="2800" b="1" dirty="0">
                <a:solidFill>
                  <a:srgbClr val="01A8F6"/>
                </a:solidFill>
                <a:latin typeface="Shabnam" panose="020B0603030804020204" pitchFamily="34" charset="-78"/>
                <a:cs typeface="Shabnam" panose="020B0603030804020204" pitchFamily="34" charset="-78"/>
              </a:rPr>
              <a:t>؟</a:t>
            </a:r>
            <a:endParaRPr lang="en-US" sz="2800" b="1" dirty="0">
              <a:solidFill>
                <a:srgbClr val="01A8F6"/>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8854544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D7B7E590-0731-6D1F-EB53-AD3A759DB9D2}"/>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0023" r="20023"/>
          <a:stretch>
            <a:fillRect/>
          </a:stretch>
        </p:blipFill>
        <p:spPr/>
      </p:pic>
      <p:sp>
        <p:nvSpPr>
          <p:cNvPr id="3" name="Rectangle 2">
            <a:extLst>
              <a:ext uri="{FF2B5EF4-FFF2-40B4-BE49-F238E27FC236}">
                <a16:creationId xmlns:a16="http://schemas.microsoft.com/office/drawing/2014/main" id="{D367ACFA-D428-B501-61D4-9FF0E56290A5}"/>
              </a:ext>
            </a:extLst>
          </p:cNvPr>
          <p:cNvSpPr/>
          <p:nvPr/>
        </p:nvSpPr>
        <p:spPr>
          <a:xfrm>
            <a:off x="381740" y="1664198"/>
            <a:ext cx="6010183" cy="4308872"/>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به بیانِ دیگر برای راه‌اندازی سرویس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 هم به کابل مسی نیاز است و هم فیبر نوری و هر دو رسانه نقشی را در مهیا کردن اتصال اینترنتی تا محل زندگی یا کارِ شما فرآهم می‌کنند. اما در اینجا هم بیشینه‌ی سرعت اینترنتی که می‌توانید دریافت کنید به طول کابل مسی از مودمِ شما تا محل قرارگیری تجهیزاتِ سرویس دهنده وابسته است و هر چه طولِ آن کمتر باشد، کیفیت سیگنال و در نتیجه سرعتِ دریافت داده‌ها بیشتر خواهد بود.</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97A68877-4EFA-9B07-385D-9F58E49817F7}"/>
              </a:ext>
            </a:extLst>
          </p:cNvPr>
          <p:cNvSpPr/>
          <p:nvPr/>
        </p:nvSpPr>
        <p:spPr>
          <a:xfrm>
            <a:off x="5821136" y="459202"/>
            <a:ext cx="6074227" cy="523220"/>
          </a:xfrm>
          <a:prstGeom prst="rect">
            <a:avLst/>
          </a:prstGeom>
        </p:spPr>
        <p:txBody>
          <a:bodyPr wrap="square">
            <a:spAutoFit/>
          </a:bodyPr>
          <a:lstStyle/>
          <a:p>
            <a:pPr algn="ctr" rtl="1"/>
            <a:r>
              <a:rPr lang="en-US" sz="2800" b="1" dirty="0">
                <a:solidFill>
                  <a:srgbClr val="01A8F6"/>
                </a:solidFill>
                <a:latin typeface="Shabnam" panose="020B0603030804020204" pitchFamily="34" charset="-78"/>
                <a:cs typeface="Shabnam" panose="020B0603030804020204" pitchFamily="34" charset="-78"/>
              </a:rPr>
              <a:t>VDSL </a:t>
            </a:r>
            <a:r>
              <a:rPr lang="fa-IR" sz="2800" b="1" dirty="0">
                <a:solidFill>
                  <a:srgbClr val="01A8F6"/>
                </a:solidFill>
                <a:latin typeface="Shabnam" panose="020B0603030804020204" pitchFamily="34" charset="-78"/>
                <a:cs typeface="Shabnam" panose="020B0603030804020204" pitchFamily="34" charset="-78"/>
              </a:rPr>
              <a:t> چیست</a:t>
            </a:r>
            <a:r>
              <a:rPr lang="en-US" sz="2800" b="1" dirty="0">
                <a:solidFill>
                  <a:srgbClr val="01A8F6"/>
                </a:solidFill>
                <a:latin typeface="Shabnam" panose="020B0603030804020204" pitchFamily="34" charset="-78"/>
                <a:cs typeface="Shabnam" panose="020B0603030804020204" pitchFamily="34" charset="-78"/>
              </a:rPr>
              <a:t> </a:t>
            </a:r>
            <a:r>
              <a:rPr lang="fa-IR" sz="2800" b="1" dirty="0">
                <a:solidFill>
                  <a:srgbClr val="01A8F6"/>
                </a:solidFill>
                <a:latin typeface="Shabnam" panose="020B0603030804020204" pitchFamily="34" charset="-78"/>
                <a:cs typeface="Shabnam" panose="020B0603030804020204" pitchFamily="34" charset="-78"/>
              </a:rPr>
              <a:t>؟</a:t>
            </a:r>
            <a:endParaRPr lang="en-US" sz="2800" b="1" dirty="0">
              <a:solidFill>
                <a:srgbClr val="01A8F6"/>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1676309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E2C0B9F-C46C-9200-5156-C2BD3D104120}"/>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254" r="1254"/>
          <a:stretch>
            <a:fillRect/>
          </a:stretch>
        </p:blipFill>
        <p:spPr/>
      </p:pic>
      <p:sp>
        <p:nvSpPr>
          <p:cNvPr id="8" name="Rectangle 7">
            <a:extLst>
              <a:ext uri="{FF2B5EF4-FFF2-40B4-BE49-F238E27FC236}">
                <a16:creationId xmlns:a16="http://schemas.microsoft.com/office/drawing/2014/main" id="{24676887-F546-2710-ECEA-CC0A8A56B2FA}"/>
              </a:ext>
            </a:extLst>
          </p:cNvPr>
          <p:cNvSpPr/>
          <p:nvPr/>
        </p:nvSpPr>
        <p:spPr>
          <a:xfrm>
            <a:off x="541538" y="1157573"/>
            <a:ext cx="4003831" cy="369331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سیستم نسل دوم با استفاده از فرکانس‌های تا ۳۰ مگاهرتز، نرخ داده‌های بیش از ۱۰۰ مگابیت بر ثانیه را در هر دو جهت بالادست و پایین دست ارائه می‌کند. حداکثر میزان بیت قابل استفاده در محدوده‌ای در حدود ۳۰۰ متر (۹۸۰ فوت) به دست می‌آید.</a:t>
            </a:r>
          </a:p>
        </p:txBody>
      </p:sp>
      <p:sp>
        <p:nvSpPr>
          <p:cNvPr id="9" name="Rectangle 8">
            <a:extLst>
              <a:ext uri="{FF2B5EF4-FFF2-40B4-BE49-F238E27FC236}">
                <a16:creationId xmlns:a16="http://schemas.microsoft.com/office/drawing/2014/main" id="{EEFDAC8E-5FF3-53A0-C81E-1E299F7983AB}"/>
              </a:ext>
            </a:extLst>
          </p:cNvPr>
          <p:cNvSpPr/>
          <p:nvPr/>
        </p:nvSpPr>
        <p:spPr>
          <a:xfrm>
            <a:off x="6702640" y="474503"/>
            <a:ext cx="3693111" cy="523220"/>
          </a:xfrm>
          <a:prstGeom prst="rect">
            <a:avLst/>
          </a:prstGeom>
        </p:spPr>
        <p:txBody>
          <a:bodyPr wrap="square">
            <a:spAutoFit/>
          </a:bodyPr>
          <a:lstStyle/>
          <a:p>
            <a:pPr algn="ctr" rtl="1"/>
            <a:r>
              <a:rPr lang="fa-IR" sz="2800" b="1" dirty="0">
                <a:solidFill>
                  <a:srgbClr val="01A8F6"/>
                </a:solidFill>
                <a:latin typeface="Shabnam" panose="020B0603030804020204" pitchFamily="34" charset="-78"/>
                <a:cs typeface="Shabnam" panose="020B0603030804020204" pitchFamily="34" charset="-78"/>
              </a:rPr>
              <a:t>نگاهی به تاریخچه </a:t>
            </a:r>
            <a:r>
              <a:rPr lang="en-US" sz="2800" b="1" dirty="0">
                <a:solidFill>
                  <a:srgbClr val="01A8F6"/>
                </a:solidFill>
                <a:latin typeface="Shabnam" panose="020B0603030804020204" pitchFamily="34" charset="-78"/>
                <a:cs typeface="Shabnam" panose="020B0603030804020204" pitchFamily="34" charset="-78"/>
              </a:rPr>
              <a:t>VDSL</a:t>
            </a:r>
          </a:p>
        </p:txBody>
      </p:sp>
    </p:spTree>
    <p:extLst>
      <p:ext uri="{BB962C8B-B14F-4D97-AF65-F5344CB8AC3E}">
        <p14:creationId xmlns:p14="http://schemas.microsoft.com/office/powerpoint/2010/main" val="3721565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AEC3784E-804F-ACD7-C9A2-E58F71B5632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900" b="7900"/>
          <a:stretch>
            <a:fillRect/>
          </a:stretch>
        </p:blipFill>
        <p:spPr/>
      </p:pic>
      <p:sp>
        <p:nvSpPr>
          <p:cNvPr id="3" name="Rectangle 2">
            <a:extLst>
              <a:ext uri="{FF2B5EF4-FFF2-40B4-BE49-F238E27FC236}">
                <a16:creationId xmlns:a16="http://schemas.microsoft.com/office/drawing/2014/main" id="{CA7A88C3-DAFF-CB52-3845-620DD999E04D}"/>
              </a:ext>
            </a:extLst>
          </p:cNvPr>
          <p:cNvSpPr/>
          <p:nvPr/>
        </p:nvSpPr>
        <p:spPr>
          <a:xfrm>
            <a:off x="6702640" y="474503"/>
            <a:ext cx="3693111" cy="523220"/>
          </a:xfrm>
          <a:prstGeom prst="rect">
            <a:avLst/>
          </a:prstGeom>
        </p:spPr>
        <p:txBody>
          <a:bodyPr wrap="square">
            <a:spAutoFit/>
          </a:bodyPr>
          <a:lstStyle/>
          <a:p>
            <a:pPr algn="ctr" rtl="1"/>
            <a:r>
              <a:rPr lang="fa-IR" sz="2800" b="1" dirty="0">
                <a:solidFill>
                  <a:srgbClr val="01A8F6"/>
                </a:solidFill>
                <a:latin typeface="Shabnam" panose="020B0603030804020204" pitchFamily="34" charset="-78"/>
                <a:cs typeface="Shabnam" panose="020B0603030804020204" pitchFamily="34" charset="-78"/>
              </a:rPr>
              <a:t>نگاهی به تاریخچه </a:t>
            </a:r>
            <a:r>
              <a:rPr lang="en-US" sz="2800" b="1" dirty="0">
                <a:solidFill>
                  <a:srgbClr val="01A8F6"/>
                </a:solidFill>
                <a:latin typeface="Shabnam" panose="020B0603030804020204" pitchFamily="34" charset="-78"/>
                <a:cs typeface="Shabnam" panose="020B0603030804020204" pitchFamily="34" charset="-78"/>
              </a:rPr>
              <a:t>VDSL</a:t>
            </a:r>
          </a:p>
        </p:txBody>
      </p:sp>
      <p:sp>
        <p:nvSpPr>
          <p:cNvPr id="4" name="Rectangle 3">
            <a:extLst>
              <a:ext uri="{FF2B5EF4-FFF2-40B4-BE49-F238E27FC236}">
                <a16:creationId xmlns:a16="http://schemas.microsoft.com/office/drawing/2014/main" id="{C3C41E0B-69F2-6FCC-A03F-BD6811C7EFE3}"/>
              </a:ext>
            </a:extLst>
          </p:cNvPr>
          <p:cNvSpPr/>
          <p:nvPr/>
        </p:nvSpPr>
        <p:spPr>
          <a:xfrm>
            <a:off x="390617" y="1024839"/>
            <a:ext cx="11576483" cy="123110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با افزایش تضعیف حلقه محلی، عملکرد کاهش می‌یابد. </a:t>
            </a:r>
            <a:r>
              <a:rPr lang="en-US" sz="1600" dirty="0">
                <a:latin typeface="Vazir" panose="020B0603030804020204" pitchFamily="34" charset="-78"/>
                <a:cs typeface="Vazir" panose="020B0603030804020204" pitchFamily="34" charset="-78"/>
              </a:rPr>
              <a:t>VDSL2 </a:t>
            </a:r>
            <a:r>
              <a:rPr lang="fa-IR" sz="1600" dirty="0">
                <a:latin typeface="Vazir" panose="020B0603030804020204" pitchFamily="34" charset="-78"/>
                <a:cs typeface="Vazir" panose="020B0603030804020204" pitchFamily="34" charset="-78"/>
              </a:rPr>
              <a:t>بهبود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است که برای پشتیبانی از پذیرش گسترده خدمات پخش سه گانه مانند صدا، ویدئو، داده و تلویزیون با کیفیت بالا (</a:t>
            </a:r>
            <a:r>
              <a:rPr lang="en-US" sz="1600" dirty="0">
                <a:latin typeface="Vazir" panose="020B0603030804020204" pitchFamily="34" charset="-78"/>
                <a:cs typeface="Vazir" panose="020B0603030804020204" pitchFamily="34" charset="-78"/>
              </a:rPr>
              <a:t>HDTV </a:t>
            </a:r>
            <a:r>
              <a:rPr lang="fa-IR" sz="1600" dirty="0">
                <a:latin typeface="Vazir" panose="020B0603030804020204" pitchFamily="34" charset="-78"/>
                <a:cs typeface="Vazir" panose="020B0603030804020204" pitchFamily="34" charset="-78"/>
              </a:rPr>
              <a:t> ) طراحی شده است. </a:t>
            </a:r>
          </a:p>
        </p:txBody>
      </p:sp>
      <p:sp>
        <p:nvSpPr>
          <p:cNvPr id="5" name="Rectangle 4">
            <a:extLst>
              <a:ext uri="{FF2B5EF4-FFF2-40B4-BE49-F238E27FC236}">
                <a16:creationId xmlns:a16="http://schemas.microsoft.com/office/drawing/2014/main" id="{18D6CC62-583A-18DB-6FE7-6C996FBA9ADB}"/>
              </a:ext>
            </a:extLst>
          </p:cNvPr>
          <p:cNvSpPr/>
          <p:nvPr/>
        </p:nvSpPr>
        <p:spPr>
          <a:xfrm>
            <a:off x="6312022" y="2530320"/>
            <a:ext cx="5761609" cy="369331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این پروتکل استاندارد است بخش ارتباطات اتحادیه بین‌المللی مخابرات (</a:t>
            </a:r>
            <a:r>
              <a:rPr lang="en-US" sz="1600" dirty="0">
                <a:latin typeface="Vazir" panose="020B0603030804020204" pitchFamily="34" charset="-78"/>
                <a:cs typeface="Vazir" panose="020B0603030804020204" pitchFamily="34" charset="-78"/>
              </a:rPr>
              <a:t>ITU-T</a:t>
            </a:r>
            <a:r>
              <a:rPr lang="fa-IR" sz="1600" dirty="0">
                <a:latin typeface="Vazir" panose="020B0603030804020204" pitchFamily="34" charset="-78"/>
                <a:cs typeface="Vazir" panose="020B0603030804020204" pitchFamily="34" charset="-78"/>
              </a:rPr>
              <a:t> )</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مطابق با توصیه </a:t>
            </a:r>
            <a:r>
              <a:rPr lang="en-US" sz="1600" dirty="0">
                <a:latin typeface="Vazir" panose="020B0603030804020204" pitchFamily="34" charset="-78"/>
                <a:cs typeface="Vazir" panose="020B0603030804020204" pitchFamily="34" charset="-78"/>
              </a:rPr>
              <a:t>G.993.2، </a:t>
            </a:r>
            <a:r>
              <a:rPr lang="fa-IR" sz="1600" dirty="0">
                <a:latin typeface="Vazir" panose="020B0603030804020204" pitchFamily="34" charset="-78"/>
                <a:cs typeface="Vazir" panose="020B0603030804020204" pitchFamily="34" charset="-78"/>
              </a:rPr>
              <a:t>در 27 مه 2005 اعلام شد و اولین بار در 17 فوریه 2006 منتشر شد.  </a:t>
            </a:r>
            <a:r>
              <a:rPr lang="en-US" sz="1600" dirty="0">
                <a:latin typeface="Vazir" panose="020B0603030804020204" pitchFamily="34" charset="-78"/>
                <a:cs typeface="Vazir" panose="020B0603030804020204" pitchFamily="34" charset="-78"/>
              </a:rPr>
              <a:t>VDSL2</a:t>
            </a:r>
            <a:r>
              <a:rPr lang="fa-IR" sz="1600" dirty="0">
                <a:latin typeface="Vazir" panose="020B0603030804020204" pitchFamily="34" charset="-78"/>
                <a:cs typeface="Vazir" panose="020B0603030804020204" pitchFamily="34" charset="-78"/>
              </a:rPr>
              <a:t> امکان انتقال داده‌های انباشته نامتقارن و متقارن تا سرعت 300+ مگابیت بر ثانیه در پایین دست و جفت پیچ خورده در بالادست را با استفاده از پهنای باند تا 35 مگاهرتز فراهم می‌کند.  </a:t>
            </a:r>
          </a:p>
        </p:txBody>
      </p:sp>
    </p:spTree>
    <p:extLst>
      <p:ext uri="{BB962C8B-B14F-4D97-AF65-F5344CB8AC3E}">
        <p14:creationId xmlns:p14="http://schemas.microsoft.com/office/powerpoint/2010/main" val="16440762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9AEC7B05-2B2F-97FE-9E60-F2076B77C911}"/>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7065" t="-47624" r="3294" b="6838"/>
          <a:stretch/>
        </p:blipFill>
        <p:spPr>
          <a:xfrm>
            <a:off x="665421" y="-983216"/>
            <a:ext cx="5699868" cy="7311442"/>
          </a:xfrm>
        </p:spPr>
      </p:pic>
      <p:sp>
        <p:nvSpPr>
          <p:cNvPr id="3" name="Rectangle 2">
            <a:extLst>
              <a:ext uri="{FF2B5EF4-FFF2-40B4-BE49-F238E27FC236}">
                <a16:creationId xmlns:a16="http://schemas.microsoft.com/office/drawing/2014/main" id="{1585AEBD-1DAC-45BD-5B9B-2DF933DF686E}"/>
              </a:ext>
            </a:extLst>
          </p:cNvPr>
          <p:cNvSpPr/>
          <p:nvPr/>
        </p:nvSpPr>
        <p:spPr>
          <a:xfrm>
            <a:off x="6702640" y="474503"/>
            <a:ext cx="3693111" cy="523220"/>
          </a:xfrm>
          <a:prstGeom prst="rect">
            <a:avLst/>
          </a:prstGeom>
        </p:spPr>
        <p:txBody>
          <a:bodyPr wrap="square">
            <a:spAutoFit/>
          </a:bodyPr>
          <a:lstStyle/>
          <a:p>
            <a:pPr algn="ctr" rtl="1"/>
            <a:r>
              <a:rPr lang="fa-IR" sz="2800" b="1" dirty="0">
                <a:solidFill>
                  <a:srgbClr val="01A8F6"/>
                </a:solidFill>
                <a:latin typeface="Shabnam" panose="020B0603030804020204" pitchFamily="34" charset="-78"/>
                <a:cs typeface="Shabnam" panose="020B0603030804020204" pitchFamily="34" charset="-78"/>
              </a:rPr>
              <a:t>نگاهی به تاریخچه </a:t>
            </a:r>
            <a:r>
              <a:rPr lang="en-US" sz="2800" b="1" dirty="0">
                <a:solidFill>
                  <a:srgbClr val="01A8F6"/>
                </a:solidFill>
                <a:latin typeface="Shabnam" panose="020B0603030804020204" pitchFamily="34" charset="-78"/>
                <a:cs typeface="Shabnam" panose="020B0603030804020204" pitchFamily="34" charset="-78"/>
              </a:rPr>
              <a:t>VDSL</a:t>
            </a:r>
          </a:p>
        </p:txBody>
      </p:sp>
      <p:sp>
        <p:nvSpPr>
          <p:cNvPr id="4" name="Rectangle 3">
            <a:extLst>
              <a:ext uri="{FF2B5EF4-FFF2-40B4-BE49-F238E27FC236}">
                <a16:creationId xmlns:a16="http://schemas.microsoft.com/office/drawing/2014/main" id="{505356C5-9646-9620-FFD7-697B821FC419}"/>
              </a:ext>
            </a:extLst>
          </p:cNvPr>
          <p:cNvSpPr>
            <a:spLocks noChangeArrowheads="1"/>
          </p:cNvSpPr>
          <p:nvPr/>
        </p:nvSpPr>
        <p:spPr bwMode="auto">
          <a:xfrm>
            <a:off x="4855869" y="2447190"/>
            <a:ext cx="6800296" cy="2462213"/>
          </a:xfrm>
          <a:prstGeom prst="rect">
            <a:avLst/>
          </a:prstGeom>
        </p:spPr>
        <p:txBody>
          <a:bodyPr wrap="square">
            <a:spAutoFit/>
          </a:bodyPr>
          <a:lstStyle/>
          <a:p>
            <a:pPr algn="ctr" rtl="1">
              <a:lnSpc>
                <a:spcPct val="250000"/>
              </a:lnSpc>
            </a:pPr>
            <a:r>
              <a:rPr lang="ar-SA" altLang="en-US" sz="1600" dirty="0">
                <a:latin typeface="Vazir" panose="020B0603030804020204" pitchFamily="34" charset="-78"/>
                <a:cs typeface="Vazir" panose="020B0603030804020204" pitchFamily="34" charset="-78"/>
              </a:rPr>
              <a:t>به سرعت از 350 مگابیت بر ثانیه در منبع به 100 مگابیت بر ثانیه در 500 متر (1640.42 فوت) و 50 مگابیت بر ثانیه در 1000 متر (3280.84 فوت) کاهش می‌یابد، اما به تدریج از آنجا کاهش می‌یابد، بنابراین، و بیش از</a:t>
            </a:r>
            <a:r>
              <a:rPr lang="en-US" altLang="en-US" sz="1600" dirty="0">
                <a:latin typeface="Vazir" panose="020B0603030804020204" pitchFamily="34" charset="-78"/>
                <a:cs typeface="Vazir" panose="020B0603030804020204" pitchFamily="34" charset="-78"/>
              </a:rPr>
              <a:t> VDSL. </a:t>
            </a:r>
            <a:r>
              <a:rPr lang="ar-SA" altLang="en-US" sz="1600" dirty="0">
                <a:latin typeface="Vazir" panose="020B0603030804020204" pitchFamily="34" charset="-78"/>
                <a:cs typeface="Vazir" panose="020B0603030804020204" pitchFamily="34" charset="-78"/>
              </a:rPr>
              <a:t>از ارتفاع 1600 متری (1 مایل) به بالا، سیستم مشابه</a:t>
            </a:r>
            <a:r>
              <a:rPr lang="en-US" altLang="en-US" sz="1600" dirty="0">
                <a:latin typeface="Vazir" panose="020B0603030804020204" pitchFamily="34" charset="-78"/>
                <a:cs typeface="Vazir" panose="020B0603030804020204" pitchFamily="34" charset="-78"/>
              </a:rPr>
              <a:t> ADSL2+ </a:t>
            </a:r>
            <a:r>
              <a:rPr lang="ar-SA" altLang="en-US" sz="1600" dirty="0">
                <a:latin typeface="Vazir" panose="020B0603030804020204" pitchFamily="34" charset="-78"/>
                <a:cs typeface="Vazir" panose="020B0603030804020204" pitchFamily="34" charset="-78"/>
              </a:rPr>
              <a:t>است</a:t>
            </a:r>
            <a:r>
              <a:rPr lang="en-US" altLang="en-US" sz="1600" dirty="0">
                <a:latin typeface="Vazir" panose="020B0603030804020204" pitchFamily="34" charset="-78"/>
                <a:cs typeface="Vazir" panose="020B0603030804020204" pitchFamily="34" charset="-78"/>
              </a:rPr>
              <a:t>.</a:t>
            </a:r>
          </a:p>
        </p:txBody>
      </p:sp>
    </p:spTree>
    <p:extLst>
      <p:ext uri="{BB962C8B-B14F-4D97-AF65-F5344CB8AC3E}">
        <p14:creationId xmlns:p14="http://schemas.microsoft.com/office/powerpoint/2010/main" val="3488931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2E62FED6-1A90-DB43-023B-F0883558F79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2438" r="12438"/>
          <a:stretch>
            <a:fillRect/>
          </a:stretch>
        </p:blipFill>
        <p:spPr>
          <a:xfrm>
            <a:off x="4779963" y="2701925"/>
            <a:ext cx="7321550" cy="4124325"/>
          </a:xfrm>
        </p:spPr>
      </p:pic>
      <p:sp>
        <p:nvSpPr>
          <p:cNvPr id="3" name="Rectangle 2">
            <a:extLst>
              <a:ext uri="{FF2B5EF4-FFF2-40B4-BE49-F238E27FC236}">
                <a16:creationId xmlns:a16="http://schemas.microsoft.com/office/drawing/2014/main" id="{54BF946B-8379-FA4D-1485-D46F844B8D34}"/>
              </a:ext>
            </a:extLst>
          </p:cNvPr>
          <p:cNvSpPr/>
          <p:nvPr/>
        </p:nvSpPr>
        <p:spPr>
          <a:xfrm>
            <a:off x="5894774" y="501136"/>
            <a:ext cx="5104661" cy="461665"/>
          </a:xfrm>
          <a:prstGeom prst="rect">
            <a:avLst/>
          </a:prstGeom>
        </p:spPr>
        <p:txBody>
          <a:bodyPr wrap="square">
            <a:spAutoFit/>
          </a:bodyPr>
          <a:lstStyle/>
          <a:p>
            <a:pPr algn="ctr" rtl="1"/>
            <a:r>
              <a:rPr lang="fa-IR" sz="2400" b="1" dirty="0">
                <a:solidFill>
                  <a:srgbClr val="01A8F6"/>
                </a:solidFill>
                <a:latin typeface="Shabnam" panose="020B0603030804020204" pitchFamily="34" charset="-78"/>
                <a:cs typeface="Shabnam" panose="020B0603030804020204" pitchFamily="34" charset="-78"/>
              </a:rPr>
              <a:t>استانداردهای  </a:t>
            </a:r>
            <a:r>
              <a:rPr lang="en-US" sz="2400" b="1" dirty="0">
                <a:solidFill>
                  <a:srgbClr val="01A8F6"/>
                </a:solidFill>
                <a:latin typeface="Shabnam" panose="020B0603030804020204" pitchFamily="34" charset="-78"/>
                <a:cs typeface="Shabnam" panose="020B0603030804020204" pitchFamily="34" charset="-78"/>
              </a:rPr>
              <a:t>VDSL </a:t>
            </a:r>
            <a:r>
              <a:rPr lang="fa-IR" sz="2400" b="1" dirty="0">
                <a:solidFill>
                  <a:srgbClr val="01A8F6"/>
                </a:solidFill>
                <a:latin typeface="Shabnam" panose="020B0603030804020204" pitchFamily="34" charset="-78"/>
                <a:cs typeface="Shabnam" panose="020B0603030804020204" pitchFamily="34" charset="-78"/>
              </a:rPr>
              <a:t> و سرعت‌های آن</a:t>
            </a:r>
          </a:p>
        </p:txBody>
      </p:sp>
      <p:sp>
        <p:nvSpPr>
          <p:cNvPr id="4" name="Rectangle 3">
            <a:extLst>
              <a:ext uri="{FF2B5EF4-FFF2-40B4-BE49-F238E27FC236}">
                <a16:creationId xmlns:a16="http://schemas.microsoft.com/office/drawing/2014/main" id="{F5CDDA9F-264F-9CAC-4D66-806FD4B85654}"/>
              </a:ext>
            </a:extLst>
          </p:cNvPr>
          <p:cNvSpPr/>
          <p:nvPr/>
        </p:nvSpPr>
        <p:spPr>
          <a:xfrm>
            <a:off x="89989" y="1089590"/>
            <a:ext cx="7092046" cy="3077766"/>
          </a:xfrm>
          <a:prstGeom prst="rect">
            <a:avLst/>
          </a:prstGeom>
        </p:spPr>
        <p:txBody>
          <a:bodyPr wrap="square">
            <a:spAutoFit/>
          </a:bodyPr>
          <a:lstStyle/>
          <a:p>
            <a:pPr algn="ctr" rtl="1">
              <a:lnSpc>
                <a:spcPct val="250000"/>
              </a:lnSpc>
            </a:pPr>
            <a:r>
              <a:rPr lang="en-US" sz="1600" dirty="0">
                <a:latin typeface="Vazir" panose="020B0603030804020204" pitchFamily="34" charset="-78"/>
                <a:cs typeface="Vazir" panose="020B0603030804020204" pitchFamily="34" charset="-78"/>
              </a:rPr>
              <a:t>VDSL</a:t>
            </a:r>
          </a:p>
          <a:p>
            <a:pPr algn="ctr" rtl="1">
              <a:lnSpc>
                <a:spcPct val="250000"/>
              </a:lnSpc>
            </a:pPr>
            <a:r>
              <a:rPr lang="fa-IR" sz="1600" dirty="0">
                <a:latin typeface="Vazir" panose="020B0603030804020204" pitchFamily="34" charset="-78"/>
                <a:cs typeface="Vazir" panose="020B0603030804020204" pitchFamily="34" charset="-78"/>
              </a:rPr>
              <a:t>فناوری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 بر پایه استاندارد </a:t>
            </a:r>
            <a:r>
              <a:rPr lang="en-US" sz="1600" dirty="0">
                <a:latin typeface="Vazir" panose="020B0603030804020204" pitchFamily="34" charset="-78"/>
                <a:cs typeface="Vazir" panose="020B0603030804020204" pitchFamily="34" charset="-78"/>
              </a:rPr>
              <a:t>G.993.1 </a:t>
            </a:r>
            <a:r>
              <a:rPr lang="fa-IR" sz="1600" dirty="0">
                <a:latin typeface="Vazir" panose="020B0603030804020204" pitchFamily="34" charset="-78"/>
                <a:cs typeface="Vazir" panose="020B0603030804020204" pitchFamily="34" charset="-78"/>
              </a:rPr>
              <a:t> طراحی شده است و حداکثر پهنای باند ۵۵ مگابیت برای دانلود و ۳ مگابیت بر ثانیه را برای آپلود تعریف می‌کند. باند فرکانسی تعریف شده برای </a:t>
            </a:r>
            <a:r>
              <a:rPr lang="en-US" sz="1600" dirty="0">
                <a:latin typeface="Vazir" panose="020B0603030804020204" pitchFamily="34" charset="-78"/>
                <a:cs typeface="Vazir" panose="020B0603030804020204" pitchFamily="34" charset="-78"/>
              </a:rPr>
              <a:t>VDSL </a:t>
            </a:r>
            <a:r>
              <a:rPr lang="fa-IR" sz="1600" dirty="0">
                <a:latin typeface="Vazir" panose="020B0603030804020204" pitchFamily="34" charset="-78"/>
                <a:cs typeface="Vazir" panose="020B0603030804020204" pitchFamily="34" charset="-78"/>
              </a:rPr>
              <a:t>حداکثر تا ۱۲ مگاهرتز را روی زوج کابل مسی معمولی که در خطوط تلفن استفاده می‌شود پوشش می‌دهد.</a:t>
            </a:r>
          </a:p>
        </p:txBody>
      </p:sp>
    </p:spTree>
    <p:extLst>
      <p:ext uri="{BB962C8B-B14F-4D97-AF65-F5344CB8AC3E}">
        <p14:creationId xmlns:p14="http://schemas.microsoft.com/office/powerpoint/2010/main" val="16002347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TotalTime>
  <Words>2275</Words>
  <Application>Microsoft Office PowerPoint</Application>
  <PresentationFormat>Widescreen</PresentationFormat>
  <Paragraphs>92</Paragraphs>
  <Slides>35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Calibri</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29</cp:revision>
  <dcterms:created xsi:type="dcterms:W3CDTF">2024-07-18T12:37:50Z</dcterms:created>
  <dcterms:modified xsi:type="dcterms:W3CDTF">2024-07-31T06:06:47Z</dcterms:modified>
</cp:coreProperties>
</file>