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1" r:id="rId2"/>
    <p:sldId id="257" r:id="rId3"/>
    <p:sldId id="258" r:id="rId4"/>
    <p:sldId id="299" r:id="rId5"/>
    <p:sldId id="259" r:id="rId6"/>
    <p:sldId id="261" r:id="rId7"/>
    <p:sldId id="262" r:id="rId8"/>
    <p:sldId id="260" r:id="rId9"/>
    <p:sldId id="293" r:id="rId10"/>
    <p:sldId id="294" r:id="rId11"/>
    <p:sldId id="295" r:id="rId12"/>
    <p:sldId id="296" r:id="rId13"/>
    <p:sldId id="263" r:id="rId14"/>
    <p:sldId id="265" r:id="rId15"/>
    <p:sldId id="266" r:id="rId16"/>
    <p:sldId id="264" r:id="rId17"/>
    <p:sldId id="267" r:id="rId18"/>
    <p:sldId id="268" r:id="rId19"/>
    <p:sldId id="269" r:id="rId20"/>
    <p:sldId id="271" r:id="rId21"/>
    <p:sldId id="270" r:id="rId22"/>
    <p:sldId id="272" r:id="rId23"/>
    <p:sldId id="287" r:id="rId24"/>
    <p:sldId id="273" r:id="rId25"/>
    <p:sldId id="288" r:id="rId26"/>
    <p:sldId id="289" r:id="rId27"/>
    <p:sldId id="274" r:id="rId28"/>
    <p:sldId id="275" r:id="rId29"/>
    <p:sldId id="290" r:id="rId30"/>
    <p:sldId id="276" r:id="rId31"/>
    <p:sldId id="297" r:id="rId32"/>
    <p:sldId id="30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C09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725" y="6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B3562-8B24-40D1-8DFD-0F0CE67EF488}" type="datetimeFigureOut">
              <a:rPr lang="en-US" smtClean="0"/>
              <a:t>8/6/2024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AECA04-A248-4286-9A71-0C702A6517A0}" type="slidenum">
              <a:rPr lang="en-US" smtClean="0"/>
              <a:t>‹#›</a:t>
            </a:fld>
            <a:endParaRPr lang="en-US"/>
          </a:p>
        </p:txBody>
      </p:sp>
    </p:spTree>
    <p:extLst>
      <p:ext uri="{BB962C8B-B14F-4D97-AF65-F5344CB8AC3E}">
        <p14:creationId xmlns:p14="http://schemas.microsoft.com/office/powerpoint/2010/main" val="2973996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AECA04-A248-4286-9A71-0C702A6517A0}" type="slidenum">
              <a:rPr lang="en-US" smtClean="0"/>
              <a:t>4</a:t>
            </a:fld>
            <a:endParaRPr lang="en-US"/>
          </a:p>
        </p:txBody>
      </p:sp>
    </p:spTree>
    <p:extLst>
      <p:ext uri="{BB962C8B-B14F-4D97-AF65-F5344CB8AC3E}">
        <p14:creationId xmlns:p14="http://schemas.microsoft.com/office/powerpoint/2010/main" val="3070797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AECA04-A248-4286-9A71-0C702A6517A0}" type="slidenum">
              <a:rPr lang="en-US" smtClean="0"/>
              <a:t>17</a:t>
            </a:fld>
            <a:endParaRPr lang="en-US"/>
          </a:p>
        </p:txBody>
      </p:sp>
    </p:spTree>
    <p:extLst>
      <p:ext uri="{BB962C8B-B14F-4D97-AF65-F5344CB8AC3E}">
        <p14:creationId xmlns:p14="http://schemas.microsoft.com/office/powerpoint/2010/main" val="3951888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AECA04-A248-4286-9A71-0C702A6517A0}" type="slidenum">
              <a:rPr lang="en-US" smtClean="0"/>
              <a:t>19</a:t>
            </a:fld>
            <a:endParaRPr lang="en-US"/>
          </a:p>
        </p:txBody>
      </p:sp>
    </p:spTree>
    <p:extLst>
      <p:ext uri="{BB962C8B-B14F-4D97-AF65-F5344CB8AC3E}">
        <p14:creationId xmlns:p14="http://schemas.microsoft.com/office/powerpoint/2010/main" val="2036691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FF96419-5690-C7C8-A660-E2257B888852}"/>
              </a:ext>
            </a:extLst>
          </p:cNvPr>
          <p:cNvSpPr>
            <a:spLocks noGrp="1"/>
          </p:cNvSpPr>
          <p:nvPr>
            <p:ph type="pic" sz="quarter" idx="10"/>
          </p:nvPr>
        </p:nvSpPr>
        <p:spPr>
          <a:xfrm>
            <a:off x="189932" y="0"/>
            <a:ext cx="11812134" cy="6321682"/>
          </a:xfrm>
          <a:custGeom>
            <a:avLst/>
            <a:gdLst>
              <a:gd name="connsiteX0" fmla="*/ 0 w 11812134"/>
              <a:gd name="connsiteY0" fmla="*/ 417640 h 6321682"/>
              <a:gd name="connsiteX1" fmla="*/ 0 w 11812134"/>
              <a:gd name="connsiteY1" fmla="*/ 417641 h 6321682"/>
              <a:gd name="connsiteX2" fmla="*/ 0 w 11812134"/>
              <a:gd name="connsiteY2" fmla="*/ 417641 h 6321682"/>
              <a:gd name="connsiteX3" fmla="*/ 16338 w 11812134"/>
              <a:gd name="connsiteY3" fmla="*/ 0 h 6321682"/>
              <a:gd name="connsiteX4" fmla="*/ 11795797 w 11812134"/>
              <a:gd name="connsiteY4" fmla="*/ 0 h 6321682"/>
              <a:gd name="connsiteX5" fmla="*/ 11804452 w 11812134"/>
              <a:gd name="connsiteY5" fmla="*/ 113820 h 6321682"/>
              <a:gd name="connsiteX6" fmla="*/ 11812134 w 11812134"/>
              <a:gd name="connsiteY6" fmla="*/ 417641 h 6321682"/>
              <a:gd name="connsiteX7" fmla="*/ 11812133 w 11812134"/>
              <a:gd name="connsiteY7" fmla="*/ 417641 h 6321682"/>
              <a:gd name="connsiteX8" fmla="*/ 5908092 w 11812134"/>
              <a:gd name="connsiteY8" fmla="*/ 6321682 h 6321682"/>
              <a:gd name="connsiteX9" fmla="*/ 5904042 w 11812134"/>
              <a:gd name="connsiteY9" fmla="*/ 6321681 h 6321682"/>
              <a:gd name="connsiteX10" fmla="*/ 7683 w 11812134"/>
              <a:gd name="connsiteY10" fmla="*/ 721461 h 6321682"/>
              <a:gd name="connsiteX11" fmla="*/ 0 w 11812134"/>
              <a:gd name="connsiteY11" fmla="*/ 417641 h 6321682"/>
              <a:gd name="connsiteX12" fmla="*/ 7683 w 11812134"/>
              <a:gd name="connsiteY12" fmla="*/ 113820 h 632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2134" h="6321682">
                <a:moveTo>
                  <a:pt x="0" y="417640"/>
                </a:moveTo>
                <a:lnTo>
                  <a:pt x="0" y="417641"/>
                </a:lnTo>
                <a:lnTo>
                  <a:pt x="0" y="417641"/>
                </a:lnTo>
                <a:close/>
                <a:moveTo>
                  <a:pt x="16338" y="0"/>
                </a:moveTo>
                <a:lnTo>
                  <a:pt x="11795797" y="0"/>
                </a:lnTo>
                <a:lnTo>
                  <a:pt x="11804452" y="113820"/>
                </a:lnTo>
                <a:cubicBezTo>
                  <a:pt x="11809553" y="214450"/>
                  <a:pt x="11812134" y="315744"/>
                  <a:pt x="11812134" y="417641"/>
                </a:cubicBezTo>
                <a:lnTo>
                  <a:pt x="11812133" y="417641"/>
                </a:lnTo>
                <a:cubicBezTo>
                  <a:pt x="11812133" y="3678353"/>
                  <a:pt x="9168804" y="6321682"/>
                  <a:pt x="5908092" y="6321682"/>
                </a:cubicBezTo>
                <a:lnTo>
                  <a:pt x="5904042" y="6321681"/>
                </a:lnTo>
                <a:cubicBezTo>
                  <a:pt x="2745227" y="6321681"/>
                  <a:pt x="165811" y="3840979"/>
                  <a:pt x="7683" y="721461"/>
                </a:cubicBezTo>
                <a:lnTo>
                  <a:pt x="0" y="417641"/>
                </a:lnTo>
                <a:lnTo>
                  <a:pt x="7683" y="113820"/>
                </a:lnTo>
                <a:close/>
              </a:path>
            </a:pathLst>
          </a:custGeom>
        </p:spPr>
        <p:txBody>
          <a:bodyPr wrap="square">
            <a:noAutofit/>
          </a:bodyPr>
          <a:lstStyle/>
          <a:p>
            <a:endParaRPr lang="en-US"/>
          </a:p>
        </p:txBody>
      </p:sp>
    </p:spTree>
    <p:extLst>
      <p:ext uri="{BB962C8B-B14F-4D97-AF65-F5344CB8AC3E}">
        <p14:creationId xmlns:p14="http://schemas.microsoft.com/office/powerpoint/2010/main" val="1484946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8/6/2024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5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jfi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5E19431-BD85-FC53-61F8-94B19820C61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Freeform: Shape 4">
            <a:extLst>
              <a:ext uri="{FF2B5EF4-FFF2-40B4-BE49-F238E27FC236}">
                <a16:creationId xmlns:a16="http://schemas.microsoft.com/office/drawing/2014/main" id="{DD5953F0-2D4F-FF6F-3A56-A8EC86F39BFB}"/>
              </a:ext>
            </a:extLst>
          </p:cNvPr>
          <p:cNvSpPr/>
          <p:nvPr/>
        </p:nvSpPr>
        <p:spPr>
          <a:xfrm>
            <a:off x="189932" y="0"/>
            <a:ext cx="11812134" cy="6321682"/>
          </a:xfrm>
          <a:custGeom>
            <a:avLst/>
            <a:gdLst>
              <a:gd name="connsiteX0" fmla="*/ 16338 w 11812134"/>
              <a:gd name="connsiteY0" fmla="*/ 0 h 6321682"/>
              <a:gd name="connsiteX1" fmla="*/ 11795797 w 11812134"/>
              <a:gd name="connsiteY1" fmla="*/ 0 h 6321682"/>
              <a:gd name="connsiteX2" fmla="*/ 11804452 w 11812134"/>
              <a:gd name="connsiteY2" fmla="*/ 113820 h 6321682"/>
              <a:gd name="connsiteX3" fmla="*/ 11812134 w 11812134"/>
              <a:gd name="connsiteY3" fmla="*/ 417641 h 6321682"/>
              <a:gd name="connsiteX4" fmla="*/ 11812133 w 11812134"/>
              <a:gd name="connsiteY4" fmla="*/ 417641 h 6321682"/>
              <a:gd name="connsiteX5" fmla="*/ 5908092 w 11812134"/>
              <a:gd name="connsiteY5" fmla="*/ 6321682 h 6321682"/>
              <a:gd name="connsiteX6" fmla="*/ 5904043 w 11812134"/>
              <a:gd name="connsiteY6" fmla="*/ 6321681 h 6321682"/>
              <a:gd name="connsiteX7" fmla="*/ 7683 w 11812134"/>
              <a:gd name="connsiteY7" fmla="*/ 721461 h 6321682"/>
              <a:gd name="connsiteX8" fmla="*/ 0 w 11812134"/>
              <a:gd name="connsiteY8" fmla="*/ 417641 h 6321682"/>
              <a:gd name="connsiteX9" fmla="*/ 7683 w 11812134"/>
              <a:gd name="connsiteY9" fmla="*/ 113820 h 632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12134" h="6321682">
                <a:moveTo>
                  <a:pt x="16338" y="0"/>
                </a:moveTo>
                <a:lnTo>
                  <a:pt x="11795797" y="0"/>
                </a:lnTo>
                <a:lnTo>
                  <a:pt x="11804452" y="113820"/>
                </a:lnTo>
                <a:cubicBezTo>
                  <a:pt x="11809553" y="214450"/>
                  <a:pt x="11812134" y="315744"/>
                  <a:pt x="11812134" y="417641"/>
                </a:cubicBezTo>
                <a:lnTo>
                  <a:pt x="11812133" y="417641"/>
                </a:lnTo>
                <a:cubicBezTo>
                  <a:pt x="11812133" y="3678353"/>
                  <a:pt x="9168804" y="6321682"/>
                  <a:pt x="5908092" y="6321682"/>
                </a:cubicBezTo>
                <a:lnTo>
                  <a:pt x="5904043" y="6321681"/>
                </a:lnTo>
                <a:cubicBezTo>
                  <a:pt x="2745227" y="6321681"/>
                  <a:pt x="165811" y="3840979"/>
                  <a:pt x="7683" y="721461"/>
                </a:cubicBezTo>
                <a:lnTo>
                  <a:pt x="0" y="417641"/>
                </a:lnTo>
                <a:lnTo>
                  <a:pt x="7683" y="113820"/>
                </a:lnTo>
                <a:close/>
              </a:path>
            </a:pathLst>
          </a:custGeom>
          <a:gradFill flip="none" rotWithShape="1">
            <a:gsLst>
              <a:gs pos="0">
                <a:srgbClr val="FAC090">
                  <a:alpha val="0"/>
                </a:srgbClr>
              </a:gs>
              <a:gs pos="100000">
                <a:srgbClr val="FAC09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xtBox 7">
            <a:extLst>
              <a:ext uri="{FF2B5EF4-FFF2-40B4-BE49-F238E27FC236}">
                <a16:creationId xmlns:a16="http://schemas.microsoft.com/office/drawing/2014/main" id="{67847DE4-43E3-5248-D90B-AE6C4DA29A54}"/>
              </a:ext>
            </a:extLst>
          </p:cNvPr>
          <p:cNvSpPr txBox="1"/>
          <p:nvPr/>
        </p:nvSpPr>
        <p:spPr>
          <a:xfrm>
            <a:off x="533400" y="2588091"/>
            <a:ext cx="11201400" cy="3431709"/>
          </a:xfrm>
          <a:prstGeom prst="rect">
            <a:avLst/>
          </a:prstGeom>
          <a:noFill/>
        </p:spPr>
        <p:txBody>
          <a:bodyPr wrap="square">
            <a:spAutoFit/>
          </a:bodyPr>
          <a:lstStyle/>
          <a:p>
            <a:pPr algn="ctr">
              <a:lnSpc>
                <a:spcPct val="200000"/>
              </a:lnSpc>
            </a:pPr>
            <a:r>
              <a:rPr lang="fa-IR" sz="2800" b="1" dirty="0">
                <a:latin typeface="Shabnam" panose="020B0603030804020204" pitchFamily="34" charset="-78"/>
                <a:cs typeface="Shabnam" panose="020B0603030804020204" pitchFamily="34" charset="-78"/>
              </a:rPr>
              <a:t>موضوع: پاورپوینت حرفه ای کاخ عالی قاپو</a:t>
            </a:r>
          </a:p>
          <a:p>
            <a:pPr algn="ctr">
              <a:lnSpc>
                <a:spcPct val="200000"/>
              </a:lnSpc>
            </a:pPr>
            <a:r>
              <a:rPr lang="fa-IR" sz="2800" b="1" dirty="0">
                <a:latin typeface="Shabnam" panose="020B0603030804020204" pitchFamily="34" charset="-78"/>
                <a:cs typeface="Shabnam" panose="020B0603030804020204" pitchFamily="34" charset="-78"/>
              </a:rPr>
              <a:t>پژوهشگر: زهرا کرمی</a:t>
            </a:r>
          </a:p>
          <a:p>
            <a:pPr algn="ctr">
              <a:lnSpc>
                <a:spcPct val="200000"/>
              </a:lnSpc>
            </a:pPr>
            <a:r>
              <a:rPr lang="fa-IR" sz="2800" b="1" dirty="0">
                <a:latin typeface="Shabnam" panose="020B0603030804020204" pitchFamily="34" charset="-78"/>
                <a:cs typeface="Shabnam" panose="020B0603030804020204" pitchFamily="34" charset="-78"/>
              </a:rPr>
              <a:t>استاد راهنما: دکتر فاطمه عباسی یزدی</a:t>
            </a:r>
          </a:p>
          <a:p>
            <a:pPr algn="ctr">
              <a:lnSpc>
                <a:spcPct val="200000"/>
              </a:lnSpc>
            </a:pPr>
            <a:r>
              <a:rPr lang="fa-IR" sz="2800" b="1" dirty="0">
                <a:latin typeface="Shabnam" panose="020B0603030804020204" pitchFamily="34" charset="-78"/>
                <a:cs typeface="Shabnam" panose="020B0603030804020204" pitchFamily="34" charset="-78"/>
              </a:rPr>
              <a:t>تاریخ ارائه: ............</a:t>
            </a:r>
            <a:endParaRPr lang="en-US" sz="2800" dirty="0"/>
          </a:p>
        </p:txBody>
      </p:sp>
    </p:spTree>
    <p:extLst>
      <p:ext uri="{BB962C8B-B14F-4D97-AF65-F5344CB8AC3E}">
        <p14:creationId xmlns:p14="http://schemas.microsoft.com/office/powerpoint/2010/main" val="2182217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1295400" y="457200"/>
            <a:ext cx="838200" cy="44296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0" y="0"/>
            <a:ext cx="838200" cy="442965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6096000" y="2133600"/>
            <a:ext cx="5791200" cy="4592107"/>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تزئینات چوبی و کاشی کاری ها، نقاشی هایی که بر روی این ستون ها استفاده شده اند در نوع خود بی نظیر هستند و دارای زیبایی خیره کننده می باشند. علاوه بر این در طبقه سوم عمارت و ایوان آن حوضی از مرمر و مس ایجاد شده است که فضای ایوان را بسیار شیک و تاثیر گذار نموده است.  قرینه این حوض که بر روی تزئینات سقف منعکس می شود فضای محیط ایوان را بیش از پیش زیبا و منحصر به فرد می نماید.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510" y="2609274"/>
            <a:ext cx="5562600" cy="4236354"/>
          </a:xfrm>
          <a:prstGeom prst="rect">
            <a:avLst/>
          </a:prstGeom>
          <a:ln w="57150">
            <a:solidFill>
              <a:schemeClr val="bg1"/>
            </a:solidFill>
          </a:ln>
        </p:spPr>
      </p:pic>
      <p:sp>
        <p:nvSpPr>
          <p:cNvPr id="7" name="Title 1">
            <a:extLst>
              <a:ext uri="{FF2B5EF4-FFF2-40B4-BE49-F238E27FC236}">
                <a16:creationId xmlns:a16="http://schemas.microsoft.com/office/drawing/2014/main" id="{E9A9CF27-6160-E82C-B6B4-8700D8B363B7}"/>
              </a:ext>
            </a:extLst>
          </p:cNvPr>
          <p:cNvSpPr txBox="1">
            <a:spLocks/>
          </p:cNvSpPr>
          <p:nvPr/>
        </p:nvSpPr>
        <p:spPr>
          <a:xfrm>
            <a:off x="7924800" y="457200"/>
            <a:ext cx="4267200" cy="6415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ساختمان کاخ عالی قاپو</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61379843"/>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Rectangle 4"/>
          <p:cNvSpPr/>
          <p:nvPr/>
        </p:nvSpPr>
        <p:spPr>
          <a:xfrm>
            <a:off x="7086600" y="533401"/>
            <a:ext cx="5105400" cy="3657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952500" y="1691470"/>
            <a:ext cx="4648200" cy="452596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این تالار یکی از قسمت های کاخ محسوب می شود که در زمان جانشینان شاه عباس اول به کاخ افزوده شده است. در این تالار طاق‌ها و اتاق های بسیار بزرگ و زیبایی با تزئینات و نقاشی های بی نظیری وجود دارد که دیوارهای اتاق ها را پوشش داده اند و در کنار یکدیگر ترکیبی ایجاد کرده اند که نظر هر بیننده ای را به خود جلب می 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13432" y="990600"/>
            <a:ext cx="4678568" cy="5807095"/>
          </a:xfrm>
          <a:prstGeom prst="rect">
            <a:avLst/>
          </a:prstGeom>
          <a:ln w="57150">
            <a:solidFill>
              <a:schemeClr val="bg1"/>
            </a:solidFill>
          </a:ln>
        </p:spPr>
      </p:pic>
      <p:sp>
        <p:nvSpPr>
          <p:cNvPr id="7" name="Title 1">
            <a:extLst>
              <a:ext uri="{FF2B5EF4-FFF2-40B4-BE49-F238E27FC236}">
                <a16:creationId xmlns:a16="http://schemas.microsoft.com/office/drawing/2014/main" id="{B665801E-C600-FAAB-BAE3-9776FA8E9754}"/>
              </a:ext>
            </a:extLst>
          </p:cNvPr>
          <p:cNvSpPr txBox="1">
            <a:spLocks/>
          </p:cNvSpPr>
          <p:nvPr/>
        </p:nvSpPr>
        <p:spPr>
          <a:xfrm>
            <a:off x="1143000" y="409405"/>
            <a:ext cx="4267200" cy="6415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ساختمان کاخ عالی قاپو</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6137984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p:cNvSpPr/>
          <p:nvPr/>
        </p:nvSpPr>
        <p:spPr>
          <a:xfrm>
            <a:off x="1143000" y="0"/>
            <a:ext cx="18288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4876800" y="1166018"/>
            <a:ext cx="6934200" cy="452596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ایوانی در پشت تالار واقع شده که از داخل آن گنبد زیبای توحید خانه به زیبایی دیده می شود و چشم انداز بی نظیری دارد. امروزه سالنی که این گنبد بر روی آن واقع شده است به عنوان کلاس های درس در دانشگاه پردیس اصفهان مورد استفاده قرار می گیرد. در زمان های گذشته جهانگردان و نمایندگان خارجی ازکشورهای مختلف برای تماشای مسابقاتی مثل چوگان و جشن های مختلف از این تالار و ایوان استفاده می کردند. سایر طبقات کاخ نیز دارای سالنی بزرگ به همراه چند اتاق کوچک هستند.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381000"/>
            <a:ext cx="4217040" cy="5967510"/>
          </a:xfrm>
          <a:prstGeom prst="rect">
            <a:avLst/>
          </a:prstGeom>
          <a:ln w="57150">
            <a:solidFill>
              <a:schemeClr val="bg1"/>
            </a:solidFill>
          </a:ln>
        </p:spPr>
      </p:pic>
      <p:sp>
        <p:nvSpPr>
          <p:cNvPr id="7" name="Title 1">
            <a:extLst>
              <a:ext uri="{FF2B5EF4-FFF2-40B4-BE49-F238E27FC236}">
                <a16:creationId xmlns:a16="http://schemas.microsoft.com/office/drawing/2014/main" id="{0DF4A1B2-1C6D-0AA8-EA67-FF2B7321FABC}"/>
              </a:ext>
            </a:extLst>
          </p:cNvPr>
          <p:cNvSpPr txBox="1">
            <a:spLocks/>
          </p:cNvSpPr>
          <p:nvPr/>
        </p:nvSpPr>
        <p:spPr>
          <a:xfrm>
            <a:off x="6400800" y="400334"/>
            <a:ext cx="4267200" cy="6415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ساختمان کاخ عالی قاپو</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61379843"/>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628900" y="4724400"/>
            <a:ext cx="2209800" cy="2133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75696" y="2971800"/>
            <a:ext cx="2209800" cy="2133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7535839" y="228600"/>
            <a:ext cx="4648200" cy="563562"/>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مراحل ساخت بنا</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381000" y="914401"/>
            <a:ext cx="11811000" cy="16764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این کاخ طی ۵ مرحله ساخته شد و در زمان جانشینان شاه عباس اول به خصوص شاه عباس دوم و شاه سلیمان بین ۷۰ تا ۱۰۰ سال ادامه و تکمیل یافت. حتی به دلیل وجود کتیبه‌ای به خط نستعلیق در زمان شاه سلطان حسین آخرین پادشاه صفوی، تزئینات طبقه سوم اضافه یا مرمت شده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158" y="2655972"/>
            <a:ext cx="3226558" cy="4202028"/>
          </a:xfrm>
          <a:prstGeom prst="rect">
            <a:avLst/>
          </a:prstGeom>
          <a:ln w="57150">
            <a:solidFill>
              <a:schemeClr val="bg1"/>
            </a:solidFill>
          </a:ln>
        </p:spPr>
      </p:pic>
      <p:pic>
        <p:nvPicPr>
          <p:cNvPr id="4" name="Picture 3"/>
          <p:cNvPicPr>
            <a:picLocks noChangeAspect="1"/>
          </p:cNvPicPr>
          <p:nvPr/>
        </p:nvPicPr>
        <p:blipFill>
          <a:blip r:embed="rId4"/>
          <a:stretch>
            <a:fillRect/>
          </a:stretch>
        </p:blipFill>
        <p:spPr>
          <a:xfrm>
            <a:off x="6477000" y="2577721"/>
            <a:ext cx="5707039" cy="4280279"/>
          </a:xfrm>
          <a:prstGeom prst="rect">
            <a:avLst/>
          </a:prstGeom>
          <a:ln w="57150">
            <a:solidFill>
              <a:schemeClr val="bg1"/>
            </a:solidFill>
          </a:ln>
        </p:spPr>
      </p:pic>
      <p:sp>
        <p:nvSpPr>
          <p:cNvPr id="8" name="Frame 7"/>
          <p:cNvSpPr/>
          <p:nvPr/>
        </p:nvSpPr>
        <p:spPr>
          <a:xfrm>
            <a:off x="3962400" y="4278229"/>
            <a:ext cx="1422922" cy="1512971"/>
          </a:xfrm>
          <a:prstGeom prst="frame">
            <a:avLst>
              <a:gd name="adj1" fmla="val 76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2593756"/>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0800" y="2057400"/>
            <a:ext cx="5791200" cy="3429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152400" y="1524000"/>
            <a:ext cx="6096000" cy="44958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در مرحله  اول ساخت، بنا تنها به عنوان ورودی سایر بناها و مجموعه کاخهای سلطنتی می‌باشد. در مرحله دوم لزوم گسترش بنا و اضافه نمودن طبقات فوقانی به دلیل گسترش پایتخت و افزایش جمعیت شهری و با اهمیت جلوه دادن مقر حکومتی احساس گردید. بدین منظور طبقات سوم و چهارم و نیم طبقه پنجم اضافه گردیدند. در مرحله سوم ساختمان برجی شکل کاخ با اضافه نمودن آخرین طبقه (معروف به سالن موسیقی) تکمیل شد.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76943" y="3744036"/>
            <a:ext cx="5515057" cy="3124200"/>
          </a:xfrm>
          <a:prstGeom prst="rect">
            <a:avLst/>
          </a:prstGeom>
          <a:ln w="57150">
            <a:solidFill>
              <a:schemeClr val="bg1"/>
            </a:solidFill>
          </a:ln>
        </p:spPr>
      </p:pic>
      <p:sp>
        <p:nvSpPr>
          <p:cNvPr id="7" name="Title 1">
            <a:extLst>
              <a:ext uri="{FF2B5EF4-FFF2-40B4-BE49-F238E27FC236}">
                <a16:creationId xmlns:a16="http://schemas.microsoft.com/office/drawing/2014/main" id="{26C59FF4-0F36-773E-90EF-9C1016D3E7E7}"/>
              </a:ext>
            </a:extLst>
          </p:cNvPr>
          <p:cNvSpPr>
            <a:spLocks noGrp="1"/>
          </p:cNvSpPr>
          <p:nvPr>
            <p:ph type="title" idx="4294967295"/>
          </p:nvPr>
        </p:nvSpPr>
        <p:spPr>
          <a:xfrm>
            <a:off x="0" y="609600"/>
            <a:ext cx="4648200" cy="563562"/>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مراحل ساخت بنا</a:t>
            </a:r>
            <a:endParaRPr lang="en-US" sz="2400" b="1" dirty="0">
              <a:latin typeface="Shabnam" panose="020B0603030804020204" pitchFamily="34" charset="-78"/>
              <a:cs typeface="Shabnam" panose="020B0603030804020204" pitchFamily="34" charset="-78"/>
            </a:endParaRPr>
          </a:p>
        </p:txBody>
      </p:sp>
      <p:pic>
        <p:nvPicPr>
          <p:cNvPr id="6" name="Picture 5"/>
          <p:cNvPicPr>
            <a:picLocks noChangeAspect="1"/>
          </p:cNvPicPr>
          <p:nvPr/>
        </p:nvPicPr>
        <p:blipFill>
          <a:blip r:embed="rId3"/>
          <a:stretch>
            <a:fillRect/>
          </a:stretch>
        </p:blipFill>
        <p:spPr>
          <a:xfrm>
            <a:off x="6634394" y="-2275"/>
            <a:ext cx="5557605" cy="3126475"/>
          </a:xfrm>
          <a:prstGeom prst="rect">
            <a:avLst/>
          </a:prstGeom>
          <a:ln w="57150">
            <a:solidFill>
              <a:schemeClr val="bg1"/>
            </a:solidFill>
          </a:ln>
        </p:spPr>
      </p:pic>
      <p:sp>
        <p:nvSpPr>
          <p:cNvPr id="8" name="Rectangle 7"/>
          <p:cNvSpPr/>
          <p:nvPr/>
        </p:nvSpPr>
        <p:spPr>
          <a:xfrm>
            <a:off x="7315200" y="3406254"/>
            <a:ext cx="4094328" cy="98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0375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9812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2541416" y="1752600"/>
            <a:ext cx="5105400" cy="3727782"/>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درمرحله چهارم یک ایوان به سمت میدان نقش جهان جهت افزایش طول کاخ اضافه شد و در مرحله پنجم به ایوان با فضا ایجاد شده در مرحله قبل ۱۸ ستون اضافه شد بعلاوه ایجاد پله‌های شاهی و ساخت و تکمیل سیستم آبرسانی بنا جهت انتقال آب به طبقات به خصوص حوض مسی ایوان.</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b="-996"/>
          <a:stretch/>
        </p:blipFill>
        <p:spPr>
          <a:xfrm>
            <a:off x="8143343" y="1600200"/>
            <a:ext cx="4048657" cy="4503513"/>
          </a:xfrm>
          <a:prstGeom prst="rect">
            <a:avLst/>
          </a:prstGeom>
        </p:spPr>
      </p:pic>
      <p:sp>
        <p:nvSpPr>
          <p:cNvPr id="7" name="Title 1">
            <a:extLst>
              <a:ext uri="{FF2B5EF4-FFF2-40B4-BE49-F238E27FC236}">
                <a16:creationId xmlns:a16="http://schemas.microsoft.com/office/drawing/2014/main" id="{6E9A6ED1-6D89-F9AB-08E6-FFCD5771E8EF}"/>
              </a:ext>
            </a:extLst>
          </p:cNvPr>
          <p:cNvSpPr txBox="1">
            <a:spLocks/>
          </p:cNvSpPr>
          <p:nvPr/>
        </p:nvSpPr>
        <p:spPr>
          <a:xfrm>
            <a:off x="7543800" y="533400"/>
            <a:ext cx="4648200" cy="563562"/>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مراحل ساخت بنا</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70375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9961" cy="1371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4189362" y="3789981"/>
            <a:ext cx="4648200" cy="559843"/>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استادکاران و معماران بنا</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2590800" y="4495800"/>
            <a:ext cx="7620000" cy="22860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کتیبه یا سند مستندی مبنی بر عنوان نام معمار بنا در دست نیست ولی به احتمال زیاد معمار بنا یکی از استادان و معماران معروفی چون استاد علی اکبر اصفهانی یا استاد محمدرضا ابن استاد حسین بنای اصفهانی دو معمار مشهور مسجد جامع عباسی و مسجد شیخ لطف‌الله بوده‌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1524" y="30507"/>
            <a:ext cx="3581400" cy="4162168"/>
          </a:xfrm>
          <a:prstGeom prst="rect">
            <a:avLst/>
          </a:prstGeom>
          <a:ln w="57150">
            <a:solidFill>
              <a:schemeClr val="bg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44000" y="77790"/>
            <a:ext cx="2754437" cy="4191000"/>
          </a:xfrm>
          <a:prstGeom prst="rect">
            <a:avLst/>
          </a:prstGeom>
          <a:ln w="57150">
            <a:solidFill>
              <a:schemeClr val="bg1"/>
            </a:solidFill>
          </a:ln>
        </p:spPr>
      </p:pic>
    </p:spTree>
    <p:extLst>
      <p:ext uri="{BB962C8B-B14F-4D97-AF65-F5344CB8AC3E}">
        <p14:creationId xmlns:p14="http://schemas.microsoft.com/office/powerpoint/2010/main" val="3040453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600200"/>
            <a:ext cx="5257800" cy="3886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6934200" y="914400"/>
            <a:ext cx="4648200" cy="532795"/>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طبقات ششگانه</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5791200" y="1600200"/>
            <a:ext cx="6079508" cy="36576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بنای عالی‌قاپو با ارتفاعی حدود ۴۸ متر تا کف بازار بلندترین کاخ چند طبقه تا چند دهه اخیر در شهر اصفهان بوده‌ است. به دلیل اضافات و الحاقات معماری در هر سو نمایی متفاوت دارد به طوری که از جلو بنا از میدان نقش جهان ۲ طبقه از پشت ساختمان ۵ طبقه، از طرفین بنا ۳ طبقه و با احتساب طبقه همکف بعنوان اولین طبقه، در کل ۶ طبقه می‌باشد.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66017" y="1"/>
            <a:ext cx="4763183" cy="2819400"/>
          </a:xfrm>
          <a:prstGeom prst="rect">
            <a:avLst/>
          </a:prstGeom>
          <a:ln w="57150">
            <a:solidFill>
              <a:schemeClr val="bg1"/>
            </a:solidFill>
          </a:ln>
        </p:spPr>
      </p:pic>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8600" y="3759199"/>
            <a:ext cx="4648201" cy="3098801"/>
          </a:xfrm>
          <a:prstGeom prst="rect">
            <a:avLst/>
          </a:prstGeom>
          <a:ln w="57150">
            <a:solidFill>
              <a:schemeClr val="bg1"/>
            </a:solidFill>
          </a:ln>
        </p:spPr>
      </p:pic>
    </p:spTree>
    <p:extLst>
      <p:ext uri="{BB962C8B-B14F-4D97-AF65-F5344CB8AC3E}">
        <p14:creationId xmlns:p14="http://schemas.microsoft.com/office/powerpoint/2010/main" val="2935805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239000" y="4281985"/>
            <a:ext cx="1676400" cy="2590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906000" y="0"/>
            <a:ext cx="1752600" cy="2590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1066800" y="457200"/>
            <a:ext cx="4648200" cy="563562"/>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تزئینات</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304800" y="1143000"/>
            <a:ext cx="5943600" cy="51054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تزئینات خارجی بوسیله آجر که در لچکها (قسمتهای هلالی در بالای هر ورودی) بوسیله کاشی هفت رنگ و تزئینات و خطوط اسلیمی می‌باشد و تزئینات داخلی بوسیله نقوش زیبای گل و بته و شکارگاه و حیوانت و پرندگان بر روی گچ (لایه چینی و کشته بری) یا مینیاتورهای تصویری ایرانی (به سبک نقاشی‌های رضا عباسی) و خارجی (بوسیله نقاشان اروپایی که در زمان شاه سلیمان در دربار صفوی حضور داشتند به سبک نقاشی اروپایی به سبک توسط نقاشان معروفی مانند آنژل ولوکار) می‌باشد.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564766" y="2019300"/>
            <a:ext cx="5627234" cy="3352800"/>
          </a:xfrm>
          <a:prstGeom prst="rect">
            <a:avLst/>
          </a:prstGeom>
        </p:spPr>
      </p:pic>
    </p:spTree>
    <p:extLst>
      <p:ext uri="{BB962C8B-B14F-4D97-AF65-F5344CB8AC3E}">
        <p14:creationId xmlns:p14="http://schemas.microsoft.com/office/powerpoint/2010/main" val="1013172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066800"/>
            <a:ext cx="3352800" cy="4495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5105400" y="1752600"/>
            <a:ext cx="6324600" cy="4583965"/>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این تزئینات با آنکه در طول سال‌ها دچار خرابی‌هایی شده، اما بخش‌های باقیمانده حاکی از مهارت‌های به کار گرفته در آنهاست و گچ‌بری‌ها و نقاشی‌های دیوارهای عمارت نشان ذوق هنری هنرمندان این مرز و بوم است. ظل السلطان نیز به علت کینه با صفویان ، کاخ های باشکوه بسیاری را تخریب کرد یا آنها را به مرز نابودی کشاند مانند: چهل ستون و چهل باغ. او همچنین بسیاری از تزئینات و آینه کاری‌ها و نقاشی‌های عالی قاپو را از بین برد. روی نقاشی ها را رنگ زد.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75268" y="1402783"/>
            <a:ext cx="4045469" cy="5455217"/>
          </a:xfrm>
          <a:prstGeom prst="rect">
            <a:avLst/>
          </a:prstGeom>
          <a:ln w="57150">
            <a:solidFill>
              <a:schemeClr val="bg1"/>
            </a:solidFill>
          </a:ln>
        </p:spPr>
      </p:pic>
      <p:sp>
        <p:nvSpPr>
          <p:cNvPr id="7" name="Title 1"/>
          <p:cNvSpPr>
            <a:spLocks noGrp="1"/>
          </p:cNvSpPr>
          <p:nvPr>
            <p:ph type="title" idx="4294967295"/>
          </p:nvPr>
        </p:nvSpPr>
        <p:spPr>
          <a:xfrm>
            <a:off x="6019800" y="1066800"/>
            <a:ext cx="4648200" cy="563562"/>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تزئینات</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61617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5029200" cy="4495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8153400" y="152400"/>
            <a:ext cx="4038600" cy="632835"/>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مقدمه</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5715000" y="762000"/>
            <a:ext cx="6358634" cy="57912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کاخ عالی‌قاپو (نام اصلی آلاقاپو) ساختمانی است که در واقع در ورودی دولتخانه صفوی بوده و در ابتدا شکلی ساده داشته، به مرور زمان و در طول سلطنت شاه عباس طبقاتی به آن افزوده شدند و در زمان شاه عباس دوم ایوان ستوندار به آن افزوده شد. این بنا در ضلع غربی میدان نقش جهان و روبروی مسجد شیخ لطف‌الله واقع شده است. ارتفاع آن ۴۸ متر است و ۶ طبقه دارد که با راه‌پله‌های مارپیچ می‌توان به آنها رسید. آنچه باعث گردیده‌است عالی‌قاپو در زمره آثار باشکوه و بسیار نفیس عصر صفوی قرار گیرد، مینیاتورهایی است که کار هنرمند معروف عصر صفوی رضا عباسی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04800" y="304800"/>
            <a:ext cx="4392083" cy="5545296"/>
          </a:xfrm>
          <a:prstGeom prst="rect">
            <a:avLst/>
          </a:prstGeom>
          <a:ln w="28575">
            <a:solidFill>
              <a:schemeClr val="bg1"/>
            </a:solidFill>
          </a:ln>
        </p:spPr>
      </p:pic>
    </p:spTree>
    <p:extLst>
      <p:ext uri="{BB962C8B-B14F-4D97-AF65-F5344CB8AC3E}">
        <p14:creationId xmlns:p14="http://schemas.microsoft.com/office/powerpoint/2010/main" val="2230020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781800" y="3412"/>
            <a:ext cx="6858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0" y="828237"/>
            <a:ext cx="4648200" cy="629526"/>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پله ها</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381000" y="1477097"/>
            <a:ext cx="5638800" cy="507610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پله های کاخ عالی قاپو یکی از جذاب ترین و جالب ترین بخش های آن است که از همان ابتدای ورود معماری منحصر به فرد آن نظر افراد را به خود جلب می نماید. شکل قرار گیری این پله ها در نگاه اول بسیار عجیب اما زیبا هستند. در واقع این کاخ دارای راهرویی تنگ و باریک است که پله های مارپیچی دارد و فاصله هر یک از آن ها حدود 20 سانت می باشد. این پله ها راه ارتباطی تمامی طبقات کاخ با یکدیگر هستند و به طور کلی عمارت عالی قاپو دارای 114 پله مارپیچ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239000" y="0"/>
            <a:ext cx="4953000" cy="6858000"/>
          </a:xfrm>
          <a:prstGeom prst="rect">
            <a:avLst/>
          </a:prstGeom>
          <a:ln w="57150">
            <a:solidFill>
              <a:schemeClr val="bg1"/>
            </a:solidFill>
          </a:ln>
        </p:spPr>
      </p:pic>
    </p:spTree>
    <p:extLst>
      <p:ext uri="{BB962C8B-B14F-4D97-AF65-F5344CB8AC3E}">
        <p14:creationId xmlns:p14="http://schemas.microsoft.com/office/powerpoint/2010/main" val="4280834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600" y="3810000"/>
            <a:ext cx="4503761" cy="2133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997776" y="3708793"/>
            <a:ext cx="2222424" cy="26920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152400" y="685800"/>
            <a:ext cx="12007755" cy="302299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این کاخ در حال حاضر دارای سه دستگاه پله، شامل دو دستگاه پله مارپیچ به‌صورت قرینه در قسمت غربی ساختمان و یک دستگاه پله به‌صورت پلکانی (به‌صورت چند پله و اتاقهای بین راه به شکل زیگزاگی) معروف به پله‌های شاهی که به منظور تشریفات ساخته شده‌است. و از این پله‌ها امکان بالا آوردن سپر نیست تا اگر به این کاخ حمله شد نتوانند از خود دفاع کنند و سربازان این کاخ بتوانند با تیرکمان به راحتی آنها را سرنگون کنند. در زیر پله‌ها نوری گذاشته شده است که نور ان بر روی دیوار مجاورش می‌خورد که اگر کسی در حال بالا آمدن از پله‌ها بود سربازان متوجه شوند و آماده باش باشند.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4010938"/>
            <a:ext cx="4932415" cy="2848199"/>
          </a:xfrm>
          <a:prstGeom prst="rect">
            <a:avLst/>
          </a:prstGeom>
          <a:ln w="57150">
            <a:solidFill>
              <a:schemeClr val="bg1"/>
            </a:solidFill>
          </a:ln>
        </p:spPr>
      </p:pic>
      <p:sp>
        <p:nvSpPr>
          <p:cNvPr id="6" name="Title 1"/>
          <p:cNvSpPr>
            <a:spLocks noGrp="1"/>
          </p:cNvSpPr>
          <p:nvPr>
            <p:ph type="title" idx="4294967295"/>
          </p:nvPr>
        </p:nvSpPr>
        <p:spPr>
          <a:xfrm>
            <a:off x="7543800" y="152400"/>
            <a:ext cx="4648200" cy="629526"/>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پله ها</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241275" y="3886200"/>
            <a:ext cx="4942764" cy="2976881"/>
          </a:xfrm>
          <a:prstGeom prst="rect">
            <a:avLst/>
          </a:prstGeom>
          <a:ln w="57150">
            <a:solidFill>
              <a:schemeClr val="bg1"/>
            </a:solidFill>
          </a:ln>
        </p:spPr>
      </p:pic>
    </p:spTree>
    <p:extLst>
      <p:ext uri="{BB962C8B-B14F-4D97-AF65-F5344CB8AC3E}">
        <p14:creationId xmlns:p14="http://schemas.microsoft.com/office/powerpoint/2010/main" val="2791994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86227" y="800100"/>
            <a:ext cx="8534400" cy="2895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ame 7"/>
          <p:cNvSpPr/>
          <p:nvPr/>
        </p:nvSpPr>
        <p:spPr>
          <a:xfrm rot="19086399">
            <a:off x="3939678" y="1243096"/>
            <a:ext cx="2101709" cy="2007464"/>
          </a:xfrm>
          <a:prstGeom prst="frame">
            <a:avLst>
              <a:gd name="adj1" fmla="val 38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idx="4294967295"/>
          </p:nvPr>
        </p:nvSpPr>
        <p:spPr>
          <a:xfrm>
            <a:off x="7391400" y="3962400"/>
            <a:ext cx="4800600" cy="629526"/>
          </a:xfrm>
          <a:solidFill>
            <a:schemeClr val="accent6">
              <a:lumMod val="60000"/>
              <a:lumOff val="40000"/>
            </a:schemeClr>
          </a:solidFill>
        </p:spPr>
        <p:txBody>
          <a:bodyPr vert="horz" lIns="91440" tIns="45720" rIns="91440" bIns="45720" rtlCol="0" anchor="ctr">
            <a:noAutofit/>
          </a:bodyPr>
          <a:lstStyle/>
          <a:p>
            <a:pPr rtl="1"/>
            <a:br>
              <a:rPr lang="fa-IR" sz="2400" b="1" dirty="0">
                <a:latin typeface="Shabnam" panose="020B0603030804020204" pitchFamily="34" charset="-78"/>
                <a:cs typeface="Shabnam" panose="020B0603030804020204" pitchFamily="34" charset="-78"/>
              </a:rPr>
            </a:br>
            <a:r>
              <a:rPr lang="fa-IR" sz="2400" b="1" dirty="0">
                <a:latin typeface="Shabnam" panose="020B0603030804020204" pitchFamily="34" charset="-78"/>
                <a:cs typeface="Shabnam" panose="020B0603030804020204" pitchFamily="34" charset="-78"/>
              </a:rPr>
              <a:t>ویژگی های منحصر به فرد کاخ عالی قاپو</a:t>
            </a:r>
            <a:br>
              <a:rPr lang="fa-IR" sz="2400" b="1" dirty="0">
                <a:latin typeface="Shabnam" panose="020B0603030804020204" pitchFamily="34" charset="-78"/>
                <a:cs typeface="Shabnam" panose="020B0603030804020204" pitchFamily="34" charset="-78"/>
              </a:rPr>
            </a:b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369627" y="4572000"/>
            <a:ext cx="11784842" cy="22860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کاخ عالی قاپو به سبب ویژگی های خاصی که دارد به عنوان بنایی با شکوه و ارزشمند از آن یاد می شود. از جمله شاخص ترین خصوصیات این کاخ می توان به مینیاتور کاری های بی نظیری که توسط رضا عباسی هنرمند چیره دست و مشهور دوره صفوی، گچ بری هایی که در آخرین طبقه کاخ و تالار آن (اتاق موسیقی ) انجام شده و همچنین سایر تزئینات، آینه کاری ها و نقاشی هایی که بر روی دیوارهای کاخ انجام شده است اشاره نمود.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4090864" cy="3429000"/>
          </a:xfrm>
          <a:prstGeom prst="rect">
            <a:avLst/>
          </a:prstGeom>
          <a:ln w="57150">
            <a:solidFill>
              <a:schemeClr val="bg1"/>
            </a:solidFill>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22043" y="-4549"/>
            <a:ext cx="6269957" cy="3433549"/>
          </a:xfrm>
          <a:prstGeom prst="rect">
            <a:avLst/>
          </a:prstGeom>
          <a:ln w="57150">
            <a:solidFill>
              <a:schemeClr val="bg1"/>
            </a:solidFill>
          </a:ln>
        </p:spPr>
      </p:pic>
      <p:sp>
        <p:nvSpPr>
          <p:cNvPr id="9" name="Frame 8"/>
          <p:cNvSpPr/>
          <p:nvPr/>
        </p:nvSpPr>
        <p:spPr>
          <a:xfrm rot="2982558">
            <a:off x="4466699" y="1779123"/>
            <a:ext cx="1028477" cy="999504"/>
          </a:xfrm>
          <a:prstGeom prst="frame">
            <a:avLst>
              <a:gd name="adj1"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80834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6248400"/>
            <a:ext cx="12192000" cy="381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457200" y="1570037"/>
            <a:ext cx="5181600" cy="452596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علاوه بر زیبایی و ظاهر چشم نواز کاخ که حاصل تلاش هنرمندان دوره صفوی است انعکاس هایی که از نغمه های نوازندگان و اساتید موسیقی شکل گرفته و به بهترین شکل ممکن به حالت طبیعی و به دور ازانعکاس به گوش حاضرین می رسد نیز از دیگر دلایل محبوبیت کاخ است که نشان دهنده مهارت و دانش مهندسی معماران عصر صفوی می باشد و جای تحسین دارد.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24801" y="1168401"/>
            <a:ext cx="4267200" cy="5689600"/>
          </a:xfrm>
          <a:prstGeom prst="rect">
            <a:avLst/>
          </a:prstGeom>
        </p:spPr>
      </p:pic>
      <p:sp>
        <p:nvSpPr>
          <p:cNvPr id="7" name="Title 1"/>
          <p:cNvSpPr txBox="1">
            <a:spLocks/>
          </p:cNvSpPr>
          <p:nvPr/>
        </p:nvSpPr>
        <p:spPr>
          <a:xfrm>
            <a:off x="0" y="768552"/>
            <a:ext cx="4800600" cy="629526"/>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br>
              <a:rPr lang="fa-IR" sz="2400" b="1" dirty="0">
                <a:latin typeface="Shabnam" panose="020B0603030804020204" pitchFamily="34" charset="-78"/>
                <a:cs typeface="Shabnam" panose="020B0603030804020204" pitchFamily="34" charset="-78"/>
              </a:rPr>
            </a:br>
            <a:r>
              <a:rPr lang="fa-IR" sz="2400" b="1" dirty="0">
                <a:latin typeface="Shabnam" panose="020B0603030804020204" pitchFamily="34" charset="-78"/>
                <a:cs typeface="Shabnam" panose="020B0603030804020204" pitchFamily="34" charset="-78"/>
              </a:rPr>
              <a:t>ویژگی های منحصر به فرد کاخ عالی قاپو</a:t>
            </a:r>
            <a:br>
              <a:rPr lang="fa-IR" sz="2400" b="1" dirty="0">
                <a:latin typeface="Shabnam" panose="020B0603030804020204" pitchFamily="34" charset="-78"/>
                <a:cs typeface="Shabnam" panose="020B0603030804020204" pitchFamily="34" charset="-78"/>
              </a:rPr>
            </a:b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13864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352800"/>
            <a:ext cx="12192000" cy="1600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4114800" y="208674"/>
            <a:ext cx="4648200" cy="629526"/>
          </a:xfrm>
          <a:solidFill>
            <a:schemeClr val="accent6">
              <a:lumMod val="60000"/>
              <a:lumOff val="40000"/>
            </a:schemeClr>
          </a:solidFill>
        </p:spPr>
        <p:txBody>
          <a:bodyPr vert="horz" lIns="91440" tIns="45720" rIns="91440" bIns="45720" numCol="1" rtlCol="0" anchor="ctr">
            <a:noAutofit/>
          </a:bodyPr>
          <a:lstStyle/>
          <a:p>
            <a:pPr rtl="1"/>
            <a:r>
              <a:rPr lang="fa-IR" sz="2400" b="1" dirty="0">
                <a:latin typeface="Shabnam" panose="020B0603030804020204" pitchFamily="34" charset="-78"/>
                <a:cs typeface="Shabnam" panose="020B0603030804020204" pitchFamily="34" charset="-78"/>
              </a:rPr>
              <a:t>تزئینات داخلی و خارجی کاخ عالی قاپو</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152400" y="833368"/>
            <a:ext cx="11963400" cy="2367032"/>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در بخش های خارجی بنا و قسمت های هلالی بالای ورودی ها یا همان لچکها آجر، کاشی های رنگارنگ، خطوط اسلیمی و .. جهت تزئینات به کار رفته است و برای تزئینات داخلی نیزاز طرح های زیبای گل و بته، نقاشی های پرندگان، حیوانات و شکارگاه برروی لایه چینی و کشته بری و همچنین مینیاتورهای تصویری خارجی به دست نقاشان اروپایی و مینیاتورهای ایرانی به سبک نقاشی های رضا عباسی و … استفاده شده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3400" y="3627888"/>
            <a:ext cx="5691826" cy="3230112"/>
          </a:xfrm>
          <a:prstGeom prst="rect">
            <a:avLst/>
          </a:prstGeom>
          <a:ln w="57150">
            <a:solidFill>
              <a:schemeClr val="bg1"/>
            </a:solidFill>
          </a:ln>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5600" y="3627888"/>
            <a:ext cx="4893666" cy="3230112"/>
          </a:xfrm>
          <a:prstGeom prst="rect">
            <a:avLst/>
          </a:prstGeom>
          <a:ln w="57150">
            <a:solidFill>
              <a:schemeClr val="bg1"/>
            </a:solidFill>
          </a:ln>
        </p:spPr>
      </p:pic>
    </p:spTree>
    <p:extLst>
      <p:ext uri="{BB962C8B-B14F-4D97-AF65-F5344CB8AC3E}">
        <p14:creationId xmlns:p14="http://schemas.microsoft.com/office/powerpoint/2010/main" val="42808344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3000" y="4648200"/>
            <a:ext cx="4343400" cy="990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1676400"/>
            <a:ext cx="4343400" cy="990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7391400" y="457200"/>
            <a:ext cx="4810836" cy="629526"/>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تزئینات داخلی و خارجی کاخ عالی قاپو</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5715000" y="1706171"/>
            <a:ext cx="6248400" cy="3627829"/>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هر یک از این تزئینات به صورت کاملا ماهرانه و خلاقانه به بهترین شکل ممکن انجام شده اند و کار از سطح کیفیت بالایی برخوردار است. در این میان تالار موت از زیبا ترین و با شکوه ترین بخش های عمارت است که گچ بری ها و کاشی کاری های آن نظر هر بیننده ای را به خود جلب می کند و می توان گفت یکی از مهم ترین دلایلی است که نظر افراد را به بازدید از این بنا جلب می 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2031975"/>
            <a:ext cx="5482725" cy="3306373"/>
          </a:xfrm>
          <a:prstGeom prst="rect">
            <a:avLst/>
          </a:prstGeom>
          <a:ln w="57150">
            <a:solidFill>
              <a:schemeClr val="bg1"/>
            </a:solidFill>
          </a:ln>
        </p:spPr>
      </p:pic>
    </p:spTree>
    <p:extLst>
      <p:ext uri="{BB962C8B-B14F-4D97-AF65-F5344CB8AC3E}">
        <p14:creationId xmlns:p14="http://schemas.microsoft.com/office/powerpoint/2010/main" val="2242371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677400" y="0"/>
            <a:ext cx="25146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228600" y="1448937"/>
            <a:ext cx="5181600" cy="452596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متاسفانه پس از به پایان رسیدن دوره صفوی و روی کار آمدن دوره قاجار این عمارت با شکوه  مدتی در اختیار ظل السلطان قرار داشت که  مورد بی توجهی قرار گرفت و به دلیل حوادثی که در کاخ عالی قاپو اتفاق افتاد بخش قابل توجهی از کتیبه ها و نقاشی ها و تزئینات آن تخریب شد و خسارات فراوانی را وارد نمود که موجب شد بنا بارها مورد مرمت و باز سازی قرار گیرد.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626927" y="742530"/>
            <a:ext cx="4565073" cy="5429670"/>
          </a:xfrm>
          <a:prstGeom prst="rect">
            <a:avLst/>
          </a:prstGeom>
          <a:ln w="57150">
            <a:solidFill>
              <a:schemeClr val="bg1"/>
            </a:solidFill>
          </a:ln>
        </p:spPr>
      </p:pic>
      <p:sp>
        <p:nvSpPr>
          <p:cNvPr id="6" name="Title 1"/>
          <p:cNvSpPr>
            <a:spLocks noGrp="1"/>
          </p:cNvSpPr>
          <p:nvPr>
            <p:ph type="title" idx="4294967295"/>
          </p:nvPr>
        </p:nvSpPr>
        <p:spPr>
          <a:xfrm>
            <a:off x="0" y="685800"/>
            <a:ext cx="4810836" cy="629526"/>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تزئینات داخلی و خارجی کاخ عالی قاپو</a:t>
            </a:r>
            <a:endParaRPr lang="en-US" sz="2400" b="1" dirty="0">
              <a:latin typeface="Shabnam" panose="020B0603030804020204" pitchFamily="34" charset="-78"/>
              <a:cs typeface="Shabnam" panose="020B0603030804020204" pitchFamily="34" charset="-78"/>
            </a:endParaRPr>
          </a:p>
        </p:txBody>
      </p:sp>
      <p:sp>
        <p:nvSpPr>
          <p:cNvPr id="7" name="Rectangle 6"/>
          <p:cNvSpPr/>
          <p:nvPr/>
        </p:nvSpPr>
        <p:spPr>
          <a:xfrm>
            <a:off x="6248400" y="685800"/>
            <a:ext cx="76200" cy="6172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2371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1143000"/>
            <a:ext cx="5010150" cy="65915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895600" y="1447800"/>
            <a:ext cx="2362200" cy="54102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1447800"/>
            <a:ext cx="4876800" cy="5410200"/>
          </a:xfrm>
          <a:prstGeom prst="rect">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7356143" y="533400"/>
            <a:ext cx="4835857" cy="629526"/>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تالار موسیقی معروف به تالار صوت</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6172200" y="1844827"/>
            <a:ext cx="5202071" cy="4343399"/>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این تالار که در طبقه ششم کاخ عالی قاپو واقع شده است به اتاق صوت معروف شده و گچ بری‌های آن شهرتی جهانی دارند. طراحی و معماری این تالار به شکلی صورت گرفته است که همانند یک استودیو مجهز و پیشرفته در انعکاس صوت ها  و ضبط صداها عمل می کند. در واقع ساختار این تالار به نحوی است که صداها را بسیار رسا و صاف در کل فضای تالار پخش می 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1844827"/>
            <a:ext cx="4495800" cy="5013173"/>
          </a:xfrm>
          <a:prstGeom prst="rect">
            <a:avLst/>
          </a:prstGeom>
          <a:ln w="57150">
            <a:solidFill>
              <a:schemeClr val="bg1"/>
            </a:solidFill>
          </a:ln>
        </p:spPr>
      </p:pic>
    </p:spTree>
    <p:extLst>
      <p:ext uri="{BB962C8B-B14F-4D97-AF65-F5344CB8AC3E}">
        <p14:creationId xmlns:p14="http://schemas.microsoft.com/office/powerpoint/2010/main" val="4280834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58000" y="1447800"/>
            <a:ext cx="4572000" cy="4572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0" y="609600"/>
            <a:ext cx="4834800" cy="630000"/>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قسمت جلویی مدخل عمارت</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324987" y="1447800"/>
            <a:ext cx="5943600" cy="38100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عمارت در بخش جلویی ساختمان که جلوتر از ساختمان اصلی است واقع شده است. در قسمت بالای ورودی ایوانی واقع شده که از سه طرف کاملا باز است و بر روی 18 ستون مستحکم  واقع شده است. کاربری دقیق این ایوان مشخص نیست اما بر اساس نوشته های مورخان در گذشته اطراف این ایوان را با استفاده از پرده پوشش هایی ایجاد نموده بودند.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67269" y="3557627"/>
            <a:ext cx="3824731" cy="3300373"/>
          </a:xfrm>
          <a:prstGeom prst="rect">
            <a:avLst/>
          </a:prstGeom>
          <a:ln w="57150">
            <a:solidFill>
              <a:schemeClr val="bg1"/>
            </a:solidFill>
          </a:ln>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465058" y="-4183"/>
            <a:ext cx="3212342" cy="3661783"/>
          </a:xfrm>
          <a:prstGeom prst="rect">
            <a:avLst/>
          </a:prstGeom>
          <a:ln w="57150">
            <a:solidFill>
              <a:schemeClr val="bg1"/>
            </a:solidFill>
          </a:ln>
        </p:spPr>
      </p:pic>
    </p:spTree>
    <p:extLst>
      <p:ext uri="{BB962C8B-B14F-4D97-AF65-F5344CB8AC3E}">
        <p14:creationId xmlns:p14="http://schemas.microsoft.com/office/powerpoint/2010/main" val="4280834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33400" y="139404"/>
            <a:ext cx="6248400" cy="85119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216190" y="2640842"/>
            <a:ext cx="7442410" cy="72170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2819400" y="4419600"/>
            <a:ext cx="9220200" cy="23622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یکی از زیبا ترین قسمت های این ایوان حوض وسط آن می باشد که فواره ای زیبا در میان آن وجود دارد و منظره زیبایی خلق نموده است. این حوض از جنس مس است و لبه های آن مرمری می باشد. بعد از ورود به این ایوان راهرویی شمالی و جنوبی وجود دارد که در انتها به عمارت اصلی عالی قاپو ختم می 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57200"/>
            <a:ext cx="5665208" cy="3124200"/>
          </a:xfrm>
          <a:prstGeom prst="rect">
            <a:avLst/>
          </a:prstGeom>
          <a:ln w="57150">
            <a:solidFill>
              <a:schemeClr val="bg1"/>
            </a:solidFill>
          </a:ln>
        </p:spPr>
      </p:pic>
      <p:sp>
        <p:nvSpPr>
          <p:cNvPr id="5" name="Title 1"/>
          <p:cNvSpPr txBox="1">
            <a:spLocks/>
          </p:cNvSpPr>
          <p:nvPr/>
        </p:nvSpPr>
        <p:spPr>
          <a:xfrm>
            <a:off x="7358337" y="3661084"/>
            <a:ext cx="4834800" cy="6300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قسمت جلویی مدخل عمارت</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07224" y="0"/>
            <a:ext cx="5984776" cy="3044755"/>
          </a:xfrm>
          <a:prstGeom prst="rect">
            <a:avLst/>
          </a:prstGeom>
          <a:ln w="57150">
            <a:solidFill>
              <a:schemeClr val="bg1"/>
            </a:solidFill>
          </a:ln>
        </p:spPr>
      </p:pic>
    </p:spTree>
    <p:extLst>
      <p:ext uri="{BB962C8B-B14F-4D97-AF65-F5344CB8AC3E}">
        <p14:creationId xmlns:p14="http://schemas.microsoft.com/office/powerpoint/2010/main" val="399727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924800" y="609600"/>
            <a:ext cx="3886200" cy="522985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9667" y="1066800"/>
            <a:ext cx="7057030" cy="51054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همچنین گچبری‌های آخرین طبقه کاخ عالی قاپو که تالار آن «اتاق موسیقی» یا «اتاق صوت» نیز نامیده می‌شود. شاه عباس از ایوان عالی‌قاپو چوگان‌ها و نمایش‌ها را در میدان نقش جهان تماشا می‌کرده همچنین در عالی‌قاپو به امور مملکت می‌پرداخته و قانون‌های لازم را صادر می‌کرده. از دیگر کاربرد این کاخ می‌توان به پذیرایی از مهمانان ویژه شاه اشاره کرد. یکی از ویژگی‌های خاص کاخ عالی قاپو بر پایه اصول مرایا و مناظر این است که در هر سو نمایی متفاوت دارد، به طوری که از جلوی بنا ۲ طبقه، از طرفین ۳ طبقه و از پشت ساختمان ۵ طبقه دیده می‌شود، ولی در واقع این بنا ۶ طبقه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81651" y="942344"/>
            <a:ext cx="3910349" cy="5915656"/>
          </a:xfrm>
          <a:prstGeom prst="rect">
            <a:avLst/>
          </a:prstGeom>
          <a:ln w="28575">
            <a:solidFill>
              <a:schemeClr val="bg1"/>
            </a:solidFill>
          </a:ln>
        </p:spPr>
      </p:pic>
      <p:sp>
        <p:nvSpPr>
          <p:cNvPr id="7" name="Title 1">
            <a:extLst>
              <a:ext uri="{FF2B5EF4-FFF2-40B4-BE49-F238E27FC236}">
                <a16:creationId xmlns:a16="http://schemas.microsoft.com/office/drawing/2014/main" id="{0ED9A653-C599-D68E-D4D2-FF3E610FAA4E}"/>
              </a:ext>
            </a:extLst>
          </p:cNvPr>
          <p:cNvSpPr txBox="1">
            <a:spLocks/>
          </p:cNvSpPr>
          <p:nvPr/>
        </p:nvSpPr>
        <p:spPr>
          <a:xfrm>
            <a:off x="9667" y="408944"/>
            <a:ext cx="4038600" cy="632835"/>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مقدمه</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074084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467600" y="3276600"/>
            <a:ext cx="4724400" cy="35814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0" y="685800"/>
            <a:ext cx="5181600" cy="630000"/>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ویژگی های منحصر به فرد کاخ عالی قاپو</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152400" y="1660527"/>
            <a:ext cx="7162800" cy="382587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کاخ عالی قاپو به سبب ویژگی های خاصی که دارد به عنوان بنایی با شکوه و ارزشمند از آن یاد می شود. از جمله شاخص ترین خصوصیات این کاخ می توان به مینیاتور کاری های بی نظیری که توسط رضا عباسی هنرمند چیره دست و مشهور دوره صفوی، گچ بری هایی که در آخرین طبقه کاخ و تالار آن (اتاق موسیقی ) انجام شده و همچنین سایر تزئینات، آینه کاری ها و نقاشی هایی که بر روی دیوارهای کاخ انجام شده است اشاره نمود.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50398" y="868363"/>
            <a:ext cx="4358804" cy="5410200"/>
          </a:xfrm>
          <a:prstGeom prst="rect">
            <a:avLst/>
          </a:prstGeom>
          <a:ln w="57150">
            <a:solidFill>
              <a:schemeClr val="bg1"/>
            </a:solidFill>
          </a:ln>
        </p:spPr>
      </p:pic>
    </p:spTree>
    <p:extLst>
      <p:ext uri="{BB962C8B-B14F-4D97-AF65-F5344CB8AC3E}">
        <p14:creationId xmlns:p14="http://schemas.microsoft.com/office/powerpoint/2010/main" val="4280834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52048"/>
            <a:ext cx="4260859" cy="1371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38200" y="1264476"/>
            <a:ext cx="4489459" cy="1371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5795186" y="1950276"/>
            <a:ext cx="6168214" cy="3752505"/>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علاوه بر زیبایی و ظاهر چشم نواز کاخ که حاصل تلاش هنرمندان دوره صفوی است انعکاس هایی که از نغمه های نوازندگان و اساتید موسیقی شکل گرفته و به بهترین شکل ممکن به حالت طبیعی و به دور ازانعکاس به گوش حاضرین می رسد نیز از دیگر دلایل محبوبیت کاخ است که نشان دهنده مهارت و دانش مهندسی معماران عصر صفوی می باشد و جای تحسین دارد.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0259" y="1424981"/>
            <a:ext cx="4956986" cy="4447332"/>
          </a:xfrm>
          <a:prstGeom prst="rect">
            <a:avLst/>
          </a:prstGeom>
        </p:spPr>
      </p:pic>
      <p:sp>
        <p:nvSpPr>
          <p:cNvPr id="5" name="Title 1"/>
          <p:cNvSpPr txBox="1">
            <a:spLocks/>
          </p:cNvSpPr>
          <p:nvPr/>
        </p:nvSpPr>
        <p:spPr>
          <a:xfrm>
            <a:off x="7162800" y="1066800"/>
            <a:ext cx="5029200" cy="6300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ویژگی های منحصر به فرد کاخ عالی قاپو</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031184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5E19431-BD85-FC53-61F8-94B19820C61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Freeform: Shape 4">
            <a:extLst>
              <a:ext uri="{FF2B5EF4-FFF2-40B4-BE49-F238E27FC236}">
                <a16:creationId xmlns:a16="http://schemas.microsoft.com/office/drawing/2014/main" id="{DD5953F0-2D4F-FF6F-3A56-A8EC86F39BFB}"/>
              </a:ext>
            </a:extLst>
          </p:cNvPr>
          <p:cNvSpPr/>
          <p:nvPr/>
        </p:nvSpPr>
        <p:spPr>
          <a:xfrm>
            <a:off x="189932" y="0"/>
            <a:ext cx="11812134" cy="6321682"/>
          </a:xfrm>
          <a:custGeom>
            <a:avLst/>
            <a:gdLst>
              <a:gd name="connsiteX0" fmla="*/ 16338 w 11812134"/>
              <a:gd name="connsiteY0" fmla="*/ 0 h 6321682"/>
              <a:gd name="connsiteX1" fmla="*/ 11795797 w 11812134"/>
              <a:gd name="connsiteY1" fmla="*/ 0 h 6321682"/>
              <a:gd name="connsiteX2" fmla="*/ 11804452 w 11812134"/>
              <a:gd name="connsiteY2" fmla="*/ 113820 h 6321682"/>
              <a:gd name="connsiteX3" fmla="*/ 11812134 w 11812134"/>
              <a:gd name="connsiteY3" fmla="*/ 417641 h 6321682"/>
              <a:gd name="connsiteX4" fmla="*/ 11812133 w 11812134"/>
              <a:gd name="connsiteY4" fmla="*/ 417641 h 6321682"/>
              <a:gd name="connsiteX5" fmla="*/ 5908092 w 11812134"/>
              <a:gd name="connsiteY5" fmla="*/ 6321682 h 6321682"/>
              <a:gd name="connsiteX6" fmla="*/ 5904043 w 11812134"/>
              <a:gd name="connsiteY6" fmla="*/ 6321681 h 6321682"/>
              <a:gd name="connsiteX7" fmla="*/ 7683 w 11812134"/>
              <a:gd name="connsiteY7" fmla="*/ 721461 h 6321682"/>
              <a:gd name="connsiteX8" fmla="*/ 0 w 11812134"/>
              <a:gd name="connsiteY8" fmla="*/ 417641 h 6321682"/>
              <a:gd name="connsiteX9" fmla="*/ 7683 w 11812134"/>
              <a:gd name="connsiteY9" fmla="*/ 113820 h 632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12134" h="6321682">
                <a:moveTo>
                  <a:pt x="16338" y="0"/>
                </a:moveTo>
                <a:lnTo>
                  <a:pt x="11795797" y="0"/>
                </a:lnTo>
                <a:lnTo>
                  <a:pt x="11804452" y="113820"/>
                </a:lnTo>
                <a:cubicBezTo>
                  <a:pt x="11809553" y="214450"/>
                  <a:pt x="11812134" y="315744"/>
                  <a:pt x="11812134" y="417641"/>
                </a:cubicBezTo>
                <a:lnTo>
                  <a:pt x="11812133" y="417641"/>
                </a:lnTo>
                <a:cubicBezTo>
                  <a:pt x="11812133" y="3678353"/>
                  <a:pt x="9168804" y="6321682"/>
                  <a:pt x="5908092" y="6321682"/>
                </a:cubicBezTo>
                <a:lnTo>
                  <a:pt x="5904043" y="6321681"/>
                </a:lnTo>
                <a:cubicBezTo>
                  <a:pt x="2745227" y="6321681"/>
                  <a:pt x="165811" y="3840979"/>
                  <a:pt x="7683" y="721461"/>
                </a:cubicBezTo>
                <a:lnTo>
                  <a:pt x="0" y="417641"/>
                </a:lnTo>
                <a:lnTo>
                  <a:pt x="7683" y="113820"/>
                </a:lnTo>
                <a:close/>
              </a:path>
            </a:pathLst>
          </a:custGeom>
          <a:gradFill flip="none" rotWithShape="1">
            <a:gsLst>
              <a:gs pos="0">
                <a:srgbClr val="FAC090">
                  <a:alpha val="0"/>
                </a:srgbClr>
              </a:gs>
              <a:gs pos="100000">
                <a:srgbClr val="FAC09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xtBox 7">
            <a:extLst>
              <a:ext uri="{FF2B5EF4-FFF2-40B4-BE49-F238E27FC236}">
                <a16:creationId xmlns:a16="http://schemas.microsoft.com/office/drawing/2014/main" id="{67847DE4-43E3-5248-D90B-AE6C4DA29A54}"/>
              </a:ext>
            </a:extLst>
          </p:cNvPr>
          <p:cNvSpPr txBox="1"/>
          <p:nvPr/>
        </p:nvSpPr>
        <p:spPr>
          <a:xfrm>
            <a:off x="495299" y="3403600"/>
            <a:ext cx="11201400" cy="1384995"/>
          </a:xfrm>
          <a:prstGeom prst="rect">
            <a:avLst/>
          </a:prstGeom>
          <a:noFill/>
        </p:spPr>
        <p:txBody>
          <a:bodyPr wrap="square">
            <a:spAutoFit/>
          </a:bodyPr>
          <a:lstStyle/>
          <a:p>
            <a:pPr algn="ctr">
              <a:lnSpc>
                <a:spcPct val="200000"/>
              </a:lnSpc>
            </a:pPr>
            <a:r>
              <a:rPr lang="fa-IR" sz="4800" b="1" dirty="0">
                <a:latin typeface="Shabnam" panose="020B0603030804020204" pitchFamily="34" charset="-78"/>
                <a:cs typeface="Shabnam" panose="020B0603030804020204" pitchFamily="34" charset="-78"/>
              </a:rPr>
              <a:t>با تشکر از توجه شما عزیزان</a:t>
            </a:r>
            <a:endParaRPr lang="en-US" sz="4800" dirty="0"/>
          </a:p>
        </p:txBody>
      </p:sp>
    </p:spTree>
    <p:extLst>
      <p:ext uri="{BB962C8B-B14F-4D97-AF65-F5344CB8AC3E}">
        <p14:creationId xmlns:p14="http://schemas.microsoft.com/office/powerpoint/2010/main" val="2950683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770996F-65F4-9CB2-C616-0494576B425D}"/>
              </a:ext>
            </a:extLst>
          </p:cNvPr>
          <p:cNvSpPr/>
          <p:nvPr/>
        </p:nvSpPr>
        <p:spPr>
          <a:xfrm>
            <a:off x="6324600" y="0"/>
            <a:ext cx="58674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304800" y="1295400"/>
            <a:ext cx="5562600" cy="4525963"/>
          </a:xfrm>
        </p:spPr>
        <p:txBody>
          <a:bodyPr>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عالی قاپو از دو کلمه «عالی» و «قاپو» تشکیل شده است که معنی آن درگاه بلند یا سردر بلند می باشد.  به منظور ساخت این سردر بلند از سنگ سماق استفاده شده  و با عبور از این بخش می توان وارد عمارت شد. در دو طرف ورودی قصر پلکانی ساخته شده است که در نهایت به طبقات فوقانی ختم می شود. این عمارت با شکوه با ارتفاع 48 متر دارای 6 طبقه است که از طریق سه راه پله به یکدیگر متصل شده اند.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61C1BCEA-D807-A387-BC0D-41A6734C91D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12049" y="602207"/>
            <a:ext cx="5244901" cy="5715001"/>
          </a:xfrm>
          <a:prstGeom prst="rect">
            <a:avLst/>
          </a:prstGeom>
          <a:ln w="57150">
            <a:solidFill>
              <a:schemeClr val="bg1"/>
            </a:solidFill>
          </a:ln>
        </p:spPr>
      </p:pic>
      <p:sp>
        <p:nvSpPr>
          <p:cNvPr id="9" name="Title 1">
            <a:extLst>
              <a:ext uri="{FF2B5EF4-FFF2-40B4-BE49-F238E27FC236}">
                <a16:creationId xmlns:a16="http://schemas.microsoft.com/office/drawing/2014/main" id="{D7E30CD1-F4C2-B445-6BCC-88742F07A49E}"/>
              </a:ext>
            </a:extLst>
          </p:cNvPr>
          <p:cNvSpPr txBox="1">
            <a:spLocks/>
          </p:cNvSpPr>
          <p:nvPr/>
        </p:nvSpPr>
        <p:spPr>
          <a:xfrm>
            <a:off x="723900" y="457200"/>
            <a:ext cx="4724400" cy="6858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عالی قاپو به چه معنی است؟</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77077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914858"/>
            <a:ext cx="3657600" cy="3657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188725" y="2438400"/>
            <a:ext cx="1676400" cy="38766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8225051" y="177421"/>
            <a:ext cx="3962400" cy="609600"/>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نامگذاری</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5562600" y="857250"/>
            <a:ext cx="6629400" cy="600075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آلاقاپو در زمان حکومت ترک‌زبانان ساخته شده، حکومتی که در آن نام سربازان یا قشون نیز ترکی بود مانند قره قویانلو که واژه‌ای ترکی (مرکب از: قره + قویون + لو) و به معنی صاحبان گوسفندهای سیاه است. این واژه بسته به لهجه محلی گوینده، قره‌قویونلو یا قارا قویونلو هم تلفظ و نوشته می‌شود. نام صحیح این طایفه قره قویان لو (مرکب از:قره+قویان+لو) به معنی کسانی که کلاه سیاه بر سر می‌گذارند است. تاریخ‌دانان و مترجمان ناآشنا به زبان ترکی اشتباهاً قره‌قویونلو ترجمه کرده‌اند. در مقابل طایفه سنی‌مذهب رقیب کلاه سفید بر سر می‌گذاشته‌اند که به آق قویانلو شناخته می‌شدند و این ترجمه اشتباه درباره آن‌ها هم صورت گرفته‌است.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4227" t="2505" b="-1"/>
          <a:stretch/>
        </p:blipFill>
        <p:spPr>
          <a:xfrm>
            <a:off x="0" y="3891887"/>
            <a:ext cx="5179956" cy="2966113"/>
          </a:xfrm>
          <a:prstGeom prst="rect">
            <a:avLst/>
          </a:prstGeom>
          <a:ln w="57150">
            <a:solidFill>
              <a:schemeClr val="bg1"/>
            </a:solidFill>
          </a:ln>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b="-856"/>
          <a:stretch/>
        </p:blipFill>
        <p:spPr>
          <a:xfrm>
            <a:off x="611244" y="0"/>
            <a:ext cx="4875156" cy="3595428"/>
          </a:xfrm>
          <a:prstGeom prst="rect">
            <a:avLst/>
          </a:prstGeom>
          <a:ln w="57150">
            <a:solidFill>
              <a:schemeClr val="bg1"/>
            </a:solidFill>
          </a:ln>
        </p:spPr>
      </p:pic>
    </p:spTree>
    <p:extLst>
      <p:ext uri="{BB962C8B-B14F-4D97-AF65-F5344CB8AC3E}">
        <p14:creationId xmlns:p14="http://schemas.microsoft.com/office/powerpoint/2010/main" val="2933177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971800" y="5207193"/>
            <a:ext cx="7467600" cy="5334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152400" y="457200"/>
            <a:ext cx="11963400" cy="38100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کلاه یا دستار سیاه در مذهب تشیع معنی و مفهوم خاصی دارد و در حال حاضر هم در ایران هنوز روحانیون سید دستار سیاه بر سر می‌گذارند. قزلباش‌ها هم به خاطر کلاه سرخی که بر سر می‌گذاشتند نامگذاری شده‌اند. در میان ترکمانان هم آق‌پاپاق به معنی کلاه سفید معروف است. مؤسس سلسله صفوی نیز اردبیلی بوده‌ است. قاپو یا قاپی در زبان ترکی به معنی در، و آلا به معنی رنگارنگ می‌باشد. اسناد معتبری که در صحت نام آلاقاپو می‌توان به آن رجوع نمود کتاب خلسه اعتمادالسلطنه صفحه ۲۲۹ و همچنین سفرنامه خراسان ناصرالدین‌شاه صفحه ۹۸ و سفرنامه سوم فرنگ ناصرالدین‌شاه صفحه ۴۸ که با قطعیت نام آلاقاپو در آن ذکر شده‌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960685"/>
            <a:ext cx="5105400" cy="2897315"/>
          </a:xfrm>
          <a:prstGeom prst="rect">
            <a:avLst/>
          </a:prstGeom>
        </p:spPr>
      </p:pic>
      <p:sp>
        <p:nvSpPr>
          <p:cNvPr id="7" name="Title 1">
            <a:extLst>
              <a:ext uri="{FF2B5EF4-FFF2-40B4-BE49-F238E27FC236}">
                <a16:creationId xmlns:a16="http://schemas.microsoft.com/office/drawing/2014/main" id="{3A963C64-4336-7E65-33F8-D07C64140E06}"/>
              </a:ext>
            </a:extLst>
          </p:cNvPr>
          <p:cNvSpPr txBox="1">
            <a:spLocks/>
          </p:cNvSpPr>
          <p:nvPr/>
        </p:nvSpPr>
        <p:spPr>
          <a:xfrm>
            <a:off x="4419600" y="76200"/>
            <a:ext cx="3962400" cy="6096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نامگذاری</a:t>
            </a:r>
            <a:endParaRPr lang="en-US" sz="2400" b="1" dirty="0">
              <a:latin typeface="Shabnam" panose="020B0603030804020204" pitchFamily="34" charset="-78"/>
              <a:cs typeface="Shabnam" panose="020B0603030804020204" pitchFamily="34" charset="-78"/>
            </a:endParaRPr>
          </a:p>
        </p:txBody>
      </p:sp>
      <p:pic>
        <p:nvPicPr>
          <p:cNvPr id="1026" name="Picture 2" descr="مسجد عالی قاپو | دیدشهر"/>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858125" y="4141784"/>
            <a:ext cx="4333875" cy="2716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451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72785" y="5257800"/>
            <a:ext cx="5319215" cy="1600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934200" y="17060"/>
            <a:ext cx="5257800" cy="165934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145576" y="1143000"/>
            <a:ext cx="6636224" cy="52578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از نمونه‌های دیگر استفاده از کلمه آلا می‌توان به ماهی قزل‌آلا اشاره کرد (قزل در ترکی به معنی قرمز که یک معنی دیگر آن طلا هم است و آلا یعنی رنگارنگ). نمونه دیگر کوه‌های آلاداغ در زنجان و خراسان شمالی به معنی کوه‌های رنگارنگ است. روایتی در میان مردم اصفهان رواج دارد که شاه عباس صفوی درب ورودی بارگاه امام اول شیعیان را از نجف به اصفهان منتقل کرد و آن را در ورودی عمارت عالی‌قاپو نصب نمود. بر این اساس اسم بنا به قداست این درب اشاره دارد. قاپو در زبان ترکی به معنای درب است و عالی‌قاپو را می‌توان درب والامقام یا درب مقدس ترجمه کرد.</a:t>
            </a:r>
          </a:p>
          <a:p>
            <a:pPr marL="0" indent="0" algn="just" rtl="1">
              <a:lnSpc>
                <a:spcPct val="300000"/>
              </a:lnSpc>
              <a:buNone/>
            </a:pPr>
            <a:br>
              <a:rPr lang="fa-IR" sz="1600" dirty="0">
                <a:latin typeface="Vazir" panose="020B0603030804020204" pitchFamily="34" charset="-78"/>
                <a:cs typeface="Vazir" panose="020B0603030804020204" pitchFamily="34" charset="-78"/>
              </a:rPr>
            </a:b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64058" y="465730"/>
            <a:ext cx="5113157" cy="5943600"/>
          </a:xfrm>
          <a:prstGeom prst="rect">
            <a:avLst/>
          </a:prstGeom>
          <a:ln w="57150">
            <a:solidFill>
              <a:schemeClr val="bg1"/>
            </a:solidFill>
          </a:ln>
        </p:spPr>
      </p:pic>
      <p:sp>
        <p:nvSpPr>
          <p:cNvPr id="7" name="Title 1">
            <a:extLst>
              <a:ext uri="{FF2B5EF4-FFF2-40B4-BE49-F238E27FC236}">
                <a16:creationId xmlns:a16="http://schemas.microsoft.com/office/drawing/2014/main" id="{91F7288E-20A1-B5C0-FA8F-F70B43DA379C}"/>
              </a:ext>
            </a:extLst>
          </p:cNvPr>
          <p:cNvSpPr txBox="1">
            <a:spLocks/>
          </p:cNvSpPr>
          <p:nvPr/>
        </p:nvSpPr>
        <p:spPr>
          <a:xfrm>
            <a:off x="0" y="381000"/>
            <a:ext cx="3962400" cy="6096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نامگذاری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80451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6049964"/>
            <a:ext cx="12192000" cy="8842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5410200" y="1447800"/>
            <a:ext cx="6629400" cy="4525963"/>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کاخ عالی‌قاپو در زمان صفویان بر شالوده بنایی که از زمان تیموریان بر جای مانده بود، ساخته شد. عمارت زمان تیموریان، هنگام انتقال پایتخت ایران از قزوین به اصفهان و پیش از تبدیل به کاخ عالی قاپو، به عنوان محل انجام کارهای دولتی برگزیده شد، اما به تدریج متحول و سرانجام به امر شاه عباس اول، بین سالهای ۹۷۳ تا ۹۷۷ خورشیدی (۱۵۹۵ تا ۱۵۹۷ میلادی)، به کاخ زیبا و جالب عالی‌قاپو مبدل و بعنوان مقر و دولتخانه حکومتی سلاطین صفوی معین شد.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785" y="1524000"/>
            <a:ext cx="5186347" cy="4721533"/>
          </a:xfrm>
          <a:prstGeom prst="rect">
            <a:avLst/>
          </a:prstGeom>
          <a:ln w="57150">
            <a:solidFill>
              <a:schemeClr val="bg1"/>
            </a:solidFill>
          </a:ln>
        </p:spPr>
      </p:pic>
      <p:sp>
        <p:nvSpPr>
          <p:cNvPr id="7" name="Title 1">
            <a:extLst>
              <a:ext uri="{FF2B5EF4-FFF2-40B4-BE49-F238E27FC236}">
                <a16:creationId xmlns:a16="http://schemas.microsoft.com/office/drawing/2014/main" id="{9B21FE27-62BD-96C2-D01F-C63A60B0EB91}"/>
              </a:ext>
            </a:extLst>
          </p:cNvPr>
          <p:cNvSpPr txBox="1">
            <a:spLocks/>
          </p:cNvSpPr>
          <p:nvPr/>
        </p:nvSpPr>
        <p:spPr>
          <a:xfrm>
            <a:off x="8229600" y="609600"/>
            <a:ext cx="3962400" cy="609600"/>
          </a:xfrm>
          <a:prstGeom prst="rect">
            <a:avLst/>
          </a:prstGeom>
          <a:solidFill>
            <a:schemeClr val="accent6">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400" b="1" dirty="0">
                <a:latin typeface="Shabnam" panose="020B0603030804020204" pitchFamily="34" charset="-78"/>
                <a:cs typeface="Shabnam" panose="020B0603030804020204" pitchFamily="34" charset="-78"/>
              </a:rPr>
              <a:t>تاریخچه</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44185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352800"/>
            <a:ext cx="12192000" cy="12192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7924800" y="220663"/>
            <a:ext cx="4267200" cy="641500"/>
          </a:xfrm>
          <a:solidFill>
            <a:schemeClr val="accent6">
              <a:lumMod val="60000"/>
              <a:lumOff val="40000"/>
            </a:schemeClr>
          </a:solidFill>
        </p:spPr>
        <p:txBody>
          <a:bodyPr vert="horz" lIns="91440" tIns="45720" rIns="91440" bIns="45720" rtlCol="0" anchor="ctr">
            <a:noAutofit/>
          </a:bodyPr>
          <a:lstStyle/>
          <a:p>
            <a:pPr rtl="1"/>
            <a:r>
              <a:rPr lang="fa-IR" sz="2400" b="1" dirty="0">
                <a:latin typeface="Shabnam" panose="020B0603030804020204" pitchFamily="34" charset="-78"/>
                <a:cs typeface="Shabnam" panose="020B0603030804020204" pitchFamily="34" charset="-78"/>
              </a:rPr>
              <a:t>ساختمان کاخ عالی قاپو</a:t>
            </a:r>
            <a:endParaRPr lang="en-US" sz="2400" b="1" dirty="0">
              <a:latin typeface="Shabnam" panose="020B0603030804020204" pitchFamily="34" charset="-78"/>
              <a:cs typeface="Shabnam" panose="020B0603030804020204" pitchFamily="34" charset="-78"/>
            </a:endParaRPr>
          </a:p>
        </p:txBody>
      </p:sp>
      <p:sp>
        <p:nvSpPr>
          <p:cNvPr id="3" name="Content Placeholder 2"/>
          <p:cNvSpPr>
            <a:spLocks noGrp="1"/>
          </p:cNvSpPr>
          <p:nvPr>
            <p:ph idx="4294967295"/>
          </p:nvPr>
        </p:nvSpPr>
        <p:spPr>
          <a:xfrm>
            <a:off x="228600" y="838200"/>
            <a:ext cx="11963400" cy="2286000"/>
          </a:xfrm>
        </p:spPr>
        <p:txBody>
          <a:bodyPr vert="horz" lIns="91440" tIns="45720" rIns="91440" bIns="45720" rtlCol="0">
            <a:noAutofit/>
          </a:bodyPr>
          <a:lstStyle/>
          <a:p>
            <a:pPr marL="0" indent="0" algn="just" rtl="1">
              <a:lnSpc>
                <a:spcPct val="300000"/>
              </a:lnSpc>
              <a:buNone/>
            </a:pPr>
            <a:r>
              <a:rPr lang="fa-IR" sz="1600" dirty="0">
                <a:latin typeface="Vazir" panose="020B0603030804020204" pitchFamily="34" charset="-78"/>
                <a:cs typeface="Vazir" panose="020B0603030804020204" pitchFamily="34" charset="-78"/>
              </a:rPr>
              <a:t>ساختمان کاخ دارای چندین طبقه است که تزئینات و کاشی کاری هایی که در ساخت آن استفاده شده کاملا متمایز از سایر طبقات می باشد. </a:t>
            </a:r>
          </a:p>
          <a:p>
            <a:pPr marL="0" indent="0" algn="just" rtl="1">
              <a:lnSpc>
                <a:spcPct val="300000"/>
              </a:lnSpc>
              <a:buNone/>
            </a:pPr>
            <a:r>
              <a:rPr lang="fa-IR" sz="1600" dirty="0">
                <a:latin typeface="Vazir" panose="020B0603030804020204" pitchFamily="34" charset="-78"/>
                <a:cs typeface="Vazir" panose="020B0603030804020204" pitchFamily="34" charset="-78"/>
              </a:rPr>
              <a:t>در طبقه همکف کاخ دو تالار بزرگ و یک ایوان اختصاصی بزرگ وجود دارد که امور اصلی حکومتی و سلطنت در آن انجام می شد. </a:t>
            </a:r>
          </a:p>
          <a:p>
            <a:pPr marL="0" indent="0" algn="just" rtl="1">
              <a:lnSpc>
                <a:spcPct val="300000"/>
              </a:lnSpc>
              <a:buNone/>
            </a:pPr>
            <a:r>
              <a:rPr lang="fa-IR" sz="1600" dirty="0">
                <a:latin typeface="Vazir" panose="020B0603030804020204" pitchFamily="34" charset="-78"/>
                <a:cs typeface="Vazir" panose="020B0603030804020204" pitchFamily="34" charset="-78"/>
              </a:rPr>
              <a:t>در طبقه سوم نیز ایوان بزرگ دیگری وجود دارد که بر روی 18 ستون بلند قرار گرفته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497622"/>
            <a:ext cx="5758873" cy="3276600"/>
          </a:xfrm>
          <a:prstGeom prst="rect">
            <a:avLst/>
          </a:prstGeom>
          <a:ln w="57150">
            <a:solidFill>
              <a:schemeClr val="bg1"/>
            </a:solidFill>
          </a:ln>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0" y="3655338"/>
            <a:ext cx="3352800" cy="3118884"/>
          </a:xfrm>
          <a:prstGeom prst="rect">
            <a:avLst/>
          </a:prstGeom>
          <a:ln w="57150">
            <a:solidFill>
              <a:schemeClr val="bg1"/>
            </a:solidFill>
          </a:ln>
        </p:spPr>
      </p:pic>
    </p:spTree>
    <p:extLst>
      <p:ext uri="{BB962C8B-B14F-4D97-AF65-F5344CB8AC3E}">
        <p14:creationId xmlns:p14="http://schemas.microsoft.com/office/powerpoint/2010/main" val="496593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286</TotalTime>
  <Words>2745</Words>
  <Application>Microsoft Office PowerPoint</Application>
  <PresentationFormat>Widescreen</PresentationFormat>
  <Paragraphs>71</Paragraphs>
  <Slides>32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Shabnam</vt:lpstr>
      <vt:lpstr>Vazir</vt:lpstr>
      <vt:lpstr>Office Theme</vt:lpstr>
      <vt:lpstr>PowerPoint Presentation</vt:lpstr>
      <vt:lpstr>مقدمه</vt:lpstr>
      <vt:lpstr>PowerPoint Presentation</vt:lpstr>
      <vt:lpstr>PowerPoint Presentation</vt:lpstr>
      <vt:lpstr>نامگذاری</vt:lpstr>
      <vt:lpstr>PowerPoint Presentation</vt:lpstr>
      <vt:lpstr>PowerPoint Presentation</vt:lpstr>
      <vt:lpstr>PowerPoint Presentation</vt:lpstr>
      <vt:lpstr>ساختمان کاخ عالی قاپو</vt:lpstr>
      <vt:lpstr>PowerPoint Presentation</vt:lpstr>
      <vt:lpstr>PowerPoint Presentation</vt:lpstr>
      <vt:lpstr>PowerPoint Presentation</vt:lpstr>
      <vt:lpstr>مراحل ساخت بنا</vt:lpstr>
      <vt:lpstr>مراحل ساخت بنا</vt:lpstr>
      <vt:lpstr>PowerPoint Presentation</vt:lpstr>
      <vt:lpstr>استادکاران و معماران بنا</vt:lpstr>
      <vt:lpstr>طبقات ششگانه</vt:lpstr>
      <vt:lpstr>تزئینات</vt:lpstr>
      <vt:lpstr>تزئینات</vt:lpstr>
      <vt:lpstr>پله ها</vt:lpstr>
      <vt:lpstr>پله ها</vt:lpstr>
      <vt:lpstr> ویژگی های منحصر به فرد کاخ عالی قاپو </vt:lpstr>
      <vt:lpstr>PowerPoint Presentation</vt:lpstr>
      <vt:lpstr>تزئینات داخلی و خارجی کاخ عالی قاپو</vt:lpstr>
      <vt:lpstr>تزئینات داخلی و خارجی کاخ عالی قاپو</vt:lpstr>
      <vt:lpstr>تزئینات داخلی و خارجی کاخ عالی قاپو</vt:lpstr>
      <vt:lpstr>تالار موسیقی معروف به تالار صوت</vt:lpstr>
      <vt:lpstr>قسمت جلویی مدخل عمارت</vt:lpstr>
      <vt:lpstr>PowerPoint Presentation</vt:lpstr>
      <vt:lpstr>ویژگی های منحصر به فرد کاخ عالی قاپو</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مقدمه</dc:title>
  <dc:creator>KASRA</dc:creator>
  <cp:lastModifiedBy>Mobotop</cp:lastModifiedBy>
  <cp:revision>30</cp:revision>
  <dcterms:created xsi:type="dcterms:W3CDTF">2006-08-16T00:00:00Z</dcterms:created>
  <dcterms:modified xsi:type="dcterms:W3CDTF">2024-08-06T12:07:35Z</dcterms:modified>
</cp:coreProperties>
</file>