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56" r:id="rId3"/>
    <p:sldId id="267" r:id="rId4"/>
    <p:sldId id="268" r:id="rId5"/>
    <p:sldId id="269" r:id="rId6"/>
    <p:sldId id="288" r:id="rId7"/>
    <p:sldId id="270" r:id="rId8"/>
    <p:sldId id="271" r:id="rId9"/>
    <p:sldId id="272" r:id="rId10"/>
    <p:sldId id="275" r:id="rId11"/>
    <p:sldId id="276" r:id="rId12"/>
    <p:sldId id="277" r:id="rId13"/>
    <p:sldId id="278" r:id="rId14"/>
    <p:sldId id="279" r:id="rId15"/>
    <p:sldId id="257" r:id="rId16"/>
    <p:sldId id="258" r:id="rId17"/>
    <p:sldId id="287" r:id="rId18"/>
    <p:sldId id="259" r:id="rId19"/>
    <p:sldId id="260" r:id="rId20"/>
    <p:sldId id="286" r:id="rId21"/>
    <p:sldId id="282" r:id="rId22"/>
    <p:sldId id="261" r:id="rId23"/>
    <p:sldId id="280" r:id="rId24"/>
    <p:sldId id="262" r:id="rId25"/>
    <p:sldId id="281" r:id="rId26"/>
    <p:sldId id="263" r:id="rId27"/>
    <p:sldId id="264" r:id="rId28"/>
    <p:sldId id="265" r:id="rId29"/>
    <p:sldId id="273" r:id="rId30"/>
    <p:sldId id="274" r:id="rId31"/>
    <p:sldId id="285" r:id="rId32"/>
    <p:sldId id="283" r:id="rId33"/>
    <p:sldId id="284" r:id="rId34"/>
    <p:sldId id="266" r:id="rId35"/>
    <p:sldId id="291"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1B03"/>
    <a:srgbClr val="BD3F07"/>
    <a:srgbClr val="A236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434" autoAdjust="0"/>
  </p:normalViewPr>
  <p:slideViewPr>
    <p:cSldViewPr snapToGrid="0">
      <p:cViewPr varScale="1">
        <p:scale>
          <a:sx n="83" d="100"/>
          <a:sy n="83" d="100"/>
        </p:scale>
        <p:origin x="1325" y="8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52A1678-51BB-B040-3156-AF577693D5A4}"/>
              </a:ext>
            </a:extLst>
          </p:cNvPr>
          <p:cNvSpPr/>
          <p:nvPr userDrawn="1"/>
        </p:nvSpPr>
        <p:spPr>
          <a:xfrm>
            <a:off x="-12700" y="-12700"/>
            <a:ext cx="12192000" cy="70133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C0C562C1-C4BB-BD05-0746-B1D260D8B5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327907" y="-13111"/>
            <a:ext cx="864093" cy="701748"/>
          </a:xfrm>
          <a:prstGeom prst="rect">
            <a:avLst/>
          </a:prstGeom>
        </p:spPr>
      </p:pic>
    </p:spTree>
    <p:extLst>
      <p:ext uri="{BB962C8B-B14F-4D97-AF65-F5344CB8AC3E}">
        <p14:creationId xmlns:p14="http://schemas.microsoft.com/office/powerpoint/2010/main" val="10401250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84C527E1-2964-154F-3541-AD1AF02EC5CC}"/>
              </a:ext>
            </a:extLst>
          </p:cNvPr>
          <p:cNvSpPr>
            <a:spLocks noGrp="1"/>
          </p:cNvSpPr>
          <p:nvPr>
            <p:ph type="pic" sz="quarter" idx="10"/>
          </p:nvPr>
        </p:nvSpPr>
        <p:spPr>
          <a:xfrm>
            <a:off x="-2665977" y="-1409502"/>
            <a:ext cx="9155985" cy="8148711"/>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26435879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5293646"/>
      </p:ext>
    </p:extLst>
  </p:cSld>
  <p:clrMap bg1="lt1" tx1="dk1" bg2="lt2" tx2="dk2" accent1="accent1" accent2="accent2" accent3="accent3" accent4="accent4" accent5="accent5" accent6="accent6" hlink="hlink" folHlink="folHlink"/>
  <p:sldLayoutIdLst>
    <p:sldLayoutId id="2147483655" r:id="rId1"/>
    <p:sldLayoutId id="2147483656" r:id="rId2"/>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7.png"/><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1.jpeg"/><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hyperlink" Target="https://www.kojaro.com/"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1.xml"/><Relationship Id="rId5" Type="http://schemas.openxmlformats.org/officeDocument/2006/relationships/hyperlink" Target="https://www.alibaba.ir/" TargetMode="External"/><Relationship Id="rId4" Type="http://schemas.openxmlformats.org/officeDocument/2006/relationships/hyperlink" Target="https://safarmarket.co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DB7ACB8-280E-EBEF-EEFE-DC7D7B878C6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2487557" y="-833952"/>
            <a:ext cx="9155985" cy="8148711"/>
          </a:xfrm>
        </p:spPr>
      </p:pic>
      <p:sp>
        <p:nvSpPr>
          <p:cNvPr id="5" name="Rounded Rectangle 8">
            <a:extLst>
              <a:ext uri="{FF2B5EF4-FFF2-40B4-BE49-F238E27FC236}">
                <a16:creationId xmlns:a16="http://schemas.microsoft.com/office/drawing/2014/main" id="{C2BC3564-9DE2-689F-6907-A69C0F393BF2}"/>
              </a:ext>
            </a:extLst>
          </p:cNvPr>
          <p:cNvSpPr/>
          <p:nvPr/>
        </p:nvSpPr>
        <p:spPr>
          <a:xfrm>
            <a:off x="5320703" y="2447556"/>
            <a:ext cx="6115050" cy="656947"/>
          </a:xfrm>
          <a:prstGeom prst="roundRect">
            <a:avLst>
              <a:gd name="adj" fmla="val 0"/>
            </a:avLst>
          </a:prstGeom>
          <a:solidFill>
            <a:srgbClr val="4E1B0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8">
            <a:extLst>
              <a:ext uri="{FF2B5EF4-FFF2-40B4-BE49-F238E27FC236}">
                <a16:creationId xmlns:a16="http://schemas.microsoft.com/office/drawing/2014/main" id="{B576FB52-1567-243F-4F0C-7081D8056FAF}"/>
              </a:ext>
            </a:extLst>
          </p:cNvPr>
          <p:cNvSpPr/>
          <p:nvPr/>
        </p:nvSpPr>
        <p:spPr>
          <a:xfrm>
            <a:off x="6024646" y="3563787"/>
            <a:ext cx="5411107" cy="656947"/>
          </a:xfrm>
          <a:prstGeom prst="roundRect">
            <a:avLst>
              <a:gd name="adj" fmla="val 0"/>
            </a:avLst>
          </a:prstGeom>
          <a:solidFill>
            <a:srgbClr val="4E1B0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0C1579F3-0DD8-EF4F-9936-845C0CF8D259}"/>
              </a:ext>
            </a:extLst>
          </p:cNvPr>
          <p:cNvSpPr/>
          <p:nvPr/>
        </p:nvSpPr>
        <p:spPr>
          <a:xfrm>
            <a:off x="5320703" y="4680018"/>
            <a:ext cx="6115050" cy="656947"/>
          </a:xfrm>
          <a:prstGeom prst="roundRect">
            <a:avLst>
              <a:gd name="adj" fmla="val 0"/>
            </a:avLst>
          </a:prstGeom>
          <a:solidFill>
            <a:srgbClr val="4E1B0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8">
            <a:extLst>
              <a:ext uri="{FF2B5EF4-FFF2-40B4-BE49-F238E27FC236}">
                <a16:creationId xmlns:a16="http://schemas.microsoft.com/office/drawing/2014/main" id="{4774F909-A40D-F8F5-25AB-187E6F9614C8}"/>
              </a:ext>
            </a:extLst>
          </p:cNvPr>
          <p:cNvSpPr/>
          <p:nvPr/>
        </p:nvSpPr>
        <p:spPr>
          <a:xfrm>
            <a:off x="6024646" y="5796248"/>
            <a:ext cx="5411107" cy="656947"/>
          </a:xfrm>
          <a:prstGeom prst="roundRect">
            <a:avLst>
              <a:gd name="adj" fmla="val 0"/>
            </a:avLst>
          </a:prstGeom>
          <a:solidFill>
            <a:srgbClr val="4E1B0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E3D65D6-38B0-81F2-3031-4ED67F075548}"/>
              </a:ext>
            </a:extLst>
          </p:cNvPr>
          <p:cNvSpPr/>
          <p:nvPr/>
        </p:nvSpPr>
        <p:spPr>
          <a:xfrm>
            <a:off x="5320704" y="2534810"/>
            <a:ext cx="6115050"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موضوع: پاورپوینت </a:t>
            </a:r>
            <a:r>
              <a:rPr lang="en-US" sz="2400" b="1" dirty="0">
                <a:solidFill>
                  <a:schemeClr val="bg1"/>
                </a:solidFill>
                <a:latin typeface="Shabnam" panose="020B0603030804020204" pitchFamily="34" charset="-78"/>
                <a:cs typeface="Shabnam" panose="020B0603030804020204" pitchFamily="34" charset="-78"/>
              </a:rPr>
              <a:t>VDSL</a:t>
            </a:r>
          </a:p>
        </p:txBody>
      </p:sp>
      <p:sp>
        <p:nvSpPr>
          <p:cNvPr id="10" name="Rectangle 9">
            <a:extLst>
              <a:ext uri="{FF2B5EF4-FFF2-40B4-BE49-F238E27FC236}">
                <a16:creationId xmlns:a16="http://schemas.microsoft.com/office/drawing/2014/main" id="{2DB5A0B8-0FE5-7EBC-78F1-267D5B12411D}"/>
              </a:ext>
            </a:extLst>
          </p:cNvPr>
          <p:cNvSpPr/>
          <p:nvPr/>
        </p:nvSpPr>
        <p:spPr>
          <a:xfrm>
            <a:off x="6024646" y="3658123"/>
            <a:ext cx="5411107"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پژوهشگر</a:t>
            </a:r>
            <a:r>
              <a:rPr lang="fa-IR" sz="2400" b="1">
                <a:solidFill>
                  <a:schemeClr val="bg1"/>
                </a:solidFill>
                <a:latin typeface="Shabnam" panose="020B0603030804020204" pitchFamily="34" charset="-78"/>
                <a:cs typeface="Shabnam" panose="020B0603030804020204" pitchFamily="34" charset="-78"/>
              </a:rPr>
              <a:t>: فاطمه عباسی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3116D046-601B-830B-8194-113A098CE68A}"/>
              </a:ext>
            </a:extLst>
          </p:cNvPr>
          <p:cNvSpPr/>
          <p:nvPr/>
        </p:nvSpPr>
        <p:spPr>
          <a:xfrm>
            <a:off x="5320703" y="4780964"/>
            <a:ext cx="6115050"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4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FF770B08-03AC-4FCA-2453-39E0739DB35F}"/>
              </a:ext>
            </a:extLst>
          </p:cNvPr>
          <p:cNvSpPr/>
          <p:nvPr/>
        </p:nvSpPr>
        <p:spPr>
          <a:xfrm>
            <a:off x="6024645" y="5904277"/>
            <a:ext cx="5411107" cy="461665"/>
          </a:xfrm>
          <a:prstGeom prst="rect">
            <a:avLst/>
          </a:prstGeom>
        </p:spPr>
        <p:txBody>
          <a:bodyPr wrap="square">
            <a:spAutoFit/>
          </a:bodyPr>
          <a:lstStyle/>
          <a:p>
            <a:pPr algn="ctr" rtl="1"/>
            <a:r>
              <a:rPr lang="fa-IR" sz="2400" b="1" dirty="0">
                <a:solidFill>
                  <a:schemeClr val="bg1"/>
                </a:solidFill>
                <a:latin typeface="Shabnam" panose="020B0603030804020204" pitchFamily="34" charset="-78"/>
                <a:cs typeface="Shabnam" panose="020B0603030804020204" pitchFamily="34" charset="-78"/>
              </a:rPr>
              <a:t>سال تحصیلی: .......</a:t>
            </a:r>
            <a:endParaRPr lang="en-US" sz="2400" b="1" dirty="0">
              <a:solidFill>
                <a:schemeClr val="bg1"/>
              </a:solidFill>
              <a:latin typeface="Shabnam" panose="020B0603030804020204" pitchFamily="34" charset="-78"/>
              <a:cs typeface="Shabnam" panose="020B0603030804020204" pitchFamily="34" charset="-78"/>
            </a:endParaRPr>
          </a:p>
        </p:txBody>
      </p:sp>
      <p:pic>
        <p:nvPicPr>
          <p:cNvPr id="14" name="Graphic 13">
            <a:extLst>
              <a:ext uri="{FF2B5EF4-FFF2-40B4-BE49-F238E27FC236}">
                <a16:creationId xmlns:a16="http://schemas.microsoft.com/office/drawing/2014/main" id="{1843B3B9-4FE7-49E6-B7D5-B06CAE0923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23632" y="290866"/>
            <a:ext cx="2013131" cy="1784660"/>
          </a:xfrm>
          <a:prstGeom prst="rect">
            <a:avLst/>
          </a:prstGeom>
        </p:spPr>
      </p:pic>
    </p:spTree>
    <p:extLst>
      <p:ext uri="{BB962C8B-B14F-4D97-AF65-F5344CB8AC3E}">
        <p14:creationId xmlns:p14="http://schemas.microsoft.com/office/powerpoint/2010/main" val="33422154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6239248" y="2527121"/>
            <a:ext cx="161552" cy="3563138"/>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8215844" y="108485"/>
            <a:ext cx="3150221"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کتیبه‌های کلیسای وانک </a:t>
            </a:r>
          </a:p>
        </p:txBody>
      </p:sp>
      <p:sp>
        <p:nvSpPr>
          <p:cNvPr id="5" name="Rectangle 4"/>
          <p:cNvSpPr/>
          <p:nvPr/>
        </p:nvSpPr>
        <p:spPr>
          <a:xfrm>
            <a:off x="649420" y="994247"/>
            <a:ext cx="11369123" cy="1131079"/>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در کلیسای ارامنه شهر اصفهان (کلیسای وانک) ۴ کتیبه در بخش‌های مختلف بنای این سازه تاریخی قرار گرفته است. </a:t>
            </a:r>
          </a:p>
          <a:p>
            <a:pPr algn="just" rtl="1">
              <a:lnSpc>
                <a:spcPct val="200000"/>
              </a:lnSpc>
            </a:pPr>
            <a:r>
              <a:rPr lang="fa-IR" dirty="0">
                <a:latin typeface="Vazir" panose="020B0603030804020204" pitchFamily="34" charset="-78"/>
                <a:cs typeface="Vazir" panose="020B0603030804020204" pitchFamily="34" charset="-78"/>
              </a:rPr>
              <a:t>بر روی ۳ عدد از این کتیبه‌ها متونی نوشته شده است.</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649420" y="2527121"/>
            <a:ext cx="5258939" cy="3555043"/>
          </a:xfrm>
          <a:prstGeom prst="rect">
            <a:avLst/>
          </a:prstGeom>
        </p:spPr>
      </p:pic>
      <p:pic>
        <p:nvPicPr>
          <p:cNvPr id="7" name="Picture 6"/>
          <p:cNvPicPr>
            <a:picLocks noChangeAspect="1"/>
          </p:cNvPicPr>
          <p:nvPr/>
        </p:nvPicPr>
        <p:blipFill>
          <a:blip r:embed="rId3"/>
          <a:stretch>
            <a:fillRect/>
          </a:stretch>
        </p:blipFill>
        <p:spPr>
          <a:xfrm>
            <a:off x="6665225" y="2527121"/>
            <a:ext cx="5112965" cy="3555043"/>
          </a:xfrm>
          <a:prstGeom prst="rect">
            <a:avLst/>
          </a:prstGeom>
        </p:spPr>
      </p:pic>
      <p:sp>
        <p:nvSpPr>
          <p:cNvPr id="8" name="Rectangle 7"/>
          <p:cNvSpPr/>
          <p:nvPr/>
        </p:nvSpPr>
        <p:spPr>
          <a:xfrm>
            <a:off x="652879" y="2095016"/>
            <a:ext cx="2855651" cy="23120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8922539" y="6252752"/>
            <a:ext cx="2855651" cy="23120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831204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90516" y="113400"/>
            <a:ext cx="3150221"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کتیبه‌های کلیسای وانک </a:t>
            </a:r>
          </a:p>
        </p:txBody>
      </p:sp>
      <p:sp>
        <p:nvSpPr>
          <p:cNvPr id="5" name="Rectangle 4"/>
          <p:cNvSpPr/>
          <p:nvPr/>
        </p:nvSpPr>
        <p:spPr>
          <a:xfrm>
            <a:off x="1614938" y="931268"/>
            <a:ext cx="10217822" cy="1754326"/>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کتیبه اول کلیسا: اولین کتیبه این کلیسا را می‌توانید بر سردر آن مشاهده کنید. جمله‌ای بر روی این کتیبه نوشته شده است که از روی آن می‌توان به قدمت این کلیسا پی برد. در ادامه این جمله را مشاهده می‌کنید:</a:t>
            </a:r>
            <a:br>
              <a:rPr lang="fa-IR" dirty="0">
                <a:latin typeface="Vazir" panose="020B0603030804020204" pitchFamily="34" charset="-78"/>
                <a:cs typeface="Vazir" panose="020B0603030804020204" pitchFamily="34" charset="-78"/>
              </a:rPr>
            </a:br>
            <a:r>
              <a:rPr lang="fa-IR" dirty="0">
                <a:latin typeface="Vazir" panose="020B0603030804020204" pitchFamily="34" charset="-78"/>
                <a:cs typeface="Vazir" panose="020B0603030804020204" pitchFamily="34" charset="-78"/>
              </a:rPr>
              <a:t>«وانک آمنا پرکیج و مقر اسقف اعظم ارمنیان، ۱۶۰۶ میلادی»</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flipH="1">
            <a:off x="736668" y="3106898"/>
            <a:ext cx="5060506" cy="3387144"/>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72012" y="3106898"/>
            <a:ext cx="5391956" cy="3362265"/>
          </a:xfrm>
          <a:prstGeom prst="rect">
            <a:avLst/>
          </a:prstGeom>
        </p:spPr>
      </p:pic>
      <p:sp>
        <p:nvSpPr>
          <p:cNvPr id="8" name="Rectangle 7"/>
          <p:cNvSpPr/>
          <p:nvPr/>
        </p:nvSpPr>
        <p:spPr>
          <a:xfrm>
            <a:off x="283253" y="738084"/>
            <a:ext cx="167508"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922832" y="1534429"/>
            <a:ext cx="167508"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402892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Rectangle 3"/>
          <p:cNvSpPr/>
          <p:nvPr/>
        </p:nvSpPr>
        <p:spPr>
          <a:xfrm>
            <a:off x="8237477" y="108358"/>
            <a:ext cx="3150221"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کتیبه‌های کلیسای وانک </a:t>
            </a:r>
          </a:p>
        </p:txBody>
      </p:sp>
      <p:sp>
        <p:nvSpPr>
          <p:cNvPr id="5" name="Rectangle 4"/>
          <p:cNvSpPr/>
          <p:nvPr/>
        </p:nvSpPr>
        <p:spPr>
          <a:xfrm>
            <a:off x="390119" y="1092684"/>
            <a:ext cx="5881892" cy="5078313"/>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کتیبه دوم: </a:t>
            </a:r>
          </a:p>
          <a:p>
            <a:pPr algn="just" rtl="1">
              <a:lnSpc>
                <a:spcPct val="200000"/>
              </a:lnSpc>
            </a:pPr>
            <a:r>
              <a:rPr lang="fa-IR" dirty="0">
                <a:latin typeface="Vazir" panose="020B0603030804020204" pitchFamily="34" charset="-78"/>
                <a:cs typeface="Vazir" panose="020B0603030804020204" pitchFamily="34" charset="-78"/>
              </a:rPr>
              <a:t>کتیبه دیگر کلیسای وانک را می‌توانید در سر درب ورودی غربی این بنای تاریخی ببینید. این کتیبه از کاشی درست شده است و رنگ آن لاجوردی است. بر روی این کتیبه با خط طلایی رنگ متنی به یادگار مانده است. در این متن، زمان شروع ساخت‌وساز کلیسا، سازنده‌ی آن و زمان پایان ساخت و ساز کلیسای وانک را مشخص کرده است. خلاصه‌ی این نوشته نشان می‌دهد که ساخت این کلیسا در سال ۱۶۵۵ م در زمان شاه‌عباس دوم به پیشوائی خلیفه داوید و کمک مردم جلفا شروع شد و در سال ۱۶۶۴ به پایان رسید.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740325" y="823959"/>
            <a:ext cx="4350016" cy="2807882"/>
          </a:xfrm>
          <a:prstGeom prst="rect">
            <a:avLst/>
          </a:prstGeom>
        </p:spPr>
      </p:pic>
      <p:pic>
        <p:nvPicPr>
          <p:cNvPr id="3" name="Picture 2"/>
          <p:cNvPicPr>
            <a:picLocks noChangeAspect="1"/>
          </p:cNvPicPr>
          <p:nvPr/>
        </p:nvPicPr>
        <p:blipFill>
          <a:blip r:embed="rId4"/>
          <a:stretch>
            <a:fillRect/>
          </a:stretch>
        </p:blipFill>
        <p:spPr>
          <a:xfrm>
            <a:off x="6555347" y="3743326"/>
            <a:ext cx="4272714" cy="2919687"/>
          </a:xfrm>
          <a:prstGeom prst="rect">
            <a:avLst/>
          </a:prstGeom>
        </p:spPr>
      </p:pic>
      <p:sp>
        <p:nvSpPr>
          <p:cNvPr id="6" name="Rectangle 5"/>
          <p:cNvSpPr/>
          <p:nvPr/>
        </p:nvSpPr>
        <p:spPr>
          <a:xfrm>
            <a:off x="7418231" y="851929"/>
            <a:ext cx="154546" cy="275194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0956851" y="3911071"/>
            <a:ext cx="154546" cy="275194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63170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0913" y="652998"/>
            <a:ext cx="11551601" cy="2862322"/>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کتیبه سوم: </a:t>
            </a:r>
          </a:p>
          <a:p>
            <a:pPr algn="just" rtl="1">
              <a:lnSpc>
                <a:spcPct val="200000"/>
              </a:lnSpc>
            </a:pPr>
            <a:r>
              <a:rPr lang="fa-IR" dirty="0">
                <a:latin typeface="Vazir" panose="020B0603030804020204" pitchFamily="34" charset="-78"/>
                <a:cs typeface="Vazir" panose="020B0603030804020204" pitchFamily="34" charset="-78"/>
              </a:rPr>
              <a:t>سومین کتیبه کلیسای وانک را می‌توانید در بخش ورودی برج ناقوس اول ببینید. این کتیبه از سنگ مرمر درست شده است. بر روی این کتیبه نیز متنی درباره سازنده برج ساعت، زمان ساخت و دلیل ساخت را مشاهده می‌کنید. در ادامه، خلاصه‌ای از متن این کتیبه را مشاهده می‌کنید: </a:t>
            </a:r>
          </a:p>
          <a:p>
            <a:pPr algn="just" rtl="1">
              <a:lnSpc>
                <a:spcPct val="200000"/>
              </a:lnSpc>
            </a:pPr>
            <a:r>
              <a:rPr lang="fa-IR" dirty="0">
                <a:latin typeface="Vazir" panose="020B0603030804020204" pitchFamily="34" charset="-78"/>
                <a:cs typeface="Vazir" panose="020B0603030804020204" pitchFamily="34" charset="-78"/>
              </a:rPr>
              <a:t>برج و ساعت آن توسط ماردیروس هوردانیان در سال ۱۹۳۱ به یادبود برادر مرحومش ساخته شد.</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09946" y="3579715"/>
            <a:ext cx="4596431" cy="2915653"/>
          </a:xfrm>
          <a:prstGeom prst="rect">
            <a:avLst/>
          </a:prstGeom>
        </p:spPr>
      </p:pic>
      <p:pic>
        <p:nvPicPr>
          <p:cNvPr id="3" name="Picture 2"/>
          <p:cNvPicPr>
            <a:picLocks noChangeAspect="1"/>
          </p:cNvPicPr>
          <p:nvPr/>
        </p:nvPicPr>
        <p:blipFill>
          <a:blip r:embed="rId3"/>
          <a:stretch>
            <a:fillRect/>
          </a:stretch>
        </p:blipFill>
        <p:spPr>
          <a:xfrm>
            <a:off x="7122017" y="3687665"/>
            <a:ext cx="4404575" cy="2936384"/>
          </a:xfrm>
          <a:prstGeom prst="rect">
            <a:avLst/>
          </a:prstGeom>
        </p:spPr>
      </p:pic>
      <p:sp>
        <p:nvSpPr>
          <p:cNvPr id="6" name="Rectangle 5"/>
          <p:cNvSpPr/>
          <p:nvPr/>
        </p:nvSpPr>
        <p:spPr>
          <a:xfrm>
            <a:off x="5820874" y="3989915"/>
            <a:ext cx="154546" cy="275194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840903" y="3414825"/>
            <a:ext cx="154546" cy="275194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6903669" y="3989915"/>
            <a:ext cx="154546" cy="275194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640355" y="3524377"/>
            <a:ext cx="154546" cy="275194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C94CBA64-8D10-C5F5-8B63-6F985D6803F1}"/>
              </a:ext>
            </a:extLst>
          </p:cNvPr>
          <p:cNvSpPr/>
          <p:nvPr/>
        </p:nvSpPr>
        <p:spPr>
          <a:xfrm>
            <a:off x="7883913" y="112597"/>
            <a:ext cx="3256156"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کتیبه‌های کلیسای وانک </a:t>
            </a:r>
          </a:p>
        </p:txBody>
      </p:sp>
    </p:spTree>
    <p:extLst>
      <p:ext uri="{BB962C8B-B14F-4D97-AF65-F5344CB8AC3E}">
        <p14:creationId xmlns:p14="http://schemas.microsoft.com/office/powerpoint/2010/main" val="15680298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5652" y="5885645"/>
            <a:ext cx="11756347" cy="14868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7883913" y="112597"/>
            <a:ext cx="3256156"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کتیبه‌های کلیسای وانک </a:t>
            </a:r>
          </a:p>
        </p:txBody>
      </p:sp>
      <p:sp>
        <p:nvSpPr>
          <p:cNvPr id="5" name="Rectangle 4"/>
          <p:cNvSpPr/>
          <p:nvPr/>
        </p:nvSpPr>
        <p:spPr>
          <a:xfrm>
            <a:off x="6684484" y="712304"/>
            <a:ext cx="5251658" cy="3416320"/>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کتیبه چهارم: </a:t>
            </a:r>
          </a:p>
          <a:p>
            <a:pPr algn="just" rtl="1">
              <a:lnSpc>
                <a:spcPct val="200000"/>
              </a:lnSpc>
            </a:pPr>
            <a:r>
              <a:rPr lang="fa-IR" dirty="0">
                <a:latin typeface="Vazir" panose="020B0603030804020204" pitchFamily="34" charset="-78"/>
                <a:cs typeface="Vazir" panose="020B0603030804020204" pitchFamily="34" charset="-78"/>
              </a:rPr>
              <a:t>چهارمین کتیبه این کلیسای تاریخی را می‌توانید در سمت راست برج ناقوس ببینید. این کتیبه آبی‌رنگ است و از سنگ‌های صلیبی پوشیده شده است. این سنگ‌ها به زبان ارمنی «خاچ کلیم» نام دارند. این تنها کتیبه کلیسای وانک است که بر روی آن متنی نوشته نشده است.</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75332" y="818710"/>
            <a:ext cx="4547867" cy="3030727"/>
          </a:xfrm>
          <a:prstGeom prst="rect">
            <a:avLst/>
          </a:prstGeom>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l="-391"/>
          <a:stretch/>
        </p:blipFill>
        <p:spPr>
          <a:xfrm>
            <a:off x="1880316" y="3972917"/>
            <a:ext cx="5383369" cy="2794931"/>
          </a:xfrm>
          <a:prstGeom prst="rect">
            <a:avLst/>
          </a:prstGeom>
        </p:spPr>
      </p:pic>
      <p:sp>
        <p:nvSpPr>
          <p:cNvPr id="6" name="Rectangle 5"/>
          <p:cNvSpPr/>
          <p:nvPr/>
        </p:nvSpPr>
        <p:spPr>
          <a:xfrm>
            <a:off x="283253" y="738084"/>
            <a:ext cx="167508"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62451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0763" y="797839"/>
            <a:ext cx="11642502"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مساحت کلیسای آمنا پرکیج ۸۷۳۱ متر مربع است، که ۳۸۵۷ متر مربع آن ساختمان و بقیه فضای سبز و باغ وانک است. در دو سوی درِ ورودی وانک دو اتاق برای پذیرایی ساخته‌اند. در بالای در ورودی، برج ناقوس در سه طبقه بنا شده که در طبقه دوم آن ساعت بزرگی به وزن سیصد کیلوگرم قرار دارد. در چهار سوی برج، چهار صفحه مدور ساعت نصب شده که قطر هر صفحه ۱۰۴ سانتی‌متر است. این برج ناقوس و ساعت آن را «ماردیروس هوردانانیان» در سال ۱۹۳۱ میلادی به کلیسا هدیه کرده‌است. </a:t>
            </a: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14791" y="3106163"/>
            <a:ext cx="3186736" cy="3624911"/>
          </a:xfrm>
          <a:prstGeom prst="rect">
            <a:avLst/>
          </a:prstGeom>
        </p:spPr>
      </p:pic>
      <p:pic>
        <p:nvPicPr>
          <p:cNvPr id="1026" name="Picture 2" descr="معماری کلیسای وانک | آرل"/>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50763" y="3106163"/>
            <a:ext cx="2537137" cy="366267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428418" y="3113784"/>
            <a:ext cx="3381509" cy="3617290"/>
          </a:xfrm>
          <a:prstGeom prst="rect">
            <a:avLst/>
          </a:prstGeom>
        </p:spPr>
      </p:pic>
      <p:sp>
        <p:nvSpPr>
          <p:cNvPr id="8" name="Rectangle 7"/>
          <p:cNvSpPr/>
          <p:nvPr/>
        </p:nvSpPr>
        <p:spPr>
          <a:xfrm>
            <a:off x="7856114" y="6230047"/>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7386835" y="5616728"/>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7624290" y="5979533"/>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3026933" y="3123335"/>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3417653" y="3852688"/>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3222293" y="3511695"/>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91715E7-6432-35BF-E79A-CFD9EB591CD9}"/>
              </a:ext>
            </a:extLst>
          </p:cNvPr>
          <p:cNvSpPr/>
          <p:nvPr/>
        </p:nvSpPr>
        <p:spPr>
          <a:xfrm>
            <a:off x="9261034" y="95795"/>
            <a:ext cx="1877437"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معماری کلیسا</a:t>
            </a:r>
          </a:p>
        </p:txBody>
      </p:sp>
    </p:spTree>
    <p:extLst>
      <p:ext uri="{BB962C8B-B14F-4D97-AF65-F5344CB8AC3E}">
        <p14:creationId xmlns:p14="http://schemas.microsoft.com/office/powerpoint/2010/main" val="15791594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8377" y="1399682"/>
            <a:ext cx="5084233"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کلیسای آمنا پرکیج بر خلاف کلیساهای کهن ارمنی که بیشتر با سنگ ساخته شده‌اند، با خشت خام بنا گردیده‌است. دیوار بیرونی کلیسا با آجر و دیوار درونی آن را با اندود گچ که بر روی آن نقاشی و تزیین شده پوشانده‌اند. کلیسا دارای دو گنبد است؛ گنبد کوچک بر روی محل استقرار عامه مردم قرار دارد، و گنبد بزرگ بر روی قسمت مقدم محراب کلیسا ساخته شده‌است. </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02640" y="828385"/>
            <a:ext cx="4194919" cy="2739064"/>
          </a:xfrm>
          <a:prstGeom prst="rect">
            <a:avLst/>
          </a:prstGeom>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a:ext>
            </a:extLst>
          </a:blip>
          <a:srcRect b="-920"/>
          <a:stretch/>
        </p:blipFill>
        <p:spPr>
          <a:xfrm>
            <a:off x="1302639" y="3696236"/>
            <a:ext cx="4194919" cy="3058732"/>
          </a:xfrm>
          <a:prstGeom prst="rect">
            <a:avLst/>
          </a:prstGeom>
        </p:spPr>
      </p:pic>
      <p:sp>
        <p:nvSpPr>
          <p:cNvPr id="6" name="Rectangle 5"/>
          <p:cNvSpPr/>
          <p:nvPr/>
        </p:nvSpPr>
        <p:spPr>
          <a:xfrm>
            <a:off x="850309" y="1535996"/>
            <a:ext cx="167508"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372220" y="736718"/>
            <a:ext cx="167508"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782380" y="1194042"/>
            <a:ext cx="167508"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6BA2A1A-44DE-DDED-3E3D-BC39A1149BEE}"/>
              </a:ext>
            </a:extLst>
          </p:cNvPr>
          <p:cNvSpPr/>
          <p:nvPr/>
        </p:nvSpPr>
        <p:spPr>
          <a:xfrm>
            <a:off x="9261034" y="95795"/>
            <a:ext cx="1877437"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معماری کلیسا</a:t>
            </a:r>
          </a:p>
        </p:txBody>
      </p:sp>
    </p:spTree>
    <p:extLst>
      <p:ext uri="{BB962C8B-B14F-4D97-AF65-F5344CB8AC3E}">
        <p14:creationId xmlns:p14="http://schemas.microsoft.com/office/powerpoint/2010/main" val="33715556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9232" y="841154"/>
            <a:ext cx="5544746"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ارتفاع دیوارهای کلیسا از سطح حیاط تا بام طبقه دوم ۱۱/۷۵ متر است. در داخل کلیسا، در فاصله ۶/۲۵ متری دیوار غربی آن، دو ستون مربع که هر یک از اضلاع آن دو متر است احداث شده‌است. در بخش غربی کلیسا با استفاده از بخشی از این ستونها و پایه‌های دیوارهای جانبی چهار طاق نمای بلند ساخته‌اند؛ ارتفاع این طاق نماها ۱۰/۲۵ متر است. گنبد کوچک کلیسا که ارتفاع چندانی ندارد، بر روی این طاق نماها قرار دارد. </a:t>
            </a:r>
          </a:p>
        </p:txBody>
      </p:sp>
      <p:pic>
        <p:nvPicPr>
          <p:cNvPr id="2" name="Picture 1"/>
          <p:cNvPicPr>
            <a:picLocks noChangeAspect="1"/>
          </p:cNvPicPr>
          <p:nvPr/>
        </p:nvPicPr>
        <p:blipFill>
          <a:blip r:embed="rId2"/>
          <a:stretch>
            <a:fillRect/>
          </a:stretch>
        </p:blipFill>
        <p:spPr>
          <a:xfrm>
            <a:off x="5898523" y="3813485"/>
            <a:ext cx="6211909" cy="2967241"/>
          </a:xfrm>
          <a:prstGeom prst="rect">
            <a:avLst/>
          </a:prstGeom>
          <a:noFill/>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691646" y="841154"/>
            <a:ext cx="4625661" cy="2831175"/>
          </a:xfrm>
          <a:prstGeom prst="rect">
            <a:avLst/>
          </a:prstGeom>
        </p:spPr>
      </p:pic>
      <p:sp>
        <p:nvSpPr>
          <p:cNvPr id="6" name="Rectangle 5"/>
          <p:cNvSpPr/>
          <p:nvPr/>
        </p:nvSpPr>
        <p:spPr>
          <a:xfrm>
            <a:off x="38637" y="5187634"/>
            <a:ext cx="5267459" cy="41467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6085260" y="3171302"/>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447173" y="960441"/>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ADCD97FB-5190-C378-CBB6-5903804D38E4}"/>
              </a:ext>
            </a:extLst>
          </p:cNvPr>
          <p:cNvSpPr/>
          <p:nvPr/>
        </p:nvSpPr>
        <p:spPr>
          <a:xfrm>
            <a:off x="9261034" y="95795"/>
            <a:ext cx="1877437"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معماری کلیسا</a:t>
            </a:r>
          </a:p>
        </p:txBody>
      </p:sp>
    </p:spTree>
    <p:extLst>
      <p:ext uri="{BB962C8B-B14F-4D97-AF65-F5344CB8AC3E}">
        <p14:creationId xmlns:p14="http://schemas.microsoft.com/office/powerpoint/2010/main" val="16195917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61034" y="95795"/>
            <a:ext cx="1877437"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معماری کلیسا</a:t>
            </a:r>
          </a:p>
        </p:txBody>
      </p:sp>
      <p:sp>
        <p:nvSpPr>
          <p:cNvPr id="5" name="Rectangle 4"/>
          <p:cNvSpPr/>
          <p:nvPr/>
        </p:nvSpPr>
        <p:spPr>
          <a:xfrm>
            <a:off x="4940234" y="1210141"/>
            <a:ext cx="7106762" cy="5078313"/>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گنبد کلیساهای کهن ارمنی مخروطی شکل است، ولی گنبد کلیسای وانک شبیه گنبد مساجد ایرانی عصر صفوی ساخته شده‌است. در بام کلیسا، در قسمت فوقانی درِ ورودی حد فاصل دیوار غربی و حاشیه گنبد کوچک کلیسا، در محوطه‌ای مربع مانند، برج ناقوس کوچکی که دومین برج ناقوس کلیسا است ساخته شده‌است. هر ضلع این مربع ۲/۷۵ متر است. در نقطه تلاقی هر دو ضلع مربع مزبور یک ستون آجری بنا کرده‌اند؛ ارتفاع این ستون‌ها سه متر است و در ارتفاع ۲/۵ متری آنها، هر دو ستون به وسیله یک تیر چوبی به یکدیگر متصل شده‌اند. از قسمت فوقانی تیرهای مزبور هر دو ستون با یک قوس جناغی به یکدیگر اتصال یافته‌اند. حد فاصل قوسهای جناغی و ستونها را با آجر پوشانده‌اند. </a:t>
            </a:r>
          </a:p>
        </p:txBody>
      </p:sp>
      <p:pic>
        <p:nvPicPr>
          <p:cNvPr id="2" name="Picture 1"/>
          <p:cNvPicPr>
            <a:picLocks noChangeAspect="1"/>
          </p:cNvPicPr>
          <p:nvPr/>
        </p:nvPicPr>
        <p:blipFill>
          <a:blip r:embed="rId2"/>
          <a:stretch>
            <a:fillRect/>
          </a:stretch>
        </p:blipFill>
        <p:spPr>
          <a:xfrm>
            <a:off x="260602" y="2033098"/>
            <a:ext cx="4523915" cy="3894747"/>
          </a:xfrm>
          <a:prstGeom prst="rect">
            <a:avLst/>
          </a:prstGeom>
          <a:noFill/>
        </p:spPr>
      </p:pic>
      <p:sp>
        <p:nvSpPr>
          <p:cNvPr id="6" name="Rectangle 5"/>
          <p:cNvSpPr/>
          <p:nvPr/>
        </p:nvSpPr>
        <p:spPr>
          <a:xfrm flipV="1">
            <a:off x="260602" y="6339970"/>
            <a:ext cx="11786394" cy="19140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flipV="1">
            <a:off x="260602" y="915707"/>
            <a:ext cx="11786394" cy="19140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784648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80810" y="146362"/>
            <a:ext cx="2658100"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نقاشی دیواری کلیسا</a:t>
            </a:r>
          </a:p>
        </p:txBody>
      </p:sp>
      <p:sp>
        <p:nvSpPr>
          <p:cNvPr id="5" name="Rectangle 4"/>
          <p:cNvSpPr/>
          <p:nvPr/>
        </p:nvSpPr>
        <p:spPr>
          <a:xfrm>
            <a:off x="309093" y="908415"/>
            <a:ext cx="11779876" cy="1754326"/>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تمامی دیوارها، طاق نماها، طوق گنبد، داخل گنبد و تمامی زوایای کلیسا با رنگ روغن نقاشی و تزئین شده‌است. بیشتر دیوارنگارهای کلیسا مضامینی از انجیل مقدس دارد و تصاویری از بدو تولد تا عروج عیسی مسیح بر آن‌ها نقش بسته‌است. بر روی بخشی از دیوارهای کلیسا، روز رستاخیز، داوری روز رستاخیز و بهشت و دوزخ دیده می‌شود. </a:t>
            </a:r>
          </a:p>
        </p:txBody>
      </p:sp>
      <p:pic>
        <p:nvPicPr>
          <p:cNvPr id="2" name="Picture 1"/>
          <p:cNvPicPr>
            <a:picLocks noChangeAspect="1"/>
          </p:cNvPicPr>
          <p:nvPr/>
        </p:nvPicPr>
        <p:blipFill>
          <a:blip r:embed="rId2"/>
          <a:stretch>
            <a:fillRect/>
          </a:stretch>
        </p:blipFill>
        <p:spPr>
          <a:xfrm>
            <a:off x="198969" y="3147696"/>
            <a:ext cx="5230781" cy="3484923"/>
          </a:xfrm>
          <a:prstGeom prst="rect">
            <a:avLst/>
          </a:prstGeom>
          <a:noFill/>
        </p:spPr>
      </p:pic>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l="-361"/>
          <a:stretch/>
        </p:blipFill>
        <p:spPr>
          <a:xfrm>
            <a:off x="5977944" y="3193961"/>
            <a:ext cx="5922135" cy="3438658"/>
          </a:xfrm>
          <a:prstGeom prst="rect">
            <a:avLst/>
          </a:prstGeom>
        </p:spPr>
      </p:pic>
      <p:sp>
        <p:nvSpPr>
          <p:cNvPr id="6" name="Rectangle 5"/>
          <p:cNvSpPr/>
          <p:nvPr/>
        </p:nvSpPr>
        <p:spPr>
          <a:xfrm>
            <a:off x="5660876" y="2884438"/>
            <a:ext cx="160375"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443649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14401" y="837126"/>
            <a:ext cx="11165985" cy="1200329"/>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کلیسای وانک نام کلیسایی است در محله جلفا (اصفهان)، که از نام کلیسای «سورپ آمنا پرکیچ وانک» جوغا در نخجوان گرفته شده‌است. این کلیسا از کلیساهای تاریخی ارمنی‌های اصفهان می‌باشد و در زمان شاه عباس دوم ساخته شده‌است.</a:t>
            </a:r>
            <a:endParaRPr lang="en-US"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0309" y="2352433"/>
            <a:ext cx="5466547" cy="3475777"/>
          </a:xfrm>
          <a:prstGeom prst="rect">
            <a:avLst/>
          </a:prstGeom>
        </p:spPr>
      </p:pic>
      <p:sp>
        <p:nvSpPr>
          <p:cNvPr id="2" name="Rectangle 1"/>
          <p:cNvSpPr/>
          <p:nvPr/>
        </p:nvSpPr>
        <p:spPr>
          <a:xfrm>
            <a:off x="0" y="6249815"/>
            <a:ext cx="8783392" cy="418735"/>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a:ext>
            </a:extLst>
          </a:blip>
          <a:srcRect t="-1793"/>
          <a:stretch/>
        </p:blipFill>
        <p:spPr>
          <a:xfrm>
            <a:off x="6497393" y="2582154"/>
            <a:ext cx="4795974" cy="3246056"/>
          </a:xfrm>
          <a:prstGeom prst="rect">
            <a:avLst/>
          </a:prstGeom>
        </p:spPr>
      </p:pic>
      <p:sp>
        <p:nvSpPr>
          <p:cNvPr id="11" name="Rectangle 10"/>
          <p:cNvSpPr/>
          <p:nvPr/>
        </p:nvSpPr>
        <p:spPr>
          <a:xfrm>
            <a:off x="11520152" y="5577697"/>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1011431" y="6104482"/>
            <a:ext cx="476520" cy="50102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9420815" y="112180"/>
            <a:ext cx="1808508"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کلیسای وانک</a:t>
            </a:r>
          </a:p>
        </p:txBody>
      </p:sp>
    </p:spTree>
    <p:extLst>
      <p:ext uri="{BB962C8B-B14F-4D97-AF65-F5344CB8AC3E}">
        <p14:creationId xmlns:p14="http://schemas.microsoft.com/office/powerpoint/2010/main" val="40244737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329" y="160657"/>
            <a:ext cx="2658100"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نقاشی دیواری کلیسا</a:t>
            </a:r>
          </a:p>
        </p:txBody>
      </p:sp>
      <p:sp>
        <p:nvSpPr>
          <p:cNvPr id="5" name="Rectangle 4"/>
          <p:cNvSpPr/>
          <p:nvPr/>
        </p:nvSpPr>
        <p:spPr>
          <a:xfrm>
            <a:off x="6167609" y="1868719"/>
            <a:ext cx="5882723"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هزینه کلیه تزئینات و نقاشی‌ها و تذهیب های کلیسا را شخصی به نام خواجه «آودیک استپانوس» تقبل و تأمین کرده‌است. نقاشان این تصاویر همگی استادان ارمنی بودند از آن جمله خلیفه «هوانس مرکوز» و «کشیش استپانوس» و «استاد میناس» را می‌توان نام برد. این کلیسا از حیث طلاکاری و تذهیب در میان کلیساهای ارمنیان منحصر به فرد است. در تزیین و نقاشی دیوارهای کلیسا «خواجه اودیک» سهم بسزایی داشته‌است.</a:t>
            </a: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3515" y="2010386"/>
            <a:ext cx="5564343" cy="3710287"/>
          </a:xfrm>
          <a:prstGeom prst="rect">
            <a:avLst/>
          </a:prstGeom>
          <a:noFill/>
        </p:spPr>
      </p:pic>
      <p:sp>
        <p:nvSpPr>
          <p:cNvPr id="6" name="Rectangle 5"/>
          <p:cNvSpPr/>
          <p:nvPr/>
        </p:nvSpPr>
        <p:spPr>
          <a:xfrm flipV="1">
            <a:off x="263938" y="5950039"/>
            <a:ext cx="4810338" cy="220724"/>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flipV="1">
            <a:off x="1079786" y="1652496"/>
            <a:ext cx="4758071" cy="23888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73515" y="1652496"/>
            <a:ext cx="476520" cy="25704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332199" y="5918998"/>
            <a:ext cx="476520" cy="25704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331563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42773" y="134900"/>
            <a:ext cx="41488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مجسمه‌های سنگی کلیسای وانک</a:t>
            </a:r>
          </a:p>
        </p:txBody>
      </p:sp>
      <p:sp>
        <p:nvSpPr>
          <p:cNvPr id="5" name="Rectangle 4"/>
          <p:cNvSpPr/>
          <p:nvPr/>
        </p:nvSpPr>
        <p:spPr>
          <a:xfrm>
            <a:off x="527811" y="1868460"/>
            <a:ext cx="5479023" cy="3416320"/>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یکی از بخش‌های جذاب کلیسای وانک مجسمه‌های سنگی داخل آن است. تندیس‌های نیم‌تنه‌ای که مشاهیر ارمنی را به تصویر کشیده‌اند. در میان این تندیس‌ها، تندیس افراد معروف ارمنی نظیر «مسروپ ماشتوتس» که ابداع‌کننده الفبای رومی بود و تندیس «خاچاطور کسا رتسی» که اسقف اعظم ارامنه بوده را در موزه کلیسای وانک مشاهده می‌کنید.</a:t>
            </a:r>
          </a:p>
        </p:txBody>
      </p:sp>
      <p:pic>
        <p:nvPicPr>
          <p:cNvPr id="3" name="Picture 2"/>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rcRect/>
          <a:stretch/>
        </p:blipFill>
        <p:spPr>
          <a:xfrm>
            <a:off x="7031802" y="884643"/>
            <a:ext cx="4581836" cy="5383955"/>
          </a:xfrm>
          <a:prstGeom prst="rect">
            <a:avLst/>
          </a:prstGeom>
          <a:noFill/>
        </p:spPr>
      </p:pic>
      <p:sp>
        <p:nvSpPr>
          <p:cNvPr id="6" name="Rectangle 5"/>
          <p:cNvSpPr/>
          <p:nvPr/>
        </p:nvSpPr>
        <p:spPr>
          <a:xfrm flipV="1">
            <a:off x="247723" y="6467298"/>
            <a:ext cx="11786394" cy="19140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6404791" y="972352"/>
            <a:ext cx="97816" cy="529624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629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42837" y="160658"/>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pic>
        <p:nvPicPr>
          <p:cNvPr id="2" name="Picture 1"/>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a:ext>
            </a:extLst>
          </a:blip>
          <a:srcRect/>
          <a:stretch/>
        </p:blipFill>
        <p:spPr>
          <a:xfrm>
            <a:off x="268954" y="891745"/>
            <a:ext cx="3294961" cy="3944041"/>
          </a:xfrm>
          <a:prstGeom prst="rect">
            <a:avLst/>
          </a:prstGeom>
          <a:noFill/>
        </p:spPr>
      </p:pic>
      <p:sp>
        <p:nvSpPr>
          <p:cNvPr id="3" name="Rectangle 2"/>
          <p:cNvSpPr/>
          <p:nvPr/>
        </p:nvSpPr>
        <p:spPr>
          <a:xfrm>
            <a:off x="6433972" y="891745"/>
            <a:ext cx="5617731" cy="5078313"/>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چاپخانه </a:t>
            </a:r>
          </a:p>
          <a:p>
            <a:pPr algn="just" rtl="1">
              <a:lnSpc>
                <a:spcPct val="200000"/>
              </a:lnSpc>
            </a:pPr>
            <a:r>
              <a:rPr lang="fa-IR" dirty="0">
                <a:latin typeface="Vazir" panose="020B0603030804020204" pitchFamily="34" charset="-78"/>
                <a:cs typeface="Vazir" panose="020B0603030804020204" pitchFamily="34" charset="-78"/>
              </a:rPr>
              <a:t>اولین چاپخانه راه‌اندازی شده در ایران را می‌توانید در کلیسای وانک ببینید. این چاپخانه به دست خاچاطور کساراتسی در سال ۱۶۳۰ م تأسیس شد. در سفری که خلیفه ارامنه به کشور لهستان داشت، با این صنعت آشنا شد و توانست اولین چاپخانه‌ی ایران را در کلیسای وانک راه‌اندازی کند. اولین کتاب چاپی ایران در این چاپخانه تولید شده که نسخه‌ای از کتاب زبور بوده است. جالب است بدانید که روحانیون کلیسای وانک حدوداً یک سال و ۵ ماه تلاش کرده‌اند تا این کتاب چاپ شود.</a:t>
            </a:r>
            <a:endParaRPr lang="en-US"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a:ext>
            </a:extLst>
          </a:blip>
          <a:srcRect/>
          <a:stretch/>
        </p:blipFill>
        <p:spPr>
          <a:xfrm>
            <a:off x="3013655" y="2884867"/>
            <a:ext cx="3181083" cy="3875981"/>
          </a:xfrm>
          <a:prstGeom prst="rect">
            <a:avLst/>
          </a:prstGeom>
          <a:noFill/>
        </p:spPr>
      </p:pic>
      <p:sp>
        <p:nvSpPr>
          <p:cNvPr id="6" name="Rectangle 5"/>
          <p:cNvSpPr/>
          <p:nvPr/>
        </p:nvSpPr>
        <p:spPr>
          <a:xfrm flipV="1">
            <a:off x="1957588" y="4919729"/>
            <a:ext cx="986935" cy="99881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flipV="1">
            <a:off x="3697441" y="1558342"/>
            <a:ext cx="1106379" cy="1176971"/>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460102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81735" y="167033"/>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914400" y="924055"/>
            <a:ext cx="11137304" cy="1200329"/>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نخستین کتاب «زبور داوود» بود که در سال ۱۶۳۸ میلادی چاپ شد. یک سال و پنج ماه برای چاپ این کتاب وقت صرف شد.</a:t>
            </a:r>
          </a:p>
          <a:p>
            <a:pPr algn="just" rtl="1">
              <a:lnSpc>
                <a:spcPct val="200000"/>
              </a:lnSpc>
            </a:pPr>
            <a:r>
              <a:rPr lang="fa-IR" dirty="0">
                <a:latin typeface="Vazir" panose="020B0603030804020204" pitchFamily="34" charset="-78"/>
                <a:cs typeface="Vazir" panose="020B0603030804020204" pitchFamily="34" charset="-78"/>
              </a:rPr>
              <a:t> دومین کتاب به نام «هاراتس وارگ» در سال ۱۶۴۱ میلادی به چاپ رسید.</a:t>
            </a:r>
          </a:p>
        </p:txBody>
      </p:sp>
      <p:pic>
        <p:nvPicPr>
          <p:cNvPr id="7" name="Picture 6"/>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51528" y="2513430"/>
            <a:ext cx="9046688" cy="4066298"/>
          </a:xfrm>
          <a:prstGeom prst="rect">
            <a:avLst/>
          </a:prstGeom>
          <a:noFill/>
        </p:spPr>
      </p:pic>
      <p:pic>
        <p:nvPicPr>
          <p:cNvPr id="2" name="Picture 1"/>
          <p:cNvPicPr>
            <a:picLocks noChangeAspect="1"/>
          </p:cNvPicPr>
          <p:nvPr/>
        </p:nvPicPr>
        <p:blipFill>
          <a:blip r:embed="rId3"/>
          <a:stretch>
            <a:fillRect/>
          </a:stretch>
        </p:blipFill>
        <p:spPr>
          <a:xfrm>
            <a:off x="914399" y="2259072"/>
            <a:ext cx="9354333" cy="109470"/>
          </a:xfrm>
          <a:prstGeom prst="rect">
            <a:avLst/>
          </a:prstGeom>
        </p:spPr>
      </p:pic>
      <p:pic>
        <p:nvPicPr>
          <p:cNvPr id="6" name="Picture 5"/>
          <p:cNvPicPr>
            <a:picLocks noChangeAspect="1"/>
          </p:cNvPicPr>
          <p:nvPr/>
        </p:nvPicPr>
        <p:blipFill>
          <a:blip r:embed="rId3"/>
          <a:stretch>
            <a:fillRect/>
          </a:stretch>
        </p:blipFill>
        <p:spPr>
          <a:xfrm>
            <a:off x="2157226" y="6662900"/>
            <a:ext cx="9354333" cy="109470"/>
          </a:xfrm>
          <a:prstGeom prst="rect">
            <a:avLst/>
          </a:prstGeom>
        </p:spPr>
      </p:pic>
      <p:sp>
        <p:nvSpPr>
          <p:cNvPr id="8" name="Rectangle 7"/>
          <p:cNvSpPr/>
          <p:nvPr/>
        </p:nvSpPr>
        <p:spPr>
          <a:xfrm>
            <a:off x="1320697" y="2323467"/>
            <a:ext cx="95980"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133067" y="2715097"/>
            <a:ext cx="95980"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530867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flipV="1">
            <a:off x="10347706" y="4433015"/>
            <a:ext cx="1703997" cy="79696"/>
          </a:xfrm>
          <a:prstGeom prst="rect">
            <a:avLst/>
          </a:prstGeom>
        </p:spPr>
      </p:pic>
      <p:pic>
        <p:nvPicPr>
          <p:cNvPr id="7" name="Picture 6"/>
          <p:cNvPicPr>
            <a:picLocks noChangeAspect="1"/>
          </p:cNvPicPr>
          <p:nvPr/>
        </p:nvPicPr>
        <p:blipFill>
          <a:blip r:embed="rId2"/>
          <a:stretch>
            <a:fillRect/>
          </a:stretch>
        </p:blipFill>
        <p:spPr>
          <a:xfrm>
            <a:off x="1455313" y="5715723"/>
            <a:ext cx="10235508" cy="120104"/>
          </a:xfrm>
          <a:prstGeom prst="rect">
            <a:avLst/>
          </a:prstGeom>
        </p:spPr>
      </p:pic>
      <p:sp>
        <p:nvSpPr>
          <p:cNvPr id="4" name="Rectangle 3"/>
          <p:cNvSpPr/>
          <p:nvPr/>
        </p:nvSpPr>
        <p:spPr>
          <a:xfrm>
            <a:off x="9260709" y="123609"/>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594804" y="994701"/>
            <a:ext cx="11456899" cy="577081"/>
          </a:xfrm>
          <a:prstGeom prst="rect">
            <a:avLst/>
          </a:prstGeom>
        </p:spPr>
        <p:txBody>
          <a:bodyPr wrap="square">
            <a:spAutoFit/>
          </a:bodyPr>
          <a:lstStyle/>
          <a:p>
            <a:pPr algn="justLow" rtl="1">
              <a:lnSpc>
                <a:spcPct val="200000"/>
              </a:lnSpc>
            </a:pPr>
            <a:endParaRPr lang="fa-IR" b="1" dirty="0">
              <a:cs typeface="B Nazanin" panose="00000400000000000000" pitchFamily="2" charset="-78"/>
            </a:endParaRPr>
          </a:p>
        </p:txBody>
      </p:sp>
      <p:sp>
        <p:nvSpPr>
          <p:cNvPr id="2" name="Rectangle 1"/>
          <p:cNvSpPr/>
          <p:nvPr/>
        </p:nvSpPr>
        <p:spPr>
          <a:xfrm>
            <a:off x="744747" y="818096"/>
            <a:ext cx="5385323"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کتابخانه </a:t>
            </a:r>
          </a:p>
          <a:p>
            <a:pPr algn="just" rtl="1">
              <a:lnSpc>
                <a:spcPct val="200000"/>
              </a:lnSpc>
            </a:pPr>
            <a:r>
              <a:rPr lang="fa-IR" dirty="0">
                <a:latin typeface="Vazir" panose="020B0603030804020204" pitchFamily="34" charset="-78"/>
                <a:cs typeface="Vazir" panose="020B0603030804020204" pitchFamily="34" charset="-78"/>
              </a:rPr>
              <a:t>یکی دیگر از بخش‌های موجود در کلیسای وانک کتابخانه است. این کتابخانه در سال ۱۸۸۴ راه‌اندازی شده و هدف از تأسیس آن نگهداری از کتاب‌های ارزشمند ارمنی بوده است. در این کتابخانه کتاب‌های تاریخی مختلفی به زبان فارسی و انگلیسی و حتی زبان‌های دیگر نگهداری می‌شود. تعداد کتاب‌های این کتابخانه به بیش از ۳۰ هزار نسخه می‌رسد.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239557" y="818096"/>
            <a:ext cx="3812146" cy="3550361"/>
          </a:xfrm>
          <a:prstGeom prst="rect">
            <a:avLst/>
          </a:prstGeom>
        </p:spPr>
      </p:pic>
      <p:pic>
        <p:nvPicPr>
          <p:cNvPr id="6" name="Picture 5"/>
          <p:cNvPicPr>
            <a:picLocks noChangeAspect="1"/>
          </p:cNvPicPr>
          <p:nvPr/>
        </p:nvPicPr>
        <p:blipFill>
          <a:blip r:embed="rId4"/>
          <a:stretch>
            <a:fillRect/>
          </a:stretch>
        </p:blipFill>
        <p:spPr>
          <a:xfrm>
            <a:off x="6323253" y="4143570"/>
            <a:ext cx="4243526" cy="2593266"/>
          </a:xfrm>
          <a:prstGeom prst="rect">
            <a:avLst/>
          </a:prstGeom>
          <a:noFill/>
        </p:spPr>
      </p:pic>
      <p:pic>
        <p:nvPicPr>
          <p:cNvPr id="8" name="Picture 7"/>
          <p:cNvPicPr>
            <a:picLocks noChangeAspect="1"/>
          </p:cNvPicPr>
          <p:nvPr/>
        </p:nvPicPr>
        <p:blipFill>
          <a:blip r:embed="rId2"/>
          <a:stretch>
            <a:fillRect/>
          </a:stretch>
        </p:blipFill>
        <p:spPr>
          <a:xfrm flipH="1">
            <a:off x="8110768" y="2137717"/>
            <a:ext cx="64395" cy="2005853"/>
          </a:xfrm>
          <a:prstGeom prst="rect">
            <a:avLst/>
          </a:prstGeom>
        </p:spPr>
      </p:pic>
    </p:spTree>
    <p:extLst>
      <p:ext uri="{BB962C8B-B14F-4D97-AF65-F5344CB8AC3E}">
        <p14:creationId xmlns:p14="http://schemas.microsoft.com/office/powerpoint/2010/main" val="11431135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22025" y="163691"/>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257577" y="702436"/>
            <a:ext cx="11794126" cy="1754326"/>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در زمان کوچ بزرگ، ارمنیان همه چیز خود را جا گذاشتند و به ایران آمده‌اند ولی تنها چیزی که نتوانستند از آن چشم پوشی بکنند کتاب‌هایی بود که در خانه‌های خود داشتند ارمنی‌ها با تحمل زحمات فراوان کتاب‌های زیادی را با خود به ایران (اصفهان) آوردند این کتاب‌ها تنها ثروتی بود که همیشه برای ارمنیان باارزش بود و هست.</a:t>
            </a:r>
          </a:p>
        </p:txBody>
      </p:sp>
      <p:pic>
        <p:nvPicPr>
          <p:cNvPr id="3" name="Picture 2"/>
          <p:cNvPicPr>
            <a:picLocks noChangeAspect="1"/>
          </p:cNvPicPr>
          <p:nvPr/>
        </p:nvPicPr>
        <p:blipFill>
          <a:blip r:embed="rId2"/>
          <a:stretch>
            <a:fillRect/>
          </a:stretch>
        </p:blipFill>
        <p:spPr>
          <a:xfrm>
            <a:off x="2422717" y="2610922"/>
            <a:ext cx="7463846" cy="3793642"/>
          </a:xfrm>
          <a:prstGeom prst="rect">
            <a:avLst/>
          </a:prstGeom>
          <a:noFill/>
        </p:spPr>
      </p:pic>
      <p:sp>
        <p:nvSpPr>
          <p:cNvPr id="7" name="Rectangle 6"/>
          <p:cNvSpPr/>
          <p:nvPr/>
        </p:nvSpPr>
        <p:spPr>
          <a:xfrm>
            <a:off x="10189175" y="2456762"/>
            <a:ext cx="119847"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0600515" y="2791611"/>
            <a:ext cx="95980"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1904278" y="2261432"/>
            <a:ext cx="95980"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1554121" y="2791611"/>
            <a:ext cx="95980" cy="394780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880014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39400" y="173536"/>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6185860" y="1213642"/>
            <a:ext cx="5659781" cy="3416320"/>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موزه</a:t>
            </a:r>
          </a:p>
          <a:p>
            <a:pPr algn="just" rtl="1">
              <a:lnSpc>
                <a:spcPct val="200000"/>
              </a:lnSpc>
            </a:pPr>
            <a:r>
              <a:rPr lang="fa-IR" dirty="0">
                <a:latin typeface="Vazir" panose="020B0603030804020204" pitchFamily="34" charset="-78"/>
                <a:cs typeface="Vazir" panose="020B0603030804020204" pitchFamily="34" charset="-78"/>
              </a:rPr>
              <a:t>در سال های۱۹۰۵–۱۹۰۶ میلادی به کوشش «طاطاووس هونانیان»  اتاق‌هایی در ضلع شمالی حیاط کلیسای وانک برای نگهداری و نمایش کتاب‌ها، نسخه‌های خطی و اشیای تاریخی ساخته شدند. این اتاق‌ها تا ۱۹۳۰ میلادی به‌طور هم‌زمان به منزله موزه و کتابخانه مورد استفاده قرار می‌گرفتند. </a:t>
            </a:r>
          </a:p>
        </p:txBody>
      </p:sp>
      <p:pic>
        <p:nvPicPr>
          <p:cNvPr id="2" name="Picture 1"/>
          <p:cNvPicPr>
            <a:picLocks noChangeAspect="1"/>
          </p:cNvPicPr>
          <p:nvPr/>
        </p:nvPicPr>
        <p:blipFill>
          <a:blip r:embed="rId2"/>
          <a:stretch>
            <a:fillRect/>
          </a:stretch>
        </p:blipFill>
        <p:spPr>
          <a:xfrm>
            <a:off x="224443" y="917428"/>
            <a:ext cx="5379868" cy="2658174"/>
          </a:xfrm>
          <a:prstGeom prst="rect">
            <a:avLst/>
          </a:prstGeom>
          <a:noFill/>
        </p:spPr>
      </p:pic>
      <p:pic>
        <p:nvPicPr>
          <p:cNvPr id="2050" name="Picture 2" descr="کلیسای وانک ؛ عرصۀ تجلی هنر در اصفهان، جذاب برای گردشگران - مجله گردشگری  میزبون"/>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333141" y="3797357"/>
            <a:ext cx="4468969" cy="29676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35341" y="3678632"/>
            <a:ext cx="75273"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3639995"/>
            <a:ext cx="5882206" cy="60052"/>
          </a:xfrm>
          <a:prstGeom prst="rect">
            <a:avLst/>
          </a:prstGeom>
        </p:spPr>
      </p:pic>
      <p:sp>
        <p:nvSpPr>
          <p:cNvPr id="8" name="Rectangle 7"/>
          <p:cNvSpPr/>
          <p:nvPr/>
        </p:nvSpPr>
        <p:spPr>
          <a:xfrm>
            <a:off x="5669060" y="535730"/>
            <a:ext cx="75273"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681013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48511" y="137739"/>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5879066" y="1930829"/>
            <a:ext cx="6097084" cy="3416320"/>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یکی از معروفترین آثاری که در موزه کلیسای وانک نگهداری می‌شود تار مویی است متعلق به دختری هجده ساله که واهرام هاکوپیان در سال ۱۹۷۴ میلادی جمله‌ای از کتاب تورات را به زبان ارمنی با قلمی از جنس الماس بر روی آن نوشته‌است این اثر در سال ۱۹۷۵ به موزه اهدا شده و بازدیدکنندگان می‌توانند این جمله را با میکروسکوپی که به همین منظور در محل تعبیه شده‌است بر روی مو مشاهده نمایند.</a:t>
            </a:r>
          </a:p>
        </p:txBody>
      </p:sp>
      <p:pic>
        <p:nvPicPr>
          <p:cNvPr id="2" name="Picture 1"/>
          <p:cNvPicPr>
            <a:picLocks noChangeAspect="1"/>
          </p:cNvPicPr>
          <p:nvPr/>
        </p:nvPicPr>
        <p:blipFill>
          <a:blip r:embed="rId2"/>
          <a:stretch>
            <a:fillRect/>
          </a:stretch>
        </p:blipFill>
        <p:spPr>
          <a:xfrm>
            <a:off x="312363" y="781335"/>
            <a:ext cx="4664383" cy="2925841"/>
          </a:xfrm>
          <a:prstGeom prst="rect">
            <a:avLst/>
          </a:prstGeom>
          <a:noFill/>
        </p:spPr>
      </p:pic>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2363" y="3804648"/>
            <a:ext cx="4935918" cy="2776454"/>
          </a:xfrm>
          <a:prstGeom prst="rect">
            <a:avLst/>
          </a:prstGeom>
        </p:spPr>
      </p:pic>
      <p:pic>
        <p:nvPicPr>
          <p:cNvPr id="6" name="Picture 5"/>
          <p:cNvPicPr>
            <a:picLocks noChangeAspect="1"/>
          </p:cNvPicPr>
          <p:nvPr/>
        </p:nvPicPr>
        <p:blipFill>
          <a:blip r:embed="rId4"/>
          <a:stretch>
            <a:fillRect/>
          </a:stretch>
        </p:blipFill>
        <p:spPr>
          <a:xfrm>
            <a:off x="0" y="6678574"/>
            <a:ext cx="10235508" cy="120104"/>
          </a:xfrm>
          <a:prstGeom prst="rect">
            <a:avLst/>
          </a:prstGeom>
        </p:spPr>
      </p:pic>
      <p:pic>
        <p:nvPicPr>
          <p:cNvPr id="7" name="Picture 6"/>
          <p:cNvPicPr>
            <a:picLocks noChangeAspect="1"/>
          </p:cNvPicPr>
          <p:nvPr/>
        </p:nvPicPr>
        <p:blipFill>
          <a:blip r:embed="rId4"/>
          <a:stretch>
            <a:fillRect/>
          </a:stretch>
        </p:blipFill>
        <p:spPr>
          <a:xfrm flipV="1">
            <a:off x="10663707" y="6678574"/>
            <a:ext cx="1528293" cy="137326"/>
          </a:xfrm>
          <a:prstGeom prst="rect">
            <a:avLst/>
          </a:prstGeom>
        </p:spPr>
      </p:pic>
      <p:pic>
        <p:nvPicPr>
          <p:cNvPr id="8" name="Picture 7"/>
          <p:cNvPicPr>
            <a:picLocks noChangeAspect="1"/>
          </p:cNvPicPr>
          <p:nvPr/>
        </p:nvPicPr>
        <p:blipFill>
          <a:blip r:embed="rId4"/>
          <a:stretch>
            <a:fillRect/>
          </a:stretch>
        </p:blipFill>
        <p:spPr>
          <a:xfrm>
            <a:off x="5409127" y="1094704"/>
            <a:ext cx="193182" cy="4741123"/>
          </a:xfrm>
          <a:prstGeom prst="rect">
            <a:avLst/>
          </a:prstGeom>
        </p:spPr>
      </p:pic>
    </p:spTree>
    <p:extLst>
      <p:ext uri="{BB962C8B-B14F-4D97-AF65-F5344CB8AC3E}">
        <p14:creationId xmlns:p14="http://schemas.microsoft.com/office/powerpoint/2010/main" val="36909258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158068" y="164537"/>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326726" y="994702"/>
            <a:ext cx="6050694"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همچنین اول تیرماه سال ۱۳۹۸ موزه دیگری به این کلیسا اضافه شد با نام موزه مردم‌شناسی ارامنه اصفهان. این موزه به نمایش فرهنگ و آداب و رسوم، مردم‌شناسی، لباس و وسایل زندگی و همچنین تجارت ساکنان محلی ارمنی‌نشین جلفای اصفهان پرداخته‌است. </a:t>
            </a:r>
          </a:p>
        </p:txBody>
      </p:sp>
      <p:pic>
        <p:nvPicPr>
          <p:cNvPr id="2" name="Picture 1"/>
          <p:cNvPicPr>
            <a:picLocks noChangeAspect="1"/>
          </p:cNvPicPr>
          <p:nvPr/>
        </p:nvPicPr>
        <p:blipFill>
          <a:blip r:embed="rId2"/>
          <a:stretch>
            <a:fillRect/>
          </a:stretch>
        </p:blipFill>
        <p:spPr>
          <a:xfrm>
            <a:off x="6677091" y="1136368"/>
            <a:ext cx="5184352" cy="2907597"/>
          </a:xfrm>
          <a:prstGeom prst="rect">
            <a:avLst/>
          </a:prstGeom>
          <a:noFill/>
        </p:spPr>
      </p:pic>
      <p:sp>
        <p:nvSpPr>
          <p:cNvPr id="3" name="Rectangle 2"/>
          <p:cNvSpPr/>
          <p:nvPr/>
        </p:nvSpPr>
        <p:spPr>
          <a:xfrm>
            <a:off x="6377420" y="4271842"/>
            <a:ext cx="5484023"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بخش ابتدایی این موزه به هنرهای تزیینی، صنعت چاپ و وسایل منزل ارامنه ساکن اصفهان اختصاص یافته و در بخش دوم، اتاق خانم‌ها، دفتر کار آقایان و وسایل پخت و پز مربوط به دوره‌های صفویه تا پهلوی به نمایش گذاشته شده‌است. </a:t>
            </a:r>
          </a:p>
        </p:txBody>
      </p:sp>
      <p:pic>
        <p:nvPicPr>
          <p:cNvPr id="7" name="Picture 6"/>
          <p:cNvPicPr>
            <a:picLocks noChangeAspect="1"/>
          </p:cNvPicPr>
          <p:nvPr/>
        </p:nvPicPr>
        <p:blipFill>
          <a:blip r:embed="rId3"/>
          <a:stretch>
            <a:fillRect/>
          </a:stretch>
        </p:blipFill>
        <p:spPr>
          <a:xfrm>
            <a:off x="463640" y="3481012"/>
            <a:ext cx="5550794" cy="3235320"/>
          </a:xfrm>
          <a:prstGeom prst="rect">
            <a:avLst/>
          </a:prstGeom>
        </p:spPr>
      </p:pic>
      <p:sp>
        <p:nvSpPr>
          <p:cNvPr id="8" name="Rectangle 7"/>
          <p:cNvSpPr/>
          <p:nvPr/>
        </p:nvSpPr>
        <p:spPr>
          <a:xfrm>
            <a:off x="6158290" y="3658909"/>
            <a:ext cx="75273"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6521276" y="994702"/>
            <a:ext cx="75273"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97158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29151" y="161773"/>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6082033" y="656508"/>
            <a:ext cx="5969670" cy="2862322"/>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نمازخانه کلیسای وانک</a:t>
            </a:r>
          </a:p>
          <a:p>
            <a:pPr algn="just" rtl="1">
              <a:lnSpc>
                <a:spcPct val="200000"/>
              </a:lnSpc>
            </a:pPr>
            <a:r>
              <a:rPr lang="fa-IR" dirty="0">
                <a:latin typeface="Vazir" panose="020B0603030804020204" pitchFamily="34" charset="-78"/>
                <a:cs typeface="Vazir" panose="020B0603030804020204" pitchFamily="34" charset="-78"/>
              </a:rPr>
              <a:t>در کلیسای وانک ساختمانی برای نمازخانه تعبیه کرده‌اند که به‌شکل متوازی الاضلاع است و از دو قسمت تشکیل می‌شود. قسمت اول شبستان است و از قسمت دوم که زیر گنبد خانه قرار دارد، برای اجرای مراسم مذهبی در ایام خاص استفاده می‌شود.</a:t>
            </a:r>
          </a:p>
        </p:txBody>
      </p:sp>
      <p:sp>
        <p:nvSpPr>
          <p:cNvPr id="3" name="Rectangle 2"/>
          <p:cNvSpPr/>
          <p:nvPr/>
        </p:nvSpPr>
        <p:spPr>
          <a:xfrm>
            <a:off x="244844" y="4098237"/>
            <a:ext cx="6490807"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در تمام دیوارهای ساختمان نمازخانه، کاشی‌کاری‌های رنگی به چشم می‌خورند. در بالای دیواره‌ها تا درون گنبد نگاره‌هایی از کتاب مقدس حک شده‌اند و قسمت داخلی گنبد پوشیده از تزیینات نگاره‌ها و کاشی‌کاری است؛ اما در سطح خارجی گنبد تنها نمای آجری دیده می‌شود.</a:t>
            </a: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915955" y="3814440"/>
            <a:ext cx="5032030" cy="2838753"/>
          </a:xfrm>
          <a:prstGeom prst="rect">
            <a:avLst/>
          </a:prstGeom>
        </p:spPr>
      </p:pic>
      <p:pic>
        <p:nvPicPr>
          <p:cNvPr id="8" name="Picture 7"/>
          <p:cNvPicPr>
            <a:picLocks noChangeAspect="1"/>
          </p:cNvPicPr>
          <p:nvPr/>
        </p:nvPicPr>
        <p:blipFill>
          <a:blip r:embed="rId3"/>
          <a:stretch>
            <a:fillRect/>
          </a:stretch>
        </p:blipFill>
        <p:spPr>
          <a:xfrm>
            <a:off x="1816195" y="3584969"/>
            <a:ext cx="10235508" cy="120104"/>
          </a:xfrm>
          <a:prstGeom prst="rect">
            <a:avLst/>
          </a:prstGeom>
        </p:spPr>
      </p:pic>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colorTemperature colorTemp="7200"/>
                    </a14:imgEffect>
                  </a14:imgLayer>
                </a14:imgProps>
              </a:ext>
            </a:extLst>
          </a:blip>
          <a:stretch>
            <a:fillRect/>
          </a:stretch>
        </p:blipFill>
        <p:spPr>
          <a:xfrm>
            <a:off x="425148" y="871515"/>
            <a:ext cx="5331708" cy="3226722"/>
          </a:xfrm>
          <a:prstGeom prst="rect">
            <a:avLst/>
          </a:prstGeom>
        </p:spPr>
      </p:pic>
      <p:sp>
        <p:nvSpPr>
          <p:cNvPr id="9" name="Rectangle 8"/>
          <p:cNvSpPr/>
          <p:nvPr/>
        </p:nvSpPr>
        <p:spPr>
          <a:xfrm>
            <a:off x="5860206" y="944627"/>
            <a:ext cx="118476"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6720525" y="3252951"/>
            <a:ext cx="118476"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15951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56101" y="1631965"/>
            <a:ext cx="5752563" cy="4524315"/>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کلیسای وانک بزرگ‌ترین و معروف‌ترین کلیسای ایران به شمار می‌رود و هم‌چنان کلیسای جامع ارامنه اصفهان است. این کلیسا با نام «آمناپرکیچ» نیز درجهان شناخته می‌شود و یکی از ۱۳ کلیسای باقی‌مانده در محله جلفای اصفهان از قرن ۱۷ میلادی است. وانک در زبان ارمنی به‌معنای صومعه است. کلیسای وانک به مرور زمان علاوه بر اینکه جایگاه مذهبی‌اش را در میان مردم اصفهان، به‌خصوص ارامنه ساکن محله جلفا، حفظ می‌کرد، تبدیل به مکانی اداری و مرکز رویدادهای اجتماعی نیز شد.</a:t>
            </a:r>
            <a:endParaRPr lang="en-US" dirty="0">
              <a:latin typeface="Vazir" panose="020B0603030804020204" pitchFamily="34" charset="-78"/>
              <a:cs typeface="Vazir" panose="020B0603030804020204" pitchFamily="34" charset="-78"/>
            </a:endParaRP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4178" y="981457"/>
            <a:ext cx="4700327" cy="5551833"/>
          </a:xfrm>
          <a:prstGeom prst="rect">
            <a:avLst/>
          </a:prstGeom>
        </p:spPr>
      </p:pic>
      <p:sp>
        <p:nvSpPr>
          <p:cNvPr id="9" name="Rectangle 8"/>
          <p:cNvSpPr/>
          <p:nvPr/>
        </p:nvSpPr>
        <p:spPr>
          <a:xfrm>
            <a:off x="5731098" y="1085006"/>
            <a:ext cx="220443" cy="2624109"/>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731098" y="4082603"/>
            <a:ext cx="220443" cy="245068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9420815" y="112180"/>
            <a:ext cx="1808508"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کلیسای وانک</a:t>
            </a:r>
          </a:p>
        </p:txBody>
      </p:sp>
    </p:spTree>
    <p:extLst>
      <p:ext uri="{BB962C8B-B14F-4D97-AF65-F5344CB8AC3E}">
        <p14:creationId xmlns:p14="http://schemas.microsoft.com/office/powerpoint/2010/main" val="30324254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262465" y="147779"/>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5" name="Rectangle 4"/>
          <p:cNvSpPr/>
          <p:nvPr/>
        </p:nvSpPr>
        <p:spPr>
          <a:xfrm>
            <a:off x="466014" y="1215866"/>
            <a:ext cx="5702965" cy="3416320"/>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ساختمان اداری</a:t>
            </a:r>
          </a:p>
          <a:p>
            <a:pPr algn="just" rtl="1">
              <a:lnSpc>
                <a:spcPct val="200000"/>
              </a:lnSpc>
            </a:pPr>
            <a:r>
              <a:rPr lang="fa-IR" dirty="0">
                <a:latin typeface="Vazir" panose="020B0603030804020204" pitchFamily="34" charset="-78"/>
                <a:cs typeface="Vazir" panose="020B0603030804020204" pitchFamily="34" charset="-78"/>
              </a:rPr>
              <a:t>کلیسای وانک امروزه نیز مهم‌ترین مرکز اجتماعی برای ارامنه اصفهان است. گرچه در گذشته این کلیسا به محدوده وسیع‌تری خدمت‌رسانی می‌کرد و گاهی اوقات حتی ارامنه کشور هند نیز برای انجام امور اداری خود به کلیسای وانک مراجعه می‌کردند، امروزه تنها به مناطق جنوبی ایران خدمات ارائه می‌کند.</a:t>
            </a:r>
          </a:p>
        </p:txBody>
      </p:sp>
      <p:pic>
        <p:nvPicPr>
          <p:cNvPr id="2" name="Picture 1"/>
          <p:cNvPicPr>
            <a:picLocks noChangeAspect="1"/>
          </p:cNvPicPr>
          <p:nvPr/>
        </p:nvPicPr>
        <p:blipFill>
          <a:blip r:embed="rId2"/>
          <a:stretch>
            <a:fillRect/>
          </a:stretch>
        </p:blipFill>
        <p:spPr>
          <a:xfrm>
            <a:off x="6631361" y="1215866"/>
            <a:ext cx="5262208" cy="5262208"/>
          </a:xfrm>
          <a:prstGeom prst="rect">
            <a:avLst/>
          </a:prstGeom>
        </p:spPr>
      </p:pic>
      <p:pic>
        <p:nvPicPr>
          <p:cNvPr id="6" name="Picture 5"/>
          <p:cNvPicPr>
            <a:picLocks noChangeAspect="1"/>
          </p:cNvPicPr>
          <p:nvPr/>
        </p:nvPicPr>
        <p:blipFill>
          <a:blip r:embed="rId3"/>
          <a:stretch>
            <a:fillRect/>
          </a:stretch>
        </p:blipFill>
        <p:spPr>
          <a:xfrm>
            <a:off x="1049332" y="4832579"/>
            <a:ext cx="5331520" cy="197649"/>
          </a:xfrm>
          <a:prstGeom prst="rect">
            <a:avLst/>
          </a:prstGeom>
        </p:spPr>
      </p:pic>
      <p:pic>
        <p:nvPicPr>
          <p:cNvPr id="7" name="Picture 6"/>
          <p:cNvPicPr>
            <a:picLocks noChangeAspect="1"/>
          </p:cNvPicPr>
          <p:nvPr/>
        </p:nvPicPr>
        <p:blipFill>
          <a:blip r:embed="rId3"/>
          <a:stretch>
            <a:fillRect/>
          </a:stretch>
        </p:blipFill>
        <p:spPr>
          <a:xfrm>
            <a:off x="126976" y="5230621"/>
            <a:ext cx="5331520" cy="197649"/>
          </a:xfrm>
          <a:prstGeom prst="rect">
            <a:avLst/>
          </a:prstGeom>
        </p:spPr>
      </p:pic>
    </p:spTree>
    <p:extLst>
      <p:ext uri="{BB962C8B-B14F-4D97-AF65-F5344CB8AC3E}">
        <p14:creationId xmlns:p14="http://schemas.microsoft.com/office/powerpoint/2010/main" val="2602935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779912" y="3498260"/>
            <a:ext cx="3432761" cy="2342308"/>
          </a:xfrm>
          <a:prstGeom prst="rect">
            <a:avLst/>
          </a:prstGeom>
        </p:spPr>
      </p:pic>
      <p:sp>
        <p:nvSpPr>
          <p:cNvPr id="4" name="Rectangle 3"/>
          <p:cNvSpPr/>
          <p:nvPr/>
        </p:nvSpPr>
        <p:spPr>
          <a:xfrm>
            <a:off x="9203393" y="134899"/>
            <a:ext cx="2173993"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بخش‌های کلیسا</a:t>
            </a:r>
          </a:p>
        </p:txBody>
      </p:sp>
      <p:sp>
        <p:nvSpPr>
          <p:cNvPr id="3" name="Rectangle 2"/>
          <p:cNvSpPr/>
          <p:nvPr/>
        </p:nvSpPr>
        <p:spPr>
          <a:xfrm>
            <a:off x="5251594" y="1248384"/>
            <a:ext cx="6800109"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کلیه امور اداری مربوط به ازدواج و فوت و ولادت، از قبیل تنظیم سند و بررسی شکایت‌های قضایی ارامنه در بخش اداری کلیسای وانک انجام می‌شود. ساختمان اداری کلیسای وانک در قسمت جنوبی این مجموعه قرار دارد و در زمان ناصرالدین شاه قاجار ساخته شده است.</a:t>
            </a:r>
          </a:p>
        </p:txBody>
      </p:sp>
      <p:pic>
        <p:nvPicPr>
          <p:cNvPr id="6" name="Picture 5"/>
          <p:cNvPicPr>
            <a:picLocks noChangeAspect="1"/>
          </p:cNvPicPr>
          <p:nvPr/>
        </p:nvPicPr>
        <p:blipFill>
          <a:blip r:embed="rId3"/>
          <a:stretch>
            <a:fillRect/>
          </a:stretch>
        </p:blipFill>
        <p:spPr>
          <a:xfrm>
            <a:off x="296213" y="964962"/>
            <a:ext cx="4700726" cy="3055472"/>
          </a:xfrm>
          <a:prstGeom prst="rect">
            <a:avLst/>
          </a:prstGeom>
          <a:ln w="57150">
            <a:solidFill>
              <a:schemeClr val="bg1"/>
            </a:solidFill>
          </a:ln>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496293" y="4020434"/>
            <a:ext cx="5140012" cy="2560011"/>
          </a:xfrm>
          <a:prstGeom prst="rect">
            <a:avLst/>
          </a:prstGeom>
          <a:ln w="38100">
            <a:solidFill>
              <a:schemeClr val="bg1"/>
            </a:solidFill>
          </a:ln>
        </p:spPr>
      </p:pic>
    </p:spTree>
    <p:extLst>
      <p:ext uri="{BB962C8B-B14F-4D97-AF65-F5344CB8AC3E}">
        <p14:creationId xmlns:p14="http://schemas.microsoft.com/office/powerpoint/2010/main" val="33268940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52621" y="173536"/>
            <a:ext cx="4496806"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بنای یادبود شهدای نژادکشی ارامنه</a:t>
            </a:r>
          </a:p>
        </p:txBody>
      </p:sp>
      <p:sp>
        <p:nvSpPr>
          <p:cNvPr id="5" name="Rectangle 4"/>
          <p:cNvSpPr/>
          <p:nvPr/>
        </p:nvSpPr>
        <p:spPr>
          <a:xfrm>
            <a:off x="4175118" y="5024436"/>
            <a:ext cx="7941390" cy="1754326"/>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بنای یادبود شهدای نژادکشی ارامنه با هدف فرهنگ‌سازی برای نسل‌های بعدی ارامنه مهاجر و به منظور زنده نگه داشتن یاد کشتگان، در شمال غربی کلیسا ساخته شده است. بنای یادبود مربعی شکل است و چهار ستون دارد که در بالا به هم می‌رسند. </a:t>
            </a:r>
          </a:p>
        </p:txBody>
      </p:sp>
      <p:pic>
        <p:nvPicPr>
          <p:cNvPr id="2" name="Picture 1"/>
          <p:cNvPicPr>
            <a:picLocks noChangeAspect="1"/>
          </p:cNvPicPr>
          <p:nvPr/>
        </p:nvPicPr>
        <p:blipFill>
          <a:blip r:embed="rId2"/>
          <a:stretch>
            <a:fillRect/>
          </a:stretch>
        </p:blipFill>
        <p:spPr>
          <a:xfrm>
            <a:off x="282450" y="805468"/>
            <a:ext cx="4496344" cy="4218968"/>
          </a:xfrm>
          <a:prstGeom prst="rect">
            <a:avLst/>
          </a:prstGeom>
        </p:spPr>
      </p:pic>
      <p:pic>
        <p:nvPicPr>
          <p:cNvPr id="3" name="Picture 2"/>
          <p:cNvPicPr>
            <a:picLocks noChangeAspect="1"/>
          </p:cNvPicPr>
          <p:nvPr/>
        </p:nvPicPr>
        <p:blipFill>
          <a:blip r:embed="rId3"/>
          <a:stretch>
            <a:fillRect/>
          </a:stretch>
        </p:blipFill>
        <p:spPr>
          <a:xfrm>
            <a:off x="6168980" y="803385"/>
            <a:ext cx="5628069" cy="4221052"/>
          </a:xfrm>
          <a:prstGeom prst="rect">
            <a:avLst/>
          </a:prstGeom>
        </p:spPr>
      </p:pic>
      <p:sp>
        <p:nvSpPr>
          <p:cNvPr id="7" name="Rectangle 6"/>
          <p:cNvSpPr/>
          <p:nvPr/>
        </p:nvSpPr>
        <p:spPr>
          <a:xfrm>
            <a:off x="5852406" y="803385"/>
            <a:ext cx="118476"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5112811" y="1870825"/>
            <a:ext cx="118476"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1539" y="6130344"/>
            <a:ext cx="640511" cy="648418"/>
          </a:xfrm>
          <a:prstGeom prst="rect">
            <a:avLst/>
          </a:prstGeom>
        </p:spPr>
      </p:pic>
      <p:sp>
        <p:nvSpPr>
          <p:cNvPr id="10" name="Rectangle 9"/>
          <p:cNvSpPr/>
          <p:nvPr/>
        </p:nvSpPr>
        <p:spPr>
          <a:xfrm flipV="1">
            <a:off x="782050" y="5466383"/>
            <a:ext cx="669701" cy="663961"/>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59073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904110" y="3100110"/>
            <a:ext cx="118476" cy="315361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7039742" y="108187"/>
            <a:ext cx="4496806"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بنای یادبود شهدای نژادکشی ارامنه</a:t>
            </a:r>
          </a:p>
        </p:txBody>
      </p:sp>
      <p:sp>
        <p:nvSpPr>
          <p:cNvPr id="5" name="Rectangle 4"/>
          <p:cNvSpPr/>
          <p:nvPr/>
        </p:nvSpPr>
        <p:spPr>
          <a:xfrm>
            <a:off x="6877315" y="1135775"/>
            <a:ext cx="5174385" cy="1754326"/>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این بنا در سال ۱۹۷۵میلادی در شصتمین سالگرد نسل‌کشی ارامنه به دست عثمانیان، توسط آلبرت آجمیان از مهندسی طراح آن زمان طراحی و پیاده‌سازی شده است.</a:t>
            </a:r>
          </a:p>
        </p:txBody>
      </p:sp>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4409" y="775653"/>
            <a:ext cx="3878042" cy="2908532"/>
          </a:xfrm>
          <a:prstGeom prst="rect">
            <a:avLst/>
          </a:prstGeom>
        </p:spPr>
      </p:pic>
      <p:sp>
        <p:nvSpPr>
          <p:cNvPr id="3" name="Rectangle 2"/>
          <p:cNvSpPr/>
          <p:nvPr/>
        </p:nvSpPr>
        <p:spPr>
          <a:xfrm>
            <a:off x="6877316" y="3799752"/>
            <a:ext cx="5174385" cy="1754326"/>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هرساله در تاریخ ۲۴آوریل در این محل مراسم یادبودی به یاد افرادی که در نسل‌کشی ارامنه کشته شدند، با حضور ارامنه اصفهان برگزار می‌شود.</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59098" y="3735701"/>
            <a:ext cx="3563670" cy="3046082"/>
          </a:xfrm>
          <a:prstGeom prst="rect">
            <a:avLst/>
          </a:prstGeom>
        </p:spPr>
      </p:pic>
      <p:sp>
        <p:nvSpPr>
          <p:cNvPr id="7" name="Rectangle 6"/>
          <p:cNvSpPr/>
          <p:nvPr/>
        </p:nvSpPr>
        <p:spPr>
          <a:xfrm>
            <a:off x="4159877" y="3426471"/>
            <a:ext cx="7891823" cy="166735"/>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p:cNvPicPr>
            <a:picLocks noChangeAspect="1"/>
          </p:cNvPicPr>
          <p:nvPr/>
        </p:nvPicPr>
        <p:blipFill>
          <a:blip r:embed="rId4"/>
          <a:stretch>
            <a:fillRect/>
          </a:stretch>
        </p:blipFill>
        <p:spPr>
          <a:xfrm>
            <a:off x="4071046" y="583796"/>
            <a:ext cx="115834" cy="3151905"/>
          </a:xfrm>
          <a:prstGeom prst="rect">
            <a:avLst/>
          </a:prstGeom>
        </p:spPr>
      </p:pic>
    </p:spTree>
    <p:extLst>
      <p:ext uri="{BB962C8B-B14F-4D97-AF65-F5344CB8AC3E}">
        <p14:creationId xmlns:p14="http://schemas.microsoft.com/office/powerpoint/2010/main" val="31130777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48332" y="136627"/>
            <a:ext cx="1021605" cy="461665"/>
          </a:xfrm>
          <a:prstGeom prst="rect">
            <a:avLst/>
          </a:prstGeom>
        </p:spPr>
        <p:txBody>
          <a:bodyPr wrap="square">
            <a:spAutoFit/>
          </a:bodyPr>
          <a:lstStyle/>
          <a:p>
            <a:r>
              <a:rPr lang="fa-IR" sz="2400" b="1" dirty="0">
                <a:solidFill>
                  <a:schemeClr val="bg1"/>
                </a:solidFill>
                <a:latin typeface="Shabnam" panose="020B0603030804020204" pitchFamily="34" charset="-78"/>
                <a:cs typeface="Shabnam" panose="020B0603030804020204" pitchFamily="34" charset="-78"/>
              </a:rPr>
              <a:t>منابع </a:t>
            </a:r>
          </a:p>
        </p:txBody>
      </p:sp>
      <p:sp>
        <p:nvSpPr>
          <p:cNvPr id="5" name="Rectangle 4"/>
          <p:cNvSpPr/>
          <p:nvPr/>
        </p:nvSpPr>
        <p:spPr>
          <a:xfrm>
            <a:off x="162424" y="1067098"/>
            <a:ext cx="2840307" cy="5078313"/>
          </a:xfrm>
          <a:prstGeom prst="rect">
            <a:avLst/>
          </a:prstGeom>
        </p:spPr>
        <p:txBody>
          <a:bodyPr wrap="square">
            <a:spAutoFit/>
          </a:bodyPr>
          <a:lstStyle/>
          <a:p>
            <a:pPr rtl="1">
              <a:lnSpc>
                <a:spcPct val="200000"/>
              </a:lnSpc>
            </a:pPr>
            <a:r>
              <a:rPr lang="en-US" b="1" dirty="0">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rPr>
              <a:t>https://fa.wikipedia.org</a:t>
            </a:r>
            <a:endParaRPr lang="fa-IR" b="1" dirty="0">
              <a:latin typeface="Shabnam" panose="020B0603030804020204" pitchFamily="34" charset="-78"/>
              <a:cs typeface="Shabnam" panose="020B0603030804020204" pitchFamily="34" charset="-78"/>
            </a:endParaRPr>
          </a:p>
          <a:p>
            <a:pPr rtl="1">
              <a:lnSpc>
                <a:spcPct val="200000"/>
              </a:lnSpc>
            </a:pPr>
            <a:endParaRPr lang="fa-IR" b="1" dirty="0">
              <a:latin typeface="Shabnam" panose="020B0603030804020204" pitchFamily="34" charset="-78"/>
              <a:cs typeface="Shabnam" panose="020B0603030804020204" pitchFamily="34" charset="-78"/>
            </a:endParaRPr>
          </a:p>
          <a:p>
            <a:pPr rtl="1">
              <a:lnSpc>
                <a:spcPct val="200000"/>
              </a:lnSpc>
            </a:pPr>
            <a:r>
              <a:rPr lang="en-US" b="1" dirty="0">
                <a:latin typeface="Shabnam" panose="020B0603030804020204" pitchFamily="34" charset="-78"/>
                <a:cs typeface="Shabnam" panose="020B0603030804020204" pitchFamily="34" charset="-78"/>
                <a:hlinkClick r:id="rId3">
                  <a:extLst>
                    <a:ext uri="{A12FA001-AC4F-418D-AE19-62706E023703}">
                      <ahyp:hlinkClr xmlns:ahyp="http://schemas.microsoft.com/office/drawing/2018/hyperlinkcolor" val="tx"/>
                    </a:ext>
                  </a:extLst>
                </a:hlinkClick>
              </a:rPr>
              <a:t>https://www.kojaro.com</a:t>
            </a:r>
            <a:endParaRPr lang="fa-IR" b="1" dirty="0">
              <a:latin typeface="Shabnam" panose="020B0603030804020204" pitchFamily="34" charset="-78"/>
              <a:cs typeface="Shabnam" panose="020B0603030804020204" pitchFamily="34" charset="-78"/>
            </a:endParaRPr>
          </a:p>
          <a:p>
            <a:pPr rtl="1">
              <a:lnSpc>
                <a:spcPct val="200000"/>
              </a:lnSpc>
            </a:pPr>
            <a:endParaRPr lang="fa-IR" b="1" dirty="0">
              <a:latin typeface="Shabnam" panose="020B0603030804020204" pitchFamily="34" charset="-78"/>
              <a:cs typeface="Shabnam" panose="020B0603030804020204" pitchFamily="34" charset="-78"/>
            </a:endParaRPr>
          </a:p>
          <a:p>
            <a:pPr rtl="1">
              <a:lnSpc>
                <a:spcPct val="200000"/>
              </a:lnSpc>
            </a:pPr>
            <a:r>
              <a:rPr lang="en-US" b="1" dirty="0">
                <a:latin typeface="Shabnam" panose="020B0603030804020204" pitchFamily="34" charset="-78"/>
                <a:cs typeface="Shabnam" panose="020B0603030804020204" pitchFamily="34" charset="-78"/>
                <a:hlinkClick r:id="rId4">
                  <a:extLst>
                    <a:ext uri="{A12FA001-AC4F-418D-AE19-62706E023703}">
                      <ahyp:hlinkClr xmlns:ahyp="http://schemas.microsoft.com/office/drawing/2018/hyperlinkcolor" val="tx"/>
                    </a:ext>
                  </a:extLst>
                </a:hlinkClick>
              </a:rPr>
              <a:t>https://safarmarket.com</a:t>
            </a:r>
            <a:endParaRPr lang="fa-IR" b="1" dirty="0">
              <a:latin typeface="Shabnam" panose="020B0603030804020204" pitchFamily="34" charset="-78"/>
              <a:cs typeface="Shabnam" panose="020B0603030804020204" pitchFamily="34" charset="-78"/>
            </a:endParaRPr>
          </a:p>
          <a:p>
            <a:pPr rtl="1">
              <a:lnSpc>
                <a:spcPct val="200000"/>
              </a:lnSpc>
            </a:pPr>
            <a:endParaRPr lang="fa-IR" b="1" dirty="0">
              <a:latin typeface="Shabnam" panose="020B0603030804020204" pitchFamily="34" charset="-78"/>
              <a:cs typeface="Shabnam" panose="020B0603030804020204" pitchFamily="34" charset="-78"/>
            </a:endParaRPr>
          </a:p>
          <a:p>
            <a:pPr rtl="1">
              <a:lnSpc>
                <a:spcPct val="200000"/>
              </a:lnSpc>
            </a:pPr>
            <a:r>
              <a:rPr lang="en-US" b="1" dirty="0">
                <a:latin typeface="Shabnam" panose="020B0603030804020204" pitchFamily="34" charset="-78"/>
                <a:cs typeface="Shabnam" panose="020B0603030804020204" pitchFamily="34" charset="-78"/>
                <a:hlinkClick r:id="rId5">
                  <a:extLst>
                    <a:ext uri="{A12FA001-AC4F-418D-AE19-62706E023703}">
                      <ahyp:hlinkClr xmlns:ahyp="http://schemas.microsoft.com/office/drawing/2018/hyperlinkcolor" val="tx"/>
                    </a:ext>
                  </a:extLst>
                </a:hlinkClick>
              </a:rPr>
              <a:t>https://www.alibaba.ir</a:t>
            </a:r>
            <a:endParaRPr lang="fa-IR" b="1" dirty="0">
              <a:latin typeface="Shabnam" panose="020B0603030804020204" pitchFamily="34" charset="-78"/>
              <a:cs typeface="Shabnam" panose="020B0603030804020204" pitchFamily="34" charset="-78"/>
            </a:endParaRPr>
          </a:p>
          <a:p>
            <a:pPr rtl="1">
              <a:lnSpc>
                <a:spcPct val="200000"/>
              </a:lnSpc>
            </a:pPr>
            <a:endParaRPr lang="fa-IR" b="1" dirty="0">
              <a:latin typeface="Shabnam" panose="020B0603030804020204" pitchFamily="34" charset="-78"/>
              <a:cs typeface="Shabnam" panose="020B0603030804020204" pitchFamily="34" charset="-78"/>
            </a:endParaRPr>
          </a:p>
          <a:p>
            <a:pPr rtl="1">
              <a:lnSpc>
                <a:spcPct val="200000"/>
              </a:lnSpc>
            </a:pPr>
            <a:endParaRPr lang="fa-IR" b="1"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067999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717E3B0-5F44-AD27-5CDF-456A79085752}"/>
              </a:ext>
            </a:extLst>
          </p:cNvPr>
          <p:cNvSpPr/>
          <p:nvPr/>
        </p:nvSpPr>
        <p:spPr>
          <a:xfrm>
            <a:off x="2109439" y="2475571"/>
            <a:ext cx="7973122" cy="1706136"/>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777EBE8-37ED-AE47-7588-3A680D8099AA}"/>
              </a:ext>
            </a:extLst>
          </p:cNvPr>
          <p:cNvSpPr/>
          <p:nvPr/>
        </p:nvSpPr>
        <p:spPr>
          <a:xfrm>
            <a:off x="2109439" y="2833521"/>
            <a:ext cx="7973122" cy="923330"/>
          </a:xfrm>
          <a:prstGeom prst="rect">
            <a:avLst/>
          </a:prstGeom>
        </p:spPr>
        <p:txBody>
          <a:bodyPr wrap="square">
            <a:spAutoFit/>
          </a:bodyPr>
          <a:lstStyle/>
          <a:p>
            <a:pPr algn="ctr"/>
            <a:r>
              <a:rPr lang="fa-IR" sz="5400" b="1" dirty="0">
                <a:solidFill>
                  <a:schemeClr val="bg1"/>
                </a:solidFill>
                <a:latin typeface="Shabnam" panose="020B0603030804020204" pitchFamily="34" charset="-78"/>
                <a:cs typeface="Shabnam" panose="020B0603030804020204" pitchFamily="34" charset="-78"/>
              </a:rPr>
              <a:t>با تشکر از توجه شما </a:t>
            </a:r>
          </a:p>
        </p:txBody>
      </p:sp>
    </p:spTree>
    <p:extLst>
      <p:ext uri="{BB962C8B-B14F-4D97-AF65-F5344CB8AC3E}">
        <p14:creationId xmlns:p14="http://schemas.microsoft.com/office/powerpoint/2010/main" val="13860485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40406" y="1739843"/>
            <a:ext cx="3049220" cy="270112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693387" y="1926441"/>
            <a:ext cx="5258207"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از مهم‌ترین خصوصیات کلیسای وانک که نظر همه را جلب می‌کند، تاثیر برجسته آثار هنری در این کلیسا است. در گوشه و کنار کلیسای وانک آثار متعدد هنرمندان بزرگ به چشم می‌خورند. معماری ظریف و باشکوه، تندیس‌های زیبا، نقش و نگارهای رنگارنگ، تابلوها و نقاشی‌های تاریخی بر ارزش کلیسای وانک افزوده‌اند. در حیاط کلیسای وانک نیز، پیکر برخی از بزرگان ارمنی دفن شده است.</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350802" y="1909010"/>
            <a:ext cx="6024240" cy="3987749"/>
          </a:xfrm>
          <a:prstGeom prst="rect">
            <a:avLst/>
          </a:prstGeom>
        </p:spPr>
      </p:pic>
      <p:sp>
        <p:nvSpPr>
          <p:cNvPr id="13" name="TextBox 12"/>
          <p:cNvSpPr txBox="1"/>
          <p:nvPr/>
        </p:nvSpPr>
        <p:spPr>
          <a:xfrm>
            <a:off x="9504608" y="141668"/>
            <a:ext cx="1808508" cy="461665"/>
          </a:xfrm>
          <a:prstGeom prst="rect">
            <a:avLst/>
          </a:prstGeom>
        </p:spPr>
        <p:txBody>
          <a:bodyPr wrap="square">
            <a:spAutoFit/>
          </a:bodyPr>
          <a:lstStyle>
            <a:defPPr>
              <a:defRPr lang="en-US"/>
            </a:defPPr>
            <a:lvl1pPr>
              <a:defRPr sz="2400" b="1">
                <a:solidFill>
                  <a:schemeClr val="bg1"/>
                </a:solidFill>
                <a:latin typeface="Shabnam" panose="020B0603030804020204" pitchFamily="34" charset="-78"/>
                <a:cs typeface="Shabnam" panose="020B0603030804020204" pitchFamily="34" charset="-78"/>
              </a:defRPr>
            </a:lvl1pPr>
          </a:lstStyle>
          <a:p>
            <a:r>
              <a:rPr lang="fa-IR" dirty="0"/>
              <a:t>کلیسای وانک</a:t>
            </a:r>
          </a:p>
        </p:txBody>
      </p:sp>
    </p:spTree>
    <p:extLst>
      <p:ext uri="{BB962C8B-B14F-4D97-AF65-F5344CB8AC3E}">
        <p14:creationId xmlns:p14="http://schemas.microsoft.com/office/powerpoint/2010/main" val="34069581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18941" y="1172256"/>
            <a:ext cx="6645498"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محله جلفای اصفهان که کلیسای وانک در آن قرار دارد، از دیرباز محل اسکان ارامنه مهاجر در ایران بود. در زمان صفویه، شاه عباس اول در جنگ با عثمانی‌ها دستور به عقب‌نشینی ایرانیان داد. در طول مسیر بازگشت، سپاه ایران از ارمنستان عبور می‌کرد. </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047858" y="1506505"/>
            <a:ext cx="4921167" cy="4115877"/>
          </a:xfrm>
          <a:prstGeom prst="rect">
            <a:avLst/>
          </a:prstGeom>
          <a:ln w="57150">
            <a:solidFill>
              <a:schemeClr val="bg1"/>
            </a:solidFill>
          </a:ln>
        </p:spPr>
      </p:pic>
      <p:sp>
        <p:nvSpPr>
          <p:cNvPr id="9" name="Rectangle 8"/>
          <p:cNvSpPr/>
          <p:nvPr/>
        </p:nvSpPr>
        <p:spPr>
          <a:xfrm>
            <a:off x="6284890" y="898794"/>
            <a:ext cx="5743975" cy="27346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165206" y="128788"/>
            <a:ext cx="3175869" cy="461665"/>
          </a:xfrm>
          <a:prstGeom prst="rect">
            <a:avLst/>
          </a:prstGeom>
        </p:spPr>
        <p:txBody>
          <a:bodyPr wrap="square">
            <a:spAutoFit/>
          </a:bodyPr>
          <a:lstStyle>
            <a:defPPr>
              <a:defRPr lang="en-US"/>
            </a:defPPr>
            <a:lvl1pPr>
              <a:defRPr sz="2400" b="1">
                <a:solidFill>
                  <a:schemeClr val="bg1"/>
                </a:solidFill>
                <a:latin typeface="Shabnam" panose="020B0603030804020204" pitchFamily="34" charset="-78"/>
                <a:cs typeface="Shabnam" panose="020B0603030804020204" pitchFamily="34" charset="-78"/>
              </a:defRPr>
            </a:lvl1pPr>
          </a:lstStyle>
          <a:p>
            <a:r>
              <a:rPr lang="fa-IR" dirty="0"/>
              <a:t>تاریخچه ی کلیسای وانک</a:t>
            </a:r>
            <a:endParaRPr lang="en-US" dirty="0"/>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704562" y="3621644"/>
            <a:ext cx="4610636" cy="2871322"/>
          </a:xfrm>
          <a:prstGeom prst="rect">
            <a:avLst/>
          </a:prstGeom>
          <a:ln w="38100">
            <a:solidFill>
              <a:schemeClr val="bg1"/>
            </a:solidFill>
          </a:ln>
        </p:spPr>
      </p:pic>
      <p:sp>
        <p:nvSpPr>
          <p:cNvPr id="12" name="Rectangle 11"/>
          <p:cNvSpPr/>
          <p:nvPr/>
        </p:nvSpPr>
        <p:spPr>
          <a:xfrm>
            <a:off x="0" y="6584538"/>
            <a:ext cx="5743975" cy="273462"/>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292259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7574" y="2007406"/>
            <a:ext cx="5589432"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به دستور شاه عباس بخش‌های زیادی از مسیر برای جلوگیری از پیشروی عثمانیان ویران می‌شد و در این بین مردم ارمنستان در خطر کشتار دسته‌جمعی قرار داشتند. به همین دلیل شاه عباس تصمیم گرفت ارامنه را با خود به ایران بیاورد و اسکان دهد. در انتهای این کوچ طولانی، شاه عباس و سپاهیان او به‌همراه مردم ارمنستان به اصفهان رسیدند و شاه عباس زمین‌هایی در منطقه جلفا به ارامنه اهدا کرد.</a:t>
            </a:r>
            <a:endParaRPr lang="en-US"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039013" y="2169774"/>
            <a:ext cx="5998440" cy="3807950"/>
          </a:xfrm>
          <a:prstGeom prst="rect">
            <a:avLst/>
          </a:prstGeom>
        </p:spPr>
      </p:pic>
      <p:sp>
        <p:nvSpPr>
          <p:cNvPr id="5" name="Rectangle 4"/>
          <p:cNvSpPr/>
          <p:nvPr/>
        </p:nvSpPr>
        <p:spPr>
          <a:xfrm>
            <a:off x="7997780" y="1738648"/>
            <a:ext cx="4039673" cy="268758"/>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6039013" y="6140093"/>
            <a:ext cx="4039673" cy="260708"/>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p:cNvSpPr txBox="1"/>
          <p:nvPr/>
        </p:nvSpPr>
        <p:spPr>
          <a:xfrm>
            <a:off x="8165206" y="128788"/>
            <a:ext cx="3175869" cy="461665"/>
          </a:xfrm>
          <a:prstGeom prst="rect">
            <a:avLst/>
          </a:prstGeom>
        </p:spPr>
        <p:txBody>
          <a:bodyPr wrap="square">
            <a:spAutoFit/>
          </a:bodyPr>
          <a:lstStyle>
            <a:defPPr>
              <a:defRPr lang="en-US"/>
            </a:defPPr>
            <a:lvl1pPr>
              <a:defRPr sz="2400" b="1">
                <a:solidFill>
                  <a:schemeClr val="bg1"/>
                </a:solidFill>
                <a:latin typeface="Shabnam" panose="020B0603030804020204" pitchFamily="34" charset="-78"/>
                <a:cs typeface="Shabnam" panose="020B0603030804020204" pitchFamily="34" charset="-78"/>
              </a:defRPr>
            </a:lvl1pPr>
          </a:lstStyle>
          <a:p>
            <a:r>
              <a:rPr lang="fa-IR" dirty="0"/>
              <a:t>تاریخچه ی کلیسای وانک</a:t>
            </a:r>
            <a:endParaRPr lang="en-US" dirty="0"/>
          </a:p>
        </p:txBody>
      </p:sp>
    </p:spTree>
    <p:extLst>
      <p:ext uri="{BB962C8B-B14F-4D97-AF65-F5344CB8AC3E}">
        <p14:creationId xmlns:p14="http://schemas.microsoft.com/office/powerpoint/2010/main" val="484075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030825" y="1524455"/>
            <a:ext cx="5986722" cy="3970318"/>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شکل قدیمی محله جلفا با شکل امروزی آن تفاوت‌های زیادی داشت. به مرور زمان ارامنه تصمیم به ساخت‌وساز در این منطقه و ایجاد تاسیسات مختلف از جمله بنای مذهبی برای اجرای مناسبات دینی خود گرفتند. با تلاش ارمنی‌های مقیم اصفهان در محله جلفا، تا پایان قرن ۱۷ میلادی ۲۴ کلیسا تاسیس شد؛ در حالی که تعداد کلیساها در دیگر نقاط شهر اصفهان تا آن زمان به ۶ عدد می‌رسید؛ اما متاسفانه امروز تنها ۱۳ کلیسا از آن دوران باقی مانده است.</a:t>
            </a:r>
            <a:endParaRPr lang="en-US" dirty="0">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36497" y="885961"/>
            <a:ext cx="4451414" cy="2893419"/>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68192" y="3986132"/>
            <a:ext cx="4391696" cy="2729863"/>
          </a:xfrm>
          <a:prstGeom prst="rect">
            <a:avLst/>
          </a:prstGeom>
        </p:spPr>
      </p:pic>
      <p:sp>
        <p:nvSpPr>
          <p:cNvPr id="8" name="Rectangle 7"/>
          <p:cNvSpPr/>
          <p:nvPr/>
        </p:nvSpPr>
        <p:spPr>
          <a:xfrm>
            <a:off x="5104165" y="827391"/>
            <a:ext cx="227689" cy="2951989"/>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765160" y="3986132"/>
            <a:ext cx="213634" cy="2744673"/>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165206" y="128788"/>
            <a:ext cx="3175869" cy="461665"/>
          </a:xfrm>
          <a:prstGeom prst="rect">
            <a:avLst/>
          </a:prstGeom>
        </p:spPr>
        <p:txBody>
          <a:bodyPr wrap="square">
            <a:spAutoFit/>
          </a:bodyPr>
          <a:lstStyle>
            <a:defPPr>
              <a:defRPr lang="en-US"/>
            </a:defPPr>
            <a:lvl1pPr>
              <a:defRPr sz="2400" b="1">
                <a:solidFill>
                  <a:schemeClr val="bg1"/>
                </a:solidFill>
                <a:latin typeface="Shabnam" panose="020B0603030804020204" pitchFamily="34" charset="-78"/>
                <a:cs typeface="Shabnam" panose="020B0603030804020204" pitchFamily="34" charset="-78"/>
              </a:defRPr>
            </a:lvl1pPr>
          </a:lstStyle>
          <a:p>
            <a:r>
              <a:rPr lang="fa-IR" dirty="0"/>
              <a:t>تاریخچه ی کلیسای وانک</a:t>
            </a:r>
            <a:endParaRPr lang="en-US" dirty="0"/>
          </a:p>
        </p:txBody>
      </p:sp>
    </p:spTree>
    <p:extLst>
      <p:ext uri="{BB962C8B-B14F-4D97-AF65-F5344CB8AC3E}">
        <p14:creationId xmlns:p14="http://schemas.microsoft.com/office/powerpoint/2010/main" val="145100617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3183" y="905771"/>
            <a:ext cx="11888758" cy="2308324"/>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قدمت کلیسای وانک به سال ۱۶۰۶ میلادی می‌رسد. در آن زمان تنها ساختمان کوچکی در قسمت جنوب غربی بنای امروزی ساخته بودند که با نام کلیسای هاکوب (یعقوب) شناخته می‌شد. این کلیسای کوچک، برای مدت ۵۰ سال مورد استفاده روحانیون مسیحی قرار گرفت و در این مدت کشیش‌ها و خلیفه‌های زیادی در این کلیسا آموزش دیدند. کلیسای هاکوب در آینده به سنگ بنای اصلی کلیسای آمنا پرکیچ یا کلیسای وانک تبدیل شد.</a:t>
            </a:r>
            <a:endParaRPr lang="en-US" dirty="0">
              <a:latin typeface="Vazir" panose="020B0603030804020204" pitchFamily="34" charset="-78"/>
              <a:cs typeface="Vazir" panose="020B0603030804020204" pitchFamily="34" charset="-78"/>
            </a:endParaRPr>
          </a:p>
        </p:txBody>
      </p:sp>
      <p:pic>
        <p:nvPicPr>
          <p:cNvPr id="7" name="Picture 6"/>
          <p:cNvPicPr>
            <a:picLocks noChangeAspect="1"/>
          </p:cNvPicPr>
          <p:nvPr/>
        </p:nvPicPr>
        <p:blipFill>
          <a:blip r:embed="rId2"/>
          <a:stretch>
            <a:fillRect/>
          </a:stretch>
        </p:blipFill>
        <p:spPr>
          <a:xfrm>
            <a:off x="1817273" y="3317127"/>
            <a:ext cx="7935867" cy="2906290"/>
          </a:xfrm>
          <a:prstGeom prst="rect">
            <a:avLst/>
          </a:prstGeom>
        </p:spPr>
      </p:pic>
      <p:sp>
        <p:nvSpPr>
          <p:cNvPr id="8" name="Rectangle 7"/>
          <p:cNvSpPr/>
          <p:nvPr/>
        </p:nvSpPr>
        <p:spPr>
          <a:xfrm>
            <a:off x="193183" y="2865356"/>
            <a:ext cx="6812925" cy="258251"/>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269016" y="6415692"/>
            <a:ext cx="6812925" cy="258250"/>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165206" y="128788"/>
            <a:ext cx="3175869" cy="461665"/>
          </a:xfrm>
          <a:prstGeom prst="rect">
            <a:avLst/>
          </a:prstGeom>
        </p:spPr>
        <p:txBody>
          <a:bodyPr wrap="square">
            <a:spAutoFit/>
          </a:bodyPr>
          <a:lstStyle>
            <a:defPPr>
              <a:defRPr lang="en-US"/>
            </a:defPPr>
            <a:lvl1pPr>
              <a:defRPr sz="2400" b="1">
                <a:solidFill>
                  <a:schemeClr val="bg1"/>
                </a:solidFill>
                <a:latin typeface="Shabnam" panose="020B0603030804020204" pitchFamily="34" charset="-78"/>
                <a:cs typeface="Shabnam" panose="020B0603030804020204" pitchFamily="34" charset="-78"/>
              </a:defRPr>
            </a:lvl1pPr>
          </a:lstStyle>
          <a:p>
            <a:r>
              <a:rPr lang="fa-IR" dirty="0"/>
              <a:t>تاریخچه ی کلیسای وانک</a:t>
            </a:r>
            <a:endParaRPr lang="en-US" dirty="0"/>
          </a:p>
        </p:txBody>
      </p:sp>
    </p:spTree>
    <p:extLst>
      <p:ext uri="{BB962C8B-B14F-4D97-AF65-F5344CB8AC3E}">
        <p14:creationId xmlns:p14="http://schemas.microsoft.com/office/powerpoint/2010/main" val="42584314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2855" y="1774477"/>
            <a:ext cx="5543042" cy="3416320"/>
          </a:xfrm>
          <a:prstGeom prst="rect">
            <a:avLst/>
          </a:prstGeom>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پس از گذشت ۵۰ سال، در سال ۱۶۵۵ میلادی، ساکنان جلفا در زمان حکومت شاه عباس دوم ساخت بنای اصلی کلیسا را آغاز کردند که تقریبا همین بنای امروزی است. ساخت کلیسای جدید وانک از سال ۱۶۵۵ تا ۱۶۶۴، یعنی نزدیک به ۱۰ سال طول کشید. از سال ۱۹۰۵ روند گسترش محوطه کلیسا نیز توسط ارامنه آغاز شد و ساختمان‌های جدید در محوطه ساخته شدند.</a:t>
            </a:r>
            <a:endParaRPr lang="en-US" dirty="0">
              <a:latin typeface="Vazir" panose="020B0603030804020204" pitchFamily="34" charset="-78"/>
              <a:cs typeface="Vazir" panose="020B0603030804020204" pitchFamily="34" charset="-78"/>
            </a:endParaRPr>
          </a:p>
        </p:txBody>
      </p:sp>
      <p:sp>
        <p:nvSpPr>
          <p:cNvPr id="7" name="TextBox 6"/>
          <p:cNvSpPr txBox="1"/>
          <p:nvPr/>
        </p:nvSpPr>
        <p:spPr>
          <a:xfrm>
            <a:off x="8165206" y="128788"/>
            <a:ext cx="3175869" cy="461665"/>
          </a:xfrm>
          <a:prstGeom prst="rect">
            <a:avLst/>
          </a:prstGeom>
        </p:spPr>
        <p:txBody>
          <a:bodyPr wrap="square">
            <a:spAutoFit/>
          </a:bodyPr>
          <a:lstStyle>
            <a:defPPr>
              <a:defRPr lang="en-US"/>
            </a:defPPr>
            <a:lvl1pPr>
              <a:defRPr sz="2400" b="1">
                <a:solidFill>
                  <a:schemeClr val="bg1"/>
                </a:solidFill>
                <a:latin typeface="Shabnam" panose="020B0603030804020204" pitchFamily="34" charset="-78"/>
                <a:cs typeface="Shabnam" panose="020B0603030804020204" pitchFamily="34" charset="-78"/>
              </a:defRPr>
            </a:lvl1pPr>
          </a:lstStyle>
          <a:p>
            <a:r>
              <a:rPr lang="fa-IR" dirty="0"/>
              <a:t>تاریخچه ی کلیسای وانک</a:t>
            </a:r>
            <a:endParaRPr lang="en-US" dirty="0"/>
          </a:p>
        </p:txBody>
      </p:sp>
      <p:pic>
        <p:nvPicPr>
          <p:cNvPr id="3" name="Picture 2"/>
          <p:cNvPicPr>
            <a:picLocks noChangeAspect="1"/>
          </p:cNvPicPr>
          <p:nvPr/>
        </p:nvPicPr>
        <p:blipFill>
          <a:blip r:embed="rId2"/>
          <a:stretch>
            <a:fillRect/>
          </a:stretch>
        </p:blipFill>
        <p:spPr>
          <a:xfrm>
            <a:off x="6512415" y="1120461"/>
            <a:ext cx="5383981" cy="5383981"/>
          </a:xfrm>
          <a:prstGeom prst="rect">
            <a:avLst/>
          </a:prstGeom>
        </p:spPr>
      </p:pic>
      <p:sp>
        <p:nvSpPr>
          <p:cNvPr id="8" name="Rectangle 7"/>
          <p:cNvSpPr/>
          <p:nvPr/>
        </p:nvSpPr>
        <p:spPr>
          <a:xfrm>
            <a:off x="2487181" y="5422005"/>
            <a:ext cx="3398465" cy="234505"/>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492856" y="1440237"/>
            <a:ext cx="2855651" cy="231207"/>
          </a:xfrm>
          <a:prstGeom prst="rect">
            <a:avLst/>
          </a:prstGeom>
          <a:solidFill>
            <a:srgbClr val="4E1B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88649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362</TotalTime>
  <Words>2408</Words>
  <Application>Microsoft Office PowerPoint</Application>
  <PresentationFormat>Widescreen</PresentationFormat>
  <Paragraphs>91</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33</cp:revision>
  <dcterms:created xsi:type="dcterms:W3CDTF">2024-08-03T18:27:51Z</dcterms:created>
  <dcterms:modified xsi:type="dcterms:W3CDTF">2024-08-08T08:13:32Z</dcterms:modified>
</cp:coreProperties>
</file>