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2"/>
  </p:handoutMasterIdLst>
  <p:sldIdLst>
    <p:sldId id="288" r:id="rId2"/>
    <p:sldId id="256" r:id="rId3"/>
    <p:sldId id="257" r:id="rId4"/>
    <p:sldId id="258" r:id="rId5"/>
    <p:sldId id="281" r:id="rId6"/>
    <p:sldId id="267" r:id="rId7"/>
    <p:sldId id="259" r:id="rId8"/>
    <p:sldId id="282" r:id="rId9"/>
    <p:sldId id="260" r:id="rId10"/>
    <p:sldId id="261" r:id="rId11"/>
    <p:sldId id="264" r:id="rId12"/>
    <p:sldId id="276" r:id="rId13"/>
    <p:sldId id="262" r:id="rId14"/>
    <p:sldId id="263" r:id="rId15"/>
    <p:sldId id="277" r:id="rId16"/>
    <p:sldId id="278" r:id="rId17"/>
    <p:sldId id="274" r:id="rId18"/>
    <p:sldId id="266" r:id="rId19"/>
    <p:sldId id="283" r:id="rId20"/>
    <p:sldId id="269" r:id="rId21"/>
    <p:sldId id="270" r:id="rId22"/>
    <p:sldId id="271" r:id="rId23"/>
    <p:sldId id="284" r:id="rId24"/>
    <p:sldId id="273" r:id="rId25"/>
    <p:sldId id="285" r:id="rId26"/>
    <p:sldId id="279" r:id="rId27"/>
    <p:sldId id="286" r:id="rId28"/>
    <p:sldId id="280" r:id="rId29"/>
    <p:sldId id="268" r:id="rId30"/>
    <p:sldId id="28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E8FF"/>
    <a:srgbClr val="010D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6"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8970FB5-D4C9-5DC6-5FC3-8A4FCA2B99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634D30-3F96-08CD-1575-084802C0CF8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163B532-921F-4F13-B98C-DDC6DCDD64AB}" type="datetimeFigureOut">
              <a:rPr lang="en-US" smtClean="0"/>
              <a:t>8/10/2024</a:t>
            </a:fld>
            <a:endParaRPr lang="en-US"/>
          </a:p>
        </p:txBody>
      </p:sp>
      <p:sp>
        <p:nvSpPr>
          <p:cNvPr id="4" name="Footer Placeholder 3">
            <a:extLst>
              <a:ext uri="{FF2B5EF4-FFF2-40B4-BE49-F238E27FC236}">
                <a16:creationId xmlns:a16="http://schemas.microsoft.com/office/drawing/2014/main" id="{9E1D6BE7-2DB0-7BA6-5A0F-4D22106B21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209E98-3305-E6C2-4DA1-16016A56A3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3D6D07-9434-464B-9E39-A4C07DEFDBFF}" type="slidenum">
              <a:rPr lang="en-US" smtClean="0"/>
              <a:t>‹#›</a:t>
            </a:fld>
            <a:endParaRPr lang="en-US"/>
          </a:p>
        </p:txBody>
      </p:sp>
    </p:spTree>
    <p:extLst>
      <p:ext uri="{BB962C8B-B14F-4D97-AF65-F5344CB8AC3E}">
        <p14:creationId xmlns:p14="http://schemas.microsoft.com/office/powerpoint/2010/main" val="300053748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146B087-8442-6968-152D-6B324F1DCEEA}"/>
              </a:ext>
            </a:extLst>
          </p:cNvPr>
          <p:cNvSpPr/>
          <p:nvPr userDrawn="1"/>
        </p:nvSpPr>
        <p:spPr>
          <a:xfrm>
            <a:off x="7213600" y="228135"/>
            <a:ext cx="4446811" cy="515389"/>
          </a:xfrm>
          <a:prstGeom prst="roundRect">
            <a:avLst>
              <a:gd name="adj" fmla="val 50000"/>
            </a:avLst>
          </a:prstGeom>
          <a:solidFill>
            <a:srgbClr val="02E8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E92CC4D-9E50-FD95-3504-BC243BDF8E0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0485813" y="-46185"/>
            <a:ext cx="1706187" cy="1075795"/>
          </a:xfrm>
          <a:prstGeom prst="rect">
            <a:avLst/>
          </a:prstGeom>
        </p:spPr>
      </p:pic>
    </p:spTree>
    <p:extLst>
      <p:ext uri="{BB962C8B-B14F-4D97-AF65-F5344CB8AC3E}">
        <p14:creationId xmlns:p14="http://schemas.microsoft.com/office/powerpoint/2010/main" val="964774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6E1F654-B0FE-993B-93AF-8E3D308862E9}"/>
              </a:ext>
            </a:extLst>
          </p:cNvPr>
          <p:cNvSpPr>
            <a:spLocks noGrp="1"/>
          </p:cNvSpPr>
          <p:nvPr>
            <p:ph type="pic" sz="quarter" idx="10"/>
          </p:nvPr>
        </p:nvSpPr>
        <p:spPr>
          <a:xfrm>
            <a:off x="0" y="0"/>
            <a:ext cx="12192000" cy="3879668"/>
          </a:xfrm>
          <a:custGeom>
            <a:avLst/>
            <a:gdLst>
              <a:gd name="connsiteX0" fmla="*/ 0 w 12192000"/>
              <a:gd name="connsiteY0" fmla="*/ 0 h 3879668"/>
              <a:gd name="connsiteX1" fmla="*/ 12192000 w 12192000"/>
              <a:gd name="connsiteY1" fmla="*/ 0 h 3879668"/>
              <a:gd name="connsiteX2" fmla="*/ 12192000 w 12192000"/>
              <a:gd name="connsiteY2" fmla="*/ 2802892 h 3879668"/>
              <a:gd name="connsiteX3" fmla="*/ 11115224 w 12192000"/>
              <a:gd name="connsiteY3" fmla="*/ 3879668 h 3879668"/>
              <a:gd name="connsiteX4" fmla="*/ 1076776 w 12192000"/>
              <a:gd name="connsiteY4" fmla="*/ 3879668 h 3879668"/>
              <a:gd name="connsiteX5" fmla="*/ 0 w 12192000"/>
              <a:gd name="connsiteY5" fmla="*/ 2802892 h 387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879668">
                <a:moveTo>
                  <a:pt x="0" y="0"/>
                </a:moveTo>
                <a:lnTo>
                  <a:pt x="12192000" y="0"/>
                </a:lnTo>
                <a:lnTo>
                  <a:pt x="12192000" y="2802892"/>
                </a:lnTo>
                <a:cubicBezTo>
                  <a:pt x="12192000" y="3397579"/>
                  <a:pt x="11709911" y="3879668"/>
                  <a:pt x="11115224" y="3879668"/>
                </a:cubicBezTo>
                <a:lnTo>
                  <a:pt x="1076776" y="3879668"/>
                </a:lnTo>
                <a:cubicBezTo>
                  <a:pt x="482089" y="3879668"/>
                  <a:pt x="0" y="3397579"/>
                  <a:pt x="0" y="2802892"/>
                </a:cubicBezTo>
                <a:close/>
              </a:path>
            </a:pathLst>
          </a:custGeom>
        </p:spPr>
        <p:txBody>
          <a:bodyPr wrap="square">
            <a:noAutofit/>
          </a:bodyPr>
          <a:lstStyle/>
          <a:p>
            <a:endParaRPr lang="en-US"/>
          </a:p>
        </p:txBody>
      </p:sp>
    </p:spTree>
    <p:extLst>
      <p:ext uri="{BB962C8B-B14F-4D97-AF65-F5344CB8AC3E}">
        <p14:creationId xmlns:p14="http://schemas.microsoft.com/office/powerpoint/2010/main" val="2552453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072628"/>
      </p:ext>
    </p:extLst>
  </p:cSld>
  <p:clrMap bg1="lt1" tx1="dk1" bg2="lt2" tx2="dk2" accent1="accent1" accent2="accent2" accent3="accent3" accent4="accent4" accent5="accent5" accent6="accent6" hlink="hlink" folHlink="folHlink"/>
  <p:sldLayoutIdLst>
    <p:sldLayoutId id="2147483655" r:id="rId1"/>
    <p:sldLayoutId id="2147483656"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0.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www.daneshchi.ir/" TargetMode="External"/><Relationship Id="rId2" Type="http://schemas.openxmlformats.org/officeDocument/2006/relationships/hyperlink" Target="https://namnak.com/" TargetMode="External"/><Relationship Id="rId1" Type="http://schemas.openxmlformats.org/officeDocument/2006/relationships/slideLayout" Target="../slideLayouts/slideLayout1.xml"/><Relationship Id="rId4" Type="http://schemas.openxmlformats.org/officeDocument/2006/relationships/hyperlink" Target="https://www.beytoote.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D472815-C6A1-672F-D84D-C273715AB6A9}"/>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pic>
        <p:nvPicPr>
          <p:cNvPr id="9" name="Graphic 8">
            <a:extLst>
              <a:ext uri="{FF2B5EF4-FFF2-40B4-BE49-F238E27FC236}">
                <a16:creationId xmlns:a16="http://schemas.microsoft.com/office/drawing/2014/main" id="{17E50E00-0B48-FC8A-4EC2-47FE6E42D15F}"/>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227391" y="2856355"/>
            <a:ext cx="1393834" cy="1393834"/>
          </a:xfrm>
          <a:prstGeom prst="rect">
            <a:avLst/>
          </a:prstGeom>
        </p:spPr>
      </p:pic>
      <p:grpSp>
        <p:nvGrpSpPr>
          <p:cNvPr id="2" name="Group 1">
            <a:extLst>
              <a:ext uri="{FF2B5EF4-FFF2-40B4-BE49-F238E27FC236}">
                <a16:creationId xmlns:a16="http://schemas.microsoft.com/office/drawing/2014/main" id="{5B03F3BD-EC70-649B-BF39-642BF338CE34}"/>
              </a:ext>
            </a:extLst>
          </p:cNvPr>
          <p:cNvGrpSpPr/>
          <p:nvPr/>
        </p:nvGrpSpPr>
        <p:grpSpPr>
          <a:xfrm>
            <a:off x="1527414" y="4384031"/>
            <a:ext cx="8745282" cy="2365824"/>
            <a:chOff x="1723590" y="4279529"/>
            <a:chExt cx="8745282" cy="2365824"/>
          </a:xfrm>
        </p:grpSpPr>
        <p:sp>
          <p:nvSpPr>
            <p:cNvPr id="5" name="Rounded Rectangle 1">
              <a:extLst>
                <a:ext uri="{FF2B5EF4-FFF2-40B4-BE49-F238E27FC236}">
                  <a16:creationId xmlns:a16="http://schemas.microsoft.com/office/drawing/2014/main" id="{3AF26C78-2A3A-48EA-4838-37659ECE3124}"/>
                </a:ext>
              </a:extLst>
            </p:cNvPr>
            <p:cNvSpPr/>
            <p:nvPr/>
          </p:nvSpPr>
          <p:spPr>
            <a:xfrm>
              <a:off x="3369283" y="4279530"/>
              <a:ext cx="5616575" cy="612775"/>
            </a:xfrm>
            <a:prstGeom prst="roundRect">
              <a:avLst>
                <a:gd name="adj" fmla="val 31326"/>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ounded Rectangle 1">
              <a:extLst>
                <a:ext uri="{FF2B5EF4-FFF2-40B4-BE49-F238E27FC236}">
                  <a16:creationId xmlns:a16="http://schemas.microsoft.com/office/drawing/2014/main" id="{BC343CB6-73B5-31D8-36ED-1DBB1ED6202B}"/>
                </a:ext>
              </a:extLst>
            </p:cNvPr>
            <p:cNvSpPr/>
            <p:nvPr/>
          </p:nvSpPr>
          <p:spPr>
            <a:xfrm>
              <a:off x="1723592" y="5159990"/>
              <a:ext cx="4176464" cy="612775"/>
            </a:xfrm>
            <a:prstGeom prst="roundRect">
              <a:avLst>
                <a:gd name="adj" fmla="val 31326"/>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ounded Rectangle 1">
              <a:extLst>
                <a:ext uri="{FF2B5EF4-FFF2-40B4-BE49-F238E27FC236}">
                  <a16:creationId xmlns:a16="http://schemas.microsoft.com/office/drawing/2014/main" id="{36DA3073-7370-F0EB-32C8-D86461AD3DBF}"/>
                </a:ext>
              </a:extLst>
            </p:cNvPr>
            <p:cNvSpPr/>
            <p:nvPr/>
          </p:nvSpPr>
          <p:spPr>
            <a:xfrm>
              <a:off x="6392102" y="5159990"/>
              <a:ext cx="4076770" cy="612775"/>
            </a:xfrm>
            <a:prstGeom prst="roundRect">
              <a:avLst>
                <a:gd name="adj" fmla="val 31326"/>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Rounded Rectangle 1">
              <a:extLst>
                <a:ext uri="{FF2B5EF4-FFF2-40B4-BE49-F238E27FC236}">
                  <a16:creationId xmlns:a16="http://schemas.microsoft.com/office/drawing/2014/main" id="{ACA27259-DFBD-A316-3B23-E7873503111F}"/>
                </a:ext>
              </a:extLst>
            </p:cNvPr>
            <p:cNvSpPr/>
            <p:nvPr/>
          </p:nvSpPr>
          <p:spPr>
            <a:xfrm>
              <a:off x="4664513" y="6018681"/>
              <a:ext cx="2911943" cy="612775"/>
            </a:xfrm>
            <a:prstGeom prst="roundRect">
              <a:avLst>
                <a:gd name="adj" fmla="val 31326"/>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4" name="Rectangle 2">
              <a:extLst>
                <a:ext uri="{FF2B5EF4-FFF2-40B4-BE49-F238E27FC236}">
                  <a16:creationId xmlns:a16="http://schemas.microsoft.com/office/drawing/2014/main" id="{6CD27001-434F-F7D4-3EC1-C46DF76E753D}"/>
                </a:ext>
              </a:extLst>
            </p:cNvPr>
            <p:cNvSpPr txBox="1">
              <a:spLocks noChangeArrowheads="1"/>
            </p:cNvSpPr>
            <p:nvPr/>
          </p:nvSpPr>
          <p:spPr bwMode="auto">
            <a:xfrm>
              <a:off x="3369283" y="4279529"/>
              <a:ext cx="5616575"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پاورپوینت سی و سه پل اصفهان</a:t>
              </a:r>
              <a:endParaRPr lang="en-US" altLang="en-US" sz="2400" b="1" dirty="0">
                <a:latin typeface="Shabnam" panose="020B0603030804020204" pitchFamily="34" charset="-78"/>
                <a:cs typeface="Shabnam" panose="020B0603030804020204" pitchFamily="34" charset="-78"/>
              </a:endParaRPr>
            </a:p>
          </p:txBody>
        </p:sp>
        <p:sp>
          <p:nvSpPr>
            <p:cNvPr id="15" name="Rectangle 2">
              <a:extLst>
                <a:ext uri="{FF2B5EF4-FFF2-40B4-BE49-F238E27FC236}">
                  <a16:creationId xmlns:a16="http://schemas.microsoft.com/office/drawing/2014/main" id="{D82E3C35-3E31-8CC2-B694-70BFBAFF67FB}"/>
                </a:ext>
              </a:extLst>
            </p:cNvPr>
            <p:cNvSpPr txBox="1">
              <a:spLocks noChangeArrowheads="1"/>
            </p:cNvSpPr>
            <p:nvPr/>
          </p:nvSpPr>
          <p:spPr bwMode="auto">
            <a:xfrm>
              <a:off x="1723590" y="5162925"/>
              <a:ext cx="4176465"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پژوهشگر: فاطمه عباسی یزدی</a:t>
              </a:r>
              <a:endParaRPr lang="en-US" altLang="en-US" sz="2400" b="1" dirty="0">
                <a:latin typeface="Shabnam" panose="020B0603030804020204" pitchFamily="34" charset="-78"/>
                <a:cs typeface="Shabnam" panose="020B0603030804020204" pitchFamily="34" charset="-78"/>
              </a:endParaRPr>
            </a:p>
          </p:txBody>
        </p:sp>
        <p:sp>
          <p:nvSpPr>
            <p:cNvPr id="16" name="Rectangle 2">
              <a:extLst>
                <a:ext uri="{FF2B5EF4-FFF2-40B4-BE49-F238E27FC236}">
                  <a16:creationId xmlns:a16="http://schemas.microsoft.com/office/drawing/2014/main" id="{A5851724-1220-AE71-B9C9-6C0E7ABEF482}"/>
                </a:ext>
              </a:extLst>
            </p:cNvPr>
            <p:cNvSpPr txBox="1">
              <a:spLocks noChangeArrowheads="1"/>
            </p:cNvSpPr>
            <p:nvPr/>
          </p:nvSpPr>
          <p:spPr bwMode="auto">
            <a:xfrm>
              <a:off x="6392102" y="5156053"/>
              <a:ext cx="3823049"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استاد راهنما: علیرضا عزیزی</a:t>
              </a:r>
              <a:endParaRPr lang="en-US" altLang="en-US" sz="2400" b="1" dirty="0">
                <a:latin typeface="Shabnam" panose="020B0603030804020204" pitchFamily="34" charset="-78"/>
                <a:cs typeface="Shabnam" panose="020B0603030804020204" pitchFamily="34" charset="-78"/>
              </a:endParaRPr>
            </a:p>
          </p:txBody>
        </p:sp>
        <p:sp>
          <p:nvSpPr>
            <p:cNvPr id="17" name="Rectangle 2">
              <a:extLst>
                <a:ext uri="{FF2B5EF4-FFF2-40B4-BE49-F238E27FC236}">
                  <a16:creationId xmlns:a16="http://schemas.microsoft.com/office/drawing/2014/main" id="{7B8B9BE8-0B45-678E-953C-0DF8773FD140}"/>
                </a:ext>
              </a:extLst>
            </p:cNvPr>
            <p:cNvSpPr txBox="1">
              <a:spLocks noChangeArrowheads="1"/>
            </p:cNvSpPr>
            <p:nvPr/>
          </p:nvSpPr>
          <p:spPr bwMode="auto">
            <a:xfrm>
              <a:off x="4636607" y="6032577"/>
              <a:ext cx="2939849"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latin typeface="Shabnam" panose="020B0603030804020204" pitchFamily="34" charset="-78"/>
                  <a:cs typeface="Shabnam" panose="020B0603030804020204" pitchFamily="34" charset="-78"/>
                </a:rPr>
                <a:t>تاریخ ارائه: ........</a:t>
              </a:r>
              <a:endParaRPr lang="en-US" altLang="en-US" sz="2400" b="1" dirty="0">
                <a:latin typeface="Shabnam" panose="020B0603030804020204" pitchFamily="34" charset="-78"/>
                <a:cs typeface="Shabnam" panose="020B0603030804020204" pitchFamily="34" charset="-78"/>
              </a:endParaRPr>
            </a:p>
          </p:txBody>
        </p:sp>
      </p:grpSp>
    </p:spTree>
    <p:extLst>
      <p:ext uri="{BB962C8B-B14F-4D97-AF65-F5344CB8AC3E}">
        <p14:creationId xmlns:p14="http://schemas.microsoft.com/office/powerpoint/2010/main" val="341418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06828" y="1494309"/>
            <a:ext cx="9674660" cy="424731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مثل برخی کارشناسان اعتقاد دارند بیشتر سازه های آبی و پل ها نمادی از آناهیتا می باشد و عدد صد و سی و سه را مربوط به آناهیتا (الهه آب) می دانند . این پل در ابتدا دارای 40 دهانه بود که به تدریج با کشت درختان و انحراف آب بعضی از آنها متروک شدند و اکنون سی و سه دهانه دارد. پلان اصلی شهر اصفهان در زمان شاه عباس چهار باغ بود که از دو محور عمود بر هم تشکیل می شد. سی و سه پل در امتداد یکی از این محورهای اصلی برای وصل کردن چهارباغ عباسی به چهارباغ بالا، باغ هزارجریب، عباس آباد و محله جلفا قرار دارد.</a:t>
            </a:r>
          </a:p>
        </p:txBody>
      </p:sp>
      <p:sp>
        <p:nvSpPr>
          <p:cNvPr id="5" name="Rectangle 4"/>
          <p:cNvSpPr/>
          <p:nvPr/>
        </p:nvSpPr>
        <p:spPr>
          <a:xfrm>
            <a:off x="7635896" y="271452"/>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تاریخچه سی و سه پل</a:t>
            </a:r>
          </a:p>
        </p:txBody>
      </p:sp>
      <p:sp>
        <p:nvSpPr>
          <p:cNvPr id="6" name="Rectangle 5">
            <a:extLst>
              <a:ext uri="{FF2B5EF4-FFF2-40B4-BE49-F238E27FC236}">
                <a16:creationId xmlns:a16="http://schemas.microsoft.com/office/drawing/2014/main" id="{D8EA7F3B-83AC-571F-9F76-26AAC1FF82D6}"/>
              </a:ext>
            </a:extLst>
          </p:cNvPr>
          <p:cNvSpPr/>
          <p:nvPr/>
        </p:nvSpPr>
        <p:spPr>
          <a:xfrm>
            <a:off x="0" y="103032"/>
            <a:ext cx="399244" cy="3940935"/>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8EA7F3B-83AC-571F-9F76-26AAC1FF82D6}"/>
              </a:ext>
            </a:extLst>
          </p:cNvPr>
          <p:cNvSpPr/>
          <p:nvPr/>
        </p:nvSpPr>
        <p:spPr>
          <a:xfrm>
            <a:off x="11822806" y="2743199"/>
            <a:ext cx="369194" cy="4018564"/>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738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4D01A42-2FAE-7A37-2342-0FB9C906E979}"/>
              </a:ext>
            </a:extLst>
          </p:cNvPr>
          <p:cNvSpPr/>
          <p:nvPr/>
        </p:nvSpPr>
        <p:spPr>
          <a:xfrm>
            <a:off x="5406618" y="2670104"/>
            <a:ext cx="5200333" cy="1814061"/>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4D01A42-2FAE-7A37-2342-0FB9C906E979}"/>
              </a:ext>
            </a:extLst>
          </p:cNvPr>
          <p:cNvSpPr/>
          <p:nvPr/>
        </p:nvSpPr>
        <p:spPr>
          <a:xfrm>
            <a:off x="1393650" y="697320"/>
            <a:ext cx="5200333" cy="1814061"/>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17250" y="4272677"/>
            <a:ext cx="11683764" cy="2585323"/>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معمار سی و سه پل استاد حسین بناء اصفهانی است که پسرشان محمدرضا اصفهانی نیز مسجد شیخ لطف الله را بنا کرده است. معمولا پل ها در قسمت های کم عرض ساخته می شوند، اما برای ساخت این پل، استاد حسین بناء اصفهانی عریض ترین قسمت رودخانه زاینده رود را انتخاب زیرا این قسمت رودخانه در بستری کم عمق، وسیع و آرام ایجاد شده بود.</a:t>
            </a:r>
          </a:p>
        </p:txBody>
      </p:sp>
      <p:sp>
        <p:nvSpPr>
          <p:cNvPr id="5" name="Rectangle 4"/>
          <p:cNvSpPr/>
          <p:nvPr/>
        </p:nvSpPr>
        <p:spPr>
          <a:xfrm>
            <a:off x="7576515" y="289883"/>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معمار  سی و سه پل</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06676" y="908808"/>
            <a:ext cx="8787249" cy="3363869"/>
          </a:xfrm>
          <a:prstGeom prst="rect">
            <a:avLst/>
          </a:prstGeom>
          <a:ln w="57150">
            <a:solidFill>
              <a:schemeClr val="bg1"/>
            </a:solidFill>
          </a:ln>
        </p:spPr>
      </p:pic>
    </p:spTree>
    <p:extLst>
      <p:ext uri="{BB962C8B-B14F-4D97-AF65-F5344CB8AC3E}">
        <p14:creationId xmlns:p14="http://schemas.microsoft.com/office/powerpoint/2010/main" val="210224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37161" y="1459912"/>
            <a:ext cx="5934948" cy="424731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سه نوع مصالح برای ساخت سی و سه پل استفاده شده است :</a:t>
            </a:r>
          </a:p>
          <a:p>
            <a:pPr algn="just" rtl="1">
              <a:lnSpc>
                <a:spcPct val="300000"/>
              </a:lnSpc>
            </a:pPr>
            <a:r>
              <a:rPr lang="fa-IR" dirty="0">
                <a:latin typeface="Vazir" panose="020B0603030804020204" pitchFamily="34" charset="-78"/>
                <a:cs typeface="Vazir" panose="020B0603030804020204" pitchFamily="34" charset="-78"/>
              </a:rPr>
              <a:t>برای قسمت های زیرین از سنگ و برای قسمت های فوقانی آجر و ملات ساروج و گچ بکار رفته است . این پل به صورتی ساخته شده که رطوبت، دوام و استحکام آن را افزایش می دهد و آب در طولانی مدت نمی تواند آسیبی به آن بزند.</a:t>
            </a:r>
          </a:p>
        </p:txBody>
      </p:sp>
      <p:sp>
        <p:nvSpPr>
          <p:cNvPr id="5" name="Rectangle 4"/>
          <p:cNvSpPr/>
          <p:nvPr/>
        </p:nvSpPr>
        <p:spPr>
          <a:xfrm>
            <a:off x="7704324" y="264104"/>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معمار  سی و سه پل</a:t>
            </a:r>
          </a:p>
        </p:txBody>
      </p:sp>
      <p:sp>
        <p:nvSpPr>
          <p:cNvPr id="3" name="Rectangle 2">
            <a:extLst>
              <a:ext uri="{FF2B5EF4-FFF2-40B4-BE49-F238E27FC236}">
                <a16:creationId xmlns:a16="http://schemas.microsoft.com/office/drawing/2014/main" id="{54D01A42-2FAE-7A37-2342-0FB9C906E979}"/>
              </a:ext>
            </a:extLst>
          </p:cNvPr>
          <p:cNvSpPr/>
          <p:nvPr/>
        </p:nvSpPr>
        <p:spPr>
          <a:xfrm>
            <a:off x="2050473" y="794327"/>
            <a:ext cx="3121891" cy="4747491"/>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980218"/>
            <a:ext cx="4969163" cy="5404190"/>
          </a:xfrm>
          <a:prstGeom prst="rect">
            <a:avLst/>
          </a:prstGeom>
          <a:ln w="57150">
            <a:solidFill>
              <a:schemeClr val="bg1"/>
            </a:solidFill>
          </a:ln>
        </p:spPr>
      </p:pic>
    </p:spTree>
    <p:extLst>
      <p:ext uri="{BB962C8B-B14F-4D97-AF65-F5344CB8AC3E}">
        <p14:creationId xmlns:p14="http://schemas.microsoft.com/office/powerpoint/2010/main" val="901990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4D01A42-2FAE-7A37-2342-0FB9C906E979}"/>
              </a:ext>
            </a:extLst>
          </p:cNvPr>
          <p:cNvSpPr/>
          <p:nvPr/>
        </p:nvSpPr>
        <p:spPr>
          <a:xfrm>
            <a:off x="2469367" y="3429000"/>
            <a:ext cx="6851561" cy="2516976"/>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17250" y="671562"/>
            <a:ext cx="11549849" cy="3277820"/>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طاق نماهای سرپوشیده ای در دو طرف پل وجود دارد که از یک طرف به رودخانه و طرف دیگر مشرف به میان پل است و سبب ایجاد معبر باریکِ مسقفی در دوسوی پل شده است پیاده روی پل نیز 99 طاقچه دارد که در آنها تابلوهای نقاشی بوده اما امروزه اثری از آنها نیست . مجسمه رضا شاه نیز در جلوی این پل بر روی ستونی به ارتفاع 5 متر وجود دارد که امروزه این مجسمه در میدان 14 اسفند قرار دارد.</a:t>
            </a:r>
          </a:p>
        </p:txBody>
      </p:sp>
      <p:sp>
        <p:nvSpPr>
          <p:cNvPr id="5" name="Rectangle 4"/>
          <p:cNvSpPr/>
          <p:nvPr/>
        </p:nvSpPr>
        <p:spPr>
          <a:xfrm>
            <a:off x="7623018" y="248534"/>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معماری  سی و سه پل</a:t>
            </a:r>
          </a:p>
        </p:txBody>
      </p:sp>
      <p:pic>
        <p:nvPicPr>
          <p:cNvPr id="3" name="Picture 2"/>
          <p:cNvPicPr>
            <a:picLocks noChangeAspect="1"/>
          </p:cNvPicPr>
          <p:nvPr/>
        </p:nvPicPr>
        <p:blipFill>
          <a:blip r:embed="rId2"/>
          <a:stretch>
            <a:fillRect/>
          </a:stretch>
        </p:blipFill>
        <p:spPr>
          <a:xfrm>
            <a:off x="115911" y="3636625"/>
            <a:ext cx="5413857" cy="3126210"/>
          </a:xfrm>
          <a:prstGeom prst="rect">
            <a:avLst/>
          </a:prstGeom>
          <a:ln w="57150">
            <a:solidFill>
              <a:schemeClr val="bg1"/>
            </a:solidFill>
          </a:ln>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831108" y="3904765"/>
            <a:ext cx="4652296" cy="2858069"/>
          </a:xfrm>
          <a:prstGeom prst="rect">
            <a:avLst/>
          </a:prstGeom>
          <a:ln w="57150">
            <a:solidFill>
              <a:schemeClr val="bg1"/>
            </a:solidFill>
          </a:ln>
        </p:spPr>
      </p:pic>
    </p:spTree>
    <p:extLst>
      <p:ext uri="{BB962C8B-B14F-4D97-AF65-F5344CB8AC3E}">
        <p14:creationId xmlns:p14="http://schemas.microsoft.com/office/powerpoint/2010/main" val="2197060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D01A42-2FAE-7A37-2342-0FB9C906E979}"/>
              </a:ext>
            </a:extLst>
          </p:cNvPr>
          <p:cNvSpPr/>
          <p:nvPr/>
        </p:nvSpPr>
        <p:spPr>
          <a:xfrm>
            <a:off x="6829983" y="2817348"/>
            <a:ext cx="4809780" cy="2818175"/>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27905" y="750394"/>
            <a:ext cx="5236367" cy="5078313"/>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طاق های پل ستون هایی به ارتفاع 7 تا 9 متر دارند که بسیار مستحکمند. در قرن 13ورود به مدخل پل از یک شاهراه سنگ فرش شده ممکن بوده و در پل نیز سه معبر در سه سطح مختلف وجود داشته است.در ابتدا این پل، 360 متر طول و 40 چشمه (طاق بزرگ) داشته اما امروزه 33 دهانه و 14 متر عرض دارد و با 295 متر طول دارد.</a:t>
            </a:r>
          </a:p>
        </p:txBody>
      </p:sp>
      <p:sp>
        <p:nvSpPr>
          <p:cNvPr id="5" name="Rectangle 4"/>
          <p:cNvSpPr/>
          <p:nvPr/>
        </p:nvSpPr>
        <p:spPr>
          <a:xfrm>
            <a:off x="7635897" y="261413"/>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معماری  سی و سه پل</a:t>
            </a:r>
          </a:p>
        </p:txBody>
      </p:sp>
      <p:pic>
        <p:nvPicPr>
          <p:cNvPr id="2" name="Picture 1"/>
          <p:cNvPicPr>
            <a:picLocks noChangeAspect="1"/>
          </p:cNvPicPr>
          <p:nvPr/>
        </p:nvPicPr>
        <p:blipFill>
          <a:blip r:embed="rId2"/>
          <a:stretch>
            <a:fillRect/>
          </a:stretch>
        </p:blipFill>
        <p:spPr>
          <a:xfrm>
            <a:off x="5928462" y="865796"/>
            <a:ext cx="5166808" cy="2983551"/>
          </a:xfrm>
          <a:prstGeom prst="rect">
            <a:avLst/>
          </a:prstGeom>
          <a:ln w="57150">
            <a:solidFill>
              <a:schemeClr val="bg1"/>
            </a:solidFill>
          </a:ln>
        </p:spPr>
      </p:pic>
      <p:pic>
        <p:nvPicPr>
          <p:cNvPr id="3" name="Picture 2"/>
          <p:cNvPicPr>
            <a:picLocks noChangeAspect="1"/>
          </p:cNvPicPr>
          <p:nvPr/>
        </p:nvPicPr>
        <p:blipFill>
          <a:blip r:embed="rId3"/>
          <a:stretch>
            <a:fillRect/>
          </a:stretch>
        </p:blipFill>
        <p:spPr>
          <a:xfrm>
            <a:off x="7373635" y="3992065"/>
            <a:ext cx="4670738" cy="2814419"/>
          </a:xfrm>
          <a:prstGeom prst="rect">
            <a:avLst/>
          </a:prstGeom>
          <a:ln w="57150">
            <a:solidFill>
              <a:schemeClr val="bg1"/>
            </a:solidFill>
          </a:ln>
        </p:spPr>
      </p:pic>
    </p:spTree>
    <p:extLst>
      <p:ext uri="{BB962C8B-B14F-4D97-AF65-F5344CB8AC3E}">
        <p14:creationId xmlns:p14="http://schemas.microsoft.com/office/powerpoint/2010/main" val="113748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0" y="4906851"/>
            <a:ext cx="12192000" cy="1951149"/>
          </a:xfrm>
          <a:prstGeom prst="triangle">
            <a:avLst>
              <a:gd name="adj" fmla="val 0"/>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8941" y="671562"/>
            <a:ext cx="11748158" cy="2585323"/>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طاق های پل ستون هایی به ارتفاع 7 تا 9 متر دارند که بسیار مستحکمند. در قرن 13ورود به مدخل پل از یک شاهراه سنگ فرش شده ممکن بوده و در پل نیز سه معبر در سه سطح مختلف وجود داشته است.در ابتدا این پل، 360 متر طول و 40 چشمه (طاق بزرگ) داشته اما امروزه 33 دهانه و 14 متر عرض دارد و با 295 متر طول دارد.</a:t>
            </a:r>
          </a:p>
        </p:txBody>
      </p:sp>
      <p:sp>
        <p:nvSpPr>
          <p:cNvPr id="5" name="Rectangle 4"/>
          <p:cNvSpPr/>
          <p:nvPr/>
        </p:nvSpPr>
        <p:spPr>
          <a:xfrm>
            <a:off x="7700290" y="277581"/>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معماری  سی و سه پل</a:t>
            </a:r>
          </a:p>
        </p:txBody>
      </p:sp>
      <p:pic>
        <p:nvPicPr>
          <p:cNvPr id="2" name="Picture 1"/>
          <p:cNvPicPr>
            <a:picLocks noChangeAspect="1"/>
          </p:cNvPicPr>
          <p:nvPr/>
        </p:nvPicPr>
        <p:blipFill>
          <a:blip r:embed="rId2"/>
          <a:stretch>
            <a:fillRect/>
          </a:stretch>
        </p:blipFill>
        <p:spPr>
          <a:xfrm>
            <a:off x="332216" y="3420033"/>
            <a:ext cx="5620578" cy="3245578"/>
          </a:xfrm>
          <a:prstGeom prst="rect">
            <a:avLst/>
          </a:prstGeom>
          <a:ln w="57150">
            <a:solidFill>
              <a:schemeClr val="bg1"/>
            </a:solidFill>
          </a:ln>
        </p:spPr>
      </p:pic>
      <p:pic>
        <p:nvPicPr>
          <p:cNvPr id="6" name="Picture 5"/>
          <p:cNvPicPr>
            <a:picLocks noChangeAspect="1"/>
          </p:cNvPicPr>
          <p:nvPr/>
        </p:nvPicPr>
        <p:blipFill>
          <a:blip r:embed="rId3"/>
          <a:stretch>
            <a:fillRect/>
          </a:stretch>
        </p:blipFill>
        <p:spPr>
          <a:xfrm>
            <a:off x="6496682" y="3447621"/>
            <a:ext cx="5151429" cy="3219643"/>
          </a:xfrm>
          <a:prstGeom prst="rect">
            <a:avLst/>
          </a:prstGeom>
          <a:ln w="57150">
            <a:solidFill>
              <a:schemeClr val="bg1"/>
            </a:solidFill>
          </a:ln>
        </p:spPr>
      </p:pic>
    </p:spTree>
    <p:extLst>
      <p:ext uri="{BB962C8B-B14F-4D97-AF65-F5344CB8AC3E}">
        <p14:creationId xmlns:p14="http://schemas.microsoft.com/office/powerpoint/2010/main" val="3432587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59686" y="1431933"/>
            <a:ext cx="4314423" cy="4713667"/>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651111" y="1249611"/>
            <a:ext cx="6339281" cy="5078313"/>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در شمال شرقی پل ساختمان آجری قرار دارد که به یاد مقبره کمال الدین اسماعیل ساخته شده و خیابان مزبور به نام آن بزرگوار نامیده می‏شود که به طرف پل جوئی و خواجو امتداد دارد. در گذشته این پل دارای 6 معبر بود اما امروزه تنها دو معبر پیاده رو دارد که یکی در بالا که سقف آن آسمان است و دیگری در پایین که مسقف است و در میان پایه های مرکزی پل و به فاصله کمی از بستر رودخانه ایجاد شده است.</a:t>
            </a:r>
          </a:p>
        </p:txBody>
      </p:sp>
      <p:sp>
        <p:nvSpPr>
          <p:cNvPr id="5" name="Rectangle 4"/>
          <p:cNvSpPr/>
          <p:nvPr/>
        </p:nvSpPr>
        <p:spPr>
          <a:xfrm>
            <a:off x="7661654" y="271452"/>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معماری  سی و سه پل</a:t>
            </a:r>
          </a:p>
        </p:txBody>
      </p:sp>
      <p:pic>
        <p:nvPicPr>
          <p:cNvPr id="2" name="Picture 1"/>
          <p:cNvPicPr>
            <a:picLocks noChangeAspect="1"/>
          </p:cNvPicPr>
          <p:nvPr/>
        </p:nvPicPr>
        <p:blipFill>
          <a:blip r:embed="rId2"/>
          <a:stretch>
            <a:fillRect/>
          </a:stretch>
        </p:blipFill>
        <p:spPr>
          <a:xfrm>
            <a:off x="51516" y="1577450"/>
            <a:ext cx="5245591" cy="4422634"/>
          </a:xfrm>
          <a:prstGeom prst="rect">
            <a:avLst/>
          </a:prstGeom>
          <a:ln w="57150">
            <a:solidFill>
              <a:schemeClr val="bg1"/>
            </a:solidFill>
          </a:ln>
        </p:spPr>
      </p:pic>
    </p:spTree>
    <p:extLst>
      <p:ext uri="{BB962C8B-B14F-4D97-AF65-F5344CB8AC3E}">
        <p14:creationId xmlns:p14="http://schemas.microsoft.com/office/powerpoint/2010/main" val="369057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005217" y="5336219"/>
            <a:ext cx="2112135" cy="1487510"/>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710486" y="2970822"/>
            <a:ext cx="2112135" cy="1487510"/>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5383369"/>
            <a:ext cx="2112135" cy="1487510"/>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73488" y="1097725"/>
            <a:ext cx="11670885" cy="1754326"/>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سی و سه پل، بزرگ‌ترین بنای روی آب در ایران و بین ۱۱ پلی که روی زاینده‌رود ساخته شده، طولانی‌ترین آنهاست، انعکاس ۳۳ دهانه آن در آب زاینده‌رود، منظره‌ای زیبا و رؤیایی ایجاد می‌کند.</a:t>
            </a:r>
          </a:p>
        </p:txBody>
      </p:sp>
      <p:sp>
        <p:nvSpPr>
          <p:cNvPr id="5" name="Rectangle 4"/>
          <p:cNvSpPr/>
          <p:nvPr/>
        </p:nvSpPr>
        <p:spPr>
          <a:xfrm>
            <a:off x="7661654" y="258573"/>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عجایب  سی و سه پل</a:t>
            </a: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9425" y="3202917"/>
            <a:ext cx="5281464" cy="3519601"/>
          </a:xfrm>
          <a:prstGeom prst="rect">
            <a:avLst/>
          </a:prstGeom>
          <a:ln w="57150">
            <a:solidFill>
              <a:schemeClr val="bg1"/>
            </a:solidFill>
          </a:ln>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57216" y="2970822"/>
            <a:ext cx="5009883" cy="3721257"/>
          </a:xfrm>
          <a:prstGeom prst="rect">
            <a:avLst/>
          </a:prstGeom>
          <a:ln w="57150">
            <a:solidFill>
              <a:schemeClr val="bg1"/>
            </a:solidFill>
          </a:ln>
        </p:spPr>
      </p:pic>
    </p:spTree>
    <p:extLst>
      <p:ext uri="{BB962C8B-B14F-4D97-AF65-F5344CB8AC3E}">
        <p14:creationId xmlns:p14="http://schemas.microsoft.com/office/powerpoint/2010/main" val="75088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91826" y="2049523"/>
            <a:ext cx="5475273" cy="424731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براساس نظر کارشناسان، معماری پل از نظر پایه، مصالح و فونداسیون به‌گونه‌ای است که استحکام آن ارتباط مستقیم به قرارگرفتن در رطوبت دارد. این پل دارای راهروهایی هم‌سطح با خود پل است که امکان قدم‌زدن و گوش‌سپردن به صدای دلنشین عبور آب از پایین را به علاقه‌مندان می‌دهد.</a:t>
            </a:r>
          </a:p>
        </p:txBody>
      </p:sp>
      <p:sp>
        <p:nvSpPr>
          <p:cNvPr id="5" name="Rectangle 4"/>
          <p:cNvSpPr/>
          <p:nvPr/>
        </p:nvSpPr>
        <p:spPr>
          <a:xfrm>
            <a:off x="7656288" y="271452"/>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عجایب  سی و سه پل</a:t>
            </a:r>
          </a:p>
        </p:txBody>
      </p:sp>
      <p:sp>
        <p:nvSpPr>
          <p:cNvPr id="7" name="Rectangle 6">
            <a:extLst>
              <a:ext uri="{FF2B5EF4-FFF2-40B4-BE49-F238E27FC236}">
                <a16:creationId xmlns:a16="http://schemas.microsoft.com/office/drawing/2014/main" id="{54D01A42-2FAE-7A37-2342-0FB9C906E979}"/>
              </a:ext>
            </a:extLst>
          </p:cNvPr>
          <p:cNvSpPr/>
          <p:nvPr/>
        </p:nvSpPr>
        <p:spPr>
          <a:xfrm>
            <a:off x="991673" y="2394167"/>
            <a:ext cx="4850661" cy="1658344"/>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3344009"/>
            <a:ext cx="6014434" cy="3383119"/>
          </a:xfrm>
          <a:prstGeom prst="rect">
            <a:avLst/>
          </a:prstGeom>
          <a:ln w="57150">
            <a:solidFill>
              <a:schemeClr val="bg1"/>
            </a:solidFill>
          </a:ln>
        </p:spPr>
      </p:pic>
      <p:pic>
        <p:nvPicPr>
          <p:cNvPr id="3" name="Picture 2"/>
          <p:cNvPicPr>
            <a:picLocks noChangeAspect="1"/>
          </p:cNvPicPr>
          <p:nvPr/>
        </p:nvPicPr>
        <p:blipFill>
          <a:blip r:embed="rId3"/>
          <a:stretch>
            <a:fillRect/>
          </a:stretch>
        </p:blipFill>
        <p:spPr>
          <a:xfrm>
            <a:off x="0" y="0"/>
            <a:ext cx="5440887" cy="3060499"/>
          </a:xfrm>
          <a:prstGeom prst="rect">
            <a:avLst/>
          </a:prstGeom>
          <a:ln w="57150">
            <a:solidFill>
              <a:schemeClr val="bg1"/>
            </a:solidFill>
          </a:ln>
        </p:spPr>
      </p:pic>
    </p:spTree>
    <p:extLst>
      <p:ext uri="{BB962C8B-B14F-4D97-AF65-F5344CB8AC3E}">
        <p14:creationId xmlns:p14="http://schemas.microsoft.com/office/powerpoint/2010/main" val="1848687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4D01A42-2FAE-7A37-2342-0FB9C906E979}"/>
              </a:ext>
            </a:extLst>
          </p:cNvPr>
          <p:cNvSpPr/>
          <p:nvPr/>
        </p:nvSpPr>
        <p:spPr>
          <a:xfrm>
            <a:off x="7353836" y="2421228"/>
            <a:ext cx="3998968" cy="3460083"/>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93184" y="234335"/>
            <a:ext cx="7160652" cy="3416320"/>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همچنین در دو طرف، دارای طاق‌نماهایی است که از یک طرف به رودخانه و از طرف دیگر به میان پل می‌رسد. این طاق‌نماها که دارای ۹۹ طاقچه هستند، معبری باریک و سقف‌دار برای عبور و مرور گردشگران ایجاد کرده‌اند. در گذشته درون طاقچه‌ها، تابلوهای نقاشی وجود داشته که امروزه اثری از آنها نیست.</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965586" y="991672"/>
            <a:ext cx="4226414" cy="2859111"/>
          </a:xfrm>
          <a:prstGeom prst="rect">
            <a:avLst/>
          </a:prstGeom>
          <a:ln w="57150">
            <a:solidFill>
              <a:schemeClr val="bg1"/>
            </a:solidFill>
          </a:ln>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778062" y="3650655"/>
            <a:ext cx="4149412" cy="3207345"/>
          </a:xfrm>
          <a:prstGeom prst="rect">
            <a:avLst/>
          </a:prstGeom>
          <a:ln w="57150">
            <a:solidFill>
              <a:schemeClr val="bg1"/>
            </a:solidFill>
          </a:ln>
        </p:spPr>
      </p:pic>
      <p:sp>
        <p:nvSpPr>
          <p:cNvPr id="6" name="Rectangle 5"/>
          <p:cNvSpPr/>
          <p:nvPr/>
        </p:nvSpPr>
        <p:spPr>
          <a:xfrm>
            <a:off x="7656288" y="271452"/>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عجایب  سی و سه پل</a:t>
            </a:r>
          </a:p>
        </p:txBody>
      </p:sp>
    </p:spTree>
    <p:extLst>
      <p:ext uri="{BB962C8B-B14F-4D97-AF65-F5344CB8AC3E}">
        <p14:creationId xmlns:p14="http://schemas.microsoft.com/office/powerpoint/2010/main" val="302213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EA7F3B-83AC-571F-9F76-26AAC1FF82D6}"/>
              </a:ext>
            </a:extLst>
          </p:cNvPr>
          <p:cNvSpPr/>
          <p:nvPr/>
        </p:nvSpPr>
        <p:spPr>
          <a:xfrm>
            <a:off x="-21432" y="1"/>
            <a:ext cx="4353287" cy="5791200"/>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482997" y="738119"/>
            <a:ext cx="6605226" cy="3277820"/>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سی وسه پل پلی است بر روی زاینده رود اصفهان که 33 دهانه، 295 متر طول و 14 متر عرض دارد . این پل شاهکاری بی‏نظیر از آثار دوره سلطنت شاه‏ عباس اول است، به هزینه و نظارت سردار معروف او الله ‏وردی‏خان بنا شده است بنابراین به آن پل الله ‏وردی‏خان نیز می گویند .</a:t>
            </a:r>
            <a:endParaRPr lang="en-US" dirty="0">
              <a:latin typeface="Vazir" panose="020B0603030804020204" pitchFamily="34" charset="-78"/>
              <a:cs typeface="Vazir" panose="020B0603030804020204" pitchFamily="34" charset="-78"/>
            </a:endParaRPr>
          </a:p>
        </p:txBody>
      </p:sp>
      <p:sp>
        <p:nvSpPr>
          <p:cNvPr id="5" name="Rectangle 4"/>
          <p:cNvSpPr/>
          <p:nvPr/>
        </p:nvSpPr>
        <p:spPr>
          <a:xfrm>
            <a:off x="7564471" y="241184"/>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سی وسه پل </a:t>
            </a:r>
            <a:endParaRPr lang="en-US" sz="2400" b="1" dirty="0">
              <a:solidFill>
                <a:schemeClr val="bg1"/>
              </a:solidFill>
              <a:latin typeface="Shabnam" panose="020B0603030804020204" pitchFamily="34" charset="-78"/>
              <a:cs typeface="Shabnam" panose="020B0603030804020204" pitchFamily="34"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64012" y="794326"/>
            <a:ext cx="5138678" cy="3241976"/>
          </a:xfrm>
          <a:prstGeom prst="rect">
            <a:avLst/>
          </a:prstGeom>
          <a:ln w="57150">
            <a:solidFill>
              <a:schemeClr val="bg1"/>
            </a:solidFill>
          </a:ln>
        </p:spPr>
      </p:pic>
      <p:pic>
        <p:nvPicPr>
          <p:cNvPr id="7" name="Picture 6">
            <a:extLst>
              <a:ext uri="{FF2B5EF4-FFF2-40B4-BE49-F238E27FC236}">
                <a16:creationId xmlns:a16="http://schemas.microsoft.com/office/drawing/2014/main" id="{F16091A4-1999-1397-A687-ECA50B34E574}"/>
              </a:ext>
            </a:extLst>
          </p:cNvPr>
          <p:cNvPicPr>
            <a:picLocks noChangeAspect="1"/>
          </p:cNvPicPr>
          <p:nvPr/>
        </p:nvPicPr>
        <p:blipFill>
          <a:blip r:embed="rId3"/>
          <a:stretch>
            <a:fillRect/>
          </a:stretch>
        </p:blipFill>
        <p:spPr>
          <a:xfrm>
            <a:off x="3557259" y="4278498"/>
            <a:ext cx="3707468" cy="2140861"/>
          </a:xfrm>
          <a:prstGeom prst="rect">
            <a:avLst/>
          </a:prstGeom>
          <a:ln w="57150">
            <a:solidFill>
              <a:schemeClr val="bg1"/>
            </a:solidFill>
          </a:ln>
        </p:spPr>
      </p:pic>
      <p:pic>
        <p:nvPicPr>
          <p:cNvPr id="8" name="Picture 7">
            <a:extLst>
              <a:ext uri="{FF2B5EF4-FFF2-40B4-BE49-F238E27FC236}">
                <a16:creationId xmlns:a16="http://schemas.microsoft.com/office/drawing/2014/main" id="{E3C51679-8E3C-A565-637D-6E36479BE54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4015" y="4278499"/>
            <a:ext cx="3164038" cy="2140862"/>
          </a:xfrm>
          <a:prstGeom prst="rect">
            <a:avLst/>
          </a:prstGeom>
          <a:ln w="57150">
            <a:solidFill>
              <a:schemeClr val="bg1"/>
            </a:solidFill>
          </a:ln>
        </p:spPr>
      </p:pic>
    </p:spTree>
    <p:extLst>
      <p:ext uri="{BB962C8B-B14F-4D97-AF65-F5344CB8AC3E}">
        <p14:creationId xmlns:p14="http://schemas.microsoft.com/office/powerpoint/2010/main" val="110292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4D01A42-2FAE-7A37-2342-0FB9C906E979}"/>
              </a:ext>
            </a:extLst>
          </p:cNvPr>
          <p:cNvSpPr/>
          <p:nvPr/>
        </p:nvSpPr>
        <p:spPr>
          <a:xfrm>
            <a:off x="644814" y="1"/>
            <a:ext cx="4159005" cy="6870878"/>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503180" y="1066086"/>
            <a:ext cx="6463919" cy="5078313"/>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سی و سه پل نه تنها از نقاط دیدنی اصفهان بلکه نمادی از میراث غنی فرهنگی این شهر است. پل گواه تاریخ شهر بوده و نقش مهمی در زندگی مردم اصفهان داشته است. این پل محل تجمع مردم بوده است که برای استراحت، معاشرت و لذت بردن از زیبایی رودخانه و مناظر اطراف به آنجا می آیند. این پل همچنین الهام‌بخش شاعران، هنرمندان و نویسندگانی بوده است که از آن به عنوان موضوع آثار خود استفاده کرده‌اند.</a:t>
            </a:r>
          </a:p>
        </p:txBody>
      </p:sp>
      <p:sp>
        <p:nvSpPr>
          <p:cNvPr id="5" name="Rectangle 4"/>
          <p:cNvSpPr/>
          <p:nvPr/>
        </p:nvSpPr>
        <p:spPr>
          <a:xfrm>
            <a:off x="8820752" y="271452"/>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اهمیت سی و سه پل</a:t>
            </a:r>
          </a:p>
        </p:txBody>
      </p:sp>
      <p:pic>
        <p:nvPicPr>
          <p:cNvPr id="2" name="Picture 1"/>
          <p:cNvPicPr>
            <a:picLocks noChangeAspect="1"/>
          </p:cNvPicPr>
          <p:nvPr/>
        </p:nvPicPr>
        <p:blipFill>
          <a:blip r:embed="rId2"/>
          <a:stretch>
            <a:fillRect/>
          </a:stretch>
        </p:blipFill>
        <p:spPr>
          <a:xfrm>
            <a:off x="34370" y="3627183"/>
            <a:ext cx="5082042" cy="2934603"/>
          </a:xfrm>
          <a:prstGeom prst="rect">
            <a:avLst/>
          </a:prstGeom>
          <a:ln w="57150">
            <a:solidFill>
              <a:schemeClr val="bg1"/>
            </a:solidFill>
          </a:ln>
        </p:spPr>
      </p:pic>
      <p:pic>
        <p:nvPicPr>
          <p:cNvPr id="6" name="Picture 5"/>
          <p:cNvPicPr>
            <a:picLocks noChangeAspect="1"/>
          </p:cNvPicPr>
          <p:nvPr/>
        </p:nvPicPr>
        <p:blipFill>
          <a:blip r:embed="rId3"/>
          <a:stretch>
            <a:fillRect/>
          </a:stretch>
        </p:blipFill>
        <p:spPr>
          <a:xfrm>
            <a:off x="446498" y="471507"/>
            <a:ext cx="4885005" cy="2820825"/>
          </a:xfrm>
          <a:prstGeom prst="rect">
            <a:avLst/>
          </a:prstGeom>
          <a:ln w="57150">
            <a:solidFill>
              <a:schemeClr val="bg1"/>
            </a:solidFill>
          </a:ln>
        </p:spPr>
      </p:pic>
    </p:spTree>
    <p:extLst>
      <p:ext uri="{BB962C8B-B14F-4D97-AF65-F5344CB8AC3E}">
        <p14:creationId xmlns:p14="http://schemas.microsoft.com/office/powerpoint/2010/main" val="932633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4D01A42-2FAE-7A37-2342-0FB9C906E979}"/>
              </a:ext>
            </a:extLst>
          </p:cNvPr>
          <p:cNvSpPr/>
          <p:nvPr/>
        </p:nvSpPr>
        <p:spPr>
          <a:xfrm>
            <a:off x="3554569" y="1356456"/>
            <a:ext cx="579549" cy="5409126"/>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17250" y="498418"/>
            <a:ext cx="11549849" cy="161582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سی و سه پل در طول تاریخ محلی برای اجتماع شاعران، بزرگان، رجال و سایر مردم و همچنین برگزاری جشن‌ها و مراسم‌های گوناگون بوده است.</a:t>
            </a:r>
          </a:p>
        </p:txBody>
      </p:sp>
      <p:sp>
        <p:nvSpPr>
          <p:cNvPr id="5" name="Rectangle 4"/>
          <p:cNvSpPr/>
          <p:nvPr/>
        </p:nvSpPr>
        <p:spPr>
          <a:xfrm>
            <a:off x="4920354" y="293343"/>
            <a:ext cx="5939161"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مراسم‌های تاریخی در سی و سه پل</a:t>
            </a:r>
          </a:p>
        </p:txBody>
      </p:sp>
      <p:sp>
        <p:nvSpPr>
          <p:cNvPr id="2" name="Rectangle 1"/>
          <p:cNvSpPr/>
          <p:nvPr/>
        </p:nvSpPr>
        <p:spPr>
          <a:xfrm>
            <a:off x="5237825" y="2114245"/>
            <a:ext cx="6729274" cy="424731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جشن آب پاشان یا آب ریزان:</a:t>
            </a:r>
          </a:p>
          <a:p>
            <a:pPr algn="just" rtl="1">
              <a:lnSpc>
                <a:spcPct val="300000"/>
              </a:lnSpc>
            </a:pPr>
            <a:r>
              <a:rPr lang="fa-IR" dirty="0">
                <a:latin typeface="Vazir" panose="020B0603030804020204" pitchFamily="34" charset="-78"/>
                <a:cs typeface="Vazir" panose="020B0603030804020204" pitchFamily="34" charset="-78"/>
              </a:rPr>
              <a:t>در دوره صفویه مراسم جشن آبریزان یا آبپاشان ارامنه که در 13 تیرماه هر سال برگزار می شد ، در کنار این پل صورت می گرفت و مردم در این مراسم روی هم آب و گلاب می پاشیدند. در جشن آبریزگان و آب پاشان این پل محل اجتماع شاه و بزرگان و شعراء و مردم بوده است.</a:t>
            </a:r>
            <a:endParaRPr lang="en-US"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0670" y="1451736"/>
            <a:ext cx="3716868" cy="5218565"/>
          </a:xfrm>
          <a:prstGeom prst="rect">
            <a:avLst/>
          </a:prstGeom>
          <a:ln w="57150">
            <a:solidFill>
              <a:schemeClr val="bg1"/>
            </a:solidFill>
          </a:ln>
        </p:spPr>
      </p:pic>
    </p:spTree>
    <p:extLst>
      <p:ext uri="{BB962C8B-B14F-4D97-AF65-F5344CB8AC3E}">
        <p14:creationId xmlns:p14="http://schemas.microsoft.com/office/powerpoint/2010/main" val="1804225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4D01A42-2FAE-7A37-2342-0FB9C906E979}"/>
              </a:ext>
            </a:extLst>
          </p:cNvPr>
          <p:cNvSpPr/>
          <p:nvPr/>
        </p:nvSpPr>
        <p:spPr>
          <a:xfrm>
            <a:off x="10931557" y="4014196"/>
            <a:ext cx="579549" cy="2752291"/>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4D01A42-2FAE-7A37-2342-0FB9C906E979}"/>
              </a:ext>
            </a:extLst>
          </p:cNvPr>
          <p:cNvSpPr/>
          <p:nvPr/>
        </p:nvSpPr>
        <p:spPr>
          <a:xfrm>
            <a:off x="7630732" y="897652"/>
            <a:ext cx="579549" cy="2752291"/>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30129" y="362469"/>
            <a:ext cx="5880518" cy="5078313"/>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مراسم خاج شویان: </a:t>
            </a:r>
          </a:p>
          <a:p>
            <a:pPr algn="just" rtl="1">
              <a:lnSpc>
                <a:spcPct val="300000"/>
              </a:lnSpc>
            </a:pPr>
            <a:r>
              <a:rPr lang="fa-IR" dirty="0">
                <a:latin typeface="Vazir" panose="020B0603030804020204" pitchFamily="34" charset="-78"/>
                <a:cs typeface="Vazir" panose="020B0603030804020204" pitchFamily="34" charset="-78"/>
              </a:rPr>
              <a:t>مراسمی مخصوص ارامنه اصفهان در دوران صفویه. مراسم “خاج شویان” ارامنه جلفا نیز روی همین پل برگزار می شد. خاج شویان به مناسبت غسل تعمید حضرت مسیح برگزار می شود. پیروان دین مسیح با اعتقاد بر اینکه که آب در این روز مقدس شده به درون آب های جاری می روند و در آن ها شنا می کنند.</a:t>
            </a:r>
          </a:p>
        </p:txBody>
      </p:sp>
      <p:sp>
        <p:nvSpPr>
          <p:cNvPr id="5" name="Rectangle 4"/>
          <p:cNvSpPr/>
          <p:nvPr/>
        </p:nvSpPr>
        <p:spPr>
          <a:xfrm>
            <a:off x="4950925" y="279885"/>
            <a:ext cx="5939161"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مراسم‌های تاریخی در سی و سه پل</a:t>
            </a:r>
          </a:p>
        </p:txBody>
      </p:sp>
      <p:pic>
        <p:nvPicPr>
          <p:cNvPr id="6" name="Picture 5"/>
          <p:cNvPicPr>
            <a:picLocks noChangeAspect="1"/>
          </p:cNvPicPr>
          <p:nvPr/>
        </p:nvPicPr>
        <p:blipFill>
          <a:blip r:embed="rId2"/>
          <a:stretch>
            <a:fillRect/>
          </a:stretch>
        </p:blipFill>
        <p:spPr>
          <a:xfrm>
            <a:off x="6459317" y="3649943"/>
            <a:ext cx="4677740" cy="3116544"/>
          </a:xfrm>
          <a:prstGeom prst="rect">
            <a:avLst/>
          </a:prstGeom>
          <a:ln w="57150">
            <a:solidFill>
              <a:schemeClr val="bg1"/>
            </a:solidFill>
          </a:ln>
        </p:spPr>
      </p:pic>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20507" y="897652"/>
            <a:ext cx="4271493" cy="3203620"/>
          </a:xfrm>
          <a:prstGeom prst="rect">
            <a:avLst/>
          </a:prstGeom>
          <a:ln w="57150">
            <a:solidFill>
              <a:schemeClr val="bg1"/>
            </a:solidFill>
          </a:ln>
        </p:spPr>
      </p:pic>
    </p:spTree>
    <p:extLst>
      <p:ext uri="{BB962C8B-B14F-4D97-AF65-F5344CB8AC3E}">
        <p14:creationId xmlns:p14="http://schemas.microsoft.com/office/powerpoint/2010/main" val="4258249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4D01A42-2FAE-7A37-2342-0FB9C906E979}"/>
              </a:ext>
            </a:extLst>
          </p:cNvPr>
          <p:cNvSpPr/>
          <p:nvPr/>
        </p:nvSpPr>
        <p:spPr>
          <a:xfrm>
            <a:off x="4649274" y="3335628"/>
            <a:ext cx="954008" cy="3496614"/>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4D01A42-2FAE-7A37-2342-0FB9C906E979}"/>
              </a:ext>
            </a:extLst>
          </p:cNvPr>
          <p:cNvSpPr/>
          <p:nvPr/>
        </p:nvSpPr>
        <p:spPr>
          <a:xfrm>
            <a:off x="4250029" y="1"/>
            <a:ext cx="467896" cy="3696240"/>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4D01A42-2FAE-7A37-2342-0FB9C906E979}"/>
              </a:ext>
            </a:extLst>
          </p:cNvPr>
          <p:cNvSpPr/>
          <p:nvPr/>
        </p:nvSpPr>
        <p:spPr>
          <a:xfrm>
            <a:off x="0" y="2752216"/>
            <a:ext cx="3825025" cy="940157"/>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950423" y="1333830"/>
            <a:ext cx="6035064" cy="3416320"/>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ارمنیان ایران در زمان صفویان، در روز سیزدهم ماه ژانویه (24 دی) در کنار سی وسه پل اصفهان این مراسم را برگزار می کردند. در آن دوره ارامنه حق داشتند تا به میدانی که در ابتدای پل بود، بیایند و به تبادل کالا با اصفهانی ها بپردازند؛ اما اجازه عبور از پل را نداشتند.</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604"/>
            <a:ext cx="4430435" cy="3336232"/>
          </a:xfrm>
          <a:prstGeom prst="rect">
            <a:avLst/>
          </a:prstGeom>
          <a:ln w="57150">
            <a:solidFill>
              <a:schemeClr val="bg1"/>
            </a:solidFill>
          </a:ln>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24249" y="3623498"/>
            <a:ext cx="4507605" cy="3208744"/>
          </a:xfrm>
          <a:prstGeom prst="rect">
            <a:avLst/>
          </a:prstGeom>
          <a:ln w="57150">
            <a:solidFill>
              <a:schemeClr val="bg1"/>
            </a:solidFill>
          </a:ln>
        </p:spPr>
      </p:pic>
      <p:sp>
        <p:nvSpPr>
          <p:cNvPr id="8" name="Rectangle 7"/>
          <p:cNvSpPr/>
          <p:nvPr/>
        </p:nvSpPr>
        <p:spPr>
          <a:xfrm>
            <a:off x="4950925" y="279885"/>
            <a:ext cx="5939161"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مراسم‌های تاریخی در سی و سه پل</a:t>
            </a:r>
          </a:p>
        </p:txBody>
      </p:sp>
    </p:spTree>
    <p:extLst>
      <p:ext uri="{BB962C8B-B14F-4D97-AF65-F5344CB8AC3E}">
        <p14:creationId xmlns:p14="http://schemas.microsoft.com/office/powerpoint/2010/main" val="35316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4D01A42-2FAE-7A37-2342-0FB9C906E979}"/>
              </a:ext>
            </a:extLst>
          </p:cNvPr>
          <p:cNvSpPr/>
          <p:nvPr/>
        </p:nvSpPr>
        <p:spPr>
          <a:xfrm>
            <a:off x="1" y="2369713"/>
            <a:ext cx="3767070" cy="2292439"/>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756856" y="1017791"/>
            <a:ext cx="6210243" cy="424731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جشن نوروزی: </a:t>
            </a:r>
          </a:p>
          <a:p>
            <a:pPr algn="just" rtl="1">
              <a:lnSpc>
                <a:spcPct val="300000"/>
              </a:lnSpc>
            </a:pPr>
            <a:r>
              <a:rPr lang="fa-IR" dirty="0">
                <a:latin typeface="Vazir" panose="020B0603030804020204" pitchFamily="34" charset="-78"/>
                <a:cs typeface="Vazir" panose="020B0603030804020204" pitchFamily="34" charset="-78"/>
              </a:rPr>
              <a:t>هفت روز جشن نوروزی در عصر صفوی همراه با چراغانی و گل‌ریزان جشن نوروز که سه تا هفت شبانه روز ادامه داشت گاهی به فرمان شاه عباس بر سر پل برگزار می شد و مراسم گلریزان صورت می‏گرفت، و گلهای فراوان در راه شاه و همراهان او ریخته می‏شد.</a:t>
            </a:r>
          </a:p>
        </p:txBody>
      </p:sp>
      <p:sp>
        <p:nvSpPr>
          <p:cNvPr id="5" name="Rectangle 4"/>
          <p:cNvSpPr/>
          <p:nvPr/>
        </p:nvSpPr>
        <p:spPr>
          <a:xfrm>
            <a:off x="4946113" y="296142"/>
            <a:ext cx="5939161"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مراسم‌های تاریخی در سی و سه پل</a:t>
            </a:r>
          </a:p>
        </p:txBody>
      </p:sp>
      <p:pic>
        <p:nvPicPr>
          <p:cNvPr id="2" name="Picture 1"/>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a:ext>
            </a:extLst>
          </a:blip>
          <a:srcRect l="-468"/>
          <a:stretch/>
        </p:blipFill>
        <p:spPr>
          <a:xfrm>
            <a:off x="25758" y="4185634"/>
            <a:ext cx="5268435" cy="2672366"/>
          </a:xfrm>
          <a:prstGeom prst="rect">
            <a:avLst/>
          </a:prstGeom>
          <a:ln w="57150">
            <a:solidFill>
              <a:schemeClr val="bg1"/>
            </a:solidFill>
          </a:ln>
        </p:spPr>
      </p:pic>
      <p:pic>
        <p:nvPicPr>
          <p:cNvPr id="6" name="Picture 5"/>
          <p:cNvPicPr>
            <a:picLocks noChangeAspect="1"/>
          </p:cNvPicPr>
          <p:nvPr/>
        </p:nvPicPr>
        <p:blipFill>
          <a:blip r:embed="rId4"/>
          <a:stretch>
            <a:fillRect/>
          </a:stretch>
        </p:blipFill>
        <p:spPr>
          <a:xfrm>
            <a:off x="643967" y="0"/>
            <a:ext cx="4752281" cy="3142445"/>
          </a:xfrm>
          <a:prstGeom prst="rect">
            <a:avLst/>
          </a:prstGeom>
          <a:ln w="57150">
            <a:solidFill>
              <a:schemeClr val="bg1"/>
            </a:solidFill>
          </a:ln>
        </p:spPr>
      </p:pic>
    </p:spTree>
    <p:extLst>
      <p:ext uri="{BB962C8B-B14F-4D97-AF65-F5344CB8AC3E}">
        <p14:creationId xmlns:p14="http://schemas.microsoft.com/office/powerpoint/2010/main" val="183844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D01A42-2FAE-7A37-2342-0FB9C906E979}"/>
              </a:ext>
            </a:extLst>
          </p:cNvPr>
          <p:cNvSpPr/>
          <p:nvPr/>
        </p:nvSpPr>
        <p:spPr>
          <a:xfrm>
            <a:off x="5950042" y="3013656"/>
            <a:ext cx="3767070" cy="3857223"/>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4D01A42-2FAE-7A37-2342-0FB9C906E979}"/>
              </a:ext>
            </a:extLst>
          </p:cNvPr>
          <p:cNvSpPr/>
          <p:nvPr/>
        </p:nvSpPr>
        <p:spPr>
          <a:xfrm>
            <a:off x="0" y="3013656"/>
            <a:ext cx="5486400" cy="2292439"/>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94523" y="969841"/>
            <a:ext cx="11549849" cy="161582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در سال 1018 که جشن فروردین مصادف با ماه محرم بود، هفت شبانه روز به فرمان شاه جشن نوروزی گرفتند و بر سر پل گلریزان کردند و مردم اصفهان به خاطر هنرنمایی در چراغان و آئین بندی مبلغ پانصد تومان از مالیات آن سال به دستور شاه بخشیده شد.</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3225351"/>
            <a:ext cx="5254580" cy="3645528"/>
          </a:xfrm>
          <a:prstGeom prst="rect">
            <a:avLst/>
          </a:prstGeom>
          <a:ln w="57150">
            <a:solidFill>
              <a:schemeClr val="bg1"/>
            </a:solidFill>
          </a:ln>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162062" y="3176010"/>
            <a:ext cx="6042817" cy="3681990"/>
          </a:xfrm>
          <a:prstGeom prst="rect">
            <a:avLst/>
          </a:prstGeom>
          <a:ln w="57150">
            <a:solidFill>
              <a:schemeClr val="bg1"/>
            </a:solidFill>
          </a:ln>
        </p:spPr>
      </p:pic>
      <p:sp>
        <p:nvSpPr>
          <p:cNvPr id="7" name="Rectangle 6"/>
          <p:cNvSpPr/>
          <p:nvPr/>
        </p:nvSpPr>
        <p:spPr>
          <a:xfrm>
            <a:off x="4946113" y="296142"/>
            <a:ext cx="5939161"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مراسم‌های تاریخی در سی و سه پل</a:t>
            </a:r>
          </a:p>
        </p:txBody>
      </p:sp>
    </p:spTree>
    <p:extLst>
      <p:ext uri="{BB962C8B-B14F-4D97-AF65-F5344CB8AC3E}">
        <p14:creationId xmlns:p14="http://schemas.microsoft.com/office/powerpoint/2010/main" val="1809679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4D01A42-2FAE-7A37-2342-0FB9C906E979}"/>
              </a:ext>
            </a:extLst>
          </p:cNvPr>
          <p:cNvSpPr/>
          <p:nvPr/>
        </p:nvSpPr>
        <p:spPr>
          <a:xfrm>
            <a:off x="6284890" y="2614411"/>
            <a:ext cx="5907110" cy="3026535"/>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17250" y="167785"/>
            <a:ext cx="5610688" cy="5078313"/>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سی وسه پل در تاریخ 15 دی سال 1310 با شماره ثبت 110 در فهرست آثار ملی ایران قرار گرفت. حفرتونل مترو و خشک شدن های پی درپی زاینده رود، سبب ترک خوردن این پل زیبای دوره صفوی شد البته خشکسالی ها و فرونشست های اصفهان نیز سبب شده سی و سه پل و تمام پل های صفوی که روی زاینده رود زده شده اند، در معرض نشست باشند.</a:t>
            </a:r>
          </a:p>
        </p:txBody>
      </p:sp>
      <p:sp>
        <p:nvSpPr>
          <p:cNvPr id="5" name="Rectangle 4"/>
          <p:cNvSpPr/>
          <p:nvPr/>
        </p:nvSpPr>
        <p:spPr>
          <a:xfrm>
            <a:off x="4894596" y="261654"/>
            <a:ext cx="5939161"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مشکلات سی و سه پل</a:t>
            </a:r>
          </a:p>
        </p:txBody>
      </p:sp>
      <p:pic>
        <p:nvPicPr>
          <p:cNvPr id="2" name="Picture 1"/>
          <p:cNvPicPr>
            <a:picLocks noChangeAspect="1"/>
          </p:cNvPicPr>
          <p:nvPr/>
        </p:nvPicPr>
        <p:blipFill>
          <a:blip r:embed="rId2"/>
          <a:stretch>
            <a:fillRect/>
          </a:stretch>
        </p:blipFill>
        <p:spPr>
          <a:xfrm>
            <a:off x="6653142" y="917489"/>
            <a:ext cx="5313957" cy="3068522"/>
          </a:xfrm>
          <a:prstGeom prst="rect">
            <a:avLst/>
          </a:prstGeom>
          <a:ln w="57150">
            <a:solidFill>
              <a:schemeClr val="bg1"/>
            </a:solidFill>
          </a:ln>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b="-1"/>
          <a:stretch/>
        </p:blipFill>
        <p:spPr>
          <a:xfrm>
            <a:off x="6143848" y="3490175"/>
            <a:ext cx="4906225" cy="3367825"/>
          </a:xfrm>
          <a:prstGeom prst="rect">
            <a:avLst/>
          </a:prstGeom>
          <a:ln w="57150">
            <a:solidFill>
              <a:schemeClr val="bg1"/>
            </a:solidFill>
          </a:ln>
        </p:spPr>
      </p:pic>
    </p:spTree>
    <p:extLst>
      <p:ext uri="{BB962C8B-B14F-4D97-AF65-F5344CB8AC3E}">
        <p14:creationId xmlns:p14="http://schemas.microsoft.com/office/powerpoint/2010/main" val="17403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4D01A42-2FAE-7A37-2342-0FB9C906E979}"/>
              </a:ext>
            </a:extLst>
          </p:cNvPr>
          <p:cNvSpPr/>
          <p:nvPr/>
        </p:nvSpPr>
        <p:spPr>
          <a:xfrm>
            <a:off x="8591337" y="3123951"/>
            <a:ext cx="3600663" cy="481362"/>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4D01A42-2FAE-7A37-2342-0FB9C906E979}"/>
              </a:ext>
            </a:extLst>
          </p:cNvPr>
          <p:cNvSpPr/>
          <p:nvPr/>
        </p:nvSpPr>
        <p:spPr>
          <a:xfrm>
            <a:off x="16607" y="3155324"/>
            <a:ext cx="3600663" cy="481362"/>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4288099" y="3636685"/>
            <a:ext cx="1262130" cy="3023878"/>
          </a:xfrm>
          <a:prstGeom prst="rect">
            <a:avLst/>
          </a:prstGeom>
        </p:spPr>
      </p:pic>
      <p:sp>
        <p:nvSpPr>
          <p:cNvPr id="5" name="Rectangle 4">
            <a:extLst>
              <a:ext uri="{FF2B5EF4-FFF2-40B4-BE49-F238E27FC236}">
                <a16:creationId xmlns:a16="http://schemas.microsoft.com/office/drawing/2014/main" id="{54D01A42-2FAE-7A37-2342-0FB9C906E979}"/>
              </a:ext>
            </a:extLst>
          </p:cNvPr>
          <p:cNvSpPr/>
          <p:nvPr/>
        </p:nvSpPr>
        <p:spPr>
          <a:xfrm>
            <a:off x="6478638" y="3636685"/>
            <a:ext cx="810805" cy="3026535"/>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1797" y="795685"/>
            <a:ext cx="11478828" cy="161582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حفر مترو زمین را سست کرد تا نشست زمین خیلی زودتر از آنچه خشکسالی می تواند به پل آسیب بزند،سبب ترک پل شود.</a:t>
            </a:r>
          </a:p>
          <a:p>
            <a:pPr algn="just" rtl="1">
              <a:lnSpc>
                <a:spcPct val="300000"/>
              </a:lnSpc>
            </a:pPr>
            <a:r>
              <a:rPr lang="fa-IR" dirty="0">
                <a:latin typeface="Vazir" panose="020B0603030804020204" pitchFamily="34" charset="-78"/>
                <a:cs typeface="Vazir" panose="020B0603030804020204" pitchFamily="34" charset="-78"/>
              </a:rPr>
              <a:t>مترو اصفهان تا پیش ازرسیدن به سی و سه پل، بخشی از چهارباغ را خشک کرد.</a:t>
            </a:r>
          </a:p>
        </p:txBody>
      </p:sp>
      <p:pic>
        <p:nvPicPr>
          <p:cNvPr id="3" name="Picture 2"/>
          <p:cNvPicPr>
            <a:picLocks noChangeAspect="1"/>
          </p:cNvPicPr>
          <p:nvPr/>
        </p:nvPicPr>
        <p:blipFill>
          <a:blip r:embed="rId3"/>
          <a:stretch>
            <a:fillRect/>
          </a:stretch>
        </p:blipFill>
        <p:spPr>
          <a:xfrm>
            <a:off x="16607" y="3382885"/>
            <a:ext cx="5235263" cy="3487994"/>
          </a:xfrm>
          <a:prstGeom prst="rect">
            <a:avLst/>
          </a:prstGeom>
          <a:ln w="57150">
            <a:solidFill>
              <a:schemeClr val="bg1"/>
            </a:solidFill>
          </a:ln>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787166" y="3377511"/>
            <a:ext cx="5404834" cy="3493368"/>
          </a:xfrm>
          <a:prstGeom prst="rect">
            <a:avLst/>
          </a:prstGeom>
          <a:ln w="57150">
            <a:solidFill>
              <a:schemeClr val="bg1"/>
            </a:solidFill>
          </a:ln>
        </p:spPr>
      </p:pic>
      <p:sp>
        <p:nvSpPr>
          <p:cNvPr id="9" name="Rectangle 8"/>
          <p:cNvSpPr/>
          <p:nvPr/>
        </p:nvSpPr>
        <p:spPr>
          <a:xfrm>
            <a:off x="4894596" y="261654"/>
            <a:ext cx="5939161"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مشکلات سی و سه پل</a:t>
            </a:r>
          </a:p>
        </p:txBody>
      </p:sp>
    </p:spTree>
    <p:extLst>
      <p:ext uri="{BB962C8B-B14F-4D97-AF65-F5344CB8AC3E}">
        <p14:creationId xmlns:p14="http://schemas.microsoft.com/office/powerpoint/2010/main" val="232048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D01A42-2FAE-7A37-2342-0FB9C906E979}"/>
              </a:ext>
            </a:extLst>
          </p:cNvPr>
          <p:cNvSpPr/>
          <p:nvPr/>
        </p:nvSpPr>
        <p:spPr>
          <a:xfrm>
            <a:off x="7062425" y="3373736"/>
            <a:ext cx="1114107" cy="3026535"/>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4D01A42-2FAE-7A37-2342-0FB9C906E979}"/>
              </a:ext>
            </a:extLst>
          </p:cNvPr>
          <p:cNvSpPr/>
          <p:nvPr/>
        </p:nvSpPr>
        <p:spPr>
          <a:xfrm>
            <a:off x="9002333" y="1532586"/>
            <a:ext cx="3180206" cy="2717442"/>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23782" y="271452"/>
            <a:ext cx="6125218" cy="5909310"/>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سی و سه پل تنها پلی است که روی بستر سنگی بنا نمی شود و روی بستر شنی و ماسه ای ساخته شده است برای همین صفوی ها زیر پایه های پل را به عمق 30 متر شمع کوبی کردند به همین دلیل حیات این پل به آب بستگی دارد و زمانی که آب به این ملات نمی رسد، پایه ها ترک خورده و پل نشست پیدا می کند. یکی از علل ترک های امروز سی و سه پل حرکت ماشین های سنگین روی آن است که عبور و مرور ماشین ها روی سی و سه پل بعد از انقلاب متوقف شد .</a:t>
            </a:r>
          </a:p>
        </p:txBody>
      </p:sp>
      <p:sp>
        <p:nvSpPr>
          <p:cNvPr id="5" name="Rectangle 4"/>
          <p:cNvSpPr/>
          <p:nvPr/>
        </p:nvSpPr>
        <p:spPr>
          <a:xfrm>
            <a:off x="4778689" y="271452"/>
            <a:ext cx="5939161"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مشکلات سی و سه پل</a:t>
            </a:r>
          </a:p>
        </p:txBody>
      </p:sp>
      <p:pic>
        <p:nvPicPr>
          <p:cNvPr id="2" name="Picture 1"/>
          <p:cNvPicPr>
            <a:picLocks noChangeAspect="1"/>
          </p:cNvPicPr>
          <p:nvPr/>
        </p:nvPicPr>
        <p:blipFill>
          <a:blip r:embed="rId2"/>
          <a:stretch>
            <a:fillRect/>
          </a:stretch>
        </p:blipFill>
        <p:spPr>
          <a:xfrm>
            <a:off x="6787166" y="918024"/>
            <a:ext cx="4793567" cy="2768024"/>
          </a:xfrm>
          <a:prstGeom prst="rect">
            <a:avLst/>
          </a:prstGeom>
          <a:ln w="57150">
            <a:solidFill>
              <a:schemeClr val="bg1"/>
            </a:solidFill>
          </a:ln>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250805" y="3765079"/>
            <a:ext cx="4951771" cy="3092921"/>
          </a:xfrm>
          <a:prstGeom prst="rect">
            <a:avLst/>
          </a:prstGeom>
        </p:spPr>
      </p:pic>
    </p:spTree>
    <p:extLst>
      <p:ext uri="{BB962C8B-B14F-4D97-AF65-F5344CB8AC3E}">
        <p14:creationId xmlns:p14="http://schemas.microsoft.com/office/powerpoint/2010/main" val="1015120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8551" y="492245"/>
            <a:ext cx="3479922" cy="2135200"/>
          </a:xfrm>
          <a:prstGeom prst="rect">
            <a:avLst/>
          </a:prstGeom>
        </p:spPr>
        <p:txBody>
          <a:bodyPr wrap="square">
            <a:spAutoFit/>
          </a:bodyPr>
          <a:lstStyle/>
          <a:p>
            <a:pPr rtl="1">
              <a:lnSpc>
                <a:spcPct val="150000"/>
              </a:lnSpc>
            </a:pPr>
            <a:r>
              <a:rPr lang="en-US" dirty="0">
                <a:latin typeface="Vazir" panose="020B0603030804020204" pitchFamily="34" charset="-78"/>
                <a:cs typeface="Vazir" panose="020B0603030804020204" pitchFamily="34" charset="-78"/>
                <a:hlinkClick r:id="rId2">
                  <a:extLst>
                    <a:ext uri="{A12FA001-AC4F-418D-AE19-62706E023703}">
                      <ahyp:hlinkClr xmlns:ahyp="http://schemas.microsoft.com/office/drawing/2018/hyperlinkcolor" val="tx"/>
                    </a:ext>
                  </a:extLst>
                </a:hlinkClick>
              </a:rPr>
              <a:t>https://namnak.com</a:t>
            </a:r>
            <a:endParaRPr lang="fa-IR" dirty="0">
              <a:latin typeface="Vazir" panose="020B0603030804020204" pitchFamily="34" charset="-78"/>
              <a:cs typeface="Vazir" panose="020B0603030804020204" pitchFamily="34" charset="-78"/>
            </a:endParaRPr>
          </a:p>
          <a:p>
            <a:pPr rtl="1">
              <a:lnSpc>
                <a:spcPct val="150000"/>
              </a:lnSpc>
            </a:pPr>
            <a:endParaRPr lang="fa-IR" dirty="0">
              <a:latin typeface="Vazir" panose="020B0603030804020204" pitchFamily="34" charset="-78"/>
              <a:cs typeface="Vazir" panose="020B0603030804020204" pitchFamily="34" charset="-78"/>
            </a:endParaRPr>
          </a:p>
          <a:p>
            <a:pPr rtl="1">
              <a:lnSpc>
                <a:spcPct val="150000"/>
              </a:lnSpc>
            </a:pPr>
            <a:r>
              <a:rPr lang="en-US" dirty="0">
                <a:latin typeface="Vazir" panose="020B0603030804020204" pitchFamily="34" charset="-78"/>
                <a:cs typeface="Vazir" panose="020B0603030804020204" pitchFamily="34" charset="-78"/>
                <a:hlinkClick r:id="rId3">
                  <a:extLst>
                    <a:ext uri="{A12FA001-AC4F-418D-AE19-62706E023703}">
                      <ahyp:hlinkClr xmlns:ahyp="http://schemas.microsoft.com/office/drawing/2018/hyperlinkcolor" val="tx"/>
                    </a:ext>
                  </a:extLst>
                </a:hlinkClick>
              </a:rPr>
              <a:t>https://www.daneshchi.ir</a:t>
            </a:r>
            <a:endParaRPr lang="fa-IR" dirty="0">
              <a:latin typeface="Vazir" panose="020B0603030804020204" pitchFamily="34" charset="-78"/>
              <a:cs typeface="Vazir" panose="020B0603030804020204" pitchFamily="34" charset="-78"/>
            </a:endParaRPr>
          </a:p>
          <a:p>
            <a:pPr rtl="1">
              <a:lnSpc>
                <a:spcPct val="150000"/>
              </a:lnSpc>
            </a:pPr>
            <a:endParaRPr lang="fa-IR" dirty="0">
              <a:latin typeface="Vazir" panose="020B0603030804020204" pitchFamily="34" charset="-78"/>
              <a:cs typeface="Vazir" panose="020B0603030804020204" pitchFamily="34" charset="-78"/>
            </a:endParaRPr>
          </a:p>
          <a:p>
            <a:pPr rtl="1">
              <a:lnSpc>
                <a:spcPct val="150000"/>
              </a:lnSpc>
            </a:pPr>
            <a:r>
              <a:rPr lang="en-US" dirty="0">
                <a:latin typeface="Vazir" panose="020B0603030804020204" pitchFamily="34" charset="-78"/>
                <a:cs typeface="Vazir" panose="020B0603030804020204" pitchFamily="34" charset="-78"/>
                <a:hlinkClick r:id="rId4">
                  <a:extLst>
                    <a:ext uri="{A12FA001-AC4F-418D-AE19-62706E023703}">
                      <ahyp:hlinkClr xmlns:ahyp="http://schemas.microsoft.com/office/drawing/2018/hyperlinkcolor" val="tx"/>
                    </a:ext>
                  </a:extLst>
                </a:hlinkClick>
              </a:rPr>
              <a:t>https://www.beytoote.com</a:t>
            </a:r>
            <a:endParaRPr lang="fa-IR" dirty="0">
              <a:latin typeface="Vazir" panose="020B0603030804020204" pitchFamily="34" charset="-78"/>
              <a:cs typeface="Vazir" panose="020B0603030804020204" pitchFamily="34" charset="-78"/>
            </a:endParaRPr>
          </a:p>
        </p:txBody>
      </p:sp>
      <p:sp>
        <p:nvSpPr>
          <p:cNvPr id="2" name="TextBox 1"/>
          <p:cNvSpPr txBox="1"/>
          <p:nvPr/>
        </p:nvSpPr>
        <p:spPr>
          <a:xfrm>
            <a:off x="4183020" y="261413"/>
            <a:ext cx="6478074" cy="461665"/>
          </a:xfrm>
          <a:prstGeom prst="rect">
            <a:avLst/>
          </a:prstGeom>
        </p:spPr>
        <p:txBody>
          <a:bodyPr wrap="square">
            <a:spAutoFit/>
          </a:bodyPr>
          <a:lstStyle>
            <a:defPPr>
              <a:defRPr lang="en-US"/>
            </a:defPPr>
            <a:lvl1pPr algn="r" rtl="1">
              <a:defRPr sz="2400" b="1">
                <a:solidFill>
                  <a:schemeClr val="bg1"/>
                </a:solidFill>
                <a:latin typeface="Shabnam" panose="020B0603030804020204" pitchFamily="34" charset="-78"/>
                <a:cs typeface="Shabnam" panose="020B0603030804020204" pitchFamily="34" charset="-78"/>
              </a:defRPr>
            </a:lvl1pPr>
          </a:lstStyle>
          <a:p>
            <a:r>
              <a:rPr lang="fa-IR" dirty="0"/>
              <a:t>منابع</a:t>
            </a:r>
            <a:endParaRPr lang="en-US" dirty="0"/>
          </a:p>
        </p:txBody>
      </p:sp>
    </p:spTree>
    <p:extLst>
      <p:ext uri="{BB962C8B-B14F-4D97-AF65-F5344CB8AC3E}">
        <p14:creationId xmlns:p14="http://schemas.microsoft.com/office/powerpoint/2010/main" val="342380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8EA7F3B-83AC-571F-9F76-26AAC1FF82D6}"/>
              </a:ext>
            </a:extLst>
          </p:cNvPr>
          <p:cNvSpPr/>
          <p:nvPr/>
        </p:nvSpPr>
        <p:spPr>
          <a:xfrm>
            <a:off x="7838713" y="3721993"/>
            <a:ext cx="4353287" cy="3161764"/>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EA7F3B-83AC-571F-9F76-26AAC1FF82D6}"/>
              </a:ext>
            </a:extLst>
          </p:cNvPr>
          <p:cNvSpPr/>
          <p:nvPr/>
        </p:nvSpPr>
        <p:spPr>
          <a:xfrm>
            <a:off x="1" y="3721993"/>
            <a:ext cx="4043965" cy="3161764"/>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53792" y="783395"/>
            <a:ext cx="11580734" cy="1754326"/>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این پل شاهکار معماری و پل سازی ایران و جهان محسوب می شودو برای اتصال خیابان چهار باغ کهنه عباسی به خیابان چهارباغ بالا و باغ هزار جریب و عباس آباد ساخته شده است.</a:t>
            </a:r>
            <a:endParaRPr lang="en-US" dirty="0">
              <a:latin typeface="Vazir" panose="020B0603030804020204" pitchFamily="34" charset="-78"/>
              <a:cs typeface="Vazir" panose="020B0603030804020204" pitchFamily="34" charset="-78"/>
            </a:endParaRPr>
          </a:p>
        </p:txBody>
      </p:sp>
      <p:sp>
        <p:nvSpPr>
          <p:cNvPr id="5" name="Rectangle 4"/>
          <p:cNvSpPr/>
          <p:nvPr/>
        </p:nvSpPr>
        <p:spPr>
          <a:xfrm>
            <a:off x="7603105" y="264067"/>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سی وسه پل </a:t>
            </a:r>
            <a:endParaRPr lang="en-US" sz="2400" b="1" dirty="0">
              <a:solidFill>
                <a:schemeClr val="bg1"/>
              </a:solidFill>
              <a:latin typeface="Shabnam" panose="020B0603030804020204" pitchFamily="34" charset="-78"/>
              <a:cs typeface="Shabnam" panose="020B0603030804020204" pitchFamily="34"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21711" y="1912536"/>
            <a:ext cx="4376889" cy="4635553"/>
          </a:xfrm>
          <a:prstGeom prst="rect">
            <a:avLst/>
          </a:prstGeom>
          <a:ln w="57150">
            <a:solidFill>
              <a:schemeClr val="bg1"/>
            </a:solidFill>
          </a:ln>
        </p:spPr>
      </p:pic>
      <p:pic>
        <p:nvPicPr>
          <p:cNvPr id="3" name="Picture 2"/>
          <p:cNvPicPr>
            <a:picLocks noChangeAspect="1"/>
          </p:cNvPicPr>
          <p:nvPr/>
        </p:nvPicPr>
        <p:blipFill>
          <a:blip r:embed="rId3"/>
          <a:stretch>
            <a:fillRect/>
          </a:stretch>
        </p:blipFill>
        <p:spPr>
          <a:xfrm>
            <a:off x="7270934" y="2704563"/>
            <a:ext cx="4612231" cy="3843526"/>
          </a:xfrm>
          <a:prstGeom prst="rect">
            <a:avLst/>
          </a:prstGeom>
          <a:ln w="57150">
            <a:solidFill>
              <a:schemeClr val="bg1"/>
            </a:solidFill>
          </a:ln>
        </p:spPr>
      </p:pic>
    </p:spTree>
    <p:extLst>
      <p:ext uri="{BB962C8B-B14F-4D97-AF65-F5344CB8AC3E}">
        <p14:creationId xmlns:p14="http://schemas.microsoft.com/office/powerpoint/2010/main" val="531364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D472815-C6A1-672F-D84D-C273715AB6A9}"/>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18" name="TextBox 17">
            <a:extLst>
              <a:ext uri="{FF2B5EF4-FFF2-40B4-BE49-F238E27FC236}">
                <a16:creationId xmlns:a16="http://schemas.microsoft.com/office/drawing/2014/main" id="{96D94D8E-BEE2-9BCF-4826-1C0B758667EE}"/>
              </a:ext>
            </a:extLst>
          </p:cNvPr>
          <p:cNvSpPr txBox="1"/>
          <p:nvPr/>
        </p:nvSpPr>
        <p:spPr>
          <a:xfrm>
            <a:off x="1" y="4846475"/>
            <a:ext cx="12192000" cy="830997"/>
          </a:xfrm>
          <a:prstGeom prst="rect">
            <a:avLst/>
          </a:prstGeom>
        </p:spPr>
        <p:txBody>
          <a:bodyPr wrap="square">
            <a:spAutoFit/>
          </a:bodyPr>
          <a:lstStyle>
            <a:defPPr>
              <a:defRPr lang="en-US"/>
            </a:defPPr>
            <a:lvl1pPr algn="r" rtl="1">
              <a:defRPr sz="2400" b="1">
                <a:solidFill>
                  <a:schemeClr val="bg1"/>
                </a:solidFill>
                <a:latin typeface="Shabnam" panose="020B0603030804020204" pitchFamily="34" charset="-78"/>
                <a:cs typeface="Shabnam" panose="020B0603030804020204" pitchFamily="34" charset="-78"/>
              </a:defRPr>
            </a:lvl1pPr>
          </a:lstStyle>
          <a:p>
            <a:pPr algn="ctr"/>
            <a:r>
              <a:rPr lang="fa-IR" sz="4800" dirty="0">
                <a:solidFill>
                  <a:schemeClr val="tx1"/>
                </a:solidFill>
              </a:rPr>
              <a:t>با تشکر از توجه شما عزیزان</a:t>
            </a:r>
            <a:endParaRPr lang="en-US" sz="4800" dirty="0">
              <a:solidFill>
                <a:schemeClr val="tx1"/>
              </a:solidFill>
            </a:endParaRPr>
          </a:p>
        </p:txBody>
      </p:sp>
    </p:spTree>
    <p:extLst>
      <p:ext uri="{BB962C8B-B14F-4D97-AF65-F5344CB8AC3E}">
        <p14:creationId xmlns:p14="http://schemas.microsoft.com/office/powerpoint/2010/main" val="21334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8EA7F3B-83AC-571F-9F76-26AAC1FF82D6}"/>
              </a:ext>
            </a:extLst>
          </p:cNvPr>
          <p:cNvSpPr/>
          <p:nvPr/>
        </p:nvSpPr>
        <p:spPr>
          <a:xfrm>
            <a:off x="0" y="0"/>
            <a:ext cx="4353287" cy="6409387"/>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279125" y="881432"/>
            <a:ext cx="5731099" cy="424731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این پل را به نامهای :پل شاه عباسی – پل الله وردی خان – پل جلفا – پل چهل چشمه – پل سی و سه چشمه می نامند . به این جهت به این پل شاه عباسی می گویند که شاه عباس دستور بنای آن را داده است اما چون این پل زیر نظر الله وردی خان ساخته شده به پل الله وردی خان معروف است.</a:t>
            </a:r>
            <a:endParaRPr lang="en-US" dirty="0">
              <a:latin typeface="Vazir" panose="020B0603030804020204" pitchFamily="34" charset="-78"/>
              <a:cs typeface="Vazir" panose="020B0603030804020204" pitchFamily="34" charset="-78"/>
            </a:endParaRPr>
          </a:p>
        </p:txBody>
      </p:sp>
      <p:sp>
        <p:nvSpPr>
          <p:cNvPr id="5" name="Rectangle 4"/>
          <p:cNvSpPr/>
          <p:nvPr/>
        </p:nvSpPr>
        <p:spPr>
          <a:xfrm>
            <a:off x="7635895" y="258565"/>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نام های سی و سه پل</a:t>
            </a:r>
          </a:p>
        </p:txBody>
      </p:sp>
      <p:pic>
        <p:nvPicPr>
          <p:cNvPr id="11" name="Picture 10"/>
          <p:cNvPicPr>
            <a:picLocks noChangeAspect="1"/>
          </p:cNvPicPr>
          <p:nvPr/>
        </p:nvPicPr>
        <p:blipFill>
          <a:blip r:embed="rId2"/>
          <a:stretch>
            <a:fillRect/>
          </a:stretch>
        </p:blipFill>
        <p:spPr>
          <a:xfrm>
            <a:off x="266099" y="3096546"/>
            <a:ext cx="5422002" cy="3614668"/>
          </a:xfrm>
          <a:prstGeom prst="rect">
            <a:avLst/>
          </a:prstGeom>
          <a:ln w="57150">
            <a:solidFill>
              <a:schemeClr val="bg1"/>
            </a:solidFill>
          </a:ln>
        </p:spPr>
      </p:pic>
      <p:pic>
        <p:nvPicPr>
          <p:cNvPr id="12" name="Picture 11"/>
          <p:cNvPicPr>
            <a:picLocks noChangeAspect="1"/>
          </p:cNvPicPr>
          <p:nvPr/>
        </p:nvPicPr>
        <p:blipFill>
          <a:blip r:embed="rId3"/>
          <a:stretch>
            <a:fillRect/>
          </a:stretch>
        </p:blipFill>
        <p:spPr>
          <a:xfrm>
            <a:off x="360607" y="192336"/>
            <a:ext cx="4324341" cy="2711874"/>
          </a:xfrm>
          <a:prstGeom prst="rect">
            <a:avLst/>
          </a:prstGeom>
          <a:ln w="57150">
            <a:solidFill>
              <a:schemeClr val="bg1"/>
            </a:solidFill>
          </a:ln>
        </p:spPr>
      </p:pic>
    </p:spTree>
    <p:extLst>
      <p:ext uri="{BB962C8B-B14F-4D97-AF65-F5344CB8AC3E}">
        <p14:creationId xmlns:p14="http://schemas.microsoft.com/office/powerpoint/2010/main" val="2555629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6367" y="878301"/>
            <a:ext cx="11436438" cy="1754326"/>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این پل در ابتدا دارای چهل چشمه بوده که از هر چشمه آب خارج می‏گردید اما هفت دهانه این پل گرفته شده و اکنون 33 دهانه دارد و از این رو به پل 33 چشمه شهرت دارد. این پل محل عبور مردم به جلفا بوده پس به همین دلیل آن را پل جلف می نامند.</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7610137" y="258565"/>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نام های سی و سه پل</a:t>
            </a:r>
          </a:p>
        </p:txBody>
      </p:sp>
      <p:sp>
        <p:nvSpPr>
          <p:cNvPr id="4" name="Rectangle 3">
            <a:extLst>
              <a:ext uri="{FF2B5EF4-FFF2-40B4-BE49-F238E27FC236}">
                <a16:creationId xmlns:a16="http://schemas.microsoft.com/office/drawing/2014/main" id="{D8EA7F3B-83AC-571F-9F76-26AAC1FF82D6}"/>
              </a:ext>
            </a:extLst>
          </p:cNvPr>
          <p:cNvSpPr/>
          <p:nvPr/>
        </p:nvSpPr>
        <p:spPr>
          <a:xfrm>
            <a:off x="0" y="5743977"/>
            <a:ext cx="12192000" cy="1126901"/>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761408" y="3277280"/>
            <a:ext cx="5061397" cy="3404940"/>
          </a:xfrm>
          <a:prstGeom prst="rect">
            <a:avLst/>
          </a:prstGeom>
          <a:ln w="57150">
            <a:solidFill>
              <a:schemeClr val="bg1"/>
            </a:solidFill>
          </a:ln>
        </p:spPr>
      </p:pic>
      <p:pic>
        <p:nvPicPr>
          <p:cNvPr id="6" name="Picture 5"/>
          <p:cNvPicPr>
            <a:picLocks noChangeAspect="1"/>
          </p:cNvPicPr>
          <p:nvPr/>
        </p:nvPicPr>
        <p:blipFill>
          <a:blip r:embed="rId3"/>
          <a:stretch>
            <a:fillRect/>
          </a:stretch>
        </p:blipFill>
        <p:spPr>
          <a:xfrm>
            <a:off x="386367" y="2635338"/>
            <a:ext cx="5647386" cy="4235540"/>
          </a:xfrm>
          <a:prstGeom prst="rect">
            <a:avLst/>
          </a:prstGeom>
          <a:ln w="57150">
            <a:solidFill>
              <a:schemeClr val="bg1"/>
            </a:solidFill>
          </a:ln>
        </p:spPr>
      </p:pic>
    </p:spTree>
    <p:extLst>
      <p:ext uri="{BB962C8B-B14F-4D97-AF65-F5344CB8AC3E}">
        <p14:creationId xmlns:p14="http://schemas.microsoft.com/office/powerpoint/2010/main" val="1596083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8EA7F3B-83AC-571F-9F76-26AAC1FF82D6}"/>
              </a:ext>
            </a:extLst>
          </p:cNvPr>
          <p:cNvSpPr/>
          <p:nvPr/>
        </p:nvSpPr>
        <p:spPr>
          <a:xfrm>
            <a:off x="0" y="1"/>
            <a:ext cx="4385569" cy="6858000"/>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973705" y="733117"/>
            <a:ext cx="5986475" cy="5909310"/>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برخی معتقدند علت نام‌گذاری این پل به سی و سه پل این است که الله وردی‌خان، گرجی بوده و الفبای گرجی دارای ۳۳ حرف است، لذا به این پل سی و سه پل گفتند.برخی دیگر معتقدند که عدد ۳۳ نماد الهه آب آناهیتا است.اما واقعیت این است که این پل ابتدا دارای ۴۰ چشمه یا دهانه بوده که تعدادی از آنها بر اثر کاشت درختان یا انحراف آب و… تخریب شده و در نهایت ۳۳ چشمه باقی مانده است، بنابراین نمی‌توان به دو نظریه قبلی اعتماد کرد.</a:t>
            </a:r>
          </a:p>
        </p:txBody>
      </p:sp>
      <p:sp>
        <p:nvSpPr>
          <p:cNvPr id="5" name="Rectangle 4"/>
          <p:cNvSpPr/>
          <p:nvPr/>
        </p:nvSpPr>
        <p:spPr>
          <a:xfrm>
            <a:off x="6940462" y="271452"/>
            <a:ext cx="3906175"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علت نامگذاری سی و سه پل </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r="-130"/>
          <a:stretch/>
        </p:blipFill>
        <p:spPr>
          <a:xfrm>
            <a:off x="479824" y="267089"/>
            <a:ext cx="5266847" cy="2665919"/>
          </a:xfrm>
          <a:prstGeom prst="rect">
            <a:avLst/>
          </a:prstGeom>
          <a:ln w="57150">
            <a:solidFill>
              <a:schemeClr val="bg1"/>
            </a:solidFill>
          </a:ln>
        </p:spPr>
      </p:pic>
      <p:pic>
        <p:nvPicPr>
          <p:cNvPr id="3" name="Picture 2"/>
          <p:cNvPicPr>
            <a:picLocks noChangeAspect="1"/>
          </p:cNvPicPr>
          <p:nvPr/>
        </p:nvPicPr>
        <p:blipFill>
          <a:blip r:embed="rId3"/>
          <a:stretch>
            <a:fillRect/>
          </a:stretch>
        </p:blipFill>
        <p:spPr>
          <a:xfrm>
            <a:off x="826053" y="3604905"/>
            <a:ext cx="4132779" cy="2755186"/>
          </a:xfrm>
          <a:prstGeom prst="rect">
            <a:avLst/>
          </a:prstGeom>
          <a:ln w="57150">
            <a:solidFill>
              <a:schemeClr val="bg1"/>
            </a:solidFill>
          </a:ln>
        </p:spPr>
      </p:pic>
    </p:spTree>
    <p:extLst>
      <p:ext uri="{BB962C8B-B14F-4D97-AF65-F5344CB8AC3E}">
        <p14:creationId xmlns:p14="http://schemas.microsoft.com/office/powerpoint/2010/main" val="197984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8EA7F3B-83AC-571F-9F76-26AAC1FF82D6}"/>
              </a:ext>
            </a:extLst>
          </p:cNvPr>
          <p:cNvSpPr/>
          <p:nvPr/>
        </p:nvSpPr>
        <p:spPr>
          <a:xfrm>
            <a:off x="7830354" y="2189408"/>
            <a:ext cx="4361645" cy="4686541"/>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55455" y="733117"/>
            <a:ext cx="5697615" cy="424731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این پل را به نامهای :پل شاه عباسی – پل الله وردی خان – پل جلفا – پل چهل چشمه – پل سی و سه چشمه می نامند . به این جهت به این پل شاه عباسی می گویند که شاه عباس دستور بنای آن را داده است اما چون این پل زیر نظر الله وردی خان ساخته شده به پل الله وردی خان معروف است.</a:t>
            </a:r>
            <a:endParaRPr lang="en-US" dirty="0">
              <a:latin typeface="Vazir" panose="020B0603030804020204" pitchFamily="34" charset="-78"/>
              <a:cs typeface="Vazir" panose="020B0603030804020204" pitchFamily="34" charset="-78"/>
            </a:endParaRPr>
          </a:p>
        </p:txBody>
      </p:sp>
      <p:sp>
        <p:nvSpPr>
          <p:cNvPr id="5" name="Rectangle 4"/>
          <p:cNvSpPr/>
          <p:nvPr/>
        </p:nvSpPr>
        <p:spPr>
          <a:xfrm>
            <a:off x="7655440" y="271452"/>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نام های سی و سه پل</a:t>
            </a:r>
          </a:p>
        </p:txBody>
      </p:sp>
      <p:pic>
        <p:nvPicPr>
          <p:cNvPr id="3" name="Picture 2"/>
          <p:cNvPicPr>
            <a:picLocks noChangeAspect="1"/>
          </p:cNvPicPr>
          <p:nvPr/>
        </p:nvPicPr>
        <p:blipFill>
          <a:blip r:embed="rId2"/>
          <a:stretch>
            <a:fillRect/>
          </a:stretch>
        </p:blipFill>
        <p:spPr>
          <a:xfrm>
            <a:off x="6265229" y="2527582"/>
            <a:ext cx="5926770" cy="4010191"/>
          </a:xfrm>
          <a:prstGeom prst="rect">
            <a:avLst/>
          </a:prstGeom>
          <a:ln w="57150">
            <a:solidFill>
              <a:schemeClr val="bg1"/>
            </a:solidFill>
          </a:ln>
        </p:spPr>
      </p:pic>
    </p:spTree>
    <p:extLst>
      <p:ext uri="{BB962C8B-B14F-4D97-AF65-F5344CB8AC3E}">
        <p14:creationId xmlns:p14="http://schemas.microsoft.com/office/powerpoint/2010/main" val="753733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8EA7F3B-83AC-571F-9F76-26AAC1FF82D6}"/>
              </a:ext>
            </a:extLst>
          </p:cNvPr>
          <p:cNvSpPr/>
          <p:nvPr/>
        </p:nvSpPr>
        <p:spPr>
          <a:xfrm>
            <a:off x="1" y="1322299"/>
            <a:ext cx="3737498" cy="3951038"/>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915955" y="1322298"/>
            <a:ext cx="4945488" cy="4247317"/>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این پل در ابتدا دارای چهل چشمه بوده که از هر چشمه آب خارج می‏گردید اما هفت دهانه این پل گرفته شده و اکنون 33 دهانه دارد و از این رو به پل 33 چشمه شهرت دارد. این پل محل عبور مردم به جلفا بوده پس به همین دلیل آن را پل جلف می نامند.</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410" y="1652923"/>
            <a:ext cx="5937161" cy="4245600"/>
          </a:xfrm>
          <a:prstGeom prst="rect">
            <a:avLst/>
          </a:prstGeom>
          <a:ln w="57150">
            <a:solidFill>
              <a:schemeClr val="bg1"/>
            </a:solidFill>
          </a:ln>
        </p:spPr>
      </p:pic>
    </p:spTree>
    <p:extLst>
      <p:ext uri="{BB962C8B-B14F-4D97-AF65-F5344CB8AC3E}">
        <p14:creationId xmlns:p14="http://schemas.microsoft.com/office/powerpoint/2010/main" val="3510401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8EA7F3B-83AC-571F-9F76-26AAC1FF82D6}"/>
              </a:ext>
            </a:extLst>
          </p:cNvPr>
          <p:cNvSpPr/>
          <p:nvPr/>
        </p:nvSpPr>
        <p:spPr>
          <a:xfrm>
            <a:off x="5598017" y="2361334"/>
            <a:ext cx="6593983" cy="3762317"/>
          </a:xfrm>
          <a:prstGeom prst="rect">
            <a:avLst/>
          </a:prstGeom>
          <a:solidFill>
            <a:srgbClr val="02E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96369" y="970335"/>
            <a:ext cx="4912352" cy="5078313"/>
          </a:xfrm>
          <a:prstGeom prst="rect">
            <a:avLst/>
          </a:prstGeom>
        </p:spPr>
        <p:txBody>
          <a:bodyPr wrap="square">
            <a:spAutoFit/>
          </a:bodyPr>
          <a:lstStyle/>
          <a:p>
            <a:pPr algn="just" rtl="1">
              <a:lnSpc>
                <a:spcPct val="300000"/>
              </a:lnSpc>
            </a:pPr>
            <a:r>
              <a:rPr lang="fa-IR" dirty="0">
                <a:latin typeface="Vazir" panose="020B0603030804020204" pitchFamily="34" charset="-78"/>
                <a:cs typeface="Vazir" panose="020B0603030804020204" pitchFamily="34" charset="-78"/>
              </a:rPr>
              <a:t>این پل که توسط الله وردیخان اوندیلادزه گرجی، سردار مشهور شاه عباس ساخته شده بنایی مستحکم دارد و برخی معتقدند که چون الله وردیخان از تبار گرجی ها بوده و الفبای گرجی سی و سه حرف دارد با این پل سی و سه پل می گویند اما این ادعا کاملا رد شده زیرا در ابتدا این پل 40 دهانه داشته است.</a:t>
            </a:r>
          </a:p>
        </p:txBody>
      </p:sp>
      <p:sp>
        <p:nvSpPr>
          <p:cNvPr id="5" name="Rectangle 4"/>
          <p:cNvSpPr/>
          <p:nvPr/>
        </p:nvSpPr>
        <p:spPr>
          <a:xfrm>
            <a:off x="7648774" y="284331"/>
            <a:ext cx="3146347"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تاریخچه سی و سه پل</a:t>
            </a:r>
          </a:p>
        </p:txBody>
      </p:sp>
      <p:pic>
        <p:nvPicPr>
          <p:cNvPr id="3" name="Picture 2"/>
          <p:cNvPicPr>
            <a:picLocks noChangeAspect="1"/>
          </p:cNvPicPr>
          <p:nvPr/>
        </p:nvPicPr>
        <p:blipFill>
          <a:blip r:embed="rId2"/>
          <a:stretch>
            <a:fillRect/>
          </a:stretch>
        </p:blipFill>
        <p:spPr>
          <a:xfrm>
            <a:off x="6007532" y="1262130"/>
            <a:ext cx="5959567" cy="4469675"/>
          </a:xfrm>
          <a:prstGeom prst="rect">
            <a:avLst/>
          </a:prstGeom>
          <a:ln w="57150">
            <a:solidFill>
              <a:schemeClr val="bg1"/>
            </a:solidFill>
          </a:ln>
        </p:spPr>
      </p:pic>
    </p:spTree>
    <p:extLst>
      <p:ext uri="{BB962C8B-B14F-4D97-AF65-F5344CB8AC3E}">
        <p14:creationId xmlns:p14="http://schemas.microsoft.com/office/powerpoint/2010/main" val="3681802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653</TotalTime>
  <Words>2062</Words>
  <Application>Microsoft Office PowerPoint</Application>
  <PresentationFormat>Widescreen</PresentationFormat>
  <Paragraphs>70</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31</cp:revision>
  <dcterms:created xsi:type="dcterms:W3CDTF">2024-08-03T14:48:02Z</dcterms:created>
  <dcterms:modified xsi:type="dcterms:W3CDTF">2024-08-10T20:59:51Z</dcterms:modified>
</cp:coreProperties>
</file>