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handoutMasterIdLst>
    <p:handoutMasterId r:id="rId39"/>
  </p:handoutMasterIdLst>
  <p:sldIdLst>
    <p:sldId id="296" r:id="rId2"/>
    <p:sldId id="256" r:id="rId3"/>
    <p:sldId id="257" r:id="rId4"/>
    <p:sldId id="276" r:id="rId5"/>
    <p:sldId id="258" r:id="rId6"/>
    <p:sldId id="259" r:id="rId7"/>
    <p:sldId id="260" r:id="rId8"/>
    <p:sldId id="261" r:id="rId9"/>
    <p:sldId id="262" r:id="rId10"/>
    <p:sldId id="263" r:id="rId11"/>
    <p:sldId id="264" r:id="rId12"/>
    <p:sldId id="265" r:id="rId13"/>
    <p:sldId id="266" r:id="rId14"/>
    <p:sldId id="267" r:id="rId15"/>
    <p:sldId id="268" r:id="rId16"/>
    <p:sldId id="269" r:id="rId17"/>
    <p:sldId id="286" r:id="rId18"/>
    <p:sldId id="282" r:id="rId19"/>
    <p:sldId id="283" r:id="rId20"/>
    <p:sldId id="271" r:id="rId21"/>
    <p:sldId id="284" r:id="rId22"/>
    <p:sldId id="285" r:id="rId23"/>
    <p:sldId id="292" r:id="rId24"/>
    <p:sldId id="293" r:id="rId25"/>
    <p:sldId id="294" r:id="rId26"/>
    <p:sldId id="295" r:id="rId27"/>
    <p:sldId id="277" r:id="rId28"/>
    <p:sldId id="291" r:id="rId29"/>
    <p:sldId id="287" r:id="rId30"/>
    <p:sldId id="289" r:id="rId31"/>
    <p:sldId id="290" r:id="rId32"/>
    <p:sldId id="278" r:id="rId33"/>
    <p:sldId id="279" r:id="rId34"/>
    <p:sldId id="280" r:id="rId35"/>
    <p:sldId id="281" r:id="rId36"/>
    <p:sldId id="275"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a:srgbClr val="FFFFFF"/>
    <a:srgbClr val="4454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notesViewPr>
    <p:cSldViewPr snapToGrid="0">
      <p:cViewPr varScale="1">
        <p:scale>
          <a:sx n="65" d="100"/>
          <a:sy n="65" d="100"/>
        </p:scale>
        <p:origin x="3154"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4D9A3BE-9B09-41BD-8954-41D115F476AB}" type="datetimeFigureOut">
              <a:rPr lang="en-US" smtClean="0"/>
              <a:t>8/28/2024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CF035AB-D1A9-402B-AAA9-5DDC850F333A}" type="slidenum">
              <a:rPr lang="en-US" smtClean="0"/>
              <a:t>‹#›</a:t>
            </a:fld>
            <a:endParaRPr lang="en-US"/>
          </a:p>
        </p:txBody>
      </p:sp>
    </p:spTree>
    <p:extLst>
      <p:ext uri="{BB962C8B-B14F-4D97-AF65-F5344CB8AC3E}">
        <p14:creationId xmlns:p14="http://schemas.microsoft.com/office/powerpoint/2010/main" val="34854482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9C2E20-AD4D-4CD4-9149-FEE4A454FDC2}" type="datetimeFigureOut">
              <a:rPr lang="en-US" smtClean="0"/>
              <a:t>8/28/2024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043A1D-27FA-48F4-ACC3-BA6471B2D155}" type="slidenum">
              <a:rPr lang="en-US" smtClean="0"/>
              <a:t>‹#›</a:t>
            </a:fld>
            <a:endParaRPr lang="en-US"/>
          </a:p>
        </p:txBody>
      </p:sp>
    </p:spTree>
    <p:extLst>
      <p:ext uri="{BB962C8B-B14F-4D97-AF65-F5344CB8AC3E}">
        <p14:creationId xmlns:p14="http://schemas.microsoft.com/office/powerpoint/2010/main" val="16379135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6E2E79F-8D73-4552-BA42-72E2E53DCA9E}" type="datetime1">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208452" y="6278515"/>
            <a:ext cx="389966" cy="365125"/>
          </a:xfrm>
          <a:prstGeom prst="rect">
            <a:avLst/>
          </a:prstGeom>
        </p:spPr>
        <p:txBody>
          <a:bodyPr/>
          <a:lstStyle/>
          <a:p>
            <a:fld id="{582A1225-0227-4B86-BADD-A67718D6F006}" type="slidenum">
              <a:rPr lang="en-US" smtClean="0"/>
              <a:t>‹#›</a:t>
            </a:fld>
            <a:endParaRPr lang="en-US"/>
          </a:p>
        </p:txBody>
      </p:sp>
    </p:spTree>
    <p:extLst>
      <p:ext uri="{BB962C8B-B14F-4D97-AF65-F5344CB8AC3E}">
        <p14:creationId xmlns:p14="http://schemas.microsoft.com/office/powerpoint/2010/main" val="27206350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7CA39CC-49AD-4F64-ACBB-684100D550FC}" type="datetime1">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208452" y="6278515"/>
            <a:ext cx="389966" cy="365125"/>
          </a:xfrm>
          <a:prstGeom prst="rect">
            <a:avLst/>
          </a:prstGeom>
        </p:spPr>
        <p:txBody>
          <a:bodyPr/>
          <a:lstStyle/>
          <a:p>
            <a:fld id="{582A1225-0227-4B86-BADD-A67718D6F006}" type="slidenum">
              <a:rPr lang="en-US" smtClean="0"/>
              <a:t>‹#›</a:t>
            </a:fld>
            <a:endParaRPr lang="en-US"/>
          </a:p>
        </p:txBody>
      </p:sp>
    </p:spTree>
    <p:extLst>
      <p:ext uri="{BB962C8B-B14F-4D97-AF65-F5344CB8AC3E}">
        <p14:creationId xmlns:p14="http://schemas.microsoft.com/office/powerpoint/2010/main" val="25550673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B43F27D-0D07-4097-B3B8-6DCD8D21A4A0}" type="datetime1">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208452" y="6278515"/>
            <a:ext cx="389966" cy="365125"/>
          </a:xfrm>
          <a:prstGeom prst="rect">
            <a:avLst/>
          </a:prstGeom>
        </p:spPr>
        <p:txBody>
          <a:bodyPr/>
          <a:lstStyle/>
          <a:p>
            <a:fld id="{582A1225-0227-4B86-BADD-A67718D6F006}" type="slidenum">
              <a:rPr lang="en-US" smtClean="0"/>
              <a:t>‹#›</a:t>
            </a:fld>
            <a:endParaRPr lang="en-US"/>
          </a:p>
        </p:txBody>
      </p:sp>
    </p:spTree>
    <p:extLst>
      <p:ext uri="{BB962C8B-B14F-4D97-AF65-F5344CB8AC3E}">
        <p14:creationId xmlns:p14="http://schemas.microsoft.com/office/powerpoint/2010/main" val="5063348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C204599-8468-46C3-974C-41CA63D44185}" type="datetime1">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208452" y="6278515"/>
            <a:ext cx="389966" cy="365125"/>
          </a:xfrm>
          <a:prstGeom prst="rect">
            <a:avLst/>
          </a:prstGeom>
        </p:spPr>
        <p:txBody>
          <a:bodyPr/>
          <a:lstStyle/>
          <a:p>
            <a:fld id="{582A1225-0227-4B86-BADD-A67718D6F006}" type="slidenum">
              <a:rPr lang="en-US" smtClean="0"/>
              <a:t>‹#›</a:t>
            </a:fld>
            <a:endParaRPr lang="en-US"/>
          </a:p>
        </p:txBody>
      </p:sp>
    </p:spTree>
    <p:extLst>
      <p:ext uri="{BB962C8B-B14F-4D97-AF65-F5344CB8AC3E}">
        <p14:creationId xmlns:p14="http://schemas.microsoft.com/office/powerpoint/2010/main" val="23378412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8C41D5B-2EF4-419C-A77A-6F2F1DC5185F}" type="datetime1">
              <a:rPr lang="en-US" smtClean="0"/>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208452" y="6278515"/>
            <a:ext cx="389966" cy="365125"/>
          </a:xfrm>
          <a:prstGeom prst="rect">
            <a:avLst/>
          </a:prstGeom>
        </p:spPr>
        <p:txBody>
          <a:bodyPr/>
          <a:lstStyle/>
          <a:p>
            <a:fld id="{582A1225-0227-4B86-BADD-A67718D6F006}" type="slidenum">
              <a:rPr lang="en-US" smtClean="0"/>
              <a:t>‹#›</a:t>
            </a:fld>
            <a:endParaRPr lang="en-US"/>
          </a:p>
        </p:txBody>
      </p:sp>
    </p:spTree>
    <p:extLst>
      <p:ext uri="{BB962C8B-B14F-4D97-AF65-F5344CB8AC3E}">
        <p14:creationId xmlns:p14="http://schemas.microsoft.com/office/powerpoint/2010/main" val="12207942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6D5D6FF-17F0-4042-B0FF-81826E9872A6}" type="datetime1">
              <a:rPr lang="en-US" smtClean="0"/>
              <a:t>8/28/2024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208452" y="6278515"/>
            <a:ext cx="389966" cy="365125"/>
          </a:xfrm>
          <a:prstGeom prst="rect">
            <a:avLst/>
          </a:prstGeom>
        </p:spPr>
        <p:txBody>
          <a:bodyPr/>
          <a:lstStyle/>
          <a:p>
            <a:fld id="{582A1225-0227-4B86-BADD-A67718D6F006}" type="slidenum">
              <a:rPr lang="en-US" smtClean="0"/>
              <a:t>‹#›</a:t>
            </a:fld>
            <a:endParaRPr lang="en-US"/>
          </a:p>
        </p:txBody>
      </p:sp>
    </p:spTree>
    <p:extLst>
      <p:ext uri="{BB962C8B-B14F-4D97-AF65-F5344CB8AC3E}">
        <p14:creationId xmlns:p14="http://schemas.microsoft.com/office/powerpoint/2010/main" val="37817267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13A99FC-F903-4FA0-A723-B24A7B4AF7BD}" type="datetime1">
              <a:rPr lang="en-US" smtClean="0"/>
              <a:t>8/28/2024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a:xfrm>
            <a:off x="208452" y="6278515"/>
            <a:ext cx="389966" cy="365125"/>
          </a:xfrm>
          <a:prstGeom prst="rect">
            <a:avLst/>
          </a:prstGeom>
        </p:spPr>
        <p:txBody>
          <a:bodyPr/>
          <a:lstStyle/>
          <a:p>
            <a:fld id="{582A1225-0227-4B86-BADD-A67718D6F006}" type="slidenum">
              <a:rPr lang="en-US" smtClean="0"/>
              <a:t>‹#›</a:t>
            </a:fld>
            <a:endParaRPr lang="en-US"/>
          </a:p>
        </p:txBody>
      </p:sp>
    </p:spTree>
    <p:extLst>
      <p:ext uri="{BB962C8B-B14F-4D97-AF65-F5344CB8AC3E}">
        <p14:creationId xmlns:p14="http://schemas.microsoft.com/office/powerpoint/2010/main" val="4215956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18CA85A-CED4-4FBB-A3B0-74333937433E}" type="datetime1">
              <a:rPr lang="en-US" smtClean="0"/>
              <a:t>8/28/2024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208452" y="6278515"/>
            <a:ext cx="389966" cy="365125"/>
          </a:xfrm>
          <a:prstGeom prst="rect">
            <a:avLst/>
          </a:prstGeom>
        </p:spPr>
        <p:txBody>
          <a:bodyPr/>
          <a:lstStyle/>
          <a:p>
            <a:fld id="{582A1225-0227-4B86-BADD-A67718D6F006}" type="slidenum">
              <a:rPr lang="en-US" smtClean="0"/>
              <a:t>‹#›</a:t>
            </a:fld>
            <a:endParaRPr lang="en-US"/>
          </a:p>
        </p:txBody>
      </p:sp>
    </p:spTree>
    <p:extLst>
      <p:ext uri="{BB962C8B-B14F-4D97-AF65-F5344CB8AC3E}">
        <p14:creationId xmlns:p14="http://schemas.microsoft.com/office/powerpoint/2010/main" val="1492223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208452" y="6278515"/>
            <a:ext cx="389966" cy="365125"/>
          </a:xfrm>
          <a:prstGeom prst="rect">
            <a:avLst/>
          </a:prstGeom>
        </p:spPr>
        <p:txBody>
          <a:bodyPr/>
          <a:lstStyle/>
          <a:p>
            <a:fld id="{582A1225-0227-4B86-BADD-A67718D6F006}" type="slidenum">
              <a:rPr lang="en-US" smtClean="0"/>
              <a:t>‹#›</a:t>
            </a:fld>
            <a:endParaRPr lang="en-US" dirty="0"/>
          </a:p>
        </p:txBody>
      </p:sp>
    </p:spTree>
    <p:extLst>
      <p:ext uri="{BB962C8B-B14F-4D97-AF65-F5344CB8AC3E}">
        <p14:creationId xmlns:p14="http://schemas.microsoft.com/office/powerpoint/2010/main" val="355367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F46358A-74D3-4959-8C2E-881D4F15C4DF}" type="datetime1">
              <a:rPr lang="en-US" smtClean="0"/>
              <a:t>8/28/2024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208452" y="6278515"/>
            <a:ext cx="389966" cy="365125"/>
          </a:xfrm>
          <a:prstGeom prst="rect">
            <a:avLst/>
          </a:prstGeom>
        </p:spPr>
        <p:txBody>
          <a:bodyPr/>
          <a:lstStyle/>
          <a:p>
            <a:fld id="{582A1225-0227-4B86-BADD-A67718D6F006}" type="slidenum">
              <a:rPr lang="en-US" smtClean="0"/>
              <a:t>‹#›</a:t>
            </a:fld>
            <a:endParaRPr lang="en-US"/>
          </a:p>
        </p:txBody>
      </p:sp>
    </p:spTree>
    <p:extLst>
      <p:ext uri="{BB962C8B-B14F-4D97-AF65-F5344CB8AC3E}">
        <p14:creationId xmlns:p14="http://schemas.microsoft.com/office/powerpoint/2010/main" val="11522619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2AC226C-BF4E-4700-AA39-CCB9881BB4ED}" type="datetime1">
              <a:rPr lang="en-US" smtClean="0"/>
              <a:t>8/28/2024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208452" y="6278515"/>
            <a:ext cx="389966" cy="365125"/>
          </a:xfrm>
          <a:prstGeom prst="rect">
            <a:avLst/>
          </a:prstGeom>
        </p:spPr>
        <p:txBody>
          <a:bodyPr/>
          <a:lstStyle/>
          <a:p>
            <a:fld id="{582A1225-0227-4B86-BADD-A67718D6F006}" type="slidenum">
              <a:rPr lang="en-US" smtClean="0"/>
              <a:t>‹#›</a:t>
            </a:fld>
            <a:endParaRPr lang="en-US"/>
          </a:p>
        </p:txBody>
      </p:sp>
    </p:spTree>
    <p:extLst>
      <p:ext uri="{BB962C8B-B14F-4D97-AF65-F5344CB8AC3E}">
        <p14:creationId xmlns:p14="http://schemas.microsoft.com/office/powerpoint/2010/main" val="460318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826798" y="5255519"/>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03DD78-6034-43F6-A941-A2B87AF0ADA4}" type="datetime1">
              <a:rPr lang="en-US" smtClean="0"/>
              <a:t>8/28/2024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9" name="Rounded Rectangle 8"/>
          <p:cNvSpPr/>
          <p:nvPr userDrawn="1"/>
        </p:nvSpPr>
        <p:spPr>
          <a:xfrm>
            <a:off x="208452" y="6256289"/>
            <a:ext cx="389966" cy="409575"/>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5">
            <a:extLst>
              <a:ext uri="{FF2B5EF4-FFF2-40B4-BE49-F238E27FC236}">
                <a16:creationId xmlns:a16="http://schemas.microsoft.com/office/drawing/2014/main" id="{205EEA27-4933-3B7F-2D30-D2A86890D5E8}"/>
              </a:ext>
            </a:extLst>
          </p:cNvPr>
          <p:cNvSpPr>
            <a:spLocks noGrp="1"/>
          </p:cNvSpPr>
          <p:nvPr>
            <p:ph type="sldNum" sz="quarter" idx="4"/>
          </p:nvPr>
        </p:nvSpPr>
        <p:spPr>
          <a:xfrm>
            <a:off x="208452" y="6278515"/>
            <a:ext cx="389966" cy="365125"/>
          </a:xfrm>
          <a:prstGeom prst="rect">
            <a:avLst/>
          </a:prstGeom>
        </p:spPr>
        <p:txBody>
          <a:bodyPr vert="horz" lIns="91440" tIns="45720" rIns="91440" bIns="45720" rtlCol="0" anchor="ctr"/>
          <a:lstStyle>
            <a:lvl1pPr algn="ctr">
              <a:defRPr sz="1400" b="1">
                <a:solidFill>
                  <a:schemeClr val="bg1"/>
                </a:solidFill>
                <a:latin typeface="Times New Roman" panose="02020603050405020304" pitchFamily="18" charset="0"/>
                <a:cs typeface="Times New Roman" panose="02020603050405020304" pitchFamily="18" charset="0"/>
              </a:defRPr>
            </a:lvl1pPr>
          </a:lstStyle>
          <a:p>
            <a:fld id="{582A1225-0227-4B86-BADD-A67718D6F006}" type="slidenum">
              <a:rPr lang="en-US" smtClean="0"/>
              <a:pPr/>
              <a:t>‹#›</a:t>
            </a:fld>
            <a:endParaRPr lang="en-US" dirty="0"/>
          </a:p>
        </p:txBody>
      </p:sp>
    </p:spTree>
    <p:extLst>
      <p:ext uri="{BB962C8B-B14F-4D97-AF65-F5344CB8AC3E}">
        <p14:creationId xmlns:p14="http://schemas.microsoft.com/office/powerpoint/2010/main" val="1337718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a:extLst>
              <a:ext uri="{FF2B5EF4-FFF2-40B4-BE49-F238E27FC236}">
                <a16:creationId xmlns:a16="http://schemas.microsoft.com/office/drawing/2014/main" id="{58687205-CF89-F4F2-1256-2FC95E9867AA}"/>
              </a:ext>
            </a:extLst>
          </p:cNvPr>
          <p:cNvSpPr/>
          <p:nvPr/>
        </p:nvSpPr>
        <p:spPr>
          <a:xfrm>
            <a:off x="8253872" y="269935"/>
            <a:ext cx="754602" cy="754602"/>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E7ADD07E-2C2A-42CA-6B7C-3B0A16DBB5C9}"/>
              </a:ext>
            </a:extLst>
          </p:cNvPr>
          <p:cNvSpPr>
            <a:spLocks noGrp="1"/>
          </p:cNvSpPr>
          <p:nvPr>
            <p:ph type="sldNum" sz="quarter" idx="12"/>
          </p:nvPr>
        </p:nvSpPr>
        <p:spPr/>
        <p:txBody>
          <a:bodyPr/>
          <a:lstStyle/>
          <a:p>
            <a:fld id="{582A1225-0227-4B86-BADD-A67718D6F006}" type="slidenum">
              <a:rPr lang="en-US" smtClean="0"/>
              <a:t>1</a:t>
            </a:fld>
            <a:endParaRPr lang="en-US" dirty="0"/>
          </a:p>
        </p:txBody>
      </p:sp>
      <p:sp>
        <p:nvSpPr>
          <p:cNvPr id="3" name="Rectangle 2">
            <a:extLst>
              <a:ext uri="{FF2B5EF4-FFF2-40B4-BE49-F238E27FC236}">
                <a16:creationId xmlns:a16="http://schemas.microsoft.com/office/drawing/2014/main" id="{2C0883FD-1538-AB89-43AB-17C6AC03C670}"/>
              </a:ext>
            </a:extLst>
          </p:cNvPr>
          <p:cNvSpPr/>
          <p:nvPr/>
        </p:nvSpPr>
        <p:spPr>
          <a:xfrm>
            <a:off x="79899" y="5202315"/>
            <a:ext cx="1882066" cy="16556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9ABC5ADE-8FDC-1A50-6CB4-98857679BC48}"/>
              </a:ext>
            </a:extLst>
          </p:cNvPr>
          <p:cNvSpPr/>
          <p:nvPr/>
        </p:nvSpPr>
        <p:spPr>
          <a:xfrm>
            <a:off x="1" y="396922"/>
            <a:ext cx="5539665" cy="606415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F36F3DC0-8E59-A448-A314-9C2B69AB64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5357" y="648069"/>
            <a:ext cx="6403159" cy="5561860"/>
          </a:xfrm>
          <a:prstGeom prst="rect">
            <a:avLst/>
          </a:prstGeom>
          <a:ln w="57150">
            <a:solidFill>
              <a:schemeClr val="bg1"/>
            </a:solidFill>
          </a:ln>
        </p:spPr>
      </p:pic>
      <p:sp>
        <p:nvSpPr>
          <p:cNvPr id="7" name="Rounded Rectangle 6">
            <a:extLst>
              <a:ext uri="{FF2B5EF4-FFF2-40B4-BE49-F238E27FC236}">
                <a16:creationId xmlns:a16="http://schemas.microsoft.com/office/drawing/2014/main" id="{5437EC46-A5DA-1DBB-D0AE-6628194D8642}"/>
              </a:ext>
            </a:extLst>
          </p:cNvPr>
          <p:cNvSpPr/>
          <p:nvPr/>
        </p:nvSpPr>
        <p:spPr>
          <a:xfrm>
            <a:off x="5850531" y="2252468"/>
            <a:ext cx="5326602" cy="650529"/>
          </a:xfrm>
          <a:prstGeom prst="roundRect">
            <a:avLst>
              <a:gd name="adj" fmla="val 0"/>
            </a:avLst>
          </a:prstGeom>
          <a:solidFill>
            <a:srgbClr val="00206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6">
            <a:extLst>
              <a:ext uri="{FF2B5EF4-FFF2-40B4-BE49-F238E27FC236}">
                <a16:creationId xmlns:a16="http://schemas.microsoft.com/office/drawing/2014/main" id="{2EA7D693-7518-F14A-0CCE-43491BDBD833}"/>
              </a:ext>
            </a:extLst>
          </p:cNvPr>
          <p:cNvSpPr/>
          <p:nvPr/>
        </p:nvSpPr>
        <p:spPr>
          <a:xfrm>
            <a:off x="5850531" y="3239369"/>
            <a:ext cx="5326602" cy="650529"/>
          </a:xfrm>
          <a:prstGeom prst="roundRect">
            <a:avLst>
              <a:gd name="adj" fmla="val 0"/>
            </a:avLst>
          </a:prstGeom>
          <a:solidFill>
            <a:srgbClr val="00206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6">
            <a:extLst>
              <a:ext uri="{FF2B5EF4-FFF2-40B4-BE49-F238E27FC236}">
                <a16:creationId xmlns:a16="http://schemas.microsoft.com/office/drawing/2014/main" id="{6D27D723-156E-744B-D5F9-9D1A6246C8CA}"/>
              </a:ext>
            </a:extLst>
          </p:cNvPr>
          <p:cNvSpPr/>
          <p:nvPr/>
        </p:nvSpPr>
        <p:spPr>
          <a:xfrm>
            <a:off x="5850531" y="4279733"/>
            <a:ext cx="5326602" cy="650529"/>
          </a:xfrm>
          <a:prstGeom prst="roundRect">
            <a:avLst>
              <a:gd name="adj" fmla="val 0"/>
            </a:avLst>
          </a:prstGeom>
          <a:solidFill>
            <a:srgbClr val="00206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6">
            <a:extLst>
              <a:ext uri="{FF2B5EF4-FFF2-40B4-BE49-F238E27FC236}">
                <a16:creationId xmlns:a16="http://schemas.microsoft.com/office/drawing/2014/main" id="{3E7C8659-161B-B361-C803-AB9C5CDDD474}"/>
              </a:ext>
            </a:extLst>
          </p:cNvPr>
          <p:cNvSpPr/>
          <p:nvPr/>
        </p:nvSpPr>
        <p:spPr>
          <a:xfrm>
            <a:off x="5850531" y="5320097"/>
            <a:ext cx="5326602" cy="650529"/>
          </a:xfrm>
          <a:prstGeom prst="roundRect">
            <a:avLst>
              <a:gd name="adj" fmla="val 0"/>
            </a:avLst>
          </a:prstGeom>
          <a:solidFill>
            <a:srgbClr val="00206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7E7CD5A-037B-F094-909B-8477045E0AA7}"/>
              </a:ext>
            </a:extLst>
          </p:cNvPr>
          <p:cNvSpPr/>
          <p:nvPr/>
        </p:nvSpPr>
        <p:spPr>
          <a:xfrm>
            <a:off x="5850531" y="2327688"/>
            <a:ext cx="5326602" cy="461665"/>
          </a:xfrm>
          <a:prstGeom prst="rect">
            <a:avLst/>
          </a:prstGeom>
          <a:noFill/>
          <a:ln>
            <a:noFill/>
          </a:ln>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موضوع: پاورپوینت اعتیاد به اینترنت</a:t>
            </a:r>
            <a:endParaRPr lang="en-US" sz="2400" b="1" dirty="0">
              <a:solidFill>
                <a:schemeClr val="bg1"/>
              </a:solidFill>
              <a:latin typeface="Shabnam" panose="020B0603030804020204" pitchFamily="34" charset="-78"/>
              <a:cs typeface="Shabnam" panose="020B0603030804020204" pitchFamily="34" charset="-78"/>
            </a:endParaRPr>
          </a:p>
        </p:txBody>
      </p:sp>
      <p:sp>
        <p:nvSpPr>
          <p:cNvPr id="12" name="Rectangle 11">
            <a:extLst>
              <a:ext uri="{FF2B5EF4-FFF2-40B4-BE49-F238E27FC236}">
                <a16:creationId xmlns:a16="http://schemas.microsoft.com/office/drawing/2014/main" id="{4DAB3935-3874-70C2-5B2B-17C3CB1A307E}"/>
              </a:ext>
            </a:extLst>
          </p:cNvPr>
          <p:cNvSpPr/>
          <p:nvPr/>
        </p:nvSpPr>
        <p:spPr>
          <a:xfrm>
            <a:off x="5850531" y="3310588"/>
            <a:ext cx="5326602" cy="461665"/>
          </a:xfrm>
          <a:prstGeom prst="rect">
            <a:avLst/>
          </a:prstGeom>
          <a:noFill/>
          <a:ln>
            <a:noFill/>
          </a:ln>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استاد راهنما: علیرضا عزیزی</a:t>
            </a:r>
            <a:endParaRPr lang="en-US" sz="2400" b="1" dirty="0">
              <a:solidFill>
                <a:schemeClr val="bg1"/>
              </a:solidFill>
              <a:latin typeface="Shabnam" panose="020B0603030804020204" pitchFamily="34" charset="-78"/>
              <a:cs typeface="Shabnam" panose="020B0603030804020204" pitchFamily="34" charset="-78"/>
            </a:endParaRPr>
          </a:p>
        </p:txBody>
      </p:sp>
      <p:sp>
        <p:nvSpPr>
          <p:cNvPr id="13" name="Rectangle 12">
            <a:extLst>
              <a:ext uri="{FF2B5EF4-FFF2-40B4-BE49-F238E27FC236}">
                <a16:creationId xmlns:a16="http://schemas.microsoft.com/office/drawing/2014/main" id="{6D4865ED-A9B6-84C0-5AF0-276CC9F44C15}"/>
              </a:ext>
            </a:extLst>
          </p:cNvPr>
          <p:cNvSpPr/>
          <p:nvPr/>
        </p:nvSpPr>
        <p:spPr>
          <a:xfrm>
            <a:off x="5850531" y="4379622"/>
            <a:ext cx="5326602" cy="461665"/>
          </a:xfrm>
          <a:prstGeom prst="rect">
            <a:avLst/>
          </a:prstGeom>
          <a:noFill/>
          <a:ln>
            <a:noFill/>
          </a:ln>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پژوهشگر: محمد جواد عزیزپناه</a:t>
            </a:r>
            <a:endParaRPr lang="en-US" sz="2400" b="1" dirty="0">
              <a:solidFill>
                <a:schemeClr val="bg1"/>
              </a:solidFill>
              <a:latin typeface="Shabnam" panose="020B0603030804020204" pitchFamily="34" charset="-78"/>
              <a:cs typeface="Shabnam" panose="020B0603030804020204" pitchFamily="34" charset="-78"/>
            </a:endParaRPr>
          </a:p>
        </p:txBody>
      </p:sp>
      <p:sp>
        <p:nvSpPr>
          <p:cNvPr id="14" name="Rectangle 13">
            <a:extLst>
              <a:ext uri="{FF2B5EF4-FFF2-40B4-BE49-F238E27FC236}">
                <a16:creationId xmlns:a16="http://schemas.microsoft.com/office/drawing/2014/main" id="{352B4ADB-A037-BBE2-A1F0-270A380EEADB}"/>
              </a:ext>
            </a:extLst>
          </p:cNvPr>
          <p:cNvSpPr/>
          <p:nvPr/>
        </p:nvSpPr>
        <p:spPr>
          <a:xfrm>
            <a:off x="5850531" y="5414528"/>
            <a:ext cx="5326602" cy="461665"/>
          </a:xfrm>
          <a:prstGeom prst="rect">
            <a:avLst/>
          </a:prstGeom>
          <a:noFill/>
          <a:ln>
            <a:noFill/>
          </a:ln>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تاریخ ارائه: ..............</a:t>
            </a:r>
            <a:endParaRPr lang="en-US" sz="2400" b="1" dirty="0">
              <a:solidFill>
                <a:schemeClr val="bg1"/>
              </a:solidFill>
              <a:latin typeface="Shabnam" panose="020B0603030804020204" pitchFamily="34" charset="-78"/>
              <a:cs typeface="Shabnam" panose="020B0603030804020204" pitchFamily="34" charset="-78"/>
            </a:endParaRPr>
          </a:p>
        </p:txBody>
      </p:sp>
      <p:pic>
        <p:nvPicPr>
          <p:cNvPr id="15" name="Graphic 14">
            <a:extLst>
              <a:ext uri="{FF2B5EF4-FFF2-40B4-BE49-F238E27FC236}">
                <a16:creationId xmlns:a16="http://schemas.microsoft.com/office/drawing/2014/main" id="{32836977-296E-C01A-5E69-8971C5596F1A}"/>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734258" y="378705"/>
            <a:ext cx="1559148" cy="1559148"/>
          </a:xfrm>
          <a:prstGeom prst="rect">
            <a:avLst/>
          </a:prstGeom>
        </p:spPr>
      </p:pic>
    </p:spTree>
    <p:extLst>
      <p:ext uri="{BB962C8B-B14F-4D97-AF65-F5344CB8AC3E}">
        <p14:creationId xmlns:p14="http://schemas.microsoft.com/office/powerpoint/2010/main" val="2777498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46230" y="1040842"/>
            <a:ext cx="11641248" cy="561949"/>
          </a:xfrm>
          <a:prstGeom prst="rect">
            <a:avLst/>
          </a:prstGeom>
        </p:spPr>
        <p:txBody>
          <a:bodyPr wrap="square">
            <a:spAutoFit/>
          </a:bodyPr>
          <a:lstStyle/>
          <a:p>
            <a:pPr algn="justLow" rtl="1">
              <a:lnSpc>
                <a:spcPct val="200000"/>
              </a:lnSpc>
            </a:pPr>
            <a:endParaRPr lang="en-US" b="1" dirty="0">
              <a:latin typeface="Times New Roman" panose="02020603050405020304" pitchFamily="18" charset="0"/>
              <a:cs typeface="B Nazanin" panose="00000400000000000000" pitchFamily="2" charset="-78"/>
            </a:endParaRPr>
          </a:p>
        </p:txBody>
      </p:sp>
      <p:sp>
        <p:nvSpPr>
          <p:cNvPr id="2" name="Rectangle 1"/>
          <p:cNvSpPr/>
          <p:nvPr/>
        </p:nvSpPr>
        <p:spPr>
          <a:xfrm>
            <a:off x="5956079" y="1040842"/>
            <a:ext cx="4758431" cy="452431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اعتیاد به سکس سایبری (</a:t>
            </a:r>
            <a:r>
              <a:rPr lang="en-US" sz="1600" dirty="0">
                <a:latin typeface="Vazir" panose="020B0603030804020204" pitchFamily="34" charset="-78"/>
                <a:cs typeface="Vazir" panose="020B0603030804020204" pitchFamily="34" charset="-78"/>
              </a:rPr>
              <a:t>Cybersex Addiction</a:t>
            </a: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اعتیاد به سکس سایبری یکی از اعتیادهای اینترنتی است. این شامل پورنوگرافی آنلاین، وب‌سایت‌های بزرگسالان، اتاق‌های گفتگوی فانتزی جنسی و خدمات وب‌کم است. وسواس نسبت به هر یک از این خدمات می تواند برای توانایی فرد در ایجاد روابط جنسی، عاشقانه یا صمیمی در دنیای واقعی مضر باشد. گزینه‌های درمانی برای کسانی که اعتیاد به سکس سایبری دارند، معمولاً به شکل مداخله و به دنبال آن دارو درمانی است.</a:t>
            </a:r>
          </a:p>
        </p:txBody>
      </p:sp>
      <p:pic>
        <p:nvPicPr>
          <p:cNvPr id="6" name="Picture 5"/>
          <p:cNvPicPr>
            <a:picLocks noChangeAspect="1"/>
          </p:cNvPicPr>
          <p:nvPr/>
        </p:nvPicPr>
        <p:blipFill>
          <a:blip r:embed="rId2"/>
          <a:stretch>
            <a:fillRect/>
          </a:stretch>
        </p:blipFill>
        <p:spPr>
          <a:xfrm>
            <a:off x="87699" y="1728226"/>
            <a:ext cx="5441079" cy="3401547"/>
          </a:xfrm>
          <a:prstGeom prst="roundRect">
            <a:avLst/>
          </a:prstGeom>
        </p:spPr>
      </p:pic>
      <p:sp>
        <p:nvSpPr>
          <p:cNvPr id="3" name="Slide Number Placeholder 2"/>
          <p:cNvSpPr>
            <a:spLocks noGrp="1"/>
          </p:cNvSpPr>
          <p:nvPr>
            <p:ph type="sldNum" sz="quarter" idx="12"/>
          </p:nvPr>
        </p:nvSpPr>
        <p:spPr/>
        <p:txBody>
          <a:bodyPr/>
          <a:lstStyle/>
          <a:p>
            <a:fld id="{582A1225-0227-4B86-BADD-A67718D6F006}" type="slidenum">
              <a:rPr lang="en-US" smtClean="0"/>
              <a:t>10</a:t>
            </a:fld>
            <a:endParaRPr lang="en-US"/>
          </a:p>
        </p:txBody>
      </p:sp>
      <p:sp>
        <p:nvSpPr>
          <p:cNvPr id="7" name="Rectangle 6"/>
          <p:cNvSpPr/>
          <p:nvPr/>
        </p:nvSpPr>
        <p:spPr>
          <a:xfrm>
            <a:off x="10937289" y="0"/>
            <a:ext cx="1254711" cy="68580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rot="16200000">
            <a:off x="8367371" y="3365242"/>
            <a:ext cx="6394545"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انواع اعتیاد به اینترنت</a:t>
            </a:r>
          </a:p>
        </p:txBody>
      </p:sp>
    </p:spTree>
    <p:extLst>
      <p:ext uri="{BB962C8B-B14F-4D97-AF65-F5344CB8AC3E}">
        <p14:creationId xmlns:p14="http://schemas.microsoft.com/office/powerpoint/2010/main" val="30397085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6230" y="597108"/>
            <a:ext cx="5709081" cy="400110"/>
          </a:xfrm>
          <a:prstGeom prst="rect">
            <a:avLst/>
          </a:prstGeom>
        </p:spPr>
        <p:txBody>
          <a:bodyPr wrap="square">
            <a:spAutoFit/>
          </a:bodyPr>
          <a:lstStyle/>
          <a:p>
            <a:pPr algn="r" rtl="1"/>
            <a:r>
              <a:rPr lang="fa-IR" sz="2000" dirty="0">
                <a:solidFill>
                  <a:srgbClr val="002060"/>
                </a:solidFill>
                <a:latin typeface="Shabnam" panose="020B0603030804020204" pitchFamily="34" charset="-78"/>
                <a:cs typeface="Shabnam" panose="020B0603030804020204" pitchFamily="34" charset="-78"/>
              </a:rPr>
              <a:t>انواع اعتیاد به اینترنت</a:t>
            </a:r>
          </a:p>
        </p:txBody>
      </p:sp>
      <p:sp>
        <p:nvSpPr>
          <p:cNvPr id="5" name="Rectangle 4"/>
          <p:cNvSpPr/>
          <p:nvPr/>
        </p:nvSpPr>
        <p:spPr>
          <a:xfrm>
            <a:off x="346230" y="1040842"/>
            <a:ext cx="11641248" cy="561949"/>
          </a:xfrm>
          <a:prstGeom prst="rect">
            <a:avLst/>
          </a:prstGeom>
        </p:spPr>
        <p:txBody>
          <a:bodyPr wrap="square">
            <a:spAutoFit/>
          </a:bodyPr>
          <a:lstStyle/>
          <a:p>
            <a:pPr algn="justLow" rtl="1">
              <a:lnSpc>
                <a:spcPct val="200000"/>
              </a:lnSpc>
            </a:pPr>
            <a:endParaRPr lang="en-US" b="1" dirty="0">
              <a:latin typeface="Times New Roman" panose="02020603050405020304" pitchFamily="18" charset="0"/>
              <a:cs typeface="B Nazanin" panose="00000400000000000000" pitchFamily="2" charset="-78"/>
            </a:endParaRPr>
          </a:p>
        </p:txBody>
      </p:sp>
      <p:sp>
        <p:nvSpPr>
          <p:cNvPr id="3" name="Slide Number Placeholder 2"/>
          <p:cNvSpPr>
            <a:spLocks noGrp="1"/>
          </p:cNvSpPr>
          <p:nvPr>
            <p:ph type="sldNum" sz="quarter" idx="12"/>
          </p:nvPr>
        </p:nvSpPr>
        <p:spPr/>
        <p:txBody>
          <a:bodyPr/>
          <a:lstStyle/>
          <a:p>
            <a:fld id="{582A1225-0227-4B86-BADD-A67718D6F006}" type="slidenum">
              <a:rPr lang="en-US" smtClean="0"/>
              <a:t>11</a:t>
            </a:fld>
            <a:endParaRPr lang="en-US"/>
          </a:p>
        </p:txBody>
      </p:sp>
      <p:sp>
        <p:nvSpPr>
          <p:cNvPr id="8" name="Rectangle 7"/>
          <p:cNvSpPr/>
          <p:nvPr/>
        </p:nvSpPr>
        <p:spPr>
          <a:xfrm rot="16200000">
            <a:off x="8148963" y="2814960"/>
            <a:ext cx="6858000" cy="1228079"/>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stretch>
            <a:fillRect/>
          </a:stretch>
        </p:blipFill>
        <p:spPr>
          <a:xfrm>
            <a:off x="7476794" y="350997"/>
            <a:ext cx="4188926" cy="2786676"/>
          </a:xfrm>
          <a:prstGeom prst="rect">
            <a:avLst/>
          </a:prstGeom>
          <a:noFill/>
          <a:ln>
            <a:noFill/>
          </a:ln>
        </p:spPr>
      </p:pic>
      <p:sp>
        <p:nvSpPr>
          <p:cNvPr id="2" name="Rectangle 1"/>
          <p:cNvSpPr/>
          <p:nvPr/>
        </p:nvSpPr>
        <p:spPr>
          <a:xfrm>
            <a:off x="301752" y="1040842"/>
            <a:ext cx="5912326" cy="452431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اجبارهای شبکه ای (</a:t>
            </a:r>
            <a:r>
              <a:rPr lang="en-US" sz="1600" dirty="0">
                <a:latin typeface="Vazir" panose="020B0603030804020204" pitchFamily="34" charset="-78"/>
                <a:cs typeface="Vazir" panose="020B0603030804020204" pitchFamily="34" charset="-78"/>
              </a:rPr>
              <a:t>Net Compulsions</a:t>
            </a:r>
            <a:r>
              <a:rPr lang="fa-IR" sz="1600" dirty="0">
                <a:latin typeface="Vazir" panose="020B0603030804020204" pitchFamily="34" charset="-78"/>
                <a:cs typeface="Vazir" panose="020B0603030804020204" pitchFamily="34" charset="-78"/>
              </a:rPr>
              <a:t> )</a:t>
            </a:r>
            <a:endParaRPr lang="en-US"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اجبارهای شبکه ای مربوط به فعالیت های تعاملی آنلاین است که می تواند بسیار مضر باشد، مانند قمار آنلاین، تجارت سهام، حراج های آنلاین و خرید آنلاین اجباری. این عادت‌ها می‌توانند تأثیر مخربی بر ثبات مالی فرد داشته باشند و وظایف مرتبط با شغل را مختل کنند. خرج کردن یا از دست دادن مقادیر بیش از حد پول نیز می تواند باعث ایجاد استرس در روابط فرد شود. با دسترسی سریع و آسان به سایت های شرط بندی و فروشگاه های آنلاین، برای کسانی که در حال حاضر مستعد اعتیاد به قمار یا خرج هستند آسان است که به صورت آنلاین گیر بیفتند.</a:t>
            </a:r>
          </a:p>
        </p:txBody>
      </p:sp>
      <p:pic>
        <p:nvPicPr>
          <p:cNvPr id="10" name="Picture 9"/>
          <p:cNvPicPr>
            <a:picLocks noChangeAspect="1"/>
          </p:cNvPicPr>
          <p:nvPr/>
        </p:nvPicPr>
        <p:blipFill>
          <a:blip r:embed="rId3"/>
          <a:stretch>
            <a:fillRect/>
          </a:stretch>
        </p:blipFill>
        <p:spPr>
          <a:xfrm>
            <a:off x="7476794" y="4076093"/>
            <a:ext cx="4188926" cy="2709433"/>
          </a:xfrm>
          <a:prstGeom prst="rect">
            <a:avLst/>
          </a:prstGeom>
        </p:spPr>
      </p:pic>
    </p:spTree>
    <p:extLst>
      <p:ext uri="{BB962C8B-B14F-4D97-AF65-F5344CB8AC3E}">
        <p14:creationId xmlns:p14="http://schemas.microsoft.com/office/powerpoint/2010/main" val="6706131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46230" y="1040842"/>
            <a:ext cx="11641248" cy="561949"/>
          </a:xfrm>
          <a:prstGeom prst="rect">
            <a:avLst/>
          </a:prstGeom>
        </p:spPr>
        <p:txBody>
          <a:bodyPr wrap="square">
            <a:spAutoFit/>
          </a:bodyPr>
          <a:lstStyle/>
          <a:p>
            <a:pPr algn="justLow" rtl="1">
              <a:lnSpc>
                <a:spcPct val="200000"/>
              </a:lnSpc>
            </a:pPr>
            <a:endParaRPr lang="en-US" b="1" dirty="0">
              <a:latin typeface="Times New Roman" panose="02020603050405020304" pitchFamily="18" charset="0"/>
              <a:cs typeface="B Nazanin" panose="00000400000000000000" pitchFamily="2" charset="-78"/>
            </a:endParaRPr>
          </a:p>
        </p:txBody>
      </p:sp>
      <p:sp>
        <p:nvSpPr>
          <p:cNvPr id="2" name="Rectangle 1"/>
          <p:cNvSpPr/>
          <p:nvPr/>
        </p:nvSpPr>
        <p:spPr>
          <a:xfrm>
            <a:off x="892613" y="1321816"/>
            <a:ext cx="6177629"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اعتیاد به رابطه سایبری یا آنلاین (</a:t>
            </a:r>
            <a:r>
              <a:rPr lang="en-US" sz="1600" dirty="0">
                <a:latin typeface="Vazir" panose="020B0603030804020204" pitchFamily="34" charset="-78"/>
                <a:cs typeface="Vazir" panose="020B0603030804020204" pitchFamily="34" charset="-78"/>
              </a:rPr>
              <a:t>Cyber Relationship Addiction</a:t>
            </a: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معتادان به روابط سایبری یا آنلاین عمیقاً درگیر یافتن و حفظ روابط آنلاین هستند و اغلب خانواده و دوستان واقعی را فراموش کرده و از آنها غفلت می کنند. معمولاً روابط آنلاین در اتاق‌های گفتگو یا سایت‌های شبکه‌های اجتماعی مختلف شکل می‌گیرد، اما می‌تواند در هر جایی که فرد بتواند با افراد آنلاین تعامل داشته باشد، رخ دهد. اغلب افرادی که به دنبال روابط آنلاین هستند، این کار را در حالی انجام می دهند که هویت و ظاهر واقعی خود را پنهان می کنند.</a:t>
            </a:r>
          </a:p>
        </p:txBody>
      </p:sp>
      <p:sp>
        <p:nvSpPr>
          <p:cNvPr id="6" name="Slide Number Placeholder 5"/>
          <p:cNvSpPr>
            <a:spLocks noGrp="1"/>
          </p:cNvSpPr>
          <p:nvPr>
            <p:ph type="sldNum" sz="quarter" idx="12"/>
          </p:nvPr>
        </p:nvSpPr>
        <p:spPr/>
        <p:txBody>
          <a:bodyPr/>
          <a:lstStyle/>
          <a:p>
            <a:fld id="{582A1225-0227-4B86-BADD-A67718D6F006}" type="slidenum">
              <a:rPr lang="en-US" smtClean="0"/>
              <a:t>12</a:t>
            </a:fld>
            <a:endParaRPr lang="en-US"/>
          </a:p>
        </p:txBody>
      </p:sp>
      <p:cxnSp>
        <p:nvCxnSpPr>
          <p:cNvPr id="8" name="Straight Connector 7"/>
          <p:cNvCxnSpPr/>
          <p:nvPr/>
        </p:nvCxnSpPr>
        <p:spPr>
          <a:xfrm>
            <a:off x="257037" y="1321816"/>
            <a:ext cx="35511" cy="4706122"/>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70606" y="735418"/>
            <a:ext cx="443883" cy="443883"/>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2850" y="218134"/>
            <a:ext cx="443883" cy="443883"/>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70307" y="2010993"/>
            <a:ext cx="4370853" cy="2929631"/>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53818" y="1321816"/>
            <a:ext cx="4003828" cy="2669218"/>
          </a:xfrm>
          <a:prstGeom prst="rect">
            <a:avLst/>
          </a:prstGeom>
          <a:noFill/>
          <a:ln>
            <a:noFill/>
          </a:ln>
        </p:spPr>
      </p:pic>
      <p:sp>
        <p:nvSpPr>
          <p:cNvPr id="4" name="Rectangle 3"/>
          <p:cNvSpPr/>
          <p:nvPr/>
        </p:nvSpPr>
        <p:spPr>
          <a:xfrm>
            <a:off x="8203434" y="4349255"/>
            <a:ext cx="2967245"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انواع اعتیاد به اینترنت</a:t>
            </a:r>
          </a:p>
        </p:txBody>
      </p:sp>
    </p:spTree>
    <p:extLst>
      <p:ext uri="{BB962C8B-B14F-4D97-AF65-F5344CB8AC3E}">
        <p14:creationId xmlns:p14="http://schemas.microsoft.com/office/powerpoint/2010/main" val="32238138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44898" y="264078"/>
            <a:ext cx="6394545" cy="400110"/>
          </a:xfrm>
          <a:prstGeom prst="rect">
            <a:avLst/>
          </a:prstGeom>
        </p:spPr>
        <p:txBody>
          <a:bodyPr wrap="square">
            <a:spAutoFit/>
          </a:bodyPr>
          <a:lstStyle/>
          <a:p>
            <a:pPr algn="r" rtl="1"/>
            <a:r>
              <a:rPr lang="fa-IR" sz="2000" dirty="0">
                <a:solidFill>
                  <a:schemeClr val="tx2">
                    <a:lumMod val="50000"/>
                  </a:schemeClr>
                </a:solidFill>
                <a:latin typeface="Shabnam" panose="020B0603030804020204" pitchFamily="34" charset="-78"/>
                <a:cs typeface="Shabnam" panose="020B0603030804020204" pitchFamily="34" charset="-78"/>
              </a:rPr>
              <a:t>انواع اعتیاد به اینترنت</a:t>
            </a:r>
          </a:p>
        </p:txBody>
      </p:sp>
      <p:sp>
        <p:nvSpPr>
          <p:cNvPr id="2" name="Rectangle 1"/>
          <p:cNvSpPr/>
          <p:nvPr/>
        </p:nvSpPr>
        <p:spPr>
          <a:xfrm>
            <a:off x="301752" y="1144932"/>
            <a:ext cx="7075592"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فرد ممکن است پس از درگیر شدن توسط یک زندگی اجتماعی و شخصیت آنلاین، با مهارت های اجتماعی محدود و انتظارات غیر واقعی در مورد تعاملات حضوری باقی بماند. در بسیاری از مواقع این منجر به ناتوانی در برقراری ارتباطات با دنیای واقعی می شود و به نوبه خود فرد را بیشتر به روابط سایبری خود وابسته می کند. برای درمان این اعتیاد و اطمینان از تغییرات رفتاری پایدار معمولاً به مشاوره یا درمان نیاز است.</a:t>
            </a:r>
          </a:p>
        </p:txBody>
      </p:sp>
      <p:sp>
        <p:nvSpPr>
          <p:cNvPr id="6" name="Slide Number Placeholder 5"/>
          <p:cNvSpPr>
            <a:spLocks noGrp="1"/>
          </p:cNvSpPr>
          <p:nvPr>
            <p:ph type="sldNum" sz="quarter" idx="12"/>
          </p:nvPr>
        </p:nvSpPr>
        <p:spPr/>
        <p:txBody>
          <a:bodyPr/>
          <a:lstStyle/>
          <a:p>
            <a:fld id="{582A1225-0227-4B86-BADD-A67718D6F006}" type="slidenum">
              <a:rPr lang="en-US" smtClean="0"/>
              <a:t>13</a:t>
            </a:fld>
            <a:endParaRPr lang="en-US"/>
          </a:p>
        </p:txBody>
      </p:sp>
      <p:cxnSp>
        <p:nvCxnSpPr>
          <p:cNvPr id="8" name="Straight Connector 7"/>
          <p:cNvCxnSpPr/>
          <p:nvPr/>
        </p:nvCxnSpPr>
        <p:spPr>
          <a:xfrm>
            <a:off x="177553" y="878889"/>
            <a:ext cx="7199791" cy="0"/>
          </a:xfrm>
          <a:prstGeom prst="line">
            <a:avLst/>
          </a:prstGeom>
          <a:ln w="1143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39652" y="4128879"/>
            <a:ext cx="7199791" cy="0"/>
          </a:xfrm>
          <a:prstGeom prst="line">
            <a:avLst/>
          </a:prstGeom>
          <a:ln w="1143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2"/>
          <a:stretch>
            <a:fillRect/>
          </a:stretch>
        </p:blipFill>
        <p:spPr>
          <a:xfrm>
            <a:off x="7797880" y="989126"/>
            <a:ext cx="4291197" cy="2866155"/>
          </a:xfrm>
          <a:prstGeom prst="roundRect">
            <a:avLst>
              <a:gd name="adj" fmla="val 0"/>
            </a:avLst>
          </a:prstGeom>
        </p:spPr>
      </p:pic>
    </p:spTree>
    <p:extLst>
      <p:ext uri="{BB962C8B-B14F-4D97-AF65-F5344CB8AC3E}">
        <p14:creationId xmlns:p14="http://schemas.microsoft.com/office/powerpoint/2010/main" val="18127411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374167" y="724185"/>
            <a:ext cx="5613309" cy="400110"/>
          </a:xfrm>
          <a:prstGeom prst="rect">
            <a:avLst/>
          </a:prstGeom>
        </p:spPr>
        <p:txBody>
          <a:bodyPr wrap="square">
            <a:spAutoFit/>
          </a:bodyPr>
          <a:lstStyle/>
          <a:p>
            <a:pPr algn="r" rtl="1"/>
            <a:r>
              <a:rPr lang="fa-IR" sz="2000" dirty="0">
                <a:solidFill>
                  <a:srgbClr val="002060"/>
                </a:solidFill>
                <a:latin typeface="Shabnam" panose="020B0603030804020204" pitchFamily="34" charset="-78"/>
                <a:cs typeface="Shabnam" panose="020B0603030804020204" pitchFamily="34" charset="-78"/>
              </a:rPr>
              <a:t>انواع اعتیاد به اینترنت</a:t>
            </a:r>
          </a:p>
        </p:txBody>
      </p:sp>
      <p:sp>
        <p:nvSpPr>
          <p:cNvPr id="2" name="Rectangle 1"/>
          <p:cNvSpPr/>
          <p:nvPr/>
        </p:nvSpPr>
        <p:spPr>
          <a:xfrm>
            <a:off x="6232123" y="1310935"/>
            <a:ext cx="5755353" cy="501675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جستجوی اطلاعات اجباری (</a:t>
            </a:r>
            <a:r>
              <a:rPr lang="en-US" sz="1600" dirty="0">
                <a:latin typeface="Vazir" panose="020B0603030804020204" pitchFamily="34" charset="-78"/>
                <a:cs typeface="Vazir" panose="020B0603030804020204" pitchFamily="34" charset="-78"/>
              </a:rPr>
              <a:t>Compulsive Information Seeking</a:t>
            </a: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اینترنت اطلاعات و دانش فراوانی را در اختیار کاربران قرار می دهد. برای برخی، فرصت یافتن اطلاعات به این راحتی به یک تمایل غیرقابل کنترل برای جمع آوری و سازماندهی داده ها تبدیل شده است. در برخی موارد اطلاع یابی نمودی از تمایلات وسواسی اجباری است که از قبل وجو داشته. جستجوی اجباری اطلاعات همچنین می تواند بهره وری کار را کاهش دهد و به طور بالقوه منجر به پایان کار شود. بسته به شدت اعتیاد، گزینه‌های درمانی می‌توانند از روش‌های درمانی مختلف، که تغییر رفتار اجباری و ایجاد استراتژی‌های مقابله‌ای را هدف قرار می‌دهند، تا دارو را شامل شود.</a:t>
            </a:r>
          </a:p>
        </p:txBody>
      </p:sp>
      <p:sp>
        <p:nvSpPr>
          <p:cNvPr id="5" name="Slide Number Placeholder 4"/>
          <p:cNvSpPr>
            <a:spLocks noGrp="1"/>
          </p:cNvSpPr>
          <p:nvPr>
            <p:ph type="sldNum" sz="quarter" idx="12"/>
          </p:nvPr>
        </p:nvSpPr>
        <p:spPr/>
        <p:txBody>
          <a:bodyPr/>
          <a:lstStyle/>
          <a:p>
            <a:fld id="{582A1225-0227-4B86-BADD-A67718D6F006}" type="slidenum">
              <a:rPr lang="en-US" smtClean="0"/>
              <a:t>14</a:t>
            </a:fld>
            <a:endParaRPr lang="en-US"/>
          </a:p>
        </p:txBody>
      </p:sp>
      <p:sp>
        <p:nvSpPr>
          <p:cNvPr id="7" name="Rectangle 6"/>
          <p:cNvSpPr/>
          <p:nvPr/>
        </p:nvSpPr>
        <p:spPr>
          <a:xfrm>
            <a:off x="168675" y="159798"/>
            <a:ext cx="5166804" cy="435005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6963" y="933188"/>
            <a:ext cx="4934543" cy="4016471"/>
          </a:xfrm>
          <a:prstGeom prst="rect">
            <a:avLst/>
          </a:prstGeom>
          <a:noFill/>
          <a:ln>
            <a:noFill/>
          </a:ln>
        </p:spPr>
      </p:pic>
      <p:sp>
        <p:nvSpPr>
          <p:cNvPr id="8" name="Rectangle 7"/>
          <p:cNvSpPr/>
          <p:nvPr/>
        </p:nvSpPr>
        <p:spPr>
          <a:xfrm>
            <a:off x="459362" y="871044"/>
            <a:ext cx="78457" cy="35766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44116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592932" y="296948"/>
            <a:ext cx="6394545" cy="400110"/>
          </a:xfrm>
          <a:prstGeom prst="rect">
            <a:avLst/>
          </a:prstGeom>
        </p:spPr>
        <p:txBody>
          <a:bodyPr wrap="square">
            <a:spAutoFit/>
          </a:bodyPr>
          <a:lstStyle/>
          <a:p>
            <a:pPr algn="r" rtl="1"/>
            <a:r>
              <a:rPr lang="fa-IR" sz="2000" dirty="0">
                <a:latin typeface="Shabnam" panose="020B0603030804020204" pitchFamily="34" charset="-78"/>
                <a:cs typeface="Shabnam" panose="020B0603030804020204" pitchFamily="34" charset="-78"/>
              </a:rPr>
              <a:t>انواع اعتیاد به اینترنت</a:t>
            </a:r>
          </a:p>
        </p:txBody>
      </p:sp>
      <p:sp>
        <p:nvSpPr>
          <p:cNvPr id="2" name="Rectangle 1"/>
          <p:cNvSpPr/>
          <p:nvPr/>
        </p:nvSpPr>
        <p:spPr>
          <a:xfrm>
            <a:off x="4678532" y="957360"/>
            <a:ext cx="7308945" cy="452431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اعتیاد به بازی های ویدیوئی یا گیم (</a:t>
            </a:r>
            <a:r>
              <a:rPr lang="en-US" sz="1600" dirty="0">
                <a:latin typeface="Vazir" panose="020B0603030804020204" pitchFamily="34" charset="-78"/>
                <a:cs typeface="Vazir" panose="020B0603030804020204" pitchFamily="34" charset="-78"/>
              </a:rPr>
              <a:t>Gaming Addiction</a:t>
            </a:r>
            <a:r>
              <a:rPr lang="fa-IR" sz="1600" dirty="0">
                <a:latin typeface="Vazir" panose="020B0603030804020204" pitchFamily="34" charset="-78"/>
                <a:cs typeface="Vazir" panose="020B0603030804020204" pitchFamily="34" charset="-78"/>
              </a:rPr>
              <a:t> )</a:t>
            </a:r>
          </a:p>
          <a:p>
            <a:pPr algn="justLow" rtl="1">
              <a:lnSpc>
                <a:spcPct val="200000"/>
              </a:lnSpc>
            </a:pPr>
            <a:r>
              <a:rPr lang="fa-IR" sz="1600" dirty="0">
                <a:latin typeface="Vazir" panose="020B0603030804020204" pitchFamily="34" charset="-78"/>
                <a:cs typeface="Vazir" panose="020B0603030804020204" pitchFamily="34" charset="-78"/>
              </a:rPr>
              <a:t>اعتیاد به گیم یا بازی های ویدیوئی شامل فعالیت های آنلاین و آفلاین است که می توان با رایانه انجام داد. با گسترش گسترده تر رایانه ها، بازی هایی مانند </a:t>
            </a:r>
            <a:r>
              <a:rPr lang="en-US" sz="1600" dirty="0">
                <a:latin typeface="Vazir" panose="020B0603030804020204" pitchFamily="34" charset="-78"/>
                <a:cs typeface="Vazir" panose="020B0603030804020204" pitchFamily="34" charset="-78"/>
              </a:rPr>
              <a:t>Solitaire، Tetris</a:t>
            </a:r>
            <a:r>
              <a:rPr lang="fa-IR" sz="1600" dirty="0">
                <a:latin typeface="Vazir" panose="020B0603030804020204" pitchFamily="34" charset="-78"/>
                <a:cs typeface="Vazir" panose="020B0603030804020204" pitchFamily="34" charset="-78"/>
              </a:rPr>
              <a:t>و      </a:t>
            </a:r>
            <a:r>
              <a:rPr lang="en-US" sz="1600" dirty="0">
                <a:latin typeface="Vazir" panose="020B0603030804020204" pitchFamily="34" charset="-78"/>
                <a:cs typeface="Vazir" panose="020B0603030804020204" pitchFamily="34" charset="-78"/>
              </a:rPr>
              <a:t>Minesweeper </a:t>
            </a:r>
            <a:r>
              <a:rPr lang="fa-IR" sz="1600" dirty="0">
                <a:latin typeface="Vazir" panose="020B0603030804020204" pitchFamily="34" charset="-78"/>
                <a:cs typeface="Vazir" panose="020B0603030804020204" pitchFamily="34" charset="-78"/>
              </a:rPr>
              <a:t>  در نرم افزار آنها برنامه ریزی شدند. محققان به سرعت دریافتند که بازی‌های رایانه‌ای وسواس‌آمیز در تنظیمات خاصی به یک مشکل تبدیل شده است. کارمندان دفتر زمان زیادی را صرف انجام این بازی ها می کنند که باعث کاهش قابل توجه بهره وری می شود. این بازی‌های کلاسیک نه تنها امروزه در دسترس هستند، بلکه هزاران بازی جدید نیز در دسترس هستند، و وضعیت اعتیاد به بازی‌های ویدیوئی مانند همیشه رایج و مضر است.</a:t>
            </a:r>
          </a:p>
        </p:txBody>
      </p:sp>
      <p:sp>
        <p:nvSpPr>
          <p:cNvPr id="5" name="Slide Number Placeholder 4"/>
          <p:cNvSpPr>
            <a:spLocks noGrp="1"/>
          </p:cNvSpPr>
          <p:nvPr>
            <p:ph type="sldNum" sz="quarter" idx="12"/>
          </p:nvPr>
        </p:nvSpPr>
        <p:spPr/>
        <p:txBody>
          <a:bodyPr/>
          <a:lstStyle/>
          <a:p>
            <a:fld id="{582A1225-0227-4B86-BADD-A67718D6F006}" type="slidenum">
              <a:rPr lang="en-US" smtClean="0"/>
              <a:t>15</a:t>
            </a:fld>
            <a:endParaRPr lang="en-US"/>
          </a:p>
        </p:txBody>
      </p:sp>
      <p:sp>
        <p:nvSpPr>
          <p:cNvPr id="6" name="Rectangle 5"/>
          <p:cNvSpPr/>
          <p:nvPr/>
        </p:nvSpPr>
        <p:spPr>
          <a:xfrm>
            <a:off x="176724" y="236192"/>
            <a:ext cx="870841" cy="574197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stretch>
            <a:fillRect/>
          </a:stretch>
        </p:blipFill>
        <p:spPr>
          <a:xfrm>
            <a:off x="408374" y="1834600"/>
            <a:ext cx="4154750" cy="2769833"/>
          </a:xfrm>
          <a:prstGeom prst="rect">
            <a:avLst/>
          </a:prstGeom>
          <a:noFill/>
          <a:ln>
            <a:noFill/>
          </a:ln>
        </p:spPr>
      </p:pic>
    </p:spTree>
    <p:extLst>
      <p:ext uri="{BB962C8B-B14F-4D97-AF65-F5344CB8AC3E}">
        <p14:creationId xmlns:p14="http://schemas.microsoft.com/office/powerpoint/2010/main" val="17732559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184558" y="1040842"/>
            <a:ext cx="6802919" cy="561949"/>
          </a:xfrm>
          <a:prstGeom prst="rect">
            <a:avLst/>
          </a:prstGeom>
        </p:spPr>
        <p:txBody>
          <a:bodyPr wrap="square">
            <a:spAutoFit/>
          </a:bodyPr>
          <a:lstStyle/>
          <a:p>
            <a:pPr algn="justLow" rtl="1">
              <a:lnSpc>
                <a:spcPct val="200000"/>
              </a:lnSpc>
            </a:pPr>
            <a:endParaRPr lang="en-US" b="1" dirty="0">
              <a:latin typeface="Times New Roman" panose="02020603050405020304" pitchFamily="18" charset="0"/>
              <a:cs typeface="B Nazanin" panose="00000400000000000000" pitchFamily="2" charset="-78"/>
            </a:endParaRPr>
          </a:p>
        </p:txBody>
      </p:sp>
      <p:sp>
        <p:nvSpPr>
          <p:cNvPr id="3" name="Rectangle 2"/>
          <p:cNvSpPr/>
          <p:nvPr/>
        </p:nvSpPr>
        <p:spPr>
          <a:xfrm>
            <a:off x="8380520" y="1984305"/>
            <a:ext cx="3606957" cy="3662541"/>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کلش آف کنز (</a:t>
            </a:r>
            <a:r>
              <a:rPr lang="en-US" sz="1600" dirty="0">
                <a:latin typeface="Vazir" panose="020B0603030804020204" pitchFamily="34" charset="-78"/>
                <a:cs typeface="Vazir" panose="020B0603030804020204" pitchFamily="34" charset="-78"/>
              </a:rPr>
              <a:t>clash of clans</a:t>
            </a: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پابجی ( </a:t>
            </a:r>
            <a:r>
              <a:rPr lang="en-US" sz="1600" dirty="0" err="1">
                <a:latin typeface="Vazir" panose="020B0603030804020204" pitchFamily="34" charset="-78"/>
                <a:cs typeface="Vazir" panose="020B0603030804020204" pitchFamily="34" charset="-78"/>
              </a:rPr>
              <a:t>pubg</a:t>
            </a:r>
            <a:r>
              <a:rPr lang="fa-IR" sz="1600" dirty="0">
                <a:latin typeface="Vazir" panose="020B0603030804020204" pitchFamily="34" charset="-78"/>
                <a:cs typeface="Vazir" panose="020B0603030804020204" pitchFamily="34" charset="-78"/>
              </a:rPr>
              <a:t> )</a:t>
            </a:r>
            <a:endParaRPr lang="en-US"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دوتا 2 (</a:t>
            </a:r>
            <a:r>
              <a:rPr lang="en-US" sz="1600" dirty="0" err="1">
                <a:latin typeface="Vazir" panose="020B0603030804020204" pitchFamily="34" charset="-78"/>
                <a:cs typeface="Vazir" panose="020B0603030804020204" pitchFamily="34" charset="-78"/>
              </a:rPr>
              <a:t>dota</a:t>
            </a:r>
            <a:r>
              <a:rPr lang="en-US" sz="1600" dirty="0">
                <a:latin typeface="Vazir" panose="020B0603030804020204" pitchFamily="34" charset="-78"/>
                <a:cs typeface="Vazir" panose="020B0603030804020204" pitchFamily="34" charset="-78"/>
              </a:rPr>
              <a:t> 2</a:t>
            </a:r>
            <a:r>
              <a:rPr lang="fa-IR" sz="1600" dirty="0">
                <a:latin typeface="Vazir" panose="020B0603030804020204" pitchFamily="34" charset="-78"/>
                <a:cs typeface="Vazir" panose="020B0603030804020204" pitchFamily="34" charset="-78"/>
              </a:rPr>
              <a:t> )</a:t>
            </a:r>
            <a:endParaRPr lang="en-US"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فورتنایت (</a:t>
            </a:r>
            <a:r>
              <a:rPr lang="en-US" sz="1600" dirty="0" err="1">
                <a:latin typeface="Vazir" panose="020B0603030804020204" pitchFamily="34" charset="-78"/>
                <a:cs typeface="Vazir" panose="020B0603030804020204" pitchFamily="34" charset="-78"/>
              </a:rPr>
              <a:t>fortnite</a:t>
            </a:r>
            <a:r>
              <a:rPr lang="fa-IR" sz="1600" dirty="0">
                <a:latin typeface="Vazir" panose="020B0603030804020204" pitchFamily="34" charset="-78"/>
                <a:cs typeface="Vazir" panose="020B0603030804020204" pitchFamily="34" charset="-78"/>
              </a:rPr>
              <a:t> )</a:t>
            </a:r>
          </a:p>
          <a:p>
            <a:pPr algn="justLow" rtl="1">
              <a:lnSpc>
                <a:spcPct val="200000"/>
              </a:lnSpc>
            </a:pP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وارکرفت (</a:t>
            </a:r>
            <a:r>
              <a:rPr lang="en-US" sz="1600" dirty="0" err="1">
                <a:latin typeface="Vazir" panose="020B0603030804020204" pitchFamily="34" charset="-78"/>
                <a:cs typeface="Vazir" panose="020B0603030804020204" pitchFamily="34" charset="-78"/>
              </a:rPr>
              <a:t>warcraft</a:t>
            </a:r>
            <a:r>
              <a:rPr lang="fa-IR" sz="1600" dirty="0">
                <a:latin typeface="Vazir" panose="020B0603030804020204" pitchFamily="34" charset="-78"/>
                <a:cs typeface="Vazir" panose="020B0603030804020204" pitchFamily="34" charset="-78"/>
              </a:rPr>
              <a:t> )</a:t>
            </a:r>
            <a:endParaRPr lang="en-US"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فیفا ( </a:t>
            </a:r>
            <a:r>
              <a:rPr lang="en-US" sz="1600" dirty="0" err="1">
                <a:latin typeface="Vazir" panose="020B0603030804020204" pitchFamily="34" charset="-78"/>
                <a:cs typeface="Vazir" panose="020B0603030804020204" pitchFamily="34" charset="-78"/>
              </a:rPr>
              <a:t>fifa</a:t>
            </a:r>
            <a:r>
              <a:rPr lang="fa-IR" sz="1600" dirty="0">
                <a:latin typeface="Vazir" panose="020B0603030804020204" pitchFamily="34" charset="-78"/>
                <a:cs typeface="Vazir" panose="020B0603030804020204" pitchFamily="34" charset="-78"/>
              </a:rPr>
              <a:t> )</a:t>
            </a:r>
            <a:endParaRPr lang="en-US"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کال آف دیوتی ( </a:t>
            </a:r>
            <a:r>
              <a:rPr lang="en-US" sz="1600" dirty="0">
                <a:latin typeface="Vazir" panose="020B0603030804020204" pitchFamily="34" charset="-78"/>
                <a:cs typeface="Vazir" panose="020B0603030804020204" pitchFamily="34" charset="-78"/>
              </a:rPr>
              <a:t>call of duty</a:t>
            </a:r>
            <a:r>
              <a:rPr lang="fa-IR" sz="1600" dirty="0">
                <a:latin typeface="Vazir" panose="020B0603030804020204" pitchFamily="34" charset="-78"/>
                <a:cs typeface="Vazir" panose="020B0603030804020204" pitchFamily="34" charset="-78"/>
              </a:rPr>
              <a:t> )</a:t>
            </a:r>
            <a:endParaRPr lang="en-US" sz="1600" dirty="0">
              <a:latin typeface="Vazir" panose="020B0603030804020204" pitchFamily="34" charset="-78"/>
              <a:cs typeface="Vazir" panose="020B0603030804020204" pitchFamily="34" charset="-78"/>
            </a:endParaRPr>
          </a:p>
        </p:txBody>
      </p:sp>
      <p:sp>
        <p:nvSpPr>
          <p:cNvPr id="7" name="Slide Number Placeholder 6"/>
          <p:cNvSpPr>
            <a:spLocks noGrp="1"/>
          </p:cNvSpPr>
          <p:nvPr>
            <p:ph type="sldNum" sz="quarter" idx="12"/>
          </p:nvPr>
        </p:nvSpPr>
        <p:spPr/>
        <p:txBody>
          <a:bodyPr/>
          <a:lstStyle/>
          <a:p>
            <a:fld id="{582A1225-0227-4B86-BADD-A67718D6F006}" type="slidenum">
              <a:rPr lang="en-US" smtClean="0"/>
              <a:t>16</a:t>
            </a:fld>
            <a:endParaRPr lang="en-US"/>
          </a:p>
        </p:txBody>
      </p:sp>
      <p:sp>
        <p:nvSpPr>
          <p:cNvPr id="8" name="Rectangle 7"/>
          <p:cNvSpPr/>
          <p:nvPr/>
        </p:nvSpPr>
        <p:spPr>
          <a:xfrm>
            <a:off x="6587228" y="1309483"/>
            <a:ext cx="5604772" cy="61870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226423" cy="4589043"/>
          </a:xfrm>
          <a:prstGeom prst="rect">
            <a:avLst/>
          </a:prstGeom>
          <a:noFill/>
          <a:ln>
            <a:noFill/>
          </a:ln>
        </p:spPr>
      </p:pic>
      <p:sp>
        <p:nvSpPr>
          <p:cNvPr id="2" name="Rectangle 1"/>
          <p:cNvSpPr/>
          <p:nvPr/>
        </p:nvSpPr>
        <p:spPr>
          <a:xfrm>
            <a:off x="7309448" y="1260594"/>
            <a:ext cx="4690032" cy="58477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بازی هایی که بیشترین نرخ اعتیاد را داشت اند شامل: </a:t>
            </a:r>
          </a:p>
        </p:txBody>
      </p:sp>
      <p:sp>
        <p:nvSpPr>
          <p:cNvPr id="22" name="Rectangle 21"/>
          <p:cNvSpPr/>
          <p:nvPr/>
        </p:nvSpPr>
        <p:spPr>
          <a:xfrm>
            <a:off x="7692499" y="518537"/>
            <a:ext cx="3923930" cy="52230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052046" y="584618"/>
            <a:ext cx="3109807" cy="400110"/>
          </a:xfrm>
          <a:prstGeom prst="rect">
            <a:avLst/>
          </a:prstGeom>
        </p:spPr>
        <p:txBody>
          <a:bodyPr wrap="square">
            <a:spAutoFit/>
          </a:bodyPr>
          <a:lstStyle/>
          <a:p>
            <a:pPr algn="ctr" rtl="1"/>
            <a:r>
              <a:rPr lang="fa-IR" sz="2000" dirty="0">
                <a:solidFill>
                  <a:schemeClr val="bg1"/>
                </a:solidFill>
                <a:latin typeface="Shabnam" panose="020B0603030804020204" pitchFamily="34" charset="-78"/>
                <a:cs typeface="Shabnam" panose="020B0603030804020204" pitchFamily="34" charset="-78"/>
              </a:rPr>
              <a:t>انواع اعتیاد به اینترنت</a:t>
            </a:r>
          </a:p>
        </p:txBody>
      </p:sp>
    </p:spTree>
    <p:extLst>
      <p:ext uri="{BB962C8B-B14F-4D97-AF65-F5344CB8AC3E}">
        <p14:creationId xmlns:p14="http://schemas.microsoft.com/office/powerpoint/2010/main" val="18924462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46230" y="1040842"/>
            <a:ext cx="11641248" cy="561949"/>
          </a:xfrm>
          <a:prstGeom prst="rect">
            <a:avLst/>
          </a:prstGeom>
        </p:spPr>
        <p:txBody>
          <a:bodyPr wrap="square">
            <a:spAutoFit/>
          </a:bodyPr>
          <a:lstStyle/>
          <a:p>
            <a:pPr algn="justLow" rtl="1">
              <a:lnSpc>
                <a:spcPct val="200000"/>
              </a:lnSpc>
            </a:pPr>
            <a:endParaRPr lang="en-US" b="1" dirty="0">
              <a:latin typeface="Times New Roman" panose="02020603050405020304" pitchFamily="18" charset="0"/>
              <a:cs typeface="B Nazanin" panose="00000400000000000000" pitchFamily="2" charset="-78"/>
            </a:endParaRPr>
          </a:p>
        </p:txBody>
      </p:sp>
      <p:sp>
        <p:nvSpPr>
          <p:cNvPr id="2" name="Rectangle 1"/>
          <p:cNvSpPr/>
          <p:nvPr/>
        </p:nvSpPr>
        <p:spPr>
          <a:xfrm>
            <a:off x="5688530" y="717676"/>
            <a:ext cx="6456690" cy="646331"/>
          </a:xfrm>
          <a:prstGeom prst="rect">
            <a:avLst/>
          </a:prstGeom>
        </p:spPr>
        <p:txBody>
          <a:bodyPr wrap="square">
            <a:spAutoFit/>
          </a:bodyPr>
          <a:lstStyle/>
          <a:p>
            <a:pPr algn="justLow" rtl="1">
              <a:lnSpc>
                <a:spcPct val="200000"/>
              </a:lnSpc>
            </a:pPr>
            <a:r>
              <a:rPr lang="fa-IR" dirty="0">
                <a:solidFill>
                  <a:srgbClr val="002060"/>
                </a:solidFill>
                <a:latin typeface="Vazir" panose="020B0603030804020204" pitchFamily="34" charset="-78"/>
                <a:cs typeface="Vazir" panose="020B0603030804020204" pitchFamily="34" charset="-78"/>
              </a:rPr>
              <a:t>علائمی که نشان‌دهنده وجود اعتیاد به بازی‌های رایانه‌ای در کودکان </a:t>
            </a:r>
          </a:p>
        </p:txBody>
      </p:sp>
      <p:sp>
        <p:nvSpPr>
          <p:cNvPr id="3" name="Rectangle 2"/>
          <p:cNvSpPr/>
          <p:nvPr/>
        </p:nvSpPr>
        <p:spPr>
          <a:xfrm>
            <a:off x="6009648" y="1364007"/>
            <a:ext cx="6125832"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۱- خواب رفتن در مدرسه</a:t>
            </a:r>
          </a:p>
          <a:p>
            <a:pPr algn="justLow" rtl="1">
              <a:lnSpc>
                <a:spcPct val="200000"/>
              </a:lnSpc>
            </a:pPr>
            <a:r>
              <a:rPr lang="fa-IR" sz="1600" dirty="0">
                <a:latin typeface="Vazir" panose="020B0603030804020204" pitchFamily="34" charset="-78"/>
                <a:cs typeface="Vazir" panose="020B0603030804020204" pitchFamily="34" charset="-78"/>
              </a:rPr>
              <a:t>۲- پرداختن به بازی‌های رایانه در اکثر ساعات غیر مدرسه</a:t>
            </a:r>
          </a:p>
          <a:p>
            <a:pPr algn="justLow" rtl="1">
              <a:lnSpc>
                <a:spcPct val="200000"/>
              </a:lnSpc>
            </a:pPr>
            <a:r>
              <a:rPr lang="fa-IR" sz="1600" dirty="0">
                <a:latin typeface="Vazir" panose="020B0603030804020204" pitchFamily="34" charset="-78"/>
                <a:cs typeface="Vazir" panose="020B0603030804020204" pitchFamily="34" charset="-78"/>
              </a:rPr>
              <a:t>۳- عقب ماندن از تکالیف درسی</a:t>
            </a:r>
          </a:p>
          <a:p>
            <a:pPr algn="justLow" rtl="1">
              <a:lnSpc>
                <a:spcPct val="200000"/>
              </a:lnSpc>
            </a:pPr>
            <a:r>
              <a:rPr lang="fa-IR" sz="1600" dirty="0">
                <a:latin typeface="Vazir" panose="020B0603030804020204" pitchFamily="34" charset="-78"/>
                <a:cs typeface="Vazir" panose="020B0603030804020204" pitchFamily="34" charset="-78"/>
              </a:rPr>
              <a:t>۴- افت تحصیلی</a:t>
            </a:r>
          </a:p>
          <a:p>
            <a:pPr algn="justLow" rtl="1">
              <a:lnSpc>
                <a:spcPct val="200000"/>
              </a:lnSpc>
            </a:pPr>
            <a:r>
              <a:rPr lang="fa-IR" sz="1600" dirty="0">
                <a:latin typeface="Vazir" panose="020B0603030804020204" pitchFamily="34" charset="-78"/>
                <a:cs typeface="Vazir" panose="020B0603030804020204" pitchFamily="34" charset="-78"/>
              </a:rPr>
              <a:t>۵- دروغ گفتن در مورد بازی‌های رایانه‌ای</a:t>
            </a:r>
          </a:p>
          <a:p>
            <a:pPr algn="justLow" rtl="1">
              <a:lnSpc>
                <a:spcPct val="200000"/>
              </a:lnSpc>
            </a:pPr>
            <a:r>
              <a:rPr lang="fa-IR" sz="1600" dirty="0">
                <a:latin typeface="Vazir" panose="020B0603030804020204" pitchFamily="34" charset="-78"/>
                <a:cs typeface="Vazir" panose="020B0603030804020204" pitchFamily="34" charset="-78"/>
              </a:rPr>
              <a:t>۶- ترجیح دادن بازی‌های رایانه‌ای یا بازی با دستگاه به‌جای دیدن دوستان</a:t>
            </a:r>
          </a:p>
          <a:p>
            <a:pPr algn="justLow" rtl="1">
              <a:lnSpc>
                <a:spcPct val="200000"/>
              </a:lnSpc>
            </a:pPr>
            <a:r>
              <a:rPr lang="fa-IR" sz="1600" dirty="0">
                <a:latin typeface="Vazir" panose="020B0603030804020204" pitchFamily="34" charset="-78"/>
                <a:cs typeface="Vazir" panose="020B0603030804020204" pitchFamily="34" charset="-78"/>
              </a:rPr>
              <a:t>۷- خارج شدن از گروه‌های اجتماعی مثل باشگاه‌های ورزشی</a:t>
            </a:r>
          </a:p>
          <a:p>
            <a:pPr algn="justLow" rtl="1">
              <a:lnSpc>
                <a:spcPct val="200000"/>
              </a:lnSpc>
            </a:pPr>
            <a:r>
              <a:rPr lang="fa-IR" sz="1600" dirty="0">
                <a:latin typeface="Vazir" panose="020B0603030804020204" pitchFamily="34" charset="-78"/>
                <a:cs typeface="Vazir" panose="020B0603030804020204" pitchFamily="34" charset="-78"/>
              </a:rPr>
              <a:t>۸- در صورت عدم دسترسی به بازی، دچار تنش و عصبانیت می‌شود</a:t>
            </a:r>
          </a:p>
        </p:txBody>
      </p:sp>
      <p:sp>
        <p:nvSpPr>
          <p:cNvPr id="7" name="Slide Number Placeholder 6"/>
          <p:cNvSpPr>
            <a:spLocks noGrp="1"/>
          </p:cNvSpPr>
          <p:nvPr>
            <p:ph type="sldNum" sz="quarter" idx="12"/>
          </p:nvPr>
        </p:nvSpPr>
        <p:spPr/>
        <p:txBody>
          <a:bodyPr/>
          <a:lstStyle/>
          <a:p>
            <a:fld id="{582A1225-0227-4B86-BADD-A67718D6F006}" type="slidenum">
              <a:rPr lang="en-US" smtClean="0"/>
              <a:t>17</a:t>
            </a:fld>
            <a:endParaRPr lang="en-US"/>
          </a:p>
        </p:txBody>
      </p:sp>
      <p:sp>
        <p:nvSpPr>
          <p:cNvPr id="8" name="Rectangle 7"/>
          <p:cNvSpPr/>
          <p:nvPr/>
        </p:nvSpPr>
        <p:spPr>
          <a:xfrm>
            <a:off x="-1" y="0"/>
            <a:ext cx="2556769" cy="500587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stretch>
            <a:fillRect/>
          </a:stretch>
        </p:blipFill>
        <p:spPr>
          <a:xfrm>
            <a:off x="1799557" y="306805"/>
            <a:ext cx="3888973" cy="2590655"/>
          </a:xfrm>
          <a:prstGeom prst="rect">
            <a:avLst/>
          </a:prstGeom>
        </p:spPr>
      </p:pic>
      <p:sp>
        <p:nvSpPr>
          <p:cNvPr id="4" name="Rectangle 3"/>
          <p:cNvSpPr/>
          <p:nvPr/>
        </p:nvSpPr>
        <p:spPr>
          <a:xfrm rot="16200000">
            <a:off x="-689977" y="2075111"/>
            <a:ext cx="3936721"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انواع اعتیاد به اینترنت</a:t>
            </a:r>
          </a:p>
        </p:txBody>
      </p:sp>
    </p:spTree>
    <p:extLst>
      <p:ext uri="{BB962C8B-B14F-4D97-AF65-F5344CB8AC3E}">
        <p14:creationId xmlns:p14="http://schemas.microsoft.com/office/powerpoint/2010/main" val="14116790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46230" y="1040842"/>
            <a:ext cx="11641248" cy="561949"/>
          </a:xfrm>
          <a:prstGeom prst="rect">
            <a:avLst/>
          </a:prstGeom>
        </p:spPr>
        <p:txBody>
          <a:bodyPr wrap="square">
            <a:spAutoFit/>
          </a:bodyPr>
          <a:lstStyle/>
          <a:p>
            <a:pPr algn="justLow" rtl="1">
              <a:lnSpc>
                <a:spcPct val="200000"/>
              </a:lnSpc>
            </a:pPr>
            <a:endParaRPr lang="en-US" b="1" dirty="0">
              <a:latin typeface="Times New Roman" panose="02020603050405020304" pitchFamily="18" charset="0"/>
              <a:cs typeface="B Nazanin" panose="00000400000000000000" pitchFamily="2" charset="-78"/>
            </a:endParaRPr>
          </a:p>
        </p:txBody>
      </p:sp>
      <p:sp>
        <p:nvSpPr>
          <p:cNvPr id="2" name="Rectangle 1"/>
          <p:cNvSpPr/>
          <p:nvPr/>
        </p:nvSpPr>
        <p:spPr>
          <a:xfrm>
            <a:off x="7652551" y="157141"/>
            <a:ext cx="4371748" cy="2554545"/>
          </a:xfrm>
          <a:prstGeom prst="rect">
            <a:avLst/>
          </a:prstGeom>
        </p:spPr>
        <p:txBody>
          <a:bodyPr wrap="square">
            <a:spAutoFit/>
          </a:bodyPr>
          <a:lstStyle/>
          <a:p>
            <a:pPr marL="285750" indent="-285750" algn="justLow" rtl="1">
              <a:lnSpc>
                <a:spcPct val="200000"/>
              </a:lnSpc>
              <a:buClr>
                <a:srgbClr val="00206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احساس گناه</a:t>
            </a:r>
          </a:p>
          <a:p>
            <a:pPr marL="285750" indent="-285750" algn="justLow" rtl="1">
              <a:lnSpc>
                <a:spcPct val="200000"/>
              </a:lnSpc>
              <a:buClr>
                <a:srgbClr val="00206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اضطراب </a:t>
            </a:r>
          </a:p>
          <a:p>
            <a:pPr marL="285750" indent="-285750" algn="justLow" rtl="1">
              <a:lnSpc>
                <a:spcPct val="200000"/>
              </a:lnSpc>
              <a:buClr>
                <a:srgbClr val="00206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افسردگی </a:t>
            </a:r>
          </a:p>
          <a:p>
            <a:pPr marL="285750" indent="-285750" algn="justLow" rtl="1">
              <a:lnSpc>
                <a:spcPct val="200000"/>
              </a:lnSpc>
              <a:buClr>
                <a:srgbClr val="00206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دروغگویی</a:t>
            </a:r>
          </a:p>
          <a:p>
            <a:pPr marL="285750" indent="-285750" algn="justLow" rtl="1">
              <a:lnSpc>
                <a:spcPct val="200000"/>
              </a:lnSpc>
              <a:buClr>
                <a:srgbClr val="00206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اعتیاد به یک بازی خاص</a:t>
            </a:r>
          </a:p>
        </p:txBody>
      </p:sp>
      <p:sp>
        <p:nvSpPr>
          <p:cNvPr id="6" name="Rectangle 5"/>
          <p:cNvSpPr/>
          <p:nvPr/>
        </p:nvSpPr>
        <p:spPr>
          <a:xfrm>
            <a:off x="7905060" y="2711686"/>
            <a:ext cx="4119239" cy="2554545"/>
          </a:xfrm>
          <a:prstGeom prst="rect">
            <a:avLst/>
          </a:prstGeom>
        </p:spPr>
        <p:txBody>
          <a:bodyPr wrap="square">
            <a:spAutoFit/>
          </a:bodyPr>
          <a:lstStyle/>
          <a:p>
            <a:pPr marL="285750" indent="-285750" algn="justLow" rtl="1">
              <a:lnSpc>
                <a:spcPct val="200000"/>
              </a:lnSpc>
              <a:buClr>
                <a:srgbClr val="00206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هدر دادن زمان</a:t>
            </a:r>
          </a:p>
          <a:p>
            <a:pPr marL="285750" indent="-285750" algn="justLow" rtl="1">
              <a:lnSpc>
                <a:spcPct val="200000"/>
              </a:lnSpc>
              <a:buClr>
                <a:srgbClr val="00206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انزوا</a:t>
            </a:r>
          </a:p>
          <a:p>
            <a:pPr marL="285750" indent="-285750" algn="justLow" rtl="1">
              <a:lnSpc>
                <a:spcPct val="200000"/>
              </a:lnSpc>
              <a:buClr>
                <a:srgbClr val="00206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حالت دفاعی داشتن </a:t>
            </a:r>
          </a:p>
          <a:p>
            <a:pPr marL="285750" indent="-285750" algn="justLow" rtl="1">
              <a:lnSpc>
                <a:spcPct val="200000"/>
              </a:lnSpc>
              <a:buClr>
                <a:srgbClr val="00206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خلق تحریک پذیر </a:t>
            </a:r>
          </a:p>
          <a:p>
            <a:pPr marL="285750" indent="-285750" algn="justLow" rtl="1">
              <a:lnSpc>
                <a:spcPct val="200000"/>
              </a:lnSpc>
              <a:buClr>
                <a:srgbClr val="002060"/>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اختلال در عملکرد و انجام کارهای روزمره</a:t>
            </a:r>
          </a:p>
        </p:txBody>
      </p:sp>
      <p:sp>
        <p:nvSpPr>
          <p:cNvPr id="7" name="Slide Number Placeholder 6"/>
          <p:cNvSpPr>
            <a:spLocks noGrp="1"/>
          </p:cNvSpPr>
          <p:nvPr>
            <p:ph type="sldNum" sz="quarter" idx="12"/>
          </p:nvPr>
        </p:nvSpPr>
        <p:spPr/>
        <p:txBody>
          <a:bodyPr/>
          <a:lstStyle/>
          <a:p>
            <a:fld id="{582A1225-0227-4B86-BADD-A67718D6F006}" type="slidenum">
              <a:rPr lang="en-US" smtClean="0"/>
              <a:t>18</a:t>
            </a:fld>
            <a:endParaRPr lang="en-US"/>
          </a:p>
        </p:txBody>
      </p:sp>
      <p:sp>
        <p:nvSpPr>
          <p:cNvPr id="8" name="Rectangle 7"/>
          <p:cNvSpPr/>
          <p:nvPr/>
        </p:nvSpPr>
        <p:spPr>
          <a:xfrm>
            <a:off x="0" y="1"/>
            <a:ext cx="6462944" cy="72991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stretch>
            <a:fillRect/>
          </a:stretch>
        </p:blipFill>
        <p:spPr>
          <a:xfrm>
            <a:off x="982425" y="1040842"/>
            <a:ext cx="5477522" cy="3851383"/>
          </a:xfrm>
          <a:prstGeom prst="rect">
            <a:avLst/>
          </a:prstGeom>
          <a:noFill/>
          <a:ln>
            <a:noFill/>
          </a:ln>
        </p:spPr>
      </p:pic>
      <p:sp>
        <p:nvSpPr>
          <p:cNvPr id="4" name="Rectangle 3"/>
          <p:cNvSpPr/>
          <p:nvPr/>
        </p:nvSpPr>
        <p:spPr>
          <a:xfrm>
            <a:off x="73240" y="164904"/>
            <a:ext cx="6316463"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علائم روحی و روانی اعتیاد به اینترنت</a:t>
            </a:r>
          </a:p>
        </p:txBody>
      </p:sp>
      <p:sp>
        <p:nvSpPr>
          <p:cNvPr id="9" name="Rectangle 8"/>
          <p:cNvSpPr/>
          <p:nvPr/>
        </p:nvSpPr>
        <p:spPr>
          <a:xfrm rot="5400000">
            <a:off x="-2036357" y="2125954"/>
            <a:ext cx="4802630" cy="72991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1314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3012" y="1121288"/>
            <a:ext cx="6394545" cy="400110"/>
          </a:xfrm>
          <a:prstGeom prst="rect">
            <a:avLst/>
          </a:prstGeom>
        </p:spPr>
        <p:txBody>
          <a:bodyPr wrap="square">
            <a:spAutoFit/>
          </a:bodyPr>
          <a:lstStyle/>
          <a:p>
            <a:pPr algn="r" rtl="1"/>
            <a:r>
              <a:rPr lang="fa-IR" sz="2000" dirty="0">
                <a:solidFill>
                  <a:srgbClr val="002060"/>
                </a:solidFill>
                <a:latin typeface="Shabnam" panose="020B0603030804020204" pitchFamily="34" charset="-78"/>
                <a:cs typeface="Shabnam" panose="020B0603030804020204" pitchFamily="34" charset="-78"/>
              </a:rPr>
              <a:t>علائم جسمی اعتیاد به اینترنت</a:t>
            </a:r>
          </a:p>
        </p:txBody>
      </p:sp>
      <p:sp>
        <p:nvSpPr>
          <p:cNvPr id="2" name="Rectangle 1"/>
          <p:cNvSpPr/>
          <p:nvPr/>
        </p:nvSpPr>
        <p:spPr>
          <a:xfrm>
            <a:off x="2241315" y="1692785"/>
            <a:ext cx="4237270" cy="3046988"/>
          </a:xfrm>
          <a:prstGeom prst="rect">
            <a:avLst/>
          </a:prstGeom>
        </p:spPr>
        <p:txBody>
          <a:bodyPr wrap="square">
            <a:spAutoFit/>
          </a:bodyPr>
          <a:lstStyle/>
          <a:p>
            <a:pPr marL="285750" indent="-285750" algn="justLow" rtl="1">
              <a:lnSpc>
                <a:spcPct val="200000"/>
              </a:lnSpc>
              <a:buClr>
                <a:srgbClr val="00206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سردرد</a:t>
            </a:r>
          </a:p>
          <a:p>
            <a:pPr marL="285750" indent="-285750" algn="justLow" rtl="1">
              <a:lnSpc>
                <a:spcPct val="200000"/>
              </a:lnSpc>
              <a:buClr>
                <a:srgbClr val="00206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کمردرد</a:t>
            </a:r>
          </a:p>
          <a:p>
            <a:pPr marL="285750" indent="-285750" algn="justLow" rtl="1">
              <a:lnSpc>
                <a:spcPct val="200000"/>
              </a:lnSpc>
              <a:buClr>
                <a:srgbClr val="00206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کاهش یا افزایش وزن </a:t>
            </a:r>
          </a:p>
          <a:p>
            <a:pPr marL="285750" indent="-285750" algn="justLow" rtl="1">
              <a:lnSpc>
                <a:spcPct val="200000"/>
              </a:lnSpc>
              <a:buClr>
                <a:srgbClr val="00206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آشفتگی در خواب </a:t>
            </a:r>
          </a:p>
          <a:p>
            <a:pPr marL="285750" indent="-285750" algn="justLow" rtl="1">
              <a:lnSpc>
                <a:spcPct val="200000"/>
              </a:lnSpc>
              <a:buClr>
                <a:srgbClr val="00206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سندروم تونل کارپال </a:t>
            </a:r>
          </a:p>
          <a:p>
            <a:pPr marL="285750" indent="-285750" algn="justLow" rtl="1">
              <a:lnSpc>
                <a:spcPct val="200000"/>
              </a:lnSpc>
              <a:buClr>
                <a:srgbClr val="00206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تاری دید یا فشار چشم</a:t>
            </a:r>
          </a:p>
        </p:txBody>
      </p:sp>
      <p:sp>
        <p:nvSpPr>
          <p:cNvPr id="5" name="Slide Number Placeholder 4"/>
          <p:cNvSpPr>
            <a:spLocks noGrp="1"/>
          </p:cNvSpPr>
          <p:nvPr>
            <p:ph type="sldNum" sz="quarter" idx="12"/>
          </p:nvPr>
        </p:nvSpPr>
        <p:spPr/>
        <p:txBody>
          <a:bodyPr/>
          <a:lstStyle/>
          <a:p>
            <a:fld id="{582A1225-0227-4B86-BADD-A67718D6F006}" type="slidenum">
              <a:rPr lang="en-US" smtClean="0"/>
              <a:t>19</a:t>
            </a:fld>
            <a:endParaRPr lang="en-US"/>
          </a:p>
        </p:txBody>
      </p:sp>
      <p:sp>
        <p:nvSpPr>
          <p:cNvPr id="7" name="Rectangle 6"/>
          <p:cNvSpPr/>
          <p:nvPr/>
        </p:nvSpPr>
        <p:spPr>
          <a:xfrm>
            <a:off x="9951868" y="0"/>
            <a:ext cx="967666" cy="68580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stretch>
            <a:fillRect/>
          </a:stretch>
        </p:blipFill>
        <p:spPr>
          <a:xfrm>
            <a:off x="7242572" y="670590"/>
            <a:ext cx="3676962" cy="2044391"/>
          </a:xfrm>
          <a:prstGeom prst="snip2DiagRect">
            <a:avLst>
              <a:gd name="adj1" fmla="val 0"/>
              <a:gd name="adj2" fmla="val 0"/>
            </a:avLst>
          </a:prstGeom>
        </p:spPr>
      </p:pic>
      <p:pic>
        <p:nvPicPr>
          <p:cNvPr id="6" name="Picture 5"/>
          <p:cNvPicPr>
            <a:picLocks noChangeAspect="1"/>
          </p:cNvPicPr>
          <p:nvPr/>
        </p:nvPicPr>
        <p:blipFill>
          <a:blip r:embed="rId3"/>
          <a:stretch>
            <a:fillRect/>
          </a:stretch>
        </p:blipFill>
        <p:spPr>
          <a:xfrm>
            <a:off x="7260029" y="3704547"/>
            <a:ext cx="3659505" cy="2101743"/>
          </a:xfrm>
          <a:prstGeom prst="rect">
            <a:avLst/>
          </a:prstGeom>
        </p:spPr>
      </p:pic>
    </p:spTree>
    <p:extLst>
      <p:ext uri="{BB962C8B-B14F-4D97-AF65-F5344CB8AC3E}">
        <p14:creationId xmlns:p14="http://schemas.microsoft.com/office/powerpoint/2010/main" val="39710117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99495" y="910747"/>
            <a:ext cx="5400171" cy="501675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اعتیاد به اینترنت یک اعتیاد رفتاری است که در آن فرد به استفاده از اینترنت یا سایر وسایل آنلاین به عنوان روشی ناسازگار برای مقابله با استرس های زندگی وابسته می شود. اعتیاد به اینترنت به طور گسترده به رسمیت شناخته شده است، به ویژه در کشورهایی که تعداد زیادی از مردم را تحت تاثیر قرار داده است، مانند کره جنوبی، که در آن به عنوان یک مشکل بهداشت ملی اعلام شده است. اعتیاد به اینترنت، که اغلب به عنوان اختلال اعتیاد به اینترنت ( </a:t>
            </a:r>
            <a:r>
              <a:rPr lang="en-US" sz="1600" dirty="0">
                <a:latin typeface="Vazir" panose="020B0603030804020204" pitchFamily="34" charset="-78"/>
                <a:cs typeface="Vazir" panose="020B0603030804020204" pitchFamily="34" charset="-78"/>
              </a:rPr>
              <a:t>IAD</a:t>
            </a:r>
            <a:r>
              <a:rPr lang="fa-IR" sz="1600" dirty="0">
                <a:latin typeface="Vazir" panose="020B0603030804020204" pitchFamily="34" charset="-78"/>
                <a:cs typeface="Vazir" panose="020B0603030804020204" pitchFamily="34" charset="-78"/>
              </a:rPr>
              <a:t> )شناخته می شود، یک وضعیت شناخته شده در آخرین ویرایش راهنمای تشخیصی و آماری اختلالات روانی (</a:t>
            </a:r>
            <a:r>
              <a:rPr lang="en-US" sz="1600" dirty="0">
                <a:latin typeface="Vazir" panose="020B0603030804020204" pitchFamily="34" charset="-78"/>
                <a:cs typeface="Vazir" panose="020B0603030804020204" pitchFamily="34" charset="-78"/>
              </a:rPr>
              <a:t>DSM-5</a:t>
            </a:r>
            <a:r>
              <a:rPr lang="fa-IR" sz="1600" dirty="0">
                <a:latin typeface="Vazir" panose="020B0603030804020204" pitchFamily="34" charset="-78"/>
                <a:cs typeface="Vazir" panose="020B0603030804020204" pitchFamily="34" charset="-78"/>
              </a:rPr>
              <a:t> ) نیست. </a:t>
            </a:r>
            <a:endParaRPr lang="en-US" sz="1600" dirty="0">
              <a:latin typeface="Vazir" panose="020B0603030804020204" pitchFamily="34" charset="-78"/>
              <a:cs typeface="Vazir" panose="020B0603030804020204" pitchFamily="34" charset="-78"/>
            </a:endParaRPr>
          </a:p>
        </p:txBody>
      </p:sp>
      <p:sp>
        <p:nvSpPr>
          <p:cNvPr id="2" name="Slide Number Placeholder 1"/>
          <p:cNvSpPr>
            <a:spLocks noGrp="1"/>
          </p:cNvSpPr>
          <p:nvPr>
            <p:ph type="sldNum" sz="quarter" idx="12"/>
          </p:nvPr>
        </p:nvSpPr>
        <p:spPr/>
        <p:txBody>
          <a:bodyPr/>
          <a:lstStyle/>
          <a:p>
            <a:pPr algn="ctr"/>
            <a:fld id="{582A1225-0227-4B86-BADD-A67718D6F006}" type="slidenum">
              <a:rPr lang="en-US" smtClean="0">
                <a:latin typeface="Times New Roman" panose="02020603050405020304" pitchFamily="18" charset="0"/>
                <a:cs typeface="Times New Roman" panose="02020603050405020304" pitchFamily="18" charset="0"/>
              </a:rPr>
              <a:pPr algn="ctr"/>
              <a:t>2</a:t>
            </a:fld>
            <a:endParaRPr lang="en-US" dirty="0">
              <a:latin typeface="Times New Roman" panose="02020603050405020304" pitchFamily="18" charset="0"/>
              <a:cs typeface="Times New Roman" panose="02020603050405020304" pitchFamily="18" charset="0"/>
            </a:endParaRPr>
          </a:p>
        </p:txBody>
      </p:sp>
      <p:sp>
        <p:nvSpPr>
          <p:cNvPr id="3" name="Rectangle 2"/>
          <p:cNvSpPr/>
          <p:nvPr/>
        </p:nvSpPr>
        <p:spPr>
          <a:xfrm>
            <a:off x="6143349" y="1068144"/>
            <a:ext cx="6048651" cy="351048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a:stretch>
            <a:fillRect/>
          </a:stretch>
        </p:blipFill>
        <p:spPr>
          <a:xfrm>
            <a:off x="6652821" y="1976256"/>
            <a:ext cx="5237001" cy="4447062"/>
          </a:xfrm>
          <a:prstGeom prst="roundRect">
            <a:avLst>
              <a:gd name="adj" fmla="val 0"/>
            </a:avLst>
          </a:prstGeom>
        </p:spPr>
      </p:pic>
      <p:sp>
        <p:nvSpPr>
          <p:cNvPr id="4" name="Rectangle 3"/>
          <p:cNvSpPr/>
          <p:nvPr/>
        </p:nvSpPr>
        <p:spPr>
          <a:xfrm>
            <a:off x="6530715" y="1388728"/>
            <a:ext cx="5273917" cy="400110"/>
          </a:xfrm>
          <a:prstGeom prst="rect">
            <a:avLst/>
          </a:prstGeom>
        </p:spPr>
        <p:txBody>
          <a:bodyPr wrap="square">
            <a:spAutoFit/>
          </a:bodyPr>
          <a:lstStyle/>
          <a:p>
            <a:pPr algn="ctr" rtl="1"/>
            <a:r>
              <a:rPr lang="fa-IR" sz="2000" dirty="0">
                <a:solidFill>
                  <a:schemeClr val="bg1"/>
                </a:solidFill>
                <a:latin typeface="Shabnam" panose="020B0603030804020204" pitchFamily="34" charset="-78"/>
                <a:cs typeface="Shabnam" panose="020B0603030804020204" pitchFamily="34" charset="-78"/>
              </a:rPr>
              <a:t>اعتیاد به اینترنت و فضای مجازی چیست؟</a:t>
            </a:r>
            <a:endParaRPr lang="en-US" sz="2000"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9917497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82A1225-0227-4B86-BADD-A67718D6F006}" type="slidenum">
              <a:rPr lang="en-US" smtClean="0"/>
              <a:t>20</a:t>
            </a:fld>
            <a:endParaRPr lang="en-US"/>
          </a:p>
        </p:txBody>
      </p:sp>
      <p:sp>
        <p:nvSpPr>
          <p:cNvPr id="5" name="Rectangle 4"/>
          <p:cNvSpPr/>
          <p:nvPr/>
        </p:nvSpPr>
        <p:spPr>
          <a:xfrm>
            <a:off x="159798" y="712733"/>
            <a:ext cx="11073414" cy="444519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8096435" y="263856"/>
            <a:ext cx="3970941" cy="2647294"/>
          </a:xfrm>
          <a:prstGeom prst="roundRect">
            <a:avLst>
              <a:gd name="adj" fmla="val 0"/>
            </a:avLst>
          </a:prstGeom>
        </p:spPr>
      </p:pic>
      <p:sp>
        <p:nvSpPr>
          <p:cNvPr id="7" name="Rectangle 6"/>
          <p:cNvSpPr/>
          <p:nvPr/>
        </p:nvSpPr>
        <p:spPr>
          <a:xfrm>
            <a:off x="558879" y="1633878"/>
            <a:ext cx="7226423" cy="2554545"/>
          </a:xfrm>
          <a:prstGeom prst="rect">
            <a:avLst/>
          </a:prstGeom>
        </p:spPr>
        <p:txBody>
          <a:bodyPr wrap="square">
            <a:spAutoFit/>
          </a:bodyPr>
          <a:lstStyle/>
          <a:p>
            <a:pPr algn="justLow" rtl="1">
              <a:lnSpc>
                <a:spcPct val="200000"/>
              </a:lnSpc>
            </a:pPr>
            <a:r>
              <a:rPr lang="fa-IR" sz="1600" dirty="0">
                <a:solidFill>
                  <a:schemeClr val="bg1"/>
                </a:solidFill>
                <a:latin typeface="Vazir" panose="020B0603030804020204" pitchFamily="34" charset="-78"/>
                <a:cs typeface="Vazir" panose="020B0603030804020204" pitchFamily="34" charset="-78"/>
              </a:rPr>
              <a:t>اعتیاد به اینترنت به ویژه برای کودکان و نوجوانان نگران کننده است. کودکان دانش و آگاهی لازم برای مدیریت صحیح استفاده از رایانه خود را ندارند و هیچ ایده ای در مورد آسیب های احتمالی که اینترنت می تواند آنها را در معرض آن قرار دهد، ندارند. اکثر بچه ها به کامپیوتر دسترسی دارند و حمل تلفن همراه برای کودکان و نوجوانان امری عادی شده است.</a:t>
            </a:r>
          </a:p>
        </p:txBody>
      </p:sp>
      <p:sp>
        <p:nvSpPr>
          <p:cNvPr id="4" name="Rectangle 3"/>
          <p:cNvSpPr/>
          <p:nvPr/>
        </p:nvSpPr>
        <p:spPr>
          <a:xfrm>
            <a:off x="1390757" y="1082349"/>
            <a:ext cx="6394545"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اعتیاد به اینترنت در کودکان</a:t>
            </a:r>
          </a:p>
        </p:txBody>
      </p:sp>
    </p:spTree>
    <p:extLst>
      <p:ext uri="{BB962C8B-B14F-4D97-AF65-F5344CB8AC3E}">
        <p14:creationId xmlns:p14="http://schemas.microsoft.com/office/powerpoint/2010/main" val="8000418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481960" y="2043603"/>
            <a:ext cx="6616487" cy="52322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عوارض استفاده از اینترنت برای کودکان شامل موارد زیر است:</a:t>
            </a:r>
          </a:p>
        </p:txBody>
      </p:sp>
      <p:sp>
        <p:nvSpPr>
          <p:cNvPr id="3" name="Rectangle 2"/>
          <p:cNvSpPr/>
          <p:nvPr/>
        </p:nvSpPr>
        <p:spPr>
          <a:xfrm>
            <a:off x="4662462" y="2970021"/>
            <a:ext cx="7418970"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عادت به اینترنت و قطع ارتباط با دنیای واقعی</a:t>
            </a:r>
          </a:p>
          <a:p>
            <a:pPr algn="justLow" rtl="1">
              <a:lnSpc>
                <a:spcPct val="200000"/>
              </a:lnSpc>
            </a:pPr>
            <a:r>
              <a:rPr lang="fa-IR" sz="1600" dirty="0">
                <a:latin typeface="Vazir" panose="020B0603030804020204" pitchFamily="34" charset="-78"/>
                <a:cs typeface="Vazir" panose="020B0603030804020204" pitchFamily="34" charset="-78"/>
              </a:rPr>
              <a:t>کودکانی که رایانه دارند و به اینترنت دسترسی دارند قربانیان مزاحمت‌های اینترنتی هستند.</a:t>
            </a:r>
          </a:p>
          <a:p>
            <a:pPr algn="justLow" rtl="1">
              <a:lnSpc>
                <a:spcPct val="200000"/>
              </a:lnSpc>
            </a:pPr>
            <a:r>
              <a:rPr lang="fa-IR" sz="1600" dirty="0">
                <a:latin typeface="Vazir" panose="020B0603030804020204" pitchFamily="34" charset="-78"/>
                <a:cs typeface="Vazir" panose="020B0603030804020204" pitchFamily="34" charset="-78"/>
              </a:rPr>
              <a:t>کودکانی که دسترسی کامل به اینترنت دارند می‌توانند محتواهایی که با سنشان مغایرت دارد را مشاهده کنند مانند دیدن محتوای جنسی که می‌تواند بعدها منجر به بیش فعالی جنسی و آسیب‌های جنسی در آن‌ها شود.</a:t>
            </a:r>
          </a:p>
        </p:txBody>
      </p:sp>
      <p:sp>
        <p:nvSpPr>
          <p:cNvPr id="5" name="Slide Number Placeholder 4"/>
          <p:cNvSpPr>
            <a:spLocks noGrp="1"/>
          </p:cNvSpPr>
          <p:nvPr>
            <p:ph type="sldNum" sz="quarter" idx="12"/>
          </p:nvPr>
        </p:nvSpPr>
        <p:spPr/>
        <p:txBody>
          <a:bodyPr/>
          <a:lstStyle/>
          <a:p>
            <a:fld id="{582A1225-0227-4B86-BADD-A67718D6F006}" type="slidenum">
              <a:rPr lang="en-US" smtClean="0"/>
              <a:t>21</a:t>
            </a:fld>
            <a:endParaRPr lang="en-US"/>
          </a:p>
        </p:txBody>
      </p:sp>
      <p:sp>
        <p:nvSpPr>
          <p:cNvPr id="6" name="Rectangle 5"/>
          <p:cNvSpPr/>
          <p:nvPr/>
        </p:nvSpPr>
        <p:spPr>
          <a:xfrm>
            <a:off x="1143" y="900220"/>
            <a:ext cx="12192000" cy="94103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686887" y="1170681"/>
            <a:ext cx="6394545"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اعتیاد به اینترنت در کودکان</a:t>
            </a:r>
          </a:p>
        </p:txBody>
      </p:sp>
      <p:sp>
        <p:nvSpPr>
          <p:cNvPr id="8" name="Rectangle 7"/>
          <p:cNvSpPr/>
          <p:nvPr/>
        </p:nvSpPr>
        <p:spPr>
          <a:xfrm>
            <a:off x="1143" y="1307115"/>
            <a:ext cx="612560" cy="270768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301752" y="1118842"/>
            <a:ext cx="4343942" cy="2895962"/>
          </a:xfrm>
          <a:prstGeom prst="rect">
            <a:avLst/>
          </a:prstGeom>
        </p:spPr>
      </p:pic>
    </p:spTree>
    <p:extLst>
      <p:ext uri="{BB962C8B-B14F-4D97-AF65-F5344CB8AC3E}">
        <p14:creationId xmlns:p14="http://schemas.microsoft.com/office/powerpoint/2010/main" val="28159908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15030" y="4001346"/>
            <a:ext cx="11295759"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علاوه بر این، کودکانی که به صورت آنلاین بازی می کنند، برای دریافت حمایت از گروهی که با آن‌ها بازی می‌کنند و یا حفظ مهارت‌های خود، اغلب تحت فشار همسالان برای بازی در مدت زمان طولانی قرار دارند. عدم برقراری محدودیت در استفاده از اینترنت می‌تواند باعث ایجاد اعتیاد به بازی و رایانه در کودکان شود. به کودکان و نوجوانان توصیه می‌شود که بیشتر از دوساعت در روز از رایانه و تلویزیون استفاده نکنند زیرا باعث ایجاد اثرات مخرب در جسم و روح آن‌های می‌شود.</a:t>
            </a:r>
          </a:p>
        </p:txBody>
      </p:sp>
      <p:sp>
        <p:nvSpPr>
          <p:cNvPr id="5" name="Slide Number Placeholder 4"/>
          <p:cNvSpPr>
            <a:spLocks noGrp="1"/>
          </p:cNvSpPr>
          <p:nvPr>
            <p:ph type="sldNum" sz="quarter" idx="12"/>
          </p:nvPr>
        </p:nvSpPr>
        <p:spPr/>
        <p:txBody>
          <a:bodyPr/>
          <a:lstStyle/>
          <a:p>
            <a:fld id="{582A1225-0227-4B86-BADD-A67718D6F006}" type="slidenum">
              <a:rPr lang="en-US" smtClean="0"/>
              <a:t>22</a:t>
            </a:fld>
            <a:endParaRPr lang="en-US"/>
          </a:p>
        </p:txBody>
      </p:sp>
      <p:cxnSp>
        <p:nvCxnSpPr>
          <p:cNvPr id="7" name="Straight Connector 6"/>
          <p:cNvCxnSpPr/>
          <p:nvPr/>
        </p:nvCxnSpPr>
        <p:spPr>
          <a:xfrm>
            <a:off x="168676" y="1402672"/>
            <a:ext cx="0" cy="4660777"/>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168676" y="144196"/>
            <a:ext cx="2518314" cy="1105724"/>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157274" y="144196"/>
            <a:ext cx="9667782" cy="110572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520047" y="497003"/>
            <a:ext cx="5161625" cy="2709853"/>
          </a:xfrm>
          <a:prstGeom prst="roundRect">
            <a:avLst>
              <a:gd name="adj" fmla="val 0"/>
            </a:avLst>
          </a:prstGeom>
        </p:spPr>
      </p:pic>
      <p:sp>
        <p:nvSpPr>
          <p:cNvPr id="4" name="Rectangle 3"/>
          <p:cNvSpPr/>
          <p:nvPr/>
        </p:nvSpPr>
        <p:spPr>
          <a:xfrm>
            <a:off x="6880194" y="563746"/>
            <a:ext cx="4768583"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اعتیاد به اینترنت در کودکان</a:t>
            </a:r>
          </a:p>
        </p:txBody>
      </p:sp>
    </p:spTree>
    <p:extLst>
      <p:ext uri="{BB962C8B-B14F-4D97-AF65-F5344CB8AC3E}">
        <p14:creationId xmlns:p14="http://schemas.microsoft.com/office/powerpoint/2010/main" val="32825215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041427" y="2592139"/>
            <a:ext cx="7008193" cy="353943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وضع قوانین توسط والدین برای استفاده کودک از اینترنت و شبکه اجتماعی همواره بهترین راه برای کنترل و همراهی با کودک است. هر پدر و مادری باید پیش از فرزندان خود فیلم، کارتن، انیمیشن وبازی‌های رایانه‌ای را تست کنند. سایت‌هایی که کودکان در آن‌ها عضو هستند را شناسایی کنند و موتور‌های جستجو را مطابق سن کودک خود محدود کنند . به تمامی اقدامات ذکر شده والدگردی گفته می‌شود. در واقع با نظارت فرزند خود در فضای مجازی، در قدم اول کودک خود را از حضور در این محیط و کار با تکنولوژی منع نکریم و در قدم دوم مانع وقوع حوادث ناگوار مجازی می‌شویم. </a:t>
            </a:r>
          </a:p>
        </p:txBody>
      </p:sp>
      <p:sp>
        <p:nvSpPr>
          <p:cNvPr id="5" name="Slide Number Placeholder 4"/>
          <p:cNvSpPr>
            <a:spLocks noGrp="1"/>
          </p:cNvSpPr>
          <p:nvPr>
            <p:ph type="sldNum" sz="quarter" idx="12"/>
          </p:nvPr>
        </p:nvSpPr>
        <p:spPr/>
        <p:txBody>
          <a:bodyPr/>
          <a:lstStyle/>
          <a:p>
            <a:fld id="{582A1225-0227-4B86-BADD-A67718D6F006}" type="slidenum">
              <a:rPr lang="en-US" smtClean="0"/>
              <a:t>23</a:t>
            </a:fld>
            <a:endParaRPr lang="en-US"/>
          </a:p>
        </p:txBody>
      </p:sp>
      <p:sp>
        <p:nvSpPr>
          <p:cNvPr id="6" name="Rectangle 5"/>
          <p:cNvSpPr/>
          <p:nvPr/>
        </p:nvSpPr>
        <p:spPr>
          <a:xfrm>
            <a:off x="0" y="1837560"/>
            <a:ext cx="12192000" cy="66886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655075" y="1971936"/>
            <a:ext cx="6394545"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درمان اعتیاد به اینترنت در کودکان</a:t>
            </a:r>
          </a:p>
        </p:txBody>
      </p:sp>
      <p:sp>
        <p:nvSpPr>
          <p:cNvPr id="9" name="Rectangle 8"/>
          <p:cNvSpPr/>
          <p:nvPr/>
        </p:nvSpPr>
        <p:spPr>
          <a:xfrm>
            <a:off x="106533" y="1111098"/>
            <a:ext cx="4786894" cy="307028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218996" y="1336215"/>
            <a:ext cx="4561968" cy="2620049"/>
          </a:xfrm>
          <a:prstGeom prst="rect">
            <a:avLst/>
          </a:prstGeom>
          <a:noFill/>
          <a:ln>
            <a:noFill/>
          </a:ln>
        </p:spPr>
      </p:pic>
    </p:spTree>
    <p:extLst>
      <p:ext uri="{BB962C8B-B14F-4D97-AF65-F5344CB8AC3E}">
        <p14:creationId xmlns:p14="http://schemas.microsoft.com/office/powerpoint/2010/main" val="24835657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95309" y="3989714"/>
            <a:ext cx="11869030"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 یکی از راه‌های نظارت بر عملکرد کودکان در فضای اینترنت، استفاده از برنامه‌های کنترل والدین است. همچنین با منع نصب برنامه و فیلترشکن می‌توان کودک را بیش از پیش کنترل کرد.</a:t>
            </a:r>
          </a:p>
          <a:p>
            <a:pPr algn="justLow" rtl="1">
              <a:lnSpc>
                <a:spcPct val="200000"/>
              </a:lnSpc>
            </a:pPr>
            <a:r>
              <a:rPr lang="fa-IR" sz="1600" dirty="0">
                <a:latin typeface="Vazir" panose="020B0603030804020204" pitchFamily="34" charset="-78"/>
                <a:cs typeface="Vazir" panose="020B0603030804020204" pitchFamily="34" charset="-78"/>
              </a:rPr>
              <a:t>  برای زمان استفاده کودک از اینترنت، قوانین و مقررات تعیین کنیم و به آن‌ها پایبند باشید.</a:t>
            </a:r>
          </a:p>
          <a:p>
            <a:pPr algn="justLow" rtl="1">
              <a:lnSpc>
                <a:spcPct val="200000"/>
              </a:lnSpc>
            </a:pPr>
            <a:r>
              <a:rPr lang="fa-IR" sz="1600" dirty="0">
                <a:latin typeface="Vazir" panose="020B0603030804020204" pitchFamily="34" charset="-78"/>
                <a:cs typeface="Vazir" panose="020B0603030804020204" pitchFamily="34" charset="-78"/>
              </a:rPr>
              <a:t>  تنظیمات امنیتی و حریم خصوصی شبکه‌های اجتماعی که فرزند شما در آن قرار دارد را فعال کنید و تنها به دوستان و آشنایان محدود کنید.</a:t>
            </a:r>
          </a:p>
        </p:txBody>
      </p:sp>
      <p:sp>
        <p:nvSpPr>
          <p:cNvPr id="3" name="Slide Number Placeholder 2"/>
          <p:cNvSpPr>
            <a:spLocks noGrp="1"/>
          </p:cNvSpPr>
          <p:nvPr>
            <p:ph type="sldNum" sz="quarter" idx="12"/>
          </p:nvPr>
        </p:nvSpPr>
        <p:spPr/>
        <p:txBody>
          <a:bodyPr/>
          <a:lstStyle/>
          <a:p>
            <a:fld id="{582A1225-0227-4B86-BADD-A67718D6F006}" type="slidenum">
              <a:rPr lang="en-US" smtClean="0"/>
              <a:t>24</a:t>
            </a:fld>
            <a:endParaRPr lang="en-US"/>
          </a:p>
        </p:txBody>
      </p:sp>
      <p:sp>
        <p:nvSpPr>
          <p:cNvPr id="6" name="Rectangle 5"/>
          <p:cNvSpPr/>
          <p:nvPr/>
        </p:nvSpPr>
        <p:spPr>
          <a:xfrm>
            <a:off x="927613" y="0"/>
            <a:ext cx="10404422" cy="295726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0" y="957787"/>
            <a:ext cx="4016178" cy="2677451"/>
          </a:xfrm>
          <a:prstGeom prst="snip2SameRect">
            <a:avLst>
              <a:gd name="adj1" fmla="val 0"/>
              <a:gd name="adj2" fmla="val 0"/>
            </a:avLst>
          </a:prstGeom>
        </p:spPr>
      </p:pic>
      <p:sp>
        <p:nvSpPr>
          <p:cNvPr id="4" name="Rectangle 3"/>
          <p:cNvSpPr/>
          <p:nvPr/>
        </p:nvSpPr>
        <p:spPr>
          <a:xfrm>
            <a:off x="4197619" y="1763307"/>
            <a:ext cx="3793388"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درمان اعتیاد به اینترنت در کودکان</a:t>
            </a:r>
          </a:p>
        </p:txBody>
      </p:sp>
      <p:pic>
        <p:nvPicPr>
          <p:cNvPr id="7" name="Picture 6"/>
          <p:cNvPicPr>
            <a:picLocks noChangeAspect="1"/>
          </p:cNvPicPr>
          <p:nvPr/>
        </p:nvPicPr>
        <p:blipFill>
          <a:blip r:embed="rId3"/>
          <a:stretch>
            <a:fillRect/>
          </a:stretch>
        </p:blipFill>
        <p:spPr>
          <a:xfrm>
            <a:off x="8172449" y="957787"/>
            <a:ext cx="4056743" cy="2677451"/>
          </a:xfrm>
          <a:prstGeom prst="rect">
            <a:avLst/>
          </a:prstGeom>
        </p:spPr>
      </p:pic>
    </p:spTree>
    <p:extLst>
      <p:ext uri="{BB962C8B-B14F-4D97-AF65-F5344CB8AC3E}">
        <p14:creationId xmlns:p14="http://schemas.microsoft.com/office/powerpoint/2010/main" val="2542452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62171" y="4178898"/>
            <a:ext cx="11340313"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با نصب برنامه‌های کنترل بر ساعت استفاده از فضای مجازی برای کودک، می‌توان نسبت به فعالیت او نظارت کامل داشت و آن را بررسی کرد.</a:t>
            </a:r>
          </a:p>
          <a:p>
            <a:pPr algn="justLow" rtl="1">
              <a:lnSpc>
                <a:spcPct val="200000"/>
              </a:lnSpc>
            </a:pPr>
            <a:r>
              <a:rPr lang="fa-IR" sz="1600" dirty="0">
                <a:latin typeface="Vazir" panose="020B0603030804020204" pitchFamily="34" charset="-78"/>
                <a:cs typeface="Vazir" panose="020B0603030804020204" pitchFamily="34" charset="-78"/>
              </a:rPr>
              <a:t>  با استفاده از نرم‌افزار‌ها و ابزرا‌های کنترلی می‌توان از مواجج ناخواسته کودک با محتوای نامناسب جلوگیری کرد.</a:t>
            </a:r>
          </a:p>
          <a:p>
            <a:pPr algn="justLow" rtl="1">
              <a:lnSpc>
                <a:spcPct val="200000"/>
              </a:lnSpc>
            </a:pPr>
            <a:r>
              <a:rPr lang="fa-IR" sz="1600" dirty="0">
                <a:latin typeface="Vazir" panose="020B0603030804020204" pitchFamily="34" charset="-78"/>
                <a:cs typeface="Vazir" panose="020B0603030804020204" pitchFamily="34" charset="-78"/>
              </a:rPr>
              <a:t>  به کودک خود آموزش دهید که در صورت دریافت پیام از سوی افراد غریبه، قبل از ارتباط‌گیری به شما اطلاع دهد.</a:t>
            </a:r>
          </a:p>
        </p:txBody>
      </p:sp>
      <p:sp>
        <p:nvSpPr>
          <p:cNvPr id="3" name="Slide Number Placeholder 2"/>
          <p:cNvSpPr>
            <a:spLocks noGrp="1"/>
          </p:cNvSpPr>
          <p:nvPr>
            <p:ph type="sldNum" sz="quarter" idx="12"/>
          </p:nvPr>
        </p:nvSpPr>
        <p:spPr/>
        <p:txBody>
          <a:bodyPr/>
          <a:lstStyle/>
          <a:p>
            <a:fld id="{582A1225-0227-4B86-BADD-A67718D6F006}" type="slidenum">
              <a:rPr lang="en-US" smtClean="0"/>
              <a:t>25</a:t>
            </a:fld>
            <a:endParaRPr lang="en-US"/>
          </a:p>
        </p:txBody>
      </p:sp>
      <p:cxnSp>
        <p:nvCxnSpPr>
          <p:cNvPr id="7" name="Straight Connector 6"/>
          <p:cNvCxnSpPr/>
          <p:nvPr/>
        </p:nvCxnSpPr>
        <p:spPr>
          <a:xfrm>
            <a:off x="301752" y="1216241"/>
            <a:ext cx="0" cy="4696287"/>
          </a:xfrm>
          <a:prstGeom prst="line">
            <a:avLst/>
          </a:prstGeom>
          <a:ln w="76200">
            <a:solidFill>
              <a:srgbClr val="002060"/>
            </a:solidFill>
            <a:prstDash val="solid"/>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126374" y="674876"/>
            <a:ext cx="406286" cy="40628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62171" y="261922"/>
            <a:ext cx="459093" cy="479697"/>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686758" y="1626889"/>
            <a:ext cx="5109063" cy="88776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6600512" y="976703"/>
            <a:ext cx="5308846" cy="2672238"/>
          </a:xfrm>
          <a:prstGeom prst="roundRect">
            <a:avLst>
              <a:gd name="adj" fmla="val 0"/>
            </a:avLst>
          </a:prstGeom>
        </p:spPr>
      </p:pic>
      <p:sp>
        <p:nvSpPr>
          <p:cNvPr id="4" name="Rectangle 3"/>
          <p:cNvSpPr/>
          <p:nvPr/>
        </p:nvSpPr>
        <p:spPr>
          <a:xfrm>
            <a:off x="1926454" y="1870718"/>
            <a:ext cx="4443151"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درمان اعتیاد به اینترنت در کودکان</a:t>
            </a:r>
          </a:p>
        </p:txBody>
      </p:sp>
    </p:spTree>
    <p:extLst>
      <p:ext uri="{BB962C8B-B14F-4D97-AF65-F5344CB8AC3E}">
        <p14:creationId xmlns:p14="http://schemas.microsoft.com/office/powerpoint/2010/main" val="38871015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50236" y="482662"/>
            <a:ext cx="4980373" cy="400110"/>
          </a:xfrm>
          <a:prstGeom prst="rect">
            <a:avLst/>
          </a:prstGeom>
        </p:spPr>
        <p:txBody>
          <a:bodyPr wrap="square">
            <a:spAutoFit/>
          </a:bodyPr>
          <a:lstStyle/>
          <a:p>
            <a:pPr algn="r" rtl="1"/>
            <a:r>
              <a:rPr lang="fa-IR" sz="2000" dirty="0">
                <a:solidFill>
                  <a:srgbClr val="002060"/>
                </a:solidFill>
                <a:latin typeface="Shabnam" panose="020B0603030804020204" pitchFamily="34" charset="-78"/>
                <a:cs typeface="Shabnam" panose="020B0603030804020204" pitchFamily="34" charset="-78"/>
              </a:rPr>
              <a:t>درمان اعتیاد به اینترنت در کودکان</a:t>
            </a:r>
          </a:p>
        </p:txBody>
      </p:sp>
      <p:sp>
        <p:nvSpPr>
          <p:cNvPr id="5" name="Rectangle 4"/>
          <p:cNvSpPr/>
          <p:nvPr/>
        </p:nvSpPr>
        <p:spPr>
          <a:xfrm>
            <a:off x="2450236" y="1149819"/>
            <a:ext cx="4980373"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با کودک خود رابطه دوستانه برقرار کنید؛ تا در صورت مواجهه با هر گونه مشکل و آسیب در فضای مجازی شما را مطلع سازند. آسیب‌های روحی و روانی فضای مجازی، تاثیرات منفی را برای کودک به همراه دارد.</a:t>
            </a:r>
          </a:p>
        </p:txBody>
      </p:sp>
      <p:pic>
        <p:nvPicPr>
          <p:cNvPr id="2" name="Picture 1"/>
          <p:cNvPicPr>
            <a:picLocks noChangeAspect="1"/>
          </p:cNvPicPr>
          <p:nvPr/>
        </p:nvPicPr>
        <p:blipFill>
          <a:blip r:embed="rId2"/>
          <a:stretch>
            <a:fillRect/>
          </a:stretch>
        </p:blipFill>
        <p:spPr>
          <a:xfrm>
            <a:off x="7794594" y="482662"/>
            <a:ext cx="3983632" cy="2657830"/>
          </a:xfrm>
          <a:prstGeom prst="rect">
            <a:avLst/>
          </a:prstGeom>
          <a:noFill/>
          <a:ln>
            <a:noFill/>
          </a:ln>
        </p:spPr>
      </p:pic>
      <p:sp>
        <p:nvSpPr>
          <p:cNvPr id="6" name="Rectangle 5"/>
          <p:cNvSpPr/>
          <p:nvPr/>
        </p:nvSpPr>
        <p:spPr>
          <a:xfrm>
            <a:off x="2450236" y="3436698"/>
            <a:ext cx="4984811"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 حضور کودکان در فضای مجازی ممکن است یک فرصت یا تهدید باشد؛ نظارت والدین  بر این رفتار باعث تبدیل تهدید به فرصت می‌شود. استفاده کودکان از فضای مجازی برای دریافت مطالب آموزشی و درسی از مزایای این محیط به حساب می‌آید؛ که نیاز به مدیریت و برنامه‌ریزی والدین دارد.</a:t>
            </a:r>
            <a:endParaRPr lang="en-US" sz="1600" dirty="0">
              <a:latin typeface="Vazir" panose="020B0603030804020204" pitchFamily="34" charset="-78"/>
              <a:cs typeface="Vazir" panose="020B0603030804020204" pitchFamily="34" charset="-78"/>
            </a:endParaRPr>
          </a:p>
        </p:txBody>
      </p:sp>
      <p:sp>
        <p:nvSpPr>
          <p:cNvPr id="3" name="Slide Number Placeholder 2"/>
          <p:cNvSpPr>
            <a:spLocks noGrp="1"/>
          </p:cNvSpPr>
          <p:nvPr>
            <p:ph type="sldNum" sz="quarter" idx="12"/>
          </p:nvPr>
        </p:nvSpPr>
        <p:spPr/>
        <p:txBody>
          <a:bodyPr/>
          <a:lstStyle/>
          <a:p>
            <a:fld id="{582A1225-0227-4B86-BADD-A67718D6F006}" type="slidenum">
              <a:rPr lang="en-US" smtClean="0"/>
              <a:t>26</a:t>
            </a:fld>
            <a:endParaRPr lang="en-US"/>
          </a:p>
        </p:txBody>
      </p:sp>
      <p:sp>
        <p:nvSpPr>
          <p:cNvPr id="7" name="Rectangle 6"/>
          <p:cNvSpPr/>
          <p:nvPr/>
        </p:nvSpPr>
        <p:spPr>
          <a:xfrm rot="5400000">
            <a:off x="247259" y="253684"/>
            <a:ext cx="1225118" cy="122511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5400000">
            <a:off x="263789" y="1740498"/>
            <a:ext cx="1192059" cy="118799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5400000">
            <a:off x="265822" y="3211922"/>
            <a:ext cx="1225118" cy="122511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3"/>
          <a:stretch>
            <a:fillRect/>
          </a:stretch>
        </p:blipFill>
        <p:spPr>
          <a:xfrm>
            <a:off x="7798533" y="3506679"/>
            <a:ext cx="3979693" cy="2654424"/>
          </a:xfrm>
          <a:prstGeom prst="rect">
            <a:avLst/>
          </a:prstGeom>
        </p:spPr>
      </p:pic>
    </p:spTree>
    <p:extLst>
      <p:ext uri="{BB962C8B-B14F-4D97-AF65-F5344CB8AC3E}">
        <p14:creationId xmlns:p14="http://schemas.microsoft.com/office/powerpoint/2010/main" val="11312379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85796" y="979720"/>
            <a:ext cx="7992526" cy="400110"/>
          </a:xfrm>
          <a:prstGeom prst="rect">
            <a:avLst/>
          </a:prstGeom>
        </p:spPr>
        <p:txBody>
          <a:bodyPr wrap="square">
            <a:spAutoFit/>
          </a:bodyPr>
          <a:lstStyle/>
          <a:p>
            <a:pPr algn="r" rtl="1"/>
            <a:r>
              <a:rPr lang="fa-IR" sz="2000" dirty="0">
                <a:solidFill>
                  <a:srgbClr val="002060"/>
                </a:solidFill>
                <a:latin typeface="Shabnam" panose="020B0603030804020204" pitchFamily="34" charset="-78"/>
                <a:cs typeface="Shabnam" panose="020B0603030804020204" pitchFamily="34" charset="-78"/>
              </a:rPr>
              <a:t>پیامدهای اعتیاد اینترنتی و عوارض استفاده نامناسب از فضای مجازی</a:t>
            </a:r>
          </a:p>
        </p:txBody>
      </p:sp>
      <p:sp>
        <p:nvSpPr>
          <p:cNvPr id="7" name="Rectangle 6"/>
          <p:cNvSpPr/>
          <p:nvPr/>
        </p:nvSpPr>
        <p:spPr>
          <a:xfrm>
            <a:off x="3568824" y="1595296"/>
            <a:ext cx="8309498"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بدون شک آگاهی از پیامدهای اخلاقی و اجتماعی این اعتیاد مدرن، ضرورت تلاش برای ترک اعتیاد به اینترنت بیشتر می‌کند. اغلب افرادی مبتلا به اختلال استفاده بیش از حد از اینترنت در انجام فعالیت‌های عادی زندگی خود با مشکل مواجه می‌شوند. بررسی‌ها نشان می‌دهد این دسته از افراد زمان زیادی را صرف انجام بازی‌های کامپیوتری یا جستجو در وب و شبکه‌های اجتماعی می‌کنند. استفاده بیش‌ازحد از اینترنت افراد را منزوی‌تر خواهد کرد. روابط دوستانه و اجتماعی معنادار این افراد از بین می‌رود.</a:t>
            </a:r>
          </a:p>
        </p:txBody>
      </p:sp>
      <p:sp>
        <p:nvSpPr>
          <p:cNvPr id="3" name="Slide Number Placeholder 2"/>
          <p:cNvSpPr>
            <a:spLocks noGrp="1"/>
          </p:cNvSpPr>
          <p:nvPr>
            <p:ph type="sldNum" sz="quarter" idx="12"/>
          </p:nvPr>
        </p:nvSpPr>
        <p:spPr/>
        <p:txBody>
          <a:bodyPr/>
          <a:lstStyle/>
          <a:p>
            <a:fld id="{582A1225-0227-4B86-BADD-A67718D6F006}" type="slidenum">
              <a:rPr lang="en-US" smtClean="0"/>
              <a:pPr/>
              <a:t>27</a:t>
            </a:fld>
            <a:endParaRPr lang="en-US"/>
          </a:p>
        </p:txBody>
      </p:sp>
      <p:sp>
        <p:nvSpPr>
          <p:cNvPr id="9" name="Rectangle 8"/>
          <p:cNvSpPr/>
          <p:nvPr/>
        </p:nvSpPr>
        <p:spPr>
          <a:xfrm>
            <a:off x="336848" y="244287"/>
            <a:ext cx="425714" cy="557946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rot="16200000">
            <a:off x="-454674" y="1882142"/>
            <a:ext cx="4376113" cy="2473295"/>
          </a:xfrm>
          <a:prstGeom prst="rect">
            <a:avLst/>
          </a:prstGeom>
          <a:noFill/>
          <a:ln>
            <a:noFill/>
          </a:ln>
        </p:spPr>
      </p:pic>
    </p:spTree>
    <p:extLst>
      <p:ext uri="{BB962C8B-B14F-4D97-AF65-F5344CB8AC3E}">
        <p14:creationId xmlns:p14="http://schemas.microsoft.com/office/powerpoint/2010/main" val="23483429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14995" y="3364095"/>
            <a:ext cx="11295760"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 اغلب موارد این افراد در پیداکردن شغل یا انجام آن با مشکل جدی روبرو می‌شوند. در نتیجه، مشکلات مالی فراوانی برای آنها به وجود خواهد آمد. از دست رفتن فرصت‌های اجتماعی و شغلی یکی دیگر از پیامدهای جدی این اعتیاد است. یکی دیگر از عوارض اعتیاد به اینترنت در افرادی که به سایت‌های شرط‌بندی اعتیاد دارند این است که آنها ضررهای مالی هنگفتی را تجربه خواهند کرد. احتمال ابتلا به اختلالات روانی مانند اضطراب کنترل نشده و افسردگی در این دسته از افراد بیشتر است. زیرا اغلب افراد بدون توجه به واقعیت و پشت‌پرده فیلم‌ها و تصاویر منتشر شده در فضای وب، واقعیت زندگی خود را با آن مقایسه می‌کنند. که پیامد اصلی آن افسردگی و ناامیدی است.</a:t>
            </a:r>
          </a:p>
        </p:txBody>
      </p:sp>
      <p:sp>
        <p:nvSpPr>
          <p:cNvPr id="3" name="Slide Number Placeholder 2"/>
          <p:cNvSpPr>
            <a:spLocks noGrp="1"/>
          </p:cNvSpPr>
          <p:nvPr>
            <p:ph type="sldNum" sz="quarter" idx="12"/>
          </p:nvPr>
        </p:nvSpPr>
        <p:spPr/>
        <p:txBody>
          <a:bodyPr/>
          <a:lstStyle/>
          <a:p>
            <a:fld id="{582A1225-0227-4B86-BADD-A67718D6F006}" type="slidenum">
              <a:rPr lang="en-US" smtClean="0"/>
              <a:t>28</a:t>
            </a:fld>
            <a:endParaRPr lang="en-US"/>
          </a:p>
        </p:txBody>
      </p:sp>
      <p:sp>
        <p:nvSpPr>
          <p:cNvPr id="5" name="Rectangle 4"/>
          <p:cNvSpPr/>
          <p:nvPr/>
        </p:nvSpPr>
        <p:spPr>
          <a:xfrm>
            <a:off x="0" y="515572"/>
            <a:ext cx="12192000" cy="222508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0" y="527364"/>
            <a:ext cx="4243940" cy="2226963"/>
          </a:xfrm>
          <a:prstGeom prst="rect">
            <a:avLst/>
          </a:prstGeom>
          <a:noFill/>
          <a:ln>
            <a:noFill/>
          </a:ln>
        </p:spPr>
      </p:pic>
      <p:sp>
        <p:nvSpPr>
          <p:cNvPr id="4" name="Rectangle 3"/>
          <p:cNvSpPr/>
          <p:nvPr/>
        </p:nvSpPr>
        <p:spPr>
          <a:xfrm>
            <a:off x="3799969" y="1510779"/>
            <a:ext cx="7992526"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پیامدهای اعتیاد اینترنتی و عوارض استفاده نامناسب از فضای مجازی</a:t>
            </a:r>
          </a:p>
        </p:txBody>
      </p:sp>
      <p:sp>
        <p:nvSpPr>
          <p:cNvPr id="6" name="Rectangle 5"/>
          <p:cNvSpPr/>
          <p:nvPr/>
        </p:nvSpPr>
        <p:spPr>
          <a:xfrm>
            <a:off x="11570553" y="3477281"/>
            <a:ext cx="443884" cy="244135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41240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28752" y="2342317"/>
            <a:ext cx="6853561" cy="200054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انزواى اجتماعى: صرف وقت زیاد با این فعالیت‌ها انسان را از محیط اطراف خود غافل کرده و در بلندمدت به روابط صمیمى میان آن‌ها ضربه می‌زند. درحالی‌که، ما به‌هیچ‌وجه مجاز نیستیم که نسبت به ارتباط با والدین و دیگر اعضاى خانواده بی‌اهمیت باشیم.</a:t>
            </a:r>
          </a:p>
        </p:txBody>
      </p:sp>
      <p:sp>
        <p:nvSpPr>
          <p:cNvPr id="3" name="Slide Number Placeholder 2"/>
          <p:cNvSpPr>
            <a:spLocks noGrp="1"/>
          </p:cNvSpPr>
          <p:nvPr>
            <p:ph type="sldNum" sz="quarter" idx="12"/>
          </p:nvPr>
        </p:nvSpPr>
        <p:spPr/>
        <p:txBody>
          <a:bodyPr/>
          <a:lstStyle/>
          <a:p>
            <a:fld id="{582A1225-0227-4B86-BADD-A67718D6F006}" type="slidenum">
              <a:rPr lang="en-US" smtClean="0"/>
              <a:t>29</a:t>
            </a:fld>
            <a:endParaRPr lang="en-US"/>
          </a:p>
        </p:txBody>
      </p:sp>
      <p:sp>
        <p:nvSpPr>
          <p:cNvPr id="8" name="Rectangle 7"/>
          <p:cNvSpPr/>
          <p:nvPr/>
        </p:nvSpPr>
        <p:spPr>
          <a:xfrm rot="16200000">
            <a:off x="8203706" y="-2869707"/>
            <a:ext cx="1118587" cy="68580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0984637" y="1340024"/>
            <a:ext cx="1118587" cy="499590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1728" y="1594027"/>
            <a:ext cx="3332269" cy="2243952"/>
          </a:xfrm>
          <a:prstGeom prst="rect">
            <a:avLst/>
          </a:prstGeom>
        </p:spPr>
      </p:pic>
      <p:pic>
        <p:nvPicPr>
          <p:cNvPr id="5" name="Picture 4"/>
          <p:cNvPicPr>
            <a:picLocks noChangeAspect="1"/>
          </p:cNvPicPr>
          <p:nvPr/>
        </p:nvPicPr>
        <p:blipFill rotWithShape="1">
          <a:blip r:embed="rId3"/>
          <a:srcRect l="14441"/>
          <a:stretch/>
        </p:blipFill>
        <p:spPr>
          <a:xfrm>
            <a:off x="7517105" y="4167496"/>
            <a:ext cx="3326892" cy="2111019"/>
          </a:xfrm>
          <a:prstGeom prst="rect">
            <a:avLst/>
          </a:prstGeom>
        </p:spPr>
      </p:pic>
      <p:sp>
        <p:nvSpPr>
          <p:cNvPr id="4" name="Rectangle 3"/>
          <p:cNvSpPr/>
          <p:nvPr/>
        </p:nvSpPr>
        <p:spPr>
          <a:xfrm>
            <a:off x="5948374" y="406667"/>
            <a:ext cx="6243626" cy="400110"/>
          </a:xfrm>
          <a:prstGeom prst="rect">
            <a:avLst/>
          </a:prstGeom>
        </p:spPr>
        <p:txBody>
          <a:bodyPr wrap="square">
            <a:spAutoFit/>
          </a:bodyPr>
          <a:lstStyle/>
          <a:p>
            <a:pPr algn="ctr" rtl="1"/>
            <a:r>
              <a:rPr lang="fa-IR" sz="2000" dirty="0">
                <a:solidFill>
                  <a:schemeClr val="bg1"/>
                </a:solidFill>
                <a:latin typeface="Shabnam" panose="020B0603030804020204" pitchFamily="34" charset="-78"/>
                <a:cs typeface="Shabnam" panose="020B0603030804020204" pitchFamily="34" charset="-78"/>
              </a:rPr>
              <a:t>عواقب و پیامدهاى منفى با فعالیت‌های بیهوده</a:t>
            </a:r>
          </a:p>
        </p:txBody>
      </p:sp>
    </p:spTree>
    <p:extLst>
      <p:ext uri="{BB962C8B-B14F-4D97-AF65-F5344CB8AC3E}">
        <p14:creationId xmlns:p14="http://schemas.microsoft.com/office/powerpoint/2010/main" val="842539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21943" y="2482834"/>
            <a:ext cx="6906826"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اعتیاد به اینترنت به تعامل بیش از حد و اجباری با دنیای آنلاین اشاره دارد. افرادی که ممکن است کنترل خود را در  سپری کردن زمانشان در دنیای آنلاین، از دست بدهند، تمایل دارند اینترنت را بالاتر از تعهدات مهمی مانند فرزندپروری، کار یا فعالیت های اجتماعی سرگرم کننده قرار دهند. وسواس یک فرد به اینترنت می تواند به طور منفی در فعالیت ها و مسئولیت های روزانه، روابط و خلق و خو شخص تداخل ایجاد کند.</a:t>
            </a:r>
            <a:endParaRPr lang="en-US" sz="1600" dirty="0">
              <a:latin typeface="Vazir" panose="020B0603030804020204" pitchFamily="34" charset="-78"/>
              <a:cs typeface="Vazir" panose="020B0603030804020204" pitchFamily="34" charset="-78"/>
            </a:endParaRPr>
          </a:p>
        </p:txBody>
      </p:sp>
      <p:sp>
        <p:nvSpPr>
          <p:cNvPr id="2" name="Slide Number Placeholder 1"/>
          <p:cNvSpPr>
            <a:spLocks noGrp="1"/>
          </p:cNvSpPr>
          <p:nvPr>
            <p:ph type="sldNum" sz="quarter" idx="12"/>
          </p:nvPr>
        </p:nvSpPr>
        <p:spPr/>
        <p:txBody>
          <a:bodyPr/>
          <a:lstStyle/>
          <a:p>
            <a:fld id="{582A1225-0227-4B86-BADD-A67718D6F006}" type="slidenum">
              <a:rPr lang="en-US" smtClean="0"/>
              <a:t>3</a:t>
            </a:fld>
            <a:endParaRPr lang="en-US"/>
          </a:p>
        </p:txBody>
      </p:sp>
      <p:sp>
        <p:nvSpPr>
          <p:cNvPr id="6" name="Rectangle 5"/>
          <p:cNvSpPr/>
          <p:nvPr/>
        </p:nvSpPr>
        <p:spPr>
          <a:xfrm>
            <a:off x="1" y="1241698"/>
            <a:ext cx="12192000" cy="1008751"/>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1613024" y="1546018"/>
            <a:ext cx="5515745"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اعتیاد به اینترنت و فضای مجازی چیست؟</a:t>
            </a:r>
            <a:endParaRPr lang="en-US" sz="2000" dirty="0">
              <a:solidFill>
                <a:schemeClr val="bg1"/>
              </a:solidFill>
              <a:latin typeface="Shabnam" panose="020B0603030804020204" pitchFamily="34" charset="-78"/>
              <a:cs typeface="Shabnam" panose="020B0603030804020204" pitchFamily="34" charset="-78"/>
            </a:endParaRPr>
          </a:p>
        </p:txBody>
      </p:sp>
      <p:pic>
        <p:nvPicPr>
          <p:cNvPr id="7" name="Picture 6"/>
          <p:cNvPicPr>
            <a:picLocks noChangeAspect="1"/>
          </p:cNvPicPr>
          <p:nvPr/>
        </p:nvPicPr>
        <p:blipFill>
          <a:blip r:embed="rId2">
            <a:grayscl/>
            <a:extLst>
              <a:ext uri="{BEBA8EAE-BF5A-486C-A8C5-ECC9F3942E4B}">
                <a14:imgProps xmlns:a14="http://schemas.microsoft.com/office/drawing/2010/main">
                  <a14:imgLayer r:embed="rId3">
                    <a14:imgEffect>
                      <a14:saturation sat="300000"/>
                    </a14:imgEffect>
                  </a14:imgLayer>
                </a14:imgProps>
              </a:ext>
            </a:extLst>
          </a:blip>
          <a:stretch>
            <a:fillRect/>
          </a:stretch>
        </p:blipFill>
        <p:spPr>
          <a:xfrm>
            <a:off x="7368467" y="439730"/>
            <a:ext cx="4823534" cy="3358385"/>
          </a:xfrm>
          <a:prstGeom prst="rect">
            <a:avLst/>
          </a:prstGeom>
        </p:spPr>
      </p:pic>
    </p:spTree>
    <p:extLst>
      <p:ext uri="{BB962C8B-B14F-4D97-AF65-F5344CB8AC3E}">
        <p14:creationId xmlns:p14="http://schemas.microsoft.com/office/powerpoint/2010/main" val="42179258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7812351" y="371474"/>
            <a:ext cx="3997574" cy="550920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تخریب شخصیت افراد: شخصیت‌هایی که در این دنیاى مجازى ظاهر می‌شوند، اغلب تصنعى و کسانى هستند که خود را از دنیاى واقعى محروم کرده و به یک صفحه‌نمایش کوچک محدودشده‌اند. طبیعى است که چنین افرادى سعى می‌کنند خود را به‌گونه‌ای عرضه کنند که در نظر دیگران بهتر جلوه کنند. بنابراین، افرادى که با چنین کسانى روابط دوستانه برقرار می‌کنند، در حقیقت با افراد مجازى و غیرواقعى ارتباط دارند که درنهایت جز تخریب شخصیت خود فرد حاصلى نخواهد داشت.</a:t>
            </a:r>
          </a:p>
        </p:txBody>
      </p:sp>
      <p:pic>
        <p:nvPicPr>
          <p:cNvPr id="2" name="Picture 1"/>
          <p:cNvPicPr>
            <a:picLocks noChangeAspect="1"/>
          </p:cNvPicPr>
          <p:nvPr/>
        </p:nvPicPr>
        <p:blipFill>
          <a:blip r:embed="rId2"/>
          <a:stretch>
            <a:fillRect/>
          </a:stretch>
        </p:blipFill>
        <p:spPr>
          <a:xfrm>
            <a:off x="928641" y="1125459"/>
            <a:ext cx="6274663" cy="2378097"/>
          </a:xfrm>
          <a:prstGeom prst="rect">
            <a:avLst/>
          </a:prstGeom>
        </p:spPr>
      </p:pic>
      <p:sp>
        <p:nvSpPr>
          <p:cNvPr id="3" name="Slide Number Placeholder 2"/>
          <p:cNvSpPr>
            <a:spLocks noGrp="1"/>
          </p:cNvSpPr>
          <p:nvPr>
            <p:ph type="sldNum" sz="quarter" idx="12"/>
          </p:nvPr>
        </p:nvSpPr>
        <p:spPr/>
        <p:txBody>
          <a:bodyPr/>
          <a:lstStyle/>
          <a:p>
            <a:fld id="{582A1225-0227-4B86-BADD-A67718D6F006}" type="slidenum">
              <a:rPr lang="en-US" smtClean="0"/>
              <a:t>30</a:t>
            </a:fld>
            <a:endParaRPr lang="en-US"/>
          </a:p>
        </p:txBody>
      </p:sp>
      <p:sp>
        <p:nvSpPr>
          <p:cNvPr id="6" name="L-Shape 5"/>
          <p:cNvSpPr/>
          <p:nvPr/>
        </p:nvSpPr>
        <p:spPr>
          <a:xfrm rot="5400000">
            <a:off x="1695634" y="-1695633"/>
            <a:ext cx="4021586" cy="7412856"/>
          </a:xfrm>
          <a:prstGeom prst="corner">
            <a:avLst>
              <a:gd name="adj1" fmla="val 18358"/>
              <a:gd name="adj2" fmla="val 20498"/>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91717" y="207318"/>
            <a:ext cx="6440565"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عواقب و پیامدهاى منفى با فعالیت‌های بیهوده</a:t>
            </a:r>
          </a:p>
        </p:txBody>
      </p:sp>
    </p:spTree>
    <p:extLst>
      <p:ext uri="{BB962C8B-B14F-4D97-AF65-F5344CB8AC3E}">
        <p14:creationId xmlns:p14="http://schemas.microsoft.com/office/powerpoint/2010/main" val="21124781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82A1225-0227-4B86-BADD-A67718D6F006}" type="slidenum">
              <a:rPr lang="en-US" smtClean="0"/>
              <a:t>31</a:t>
            </a:fld>
            <a:endParaRPr lang="en-US"/>
          </a:p>
        </p:txBody>
      </p:sp>
      <p:sp>
        <p:nvSpPr>
          <p:cNvPr id="5" name="Rectangle 4"/>
          <p:cNvSpPr/>
          <p:nvPr/>
        </p:nvSpPr>
        <p:spPr>
          <a:xfrm>
            <a:off x="0" y="0"/>
            <a:ext cx="12192000" cy="355994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42042" y="1046028"/>
            <a:ext cx="6687509" cy="1569660"/>
          </a:xfrm>
          <a:prstGeom prst="rect">
            <a:avLst/>
          </a:prstGeom>
        </p:spPr>
        <p:txBody>
          <a:bodyPr wrap="square">
            <a:spAutoFit/>
          </a:bodyPr>
          <a:lstStyle/>
          <a:p>
            <a:pPr algn="justLow" rtl="1">
              <a:lnSpc>
                <a:spcPct val="200000"/>
              </a:lnSpc>
            </a:pPr>
            <a:r>
              <a:rPr lang="fa-IR" sz="1600" dirty="0">
                <a:solidFill>
                  <a:schemeClr val="bg1"/>
                </a:solidFill>
                <a:latin typeface="Vazir" panose="020B0603030804020204" pitchFamily="34" charset="-78"/>
                <a:cs typeface="Vazir" panose="020B0603030804020204" pitchFamily="34" charset="-78"/>
              </a:rPr>
              <a:t>به هم خوردن روابط کارى: افراد معتاد به اینترنت به دلیل بی‌خوابی و کم‌خوابی‌های فراوان نمی‌توانند به‌موقع سرکار حاضر شوند و در صورت تکرار چنین بی‌نظمی‌هایی، از کار اخراج شده و شرایط مطلوب زندگى را از دست خواهند داد.</a:t>
            </a:r>
          </a:p>
        </p:txBody>
      </p:sp>
      <p:pic>
        <p:nvPicPr>
          <p:cNvPr id="2" name="Picture 1"/>
          <p:cNvPicPr>
            <a:picLocks noChangeAspect="1"/>
          </p:cNvPicPr>
          <p:nvPr/>
        </p:nvPicPr>
        <p:blipFill>
          <a:blip r:embed="rId2"/>
          <a:stretch>
            <a:fillRect/>
          </a:stretch>
        </p:blipFill>
        <p:spPr>
          <a:xfrm>
            <a:off x="7164042" y="1779973"/>
            <a:ext cx="4693467" cy="2641316"/>
          </a:xfrm>
          <a:prstGeom prst="rect">
            <a:avLst/>
          </a:prstGeom>
          <a:noFill/>
          <a:ln>
            <a:noFill/>
          </a:ln>
        </p:spPr>
      </p:pic>
      <p:sp>
        <p:nvSpPr>
          <p:cNvPr id="4" name="Rectangle 3"/>
          <p:cNvSpPr/>
          <p:nvPr/>
        </p:nvSpPr>
        <p:spPr>
          <a:xfrm>
            <a:off x="887768" y="322959"/>
            <a:ext cx="5941784"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عواقب و پیامدهاى منفى با فعالیت‌های بیهوده</a:t>
            </a:r>
          </a:p>
        </p:txBody>
      </p:sp>
    </p:spTree>
    <p:extLst>
      <p:ext uri="{BB962C8B-B14F-4D97-AF65-F5344CB8AC3E}">
        <p14:creationId xmlns:p14="http://schemas.microsoft.com/office/powerpoint/2010/main" val="761347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778810" y="1639930"/>
            <a:ext cx="7155402"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 اغلب موارد این افراد در پیداکردن شغل یا انجام آن با مشکل جدی روبرو می‌شوند. در نتیجه، مشکلات مالی فراوانی برای آنها به وجود خواهد آمد. از دست رفتن فرصت‌های اجتماعی و شغلی یکی دیگر از پیامدهای جدی این اعتیاد است. یکی دیگر از عوارض اعتیاد به اینترنت در افرادی که به سایت‌های شرط‌بندی اعتیاد دارند این است که آنها ضررهای مالی هنگفتی را تجربه خواهند کرد. احتمال ابتلا به اختلالات روانی مانند اضطراب کنترل نشده و افسردگی در این دسته از افراد بیشتر است. زیرا اغلب افراد بدون توجه به واقعیت و پشت‌پرده فیلم‌ها و تصاویر منتشر شده در فضای وب، واقعیت زندگی خود را با آن مقایسه می‌کنند. که پیامد اصلی آن افسردگی و ناامیدی است.</a:t>
            </a: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1183"/>
          <a:stretch/>
        </p:blipFill>
        <p:spPr>
          <a:xfrm>
            <a:off x="0" y="0"/>
            <a:ext cx="4465468" cy="3873893"/>
          </a:xfrm>
          <a:prstGeom prst="rect">
            <a:avLst/>
          </a:prstGeom>
          <a:noFill/>
          <a:ln>
            <a:noFill/>
          </a:ln>
        </p:spPr>
      </p:pic>
      <p:sp>
        <p:nvSpPr>
          <p:cNvPr id="3" name="Slide Number Placeholder 2"/>
          <p:cNvSpPr>
            <a:spLocks noGrp="1"/>
          </p:cNvSpPr>
          <p:nvPr>
            <p:ph type="sldNum" sz="quarter" idx="12"/>
          </p:nvPr>
        </p:nvSpPr>
        <p:spPr/>
        <p:txBody>
          <a:bodyPr/>
          <a:lstStyle/>
          <a:p>
            <a:fld id="{582A1225-0227-4B86-BADD-A67718D6F006}" type="slidenum">
              <a:rPr lang="en-US" smtClean="0"/>
              <a:t>32</a:t>
            </a:fld>
            <a:endParaRPr lang="en-US"/>
          </a:p>
        </p:txBody>
      </p:sp>
      <p:sp>
        <p:nvSpPr>
          <p:cNvPr id="5" name="Rounded Rectangle 4"/>
          <p:cNvSpPr/>
          <p:nvPr/>
        </p:nvSpPr>
        <p:spPr>
          <a:xfrm>
            <a:off x="4678532" y="577049"/>
            <a:ext cx="7377344" cy="949910"/>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900474" y="851949"/>
            <a:ext cx="7033738"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پیامدهای اعتیاد اینترنتی و عوارض استفاده نامناسب از فضای مجازی</a:t>
            </a:r>
          </a:p>
        </p:txBody>
      </p:sp>
    </p:spTree>
    <p:extLst>
      <p:ext uri="{BB962C8B-B14F-4D97-AF65-F5344CB8AC3E}">
        <p14:creationId xmlns:p14="http://schemas.microsoft.com/office/powerpoint/2010/main" val="29679594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26129" y="1203505"/>
            <a:ext cx="4395254" cy="249299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برای اینکه بتوان هر اختلال یا اعتیاد را تشخیص داد باید به علائم و نشانه‌های آن توجه کنید. اطلاع از این موارد بسیار مهم است. اگر این نشانه‌ها را در خود یا عزیزانتان می‌بینید بهتر است در اولین فرصت برای درمان آن اقدام کنید. این علائم عبارتند از:</a:t>
            </a:r>
          </a:p>
        </p:txBody>
      </p:sp>
      <p:sp>
        <p:nvSpPr>
          <p:cNvPr id="3" name="Rectangle 2"/>
          <p:cNvSpPr/>
          <p:nvPr/>
        </p:nvSpPr>
        <p:spPr>
          <a:xfrm>
            <a:off x="2091274" y="4000423"/>
            <a:ext cx="9954491" cy="2062103"/>
          </a:xfrm>
          <a:prstGeom prst="rect">
            <a:avLst/>
          </a:prstGeom>
        </p:spPr>
        <p:txBody>
          <a:bodyPr wrap="square">
            <a:spAutoFit/>
          </a:bodyPr>
          <a:lstStyle/>
          <a:p>
            <a:pPr marL="342900" indent="-342900" algn="justLow" rtl="1">
              <a:lnSpc>
                <a:spcPct val="200000"/>
              </a:lnSpc>
              <a:buClr>
                <a:srgbClr val="002060"/>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فرد زمانی که به اینترنت دسترسی ندارد بسیار بی‌قرار و ناآرام است.</a:t>
            </a:r>
          </a:p>
          <a:p>
            <a:pPr marL="342900" indent="-342900" algn="justLow" rtl="1">
              <a:lnSpc>
                <a:spcPct val="200000"/>
              </a:lnSpc>
              <a:buClr>
                <a:srgbClr val="002060"/>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در اغلب موارد افراد مشغولیت ذهنی فراوانی برای استفاده از اینترنت دارند.</a:t>
            </a:r>
          </a:p>
          <a:p>
            <a:pPr marL="342900" indent="-342900" algn="justLow" rtl="1">
              <a:lnSpc>
                <a:spcPct val="200000"/>
              </a:lnSpc>
              <a:buClr>
                <a:srgbClr val="002060"/>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فرد زمان زیادی را صرف جستجوی بدون هدف در اینترنت می‌کند.</a:t>
            </a:r>
          </a:p>
          <a:p>
            <a:pPr marL="342900" indent="-342900" algn="justLow" rtl="1">
              <a:lnSpc>
                <a:spcPct val="200000"/>
              </a:lnSpc>
              <a:buClr>
                <a:srgbClr val="002060"/>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امکان کنترل و مدیریت مدت زمان استفاده از اینترنت برای این افراد غیرممکن یا دشوار است.</a:t>
            </a:r>
          </a:p>
        </p:txBody>
      </p:sp>
      <p:sp>
        <p:nvSpPr>
          <p:cNvPr id="2" name="Slide Number Placeholder 1"/>
          <p:cNvSpPr>
            <a:spLocks noGrp="1"/>
          </p:cNvSpPr>
          <p:nvPr>
            <p:ph type="sldNum" sz="quarter" idx="12"/>
          </p:nvPr>
        </p:nvSpPr>
        <p:spPr/>
        <p:txBody>
          <a:bodyPr/>
          <a:lstStyle/>
          <a:p>
            <a:fld id="{582A1225-0227-4B86-BADD-A67718D6F006}" type="slidenum">
              <a:rPr lang="en-US" smtClean="0"/>
              <a:t>33</a:t>
            </a:fld>
            <a:endParaRPr lang="en-US"/>
          </a:p>
        </p:txBody>
      </p:sp>
      <p:sp>
        <p:nvSpPr>
          <p:cNvPr id="8" name="Rectangle 7"/>
          <p:cNvSpPr/>
          <p:nvPr/>
        </p:nvSpPr>
        <p:spPr>
          <a:xfrm>
            <a:off x="5975008" y="0"/>
            <a:ext cx="6216992" cy="3408881"/>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2"/>
          <a:srcRect l="4222" t="6179" r="3878" b="24460"/>
          <a:stretch/>
        </p:blipFill>
        <p:spPr>
          <a:xfrm>
            <a:off x="5117172" y="1466015"/>
            <a:ext cx="4644629" cy="2258786"/>
          </a:xfrm>
          <a:prstGeom prst="rect">
            <a:avLst/>
          </a:prstGeom>
        </p:spPr>
      </p:pic>
      <p:sp>
        <p:nvSpPr>
          <p:cNvPr id="4" name="Rectangle 3"/>
          <p:cNvSpPr/>
          <p:nvPr/>
        </p:nvSpPr>
        <p:spPr>
          <a:xfrm>
            <a:off x="5975008" y="899577"/>
            <a:ext cx="3786793"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علائم وابستگی به اینترنت</a:t>
            </a:r>
          </a:p>
        </p:txBody>
      </p:sp>
    </p:spTree>
    <p:extLst>
      <p:ext uri="{BB962C8B-B14F-4D97-AF65-F5344CB8AC3E}">
        <p14:creationId xmlns:p14="http://schemas.microsoft.com/office/powerpoint/2010/main" val="27588235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931415" y="1508247"/>
            <a:ext cx="5424997"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این نوع اعتیاد نیز مانند سایر موارد ریشه در مشکلات روانی و خانوادگی دارد. با اطمینان می‌توان گفت که گام موثر در درمان اعتیاد به اینترنت، افزایش توجه و مراقبت از فرد مورد نظر است. عدم درمان این عارضه علاوه بر ایجاد مشکلات جدی در زندگی می‌تواند اختلالات روانی فرد را تشدید کند.</a:t>
            </a:r>
          </a:p>
        </p:txBody>
      </p:sp>
      <p:sp>
        <p:nvSpPr>
          <p:cNvPr id="3" name="Slide Number Placeholder 2"/>
          <p:cNvSpPr>
            <a:spLocks noGrp="1"/>
          </p:cNvSpPr>
          <p:nvPr>
            <p:ph type="sldNum" sz="quarter" idx="12"/>
          </p:nvPr>
        </p:nvSpPr>
        <p:spPr/>
        <p:txBody>
          <a:bodyPr/>
          <a:lstStyle/>
          <a:p>
            <a:fld id="{582A1225-0227-4B86-BADD-A67718D6F006}" type="slidenum">
              <a:rPr lang="en-US" smtClean="0"/>
              <a:t>34</a:t>
            </a:fld>
            <a:endParaRPr lang="en-US"/>
          </a:p>
        </p:txBody>
      </p:sp>
      <p:cxnSp>
        <p:nvCxnSpPr>
          <p:cNvPr id="6" name="Straight Connector 5"/>
          <p:cNvCxnSpPr/>
          <p:nvPr/>
        </p:nvCxnSpPr>
        <p:spPr>
          <a:xfrm>
            <a:off x="257037" y="1321816"/>
            <a:ext cx="35511" cy="4706122"/>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70606" y="735418"/>
            <a:ext cx="443883" cy="443883"/>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52850" y="218134"/>
            <a:ext cx="443883" cy="443883"/>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755907" y="1864311"/>
            <a:ext cx="5335479" cy="2198481"/>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a:srcRect l="990" b="6588"/>
          <a:stretch/>
        </p:blipFill>
        <p:spPr>
          <a:xfrm>
            <a:off x="7236040" y="2785519"/>
            <a:ext cx="4375212" cy="2600544"/>
          </a:xfrm>
          <a:prstGeom prst="roundRect">
            <a:avLst>
              <a:gd name="adj" fmla="val 0"/>
            </a:avLst>
          </a:prstGeom>
        </p:spPr>
      </p:pic>
      <p:sp>
        <p:nvSpPr>
          <p:cNvPr id="4" name="Rectangle 3"/>
          <p:cNvSpPr/>
          <p:nvPr/>
        </p:nvSpPr>
        <p:spPr>
          <a:xfrm>
            <a:off x="7236040" y="2258025"/>
            <a:ext cx="4245410" cy="400110"/>
          </a:xfrm>
          <a:prstGeom prst="rect">
            <a:avLst/>
          </a:prstGeom>
        </p:spPr>
        <p:txBody>
          <a:bodyPr wrap="square">
            <a:spAutoFit/>
          </a:bodyPr>
          <a:lstStyle/>
          <a:p>
            <a:pPr algn="ctr" rtl="1"/>
            <a:r>
              <a:rPr lang="fa-IR" sz="2000" dirty="0">
                <a:solidFill>
                  <a:schemeClr val="bg1"/>
                </a:solidFill>
                <a:latin typeface="Shabnam" panose="020B0603030804020204" pitchFamily="34" charset="-78"/>
                <a:cs typeface="Shabnam" panose="020B0603030804020204" pitchFamily="34" charset="-78"/>
              </a:rPr>
              <a:t>روش درمان اعتیاد به اینترنت</a:t>
            </a:r>
          </a:p>
        </p:txBody>
      </p:sp>
    </p:spTree>
    <p:extLst>
      <p:ext uri="{BB962C8B-B14F-4D97-AF65-F5344CB8AC3E}">
        <p14:creationId xmlns:p14="http://schemas.microsoft.com/office/powerpoint/2010/main" val="40456570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494626" y="3197443"/>
            <a:ext cx="9492851" cy="52322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مهم‌ترین راهکار‌هایی که می‌توانید برای درمان اعتیاد اینترنتی از آنها کمک بگیرید عبارتند از:</a:t>
            </a:r>
          </a:p>
        </p:txBody>
      </p:sp>
      <p:sp>
        <p:nvSpPr>
          <p:cNvPr id="2" name="Rectangle 1"/>
          <p:cNvSpPr/>
          <p:nvPr/>
        </p:nvSpPr>
        <p:spPr>
          <a:xfrm>
            <a:off x="1571349" y="3720663"/>
            <a:ext cx="10416128" cy="1569660"/>
          </a:xfrm>
          <a:prstGeom prst="rect">
            <a:avLst/>
          </a:prstGeom>
        </p:spPr>
        <p:txBody>
          <a:bodyPr wrap="square">
            <a:spAutoFit/>
          </a:bodyPr>
          <a:lstStyle/>
          <a:p>
            <a:pPr marL="285750" indent="-285750" algn="justLow" rtl="1">
              <a:lnSpc>
                <a:spcPct val="200000"/>
              </a:lnSpc>
              <a:buClr>
                <a:srgbClr val="00206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برای استفاده از اینترنت محدوده زمانی مشخصی تعریف کنید.</a:t>
            </a:r>
          </a:p>
          <a:p>
            <a:pPr marL="285750" indent="-285750" algn="justLow" rtl="1">
              <a:lnSpc>
                <a:spcPct val="200000"/>
              </a:lnSpc>
              <a:buClr>
                <a:srgbClr val="00206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والدین باید نظارت جدی بر زمان استفاده فرزندان از اینترنت یا انجام بازی‌های کامپیوتری داشته باشند.</a:t>
            </a:r>
          </a:p>
          <a:p>
            <a:pPr marL="285750" indent="-285750" algn="justLow" rtl="1">
              <a:lnSpc>
                <a:spcPct val="200000"/>
              </a:lnSpc>
              <a:buClr>
                <a:srgbClr val="00206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هدف دقیقی برای استفاده از اینترنت تعریف کرده و از انجام هر نوع فعالیت بدون هدف خودداری کنید.</a:t>
            </a:r>
          </a:p>
        </p:txBody>
      </p:sp>
      <p:sp>
        <p:nvSpPr>
          <p:cNvPr id="5" name="Rectangle 4"/>
          <p:cNvSpPr/>
          <p:nvPr/>
        </p:nvSpPr>
        <p:spPr>
          <a:xfrm>
            <a:off x="3719745" y="5187069"/>
            <a:ext cx="8267732" cy="1569660"/>
          </a:xfrm>
          <a:prstGeom prst="rect">
            <a:avLst/>
          </a:prstGeom>
        </p:spPr>
        <p:txBody>
          <a:bodyPr wrap="square">
            <a:spAutoFit/>
          </a:bodyPr>
          <a:lstStyle/>
          <a:p>
            <a:pPr marL="285750" indent="-285750" algn="justLow" rtl="1">
              <a:lnSpc>
                <a:spcPct val="200000"/>
              </a:lnSpc>
              <a:buClr>
                <a:srgbClr val="00206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برای استفاده از اینترنت پاداش و تنبیه تعیین کنید.</a:t>
            </a:r>
          </a:p>
          <a:p>
            <a:pPr marL="285750" indent="-285750" algn="justLow" rtl="1">
              <a:lnSpc>
                <a:spcPct val="200000"/>
              </a:lnSpc>
              <a:buClr>
                <a:srgbClr val="00206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سعی کنید ارتباط صمیمی‌تری با فرزند یا سایر اعضای خانواده داشته باشید.</a:t>
            </a:r>
          </a:p>
          <a:p>
            <a:pPr marL="285750" indent="-285750" algn="justLow" rtl="1">
              <a:lnSpc>
                <a:spcPct val="200000"/>
              </a:lnSpc>
              <a:buClr>
                <a:srgbClr val="002060"/>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فعالیت‌های سرگرم‌کننده و مهیجی خارج از دنیای مجازی برای خود ایجاد کنید.</a:t>
            </a:r>
            <a:endParaRPr lang="en-US" sz="1600" dirty="0">
              <a:latin typeface="Vazir" panose="020B0603030804020204" pitchFamily="34" charset="-78"/>
              <a:cs typeface="Vazir" panose="020B0603030804020204" pitchFamily="34" charset="-78"/>
            </a:endParaRPr>
          </a:p>
        </p:txBody>
      </p:sp>
      <p:sp>
        <p:nvSpPr>
          <p:cNvPr id="6" name="Slide Number Placeholder 5"/>
          <p:cNvSpPr>
            <a:spLocks noGrp="1"/>
          </p:cNvSpPr>
          <p:nvPr>
            <p:ph type="sldNum" sz="quarter" idx="12"/>
          </p:nvPr>
        </p:nvSpPr>
        <p:spPr/>
        <p:txBody>
          <a:bodyPr/>
          <a:lstStyle/>
          <a:p>
            <a:fld id="{582A1225-0227-4B86-BADD-A67718D6F006}" type="slidenum">
              <a:rPr lang="en-US" smtClean="0"/>
              <a:t>35</a:t>
            </a:fld>
            <a:endParaRPr lang="en-US"/>
          </a:p>
        </p:txBody>
      </p:sp>
      <p:sp>
        <p:nvSpPr>
          <p:cNvPr id="8" name="Rectangle 7"/>
          <p:cNvSpPr/>
          <p:nvPr/>
        </p:nvSpPr>
        <p:spPr>
          <a:xfrm>
            <a:off x="0" y="1124789"/>
            <a:ext cx="12192000" cy="120736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stretch>
            <a:fillRect/>
          </a:stretch>
        </p:blipFill>
        <p:spPr>
          <a:xfrm>
            <a:off x="0" y="497003"/>
            <a:ext cx="3922840" cy="2653487"/>
          </a:xfrm>
          <a:prstGeom prst="rect">
            <a:avLst/>
          </a:prstGeom>
          <a:noFill/>
          <a:ln>
            <a:noFill/>
          </a:ln>
        </p:spPr>
      </p:pic>
      <p:sp>
        <p:nvSpPr>
          <p:cNvPr id="4" name="Rectangle 3"/>
          <p:cNvSpPr/>
          <p:nvPr/>
        </p:nvSpPr>
        <p:spPr>
          <a:xfrm>
            <a:off x="5832628" y="1528415"/>
            <a:ext cx="6154849"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روش درمان اعتیاد به اینترنت</a:t>
            </a:r>
          </a:p>
        </p:txBody>
      </p:sp>
    </p:spTree>
    <p:extLst>
      <p:ext uri="{BB962C8B-B14F-4D97-AF65-F5344CB8AC3E}">
        <p14:creationId xmlns:p14="http://schemas.microsoft.com/office/powerpoint/2010/main" val="16249965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592932" y="296948"/>
            <a:ext cx="6394545" cy="400110"/>
          </a:xfrm>
          <a:prstGeom prst="rect">
            <a:avLst/>
          </a:prstGeom>
        </p:spPr>
        <p:txBody>
          <a:bodyPr wrap="square">
            <a:spAutoFit/>
          </a:bodyPr>
          <a:lstStyle/>
          <a:p>
            <a:pPr algn="r" rtl="1"/>
            <a:r>
              <a:rPr lang="fa-IR" sz="2000" b="1" dirty="0">
                <a:solidFill>
                  <a:srgbClr val="002060"/>
                </a:solidFill>
                <a:effectLst/>
                <a:latin typeface="Shabnam" panose="020B0603030804020204" pitchFamily="34" charset="-78"/>
                <a:cs typeface="Shabnam" panose="020B0603030804020204" pitchFamily="34" charset="-78"/>
              </a:rPr>
              <a:t>منابع</a:t>
            </a:r>
          </a:p>
        </p:txBody>
      </p:sp>
      <p:sp>
        <p:nvSpPr>
          <p:cNvPr id="7" name="Rectangle 6"/>
          <p:cNvSpPr/>
          <p:nvPr/>
        </p:nvSpPr>
        <p:spPr>
          <a:xfrm>
            <a:off x="488272" y="957400"/>
            <a:ext cx="11596860" cy="2308324"/>
          </a:xfrm>
          <a:prstGeom prst="rect">
            <a:avLst/>
          </a:prstGeom>
        </p:spPr>
        <p:txBody>
          <a:bodyPr wrap="square">
            <a:spAutoFit/>
          </a:bodyPr>
          <a:lstStyle/>
          <a:p>
            <a:pPr rtl="1">
              <a:lnSpc>
                <a:spcPct val="200000"/>
              </a:lnSpc>
            </a:pPr>
            <a:r>
              <a:rPr lang="en-US" dirty="0">
                <a:effectLst/>
                <a:latin typeface="Times New Roman" panose="02020603050405020304" pitchFamily="18" charset="0"/>
                <a:cs typeface="Times New Roman" panose="02020603050405020304" pitchFamily="18" charset="0"/>
              </a:rPr>
              <a:t>https://mantegh.me</a:t>
            </a:r>
            <a:endParaRPr lang="fa-IR" dirty="0">
              <a:latin typeface="Times New Roman" panose="02020603050405020304" pitchFamily="18" charset="0"/>
              <a:cs typeface="Times New Roman" panose="02020603050405020304" pitchFamily="18" charset="0"/>
            </a:endParaRPr>
          </a:p>
          <a:p>
            <a:pPr rtl="1">
              <a:lnSpc>
                <a:spcPct val="200000"/>
              </a:lnSpc>
            </a:pPr>
            <a:r>
              <a:rPr lang="en-US" dirty="0">
                <a:effectLst/>
                <a:latin typeface="Times New Roman" panose="02020603050405020304" pitchFamily="18" charset="0"/>
                <a:cs typeface="Times New Roman" panose="02020603050405020304" pitchFamily="18" charset="0"/>
              </a:rPr>
              <a:t>https://www.bineshnovin.com</a:t>
            </a:r>
            <a:endParaRPr lang="fa-IR" dirty="0">
              <a:effectLst/>
              <a:latin typeface="Times New Roman" panose="02020603050405020304" pitchFamily="18" charset="0"/>
              <a:cs typeface="Times New Roman" panose="02020603050405020304" pitchFamily="18" charset="0"/>
            </a:endParaRPr>
          </a:p>
          <a:p>
            <a:pPr rtl="1">
              <a:lnSpc>
                <a:spcPct val="200000"/>
              </a:lnSpc>
            </a:pPr>
            <a:r>
              <a:rPr lang="en-US" dirty="0">
                <a:effectLst/>
                <a:latin typeface="Times New Roman" panose="02020603050405020304" pitchFamily="18" charset="0"/>
                <a:cs typeface="Times New Roman" panose="02020603050405020304" pitchFamily="18" charset="0"/>
              </a:rPr>
              <a:t>https://ravandarman.com</a:t>
            </a:r>
            <a:endParaRPr lang="fa-IR" dirty="0">
              <a:effectLst/>
              <a:latin typeface="Times New Roman" panose="02020603050405020304" pitchFamily="18" charset="0"/>
              <a:cs typeface="Times New Roman" panose="02020603050405020304" pitchFamily="18" charset="0"/>
            </a:endParaRPr>
          </a:p>
          <a:p>
            <a:pPr rtl="1">
              <a:lnSpc>
                <a:spcPct val="200000"/>
              </a:lnSpc>
            </a:pPr>
            <a:r>
              <a:rPr lang="en-US" dirty="0">
                <a:effectLst/>
                <a:latin typeface="Times New Roman" panose="02020603050405020304" pitchFamily="18" charset="0"/>
                <a:cs typeface="Times New Roman" panose="02020603050405020304" pitchFamily="18" charset="0"/>
              </a:rPr>
              <a:t>https://drmohammadkhani.com/</a:t>
            </a:r>
            <a:endParaRPr lang="fa-IR" dirty="0">
              <a:effectLst/>
              <a:latin typeface="Times New Roman" panose="02020603050405020304" pitchFamily="18" charset="0"/>
              <a:cs typeface="Times New Roman" panose="02020603050405020304" pitchFamily="18" charset="0"/>
            </a:endParaRPr>
          </a:p>
        </p:txBody>
      </p:sp>
      <p:sp>
        <p:nvSpPr>
          <p:cNvPr id="2" name="Slide Number Placeholder 1"/>
          <p:cNvSpPr>
            <a:spLocks noGrp="1"/>
          </p:cNvSpPr>
          <p:nvPr>
            <p:ph type="sldNum" sz="quarter" idx="12"/>
          </p:nvPr>
        </p:nvSpPr>
        <p:spPr/>
        <p:txBody>
          <a:bodyPr/>
          <a:lstStyle/>
          <a:p>
            <a:fld id="{582A1225-0227-4B86-BADD-A67718D6F006}" type="slidenum">
              <a:rPr lang="en-US" smtClean="0"/>
              <a:t>36</a:t>
            </a:fld>
            <a:endParaRPr lang="en-US"/>
          </a:p>
        </p:txBody>
      </p:sp>
    </p:spTree>
    <p:extLst>
      <p:ext uri="{BB962C8B-B14F-4D97-AF65-F5344CB8AC3E}">
        <p14:creationId xmlns:p14="http://schemas.microsoft.com/office/powerpoint/2010/main" val="29539048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924583" y="1146607"/>
            <a:ext cx="5142794" cy="501675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برای تعیین این نوع اعتیاد استفاده از تست اعتیاد به اینترنت ضروری است. اما تاکنون دلیل قطعی و قانع‌کننده‌ای برای این اعتیاد مشخص نشده است. نقطه مشترک بین این نوع اعتیاد با سایر موارد، اختلالات و مشکلات روانی و کاهش توانایی فرد برای حل این مشکلات است. اغلب افراد برای فرار از پیامد اختلالاتی مانند افسردگی، اختلالات یادگیری، بی‌قراری، اضطراب، فرار از واقعیت و مشکلات به استفاده افراطی از اینترنت روی می‌آورند. طبیعی است هر چه شدت اختلالات روحی در افراد بالاتر باشد شدت اعتیاد آنها به استفاده از اینترنت بالاتر خواهد بود. </a:t>
            </a:r>
            <a:endParaRPr lang="en-US" sz="1600"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80574"/>
            <a:ext cx="6658252" cy="4483672"/>
          </a:xfrm>
          <a:prstGeom prst="rect">
            <a:avLst/>
          </a:prstGeom>
          <a:noFill/>
          <a:ln>
            <a:noFill/>
          </a:ln>
        </p:spPr>
      </p:pic>
      <p:sp>
        <p:nvSpPr>
          <p:cNvPr id="3" name="Slide Number Placeholder 2"/>
          <p:cNvSpPr>
            <a:spLocks noGrp="1"/>
          </p:cNvSpPr>
          <p:nvPr>
            <p:ph type="sldNum" sz="quarter" idx="12"/>
          </p:nvPr>
        </p:nvSpPr>
        <p:spPr/>
        <p:txBody>
          <a:bodyPr/>
          <a:lstStyle/>
          <a:p>
            <a:fld id="{582A1225-0227-4B86-BADD-A67718D6F006}" type="slidenum">
              <a:rPr lang="en-US" smtClean="0"/>
              <a:t>4</a:t>
            </a:fld>
            <a:endParaRPr lang="en-US"/>
          </a:p>
        </p:txBody>
      </p:sp>
      <p:sp>
        <p:nvSpPr>
          <p:cNvPr id="7" name="Rectangle 6"/>
          <p:cNvSpPr/>
          <p:nvPr/>
        </p:nvSpPr>
        <p:spPr>
          <a:xfrm>
            <a:off x="0" y="-28177"/>
            <a:ext cx="12192000" cy="1008751"/>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672832" y="359160"/>
            <a:ext cx="6394545"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عوامل ایجاد کننده اعتیاد به اینترنت</a:t>
            </a:r>
          </a:p>
        </p:txBody>
      </p:sp>
    </p:spTree>
    <p:extLst>
      <p:ext uri="{BB962C8B-B14F-4D97-AF65-F5344CB8AC3E}">
        <p14:creationId xmlns:p14="http://schemas.microsoft.com/office/powerpoint/2010/main" val="41419886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37678" y="370479"/>
            <a:ext cx="6394545" cy="400110"/>
          </a:xfrm>
          <a:prstGeom prst="rect">
            <a:avLst/>
          </a:prstGeom>
        </p:spPr>
        <p:txBody>
          <a:bodyPr wrap="square">
            <a:spAutoFit/>
          </a:bodyPr>
          <a:lstStyle/>
          <a:p>
            <a:pPr algn="r" rtl="1"/>
            <a:r>
              <a:rPr lang="fa-IR" sz="2000" dirty="0">
                <a:solidFill>
                  <a:srgbClr val="002060"/>
                </a:solidFill>
                <a:latin typeface="Shabnam" panose="020B0603030804020204" pitchFamily="34" charset="-78"/>
                <a:cs typeface="Shabnam" panose="020B0603030804020204" pitchFamily="34" charset="-78"/>
              </a:rPr>
              <a:t>نشانه های اعتیاد به اینترنت</a:t>
            </a:r>
          </a:p>
        </p:txBody>
      </p:sp>
      <p:sp>
        <p:nvSpPr>
          <p:cNvPr id="5" name="Rectangle 4"/>
          <p:cNvSpPr/>
          <p:nvPr/>
        </p:nvSpPr>
        <p:spPr>
          <a:xfrm>
            <a:off x="301752" y="1040842"/>
            <a:ext cx="11641248" cy="561949"/>
          </a:xfrm>
          <a:prstGeom prst="rect">
            <a:avLst/>
          </a:prstGeom>
        </p:spPr>
        <p:txBody>
          <a:bodyPr wrap="square">
            <a:spAutoFit/>
          </a:bodyPr>
          <a:lstStyle/>
          <a:p>
            <a:pPr algn="justLow" rtl="1">
              <a:lnSpc>
                <a:spcPct val="200000"/>
              </a:lnSpc>
            </a:pPr>
            <a:endParaRPr lang="en-US" b="1" dirty="0">
              <a:latin typeface="Times New Roman" panose="02020603050405020304" pitchFamily="18" charset="0"/>
              <a:cs typeface="B Nazanin" panose="00000400000000000000" pitchFamily="2" charset="-78"/>
            </a:endParaRPr>
          </a:p>
        </p:txBody>
      </p:sp>
      <p:sp>
        <p:nvSpPr>
          <p:cNvPr id="2" name="Rectangle 1"/>
          <p:cNvSpPr/>
          <p:nvPr/>
        </p:nvSpPr>
        <p:spPr>
          <a:xfrm>
            <a:off x="154878" y="1040842"/>
            <a:ext cx="8139859" cy="200054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تغییرات ناگهانی در خلق و خو</a:t>
            </a:r>
          </a:p>
          <a:p>
            <a:pPr algn="justLow" rtl="1">
              <a:lnSpc>
                <a:spcPct val="200000"/>
              </a:lnSpc>
            </a:pPr>
            <a:r>
              <a:rPr lang="fa-IR" sz="1600" dirty="0">
                <a:latin typeface="Vazir" panose="020B0603030804020204" pitchFamily="34" charset="-78"/>
                <a:cs typeface="Vazir" panose="020B0603030804020204" pitchFamily="34" charset="-78"/>
              </a:rPr>
              <a:t>نگرانی شدید در مورد اتفاقاتی که در فضای آنلاین رخ می دهد، زمانی که شما آنجا نیستید</a:t>
            </a:r>
          </a:p>
          <a:p>
            <a:pPr algn="justLow" rtl="1">
              <a:lnSpc>
                <a:spcPct val="200000"/>
              </a:lnSpc>
            </a:pPr>
            <a:r>
              <a:rPr lang="fa-IR" sz="1600" dirty="0">
                <a:latin typeface="Vazir" panose="020B0603030804020204" pitchFamily="34" charset="-78"/>
                <a:cs typeface="Vazir" panose="020B0603030804020204" pitchFamily="34" charset="-78"/>
              </a:rPr>
              <a:t>نمی توانید مدت زمان آنلاین بودن خود را کنترل کنید</a:t>
            </a:r>
          </a:p>
          <a:p>
            <a:pPr algn="justLow" rtl="1">
              <a:lnSpc>
                <a:spcPct val="200000"/>
              </a:lnSpc>
            </a:pPr>
            <a:r>
              <a:rPr lang="fa-IR" sz="1600" dirty="0">
                <a:latin typeface="Vazir" panose="020B0603030804020204" pitchFamily="34" charset="-78"/>
                <a:cs typeface="Vazir" panose="020B0603030804020204" pitchFamily="34" charset="-78"/>
              </a:rPr>
              <a:t>افزایش زمان آنلاین بودن برای رسیدن به یک احساس یا خلق و خوی خاص</a:t>
            </a:r>
          </a:p>
        </p:txBody>
      </p:sp>
      <p:sp>
        <p:nvSpPr>
          <p:cNvPr id="6" name="Rectangle 5"/>
          <p:cNvSpPr/>
          <p:nvPr/>
        </p:nvSpPr>
        <p:spPr>
          <a:xfrm>
            <a:off x="-487250" y="3445565"/>
            <a:ext cx="11547314"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افزایش تحمل: مشابه سایر اشکال اعتیاد رفتاری، فرد برای حس لذت بیشتر، ساعت مصرف را افزایش می دهد</a:t>
            </a:r>
          </a:p>
          <a:p>
            <a:pPr algn="justLow" rtl="1">
              <a:lnSpc>
                <a:spcPct val="200000"/>
              </a:lnSpc>
            </a:pPr>
            <a:r>
              <a:rPr lang="fa-IR" sz="1600" dirty="0">
                <a:latin typeface="Vazir" panose="020B0603030804020204" pitchFamily="34" charset="-78"/>
                <a:cs typeface="Vazir" panose="020B0603030804020204" pitchFamily="34" charset="-78"/>
              </a:rPr>
              <a:t>علائم ترک (تحریک پذیری، دردهای جسمی، افسردگی) در صورت عدم دسترسی به اینترنت، فضای مجازی یا محدودیت در استفاده آنها</a:t>
            </a:r>
          </a:p>
          <a:p>
            <a:pPr algn="justLow" rtl="1">
              <a:lnSpc>
                <a:spcPct val="200000"/>
              </a:lnSpc>
            </a:pPr>
            <a:r>
              <a:rPr lang="fa-IR" sz="1600" dirty="0">
                <a:latin typeface="Vazir" panose="020B0603030804020204" pitchFamily="34" charset="-78"/>
                <a:cs typeface="Vazir" panose="020B0603030804020204" pitchFamily="34" charset="-78"/>
              </a:rPr>
              <a:t>ادامه رفتار و آنلاین بودن علی رغم درگیری با عزیزان یا عواقب آن در محل کار یا مدرسه</a:t>
            </a:r>
          </a:p>
        </p:txBody>
      </p:sp>
      <p:sp>
        <p:nvSpPr>
          <p:cNvPr id="7" name="Slide Number Placeholder 6"/>
          <p:cNvSpPr>
            <a:spLocks noGrp="1"/>
          </p:cNvSpPr>
          <p:nvPr>
            <p:ph type="sldNum" sz="quarter" idx="12"/>
          </p:nvPr>
        </p:nvSpPr>
        <p:spPr/>
        <p:txBody>
          <a:bodyPr/>
          <a:lstStyle/>
          <a:p>
            <a:fld id="{582A1225-0227-4B86-BADD-A67718D6F006}" type="slidenum">
              <a:rPr lang="en-US" smtClean="0"/>
              <a:t>5</a:t>
            </a:fld>
            <a:endParaRPr lang="en-US"/>
          </a:p>
        </p:txBody>
      </p:sp>
      <p:sp>
        <p:nvSpPr>
          <p:cNvPr id="8" name="Rectangle 7"/>
          <p:cNvSpPr/>
          <p:nvPr/>
        </p:nvSpPr>
        <p:spPr>
          <a:xfrm>
            <a:off x="11309064" y="0"/>
            <a:ext cx="882936" cy="68580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stretch>
            <a:fillRect/>
          </a:stretch>
        </p:blipFill>
        <p:spPr>
          <a:xfrm>
            <a:off x="8534629" y="963916"/>
            <a:ext cx="3113777" cy="2077474"/>
          </a:xfrm>
          <a:prstGeom prst="snip2DiagRect">
            <a:avLst>
              <a:gd name="adj1" fmla="val 0"/>
              <a:gd name="adj2" fmla="val 0"/>
            </a:avLst>
          </a:prstGeom>
        </p:spPr>
      </p:pic>
    </p:spTree>
    <p:extLst>
      <p:ext uri="{BB962C8B-B14F-4D97-AF65-F5344CB8AC3E}">
        <p14:creationId xmlns:p14="http://schemas.microsoft.com/office/powerpoint/2010/main" val="3354277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46230" y="1040842"/>
            <a:ext cx="11641248" cy="561949"/>
          </a:xfrm>
          <a:prstGeom prst="rect">
            <a:avLst/>
          </a:prstGeom>
        </p:spPr>
        <p:txBody>
          <a:bodyPr wrap="square">
            <a:spAutoFit/>
          </a:bodyPr>
          <a:lstStyle/>
          <a:p>
            <a:pPr algn="justLow" rtl="1">
              <a:lnSpc>
                <a:spcPct val="200000"/>
              </a:lnSpc>
            </a:pPr>
            <a:endParaRPr lang="en-US" b="1" dirty="0">
              <a:latin typeface="Times New Roman" panose="02020603050405020304" pitchFamily="18" charset="0"/>
              <a:cs typeface="B Nazanin" panose="00000400000000000000" pitchFamily="2" charset="-78"/>
            </a:endParaRPr>
          </a:p>
        </p:txBody>
      </p:sp>
      <p:sp>
        <p:nvSpPr>
          <p:cNvPr id="2" name="Rectangle 1"/>
          <p:cNvSpPr/>
          <p:nvPr/>
        </p:nvSpPr>
        <p:spPr>
          <a:xfrm>
            <a:off x="8478595" y="1314701"/>
            <a:ext cx="3411228"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اعتیاد به اینترنت همچنین ویژگی های مشابهی با اعتیاد به تلفن همراه یا نوموفوبیا دارد، ترس از بدون دستگاه تلفن همراه بودن، به طور مشابه، نوموفوبیا نیز می‌تواند بر زندگی روزمره افراد تأثیر بگذارد، زیرا بسیاری از افراد مبتلا به این اجبار تغییر رفتارشان با فناوری را دشوار می‌دانند.</a:t>
            </a:r>
          </a:p>
        </p:txBody>
      </p:sp>
      <p:sp>
        <p:nvSpPr>
          <p:cNvPr id="6" name="Slide Number Placeholder 5"/>
          <p:cNvSpPr>
            <a:spLocks noGrp="1"/>
          </p:cNvSpPr>
          <p:nvPr>
            <p:ph type="sldNum" sz="quarter" idx="12"/>
          </p:nvPr>
        </p:nvSpPr>
        <p:spPr/>
        <p:txBody>
          <a:bodyPr/>
          <a:lstStyle/>
          <a:p>
            <a:fld id="{582A1225-0227-4B86-BADD-A67718D6F006}" type="slidenum">
              <a:rPr lang="en-US" smtClean="0"/>
              <a:t>6</a:t>
            </a:fld>
            <a:endParaRPr lang="en-US"/>
          </a:p>
        </p:txBody>
      </p:sp>
      <p:sp>
        <p:nvSpPr>
          <p:cNvPr id="7" name="Rectangle 6"/>
          <p:cNvSpPr/>
          <p:nvPr/>
        </p:nvSpPr>
        <p:spPr>
          <a:xfrm>
            <a:off x="17339" y="-21905"/>
            <a:ext cx="7280106" cy="486023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stretch>
            <a:fillRect/>
          </a:stretch>
        </p:blipFill>
        <p:spPr>
          <a:xfrm>
            <a:off x="945265" y="697058"/>
            <a:ext cx="7204438" cy="4818969"/>
          </a:xfrm>
          <a:prstGeom prst="roundRect">
            <a:avLst>
              <a:gd name="adj" fmla="val 0"/>
            </a:avLst>
          </a:prstGeom>
        </p:spPr>
      </p:pic>
      <p:sp>
        <p:nvSpPr>
          <p:cNvPr id="4" name="Rectangle 3"/>
          <p:cNvSpPr/>
          <p:nvPr/>
        </p:nvSpPr>
        <p:spPr>
          <a:xfrm>
            <a:off x="691718" y="163090"/>
            <a:ext cx="6394545"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نشانه های اعتیاد به اینترنت</a:t>
            </a:r>
          </a:p>
        </p:txBody>
      </p:sp>
    </p:spTree>
    <p:extLst>
      <p:ext uri="{BB962C8B-B14F-4D97-AF65-F5344CB8AC3E}">
        <p14:creationId xmlns:p14="http://schemas.microsoft.com/office/powerpoint/2010/main" val="10868431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00356"/>
            <a:ext cx="11641248" cy="561949"/>
          </a:xfrm>
          <a:prstGeom prst="rect">
            <a:avLst/>
          </a:prstGeom>
        </p:spPr>
        <p:txBody>
          <a:bodyPr wrap="square">
            <a:spAutoFit/>
          </a:bodyPr>
          <a:lstStyle/>
          <a:p>
            <a:pPr algn="justLow" rtl="1">
              <a:lnSpc>
                <a:spcPct val="200000"/>
              </a:lnSpc>
            </a:pPr>
            <a:endParaRPr lang="en-US" b="1" dirty="0">
              <a:latin typeface="Times New Roman" panose="02020603050405020304" pitchFamily="18" charset="0"/>
              <a:cs typeface="B Nazanin" panose="00000400000000000000" pitchFamily="2" charset="-78"/>
            </a:endParaRPr>
          </a:p>
        </p:txBody>
      </p:sp>
      <p:sp>
        <p:nvSpPr>
          <p:cNvPr id="2" name="Rectangle 1"/>
          <p:cNvSpPr/>
          <p:nvPr/>
        </p:nvSpPr>
        <p:spPr>
          <a:xfrm>
            <a:off x="6613864" y="1114444"/>
            <a:ext cx="4563125" cy="452431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ظهور فناوری پیشرفته، پلت فرم های رسانه های اجتماعیِ القا کننده دوپامین و گوشی های هوشمند منجر به افزایش وابستگی شده است. شبکه های رسانه های اجتماعی دارای ویژگی های افزایش دهنده دوپامین (ناقل عصبی حس لذت و پاداش) مانند لایک هستند. مغز ما احساس دریافت دوپامین را دوست دارد و با ایجاد تحمل بیشتر و بیشتر به دنبال دریافت پاداش بیشتر است. مردم همچنین از اینترنت و بازی های آنلاین برای فرار از احساسات دشوار استفاده می کنند.</a:t>
            </a:r>
          </a:p>
        </p:txBody>
      </p:sp>
      <p:pic>
        <p:nvPicPr>
          <p:cNvPr id="3" name="Picture 2"/>
          <p:cNvPicPr>
            <a:picLocks noChangeAspect="1"/>
          </p:cNvPicPr>
          <p:nvPr/>
        </p:nvPicPr>
        <p:blipFill>
          <a:blip r:embed="rId2"/>
          <a:stretch>
            <a:fillRect/>
          </a:stretch>
        </p:blipFill>
        <p:spPr>
          <a:xfrm>
            <a:off x="1337713" y="1222958"/>
            <a:ext cx="4971182" cy="2485591"/>
          </a:xfrm>
          <a:prstGeom prst="rect">
            <a:avLst/>
          </a:prstGeom>
          <a:noFill/>
          <a:ln>
            <a:noFill/>
          </a:ln>
        </p:spPr>
      </p:pic>
      <p:sp>
        <p:nvSpPr>
          <p:cNvPr id="6" name="Slide Number Placeholder 5"/>
          <p:cNvSpPr>
            <a:spLocks noGrp="1"/>
          </p:cNvSpPr>
          <p:nvPr>
            <p:ph type="sldNum" sz="quarter" idx="12"/>
          </p:nvPr>
        </p:nvSpPr>
        <p:spPr/>
        <p:txBody>
          <a:bodyPr/>
          <a:lstStyle/>
          <a:p>
            <a:fld id="{582A1225-0227-4B86-BADD-A67718D6F006}" type="slidenum">
              <a:rPr lang="en-US" smtClean="0"/>
              <a:t>7</a:t>
            </a:fld>
            <a:endParaRPr lang="en-US"/>
          </a:p>
        </p:txBody>
      </p:sp>
      <p:sp>
        <p:nvSpPr>
          <p:cNvPr id="7" name="L-Shape 6"/>
          <p:cNvSpPr/>
          <p:nvPr/>
        </p:nvSpPr>
        <p:spPr>
          <a:xfrm rot="5400000">
            <a:off x="3261558" y="-3261556"/>
            <a:ext cx="4653873" cy="11176988"/>
          </a:xfrm>
          <a:prstGeom prst="corner">
            <a:avLst>
              <a:gd name="adj1" fmla="val 22451"/>
              <a:gd name="adj2" fmla="val 18689"/>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545367" y="288209"/>
            <a:ext cx="6394545"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علل و عوارض اعتیاد به فضای مجازی و اینترنت</a:t>
            </a:r>
          </a:p>
        </p:txBody>
      </p:sp>
    </p:spTree>
    <p:extLst>
      <p:ext uri="{BB962C8B-B14F-4D97-AF65-F5344CB8AC3E}">
        <p14:creationId xmlns:p14="http://schemas.microsoft.com/office/powerpoint/2010/main" val="30328303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71317" y="1913944"/>
            <a:ext cx="5116160" cy="52322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موارد دیگری که ممکن است نقش داشته باشد، از جمله:</a:t>
            </a:r>
          </a:p>
        </p:txBody>
      </p:sp>
      <p:sp>
        <p:nvSpPr>
          <p:cNvPr id="3" name="Rectangle 2"/>
          <p:cNvSpPr/>
          <p:nvPr/>
        </p:nvSpPr>
        <p:spPr>
          <a:xfrm>
            <a:off x="6542843" y="2709416"/>
            <a:ext cx="5444634"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ژنتیک</a:t>
            </a:r>
          </a:p>
          <a:p>
            <a:pPr algn="justLow" rtl="1">
              <a:lnSpc>
                <a:spcPct val="200000"/>
              </a:lnSpc>
            </a:pPr>
            <a:r>
              <a:rPr lang="fa-IR" sz="1600" dirty="0">
                <a:latin typeface="Vazir" panose="020B0603030804020204" pitchFamily="34" charset="-78"/>
                <a:cs typeface="Vazir" panose="020B0603030804020204" pitchFamily="34" charset="-78"/>
              </a:rPr>
              <a:t>محیط</a:t>
            </a:r>
          </a:p>
          <a:p>
            <a:pPr algn="justLow" rtl="1">
              <a:lnSpc>
                <a:spcPct val="200000"/>
              </a:lnSpc>
            </a:pPr>
            <a:r>
              <a:rPr lang="fa-IR" sz="1600" dirty="0">
                <a:latin typeface="Vazir" panose="020B0603030804020204" pitchFamily="34" charset="-78"/>
                <a:cs typeface="Vazir" panose="020B0603030804020204" pitchFamily="34" charset="-78"/>
              </a:rPr>
              <a:t>شرایط سلامت روان، مانند افسردگی و اضطراب</a:t>
            </a:r>
          </a:p>
        </p:txBody>
      </p:sp>
      <p:sp>
        <p:nvSpPr>
          <p:cNvPr id="5" name="Slide Number Placeholder 4"/>
          <p:cNvSpPr>
            <a:spLocks noGrp="1"/>
          </p:cNvSpPr>
          <p:nvPr>
            <p:ph type="sldNum" sz="quarter" idx="12"/>
          </p:nvPr>
        </p:nvSpPr>
        <p:spPr/>
        <p:txBody>
          <a:bodyPr/>
          <a:lstStyle/>
          <a:p>
            <a:fld id="{582A1225-0227-4B86-BADD-A67718D6F006}" type="slidenum">
              <a:rPr lang="en-US" smtClean="0"/>
              <a:t>8</a:t>
            </a:fld>
            <a:endParaRPr lang="en-US"/>
          </a:p>
        </p:txBody>
      </p:sp>
      <p:sp>
        <p:nvSpPr>
          <p:cNvPr id="7" name="Rectangle 6"/>
          <p:cNvSpPr/>
          <p:nvPr/>
        </p:nvSpPr>
        <p:spPr>
          <a:xfrm>
            <a:off x="0" y="0"/>
            <a:ext cx="12192000" cy="135828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rotWithShape="1">
          <a:blip r:embed="rId2"/>
          <a:srcRect t="13004"/>
          <a:stretch/>
        </p:blipFill>
        <p:spPr>
          <a:xfrm>
            <a:off x="0" y="640756"/>
            <a:ext cx="6396976" cy="3704090"/>
          </a:xfrm>
          <a:prstGeom prst="rect">
            <a:avLst/>
          </a:prstGeom>
          <a:noFill/>
          <a:ln>
            <a:noFill/>
          </a:ln>
        </p:spPr>
      </p:pic>
      <p:sp>
        <p:nvSpPr>
          <p:cNvPr id="4" name="Rectangle 3"/>
          <p:cNvSpPr/>
          <p:nvPr/>
        </p:nvSpPr>
        <p:spPr>
          <a:xfrm>
            <a:off x="5592932" y="679141"/>
            <a:ext cx="6394545"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علل و عوارض اعتیاد به فضای مجازی و اینترنت</a:t>
            </a:r>
          </a:p>
        </p:txBody>
      </p:sp>
    </p:spTree>
    <p:extLst>
      <p:ext uri="{BB962C8B-B14F-4D97-AF65-F5344CB8AC3E}">
        <p14:creationId xmlns:p14="http://schemas.microsoft.com/office/powerpoint/2010/main" val="22676672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395204" y="4441627"/>
            <a:ext cx="4340206" cy="83450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346230" y="1040842"/>
            <a:ext cx="11641248" cy="561949"/>
          </a:xfrm>
          <a:prstGeom prst="rect">
            <a:avLst/>
          </a:prstGeom>
        </p:spPr>
        <p:txBody>
          <a:bodyPr wrap="square">
            <a:spAutoFit/>
          </a:bodyPr>
          <a:lstStyle/>
          <a:p>
            <a:pPr algn="justLow" rtl="1">
              <a:lnSpc>
                <a:spcPct val="200000"/>
              </a:lnSpc>
            </a:pPr>
            <a:endParaRPr lang="en-US" b="1" dirty="0">
              <a:latin typeface="Times New Roman" panose="02020603050405020304" pitchFamily="18" charset="0"/>
              <a:cs typeface="B Nazanin" panose="00000400000000000000" pitchFamily="2" charset="-78"/>
            </a:endParaRPr>
          </a:p>
        </p:txBody>
      </p:sp>
      <p:sp>
        <p:nvSpPr>
          <p:cNvPr id="2" name="Rectangle 1"/>
          <p:cNvSpPr/>
          <p:nvPr/>
        </p:nvSpPr>
        <p:spPr>
          <a:xfrm>
            <a:off x="584278" y="1573197"/>
            <a:ext cx="7235301"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اعتیاد به اینترنت یک اصطلاح گسترده است که طیفی از رفتارها و مشکلات کنترل تکانه (عمل کردن بدون فکر قبلی) شامل اینترنت، رایانه شخصی و تلفن همراه را در بر می گیرد. در حالی که هنوز هیچ معیار رسمی پذیرفته شده ای برای تشخیص اعتیاد به اینترنت وجود ندارد، محققان 5 زیرمجموعه از انواع خاص اعتیاد به رایانه و اینترنت را شناسایی کرده اند.</a:t>
            </a:r>
          </a:p>
        </p:txBody>
      </p:sp>
      <p:sp>
        <p:nvSpPr>
          <p:cNvPr id="6" name="Slide Number Placeholder 5"/>
          <p:cNvSpPr>
            <a:spLocks noGrp="1"/>
          </p:cNvSpPr>
          <p:nvPr>
            <p:ph type="sldNum" sz="quarter" idx="12"/>
          </p:nvPr>
        </p:nvSpPr>
        <p:spPr/>
        <p:txBody>
          <a:bodyPr/>
          <a:lstStyle/>
          <a:p>
            <a:fld id="{582A1225-0227-4B86-BADD-A67718D6F006}" type="slidenum">
              <a:rPr lang="en-US" smtClean="0"/>
              <a:t>9</a:t>
            </a:fld>
            <a:endParaRPr lang="en-US"/>
          </a:p>
        </p:txBody>
      </p:sp>
      <p:sp>
        <p:nvSpPr>
          <p:cNvPr id="8" name="Rectangle 7"/>
          <p:cNvSpPr/>
          <p:nvPr/>
        </p:nvSpPr>
        <p:spPr>
          <a:xfrm>
            <a:off x="7735410" y="4441628"/>
            <a:ext cx="4462205" cy="834501"/>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395204" y="424811"/>
            <a:ext cx="4628897" cy="83450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735410" y="424811"/>
            <a:ext cx="4456590" cy="834501"/>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stretch>
            <a:fillRect/>
          </a:stretch>
        </p:blipFill>
        <p:spPr>
          <a:xfrm>
            <a:off x="8024101" y="1573197"/>
            <a:ext cx="3915053" cy="2394960"/>
          </a:xfrm>
          <a:prstGeom prst="rect">
            <a:avLst/>
          </a:prstGeom>
          <a:noFill/>
          <a:ln>
            <a:noFill/>
          </a:ln>
        </p:spPr>
      </p:pic>
      <p:sp>
        <p:nvSpPr>
          <p:cNvPr id="4" name="Rectangle 3"/>
          <p:cNvSpPr/>
          <p:nvPr/>
        </p:nvSpPr>
        <p:spPr>
          <a:xfrm>
            <a:off x="5066626" y="599336"/>
            <a:ext cx="6394545" cy="400110"/>
          </a:xfrm>
          <a:prstGeom prst="rect">
            <a:avLst/>
          </a:prstGeom>
        </p:spPr>
        <p:txBody>
          <a:bodyPr wrap="square">
            <a:spAutoFit/>
          </a:bodyPr>
          <a:lstStyle/>
          <a:p>
            <a:pPr algn="r" rtl="1"/>
            <a:r>
              <a:rPr lang="fa-IR" sz="2000" dirty="0">
                <a:latin typeface="Shabnam" panose="020B0603030804020204" pitchFamily="34" charset="-78"/>
                <a:cs typeface="Shabnam" panose="020B0603030804020204" pitchFamily="34" charset="-78"/>
              </a:rPr>
              <a:t>انواع اعتیاد به اینترنت</a:t>
            </a:r>
          </a:p>
        </p:txBody>
      </p:sp>
    </p:spTree>
    <p:extLst>
      <p:ext uri="{BB962C8B-B14F-4D97-AF65-F5344CB8AC3E}">
        <p14:creationId xmlns:p14="http://schemas.microsoft.com/office/powerpoint/2010/main" val="10264040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559</TotalTime>
  <Words>3094</Words>
  <Application>Microsoft Office PowerPoint</Application>
  <PresentationFormat>Widescreen</PresentationFormat>
  <Paragraphs>174</Paragraphs>
  <Slides>36</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36</vt:i4>
      </vt:variant>
    </vt:vector>
  </HeadingPairs>
  <TitlesOfParts>
    <vt:vector size="45" baseType="lpstr">
      <vt:lpstr>Yu Gothic UI Semibold</vt:lpstr>
      <vt:lpstr>Arial</vt:lpstr>
      <vt:lpstr>Calibri</vt:lpstr>
      <vt:lpstr>Calibri Light</vt:lpstr>
      <vt:lpstr>Shabnam</vt:lpstr>
      <vt:lpstr>Times New Roman</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52</cp:revision>
  <dcterms:created xsi:type="dcterms:W3CDTF">2024-08-12T20:26:06Z</dcterms:created>
  <dcterms:modified xsi:type="dcterms:W3CDTF">2024-08-28T19:51:02Z</dcterms:modified>
</cp:coreProperties>
</file>