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handoutMasterIdLst>
    <p:handoutMasterId r:id="rId37"/>
  </p:handoutMasterIdLst>
  <p:sldIdLst>
    <p:sldId id="297" r:id="rId2"/>
    <p:sldId id="256" r:id="rId3"/>
    <p:sldId id="257" r:id="rId4"/>
    <p:sldId id="266" r:id="rId5"/>
    <p:sldId id="270" r:id="rId6"/>
    <p:sldId id="271" r:id="rId7"/>
    <p:sldId id="272" r:id="rId8"/>
    <p:sldId id="274" r:id="rId9"/>
    <p:sldId id="276" r:id="rId10"/>
    <p:sldId id="277" r:id="rId11"/>
    <p:sldId id="278" r:id="rId12"/>
    <p:sldId id="279" r:id="rId13"/>
    <p:sldId id="263" r:id="rId14"/>
    <p:sldId id="264" r:id="rId15"/>
    <p:sldId id="265" r:id="rId16"/>
    <p:sldId id="269" r:id="rId17"/>
    <p:sldId id="280" r:id="rId18"/>
    <p:sldId id="281" r:id="rId19"/>
    <p:sldId id="268" r:id="rId20"/>
    <p:sldId id="296" r:id="rId21"/>
    <p:sldId id="286" r:id="rId22"/>
    <p:sldId id="287" r:id="rId23"/>
    <p:sldId id="288" r:id="rId24"/>
    <p:sldId id="289" r:id="rId25"/>
    <p:sldId id="290" r:id="rId26"/>
    <p:sldId id="291" r:id="rId27"/>
    <p:sldId id="292" r:id="rId28"/>
    <p:sldId id="282" r:id="rId29"/>
    <p:sldId id="283" r:id="rId30"/>
    <p:sldId id="284" r:id="rId31"/>
    <p:sldId id="285" r:id="rId32"/>
    <p:sldId id="294" r:id="rId33"/>
    <p:sldId id="295" r:id="rId34"/>
    <p:sldId id="273"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9A8"/>
    <a:srgbClr val="35D5CB"/>
    <a:srgbClr val="CCECFF"/>
    <a:srgbClr val="CCCCFF"/>
    <a:srgbClr val="99CCFF"/>
    <a:srgbClr val="86C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26" autoAdjust="0"/>
    <p:restoredTop sz="94660"/>
  </p:normalViewPr>
  <p:slideViewPr>
    <p:cSldViewPr snapToGrid="0">
      <p:cViewPr varScale="1">
        <p:scale>
          <a:sx n="86" d="100"/>
          <a:sy n="86" d="100"/>
        </p:scale>
        <p:origin x="557" y="58"/>
      </p:cViewPr>
      <p:guideLst/>
    </p:cSldViewPr>
  </p:slideViewPr>
  <p:notesTextViewPr>
    <p:cViewPr>
      <p:scale>
        <a:sx n="1" d="1"/>
        <a:sy n="1" d="1"/>
      </p:scale>
      <p:origin x="0" y="0"/>
    </p:cViewPr>
  </p:notesTextViewPr>
  <p:notesViewPr>
    <p:cSldViewPr snapToGrid="0">
      <p:cViewPr varScale="1">
        <p:scale>
          <a:sx n="65" d="100"/>
          <a:sy n="65" d="100"/>
        </p:scale>
        <p:origin x="3154"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BA5158-3247-4102-94BB-3AE8B09E3772}" type="datetimeFigureOut">
              <a:rPr lang="en-US" smtClean="0"/>
              <a:t>8/28/2024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9EA398E-B75E-4AED-9E67-B96ACE250892}" type="slidenum">
              <a:rPr lang="en-US" smtClean="0"/>
              <a:t>‹#›</a:t>
            </a:fld>
            <a:endParaRPr lang="en-US"/>
          </a:p>
        </p:txBody>
      </p:sp>
    </p:spTree>
    <p:extLst>
      <p:ext uri="{BB962C8B-B14F-4D97-AF65-F5344CB8AC3E}">
        <p14:creationId xmlns:p14="http://schemas.microsoft.com/office/powerpoint/2010/main" val="19224730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3ECC03-97EC-42CA-BF63-1FBF94779317}" type="datetimeFigureOut">
              <a:rPr lang="en-US" smtClean="0"/>
              <a:t>8/28/2024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EC5984-DBA5-49CB-BB81-09B156AFD2FA}" type="slidenum">
              <a:rPr lang="en-US" smtClean="0"/>
              <a:t>‹#›</a:t>
            </a:fld>
            <a:endParaRPr lang="en-US"/>
          </a:p>
        </p:txBody>
      </p:sp>
    </p:spTree>
    <p:extLst>
      <p:ext uri="{BB962C8B-B14F-4D97-AF65-F5344CB8AC3E}">
        <p14:creationId xmlns:p14="http://schemas.microsoft.com/office/powerpoint/2010/main" val="14191342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BEC5984-DBA5-49CB-BB81-09B156AFD2FA}" type="slidenum">
              <a:rPr lang="en-US" smtClean="0"/>
              <a:t>2</a:t>
            </a:fld>
            <a:endParaRPr lang="en-US"/>
          </a:p>
        </p:txBody>
      </p:sp>
    </p:spTree>
    <p:extLst>
      <p:ext uri="{BB962C8B-B14F-4D97-AF65-F5344CB8AC3E}">
        <p14:creationId xmlns:p14="http://schemas.microsoft.com/office/powerpoint/2010/main" val="372133245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1" name="Rounded Rectangle 16">
            <a:extLst>
              <a:ext uri="{FF2B5EF4-FFF2-40B4-BE49-F238E27FC236}">
                <a16:creationId xmlns:a16="http://schemas.microsoft.com/office/drawing/2014/main" id="{81AE5011-A1F9-E4C6-A64E-FD2A958FEC73}"/>
              </a:ext>
            </a:extLst>
          </p:cNvPr>
          <p:cNvSpPr/>
          <p:nvPr userDrawn="1"/>
        </p:nvSpPr>
        <p:spPr>
          <a:xfrm>
            <a:off x="110139" y="6134470"/>
            <a:ext cx="626708" cy="58700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a:xfrm>
            <a:off x="152632" y="6191469"/>
            <a:ext cx="541722" cy="457906"/>
          </a:xfrm>
          <a:prstGeom prst="rect">
            <a:avLst/>
          </a:prstGeom>
        </p:spPr>
        <p:txBody>
          <a:bodyPr/>
          <a:lstStyle>
            <a:lvl1pPr>
              <a:defRPr sz="1800">
                <a:solidFill>
                  <a:schemeClr val="bg1"/>
                </a:solidFill>
              </a:defRPr>
            </a:lvl1pPr>
          </a:lstStyle>
          <a:p>
            <a:fld id="{473AE952-E0C6-44DD-8980-E6272CE6E326}" type="slidenum">
              <a:rPr lang="en-US" smtClean="0"/>
              <a:pPr/>
              <a:t>‹#›</a:t>
            </a:fld>
            <a:endParaRPr lang="en-US" dirty="0"/>
          </a:p>
        </p:txBody>
      </p:sp>
      <p:sp>
        <p:nvSpPr>
          <p:cNvPr id="9" name="Rounded Rectangle 15">
            <a:extLst>
              <a:ext uri="{FF2B5EF4-FFF2-40B4-BE49-F238E27FC236}">
                <a16:creationId xmlns:a16="http://schemas.microsoft.com/office/drawing/2014/main" id="{C254A570-7888-CC37-324F-56FF974E2D94}"/>
              </a:ext>
            </a:extLst>
          </p:cNvPr>
          <p:cNvSpPr/>
          <p:nvPr userDrawn="1"/>
        </p:nvSpPr>
        <p:spPr>
          <a:xfrm>
            <a:off x="3249598" y="573476"/>
            <a:ext cx="8087557" cy="75962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02730EAC-0D5D-8324-E78B-839FDE6142BF}"/>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2791" b="96279" l="10000" r="90000"/>
                    </a14:imgEffect>
                    <a14:imgEffect>
                      <a14:saturation sat="400000"/>
                    </a14:imgEffect>
                  </a14:imgLayer>
                </a14:imgProps>
              </a:ext>
              <a:ext uri="{28A0092B-C50C-407E-A947-70E740481C1C}">
                <a14:useLocalDpi xmlns:a14="http://schemas.microsoft.com/office/drawing/2010/main" val="0"/>
              </a:ext>
            </a:extLst>
          </a:blip>
          <a:srcRect l="18005" r="18039" b="1353"/>
          <a:stretch/>
        </p:blipFill>
        <p:spPr>
          <a:xfrm>
            <a:off x="10440510" y="-5672"/>
            <a:ext cx="1793290" cy="1651910"/>
          </a:xfrm>
          <a:prstGeom prst="roundRect">
            <a:avLst>
              <a:gd name="adj" fmla="val 0"/>
            </a:avLst>
          </a:prstGeom>
        </p:spPr>
      </p:pic>
    </p:spTree>
    <p:extLst>
      <p:ext uri="{BB962C8B-B14F-4D97-AF65-F5344CB8AC3E}">
        <p14:creationId xmlns:p14="http://schemas.microsoft.com/office/powerpoint/2010/main" val="1101947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0B449222-3CC2-1C23-A20C-D8CFA1385708}"/>
              </a:ext>
            </a:extLst>
          </p:cNvPr>
          <p:cNvSpPr>
            <a:spLocks noGrp="1"/>
          </p:cNvSpPr>
          <p:nvPr>
            <p:ph type="pic" sz="quarter" idx="10"/>
          </p:nvPr>
        </p:nvSpPr>
        <p:spPr>
          <a:xfrm>
            <a:off x="5608838" y="-348448"/>
            <a:ext cx="6372317" cy="7133578"/>
          </a:xfrm>
          <a:custGeom>
            <a:avLst/>
            <a:gdLst>
              <a:gd name="connsiteX0" fmla="*/ 2980972 w 6372317"/>
              <a:gd name="connsiteY0" fmla="*/ 5830780 h 7133578"/>
              <a:gd name="connsiteX1" fmla="*/ 4781626 w 6372317"/>
              <a:gd name="connsiteY1" fmla="*/ 5830780 h 7133578"/>
              <a:gd name="connsiteX2" fmla="*/ 4903802 w 6372317"/>
              <a:gd name="connsiteY2" fmla="*/ 5952956 h 7133578"/>
              <a:gd name="connsiteX3" fmla="*/ 4903802 w 6372317"/>
              <a:gd name="connsiteY3" fmla="*/ 7011402 h 7133578"/>
              <a:gd name="connsiteX4" fmla="*/ 4781626 w 6372317"/>
              <a:gd name="connsiteY4" fmla="*/ 7133578 h 7133578"/>
              <a:gd name="connsiteX5" fmla="*/ 2980972 w 6372317"/>
              <a:gd name="connsiteY5" fmla="*/ 7133578 h 7133578"/>
              <a:gd name="connsiteX6" fmla="*/ 2858796 w 6372317"/>
              <a:gd name="connsiteY6" fmla="*/ 7011402 h 7133578"/>
              <a:gd name="connsiteX7" fmla="*/ 2858796 w 6372317"/>
              <a:gd name="connsiteY7" fmla="*/ 5952956 h 7133578"/>
              <a:gd name="connsiteX8" fmla="*/ 2980972 w 6372317"/>
              <a:gd name="connsiteY8" fmla="*/ 5830780 h 7133578"/>
              <a:gd name="connsiteX9" fmla="*/ 5191695 w 6372317"/>
              <a:gd name="connsiteY9" fmla="*/ 5305888 h 7133578"/>
              <a:gd name="connsiteX10" fmla="*/ 6250141 w 6372317"/>
              <a:gd name="connsiteY10" fmla="*/ 5305888 h 7133578"/>
              <a:gd name="connsiteX11" fmla="*/ 6372317 w 6372317"/>
              <a:gd name="connsiteY11" fmla="*/ 5428064 h 7133578"/>
              <a:gd name="connsiteX12" fmla="*/ 6372317 w 6372317"/>
              <a:gd name="connsiteY12" fmla="*/ 6486510 h 7133578"/>
              <a:gd name="connsiteX13" fmla="*/ 6250141 w 6372317"/>
              <a:gd name="connsiteY13" fmla="*/ 6608686 h 7133578"/>
              <a:gd name="connsiteX14" fmla="*/ 5191695 w 6372317"/>
              <a:gd name="connsiteY14" fmla="*/ 6608686 h 7133578"/>
              <a:gd name="connsiteX15" fmla="*/ 5069519 w 6372317"/>
              <a:gd name="connsiteY15" fmla="*/ 6486510 h 7133578"/>
              <a:gd name="connsiteX16" fmla="*/ 5069519 w 6372317"/>
              <a:gd name="connsiteY16" fmla="*/ 5428064 h 7133578"/>
              <a:gd name="connsiteX17" fmla="*/ 5191695 w 6372317"/>
              <a:gd name="connsiteY17" fmla="*/ 5305888 h 7133578"/>
              <a:gd name="connsiteX18" fmla="*/ 1512457 w 6372317"/>
              <a:gd name="connsiteY18" fmla="*/ 5110579 h 7133578"/>
              <a:gd name="connsiteX19" fmla="*/ 2570903 w 6372317"/>
              <a:gd name="connsiteY19" fmla="*/ 5110579 h 7133578"/>
              <a:gd name="connsiteX20" fmla="*/ 2693079 w 6372317"/>
              <a:gd name="connsiteY20" fmla="*/ 5232755 h 7133578"/>
              <a:gd name="connsiteX21" fmla="*/ 2693079 w 6372317"/>
              <a:gd name="connsiteY21" fmla="*/ 6291201 h 7133578"/>
              <a:gd name="connsiteX22" fmla="*/ 2570903 w 6372317"/>
              <a:gd name="connsiteY22" fmla="*/ 6413377 h 7133578"/>
              <a:gd name="connsiteX23" fmla="*/ 1512457 w 6372317"/>
              <a:gd name="connsiteY23" fmla="*/ 6413377 h 7133578"/>
              <a:gd name="connsiteX24" fmla="*/ 1390281 w 6372317"/>
              <a:gd name="connsiteY24" fmla="*/ 6291201 h 7133578"/>
              <a:gd name="connsiteX25" fmla="*/ 1390281 w 6372317"/>
              <a:gd name="connsiteY25" fmla="*/ 5232755 h 7133578"/>
              <a:gd name="connsiteX26" fmla="*/ 1512457 w 6372317"/>
              <a:gd name="connsiteY26" fmla="*/ 5110579 h 7133578"/>
              <a:gd name="connsiteX27" fmla="*/ 5191695 w 6372317"/>
              <a:gd name="connsiteY27" fmla="*/ 3715305 h 7133578"/>
              <a:gd name="connsiteX28" fmla="*/ 6250141 w 6372317"/>
              <a:gd name="connsiteY28" fmla="*/ 3715305 h 7133578"/>
              <a:gd name="connsiteX29" fmla="*/ 6372317 w 6372317"/>
              <a:gd name="connsiteY29" fmla="*/ 3837481 h 7133578"/>
              <a:gd name="connsiteX30" fmla="*/ 6372317 w 6372317"/>
              <a:gd name="connsiteY30" fmla="*/ 4895927 h 7133578"/>
              <a:gd name="connsiteX31" fmla="*/ 6250141 w 6372317"/>
              <a:gd name="connsiteY31" fmla="*/ 5018103 h 7133578"/>
              <a:gd name="connsiteX32" fmla="*/ 5191695 w 6372317"/>
              <a:gd name="connsiteY32" fmla="*/ 5018103 h 7133578"/>
              <a:gd name="connsiteX33" fmla="*/ 5069519 w 6372317"/>
              <a:gd name="connsiteY33" fmla="*/ 4895927 h 7133578"/>
              <a:gd name="connsiteX34" fmla="*/ 5069519 w 6372317"/>
              <a:gd name="connsiteY34" fmla="*/ 3837481 h 7133578"/>
              <a:gd name="connsiteX35" fmla="*/ 5191695 w 6372317"/>
              <a:gd name="connsiteY35" fmla="*/ 3715305 h 7133578"/>
              <a:gd name="connsiteX36" fmla="*/ 1514120 w 6372317"/>
              <a:gd name="connsiteY36" fmla="*/ 3715305 h 7133578"/>
              <a:gd name="connsiteX37" fmla="*/ 2572566 w 6372317"/>
              <a:gd name="connsiteY37" fmla="*/ 3715305 h 7133578"/>
              <a:gd name="connsiteX38" fmla="*/ 2694742 w 6372317"/>
              <a:gd name="connsiteY38" fmla="*/ 3837481 h 7133578"/>
              <a:gd name="connsiteX39" fmla="*/ 2694742 w 6372317"/>
              <a:gd name="connsiteY39" fmla="*/ 4895927 h 7133578"/>
              <a:gd name="connsiteX40" fmla="*/ 2572566 w 6372317"/>
              <a:gd name="connsiteY40" fmla="*/ 5018103 h 7133578"/>
              <a:gd name="connsiteX41" fmla="*/ 1514120 w 6372317"/>
              <a:gd name="connsiteY41" fmla="*/ 5018103 h 7133578"/>
              <a:gd name="connsiteX42" fmla="*/ 1391944 w 6372317"/>
              <a:gd name="connsiteY42" fmla="*/ 4895927 h 7133578"/>
              <a:gd name="connsiteX43" fmla="*/ 1391944 w 6372317"/>
              <a:gd name="connsiteY43" fmla="*/ 3837481 h 7133578"/>
              <a:gd name="connsiteX44" fmla="*/ 1514120 w 6372317"/>
              <a:gd name="connsiteY44" fmla="*/ 3715305 h 7133578"/>
              <a:gd name="connsiteX45" fmla="*/ 122176 w 6372317"/>
              <a:gd name="connsiteY45" fmla="*/ 3715305 h 7133578"/>
              <a:gd name="connsiteX46" fmla="*/ 1180622 w 6372317"/>
              <a:gd name="connsiteY46" fmla="*/ 3715305 h 7133578"/>
              <a:gd name="connsiteX47" fmla="*/ 1302798 w 6372317"/>
              <a:gd name="connsiteY47" fmla="*/ 3837481 h 7133578"/>
              <a:gd name="connsiteX48" fmla="*/ 1302798 w 6372317"/>
              <a:gd name="connsiteY48" fmla="*/ 4895927 h 7133578"/>
              <a:gd name="connsiteX49" fmla="*/ 1180622 w 6372317"/>
              <a:gd name="connsiteY49" fmla="*/ 5018103 h 7133578"/>
              <a:gd name="connsiteX50" fmla="*/ 122176 w 6372317"/>
              <a:gd name="connsiteY50" fmla="*/ 5018103 h 7133578"/>
              <a:gd name="connsiteX51" fmla="*/ 0 w 6372317"/>
              <a:gd name="connsiteY51" fmla="*/ 4895927 h 7133578"/>
              <a:gd name="connsiteX52" fmla="*/ 0 w 6372317"/>
              <a:gd name="connsiteY52" fmla="*/ 3837481 h 7133578"/>
              <a:gd name="connsiteX53" fmla="*/ 122176 w 6372317"/>
              <a:gd name="connsiteY53" fmla="*/ 3715305 h 7133578"/>
              <a:gd name="connsiteX54" fmla="*/ 3052084 w 6372317"/>
              <a:gd name="connsiteY54" fmla="*/ 3606553 h 7133578"/>
              <a:gd name="connsiteX55" fmla="*/ 4712177 w 6372317"/>
              <a:gd name="connsiteY55" fmla="*/ 3606553 h 7133578"/>
              <a:gd name="connsiteX56" fmla="*/ 4903802 w 6372317"/>
              <a:gd name="connsiteY56" fmla="*/ 3798178 h 7133578"/>
              <a:gd name="connsiteX57" fmla="*/ 4903802 w 6372317"/>
              <a:gd name="connsiteY57" fmla="*/ 5458271 h 7133578"/>
              <a:gd name="connsiteX58" fmla="*/ 4712177 w 6372317"/>
              <a:gd name="connsiteY58" fmla="*/ 5649896 h 7133578"/>
              <a:gd name="connsiteX59" fmla="*/ 3052084 w 6372317"/>
              <a:gd name="connsiteY59" fmla="*/ 5649896 h 7133578"/>
              <a:gd name="connsiteX60" fmla="*/ 2860459 w 6372317"/>
              <a:gd name="connsiteY60" fmla="*/ 5458271 h 7133578"/>
              <a:gd name="connsiteX61" fmla="*/ 2860459 w 6372317"/>
              <a:gd name="connsiteY61" fmla="*/ 3798178 h 7133578"/>
              <a:gd name="connsiteX62" fmla="*/ 3052084 w 6372317"/>
              <a:gd name="connsiteY62" fmla="*/ 3606553 h 7133578"/>
              <a:gd name="connsiteX63" fmla="*/ 843024 w 6372317"/>
              <a:gd name="connsiteY63" fmla="*/ 1456678 h 7133578"/>
              <a:gd name="connsiteX64" fmla="*/ 2503117 w 6372317"/>
              <a:gd name="connsiteY64" fmla="*/ 1456678 h 7133578"/>
              <a:gd name="connsiteX65" fmla="*/ 2694742 w 6372317"/>
              <a:gd name="connsiteY65" fmla="*/ 1648303 h 7133578"/>
              <a:gd name="connsiteX66" fmla="*/ 2694742 w 6372317"/>
              <a:gd name="connsiteY66" fmla="*/ 3308395 h 7133578"/>
              <a:gd name="connsiteX67" fmla="*/ 2503117 w 6372317"/>
              <a:gd name="connsiteY67" fmla="*/ 3500020 h 7133578"/>
              <a:gd name="connsiteX68" fmla="*/ 843024 w 6372317"/>
              <a:gd name="connsiteY68" fmla="*/ 3500020 h 7133578"/>
              <a:gd name="connsiteX69" fmla="*/ 651399 w 6372317"/>
              <a:gd name="connsiteY69" fmla="*/ 3308395 h 7133578"/>
              <a:gd name="connsiteX70" fmla="*/ 651399 w 6372317"/>
              <a:gd name="connsiteY70" fmla="*/ 1648303 h 7133578"/>
              <a:gd name="connsiteX71" fmla="*/ 843024 w 6372317"/>
              <a:gd name="connsiteY71" fmla="*/ 1456678 h 7133578"/>
              <a:gd name="connsiteX72" fmla="*/ 3146023 w 6372317"/>
              <a:gd name="connsiteY72" fmla="*/ 454980 h 7133578"/>
              <a:gd name="connsiteX73" fmla="*/ 5619936 w 6372317"/>
              <a:gd name="connsiteY73" fmla="*/ 454980 h 7133578"/>
              <a:gd name="connsiteX74" fmla="*/ 5905500 w 6372317"/>
              <a:gd name="connsiteY74" fmla="*/ 740544 h 7133578"/>
              <a:gd name="connsiteX75" fmla="*/ 5905500 w 6372317"/>
              <a:gd name="connsiteY75" fmla="*/ 3214457 h 7133578"/>
              <a:gd name="connsiteX76" fmla="*/ 5619936 w 6372317"/>
              <a:gd name="connsiteY76" fmla="*/ 3500020 h 7133578"/>
              <a:gd name="connsiteX77" fmla="*/ 3146023 w 6372317"/>
              <a:gd name="connsiteY77" fmla="*/ 3500020 h 7133578"/>
              <a:gd name="connsiteX78" fmla="*/ 2860459 w 6372317"/>
              <a:gd name="connsiteY78" fmla="*/ 3214457 h 7133578"/>
              <a:gd name="connsiteX79" fmla="*/ 2860459 w 6372317"/>
              <a:gd name="connsiteY79" fmla="*/ 740544 h 7133578"/>
              <a:gd name="connsiteX80" fmla="*/ 3146023 w 6372317"/>
              <a:gd name="connsiteY80" fmla="*/ 454980 h 7133578"/>
              <a:gd name="connsiteX81" fmla="*/ 1512457 w 6372317"/>
              <a:gd name="connsiteY81" fmla="*/ 0 h 7133578"/>
              <a:gd name="connsiteX82" fmla="*/ 2570903 w 6372317"/>
              <a:gd name="connsiteY82" fmla="*/ 0 h 7133578"/>
              <a:gd name="connsiteX83" fmla="*/ 2693079 w 6372317"/>
              <a:gd name="connsiteY83" fmla="*/ 122176 h 7133578"/>
              <a:gd name="connsiteX84" fmla="*/ 2693079 w 6372317"/>
              <a:gd name="connsiteY84" fmla="*/ 1180622 h 7133578"/>
              <a:gd name="connsiteX85" fmla="*/ 2570903 w 6372317"/>
              <a:gd name="connsiteY85" fmla="*/ 1302798 h 7133578"/>
              <a:gd name="connsiteX86" fmla="*/ 1512457 w 6372317"/>
              <a:gd name="connsiteY86" fmla="*/ 1302798 h 7133578"/>
              <a:gd name="connsiteX87" fmla="*/ 1390281 w 6372317"/>
              <a:gd name="connsiteY87" fmla="*/ 1180622 h 7133578"/>
              <a:gd name="connsiteX88" fmla="*/ 1390281 w 6372317"/>
              <a:gd name="connsiteY88" fmla="*/ 122176 h 7133578"/>
              <a:gd name="connsiteX89" fmla="*/ 1512457 w 6372317"/>
              <a:gd name="connsiteY89" fmla="*/ 0 h 7133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6372317" h="7133578">
                <a:moveTo>
                  <a:pt x="2980972" y="5830780"/>
                </a:moveTo>
                <a:lnTo>
                  <a:pt x="4781626" y="5830780"/>
                </a:lnTo>
                <a:cubicBezTo>
                  <a:pt x="4849102" y="5830780"/>
                  <a:pt x="4903802" y="5885480"/>
                  <a:pt x="4903802" y="5952956"/>
                </a:cubicBezTo>
                <a:lnTo>
                  <a:pt x="4903802" y="7011402"/>
                </a:lnTo>
                <a:cubicBezTo>
                  <a:pt x="4903802" y="7078878"/>
                  <a:pt x="4849102" y="7133578"/>
                  <a:pt x="4781626" y="7133578"/>
                </a:cubicBezTo>
                <a:lnTo>
                  <a:pt x="2980972" y="7133578"/>
                </a:lnTo>
                <a:cubicBezTo>
                  <a:pt x="2913496" y="7133578"/>
                  <a:pt x="2858796" y="7078878"/>
                  <a:pt x="2858796" y="7011402"/>
                </a:cubicBezTo>
                <a:lnTo>
                  <a:pt x="2858796" y="5952956"/>
                </a:lnTo>
                <a:cubicBezTo>
                  <a:pt x="2858796" y="5885480"/>
                  <a:pt x="2913496" y="5830780"/>
                  <a:pt x="2980972" y="5830780"/>
                </a:cubicBezTo>
                <a:close/>
                <a:moveTo>
                  <a:pt x="5191695" y="5305888"/>
                </a:moveTo>
                <a:lnTo>
                  <a:pt x="6250141" y="5305888"/>
                </a:lnTo>
                <a:cubicBezTo>
                  <a:pt x="6317617" y="5305888"/>
                  <a:pt x="6372317" y="5360588"/>
                  <a:pt x="6372317" y="5428064"/>
                </a:cubicBezTo>
                <a:lnTo>
                  <a:pt x="6372317" y="6486510"/>
                </a:lnTo>
                <a:cubicBezTo>
                  <a:pt x="6372317" y="6553986"/>
                  <a:pt x="6317617" y="6608686"/>
                  <a:pt x="6250141" y="6608686"/>
                </a:cubicBezTo>
                <a:lnTo>
                  <a:pt x="5191695" y="6608686"/>
                </a:lnTo>
                <a:cubicBezTo>
                  <a:pt x="5124219" y="6608686"/>
                  <a:pt x="5069519" y="6553986"/>
                  <a:pt x="5069519" y="6486510"/>
                </a:cubicBezTo>
                <a:lnTo>
                  <a:pt x="5069519" y="5428064"/>
                </a:lnTo>
                <a:cubicBezTo>
                  <a:pt x="5069519" y="5360588"/>
                  <a:pt x="5124219" y="5305888"/>
                  <a:pt x="5191695" y="5305888"/>
                </a:cubicBezTo>
                <a:close/>
                <a:moveTo>
                  <a:pt x="1512457" y="5110579"/>
                </a:moveTo>
                <a:lnTo>
                  <a:pt x="2570903" y="5110579"/>
                </a:lnTo>
                <a:cubicBezTo>
                  <a:pt x="2638379" y="5110579"/>
                  <a:pt x="2693079" y="5165279"/>
                  <a:pt x="2693079" y="5232755"/>
                </a:cubicBezTo>
                <a:lnTo>
                  <a:pt x="2693079" y="6291201"/>
                </a:lnTo>
                <a:cubicBezTo>
                  <a:pt x="2693079" y="6358677"/>
                  <a:pt x="2638379" y="6413377"/>
                  <a:pt x="2570903" y="6413377"/>
                </a:cubicBezTo>
                <a:lnTo>
                  <a:pt x="1512457" y="6413377"/>
                </a:lnTo>
                <a:cubicBezTo>
                  <a:pt x="1444981" y="6413377"/>
                  <a:pt x="1390281" y="6358677"/>
                  <a:pt x="1390281" y="6291201"/>
                </a:cubicBezTo>
                <a:lnTo>
                  <a:pt x="1390281" y="5232755"/>
                </a:lnTo>
                <a:cubicBezTo>
                  <a:pt x="1390281" y="5165279"/>
                  <a:pt x="1444981" y="5110579"/>
                  <a:pt x="1512457" y="5110579"/>
                </a:cubicBezTo>
                <a:close/>
                <a:moveTo>
                  <a:pt x="5191695" y="3715305"/>
                </a:moveTo>
                <a:lnTo>
                  <a:pt x="6250141" y="3715305"/>
                </a:lnTo>
                <a:cubicBezTo>
                  <a:pt x="6317617" y="3715305"/>
                  <a:pt x="6372317" y="3770005"/>
                  <a:pt x="6372317" y="3837481"/>
                </a:cubicBezTo>
                <a:lnTo>
                  <a:pt x="6372317" y="4895927"/>
                </a:lnTo>
                <a:cubicBezTo>
                  <a:pt x="6372317" y="4963403"/>
                  <a:pt x="6317617" y="5018103"/>
                  <a:pt x="6250141" y="5018103"/>
                </a:cubicBezTo>
                <a:lnTo>
                  <a:pt x="5191695" y="5018103"/>
                </a:lnTo>
                <a:cubicBezTo>
                  <a:pt x="5124219" y="5018103"/>
                  <a:pt x="5069519" y="4963403"/>
                  <a:pt x="5069519" y="4895927"/>
                </a:cubicBezTo>
                <a:lnTo>
                  <a:pt x="5069519" y="3837481"/>
                </a:lnTo>
                <a:cubicBezTo>
                  <a:pt x="5069519" y="3770005"/>
                  <a:pt x="5124219" y="3715305"/>
                  <a:pt x="5191695" y="3715305"/>
                </a:cubicBezTo>
                <a:close/>
                <a:moveTo>
                  <a:pt x="1514120" y="3715305"/>
                </a:moveTo>
                <a:lnTo>
                  <a:pt x="2572566" y="3715305"/>
                </a:lnTo>
                <a:cubicBezTo>
                  <a:pt x="2640042" y="3715305"/>
                  <a:pt x="2694742" y="3770005"/>
                  <a:pt x="2694742" y="3837481"/>
                </a:cubicBezTo>
                <a:lnTo>
                  <a:pt x="2694742" y="4895927"/>
                </a:lnTo>
                <a:cubicBezTo>
                  <a:pt x="2694742" y="4963403"/>
                  <a:pt x="2640042" y="5018103"/>
                  <a:pt x="2572566" y="5018103"/>
                </a:cubicBezTo>
                <a:lnTo>
                  <a:pt x="1514120" y="5018103"/>
                </a:lnTo>
                <a:cubicBezTo>
                  <a:pt x="1446644" y="5018103"/>
                  <a:pt x="1391944" y="4963403"/>
                  <a:pt x="1391944" y="4895927"/>
                </a:cubicBezTo>
                <a:lnTo>
                  <a:pt x="1391944" y="3837481"/>
                </a:lnTo>
                <a:cubicBezTo>
                  <a:pt x="1391944" y="3770005"/>
                  <a:pt x="1446644" y="3715305"/>
                  <a:pt x="1514120" y="3715305"/>
                </a:cubicBezTo>
                <a:close/>
                <a:moveTo>
                  <a:pt x="122176" y="3715305"/>
                </a:moveTo>
                <a:lnTo>
                  <a:pt x="1180622" y="3715305"/>
                </a:lnTo>
                <a:cubicBezTo>
                  <a:pt x="1248098" y="3715305"/>
                  <a:pt x="1302798" y="3770005"/>
                  <a:pt x="1302798" y="3837481"/>
                </a:cubicBezTo>
                <a:lnTo>
                  <a:pt x="1302798" y="4895927"/>
                </a:lnTo>
                <a:cubicBezTo>
                  <a:pt x="1302798" y="4963403"/>
                  <a:pt x="1248098" y="5018103"/>
                  <a:pt x="1180622" y="5018103"/>
                </a:cubicBezTo>
                <a:lnTo>
                  <a:pt x="122176" y="5018103"/>
                </a:lnTo>
                <a:cubicBezTo>
                  <a:pt x="54700" y="5018103"/>
                  <a:pt x="0" y="4963403"/>
                  <a:pt x="0" y="4895927"/>
                </a:cubicBezTo>
                <a:lnTo>
                  <a:pt x="0" y="3837481"/>
                </a:lnTo>
                <a:cubicBezTo>
                  <a:pt x="0" y="3770005"/>
                  <a:pt x="54700" y="3715305"/>
                  <a:pt x="122176" y="3715305"/>
                </a:cubicBezTo>
                <a:close/>
                <a:moveTo>
                  <a:pt x="3052084" y="3606553"/>
                </a:moveTo>
                <a:lnTo>
                  <a:pt x="4712177" y="3606553"/>
                </a:lnTo>
                <a:cubicBezTo>
                  <a:pt x="4818009" y="3606553"/>
                  <a:pt x="4903802" y="3692346"/>
                  <a:pt x="4903802" y="3798178"/>
                </a:cubicBezTo>
                <a:lnTo>
                  <a:pt x="4903802" y="5458271"/>
                </a:lnTo>
                <a:cubicBezTo>
                  <a:pt x="4903802" y="5564103"/>
                  <a:pt x="4818009" y="5649896"/>
                  <a:pt x="4712177" y="5649896"/>
                </a:cubicBezTo>
                <a:lnTo>
                  <a:pt x="3052084" y="5649896"/>
                </a:lnTo>
                <a:cubicBezTo>
                  <a:pt x="2946252" y="5649896"/>
                  <a:pt x="2860459" y="5564103"/>
                  <a:pt x="2860459" y="5458271"/>
                </a:cubicBezTo>
                <a:lnTo>
                  <a:pt x="2860459" y="3798178"/>
                </a:lnTo>
                <a:cubicBezTo>
                  <a:pt x="2860459" y="3692346"/>
                  <a:pt x="2946252" y="3606553"/>
                  <a:pt x="3052084" y="3606553"/>
                </a:cubicBezTo>
                <a:close/>
                <a:moveTo>
                  <a:pt x="843024" y="1456678"/>
                </a:moveTo>
                <a:lnTo>
                  <a:pt x="2503117" y="1456678"/>
                </a:lnTo>
                <a:cubicBezTo>
                  <a:pt x="2608949" y="1456678"/>
                  <a:pt x="2694742" y="1542471"/>
                  <a:pt x="2694742" y="1648303"/>
                </a:cubicBezTo>
                <a:lnTo>
                  <a:pt x="2694742" y="3308395"/>
                </a:lnTo>
                <a:cubicBezTo>
                  <a:pt x="2694742" y="3414227"/>
                  <a:pt x="2608949" y="3500020"/>
                  <a:pt x="2503117" y="3500020"/>
                </a:cubicBezTo>
                <a:lnTo>
                  <a:pt x="843024" y="3500020"/>
                </a:lnTo>
                <a:cubicBezTo>
                  <a:pt x="737192" y="3500020"/>
                  <a:pt x="651399" y="3414227"/>
                  <a:pt x="651399" y="3308395"/>
                </a:cubicBezTo>
                <a:lnTo>
                  <a:pt x="651399" y="1648303"/>
                </a:lnTo>
                <a:cubicBezTo>
                  <a:pt x="651399" y="1542471"/>
                  <a:pt x="737192" y="1456678"/>
                  <a:pt x="843024" y="1456678"/>
                </a:cubicBezTo>
                <a:close/>
                <a:moveTo>
                  <a:pt x="3146023" y="454980"/>
                </a:moveTo>
                <a:lnTo>
                  <a:pt x="5619936" y="454980"/>
                </a:lnTo>
                <a:cubicBezTo>
                  <a:pt x="5777649" y="454980"/>
                  <a:pt x="5905500" y="582831"/>
                  <a:pt x="5905500" y="740544"/>
                </a:cubicBezTo>
                <a:lnTo>
                  <a:pt x="5905500" y="3214457"/>
                </a:lnTo>
                <a:cubicBezTo>
                  <a:pt x="5905500" y="3372169"/>
                  <a:pt x="5777649" y="3500020"/>
                  <a:pt x="5619936" y="3500020"/>
                </a:cubicBezTo>
                <a:lnTo>
                  <a:pt x="3146023" y="3500020"/>
                </a:lnTo>
                <a:cubicBezTo>
                  <a:pt x="2988310" y="3500020"/>
                  <a:pt x="2860459" y="3372169"/>
                  <a:pt x="2860459" y="3214457"/>
                </a:cubicBezTo>
                <a:lnTo>
                  <a:pt x="2860459" y="740544"/>
                </a:lnTo>
                <a:cubicBezTo>
                  <a:pt x="2860459" y="582831"/>
                  <a:pt x="2988310" y="454980"/>
                  <a:pt x="3146023" y="454980"/>
                </a:cubicBezTo>
                <a:close/>
                <a:moveTo>
                  <a:pt x="1512457" y="0"/>
                </a:moveTo>
                <a:lnTo>
                  <a:pt x="2570903" y="0"/>
                </a:lnTo>
                <a:cubicBezTo>
                  <a:pt x="2638379" y="0"/>
                  <a:pt x="2693079" y="54700"/>
                  <a:pt x="2693079" y="122176"/>
                </a:cubicBezTo>
                <a:lnTo>
                  <a:pt x="2693079" y="1180622"/>
                </a:lnTo>
                <a:cubicBezTo>
                  <a:pt x="2693079" y="1248098"/>
                  <a:pt x="2638379" y="1302798"/>
                  <a:pt x="2570903" y="1302798"/>
                </a:cubicBezTo>
                <a:lnTo>
                  <a:pt x="1512457" y="1302798"/>
                </a:lnTo>
                <a:cubicBezTo>
                  <a:pt x="1444981" y="1302798"/>
                  <a:pt x="1390281" y="1248098"/>
                  <a:pt x="1390281" y="1180622"/>
                </a:cubicBezTo>
                <a:lnTo>
                  <a:pt x="1390281" y="122176"/>
                </a:lnTo>
                <a:cubicBezTo>
                  <a:pt x="1390281" y="54700"/>
                  <a:pt x="1444981" y="0"/>
                  <a:pt x="1512457" y="0"/>
                </a:cubicBezTo>
                <a:close/>
              </a:path>
            </a:pathLst>
          </a:custGeom>
        </p:spPr>
        <p:txBody>
          <a:bodyPr wrap="square">
            <a:noAutofit/>
          </a:bodyPr>
          <a:lstStyle/>
          <a:p>
            <a:endParaRPr lang="en-US"/>
          </a:p>
        </p:txBody>
      </p:sp>
    </p:spTree>
    <p:extLst>
      <p:ext uri="{BB962C8B-B14F-4D97-AF65-F5344CB8AC3E}">
        <p14:creationId xmlns:p14="http://schemas.microsoft.com/office/powerpoint/2010/main" val="20906430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152632" y="6200347"/>
            <a:ext cx="541722" cy="457906"/>
          </a:xfrm>
          <a:prstGeom prst="rect">
            <a:avLst/>
          </a:prstGeom>
        </p:spPr>
        <p:txBody>
          <a:bodyPr vert="horz" lIns="91440" tIns="45720" rIns="91440" bIns="45720" rtlCol="0" anchor="ctr"/>
          <a:lstStyle>
            <a:lvl1pPr algn="ctr">
              <a:defRPr sz="1800" b="1">
                <a:solidFill>
                  <a:schemeClr val="bg1"/>
                </a:solidFill>
                <a:latin typeface="Times New Roman" panose="02020603050405020304" pitchFamily="18" charset="0"/>
                <a:cs typeface="Times New Roman" panose="02020603050405020304" pitchFamily="18" charset="0"/>
              </a:defRPr>
            </a:lvl1pPr>
          </a:lstStyle>
          <a:p>
            <a:fld id="{9A72D63D-6840-4714-BBFD-0FC6A30524AF}" type="slidenum">
              <a:rPr lang="en-US" smtClean="0"/>
              <a:pPr/>
              <a:t>‹#›</a:t>
            </a:fld>
            <a:endParaRPr lang="en-US" dirty="0"/>
          </a:p>
        </p:txBody>
      </p:sp>
    </p:spTree>
    <p:extLst>
      <p:ext uri="{BB962C8B-B14F-4D97-AF65-F5344CB8AC3E}">
        <p14:creationId xmlns:p14="http://schemas.microsoft.com/office/powerpoint/2010/main" val="1545272392"/>
      </p:ext>
    </p:extLst>
  </p:cSld>
  <p:clrMap bg1="lt1" tx1="dk1" bg2="lt2" tx2="dk2" accent1="accent1" accent2="accent2" accent3="accent3" accent4="accent4" accent5="accent5" accent6="accent6" hlink="hlink" folHlink="folHlink"/>
  <p:sldLayoutIdLst>
    <p:sldLayoutId id="2147483655" r:id="rId1"/>
    <p:sldLayoutId id="2147483656"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F6D3DE4F-0755-7B78-26DD-C7D310D48F13}"/>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0220" r="20220"/>
          <a:stretch>
            <a:fillRect/>
          </a:stretch>
        </p:blipFill>
        <p:spPr/>
      </p:pic>
      <p:sp>
        <p:nvSpPr>
          <p:cNvPr id="5" name="Rounded Rectangle 15">
            <a:extLst>
              <a:ext uri="{FF2B5EF4-FFF2-40B4-BE49-F238E27FC236}">
                <a16:creationId xmlns:a16="http://schemas.microsoft.com/office/drawing/2014/main" id="{FF6EF404-29B0-761D-2486-3CE6787E9A6A}"/>
              </a:ext>
            </a:extLst>
          </p:cNvPr>
          <p:cNvSpPr/>
          <p:nvPr/>
        </p:nvSpPr>
        <p:spPr>
          <a:xfrm>
            <a:off x="1583725" y="1735010"/>
            <a:ext cx="5511114" cy="75962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15">
            <a:extLst>
              <a:ext uri="{FF2B5EF4-FFF2-40B4-BE49-F238E27FC236}">
                <a16:creationId xmlns:a16="http://schemas.microsoft.com/office/drawing/2014/main" id="{47EB57AF-5DF9-2C11-BF87-EF557E6C91EE}"/>
              </a:ext>
            </a:extLst>
          </p:cNvPr>
          <p:cNvSpPr/>
          <p:nvPr/>
        </p:nvSpPr>
        <p:spPr>
          <a:xfrm>
            <a:off x="853082" y="2805402"/>
            <a:ext cx="5511114" cy="75962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15">
            <a:extLst>
              <a:ext uri="{FF2B5EF4-FFF2-40B4-BE49-F238E27FC236}">
                <a16:creationId xmlns:a16="http://schemas.microsoft.com/office/drawing/2014/main" id="{9382775D-0218-F7BA-028E-9D24BD3E46B0}"/>
              </a:ext>
            </a:extLst>
          </p:cNvPr>
          <p:cNvSpPr/>
          <p:nvPr/>
        </p:nvSpPr>
        <p:spPr>
          <a:xfrm>
            <a:off x="1583725" y="3868322"/>
            <a:ext cx="5511114" cy="75962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5">
            <a:extLst>
              <a:ext uri="{FF2B5EF4-FFF2-40B4-BE49-F238E27FC236}">
                <a16:creationId xmlns:a16="http://schemas.microsoft.com/office/drawing/2014/main" id="{84AF47E6-B0A6-A4A3-7E96-03EC29991F1B}"/>
              </a:ext>
            </a:extLst>
          </p:cNvPr>
          <p:cNvSpPr/>
          <p:nvPr/>
        </p:nvSpPr>
        <p:spPr>
          <a:xfrm>
            <a:off x="853082" y="4968551"/>
            <a:ext cx="5511114" cy="759625"/>
          </a:xfrm>
          <a:prstGeom prst="roundRect">
            <a:avLst/>
          </a:prstGeom>
          <a:solidFill>
            <a:srgbClr val="01A9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7CA45DA2-131C-1872-16D7-FFB2277FB477}"/>
              </a:ext>
            </a:extLst>
          </p:cNvPr>
          <p:cNvSpPr/>
          <p:nvPr/>
        </p:nvSpPr>
        <p:spPr>
          <a:xfrm>
            <a:off x="1826168" y="1845465"/>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موضوع: پاورپوینت اختلال دوقطبی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0" name="Rectangle 9">
            <a:extLst>
              <a:ext uri="{FF2B5EF4-FFF2-40B4-BE49-F238E27FC236}">
                <a16:creationId xmlns:a16="http://schemas.microsoft.com/office/drawing/2014/main" id="{E5E2D769-4F05-7386-3D7B-B9E1CB483DF3}"/>
              </a:ext>
            </a:extLst>
          </p:cNvPr>
          <p:cNvSpPr/>
          <p:nvPr/>
        </p:nvSpPr>
        <p:spPr>
          <a:xfrm>
            <a:off x="1069773" y="2904950"/>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استاد راهنما: علیرضا عزیزی</a:t>
            </a:r>
            <a:endParaRPr lang="en-US" sz="2800" b="1" dirty="0">
              <a:solidFill>
                <a:schemeClr val="bg1"/>
              </a:solidFill>
              <a:latin typeface="Shabnam" panose="020B0603030804020204" pitchFamily="34" charset="-78"/>
              <a:cs typeface="Shabnam" panose="020B0603030804020204" pitchFamily="34" charset="-78"/>
            </a:endParaRPr>
          </a:p>
        </p:txBody>
      </p:sp>
      <p:sp>
        <p:nvSpPr>
          <p:cNvPr id="11" name="Rectangle 10">
            <a:extLst>
              <a:ext uri="{FF2B5EF4-FFF2-40B4-BE49-F238E27FC236}">
                <a16:creationId xmlns:a16="http://schemas.microsoft.com/office/drawing/2014/main" id="{3BEE473F-CFE2-5816-6112-015FDD30ECD3}"/>
              </a:ext>
            </a:extLst>
          </p:cNvPr>
          <p:cNvSpPr/>
          <p:nvPr/>
        </p:nvSpPr>
        <p:spPr>
          <a:xfrm>
            <a:off x="1826167" y="3983541"/>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پژوهشگر: محمد جواد عزیزپناه</a:t>
            </a:r>
            <a:endParaRPr lang="en-US" sz="2800" b="1" dirty="0">
              <a:solidFill>
                <a:schemeClr val="bg1"/>
              </a:solidFill>
              <a:latin typeface="Shabnam" panose="020B0603030804020204" pitchFamily="34" charset="-78"/>
              <a:cs typeface="Shabnam" panose="020B0603030804020204" pitchFamily="34" charset="-78"/>
            </a:endParaRPr>
          </a:p>
        </p:txBody>
      </p:sp>
      <p:sp>
        <p:nvSpPr>
          <p:cNvPr id="12" name="Rectangle 11">
            <a:extLst>
              <a:ext uri="{FF2B5EF4-FFF2-40B4-BE49-F238E27FC236}">
                <a16:creationId xmlns:a16="http://schemas.microsoft.com/office/drawing/2014/main" id="{AB4FC19B-68B0-5D78-4322-D9AB1CC629B4}"/>
              </a:ext>
            </a:extLst>
          </p:cNvPr>
          <p:cNvSpPr/>
          <p:nvPr/>
        </p:nvSpPr>
        <p:spPr>
          <a:xfrm>
            <a:off x="1069772" y="5086753"/>
            <a:ext cx="5026227" cy="523220"/>
          </a:xfrm>
          <a:prstGeom prst="rect">
            <a:avLst/>
          </a:prstGeom>
        </p:spPr>
        <p:txBody>
          <a:bodyPr wrap="square">
            <a:spAutoFit/>
          </a:bodyPr>
          <a:lstStyle/>
          <a:p>
            <a:pPr algn="ctr" rtl="1"/>
            <a:r>
              <a:rPr lang="fa-IR" sz="2800" b="1" dirty="0">
                <a:solidFill>
                  <a:schemeClr val="bg1"/>
                </a:solidFill>
                <a:latin typeface="Shabnam" panose="020B0603030804020204" pitchFamily="34" charset="-78"/>
                <a:cs typeface="Shabnam" panose="020B0603030804020204" pitchFamily="34" charset="-78"/>
              </a:rPr>
              <a:t>تاریخ ارائه: .................</a:t>
            </a:r>
            <a:endParaRPr lang="en-US" sz="2800" b="1" dirty="0">
              <a:solidFill>
                <a:schemeClr val="bg1"/>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3596464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19921" y="728834"/>
            <a:ext cx="62058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 دوقطبی با چه علائمی همراه است؟</a:t>
            </a:r>
          </a:p>
        </p:txBody>
      </p:sp>
      <p:sp>
        <p:nvSpPr>
          <p:cNvPr id="5" name="Rectangle 4"/>
          <p:cNvSpPr/>
          <p:nvPr/>
        </p:nvSpPr>
        <p:spPr>
          <a:xfrm>
            <a:off x="4175310" y="1832209"/>
            <a:ext cx="7507481"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روان‌پریشی </a:t>
            </a:r>
          </a:p>
          <a:p>
            <a:pPr algn="justLow" rtl="1">
              <a:lnSpc>
                <a:spcPct val="200000"/>
              </a:lnSpc>
            </a:pPr>
            <a:r>
              <a:rPr lang="fa-IR" sz="1600" dirty="0">
                <a:latin typeface="Vazir" panose="020B0603030804020204" pitchFamily="34" charset="-78"/>
                <a:cs typeface="Vazir" panose="020B0603030804020204" pitchFamily="34" charset="-78"/>
              </a:rPr>
              <a:t>اگر دوره شیدایی یا افسردگی بسیار شدید شود، ممکن است افکار هذیانی در شما ایجاد شود.</a:t>
            </a:r>
          </a:p>
          <a:p>
            <a:pPr algn="justLow" rtl="1">
              <a:lnSpc>
                <a:spcPct val="200000"/>
              </a:lnSpc>
            </a:pPr>
            <a:r>
              <a:rPr lang="fa-IR" sz="1600" dirty="0">
                <a:latin typeface="Vazir" panose="020B0603030804020204" pitchFamily="34" charset="-78"/>
                <a:cs typeface="Vazir" panose="020B0603030804020204" pitchFamily="34" charset="-78"/>
              </a:rPr>
              <a:t>در یک دورۀ شیدایی - افکاری خودبزرگ‌بینانه دربارۀ خود در سر دارید. فکر می‌کنید در ماموریتی مهم هستید یا قدرت و توانایی‌های خاصی دارید.</a:t>
            </a:r>
          </a:p>
          <a:p>
            <a:pPr algn="justLow" rtl="1">
              <a:lnSpc>
                <a:spcPct val="200000"/>
              </a:lnSpc>
            </a:pPr>
            <a:r>
              <a:rPr lang="fa-IR" sz="1600" dirty="0">
                <a:latin typeface="Vazir" panose="020B0603030804020204" pitchFamily="34" charset="-78"/>
                <a:cs typeface="Vazir" panose="020B0603030804020204" pitchFamily="34" charset="-78"/>
              </a:rPr>
              <a:t>در یک دورۀ افسردگی - ممکن است احساس کنید که به طرز منحصر به فردی مقصرید، از هر فرد دیگری بدترید یا حتی وجود ندارید.</a:t>
            </a:r>
          </a:p>
        </p:txBody>
      </p:sp>
      <p:pic>
        <p:nvPicPr>
          <p:cNvPr id="2" name="Picture 1"/>
          <p:cNvPicPr>
            <a:picLocks noChangeAspect="1"/>
          </p:cNvPicPr>
          <p:nvPr/>
        </p:nvPicPr>
        <p:blipFill>
          <a:blip r:embed="rId2"/>
          <a:stretch>
            <a:fillRect/>
          </a:stretch>
        </p:blipFill>
        <p:spPr>
          <a:xfrm>
            <a:off x="137234" y="2156718"/>
            <a:ext cx="3896700" cy="2397969"/>
          </a:xfrm>
          <a:prstGeom prst="rect">
            <a:avLst/>
          </a:prstGeom>
          <a:noFill/>
          <a:ln>
            <a:noFill/>
          </a:ln>
        </p:spPr>
      </p:pic>
      <p:sp>
        <p:nvSpPr>
          <p:cNvPr id="3" name="Slide Number Placeholder 2"/>
          <p:cNvSpPr>
            <a:spLocks noGrp="1"/>
          </p:cNvSpPr>
          <p:nvPr>
            <p:ph type="sldNum" sz="quarter" idx="12"/>
          </p:nvPr>
        </p:nvSpPr>
        <p:spPr/>
        <p:txBody>
          <a:bodyPr/>
          <a:lstStyle/>
          <a:p>
            <a:fld id="{473AE952-E0C6-44DD-8980-E6272CE6E326}" type="slidenum">
              <a:rPr lang="en-US" smtClean="0"/>
              <a:pPr/>
              <a:t>10</a:t>
            </a:fld>
            <a:endParaRPr lang="en-US" dirty="0"/>
          </a:p>
        </p:txBody>
      </p:sp>
      <p:sp>
        <p:nvSpPr>
          <p:cNvPr id="6" name="Rectangle 5"/>
          <p:cNvSpPr/>
          <p:nvPr/>
        </p:nvSpPr>
        <p:spPr>
          <a:xfrm>
            <a:off x="11824168" y="2009530"/>
            <a:ext cx="367832" cy="2869667"/>
          </a:xfrm>
          <a:prstGeom prst="rect">
            <a:avLst/>
          </a:prstGeom>
          <a:solidFill>
            <a:srgbClr val="86C1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6116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3276" y="755234"/>
            <a:ext cx="62058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نشانه‌های بیماری اختلال دوقطبی چیست؟</a:t>
            </a:r>
          </a:p>
        </p:txBody>
      </p:sp>
      <p:sp>
        <p:nvSpPr>
          <p:cNvPr id="5" name="Rectangle 4"/>
          <p:cNvSpPr/>
          <p:nvPr/>
        </p:nvSpPr>
        <p:spPr>
          <a:xfrm>
            <a:off x="390751" y="1529088"/>
            <a:ext cx="6995426"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علائم و نشانه‌های این اختلال در دو حالت شیدایی و افسردگی با هم‌دیگر متفاوت است. علائم برای دوره مانیا یا شیدایی به صورت زیر است.</a:t>
            </a:r>
          </a:p>
        </p:txBody>
      </p:sp>
      <p:sp>
        <p:nvSpPr>
          <p:cNvPr id="2" name="Rectangle 1"/>
          <p:cNvSpPr/>
          <p:nvPr/>
        </p:nvSpPr>
        <p:spPr>
          <a:xfrm>
            <a:off x="1290177" y="2690999"/>
            <a:ext cx="6096000" cy="4031873"/>
          </a:xfrm>
          <a:prstGeom prst="rect">
            <a:avLst/>
          </a:prstGeom>
        </p:spPr>
        <p:txBody>
          <a:bodyPr wrap="square">
            <a:spAutoFit/>
          </a:bodyPr>
          <a:lstStyle/>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اعتمادبه‌نفس بالا</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خوشی و نشاط فراوان</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افزایش فعالیت‌های فیزیکی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تندتند حرف زدن</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افزایش میزان انرژی در بدن</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بالا رفتن میزان انرژی جنسی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پریشانی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اختلالات خواب</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stretch>
            <a:fillRect/>
          </a:stretch>
        </p:blipFill>
        <p:spPr>
          <a:xfrm>
            <a:off x="7903464" y="2817630"/>
            <a:ext cx="4288536" cy="2830434"/>
          </a:xfrm>
          <a:prstGeom prst="roundRect">
            <a:avLst>
              <a:gd name="adj" fmla="val 0"/>
            </a:avLst>
          </a:prstGeom>
        </p:spPr>
      </p:pic>
      <p:sp>
        <p:nvSpPr>
          <p:cNvPr id="6" name="Slide Number Placeholder 5"/>
          <p:cNvSpPr>
            <a:spLocks noGrp="1"/>
          </p:cNvSpPr>
          <p:nvPr>
            <p:ph type="sldNum" sz="quarter" idx="12"/>
          </p:nvPr>
        </p:nvSpPr>
        <p:spPr/>
        <p:txBody>
          <a:bodyPr/>
          <a:lstStyle/>
          <a:p>
            <a:fld id="{473AE952-E0C6-44DD-8980-E6272CE6E326}" type="slidenum">
              <a:rPr lang="en-US" smtClean="0"/>
              <a:pPr/>
              <a:t>11</a:t>
            </a:fld>
            <a:endParaRPr lang="en-US" dirty="0"/>
          </a:p>
        </p:txBody>
      </p:sp>
    </p:spTree>
    <p:extLst>
      <p:ext uri="{BB962C8B-B14F-4D97-AF65-F5344CB8AC3E}">
        <p14:creationId xmlns:p14="http://schemas.microsoft.com/office/powerpoint/2010/main" val="28191505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08847" y="778182"/>
            <a:ext cx="515788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نشانه‌های بیماری اختلال دوقطبی چیست؟</a:t>
            </a:r>
          </a:p>
        </p:txBody>
      </p:sp>
      <p:sp>
        <p:nvSpPr>
          <p:cNvPr id="5" name="Rectangle 4"/>
          <p:cNvSpPr/>
          <p:nvPr/>
        </p:nvSpPr>
        <p:spPr>
          <a:xfrm>
            <a:off x="152632" y="1452054"/>
            <a:ext cx="7402007"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اما در زمان افسردگی این نشانه‌ها متفاوت و به شرح زیر است.</a:t>
            </a:r>
          </a:p>
        </p:txBody>
      </p:sp>
      <p:sp>
        <p:nvSpPr>
          <p:cNvPr id="2" name="Rectangle 1"/>
          <p:cNvSpPr/>
          <p:nvPr/>
        </p:nvSpPr>
        <p:spPr>
          <a:xfrm>
            <a:off x="2306928" y="2039619"/>
            <a:ext cx="5062803" cy="3046988"/>
          </a:xfrm>
          <a:prstGeom prst="rect">
            <a:avLst/>
          </a:prstGeom>
        </p:spPr>
        <p:txBody>
          <a:bodyPr wrap="square">
            <a:spAutoFit/>
          </a:bodyPr>
          <a:lstStyle/>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غمگین بودن بسیار زیاد</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احساس ناامیدی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اضطراب و استرس</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میل به خودکشی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خستگی بیش از اندازه</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داشتن احساس درد (بدون وجود درد حقیقی در بدن)</a:t>
            </a:r>
          </a:p>
        </p:txBody>
      </p:sp>
      <p:sp>
        <p:nvSpPr>
          <p:cNvPr id="3" name="Rectangle 2"/>
          <p:cNvSpPr/>
          <p:nvPr/>
        </p:nvSpPr>
        <p:spPr>
          <a:xfrm>
            <a:off x="3310136" y="5092187"/>
            <a:ext cx="4059595" cy="1569660"/>
          </a:xfrm>
          <a:prstGeom prst="rect">
            <a:avLst/>
          </a:prstGeom>
        </p:spPr>
        <p:txBody>
          <a:bodyPr wrap="square">
            <a:spAutoFit/>
          </a:bodyPr>
          <a:lstStyle/>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بی‌علاقگی به انجام کارهای روزانه خود</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بدخوابی</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بی‌میلی به غذا (یا در مواردی پراشتهایی)</a:t>
            </a:r>
          </a:p>
        </p:txBody>
      </p:sp>
      <p:sp>
        <p:nvSpPr>
          <p:cNvPr id="6" name="Rectangle 5"/>
          <p:cNvSpPr/>
          <p:nvPr/>
        </p:nvSpPr>
        <p:spPr>
          <a:xfrm>
            <a:off x="7816877" y="5168958"/>
            <a:ext cx="4265374" cy="1077218"/>
          </a:xfrm>
          <a:prstGeom prst="rect">
            <a:avLst/>
          </a:prstGeom>
        </p:spPr>
        <p:txBody>
          <a:bodyPr wrap="square">
            <a:spAutoFit/>
          </a:bodyPr>
          <a:lstStyle/>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کاهش بهره‌وری در کارهای روزمره</a:t>
            </a:r>
          </a:p>
          <a:p>
            <a:pPr marL="285750" indent="-285750" algn="justLow" rtl="1">
              <a:lnSpc>
                <a:spcPct val="200000"/>
              </a:lnSpc>
              <a:buClr>
                <a:srgbClr val="86C1BB"/>
              </a:buClr>
              <a:buFont typeface="Calibri" panose="020F0502020204030204" pitchFamily="34" charset="0"/>
              <a:buChar char="●"/>
            </a:pPr>
            <a:r>
              <a:rPr lang="fa-IR" sz="1600" dirty="0">
                <a:latin typeface="Vazir" panose="020B0603030804020204" pitchFamily="34" charset="-78"/>
                <a:cs typeface="Vazir" panose="020B0603030804020204" pitchFamily="34" charset="-78"/>
              </a:rPr>
              <a:t>ناتوانی در تمرکز بر روی کارها یا موضوعات</a:t>
            </a:r>
          </a:p>
        </p:txBody>
      </p:sp>
      <p:pic>
        <p:nvPicPr>
          <p:cNvPr id="7" name="Picture 6"/>
          <p:cNvPicPr>
            <a:picLocks noChangeAspect="1"/>
          </p:cNvPicPr>
          <p:nvPr/>
        </p:nvPicPr>
        <p:blipFill>
          <a:blip r:embed="rId2"/>
          <a:stretch>
            <a:fillRect/>
          </a:stretch>
        </p:blipFill>
        <p:spPr>
          <a:xfrm>
            <a:off x="7816877" y="2305944"/>
            <a:ext cx="4108650" cy="2604390"/>
          </a:xfrm>
          <a:prstGeom prst="rect">
            <a:avLst/>
          </a:prstGeom>
          <a:noFill/>
          <a:ln>
            <a:noFill/>
          </a:ln>
        </p:spPr>
      </p:pic>
      <p:sp>
        <p:nvSpPr>
          <p:cNvPr id="8" name="Slide Number Placeholder 7"/>
          <p:cNvSpPr>
            <a:spLocks noGrp="1"/>
          </p:cNvSpPr>
          <p:nvPr>
            <p:ph type="sldNum" sz="quarter" idx="12"/>
          </p:nvPr>
        </p:nvSpPr>
        <p:spPr/>
        <p:txBody>
          <a:bodyPr/>
          <a:lstStyle/>
          <a:p>
            <a:fld id="{473AE952-E0C6-44DD-8980-E6272CE6E326}" type="slidenum">
              <a:rPr lang="en-US" smtClean="0"/>
              <a:pPr/>
              <a:t>12</a:t>
            </a:fld>
            <a:endParaRPr lang="en-US" dirty="0"/>
          </a:p>
        </p:txBody>
      </p:sp>
    </p:spTree>
    <p:extLst>
      <p:ext uri="{BB962C8B-B14F-4D97-AF65-F5344CB8AC3E}">
        <p14:creationId xmlns:p14="http://schemas.microsoft.com/office/powerpoint/2010/main" val="1879396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46882" y="768017"/>
            <a:ext cx="719086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تفاوت علائم اختلال دوقطبی در مردان و زنان دوقطبی</a:t>
            </a:r>
          </a:p>
        </p:txBody>
      </p:sp>
      <p:sp>
        <p:nvSpPr>
          <p:cNvPr id="5" name="Rectangle 4"/>
          <p:cNvSpPr/>
          <p:nvPr/>
        </p:nvSpPr>
        <p:spPr>
          <a:xfrm>
            <a:off x="5326601" y="1971472"/>
            <a:ext cx="6329779"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اختلال دوقطبی در مردان و زنان تقریبا به یک اندازه مشاهده می‌شود. هرچند نشانه‌های شاخص در بیماران با جنسیت متفاوت، می‌تواند مختلف باشد. </a:t>
            </a:r>
          </a:p>
          <a:p>
            <a:pPr algn="justLow" rtl="1">
              <a:lnSpc>
                <a:spcPct val="200000"/>
              </a:lnSpc>
            </a:pPr>
            <a:r>
              <a:rPr lang="fa-IR" sz="1600" dirty="0">
                <a:latin typeface="Vazir" panose="020B0603030804020204" pitchFamily="34" charset="-78"/>
                <a:cs typeface="Vazir" panose="020B0603030804020204" pitchFamily="34" charset="-78"/>
              </a:rPr>
              <a:t>زنانی که دارای این اختلال هستند ممکن است دچار برگشت‌های مکرر حالات شوند و این به دلیل بالا و پایین شدن هورمون‌های آنان طی قاعدگی و همچنین یائسگی است. اختلال دوقطبی در زنان پیچیدگی‌های بیشتری نسبت به مردان دارد. مردانی که به دوقطبی مبتلا می‌شوند، معمولا کمتر از زنان به دنبال درمان این اختلال می‌روند و احتمال خودکشی در آن‌ها بالاتر است.</a:t>
            </a:r>
          </a:p>
        </p:txBody>
      </p:sp>
      <p:sp>
        <p:nvSpPr>
          <p:cNvPr id="3" name="Slide Number Placeholder 2"/>
          <p:cNvSpPr>
            <a:spLocks noGrp="1"/>
          </p:cNvSpPr>
          <p:nvPr>
            <p:ph type="sldNum" sz="quarter" idx="12"/>
          </p:nvPr>
        </p:nvSpPr>
        <p:spPr/>
        <p:txBody>
          <a:bodyPr/>
          <a:lstStyle/>
          <a:p>
            <a:fld id="{473AE952-E0C6-44DD-8980-E6272CE6E326}" type="slidenum">
              <a:rPr lang="en-US" smtClean="0"/>
              <a:pPr/>
              <a:t>13</a:t>
            </a:fld>
            <a:endParaRPr lang="en-US" dirty="0"/>
          </a:p>
        </p:txBody>
      </p:sp>
      <p:sp>
        <p:nvSpPr>
          <p:cNvPr id="6" name="Rectangle 5"/>
          <p:cNvSpPr/>
          <p:nvPr/>
        </p:nvSpPr>
        <p:spPr>
          <a:xfrm>
            <a:off x="523783" y="2319314"/>
            <a:ext cx="4545368" cy="2110643"/>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7476" b="3723"/>
          <a:stretch/>
        </p:blipFill>
        <p:spPr>
          <a:xfrm>
            <a:off x="152632" y="1971472"/>
            <a:ext cx="4557522" cy="2055023"/>
          </a:xfrm>
          <a:prstGeom prst="rect">
            <a:avLst/>
          </a:prstGeom>
          <a:noFill/>
          <a:ln>
            <a:noFill/>
          </a:ln>
        </p:spPr>
      </p:pic>
    </p:spTree>
    <p:extLst>
      <p:ext uri="{BB962C8B-B14F-4D97-AF65-F5344CB8AC3E}">
        <p14:creationId xmlns:p14="http://schemas.microsoft.com/office/powerpoint/2010/main" val="9121368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88924" y="760539"/>
            <a:ext cx="702219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اختلال دوقطبی در کودکان و نوجوانان</a:t>
            </a:r>
          </a:p>
        </p:txBody>
      </p:sp>
      <p:sp>
        <p:nvSpPr>
          <p:cNvPr id="5" name="Rectangle 4"/>
          <p:cNvSpPr/>
          <p:nvPr/>
        </p:nvSpPr>
        <p:spPr>
          <a:xfrm>
            <a:off x="408374" y="2425455"/>
            <a:ext cx="630314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شناسایی علائم دوقطبی در کودکان و نوجوانان آسان نیست. تشخیص این مسئله که حالات آنها به خاطر پستی‌ها و بلندی‌های معمول زندگی است که برای اولین بار آنها را تجربه می‌‌کنند، یا نتیجه ترومایی است که به آن‌ها وارد شده‌است و یا علائم یک اختلال روانی چون دوقطبی است، بسیار دشوار است.</a:t>
            </a:r>
          </a:p>
        </p:txBody>
      </p:sp>
      <p:pic>
        <p:nvPicPr>
          <p:cNvPr id="2" name="Picture 1"/>
          <p:cNvPicPr>
            <a:picLocks noChangeAspect="1"/>
          </p:cNvPicPr>
          <p:nvPr/>
        </p:nvPicPr>
        <p:blipFill>
          <a:blip r:embed="rId2"/>
          <a:stretch>
            <a:fillRect/>
          </a:stretch>
        </p:blipFill>
        <p:spPr>
          <a:xfrm>
            <a:off x="6928145" y="2194635"/>
            <a:ext cx="4644685" cy="3096456"/>
          </a:xfrm>
          <a:prstGeom prst="rect">
            <a:avLst/>
          </a:prstGeom>
          <a:noFill/>
          <a:ln>
            <a:noFill/>
          </a:ln>
        </p:spPr>
      </p:pic>
      <p:sp>
        <p:nvSpPr>
          <p:cNvPr id="3" name="Slide Number Placeholder 2"/>
          <p:cNvSpPr>
            <a:spLocks noGrp="1"/>
          </p:cNvSpPr>
          <p:nvPr>
            <p:ph type="sldNum" sz="quarter" idx="12"/>
          </p:nvPr>
        </p:nvSpPr>
        <p:spPr/>
        <p:txBody>
          <a:bodyPr/>
          <a:lstStyle/>
          <a:p>
            <a:fld id="{473AE952-E0C6-44DD-8980-E6272CE6E326}" type="slidenum">
              <a:rPr lang="en-US" smtClean="0"/>
              <a:pPr/>
              <a:t>14</a:t>
            </a:fld>
            <a:endParaRPr lang="en-US" dirty="0"/>
          </a:p>
        </p:txBody>
      </p:sp>
    </p:spTree>
    <p:extLst>
      <p:ext uri="{BB962C8B-B14F-4D97-AF65-F5344CB8AC3E}">
        <p14:creationId xmlns:p14="http://schemas.microsoft.com/office/powerpoint/2010/main" val="25970504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28621" y="760540"/>
            <a:ext cx="673810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علائم اختلال دوقطبی در کودکان و نوجوانان</a:t>
            </a:r>
          </a:p>
        </p:txBody>
      </p:sp>
      <p:sp>
        <p:nvSpPr>
          <p:cNvPr id="5" name="Rectangle 4"/>
          <p:cNvSpPr/>
          <p:nvPr/>
        </p:nvSpPr>
        <p:spPr>
          <a:xfrm>
            <a:off x="4705165" y="1882696"/>
            <a:ext cx="6853561"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کودکان و نوجوانان دوره‌های واضح افسردگی، شیدایی و نیمه‌شیدایی را تجربه می‌‌کنند، اما الگوی زمانی ظهور علائم آن‌ها و تغییرشان نسبت به بالغین متفاوت است. این دوره‌های می‌توانند به سرعت تغییر کنند و علائم هم به سرعت ناپدید شود. یکی از مهم‌ترین علائم دوقطبی در کودکان و نوجوانان، تغییر حالت‌های روانی (مود سویینگ) فاحش است که نسبت به هم سن و سالان آنها غیرعادی به‌نظر‌می‌رسد. همچنین عصبانیت در بیماران دوقطبی نوجوان و کودک زیاد دیده می‌شود. </a:t>
            </a:r>
          </a:p>
        </p:txBody>
      </p:sp>
      <p:pic>
        <p:nvPicPr>
          <p:cNvPr id="2" name="Picture 1"/>
          <p:cNvPicPr>
            <a:picLocks noChangeAspect="1"/>
          </p:cNvPicPr>
          <p:nvPr/>
        </p:nvPicPr>
        <p:blipFill>
          <a:blip r:embed="rId2"/>
          <a:stretch>
            <a:fillRect/>
          </a:stretch>
        </p:blipFill>
        <p:spPr>
          <a:xfrm>
            <a:off x="0" y="1727753"/>
            <a:ext cx="4426583" cy="2951055"/>
          </a:xfrm>
          <a:prstGeom prst="roundRect">
            <a:avLst>
              <a:gd name="adj" fmla="val 0"/>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15</a:t>
            </a:fld>
            <a:endParaRPr lang="en-US" dirty="0"/>
          </a:p>
        </p:txBody>
      </p:sp>
    </p:spTree>
    <p:extLst>
      <p:ext uri="{BB962C8B-B14F-4D97-AF65-F5344CB8AC3E}">
        <p14:creationId xmlns:p14="http://schemas.microsoft.com/office/powerpoint/2010/main" val="38310879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65626" y="760539"/>
            <a:ext cx="636559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آیا بیماری دوقطبی ارثی است؟</a:t>
            </a:r>
          </a:p>
        </p:txBody>
      </p:sp>
      <p:sp>
        <p:nvSpPr>
          <p:cNvPr id="2" name="Rectangle 1"/>
          <p:cNvSpPr/>
          <p:nvPr/>
        </p:nvSpPr>
        <p:spPr>
          <a:xfrm>
            <a:off x="4065626" y="1845144"/>
            <a:ext cx="7501631"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احتمال اینکه اختلال دوقطبی از پدر و مادر به فرزندان به ارث گذاشته شود، وجود دارد. تحقیقات نشان‌دهنده وجود ارتباط قوی بین ژنتیک و اختلال دو قطبی است. اگر یکی از نزدیکان شما به این اختلال مبتلاست، احتمال بروز دو قطبی در شما ۴ تا ۶ برابر بیشتر است.</a:t>
            </a:r>
          </a:p>
          <a:p>
            <a:pPr algn="justLow" rtl="1">
              <a:lnSpc>
                <a:spcPct val="200000"/>
              </a:lnSpc>
            </a:pPr>
            <a:r>
              <a:rPr lang="fa-IR" sz="1600" dirty="0">
                <a:latin typeface="Vazir" panose="020B0603030804020204" pitchFamily="34" charset="-78"/>
                <a:cs typeface="Vazir" panose="020B0603030804020204" pitchFamily="34" charset="-78"/>
              </a:rPr>
              <a:t>هر چند این بدان معنی نیست که هر کسی که دوقطبی در او تشخیص داده‌می‌شود، دارای بستگانی با این اختلال است. از طرفی داشتن بستگان مبتلا به دوقطبی تضمین‌کننده بروز آن در فرد مورد نظر نیست. به‌هر‌حال، ژنتیک نقش مهمی در ابتلا به دو قطبی بازی می‌کند. در‌صورتی‌که یکی از نزدیکان شما به این اختلال روانی مبتلاست، به بررسی‌های بیشتر سلامت روان خود بپردازید.</a:t>
            </a:r>
          </a:p>
        </p:txBody>
      </p:sp>
      <p:sp>
        <p:nvSpPr>
          <p:cNvPr id="5" name="Slide Number Placeholder 4"/>
          <p:cNvSpPr>
            <a:spLocks noGrp="1"/>
          </p:cNvSpPr>
          <p:nvPr>
            <p:ph type="sldNum" sz="quarter" idx="12"/>
          </p:nvPr>
        </p:nvSpPr>
        <p:spPr/>
        <p:txBody>
          <a:bodyPr/>
          <a:lstStyle/>
          <a:p>
            <a:fld id="{473AE952-E0C6-44DD-8980-E6272CE6E326}" type="slidenum">
              <a:rPr lang="en-US" smtClean="0"/>
              <a:pPr/>
              <a:t>16</a:t>
            </a:fld>
            <a:endParaRPr lang="en-US" dirty="0"/>
          </a:p>
        </p:txBody>
      </p:sp>
      <p:pic>
        <p:nvPicPr>
          <p:cNvPr id="3" name="Picture 2"/>
          <p:cNvPicPr>
            <a:picLocks noChangeAspect="1"/>
          </p:cNvPicPr>
          <p:nvPr/>
        </p:nvPicPr>
        <p:blipFill rotWithShape="1">
          <a:blip r:embed="rId2"/>
          <a:srcRect l="720" t="656" r="24400" b="26768"/>
          <a:stretch/>
        </p:blipFill>
        <p:spPr>
          <a:xfrm>
            <a:off x="152632" y="2013638"/>
            <a:ext cx="3812982" cy="2309788"/>
          </a:xfrm>
          <a:prstGeom prst="rect">
            <a:avLst/>
          </a:prstGeom>
          <a:noFill/>
          <a:ln>
            <a:noFill/>
          </a:ln>
        </p:spPr>
      </p:pic>
    </p:spTree>
    <p:extLst>
      <p:ext uri="{BB962C8B-B14F-4D97-AF65-F5344CB8AC3E}">
        <p14:creationId xmlns:p14="http://schemas.microsoft.com/office/powerpoint/2010/main" val="1241528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060271" y="756692"/>
            <a:ext cx="5379825"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تاثیر اختلال دو قطبی بر مغز</a:t>
            </a:r>
          </a:p>
        </p:txBody>
      </p:sp>
      <p:pic>
        <p:nvPicPr>
          <p:cNvPr id="3" name="Picture 2"/>
          <p:cNvPicPr>
            <a:picLocks noChangeAspect="1"/>
          </p:cNvPicPr>
          <p:nvPr/>
        </p:nvPicPr>
        <p:blipFill>
          <a:blip r:embed="rId2"/>
          <a:stretch>
            <a:fillRect/>
          </a:stretch>
        </p:blipFill>
        <p:spPr>
          <a:xfrm>
            <a:off x="6796134" y="2681057"/>
            <a:ext cx="5271579" cy="3512536"/>
          </a:xfrm>
          <a:prstGeom prst="rect">
            <a:avLst/>
          </a:prstGeom>
        </p:spPr>
      </p:pic>
      <p:sp>
        <p:nvSpPr>
          <p:cNvPr id="5" name="Slide Number Placeholder 4"/>
          <p:cNvSpPr>
            <a:spLocks noGrp="1"/>
          </p:cNvSpPr>
          <p:nvPr>
            <p:ph type="sldNum" sz="quarter" idx="12"/>
          </p:nvPr>
        </p:nvSpPr>
        <p:spPr/>
        <p:txBody>
          <a:bodyPr/>
          <a:lstStyle/>
          <a:p>
            <a:fld id="{473AE952-E0C6-44DD-8980-E6272CE6E326}" type="slidenum">
              <a:rPr lang="en-US" smtClean="0"/>
              <a:pPr/>
              <a:t>17</a:t>
            </a:fld>
            <a:endParaRPr lang="en-US" dirty="0"/>
          </a:p>
        </p:txBody>
      </p:sp>
      <p:sp>
        <p:nvSpPr>
          <p:cNvPr id="6" name="Rectangle 5"/>
          <p:cNvSpPr/>
          <p:nvPr/>
        </p:nvSpPr>
        <p:spPr>
          <a:xfrm>
            <a:off x="252643" y="1541291"/>
            <a:ext cx="6449997" cy="351253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52390" y="1774065"/>
            <a:ext cx="6050502"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ممکن است این سوال پیش بیاید که آیا این اختلال بر مغز فرد بیمار نیز اثرگذار است؟ پاسخ این است: بله. طبق تحقیقاتی که با اسکن ام‌آرآی مغز بیش از ۲۰۰۰ بیمار انجام شد، این نتیجه حاصل شد که در مغز افراد مبتلا به اختلال دوقطبی کاهش ماده خاکستری مغز به صورت چشم‌گیری دیده می‌شود. گفتنی‌ست این کاهش بیشتر در قسمت‌های لوب پیشانی و لوب گیج‌گاهی اتفاق می‌افتد.</a:t>
            </a:r>
          </a:p>
        </p:txBody>
      </p:sp>
    </p:spTree>
    <p:extLst>
      <p:ext uri="{BB962C8B-B14F-4D97-AF65-F5344CB8AC3E}">
        <p14:creationId xmlns:p14="http://schemas.microsoft.com/office/powerpoint/2010/main" val="309158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01305" y="725029"/>
            <a:ext cx="4385525"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تاثیر اختلال دو قطبی بر مغز</a:t>
            </a:r>
          </a:p>
        </p:txBody>
      </p:sp>
      <p:sp>
        <p:nvSpPr>
          <p:cNvPr id="2" name="Rectangle 1"/>
          <p:cNvSpPr/>
          <p:nvPr/>
        </p:nvSpPr>
        <p:spPr>
          <a:xfrm>
            <a:off x="5894774" y="2088246"/>
            <a:ext cx="572609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به‌طورکلی می‌توان گفت این اختلال سبب می‌شود که کارکرد مغز افراد تا حد زیادی کاهش پیدا کند. هم‌چنین فرآیند ترمیم مغز به‌طریقی متوقف شده و به همین دلیل سلول‌های عصبی در مغز این افراد بدون استفاده می‌مانند. نتیجه‌ی چنین شرایطی بروز رفتارهای غیرعادی از فرد مبتلاست.</a:t>
            </a:r>
          </a:p>
        </p:txBody>
      </p:sp>
      <p:pic>
        <p:nvPicPr>
          <p:cNvPr id="3" name="Picture 2"/>
          <p:cNvPicPr>
            <a:picLocks noChangeAspect="1"/>
          </p:cNvPicPr>
          <p:nvPr/>
        </p:nvPicPr>
        <p:blipFill rotWithShape="1">
          <a:blip r:embed="rId2"/>
          <a:srcRect t="18960"/>
          <a:stretch/>
        </p:blipFill>
        <p:spPr>
          <a:xfrm>
            <a:off x="152632" y="1871471"/>
            <a:ext cx="5530788" cy="2988094"/>
          </a:xfrm>
          <a:prstGeom prst="roundRect">
            <a:avLst>
              <a:gd name="adj" fmla="val 0"/>
            </a:avLst>
          </a:prstGeom>
        </p:spPr>
      </p:pic>
      <p:sp>
        <p:nvSpPr>
          <p:cNvPr id="5" name="Slide Number Placeholder 4"/>
          <p:cNvSpPr>
            <a:spLocks noGrp="1"/>
          </p:cNvSpPr>
          <p:nvPr>
            <p:ph type="sldNum" sz="quarter" idx="12"/>
          </p:nvPr>
        </p:nvSpPr>
        <p:spPr/>
        <p:txBody>
          <a:bodyPr/>
          <a:lstStyle/>
          <a:p>
            <a:fld id="{473AE952-E0C6-44DD-8980-E6272CE6E326}" type="slidenum">
              <a:rPr lang="en-US" smtClean="0"/>
              <a:pPr/>
              <a:t>18</a:t>
            </a:fld>
            <a:endParaRPr lang="en-US" dirty="0"/>
          </a:p>
        </p:txBody>
      </p:sp>
    </p:spTree>
    <p:extLst>
      <p:ext uri="{BB962C8B-B14F-4D97-AF65-F5344CB8AC3E}">
        <p14:creationId xmlns:p14="http://schemas.microsoft.com/office/powerpoint/2010/main" val="16993782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76187" y="745429"/>
            <a:ext cx="5655032"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عوامل تشدید کننده اختلال دو قطبی</a:t>
            </a:r>
          </a:p>
        </p:txBody>
      </p:sp>
      <p:sp>
        <p:nvSpPr>
          <p:cNvPr id="5" name="Rectangle 4"/>
          <p:cNvSpPr/>
          <p:nvPr/>
        </p:nvSpPr>
        <p:spPr>
          <a:xfrm>
            <a:off x="6329779" y="1773146"/>
            <a:ext cx="5282213"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مهمترین عوامل تشدیدکننده اختلال دوقطبی، عدم دریافت درمان به موقع و یا قطع داروها می‌باشد، زیرا در این صورت تعداد دوره‌ها در آینده بیشتر و وخیم‌تر می‌شود. هر کدام از دوره‌های دوقطبی مانند مانیا، افسردگی و ترکیبی (داشتن هر دو علائم افسردگی و مانیا همزمان) به ترتیب خاصی اتفاق نمی‌افتند و قابل پیش‌بینی نیستند. ممکن است بین هر کدام از دوره‌ها سال‌ها فاصله باشد. ولی هرچقدر سن بالاتر می‌رود فاصله بین دوره‌ها به هم نزدیکتر می‌شود.</a:t>
            </a:r>
          </a:p>
        </p:txBody>
      </p:sp>
      <p:sp>
        <p:nvSpPr>
          <p:cNvPr id="3" name="Slide Number Placeholder 2"/>
          <p:cNvSpPr>
            <a:spLocks noGrp="1"/>
          </p:cNvSpPr>
          <p:nvPr>
            <p:ph type="sldNum" sz="quarter" idx="12"/>
          </p:nvPr>
        </p:nvSpPr>
        <p:spPr/>
        <p:txBody>
          <a:bodyPr/>
          <a:lstStyle/>
          <a:p>
            <a:fld id="{473AE952-E0C6-44DD-8980-E6272CE6E326}" type="slidenum">
              <a:rPr lang="en-US" smtClean="0"/>
              <a:pPr/>
              <a:t>19</a:t>
            </a:fld>
            <a:endParaRPr lang="en-US" dirty="0"/>
          </a:p>
        </p:txBody>
      </p:sp>
      <p:sp>
        <p:nvSpPr>
          <p:cNvPr id="6" name="Rectangle 5"/>
          <p:cNvSpPr/>
          <p:nvPr/>
        </p:nvSpPr>
        <p:spPr>
          <a:xfrm>
            <a:off x="252644" y="1526959"/>
            <a:ext cx="5233756" cy="284085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985065" y="2108520"/>
            <a:ext cx="4865319" cy="3040824"/>
          </a:xfrm>
          <a:prstGeom prst="roundRect">
            <a:avLst>
              <a:gd name="adj" fmla="val 0"/>
            </a:avLst>
          </a:prstGeom>
        </p:spPr>
      </p:pic>
    </p:spTree>
    <p:extLst>
      <p:ext uri="{BB962C8B-B14F-4D97-AF65-F5344CB8AC3E}">
        <p14:creationId xmlns:p14="http://schemas.microsoft.com/office/powerpoint/2010/main" val="2451875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78358" y="769417"/>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 دوقطبی چیست؟ </a:t>
            </a:r>
            <a:endParaRPr lang="en-US" sz="2000" b="1" dirty="0">
              <a:solidFill>
                <a:schemeClr val="bg1"/>
              </a:solidFill>
              <a:latin typeface="Shabnam" panose="020B0603030804020204" pitchFamily="34" charset="-78"/>
              <a:cs typeface="Shabnam" panose="020B0603030804020204" pitchFamily="34" charset="-78"/>
            </a:endParaRPr>
          </a:p>
        </p:txBody>
      </p:sp>
      <p:sp>
        <p:nvSpPr>
          <p:cNvPr id="5" name="Rectangle 4"/>
          <p:cNvSpPr/>
          <p:nvPr/>
        </p:nvSpPr>
        <p:spPr>
          <a:xfrm>
            <a:off x="5761608" y="1867613"/>
            <a:ext cx="5988384"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اختلال دوقطبی یک اختلال روانی و یکی از انواع اختلالات خلقی است.فردی که به این حالت روانی مبتلا باشد، حالات مختلفی از دوره‌های شیدایی و فرازهای احساسی (مانیا و‌ هایپومانیا) و دوره‌های افسردگی و نشیب‌های روانی (دپرسیون) را تجربه می‌کند. بنابراین این بیماری فاز مانیک اختلال دو قطبی و فاز افسردگی دو قطبی دارد. </a:t>
            </a:r>
            <a:endParaRPr lang="en-US" sz="1600" dirty="0">
              <a:latin typeface="Vazir" panose="020B0603030804020204" pitchFamily="34" charset="-78"/>
              <a:cs typeface="Vazir" panose="020B0603030804020204" pitchFamily="34" charset="-78"/>
            </a:endParaRPr>
          </a:p>
        </p:txBody>
      </p:sp>
      <p:sp>
        <p:nvSpPr>
          <p:cNvPr id="6" name="Slide Number Placeholder 5"/>
          <p:cNvSpPr>
            <a:spLocks noGrp="1"/>
          </p:cNvSpPr>
          <p:nvPr>
            <p:ph type="sldNum" sz="quarter" idx="12"/>
          </p:nvPr>
        </p:nvSpPr>
        <p:spPr/>
        <p:txBody>
          <a:bodyPr/>
          <a:lstStyle/>
          <a:p>
            <a:fld id="{473AE952-E0C6-44DD-8980-E6272CE6E326}" type="slidenum">
              <a:rPr lang="en-US" smtClean="0"/>
              <a:pPr/>
              <a:t>2</a:t>
            </a:fld>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632" y="1500854"/>
            <a:ext cx="5178225" cy="3452150"/>
          </a:xfrm>
          <a:prstGeom prst="rect">
            <a:avLst/>
          </a:prstGeom>
        </p:spPr>
      </p:pic>
    </p:spTree>
    <p:extLst>
      <p:ext uri="{BB962C8B-B14F-4D97-AF65-F5344CB8AC3E}">
        <p14:creationId xmlns:p14="http://schemas.microsoft.com/office/powerpoint/2010/main" val="1617132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77196" y="732176"/>
            <a:ext cx="6533921"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عوامل تشدید کننده اختلال دو قطبی</a:t>
            </a:r>
          </a:p>
        </p:txBody>
      </p:sp>
      <p:sp>
        <p:nvSpPr>
          <p:cNvPr id="5" name="Rectangle 4"/>
          <p:cNvSpPr/>
          <p:nvPr/>
        </p:nvSpPr>
        <p:spPr>
          <a:xfrm>
            <a:off x="443883" y="1394576"/>
            <a:ext cx="10067234"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عواملی که ممکن است احتمال ابتلا به این اختلال را بالا ببرند و یا سبب شروع حالت‌های روانی شیدایی، نیمه شیدایی و یا افسردگی شوند عبارت‌اند از:</a:t>
            </a:r>
          </a:p>
        </p:txBody>
      </p:sp>
      <p:sp>
        <p:nvSpPr>
          <p:cNvPr id="2" name="Rectangle 1"/>
          <p:cNvSpPr/>
          <p:nvPr/>
        </p:nvSpPr>
        <p:spPr>
          <a:xfrm>
            <a:off x="694354" y="2734084"/>
            <a:ext cx="6086429" cy="2062103"/>
          </a:xfrm>
          <a:prstGeom prst="rect">
            <a:avLst/>
          </a:prstGeom>
        </p:spPr>
        <p:txBody>
          <a:bodyPr wrap="square">
            <a:spAutoFit/>
          </a:bodyPr>
          <a:lstStyle/>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داشتن بستگان درجه یک با اختلال دوقطبی</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از‌دست‌دادن عزیزان و یا آسیب‌های دیگر در زندگی فرد</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سوءمصرف مواد مخدر و الکل</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استرس‌های شدید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1816" y="2734084"/>
            <a:ext cx="4903391" cy="2752904"/>
          </a:xfrm>
          <a:prstGeom prst="rect">
            <a:avLst/>
          </a:prstGeom>
        </p:spPr>
      </p:pic>
      <p:sp>
        <p:nvSpPr>
          <p:cNvPr id="6" name="Slide Number Placeholder 5"/>
          <p:cNvSpPr>
            <a:spLocks noGrp="1"/>
          </p:cNvSpPr>
          <p:nvPr>
            <p:ph type="sldNum" sz="quarter" idx="12"/>
          </p:nvPr>
        </p:nvSpPr>
        <p:spPr/>
        <p:txBody>
          <a:bodyPr/>
          <a:lstStyle/>
          <a:p>
            <a:fld id="{473AE952-E0C6-44DD-8980-E6272CE6E326}" type="slidenum">
              <a:rPr lang="en-US" smtClean="0"/>
              <a:pPr/>
              <a:t>20</a:t>
            </a:fld>
            <a:endParaRPr lang="en-US" dirty="0"/>
          </a:p>
        </p:txBody>
      </p:sp>
    </p:spTree>
    <p:extLst>
      <p:ext uri="{BB962C8B-B14F-4D97-AF65-F5344CB8AC3E}">
        <p14:creationId xmlns:p14="http://schemas.microsoft.com/office/powerpoint/2010/main" val="689955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7398" y="700711"/>
            <a:ext cx="660494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5" name="Rectangle 4"/>
          <p:cNvSpPr/>
          <p:nvPr/>
        </p:nvSpPr>
        <p:spPr>
          <a:xfrm>
            <a:off x="309166" y="1907302"/>
            <a:ext cx="8728259" cy="107721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پیروی از یک برنامه خواب مناسب، ورزش زیاد و خوردن غذاهای مناسب می‌تواند برای علائم اختلال دو قطبی معجزه کند و سلامت کلی شما را در این فرآیند بهبود بخشد.</a:t>
            </a:r>
          </a:p>
        </p:txBody>
      </p:sp>
      <p:sp>
        <p:nvSpPr>
          <p:cNvPr id="2" name="Rectangle 1"/>
          <p:cNvSpPr/>
          <p:nvPr/>
        </p:nvSpPr>
        <p:spPr>
          <a:xfrm>
            <a:off x="1123166" y="2992763"/>
            <a:ext cx="7914259" cy="52322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یک رژیم غذایی سالم برای اختلال دو قطبی شامل موارد زیر است:</a:t>
            </a:r>
            <a:endParaRPr lang="en-US" sz="1600" dirty="0">
              <a:latin typeface="Vazir" panose="020B0603030804020204" pitchFamily="34" charset="-78"/>
              <a:cs typeface="Vazir" panose="020B0603030804020204" pitchFamily="34" charset="-78"/>
            </a:endParaRPr>
          </a:p>
        </p:txBody>
      </p:sp>
      <p:sp>
        <p:nvSpPr>
          <p:cNvPr id="3" name="Rectangle 2"/>
          <p:cNvSpPr/>
          <p:nvPr/>
        </p:nvSpPr>
        <p:spPr>
          <a:xfrm>
            <a:off x="976544" y="3630197"/>
            <a:ext cx="8060881" cy="1569660"/>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امگا ۳</a:t>
            </a:r>
          </a:p>
          <a:p>
            <a:pPr algn="justLow" rtl="1">
              <a:lnSpc>
                <a:spcPct val="200000"/>
              </a:lnSpc>
            </a:pPr>
            <a:r>
              <a:rPr lang="fa-IR" sz="1600" dirty="0">
                <a:latin typeface="Vazir" panose="020B0603030804020204" pitchFamily="34" charset="-78"/>
                <a:cs typeface="Vazir" panose="020B0603030804020204" pitchFamily="34" charset="-78"/>
              </a:rPr>
              <a:t> مطالعات متعدد نشان داده است که اسیدهای چرب امگا ۳ مانند انواعی که در ماهی و مکمل‌های روغن ماهی یافت می‌شوند، می‌توانند به کاهش احساس افسردگی در بیماران دوقطبی کمک کنند.</a:t>
            </a:r>
            <a:endParaRPr lang="en-US" sz="1600" dirty="0">
              <a:latin typeface="Vazir" panose="020B0603030804020204" pitchFamily="34" charset="-78"/>
              <a:cs typeface="Vazir" panose="020B0603030804020204" pitchFamily="34" charset="-78"/>
            </a:endParaRPr>
          </a:p>
        </p:txBody>
      </p:sp>
      <p:sp>
        <p:nvSpPr>
          <p:cNvPr id="7" name="Slide Number Placeholder 6"/>
          <p:cNvSpPr>
            <a:spLocks noGrp="1"/>
          </p:cNvSpPr>
          <p:nvPr>
            <p:ph type="sldNum" sz="quarter" idx="12"/>
          </p:nvPr>
        </p:nvSpPr>
        <p:spPr/>
        <p:txBody>
          <a:bodyPr/>
          <a:lstStyle/>
          <a:p>
            <a:fld id="{473AE952-E0C6-44DD-8980-E6272CE6E326}" type="slidenum">
              <a:rPr lang="en-US" smtClean="0"/>
              <a:pPr/>
              <a:t>21</a:t>
            </a:fld>
            <a:endParaRPr lang="en-US" dirty="0"/>
          </a:p>
        </p:txBody>
      </p:sp>
      <p:pic>
        <p:nvPicPr>
          <p:cNvPr id="6" name="Picture 5"/>
          <p:cNvPicPr>
            <a:picLocks noChangeAspect="1"/>
          </p:cNvPicPr>
          <p:nvPr/>
        </p:nvPicPr>
        <p:blipFill>
          <a:blip r:embed="rId2"/>
          <a:stretch>
            <a:fillRect/>
          </a:stretch>
        </p:blipFill>
        <p:spPr>
          <a:xfrm>
            <a:off x="9179467" y="3223596"/>
            <a:ext cx="2867622" cy="2583878"/>
          </a:xfrm>
          <a:prstGeom prst="flowChartConnector">
            <a:avLst/>
          </a:prstGeom>
        </p:spPr>
      </p:pic>
    </p:spTree>
    <p:extLst>
      <p:ext uri="{BB962C8B-B14F-4D97-AF65-F5344CB8AC3E}">
        <p14:creationId xmlns:p14="http://schemas.microsoft.com/office/powerpoint/2010/main" val="30756864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99643" y="736800"/>
            <a:ext cx="6738108"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3" name="Rectangle 2"/>
          <p:cNvSpPr/>
          <p:nvPr/>
        </p:nvSpPr>
        <p:spPr>
          <a:xfrm>
            <a:off x="1054701" y="1761420"/>
            <a:ext cx="7124141" cy="1569660"/>
          </a:xfrm>
          <a:prstGeom prst="rect">
            <a:avLst/>
          </a:prstGeom>
        </p:spPr>
        <p:txBody>
          <a:bodyPr wrap="square">
            <a:spAutoFit/>
          </a:bodyPr>
          <a:lstStyle/>
          <a:p>
            <a:pPr marL="342900" indent="-34290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منیزیم</a:t>
            </a:r>
          </a:p>
          <a:p>
            <a:pPr algn="justLow" rtl="1">
              <a:lnSpc>
                <a:spcPct val="200000"/>
              </a:lnSpc>
            </a:pPr>
            <a:r>
              <a:rPr lang="fa-IR" sz="1600" dirty="0">
                <a:latin typeface="Vazir" panose="020B0603030804020204" pitchFamily="34" charset="-78"/>
                <a:cs typeface="Vazir" panose="020B0603030804020204" pitchFamily="34" charset="-78"/>
              </a:rPr>
              <a:t>نشان داده شده است که منیزیم موجود در غلات کامل، لوبیاها و سبزیجات با برگ تیره مانند اسفناج اثری مشابه لیتیوم، رایج‌ترین داروی دوقطبی دارد. </a:t>
            </a:r>
          </a:p>
        </p:txBody>
      </p:sp>
      <p:sp>
        <p:nvSpPr>
          <p:cNvPr id="7" name="Rectangle 6"/>
          <p:cNvSpPr/>
          <p:nvPr/>
        </p:nvSpPr>
        <p:spPr>
          <a:xfrm>
            <a:off x="1187755" y="4092822"/>
            <a:ext cx="6991087" cy="2062103"/>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نمک</a:t>
            </a:r>
          </a:p>
          <a:p>
            <a:pPr algn="justLow" rtl="1">
              <a:lnSpc>
                <a:spcPct val="200000"/>
              </a:lnSpc>
            </a:pPr>
            <a:r>
              <a:rPr lang="fa-IR" sz="1600" dirty="0">
                <a:latin typeface="Vazir" panose="020B0603030804020204" pitchFamily="34" charset="-78"/>
                <a:cs typeface="Vazir" panose="020B0603030804020204" pitchFamily="34" charset="-78"/>
              </a:rPr>
              <a:t>اگر دچار اختلال دوقطبی هستید، اجازه ندهید مصرف نمک شما خیلی کم شود و قطعاً نمک را به طور کامل قطع نکنید نمک برای تنظیم سطوح داروهای دوقطبی در جریان خون شما بسیار ضروری است.</a:t>
            </a:r>
            <a:endParaRPr lang="en-US" sz="1600" dirty="0">
              <a:latin typeface="Vazir" panose="020B0603030804020204" pitchFamily="34" charset="-78"/>
              <a:cs typeface="Vazir" panose="020B0603030804020204" pitchFamily="34" charset="-78"/>
            </a:endParaRPr>
          </a:p>
        </p:txBody>
      </p:sp>
      <p:sp>
        <p:nvSpPr>
          <p:cNvPr id="5" name="Slide Number Placeholder 4"/>
          <p:cNvSpPr>
            <a:spLocks noGrp="1"/>
          </p:cNvSpPr>
          <p:nvPr>
            <p:ph type="sldNum" sz="quarter" idx="12"/>
          </p:nvPr>
        </p:nvSpPr>
        <p:spPr/>
        <p:txBody>
          <a:bodyPr/>
          <a:lstStyle/>
          <a:p>
            <a:fld id="{473AE952-E0C6-44DD-8980-E6272CE6E326}" type="slidenum">
              <a:rPr lang="en-US" smtClean="0"/>
              <a:pPr/>
              <a:t>22</a:t>
            </a:fld>
            <a:endParaRPr lang="en-US" dirty="0"/>
          </a:p>
        </p:txBody>
      </p:sp>
      <p:sp>
        <p:nvSpPr>
          <p:cNvPr id="8" name="Rectangle 7"/>
          <p:cNvSpPr/>
          <p:nvPr/>
        </p:nvSpPr>
        <p:spPr>
          <a:xfrm>
            <a:off x="8311896" y="1695635"/>
            <a:ext cx="3724409" cy="4847207"/>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rotWithShape="1">
          <a:blip r:embed="rId2"/>
          <a:srcRect t="6157" b="-2896"/>
          <a:stretch/>
        </p:blipFill>
        <p:spPr>
          <a:xfrm>
            <a:off x="8449967" y="3991100"/>
            <a:ext cx="3453284" cy="2161342"/>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3462" t="6267" r="4794" b="17146"/>
          <a:stretch/>
        </p:blipFill>
        <p:spPr>
          <a:xfrm>
            <a:off x="8449967" y="1894585"/>
            <a:ext cx="3350295" cy="1691640"/>
          </a:xfrm>
          <a:prstGeom prst="rect">
            <a:avLst/>
          </a:prstGeom>
        </p:spPr>
      </p:pic>
    </p:spTree>
    <p:extLst>
      <p:ext uri="{BB962C8B-B14F-4D97-AF65-F5344CB8AC3E}">
        <p14:creationId xmlns:p14="http://schemas.microsoft.com/office/powerpoint/2010/main" val="2499578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29957" y="735692"/>
            <a:ext cx="6045650"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3" name="Rectangle 2"/>
          <p:cNvSpPr/>
          <p:nvPr/>
        </p:nvSpPr>
        <p:spPr>
          <a:xfrm>
            <a:off x="5788241" y="2413868"/>
            <a:ext cx="5939162" cy="2554545"/>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چربی‌های سالم</a:t>
            </a:r>
          </a:p>
          <a:p>
            <a:pPr algn="justLow" rtl="1">
              <a:lnSpc>
                <a:spcPct val="200000"/>
              </a:lnSpc>
            </a:pPr>
            <a:r>
              <a:rPr lang="fa-IR" sz="1600" dirty="0">
                <a:latin typeface="Vazir" panose="020B0603030804020204" pitchFamily="34" charset="-78"/>
                <a:cs typeface="Vazir" panose="020B0603030804020204" pitchFamily="34" charset="-78"/>
              </a:rPr>
              <a:t>چربی‌های سالم مانند آن‌هایی که در آووکادو و روغن زیتون یافت می‌شوند، می‌توانند به شما کمک کنند تا مدت طولانی‌تری احساس سیری کنید و هوس شما را برای «غذاهایی که باید از آن‌ها اجتناب کنید» را کاهش می‌دهد.</a:t>
            </a:r>
          </a:p>
        </p:txBody>
      </p:sp>
      <p:pic>
        <p:nvPicPr>
          <p:cNvPr id="5" name="Picture 4"/>
          <p:cNvPicPr>
            <a:picLocks noChangeAspect="1"/>
          </p:cNvPicPr>
          <p:nvPr/>
        </p:nvPicPr>
        <p:blipFill rotWithShape="1">
          <a:blip r:embed="rId2"/>
          <a:srcRect l="1144" r="-1" b="11975"/>
          <a:stretch/>
        </p:blipFill>
        <p:spPr>
          <a:xfrm>
            <a:off x="150209" y="2093652"/>
            <a:ext cx="5203026" cy="2702537"/>
          </a:xfrm>
          <a:prstGeom prst="roundRect">
            <a:avLst/>
          </a:prstGeom>
        </p:spPr>
      </p:pic>
      <p:sp>
        <p:nvSpPr>
          <p:cNvPr id="2" name="Slide Number Placeholder 1"/>
          <p:cNvSpPr>
            <a:spLocks noGrp="1"/>
          </p:cNvSpPr>
          <p:nvPr>
            <p:ph type="sldNum" sz="quarter" idx="12"/>
          </p:nvPr>
        </p:nvSpPr>
        <p:spPr/>
        <p:txBody>
          <a:bodyPr/>
          <a:lstStyle/>
          <a:p>
            <a:fld id="{473AE952-E0C6-44DD-8980-E6272CE6E326}" type="slidenum">
              <a:rPr lang="en-US" smtClean="0"/>
              <a:pPr/>
              <a:t>23</a:t>
            </a:fld>
            <a:endParaRPr lang="en-US" dirty="0"/>
          </a:p>
        </p:txBody>
      </p:sp>
    </p:spTree>
    <p:extLst>
      <p:ext uri="{BB962C8B-B14F-4D97-AF65-F5344CB8AC3E}">
        <p14:creationId xmlns:p14="http://schemas.microsoft.com/office/powerpoint/2010/main" val="56363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61282" y="754053"/>
            <a:ext cx="624983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3" name="Rectangle 2"/>
          <p:cNvSpPr/>
          <p:nvPr/>
        </p:nvSpPr>
        <p:spPr>
          <a:xfrm>
            <a:off x="370227" y="1709001"/>
            <a:ext cx="6320858" cy="58477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افراد مبتلا به اختلال دو قطبی باید موارد زیر را کاهش دهند:</a:t>
            </a:r>
          </a:p>
        </p:txBody>
      </p:sp>
      <p:sp>
        <p:nvSpPr>
          <p:cNvPr id="2" name="Rectangle 1"/>
          <p:cNvSpPr/>
          <p:nvPr/>
        </p:nvSpPr>
        <p:spPr>
          <a:xfrm>
            <a:off x="423493" y="2400308"/>
            <a:ext cx="6214326" cy="2554545"/>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کافئین</a:t>
            </a:r>
          </a:p>
          <a:p>
            <a:pPr algn="justLow" rtl="1">
              <a:lnSpc>
                <a:spcPct val="200000"/>
              </a:lnSpc>
            </a:pPr>
            <a:r>
              <a:rPr lang="fa-IR" sz="1600" dirty="0">
                <a:latin typeface="Vazir" panose="020B0603030804020204" pitchFamily="34" charset="-78"/>
                <a:cs typeface="Vazir" panose="020B0603030804020204" pitchFamily="34" charset="-78"/>
              </a:rPr>
              <a:t>کافئین و سایر محرک‌ها می‌توانند شیدایی را تا حدی افزایش دهند. هنگام تجربه فاز شیدایی، تا حد امکان از قهوه، نوشابه و نوشیدنی‌های انرژی زا اجتناب کنید. به جای آن چای‌های گیاهی یا آب دم کرده را امتحان کنید گیاهان می‌توانند انرژی طبیعی برای غلبه بر رکود به شما بدهند.</a:t>
            </a:r>
            <a:endParaRPr lang="en-US" sz="1600" dirty="0">
              <a:latin typeface="Vazir" panose="020B0603030804020204" pitchFamily="34" charset="-78"/>
              <a:cs typeface="Vazir" panose="020B0603030804020204" pitchFamily="34" charset="-78"/>
            </a:endParaRPr>
          </a:p>
        </p:txBody>
      </p:sp>
      <p:pic>
        <p:nvPicPr>
          <p:cNvPr id="5" name="Picture 4"/>
          <p:cNvPicPr>
            <a:picLocks noChangeAspect="1"/>
          </p:cNvPicPr>
          <p:nvPr/>
        </p:nvPicPr>
        <p:blipFill>
          <a:blip r:embed="rId2"/>
          <a:stretch>
            <a:fillRect/>
          </a:stretch>
        </p:blipFill>
        <p:spPr>
          <a:xfrm>
            <a:off x="6854005" y="2293776"/>
            <a:ext cx="5059827" cy="3364860"/>
          </a:xfrm>
          <a:prstGeom prst="rect">
            <a:avLst/>
          </a:prstGeom>
          <a:noFill/>
          <a:ln>
            <a:noFill/>
          </a:ln>
        </p:spPr>
      </p:pic>
      <p:sp>
        <p:nvSpPr>
          <p:cNvPr id="6" name="Slide Number Placeholder 5"/>
          <p:cNvSpPr>
            <a:spLocks noGrp="1"/>
          </p:cNvSpPr>
          <p:nvPr>
            <p:ph type="sldNum" sz="quarter" idx="12"/>
          </p:nvPr>
        </p:nvSpPr>
        <p:spPr/>
        <p:txBody>
          <a:bodyPr/>
          <a:lstStyle/>
          <a:p>
            <a:fld id="{473AE952-E0C6-44DD-8980-E6272CE6E326}" type="slidenum">
              <a:rPr lang="en-US" smtClean="0"/>
              <a:pPr/>
              <a:t>24</a:t>
            </a:fld>
            <a:endParaRPr lang="en-US" dirty="0"/>
          </a:p>
        </p:txBody>
      </p:sp>
    </p:spTree>
    <p:extLst>
      <p:ext uri="{BB962C8B-B14F-4D97-AF65-F5344CB8AC3E}">
        <p14:creationId xmlns:p14="http://schemas.microsoft.com/office/powerpoint/2010/main" val="1138268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438836" y="733907"/>
            <a:ext cx="601901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2" name="Rectangle 1"/>
          <p:cNvSpPr/>
          <p:nvPr/>
        </p:nvSpPr>
        <p:spPr>
          <a:xfrm>
            <a:off x="383451" y="2107048"/>
            <a:ext cx="6887360" cy="2048266"/>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قند</a:t>
            </a:r>
          </a:p>
          <a:p>
            <a:pPr algn="justLow" rtl="1">
              <a:lnSpc>
                <a:spcPct val="200000"/>
              </a:lnSpc>
            </a:pPr>
            <a:r>
              <a:rPr lang="fa-IR" sz="1600" dirty="0">
                <a:latin typeface="Vazir" panose="020B0603030804020204" pitchFamily="34" charset="-78"/>
                <a:cs typeface="Vazir" panose="020B0603030804020204" pitchFamily="34" charset="-78"/>
              </a:rPr>
              <a:t>بالا و پایین بودن قند می‌تواند خلق و خوی نامتعادل را حتی بیش‌تر نامنظم‌تر کند و سقوط قند می‌تواند فاز افسردگی را بسیار بدتر کند. اگر واقعاً به چیزی شیرین نیاز دارید، به سراغ میوه بروید قندهای طبیعی باعث افزایش شدید قند خون نمی‌شوند.</a:t>
            </a:r>
          </a:p>
        </p:txBody>
      </p:sp>
      <p:pic>
        <p:nvPicPr>
          <p:cNvPr id="3" name="Picture 2"/>
          <p:cNvPicPr>
            <a:picLocks noChangeAspect="1"/>
          </p:cNvPicPr>
          <p:nvPr/>
        </p:nvPicPr>
        <p:blipFill>
          <a:blip r:embed="rId2"/>
          <a:stretch>
            <a:fillRect/>
          </a:stretch>
        </p:blipFill>
        <p:spPr>
          <a:xfrm>
            <a:off x="7384142" y="2107048"/>
            <a:ext cx="4210050" cy="2806700"/>
          </a:xfrm>
          <a:prstGeom prst="rect">
            <a:avLst/>
          </a:prstGeom>
          <a:noFill/>
          <a:ln>
            <a:noFill/>
          </a:ln>
        </p:spPr>
      </p:pic>
      <p:sp>
        <p:nvSpPr>
          <p:cNvPr id="5" name="Slide Number Placeholder 4"/>
          <p:cNvSpPr>
            <a:spLocks noGrp="1"/>
          </p:cNvSpPr>
          <p:nvPr>
            <p:ph type="sldNum" sz="quarter" idx="12"/>
          </p:nvPr>
        </p:nvSpPr>
        <p:spPr/>
        <p:txBody>
          <a:bodyPr/>
          <a:lstStyle/>
          <a:p>
            <a:fld id="{473AE952-E0C6-44DD-8980-E6272CE6E326}" type="slidenum">
              <a:rPr lang="en-US" smtClean="0"/>
              <a:pPr/>
              <a:t>25</a:t>
            </a:fld>
            <a:endParaRPr lang="en-US" dirty="0"/>
          </a:p>
        </p:txBody>
      </p:sp>
    </p:spTree>
    <p:extLst>
      <p:ext uri="{BB962C8B-B14F-4D97-AF65-F5344CB8AC3E}">
        <p14:creationId xmlns:p14="http://schemas.microsoft.com/office/powerpoint/2010/main" val="16102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25266" y="707273"/>
            <a:ext cx="585921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2" name="Rectangle 1"/>
          <p:cNvSpPr/>
          <p:nvPr/>
        </p:nvSpPr>
        <p:spPr>
          <a:xfrm>
            <a:off x="423493" y="1939914"/>
            <a:ext cx="6304034" cy="2554545"/>
          </a:xfrm>
          <a:prstGeom prst="rect">
            <a:avLst/>
          </a:prstGeom>
        </p:spPr>
        <p:txBody>
          <a:bodyPr wrap="square">
            <a:spAutoFit/>
          </a:bodyPr>
          <a:lstStyle/>
          <a:p>
            <a:pPr marL="342900" indent="-34290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کربوهیدرات‌های تصفیه شده</a:t>
            </a:r>
          </a:p>
          <a:p>
            <a:pPr algn="justLow" rtl="1">
              <a:lnSpc>
                <a:spcPct val="200000"/>
              </a:lnSpc>
            </a:pPr>
            <a:r>
              <a:rPr lang="fa-IR" sz="1600" dirty="0">
                <a:latin typeface="Vazir" panose="020B0603030804020204" pitchFamily="34" charset="-78"/>
                <a:cs typeface="Vazir" panose="020B0603030804020204" pitchFamily="34" charset="-78"/>
              </a:rPr>
              <a:t> بیماران دوقطبی ممکن است بیشتر مستعد چاقی باشند، زیرا عدم تعادل سروتونین در مغز آن‌ها ممکن است باعث شود که کربوهیدرات‌های ناسالم بیشتری میل کنند. مواد غذایی نامناسب فرآوری شده را کنار بگذارید و کربوهیدرات‌های خود را از غلات کامل، میوه‌ها و سبزیجات دریافت کنید.</a:t>
            </a:r>
          </a:p>
        </p:txBody>
      </p:sp>
      <p:pic>
        <p:nvPicPr>
          <p:cNvPr id="3" name="Picture 2"/>
          <p:cNvPicPr>
            <a:picLocks noChangeAspect="1"/>
          </p:cNvPicPr>
          <p:nvPr/>
        </p:nvPicPr>
        <p:blipFill rotWithShape="1">
          <a:blip r:embed="rId2"/>
          <a:srcRect l="9140"/>
          <a:stretch/>
        </p:blipFill>
        <p:spPr>
          <a:xfrm>
            <a:off x="7035532" y="1873920"/>
            <a:ext cx="4518691" cy="3094903"/>
          </a:xfrm>
          <a:prstGeom prst="roundRect">
            <a:avLst>
              <a:gd name="adj" fmla="val 0"/>
            </a:avLst>
          </a:prstGeom>
        </p:spPr>
      </p:pic>
      <p:sp>
        <p:nvSpPr>
          <p:cNvPr id="5" name="Slide Number Placeholder 4"/>
          <p:cNvSpPr>
            <a:spLocks noGrp="1"/>
          </p:cNvSpPr>
          <p:nvPr>
            <p:ph type="sldNum" sz="quarter" idx="12"/>
          </p:nvPr>
        </p:nvSpPr>
        <p:spPr/>
        <p:txBody>
          <a:bodyPr/>
          <a:lstStyle/>
          <a:p>
            <a:fld id="{473AE952-E0C6-44DD-8980-E6272CE6E326}" type="slidenum">
              <a:rPr lang="en-US" smtClean="0"/>
              <a:pPr/>
              <a:t>26</a:t>
            </a:fld>
            <a:endParaRPr lang="en-US" dirty="0"/>
          </a:p>
        </p:txBody>
      </p:sp>
    </p:spTree>
    <p:extLst>
      <p:ext uri="{BB962C8B-B14F-4D97-AF65-F5344CB8AC3E}">
        <p14:creationId xmlns:p14="http://schemas.microsoft.com/office/powerpoint/2010/main" val="27556439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42326" y="760508"/>
            <a:ext cx="758654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رژیم غذایی بیماران اختلال دو قطبی</a:t>
            </a:r>
          </a:p>
        </p:txBody>
      </p:sp>
      <p:sp>
        <p:nvSpPr>
          <p:cNvPr id="2" name="Rectangle 1"/>
          <p:cNvSpPr/>
          <p:nvPr/>
        </p:nvSpPr>
        <p:spPr>
          <a:xfrm>
            <a:off x="1083075" y="1686757"/>
            <a:ext cx="8327254" cy="2062103"/>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الکل</a:t>
            </a:r>
          </a:p>
          <a:p>
            <a:pPr algn="justLow" rtl="1">
              <a:lnSpc>
                <a:spcPct val="200000"/>
              </a:lnSpc>
            </a:pPr>
            <a:r>
              <a:rPr lang="fa-IR" sz="1600" dirty="0">
                <a:latin typeface="Vazir" panose="020B0603030804020204" pitchFamily="34" charset="-78"/>
                <a:cs typeface="Vazir" panose="020B0603030804020204" pitchFamily="34" charset="-78"/>
              </a:rPr>
              <a:t>الکل و اختلال دوقطبی با هم ترکیب نمی‌شوند. الکل نه تنها می‌تواند با داروهای روانپزشکی تداخل ضعیفی داشته باشد، بلکه می‌تواند خواب را مختل کند. بیماران دوقطبی نیز بیشتر از افراد عصبی به اعتیاد به مواد مخدر یا الکل مبتلا می‌شوند. به عبارت دیگر، الکل ارزش ریسک را ندارد.</a:t>
            </a:r>
          </a:p>
        </p:txBody>
      </p:sp>
      <p:sp>
        <p:nvSpPr>
          <p:cNvPr id="6" name="Rectangle 5"/>
          <p:cNvSpPr/>
          <p:nvPr/>
        </p:nvSpPr>
        <p:spPr>
          <a:xfrm>
            <a:off x="1083075" y="4475054"/>
            <a:ext cx="8401973" cy="1569660"/>
          </a:xfrm>
          <a:prstGeom prst="rect">
            <a:avLst/>
          </a:prstGeom>
        </p:spPr>
        <p:txBody>
          <a:bodyPr wrap="square">
            <a:spAutoFit/>
          </a:bodyPr>
          <a:lstStyle/>
          <a:p>
            <a:pPr marL="285750" indent="-285750" algn="justLow" rtl="1">
              <a:lnSpc>
                <a:spcPct val="200000"/>
              </a:lnSpc>
              <a:buClr>
                <a:srgbClr val="86C1BB"/>
              </a:buClr>
              <a:buFont typeface="Wingdings" panose="05000000000000000000" pitchFamily="2" charset="2"/>
              <a:buChar char="ü"/>
            </a:pPr>
            <a:r>
              <a:rPr lang="fa-IR" sz="1600" dirty="0">
                <a:latin typeface="Vazir" panose="020B0603030804020204" pitchFamily="34" charset="-78"/>
                <a:cs typeface="Vazir" panose="020B0603030804020204" pitchFamily="34" charset="-78"/>
              </a:rPr>
              <a:t>گریپ فروت</a:t>
            </a:r>
          </a:p>
          <a:p>
            <a:pPr algn="justLow" rtl="1">
              <a:lnSpc>
                <a:spcPct val="200000"/>
              </a:lnSpc>
            </a:pPr>
            <a:r>
              <a:rPr lang="fa-IR" sz="1600" dirty="0">
                <a:latin typeface="Vazir" panose="020B0603030804020204" pitchFamily="34" charset="-78"/>
                <a:cs typeface="Vazir" panose="020B0603030804020204" pitchFamily="34" charset="-78"/>
              </a:rPr>
              <a:t> با پزشک خود در مورد وضعیت خاص خود صحبت کنید، اما برخی از داروهای دوقطبی به ویژه داروهای ضد تشنج، با گریپ فروت و آب گریپ فروت تداخل ضعیفی دارند.</a:t>
            </a:r>
          </a:p>
        </p:txBody>
      </p:sp>
      <p:sp>
        <p:nvSpPr>
          <p:cNvPr id="3" name="Slide Number Placeholder 2"/>
          <p:cNvSpPr>
            <a:spLocks noGrp="1"/>
          </p:cNvSpPr>
          <p:nvPr>
            <p:ph type="sldNum" sz="quarter" idx="12"/>
          </p:nvPr>
        </p:nvSpPr>
        <p:spPr/>
        <p:txBody>
          <a:bodyPr/>
          <a:lstStyle/>
          <a:p>
            <a:fld id="{473AE952-E0C6-44DD-8980-E6272CE6E326}" type="slidenum">
              <a:rPr lang="en-US" smtClean="0"/>
              <a:pPr/>
              <a:t>27</a:t>
            </a:fld>
            <a:endParaRPr lang="en-US" dirty="0"/>
          </a:p>
        </p:txBody>
      </p:sp>
      <p:sp>
        <p:nvSpPr>
          <p:cNvPr id="8" name="Rectangle 7"/>
          <p:cNvSpPr/>
          <p:nvPr/>
        </p:nvSpPr>
        <p:spPr>
          <a:xfrm>
            <a:off x="10645140" y="1686757"/>
            <a:ext cx="319595" cy="464302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60872" y="1686757"/>
            <a:ext cx="2288132" cy="2173620"/>
          </a:xfrm>
          <a:prstGeom prst="flowChartConnector">
            <a:avLst/>
          </a:prstGeom>
        </p:spPr>
      </p:pic>
      <p:pic>
        <p:nvPicPr>
          <p:cNvPr id="7" name="Picture 6"/>
          <p:cNvPicPr>
            <a:picLocks noChangeAspect="1"/>
          </p:cNvPicPr>
          <p:nvPr/>
        </p:nvPicPr>
        <p:blipFill rotWithShape="1">
          <a:blip r:embed="rId3"/>
          <a:srcRect l="4125" t="7774" r="1546" b="4805"/>
          <a:stretch/>
        </p:blipFill>
        <p:spPr>
          <a:xfrm>
            <a:off x="9660872" y="4346704"/>
            <a:ext cx="2321617" cy="2102514"/>
          </a:xfrm>
          <a:prstGeom prst="flowChartConnector">
            <a:avLst/>
          </a:prstGeom>
        </p:spPr>
      </p:pic>
    </p:spTree>
    <p:extLst>
      <p:ext uri="{BB962C8B-B14F-4D97-AF65-F5344CB8AC3E}">
        <p14:creationId xmlns:p14="http://schemas.microsoft.com/office/powerpoint/2010/main" val="8569872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92606" y="747260"/>
            <a:ext cx="63322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تشخیص و تست اختلال دوقطبی</a:t>
            </a:r>
          </a:p>
        </p:txBody>
      </p:sp>
      <p:sp>
        <p:nvSpPr>
          <p:cNvPr id="5" name="Rectangle 4"/>
          <p:cNvSpPr/>
          <p:nvPr/>
        </p:nvSpPr>
        <p:spPr>
          <a:xfrm>
            <a:off x="5486978" y="2099756"/>
            <a:ext cx="6160525"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اولین مرحله برای تشخیص بیماری مراجعه به روان‌درمانگر یا روان‌پزشک است. در این مرحله پزشک از بیمار پرسش‌هایی را مطرح می‌کند. ممکن است برای تشخیص بیماری نیاز به انجام آزمایش‌هایی مانند آزمایش خون یا ادرار هم باشد.</a:t>
            </a:r>
          </a:p>
          <a:p>
            <a:pPr algn="justLow" rtl="1">
              <a:lnSpc>
                <a:spcPct val="200000"/>
              </a:lnSpc>
            </a:pPr>
            <a:r>
              <a:rPr lang="fa-IR" sz="1600" dirty="0">
                <a:latin typeface="Vazir" panose="020B0603030804020204" pitchFamily="34" charset="-78"/>
                <a:cs typeface="Vazir" panose="020B0603030804020204" pitchFamily="34" charset="-78"/>
              </a:rPr>
              <a:t>لازم‌به‌ذکر است که این اختلال ممکن است علائم بیماری پس از درمان دوباره بازگردد. بنابراین ضروری که فرد به توصیه‌های پزشک توجه کافی داشته و علاوه بر گذراندن دقیق طول درمان، از عوامل و محیط‌های تشدیدکننده‌ی اختلال دوری کند.</a:t>
            </a:r>
          </a:p>
        </p:txBody>
      </p:sp>
      <p:sp>
        <p:nvSpPr>
          <p:cNvPr id="3" name="Slide Number Placeholder 2"/>
          <p:cNvSpPr>
            <a:spLocks noGrp="1"/>
          </p:cNvSpPr>
          <p:nvPr>
            <p:ph type="sldNum" sz="quarter" idx="12"/>
          </p:nvPr>
        </p:nvSpPr>
        <p:spPr/>
        <p:txBody>
          <a:bodyPr/>
          <a:lstStyle/>
          <a:p>
            <a:fld id="{473AE952-E0C6-44DD-8980-E6272CE6E326}" type="slidenum">
              <a:rPr lang="en-US" smtClean="0"/>
              <a:pPr/>
              <a:t>28</a:t>
            </a:fld>
            <a:endParaRPr lang="en-US" dirty="0"/>
          </a:p>
        </p:txBody>
      </p:sp>
      <p:sp>
        <p:nvSpPr>
          <p:cNvPr id="7" name="Rounded Rectangle 6"/>
          <p:cNvSpPr/>
          <p:nvPr/>
        </p:nvSpPr>
        <p:spPr>
          <a:xfrm>
            <a:off x="238495" y="1659556"/>
            <a:ext cx="4580878" cy="202389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906100" y="2116034"/>
            <a:ext cx="4255620" cy="2784439"/>
          </a:xfrm>
          <a:prstGeom prst="roundRect">
            <a:avLst/>
          </a:prstGeom>
        </p:spPr>
      </p:pic>
    </p:spTree>
    <p:extLst>
      <p:ext uri="{BB962C8B-B14F-4D97-AF65-F5344CB8AC3E}">
        <p14:creationId xmlns:p14="http://schemas.microsoft.com/office/powerpoint/2010/main" val="16191815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80878" y="771543"/>
            <a:ext cx="593139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درمان اختلال دو قطبی با انواع داروها</a:t>
            </a:r>
          </a:p>
        </p:txBody>
      </p:sp>
      <p:sp>
        <p:nvSpPr>
          <p:cNvPr id="5" name="Rectangle 4"/>
          <p:cNvSpPr/>
          <p:nvPr/>
        </p:nvSpPr>
        <p:spPr>
          <a:xfrm>
            <a:off x="461640" y="2241827"/>
            <a:ext cx="5708342"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از رایج‌ترین داروهایی که برای درمان اختلال دوقطبی مصرف می‌شود، داروهای ثتبیت کننده خلق هستند. مصرف چنین داروهایی از میزان آشفتگی فرد می‌کاهد و شدت احساسات او را کاهش می‌دهد تا زندگی آرام‌تری را تجربه کند. خواه این احساسات شعف بیش از حد و غیرواقعی باشند، خواه ناخوشی و افسردگی.</a:t>
            </a:r>
          </a:p>
        </p:txBody>
      </p:sp>
      <p:pic>
        <p:nvPicPr>
          <p:cNvPr id="2" name="Picture 1"/>
          <p:cNvPicPr>
            <a:picLocks noChangeAspect="1"/>
          </p:cNvPicPr>
          <p:nvPr/>
        </p:nvPicPr>
        <p:blipFill>
          <a:blip r:embed="rId2"/>
          <a:stretch>
            <a:fillRect/>
          </a:stretch>
        </p:blipFill>
        <p:spPr>
          <a:xfrm>
            <a:off x="6891805" y="2015199"/>
            <a:ext cx="5093006" cy="3183129"/>
          </a:xfrm>
          <a:prstGeom prst="bracketPair">
            <a:avLst>
              <a:gd name="adj" fmla="val 0"/>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29</a:t>
            </a:fld>
            <a:endParaRPr lang="en-US" dirty="0"/>
          </a:p>
        </p:txBody>
      </p:sp>
      <p:sp>
        <p:nvSpPr>
          <p:cNvPr id="6" name="Rectangle 5"/>
          <p:cNvSpPr/>
          <p:nvPr/>
        </p:nvSpPr>
        <p:spPr>
          <a:xfrm>
            <a:off x="6362218" y="2015199"/>
            <a:ext cx="337351" cy="31831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063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50306" y="760538"/>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 دوقطبی چیست؟ </a:t>
            </a:r>
            <a:endParaRPr lang="en-US" sz="2000" b="1" dirty="0">
              <a:solidFill>
                <a:schemeClr val="bg1"/>
              </a:solidFill>
              <a:latin typeface="Shabnam" panose="020B0603030804020204" pitchFamily="34" charset="-78"/>
              <a:cs typeface="Shabnam" panose="020B0603030804020204" pitchFamily="34" charset="-78"/>
            </a:endParaRPr>
          </a:p>
        </p:txBody>
      </p:sp>
      <p:pic>
        <p:nvPicPr>
          <p:cNvPr id="2" name="Picture 1"/>
          <p:cNvPicPr>
            <a:picLocks noChangeAspect="1"/>
          </p:cNvPicPr>
          <p:nvPr/>
        </p:nvPicPr>
        <p:blipFill>
          <a:blip r:embed="rId2"/>
          <a:stretch>
            <a:fillRect/>
          </a:stretch>
        </p:blipFill>
        <p:spPr>
          <a:xfrm>
            <a:off x="252644" y="1873188"/>
            <a:ext cx="4825383" cy="3216922"/>
          </a:xfrm>
          <a:prstGeom prst="roundRect">
            <a:avLst>
              <a:gd name="adj" fmla="val 0"/>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3</a:t>
            </a:fld>
            <a:endParaRPr lang="en-US" dirty="0"/>
          </a:p>
        </p:txBody>
      </p:sp>
      <p:sp>
        <p:nvSpPr>
          <p:cNvPr id="6" name="Rectangle 5"/>
          <p:cNvSpPr/>
          <p:nvPr/>
        </p:nvSpPr>
        <p:spPr>
          <a:xfrm>
            <a:off x="5619565" y="2119408"/>
            <a:ext cx="6116715" cy="462526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797708" y="2318451"/>
            <a:ext cx="5760428"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هنگامی‌که شخصیت دوقطبی به علائم افسردگی دچار می‌شود، احساس ناراحتی و ناامیدی پیدا می‌کند. معمولا در این اپیزود، فرد نسبت به فعالیت‌های روتین روزمره اشتیاقی ندارد. او برای انجام فعالیت‌های جدید هم تمایلی نشان نمی‌دهد. هنگامی‌که مود و حالت روانی فرد به مانیا یا همان شیدایی تغییر می‌کند (و یا‌هایپومانیا که حالت خفیف‌تر مانیا است)، رفتارهایی پرانرژی از خود نشان‌می‌‌دهد. همچنین نسبت به بیشتر مسائل اطراف خود، اشتیاق بی‌اندازه و غیرعادی نشان‌می‌‌دهد.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8762695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89060" y="735730"/>
            <a:ext cx="758654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درمان اختلال دو قطبی با انواع داروها</a:t>
            </a:r>
          </a:p>
        </p:txBody>
      </p:sp>
      <p:sp>
        <p:nvSpPr>
          <p:cNvPr id="5" name="Rectangle 4"/>
          <p:cNvSpPr/>
          <p:nvPr/>
        </p:nvSpPr>
        <p:spPr>
          <a:xfrm>
            <a:off x="6859479" y="1731280"/>
            <a:ext cx="4548328"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برخی موارد داروهایی نیز برای تنظیم خواب فرد تجویز می‌شود تا بدن بیمار با دریافت استراحت کافی عملکرد بهتری داشته باشد. به دلیل ارتباط تنگاتنگ بین آرامش جسمی و روانی، هر چه بدن فرد زندگی آرام‌تر و منظم‌تری داشته باشد، شاهد بهبود در وضعیت روانی و خلق‌وخوی وی خواهیم بود.</a:t>
            </a:r>
          </a:p>
        </p:txBody>
      </p:sp>
      <p:sp>
        <p:nvSpPr>
          <p:cNvPr id="3" name="Slide Number Placeholder 2"/>
          <p:cNvSpPr>
            <a:spLocks noGrp="1"/>
          </p:cNvSpPr>
          <p:nvPr>
            <p:ph type="sldNum" sz="quarter" idx="12"/>
          </p:nvPr>
        </p:nvSpPr>
        <p:spPr/>
        <p:txBody>
          <a:bodyPr/>
          <a:lstStyle/>
          <a:p>
            <a:fld id="{473AE952-E0C6-44DD-8980-E6272CE6E326}" type="slidenum">
              <a:rPr lang="en-US" smtClean="0"/>
              <a:pPr/>
              <a:t>30</a:t>
            </a:fld>
            <a:endParaRPr lang="en-US" dirty="0"/>
          </a:p>
        </p:txBody>
      </p:sp>
      <p:sp>
        <p:nvSpPr>
          <p:cNvPr id="6" name="Rectangle 5"/>
          <p:cNvSpPr/>
          <p:nvPr/>
        </p:nvSpPr>
        <p:spPr>
          <a:xfrm>
            <a:off x="332172" y="1530353"/>
            <a:ext cx="6059750" cy="272544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799728" y="2079790"/>
            <a:ext cx="5095023" cy="3042861"/>
          </a:xfrm>
          <a:prstGeom prst="rect">
            <a:avLst/>
          </a:prstGeom>
        </p:spPr>
      </p:pic>
    </p:spTree>
    <p:extLst>
      <p:ext uri="{BB962C8B-B14F-4D97-AF65-F5344CB8AC3E}">
        <p14:creationId xmlns:p14="http://schemas.microsoft.com/office/powerpoint/2010/main" val="32276287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73515" y="742784"/>
            <a:ext cx="70577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درمان اختلال دو قطبی با جلسات روان‌درمانی</a:t>
            </a:r>
          </a:p>
        </p:txBody>
      </p:sp>
      <p:pic>
        <p:nvPicPr>
          <p:cNvPr id="2" name="Picture 1"/>
          <p:cNvPicPr>
            <a:picLocks noChangeAspect="1"/>
          </p:cNvPicPr>
          <p:nvPr/>
        </p:nvPicPr>
        <p:blipFill>
          <a:blip r:embed="rId2"/>
          <a:stretch>
            <a:fillRect/>
          </a:stretch>
        </p:blipFill>
        <p:spPr>
          <a:xfrm>
            <a:off x="325984" y="1670728"/>
            <a:ext cx="5428126" cy="3046988"/>
          </a:xfrm>
          <a:prstGeom prst="snip2DiagRect">
            <a:avLst>
              <a:gd name="adj1" fmla="val 0"/>
              <a:gd name="adj2" fmla="val 0"/>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31</a:t>
            </a:fld>
            <a:endParaRPr lang="en-US" dirty="0"/>
          </a:p>
        </p:txBody>
      </p:sp>
      <p:sp>
        <p:nvSpPr>
          <p:cNvPr id="6" name="Rectangle 5"/>
          <p:cNvSpPr/>
          <p:nvPr/>
        </p:nvSpPr>
        <p:spPr>
          <a:xfrm>
            <a:off x="6045177" y="2399730"/>
            <a:ext cx="5601810" cy="377128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6312023" y="2399730"/>
            <a:ext cx="5237826" cy="353943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در این گزینه فرد مبتلا دارویی مصرف نمی‌کند و به جای آن با شرکت در جلسات روان‌درمانی به کمک روان‌درمانگر سعی در مهار احساسات خود خواهد داشت. ممکن است درمانگر تشخیص بدهد که نیاز است برخی جلسات با حضور خانواده شخص نیز برگزار شوند. چرا که اطرافیان نقش مهمی در بهبود این اختلال دارند. در واقع بخش مهمی از فرآیند درمان یک فرد مبتلا به این اختلال، شامل آگاهی رسانی به اطرافیان اوست.</a:t>
            </a:r>
          </a:p>
        </p:txBody>
      </p:sp>
    </p:spTree>
    <p:extLst>
      <p:ext uri="{BB962C8B-B14F-4D97-AF65-F5344CB8AC3E}">
        <p14:creationId xmlns:p14="http://schemas.microsoft.com/office/powerpoint/2010/main" val="16717925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01483" y="680640"/>
            <a:ext cx="6276469"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درمان با الکتروشوک</a:t>
            </a:r>
          </a:p>
        </p:txBody>
      </p:sp>
      <p:sp>
        <p:nvSpPr>
          <p:cNvPr id="5" name="Rectangle 4"/>
          <p:cNvSpPr/>
          <p:nvPr/>
        </p:nvSpPr>
        <p:spPr>
          <a:xfrm>
            <a:off x="152632" y="2476306"/>
            <a:ext cx="6618673" cy="2554545"/>
          </a:xfrm>
          <a:prstGeom prst="rect">
            <a:avLst/>
          </a:prstGeom>
        </p:spPr>
        <p:txBody>
          <a:bodyPr wrap="square">
            <a:spAutoFit/>
          </a:bodyPr>
          <a:lstStyle/>
          <a:p>
            <a:pPr algn="justLow" rtl="1">
              <a:lnSpc>
                <a:spcPct val="200000"/>
              </a:lnSpc>
            </a:pPr>
            <a:r>
              <a:rPr lang="en-US" sz="1600" dirty="0">
                <a:latin typeface="Vazir" panose="020B0603030804020204" pitchFamily="34" charset="-78"/>
                <a:cs typeface="Vazir" panose="020B0603030804020204" pitchFamily="34" charset="-78"/>
              </a:rPr>
              <a:t>ECT </a:t>
            </a:r>
            <a:r>
              <a:rPr lang="fa-IR" sz="1600" dirty="0">
                <a:latin typeface="Vazir" panose="020B0603030804020204" pitchFamily="34" charset="-78"/>
                <a:cs typeface="Vazir" panose="020B0603030804020204" pitchFamily="34" charset="-78"/>
              </a:rPr>
              <a:t> یا الکتروشوک نوعی روش درمانی است که طی آن مغز تحریک شده تا فرد از تمام علائم دوقطبی خلاص شود. این روش درمانی با متدهای مدرن روز، معمولا بیش‌تر از چند هفته طول نخواهد کشید. روش درمانی </a:t>
            </a:r>
            <a:r>
              <a:rPr lang="en-US" sz="1600" dirty="0">
                <a:latin typeface="Vazir" panose="020B0603030804020204" pitchFamily="34" charset="-78"/>
                <a:cs typeface="Vazir" panose="020B0603030804020204" pitchFamily="34" charset="-78"/>
              </a:rPr>
              <a:t>ECT</a:t>
            </a:r>
            <a:r>
              <a:rPr lang="fa-IR" sz="1600" dirty="0">
                <a:latin typeface="Vazir" panose="020B0603030804020204" pitchFamily="34" charset="-78"/>
                <a:cs typeface="Vazir" panose="020B0603030804020204" pitchFamily="34" charset="-78"/>
              </a:rPr>
              <a:t>  بی خطر است و با بیهوشی عمومی انجام می‌شود. البته به خاطر داشته باشید که این روش درمانی زمانی استفاده می‌شود که روان‌درمانی و استفاده از دارو تاثیرگذار نباشد. </a:t>
            </a:r>
          </a:p>
        </p:txBody>
      </p:sp>
      <p:sp>
        <p:nvSpPr>
          <p:cNvPr id="3" name="Slide Number Placeholder 2"/>
          <p:cNvSpPr>
            <a:spLocks noGrp="1"/>
          </p:cNvSpPr>
          <p:nvPr>
            <p:ph type="sldNum" sz="quarter" idx="12"/>
          </p:nvPr>
        </p:nvSpPr>
        <p:spPr/>
        <p:txBody>
          <a:bodyPr/>
          <a:lstStyle/>
          <a:p>
            <a:fld id="{473AE952-E0C6-44DD-8980-E6272CE6E326}" type="slidenum">
              <a:rPr lang="en-US" smtClean="0"/>
              <a:pPr/>
              <a:t>32</a:t>
            </a:fld>
            <a:endParaRPr lang="en-US" dirty="0"/>
          </a:p>
        </p:txBody>
      </p:sp>
      <p:sp>
        <p:nvSpPr>
          <p:cNvPr id="6" name="Rectangle 5"/>
          <p:cNvSpPr/>
          <p:nvPr/>
        </p:nvSpPr>
        <p:spPr>
          <a:xfrm>
            <a:off x="8989697" y="1890943"/>
            <a:ext cx="2450237" cy="39860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7159472" y="2476306"/>
            <a:ext cx="3892295" cy="2596130"/>
          </a:xfrm>
          <a:prstGeom prst="roundRect">
            <a:avLst>
              <a:gd name="adj" fmla="val 0"/>
            </a:avLst>
          </a:prstGeom>
        </p:spPr>
      </p:pic>
    </p:spTree>
    <p:extLst>
      <p:ext uri="{BB962C8B-B14F-4D97-AF65-F5344CB8AC3E}">
        <p14:creationId xmlns:p14="http://schemas.microsoft.com/office/powerpoint/2010/main" val="27335280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625266" y="671762"/>
            <a:ext cx="5789486"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روش درمانی </a:t>
            </a:r>
            <a:r>
              <a:rPr lang="en-US" sz="2000" b="1" dirty="0">
                <a:solidFill>
                  <a:schemeClr val="bg1"/>
                </a:solidFill>
                <a:latin typeface="Shabnam" panose="020B0603030804020204" pitchFamily="34" charset="-78"/>
                <a:cs typeface="Shabnam" panose="020B0603030804020204" pitchFamily="34" charset="-78"/>
              </a:rPr>
              <a:t>TMS</a:t>
            </a:r>
          </a:p>
        </p:txBody>
      </p:sp>
      <p:sp>
        <p:nvSpPr>
          <p:cNvPr id="5" name="Rectangle 4"/>
          <p:cNvSpPr/>
          <p:nvPr/>
        </p:nvSpPr>
        <p:spPr>
          <a:xfrm>
            <a:off x="423493" y="2499305"/>
            <a:ext cx="5357216" cy="2554545"/>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یکی دیگر از روش‌های درمان اختلال دوقطبی، استفاده از امواج مغناطیسی تحت عنوان روش</a:t>
            </a:r>
            <a:r>
              <a:rPr lang="en-US" sz="1600" dirty="0">
                <a:latin typeface="Vazir" panose="020B0603030804020204" pitchFamily="34" charset="-78"/>
                <a:cs typeface="Vazir" panose="020B0603030804020204" pitchFamily="34" charset="-78"/>
              </a:rPr>
              <a:t>TMS </a:t>
            </a:r>
            <a:r>
              <a:rPr lang="fa-IR" sz="1600" dirty="0">
                <a:latin typeface="Vazir" panose="020B0603030804020204" pitchFamily="34" charset="-78"/>
                <a:cs typeface="Vazir" panose="020B0603030804020204" pitchFamily="34" charset="-78"/>
              </a:rPr>
              <a:t> است که از آن به عنوان نوعی دیگر از تحریک مغز برای درمان این بیماری استفاده می‌شود. البته به خاطر داشته باشید که طی تحقیقات انجام شده تاثیر این روش درمانی بیشتر در افسردگی استفاده می‌شود. </a:t>
            </a:r>
          </a:p>
        </p:txBody>
      </p:sp>
      <p:sp>
        <p:nvSpPr>
          <p:cNvPr id="3" name="Slide Number Placeholder 2"/>
          <p:cNvSpPr>
            <a:spLocks noGrp="1"/>
          </p:cNvSpPr>
          <p:nvPr>
            <p:ph type="sldNum" sz="quarter" idx="12"/>
          </p:nvPr>
        </p:nvSpPr>
        <p:spPr/>
        <p:txBody>
          <a:bodyPr/>
          <a:lstStyle/>
          <a:p>
            <a:fld id="{473AE952-E0C6-44DD-8980-E6272CE6E326}" type="slidenum">
              <a:rPr lang="en-US" smtClean="0"/>
              <a:pPr/>
              <a:t>33</a:t>
            </a:fld>
            <a:endParaRPr lang="en-US" dirty="0"/>
          </a:p>
        </p:txBody>
      </p:sp>
      <p:sp>
        <p:nvSpPr>
          <p:cNvPr id="6" name="Rectangle 5"/>
          <p:cNvSpPr/>
          <p:nvPr/>
        </p:nvSpPr>
        <p:spPr>
          <a:xfrm>
            <a:off x="6975427" y="1853182"/>
            <a:ext cx="4654321" cy="4003829"/>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079940" y="2656821"/>
            <a:ext cx="4800285" cy="3200190"/>
          </a:xfrm>
          <a:prstGeom prst="rect">
            <a:avLst/>
          </a:prstGeom>
          <a:noFill/>
          <a:ln>
            <a:noFill/>
          </a:ln>
        </p:spPr>
      </p:pic>
    </p:spTree>
    <p:extLst>
      <p:ext uri="{BB962C8B-B14F-4D97-AF65-F5344CB8AC3E}">
        <p14:creationId xmlns:p14="http://schemas.microsoft.com/office/powerpoint/2010/main" val="1203281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54245" y="707273"/>
            <a:ext cx="5797074"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منابع </a:t>
            </a:r>
          </a:p>
        </p:txBody>
      </p:sp>
      <p:sp>
        <p:nvSpPr>
          <p:cNvPr id="2" name="Rectangle 1"/>
          <p:cNvSpPr/>
          <p:nvPr/>
        </p:nvSpPr>
        <p:spPr>
          <a:xfrm>
            <a:off x="353686" y="1746026"/>
            <a:ext cx="7613979" cy="2862322"/>
          </a:xfrm>
          <a:prstGeom prst="rect">
            <a:avLst/>
          </a:prstGeom>
        </p:spPr>
        <p:txBody>
          <a:bodyPr wrap="square">
            <a:spAutoFit/>
          </a:bodyPr>
          <a:lstStyle/>
          <a:p>
            <a:pPr rtl="1">
              <a:lnSpc>
                <a:spcPct val="200000"/>
              </a:lnSpc>
            </a:pPr>
            <a:r>
              <a:rPr lang="en-US" dirty="0">
                <a:latin typeface="Times New Roman" panose="02020603050405020304" pitchFamily="18" charset="0"/>
                <a:cs typeface="Times New Roman" panose="02020603050405020304" pitchFamily="18" charset="0"/>
              </a:rPr>
              <a:t>https://doctoreto.com</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https://www.rcpsych.ac.uk</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https://www.paziresh24.com</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https://www.darmankade.com</a:t>
            </a:r>
            <a:endParaRPr lang="fa-IR" dirty="0">
              <a:latin typeface="Times New Roman" panose="02020603050405020304" pitchFamily="18" charset="0"/>
              <a:cs typeface="Times New Roman" panose="02020603050405020304" pitchFamily="18" charset="0"/>
            </a:endParaRPr>
          </a:p>
          <a:p>
            <a:pPr rtl="1">
              <a:lnSpc>
                <a:spcPct val="200000"/>
              </a:lnSpc>
            </a:pPr>
            <a:r>
              <a:rPr lang="en-US" dirty="0">
                <a:latin typeface="Times New Roman" panose="02020603050405020304" pitchFamily="18" charset="0"/>
                <a:cs typeface="Times New Roman" panose="02020603050405020304" pitchFamily="18" charset="0"/>
              </a:rPr>
              <a:t>https://www.drkarbalaee.com</a:t>
            </a:r>
            <a:endParaRPr lang="fa-IR" dirty="0">
              <a:latin typeface="Times New Roman" panose="02020603050405020304" pitchFamily="18" charset="0"/>
              <a:cs typeface="Times New Roman" panose="02020603050405020304" pitchFamily="18" charset="0"/>
            </a:endParaRPr>
          </a:p>
        </p:txBody>
      </p:sp>
      <p:sp>
        <p:nvSpPr>
          <p:cNvPr id="3" name="Slide Number Placeholder 2"/>
          <p:cNvSpPr>
            <a:spLocks noGrp="1"/>
          </p:cNvSpPr>
          <p:nvPr>
            <p:ph type="sldNum" sz="quarter" idx="12"/>
          </p:nvPr>
        </p:nvSpPr>
        <p:spPr/>
        <p:txBody>
          <a:bodyPr/>
          <a:lstStyle/>
          <a:p>
            <a:fld id="{473AE952-E0C6-44DD-8980-E6272CE6E326}" type="slidenum">
              <a:rPr lang="en-US" smtClean="0"/>
              <a:pPr/>
              <a:t>34</a:t>
            </a:fld>
            <a:endParaRPr lang="en-US" dirty="0"/>
          </a:p>
        </p:txBody>
      </p:sp>
    </p:spTree>
    <p:extLst>
      <p:ext uri="{BB962C8B-B14F-4D97-AF65-F5344CB8AC3E}">
        <p14:creationId xmlns:p14="http://schemas.microsoft.com/office/powerpoint/2010/main" val="1609647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93770" y="733906"/>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علت بیماری دو قطبی چیست؟</a:t>
            </a:r>
          </a:p>
        </p:txBody>
      </p:sp>
      <p:sp>
        <p:nvSpPr>
          <p:cNvPr id="2" name="Rectangle 1"/>
          <p:cNvSpPr/>
          <p:nvPr/>
        </p:nvSpPr>
        <p:spPr>
          <a:xfrm>
            <a:off x="470517" y="1948711"/>
            <a:ext cx="6551676" cy="2554545"/>
          </a:xfrm>
          <a:prstGeom prst="rect">
            <a:avLst/>
          </a:prstGeom>
        </p:spPr>
        <p:txBody>
          <a:bodyPr wrap="square">
            <a:spAutoFit/>
          </a:bodyPr>
          <a:lstStyle/>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عوامل ژنتیکی عوامل محیطی</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وضعیت هورمون‌ها در بدن</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استرس</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مصرف بیش از اندازه مواد مخدر یا نوشیدنی‌های الکلی</a:t>
            </a:r>
          </a:p>
          <a:p>
            <a:pPr marL="285750" indent="-285750" algn="justLow" rtl="1">
              <a:lnSpc>
                <a:spcPct val="200000"/>
              </a:lnSpc>
              <a:buClr>
                <a:srgbClr val="86C1BB"/>
              </a:buClr>
              <a:buFont typeface="Yu Gothic UI Semibold" panose="020B0700000000000000" pitchFamily="34" charset="-128"/>
              <a:buChar char="■"/>
            </a:pPr>
            <a:r>
              <a:rPr lang="fa-IR" sz="1600" dirty="0">
                <a:latin typeface="Vazir" panose="020B0603030804020204" pitchFamily="34" charset="-78"/>
                <a:cs typeface="Vazir" panose="020B0603030804020204" pitchFamily="34" charset="-78"/>
              </a:rPr>
              <a:t>برخی از بیماری‌های مغزی</a:t>
            </a:r>
          </a:p>
        </p:txBody>
      </p:sp>
      <p:pic>
        <p:nvPicPr>
          <p:cNvPr id="3" name="Picture 2"/>
          <p:cNvPicPr>
            <a:picLocks noChangeAspect="1"/>
          </p:cNvPicPr>
          <p:nvPr/>
        </p:nvPicPr>
        <p:blipFill>
          <a:blip r:embed="rId2"/>
          <a:stretch>
            <a:fillRect/>
          </a:stretch>
        </p:blipFill>
        <p:spPr>
          <a:xfrm>
            <a:off x="7381413" y="1948711"/>
            <a:ext cx="4245864" cy="2660469"/>
          </a:xfrm>
          <a:prstGeom prst="rect">
            <a:avLst/>
          </a:prstGeom>
          <a:noFill/>
          <a:ln>
            <a:noFill/>
          </a:ln>
        </p:spPr>
      </p:pic>
      <p:sp>
        <p:nvSpPr>
          <p:cNvPr id="5" name="Slide Number Placeholder 4"/>
          <p:cNvSpPr>
            <a:spLocks noGrp="1"/>
          </p:cNvSpPr>
          <p:nvPr>
            <p:ph type="sldNum" sz="quarter" idx="12"/>
          </p:nvPr>
        </p:nvSpPr>
        <p:spPr/>
        <p:txBody>
          <a:bodyPr/>
          <a:lstStyle/>
          <a:p>
            <a:fld id="{473AE952-E0C6-44DD-8980-E6272CE6E326}" type="slidenum">
              <a:rPr lang="en-US" smtClean="0"/>
              <a:pPr/>
              <a:t>4</a:t>
            </a:fld>
            <a:endParaRPr lang="en-US" dirty="0"/>
          </a:p>
        </p:txBody>
      </p:sp>
    </p:spTree>
    <p:extLst>
      <p:ext uri="{BB962C8B-B14F-4D97-AF65-F5344CB8AC3E}">
        <p14:creationId xmlns:p14="http://schemas.microsoft.com/office/powerpoint/2010/main" val="3974717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511007" y="751663"/>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 دوقطبی</a:t>
            </a:r>
          </a:p>
        </p:txBody>
      </p:sp>
      <p:sp>
        <p:nvSpPr>
          <p:cNvPr id="5" name="Rectangle 4"/>
          <p:cNvSpPr/>
          <p:nvPr/>
        </p:nvSpPr>
        <p:spPr>
          <a:xfrm>
            <a:off x="4944864" y="1950929"/>
            <a:ext cx="673815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۱. اختلال دوقطبی نوع یک</a:t>
            </a:r>
          </a:p>
          <a:p>
            <a:pPr algn="justLow" rtl="1">
              <a:lnSpc>
                <a:spcPct val="200000"/>
              </a:lnSpc>
            </a:pPr>
            <a:r>
              <a:rPr lang="fa-IR" sz="1600" dirty="0">
                <a:latin typeface="Vazir" panose="020B0603030804020204" pitchFamily="34" charset="-78"/>
                <a:cs typeface="Vazir" panose="020B0603030804020204" pitchFamily="34" charset="-78"/>
              </a:rPr>
              <a:t>در این نوع از اختلال، افراد دو قطبی حداقل یک دوره فاز مانیک اختلال دو قطبی را تجربه می‌کند. معمولاً یک دوره نیمه شیدایی یا افسردگی شدید به دنبال آن ایجاد می‌شود و یا قبل از آن برای او اتفاق افتاده‌است. در برخی از موارد، بیمار در اختلال دو قطبی نوع یک مرز واقعیت و خیال را تشخیص نمی‌دهد و دچار سایکوزیس یا روان‌پریشی می‌شود.</a:t>
            </a:r>
          </a:p>
        </p:txBody>
      </p:sp>
      <p:pic>
        <p:nvPicPr>
          <p:cNvPr id="2" name="Picture 1"/>
          <p:cNvPicPr>
            <a:picLocks noChangeAspect="1"/>
          </p:cNvPicPr>
          <p:nvPr/>
        </p:nvPicPr>
        <p:blipFill>
          <a:blip r:embed="rId2"/>
          <a:stretch>
            <a:fillRect/>
          </a:stretch>
        </p:blipFill>
        <p:spPr>
          <a:xfrm>
            <a:off x="152632" y="1975696"/>
            <a:ext cx="4388352" cy="2925568"/>
          </a:xfrm>
          <a:prstGeom prst="rect">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5</a:t>
            </a:fld>
            <a:endParaRPr lang="en-US" dirty="0"/>
          </a:p>
        </p:txBody>
      </p:sp>
    </p:spTree>
    <p:extLst>
      <p:ext uri="{BB962C8B-B14F-4D97-AF65-F5344CB8AC3E}">
        <p14:creationId xmlns:p14="http://schemas.microsoft.com/office/powerpoint/2010/main" val="35531615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31624" y="772030"/>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 دوقطبی</a:t>
            </a:r>
          </a:p>
        </p:txBody>
      </p:sp>
      <p:sp>
        <p:nvSpPr>
          <p:cNvPr id="5" name="Rectangle 4"/>
          <p:cNvSpPr/>
          <p:nvPr/>
        </p:nvSpPr>
        <p:spPr>
          <a:xfrm>
            <a:off x="8487052" y="1825742"/>
            <a:ext cx="3195962"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۲. اختلال دوقطبی نوع دو</a:t>
            </a:r>
          </a:p>
          <a:p>
            <a:pPr algn="justLow" rtl="1">
              <a:lnSpc>
                <a:spcPct val="200000"/>
              </a:lnSpc>
            </a:pPr>
            <a:r>
              <a:rPr lang="fa-IR" sz="1600" dirty="0">
                <a:latin typeface="Vazir" panose="020B0603030804020204" pitchFamily="34" charset="-78"/>
                <a:cs typeface="Vazir" panose="020B0603030804020204" pitchFamily="34" charset="-78"/>
              </a:rPr>
              <a:t>بیماری که به اختلال دو قطبی نوع دو مبتلاست، حداقل یک فاز افسردگی دو قطبی و نیمه شیدایی را تجربه کرده‌است. البته هرگز دچار دوره شیدایی نمی‌شود.</a:t>
            </a:r>
          </a:p>
        </p:txBody>
      </p:sp>
      <p:sp>
        <p:nvSpPr>
          <p:cNvPr id="2" name="Rectangle 1"/>
          <p:cNvSpPr/>
          <p:nvPr/>
        </p:nvSpPr>
        <p:spPr>
          <a:xfrm>
            <a:off x="381740" y="1820564"/>
            <a:ext cx="3570810" cy="3046988"/>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۳. اختلال خلق دوره ای</a:t>
            </a:r>
          </a:p>
          <a:p>
            <a:pPr algn="justLow" rtl="1">
              <a:lnSpc>
                <a:spcPct val="200000"/>
              </a:lnSpc>
            </a:pPr>
            <a:r>
              <a:rPr lang="fa-IR" sz="1600" dirty="0">
                <a:latin typeface="Vazir" panose="020B0603030804020204" pitchFamily="34" charset="-78"/>
                <a:cs typeface="Vazir" panose="020B0603030804020204" pitchFamily="34" charset="-78"/>
              </a:rPr>
              <a:t>در اختلال خلق ادواری، حداقل ۲ سال (و یا ۱ سال برای کودکان و نوجوانان) از فاز افسردگی دو قطبی و یا هیپومانیا برای فرد رخ‌می‌‌دهد و معمولا این دوره‌ها شامل افسردگی‌های شدید نمی‌شوند.</a:t>
            </a:r>
            <a:endParaRPr lang="en-US" sz="1600" dirty="0">
              <a:latin typeface="Vazir" panose="020B0603030804020204" pitchFamily="34" charset="-78"/>
              <a:cs typeface="Vazir" panose="020B0603030804020204" pitchFamily="34" charset="-78"/>
            </a:endParaRPr>
          </a:p>
        </p:txBody>
      </p:sp>
      <p:pic>
        <p:nvPicPr>
          <p:cNvPr id="3" name="Picture 2"/>
          <p:cNvPicPr>
            <a:picLocks noChangeAspect="1"/>
          </p:cNvPicPr>
          <p:nvPr/>
        </p:nvPicPr>
        <p:blipFill rotWithShape="1">
          <a:blip r:embed="rId2"/>
          <a:srcRect l="11097" t="3992" r="8263" b="15345"/>
          <a:stretch/>
        </p:blipFill>
        <p:spPr>
          <a:xfrm>
            <a:off x="4269454" y="2360993"/>
            <a:ext cx="3900694" cy="2686702"/>
          </a:xfrm>
          <a:prstGeom prst="roundRect">
            <a:avLst/>
          </a:prstGeom>
        </p:spPr>
      </p:pic>
      <p:sp>
        <p:nvSpPr>
          <p:cNvPr id="6" name="Slide Number Placeholder 5"/>
          <p:cNvSpPr>
            <a:spLocks noGrp="1"/>
          </p:cNvSpPr>
          <p:nvPr>
            <p:ph type="sldNum" sz="quarter" idx="12"/>
          </p:nvPr>
        </p:nvSpPr>
        <p:spPr/>
        <p:txBody>
          <a:bodyPr/>
          <a:lstStyle/>
          <a:p>
            <a:fld id="{473AE952-E0C6-44DD-8980-E6272CE6E326}" type="slidenum">
              <a:rPr lang="en-US" smtClean="0"/>
              <a:pPr/>
              <a:t>6</a:t>
            </a:fld>
            <a:endParaRPr lang="en-US" dirty="0"/>
          </a:p>
        </p:txBody>
      </p:sp>
    </p:spTree>
    <p:extLst>
      <p:ext uri="{BB962C8B-B14F-4D97-AF65-F5344CB8AC3E}">
        <p14:creationId xmlns:p14="http://schemas.microsoft.com/office/powerpoint/2010/main" val="674680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466847" y="733907"/>
            <a:ext cx="5026227"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انواع اختلال دوقطبی</a:t>
            </a:r>
          </a:p>
        </p:txBody>
      </p:sp>
      <p:sp>
        <p:nvSpPr>
          <p:cNvPr id="5" name="Rectangle 4"/>
          <p:cNvSpPr/>
          <p:nvPr/>
        </p:nvSpPr>
        <p:spPr>
          <a:xfrm>
            <a:off x="252644" y="2737813"/>
            <a:ext cx="6136214" cy="206210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4. انواع دیگر بیماری اختلال دو قطبی</a:t>
            </a:r>
          </a:p>
          <a:p>
            <a:pPr algn="justLow" rtl="1">
              <a:lnSpc>
                <a:spcPct val="200000"/>
              </a:lnSpc>
            </a:pPr>
            <a:r>
              <a:rPr lang="fa-IR" sz="1600" dirty="0">
                <a:latin typeface="Vazir" panose="020B0603030804020204" pitchFamily="34" charset="-78"/>
                <a:cs typeface="Vazir" panose="020B0603030804020204" pitchFamily="34" charset="-78"/>
              </a:rPr>
              <a:t>این مورد شامل اختلال دو قطبی خفیف و موارد مرتبط با آن می‌شود. معمولاً در اثر سوء‌مصرف مواد مخدر، الکل و یا وجود برخی بیماری‌ها همچون سندروم کوشینگ، مالتیپل اسکلروز یا سکته ایجاد‌می‌شوند.</a:t>
            </a:r>
          </a:p>
        </p:txBody>
      </p:sp>
      <p:sp>
        <p:nvSpPr>
          <p:cNvPr id="3" name="Slide Number Placeholder 2"/>
          <p:cNvSpPr>
            <a:spLocks noGrp="1"/>
          </p:cNvSpPr>
          <p:nvPr>
            <p:ph type="sldNum" sz="quarter" idx="12"/>
          </p:nvPr>
        </p:nvSpPr>
        <p:spPr/>
        <p:txBody>
          <a:bodyPr/>
          <a:lstStyle/>
          <a:p>
            <a:fld id="{473AE952-E0C6-44DD-8980-E6272CE6E326}" type="slidenum">
              <a:rPr lang="en-US" smtClean="0"/>
              <a:pPr/>
              <a:t>7</a:t>
            </a:fld>
            <a:endParaRPr lang="en-US" dirty="0"/>
          </a:p>
        </p:txBody>
      </p:sp>
      <p:sp>
        <p:nvSpPr>
          <p:cNvPr id="6" name="Rectangle 5"/>
          <p:cNvSpPr/>
          <p:nvPr/>
        </p:nvSpPr>
        <p:spPr>
          <a:xfrm>
            <a:off x="7566402" y="3343977"/>
            <a:ext cx="4450672" cy="317056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2"/>
          <a:stretch>
            <a:fillRect/>
          </a:stretch>
        </p:blipFill>
        <p:spPr>
          <a:xfrm>
            <a:off x="6650039" y="2737813"/>
            <a:ext cx="4136286" cy="2750630"/>
          </a:xfrm>
          <a:prstGeom prst="bracketPair">
            <a:avLst>
              <a:gd name="adj" fmla="val 0"/>
            </a:avLst>
          </a:prstGeom>
        </p:spPr>
      </p:pic>
    </p:spTree>
    <p:extLst>
      <p:ext uri="{BB962C8B-B14F-4D97-AF65-F5344CB8AC3E}">
        <p14:creationId xmlns:p14="http://schemas.microsoft.com/office/powerpoint/2010/main" val="37903201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7559" y="752823"/>
            <a:ext cx="62058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 دوقطبی با چه علائمی همراه است؟</a:t>
            </a:r>
          </a:p>
        </p:txBody>
      </p:sp>
      <p:sp>
        <p:nvSpPr>
          <p:cNvPr id="5" name="Rectangle 4"/>
          <p:cNvSpPr/>
          <p:nvPr/>
        </p:nvSpPr>
        <p:spPr>
          <a:xfrm>
            <a:off x="252644" y="2497006"/>
            <a:ext cx="6900747" cy="2492990"/>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افسردگی</a:t>
            </a:r>
          </a:p>
          <a:p>
            <a:pPr algn="justLow" rtl="1">
              <a:lnSpc>
                <a:spcPct val="200000"/>
              </a:lnSpc>
            </a:pPr>
            <a:r>
              <a:rPr lang="fa-IR" sz="1600" dirty="0">
                <a:latin typeface="Vazir" panose="020B0603030804020204" pitchFamily="34" charset="-78"/>
                <a:cs typeface="Vazir" panose="020B0603030804020204" pitchFamily="34" charset="-78"/>
              </a:rPr>
              <a:t>همۀ ما گاهی اوقات دچار احساسات افسردگی می‌شویم. افسردگی حتی می‌تواند به ما کمک کند تا با مشکلات زندگی خود کنار بیاییم. اما در افسردگی ماژور یا افسردگی دوقطبی، این احساسات بسیار شدیدترند. این احساسات برای مدت طولانی‌تری ادامه می‌یابند و کنار آمدن با چیزهای عادی زندگی را دشوار یا غیرممکن می‌کنند.</a:t>
            </a:r>
          </a:p>
        </p:txBody>
      </p:sp>
      <p:pic>
        <p:nvPicPr>
          <p:cNvPr id="2" name="Picture 1"/>
          <p:cNvPicPr>
            <a:picLocks noChangeAspect="1"/>
          </p:cNvPicPr>
          <p:nvPr/>
        </p:nvPicPr>
        <p:blipFill>
          <a:blip r:embed="rId2"/>
          <a:stretch>
            <a:fillRect/>
          </a:stretch>
        </p:blipFill>
        <p:spPr>
          <a:xfrm>
            <a:off x="7503326" y="2229538"/>
            <a:ext cx="4541889" cy="3027926"/>
          </a:xfrm>
          <a:prstGeom prst="snip2DiagRect">
            <a:avLst>
              <a:gd name="adj1" fmla="val 0"/>
              <a:gd name="adj2" fmla="val 0"/>
            </a:avLst>
          </a:prstGeom>
        </p:spPr>
      </p:pic>
      <p:sp>
        <p:nvSpPr>
          <p:cNvPr id="3" name="Slide Number Placeholder 2"/>
          <p:cNvSpPr>
            <a:spLocks noGrp="1"/>
          </p:cNvSpPr>
          <p:nvPr>
            <p:ph type="sldNum" sz="quarter" idx="12"/>
          </p:nvPr>
        </p:nvSpPr>
        <p:spPr/>
        <p:txBody>
          <a:bodyPr/>
          <a:lstStyle/>
          <a:p>
            <a:fld id="{473AE952-E0C6-44DD-8980-E6272CE6E326}" type="slidenum">
              <a:rPr lang="en-US" smtClean="0"/>
              <a:pPr/>
              <a:t>8</a:t>
            </a:fld>
            <a:endParaRPr lang="en-US" dirty="0"/>
          </a:p>
        </p:txBody>
      </p:sp>
    </p:spTree>
    <p:extLst>
      <p:ext uri="{BB962C8B-B14F-4D97-AF65-F5344CB8AC3E}">
        <p14:creationId xmlns:p14="http://schemas.microsoft.com/office/powerpoint/2010/main" val="38427761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34294" y="733907"/>
            <a:ext cx="6205803" cy="400110"/>
          </a:xfrm>
          <a:prstGeom prst="rect">
            <a:avLst/>
          </a:prstGeom>
        </p:spPr>
        <p:txBody>
          <a:bodyPr wrap="square">
            <a:spAutoFit/>
          </a:bodyPr>
          <a:lstStyle/>
          <a:p>
            <a:pPr algn="r" rtl="1"/>
            <a:r>
              <a:rPr lang="fa-IR" sz="2000" b="1" dirty="0">
                <a:solidFill>
                  <a:schemeClr val="bg1"/>
                </a:solidFill>
                <a:latin typeface="Shabnam" panose="020B0603030804020204" pitchFamily="34" charset="-78"/>
                <a:cs typeface="Shabnam" panose="020B0603030804020204" pitchFamily="34" charset="-78"/>
              </a:rPr>
              <a:t>اختلال دوقطبی با چه علائمی همراه است؟</a:t>
            </a:r>
          </a:p>
        </p:txBody>
      </p:sp>
      <p:sp>
        <p:nvSpPr>
          <p:cNvPr id="5" name="Rectangle 4"/>
          <p:cNvSpPr/>
          <p:nvPr/>
        </p:nvSpPr>
        <p:spPr>
          <a:xfrm>
            <a:off x="4412203" y="1742341"/>
            <a:ext cx="7208668" cy="4031873"/>
          </a:xfrm>
          <a:prstGeom prst="rect">
            <a:avLst/>
          </a:prstGeom>
        </p:spPr>
        <p:txBody>
          <a:bodyPr wrap="square">
            <a:spAutoFit/>
          </a:bodyPr>
          <a:lstStyle/>
          <a:p>
            <a:pPr algn="justLow" rtl="1">
              <a:lnSpc>
                <a:spcPct val="200000"/>
              </a:lnSpc>
            </a:pPr>
            <a:r>
              <a:rPr lang="fa-IR" sz="1600" dirty="0">
                <a:latin typeface="Vazir" panose="020B0603030804020204" pitchFamily="34" charset="-78"/>
                <a:cs typeface="Vazir" panose="020B0603030804020204" pitchFamily="34" charset="-78"/>
              </a:rPr>
              <a:t>شیدایی </a:t>
            </a:r>
          </a:p>
          <a:p>
            <a:pPr algn="justLow" rtl="1">
              <a:lnSpc>
                <a:spcPct val="200000"/>
              </a:lnSpc>
            </a:pPr>
            <a:r>
              <a:rPr lang="fa-IR" sz="1600" dirty="0">
                <a:latin typeface="Vazir" panose="020B0603030804020204" pitchFamily="34" charset="-78"/>
                <a:cs typeface="Vazir" panose="020B0603030804020204" pitchFamily="34" charset="-78"/>
              </a:rPr>
              <a:t>شما احساس شدیدا خوبی دارید، پرانرژی و خوش‌بین هستید – به حدی که بر تفکر و قضاوت شما تأثیر می‌گذارد. می‌توانید باورهای عجیب و غریب دربارۀ خودتان در سر بپرورانید، تصمیم‌های بدی بگیرید و به شیوه‌های شرم‌آور، مضر و گاه خطرناک رفتار کنید.</a:t>
            </a:r>
          </a:p>
          <a:p>
            <a:pPr algn="justLow" rtl="1">
              <a:lnSpc>
                <a:spcPct val="200000"/>
              </a:lnSpc>
            </a:pPr>
            <a:r>
              <a:rPr lang="fa-IR" sz="1600" dirty="0">
                <a:latin typeface="Vazir" panose="020B0603030804020204" pitchFamily="34" charset="-78"/>
                <a:cs typeface="Vazir" panose="020B0603030804020204" pitchFamily="34" charset="-78"/>
              </a:rPr>
              <a:t>این وضعیت نیز مانند افسردگی، می‌تواند رسیدگی و کنار آمدن با زندگی روزمره را دشوار یا غیرممکن کند. اختلال شیدایی می‌تواند بر روابط و کار شما تاثیر منفی بگذارد.</a:t>
            </a:r>
          </a:p>
          <a:p>
            <a:pPr algn="justLow" rtl="1">
              <a:lnSpc>
                <a:spcPct val="200000"/>
              </a:lnSpc>
            </a:pPr>
            <a:r>
              <a:rPr lang="fa-IR" sz="1600" dirty="0">
                <a:latin typeface="Vazir" panose="020B0603030804020204" pitchFamily="34" charset="-78"/>
                <a:cs typeface="Vazir" panose="020B0603030804020204" pitchFamily="34" charset="-78"/>
              </a:rPr>
              <a:t>زمانی که خیلی شدید نیست، به آن «هایپومانیا» گفته می‌شود. اما باز هم می‌تواند بر قضاوت شما و نحوه برخوردتان با دیگران تأثیر بگذارد.</a:t>
            </a:r>
          </a:p>
        </p:txBody>
      </p:sp>
      <p:pic>
        <p:nvPicPr>
          <p:cNvPr id="2" name="Picture 1"/>
          <p:cNvPicPr>
            <a:picLocks noChangeAspect="1"/>
          </p:cNvPicPr>
          <p:nvPr/>
        </p:nvPicPr>
        <p:blipFill>
          <a:blip r:embed="rId2"/>
          <a:stretch>
            <a:fillRect/>
          </a:stretch>
        </p:blipFill>
        <p:spPr>
          <a:xfrm>
            <a:off x="235684" y="2141837"/>
            <a:ext cx="3670491" cy="2330896"/>
          </a:xfrm>
          <a:prstGeom prst="rect">
            <a:avLst/>
          </a:prstGeom>
          <a:noFill/>
          <a:ln>
            <a:noFill/>
          </a:ln>
        </p:spPr>
      </p:pic>
      <p:sp>
        <p:nvSpPr>
          <p:cNvPr id="3" name="Slide Number Placeholder 2"/>
          <p:cNvSpPr>
            <a:spLocks noGrp="1"/>
          </p:cNvSpPr>
          <p:nvPr>
            <p:ph type="sldNum" sz="quarter" idx="12"/>
          </p:nvPr>
        </p:nvSpPr>
        <p:spPr/>
        <p:txBody>
          <a:bodyPr/>
          <a:lstStyle/>
          <a:p>
            <a:fld id="{473AE952-E0C6-44DD-8980-E6272CE6E326}" type="slidenum">
              <a:rPr lang="en-US" smtClean="0"/>
              <a:pPr/>
              <a:t>9</a:t>
            </a:fld>
            <a:endParaRPr lang="en-US" dirty="0"/>
          </a:p>
        </p:txBody>
      </p:sp>
    </p:spTree>
    <p:extLst>
      <p:ext uri="{BB962C8B-B14F-4D97-AF65-F5344CB8AC3E}">
        <p14:creationId xmlns:p14="http://schemas.microsoft.com/office/powerpoint/2010/main" val="773143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TotalTime>
  <Words>2476</Words>
  <Application>Microsoft Office PowerPoint</Application>
  <PresentationFormat>Widescreen</PresentationFormat>
  <Paragraphs>164</Paragraphs>
  <Slides>34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Yu Gothic UI Semibold</vt:lpstr>
      <vt:lpstr>Arial</vt:lpstr>
      <vt:lpstr>Calibri</vt:lpstr>
      <vt:lpstr>Shabnam</vt:lpstr>
      <vt:lpstr>Times New Roman</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Mobotop</cp:lastModifiedBy>
  <cp:revision>32</cp:revision>
  <dcterms:created xsi:type="dcterms:W3CDTF">2024-08-16T09:14:01Z</dcterms:created>
  <dcterms:modified xsi:type="dcterms:W3CDTF">2024-08-28T20:01:03Z</dcterms:modified>
</cp:coreProperties>
</file>