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2" r:id="rId2"/>
    <p:sldId id="256" r:id="rId3"/>
    <p:sldId id="257" r:id="rId4"/>
    <p:sldId id="258" r:id="rId5"/>
    <p:sldId id="259" r:id="rId6"/>
    <p:sldId id="260" r:id="rId7"/>
    <p:sldId id="261" r:id="rId8"/>
    <p:sldId id="262" r:id="rId9"/>
    <p:sldId id="283" r:id="rId10"/>
    <p:sldId id="263" r:id="rId11"/>
    <p:sldId id="264" r:id="rId12"/>
    <p:sldId id="284" r:id="rId13"/>
    <p:sldId id="265" r:id="rId14"/>
    <p:sldId id="285" r:id="rId15"/>
    <p:sldId id="266" r:id="rId16"/>
    <p:sldId id="267" r:id="rId17"/>
    <p:sldId id="268" r:id="rId18"/>
    <p:sldId id="269" r:id="rId19"/>
    <p:sldId id="270" r:id="rId20"/>
    <p:sldId id="271" r:id="rId21"/>
    <p:sldId id="272" r:id="rId22"/>
    <p:sldId id="274" r:id="rId23"/>
    <p:sldId id="275" r:id="rId24"/>
    <p:sldId id="277" r:id="rId25"/>
    <p:sldId id="278" r:id="rId26"/>
    <p:sldId id="279" r:id="rId27"/>
    <p:sldId id="280" r:id="rId28"/>
    <p:sldId id="286" r:id="rId29"/>
    <p:sldId id="287" r:id="rId30"/>
    <p:sldId id="288" r:id="rId31"/>
    <p:sldId id="289" r:id="rId32"/>
    <p:sldId id="290" r:id="rId33"/>
    <p:sldId id="281" r:id="rId34"/>
    <p:sldId id="282"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57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p:cViewPr varScale="1">
        <p:scale>
          <a:sx n="86" d="100"/>
          <a:sy n="86" d="100"/>
        </p:scale>
        <p:origin x="557"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3173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EA0C5E51-3BD5-9E9B-17CE-13E3E21FFB09}"/>
              </a:ext>
            </a:extLst>
          </p:cNvPr>
          <p:cNvSpPr>
            <a:spLocks noGrp="1"/>
          </p:cNvSpPr>
          <p:nvPr>
            <p:ph type="pic" sz="quarter" idx="15"/>
          </p:nvPr>
        </p:nvSpPr>
        <p:spPr>
          <a:xfrm>
            <a:off x="1" y="1"/>
            <a:ext cx="6887253" cy="6857999"/>
          </a:xfrm>
          <a:custGeom>
            <a:avLst/>
            <a:gdLst>
              <a:gd name="connsiteX0" fmla="*/ 0 w 6887253"/>
              <a:gd name="connsiteY0" fmla="*/ 0 h 6857999"/>
              <a:gd name="connsiteX1" fmla="*/ 6019799 w 6887253"/>
              <a:gd name="connsiteY1" fmla="*/ 0 h 6857999"/>
              <a:gd name="connsiteX2" fmla="*/ 6019799 w 6887253"/>
              <a:gd name="connsiteY2" fmla="*/ 266390 h 6857999"/>
              <a:gd name="connsiteX3" fmla="*/ 6887253 w 6887253"/>
              <a:gd name="connsiteY3" fmla="*/ 266390 h 6857999"/>
              <a:gd name="connsiteX4" fmla="*/ 6887253 w 6887253"/>
              <a:gd name="connsiteY4" fmla="*/ 1180790 h 6857999"/>
              <a:gd name="connsiteX5" fmla="*/ 6019799 w 6887253"/>
              <a:gd name="connsiteY5" fmla="*/ 1180790 h 6857999"/>
              <a:gd name="connsiteX6" fmla="*/ 6019799 w 6887253"/>
              <a:gd name="connsiteY6" fmla="*/ 1604691 h 6857999"/>
              <a:gd name="connsiteX7" fmla="*/ 6425614 w 6887253"/>
              <a:gd name="connsiteY7" fmla="*/ 1604691 h 6857999"/>
              <a:gd name="connsiteX8" fmla="*/ 6425614 w 6887253"/>
              <a:gd name="connsiteY8" fmla="*/ 2519091 h 6857999"/>
              <a:gd name="connsiteX9" fmla="*/ 6019799 w 6887253"/>
              <a:gd name="connsiteY9" fmla="*/ 2519091 h 6857999"/>
              <a:gd name="connsiteX10" fmla="*/ 6019799 w 6887253"/>
              <a:gd name="connsiteY10" fmla="*/ 2942992 h 6857999"/>
              <a:gd name="connsiteX11" fmla="*/ 6425614 w 6887253"/>
              <a:gd name="connsiteY11" fmla="*/ 2942992 h 6857999"/>
              <a:gd name="connsiteX12" fmla="*/ 6425614 w 6887253"/>
              <a:gd name="connsiteY12" fmla="*/ 3857392 h 6857999"/>
              <a:gd name="connsiteX13" fmla="*/ 6019799 w 6887253"/>
              <a:gd name="connsiteY13" fmla="*/ 3857392 h 6857999"/>
              <a:gd name="connsiteX14" fmla="*/ 6019799 w 6887253"/>
              <a:gd name="connsiteY14" fmla="*/ 4281293 h 6857999"/>
              <a:gd name="connsiteX15" fmla="*/ 6425614 w 6887253"/>
              <a:gd name="connsiteY15" fmla="*/ 4281293 h 6857999"/>
              <a:gd name="connsiteX16" fmla="*/ 6425614 w 6887253"/>
              <a:gd name="connsiteY16" fmla="*/ 5195693 h 6857999"/>
              <a:gd name="connsiteX17" fmla="*/ 6019799 w 6887253"/>
              <a:gd name="connsiteY17" fmla="*/ 5195693 h 6857999"/>
              <a:gd name="connsiteX18" fmla="*/ 6019799 w 6887253"/>
              <a:gd name="connsiteY18" fmla="*/ 5619595 h 6857999"/>
              <a:gd name="connsiteX19" fmla="*/ 6887253 w 6887253"/>
              <a:gd name="connsiteY19" fmla="*/ 5619595 h 6857999"/>
              <a:gd name="connsiteX20" fmla="*/ 6887253 w 6887253"/>
              <a:gd name="connsiteY20" fmla="*/ 6533995 h 6857999"/>
              <a:gd name="connsiteX21" fmla="*/ 6019799 w 6887253"/>
              <a:gd name="connsiteY21" fmla="*/ 6533995 h 6857999"/>
              <a:gd name="connsiteX22" fmla="*/ 6019799 w 6887253"/>
              <a:gd name="connsiteY22" fmla="*/ 6857999 h 6857999"/>
              <a:gd name="connsiteX23" fmla="*/ 0 w 6887253"/>
              <a:gd name="connsiteY23"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87253" h="6857999">
                <a:moveTo>
                  <a:pt x="0" y="0"/>
                </a:moveTo>
                <a:lnTo>
                  <a:pt x="6019799" y="0"/>
                </a:lnTo>
                <a:lnTo>
                  <a:pt x="6019799" y="266390"/>
                </a:lnTo>
                <a:lnTo>
                  <a:pt x="6887253" y="266390"/>
                </a:lnTo>
                <a:lnTo>
                  <a:pt x="6887253" y="1180790"/>
                </a:lnTo>
                <a:lnTo>
                  <a:pt x="6019799" y="1180790"/>
                </a:lnTo>
                <a:lnTo>
                  <a:pt x="6019799" y="1604691"/>
                </a:lnTo>
                <a:lnTo>
                  <a:pt x="6425614" y="1604691"/>
                </a:lnTo>
                <a:lnTo>
                  <a:pt x="6425614" y="2519091"/>
                </a:lnTo>
                <a:lnTo>
                  <a:pt x="6019799" y="2519091"/>
                </a:lnTo>
                <a:lnTo>
                  <a:pt x="6019799" y="2942992"/>
                </a:lnTo>
                <a:lnTo>
                  <a:pt x="6425614" y="2942992"/>
                </a:lnTo>
                <a:lnTo>
                  <a:pt x="6425614" y="3857392"/>
                </a:lnTo>
                <a:lnTo>
                  <a:pt x="6019799" y="3857392"/>
                </a:lnTo>
                <a:lnTo>
                  <a:pt x="6019799" y="4281293"/>
                </a:lnTo>
                <a:lnTo>
                  <a:pt x="6425614" y="4281293"/>
                </a:lnTo>
                <a:lnTo>
                  <a:pt x="6425614" y="5195693"/>
                </a:lnTo>
                <a:lnTo>
                  <a:pt x="6019799" y="5195693"/>
                </a:lnTo>
                <a:lnTo>
                  <a:pt x="6019799" y="5619595"/>
                </a:lnTo>
                <a:lnTo>
                  <a:pt x="6887253" y="5619595"/>
                </a:lnTo>
                <a:lnTo>
                  <a:pt x="6887253" y="6533995"/>
                </a:lnTo>
                <a:lnTo>
                  <a:pt x="6019799" y="6533995"/>
                </a:lnTo>
                <a:lnTo>
                  <a:pt x="6019799" y="6857999"/>
                </a:lnTo>
                <a:lnTo>
                  <a:pt x="0" y="6857999"/>
                </a:lnTo>
                <a:close/>
              </a:path>
            </a:pathLst>
          </a:custGeom>
        </p:spPr>
        <p:txBody>
          <a:bodyPr wrap="square">
            <a:noAutofit/>
          </a:bodyPr>
          <a:lstStyle/>
          <a:p>
            <a:endParaRPr lang="en-US"/>
          </a:p>
        </p:txBody>
      </p:sp>
    </p:spTree>
    <p:extLst>
      <p:ext uri="{BB962C8B-B14F-4D97-AF65-F5344CB8AC3E}">
        <p14:creationId xmlns:p14="http://schemas.microsoft.com/office/powerpoint/2010/main" val="378930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6AD2EB-7FA3-42D3-874B-B076CF7AA9F4}" type="datetimeFigureOut">
              <a:rPr lang="en-US" smtClean="0"/>
              <a:t>9/1/2024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4CF772-2EA9-4B9B-9137-61983742D4A2}" type="slidenum">
              <a:rPr lang="en-US" smtClean="0"/>
              <a:t>‹#›</a:t>
            </a:fld>
            <a:endParaRPr lang="en-US"/>
          </a:p>
        </p:txBody>
      </p:sp>
    </p:spTree>
    <p:extLst>
      <p:ext uri="{BB962C8B-B14F-4D97-AF65-F5344CB8AC3E}">
        <p14:creationId xmlns:p14="http://schemas.microsoft.com/office/powerpoint/2010/main" val="3822104665"/>
      </p:ext>
    </p:extLst>
  </p:cSld>
  <p:clrMap bg1="lt1" tx1="dk1" bg2="lt2" tx2="dk2" accent1="accent1" accent2="accent2" accent3="accent3" accent4="accent4" accent5="accent5" accent6="accent6" hlink="hlink" folHlink="folHlink"/>
  <p:sldLayoutIdLst>
    <p:sldLayoutId id="2147483655" r:id="rId1"/>
    <p:sldLayoutId id="2147483656" r:id="rId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298DA6ED-1673-5994-02EB-88912D803D4D}"/>
              </a:ext>
            </a:extLst>
          </p:cNvPr>
          <p:cNvSpPr/>
          <p:nvPr/>
        </p:nvSpPr>
        <p:spPr>
          <a:xfrm>
            <a:off x="7046798" y="383581"/>
            <a:ext cx="1072357" cy="1072357"/>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68234E10-EC55-5B03-D8CC-15F7CA4E8C55}"/>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671" r="1671"/>
          <a:stretch>
            <a:fillRect/>
          </a:stretch>
        </p:blipFill>
        <p:spPr/>
      </p:pic>
      <p:sp>
        <p:nvSpPr>
          <p:cNvPr id="5" name="Rounded Rectangle 6">
            <a:extLst>
              <a:ext uri="{FF2B5EF4-FFF2-40B4-BE49-F238E27FC236}">
                <a16:creationId xmlns:a16="http://schemas.microsoft.com/office/drawing/2014/main" id="{3578E9C2-10AD-E500-93A2-B7C08E256317}"/>
              </a:ext>
            </a:extLst>
          </p:cNvPr>
          <p:cNvSpPr/>
          <p:nvPr/>
        </p:nvSpPr>
        <p:spPr>
          <a:xfrm>
            <a:off x="5146977" y="2279101"/>
            <a:ext cx="5326602" cy="650529"/>
          </a:xfrm>
          <a:prstGeom prst="roundRect">
            <a:avLst>
              <a:gd name="adj" fmla="val 0"/>
            </a:avLst>
          </a:prstGeom>
          <a:solidFill>
            <a:srgbClr val="385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6">
            <a:extLst>
              <a:ext uri="{FF2B5EF4-FFF2-40B4-BE49-F238E27FC236}">
                <a16:creationId xmlns:a16="http://schemas.microsoft.com/office/drawing/2014/main" id="{8B66B867-575D-ADCB-0A0B-2E1A809B7CA6}"/>
              </a:ext>
            </a:extLst>
          </p:cNvPr>
          <p:cNvSpPr/>
          <p:nvPr/>
        </p:nvSpPr>
        <p:spPr>
          <a:xfrm>
            <a:off x="5547951" y="3266002"/>
            <a:ext cx="5326602" cy="650529"/>
          </a:xfrm>
          <a:prstGeom prst="roundRect">
            <a:avLst>
              <a:gd name="adj" fmla="val 0"/>
            </a:avLst>
          </a:prstGeom>
          <a:solidFill>
            <a:srgbClr val="385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AEFA0624-5A74-750B-317D-96F812EBA559}"/>
              </a:ext>
            </a:extLst>
          </p:cNvPr>
          <p:cNvSpPr/>
          <p:nvPr/>
        </p:nvSpPr>
        <p:spPr>
          <a:xfrm>
            <a:off x="6046580" y="4306366"/>
            <a:ext cx="5326602" cy="650529"/>
          </a:xfrm>
          <a:prstGeom prst="roundRect">
            <a:avLst>
              <a:gd name="adj" fmla="val 0"/>
            </a:avLst>
          </a:prstGeom>
          <a:solidFill>
            <a:srgbClr val="385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6">
            <a:extLst>
              <a:ext uri="{FF2B5EF4-FFF2-40B4-BE49-F238E27FC236}">
                <a16:creationId xmlns:a16="http://schemas.microsoft.com/office/drawing/2014/main" id="{7AB5048C-501D-E101-7AE0-B3CC0454FEF6}"/>
              </a:ext>
            </a:extLst>
          </p:cNvPr>
          <p:cNvSpPr/>
          <p:nvPr/>
        </p:nvSpPr>
        <p:spPr>
          <a:xfrm>
            <a:off x="6696129" y="5346730"/>
            <a:ext cx="5326602" cy="650529"/>
          </a:xfrm>
          <a:prstGeom prst="roundRect">
            <a:avLst>
              <a:gd name="adj" fmla="val 0"/>
            </a:avLst>
          </a:prstGeom>
          <a:solidFill>
            <a:srgbClr val="3857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5B04E0BE-AB6D-5237-28BC-A8ABB7F0DC25}"/>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150733" y="383581"/>
            <a:ext cx="1559148" cy="1559148"/>
          </a:xfrm>
          <a:prstGeom prst="rect">
            <a:avLst/>
          </a:prstGeom>
        </p:spPr>
      </p:pic>
      <p:sp>
        <p:nvSpPr>
          <p:cNvPr id="10" name="Rectangle 9">
            <a:extLst>
              <a:ext uri="{FF2B5EF4-FFF2-40B4-BE49-F238E27FC236}">
                <a16:creationId xmlns:a16="http://schemas.microsoft.com/office/drawing/2014/main" id="{36006B32-C1AD-0E22-BDF7-0485DAA6C282}"/>
              </a:ext>
            </a:extLst>
          </p:cNvPr>
          <p:cNvSpPr/>
          <p:nvPr/>
        </p:nvSpPr>
        <p:spPr>
          <a:xfrm>
            <a:off x="5146977" y="2354321"/>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موضوع: </a:t>
            </a:r>
            <a:r>
              <a:rPr lang="fa-IR" sz="2400" b="1">
                <a:solidFill>
                  <a:schemeClr val="bg1"/>
                </a:solidFill>
                <a:latin typeface="Shabnam" panose="020B0603030804020204" pitchFamily="34" charset="-78"/>
                <a:cs typeface="Shabnam" panose="020B0603030804020204" pitchFamily="34" charset="-78"/>
              </a:rPr>
              <a:t>پاورپوینت بیماری آسم</a:t>
            </a:r>
            <a:endParaRPr lang="en-US" sz="24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2513B8F7-3D9E-4BDC-DFE9-B72B07FFC7DE}"/>
              </a:ext>
            </a:extLst>
          </p:cNvPr>
          <p:cNvSpPr/>
          <p:nvPr/>
        </p:nvSpPr>
        <p:spPr>
          <a:xfrm>
            <a:off x="5547951" y="3337221"/>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4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9D3E36D7-AE4D-705A-2782-BD2395D71637}"/>
              </a:ext>
            </a:extLst>
          </p:cNvPr>
          <p:cNvSpPr/>
          <p:nvPr/>
        </p:nvSpPr>
        <p:spPr>
          <a:xfrm>
            <a:off x="6046580" y="4406255"/>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پژوهشگر: محمد رضا احسانی</a:t>
            </a:r>
            <a:endParaRPr lang="en-US" sz="2400" b="1" dirty="0">
              <a:solidFill>
                <a:schemeClr val="bg1"/>
              </a:solidFill>
              <a:latin typeface="Shabnam" panose="020B0603030804020204" pitchFamily="34" charset="-78"/>
              <a:cs typeface="Shabnam" panose="020B0603030804020204" pitchFamily="34" charset="-78"/>
            </a:endParaRPr>
          </a:p>
        </p:txBody>
      </p:sp>
      <p:sp>
        <p:nvSpPr>
          <p:cNvPr id="13" name="Rectangle 12">
            <a:extLst>
              <a:ext uri="{FF2B5EF4-FFF2-40B4-BE49-F238E27FC236}">
                <a16:creationId xmlns:a16="http://schemas.microsoft.com/office/drawing/2014/main" id="{708F22CE-6CB1-EB3B-A7ED-DD02A0EED871}"/>
              </a:ext>
            </a:extLst>
          </p:cNvPr>
          <p:cNvSpPr/>
          <p:nvPr/>
        </p:nvSpPr>
        <p:spPr>
          <a:xfrm>
            <a:off x="6696129" y="5441161"/>
            <a:ext cx="5326602" cy="461665"/>
          </a:xfrm>
          <a:prstGeom prst="rect">
            <a:avLst/>
          </a:prstGeom>
          <a:noFill/>
          <a:ln>
            <a:noFill/>
          </a:ln>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تاریخ ارائه: ..............</a:t>
            </a:r>
            <a:endParaRPr lang="en-US" sz="24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20842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6128" y="516409"/>
            <a:ext cx="7741546"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بیماری آسم بزرگسالان</a:t>
            </a:r>
          </a:p>
          <a:p>
            <a:pPr algn="justLow" rtl="1">
              <a:lnSpc>
                <a:spcPct val="200000"/>
              </a:lnSpc>
            </a:pPr>
            <a:r>
              <a:rPr lang="fa-IR" sz="1600" dirty="0">
                <a:latin typeface="Vazir" panose="020B0603030804020204" pitchFamily="34" charset="-78"/>
                <a:cs typeface="Vazir" panose="020B0603030804020204" pitchFamily="34" charset="-78"/>
              </a:rPr>
              <a:t>این نوع آسم بعد از سنین 18 سالگی شروع می‌شود.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آسم دوران کودکی</a:t>
            </a:r>
          </a:p>
          <a:p>
            <a:pPr algn="justLow" rtl="1">
              <a:lnSpc>
                <a:spcPct val="200000"/>
              </a:lnSpc>
            </a:pPr>
            <a:r>
              <a:rPr lang="fa-IR" sz="1600" dirty="0">
                <a:latin typeface="Vazir" panose="020B0603030804020204" pitchFamily="34" charset="-78"/>
                <a:cs typeface="Vazir" panose="020B0603030804020204" pitchFamily="34" charset="-78"/>
              </a:rPr>
              <a:t>اغلب قبل از 5 سالگی شروع می‌شود و می‌تواند در نوزادان و کودکان نوپا رخ دهد. آسم در کودکان کمی بیشتر از بزرگسالان شایع است.</a:t>
            </a:r>
          </a:p>
        </p:txBody>
      </p:sp>
      <p:sp>
        <p:nvSpPr>
          <p:cNvPr id="5" name="Rectangle 4"/>
          <p:cNvSpPr/>
          <p:nvPr/>
        </p:nvSpPr>
        <p:spPr>
          <a:xfrm>
            <a:off x="204187" y="162806"/>
            <a:ext cx="9046345" cy="4071843"/>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r="25733"/>
          <a:stretch/>
        </p:blipFill>
        <p:spPr>
          <a:xfrm>
            <a:off x="8342623" y="3072769"/>
            <a:ext cx="3724656" cy="2624645"/>
          </a:xfrm>
          <a:prstGeom prst="rect">
            <a:avLst/>
          </a:prstGeom>
          <a:noFill/>
          <a:ln>
            <a:noFill/>
          </a:ln>
        </p:spPr>
      </p:pic>
      <p:sp>
        <p:nvSpPr>
          <p:cNvPr id="8" name="Rectangle 7"/>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324125" y="316354"/>
            <a:ext cx="2459069"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spTree>
    <p:extLst>
      <p:ext uri="{BB962C8B-B14F-4D97-AF65-F5344CB8AC3E}">
        <p14:creationId xmlns:p14="http://schemas.microsoft.com/office/powerpoint/2010/main" val="204365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9267" y="316354"/>
            <a:ext cx="7486134" cy="3600986"/>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آسم ناشی از ورزش ( تنگی نایژه در اثر ورزش یا </a:t>
            </a:r>
            <a:r>
              <a:rPr lang="en-US" sz="1600" dirty="0">
                <a:latin typeface="Vazir" panose="020B0603030804020204" pitchFamily="34" charset="-78"/>
                <a:cs typeface="Vazir" panose="020B0603030804020204" pitchFamily="34" charset="-78"/>
              </a:rPr>
              <a:t>EIB</a:t>
            </a:r>
            <a:r>
              <a:rPr lang="fa-IR" sz="1600" dirty="0">
                <a:latin typeface="Vazir" panose="020B0603030804020204" pitchFamily="34" charset="-78"/>
                <a:cs typeface="Vazir" panose="020B0603030804020204" pitchFamily="34" charset="-78"/>
              </a:rPr>
              <a:t>)</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این نوع از آسم با ورزش ایجاد می‌شود و به آن برونکواسپاسم (منقبض شدن ماهیچه‌های تنفسی) ناشی از ورزش نیز گفته می‌شود.</a:t>
            </a:r>
          </a:p>
          <a:p>
            <a:pPr algn="justLow" rtl="1">
              <a:lnSpc>
                <a:spcPct val="200000"/>
              </a:lnSpc>
            </a:pPr>
            <a:r>
              <a:rPr lang="fa-IR" sz="1600" dirty="0">
                <a:latin typeface="Vazir" panose="020B0603030804020204" pitchFamily="34" charset="-78"/>
                <a:cs typeface="Vazir" panose="020B0603030804020204" pitchFamily="34" charset="-78"/>
              </a:rPr>
              <a:t>انقباض برونش ناشی از ورزش (</a:t>
            </a:r>
            <a:r>
              <a:rPr lang="en-US" sz="1600" dirty="0">
                <a:latin typeface="Vazir" panose="020B0603030804020204" pitchFamily="34" charset="-78"/>
                <a:cs typeface="Vazir" panose="020B0603030804020204" pitchFamily="34" charset="-78"/>
              </a:rPr>
              <a:t>EIB</a:t>
            </a:r>
            <a:r>
              <a:rPr lang="fa-IR" sz="1600" dirty="0">
                <a:latin typeface="Vazir" panose="020B0603030804020204" pitchFamily="34" charset="-78"/>
                <a:cs typeface="Vazir" panose="020B0603030804020204" pitchFamily="34" charset="-78"/>
              </a:rPr>
              <a:t> )معمولاً در عرض چند دقیقه از شروع ورزش و تا ۱۵دقیقه بعد از فعالیت بدنی افراد را تحت تأثیر قرار می‌دهد. این بیماری قبلاً به‌عنوان آسم ناشی از ورزش شناخته شده بود. تا ۹۰ درصد افراد مبتلا به آسم نیز </a:t>
            </a:r>
            <a:r>
              <a:rPr lang="en-US" sz="1600" dirty="0">
                <a:latin typeface="Vazir" panose="020B0603030804020204" pitchFamily="34" charset="-78"/>
                <a:cs typeface="Vazir" panose="020B0603030804020204" pitchFamily="34" charset="-78"/>
              </a:rPr>
              <a:t>EIB </a:t>
            </a:r>
            <a:r>
              <a:rPr lang="fa-IR" sz="1600" dirty="0">
                <a:latin typeface="Vazir" panose="020B0603030804020204" pitchFamily="34" charset="-78"/>
                <a:cs typeface="Vazir" panose="020B0603030804020204" pitchFamily="34" charset="-78"/>
              </a:rPr>
              <a:t> را تجربه می‌کنند اما معمولا همه افراد مبتلا به </a:t>
            </a:r>
            <a:r>
              <a:rPr lang="en-US" sz="1600" dirty="0">
                <a:latin typeface="Vazir" panose="020B0603030804020204" pitchFamily="34" charset="-78"/>
                <a:cs typeface="Vazir" panose="020B0603030804020204" pitchFamily="34" charset="-78"/>
              </a:rPr>
              <a:t>EIB </a:t>
            </a:r>
            <a:r>
              <a:rPr lang="fa-IR" sz="1600" dirty="0">
                <a:latin typeface="Vazir" panose="020B0603030804020204" pitchFamily="34" charset="-78"/>
                <a:cs typeface="Vazir" panose="020B0603030804020204" pitchFamily="34" charset="-78"/>
              </a:rPr>
              <a:t> انواع دیگری از آسم را ندارند.</a:t>
            </a:r>
          </a:p>
        </p:txBody>
      </p:sp>
      <p:sp>
        <p:nvSpPr>
          <p:cNvPr id="10" name="Rectangle 9"/>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04187" y="162806"/>
            <a:ext cx="9046345" cy="4071843"/>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428085" y="316354"/>
            <a:ext cx="2292964"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pic>
        <p:nvPicPr>
          <p:cNvPr id="6" name="Picture 5"/>
          <p:cNvPicPr>
            <a:picLocks noChangeAspect="1"/>
          </p:cNvPicPr>
          <p:nvPr/>
        </p:nvPicPr>
        <p:blipFill>
          <a:blip r:embed="rId2"/>
          <a:stretch>
            <a:fillRect/>
          </a:stretch>
        </p:blipFill>
        <p:spPr>
          <a:xfrm>
            <a:off x="7960481" y="3197376"/>
            <a:ext cx="3932320" cy="2457700"/>
          </a:xfrm>
          <a:prstGeom prst="roundRect">
            <a:avLst>
              <a:gd name="adj" fmla="val 0"/>
            </a:avLst>
          </a:prstGeom>
        </p:spPr>
      </p:pic>
    </p:spTree>
    <p:extLst>
      <p:ext uri="{BB962C8B-B14F-4D97-AF65-F5344CB8AC3E}">
        <p14:creationId xmlns:p14="http://schemas.microsoft.com/office/powerpoint/2010/main" val="4277895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2336" y="361310"/>
            <a:ext cx="8722577"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آسم ناشی از آسپرین</a:t>
            </a:r>
          </a:p>
          <a:p>
            <a:pPr algn="justLow" rtl="1">
              <a:lnSpc>
                <a:spcPct val="200000"/>
              </a:lnSpc>
            </a:pPr>
            <a:r>
              <a:rPr lang="fa-IR" sz="1600" dirty="0">
                <a:latin typeface="Vazir" panose="020B0603030804020204" pitchFamily="34" charset="-78"/>
                <a:cs typeface="Vazir" panose="020B0603030804020204" pitchFamily="34" charset="-78"/>
              </a:rPr>
              <a:t>آسپرین جزء عوامل محرک بیماری آسم محسوب می‌شود و حساسیت به این دارو باعث بروز علایم در کودک مبتلا به آسم می‌شود، البته این مورد، در پنج درصد از بیماران بزرگسال مبتلا به آسم نیز گزارش شده است.</a:t>
            </a:r>
          </a:p>
        </p:txBody>
      </p:sp>
      <p:sp>
        <p:nvSpPr>
          <p:cNvPr id="3" name="Rectangle 2"/>
          <p:cNvSpPr/>
          <p:nvPr/>
        </p:nvSpPr>
        <p:spPr>
          <a:xfrm>
            <a:off x="470516" y="2297979"/>
            <a:ext cx="7075811"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آسم قلبی</a:t>
            </a:r>
          </a:p>
          <a:p>
            <a:pPr algn="justLow" rtl="1">
              <a:lnSpc>
                <a:spcPct val="200000"/>
              </a:lnSpc>
            </a:pPr>
            <a:r>
              <a:rPr lang="fa-IR" sz="1600" dirty="0">
                <a:latin typeface="Vazir" panose="020B0603030804020204" pitchFamily="34" charset="-78"/>
                <a:cs typeface="Vazir" panose="020B0603030804020204" pitchFamily="34" charset="-78"/>
              </a:rPr>
              <a:t>آسم قلبی معمولا عارضه‌ای است که با نارسایی قلبی بروز می‌کند و علائم آسم قلبی شامل سرفه، تنگی نفس، خلط پشت گلو، مشکلات تنفسی و غیره است.</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443650" y="316354"/>
            <a:ext cx="2256000"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sp>
        <p:nvSpPr>
          <p:cNvPr id="7" name="Rectangle 6"/>
          <p:cNvSpPr/>
          <p:nvPr/>
        </p:nvSpPr>
        <p:spPr>
          <a:xfrm>
            <a:off x="204187" y="162806"/>
            <a:ext cx="9046345" cy="4071843"/>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563" t="-282" r="12886" b="23430"/>
          <a:stretch/>
        </p:blipFill>
        <p:spPr>
          <a:xfrm>
            <a:off x="7619921" y="3382005"/>
            <a:ext cx="4272847" cy="2496893"/>
          </a:xfrm>
          <a:prstGeom prst="rect">
            <a:avLst/>
          </a:prstGeom>
          <a:noFill/>
          <a:ln>
            <a:noFill/>
          </a:ln>
        </p:spPr>
      </p:pic>
    </p:spTree>
    <p:extLst>
      <p:ext uri="{BB962C8B-B14F-4D97-AF65-F5344CB8AC3E}">
        <p14:creationId xmlns:p14="http://schemas.microsoft.com/office/powerpoint/2010/main" val="3975997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455" y="225378"/>
            <a:ext cx="8731919"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بیماری آسم شبانه</a:t>
            </a:r>
          </a:p>
          <a:p>
            <a:pPr algn="justLow" rtl="1">
              <a:lnSpc>
                <a:spcPct val="200000"/>
              </a:lnSpc>
            </a:pPr>
            <a:r>
              <a:rPr lang="fa-IR" sz="1600" dirty="0">
                <a:latin typeface="Vazir" panose="020B0603030804020204" pitchFamily="34" charset="-78"/>
                <a:cs typeface="Vazir" panose="020B0603030804020204" pitchFamily="34" charset="-78"/>
              </a:rPr>
              <a:t>آسمی که شب‌هنگام بروز می‌کند و یا بدتر می‌شود آسم شبانه نامیده می‌شود که ممکن است خواب شبانه را مختل کند.</a:t>
            </a:r>
          </a:p>
          <a:p>
            <a:pPr algn="justLow" rtl="1">
              <a:lnSpc>
                <a:spcPct val="200000"/>
              </a:lnSpc>
            </a:pPr>
            <a:r>
              <a:rPr lang="fa-IR" sz="1600" dirty="0">
                <a:latin typeface="Vazir" panose="020B0603030804020204" pitchFamily="34" charset="-78"/>
                <a:cs typeface="Vazir" panose="020B0603030804020204" pitchFamily="34" charset="-78"/>
              </a:rPr>
              <a:t> محرک‌هایی که در شب باعث بروز آن می‌شوند عبارتند از:</a:t>
            </a:r>
          </a:p>
        </p:txBody>
      </p:sp>
      <p:sp>
        <p:nvSpPr>
          <p:cNvPr id="3" name="Rectangle 2"/>
          <p:cNvSpPr/>
          <p:nvPr/>
        </p:nvSpPr>
        <p:spPr>
          <a:xfrm>
            <a:off x="4996872" y="2350053"/>
            <a:ext cx="2995984" cy="2123658"/>
          </a:xfrm>
          <a:prstGeom prst="rect">
            <a:avLst/>
          </a:prstGeom>
        </p:spPr>
        <p:txBody>
          <a:bodyPr wrap="square">
            <a:spAutoFit/>
          </a:bodyPr>
          <a:lstStyle/>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سوزش سردل</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استشمام موی حیوانات خانگی</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غبار</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تغییر چرخه خواب طبیعی بدن</a:t>
            </a:r>
          </a:p>
        </p:txBody>
      </p:sp>
      <p:sp>
        <p:nvSpPr>
          <p:cNvPr id="6" name="Rectangle 5"/>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04187" y="162806"/>
            <a:ext cx="9046345" cy="4556976"/>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21189" t="2000" r="12061" b="1"/>
          <a:stretch/>
        </p:blipFill>
        <p:spPr>
          <a:xfrm>
            <a:off x="8432246" y="2902999"/>
            <a:ext cx="3255264" cy="3584448"/>
          </a:xfrm>
          <a:prstGeom prst="roundRect">
            <a:avLst>
              <a:gd name="adj" fmla="val 0"/>
            </a:avLst>
          </a:prstGeom>
        </p:spPr>
      </p:pic>
      <p:sp>
        <p:nvSpPr>
          <p:cNvPr id="4" name="Rectangle 3"/>
          <p:cNvSpPr/>
          <p:nvPr/>
        </p:nvSpPr>
        <p:spPr>
          <a:xfrm>
            <a:off x="9594820" y="316354"/>
            <a:ext cx="2201764"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spTree>
    <p:extLst>
      <p:ext uri="{BB962C8B-B14F-4D97-AF65-F5344CB8AC3E}">
        <p14:creationId xmlns:p14="http://schemas.microsoft.com/office/powerpoint/2010/main" val="3219433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2862" y="622942"/>
            <a:ext cx="8531617"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گونه سرفه‌ای آسم (</a:t>
            </a:r>
            <a:r>
              <a:rPr lang="en-US" sz="1600" dirty="0">
                <a:latin typeface="Vazir" panose="020B0603030804020204" pitchFamily="34" charset="-78"/>
                <a:cs typeface="Vazir" panose="020B0603030804020204" pitchFamily="34" charset="-78"/>
              </a:rPr>
              <a:t>CVA</a:t>
            </a:r>
            <a:r>
              <a:rPr lang="fa-IR" sz="1600" dirty="0">
                <a:latin typeface="Vazir" panose="020B0603030804020204" pitchFamily="34" charset="-78"/>
                <a:cs typeface="Vazir" panose="020B0603030804020204" pitchFamily="34" charset="-78"/>
              </a:rPr>
              <a:t>)</a:t>
            </a:r>
          </a:p>
          <a:p>
            <a:pPr algn="justLow" rtl="1">
              <a:lnSpc>
                <a:spcPct val="200000"/>
              </a:lnSpc>
            </a:pP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نوع دیگری از انواع آسم است که با سرفه‌های خشک و مداوم شناخته می‌شود و علائم کلاسیک آسم، یعنی تنگی نفس و خس‌خس سینه را ندارد.</a:t>
            </a:r>
          </a:p>
          <a:p>
            <a:pPr algn="justLow" rtl="1">
              <a:lnSpc>
                <a:spcPct val="200000"/>
              </a:lnSpc>
            </a:pPr>
            <a:r>
              <a:rPr lang="fa-IR" sz="1600" dirty="0">
                <a:latin typeface="Vazir" panose="020B0603030804020204" pitchFamily="34" charset="-78"/>
                <a:cs typeface="Vazir" panose="020B0603030804020204" pitchFamily="34" charset="-78"/>
              </a:rPr>
              <a:t> اگر درمان نشود، </a:t>
            </a:r>
            <a:r>
              <a:rPr lang="en-US" sz="1600" dirty="0">
                <a:latin typeface="Vazir" panose="020B0603030804020204" pitchFamily="34" charset="-78"/>
                <a:cs typeface="Vazir" panose="020B0603030804020204" pitchFamily="34" charset="-78"/>
              </a:rPr>
              <a:t>CVA </a:t>
            </a:r>
            <a:r>
              <a:rPr lang="fa-IR" sz="1600" dirty="0">
                <a:latin typeface="Vazir" panose="020B0603030804020204" pitchFamily="34" charset="-78"/>
                <a:cs typeface="Vazir" panose="020B0603030804020204" pitchFamily="34" charset="-78"/>
              </a:rPr>
              <a:t> می‌تواند به حملات کامل آسم منجر شود که سایر علائم شایع آن را نیز شامل می‌شود.</a:t>
            </a:r>
          </a:p>
        </p:txBody>
      </p:sp>
      <p:sp>
        <p:nvSpPr>
          <p:cNvPr id="5" name="Rectangle 4"/>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04187" y="162806"/>
            <a:ext cx="9046345" cy="4071843"/>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7328592" y="3472061"/>
            <a:ext cx="4738687" cy="2744813"/>
          </a:xfrm>
          <a:prstGeom prst="rect">
            <a:avLst/>
          </a:prstGeom>
          <a:noFill/>
          <a:ln>
            <a:noFill/>
          </a:ln>
        </p:spPr>
      </p:pic>
      <p:sp>
        <p:nvSpPr>
          <p:cNvPr id="4" name="Rectangle 3"/>
          <p:cNvSpPr/>
          <p:nvPr/>
        </p:nvSpPr>
        <p:spPr>
          <a:xfrm>
            <a:off x="9614516" y="316354"/>
            <a:ext cx="2088778"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spTree>
    <p:extLst>
      <p:ext uri="{BB962C8B-B14F-4D97-AF65-F5344CB8AC3E}">
        <p14:creationId xmlns:p14="http://schemas.microsoft.com/office/powerpoint/2010/main" val="2156298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4233" y="398234"/>
            <a:ext cx="6919206" cy="3600986"/>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آسم شغلی</a:t>
            </a:r>
          </a:p>
          <a:p>
            <a:pPr algn="justLow" rtl="1">
              <a:lnSpc>
                <a:spcPct val="200000"/>
              </a:lnSpc>
            </a:pPr>
            <a:r>
              <a:rPr lang="fa-IR" sz="1600" dirty="0">
                <a:latin typeface="Vazir" panose="020B0603030804020204" pitchFamily="34" charset="-78"/>
                <a:cs typeface="Vazir" panose="020B0603030804020204" pitchFamily="34" charset="-78"/>
              </a:rPr>
              <a:t>این نوع آسم در درجه اول برای افرادی اتفاق می‌افتد که در محل کار خود با مواد تحریک‌کننده در ارتباط‌اند.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سندرم هم‌پوشانی آسم -</a:t>
            </a:r>
            <a:r>
              <a:rPr lang="en-US" sz="1600" dirty="0">
                <a:latin typeface="Vazir" panose="020B0603030804020204" pitchFamily="34" charset="-78"/>
                <a:cs typeface="Vazir" panose="020B0603030804020204" pitchFamily="34" charset="-78"/>
              </a:rPr>
              <a:t>COPD  (ACOS)</a:t>
            </a:r>
          </a:p>
          <a:p>
            <a:pPr algn="justLow" rtl="1">
              <a:lnSpc>
                <a:spcPct val="200000"/>
              </a:lnSpc>
            </a:pPr>
            <a:r>
              <a:rPr lang="fa-IR" sz="1600" dirty="0">
                <a:latin typeface="Vazir" panose="020B0603030804020204" pitchFamily="34" charset="-78"/>
                <a:cs typeface="Vazir" panose="020B0603030804020204" pitchFamily="34" charset="-78"/>
              </a:rPr>
              <a:t>این سندرم زمانی اتفاق می‌افتد که فردی هم آسم و هم بیماری انسداد مزمن ریه (</a:t>
            </a:r>
            <a:r>
              <a:rPr lang="en-US" sz="1600" dirty="0">
                <a:latin typeface="Vazir" panose="020B0603030804020204" pitchFamily="34" charset="-78"/>
                <a:cs typeface="Vazir" panose="020B0603030804020204" pitchFamily="34" charset="-78"/>
              </a:rPr>
              <a:t>COPD </a:t>
            </a:r>
            <a:r>
              <a:rPr lang="fa-IR" sz="1600" dirty="0">
                <a:latin typeface="Vazir" panose="020B0603030804020204" pitchFamily="34" charset="-78"/>
                <a:cs typeface="Vazir" panose="020B0603030804020204" pitchFamily="34" charset="-78"/>
              </a:rPr>
              <a:t> )داشته باشد. در این صورت هر دو بیماری تنفس شخص را دشوار می‌سازند.</a:t>
            </a:r>
          </a:p>
        </p:txBody>
      </p:sp>
      <p:pic>
        <p:nvPicPr>
          <p:cNvPr id="3" name="Picture 2"/>
          <p:cNvPicPr>
            <a:picLocks noChangeAspect="1"/>
          </p:cNvPicPr>
          <p:nvPr/>
        </p:nvPicPr>
        <p:blipFill rotWithShape="1">
          <a:blip r:embed="rId2"/>
          <a:srcRect l="1699" b="7280"/>
          <a:stretch/>
        </p:blipFill>
        <p:spPr>
          <a:xfrm>
            <a:off x="7723484" y="3084419"/>
            <a:ext cx="4270248" cy="2685211"/>
          </a:xfrm>
          <a:prstGeom prst="roundRect">
            <a:avLst>
              <a:gd name="adj" fmla="val 0"/>
            </a:avLst>
          </a:prstGeom>
        </p:spPr>
      </p:pic>
      <p:sp>
        <p:nvSpPr>
          <p:cNvPr id="5" name="Rectangle 4"/>
          <p:cNvSpPr/>
          <p:nvPr/>
        </p:nvSpPr>
        <p:spPr>
          <a:xfrm>
            <a:off x="9324124"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04187" y="162806"/>
            <a:ext cx="9046345" cy="4071843"/>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709017" y="316354"/>
            <a:ext cx="1973369"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spTree>
    <p:extLst>
      <p:ext uri="{BB962C8B-B14F-4D97-AF65-F5344CB8AC3E}">
        <p14:creationId xmlns:p14="http://schemas.microsoft.com/office/powerpoint/2010/main" val="3602730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186" y="1437874"/>
            <a:ext cx="6072327"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هر فردی در هر سنی ممکن است به آسم مبتلا شود. افراد مبتلا به آلرژی یا افرادی که در معرض دود تنباکو قرار دارند بیشتر در معرض ابتلا به آسم هستند که این شامل دود دست‌دوم (قرارگرفتن در معرض دود شخصی که سیگار می‌کشد) و دود دست سوم (قرارگرفتن در مکان‌هایی که برخی سیگار کشیده‌اند) می‌شود.</a:t>
            </a:r>
          </a:p>
          <a:p>
            <a:pPr algn="justLow" rtl="1">
              <a:lnSpc>
                <a:spcPct val="200000"/>
              </a:lnSpc>
            </a:pPr>
            <a:r>
              <a:rPr lang="fa-IR" sz="1600" dirty="0">
                <a:latin typeface="Vazir" panose="020B0603030804020204" pitchFamily="34" charset="-78"/>
                <a:cs typeface="Vazir" panose="020B0603030804020204" pitchFamily="34" charset="-78"/>
              </a:rPr>
              <a:t>آمارها نشان می‌دهد که زنان بیشتر از مردان به آسم مبتلا می‌شوند. همچنین این بیماری افراد سیاه‌پوست را بیشتر از سایر نژادها تحت تاثیر قرار می‌دهد.</a:t>
            </a:r>
          </a:p>
        </p:txBody>
      </p:sp>
      <p:sp>
        <p:nvSpPr>
          <p:cNvPr id="5" name="Rectangle 4"/>
          <p:cNvSpPr/>
          <p:nvPr/>
        </p:nvSpPr>
        <p:spPr>
          <a:xfrm>
            <a:off x="0" y="0"/>
            <a:ext cx="12192000" cy="1091953"/>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415057" y="345921"/>
            <a:ext cx="6736327"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چه کسانی ممکن است به آسم مبتلا شوند؟</a:t>
            </a:r>
          </a:p>
        </p:txBody>
      </p:sp>
      <p:sp>
        <p:nvSpPr>
          <p:cNvPr id="6" name="Rectangle 5"/>
          <p:cNvSpPr/>
          <p:nvPr/>
        </p:nvSpPr>
        <p:spPr>
          <a:xfrm>
            <a:off x="7125839" y="1437874"/>
            <a:ext cx="4699217" cy="288555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t="13" r="26854" b="1"/>
          <a:stretch/>
        </p:blipFill>
        <p:spPr>
          <a:xfrm>
            <a:off x="6689470" y="2016009"/>
            <a:ext cx="4525986" cy="3237738"/>
          </a:xfrm>
          <a:prstGeom prst="rect">
            <a:avLst/>
          </a:prstGeom>
          <a:noFill/>
          <a:ln>
            <a:noFill/>
          </a:ln>
        </p:spPr>
      </p:pic>
    </p:spTree>
    <p:extLst>
      <p:ext uri="{BB962C8B-B14F-4D97-AF65-F5344CB8AC3E}">
        <p14:creationId xmlns:p14="http://schemas.microsoft.com/office/powerpoint/2010/main" val="368945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532" y="1042398"/>
            <a:ext cx="10717872"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افراد مبتلا به آسم معمولا علائم واضحی دارند. این علائم و نشانه‌ها شبیه بسیاری از عفونت‌های تنفسی است. آن‌ها شامل:</a:t>
            </a:r>
          </a:p>
        </p:txBody>
      </p:sp>
      <p:sp>
        <p:nvSpPr>
          <p:cNvPr id="3" name="Rectangle 2"/>
          <p:cNvSpPr/>
          <p:nvPr/>
        </p:nvSpPr>
        <p:spPr>
          <a:xfrm>
            <a:off x="4728404" y="1973665"/>
            <a:ext cx="6096000" cy="2123658"/>
          </a:xfrm>
          <a:prstGeom prst="rect">
            <a:avLst/>
          </a:prstGeom>
        </p:spPr>
        <p:txBody>
          <a:bodyPr wrap="square">
            <a:spAutoFit/>
          </a:bodyPr>
          <a:lstStyle/>
          <a:p>
            <a:pPr marL="342900" indent="-342900" algn="justLow" rtl="1">
              <a:lnSpc>
                <a:spcPct val="200000"/>
              </a:lnSpc>
              <a:buClr>
                <a:schemeClr val="accent6">
                  <a:lumMod val="60000"/>
                  <a:lumOff val="40000"/>
                </a:schemeClr>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سفتی یا درد قفسه سینه</a:t>
            </a:r>
          </a:p>
          <a:p>
            <a:pPr marL="342900" indent="-342900" algn="justLow" rtl="1">
              <a:lnSpc>
                <a:spcPct val="200000"/>
              </a:lnSpc>
              <a:buClr>
                <a:schemeClr val="accent6">
                  <a:lumMod val="60000"/>
                  <a:lumOff val="40000"/>
                </a:schemeClr>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سرفه (به‌خصوص در شب)</a:t>
            </a:r>
          </a:p>
          <a:p>
            <a:pPr marL="342900" indent="-342900" algn="justLow" rtl="1">
              <a:lnSpc>
                <a:spcPct val="200000"/>
              </a:lnSpc>
              <a:buClr>
                <a:schemeClr val="accent6">
                  <a:lumMod val="60000"/>
                  <a:lumOff val="40000"/>
                </a:schemeClr>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تنگی نفس</a:t>
            </a:r>
          </a:p>
          <a:p>
            <a:pPr marL="342900" indent="-342900" algn="justLow" rtl="1">
              <a:lnSpc>
                <a:spcPct val="200000"/>
              </a:lnSpc>
              <a:buClr>
                <a:schemeClr val="accent6">
                  <a:lumMod val="60000"/>
                  <a:lumOff val="40000"/>
                </a:schemeClr>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خس‌خس سینه</a:t>
            </a:r>
          </a:p>
        </p:txBody>
      </p:sp>
      <p:sp>
        <p:nvSpPr>
          <p:cNvPr id="5" name="Rectangle 4"/>
          <p:cNvSpPr/>
          <p:nvPr/>
        </p:nvSpPr>
        <p:spPr>
          <a:xfrm>
            <a:off x="5202315" y="4338819"/>
            <a:ext cx="5622089"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ممکن است در هر حمله آسم، همه این علائم ذکر شده را در کنار هم نداشته باشید. در آسم مزمن، شما ممکن است علائم و نشانه‌های مختلفی را در زمان‌های مختلف تجربه کنید که این علائم می‌تواند بین حملات آسم تغییر کند.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7698" r="19280" b="60629"/>
          <a:stretch/>
        </p:blipFill>
        <p:spPr>
          <a:xfrm>
            <a:off x="388669" y="1973665"/>
            <a:ext cx="3892339" cy="1367782"/>
          </a:xfrm>
          <a:prstGeom prst="rect">
            <a:avLst/>
          </a:prstGeom>
        </p:spPr>
      </p:pic>
      <p:pic>
        <p:nvPicPr>
          <p:cNvPr id="8" name="Picture 7"/>
          <p:cNvPicPr>
            <a:picLocks noChangeAspect="1"/>
          </p:cNvPicPr>
          <p:nvPr/>
        </p:nvPicPr>
        <p:blipFill rotWithShape="1">
          <a:blip r:embed="rId4"/>
          <a:srcRect l="461" t="49080" r="-452" b="11927"/>
          <a:stretch/>
        </p:blipFill>
        <p:spPr>
          <a:xfrm>
            <a:off x="388669" y="3438475"/>
            <a:ext cx="4055450" cy="1408176"/>
          </a:xfrm>
          <a:prstGeom prst="rect">
            <a:avLst/>
          </a:prstGeom>
        </p:spPr>
      </p:pic>
      <p:sp>
        <p:nvSpPr>
          <p:cNvPr id="6" name="Rounded Rectangle 5"/>
          <p:cNvSpPr/>
          <p:nvPr/>
        </p:nvSpPr>
        <p:spPr>
          <a:xfrm>
            <a:off x="7155402" y="134381"/>
            <a:ext cx="4911876" cy="689450"/>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418202" y="306019"/>
            <a:ext cx="3453631"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علائم بیماری آسم</a:t>
            </a:r>
          </a:p>
        </p:txBody>
      </p:sp>
      <p:sp>
        <p:nvSpPr>
          <p:cNvPr id="9" name="Oval 8"/>
          <p:cNvSpPr/>
          <p:nvPr/>
        </p:nvSpPr>
        <p:spPr>
          <a:xfrm>
            <a:off x="11608312" y="1059702"/>
            <a:ext cx="470232" cy="470232"/>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1608312" y="1729511"/>
            <a:ext cx="470232" cy="470232"/>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11871833" y="2435614"/>
            <a:ext cx="0" cy="4336742"/>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1388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5308" y="160071"/>
            <a:ext cx="6101233"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آلرژی: داشتن آلرژی می تواند خطر ابتلا به آسم را افزایش دهد.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عوامل محیطی: افراد ممکن است پس از قرار گرفتن در معرض چیزهایی که مجاری تنفسی را تحریک می کنند، به آسم مبتلا شوند. این مواد شامل مواد آلرژی زا، سموم، دود و دود دست دوم یا دست سوم است. اینها به ویژه برای نوزادان و کودکان خردسالی که سیستم ایمنی آنها به تکمیل نشده است مضر باشد.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6480699" y="0"/>
            <a:ext cx="5711302"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stretch>
            <a:fillRect/>
          </a:stretch>
        </p:blipFill>
        <p:spPr>
          <a:xfrm>
            <a:off x="6997439" y="3366648"/>
            <a:ext cx="4677822" cy="3118548"/>
          </a:xfrm>
          <a:prstGeom prst="rect">
            <a:avLst/>
          </a:prstGeom>
          <a:noFill/>
          <a:ln>
            <a:noFill/>
          </a:ln>
        </p:spPr>
      </p:pic>
      <p:sp>
        <p:nvSpPr>
          <p:cNvPr id="4" name="Rectangle 3"/>
          <p:cNvSpPr/>
          <p:nvPr/>
        </p:nvSpPr>
        <p:spPr>
          <a:xfrm>
            <a:off x="6649375" y="2793789"/>
            <a:ext cx="2686975" cy="400110"/>
          </a:xfrm>
          <a:prstGeom prst="rect">
            <a:avLst/>
          </a:prstGeom>
        </p:spPr>
        <p:txBody>
          <a:bodyPr wrap="square">
            <a:spAutoFit/>
          </a:bodyPr>
          <a:lstStyle/>
          <a:p>
            <a:pPr algn="r" rtl="1"/>
            <a:r>
              <a:rPr lang="fa-IR" sz="2000" dirty="0">
                <a:solidFill>
                  <a:schemeClr val="accent6">
                    <a:lumMod val="50000"/>
                  </a:schemeClr>
                </a:solidFill>
                <a:latin typeface="Shabnam" panose="020B0603030804020204" pitchFamily="34" charset="-78"/>
                <a:cs typeface="Shabnam" panose="020B0603030804020204" pitchFamily="34" charset="-78"/>
              </a:rPr>
              <a:t>علل به‌ وجودآمدن آسم</a:t>
            </a:r>
          </a:p>
        </p:txBody>
      </p:sp>
    </p:spTree>
    <p:extLst>
      <p:ext uri="{BB962C8B-B14F-4D97-AF65-F5344CB8AC3E}">
        <p14:creationId xmlns:p14="http://schemas.microsoft.com/office/powerpoint/2010/main" val="279542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8574" y="281197"/>
            <a:ext cx="6019061"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خواستگاه ژنتیکی: اگر افراد خانواده شما سابقه آسم یا بیماری‌های آلرژیک داشته باشند، خطر ابتلا به این بیماری در شما بیشتر می‌شود.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عفونت‌های تنفسی: برخی عفونت‌های تنفسی، مانند ویروس سین سیشیال تنفسی (مهم‌ترین عامل ویروسی عفونت‌های حاد تنفسی یا </a:t>
            </a:r>
            <a:r>
              <a:rPr lang="en-US" sz="1600" dirty="0">
                <a:latin typeface="Vazir" panose="020B0603030804020204" pitchFamily="34" charset="-78"/>
                <a:cs typeface="Vazir" panose="020B0603030804020204" pitchFamily="34" charset="-78"/>
              </a:rPr>
              <a:t>RSV</a:t>
            </a:r>
            <a:r>
              <a:rPr lang="fa-IR" sz="1600" dirty="0">
                <a:latin typeface="Vazir" panose="020B0603030804020204" pitchFamily="34" charset="-78"/>
                <a:cs typeface="Vazir" panose="020B0603030804020204" pitchFamily="34" charset="-78"/>
              </a:rPr>
              <a:t> ) نیز می‌توانند به ریه‌های درحال‌رشد کودکان آسیب برساند و منجر به بروز آسم گردد.</a:t>
            </a:r>
          </a:p>
        </p:txBody>
      </p:sp>
      <p:sp>
        <p:nvSpPr>
          <p:cNvPr id="2" name="Rectangle 1"/>
          <p:cNvSpPr/>
          <p:nvPr/>
        </p:nvSpPr>
        <p:spPr>
          <a:xfrm>
            <a:off x="6480699" y="0"/>
            <a:ext cx="5711302"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990582" y="286251"/>
            <a:ext cx="4869090" cy="3246060"/>
          </a:xfrm>
          <a:prstGeom prst="rect">
            <a:avLst/>
          </a:prstGeom>
        </p:spPr>
      </p:pic>
      <p:sp>
        <p:nvSpPr>
          <p:cNvPr id="4" name="Rectangle 3"/>
          <p:cNvSpPr/>
          <p:nvPr/>
        </p:nvSpPr>
        <p:spPr>
          <a:xfrm>
            <a:off x="6658252" y="3618507"/>
            <a:ext cx="2766875" cy="400110"/>
          </a:xfrm>
          <a:prstGeom prst="rect">
            <a:avLst/>
          </a:prstGeom>
        </p:spPr>
        <p:txBody>
          <a:bodyPr wrap="square">
            <a:spAutoFit/>
          </a:bodyPr>
          <a:lstStyle/>
          <a:p>
            <a:pPr algn="r" rtl="1"/>
            <a:r>
              <a:rPr lang="fa-IR" sz="2000" dirty="0">
                <a:solidFill>
                  <a:schemeClr val="accent6">
                    <a:lumMod val="50000"/>
                  </a:schemeClr>
                </a:solidFill>
                <a:latin typeface="Shabnam" panose="020B0603030804020204" pitchFamily="34" charset="-78"/>
                <a:cs typeface="Shabnam" panose="020B0603030804020204" pitchFamily="34" charset="-78"/>
              </a:rPr>
              <a:t>علل به‌ وجودآمدن آسم</a:t>
            </a:r>
          </a:p>
        </p:txBody>
      </p:sp>
    </p:spTree>
    <p:extLst>
      <p:ext uri="{BB962C8B-B14F-4D97-AF65-F5344CB8AC3E}">
        <p14:creationId xmlns:p14="http://schemas.microsoft.com/office/powerpoint/2010/main" val="2440001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879" y="-20282"/>
            <a:ext cx="6498455" cy="6858000"/>
          </a:xfrm>
          <a:prstGeom prst="roundRect">
            <a:avLst>
              <a:gd name="adj" fmla="val 0"/>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6524366" y="0"/>
            <a:ext cx="5667634" cy="3320249"/>
          </a:xfrm>
          <a:prstGeom prst="roundRect">
            <a:avLst>
              <a:gd name="adj" fmla="val 0"/>
            </a:avLst>
          </a:prstGeom>
        </p:spPr>
      </p:pic>
      <p:sp>
        <p:nvSpPr>
          <p:cNvPr id="4" name="Rectangle 3"/>
          <p:cNvSpPr/>
          <p:nvPr/>
        </p:nvSpPr>
        <p:spPr>
          <a:xfrm>
            <a:off x="3493581" y="696283"/>
            <a:ext cx="283641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بیماری آسم چیست؟</a:t>
            </a:r>
            <a:endParaRPr lang="en-US" sz="2000" dirty="0">
              <a:solidFill>
                <a:schemeClr val="bg1"/>
              </a:solidFill>
              <a:latin typeface="Shabnam" panose="020B0603030804020204" pitchFamily="34" charset="-78"/>
              <a:cs typeface="Shabnam" panose="020B0603030804020204" pitchFamily="34" charset="-78"/>
            </a:endParaRPr>
          </a:p>
        </p:txBody>
      </p:sp>
      <p:sp>
        <p:nvSpPr>
          <p:cNvPr id="5" name="Rectangle 4"/>
          <p:cNvSpPr/>
          <p:nvPr/>
        </p:nvSpPr>
        <p:spPr>
          <a:xfrm>
            <a:off x="308411" y="1265920"/>
            <a:ext cx="6021585" cy="3046988"/>
          </a:xfrm>
          <a:prstGeom prst="rect">
            <a:avLst/>
          </a:prstGeom>
        </p:spPr>
        <p:txBody>
          <a:bodyPr wrap="square">
            <a:spAutoFit/>
          </a:bodyPr>
          <a:lstStyle/>
          <a:p>
            <a:pPr algn="justLow" rtl="1">
              <a:lnSpc>
                <a:spcPct val="200000"/>
              </a:lnSpc>
            </a:pPr>
            <a:r>
              <a:rPr lang="fa-IR" sz="1600" dirty="0">
                <a:solidFill>
                  <a:schemeClr val="bg1"/>
                </a:solidFill>
                <a:latin typeface="Vazir" panose="020B0603030804020204" pitchFamily="34" charset="-78"/>
                <a:cs typeface="Vazir" panose="020B0603030804020204" pitchFamily="34" charset="-78"/>
              </a:rPr>
              <a:t>بیماری آسم (</a:t>
            </a:r>
            <a:r>
              <a:rPr lang="en-US" sz="1600" dirty="0">
                <a:solidFill>
                  <a:schemeClr val="bg1"/>
                </a:solidFill>
                <a:latin typeface="Vazir" panose="020B0603030804020204" pitchFamily="34" charset="-78"/>
                <a:cs typeface="Vazir" panose="020B0603030804020204" pitchFamily="34" charset="-78"/>
              </a:rPr>
              <a:t>Asthma disease</a:t>
            </a:r>
            <a:r>
              <a:rPr lang="fa-IR" sz="1600" dirty="0">
                <a:solidFill>
                  <a:schemeClr val="bg1"/>
                </a:solidFill>
                <a:latin typeface="Vazir" panose="020B0603030804020204" pitchFamily="34" charset="-78"/>
                <a:cs typeface="Vazir" panose="020B0603030804020204" pitchFamily="34" charset="-78"/>
              </a:rPr>
              <a:t> ) یا به عبارتی آسم برونشیال، بیماری است که ریه‌های شما را تحت تاثیر قرار می‌دهد و به سبب آن مجاری هوایی باریک و متورم می‌شوند و توسط مخاط اضافی تولید شده، مسدود می‌شوند. این عارضه در حال حاضر بیش از 25 میلیون نفر را در ایالات متحده تحت تاثیر قرار داده است که این تعداد شامل بیش از 5 میلیون کودک است.</a:t>
            </a:r>
          </a:p>
        </p:txBody>
      </p:sp>
    </p:spTree>
    <p:extLst>
      <p:ext uri="{BB962C8B-B14F-4D97-AF65-F5344CB8AC3E}">
        <p14:creationId xmlns:p14="http://schemas.microsoft.com/office/powerpoint/2010/main" val="3719057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79580" y="240181"/>
            <a:ext cx="5240350"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پزشک با کمک روش‌های زیر، علائم شما را بررسی می‌کند و تشخیص می‌دهد که آیا به بیماری آسم دچارید یا نه. این روش‌ها شامل موارد زیر است:</a:t>
            </a:r>
          </a:p>
        </p:txBody>
      </p:sp>
      <p:sp>
        <p:nvSpPr>
          <p:cNvPr id="5" name="Rectangle 4"/>
          <p:cNvSpPr/>
          <p:nvPr/>
        </p:nvSpPr>
        <p:spPr>
          <a:xfrm>
            <a:off x="7066624" y="2035707"/>
            <a:ext cx="4853305"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 بررسی سوابق پزشکی‌تان</a:t>
            </a:r>
          </a:p>
          <a:p>
            <a:pPr algn="justLow" rtl="1">
              <a:lnSpc>
                <a:spcPct val="200000"/>
              </a:lnSpc>
            </a:pPr>
            <a:r>
              <a:rPr lang="fa-IR" sz="1600" dirty="0">
                <a:latin typeface="Vazir" panose="020B0603030804020204" pitchFamily="34" charset="-78"/>
                <a:cs typeface="Vazir" panose="020B0603030804020204" pitchFamily="34" charset="-78"/>
              </a:rPr>
              <a:t>پزشک سوالاتی در مورد والدین و خواهر و برادرانتان از شما می‌پرسد. همچنین از شما پیرامون علائمتان سوال می‌کند. شما باید اطلاعات کاملی پیرامون هرگونه سابقه آلرژی، اگزما (بثورات ناهموار ناشی از آلرژی) و سایر بیماری‌های ریوی خود در اختیار او قرار دهید.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1669346" y="1689478"/>
            <a:ext cx="4955286" cy="2985877"/>
          </a:xfrm>
          <a:prstGeom prst="rect">
            <a:avLst/>
          </a:prstGeom>
        </p:spPr>
      </p:pic>
      <p:sp>
        <p:nvSpPr>
          <p:cNvPr id="2" name="L-Shape 1"/>
          <p:cNvSpPr/>
          <p:nvPr/>
        </p:nvSpPr>
        <p:spPr>
          <a:xfrm rot="5400000">
            <a:off x="697001" y="-697000"/>
            <a:ext cx="5175680" cy="6569683"/>
          </a:xfrm>
          <a:prstGeom prst="corner">
            <a:avLst>
              <a:gd name="adj1" fmla="val 25712"/>
              <a:gd name="adj2" fmla="val 2437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116052" y="444630"/>
            <a:ext cx="3453631"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روش‌های تشخیص بیماری آسم</a:t>
            </a:r>
          </a:p>
        </p:txBody>
      </p:sp>
    </p:spTree>
    <p:extLst>
      <p:ext uri="{BB962C8B-B14F-4D97-AF65-F5344CB8AC3E}">
        <p14:creationId xmlns:p14="http://schemas.microsoft.com/office/powerpoint/2010/main" val="79125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6330" y="1485663"/>
            <a:ext cx="5613212"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2- تشخیص آسم با انجام آزمایشات لازم</a:t>
            </a:r>
          </a:p>
          <a:p>
            <a:pPr algn="justLow" rtl="1">
              <a:lnSpc>
                <a:spcPct val="200000"/>
              </a:lnSpc>
            </a:pPr>
            <a:r>
              <a:rPr lang="fa-IR" sz="1600" dirty="0">
                <a:latin typeface="Vazir" panose="020B0603030804020204" pitchFamily="34" charset="-78"/>
                <a:cs typeface="Vazir" panose="020B0603030804020204" pitchFamily="34" charset="-78"/>
              </a:rPr>
              <a:t>همچنین ممکن است آزمایشاتی را برای اندازه‌گیری عملکرد ریه همچون اسپیرومتری را درخواست کنند. این آزمایش تنگ شدن لوله‌های برونش را با بررسی میزان هوای بازدم بعد از یک نفس عمیق و سرعت بازدم تخمین می‌زند. همچنین ممکن است درخواست رادیوگرافی قفسه سینه، آزمایش خون یا آزمایش پوست نیاز شود.</a:t>
            </a:r>
          </a:p>
        </p:txBody>
      </p:sp>
      <p:pic>
        <p:nvPicPr>
          <p:cNvPr id="2" name="Picture 1"/>
          <p:cNvPicPr>
            <a:picLocks noChangeAspect="1"/>
          </p:cNvPicPr>
          <p:nvPr/>
        </p:nvPicPr>
        <p:blipFill>
          <a:blip r:embed="rId2"/>
          <a:stretch>
            <a:fillRect/>
          </a:stretch>
        </p:blipFill>
        <p:spPr>
          <a:xfrm>
            <a:off x="6153927" y="1589299"/>
            <a:ext cx="4415028" cy="2943352"/>
          </a:xfrm>
          <a:prstGeom prst="roundRect">
            <a:avLst>
              <a:gd name="adj" fmla="val 0"/>
            </a:avLst>
          </a:prstGeom>
        </p:spPr>
      </p:pic>
      <p:sp>
        <p:nvSpPr>
          <p:cNvPr id="7" name="L-Shape 6"/>
          <p:cNvSpPr/>
          <p:nvPr/>
        </p:nvSpPr>
        <p:spPr>
          <a:xfrm rot="5400000" flipV="1">
            <a:off x="6585124" y="-431195"/>
            <a:ext cx="5175680" cy="6038073"/>
          </a:xfrm>
          <a:prstGeom prst="corner">
            <a:avLst>
              <a:gd name="adj1" fmla="val 25712"/>
              <a:gd name="adj2" fmla="val 2437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217374" y="394540"/>
            <a:ext cx="3453631"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روش‌های تشخیص بیماری آسم</a:t>
            </a:r>
          </a:p>
        </p:txBody>
      </p:sp>
    </p:spTree>
    <p:extLst>
      <p:ext uri="{BB962C8B-B14F-4D97-AF65-F5344CB8AC3E}">
        <p14:creationId xmlns:p14="http://schemas.microsoft.com/office/powerpoint/2010/main" val="295800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7744" y="1324523"/>
            <a:ext cx="11829535" cy="101566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شما گزینه‌های بسیاری برای کنترل علائم آسم خود دارید. پزشک ممکن است داروهایی را برای کنترل علائم بیماری شما تجویز کند. این موارد شامل:</a:t>
            </a:r>
          </a:p>
        </p:txBody>
      </p:sp>
      <p:sp>
        <p:nvSpPr>
          <p:cNvPr id="2" name="Rectangle 1"/>
          <p:cNvSpPr/>
          <p:nvPr/>
        </p:nvSpPr>
        <p:spPr>
          <a:xfrm>
            <a:off x="577049" y="2572756"/>
            <a:ext cx="601906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 حملات آسم با برونکودیلاتورها</a:t>
            </a:r>
          </a:p>
          <a:p>
            <a:pPr algn="justLow" rtl="1">
              <a:lnSpc>
                <a:spcPct val="200000"/>
              </a:lnSpc>
            </a:pPr>
            <a:r>
              <a:rPr lang="fa-IR" sz="1600" dirty="0">
                <a:latin typeface="Vazir" panose="020B0603030804020204" pitchFamily="34" charset="-78"/>
                <a:cs typeface="Vazir" panose="020B0603030804020204" pitchFamily="34" charset="-78"/>
              </a:rPr>
              <a:t>این داروها عضلات اطراف مجاری هوایی شما را شل می‌کنند. این ماهیچه‌های شل شده نیز به مجاری تنفسی اجازه می‌دهند تا هوا را حرکت دهند. همچنین به حرکت ساده‌تر مخاط از طریق راه‌های هوایی کمک می‌کنند. این داروها علائم شما را در صورت بروز تسکین می‌دهند و برای آسم متناوب و مزمن استفاده می‌شوند.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0" y="0"/>
            <a:ext cx="12192000" cy="1091953"/>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342632" y="345921"/>
            <a:ext cx="4724647"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روش‌های درمان بیماری آسم</a:t>
            </a:r>
          </a:p>
        </p:txBody>
      </p:sp>
      <p:sp>
        <p:nvSpPr>
          <p:cNvPr id="7" name="Rectangle 6"/>
          <p:cNvSpPr/>
          <p:nvPr/>
        </p:nvSpPr>
        <p:spPr>
          <a:xfrm>
            <a:off x="7217546" y="2689934"/>
            <a:ext cx="4849733" cy="245023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97214" y="3149468"/>
            <a:ext cx="4546836" cy="3032909"/>
          </a:xfrm>
          <a:prstGeom prst="rect">
            <a:avLst/>
          </a:prstGeom>
          <a:noFill/>
          <a:ln>
            <a:noFill/>
          </a:ln>
        </p:spPr>
      </p:pic>
    </p:spTree>
    <p:extLst>
      <p:ext uri="{BB962C8B-B14F-4D97-AF65-F5344CB8AC3E}">
        <p14:creationId xmlns:p14="http://schemas.microsoft.com/office/powerpoint/2010/main" val="111901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912" y="1425975"/>
            <a:ext cx="8458200"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 بیماری آسم با داروهای ضدالتهاب</a:t>
            </a:r>
          </a:p>
          <a:p>
            <a:pPr algn="justLow" rtl="1">
              <a:lnSpc>
                <a:spcPct val="200000"/>
              </a:lnSpc>
            </a:pPr>
            <a:r>
              <a:rPr lang="fa-IR" sz="1600" dirty="0">
                <a:latin typeface="Vazir" panose="020B0603030804020204" pitchFamily="34" charset="-78"/>
                <a:cs typeface="Vazir" panose="020B0603030804020204" pitchFamily="34" charset="-78"/>
              </a:rPr>
              <a:t>این داروها تورم و تولید مخاط در مجاری تنفسی شما را کاهش می‌دهند. همچنین ورود و خروج هوا به ریه‌های شما را آسان‌تر می‌کنند. پزشک ممکن است این داروها را به‌صورت روزانه برای کنترل یا پیشگیری از علائم آسم مزمن برای شما تجویز کند.</a:t>
            </a:r>
          </a:p>
        </p:txBody>
      </p:sp>
      <p:sp>
        <p:nvSpPr>
          <p:cNvPr id="3" name="Rectangle 2"/>
          <p:cNvSpPr/>
          <p:nvPr/>
        </p:nvSpPr>
        <p:spPr>
          <a:xfrm>
            <a:off x="566929" y="4042791"/>
            <a:ext cx="5769863"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درمان‌های بیولوژیک آسم</a:t>
            </a:r>
          </a:p>
          <a:p>
            <a:pPr algn="justLow" rtl="1">
              <a:lnSpc>
                <a:spcPct val="200000"/>
              </a:lnSpc>
            </a:pPr>
            <a:r>
              <a:rPr lang="fa-IR" sz="1600" dirty="0">
                <a:latin typeface="Vazir" panose="020B0603030804020204" pitchFamily="34" charset="-78"/>
                <a:cs typeface="Vazir" panose="020B0603030804020204" pitchFamily="34" charset="-78"/>
              </a:rPr>
              <a:t>این درمان‌ها به هنگام آسم شدید و زمانی عملی می‌شوند که علائم آسم به درمان‌های معمول و حتی دوزهای بالای دارو یا استفاده صحیح از دستگاه‌های استنشاقی پاسخ ندهد.</a:t>
            </a:r>
          </a:p>
        </p:txBody>
      </p:sp>
      <p:pic>
        <p:nvPicPr>
          <p:cNvPr id="6" name="Picture 5"/>
          <p:cNvPicPr>
            <a:picLocks noChangeAspect="1"/>
          </p:cNvPicPr>
          <p:nvPr/>
        </p:nvPicPr>
        <p:blipFill>
          <a:blip r:embed="rId2"/>
          <a:stretch>
            <a:fillRect/>
          </a:stretch>
        </p:blipFill>
        <p:spPr>
          <a:xfrm>
            <a:off x="9116568" y="1425975"/>
            <a:ext cx="2950710" cy="2213033"/>
          </a:xfrm>
          <a:prstGeom prst="rect">
            <a:avLst/>
          </a:prstGeom>
        </p:spPr>
      </p:pic>
      <p:pic>
        <p:nvPicPr>
          <p:cNvPr id="7" name="Picture 6"/>
          <p:cNvPicPr>
            <a:picLocks noChangeAspect="1"/>
          </p:cNvPicPr>
          <p:nvPr/>
        </p:nvPicPr>
        <p:blipFill>
          <a:blip r:embed="rId3"/>
          <a:stretch>
            <a:fillRect/>
          </a:stretch>
        </p:blipFill>
        <p:spPr>
          <a:xfrm>
            <a:off x="6619386" y="3946945"/>
            <a:ext cx="3481263" cy="2403729"/>
          </a:xfrm>
          <a:prstGeom prst="rect">
            <a:avLst/>
          </a:prstGeom>
        </p:spPr>
      </p:pic>
      <p:sp>
        <p:nvSpPr>
          <p:cNvPr id="8" name="Rectangle 7"/>
          <p:cNvSpPr/>
          <p:nvPr/>
        </p:nvSpPr>
        <p:spPr>
          <a:xfrm>
            <a:off x="0" y="0"/>
            <a:ext cx="12192000" cy="1091953"/>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342631" y="345921"/>
            <a:ext cx="4724647"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روش‌های درمان بیماری آسم</a:t>
            </a:r>
          </a:p>
        </p:txBody>
      </p:sp>
    </p:spTree>
    <p:extLst>
      <p:ext uri="{BB962C8B-B14F-4D97-AF65-F5344CB8AC3E}">
        <p14:creationId xmlns:p14="http://schemas.microsoft.com/office/powerpoint/2010/main" val="2823878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3838" y="3318619"/>
            <a:ext cx="4724647"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چرا آسم تشدید می شود؟</a:t>
            </a:r>
          </a:p>
        </p:txBody>
      </p:sp>
      <p:sp>
        <p:nvSpPr>
          <p:cNvPr id="2" name="Rectangle 1"/>
          <p:cNvSpPr/>
          <p:nvPr/>
        </p:nvSpPr>
        <p:spPr>
          <a:xfrm>
            <a:off x="461485" y="3718729"/>
            <a:ext cx="6347688"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صورتی‌ که درمان خود را به‌طور منظم انجام ندهید، داروهای خود را مرتب استفاده نکنید و خود را در معرض محرک‌های آسم قرار دهید، علائم بیماری در شما تشدید می‌شود.</a:t>
            </a:r>
          </a:p>
        </p:txBody>
      </p:sp>
      <p:pic>
        <p:nvPicPr>
          <p:cNvPr id="3" name="Picture 2"/>
          <p:cNvPicPr>
            <a:picLocks noChangeAspect="1"/>
          </p:cNvPicPr>
          <p:nvPr/>
        </p:nvPicPr>
        <p:blipFill>
          <a:blip r:embed="rId2"/>
          <a:stretch>
            <a:fillRect/>
          </a:stretch>
        </p:blipFill>
        <p:spPr>
          <a:xfrm>
            <a:off x="7892248" y="3587641"/>
            <a:ext cx="3909134" cy="2482443"/>
          </a:xfrm>
          <a:prstGeom prst="rect">
            <a:avLst/>
          </a:prstGeom>
          <a:noFill/>
          <a:ln>
            <a:noFill/>
          </a:ln>
        </p:spPr>
      </p:pic>
      <p:pic>
        <p:nvPicPr>
          <p:cNvPr id="8" name="Picture 7"/>
          <p:cNvPicPr>
            <a:picLocks noChangeAspect="1"/>
          </p:cNvPicPr>
          <p:nvPr/>
        </p:nvPicPr>
        <p:blipFill>
          <a:blip r:embed="rId3"/>
          <a:stretch>
            <a:fillRect/>
          </a:stretch>
        </p:blipFill>
        <p:spPr>
          <a:xfrm>
            <a:off x="7892248" y="391861"/>
            <a:ext cx="3909134" cy="2606089"/>
          </a:xfrm>
          <a:prstGeom prst="rect">
            <a:avLst/>
          </a:prstGeom>
        </p:spPr>
      </p:pic>
      <p:sp>
        <p:nvSpPr>
          <p:cNvPr id="9" name="Rectangle 8"/>
          <p:cNvSpPr/>
          <p:nvPr/>
        </p:nvSpPr>
        <p:spPr>
          <a:xfrm>
            <a:off x="7064916" y="391861"/>
            <a:ext cx="640901" cy="5678223"/>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189887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41501" y="322506"/>
            <a:ext cx="4724647" cy="400110"/>
          </a:xfrm>
          <a:prstGeom prst="rect">
            <a:avLst/>
          </a:prstGeom>
        </p:spPr>
        <p:txBody>
          <a:bodyPr wrap="square">
            <a:spAutoFit/>
          </a:bodyPr>
          <a:lstStyle/>
          <a:p>
            <a:pPr algn="r" rtl="1"/>
            <a:r>
              <a:rPr lang="fa-IR" sz="2000" dirty="0">
                <a:solidFill>
                  <a:schemeClr val="accent6">
                    <a:lumMod val="50000"/>
                  </a:schemeClr>
                </a:solidFill>
                <a:latin typeface="Shabnam" panose="020B0603030804020204" pitchFamily="34" charset="-78"/>
                <a:cs typeface="Shabnam" panose="020B0603030804020204" pitchFamily="34" charset="-78"/>
              </a:rPr>
              <a:t>محرک‌های آسم</a:t>
            </a:r>
          </a:p>
        </p:txBody>
      </p:sp>
      <p:sp>
        <p:nvSpPr>
          <p:cNvPr id="2" name="Rectangle 1"/>
          <p:cNvSpPr/>
          <p:nvPr/>
        </p:nvSpPr>
        <p:spPr>
          <a:xfrm>
            <a:off x="438646" y="1343312"/>
            <a:ext cx="6720839"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ممکن است به هنگام تماس با مواد تحریک‌کننده، دچار حمله آسم شوید. متخصصان این مواد را “محرک” می‌نامند و البته دانستن اینکه چه چیزی باعث تحریک آسم شما می‌شود، جلوگیری از حملات آسم را برای شما آسان‌تر می‌سازند.</a:t>
            </a:r>
          </a:p>
          <a:p>
            <a:pPr algn="justLow" rtl="1">
              <a:lnSpc>
                <a:spcPct val="200000"/>
              </a:lnSpc>
            </a:pPr>
            <a:r>
              <a:rPr lang="fa-IR" sz="1600" dirty="0">
                <a:latin typeface="Vazir" panose="020B0603030804020204" pitchFamily="34" charset="-78"/>
                <a:cs typeface="Vazir" panose="020B0603030804020204" pitchFamily="34" charset="-78"/>
              </a:rPr>
              <a:t>برای برخی افراد، یک محرک می‌تواند بلافاصله آغازگر حملات آسمی باشد. بااین‌حال، برای افراد دیگر یا در زمان‌های دیگر، این حملات ممکن است ساعت‌ها یا روزها بعد از تماس با عامل محرک شروع شود. این محرک‌ها می‌توانند از فردی به فرد دیگر متفاوت باشند. </a:t>
            </a:r>
          </a:p>
        </p:txBody>
      </p:sp>
      <p:pic>
        <p:nvPicPr>
          <p:cNvPr id="5" name="Picture 4"/>
          <p:cNvPicPr>
            <a:picLocks noChangeAspect="1"/>
          </p:cNvPicPr>
          <p:nvPr/>
        </p:nvPicPr>
        <p:blipFill>
          <a:blip r:embed="rId2"/>
          <a:stretch>
            <a:fillRect/>
          </a:stretch>
        </p:blipFill>
        <p:spPr>
          <a:xfrm>
            <a:off x="7507222" y="1583216"/>
            <a:ext cx="4592302" cy="3059621"/>
          </a:xfrm>
          <a:prstGeom prst="roundRect">
            <a:avLst>
              <a:gd name="adj" fmla="val 0"/>
            </a:avLst>
          </a:prstGeom>
        </p:spPr>
      </p:pic>
      <p:cxnSp>
        <p:nvCxnSpPr>
          <p:cNvPr id="6" name="Straight Connector 5"/>
          <p:cNvCxnSpPr/>
          <p:nvPr/>
        </p:nvCxnSpPr>
        <p:spPr>
          <a:xfrm>
            <a:off x="0" y="923278"/>
            <a:ext cx="12192000"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155621" y="922063"/>
            <a:ext cx="0" cy="5934722"/>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8" name="Flowchart: Decision 7"/>
          <p:cNvSpPr/>
          <p:nvPr/>
        </p:nvSpPr>
        <p:spPr>
          <a:xfrm>
            <a:off x="113674" y="33040"/>
            <a:ext cx="819311" cy="811534"/>
          </a:xfrm>
          <a:prstGeom prst="flowChartDecision">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Flowchart: Decision 8"/>
          <p:cNvSpPr/>
          <p:nvPr/>
        </p:nvSpPr>
        <p:spPr>
          <a:xfrm>
            <a:off x="1008842" y="38945"/>
            <a:ext cx="819311" cy="811534"/>
          </a:xfrm>
          <a:prstGeom prst="flowChartDecisi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Flowchart: Decision 9"/>
          <p:cNvSpPr/>
          <p:nvPr/>
        </p:nvSpPr>
        <p:spPr>
          <a:xfrm>
            <a:off x="1904010" y="33040"/>
            <a:ext cx="819311" cy="811534"/>
          </a:xfrm>
          <a:prstGeom prst="flowChartDecision">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16815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42631" y="278541"/>
            <a:ext cx="4724647" cy="400110"/>
          </a:xfrm>
          <a:prstGeom prst="rect">
            <a:avLst/>
          </a:prstGeom>
        </p:spPr>
        <p:txBody>
          <a:bodyPr wrap="square">
            <a:spAutoFit/>
          </a:bodyPr>
          <a:lstStyle/>
          <a:p>
            <a:pPr algn="r" rtl="1"/>
            <a:r>
              <a:rPr lang="fa-IR" sz="2000" dirty="0">
                <a:solidFill>
                  <a:schemeClr val="accent6">
                    <a:lumMod val="50000"/>
                  </a:schemeClr>
                </a:solidFill>
                <a:latin typeface="Shabnam" panose="020B0603030804020204" pitchFamily="34" charset="-78"/>
                <a:cs typeface="Shabnam" panose="020B0603030804020204" pitchFamily="34" charset="-78"/>
              </a:rPr>
              <a:t>محرک‌های آسم</a:t>
            </a:r>
          </a:p>
        </p:txBody>
      </p:sp>
      <p:sp>
        <p:nvSpPr>
          <p:cNvPr id="2" name="Rectangle 1"/>
          <p:cNvSpPr/>
          <p:nvPr/>
        </p:nvSpPr>
        <p:spPr>
          <a:xfrm>
            <a:off x="5806439" y="1400333"/>
            <a:ext cx="6260839"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اما برخی از محرک‌های رایج حملات آسم عبارت‌اند از:</a:t>
            </a:r>
          </a:p>
        </p:txBody>
      </p:sp>
      <p:sp>
        <p:nvSpPr>
          <p:cNvPr id="3" name="Rectangle 2"/>
          <p:cNvSpPr/>
          <p:nvPr/>
        </p:nvSpPr>
        <p:spPr>
          <a:xfrm>
            <a:off x="4625267" y="2059277"/>
            <a:ext cx="7442011"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1_آلودگی هوا شامل آلاینده‌های کارخانه‌ها، اگزوز خودروها، دود آتش‌سوزی</a:t>
            </a:r>
          </a:p>
          <a:p>
            <a:pPr algn="justLow" rtl="1">
              <a:lnSpc>
                <a:spcPct val="200000"/>
              </a:lnSpc>
            </a:pPr>
            <a:r>
              <a:rPr lang="fa-IR" sz="1600" dirty="0">
                <a:latin typeface="Vazir" panose="020B0603030804020204" pitchFamily="34" charset="-78"/>
                <a:cs typeface="Vazir" panose="020B0603030804020204" pitchFamily="34" charset="-78"/>
              </a:rPr>
              <a:t>2_کنه‌های گردوغبارکه با چشم دیده نمی‌شوند و در هوا وجود دارند</a:t>
            </a:r>
          </a:p>
          <a:p>
            <a:pPr algn="justLow" rtl="1">
              <a:lnSpc>
                <a:spcPct val="200000"/>
              </a:lnSpc>
            </a:pPr>
            <a:r>
              <a:rPr lang="fa-IR" sz="1600" dirty="0">
                <a:latin typeface="Vazir" panose="020B0603030804020204" pitchFamily="34" charset="-78"/>
                <a:cs typeface="Vazir" panose="020B0603030804020204" pitchFamily="34" charset="-78"/>
              </a:rPr>
              <a:t>3_ورزش</a:t>
            </a:r>
          </a:p>
          <a:p>
            <a:pPr algn="justLow" rtl="1">
              <a:lnSpc>
                <a:spcPct val="200000"/>
              </a:lnSpc>
            </a:pPr>
            <a:r>
              <a:rPr lang="fa-IR" sz="1600" dirty="0">
                <a:latin typeface="Vazir" panose="020B0603030804020204" pitchFamily="34" charset="-78"/>
                <a:cs typeface="Vazir" panose="020B0603030804020204" pitchFamily="34" charset="-78"/>
              </a:rPr>
              <a:t>4_کپک</a:t>
            </a:r>
          </a:p>
        </p:txBody>
      </p:sp>
      <p:sp>
        <p:nvSpPr>
          <p:cNvPr id="6" name="Rectangle 5"/>
          <p:cNvSpPr/>
          <p:nvPr/>
        </p:nvSpPr>
        <p:spPr>
          <a:xfrm>
            <a:off x="704088" y="4121380"/>
            <a:ext cx="11363190"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5_آفات (مثل سوسک‌ها، موش‌ها و سایر آفات خانگی)</a:t>
            </a:r>
          </a:p>
          <a:p>
            <a:pPr algn="justLow" rtl="1">
              <a:lnSpc>
                <a:spcPct val="200000"/>
              </a:lnSpc>
            </a:pPr>
            <a:r>
              <a:rPr lang="fa-IR" sz="1600" dirty="0">
                <a:latin typeface="Vazir" panose="020B0603030804020204" pitchFamily="34" charset="-78"/>
                <a:cs typeface="Vazir" panose="020B0603030804020204" pitchFamily="34" charset="-78"/>
              </a:rPr>
              <a:t>6_حیوانات خانگی</a:t>
            </a:r>
          </a:p>
          <a:p>
            <a:pPr algn="justLow" rtl="1">
              <a:lnSpc>
                <a:spcPct val="200000"/>
              </a:lnSpc>
            </a:pPr>
            <a:r>
              <a:rPr lang="fa-IR" sz="1600" dirty="0">
                <a:latin typeface="Vazir" panose="020B0603030804020204" pitchFamily="34" charset="-78"/>
                <a:cs typeface="Vazir" panose="020B0603030804020204" pitchFamily="34" charset="-78"/>
              </a:rPr>
              <a:t>7_دود تنباکو و سیگار</a:t>
            </a:r>
          </a:p>
          <a:p>
            <a:pPr algn="justLow" rtl="1">
              <a:lnSpc>
                <a:spcPct val="200000"/>
              </a:lnSpc>
            </a:pPr>
            <a:r>
              <a:rPr lang="fa-IR" sz="1600" dirty="0">
                <a:latin typeface="Vazir" panose="020B0603030804020204" pitchFamily="34" charset="-78"/>
                <a:cs typeface="Vazir" panose="020B0603030804020204" pitchFamily="34" charset="-78"/>
              </a:rPr>
              <a:t>8_وجود مواد شیمیایی یا بوهای قوی، گرد آرد یا چوب نیز می‌تواند باعث ایجاد حملات در برخی افراد شود.</a:t>
            </a:r>
          </a:p>
        </p:txBody>
      </p:sp>
      <p:cxnSp>
        <p:nvCxnSpPr>
          <p:cNvPr id="10" name="Straight Connector 9"/>
          <p:cNvCxnSpPr/>
          <p:nvPr/>
        </p:nvCxnSpPr>
        <p:spPr>
          <a:xfrm>
            <a:off x="0" y="923278"/>
            <a:ext cx="12192000" cy="0"/>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2"/>
          <a:stretch>
            <a:fillRect/>
          </a:stretch>
        </p:blipFill>
        <p:spPr>
          <a:xfrm>
            <a:off x="195309" y="1218725"/>
            <a:ext cx="4006049" cy="2670699"/>
          </a:xfrm>
          <a:prstGeom prst="rect">
            <a:avLst/>
          </a:prstGeom>
        </p:spPr>
      </p:pic>
      <p:cxnSp>
        <p:nvCxnSpPr>
          <p:cNvPr id="16" name="Straight Connector 15"/>
          <p:cNvCxnSpPr/>
          <p:nvPr/>
        </p:nvCxnSpPr>
        <p:spPr>
          <a:xfrm>
            <a:off x="12155621" y="922063"/>
            <a:ext cx="0" cy="5934722"/>
          </a:xfrm>
          <a:prstGeom prst="line">
            <a:avLst/>
          </a:pr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0" name="Flowchart: Decision 19"/>
          <p:cNvSpPr/>
          <p:nvPr/>
        </p:nvSpPr>
        <p:spPr>
          <a:xfrm>
            <a:off x="113674" y="33040"/>
            <a:ext cx="819311" cy="811534"/>
          </a:xfrm>
          <a:prstGeom prst="flowChartDecision">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Flowchart: Decision 20"/>
          <p:cNvSpPr/>
          <p:nvPr/>
        </p:nvSpPr>
        <p:spPr>
          <a:xfrm>
            <a:off x="1008842" y="38945"/>
            <a:ext cx="819311" cy="811534"/>
          </a:xfrm>
          <a:prstGeom prst="flowChartDecisi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Flowchart: Decision 21"/>
          <p:cNvSpPr/>
          <p:nvPr/>
        </p:nvSpPr>
        <p:spPr>
          <a:xfrm>
            <a:off x="1904010" y="33040"/>
            <a:ext cx="819311" cy="811534"/>
          </a:xfrm>
          <a:prstGeom prst="flowChartDecision">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89838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lowchart: Alternate Process 15"/>
          <p:cNvSpPr/>
          <p:nvPr/>
        </p:nvSpPr>
        <p:spPr>
          <a:xfrm>
            <a:off x="0" y="533466"/>
            <a:ext cx="5906172" cy="3665358"/>
          </a:xfrm>
          <a:prstGeom prst="flowChartAlternateProcess">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Flowchart: Alternate Process 16"/>
          <p:cNvSpPr/>
          <p:nvPr/>
        </p:nvSpPr>
        <p:spPr>
          <a:xfrm>
            <a:off x="5225512" y="3343267"/>
            <a:ext cx="6966488" cy="3276754"/>
          </a:xfrm>
          <a:prstGeom prst="flowChartAlternateProcess">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6" name="Picture 5"/>
          <p:cNvPicPr>
            <a:picLocks noChangeAspect="1"/>
          </p:cNvPicPr>
          <p:nvPr/>
        </p:nvPicPr>
        <p:blipFill>
          <a:blip r:embed="rId2"/>
          <a:stretch>
            <a:fillRect/>
          </a:stretch>
        </p:blipFill>
        <p:spPr>
          <a:xfrm>
            <a:off x="334033" y="804992"/>
            <a:ext cx="5295318" cy="3035423"/>
          </a:xfrm>
          <a:prstGeom prst="roundRect">
            <a:avLst/>
          </a:prstGeom>
        </p:spPr>
      </p:pic>
      <p:sp>
        <p:nvSpPr>
          <p:cNvPr id="5" name="Rectangle 4"/>
          <p:cNvSpPr/>
          <p:nvPr/>
        </p:nvSpPr>
        <p:spPr>
          <a:xfrm>
            <a:off x="5629351" y="4401182"/>
            <a:ext cx="6325246" cy="2062103"/>
          </a:xfrm>
          <a:prstGeom prst="rect">
            <a:avLst/>
          </a:prstGeom>
        </p:spPr>
        <p:txBody>
          <a:bodyPr wrap="square">
            <a:spAutoFit/>
          </a:bodyPr>
          <a:lstStyle/>
          <a:p>
            <a:pPr marL="285750" indent="-285750" algn="justLow" rtl="1">
              <a:lnSpc>
                <a:spcPct val="200000"/>
              </a:lnSpc>
              <a:buClr>
                <a:schemeClr val="accent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بتوانید کارهای روزمره و موردعلاقه‌تان را در محل کار و خانه انجام دهید.</a:t>
            </a:r>
          </a:p>
          <a:p>
            <a:pPr marL="285750" indent="-285750" algn="justLow" rtl="1">
              <a:lnSpc>
                <a:spcPct val="200000"/>
              </a:lnSpc>
              <a:buClr>
                <a:schemeClr val="accent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علائم بیماری آسم نداشته باشید (به حداقل برسانید).</a:t>
            </a:r>
          </a:p>
          <a:p>
            <a:pPr marL="285750" indent="-285750" algn="justLow" rtl="1">
              <a:lnSpc>
                <a:spcPct val="200000"/>
              </a:lnSpc>
              <a:buClr>
                <a:schemeClr val="accent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به‌ندرت از داروهای تسکین‌دهنده آسم استفاده کنید.</a:t>
            </a:r>
          </a:p>
          <a:p>
            <a:pPr marL="285750" indent="-285750" algn="justLow" rtl="1">
              <a:lnSpc>
                <a:spcPct val="200000"/>
              </a:lnSpc>
              <a:buClr>
                <a:schemeClr val="accent6"/>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و علائم بیماری، اختلالی در خواب شما ایجاد نکند.</a:t>
            </a:r>
          </a:p>
        </p:txBody>
      </p:sp>
      <p:sp>
        <p:nvSpPr>
          <p:cNvPr id="3" name="Rectangle 2"/>
          <p:cNvSpPr/>
          <p:nvPr/>
        </p:nvSpPr>
        <p:spPr>
          <a:xfrm>
            <a:off x="5779364" y="3906436"/>
            <a:ext cx="6230426"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هدف از درمان آسم، کنترل علائم آن است. کنترل آسم یعنی شما:</a:t>
            </a:r>
          </a:p>
        </p:txBody>
      </p:sp>
      <p:sp>
        <p:nvSpPr>
          <p:cNvPr id="4" name="Rectangle 3"/>
          <p:cNvSpPr/>
          <p:nvPr/>
        </p:nvSpPr>
        <p:spPr>
          <a:xfrm>
            <a:off x="10358773" y="3519433"/>
            <a:ext cx="1595824"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کنترل آسم</a:t>
            </a:r>
          </a:p>
        </p:txBody>
      </p:sp>
    </p:spTree>
    <p:extLst>
      <p:ext uri="{BB962C8B-B14F-4D97-AF65-F5344CB8AC3E}">
        <p14:creationId xmlns:p14="http://schemas.microsoft.com/office/powerpoint/2010/main" val="2583002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1399" y="433694"/>
            <a:ext cx="5979021"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اگرچه راهی برای پیشگیری از آسم وجود ندارد اما شما و پزشک می‌توانید یک برنامه گام‌به‌گام برای بهبود زندگی خود و پیشگیری از حملات آسم طراحی کنید همچنین رعایت نکات زیر را نادیده نگیرید:</a:t>
            </a:r>
          </a:p>
        </p:txBody>
      </p:sp>
      <p:sp>
        <p:nvSpPr>
          <p:cNvPr id="6" name="Rectangle 5"/>
          <p:cNvSpPr/>
          <p:nvPr/>
        </p:nvSpPr>
        <p:spPr>
          <a:xfrm>
            <a:off x="229133" y="2397948"/>
            <a:ext cx="5923092"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کمک پزشک و تیم مراقبت‌های بهداشتی، یک برنامه دقیق برای مصرف داروها و مدیریت حملات آسم بنویسید و حتماً برنامه خود را دنبال کنید. آسم یک بیماری مزمن است که نیاز به نظارت و درمان منظم دارد. کنترل آن می‌تواند احساس بهتری در زندگی شما ایجاد کند.</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9605638" y="0"/>
            <a:ext cx="2586361"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9477" y="263823"/>
            <a:ext cx="4779264" cy="2389632"/>
          </a:xfrm>
          <a:prstGeom prst="rect">
            <a:avLst/>
          </a:prstGeom>
        </p:spPr>
      </p:pic>
      <p:sp>
        <p:nvSpPr>
          <p:cNvPr id="4" name="Rectangle 3"/>
          <p:cNvSpPr/>
          <p:nvPr/>
        </p:nvSpPr>
        <p:spPr>
          <a:xfrm rot="16200000">
            <a:off x="9579866" y="4320898"/>
            <a:ext cx="4265720"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آیا امکان پیشگیری از آسم وجود دارد؟</a:t>
            </a:r>
          </a:p>
        </p:txBody>
      </p:sp>
    </p:spTree>
    <p:extLst>
      <p:ext uri="{BB962C8B-B14F-4D97-AF65-F5344CB8AC3E}">
        <p14:creationId xmlns:p14="http://schemas.microsoft.com/office/powerpoint/2010/main" val="3183451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9383" y="489080"/>
            <a:ext cx="6142370"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واکسن آنفلوانزا و ذات الریه بزنید. پیشگیری از آنفولانزا و ذات‌الریه در کنترل علائم تحریک آسم بسیار موثر است.</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عوامل محرک آسم را شناسایی و از آن‌ها اجتناب کنید. تعدادی از مواد حساسیت‌زا و تحریک‌کننده در فضای باز، از گرده و کپک تا آلودگی هوا، می‌توانند باعث حملات آسم شوند. بدانید که چه چیزی باعث آسم شما می‌شود یا آن را بدتر می‌کند و برای جلوگیری از قرار گرفتن در معرض آن‌ها اقدامات لازم را انجام دهید.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9605638" y="0"/>
            <a:ext cx="2586361"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rot="16200000">
            <a:off x="9579866" y="4320898"/>
            <a:ext cx="4265720"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آیا امکان پیشگیری از آسم وجود دارد؟</a:t>
            </a:r>
          </a:p>
        </p:txBody>
      </p:sp>
      <p:pic>
        <p:nvPicPr>
          <p:cNvPr id="5" name="Picture 4"/>
          <p:cNvPicPr>
            <a:picLocks noChangeAspect="1"/>
          </p:cNvPicPr>
          <p:nvPr/>
        </p:nvPicPr>
        <p:blipFill>
          <a:blip r:embed="rId2"/>
          <a:stretch>
            <a:fillRect/>
          </a:stretch>
        </p:blipFill>
        <p:spPr>
          <a:xfrm>
            <a:off x="6676008" y="275208"/>
            <a:ext cx="4468152" cy="2538723"/>
          </a:xfrm>
          <a:prstGeom prst="rect">
            <a:avLst/>
          </a:prstGeom>
          <a:noFill/>
          <a:ln>
            <a:noFill/>
          </a:ln>
        </p:spPr>
      </p:pic>
    </p:spTree>
    <p:extLst>
      <p:ext uri="{BB962C8B-B14F-4D97-AF65-F5344CB8AC3E}">
        <p14:creationId xmlns:p14="http://schemas.microsoft.com/office/powerpoint/2010/main" val="1801610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02057" y="1138896"/>
            <a:ext cx="4340599"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بیماری آسم چیست؟</a:t>
            </a:r>
            <a:endParaRPr lang="en-US" sz="2000" dirty="0">
              <a:latin typeface="Shabnam" panose="020B0603030804020204" pitchFamily="34" charset="-78"/>
              <a:cs typeface="Shabnam" panose="020B0603030804020204" pitchFamily="34" charset="-78"/>
            </a:endParaRPr>
          </a:p>
        </p:txBody>
      </p:sp>
      <p:sp>
        <p:nvSpPr>
          <p:cNvPr id="5" name="Rectangle 4"/>
          <p:cNvSpPr/>
          <p:nvPr/>
        </p:nvSpPr>
        <p:spPr>
          <a:xfrm>
            <a:off x="291011" y="1637671"/>
            <a:ext cx="6624694"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مصرف داروها می‌تواند علائم این بیماری را درمان کند. شایان ذکر است که آسم، یک بیماری مزمن (مداوم) است، به این معنی که قابل‌درمان نیست، اما علائم آن قابل‌کنترل هستند، نیاز به کنترل پزشکی دارد و در صورت عدم درمان، تهدیدی برای زندگی فرد محسوب می‌شوند.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4021584" y="4066556"/>
            <a:ext cx="8045695" cy="86113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7180894" y="1138896"/>
            <a:ext cx="4886385" cy="3259562"/>
          </a:xfrm>
          <a:prstGeom prst="rect">
            <a:avLst/>
          </a:prstGeom>
        </p:spPr>
      </p:pic>
    </p:spTree>
    <p:extLst>
      <p:ext uri="{BB962C8B-B14F-4D97-AF65-F5344CB8AC3E}">
        <p14:creationId xmlns:p14="http://schemas.microsoft.com/office/powerpoint/2010/main" val="3064698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452" y="191790"/>
            <a:ext cx="5488926"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علائم هشداردهنده حمله قریب‌الوقوع مانند سرفه خفیف، خس خس سینه یا تنگی نفس را سریع تشخیص بدهید. ازآنجایی‌که عملکرد ریه شما ممکن است قبل از مشاهده علائم کاهش یابد، به طور مرتب با یک دستگاه «اوج جریان سنج» میزان سختی نفس کشیدن خود را اندازه‌گیری کنید.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9605638" y="0"/>
            <a:ext cx="2586361"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p:cNvSpPr/>
          <p:nvPr/>
        </p:nvSpPr>
        <p:spPr>
          <a:xfrm rot="16200000">
            <a:off x="9579866" y="4320898"/>
            <a:ext cx="4265720"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آیا امکان پیشگیری از آسم وجود دارد؟</a:t>
            </a:r>
          </a:p>
        </p:txBody>
      </p:sp>
      <p:pic>
        <p:nvPicPr>
          <p:cNvPr id="3" name="Picture 2"/>
          <p:cNvPicPr>
            <a:picLocks noChangeAspect="1"/>
          </p:cNvPicPr>
          <p:nvPr/>
        </p:nvPicPr>
        <p:blipFill>
          <a:blip r:embed="rId2"/>
          <a:stretch>
            <a:fillRect/>
          </a:stretch>
        </p:blipFill>
        <p:spPr>
          <a:xfrm>
            <a:off x="6147432" y="286629"/>
            <a:ext cx="4288363" cy="2598614"/>
          </a:xfrm>
          <a:prstGeom prst="roundRect">
            <a:avLst>
              <a:gd name="adj" fmla="val 0"/>
            </a:avLst>
          </a:prstGeom>
        </p:spPr>
      </p:pic>
    </p:spTree>
    <p:extLst>
      <p:ext uri="{BB962C8B-B14F-4D97-AF65-F5344CB8AC3E}">
        <p14:creationId xmlns:p14="http://schemas.microsoft.com/office/powerpoint/2010/main" val="346003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0819" y="346379"/>
            <a:ext cx="5302494"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حملات را به موقع شناسایی و درمان کنید زیرا اگر سریع اقدام کنید، احتمال بروز حملات شدید کمتر می‌شود. داروهای خود را طبق دستور پزشک مصرف کنید. همچنین هرگونه فعالیتی را که ممکن است باعث حمله شود فورا متوقف کنید.</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9605638" y="0"/>
            <a:ext cx="2586361"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p:cNvSpPr/>
          <p:nvPr/>
        </p:nvSpPr>
        <p:spPr>
          <a:xfrm rot="16200000">
            <a:off x="9579866" y="4320898"/>
            <a:ext cx="4265720"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آیا امکان پیشگیری از آسم وجود دارد؟</a:t>
            </a:r>
          </a:p>
        </p:txBody>
      </p:sp>
      <p:pic>
        <p:nvPicPr>
          <p:cNvPr id="3" name="Picture 2"/>
          <p:cNvPicPr>
            <a:picLocks noChangeAspect="1"/>
          </p:cNvPicPr>
          <p:nvPr/>
        </p:nvPicPr>
        <p:blipFill>
          <a:blip r:embed="rId2"/>
          <a:stretch>
            <a:fillRect/>
          </a:stretch>
        </p:blipFill>
        <p:spPr>
          <a:xfrm>
            <a:off x="5723043" y="353038"/>
            <a:ext cx="4747333" cy="2819608"/>
          </a:xfrm>
          <a:prstGeom prst="rect">
            <a:avLst/>
          </a:prstGeom>
          <a:noFill/>
          <a:ln>
            <a:noFill/>
          </a:ln>
        </p:spPr>
      </p:pic>
    </p:spTree>
    <p:extLst>
      <p:ext uri="{BB962C8B-B14F-4D97-AF65-F5344CB8AC3E}">
        <p14:creationId xmlns:p14="http://schemas.microsoft.com/office/powerpoint/2010/main" val="1583701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9697" y="311589"/>
            <a:ext cx="5222596"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بدون اینکه ابتدا با پزشک خود صحبت کنید، حتی اگر به نظر می‌رسد آسم در حال بهبودی است، مصرف داروهای خود را متوقف نکنید. مشورت مداوم با پزشک می‌تواند نگرانی‌های شما در این زمینه را برطرف کند.</a:t>
            </a:r>
          </a:p>
          <a:p>
            <a:pPr algn="justLow" rtl="1">
              <a:lnSpc>
                <a:spcPct val="200000"/>
              </a:lnSpc>
            </a:pPr>
            <a:endParaRPr lang="fa-IR"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اگر متوجه شدید که با استنشاق تسکین‌دهنده‌های سریع مانند آلبوترول وضعیت شما بهتر می‌شود، در مورد تغییرات درمانی خود با پزشک صحبت کنید.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9605638" y="0"/>
            <a:ext cx="2586361"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6"/>
          <p:cNvSpPr/>
          <p:nvPr/>
        </p:nvSpPr>
        <p:spPr>
          <a:xfrm rot="16200000">
            <a:off x="9579866" y="4320898"/>
            <a:ext cx="4265720"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آیا امکان پیشگیری از آسم وجود دارد؟</a:t>
            </a:r>
          </a:p>
        </p:txBody>
      </p:sp>
      <p:pic>
        <p:nvPicPr>
          <p:cNvPr id="5" name="Picture 4"/>
          <p:cNvPicPr>
            <a:picLocks noChangeAspect="1"/>
          </p:cNvPicPr>
          <p:nvPr/>
        </p:nvPicPr>
        <p:blipFill>
          <a:blip r:embed="rId2"/>
          <a:stretch>
            <a:fillRect/>
          </a:stretch>
        </p:blipFill>
        <p:spPr>
          <a:xfrm>
            <a:off x="5674258" y="311589"/>
            <a:ext cx="5267325" cy="2520387"/>
          </a:xfrm>
          <a:prstGeom prst="rect">
            <a:avLst/>
          </a:prstGeom>
        </p:spPr>
      </p:pic>
    </p:spTree>
    <p:extLst>
      <p:ext uri="{BB962C8B-B14F-4D97-AF65-F5344CB8AC3E}">
        <p14:creationId xmlns:p14="http://schemas.microsoft.com/office/powerpoint/2010/main" val="3168647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5448" y="933907"/>
            <a:ext cx="11911831"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حملات شدید آسم ممکن است تهدیدکننده زندگی باشند؛ بنابراین به هنگام بروز علائم اورژانسی زیر حتما به پزشک متخصص ریه مراجعه کنید:</a:t>
            </a:r>
          </a:p>
        </p:txBody>
      </p:sp>
      <p:sp>
        <p:nvSpPr>
          <p:cNvPr id="5" name="Rectangle 4"/>
          <p:cNvSpPr/>
          <p:nvPr/>
        </p:nvSpPr>
        <p:spPr>
          <a:xfrm>
            <a:off x="384048" y="1524164"/>
            <a:ext cx="11683231" cy="2062103"/>
          </a:xfrm>
          <a:prstGeom prst="rect">
            <a:avLst/>
          </a:prstGeom>
        </p:spPr>
        <p:txBody>
          <a:bodyPr wrap="square">
            <a:spAutoFit/>
          </a:bodyPr>
          <a:lstStyle/>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حاصل نشدن بهبودی حتی پس از استفاده از اسپری استنشاقی</a:t>
            </a:r>
          </a:p>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اضطراب یا وحشت</a:t>
            </a:r>
          </a:p>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صورت رنگ‌پریده و عرق کرده</a:t>
            </a:r>
          </a:p>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ناخن‌های دست و لب‌های مایل به آبی (در افراد با پوست روشن) یا لب‌ها و لثه‌های خاکستری یا سفید (در افراد با پوست تیره)</a:t>
            </a:r>
          </a:p>
        </p:txBody>
      </p:sp>
      <p:sp>
        <p:nvSpPr>
          <p:cNvPr id="2" name="Rectangle 1"/>
          <p:cNvSpPr/>
          <p:nvPr/>
        </p:nvSpPr>
        <p:spPr>
          <a:xfrm>
            <a:off x="5971279" y="3623813"/>
            <a:ext cx="6096000" cy="2554545"/>
          </a:xfrm>
          <a:prstGeom prst="rect">
            <a:avLst/>
          </a:prstGeom>
        </p:spPr>
        <p:txBody>
          <a:bodyPr wrap="square">
            <a:spAutoFit/>
          </a:bodyPr>
          <a:lstStyle/>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درد یا فشار در قفسه سینه</a:t>
            </a:r>
          </a:p>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سرفه بی‌وقفه</a:t>
            </a:r>
          </a:p>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خس‌خس شدید هنگام تنفس</a:t>
            </a:r>
          </a:p>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مشکل در صحبت‌کردن</a:t>
            </a:r>
          </a:p>
          <a:p>
            <a:pPr marL="285750" indent="-285750" algn="justLow" rtl="1">
              <a:lnSpc>
                <a:spcPct val="200000"/>
              </a:lnSpc>
              <a:buClr>
                <a:schemeClr val="accent6">
                  <a:lumMod val="75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تنفس بسیار سریع</a:t>
            </a:r>
          </a:p>
        </p:txBody>
      </p:sp>
      <p:pic>
        <p:nvPicPr>
          <p:cNvPr id="7" name="Picture 6"/>
          <p:cNvPicPr>
            <a:picLocks noChangeAspect="1"/>
          </p:cNvPicPr>
          <p:nvPr/>
        </p:nvPicPr>
        <p:blipFill>
          <a:blip r:embed="rId2"/>
          <a:stretch>
            <a:fillRect/>
          </a:stretch>
        </p:blipFill>
        <p:spPr>
          <a:xfrm>
            <a:off x="465055" y="3868927"/>
            <a:ext cx="4084382" cy="2309431"/>
          </a:xfrm>
          <a:prstGeom prst="roundRect">
            <a:avLst>
              <a:gd name="adj" fmla="val 0"/>
            </a:avLst>
          </a:prstGeom>
        </p:spPr>
      </p:pic>
      <p:sp>
        <p:nvSpPr>
          <p:cNvPr id="6" name="Rectangle 5"/>
          <p:cNvSpPr/>
          <p:nvPr/>
        </p:nvSpPr>
        <p:spPr>
          <a:xfrm>
            <a:off x="0" y="5199"/>
            <a:ext cx="12181578" cy="715323"/>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Rectangle 3"/>
          <p:cNvSpPr/>
          <p:nvPr/>
        </p:nvSpPr>
        <p:spPr>
          <a:xfrm>
            <a:off x="2953512" y="162806"/>
            <a:ext cx="9113767"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چه زمانی باید به پزشک فوق تخصص آسم مراجعه کنیم؟</a:t>
            </a:r>
          </a:p>
        </p:txBody>
      </p:sp>
    </p:spTree>
    <p:extLst>
      <p:ext uri="{BB962C8B-B14F-4D97-AF65-F5344CB8AC3E}">
        <p14:creationId xmlns:p14="http://schemas.microsoft.com/office/powerpoint/2010/main" val="395457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42632" y="162806"/>
            <a:ext cx="4724647"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منابع </a:t>
            </a:r>
          </a:p>
        </p:txBody>
      </p:sp>
      <p:sp>
        <p:nvSpPr>
          <p:cNvPr id="5" name="Rectangle 4"/>
          <p:cNvSpPr/>
          <p:nvPr/>
        </p:nvSpPr>
        <p:spPr>
          <a:xfrm>
            <a:off x="157313" y="703281"/>
            <a:ext cx="8537695" cy="1669944"/>
          </a:xfrm>
          <a:prstGeom prst="rect">
            <a:avLst/>
          </a:prstGeom>
        </p:spPr>
        <p:txBody>
          <a:bodyPr wrap="square">
            <a:spAutoFit/>
          </a:bodyPr>
          <a:lstStyle/>
          <a:p>
            <a:pPr rtl="1">
              <a:lnSpc>
                <a:spcPct val="200000"/>
              </a:lnSpc>
              <a:buClr>
                <a:schemeClr val="accent6">
                  <a:lumMod val="60000"/>
                  <a:lumOff val="40000"/>
                </a:schemeClr>
              </a:buClr>
            </a:pPr>
            <a:r>
              <a:rPr lang="en-US" dirty="0">
                <a:latin typeface="Times New Roman" panose="02020603050405020304" pitchFamily="18" charset="0"/>
                <a:cs typeface="Times New Roman" panose="02020603050405020304" pitchFamily="18" charset="0"/>
              </a:rPr>
              <a:t>https://www.darmankade.com</a:t>
            </a:r>
            <a:endParaRPr lang="fa-IR" dirty="0">
              <a:latin typeface="Times New Roman" panose="02020603050405020304" pitchFamily="18" charset="0"/>
              <a:cs typeface="Times New Roman" panose="02020603050405020304" pitchFamily="18" charset="0"/>
            </a:endParaRPr>
          </a:p>
          <a:p>
            <a:pPr rtl="1">
              <a:lnSpc>
                <a:spcPct val="200000"/>
              </a:lnSpc>
              <a:buClr>
                <a:schemeClr val="accent6">
                  <a:lumMod val="60000"/>
                  <a:lumOff val="40000"/>
                </a:schemeClr>
              </a:buClr>
            </a:pPr>
            <a:r>
              <a:rPr lang="en-US" dirty="0">
                <a:latin typeface="Times New Roman" panose="02020603050405020304" pitchFamily="18" charset="0"/>
                <a:cs typeface="Times New Roman" panose="02020603050405020304" pitchFamily="18" charset="0"/>
              </a:rPr>
              <a:t>https://nabzgroup.com</a:t>
            </a:r>
            <a:endParaRPr lang="fa-IR" dirty="0">
              <a:latin typeface="Times New Roman" panose="02020603050405020304" pitchFamily="18" charset="0"/>
              <a:cs typeface="Times New Roman" panose="02020603050405020304" pitchFamily="18" charset="0"/>
            </a:endParaRPr>
          </a:p>
          <a:p>
            <a:pPr rtl="1">
              <a:lnSpc>
                <a:spcPct val="200000"/>
              </a:lnSpc>
              <a:buClr>
                <a:schemeClr val="accent6">
                  <a:lumMod val="60000"/>
                  <a:lumOff val="40000"/>
                </a:schemeClr>
              </a:buClr>
            </a:pPr>
            <a:r>
              <a:rPr lang="en-US" dirty="0">
                <a:latin typeface="Times New Roman" panose="02020603050405020304" pitchFamily="18" charset="0"/>
                <a:cs typeface="Times New Roman" panose="02020603050405020304" pitchFamily="18" charset="0"/>
              </a:rPr>
              <a:t>https://www.paziresh24.com</a:t>
            </a: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1857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5108" y="1399065"/>
            <a:ext cx="7088556"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وقتی به طور طبیعی نفس می‌کشید، ماهیچه‌های اطراف مجاری هوایی شل می‌شوند و امکان عبور راحت و بی‌صدای هوا را فراهم می‌کنند. در طول حمله آسم، ممکن است این رخدادها در مجاری تنفسی بیمار ایجاد گردد که باعث تشدید علائم بیمار می‌شوند :</a:t>
            </a:r>
            <a:endParaRPr lang="en-US" sz="1600" dirty="0">
              <a:latin typeface="Vazir" panose="020B0603030804020204" pitchFamily="34" charset="-78"/>
              <a:cs typeface="Vazir" panose="020B0603030804020204" pitchFamily="34" charset="-78"/>
            </a:endParaRPr>
          </a:p>
        </p:txBody>
      </p:sp>
      <p:sp>
        <p:nvSpPr>
          <p:cNvPr id="2" name="Rectangle 1"/>
          <p:cNvSpPr/>
          <p:nvPr/>
        </p:nvSpPr>
        <p:spPr>
          <a:xfrm>
            <a:off x="239945" y="3461168"/>
            <a:ext cx="7203720"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1- بروز برونکواسپاسم در افراد مبتلا به بیماری آسم</a:t>
            </a:r>
          </a:p>
          <a:p>
            <a:pPr algn="justLow" rtl="1">
              <a:lnSpc>
                <a:spcPct val="200000"/>
              </a:lnSpc>
            </a:pPr>
            <a:r>
              <a:rPr lang="fa-IR" sz="1600" dirty="0">
                <a:latin typeface="Vazir" panose="020B0603030804020204" pitchFamily="34" charset="-78"/>
                <a:cs typeface="Vazir" panose="020B0603030804020204" pitchFamily="34" charset="-78"/>
              </a:rPr>
              <a:t>ماهیچه‌های اطراف راه‌های هوایی منقبض (سفت) می‌شوند و در نتیجه، راه‌های هوایی شما را باریک می‌کنند و هوا نمی‌تواند آزادانه جریان یابد.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7703091" y="1121777"/>
            <a:ext cx="4488909" cy="4488909"/>
          </a:xfrm>
          <a:prstGeom prst="roundRect">
            <a:avLst>
              <a:gd name="adj" fmla="val 0"/>
            </a:avLst>
          </a:prstGeom>
        </p:spPr>
      </p:pic>
      <p:sp>
        <p:nvSpPr>
          <p:cNvPr id="6" name="Rectangle 5"/>
          <p:cNvSpPr/>
          <p:nvPr/>
        </p:nvSpPr>
        <p:spPr>
          <a:xfrm>
            <a:off x="0" y="0"/>
            <a:ext cx="12192000" cy="101996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5266943" y="312333"/>
            <a:ext cx="6800335"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در طول حمله آسم در مجاری تنفسی چه اتفاقی می افتد؟</a:t>
            </a:r>
          </a:p>
        </p:txBody>
      </p:sp>
    </p:spTree>
    <p:extLst>
      <p:ext uri="{BB962C8B-B14F-4D97-AF65-F5344CB8AC3E}">
        <p14:creationId xmlns:p14="http://schemas.microsoft.com/office/powerpoint/2010/main" val="348308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54881" y="1329898"/>
            <a:ext cx="7255886"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2- التهاب مجاری تنفسی</a:t>
            </a:r>
          </a:p>
          <a:p>
            <a:pPr algn="justLow" rtl="1">
              <a:lnSpc>
                <a:spcPct val="200000"/>
              </a:lnSpc>
            </a:pPr>
            <a:r>
              <a:rPr lang="fa-IR" sz="1600" dirty="0">
                <a:latin typeface="Vazir" panose="020B0603030804020204" pitchFamily="34" charset="-78"/>
                <a:cs typeface="Vazir" panose="020B0603030804020204" pitchFamily="34" charset="-78"/>
              </a:rPr>
              <a:t>در این حالت، پوشش مجاری تنفسی شما متورم می‌شوند و اجازه نمی‌دهند هوای زیادی به ریه‌های شما وارد یا از آن خارج شوند.</a:t>
            </a:r>
          </a:p>
        </p:txBody>
      </p:sp>
      <p:sp>
        <p:nvSpPr>
          <p:cNvPr id="2" name="Rectangle 1"/>
          <p:cNvSpPr/>
          <p:nvPr/>
        </p:nvSpPr>
        <p:spPr>
          <a:xfrm>
            <a:off x="4754881" y="3432002"/>
            <a:ext cx="7312399"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3- تولید مخاط بیشتر در بیماران آسمی</a:t>
            </a:r>
          </a:p>
          <a:p>
            <a:pPr algn="justLow" rtl="1">
              <a:lnSpc>
                <a:spcPct val="200000"/>
              </a:lnSpc>
            </a:pPr>
            <a:r>
              <a:rPr lang="fa-IR" sz="1600" dirty="0">
                <a:latin typeface="Vazir" panose="020B0603030804020204" pitchFamily="34" charset="-78"/>
                <a:cs typeface="Vazir" panose="020B0603030804020204" pitchFamily="34" charset="-78"/>
              </a:rPr>
              <a:t>در طول حمله آسم، بدن شما مخاط بیشتری تولید می‌کند که این مخاط غلیظ راه‌های هوایی را مسدود می‌کند.</a:t>
            </a:r>
          </a:p>
          <a:p>
            <a:pPr algn="justLow" rtl="1">
              <a:lnSpc>
                <a:spcPct val="200000"/>
              </a:lnSpc>
            </a:pPr>
            <a:r>
              <a:rPr lang="fa-IR" sz="1600" dirty="0">
                <a:latin typeface="Vazir" panose="020B0603030804020204" pitchFamily="34" charset="-78"/>
                <a:cs typeface="Vazir" panose="020B0603030804020204" pitchFamily="34" charset="-78"/>
              </a:rPr>
              <a:t>با سفت‌تر شدن مجاری هوایی، صدایی به نام خس‌خس به هنگام تنفس به گوشتان می‌خورد (صدایی که راه‌های هوایی شما هنگام بازدم ایجاد می‌کنند) در نهایت زمانی که آسم شما کنترل نشود ممکن است دچار شعله‌ور شدن حملات آسمی شوید.</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0" y="0"/>
            <a:ext cx="12192000" cy="101996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28118" y="309929"/>
            <a:ext cx="7939162" cy="400110"/>
          </a:xfrm>
          <a:prstGeom prst="rect">
            <a:avLst/>
          </a:prstGeom>
        </p:spPr>
        <p:txBody>
          <a:bodyPr wrap="square">
            <a:spAutoFit/>
          </a:bodyPr>
          <a:lstStyle/>
          <a:p>
            <a:pPr algn="r" rtl="1"/>
            <a:r>
              <a:rPr lang="fa-IR" sz="2000" dirty="0">
                <a:solidFill>
                  <a:schemeClr val="bg1"/>
                </a:solidFill>
                <a:latin typeface="Shabnam" panose="020B0603030804020204" pitchFamily="34" charset="-78"/>
                <a:cs typeface="Shabnam" panose="020B0603030804020204" pitchFamily="34" charset="-78"/>
              </a:rPr>
              <a:t>در طول حمله آسم در مجاری تنفسی چه اتفاقی می افتد؟</a:t>
            </a:r>
          </a:p>
        </p:txBody>
      </p:sp>
      <p:sp>
        <p:nvSpPr>
          <p:cNvPr id="7" name="Rectangle 6"/>
          <p:cNvSpPr/>
          <p:nvPr/>
        </p:nvSpPr>
        <p:spPr>
          <a:xfrm>
            <a:off x="832728" y="1590944"/>
            <a:ext cx="2405848" cy="420617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113902" y="2279352"/>
            <a:ext cx="4014216" cy="2676144"/>
          </a:xfrm>
          <a:prstGeom prst="rect">
            <a:avLst/>
          </a:prstGeom>
        </p:spPr>
      </p:pic>
    </p:spTree>
    <p:extLst>
      <p:ext uri="{BB962C8B-B14F-4D97-AF65-F5344CB8AC3E}">
        <p14:creationId xmlns:p14="http://schemas.microsoft.com/office/powerpoint/2010/main" val="182092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3883" y="1055370"/>
            <a:ext cx="7761580"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آسم، بر اساس علت و شدت علائم آن به انواع مختلفی تقسیم می‌شود و ارائه‌دهندگان مراقبت‌های سلامتی، آن را به‌صورت زیر شناسایی می‌کنند:</a:t>
            </a:r>
          </a:p>
        </p:txBody>
      </p:sp>
      <p:sp>
        <p:nvSpPr>
          <p:cNvPr id="2" name="Rectangle 1"/>
          <p:cNvSpPr/>
          <p:nvPr/>
        </p:nvSpPr>
        <p:spPr>
          <a:xfrm>
            <a:off x="545444" y="2247723"/>
            <a:ext cx="7556239"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نوع متناوب (دوره‌ای) آسم</a:t>
            </a:r>
          </a:p>
          <a:p>
            <a:pPr algn="justLow" rtl="1">
              <a:lnSpc>
                <a:spcPct val="200000"/>
              </a:lnSpc>
            </a:pPr>
            <a:r>
              <a:rPr lang="fa-IR" sz="1600" dirty="0">
                <a:latin typeface="Vazir" panose="020B0603030804020204" pitchFamily="34" charset="-78"/>
                <a:cs typeface="Vazir" panose="020B0603030804020204" pitchFamily="34" charset="-78"/>
              </a:rPr>
              <a:t>این نوع آسم به‌صورت متناوب ایجاد شده و سپس برطرف می‌شود و در پی آن، احساس ناخوشایندی نخواهید داشت.</a:t>
            </a:r>
          </a:p>
        </p:txBody>
      </p:sp>
      <p:sp>
        <p:nvSpPr>
          <p:cNvPr id="6" name="Rectangle 5"/>
          <p:cNvSpPr/>
          <p:nvPr/>
        </p:nvSpPr>
        <p:spPr>
          <a:xfrm>
            <a:off x="204187" y="162806"/>
            <a:ext cx="9046345" cy="3885411"/>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l="1320" b="5872"/>
          <a:stretch/>
        </p:blipFill>
        <p:spPr>
          <a:xfrm>
            <a:off x="8205463" y="3122675"/>
            <a:ext cx="3861816" cy="2454238"/>
          </a:xfrm>
          <a:prstGeom prst="roundRect">
            <a:avLst>
              <a:gd name="adj" fmla="val 0"/>
            </a:avLst>
          </a:prstGeom>
        </p:spPr>
      </p:pic>
      <p:sp>
        <p:nvSpPr>
          <p:cNvPr id="7" name="Rectangle 6"/>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392574" y="316354"/>
            <a:ext cx="2637907" cy="400110"/>
          </a:xfrm>
          <a:prstGeom prst="rect">
            <a:avLst/>
          </a:prstGeom>
        </p:spPr>
        <p:txBody>
          <a:bodyPr wrap="square">
            <a:spAutoFit/>
          </a:bodyPr>
          <a:lstStyle/>
          <a:p>
            <a:pPr algn="ctr" rtl="1"/>
            <a:r>
              <a:rPr lang="fa-IR" sz="2000" dirty="0">
                <a:latin typeface="Shabnam" panose="020B0603030804020204" pitchFamily="34" charset="-78"/>
                <a:cs typeface="Shabnam" panose="020B0603030804020204" pitchFamily="34" charset="-78"/>
              </a:rPr>
              <a:t>انواع بیماری آسم</a:t>
            </a:r>
          </a:p>
        </p:txBody>
      </p:sp>
    </p:spTree>
    <p:extLst>
      <p:ext uri="{BB962C8B-B14F-4D97-AF65-F5344CB8AC3E}">
        <p14:creationId xmlns:p14="http://schemas.microsoft.com/office/powerpoint/2010/main" val="50770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7743" y="988537"/>
            <a:ext cx="7927849" cy="249299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نوع پایدار بیماری آسم</a:t>
            </a:r>
          </a:p>
          <a:p>
            <a:pPr algn="justLow" rtl="1">
              <a:lnSpc>
                <a:spcPct val="200000"/>
              </a:lnSpc>
            </a:pPr>
            <a:r>
              <a:rPr lang="fa-IR" sz="1600" dirty="0">
                <a:latin typeface="Vazir" panose="020B0603030804020204" pitchFamily="34" charset="-78"/>
                <a:cs typeface="Vazir" panose="020B0603030804020204" pitchFamily="34" charset="-78"/>
              </a:rPr>
              <a:t>در آسم مداوم، فرد در بیشتر مواقع، دچار علائم آسم می‌شود. این علائم می‌تواند خفیف، متوسط ​​یا شدید باشد. ارائه‌دهندگان مراقبت‌های سلامتی، شدت آسم را بر اساس تعداد دفعات بروز علائم آن، تعیین می‌کنند. آن‌ها همچنین توجه می‌کنند که حملات آسم تا چه اندازه‌ای فعالیت‌های روزانه فرد را تحت تاثیر قرار می‌دهند.</a:t>
            </a:r>
          </a:p>
        </p:txBody>
      </p:sp>
      <p:sp>
        <p:nvSpPr>
          <p:cNvPr id="5" name="Rectangle 4"/>
          <p:cNvSpPr/>
          <p:nvPr/>
        </p:nvSpPr>
        <p:spPr>
          <a:xfrm>
            <a:off x="204187" y="162806"/>
            <a:ext cx="9046345" cy="3885411"/>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8288725" y="2105511"/>
            <a:ext cx="3636510" cy="3357191"/>
          </a:xfrm>
          <a:prstGeom prst="rect">
            <a:avLst/>
          </a:prstGeom>
          <a:noFill/>
          <a:ln>
            <a:noFill/>
          </a:ln>
        </p:spPr>
      </p:pic>
      <p:sp>
        <p:nvSpPr>
          <p:cNvPr id="7" name="Rectangle 6"/>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324125" y="316354"/>
            <a:ext cx="2363534"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spTree>
    <p:extLst>
      <p:ext uri="{BB962C8B-B14F-4D97-AF65-F5344CB8AC3E}">
        <p14:creationId xmlns:p14="http://schemas.microsoft.com/office/powerpoint/2010/main" val="1939441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416" y="493797"/>
            <a:ext cx="8380520"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آلرژیک (آسم بیرونی)</a:t>
            </a:r>
          </a:p>
          <a:p>
            <a:pPr algn="justLow" rtl="1">
              <a:lnSpc>
                <a:spcPct val="200000"/>
              </a:lnSpc>
            </a:pPr>
            <a:r>
              <a:rPr lang="fa-IR" sz="1600" dirty="0">
                <a:latin typeface="Vazir" panose="020B0603030804020204" pitchFamily="34" charset="-78"/>
                <a:cs typeface="Vazir" panose="020B0603030804020204" pitchFamily="34" charset="-78"/>
              </a:rPr>
              <a:t>آلرژی برخی افراد، می‌تواند باعث حمله آسم شود. آلرژی ها ممکن است  شامل موارد زیر باشد :</a:t>
            </a:r>
          </a:p>
        </p:txBody>
      </p:sp>
      <p:sp>
        <p:nvSpPr>
          <p:cNvPr id="3" name="Rectangle 2"/>
          <p:cNvSpPr/>
          <p:nvPr/>
        </p:nvSpPr>
        <p:spPr>
          <a:xfrm>
            <a:off x="380458" y="1684444"/>
            <a:ext cx="4648312" cy="2062103"/>
          </a:xfrm>
          <a:prstGeom prst="rect">
            <a:avLst/>
          </a:prstGeom>
        </p:spPr>
        <p:txBody>
          <a:bodyPr wrap="square">
            <a:spAutoFit/>
          </a:bodyPr>
          <a:lstStyle/>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اجزای بدن حیوانات خانگی مانند گربه‌ها و سگ‌ها</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انواع مواد غذایی</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 گرده گل</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گرد و خاک</a:t>
            </a:r>
          </a:p>
        </p:txBody>
      </p:sp>
      <p:sp>
        <p:nvSpPr>
          <p:cNvPr id="6" name="Rectangle 5"/>
          <p:cNvSpPr/>
          <p:nvPr/>
        </p:nvSpPr>
        <p:spPr>
          <a:xfrm>
            <a:off x="204187" y="162806"/>
            <a:ext cx="9046345" cy="3885411"/>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7068554" y="2979222"/>
            <a:ext cx="4621408" cy="2676881"/>
          </a:xfrm>
          <a:prstGeom prst="roundRect">
            <a:avLst>
              <a:gd name="adj" fmla="val 0"/>
            </a:avLst>
          </a:prstGeom>
        </p:spPr>
      </p:pic>
      <p:sp>
        <p:nvSpPr>
          <p:cNvPr id="7" name="Rectangle 6"/>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596761" y="293742"/>
            <a:ext cx="2093201"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spTree>
    <p:extLst>
      <p:ext uri="{BB962C8B-B14F-4D97-AF65-F5344CB8AC3E}">
        <p14:creationId xmlns:p14="http://schemas.microsoft.com/office/powerpoint/2010/main" val="377161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7517" y="315423"/>
            <a:ext cx="8659684"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غیر آلرژیک (آسم داخلی)</a:t>
            </a:r>
          </a:p>
          <a:p>
            <a:pPr algn="justLow" rtl="1">
              <a:lnSpc>
                <a:spcPct val="200000"/>
              </a:lnSpc>
            </a:pPr>
            <a:r>
              <a:rPr lang="fa-IR" sz="1600" dirty="0">
                <a:latin typeface="Vazir" panose="020B0603030804020204" pitchFamily="34" charset="-78"/>
                <a:cs typeface="Vazir" panose="020B0603030804020204" pitchFamily="34" charset="-78"/>
              </a:rPr>
              <a:t>مواد تحریک‌کننده در هوا که ارتباطی با بروز آلرژی ندارند، باعث ایجاد این نوع آسم می‌شوند. این مواد تحریک‌کننده ممکن است شامل موارد زیر باشند:</a:t>
            </a:r>
          </a:p>
        </p:txBody>
      </p:sp>
      <p:sp>
        <p:nvSpPr>
          <p:cNvPr id="3" name="Rectangle 2"/>
          <p:cNvSpPr/>
          <p:nvPr/>
        </p:nvSpPr>
        <p:spPr>
          <a:xfrm>
            <a:off x="4389119" y="2010268"/>
            <a:ext cx="3572503" cy="2062103"/>
          </a:xfrm>
          <a:prstGeom prst="rect">
            <a:avLst/>
          </a:prstGeom>
        </p:spPr>
        <p:txBody>
          <a:bodyPr wrap="square">
            <a:spAutoFit/>
          </a:bodyPr>
          <a:lstStyle/>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سوزاندن چوب</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دود سیگار</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هوای سرد</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آلودگی هوا</a:t>
            </a:r>
          </a:p>
        </p:txBody>
      </p:sp>
      <p:sp>
        <p:nvSpPr>
          <p:cNvPr id="7" name="Rectangle 6"/>
          <p:cNvSpPr/>
          <p:nvPr/>
        </p:nvSpPr>
        <p:spPr>
          <a:xfrm>
            <a:off x="417561" y="2010267"/>
            <a:ext cx="3758184" cy="2062103"/>
          </a:xfrm>
          <a:prstGeom prst="rect">
            <a:avLst/>
          </a:prstGeom>
        </p:spPr>
        <p:txBody>
          <a:bodyPr wrap="square">
            <a:spAutoFit/>
          </a:bodyPr>
          <a:lstStyle/>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بیماری‌های ویروسی</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خوشبو‌کننده‌های هوا</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محصولات تمیزکننده خانگی</a:t>
            </a:r>
          </a:p>
          <a:p>
            <a:pPr marL="285750" indent="-285750" algn="justLow" rtl="1">
              <a:lnSpc>
                <a:spcPct val="200000"/>
              </a:lnSpc>
              <a:buClr>
                <a:schemeClr val="accent6">
                  <a:lumMod val="50000"/>
                </a:schemeClr>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عطرها</a:t>
            </a:r>
          </a:p>
        </p:txBody>
      </p:sp>
      <p:sp>
        <p:nvSpPr>
          <p:cNvPr id="8" name="Rectangle 7"/>
          <p:cNvSpPr/>
          <p:nvPr/>
        </p:nvSpPr>
        <p:spPr>
          <a:xfrm>
            <a:off x="204187" y="162806"/>
            <a:ext cx="9046345" cy="4071843"/>
          </a:xfrm>
          <a:prstGeom prst="rect">
            <a:avLst/>
          </a:prstGeom>
          <a:noFill/>
          <a:ln w="762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2"/>
          <a:srcRect l="18135"/>
          <a:stretch/>
        </p:blipFill>
        <p:spPr>
          <a:xfrm>
            <a:off x="8585417" y="2437631"/>
            <a:ext cx="3426198" cy="2615719"/>
          </a:xfrm>
          <a:prstGeom prst="rect">
            <a:avLst/>
          </a:prstGeom>
        </p:spPr>
      </p:pic>
      <p:sp>
        <p:nvSpPr>
          <p:cNvPr id="10" name="Rectangle 9"/>
          <p:cNvSpPr/>
          <p:nvPr/>
        </p:nvSpPr>
        <p:spPr>
          <a:xfrm>
            <a:off x="9324125" y="162806"/>
            <a:ext cx="2743154" cy="7072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9535491" y="315423"/>
            <a:ext cx="2191164" cy="400110"/>
          </a:xfrm>
          <a:prstGeom prst="rect">
            <a:avLst/>
          </a:prstGeom>
        </p:spPr>
        <p:txBody>
          <a:bodyPr wrap="square">
            <a:spAutoFit/>
          </a:bodyPr>
          <a:lstStyle/>
          <a:p>
            <a:pPr algn="r" rtl="1"/>
            <a:r>
              <a:rPr lang="fa-IR" sz="2000" dirty="0">
                <a:latin typeface="Shabnam" panose="020B0603030804020204" pitchFamily="34" charset="-78"/>
                <a:cs typeface="Shabnam" panose="020B0603030804020204" pitchFamily="34" charset="-78"/>
              </a:rPr>
              <a:t>انواع بیماری آسم</a:t>
            </a:r>
          </a:p>
        </p:txBody>
      </p:sp>
    </p:spTree>
    <p:extLst>
      <p:ext uri="{BB962C8B-B14F-4D97-AF65-F5344CB8AC3E}">
        <p14:creationId xmlns:p14="http://schemas.microsoft.com/office/powerpoint/2010/main" val="2006871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lumMod val="5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TotalTime>
  <Words>2448</Words>
  <Application>Microsoft Office PowerPoint</Application>
  <PresentationFormat>Widescreen</PresentationFormat>
  <Paragraphs>163</Paragraphs>
  <Slides>34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Yu Gothic UI Semibold</vt:lpstr>
      <vt:lpstr>Arial</vt:lpstr>
      <vt:lpstr>Calibri</vt:lpstr>
      <vt:lpstr>Calibri Light</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31</cp:revision>
  <dcterms:created xsi:type="dcterms:W3CDTF">2024-08-20T18:27:51Z</dcterms:created>
  <dcterms:modified xsi:type="dcterms:W3CDTF">2024-09-01T14:39:51Z</dcterms:modified>
</cp:coreProperties>
</file>