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294" r:id="rId2"/>
    <p:sldId id="256" r:id="rId3"/>
    <p:sldId id="286" r:id="rId4"/>
    <p:sldId id="287" r:id="rId5"/>
    <p:sldId id="288" r:id="rId6"/>
    <p:sldId id="257" r:id="rId7"/>
    <p:sldId id="258" r:id="rId8"/>
    <p:sldId id="259" r:id="rId9"/>
    <p:sldId id="260" r:id="rId10"/>
    <p:sldId id="262" r:id="rId11"/>
    <p:sldId id="263" r:id="rId12"/>
    <p:sldId id="265" r:id="rId13"/>
    <p:sldId id="266" r:id="rId14"/>
    <p:sldId id="267" r:id="rId15"/>
    <p:sldId id="268" r:id="rId16"/>
    <p:sldId id="269" r:id="rId17"/>
    <p:sldId id="270" r:id="rId18"/>
    <p:sldId id="271" r:id="rId19"/>
    <p:sldId id="272" r:id="rId20"/>
    <p:sldId id="273" r:id="rId21"/>
    <p:sldId id="274" r:id="rId22"/>
    <p:sldId id="276" r:id="rId23"/>
    <p:sldId id="277" r:id="rId24"/>
    <p:sldId id="283" r:id="rId25"/>
    <p:sldId id="290" r:id="rId26"/>
    <p:sldId id="291" r:id="rId27"/>
    <p:sldId id="293" r:id="rId28"/>
    <p:sldId id="292" r:id="rId29"/>
    <p:sldId id="289" r:id="rId30"/>
    <p:sldId id="284" r:id="rId31"/>
    <p:sldId id="285"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000"/>
    <a:srgbClr val="FFE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6" autoAdjust="0"/>
    <p:restoredTop sz="94717" autoAdjust="0"/>
  </p:normalViewPr>
  <p:slideViewPr>
    <p:cSldViewPr snapToGrid="0">
      <p:cViewPr varScale="1">
        <p:scale>
          <a:sx n="86" d="100"/>
          <a:sy n="86" d="100"/>
        </p:scale>
        <p:origin x="557"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84CC47C-4CD5-46A4-92F4-7A8A881DCA0F}" type="datetimeFigureOut">
              <a:rPr lang="en-US" smtClean="0"/>
              <a:t>9/1/2024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0DF53B-0685-4716-B08B-350B47171156}" type="slidenum">
              <a:rPr lang="en-US" smtClean="0"/>
              <a:t>‹#›</a:t>
            </a:fld>
            <a:endParaRPr lang="en-US"/>
          </a:p>
        </p:txBody>
      </p:sp>
    </p:spTree>
    <p:extLst>
      <p:ext uri="{BB962C8B-B14F-4D97-AF65-F5344CB8AC3E}">
        <p14:creationId xmlns:p14="http://schemas.microsoft.com/office/powerpoint/2010/main" val="705159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B0DF53B-0685-4716-B08B-350B47171156}" type="slidenum">
              <a:rPr lang="en-US" smtClean="0"/>
              <a:t>18</a:t>
            </a:fld>
            <a:endParaRPr lang="en-US"/>
          </a:p>
        </p:txBody>
      </p:sp>
    </p:spTree>
    <p:extLst>
      <p:ext uri="{BB962C8B-B14F-4D97-AF65-F5344CB8AC3E}">
        <p14:creationId xmlns:p14="http://schemas.microsoft.com/office/powerpoint/2010/main" val="13958211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542223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E9EE947-DC1C-8389-FEC8-805DD140AF56}"/>
              </a:ext>
            </a:extLst>
          </p:cNvPr>
          <p:cNvSpPr>
            <a:spLocks noGrp="1"/>
          </p:cNvSpPr>
          <p:nvPr>
            <p:ph type="pic" sz="quarter" idx="10"/>
          </p:nvPr>
        </p:nvSpPr>
        <p:spPr>
          <a:xfrm>
            <a:off x="0" y="0"/>
            <a:ext cx="12192000" cy="3773010"/>
          </a:xfrm>
          <a:prstGeom prst="rect">
            <a:avLst/>
          </a:prstGeom>
        </p:spPr>
        <p:txBody>
          <a:bodyPr/>
          <a:lstStyle/>
          <a:p>
            <a:endParaRPr lang="en-US"/>
          </a:p>
        </p:txBody>
      </p:sp>
    </p:spTree>
    <p:extLst>
      <p:ext uri="{BB962C8B-B14F-4D97-AF65-F5344CB8AC3E}">
        <p14:creationId xmlns:p14="http://schemas.microsoft.com/office/powerpoint/2010/main" val="272388517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98691394"/>
      </p:ext>
    </p:extLst>
  </p:cSld>
  <p:clrMap bg1="lt1" tx1="dk1" bg2="lt2" tx2="dk2" accent1="accent1" accent2="accent2" accent3="accent3" accent4="accent4" accent5="accent5" accent6="accent6" hlink="hlink" folHlink="folHlink"/>
  <p:sldLayoutIdLst>
    <p:sldLayoutId id="2147483655" r:id="rId1"/>
    <p:sldLayoutId id="2147483656"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9.png"/><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7C4302A-A428-0140-4F33-A75F12D02EE0}"/>
              </a:ext>
            </a:extLst>
          </p:cNvPr>
          <p:cNvSpPr/>
          <p:nvPr/>
        </p:nvSpPr>
        <p:spPr>
          <a:xfrm>
            <a:off x="0" y="2192784"/>
            <a:ext cx="12191999" cy="172226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Placeholder 3">
            <a:extLst>
              <a:ext uri="{FF2B5EF4-FFF2-40B4-BE49-F238E27FC236}">
                <a16:creationId xmlns:a16="http://schemas.microsoft.com/office/drawing/2014/main" id="{BF698F45-4B63-55D2-9376-26FB5AD34FBB}"/>
              </a:ext>
            </a:extLst>
          </p:cNvPr>
          <p:cNvPicPr>
            <a:picLocks noGrp="1" noChangeAspect="1"/>
          </p:cNvPicPr>
          <p:nvPr>
            <p:ph type="pic" sz="quarter" idx="10"/>
          </p:nvPr>
        </p:nvPicPr>
        <p:blipFill rotWithShape="1">
          <a:blip r:embed="rId2" cstate="print">
            <a:extLst>
              <a:ext uri="{28A0092B-C50C-407E-A947-70E740481C1C}">
                <a14:useLocalDpi xmlns:a14="http://schemas.microsoft.com/office/drawing/2010/main" val="0"/>
              </a:ext>
            </a:extLst>
          </a:blip>
          <a:srcRect t="28481" b="40569"/>
          <a:stretch/>
        </p:blipFill>
        <p:spPr>
          <a:xfrm>
            <a:off x="0" y="0"/>
            <a:ext cx="12192000" cy="3773010"/>
          </a:xfrm>
        </p:spPr>
      </p:pic>
      <p:sp>
        <p:nvSpPr>
          <p:cNvPr id="6" name="Rounded Rectangle 6">
            <a:extLst>
              <a:ext uri="{FF2B5EF4-FFF2-40B4-BE49-F238E27FC236}">
                <a16:creationId xmlns:a16="http://schemas.microsoft.com/office/drawing/2014/main" id="{37007904-A6A3-099E-E63B-DD5AA377B5AD}"/>
              </a:ext>
            </a:extLst>
          </p:cNvPr>
          <p:cNvSpPr/>
          <p:nvPr/>
        </p:nvSpPr>
        <p:spPr>
          <a:xfrm>
            <a:off x="3563198" y="4358709"/>
            <a:ext cx="5326602" cy="650529"/>
          </a:xfrm>
          <a:prstGeom prst="roundRect">
            <a:avLst>
              <a:gd name="adj" fmla="val 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56FB5232-2393-82BD-FE0C-EF4F137BAD93}"/>
              </a:ext>
            </a:extLst>
          </p:cNvPr>
          <p:cNvSpPr/>
          <p:nvPr/>
        </p:nvSpPr>
        <p:spPr>
          <a:xfrm>
            <a:off x="545747" y="5216858"/>
            <a:ext cx="5326602" cy="650529"/>
          </a:xfrm>
          <a:prstGeom prst="roundRect">
            <a:avLst>
              <a:gd name="adj" fmla="val 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6">
            <a:extLst>
              <a:ext uri="{FF2B5EF4-FFF2-40B4-BE49-F238E27FC236}">
                <a16:creationId xmlns:a16="http://schemas.microsoft.com/office/drawing/2014/main" id="{2B5FA1B1-7C31-7A69-1D43-79E54DC90FD4}"/>
              </a:ext>
            </a:extLst>
          </p:cNvPr>
          <p:cNvSpPr/>
          <p:nvPr/>
        </p:nvSpPr>
        <p:spPr>
          <a:xfrm>
            <a:off x="6268522" y="5216858"/>
            <a:ext cx="5326602" cy="650529"/>
          </a:xfrm>
          <a:prstGeom prst="roundRect">
            <a:avLst>
              <a:gd name="adj" fmla="val 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6">
            <a:extLst>
              <a:ext uri="{FF2B5EF4-FFF2-40B4-BE49-F238E27FC236}">
                <a16:creationId xmlns:a16="http://schemas.microsoft.com/office/drawing/2014/main" id="{53D112AB-4335-865B-9221-0E33E0C0CE41}"/>
              </a:ext>
            </a:extLst>
          </p:cNvPr>
          <p:cNvSpPr/>
          <p:nvPr/>
        </p:nvSpPr>
        <p:spPr>
          <a:xfrm>
            <a:off x="3526801" y="6092534"/>
            <a:ext cx="5326602" cy="650529"/>
          </a:xfrm>
          <a:prstGeom prst="roundRect">
            <a:avLst>
              <a:gd name="adj" fmla="val 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31407C73-561C-A83E-2292-E9206175844D}"/>
              </a:ext>
            </a:extLst>
          </p:cNvPr>
          <p:cNvSpPr/>
          <p:nvPr/>
        </p:nvSpPr>
        <p:spPr>
          <a:xfrm>
            <a:off x="3563198" y="4433929"/>
            <a:ext cx="5326602" cy="461665"/>
          </a:xfrm>
          <a:prstGeom prst="rect">
            <a:avLst/>
          </a:prstGeom>
          <a:noFill/>
          <a:ln>
            <a:noFill/>
          </a:ln>
        </p:spPr>
        <p:txBody>
          <a:bodyPr wrap="square">
            <a:spAutoFit/>
          </a:bodyPr>
          <a:lstStyle/>
          <a:p>
            <a:pPr algn="ctr" rtl="1"/>
            <a:r>
              <a:rPr lang="fa-IR" sz="2400" b="1" dirty="0">
                <a:solidFill>
                  <a:schemeClr val="bg1"/>
                </a:solidFill>
                <a:latin typeface="Shabnam" panose="020B0603030804020204" pitchFamily="34" charset="-78"/>
                <a:cs typeface="Shabnam" panose="020B0603030804020204" pitchFamily="34" charset="-78"/>
              </a:rPr>
              <a:t>موضوع: پاورپوینت حمله پانیک</a:t>
            </a:r>
            <a:endParaRPr lang="en-US" sz="2400" b="1" dirty="0">
              <a:solidFill>
                <a:schemeClr val="bg1"/>
              </a:solidFill>
              <a:latin typeface="Shabnam" panose="020B0603030804020204" pitchFamily="34" charset="-78"/>
              <a:cs typeface="Shabnam" panose="020B0603030804020204" pitchFamily="34" charset="-78"/>
            </a:endParaRPr>
          </a:p>
        </p:txBody>
      </p:sp>
      <p:sp>
        <p:nvSpPr>
          <p:cNvPr id="12" name="Rectangle 11">
            <a:extLst>
              <a:ext uri="{FF2B5EF4-FFF2-40B4-BE49-F238E27FC236}">
                <a16:creationId xmlns:a16="http://schemas.microsoft.com/office/drawing/2014/main" id="{0074460C-AC9E-E9BD-FC95-D2D297BFA244}"/>
              </a:ext>
            </a:extLst>
          </p:cNvPr>
          <p:cNvSpPr/>
          <p:nvPr/>
        </p:nvSpPr>
        <p:spPr>
          <a:xfrm>
            <a:off x="545747" y="5288077"/>
            <a:ext cx="5326602" cy="461665"/>
          </a:xfrm>
          <a:prstGeom prst="rect">
            <a:avLst/>
          </a:prstGeom>
          <a:noFill/>
          <a:ln>
            <a:noFill/>
          </a:ln>
        </p:spPr>
        <p:txBody>
          <a:bodyPr wrap="square">
            <a:spAutoFit/>
          </a:bodyPr>
          <a:lstStyle/>
          <a:p>
            <a:pPr algn="ctr" rtl="1"/>
            <a:r>
              <a:rPr lang="fa-IR" sz="2400" b="1" dirty="0">
                <a:solidFill>
                  <a:schemeClr val="bg1"/>
                </a:solidFill>
                <a:latin typeface="Shabnam" panose="020B0603030804020204" pitchFamily="34" charset="-78"/>
                <a:cs typeface="Shabnam" panose="020B0603030804020204" pitchFamily="34" charset="-78"/>
              </a:rPr>
              <a:t>استاد راهنما: علیرضا عزیزی</a:t>
            </a:r>
            <a:endParaRPr lang="en-US" sz="2400" b="1" dirty="0">
              <a:solidFill>
                <a:schemeClr val="bg1"/>
              </a:solidFill>
              <a:latin typeface="Shabnam" panose="020B0603030804020204" pitchFamily="34" charset="-78"/>
              <a:cs typeface="Shabnam" panose="020B0603030804020204" pitchFamily="34" charset="-78"/>
            </a:endParaRPr>
          </a:p>
        </p:txBody>
      </p:sp>
      <p:sp>
        <p:nvSpPr>
          <p:cNvPr id="13" name="Rectangle 12">
            <a:extLst>
              <a:ext uri="{FF2B5EF4-FFF2-40B4-BE49-F238E27FC236}">
                <a16:creationId xmlns:a16="http://schemas.microsoft.com/office/drawing/2014/main" id="{F475654A-F251-FA30-97AA-74DAD6F08FBE}"/>
              </a:ext>
            </a:extLst>
          </p:cNvPr>
          <p:cNvSpPr/>
          <p:nvPr/>
        </p:nvSpPr>
        <p:spPr>
          <a:xfrm>
            <a:off x="6268522" y="5316747"/>
            <a:ext cx="5326602" cy="461665"/>
          </a:xfrm>
          <a:prstGeom prst="rect">
            <a:avLst/>
          </a:prstGeom>
          <a:noFill/>
          <a:ln>
            <a:noFill/>
          </a:ln>
        </p:spPr>
        <p:txBody>
          <a:bodyPr wrap="square">
            <a:spAutoFit/>
          </a:bodyPr>
          <a:lstStyle/>
          <a:p>
            <a:pPr algn="ctr" rtl="1"/>
            <a:r>
              <a:rPr lang="fa-IR" sz="2400" b="1" dirty="0">
                <a:solidFill>
                  <a:schemeClr val="bg1"/>
                </a:solidFill>
                <a:latin typeface="Shabnam" panose="020B0603030804020204" pitchFamily="34" charset="-78"/>
                <a:cs typeface="Shabnam" panose="020B0603030804020204" pitchFamily="34" charset="-78"/>
              </a:rPr>
              <a:t>پژوهشگر: محمد جواد عزیزی</a:t>
            </a:r>
            <a:endParaRPr lang="en-US" sz="2400" b="1" dirty="0">
              <a:solidFill>
                <a:schemeClr val="bg1"/>
              </a:solidFill>
              <a:latin typeface="Shabnam" panose="020B0603030804020204" pitchFamily="34" charset="-78"/>
              <a:cs typeface="Shabnam" panose="020B0603030804020204" pitchFamily="34" charset="-78"/>
            </a:endParaRPr>
          </a:p>
        </p:txBody>
      </p:sp>
      <p:sp>
        <p:nvSpPr>
          <p:cNvPr id="14" name="Rectangle 13">
            <a:extLst>
              <a:ext uri="{FF2B5EF4-FFF2-40B4-BE49-F238E27FC236}">
                <a16:creationId xmlns:a16="http://schemas.microsoft.com/office/drawing/2014/main" id="{4E61ADEF-4371-3809-1319-0BB76D6531B5}"/>
              </a:ext>
            </a:extLst>
          </p:cNvPr>
          <p:cNvSpPr/>
          <p:nvPr/>
        </p:nvSpPr>
        <p:spPr>
          <a:xfrm>
            <a:off x="3526801" y="6186965"/>
            <a:ext cx="5326602" cy="461665"/>
          </a:xfrm>
          <a:prstGeom prst="rect">
            <a:avLst/>
          </a:prstGeom>
          <a:noFill/>
          <a:ln>
            <a:noFill/>
          </a:ln>
        </p:spPr>
        <p:txBody>
          <a:bodyPr wrap="square">
            <a:spAutoFit/>
          </a:bodyPr>
          <a:lstStyle/>
          <a:p>
            <a:pPr algn="ctr" rtl="1"/>
            <a:r>
              <a:rPr lang="fa-IR" sz="2400" b="1" dirty="0">
                <a:solidFill>
                  <a:schemeClr val="bg1"/>
                </a:solidFill>
                <a:latin typeface="Shabnam" panose="020B0603030804020204" pitchFamily="34" charset="-78"/>
                <a:cs typeface="Shabnam" panose="020B0603030804020204" pitchFamily="34" charset="-78"/>
              </a:rPr>
              <a:t>تاریخ ارائه: ..............</a:t>
            </a:r>
            <a:endParaRPr lang="en-US" sz="2400" b="1" dirty="0">
              <a:solidFill>
                <a:schemeClr val="bg1"/>
              </a:solidFill>
              <a:latin typeface="Shabnam" panose="020B0603030804020204" pitchFamily="34" charset="-78"/>
              <a:cs typeface="Shabnam" panose="020B0603030804020204" pitchFamily="34" charset="-78"/>
            </a:endParaRPr>
          </a:p>
        </p:txBody>
      </p:sp>
      <p:grpSp>
        <p:nvGrpSpPr>
          <p:cNvPr id="17" name="Group 16">
            <a:extLst>
              <a:ext uri="{FF2B5EF4-FFF2-40B4-BE49-F238E27FC236}">
                <a16:creationId xmlns:a16="http://schemas.microsoft.com/office/drawing/2014/main" id="{76BDBDD8-D04F-D517-0431-A0CB225EDB48}"/>
              </a:ext>
            </a:extLst>
          </p:cNvPr>
          <p:cNvGrpSpPr/>
          <p:nvPr/>
        </p:nvGrpSpPr>
        <p:grpSpPr>
          <a:xfrm>
            <a:off x="5403388" y="2802091"/>
            <a:ext cx="1385222" cy="1385222"/>
            <a:chOff x="5208232" y="2512686"/>
            <a:chExt cx="1775534" cy="1775534"/>
          </a:xfrm>
        </p:grpSpPr>
        <p:sp>
          <p:nvSpPr>
            <p:cNvPr id="15" name="Oval 14">
              <a:extLst>
                <a:ext uri="{FF2B5EF4-FFF2-40B4-BE49-F238E27FC236}">
                  <a16:creationId xmlns:a16="http://schemas.microsoft.com/office/drawing/2014/main" id="{D727C54D-AA1D-C0E2-F2B4-C8B66BA3E908}"/>
                </a:ext>
              </a:extLst>
            </p:cNvPr>
            <p:cNvSpPr/>
            <p:nvPr/>
          </p:nvSpPr>
          <p:spPr>
            <a:xfrm>
              <a:off x="5208232" y="2512686"/>
              <a:ext cx="1775534" cy="177553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a:extLst>
                <a:ext uri="{FF2B5EF4-FFF2-40B4-BE49-F238E27FC236}">
                  <a16:creationId xmlns:a16="http://schemas.microsoft.com/office/drawing/2014/main" id="{AB6F81A3-5C97-BA9A-A3BA-804F23BB429F}"/>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256409" y="2562541"/>
              <a:ext cx="1679179" cy="1679179"/>
            </a:xfrm>
            <a:prstGeom prst="rect">
              <a:avLst/>
            </a:prstGeom>
          </p:spPr>
        </p:pic>
      </p:grpSp>
    </p:spTree>
    <p:extLst>
      <p:ext uri="{BB962C8B-B14F-4D97-AF65-F5344CB8AC3E}">
        <p14:creationId xmlns:p14="http://schemas.microsoft.com/office/powerpoint/2010/main" val="38056073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306662" y="1199869"/>
            <a:ext cx="3905272" cy="400110"/>
          </a:xfrm>
          <a:prstGeom prst="rect">
            <a:avLst/>
          </a:prstGeom>
        </p:spPr>
        <p:txBody>
          <a:bodyPr wrap="square">
            <a:spAutoFit/>
          </a:bodyPr>
          <a:lstStyle/>
          <a:p>
            <a:pPr algn="r" rtl="1"/>
            <a:r>
              <a:rPr lang="fa-IR" sz="2000" b="1" dirty="0">
                <a:solidFill>
                  <a:srgbClr val="FFC000"/>
                </a:solidFill>
                <a:latin typeface="Shabnam" panose="020B0603030804020204" pitchFamily="34" charset="-78"/>
                <a:cs typeface="Shabnam" panose="020B0603030804020204" pitchFamily="34" charset="-78"/>
              </a:rPr>
              <a:t>علائم پانیک چیست؟</a:t>
            </a:r>
          </a:p>
        </p:txBody>
      </p:sp>
      <p:sp>
        <p:nvSpPr>
          <p:cNvPr id="3" name="Rectangle 2"/>
          <p:cNvSpPr/>
          <p:nvPr/>
        </p:nvSpPr>
        <p:spPr>
          <a:xfrm>
            <a:off x="816835" y="1668904"/>
            <a:ext cx="7395099" cy="20621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۲. احساس خطر</a:t>
            </a:r>
          </a:p>
          <a:p>
            <a:pPr algn="justLow" rtl="1">
              <a:lnSpc>
                <a:spcPct val="200000"/>
              </a:lnSpc>
            </a:pPr>
            <a:r>
              <a:rPr lang="fa-IR" sz="1600" dirty="0">
                <a:latin typeface="Vazir" panose="020B0603030804020204" pitchFamily="34" charset="-78"/>
                <a:cs typeface="Vazir" panose="020B0603030804020204" pitchFamily="34" charset="-78"/>
              </a:rPr>
              <a:t>احساس خطر از شایع‌ترین نشانه‌های پانیک است که فرد مبتلا همواره احساس خطر شدیدی می‌کند و ترس از دیوانه شدن، از دست دادن کنترل یا مردن دارد. این احساس خطر باعث عصبی شدن، بیقراری یا نگرانی در فرد شده انگار که خطری در پیش است.</a:t>
            </a:r>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16800" b="452"/>
          <a:stretch/>
        </p:blipFill>
        <p:spPr>
          <a:xfrm>
            <a:off x="8352532" y="1040199"/>
            <a:ext cx="3589972" cy="2939415"/>
          </a:xfrm>
          <a:prstGeom prst="rect">
            <a:avLst/>
          </a:prstGeom>
        </p:spPr>
      </p:pic>
      <p:sp>
        <p:nvSpPr>
          <p:cNvPr id="4" name="Rectangle 3"/>
          <p:cNvSpPr/>
          <p:nvPr/>
        </p:nvSpPr>
        <p:spPr>
          <a:xfrm>
            <a:off x="175176" y="1766655"/>
            <a:ext cx="337352" cy="498925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111612" y="1162273"/>
            <a:ext cx="464480" cy="46448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111612" y="627842"/>
            <a:ext cx="464480" cy="46448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111612" y="62973"/>
            <a:ext cx="464480" cy="46448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rot="5400000">
            <a:off x="6212734" y="-5349260"/>
            <a:ext cx="337352" cy="1128894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661365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10717" y="767615"/>
            <a:ext cx="6307577" cy="20621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۳. افزایش ضربان قلب</a:t>
            </a:r>
          </a:p>
          <a:p>
            <a:pPr algn="justLow" rtl="1">
              <a:lnSpc>
                <a:spcPct val="200000"/>
              </a:lnSpc>
            </a:pPr>
            <a:r>
              <a:rPr lang="fa-IR" sz="1600" dirty="0">
                <a:latin typeface="Vazir" panose="020B0603030804020204" pitchFamily="34" charset="-78"/>
                <a:cs typeface="Vazir" panose="020B0603030804020204" pitchFamily="34" charset="-78"/>
              </a:rPr>
              <a:t>افزایش ضربان قلب از دیگر علائم اختلال هراس است. زمانی روی می‌دهد که بدن به حالت مبارزه می‌رود. حین حملات اضطرابی بدن تلاش دارد که اکسیژن بیشتری جذب کند و به همین دلیل سریع‌تر نفس می‌کشد.</a:t>
            </a:r>
          </a:p>
        </p:txBody>
      </p:sp>
      <p:sp>
        <p:nvSpPr>
          <p:cNvPr id="4" name="Rectangle 3"/>
          <p:cNvSpPr/>
          <p:nvPr/>
        </p:nvSpPr>
        <p:spPr>
          <a:xfrm>
            <a:off x="310717" y="3779854"/>
            <a:ext cx="6307577" cy="255454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به علاوه اینکه در آن لحظه بدن هورمون‌هایی مانند هورمون آدرنالین ترشح کرده که باعث افزایش ضربان قلب و ایجاد فشار به ماهیچه‌ها و عضلات بدن می‌شود. در بیشتر موارد، حمله پانیک باعث تاکی کاردی شده و ضربان قلب تا بیش از ۲۰۰ تا در هر دقیقه یا حتی بیشتر می‌رود. این تپش قلب باعث ایجاد سرگیجه و تنگی نفس می‌شود.</a:t>
            </a:r>
          </a:p>
        </p:txBody>
      </p:sp>
      <p:sp>
        <p:nvSpPr>
          <p:cNvPr id="6" name="Rectangle 5"/>
          <p:cNvSpPr/>
          <p:nvPr/>
        </p:nvSpPr>
        <p:spPr>
          <a:xfrm>
            <a:off x="10247960" y="0"/>
            <a:ext cx="1435054" cy="67647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2"/>
          <a:stretch>
            <a:fillRect/>
          </a:stretch>
        </p:blipFill>
        <p:spPr>
          <a:xfrm>
            <a:off x="6757379" y="1031767"/>
            <a:ext cx="4786551" cy="1939862"/>
          </a:xfrm>
          <a:prstGeom prst="roundRect">
            <a:avLst>
              <a:gd name="adj" fmla="val 0"/>
            </a:avLst>
          </a:prstGeom>
        </p:spPr>
      </p:pic>
      <p:sp>
        <p:nvSpPr>
          <p:cNvPr id="5" name="Rectangle 4"/>
          <p:cNvSpPr/>
          <p:nvPr/>
        </p:nvSpPr>
        <p:spPr>
          <a:xfrm rot="5400000">
            <a:off x="9312959" y="4414766"/>
            <a:ext cx="3104052"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علائم پانیک چیست؟</a:t>
            </a:r>
          </a:p>
        </p:txBody>
      </p:sp>
    </p:spTree>
    <p:extLst>
      <p:ext uri="{BB962C8B-B14F-4D97-AF65-F5344CB8AC3E}">
        <p14:creationId xmlns:p14="http://schemas.microsoft.com/office/powerpoint/2010/main" val="20475126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38291" y="0"/>
            <a:ext cx="10253709" cy="529109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2157274" y="1226184"/>
            <a:ext cx="9717557" cy="2062103"/>
          </a:xfrm>
          <a:prstGeom prst="rect">
            <a:avLst/>
          </a:prstGeom>
        </p:spPr>
        <p:txBody>
          <a:bodyPr wrap="square">
            <a:spAutoFit/>
          </a:bodyPr>
          <a:lstStyle/>
          <a:p>
            <a:pPr algn="justLow" rtl="1">
              <a:lnSpc>
                <a:spcPct val="200000"/>
              </a:lnSpc>
            </a:pPr>
            <a:r>
              <a:rPr lang="fa-IR" sz="1600" dirty="0">
                <a:solidFill>
                  <a:schemeClr val="bg1"/>
                </a:solidFill>
                <a:latin typeface="Vazir" panose="020B0603030804020204" pitchFamily="34" charset="-78"/>
                <a:cs typeface="Vazir" panose="020B0603030804020204" pitchFamily="34" charset="-78"/>
              </a:rPr>
              <a:t>۴. تنگی نفس و فشار در قفسه سینه</a:t>
            </a:r>
          </a:p>
          <a:p>
            <a:pPr algn="justLow" rtl="1">
              <a:lnSpc>
                <a:spcPct val="200000"/>
              </a:lnSpc>
            </a:pPr>
            <a:r>
              <a:rPr lang="fa-IR" sz="1600" dirty="0">
                <a:solidFill>
                  <a:schemeClr val="bg1"/>
                </a:solidFill>
                <a:latin typeface="Vazir" panose="020B0603030804020204" pitchFamily="34" charset="-78"/>
                <a:cs typeface="Vazir" panose="020B0603030804020204" pitchFamily="34" charset="-78"/>
              </a:rPr>
              <a:t>از دیگر نشانه های پانیک حس تنگی نفس و فشار در قفسه سینه است. زمانی که شدت علائم اختلال هراس شدید باشد با تپش قلب، تنگی نفس و سایر علایم پانیک همراه می‌شود و فرد احساس می‌کند که سکته قلبی کرده و نگران است که بمیرد.</a:t>
            </a:r>
          </a:p>
        </p:txBody>
      </p:sp>
      <p:sp>
        <p:nvSpPr>
          <p:cNvPr id="5" name="Rectangle 4"/>
          <p:cNvSpPr/>
          <p:nvPr/>
        </p:nvSpPr>
        <p:spPr>
          <a:xfrm>
            <a:off x="7969559" y="353259"/>
            <a:ext cx="3905272"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علائم پانیک چیست؟</a:t>
            </a:r>
          </a:p>
        </p:txBody>
      </p:sp>
      <p:pic>
        <p:nvPicPr>
          <p:cNvPr id="4" name="Picture 3"/>
          <p:cNvPicPr>
            <a:picLocks noChangeAspect="1"/>
          </p:cNvPicPr>
          <p:nvPr/>
        </p:nvPicPr>
        <p:blipFill>
          <a:blip r:embed="rId2"/>
          <a:stretch>
            <a:fillRect/>
          </a:stretch>
        </p:blipFill>
        <p:spPr>
          <a:xfrm>
            <a:off x="434917" y="3929366"/>
            <a:ext cx="3382518" cy="2251791"/>
          </a:xfrm>
          <a:prstGeom prst="rect">
            <a:avLst/>
          </a:prstGeom>
        </p:spPr>
      </p:pic>
    </p:spTree>
    <p:extLst>
      <p:ext uri="{BB962C8B-B14F-4D97-AF65-F5344CB8AC3E}">
        <p14:creationId xmlns:p14="http://schemas.microsoft.com/office/powerpoint/2010/main" val="42903345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24256" y="381038"/>
            <a:ext cx="6494514" cy="304698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۵. درد قفسه سینه</a:t>
            </a:r>
          </a:p>
          <a:p>
            <a:pPr algn="justLow" rtl="1">
              <a:lnSpc>
                <a:spcPct val="200000"/>
              </a:lnSpc>
            </a:pPr>
            <a:r>
              <a:rPr lang="fa-IR" sz="1600" dirty="0">
                <a:latin typeface="Vazir" panose="020B0603030804020204" pitchFamily="34" charset="-78"/>
                <a:cs typeface="Vazir" panose="020B0603030804020204" pitchFamily="34" charset="-78"/>
              </a:rPr>
              <a:t>حملات پانیک به واسطه مکانیسم‌هایی که مستقیما روی عروق کرونر تاثیر گذاشته باعث بروز درد قفسه سینه می‌شوند. فعال شدن اتونومیک و هیپرونتلاسیون حین حملات پانیک باعث اسپاسم عروق کرونر شده و به ایسکمی میوکارد و درد قفسه سینه تبدیل خواهد شد. درد قفسه سینه درد تند و تیزی است و به محض تمام شدن حمله، درد قفسه سینه هم برطرف می‌گردد. </a:t>
            </a:r>
          </a:p>
        </p:txBody>
      </p:sp>
      <p:sp>
        <p:nvSpPr>
          <p:cNvPr id="4" name="Rectangle 3"/>
          <p:cNvSpPr/>
          <p:nvPr/>
        </p:nvSpPr>
        <p:spPr>
          <a:xfrm>
            <a:off x="754602" y="0"/>
            <a:ext cx="1793289"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86934" y="601084"/>
            <a:ext cx="3940637" cy="2632222"/>
          </a:xfrm>
          <a:prstGeom prst="rect">
            <a:avLst/>
          </a:prstGeom>
        </p:spPr>
      </p:pic>
      <p:sp>
        <p:nvSpPr>
          <p:cNvPr id="5" name="Rectangle 4"/>
          <p:cNvSpPr/>
          <p:nvPr/>
        </p:nvSpPr>
        <p:spPr>
          <a:xfrm rot="16200000">
            <a:off x="203295" y="4845598"/>
            <a:ext cx="2895903"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علائم پانیک چیست؟</a:t>
            </a:r>
          </a:p>
        </p:txBody>
      </p:sp>
    </p:spTree>
    <p:extLst>
      <p:ext uri="{BB962C8B-B14F-4D97-AF65-F5344CB8AC3E}">
        <p14:creationId xmlns:p14="http://schemas.microsoft.com/office/powerpoint/2010/main" val="32879487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003667" y="1181583"/>
            <a:ext cx="3905272" cy="400110"/>
          </a:xfrm>
          <a:prstGeom prst="rect">
            <a:avLst/>
          </a:prstGeom>
        </p:spPr>
        <p:txBody>
          <a:bodyPr wrap="square">
            <a:spAutoFit/>
          </a:bodyPr>
          <a:lstStyle/>
          <a:p>
            <a:pPr algn="r" rtl="1"/>
            <a:r>
              <a:rPr lang="fa-IR" sz="2000" b="1" dirty="0">
                <a:solidFill>
                  <a:srgbClr val="FFC000"/>
                </a:solidFill>
                <a:latin typeface="Shabnam" panose="020B0603030804020204" pitchFamily="34" charset="-78"/>
                <a:cs typeface="Shabnam" panose="020B0603030804020204" pitchFamily="34" charset="-78"/>
              </a:rPr>
              <a:t>علائم پانیک چیست؟</a:t>
            </a:r>
          </a:p>
        </p:txBody>
      </p:sp>
      <p:sp>
        <p:nvSpPr>
          <p:cNvPr id="4" name="Rectangle 3"/>
          <p:cNvSpPr/>
          <p:nvPr/>
        </p:nvSpPr>
        <p:spPr>
          <a:xfrm>
            <a:off x="243126" y="1899821"/>
            <a:ext cx="8377091" cy="3764132"/>
          </a:xfrm>
          <a:prstGeom prst="rect">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825622" y="2135967"/>
            <a:ext cx="6927957" cy="304698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۶. تعریق</a:t>
            </a:r>
          </a:p>
          <a:p>
            <a:pPr algn="justLow" rtl="1">
              <a:lnSpc>
                <a:spcPct val="200000"/>
              </a:lnSpc>
            </a:pPr>
            <a:r>
              <a:rPr lang="fa-IR" sz="1600" dirty="0">
                <a:latin typeface="Vazir" panose="020B0603030804020204" pitchFamily="34" charset="-78"/>
                <a:cs typeface="Vazir" panose="020B0603030804020204" pitchFamily="34" charset="-78"/>
              </a:rPr>
              <a:t>یکی از بارزترین علائم اختلال هراس، عرق کردن است. تقریبا همه ما در مواقعی که دچار اضطراب شدیم، تعریق را تجربه کردیم. درست همانند بیشتر نشانه ها و علائم اضطرابی، تعریق بیش از حد هم بخشی از واکنش ذاتی بدن نسبت به استرس است. البته نوع تعریق متفاوت خواهد بود و ممکن است عرق سرد کنید یا عرق گرم یا هر دو را با هم داشته باشید.</a:t>
            </a:r>
          </a:p>
        </p:txBody>
      </p:sp>
      <p:pic>
        <p:nvPicPr>
          <p:cNvPr id="2" name="Picture 1"/>
          <p:cNvPicPr>
            <a:picLocks noChangeAspect="1"/>
          </p:cNvPicPr>
          <p:nvPr/>
        </p:nvPicPr>
        <p:blipFill>
          <a:blip r:embed="rId2"/>
          <a:stretch>
            <a:fillRect/>
          </a:stretch>
        </p:blipFill>
        <p:spPr>
          <a:xfrm>
            <a:off x="8064298" y="628053"/>
            <a:ext cx="3813396" cy="2543535"/>
          </a:xfrm>
          <a:prstGeom prst="rect">
            <a:avLst/>
          </a:prstGeom>
        </p:spPr>
      </p:pic>
      <p:sp>
        <p:nvSpPr>
          <p:cNvPr id="6" name="Rectangle 5"/>
          <p:cNvSpPr/>
          <p:nvPr/>
        </p:nvSpPr>
        <p:spPr>
          <a:xfrm rot="16200000">
            <a:off x="7196424" y="4240413"/>
            <a:ext cx="2279301" cy="35471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919048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340659" y="4090079"/>
            <a:ext cx="2547892" cy="400110"/>
          </a:xfrm>
          <a:prstGeom prst="rect">
            <a:avLst/>
          </a:prstGeom>
        </p:spPr>
        <p:txBody>
          <a:bodyPr wrap="square">
            <a:spAutoFit/>
          </a:bodyPr>
          <a:lstStyle/>
          <a:p>
            <a:pPr algn="r" rtl="1"/>
            <a:r>
              <a:rPr lang="fa-IR" sz="2000" b="1" dirty="0">
                <a:solidFill>
                  <a:srgbClr val="FFC000"/>
                </a:solidFill>
                <a:latin typeface="Shabnam" panose="020B0603030804020204" pitchFamily="34" charset="-78"/>
                <a:cs typeface="Shabnam" panose="020B0603030804020204" pitchFamily="34" charset="-78"/>
              </a:rPr>
              <a:t>علائم پانیک چیست؟</a:t>
            </a:r>
          </a:p>
        </p:txBody>
      </p:sp>
      <p:sp>
        <p:nvSpPr>
          <p:cNvPr id="3" name="Rectangle 2"/>
          <p:cNvSpPr/>
          <p:nvPr/>
        </p:nvSpPr>
        <p:spPr>
          <a:xfrm>
            <a:off x="275208" y="4611431"/>
            <a:ext cx="10557813" cy="20621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۷. گرگرفتگی</a:t>
            </a:r>
          </a:p>
          <a:p>
            <a:pPr algn="justLow" rtl="1">
              <a:lnSpc>
                <a:spcPct val="200000"/>
              </a:lnSpc>
            </a:pPr>
            <a:r>
              <a:rPr lang="fa-IR" sz="1600" dirty="0">
                <a:latin typeface="Vazir" panose="020B0603030804020204" pitchFamily="34" charset="-78"/>
                <a:cs typeface="Vazir" panose="020B0603030804020204" pitchFamily="34" charset="-78"/>
              </a:rPr>
              <a:t>گرگرفتگی از نشانه های شایع اضطراب است که در مواقع بروز حملات اضطرابی و پانیک هم فرد ناگهان حس گرمای شدید می‌کند و حالت گرگرفتگی دارد. علت گرگرفتگی در واقع واکنش بدن برای آمادگی مقابله با خطر پیش رو است. حس گرگرفتگی ناشی از حمله پانیک باعث سرخ شدن صورت و عرق کردن کف دست‌ها و زیر بغل می‌شود.</a:t>
            </a:r>
          </a:p>
        </p:txBody>
      </p:sp>
      <p:sp>
        <p:nvSpPr>
          <p:cNvPr id="4" name="Rectangle 3"/>
          <p:cNvSpPr/>
          <p:nvPr/>
        </p:nvSpPr>
        <p:spPr>
          <a:xfrm>
            <a:off x="10955045" y="0"/>
            <a:ext cx="1029810"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rotWithShape="1">
          <a:blip r:embed="rId2"/>
          <a:srcRect t="1371" r="8213"/>
          <a:stretch/>
        </p:blipFill>
        <p:spPr>
          <a:xfrm>
            <a:off x="8340659" y="207821"/>
            <a:ext cx="3408807" cy="2443134"/>
          </a:xfrm>
          <a:prstGeom prst="rect">
            <a:avLst/>
          </a:prstGeom>
          <a:noFill/>
          <a:ln>
            <a:noFill/>
          </a:ln>
        </p:spPr>
      </p:pic>
      <p:pic>
        <p:nvPicPr>
          <p:cNvPr id="6" name="Picture 5"/>
          <p:cNvPicPr>
            <a:picLocks noChangeAspect="1"/>
          </p:cNvPicPr>
          <p:nvPr/>
        </p:nvPicPr>
        <p:blipFill>
          <a:blip r:embed="rId3"/>
          <a:stretch>
            <a:fillRect/>
          </a:stretch>
        </p:blipFill>
        <p:spPr>
          <a:xfrm>
            <a:off x="2414163" y="843909"/>
            <a:ext cx="5682448" cy="3314761"/>
          </a:xfrm>
          <a:prstGeom prst="rect">
            <a:avLst/>
          </a:prstGeom>
        </p:spPr>
      </p:pic>
    </p:spTree>
    <p:extLst>
      <p:ext uri="{BB962C8B-B14F-4D97-AF65-F5344CB8AC3E}">
        <p14:creationId xmlns:p14="http://schemas.microsoft.com/office/powerpoint/2010/main" val="1695852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144250" y="3089858"/>
            <a:ext cx="5801291" cy="255454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۸. لرزش</a:t>
            </a:r>
          </a:p>
          <a:p>
            <a:pPr algn="justLow" rtl="1">
              <a:lnSpc>
                <a:spcPct val="200000"/>
              </a:lnSpc>
            </a:pPr>
            <a:r>
              <a:rPr lang="fa-IR" sz="1600" dirty="0">
                <a:latin typeface="Vazir" panose="020B0603030804020204" pitchFamily="34" charset="-78"/>
                <a:cs typeface="Vazir" panose="020B0603030804020204" pitchFamily="34" charset="-78"/>
              </a:rPr>
              <a:t>لرزش یکی از علائم پانیک است که با بروز حملات اضطرابی در اثر واکنش بیش از حد سیستم عصبی سمپاتیک ایجاد می‌شود. همانطور که عضلات موقع پرواز یا فرار از موقعیت‌های تحریک کننده دچار فشار و تنش شده، حس لرزش در بدن می‌کنید.</a:t>
            </a:r>
          </a:p>
        </p:txBody>
      </p:sp>
      <p:pic>
        <p:nvPicPr>
          <p:cNvPr id="2" name="Picture 1"/>
          <p:cNvPicPr>
            <a:picLocks noChangeAspect="1"/>
          </p:cNvPicPr>
          <p:nvPr/>
        </p:nvPicPr>
        <p:blipFill>
          <a:blip r:embed="rId2"/>
          <a:stretch>
            <a:fillRect/>
          </a:stretch>
        </p:blipFill>
        <p:spPr>
          <a:xfrm>
            <a:off x="399497" y="605198"/>
            <a:ext cx="4967166" cy="3311444"/>
          </a:xfrm>
          <a:prstGeom prst="roundRect">
            <a:avLst>
              <a:gd name="adj" fmla="val 0"/>
            </a:avLst>
          </a:prstGeom>
        </p:spPr>
      </p:pic>
      <p:sp>
        <p:nvSpPr>
          <p:cNvPr id="6" name="Rectangle 5"/>
          <p:cNvSpPr/>
          <p:nvPr/>
        </p:nvSpPr>
        <p:spPr>
          <a:xfrm>
            <a:off x="9697374" y="1315142"/>
            <a:ext cx="2494626" cy="1491449"/>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5661445" y="1315141"/>
            <a:ext cx="4421079" cy="149144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6046595" y="1795748"/>
            <a:ext cx="3905272"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علائم پانیک چیست؟</a:t>
            </a:r>
          </a:p>
        </p:txBody>
      </p:sp>
      <p:cxnSp>
        <p:nvCxnSpPr>
          <p:cNvPr id="8" name="Straight Connector 7"/>
          <p:cNvCxnSpPr/>
          <p:nvPr/>
        </p:nvCxnSpPr>
        <p:spPr>
          <a:xfrm>
            <a:off x="328473" y="213064"/>
            <a:ext cx="0" cy="6462944"/>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399497" y="6538403"/>
            <a:ext cx="11611992"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53266" y="6329778"/>
            <a:ext cx="550416" cy="41725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936517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778711" y="4229763"/>
            <a:ext cx="9303799" cy="20621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۹. حالت تهوع</a:t>
            </a:r>
          </a:p>
          <a:p>
            <a:pPr algn="justLow" rtl="1">
              <a:lnSpc>
                <a:spcPct val="200000"/>
              </a:lnSpc>
            </a:pPr>
            <a:r>
              <a:rPr lang="fa-IR" sz="1600" dirty="0">
                <a:latin typeface="Vazir" panose="020B0603030804020204" pitchFamily="34" charset="-78"/>
                <a:cs typeface="Vazir" panose="020B0603030804020204" pitchFamily="34" charset="-78"/>
              </a:rPr>
              <a:t>مغز و سیستم گوارش به هم متصل هستند و زمانی که بدن به حالت اضطرابی وارد می‌شود، تغییراتی در بدن ایجاد خواهد شد و سیستم گوارش را هم تحت تاثیر قرار می‌دهد. نتیجه آن هم حالت تهوع یا استفراغ است. معمولا حالت تهوع بعد از برطرف شدن علایم پانیک برطرف می‌گردد.</a:t>
            </a:r>
          </a:p>
        </p:txBody>
      </p:sp>
      <p:sp>
        <p:nvSpPr>
          <p:cNvPr id="4" name="Rectangle 3"/>
          <p:cNvSpPr/>
          <p:nvPr/>
        </p:nvSpPr>
        <p:spPr>
          <a:xfrm>
            <a:off x="0" y="949073"/>
            <a:ext cx="12192000" cy="106607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2"/>
          <a:stretch>
            <a:fillRect/>
          </a:stretch>
        </p:blipFill>
        <p:spPr>
          <a:xfrm>
            <a:off x="0" y="1474809"/>
            <a:ext cx="4163627" cy="2411718"/>
          </a:xfrm>
          <a:prstGeom prst="rect">
            <a:avLst/>
          </a:prstGeom>
        </p:spPr>
      </p:pic>
      <p:pic>
        <p:nvPicPr>
          <p:cNvPr id="6" name="Picture 5"/>
          <p:cNvPicPr>
            <a:picLocks noChangeAspect="1"/>
          </p:cNvPicPr>
          <p:nvPr/>
        </p:nvPicPr>
        <p:blipFill rotWithShape="1">
          <a:blip r:embed="rId3"/>
          <a:srcRect t="6514"/>
          <a:stretch/>
        </p:blipFill>
        <p:spPr>
          <a:xfrm>
            <a:off x="4558682" y="1474809"/>
            <a:ext cx="4030462" cy="2392784"/>
          </a:xfrm>
          <a:prstGeom prst="rect">
            <a:avLst/>
          </a:prstGeom>
        </p:spPr>
      </p:pic>
      <p:sp>
        <p:nvSpPr>
          <p:cNvPr id="5" name="Rectangle 4"/>
          <p:cNvSpPr/>
          <p:nvPr/>
        </p:nvSpPr>
        <p:spPr>
          <a:xfrm>
            <a:off x="9712171" y="1282055"/>
            <a:ext cx="2479829"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علائم پانیک چیست؟</a:t>
            </a:r>
          </a:p>
        </p:txBody>
      </p:sp>
    </p:spTree>
    <p:extLst>
      <p:ext uri="{BB962C8B-B14F-4D97-AF65-F5344CB8AC3E}">
        <p14:creationId xmlns:p14="http://schemas.microsoft.com/office/powerpoint/2010/main" val="21824480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631618" y="1162273"/>
            <a:ext cx="5411029" cy="452431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۱۰. گرفتگی شکم</a:t>
            </a:r>
          </a:p>
          <a:p>
            <a:pPr algn="justLow" rtl="1">
              <a:lnSpc>
                <a:spcPct val="200000"/>
              </a:lnSpc>
            </a:pPr>
            <a:r>
              <a:rPr lang="fa-IR" sz="1600" dirty="0">
                <a:latin typeface="Vazir" panose="020B0603030804020204" pitchFamily="34" charset="-78"/>
                <a:cs typeface="Vazir" panose="020B0603030804020204" pitchFamily="34" charset="-78"/>
              </a:rPr>
              <a:t>زمانی که دچار استرس می‌شوید، سیستم عصبی بدن سیگنال‌هایی به معده و روده‌ها می‌فرستد و باعث تحریک عضلات دستگاه گوارش می‌گردد و بدن واکنش نشان می‌دهد و بلافاصله محتویات خود را بیرون می‌ریزد. در نتیجه حالت تهوع، کرامپ و گرفتگی شکم، نفخ یا اسهال به عنوان علایم پانیک بروز می‌کنند. از دیگر علائم اختلال هراس در مواقع استرس و حمله اضطرابی می‌توان به دلشوره، قار و قور شکم و حس گرفتگی روده‌ها اشاره کرد به این حالت شایع، گرفتگی شکم اضطرابی می‌گویند.</a:t>
            </a:r>
          </a:p>
        </p:txBody>
      </p:sp>
      <p:pic>
        <p:nvPicPr>
          <p:cNvPr id="2" name="Picture 1"/>
          <p:cNvPicPr>
            <a:picLocks noChangeAspect="1"/>
          </p:cNvPicPr>
          <p:nvPr/>
        </p:nvPicPr>
        <p:blipFill rotWithShape="1">
          <a:blip r:embed="rId3"/>
          <a:srcRect l="954" t="-1103" r="15636" b="1103"/>
          <a:stretch/>
        </p:blipFill>
        <p:spPr>
          <a:xfrm>
            <a:off x="1205271" y="1162273"/>
            <a:ext cx="4945752" cy="3078744"/>
          </a:xfrm>
          <a:prstGeom prst="rect">
            <a:avLst/>
          </a:prstGeom>
        </p:spPr>
      </p:pic>
      <p:sp>
        <p:nvSpPr>
          <p:cNvPr id="4" name="L-Shape 3"/>
          <p:cNvSpPr/>
          <p:nvPr/>
        </p:nvSpPr>
        <p:spPr>
          <a:xfrm rot="5400000">
            <a:off x="958944" y="-958946"/>
            <a:ext cx="4340865" cy="6258756"/>
          </a:xfrm>
          <a:prstGeom prst="corner">
            <a:avLst>
              <a:gd name="adj1" fmla="val 15543"/>
              <a:gd name="adj2" fmla="val 1588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2245751" y="203527"/>
            <a:ext cx="3905272"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علائم پانیک چیست؟</a:t>
            </a:r>
          </a:p>
        </p:txBody>
      </p:sp>
      <p:sp>
        <p:nvSpPr>
          <p:cNvPr id="6" name="Oval 5"/>
          <p:cNvSpPr/>
          <p:nvPr/>
        </p:nvSpPr>
        <p:spPr>
          <a:xfrm>
            <a:off x="79899" y="4483222"/>
            <a:ext cx="443584" cy="44358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79899" y="5042543"/>
            <a:ext cx="443584" cy="44358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79899" y="5601864"/>
            <a:ext cx="443584" cy="44358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6409826" y="160053"/>
            <a:ext cx="443584" cy="44358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7004481" y="160053"/>
            <a:ext cx="443584" cy="44358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7599136" y="154476"/>
            <a:ext cx="443584" cy="44358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147154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23960" y="504271"/>
            <a:ext cx="8165592" cy="298543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۱۱. سرگیجه</a:t>
            </a:r>
          </a:p>
          <a:p>
            <a:pPr algn="justLow" rtl="1">
              <a:lnSpc>
                <a:spcPct val="200000"/>
              </a:lnSpc>
            </a:pPr>
            <a:r>
              <a:rPr lang="fa-IR" sz="1600" dirty="0">
                <a:latin typeface="Vazir" panose="020B0603030804020204" pitchFamily="34" charset="-78"/>
                <a:cs typeface="Vazir" panose="020B0603030804020204" pitchFamily="34" charset="-78"/>
              </a:rPr>
              <a:t>حس ضعف، سبکی سر و سرگیجه از نشانه های شایع پانیک در مواقع حملات اضطرابی هستند. بیشتر نشانه‌های فیزیکی این حملات از تغییر ناگهانی الگوی نفس کشیدن نشات می‌گیرند که معمولا باعث شده که دی اکسید کربن بیشتری وارد بدن شود و اکسیژن کمتری به ریه‌ها برسد. این کمبود اکسیژن می‌تواند باعث حس سرگیجه یا سبکی و سیاهی رفتن سر شود. افزایش آدرنالین ناشی از قرار گرفتن در شرایط استرس‌زا و بحرانی هم منجر به سرگیجه خواهد شد.</a:t>
            </a:r>
          </a:p>
        </p:txBody>
      </p:sp>
      <p:sp>
        <p:nvSpPr>
          <p:cNvPr id="4" name="Rectangle 3"/>
          <p:cNvSpPr/>
          <p:nvPr/>
        </p:nvSpPr>
        <p:spPr>
          <a:xfrm>
            <a:off x="11381173" y="0"/>
            <a:ext cx="810827"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02860" y="504271"/>
            <a:ext cx="3080766" cy="3080766"/>
          </a:xfrm>
          <a:prstGeom prst="bracketPair">
            <a:avLst>
              <a:gd name="adj" fmla="val 0"/>
            </a:avLst>
          </a:prstGeom>
        </p:spPr>
      </p:pic>
      <p:sp>
        <p:nvSpPr>
          <p:cNvPr id="5" name="Rectangle 4"/>
          <p:cNvSpPr/>
          <p:nvPr/>
        </p:nvSpPr>
        <p:spPr>
          <a:xfrm rot="16200000">
            <a:off x="10248513" y="5031683"/>
            <a:ext cx="2941807"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علائم پانیک چیست؟</a:t>
            </a:r>
          </a:p>
        </p:txBody>
      </p:sp>
    </p:spTree>
    <p:extLst>
      <p:ext uri="{BB962C8B-B14F-4D97-AF65-F5344CB8AC3E}">
        <p14:creationId xmlns:p14="http://schemas.microsoft.com/office/powerpoint/2010/main" val="15211698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427459" y="1266026"/>
            <a:ext cx="6532804" cy="403187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حمله پانیک نوعی ترس شدید ناگهانی و لحظه‌ای است که باعث بروز واکنش‌های فیزیکی شدید می‌شود، درحالی‌که هیچ علت مشخص یا خطر واقعی وجود ندارد. این حملات می‌توانند بسیار ترسناک باشند و زمانی که روی می‌دهند فرد احساس می‌کند کنترلش را از دست داده، سکته کرده یا حتی در حال مردن است. بیشتر افراد شاید در کل عمرشان نهایت یک یا دو بار با نشانه‌ های پانیک مواجه شده باشند و بعد از مدتی با تمام شدن شرایط تنش‌زا، مشکلشان برطرف شده است. اما افرادی که مرتب دچار این حملات اضطرابی غیرمنتظره و ناگهانی شده و همیشه ترس حمله دارند مبتلا به اختلال پانیک هستند. </a:t>
            </a:r>
            <a:endParaRPr lang="en-US" sz="1600" dirty="0">
              <a:latin typeface="Vazir" panose="020B0603030804020204" pitchFamily="34" charset="-78"/>
              <a:cs typeface="Vazir" panose="020B0603030804020204" pitchFamily="34" charset="-78"/>
            </a:endParaRPr>
          </a:p>
        </p:txBody>
      </p:sp>
      <p:sp>
        <p:nvSpPr>
          <p:cNvPr id="3" name="Rectangle 2"/>
          <p:cNvSpPr/>
          <p:nvPr/>
        </p:nvSpPr>
        <p:spPr>
          <a:xfrm>
            <a:off x="1" y="2192784"/>
            <a:ext cx="3000652" cy="466521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7836683" y="385385"/>
            <a:ext cx="3905272" cy="584775"/>
          </a:xfrm>
          <a:prstGeom prst="rect">
            <a:avLst/>
          </a:prstGeom>
        </p:spPr>
        <p:txBody>
          <a:bodyPr wrap="square">
            <a:spAutoFit/>
          </a:bodyPr>
          <a:lstStyle/>
          <a:p>
            <a:pPr algn="r" rtl="1"/>
            <a:r>
              <a:rPr lang="fa-IR" sz="3200" b="1" dirty="0">
                <a:solidFill>
                  <a:srgbClr val="FFC000"/>
                </a:solidFill>
                <a:latin typeface="Shabnam" panose="020B0603030804020204" pitchFamily="34" charset="-78"/>
                <a:cs typeface="Shabnam" panose="020B0603030804020204" pitchFamily="34" charset="-78"/>
              </a:rPr>
              <a:t>حمله پانیک </a:t>
            </a:r>
            <a:endParaRPr lang="en-US" sz="3200" dirty="0">
              <a:solidFill>
                <a:srgbClr val="FFC000"/>
              </a:solidFill>
              <a:latin typeface="Shabnam" panose="020B0603030804020204" pitchFamily="34" charset="-78"/>
              <a:cs typeface="Shabnam" panose="020B0603030804020204" pitchFamily="34" charset="-78"/>
            </a:endParaRPr>
          </a:p>
        </p:txBody>
      </p:sp>
      <p:pic>
        <p:nvPicPr>
          <p:cNvPr id="6" name="Picture 5">
            <a:extLst>
              <a:ext uri="{FF2B5EF4-FFF2-40B4-BE49-F238E27FC236}">
                <a16:creationId xmlns:a16="http://schemas.microsoft.com/office/drawing/2014/main" id="{24DF74E5-290B-A8E9-4BE9-D4091673AB4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3051" r="22841"/>
          <a:stretch/>
        </p:blipFill>
        <p:spPr>
          <a:xfrm>
            <a:off x="231737" y="512435"/>
            <a:ext cx="4835128" cy="5120068"/>
          </a:xfrm>
          <a:prstGeom prst="rect">
            <a:avLst/>
          </a:prstGeom>
        </p:spPr>
      </p:pic>
    </p:spTree>
    <p:extLst>
      <p:ext uri="{BB962C8B-B14F-4D97-AF65-F5344CB8AC3E}">
        <p14:creationId xmlns:p14="http://schemas.microsoft.com/office/powerpoint/2010/main" val="39663979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19679" y="2255732"/>
            <a:ext cx="6201141" cy="255454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۱۲. سردرد</a:t>
            </a:r>
          </a:p>
          <a:p>
            <a:pPr algn="justLow" rtl="1">
              <a:lnSpc>
                <a:spcPct val="200000"/>
              </a:lnSpc>
            </a:pPr>
            <a:r>
              <a:rPr lang="fa-IR" sz="1600" dirty="0">
                <a:latin typeface="Vazir" panose="020B0603030804020204" pitchFamily="34" charset="-78"/>
                <a:cs typeface="Vazir" panose="020B0603030804020204" pitchFamily="34" charset="-78"/>
              </a:rPr>
              <a:t>اضطراب و استرس بسته به علایم و عوامل محرک باعث بروز سردردهای متفاوتی می‌شوند. معمولا اضطراب عامل محرکی برای ایجاد سردردهای تنشی و میگرنی است. سردردهای نوع تنشی، درد خفیف تا متوسطی را به وجود آورده که انگار دور سر را با باند محکمی بسته‌اند.</a:t>
            </a:r>
          </a:p>
        </p:txBody>
      </p:sp>
      <p:sp>
        <p:nvSpPr>
          <p:cNvPr id="2" name="Rectangle 1"/>
          <p:cNvSpPr/>
          <p:nvPr/>
        </p:nvSpPr>
        <p:spPr>
          <a:xfrm>
            <a:off x="0" y="0"/>
            <a:ext cx="12192000" cy="212176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2"/>
          <a:stretch>
            <a:fillRect/>
          </a:stretch>
        </p:blipFill>
        <p:spPr>
          <a:xfrm>
            <a:off x="6640499" y="1005489"/>
            <a:ext cx="5659602" cy="3791933"/>
          </a:xfrm>
          <a:prstGeom prst="rect">
            <a:avLst/>
          </a:prstGeom>
        </p:spPr>
      </p:pic>
      <p:sp>
        <p:nvSpPr>
          <p:cNvPr id="5" name="Rectangle 4"/>
          <p:cNvSpPr/>
          <p:nvPr/>
        </p:nvSpPr>
        <p:spPr>
          <a:xfrm>
            <a:off x="2515548" y="1411242"/>
            <a:ext cx="3905272"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علائم پانیک چیست؟</a:t>
            </a:r>
          </a:p>
        </p:txBody>
      </p:sp>
    </p:spTree>
    <p:extLst>
      <p:ext uri="{BB962C8B-B14F-4D97-AF65-F5344CB8AC3E}">
        <p14:creationId xmlns:p14="http://schemas.microsoft.com/office/powerpoint/2010/main" val="18162048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75208" y="4505416"/>
            <a:ext cx="11079332" cy="20621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۱۳. بی حسی یا سوزن سوزن شدن دست و پا</a:t>
            </a:r>
          </a:p>
          <a:p>
            <a:pPr algn="justLow" rtl="1">
              <a:lnSpc>
                <a:spcPct val="200000"/>
              </a:lnSpc>
            </a:pPr>
            <a:r>
              <a:rPr lang="fa-IR" sz="1600" dirty="0">
                <a:latin typeface="Vazir" panose="020B0603030804020204" pitchFamily="34" charset="-78"/>
                <a:cs typeface="Vazir" panose="020B0603030804020204" pitchFamily="34" charset="-78"/>
              </a:rPr>
              <a:t>حین ترس و در طول حملات پانیک، رگ‌های خونی منقبض شده و ضربان قلب و فشار خون بالا می‌روند و جریان خون کمتری به اندام‌های بدن به خصوص دست و پاها می‌رسد. یکی از علایم پانیک بی‌حسی یا سوزن سوزن شدن دست و پا، و سرد شدن دست و پا است. مضطرب شدن هم باعث ایجاد تغییرات و واکنش‌های فیزیکی در بدن می‌شود.</a:t>
            </a:r>
          </a:p>
        </p:txBody>
      </p:sp>
      <p:sp>
        <p:nvSpPr>
          <p:cNvPr id="4" name="Rectangle 3"/>
          <p:cNvSpPr/>
          <p:nvPr/>
        </p:nvSpPr>
        <p:spPr>
          <a:xfrm>
            <a:off x="0" y="0"/>
            <a:ext cx="7173157" cy="318708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rotWithShape="1">
          <a:blip r:embed="rId2" cstate="print">
            <a:extLst>
              <a:ext uri="{28A0092B-C50C-407E-A947-70E740481C1C}">
                <a14:useLocalDpi xmlns:a14="http://schemas.microsoft.com/office/drawing/2010/main" val="0"/>
              </a:ext>
            </a:extLst>
          </a:blip>
          <a:srcRect t="11182" r="8097"/>
          <a:stretch/>
        </p:blipFill>
        <p:spPr>
          <a:xfrm>
            <a:off x="3586578" y="1250463"/>
            <a:ext cx="3874513" cy="2496313"/>
          </a:xfrm>
          <a:prstGeom prst="rect">
            <a:avLst/>
          </a:prstGeom>
          <a:noFill/>
          <a:ln>
            <a:noFill/>
          </a:ln>
        </p:spPr>
      </p:pic>
      <p:sp>
        <p:nvSpPr>
          <p:cNvPr id="5" name="Rectangle 4"/>
          <p:cNvSpPr/>
          <p:nvPr/>
        </p:nvSpPr>
        <p:spPr>
          <a:xfrm>
            <a:off x="3139248" y="671088"/>
            <a:ext cx="3905272"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علائم پانیک چیست؟</a:t>
            </a:r>
          </a:p>
        </p:txBody>
      </p:sp>
      <p:pic>
        <p:nvPicPr>
          <p:cNvPr id="6" name="Picture 5"/>
          <p:cNvPicPr>
            <a:picLocks noChangeAspect="1"/>
          </p:cNvPicPr>
          <p:nvPr/>
        </p:nvPicPr>
        <p:blipFill rotWithShape="1">
          <a:blip r:embed="rId3"/>
          <a:srcRect l="2336" t="-2494" r="5039" b="2494"/>
          <a:stretch/>
        </p:blipFill>
        <p:spPr>
          <a:xfrm>
            <a:off x="7770007" y="1173004"/>
            <a:ext cx="4242029" cy="2573772"/>
          </a:xfrm>
          <a:prstGeom prst="rect">
            <a:avLst/>
          </a:prstGeom>
        </p:spPr>
      </p:pic>
      <p:sp>
        <p:nvSpPr>
          <p:cNvPr id="7" name="Rectangle 6"/>
          <p:cNvSpPr/>
          <p:nvPr/>
        </p:nvSpPr>
        <p:spPr>
          <a:xfrm>
            <a:off x="11505460" y="4696287"/>
            <a:ext cx="506576" cy="192769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023824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010970" y="1300050"/>
            <a:ext cx="3905272" cy="400110"/>
          </a:xfrm>
          <a:prstGeom prst="rect">
            <a:avLst/>
          </a:prstGeom>
        </p:spPr>
        <p:txBody>
          <a:bodyPr wrap="square">
            <a:spAutoFit/>
          </a:bodyPr>
          <a:lstStyle/>
          <a:p>
            <a:pPr algn="r" rtl="1"/>
            <a:r>
              <a:rPr lang="fa-IR" sz="2000" b="1" dirty="0">
                <a:solidFill>
                  <a:schemeClr val="accent4"/>
                </a:solidFill>
                <a:latin typeface="Shabnam" panose="020B0603030804020204" pitchFamily="34" charset="-78"/>
                <a:cs typeface="Shabnam" panose="020B0603030804020204" pitchFamily="34" charset="-78"/>
              </a:rPr>
              <a:t>علائم پانیک چیست؟</a:t>
            </a:r>
          </a:p>
        </p:txBody>
      </p:sp>
      <p:sp>
        <p:nvSpPr>
          <p:cNvPr id="3" name="Rectangle 2"/>
          <p:cNvSpPr/>
          <p:nvPr/>
        </p:nvSpPr>
        <p:spPr>
          <a:xfrm>
            <a:off x="469712" y="1842202"/>
            <a:ext cx="7474778" cy="255454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۱۴. ترس از دست دادن کنترل بدن</a:t>
            </a:r>
          </a:p>
          <a:p>
            <a:pPr algn="justLow" rtl="1">
              <a:lnSpc>
                <a:spcPct val="200000"/>
              </a:lnSpc>
            </a:pPr>
            <a:r>
              <a:rPr lang="fa-IR" sz="1600" dirty="0">
                <a:latin typeface="Vazir" panose="020B0603030804020204" pitchFamily="34" charset="-78"/>
                <a:cs typeface="Vazir" panose="020B0603030804020204" pitchFamily="34" charset="-78"/>
              </a:rPr>
              <a:t>یکی از بدترین علایم و نشانه های پانیک، حس ترس از دست دادن کنترل بدن است. حس ترسی که اگر نتوانید شرایط پیش آمده بعدی را کنترل کنید ممکن است اتفاق وحشتناکی بیفتد. افرادی که به طور مزمن ترس از دست دادن کنترل بدن را تجربه کرده همیشه در ترس و استرس به سر می‌برند.</a:t>
            </a:r>
          </a:p>
        </p:txBody>
      </p:sp>
      <p:sp>
        <p:nvSpPr>
          <p:cNvPr id="4" name="Rectangle 3"/>
          <p:cNvSpPr/>
          <p:nvPr/>
        </p:nvSpPr>
        <p:spPr>
          <a:xfrm>
            <a:off x="11789545" y="1245047"/>
            <a:ext cx="230819" cy="561295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11669696" y="645055"/>
            <a:ext cx="470516" cy="47051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11669696" y="109801"/>
            <a:ext cx="470516" cy="470516"/>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139503" y="1244560"/>
            <a:ext cx="3426781" cy="3285814"/>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rotWithShape="1">
          <a:blip r:embed="rId2"/>
          <a:srcRect r="42281"/>
          <a:stretch/>
        </p:blipFill>
        <p:spPr>
          <a:xfrm>
            <a:off x="8417569" y="1952011"/>
            <a:ext cx="2870647" cy="2797598"/>
          </a:xfrm>
          <a:prstGeom prst="roundRect">
            <a:avLst>
              <a:gd name="adj" fmla="val 0"/>
            </a:avLst>
          </a:prstGeom>
        </p:spPr>
      </p:pic>
      <p:sp>
        <p:nvSpPr>
          <p:cNvPr id="9" name="Rectangle 8"/>
          <p:cNvSpPr/>
          <p:nvPr/>
        </p:nvSpPr>
        <p:spPr>
          <a:xfrm>
            <a:off x="1" y="195236"/>
            <a:ext cx="11566284" cy="29303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436901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447060" y="2891409"/>
            <a:ext cx="5282214" cy="62143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2615466" y="2994800"/>
            <a:ext cx="3905272"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علائم پانیک چیست؟</a:t>
            </a:r>
          </a:p>
        </p:txBody>
      </p:sp>
      <p:sp>
        <p:nvSpPr>
          <p:cNvPr id="3" name="Rectangle 2"/>
          <p:cNvSpPr/>
          <p:nvPr/>
        </p:nvSpPr>
        <p:spPr>
          <a:xfrm>
            <a:off x="5767038" y="152270"/>
            <a:ext cx="6254407" cy="255454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۱۵. ترس مرگ</a:t>
            </a:r>
          </a:p>
          <a:p>
            <a:pPr algn="justLow" rtl="1">
              <a:lnSpc>
                <a:spcPct val="200000"/>
              </a:lnSpc>
            </a:pPr>
            <a:r>
              <a:rPr lang="fa-IR" sz="1600" dirty="0">
                <a:latin typeface="Vazir" panose="020B0603030804020204" pitchFamily="34" charset="-78"/>
                <a:cs typeface="Vazir" panose="020B0603030804020204" pitchFamily="34" charset="-78"/>
              </a:rPr>
              <a:t>ترس مرگ نقش حیاتی در بسیاری از اختلالات اضطرابی از جمله اختلال هراس ایفا می‌کند و از نشانه های متداول پانیک محسوب می‌شود. حین حمله پانیک فرد حس از دست دادن کنترل دارد اینکه سررشته کار از دستش خارج شده و ترس مرگ یا مردن به سراغش می‌آید.</a:t>
            </a:r>
          </a:p>
        </p:txBody>
      </p:sp>
      <p:sp>
        <p:nvSpPr>
          <p:cNvPr id="8" name="Rectangle 7"/>
          <p:cNvSpPr/>
          <p:nvPr/>
        </p:nvSpPr>
        <p:spPr>
          <a:xfrm>
            <a:off x="0" y="0"/>
            <a:ext cx="945907"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2">
            <a:extLst>
              <a:ext uri="{BEBA8EAE-BF5A-486C-A8C5-ECC9F3942E4B}">
                <a14:imgProps xmlns:a14="http://schemas.microsoft.com/office/drawing/2010/main">
                  <a14:imgLayer r:embed="rId3">
                    <a14:imgEffect>
                      <a14:colorTemperature colorTemp="7200"/>
                    </a14:imgEffect>
                  </a14:imgLayer>
                </a14:imgProps>
              </a:ext>
            </a:extLst>
          </a:blip>
          <a:stretch>
            <a:fillRect/>
          </a:stretch>
        </p:blipFill>
        <p:spPr>
          <a:xfrm>
            <a:off x="274000" y="0"/>
            <a:ext cx="4231958" cy="2377256"/>
          </a:xfrm>
          <a:prstGeom prst="bracketPair">
            <a:avLst>
              <a:gd name="adj" fmla="val 0"/>
            </a:avLst>
          </a:prstGeom>
        </p:spPr>
      </p:pic>
      <p:pic>
        <p:nvPicPr>
          <p:cNvPr id="6" name="Picture 5"/>
          <p:cNvPicPr>
            <a:picLocks noChangeAspect="1"/>
          </p:cNvPicPr>
          <p:nvPr/>
        </p:nvPicPr>
        <p:blipFill>
          <a:blip r:embed="rId4"/>
          <a:stretch>
            <a:fillRect/>
          </a:stretch>
        </p:blipFill>
        <p:spPr>
          <a:xfrm>
            <a:off x="290194" y="3960637"/>
            <a:ext cx="4185684" cy="2897363"/>
          </a:xfrm>
          <a:prstGeom prst="rect">
            <a:avLst/>
          </a:prstGeom>
        </p:spPr>
      </p:pic>
    </p:spTree>
    <p:extLst>
      <p:ext uri="{BB962C8B-B14F-4D97-AF65-F5344CB8AC3E}">
        <p14:creationId xmlns:p14="http://schemas.microsoft.com/office/powerpoint/2010/main" val="32836355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06420" y="1952506"/>
            <a:ext cx="4414155" cy="255454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حملات پانیک به صورت مکرر و غیرمنتظره و ناگهانی و بدون هیچ گونه عامل محرک بیرونی روی می‌دهند. نشانه‌ها و علائم اختلال هراس معمولا از چند دقیقه تا نیم ساعت طول می‌کشند. البته اثرات جسمی و حسی حمله تا چند ساعت باقی می‌مانند.</a:t>
            </a:r>
          </a:p>
        </p:txBody>
      </p:sp>
      <p:sp>
        <p:nvSpPr>
          <p:cNvPr id="2" name="Rectangle 1"/>
          <p:cNvSpPr/>
          <p:nvPr/>
        </p:nvSpPr>
        <p:spPr>
          <a:xfrm>
            <a:off x="6702641" y="0"/>
            <a:ext cx="5489359" cy="31071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rotWithShape="1">
          <a:blip r:embed="rId2"/>
          <a:srcRect l="4728" t="1910" r="14470" b="-1910"/>
          <a:stretch/>
        </p:blipFill>
        <p:spPr>
          <a:xfrm>
            <a:off x="5266500" y="2113609"/>
            <a:ext cx="3438144" cy="2393442"/>
          </a:xfrm>
          <a:prstGeom prst="roundRect">
            <a:avLst>
              <a:gd name="adj" fmla="val 0"/>
            </a:avLst>
          </a:prstGeom>
        </p:spPr>
      </p:pic>
      <p:sp>
        <p:nvSpPr>
          <p:cNvPr id="5" name="Rectangle 4"/>
          <p:cNvSpPr/>
          <p:nvPr/>
        </p:nvSpPr>
        <p:spPr>
          <a:xfrm>
            <a:off x="6826928" y="1512729"/>
            <a:ext cx="5265938"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نشانه های پانیک معمولا چند دقیقه طول میکشد؟</a:t>
            </a:r>
          </a:p>
        </p:txBody>
      </p:sp>
    </p:spTree>
    <p:extLst>
      <p:ext uri="{BB962C8B-B14F-4D97-AF65-F5344CB8AC3E}">
        <p14:creationId xmlns:p14="http://schemas.microsoft.com/office/powerpoint/2010/main" val="19649966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12192000" cy="446546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49712" y="3559022"/>
            <a:ext cx="4942288" cy="3298978"/>
          </a:xfrm>
          <a:prstGeom prst="rect">
            <a:avLst/>
          </a:prstGeom>
          <a:noFill/>
          <a:ln>
            <a:noFill/>
          </a:ln>
        </p:spPr>
      </p:pic>
      <p:sp>
        <p:nvSpPr>
          <p:cNvPr id="4" name="Rectangle 3"/>
          <p:cNvSpPr/>
          <p:nvPr/>
        </p:nvSpPr>
        <p:spPr>
          <a:xfrm>
            <a:off x="226932" y="1939197"/>
            <a:ext cx="6919592" cy="2062103"/>
          </a:xfrm>
          <a:prstGeom prst="rect">
            <a:avLst/>
          </a:prstGeom>
          <a:solidFill>
            <a:schemeClr val="bg1"/>
          </a:solidFill>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خیلی از افرادی که دچار حمله پانیک می‌شوند از این موضوع نگران‌ هستند که نکند دچار سکته قلبی یا مغزی شوند یا نکند عقل خود را از دست دهند. به همین علت سؤالی که بیشتر مبتلایان درگیر آن هستند این است که آیا حمله پانیک خطرناک است یا نه؟ آیا این بیماری منجر به مرگ می‌شود؟</a:t>
            </a:r>
          </a:p>
        </p:txBody>
      </p:sp>
      <p:sp>
        <p:nvSpPr>
          <p:cNvPr id="5" name="Rectangle 4"/>
          <p:cNvSpPr/>
          <p:nvPr/>
        </p:nvSpPr>
        <p:spPr>
          <a:xfrm>
            <a:off x="435006" y="1485140"/>
            <a:ext cx="6711518"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آیا بیماری پانیک خطرناک است؟</a:t>
            </a:r>
          </a:p>
        </p:txBody>
      </p:sp>
    </p:spTree>
    <p:extLst>
      <p:ext uri="{BB962C8B-B14F-4D97-AF65-F5344CB8AC3E}">
        <p14:creationId xmlns:p14="http://schemas.microsoft.com/office/powerpoint/2010/main" val="30594992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601810" y="2434138"/>
            <a:ext cx="6098958"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آیا بیماری پانیک خطرناک است؟</a:t>
            </a:r>
          </a:p>
        </p:txBody>
      </p:sp>
      <p:sp>
        <p:nvSpPr>
          <p:cNvPr id="4" name="Rectangle 3"/>
          <p:cNvSpPr/>
          <p:nvPr/>
        </p:nvSpPr>
        <p:spPr>
          <a:xfrm>
            <a:off x="594804" y="2991090"/>
            <a:ext cx="11105964" cy="255454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در جواب این افراد باید گفت خوشبختانه این بیماری به‌هیچ‌عنوان باعث مرگ نمی‌شود اما به دلیل ترس‌های فرد، موجب ایجاد اختلال در زندگی روزمره فرد شود. فرد مبتلابه پانیک به خاطر اینکه نگران است نتواند هنگام حمله از مکان‌های شلوغ فرار کند از حضور در این مکان‌های دوری می‌کند، فرد مبتلا در هر ساعت که حمله پانیک به او دست می‌دهد باید به اورژانس مراجعه کرده تا از وضعیت سلامت خود مطمئن شود و آزمایش‌های زیادی هم برای اطمینان بیشتر انجام دهد. پس این بیماری خطرناک نبوده و فقط به مراقبت‌های خاص خود احتیاج دارد. البته در چنین شرایطی همراهی فرد مبتلا در مکان‌های شلوغ بهترین گزینه است.</a:t>
            </a:r>
          </a:p>
        </p:txBody>
      </p:sp>
      <p:sp>
        <p:nvSpPr>
          <p:cNvPr id="3" name="Rectangle 2"/>
          <p:cNvSpPr/>
          <p:nvPr/>
        </p:nvSpPr>
        <p:spPr>
          <a:xfrm>
            <a:off x="124287" y="1730686"/>
            <a:ext cx="11842812" cy="4474806"/>
          </a:xfrm>
          <a:prstGeom prst="rect">
            <a:avLst/>
          </a:prstGeom>
          <a:noFill/>
          <a:ln w="762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2"/>
          <a:stretch>
            <a:fillRect/>
          </a:stretch>
        </p:blipFill>
        <p:spPr>
          <a:xfrm>
            <a:off x="416895" y="284185"/>
            <a:ext cx="4700016" cy="2350008"/>
          </a:xfrm>
          <a:prstGeom prst="roundRect">
            <a:avLst>
              <a:gd name="adj" fmla="val 0"/>
            </a:avLst>
          </a:prstGeom>
        </p:spPr>
      </p:pic>
      <p:sp>
        <p:nvSpPr>
          <p:cNvPr id="8" name="Rectangle 7"/>
          <p:cNvSpPr/>
          <p:nvPr/>
        </p:nvSpPr>
        <p:spPr>
          <a:xfrm>
            <a:off x="11594237" y="894401"/>
            <a:ext cx="372862" cy="67944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594237" y="136537"/>
            <a:ext cx="372862" cy="67944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950248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145220" y="0"/>
            <a:ext cx="1358284"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rot="16200000">
            <a:off x="186897" y="4316009"/>
            <a:ext cx="3447181"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غذاهای مضر برای حمله پانیک</a:t>
            </a:r>
          </a:p>
        </p:txBody>
      </p:sp>
      <p:sp>
        <p:nvSpPr>
          <p:cNvPr id="2" name="Rectangle 1"/>
          <p:cNvSpPr/>
          <p:nvPr/>
        </p:nvSpPr>
        <p:spPr>
          <a:xfrm>
            <a:off x="4444889" y="1492626"/>
            <a:ext cx="7616014" cy="3046988"/>
          </a:xfrm>
          <a:prstGeom prst="rect">
            <a:avLst/>
          </a:prstGeom>
        </p:spPr>
        <p:txBody>
          <a:bodyPr wrap="square">
            <a:spAutoFit/>
          </a:bodyPr>
          <a:lstStyle/>
          <a:p>
            <a:pPr marL="285750" indent="-285750" algn="justLow" rtl="1">
              <a:lnSpc>
                <a:spcPct val="200000"/>
              </a:lnSpc>
              <a:buClr>
                <a:schemeClr val="accent4"/>
              </a:buClr>
              <a:buFont typeface="Calibri" panose="020F0502020204030204" pitchFamily="34" charset="0"/>
              <a:buChar char="●"/>
            </a:pPr>
            <a:r>
              <a:rPr lang="fa-IR" sz="1600" dirty="0">
                <a:latin typeface="Vazir" panose="020B0603030804020204" pitchFamily="34" charset="-78"/>
                <a:cs typeface="Vazir" panose="020B0603030804020204" pitchFamily="34" charset="-78"/>
              </a:rPr>
              <a:t>مصرف قهوه، چای و سایر نوشیدنی های دارای کافئین</a:t>
            </a:r>
          </a:p>
          <a:p>
            <a:pPr marL="285750" indent="-285750" algn="justLow" rtl="1">
              <a:lnSpc>
                <a:spcPct val="200000"/>
              </a:lnSpc>
              <a:buClr>
                <a:schemeClr val="accent4"/>
              </a:buClr>
              <a:buFont typeface="Calibri" panose="020F0502020204030204" pitchFamily="34" charset="0"/>
              <a:buChar char="●"/>
            </a:pPr>
            <a:r>
              <a:rPr lang="fa-IR" sz="1600" dirty="0">
                <a:latin typeface="Vazir" panose="020B0603030804020204" pitchFamily="34" charset="-78"/>
                <a:cs typeface="Vazir" panose="020B0603030804020204" pitchFamily="34" charset="-78"/>
              </a:rPr>
              <a:t>مصرف غذاهای چرب و سنگین، مانند غذاهای سرخ شده، فست فود و پیتزا</a:t>
            </a:r>
          </a:p>
          <a:p>
            <a:pPr marL="285750" indent="-285750" algn="justLow" rtl="1">
              <a:lnSpc>
                <a:spcPct val="200000"/>
              </a:lnSpc>
              <a:buClr>
                <a:schemeClr val="accent4"/>
              </a:buClr>
              <a:buFont typeface="Calibri" panose="020F0502020204030204" pitchFamily="34" charset="0"/>
              <a:buChar char="●"/>
            </a:pPr>
            <a:r>
              <a:rPr lang="fa-IR" sz="1600" dirty="0">
                <a:latin typeface="Vazir" panose="020B0603030804020204" pitchFamily="34" charset="-78"/>
                <a:cs typeface="Vazir" panose="020B0603030804020204" pitchFamily="34" charset="-78"/>
              </a:rPr>
              <a:t>مصرف مواد شیرین کننده مصنوعی مانند آسپارتام و سایر شیرین کننده های مصنوعی</a:t>
            </a:r>
          </a:p>
          <a:p>
            <a:pPr marL="285750" indent="-285750" algn="justLow" rtl="1">
              <a:lnSpc>
                <a:spcPct val="200000"/>
              </a:lnSpc>
              <a:buClr>
                <a:schemeClr val="accent4"/>
              </a:buClr>
              <a:buFont typeface="Calibri" panose="020F0502020204030204" pitchFamily="34" charset="0"/>
              <a:buChar char="●"/>
            </a:pPr>
            <a:r>
              <a:rPr lang="fa-IR" sz="1600" dirty="0">
                <a:latin typeface="Vazir" panose="020B0603030804020204" pitchFamily="34" charset="-78"/>
                <a:cs typeface="Vazir" panose="020B0603030804020204" pitchFamily="34" charset="-78"/>
              </a:rPr>
              <a:t>مصرف غذاهای حاوی گلوتن برای افرادی که حساسیت به گلوتن دارند</a:t>
            </a:r>
          </a:p>
          <a:p>
            <a:pPr marL="285750" indent="-285750" algn="justLow" rtl="1">
              <a:lnSpc>
                <a:spcPct val="200000"/>
              </a:lnSpc>
              <a:buClr>
                <a:schemeClr val="accent4"/>
              </a:buClr>
              <a:buFont typeface="Calibri" panose="020F0502020204030204" pitchFamily="34" charset="0"/>
              <a:buChar char="●"/>
            </a:pPr>
            <a:r>
              <a:rPr lang="fa-IR" sz="1600" dirty="0">
                <a:latin typeface="Vazir" panose="020B0603030804020204" pitchFamily="34" charset="-78"/>
                <a:cs typeface="Vazir" panose="020B0603030804020204" pitchFamily="34" charset="-78"/>
              </a:rPr>
              <a:t>مصرف غذاهای حاوی بیش از حد شکر، مانند شکلات و آدامس</a:t>
            </a:r>
          </a:p>
          <a:p>
            <a:pPr marL="285750" indent="-285750" algn="justLow" rtl="1">
              <a:lnSpc>
                <a:spcPct val="200000"/>
              </a:lnSpc>
              <a:buClr>
                <a:schemeClr val="accent4"/>
              </a:buClr>
              <a:buFont typeface="Calibri" panose="020F0502020204030204" pitchFamily="34" charset="0"/>
              <a:buChar char="●"/>
            </a:pPr>
            <a:r>
              <a:rPr lang="fa-IR" sz="1600" dirty="0">
                <a:latin typeface="Vazir" panose="020B0603030804020204" pitchFamily="34" charset="-78"/>
                <a:cs typeface="Vazir" panose="020B0603030804020204" pitchFamily="34" charset="-78"/>
              </a:rPr>
              <a:t>مصرف الکل و مواد مخدر</a:t>
            </a:r>
          </a:p>
        </p:txBody>
      </p:sp>
      <p:sp>
        <p:nvSpPr>
          <p:cNvPr id="3" name="Rectangle 2"/>
          <p:cNvSpPr/>
          <p:nvPr/>
        </p:nvSpPr>
        <p:spPr>
          <a:xfrm>
            <a:off x="2675755" y="4641715"/>
            <a:ext cx="9385148" cy="1077218"/>
          </a:xfrm>
          <a:prstGeom prst="rect">
            <a:avLst/>
          </a:prstGeom>
          <a:noFill/>
          <a:ln w="57150">
            <a:noFill/>
          </a:ln>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البته باید توجه داشت که این غذاها به تنهایی نمی توانند عامل حملات پانیک باشند و تاثیرات آنها برای هر فرد ممکن است متفاوت باشد.</a:t>
            </a:r>
            <a:endParaRPr lang="en-US" sz="1600" dirty="0">
              <a:latin typeface="Vazir" panose="020B0603030804020204" pitchFamily="34" charset="-78"/>
              <a:cs typeface="Vazir" panose="020B0603030804020204" pitchFamily="34" charset="-78"/>
            </a:endParaRPr>
          </a:p>
        </p:txBody>
      </p:sp>
      <p:sp>
        <p:nvSpPr>
          <p:cNvPr id="4" name="Rectangle 3"/>
          <p:cNvSpPr/>
          <p:nvPr/>
        </p:nvSpPr>
        <p:spPr>
          <a:xfrm>
            <a:off x="5131293" y="741845"/>
            <a:ext cx="7060707" cy="584775"/>
          </a:xfrm>
          <a:prstGeom prst="rect">
            <a:avLst/>
          </a:prstGeom>
          <a:solidFill>
            <a:schemeClr val="accent4"/>
          </a:solidFill>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غذاهایی که می توانند حملات پانیک را تشدید کنند شامل موارد زیر می باشند : </a:t>
            </a:r>
          </a:p>
        </p:txBody>
      </p:sp>
      <p:pic>
        <p:nvPicPr>
          <p:cNvPr id="6" name="Picture 5"/>
          <p:cNvPicPr>
            <a:picLocks noChangeAspect="1"/>
          </p:cNvPicPr>
          <p:nvPr/>
        </p:nvPicPr>
        <p:blipFill>
          <a:blip r:embed="rId2"/>
          <a:stretch>
            <a:fillRect/>
          </a:stretch>
        </p:blipFill>
        <p:spPr>
          <a:xfrm>
            <a:off x="237832" y="192904"/>
            <a:ext cx="3789807" cy="2406666"/>
          </a:xfrm>
          <a:prstGeom prst="rect">
            <a:avLst/>
          </a:prstGeom>
          <a:noFill/>
          <a:ln>
            <a:noFill/>
          </a:ln>
        </p:spPr>
      </p:pic>
    </p:spTree>
    <p:extLst>
      <p:ext uri="{BB962C8B-B14F-4D97-AF65-F5344CB8AC3E}">
        <p14:creationId xmlns:p14="http://schemas.microsoft.com/office/powerpoint/2010/main" val="5267036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75534" y="3173365"/>
            <a:ext cx="10148331" cy="1569660"/>
          </a:xfrm>
          <a:prstGeom prst="rect">
            <a:avLst/>
          </a:prstGeom>
        </p:spPr>
        <p:txBody>
          <a:bodyPr wrap="square">
            <a:spAutoFit/>
          </a:bodyPr>
          <a:lstStyle/>
          <a:p>
            <a:pPr marL="285750" indent="-285750" algn="justLow" rtl="1">
              <a:lnSpc>
                <a:spcPct val="200000"/>
              </a:lnSpc>
              <a:buClr>
                <a:schemeClr val="accent4"/>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غذاهای حاوی تریپتوفان مانند مرغ، گوشت قرمز، ماهی، تخم مرغ، کنجد و بادام</a:t>
            </a:r>
          </a:p>
          <a:p>
            <a:pPr marL="285750" indent="-285750" algn="justLow" rtl="1">
              <a:lnSpc>
                <a:spcPct val="200000"/>
              </a:lnSpc>
              <a:buClr>
                <a:schemeClr val="accent4"/>
              </a:buClr>
              <a:buFont typeface="Calibri" panose="020F0502020204030204" pitchFamily="34" charset="0"/>
              <a:buChar char="●"/>
            </a:pPr>
            <a:r>
              <a:rPr lang="fa-IR" sz="1600" dirty="0">
                <a:latin typeface="Vazir" panose="020B0603030804020204" pitchFamily="34" charset="-78"/>
                <a:cs typeface="Vazir" panose="020B0603030804020204" pitchFamily="34" charset="-78"/>
              </a:rPr>
              <a:t>مواد غذایی حاوی اسید آمینه گلوتامات مانند ماهی، قارچ، پنیر و سوپ</a:t>
            </a:r>
          </a:p>
          <a:p>
            <a:pPr marL="285750" indent="-285750" algn="justLow" rtl="1">
              <a:lnSpc>
                <a:spcPct val="200000"/>
              </a:lnSpc>
              <a:buClr>
                <a:schemeClr val="accent4"/>
              </a:buClr>
              <a:buFont typeface="Calibri" panose="020F0502020204030204" pitchFamily="34" charset="0"/>
              <a:buChar char="●"/>
            </a:pPr>
            <a:r>
              <a:rPr lang="fa-IR" sz="1600" dirty="0">
                <a:latin typeface="Vazir" panose="020B0603030804020204" pitchFamily="34" charset="-78"/>
                <a:cs typeface="Vazir" panose="020B0603030804020204" pitchFamily="34" charset="-78"/>
              </a:rPr>
              <a:t>مصرف میوه هایی مانند موز، آناناس و خرما که حاوی پتاسیم هستند</a:t>
            </a:r>
          </a:p>
        </p:txBody>
      </p:sp>
      <p:sp>
        <p:nvSpPr>
          <p:cNvPr id="6" name="Rectangle 5"/>
          <p:cNvSpPr/>
          <p:nvPr/>
        </p:nvSpPr>
        <p:spPr>
          <a:xfrm>
            <a:off x="1481417" y="4785420"/>
            <a:ext cx="10442448" cy="1569660"/>
          </a:xfrm>
          <a:prstGeom prst="rect">
            <a:avLst/>
          </a:prstGeom>
        </p:spPr>
        <p:txBody>
          <a:bodyPr wrap="square">
            <a:spAutoFit/>
          </a:bodyPr>
          <a:lstStyle/>
          <a:p>
            <a:pPr marL="285750" indent="-285750" algn="justLow" rtl="1">
              <a:lnSpc>
                <a:spcPct val="200000"/>
              </a:lnSpc>
              <a:buClr>
                <a:schemeClr val="accent4"/>
              </a:buClr>
              <a:buFont typeface="Calibri" panose="020F0502020204030204" pitchFamily="34" charset="0"/>
              <a:buChar char="●"/>
            </a:pPr>
            <a:r>
              <a:rPr lang="fa-IR" sz="1600" dirty="0">
                <a:latin typeface="Vazir" panose="020B0603030804020204" pitchFamily="34" charset="-78"/>
                <a:cs typeface="Vazir" panose="020B0603030804020204" pitchFamily="34" charset="-78"/>
              </a:rPr>
              <a:t>مصرف سبزیجاتی مانند اسفناج و برگ کلم برای دریافت اسید فولیک، آهن و منیزیم</a:t>
            </a:r>
          </a:p>
          <a:p>
            <a:pPr marL="285750" indent="-285750" algn="justLow" rtl="1">
              <a:lnSpc>
                <a:spcPct val="200000"/>
              </a:lnSpc>
              <a:buClr>
                <a:schemeClr val="accent4"/>
              </a:buClr>
              <a:buFont typeface="Calibri" panose="020F0502020204030204" pitchFamily="34" charset="0"/>
              <a:buChar char="●"/>
            </a:pPr>
            <a:r>
              <a:rPr lang="fa-IR" sz="1600" dirty="0">
                <a:latin typeface="Vazir" panose="020B0603030804020204" pitchFamily="34" charset="-78"/>
                <a:cs typeface="Vazir" panose="020B0603030804020204" pitchFamily="34" charset="-78"/>
              </a:rPr>
              <a:t>مصرف غذاهای حاوی ویتامین  </a:t>
            </a:r>
            <a:r>
              <a:rPr lang="en-US" sz="1600" dirty="0">
                <a:latin typeface="Vazir" panose="020B0603030804020204" pitchFamily="34" charset="-78"/>
                <a:cs typeface="Vazir" panose="020B0603030804020204" pitchFamily="34" charset="-78"/>
              </a:rPr>
              <a:t>C </a:t>
            </a:r>
            <a:r>
              <a:rPr lang="fa-IR" sz="1600" dirty="0">
                <a:latin typeface="Vazir" panose="020B0603030804020204" pitchFamily="34" charset="-78"/>
                <a:cs typeface="Vazir" panose="020B0603030804020204" pitchFamily="34" charset="-78"/>
              </a:rPr>
              <a:t>مانند نارنج، لیموترش و پرتقال برای تقویت سیستم ایمنی</a:t>
            </a:r>
          </a:p>
          <a:p>
            <a:pPr marL="285750" indent="-285750" algn="justLow" rtl="1">
              <a:lnSpc>
                <a:spcPct val="200000"/>
              </a:lnSpc>
              <a:buClr>
                <a:schemeClr val="accent4"/>
              </a:buClr>
              <a:buFont typeface="Calibri" panose="020F0502020204030204" pitchFamily="34" charset="0"/>
              <a:buChar char="●"/>
            </a:pPr>
            <a:r>
              <a:rPr lang="fa-IR" sz="1600" dirty="0">
                <a:latin typeface="Vazir" panose="020B0603030804020204" pitchFamily="34" charset="-78"/>
                <a:cs typeface="Vazir" panose="020B0603030804020204" pitchFamily="34" charset="-78"/>
              </a:rPr>
              <a:t>مصرف غذاهای حاوی مواد معدنی مانند پروتئین، کلسیم و منیزیم، مانند ماهی، پنیر، شیر، بادام، مغزهای روغنی و سبزیجات</a:t>
            </a:r>
          </a:p>
        </p:txBody>
      </p:sp>
      <p:sp>
        <p:nvSpPr>
          <p:cNvPr id="7" name="Rectangle 6"/>
          <p:cNvSpPr/>
          <p:nvPr/>
        </p:nvSpPr>
        <p:spPr>
          <a:xfrm>
            <a:off x="0" y="0"/>
            <a:ext cx="6933460" cy="260115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2"/>
          <a:stretch>
            <a:fillRect/>
          </a:stretch>
        </p:blipFill>
        <p:spPr>
          <a:xfrm>
            <a:off x="6507954" y="216315"/>
            <a:ext cx="4163568" cy="2168525"/>
          </a:xfrm>
          <a:prstGeom prst="roundRect">
            <a:avLst>
              <a:gd name="adj" fmla="val 0"/>
            </a:avLst>
          </a:prstGeom>
        </p:spPr>
      </p:pic>
      <p:sp>
        <p:nvSpPr>
          <p:cNvPr id="4" name="Rectangle 3"/>
          <p:cNvSpPr/>
          <p:nvPr/>
        </p:nvSpPr>
        <p:spPr>
          <a:xfrm>
            <a:off x="913122" y="1437631"/>
            <a:ext cx="5107215" cy="52322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غذاهای زیر می توانند در کاهش حملات پانیک مفید باشند :</a:t>
            </a:r>
          </a:p>
        </p:txBody>
      </p:sp>
      <p:sp>
        <p:nvSpPr>
          <p:cNvPr id="5" name="Rectangle 4"/>
          <p:cNvSpPr/>
          <p:nvPr/>
        </p:nvSpPr>
        <p:spPr>
          <a:xfrm>
            <a:off x="648070" y="920436"/>
            <a:ext cx="5331130"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غذاهای مفید برای حمله پانیک</a:t>
            </a:r>
          </a:p>
        </p:txBody>
      </p:sp>
    </p:spTree>
    <p:extLst>
      <p:ext uri="{BB962C8B-B14F-4D97-AF65-F5344CB8AC3E}">
        <p14:creationId xmlns:p14="http://schemas.microsoft.com/office/powerpoint/2010/main" val="5557707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73100" y="1588417"/>
            <a:ext cx="6274708" cy="353943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اختلال پانیک اغلب یک بیماری طولانی‌مدت است که روند درمان دشواری دارد. اکثر افراد مبتلا به اختلال هراس از طریق درمان، برخی از علائم خود را تسکین می‌دهند. بنابراین، پیشگیری از بروز علائم بهترین رویکرد است.</a:t>
            </a:r>
          </a:p>
          <a:p>
            <a:pPr algn="justLow" rtl="1">
              <a:lnSpc>
                <a:spcPct val="200000"/>
              </a:lnSpc>
            </a:pPr>
            <a:r>
              <a:rPr lang="fa-IR" sz="1600" dirty="0">
                <a:latin typeface="Vazir" panose="020B0603030804020204" pitchFamily="34" charset="-78"/>
                <a:cs typeface="Vazir" panose="020B0603030804020204" pitchFamily="34" charset="-78"/>
              </a:rPr>
              <a:t>مثلا می‌توانید با اجتناب از مصرف الکل و مواد مخدر، علائم خود را کاهش دهید. برنامه درمانی خود را رعایت کنید تا از عود یا تشدید علائم حمله پانیک جلوگیری کنید. فعالیت بدنی منظم داشته باشید زیرا ممکن است به کاهش اضطراب کمک کند. به هر روشی، استرس روزانه خود را مدیریت کنید.</a:t>
            </a:r>
          </a:p>
        </p:txBody>
      </p:sp>
      <p:sp>
        <p:nvSpPr>
          <p:cNvPr id="3" name="Rectangle 2"/>
          <p:cNvSpPr/>
          <p:nvPr/>
        </p:nvSpPr>
        <p:spPr>
          <a:xfrm>
            <a:off x="0" y="-21994"/>
            <a:ext cx="4838330" cy="687999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2"/>
          <a:stretch>
            <a:fillRect/>
          </a:stretch>
        </p:blipFill>
        <p:spPr>
          <a:xfrm>
            <a:off x="130471" y="175488"/>
            <a:ext cx="3872456" cy="2454671"/>
          </a:xfrm>
          <a:prstGeom prst="rect">
            <a:avLst/>
          </a:prstGeom>
          <a:noFill/>
          <a:ln>
            <a:noFill/>
          </a:ln>
        </p:spPr>
      </p:pic>
      <p:sp>
        <p:nvSpPr>
          <p:cNvPr id="8" name="Rectangle 7"/>
          <p:cNvSpPr/>
          <p:nvPr/>
        </p:nvSpPr>
        <p:spPr>
          <a:xfrm>
            <a:off x="11638627" y="1304332"/>
            <a:ext cx="553373" cy="435962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rot="16200000">
            <a:off x="1645807" y="3367595"/>
            <a:ext cx="5783891"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آیا امکان پیشگیری از حملات پانیک وجود دارد؟</a:t>
            </a:r>
          </a:p>
        </p:txBody>
      </p:sp>
      <p:pic>
        <p:nvPicPr>
          <p:cNvPr id="9" name="Picture 8"/>
          <p:cNvPicPr>
            <a:picLocks noChangeAspect="1"/>
          </p:cNvPicPr>
          <p:nvPr/>
        </p:nvPicPr>
        <p:blipFill>
          <a:blip r:embed="rId3"/>
          <a:stretch>
            <a:fillRect/>
          </a:stretch>
        </p:blipFill>
        <p:spPr>
          <a:xfrm>
            <a:off x="168871" y="2965851"/>
            <a:ext cx="3834056" cy="2247550"/>
          </a:xfrm>
          <a:prstGeom prst="rect">
            <a:avLst/>
          </a:prstGeom>
        </p:spPr>
      </p:pic>
    </p:spTree>
    <p:extLst>
      <p:ext uri="{BB962C8B-B14F-4D97-AF65-F5344CB8AC3E}">
        <p14:creationId xmlns:p14="http://schemas.microsoft.com/office/powerpoint/2010/main" val="39951050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87767" y="2007171"/>
            <a:ext cx="6714803" cy="255454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عوامل زیست شناختی و جسمانی: بهم خوردن میزان برخی از هورمون‌های بدن باعث می‌شود که اختلال پانیک در بدن فرد ایجاد شود. موقعیت‌هایی چون بارداری، کم کاری یا پرکاری تیروئید، دیابت، بیماری‌های کلیوی و مواردی از این دست می‌توانند در سیستم هورمونی بدن اختلال ایجاد کنند که این اختلالات به حملات عصبی و استرسی منجر خواهند شد.</a:t>
            </a:r>
            <a:endParaRPr lang="en-US" sz="1600" dirty="0">
              <a:latin typeface="Vazir" panose="020B0603030804020204" pitchFamily="34" charset="-78"/>
              <a:cs typeface="Vazir" panose="020B0603030804020204" pitchFamily="34" charset="-78"/>
            </a:endParaRPr>
          </a:p>
        </p:txBody>
      </p:sp>
      <p:sp>
        <p:nvSpPr>
          <p:cNvPr id="5" name="Rectangle 4"/>
          <p:cNvSpPr/>
          <p:nvPr/>
        </p:nvSpPr>
        <p:spPr>
          <a:xfrm>
            <a:off x="3697298" y="1598184"/>
            <a:ext cx="3905272" cy="400110"/>
          </a:xfrm>
          <a:prstGeom prst="rect">
            <a:avLst/>
          </a:prstGeom>
        </p:spPr>
        <p:txBody>
          <a:bodyPr wrap="square">
            <a:spAutoFit/>
          </a:bodyPr>
          <a:lstStyle/>
          <a:p>
            <a:pPr algn="r" rtl="1"/>
            <a:r>
              <a:rPr lang="fa-IR" sz="2000" b="1" dirty="0">
                <a:solidFill>
                  <a:srgbClr val="FFC000"/>
                </a:solidFill>
                <a:latin typeface="Shabnam" panose="020B0603030804020204" pitchFamily="34" charset="-78"/>
                <a:cs typeface="Shabnam" panose="020B0603030804020204" pitchFamily="34" charset="-78"/>
              </a:rPr>
              <a:t>علت ایجاد اختلال پانیک</a:t>
            </a:r>
          </a:p>
        </p:txBody>
      </p:sp>
      <p:sp>
        <p:nvSpPr>
          <p:cNvPr id="28" name="Rectangle 27"/>
          <p:cNvSpPr/>
          <p:nvPr/>
        </p:nvSpPr>
        <p:spPr>
          <a:xfrm>
            <a:off x="470127" y="506027"/>
            <a:ext cx="9481351" cy="6063448"/>
          </a:xfrm>
          <a:prstGeom prst="rect">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2"/>
          <a:stretch>
            <a:fillRect/>
          </a:stretch>
        </p:blipFill>
        <p:spPr>
          <a:xfrm>
            <a:off x="8016158" y="2012756"/>
            <a:ext cx="4175842" cy="2782253"/>
          </a:xfrm>
          <a:prstGeom prst="rect">
            <a:avLst/>
          </a:prstGeom>
          <a:noFill/>
          <a:ln>
            <a:noFill/>
          </a:ln>
        </p:spPr>
      </p:pic>
      <p:sp>
        <p:nvSpPr>
          <p:cNvPr id="29" name="Rectangle 28"/>
          <p:cNvSpPr/>
          <p:nvPr/>
        </p:nvSpPr>
        <p:spPr>
          <a:xfrm>
            <a:off x="7670307" y="2249786"/>
            <a:ext cx="267594" cy="221054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4368718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02815" y="1484501"/>
            <a:ext cx="11221374" cy="20621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درمان پانیک می‌تواند شدت و دفعات بروز حملات اضطرابی را کم کند و کیفیت زندگی فرد را بهبود ببخشد. اصلی‌ترین روش‌های درمان علایم پانیک روان درمانی و دارودرمانی هستند که بسته به وضعیت و شرایط بیمار، سابقه بیماری، شدت اختلال هراسی و تشخیص روان درمانگر تجویز می‌شوند. تراپی به بیمار کمک کرده که به واقعیت این حملات پی برده و یاد بگیرد که چطور باید با آن‌ها مقابله کند. دارو برای پانیک هم شامل موارد زیر می‌شود:</a:t>
            </a:r>
          </a:p>
        </p:txBody>
      </p:sp>
      <p:graphicFrame>
        <p:nvGraphicFramePr>
          <p:cNvPr id="2" name="Table 1"/>
          <p:cNvGraphicFramePr>
            <a:graphicFrameLocks noGrp="1"/>
          </p:cNvGraphicFramePr>
          <p:nvPr>
            <p:extLst>
              <p:ext uri="{D42A27DB-BD31-4B8C-83A1-F6EECF244321}">
                <p14:modId xmlns:p14="http://schemas.microsoft.com/office/powerpoint/2010/main" val="164653332"/>
              </p:ext>
            </p:extLst>
          </p:nvPr>
        </p:nvGraphicFramePr>
        <p:xfrm>
          <a:off x="2002180" y="3769946"/>
          <a:ext cx="8194040" cy="2337891"/>
        </p:xfrm>
        <a:graphic>
          <a:graphicData uri="http://schemas.openxmlformats.org/drawingml/2006/table">
            <a:tbl>
              <a:tblPr firstRow="1" bandRow="1">
                <a:tableStyleId>{5C22544A-7EE6-4342-B048-85BDC9FD1C3A}</a:tableStyleId>
              </a:tblPr>
              <a:tblGrid>
                <a:gridCol w="4052390">
                  <a:extLst>
                    <a:ext uri="{9D8B030D-6E8A-4147-A177-3AD203B41FA5}">
                      <a16:colId xmlns:a16="http://schemas.microsoft.com/office/drawing/2014/main" val="20000"/>
                    </a:ext>
                  </a:extLst>
                </a:gridCol>
                <a:gridCol w="4141650">
                  <a:extLst>
                    <a:ext uri="{9D8B030D-6E8A-4147-A177-3AD203B41FA5}">
                      <a16:colId xmlns:a16="http://schemas.microsoft.com/office/drawing/2014/main" val="20001"/>
                    </a:ext>
                  </a:extLst>
                </a:gridCol>
              </a:tblGrid>
              <a:tr h="577496">
                <a:tc>
                  <a:txBody>
                    <a:bodyPr/>
                    <a:lstStyle/>
                    <a:p>
                      <a:pPr algn="r" rtl="1">
                        <a:lnSpc>
                          <a:spcPct val="150000"/>
                        </a:lnSpc>
                      </a:pPr>
                      <a:r>
                        <a:rPr lang="fa-IR" b="1" dirty="0">
                          <a:cs typeface="B Nazanin" panose="00000400000000000000" pitchFamily="2" charset="-78"/>
                        </a:rPr>
                        <a:t>نمونه داروها</a:t>
                      </a:r>
                      <a:endParaRPr lang="en-US" b="1" dirty="0">
                        <a:cs typeface="B Nazanin" panose="00000400000000000000" pitchFamily="2" charset="-78"/>
                      </a:endParaRPr>
                    </a:p>
                  </a:txBody>
                  <a:tcPr>
                    <a:solidFill>
                      <a:schemeClr val="accent4"/>
                    </a:solidFill>
                  </a:tcPr>
                </a:tc>
                <a:tc>
                  <a:txBody>
                    <a:bodyPr/>
                    <a:lstStyle/>
                    <a:p>
                      <a:pPr algn="r" rtl="1">
                        <a:lnSpc>
                          <a:spcPct val="150000"/>
                        </a:lnSpc>
                      </a:pPr>
                      <a:r>
                        <a:rPr lang="fa-IR" b="1" dirty="0">
                          <a:cs typeface="B Nazanin" panose="00000400000000000000" pitchFamily="2" charset="-78"/>
                        </a:rPr>
                        <a:t>درمان علائم پانیک</a:t>
                      </a:r>
                      <a:endParaRPr lang="en-US" b="1" dirty="0">
                        <a:cs typeface="B Nazanin" panose="00000400000000000000" pitchFamily="2" charset="-78"/>
                      </a:endParaRPr>
                    </a:p>
                  </a:txBody>
                  <a:tcPr>
                    <a:solidFill>
                      <a:schemeClr val="accent4"/>
                    </a:solidFill>
                  </a:tcPr>
                </a:tc>
                <a:extLst>
                  <a:ext uri="{0D108BD9-81ED-4DB2-BD59-A6C34878D82A}">
                    <a16:rowId xmlns:a16="http://schemas.microsoft.com/office/drawing/2014/main" val="10000"/>
                  </a:ext>
                </a:extLst>
              </a:tr>
              <a:tr h="577496">
                <a:tc>
                  <a:txBody>
                    <a:bodyPr/>
                    <a:lstStyle/>
                    <a:p>
                      <a:pPr algn="r" rtl="1">
                        <a:lnSpc>
                          <a:spcPct val="150000"/>
                        </a:lnSpc>
                      </a:pPr>
                      <a:r>
                        <a:rPr lang="fa-IR" b="1" dirty="0">
                          <a:cs typeface="B Nazanin" panose="00000400000000000000" pitchFamily="2" charset="-78"/>
                        </a:rPr>
                        <a:t>مانند فلوکستین، پاروکستین و سرتالین</a:t>
                      </a:r>
                      <a:endParaRPr lang="en-US" b="1" dirty="0">
                        <a:cs typeface="B Nazanin" panose="00000400000000000000" pitchFamily="2" charset="-78"/>
                      </a:endParaRPr>
                    </a:p>
                  </a:txBody>
                  <a:tcPr>
                    <a:solidFill>
                      <a:schemeClr val="accent4">
                        <a:lumMod val="40000"/>
                        <a:lumOff val="60000"/>
                      </a:schemeClr>
                    </a:solidFill>
                  </a:tcPr>
                </a:tc>
                <a:tc>
                  <a:txBody>
                    <a:bodyPr/>
                    <a:lstStyle/>
                    <a:p>
                      <a:pPr algn="r" rtl="1">
                        <a:lnSpc>
                          <a:spcPct val="150000"/>
                        </a:lnSpc>
                      </a:pPr>
                      <a:r>
                        <a:rPr lang="fa-IR" b="1" dirty="0">
                          <a:cs typeface="B Nazanin" panose="00000400000000000000" pitchFamily="2" charset="-78"/>
                        </a:rPr>
                        <a:t>بازدارنده‌های جذب سروتونین</a:t>
                      </a:r>
                      <a:endParaRPr lang="en-US" b="1" dirty="0">
                        <a:cs typeface="B Nazanin" panose="00000400000000000000" pitchFamily="2" charset="-78"/>
                      </a:endParaRPr>
                    </a:p>
                  </a:txBody>
                  <a:tcPr>
                    <a:solidFill>
                      <a:schemeClr val="accent4">
                        <a:lumMod val="40000"/>
                        <a:lumOff val="60000"/>
                      </a:schemeClr>
                    </a:solidFill>
                  </a:tcPr>
                </a:tc>
                <a:extLst>
                  <a:ext uri="{0D108BD9-81ED-4DB2-BD59-A6C34878D82A}">
                    <a16:rowId xmlns:a16="http://schemas.microsoft.com/office/drawing/2014/main" val="10001"/>
                  </a:ext>
                </a:extLst>
              </a:tr>
              <a:tr h="577496">
                <a:tc>
                  <a:txBody>
                    <a:bodyPr/>
                    <a:lstStyle/>
                    <a:p>
                      <a:pPr algn="r" rtl="1">
                        <a:lnSpc>
                          <a:spcPct val="150000"/>
                        </a:lnSpc>
                      </a:pPr>
                      <a:r>
                        <a:rPr lang="fa-IR" b="1" dirty="0">
                          <a:cs typeface="B Nazanin" panose="00000400000000000000" pitchFamily="2" charset="-78"/>
                        </a:rPr>
                        <a:t>مانند ونلافاکسین و دولوکستین</a:t>
                      </a:r>
                      <a:endParaRPr lang="en-US" b="1" dirty="0">
                        <a:cs typeface="B Nazanin" panose="00000400000000000000" pitchFamily="2" charset="-78"/>
                      </a:endParaRPr>
                    </a:p>
                  </a:txBody>
                  <a:tcPr>
                    <a:solidFill>
                      <a:schemeClr val="accent4"/>
                    </a:solidFill>
                  </a:tcPr>
                </a:tc>
                <a:tc>
                  <a:txBody>
                    <a:bodyPr/>
                    <a:lstStyle/>
                    <a:p>
                      <a:pPr algn="r" rtl="1">
                        <a:lnSpc>
                          <a:spcPct val="150000"/>
                        </a:lnSpc>
                      </a:pPr>
                      <a:r>
                        <a:rPr lang="fa-IR" b="1" dirty="0">
                          <a:cs typeface="B Nazanin" panose="00000400000000000000" pitchFamily="2" charset="-78"/>
                        </a:rPr>
                        <a:t>بازدارنده‌های جذب سروتونین و نوراپی نفرین</a:t>
                      </a:r>
                      <a:endParaRPr lang="en-US" b="1" dirty="0">
                        <a:cs typeface="B Nazanin" panose="00000400000000000000" pitchFamily="2" charset="-78"/>
                      </a:endParaRPr>
                    </a:p>
                  </a:txBody>
                  <a:tcPr>
                    <a:solidFill>
                      <a:schemeClr val="accent4"/>
                    </a:solidFill>
                  </a:tcPr>
                </a:tc>
                <a:extLst>
                  <a:ext uri="{0D108BD9-81ED-4DB2-BD59-A6C34878D82A}">
                    <a16:rowId xmlns:a16="http://schemas.microsoft.com/office/drawing/2014/main" val="10002"/>
                  </a:ext>
                </a:extLst>
              </a:tr>
              <a:tr h="605403">
                <a:tc>
                  <a:txBody>
                    <a:bodyPr/>
                    <a:lstStyle/>
                    <a:p>
                      <a:pPr algn="r" rtl="1">
                        <a:lnSpc>
                          <a:spcPct val="150000"/>
                        </a:lnSpc>
                      </a:pPr>
                      <a:r>
                        <a:rPr lang="fa-IR" b="1" dirty="0">
                          <a:cs typeface="B Nazanin" panose="00000400000000000000" pitchFamily="2" charset="-78"/>
                        </a:rPr>
                        <a:t>مانند آلپروزولام (زاناکس) و کلونازپام</a:t>
                      </a:r>
                      <a:endParaRPr lang="en-US" b="1" dirty="0">
                        <a:cs typeface="B Nazanin" panose="00000400000000000000" pitchFamily="2" charset="-78"/>
                      </a:endParaRPr>
                    </a:p>
                  </a:txBody>
                  <a:tcPr>
                    <a:solidFill>
                      <a:schemeClr val="accent4">
                        <a:lumMod val="20000"/>
                        <a:lumOff val="80000"/>
                      </a:schemeClr>
                    </a:solidFill>
                  </a:tcPr>
                </a:tc>
                <a:tc>
                  <a:txBody>
                    <a:bodyPr/>
                    <a:lstStyle/>
                    <a:p>
                      <a:pPr algn="r" rtl="1">
                        <a:lnSpc>
                          <a:spcPct val="150000"/>
                        </a:lnSpc>
                      </a:pPr>
                      <a:r>
                        <a:rPr lang="fa-IR" b="1" dirty="0">
                          <a:cs typeface="B Nazanin" panose="00000400000000000000" pitchFamily="2" charset="-78"/>
                        </a:rPr>
                        <a:t>بنزودیازپین‌ها</a:t>
                      </a:r>
                      <a:endParaRPr lang="en-US" b="1" dirty="0">
                        <a:cs typeface="B Nazanin" panose="00000400000000000000" pitchFamily="2" charset="-78"/>
                      </a:endParaRPr>
                    </a:p>
                  </a:txBody>
                  <a:tcPr>
                    <a:solidFill>
                      <a:schemeClr val="accent4">
                        <a:lumMod val="20000"/>
                        <a:lumOff val="80000"/>
                      </a:schemeClr>
                    </a:solidFill>
                  </a:tcPr>
                </a:tc>
                <a:extLst>
                  <a:ext uri="{0D108BD9-81ED-4DB2-BD59-A6C34878D82A}">
                    <a16:rowId xmlns:a16="http://schemas.microsoft.com/office/drawing/2014/main" val="10003"/>
                  </a:ext>
                </a:extLst>
              </a:tr>
            </a:tbl>
          </a:graphicData>
        </a:graphic>
      </p:graphicFrame>
      <p:sp>
        <p:nvSpPr>
          <p:cNvPr id="3" name="Rectangle 2"/>
          <p:cNvSpPr/>
          <p:nvPr/>
        </p:nvSpPr>
        <p:spPr>
          <a:xfrm flipH="1">
            <a:off x="8478175" y="309120"/>
            <a:ext cx="3605812" cy="81634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9207022" y="517236"/>
            <a:ext cx="2148117"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درمان علائم پانیک</a:t>
            </a:r>
          </a:p>
        </p:txBody>
      </p:sp>
    </p:spTree>
    <p:extLst>
      <p:ext uri="{BB962C8B-B14F-4D97-AF65-F5344CB8AC3E}">
        <p14:creationId xmlns:p14="http://schemas.microsoft.com/office/powerpoint/2010/main" val="8898419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452360" y="327398"/>
            <a:ext cx="4590288" cy="400110"/>
          </a:xfrm>
          <a:prstGeom prst="rect">
            <a:avLst/>
          </a:prstGeom>
        </p:spPr>
        <p:txBody>
          <a:bodyPr wrap="square">
            <a:spAutoFit/>
          </a:bodyPr>
          <a:lstStyle/>
          <a:p>
            <a:pPr algn="r" rtl="1"/>
            <a:r>
              <a:rPr lang="fa-IR" sz="2000" b="1" dirty="0">
                <a:cs typeface="B Titr" panose="00000700000000000000" pitchFamily="2" charset="-78"/>
              </a:rPr>
              <a:t>منابع </a:t>
            </a:r>
          </a:p>
        </p:txBody>
      </p:sp>
      <p:sp>
        <p:nvSpPr>
          <p:cNvPr id="4" name="Rectangle 3"/>
          <p:cNvSpPr/>
          <p:nvPr/>
        </p:nvSpPr>
        <p:spPr>
          <a:xfrm>
            <a:off x="237744" y="843581"/>
            <a:ext cx="11804904" cy="1669944"/>
          </a:xfrm>
          <a:prstGeom prst="rect">
            <a:avLst/>
          </a:prstGeom>
        </p:spPr>
        <p:txBody>
          <a:bodyPr wrap="square">
            <a:spAutoFit/>
          </a:bodyPr>
          <a:lstStyle/>
          <a:p>
            <a:pPr rtl="1">
              <a:lnSpc>
                <a:spcPct val="200000"/>
              </a:lnSpc>
              <a:buClr>
                <a:schemeClr val="accent2"/>
              </a:buClr>
            </a:pPr>
            <a:r>
              <a:rPr lang="en-US" dirty="0">
                <a:latin typeface="Times New Roman" panose="02020603050405020304" pitchFamily="18" charset="0"/>
                <a:cs typeface="Times New Roman" panose="02020603050405020304" pitchFamily="18" charset="0"/>
              </a:rPr>
              <a:t>https://doctoreto.com</a:t>
            </a:r>
            <a:endParaRPr lang="fa-IR" dirty="0">
              <a:latin typeface="Times New Roman" panose="02020603050405020304" pitchFamily="18" charset="0"/>
              <a:cs typeface="Times New Roman" panose="02020603050405020304" pitchFamily="18" charset="0"/>
            </a:endParaRPr>
          </a:p>
          <a:p>
            <a:pPr rtl="1">
              <a:lnSpc>
                <a:spcPct val="200000"/>
              </a:lnSpc>
              <a:buClr>
                <a:schemeClr val="accent2"/>
              </a:buClr>
            </a:pPr>
            <a:r>
              <a:rPr lang="en-US" dirty="0">
                <a:latin typeface="Times New Roman" panose="02020603050405020304" pitchFamily="18" charset="0"/>
                <a:cs typeface="Times New Roman" panose="02020603050405020304" pitchFamily="18" charset="0"/>
              </a:rPr>
              <a:t>https://www.paziresh24.com</a:t>
            </a:r>
            <a:endParaRPr lang="fa-IR" dirty="0">
              <a:latin typeface="Times New Roman" panose="02020603050405020304" pitchFamily="18" charset="0"/>
              <a:cs typeface="Times New Roman" panose="02020603050405020304" pitchFamily="18" charset="0"/>
            </a:endParaRPr>
          </a:p>
          <a:p>
            <a:pPr rtl="1">
              <a:lnSpc>
                <a:spcPct val="200000"/>
              </a:lnSpc>
              <a:buClr>
                <a:schemeClr val="accent2"/>
              </a:buClr>
            </a:pPr>
            <a:r>
              <a:rPr lang="en-US" dirty="0">
                <a:latin typeface="Times New Roman" panose="02020603050405020304" pitchFamily="18" charset="0"/>
                <a:cs typeface="Times New Roman" panose="02020603050405020304" pitchFamily="18" charset="0"/>
              </a:rPr>
              <a:t>https://www.ghafaridiet.com</a:t>
            </a:r>
            <a:endParaRPr lang="fa-IR"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248382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298546" y="1692034"/>
            <a:ext cx="6716079" cy="304698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اثر ژنتیک و ارث در بروز پانیک اتک: از مهم‌ترین علل ایجاد اختلال هراس و ترس می‌توان به عوامل ژنتیکی و ارثی اشاره کرد. اگر شما در خانواده‌ای زندگی می‌کنید که پدر و مادرتان دچار حملات اضطرابی می‌شوند، احتمال اینکه شما نیز رفتاری مانند آن‌ها داشته باشید بسیار بالا است. البته نمی‌توان گفت که این اختلال به ژن خاصی وابسته است، بلکه ترکیب برخی از ژن‌ها می‌تواند چنین مشکلی را به همراه داشته باشد.</a:t>
            </a:r>
            <a:endParaRPr lang="en-US" sz="1600" dirty="0">
              <a:latin typeface="Vazir" panose="020B0603030804020204" pitchFamily="34" charset="-78"/>
              <a:cs typeface="Vazir" panose="020B0603030804020204" pitchFamily="34" charset="-78"/>
            </a:endParaRPr>
          </a:p>
        </p:txBody>
      </p:sp>
      <p:sp>
        <p:nvSpPr>
          <p:cNvPr id="6" name="Rectangle 5"/>
          <p:cNvSpPr/>
          <p:nvPr/>
        </p:nvSpPr>
        <p:spPr>
          <a:xfrm>
            <a:off x="-1" y="0"/>
            <a:ext cx="5365930" cy="157134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9153" y="1692034"/>
            <a:ext cx="4494319" cy="2996213"/>
          </a:xfrm>
          <a:prstGeom prst="rect">
            <a:avLst/>
          </a:prstGeom>
        </p:spPr>
      </p:pic>
      <p:sp>
        <p:nvSpPr>
          <p:cNvPr id="7" name="Rectangle 6"/>
          <p:cNvSpPr/>
          <p:nvPr/>
        </p:nvSpPr>
        <p:spPr>
          <a:xfrm>
            <a:off x="5552360" y="0"/>
            <a:ext cx="372863" cy="157134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1286742" y="479086"/>
            <a:ext cx="3905272"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علت ایجاد اختلال پانیک</a:t>
            </a:r>
          </a:p>
        </p:txBody>
      </p:sp>
    </p:spTree>
    <p:extLst>
      <p:ext uri="{BB962C8B-B14F-4D97-AF65-F5344CB8AC3E}">
        <p14:creationId xmlns:p14="http://schemas.microsoft.com/office/powerpoint/2010/main" val="14433179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931593" y="3545556"/>
            <a:ext cx="6121242" cy="304698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تاثیر محیط و اجتماع در اختلال پانیک: یکی از شایع‌ترین علت‌هایی که می‌توان برای ایجاد این اختلال به آن اشاره کرد، محیط و اجتماع است. بسیاری از افراد به دلیل مشکلات خانوادگی، تغییر ناگهانی در محیط زندگی، مرگ عزیزان، زلزله، بیماری و مواردی از این دست دچار حملات عصبی می‌شوند و گاهی‌اوقات این حملات ادامه‌دار خواهند شد، به‌طوری‌که فرد دچار اختلال هراس و ترس می‌شود.</a:t>
            </a:r>
            <a:endParaRPr lang="en-US" sz="1600" dirty="0">
              <a:latin typeface="Vazir" panose="020B0603030804020204" pitchFamily="34" charset="-78"/>
              <a:cs typeface="Vazir" panose="020B0603030804020204" pitchFamily="34" charset="-78"/>
            </a:endParaRPr>
          </a:p>
        </p:txBody>
      </p:sp>
      <p:sp>
        <p:nvSpPr>
          <p:cNvPr id="2" name="Rectangle 1"/>
          <p:cNvSpPr/>
          <p:nvPr/>
        </p:nvSpPr>
        <p:spPr>
          <a:xfrm>
            <a:off x="0" y="1412306"/>
            <a:ext cx="12192000" cy="197099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0977" y="668341"/>
            <a:ext cx="5185857" cy="3458926"/>
          </a:xfrm>
          <a:prstGeom prst="snip2DiagRect">
            <a:avLst>
              <a:gd name="adj1" fmla="val 0"/>
              <a:gd name="adj2" fmla="val 0"/>
            </a:avLst>
          </a:prstGeom>
        </p:spPr>
      </p:pic>
      <p:sp>
        <p:nvSpPr>
          <p:cNvPr id="5" name="Rectangle 4"/>
          <p:cNvSpPr/>
          <p:nvPr/>
        </p:nvSpPr>
        <p:spPr>
          <a:xfrm>
            <a:off x="8147563" y="2283549"/>
            <a:ext cx="3905272"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علت ایجاد اختلال پانیک</a:t>
            </a:r>
          </a:p>
        </p:txBody>
      </p:sp>
      <p:sp>
        <p:nvSpPr>
          <p:cNvPr id="6" name="Rectangle 5"/>
          <p:cNvSpPr/>
          <p:nvPr/>
        </p:nvSpPr>
        <p:spPr>
          <a:xfrm>
            <a:off x="280977" y="4315501"/>
            <a:ext cx="5185857" cy="37668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65509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0306" y="936172"/>
            <a:ext cx="8412480" cy="200054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حملات پانیک معمولا ناگهانی و بدون هیچگونه هشداری شروع می‌شوند و هر لحظه ممکن است بروز کنند برای مثال حین رانندگی، در مرکز خرید، وقتی در خواب ناز هستید یا وسط یک جلسه کاری. این حملات انواع مختلف زیادی دارند اما معمولا نشانه های پانیک طی چند دقیقه به اوج خود می‌رسند، و پس از آن فرد احساس خستگی زیاد خواهد داشت.</a:t>
            </a:r>
            <a:endParaRPr lang="en-US" sz="1600" dirty="0">
              <a:latin typeface="Vazir" panose="020B0603030804020204" pitchFamily="34" charset="-78"/>
              <a:cs typeface="Vazir" panose="020B0603030804020204" pitchFamily="34" charset="-78"/>
            </a:endParaRPr>
          </a:p>
        </p:txBody>
      </p:sp>
      <p:sp>
        <p:nvSpPr>
          <p:cNvPr id="5" name="Rectangle 4"/>
          <p:cNvSpPr/>
          <p:nvPr/>
        </p:nvSpPr>
        <p:spPr>
          <a:xfrm>
            <a:off x="9729926" y="1536336"/>
            <a:ext cx="2357110" cy="400110"/>
          </a:xfrm>
          <a:prstGeom prst="rect">
            <a:avLst/>
          </a:prstGeom>
        </p:spPr>
        <p:txBody>
          <a:bodyPr wrap="square">
            <a:spAutoFit/>
          </a:bodyPr>
          <a:lstStyle/>
          <a:p>
            <a:pPr algn="r" rtl="1"/>
            <a:r>
              <a:rPr lang="fa-IR" sz="2000" b="1" dirty="0">
                <a:solidFill>
                  <a:srgbClr val="FFC000"/>
                </a:solidFill>
                <a:latin typeface="Shabnam" panose="020B0603030804020204" pitchFamily="34" charset="-78"/>
                <a:cs typeface="Shabnam" panose="020B0603030804020204" pitchFamily="34" charset="-78"/>
              </a:rPr>
              <a:t>علائم پانیک چیست؟</a:t>
            </a:r>
          </a:p>
        </p:txBody>
      </p:sp>
      <p:sp>
        <p:nvSpPr>
          <p:cNvPr id="2" name="Rectangle 1"/>
          <p:cNvSpPr/>
          <p:nvPr/>
        </p:nvSpPr>
        <p:spPr>
          <a:xfrm>
            <a:off x="9072447" y="775278"/>
            <a:ext cx="524315" cy="567540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a:stretch>
            <a:fillRect/>
          </a:stretch>
        </p:blipFill>
        <p:spPr>
          <a:xfrm>
            <a:off x="2302393" y="3191097"/>
            <a:ext cx="6519169" cy="3259585"/>
          </a:xfrm>
          <a:prstGeom prst="rect">
            <a:avLst/>
          </a:prstGeom>
        </p:spPr>
      </p:pic>
      <p:sp>
        <p:nvSpPr>
          <p:cNvPr id="7" name="Rectangle 6"/>
          <p:cNvSpPr/>
          <p:nvPr/>
        </p:nvSpPr>
        <p:spPr>
          <a:xfrm rot="5400000">
            <a:off x="4536223" y="-4251555"/>
            <a:ext cx="524315" cy="959676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394149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519386" y="1140982"/>
            <a:ext cx="4523262" cy="58477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از علائم پانیک می‌توان به موارد زیر اشاره کرد:</a:t>
            </a:r>
            <a:endParaRPr lang="en-US" sz="1600" dirty="0">
              <a:latin typeface="Vazir" panose="020B0603030804020204" pitchFamily="34" charset="-78"/>
              <a:cs typeface="Vazir" panose="020B0603030804020204" pitchFamily="34" charset="-78"/>
            </a:endParaRPr>
          </a:p>
        </p:txBody>
      </p:sp>
      <p:sp>
        <p:nvSpPr>
          <p:cNvPr id="2" name="Rectangle 1"/>
          <p:cNvSpPr/>
          <p:nvPr/>
        </p:nvSpPr>
        <p:spPr>
          <a:xfrm>
            <a:off x="7879597" y="1953013"/>
            <a:ext cx="4159277" cy="3600986"/>
          </a:xfrm>
          <a:prstGeom prst="rect">
            <a:avLst/>
          </a:prstGeom>
        </p:spPr>
        <p:txBody>
          <a:bodyPr wrap="square">
            <a:spAutoFit/>
          </a:bodyPr>
          <a:lstStyle/>
          <a:p>
            <a:pPr marL="285750" indent="-285750" algn="justLow" rtl="1">
              <a:lnSpc>
                <a:spcPct val="200000"/>
              </a:lnSpc>
              <a:buClr>
                <a:srgbClr val="FFC00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احساس خطر یا مرگ</a:t>
            </a:r>
          </a:p>
          <a:p>
            <a:pPr marL="285750" indent="-285750" algn="justLow" rtl="1">
              <a:lnSpc>
                <a:spcPct val="200000"/>
              </a:lnSpc>
              <a:buClr>
                <a:srgbClr val="FFC00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ترس از دست دادن کنترل بدن</a:t>
            </a:r>
          </a:p>
          <a:p>
            <a:pPr marL="285750" indent="-285750" algn="justLow" rtl="1">
              <a:lnSpc>
                <a:spcPct val="200000"/>
              </a:lnSpc>
              <a:buClr>
                <a:srgbClr val="FFC00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ضربان قلب سریع و تپش قلب</a:t>
            </a:r>
          </a:p>
          <a:p>
            <a:pPr marL="285750" indent="-285750" algn="justLow" rtl="1">
              <a:lnSpc>
                <a:spcPct val="200000"/>
              </a:lnSpc>
              <a:buClr>
                <a:srgbClr val="FFC00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لرزش</a:t>
            </a:r>
          </a:p>
          <a:p>
            <a:pPr marL="285750" indent="-285750" algn="justLow" rtl="1">
              <a:lnSpc>
                <a:spcPct val="200000"/>
              </a:lnSpc>
              <a:buClr>
                <a:srgbClr val="FFC00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تنگی نفس یا گرفتگی گلو</a:t>
            </a:r>
          </a:p>
          <a:p>
            <a:pPr marL="285750" indent="-285750" algn="justLow" rtl="1">
              <a:lnSpc>
                <a:spcPct val="200000"/>
              </a:lnSpc>
              <a:buClr>
                <a:srgbClr val="FFC00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لرز</a:t>
            </a:r>
          </a:p>
          <a:p>
            <a:pPr marL="285750" indent="-285750" algn="justLow" rtl="1">
              <a:lnSpc>
                <a:spcPct val="200000"/>
              </a:lnSpc>
              <a:buClr>
                <a:srgbClr val="FFC00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گرگرفتگی</a:t>
            </a:r>
          </a:p>
        </p:txBody>
      </p:sp>
      <p:sp>
        <p:nvSpPr>
          <p:cNvPr id="6" name="Rectangle 5"/>
          <p:cNvSpPr/>
          <p:nvPr/>
        </p:nvSpPr>
        <p:spPr>
          <a:xfrm>
            <a:off x="0" y="0"/>
            <a:ext cx="6176772" cy="32048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rotWithShape="1">
          <a:blip r:embed="rId2"/>
          <a:srcRect l="12933" r="7466" b="12752"/>
          <a:stretch/>
        </p:blipFill>
        <p:spPr>
          <a:xfrm>
            <a:off x="2725622" y="1447713"/>
            <a:ext cx="4507992" cy="2573501"/>
          </a:xfrm>
          <a:prstGeom prst="round2SameRect">
            <a:avLst>
              <a:gd name="adj1" fmla="val 0"/>
              <a:gd name="adj2" fmla="val 0"/>
            </a:avLst>
          </a:prstGeom>
        </p:spPr>
      </p:pic>
      <p:sp>
        <p:nvSpPr>
          <p:cNvPr id="5" name="Rectangle 4"/>
          <p:cNvSpPr/>
          <p:nvPr/>
        </p:nvSpPr>
        <p:spPr>
          <a:xfrm>
            <a:off x="2271500" y="888277"/>
            <a:ext cx="3905272"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علائم پانیک چیست؟</a:t>
            </a:r>
          </a:p>
        </p:txBody>
      </p:sp>
    </p:spTree>
    <p:extLst>
      <p:ext uri="{BB962C8B-B14F-4D97-AF65-F5344CB8AC3E}">
        <p14:creationId xmlns:p14="http://schemas.microsoft.com/office/powerpoint/2010/main" val="27049897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25129" y="339386"/>
            <a:ext cx="4789591" cy="3539430"/>
          </a:xfrm>
          <a:prstGeom prst="rect">
            <a:avLst/>
          </a:prstGeom>
        </p:spPr>
        <p:txBody>
          <a:bodyPr wrap="square">
            <a:spAutoFit/>
          </a:bodyPr>
          <a:lstStyle/>
          <a:p>
            <a:pPr marL="285750" indent="-285750" algn="justLow" rtl="1">
              <a:lnSpc>
                <a:spcPct val="200000"/>
              </a:lnSpc>
              <a:buClr>
                <a:srgbClr val="FFC000"/>
              </a:buClr>
              <a:buFont typeface="Wingdings" panose="05000000000000000000" pitchFamily="2" charset="2"/>
              <a:buChar char="v"/>
            </a:pPr>
            <a:r>
              <a:rPr lang="fa-IR" sz="1600" dirty="0">
                <a:latin typeface="Vazir" panose="020B0603030804020204" pitchFamily="34" charset="-78"/>
                <a:cs typeface="Vazir" panose="020B0603030804020204" pitchFamily="34" charset="-78"/>
              </a:rPr>
              <a:t>حالت تهوع</a:t>
            </a:r>
          </a:p>
          <a:p>
            <a:pPr marL="285750" indent="-285750" algn="justLow" rtl="1">
              <a:lnSpc>
                <a:spcPct val="200000"/>
              </a:lnSpc>
              <a:buClr>
                <a:srgbClr val="FFC000"/>
              </a:buClr>
              <a:buFont typeface="Wingdings" panose="05000000000000000000" pitchFamily="2" charset="2"/>
              <a:buChar char="v"/>
            </a:pPr>
            <a:r>
              <a:rPr lang="fa-IR" sz="1600" dirty="0">
                <a:latin typeface="Vazir" panose="020B0603030804020204" pitchFamily="34" charset="-78"/>
                <a:cs typeface="Vazir" panose="020B0603030804020204" pitchFamily="34" charset="-78"/>
              </a:rPr>
              <a:t>گرفتگی شکم</a:t>
            </a:r>
          </a:p>
          <a:p>
            <a:pPr marL="285750" indent="-285750" algn="justLow" rtl="1">
              <a:lnSpc>
                <a:spcPct val="200000"/>
              </a:lnSpc>
              <a:buClr>
                <a:srgbClr val="FFC000"/>
              </a:buClr>
              <a:buFont typeface="Wingdings" panose="05000000000000000000" pitchFamily="2" charset="2"/>
              <a:buChar char="v"/>
            </a:pPr>
            <a:r>
              <a:rPr lang="fa-IR" sz="1600" dirty="0">
                <a:latin typeface="Vazir" panose="020B0603030804020204" pitchFamily="34" charset="-78"/>
                <a:cs typeface="Vazir" panose="020B0603030804020204" pitchFamily="34" charset="-78"/>
              </a:rPr>
              <a:t>درد قفسه سینه</a:t>
            </a:r>
          </a:p>
          <a:p>
            <a:pPr marL="285750" indent="-285750" algn="justLow" rtl="1">
              <a:lnSpc>
                <a:spcPct val="200000"/>
              </a:lnSpc>
              <a:buClr>
                <a:srgbClr val="FFC000"/>
              </a:buClr>
              <a:buFont typeface="Wingdings" panose="05000000000000000000" pitchFamily="2" charset="2"/>
              <a:buChar char="v"/>
            </a:pPr>
            <a:r>
              <a:rPr lang="fa-IR" sz="1600" dirty="0">
                <a:latin typeface="Vazir" panose="020B0603030804020204" pitchFamily="34" charset="-78"/>
                <a:cs typeface="Vazir" panose="020B0603030804020204" pitchFamily="34" charset="-78"/>
              </a:rPr>
              <a:t>سردرد</a:t>
            </a:r>
          </a:p>
          <a:p>
            <a:pPr marL="285750" indent="-285750" algn="justLow" rtl="1">
              <a:lnSpc>
                <a:spcPct val="200000"/>
              </a:lnSpc>
              <a:buClr>
                <a:srgbClr val="FFC000"/>
              </a:buClr>
              <a:buFont typeface="Wingdings" panose="05000000000000000000" pitchFamily="2" charset="2"/>
              <a:buChar char="v"/>
            </a:pPr>
            <a:r>
              <a:rPr lang="fa-IR" sz="1600" dirty="0">
                <a:latin typeface="Vazir" panose="020B0603030804020204" pitchFamily="34" charset="-78"/>
                <a:cs typeface="Vazir" panose="020B0603030804020204" pitchFamily="34" charset="-78"/>
              </a:rPr>
              <a:t>سرگیجه یا ضعف</a:t>
            </a:r>
          </a:p>
          <a:p>
            <a:pPr marL="285750" indent="-285750" algn="justLow" rtl="1">
              <a:lnSpc>
                <a:spcPct val="200000"/>
              </a:lnSpc>
              <a:buClr>
                <a:srgbClr val="FFC000"/>
              </a:buClr>
              <a:buFont typeface="Wingdings" panose="05000000000000000000" pitchFamily="2" charset="2"/>
              <a:buChar char="v"/>
            </a:pPr>
            <a:r>
              <a:rPr lang="fa-IR" sz="1600" dirty="0">
                <a:latin typeface="Vazir" panose="020B0603030804020204" pitchFamily="34" charset="-78"/>
                <a:cs typeface="Vazir" panose="020B0603030804020204" pitchFamily="34" charset="-78"/>
              </a:rPr>
              <a:t>کرختی و بی حسی دست و پاها</a:t>
            </a:r>
          </a:p>
          <a:p>
            <a:pPr marL="285750" indent="-285750" algn="justLow" rtl="1">
              <a:lnSpc>
                <a:spcPct val="200000"/>
              </a:lnSpc>
              <a:buClr>
                <a:srgbClr val="FFC000"/>
              </a:buClr>
              <a:buFont typeface="Wingdings" panose="05000000000000000000" pitchFamily="2" charset="2"/>
              <a:buChar char="v"/>
            </a:pPr>
            <a:r>
              <a:rPr lang="fa-IR" sz="1600" dirty="0">
                <a:latin typeface="Vazir" panose="020B0603030804020204" pitchFamily="34" charset="-78"/>
                <a:cs typeface="Vazir" panose="020B0603030804020204" pitchFamily="34" charset="-78"/>
              </a:rPr>
              <a:t>احساس غیرواقعی بودن</a:t>
            </a:r>
          </a:p>
        </p:txBody>
      </p:sp>
      <p:sp>
        <p:nvSpPr>
          <p:cNvPr id="6" name="Rectangle 5"/>
          <p:cNvSpPr/>
          <p:nvPr/>
        </p:nvSpPr>
        <p:spPr>
          <a:xfrm>
            <a:off x="245586" y="4268844"/>
            <a:ext cx="11786616" cy="101566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حمله پانیک از بیماری های اعصاب و روان است. یکی از بدترین چیزها درباره حملات اضطرابی، ترس شدید از حملات بعدی است. فرد ممکن است به حدی از حملات پانیک بترسد که از انجام برخی کارها پرهیز کند.</a:t>
            </a:r>
            <a:endParaRPr lang="en-US" sz="1600" dirty="0">
              <a:latin typeface="Vazir" panose="020B0603030804020204" pitchFamily="34" charset="-78"/>
              <a:cs typeface="Vazir" panose="020B0603030804020204" pitchFamily="34" charset="-78"/>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95483" y="1211151"/>
            <a:ext cx="5160264" cy="2580132"/>
          </a:xfrm>
          <a:prstGeom prst="roundRect">
            <a:avLst>
              <a:gd name="adj" fmla="val 0"/>
            </a:avLst>
          </a:prstGeom>
        </p:spPr>
      </p:pic>
      <p:sp>
        <p:nvSpPr>
          <p:cNvPr id="4" name="L-Shape 3"/>
          <p:cNvSpPr/>
          <p:nvPr/>
        </p:nvSpPr>
        <p:spPr>
          <a:xfrm rot="10800000">
            <a:off x="5788950" y="-2"/>
            <a:ext cx="6403048" cy="3862305"/>
          </a:xfrm>
          <a:prstGeom prst="corner">
            <a:avLst>
              <a:gd name="adj1" fmla="val 16955"/>
              <a:gd name="adj2" fmla="val 1926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7150475" y="133814"/>
            <a:ext cx="3905272"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علائم پانیک چیست؟</a:t>
            </a:r>
          </a:p>
        </p:txBody>
      </p:sp>
      <p:sp>
        <p:nvSpPr>
          <p:cNvPr id="7" name="Rectangle 6"/>
          <p:cNvSpPr/>
          <p:nvPr/>
        </p:nvSpPr>
        <p:spPr>
          <a:xfrm>
            <a:off x="11434437" y="5526250"/>
            <a:ext cx="757561" cy="133175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987282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92963" y="2902758"/>
            <a:ext cx="7614467" cy="156966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۱. اولین علائم پانیک (علایم حملات پانیک)</a:t>
            </a:r>
          </a:p>
          <a:p>
            <a:pPr algn="justLow" rtl="1">
              <a:lnSpc>
                <a:spcPct val="200000"/>
              </a:lnSpc>
            </a:pPr>
            <a:r>
              <a:rPr lang="fa-IR" sz="1600" dirty="0">
                <a:latin typeface="Vazir" panose="020B0603030804020204" pitchFamily="34" charset="-78"/>
                <a:cs typeface="Vazir" panose="020B0603030804020204" pitchFamily="34" charset="-78"/>
              </a:rPr>
              <a:t>اولین علائم پانیک که به آن علائم اختلال هراس هم می‌گویند اضطراب شدید و حس ترس جسمی مانند تپش قلب، تنگی نفس، لرزش، تنش و گرفتگی عضلانی هستند.</a:t>
            </a:r>
          </a:p>
        </p:txBody>
      </p:sp>
      <p:sp>
        <p:nvSpPr>
          <p:cNvPr id="4" name="Rectangle 3"/>
          <p:cNvSpPr/>
          <p:nvPr/>
        </p:nvSpPr>
        <p:spPr>
          <a:xfrm>
            <a:off x="0" y="527453"/>
            <a:ext cx="12192000" cy="177148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2"/>
          <a:stretch>
            <a:fillRect/>
          </a:stretch>
        </p:blipFill>
        <p:spPr>
          <a:xfrm>
            <a:off x="8321421" y="839567"/>
            <a:ext cx="3870579" cy="2219132"/>
          </a:xfrm>
          <a:prstGeom prst="rect">
            <a:avLst/>
          </a:prstGeom>
        </p:spPr>
      </p:pic>
      <p:sp>
        <p:nvSpPr>
          <p:cNvPr id="5" name="Rectangle 4"/>
          <p:cNvSpPr/>
          <p:nvPr/>
        </p:nvSpPr>
        <p:spPr>
          <a:xfrm>
            <a:off x="4002158" y="1413193"/>
            <a:ext cx="3905272"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علائم پانیک چیست؟</a:t>
            </a:r>
          </a:p>
        </p:txBody>
      </p:sp>
      <p:pic>
        <p:nvPicPr>
          <p:cNvPr id="6" name="Picture 5"/>
          <p:cNvPicPr>
            <a:picLocks noChangeAspect="1"/>
          </p:cNvPicPr>
          <p:nvPr/>
        </p:nvPicPr>
        <p:blipFill>
          <a:blip r:embed="rId3"/>
          <a:stretch>
            <a:fillRect/>
          </a:stretch>
        </p:blipFill>
        <p:spPr>
          <a:xfrm>
            <a:off x="8369956" y="4129181"/>
            <a:ext cx="3773508" cy="2358442"/>
          </a:xfrm>
          <a:prstGeom prst="rect">
            <a:avLst/>
          </a:prstGeom>
        </p:spPr>
      </p:pic>
    </p:spTree>
    <p:extLst>
      <p:ext uri="{BB962C8B-B14F-4D97-AF65-F5344CB8AC3E}">
        <p14:creationId xmlns:p14="http://schemas.microsoft.com/office/powerpoint/2010/main" val="93446073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410</TotalTime>
  <Words>2328</Words>
  <Application>Microsoft Office PowerPoint</Application>
  <PresentationFormat>Widescreen</PresentationFormat>
  <Paragraphs>119</Paragraphs>
  <Slides>31</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31</vt:i4>
      </vt:variant>
    </vt:vector>
  </HeadingPairs>
  <TitlesOfParts>
    <vt:vector size="39" baseType="lpstr">
      <vt:lpstr>Arial</vt:lpstr>
      <vt:lpstr>B Nazanin</vt:lpstr>
      <vt:lpstr>Calibri</vt:lpstr>
      <vt:lpstr>Shabnam</vt:lpstr>
      <vt:lpstr>Times New Roman</vt:lpstr>
      <vt:lpstr>Vazir</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Mobotop</cp:lastModifiedBy>
  <cp:revision>35</cp:revision>
  <dcterms:created xsi:type="dcterms:W3CDTF">2024-08-14T20:49:07Z</dcterms:created>
  <dcterms:modified xsi:type="dcterms:W3CDTF">2024-09-01T14:33:46Z</dcterms:modified>
</cp:coreProperties>
</file>