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87" r:id="rId3"/>
    <p:sldId id="256" r:id="rId4"/>
    <p:sldId id="257" r:id="rId5"/>
    <p:sldId id="288" r:id="rId6"/>
    <p:sldId id="258" r:id="rId7"/>
    <p:sldId id="259" r:id="rId8"/>
    <p:sldId id="260" r:id="rId9"/>
    <p:sldId id="261" r:id="rId10"/>
    <p:sldId id="262" r:id="rId11"/>
    <p:sldId id="263" r:id="rId12"/>
    <p:sldId id="264" r:id="rId13"/>
    <p:sldId id="265" r:id="rId14"/>
    <p:sldId id="266" r:id="rId15"/>
    <p:sldId id="284" r:id="rId16"/>
    <p:sldId id="285" r:id="rId17"/>
    <p:sldId id="286" r:id="rId18"/>
    <p:sldId id="283" r:id="rId19"/>
    <p:sldId id="289" r:id="rId20"/>
    <p:sldId id="268" r:id="rId21"/>
    <p:sldId id="267" r:id="rId22"/>
    <p:sldId id="269" r:id="rId23"/>
    <p:sldId id="270" r:id="rId24"/>
    <p:sldId id="271" r:id="rId25"/>
    <p:sldId id="272" r:id="rId26"/>
    <p:sldId id="290" r:id="rId27"/>
    <p:sldId id="273" r:id="rId28"/>
    <p:sldId id="274" r:id="rId29"/>
    <p:sldId id="277" r:id="rId30"/>
    <p:sldId id="278" r:id="rId31"/>
    <p:sldId id="279" r:id="rId32"/>
    <p:sldId id="281" r:id="rId33"/>
    <p:sldId id="275" r:id="rId34"/>
    <p:sldId id="282" r:id="rId35"/>
    <p:sldId id="27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921"/>
    <a:srgbClr val="FF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ounded Rectangle 7">
            <a:extLst>
              <a:ext uri="{FF2B5EF4-FFF2-40B4-BE49-F238E27FC236}">
                <a16:creationId xmlns:a16="http://schemas.microsoft.com/office/drawing/2014/main" id="{AB80E3B5-6F58-07DD-6F7A-CB6D2E60915F}"/>
              </a:ext>
            </a:extLst>
          </p:cNvPr>
          <p:cNvSpPr/>
          <p:nvPr userDrawn="1"/>
        </p:nvSpPr>
        <p:spPr>
          <a:xfrm>
            <a:off x="5338619" y="980445"/>
            <a:ext cx="6434282" cy="662781"/>
          </a:xfrm>
          <a:prstGeom prst="roundRect">
            <a:avLst>
              <a:gd name="adj" fmla="val 5000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9A23FFE-CA9E-45CA-5F99-D349BA6C640C}"/>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0" b="99722" l="19740" r="86823">
                        <a14:foregroundMark x1="67396" y1="67345" x2="67396" y2="67345"/>
                        <a14:foregroundMark x1="54583" y1="65957" x2="54583" y2="65957"/>
                        <a14:foregroundMark x1="49531" y1="47826" x2="46771" y2="50694"/>
                        <a14:foregroundMark x1="52448" y1="59574" x2="37656" y2="48566"/>
                        <a14:foregroundMark x1="50104" y1="67993" x2="42448" y2="94727"/>
                        <a14:foregroundMark x1="31719" y1="74376" x2="41094" y2="79556"/>
                        <a14:foregroundMark x1="32396" y1="87512" x2="32552" y2="86772"/>
                        <a14:foregroundMark x1="29115" y1="63367" x2="29115" y2="63367"/>
                        <a14:foregroundMark x1="28958" y1="55874" x2="28958" y2="55874"/>
                        <a14:foregroundMark x1="29740" y1="55874" x2="29740" y2="55874"/>
                        <a14:foregroundMark x1="29479" y1="77151" x2="22760" y2="44588"/>
                        <a14:foregroundMark x1="57604" y1="81406" x2="57604" y2="81406"/>
                        <a14:foregroundMark x1="68698" y1="80481" x2="68698" y2="80481"/>
                        <a14:foregroundMark x1="70677" y1="95005" x2="70677" y2="95005"/>
                        <a14:foregroundMark x1="70833" y1="98705" x2="71198" y2="55134"/>
                        <a14:foregroundMark x1="53229" y1="95930" x2="53229" y2="95930"/>
                        <a14:foregroundMark x1="53906" y1="90564" x2="53906" y2="90564"/>
                        <a14:foregroundMark x1="56146" y1="95005" x2="56042" y2="50879"/>
                        <a14:foregroundMark x1="61979" y1="96207" x2="62083" y2="59852"/>
                        <a14:foregroundMark x1="54167" y1="56059" x2="53385" y2="27660"/>
                        <a14:foregroundMark x1="35833" y1="63552" x2="35833" y2="63552"/>
                        <a14:foregroundMark x1="49844" y1="34783" x2="49844" y2="34783"/>
                        <a14:foregroundMark x1="73854" y1="18779" x2="73854" y2="18779"/>
                        <a14:foregroundMark x1="74531" y1="21832" x2="75052" y2="35893"/>
                        <a14:foregroundMark x1="75833" y1="36355" x2="80573" y2="51619"/>
                        <a14:foregroundMark x1="80729" y1="59389" x2="76875" y2="50416"/>
                        <a14:foregroundMark x1="75052" y1="58187" x2="72240" y2="45051"/>
                        <a14:foregroundMark x1="49531" y1="84644" x2="49531" y2="84644"/>
                      </a14:backgroundRemoval>
                    </a14:imgEffect>
                  </a14:imgLayer>
                </a14:imgProps>
              </a:ext>
            </a:extLst>
          </a:blip>
          <a:srcRect l="21231" t="2812" r="16488" b="1862"/>
          <a:stretch/>
        </p:blipFill>
        <p:spPr>
          <a:xfrm>
            <a:off x="10474036" y="162741"/>
            <a:ext cx="1717964" cy="1480485"/>
          </a:xfrm>
          <a:prstGeom prst="rect">
            <a:avLst/>
          </a:prstGeom>
        </p:spPr>
      </p:pic>
    </p:spTree>
    <p:extLst>
      <p:ext uri="{BB962C8B-B14F-4D97-AF65-F5344CB8AC3E}">
        <p14:creationId xmlns:p14="http://schemas.microsoft.com/office/powerpoint/2010/main" val="2518301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ACA9C300-E3F8-AD1C-E155-FE3718CB3354}"/>
              </a:ext>
            </a:extLst>
          </p:cNvPr>
          <p:cNvSpPr>
            <a:spLocks noGrp="1"/>
          </p:cNvSpPr>
          <p:nvPr>
            <p:ph type="pic" sz="quarter" idx="10"/>
          </p:nvPr>
        </p:nvSpPr>
        <p:spPr>
          <a:xfrm>
            <a:off x="225113" y="218649"/>
            <a:ext cx="7214374" cy="6420702"/>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291343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013164"/>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C9BD8C6-582D-61E1-1A1C-22ED9284F97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499" r="12499"/>
          <a:stretch>
            <a:fillRect/>
          </a:stretch>
        </p:blipFill>
        <p:spPr/>
      </p:pic>
      <p:sp>
        <p:nvSpPr>
          <p:cNvPr id="5" name="Rounded Rectangle 15">
            <a:extLst>
              <a:ext uri="{FF2B5EF4-FFF2-40B4-BE49-F238E27FC236}">
                <a16:creationId xmlns:a16="http://schemas.microsoft.com/office/drawing/2014/main" id="{D218C51D-FFDC-1866-BDA0-0A370E1E6278}"/>
              </a:ext>
            </a:extLst>
          </p:cNvPr>
          <p:cNvSpPr/>
          <p:nvPr/>
        </p:nvSpPr>
        <p:spPr>
          <a:xfrm>
            <a:off x="5911446" y="3169491"/>
            <a:ext cx="5660839" cy="759625"/>
          </a:xfrm>
          <a:prstGeom prst="roundRect">
            <a:avLst>
              <a:gd name="adj" fmla="val 5000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5">
            <a:extLst>
              <a:ext uri="{FF2B5EF4-FFF2-40B4-BE49-F238E27FC236}">
                <a16:creationId xmlns:a16="http://schemas.microsoft.com/office/drawing/2014/main" id="{EA3CBADF-6E13-1F4F-BD88-1D188F04D1E2}"/>
              </a:ext>
            </a:extLst>
          </p:cNvPr>
          <p:cNvSpPr/>
          <p:nvPr/>
        </p:nvSpPr>
        <p:spPr>
          <a:xfrm>
            <a:off x="5986308" y="4232411"/>
            <a:ext cx="5511114" cy="759625"/>
          </a:xfrm>
          <a:prstGeom prst="roundRect">
            <a:avLst>
              <a:gd name="adj" fmla="val 5000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5">
            <a:extLst>
              <a:ext uri="{FF2B5EF4-FFF2-40B4-BE49-F238E27FC236}">
                <a16:creationId xmlns:a16="http://schemas.microsoft.com/office/drawing/2014/main" id="{0F953EC3-ACE7-1564-2721-AA2B7BB68A32}"/>
              </a:ext>
            </a:extLst>
          </p:cNvPr>
          <p:cNvSpPr/>
          <p:nvPr/>
        </p:nvSpPr>
        <p:spPr>
          <a:xfrm>
            <a:off x="5986308" y="5332640"/>
            <a:ext cx="5511114" cy="759625"/>
          </a:xfrm>
          <a:prstGeom prst="roundRect">
            <a:avLst>
              <a:gd name="adj" fmla="val 5000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5">
            <a:extLst>
              <a:ext uri="{FF2B5EF4-FFF2-40B4-BE49-F238E27FC236}">
                <a16:creationId xmlns:a16="http://schemas.microsoft.com/office/drawing/2014/main" id="{40548382-1BC8-69A2-2D37-23617F414905}"/>
              </a:ext>
            </a:extLst>
          </p:cNvPr>
          <p:cNvSpPr/>
          <p:nvPr/>
        </p:nvSpPr>
        <p:spPr>
          <a:xfrm>
            <a:off x="5665786" y="2099099"/>
            <a:ext cx="6152159" cy="759625"/>
          </a:xfrm>
          <a:prstGeom prst="roundRect">
            <a:avLst>
              <a:gd name="adj" fmla="val 5000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4F2BA9-421C-6BF3-2BDA-939F115EA4D3}"/>
              </a:ext>
            </a:extLst>
          </p:cNvPr>
          <p:cNvSpPr/>
          <p:nvPr/>
        </p:nvSpPr>
        <p:spPr>
          <a:xfrm>
            <a:off x="6228752" y="2209554"/>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موضوع: پاورپوینت </a:t>
            </a:r>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اختلال خلقی</a:t>
            </a:r>
            <a:endPar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
        <p:nvSpPr>
          <p:cNvPr id="10" name="Rectangle 9">
            <a:extLst>
              <a:ext uri="{FF2B5EF4-FFF2-40B4-BE49-F238E27FC236}">
                <a16:creationId xmlns:a16="http://schemas.microsoft.com/office/drawing/2014/main" id="{59B7EB59-5842-B1EF-C98A-DE86549618A3}"/>
              </a:ext>
            </a:extLst>
          </p:cNvPr>
          <p:cNvSpPr/>
          <p:nvPr/>
        </p:nvSpPr>
        <p:spPr>
          <a:xfrm>
            <a:off x="6228752" y="3269039"/>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A524701C-9A14-4D59-33B0-11598A8176B6}"/>
              </a:ext>
            </a:extLst>
          </p:cNvPr>
          <p:cNvSpPr/>
          <p:nvPr/>
        </p:nvSpPr>
        <p:spPr>
          <a:xfrm>
            <a:off x="6228752" y="4347630"/>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8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9072FE56-4122-FE93-24E4-2A20A7DF4E65}"/>
              </a:ext>
            </a:extLst>
          </p:cNvPr>
          <p:cNvSpPr/>
          <p:nvPr/>
        </p:nvSpPr>
        <p:spPr>
          <a:xfrm>
            <a:off x="6228752" y="5450842"/>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تاریخ ارائه: .................</a:t>
            </a:r>
            <a:endParaRPr lang="en-US" sz="2800" b="1" dirty="0">
              <a:solidFill>
                <a:schemeClr val="bg1"/>
              </a:solidFill>
              <a:latin typeface="Shabnam" panose="020B0603030804020204" pitchFamily="34" charset="-78"/>
              <a:cs typeface="Shabnam" panose="020B0603030804020204" pitchFamily="34" charset="-78"/>
            </a:endParaRPr>
          </a:p>
        </p:txBody>
      </p:sp>
      <p:sp>
        <p:nvSpPr>
          <p:cNvPr id="3" name="Oval 2">
            <a:extLst>
              <a:ext uri="{FF2B5EF4-FFF2-40B4-BE49-F238E27FC236}">
                <a16:creationId xmlns:a16="http://schemas.microsoft.com/office/drawing/2014/main" id="{5C35B3E7-9B88-01FC-8B2F-D6F717BF4CB1}"/>
              </a:ext>
            </a:extLst>
          </p:cNvPr>
          <p:cNvSpPr/>
          <p:nvPr/>
        </p:nvSpPr>
        <p:spPr>
          <a:xfrm>
            <a:off x="7962011" y="366615"/>
            <a:ext cx="1044935" cy="104493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3C9F5208-781D-020D-880A-A3561371AC0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907772" y="255830"/>
            <a:ext cx="1668185" cy="1668185"/>
          </a:xfrm>
          <a:prstGeom prst="rect">
            <a:avLst/>
          </a:prstGeom>
        </p:spPr>
      </p:pic>
    </p:spTree>
    <p:extLst>
      <p:ext uri="{BB962C8B-B14F-4D97-AF65-F5344CB8AC3E}">
        <p14:creationId xmlns:p14="http://schemas.microsoft.com/office/powerpoint/2010/main" val="2662077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32686" y="2103395"/>
            <a:ext cx="609600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۵. اختلال دیس تایمیک</a:t>
            </a:r>
          </a:p>
          <a:p>
            <a:pPr algn="justLow" rtl="1">
              <a:lnSpc>
                <a:spcPct val="200000"/>
              </a:lnSpc>
            </a:pPr>
            <a:r>
              <a:rPr lang="fa-IR" sz="1600" dirty="0">
                <a:latin typeface="Vazir" panose="020B0603030804020204" pitchFamily="34" charset="-78"/>
                <a:cs typeface="Vazir" panose="020B0603030804020204" pitchFamily="34" charset="-78"/>
              </a:rPr>
              <a:t>اختلال افسردگی دیس تایمیک که به‌عنوان اختلال افسردگی مداوم هم شناخته می‌شود، یکی از رایج‌ترین حالت‌های افسردگی است. این نوع از اختلالات خلقی زمانی است که فرد علائم افسردگی خفیف تا متوسط را در بیشتر روزهای سال، برای حداقل دو سال نشان دهد. در این فرم از افسردگی، علائم به‌شدت علائم افسردگی اساسی نیست.</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pic>
        <p:nvPicPr>
          <p:cNvPr id="2" name="Picture 1"/>
          <p:cNvPicPr>
            <a:picLocks noChangeAspect="1"/>
          </p:cNvPicPr>
          <p:nvPr/>
        </p:nvPicPr>
        <p:blipFill rotWithShape="1">
          <a:blip r:embed="rId2"/>
          <a:srcRect l="5691" t="31207" b="6378"/>
          <a:stretch/>
        </p:blipFill>
        <p:spPr>
          <a:xfrm>
            <a:off x="218072" y="2568065"/>
            <a:ext cx="5326157" cy="2440324"/>
          </a:xfrm>
          <a:prstGeom prst="rect">
            <a:avLst/>
          </a:prstGeom>
        </p:spPr>
      </p:pic>
      <p:sp>
        <p:nvSpPr>
          <p:cNvPr id="3" name="Rectangle 2"/>
          <p:cNvSpPr/>
          <p:nvPr/>
        </p:nvSpPr>
        <p:spPr>
          <a:xfrm>
            <a:off x="382556" y="2640563"/>
            <a:ext cx="4973216" cy="2295329"/>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8510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2017" y="2177146"/>
            <a:ext cx="609600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۶. اختلالات دوقطبی</a:t>
            </a:r>
          </a:p>
          <a:p>
            <a:pPr algn="justLow" rtl="1">
              <a:lnSpc>
                <a:spcPct val="200000"/>
              </a:lnSpc>
            </a:pPr>
            <a:r>
              <a:rPr lang="fa-IR" sz="1600" dirty="0">
                <a:latin typeface="Vazir" panose="020B0603030804020204" pitchFamily="34" charset="-78"/>
                <a:cs typeface="Vazir" panose="020B0603030804020204" pitchFamily="34" charset="-78"/>
              </a:rPr>
              <a:t>یکی از انواع رایج و اصلی اختلالات خلقی، اختلال دوقطبی است. افرادی با این وضعیت دارای دوره‌های افسردگی متناوب و شدید با زمان‌های شیدایی یا خلق‌وخوی بالاترند. اختلال دوقطبی یک اختلال خلقی و وضعیت سلامت روان مادام‌العمر است که باعث تغییرات شدید در خلق‌وخو، سطوح انرژی، الگوهای تفکر و رفتار می‌شود.</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3" name="Rectangle 2"/>
          <p:cNvSpPr/>
          <p:nvPr/>
        </p:nvSpPr>
        <p:spPr>
          <a:xfrm>
            <a:off x="1618719" y="2177146"/>
            <a:ext cx="3597093" cy="3265647"/>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duotone>
              <a:prstClr val="black"/>
              <a:srgbClr val="D9C3A5">
                <a:tint val="50000"/>
                <a:satMod val="180000"/>
              </a:srgbClr>
            </a:duotone>
          </a:blip>
          <a:stretch>
            <a:fillRect/>
          </a:stretch>
        </p:blipFill>
        <p:spPr>
          <a:xfrm>
            <a:off x="345234" y="2547256"/>
            <a:ext cx="4500759" cy="2525426"/>
          </a:xfrm>
          <a:prstGeom prst="rect">
            <a:avLst/>
          </a:prstGeom>
        </p:spPr>
      </p:pic>
    </p:spTree>
    <p:extLst>
      <p:ext uri="{BB962C8B-B14F-4D97-AF65-F5344CB8AC3E}">
        <p14:creationId xmlns:p14="http://schemas.microsoft.com/office/powerpoint/2010/main" val="2894659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7828" y="2308669"/>
            <a:ext cx="6276972"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۷. اختلال سیکلوتایمیک</a:t>
            </a:r>
          </a:p>
          <a:p>
            <a:pPr algn="justLow" rtl="1">
              <a:lnSpc>
                <a:spcPct val="200000"/>
              </a:lnSpc>
            </a:pPr>
            <a:r>
              <a:rPr lang="fa-IR" sz="1600" dirty="0">
                <a:latin typeface="Vazir" panose="020B0603030804020204" pitchFamily="34" charset="-78"/>
                <a:cs typeface="Vazir" panose="020B0603030804020204" pitchFamily="34" charset="-78"/>
              </a:rPr>
              <a:t>اختلال سیکوتایمیک یکی از انواع رایج اختلال دوقطبی است که در آن افراد مبتلا یک حالت خلقی ناپایدار مزمن دارند. آنها هیپومانیا و افسردگی خفیف را برای حداقل دو سال تجربه می‌کنند. این تغییرات احساسی شدید می‌تواند به صورت مشخص روی عملکرد و فعالیت‌های فرد تاثیر بگذارد. با این حال، فراز و نشیب‌های عاطفی به اندازه اختلال دوقطبی </a:t>
            </a:r>
            <a:r>
              <a:rPr lang="en-US" sz="1600" dirty="0">
                <a:latin typeface="Vazir" panose="020B0603030804020204" pitchFamily="34" charset="-78"/>
                <a:cs typeface="Vazir" panose="020B0603030804020204" pitchFamily="34" charset="-78"/>
              </a:rPr>
              <a:t>I </a:t>
            </a:r>
            <a:r>
              <a:rPr lang="fa-IR" sz="1600" dirty="0">
                <a:latin typeface="Vazir" panose="020B0603030804020204" pitchFamily="34" charset="-78"/>
                <a:cs typeface="Vazir" panose="020B0603030804020204" pitchFamily="34" charset="-78"/>
              </a:rPr>
              <a:t> یا </a:t>
            </a:r>
            <a:r>
              <a:rPr lang="en-US" sz="1600" dirty="0">
                <a:latin typeface="Vazir" panose="020B0603030804020204" pitchFamily="34" charset="-78"/>
                <a:cs typeface="Vazir" panose="020B0603030804020204" pitchFamily="34" charset="-78"/>
              </a:rPr>
              <a:t>II </a:t>
            </a:r>
            <a:r>
              <a:rPr lang="fa-IR" sz="1600" dirty="0">
                <a:latin typeface="Vazir" panose="020B0603030804020204" pitchFamily="34" charset="-78"/>
                <a:cs typeface="Vazir" panose="020B0603030804020204" pitchFamily="34" charset="-78"/>
              </a:rPr>
              <a:t> شدید نیست.</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7343192" y="2308669"/>
            <a:ext cx="4592022" cy="3061348"/>
          </a:xfrm>
          <a:prstGeom prst="rect">
            <a:avLst/>
          </a:prstGeom>
        </p:spPr>
      </p:pic>
      <p:sp>
        <p:nvSpPr>
          <p:cNvPr id="3" name="Rectangle 2"/>
          <p:cNvSpPr/>
          <p:nvPr/>
        </p:nvSpPr>
        <p:spPr>
          <a:xfrm>
            <a:off x="7473821" y="2468092"/>
            <a:ext cx="4264090" cy="2701067"/>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6477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621" y="2127448"/>
            <a:ext cx="6400800"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۸. اختلالات خلقی در ۵</a:t>
            </a:r>
            <a:r>
              <a:rPr lang="en-US" sz="1600" dirty="0" err="1">
                <a:latin typeface="Vazir" panose="020B0603030804020204" pitchFamily="34" charset="-78"/>
                <a:cs typeface="Vazir" panose="020B0603030804020204" pitchFamily="34" charset="-78"/>
              </a:rPr>
              <a:t>dsm</a:t>
            </a:r>
            <a:r>
              <a:rPr lang="fa-IR" sz="1600" dirty="0">
                <a:latin typeface="Vazir" panose="020B0603030804020204" pitchFamily="34" charset="-78"/>
                <a:cs typeface="Vazir" panose="020B0603030804020204" pitchFamily="34" charset="-78"/>
              </a:rPr>
              <a:t> </a:t>
            </a:r>
          </a:p>
          <a:p>
            <a:pPr lvl="0" algn="justLow" rtl="1">
              <a:lnSpc>
                <a:spcPct val="200000"/>
              </a:lnSpc>
            </a:pPr>
            <a:r>
              <a:rPr lang="fa-IR" sz="1600" dirty="0">
                <a:latin typeface="Vazir" panose="020B0603030804020204" pitchFamily="34" charset="-78"/>
                <a:cs typeface="Vazir" panose="020B0603030804020204" pitchFamily="34" charset="-78"/>
              </a:rPr>
              <a:t>علاوه بر اختلالات خلقی بالا، چندین اختلال دیگر هم در </a:t>
            </a:r>
            <a:r>
              <a:rPr lang="fa-IR" sz="1600" dirty="0">
                <a:solidFill>
                  <a:prstClr val="black"/>
                </a:solidFill>
                <a:latin typeface="Vazir" panose="020B0603030804020204" pitchFamily="34" charset="-78"/>
                <a:cs typeface="Vazir" panose="020B0603030804020204" pitchFamily="34" charset="-78"/>
              </a:rPr>
              <a:t>۵</a:t>
            </a:r>
            <a:r>
              <a:rPr lang="en-US" sz="1600" dirty="0" err="1">
                <a:solidFill>
                  <a:prstClr val="black"/>
                </a:solidFill>
                <a:latin typeface="Vazir" panose="020B0603030804020204" pitchFamily="34" charset="-78"/>
                <a:cs typeface="Vazir" panose="020B0603030804020204" pitchFamily="34" charset="-78"/>
              </a:rPr>
              <a:t>dsm</a:t>
            </a:r>
            <a:r>
              <a:rPr lang="fa-IR" sz="1600" dirty="0">
                <a:solidFill>
                  <a:prstClr val="black"/>
                </a:solidFill>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جزو اختلالات خلقی دسته‌بندی می‌شود. برای مثال اختلال پیش از قاعدگی یا </a:t>
            </a:r>
            <a:r>
              <a:rPr lang="en-US" sz="1600" dirty="0">
                <a:latin typeface="Vazir" panose="020B0603030804020204" pitchFamily="34" charset="-78"/>
                <a:cs typeface="Vazir" panose="020B0603030804020204" pitchFamily="34" charset="-78"/>
              </a:rPr>
              <a:t>PMS </a:t>
            </a:r>
            <a:r>
              <a:rPr lang="fa-IR" sz="1600" dirty="0">
                <a:latin typeface="Vazir" panose="020B0603030804020204" pitchFamily="34" charset="-78"/>
                <a:cs typeface="Vazir" panose="020B0603030804020204" pitchFamily="34" charset="-78"/>
              </a:rPr>
              <a:t>یکی از آنهاست. برخی از اختلالات قطبی دیگر هم وجود دارند که با سایر وضعیت‌های سلامتی مرتبط‌اند. برای مثال، اختلالات خلقی مرتبط با بیماری‌های مزمن یا سرطان یا اختلال خلقی ناشی از مصرف مواد مخدر یا الکل نیز در دسته انواع اختلالات خلقی قرار دارند.</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3" name="Rectangle 2"/>
          <p:cNvSpPr/>
          <p:nvPr/>
        </p:nvSpPr>
        <p:spPr>
          <a:xfrm>
            <a:off x="6858000" y="2342860"/>
            <a:ext cx="4790006" cy="2307858"/>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7070905" y="2787663"/>
            <a:ext cx="4364195" cy="3002770"/>
          </a:xfrm>
          <a:prstGeom prst="rect">
            <a:avLst/>
          </a:prstGeom>
        </p:spPr>
      </p:pic>
    </p:spTree>
    <p:extLst>
      <p:ext uri="{BB962C8B-B14F-4D97-AF65-F5344CB8AC3E}">
        <p14:creationId xmlns:p14="http://schemas.microsoft.com/office/powerpoint/2010/main" val="3656539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44817" y="1144946"/>
            <a:ext cx="42454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دلایل اختلالات خلقی</a:t>
            </a:r>
            <a:endParaRPr lang="en-US" sz="2000" b="1" dirty="0">
              <a:solidFill>
                <a:schemeClr val="bg1"/>
              </a:solidFill>
              <a:latin typeface="Shabnam" panose="020B0603030804020204" pitchFamily="34" charset="-78"/>
              <a:cs typeface="Shabnam" panose="020B0603030804020204" pitchFamily="34" charset="-78"/>
            </a:endParaRPr>
          </a:p>
        </p:txBody>
      </p:sp>
      <p:sp>
        <p:nvSpPr>
          <p:cNvPr id="7" name="Rectangle 6"/>
          <p:cNvSpPr/>
          <p:nvPr/>
        </p:nvSpPr>
        <p:spPr>
          <a:xfrm>
            <a:off x="867746" y="2180666"/>
            <a:ext cx="623285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زیادی در ایجاد اختلالات خلقی نقش دارند. آنها احتمالاً ناشی از عدم تعادل مواد شیمیایی مغز هستند. رویدادهای زندگی (مانند تغییرات استرس‌آور در زندگی) نیز ممکن است به خلق افسرده کمک کنند. اختلالات خلقی نیز در خانواده ها دیده شده و می‌توانند منشا ژنتیکی داشته باشند.</a:t>
            </a:r>
            <a:endParaRPr lang="en-US" sz="1600" dirty="0">
              <a:latin typeface="Vazir" panose="020B0603030804020204" pitchFamily="34" charset="-78"/>
              <a:cs typeface="Vazir" panose="020B0603030804020204" pitchFamily="34" charset="-78"/>
            </a:endParaRPr>
          </a:p>
        </p:txBody>
      </p:sp>
      <p:sp>
        <p:nvSpPr>
          <p:cNvPr id="8" name="Rectangle 7"/>
          <p:cNvSpPr/>
          <p:nvPr/>
        </p:nvSpPr>
        <p:spPr>
          <a:xfrm>
            <a:off x="867746" y="4339770"/>
            <a:ext cx="6167535"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ادامه به عواملی که می‌توانند باعث ایجاد اختلالات خلقی در فرد بشوند می پردازیم .</a:t>
            </a:r>
            <a:endParaRPr lang="en-US" sz="1600" dirty="0">
              <a:latin typeface="Vazir" panose="020B0603030804020204" pitchFamily="34" charset="-78"/>
              <a:cs typeface="Vazir" panose="020B0603030804020204" pitchFamily="34" charset="-78"/>
            </a:endParaRPr>
          </a:p>
        </p:txBody>
      </p:sp>
      <p:pic>
        <p:nvPicPr>
          <p:cNvPr id="9" name="Picture 8"/>
          <p:cNvPicPr>
            <a:picLocks noChangeAspect="1"/>
          </p:cNvPicPr>
          <p:nvPr/>
        </p:nvPicPr>
        <p:blipFill rotWithShape="1">
          <a:blip r:embed="rId2">
            <a:duotone>
              <a:prstClr val="black"/>
              <a:schemeClr val="accent3">
                <a:tint val="45000"/>
                <a:satMod val="400000"/>
              </a:schemeClr>
            </a:duotone>
          </a:blip>
          <a:srcRect t="40265"/>
          <a:stretch/>
        </p:blipFill>
        <p:spPr>
          <a:xfrm>
            <a:off x="7351156" y="2180666"/>
            <a:ext cx="4596608" cy="3476430"/>
          </a:xfrm>
          <a:prstGeom prst="roundRect">
            <a:avLst/>
          </a:prstGeom>
        </p:spPr>
      </p:pic>
      <p:sp>
        <p:nvSpPr>
          <p:cNvPr id="12" name="Rounded Rectangle 11"/>
          <p:cNvSpPr/>
          <p:nvPr/>
        </p:nvSpPr>
        <p:spPr>
          <a:xfrm>
            <a:off x="7455159" y="2295331"/>
            <a:ext cx="4338735" cy="3200400"/>
          </a:xfrm>
          <a:prstGeom prst="roundRect">
            <a:avLst/>
          </a:prstGeom>
          <a:noFill/>
          <a:ln w="76200">
            <a:solidFill>
              <a:srgbClr val="FCA92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17741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47890" y="2334314"/>
            <a:ext cx="6839339"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بیولوژیکی: نواحی مغز که مسئول کنترل احساسات و عواطف شما هستند، آمیگدال و قشر اوربیتوفرونتال نامیده می‌شوند. در آزمایش های تصویربرداری مغز نشان داده شده است که افراد مبتلا به اختلالات خلقی، آمیگدال بزرگ شده‌ای دارند.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6344817" y="1144946"/>
            <a:ext cx="42454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دلایل اختلالات خلقی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381097" y="2223187"/>
            <a:ext cx="4313658" cy="2702533"/>
          </a:xfrm>
          <a:prstGeom prst="rect">
            <a:avLst/>
          </a:prstGeom>
        </p:spPr>
      </p:pic>
      <p:sp>
        <p:nvSpPr>
          <p:cNvPr id="3" name="Rectangle 2"/>
          <p:cNvSpPr/>
          <p:nvPr/>
        </p:nvSpPr>
        <p:spPr>
          <a:xfrm>
            <a:off x="578498" y="2334313"/>
            <a:ext cx="3918857" cy="2480283"/>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0395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9919" y="2086072"/>
            <a:ext cx="5943599"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ژنتیکی: افرادی که سابقه خانوادگی قوی در اختلالات خلقی دارند، بیشتر در معرض ابتلا به اختلالات خلقی هستند، که این حقیقت نشان می دهد اختلالات خلقی احتمالاً تا حدی ژنتیکی/ارثی هستند.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344817" y="1144946"/>
            <a:ext cx="42454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دلایل اختلالات خلقی</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6624735" y="1912776"/>
            <a:ext cx="2519265" cy="3666930"/>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7016620" y="2336877"/>
            <a:ext cx="4907902" cy="2818727"/>
          </a:xfrm>
          <a:prstGeom prst="rect">
            <a:avLst/>
          </a:prstGeom>
        </p:spPr>
      </p:pic>
    </p:spTree>
    <p:extLst>
      <p:ext uri="{BB962C8B-B14F-4D97-AF65-F5344CB8AC3E}">
        <p14:creationId xmlns:p14="http://schemas.microsoft.com/office/powerpoint/2010/main" val="2747439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578080" y="2501625"/>
            <a:ext cx="5365103"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محیطی: تغییرات استرس زا در زندگی، (مانند مرگ یکی از عزیزان) استرس مزمن، حوادث آسیب زا و سوء استفاده در دوران کودکی عوامل اصلی برای ایجاد یک اختلال خلقی درقرد محسوب می‌شوند. افسردگی همچنین با بیماری های مزمن مانند دیابت، بیماری پارکینسون و بیماری قلبی مرتبط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344817" y="1144946"/>
            <a:ext cx="42454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دلایل اختلالات خلقی</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Pentagon 2"/>
          <p:cNvSpPr/>
          <p:nvPr/>
        </p:nvSpPr>
        <p:spPr>
          <a:xfrm>
            <a:off x="121297" y="2864497"/>
            <a:ext cx="5971592" cy="1623527"/>
          </a:xfrm>
          <a:prstGeom prst="homePlate">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2435" b="9693"/>
          <a:stretch/>
        </p:blipFill>
        <p:spPr>
          <a:xfrm>
            <a:off x="261258" y="964338"/>
            <a:ext cx="4152122" cy="3074574"/>
          </a:xfrm>
          <a:prstGeom prst="rect">
            <a:avLst/>
          </a:prstGeom>
        </p:spPr>
      </p:pic>
    </p:spTree>
    <p:extLst>
      <p:ext uri="{BB962C8B-B14F-4D97-AF65-F5344CB8AC3E}">
        <p14:creationId xmlns:p14="http://schemas.microsoft.com/office/powerpoint/2010/main" val="221653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31242" y="1107625"/>
            <a:ext cx="227337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اختلالات خلقی</a:t>
            </a:r>
          </a:p>
        </p:txBody>
      </p:sp>
      <p:sp>
        <p:nvSpPr>
          <p:cNvPr id="2" name="Rectangle 1"/>
          <p:cNvSpPr/>
          <p:nvPr/>
        </p:nvSpPr>
        <p:spPr>
          <a:xfrm>
            <a:off x="261257" y="1958169"/>
            <a:ext cx="11849878"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بسته به سن و نوع اختلال خلقی، زمانی که فرد افسرده می‌شود ممکن است علائم متفاوتی داشته باشد. موارد زیر شایع‌ترین علائم اختلال خلقی هستند: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7305868" y="3211125"/>
            <a:ext cx="4693299" cy="2554545"/>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خلق‌وخوی غمگین، مضطرب و تهی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ناامیدی یا درماندگی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داشتن عزت‌نفس پایین</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بی‌کفایتی یا بی‌ارزش بودن</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گناه بیش از حد</a:t>
            </a:r>
          </a:p>
        </p:txBody>
      </p:sp>
      <p:pic>
        <p:nvPicPr>
          <p:cNvPr id="5" name="Picture 4"/>
          <p:cNvPicPr>
            <a:picLocks noChangeAspect="1"/>
          </p:cNvPicPr>
          <p:nvPr/>
        </p:nvPicPr>
        <p:blipFill rotWithShape="1">
          <a:blip r:embed="rId2"/>
          <a:srcRect l="5163" t="1452" r="544" b="-287"/>
          <a:stretch/>
        </p:blipFill>
        <p:spPr>
          <a:xfrm>
            <a:off x="447869" y="3127149"/>
            <a:ext cx="4973216" cy="3257955"/>
          </a:xfrm>
          <a:prstGeom prst="rect">
            <a:avLst/>
          </a:prstGeom>
        </p:spPr>
      </p:pic>
      <p:sp>
        <p:nvSpPr>
          <p:cNvPr id="6" name="Rectangle 5"/>
          <p:cNvSpPr/>
          <p:nvPr/>
        </p:nvSpPr>
        <p:spPr>
          <a:xfrm>
            <a:off x="587829" y="3211125"/>
            <a:ext cx="4693298" cy="3031055"/>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88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31242" y="1107625"/>
            <a:ext cx="227337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اختلالات خلقی</a:t>
            </a:r>
          </a:p>
        </p:txBody>
      </p:sp>
      <p:sp>
        <p:nvSpPr>
          <p:cNvPr id="3" name="Rectangle 2"/>
          <p:cNvSpPr/>
          <p:nvPr/>
        </p:nvSpPr>
        <p:spPr>
          <a:xfrm>
            <a:off x="920621" y="1923138"/>
            <a:ext cx="11085348" cy="1077218"/>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عدم علاقه برای انجام فعالیت‌های عادی یا فعالیت‌هایی که زمانی فرد از انجام آنها لذت می‌برد.</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 در روابط جنسی، زناشویی یا اجتماعی</a:t>
            </a:r>
          </a:p>
        </p:txBody>
      </p:sp>
      <p:sp>
        <p:nvSpPr>
          <p:cNvPr id="5" name="Rectangle 4"/>
          <p:cNvSpPr/>
          <p:nvPr/>
        </p:nvSpPr>
        <p:spPr>
          <a:xfrm>
            <a:off x="5909969" y="2918078"/>
            <a:ext cx="6096000" cy="3600986"/>
          </a:xfrm>
          <a:prstGeom prst="rect">
            <a:avLst/>
          </a:prstGeom>
        </p:spPr>
        <p:txBody>
          <a:bodyPr>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 در خواب یا زیاد خوابیدن</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تغییر در اشتها یا تغییرات شدید وزنی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کاهش انرژی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 در تمرکز</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عدم توانایی برای تصمیم‌گیری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تحریک‌پذیری، خصومت یا پرخاشگری</a:t>
            </a:r>
          </a:p>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داشتن افکار خودکشی یا اقدام به خودکشی</a:t>
            </a:r>
          </a:p>
        </p:txBody>
      </p:sp>
      <p:pic>
        <p:nvPicPr>
          <p:cNvPr id="6" name="Picture 5"/>
          <p:cNvPicPr>
            <a:picLocks noChangeAspect="1"/>
          </p:cNvPicPr>
          <p:nvPr/>
        </p:nvPicPr>
        <p:blipFill>
          <a:blip r:embed="rId2">
            <a:duotone>
              <a:prstClr val="black"/>
              <a:schemeClr val="accent3">
                <a:tint val="45000"/>
                <a:satMod val="400000"/>
              </a:schemeClr>
            </a:duotone>
          </a:blip>
          <a:stretch>
            <a:fillRect/>
          </a:stretch>
        </p:blipFill>
        <p:spPr>
          <a:xfrm>
            <a:off x="562089" y="3145112"/>
            <a:ext cx="4716782" cy="2482517"/>
          </a:xfrm>
          <a:prstGeom prst="rect">
            <a:avLst/>
          </a:prstGeom>
        </p:spPr>
      </p:pic>
      <p:sp>
        <p:nvSpPr>
          <p:cNvPr id="7" name="Rectangle 6"/>
          <p:cNvSpPr/>
          <p:nvPr/>
        </p:nvSpPr>
        <p:spPr>
          <a:xfrm>
            <a:off x="727788" y="3303037"/>
            <a:ext cx="4413380" cy="2229582"/>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9547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80901" y="1126285"/>
            <a:ext cx="3661560"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چیست؟</a:t>
            </a:r>
          </a:p>
        </p:txBody>
      </p:sp>
      <p:sp>
        <p:nvSpPr>
          <p:cNvPr id="5" name="Rectangle 4"/>
          <p:cNvSpPr/>
          <p:nvPr/>
        </p:nvSpPr>
        <p:spPr>
          <a:xfrm>
            <a:off x="858418" y="3461619"/>
            <a:ext cx="558903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اختلالات خلقی شرایط روانپزشکی است که بر وضعیت عاطفی فرد تأثیر می‌گذارد. علائم ممکن است خفیف، متوسط یا شدید باشد. آنها ممکن است کیفیت زندگی فرد را کاهش دهند و در برخی موارد عملکرد طبیعی را دشوار کنند.</a:t>
            </a:r>
          </a:p>
        </p:txBody>
      </p:sp>
      <p:sp>
        <p:nvSpPr>
          <p:cNvPr id="3" name="Rectangle 2"/>
          <p:cNvSpPr/>
          <p:nvPr/>
        </p:nvSpPr>
        <p:spPr>
          <a:xfrm>
            <a:off x="6880901" y="3545632"/>
            <a:ext cx="4534677" cy="1978090"/>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duotone>
              <a:prstClr val="black"/>
              <a:schemeClr val="accent3">
                <a:tint val="45000"/>
                <a:satMod val="400000"/>
              </a:schemeClr>
            </a:duotone>
          </a:blip>
          <a:stretch>
            <a:fillRect/>
          </a:stretch>
        </p:blipFill>
        <p:spPr>
          <a:xfrm>
            <a:off x="7179436" y="2253829"/>
            <a:ext cx="4483830" cy="2991555"/>
          </a:xfrm>
          <a:prstGeom prst="rect">
            <a:avLst/>
          </a:prstGeom>
        </p:spPr>
      </p:pic>
    </p:spTree>
    <p:extLst>
      <p:ext uri="{BB962C8B-B14F-4D97-AF65-F5344CB8AC3E}">
        <p14:creationId xmlns:p14="http://schemas.microsoft.com/office/powerpoint/2010/main" val="1346423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06291" y="1138850"/>
            <a:ext cx="274145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در کودکان</a:t>
            </a:r>
          </a:p>
        </p:txBody>
      </p:sp>
      <p:sp>
        <p:nvSpPr>
          <p:cNvPr id="3" name="Rectangle 2"/>
          <p:cNvSpPr/>
          <p:nvPr/>
        </p:nvSpPr>
        <p:spPr>
          <a:xfrm>
            <a:off x="242596" y="2118565"/>
            <a:ext cx="6326155" cy="2546741"/>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کودکان ممکن است یک سری نشانه‌های خاص، با توجه به نوع اختلال خلقی ایجاد شده در آنها دیده شود. از بدخلقی و بهانه‌گیری‌های بی‌دلیل گرفته تا کاهش فعالیت‌های روزمره، بی‌حرکتی، آشفتگی و بی‌قراری، زودرنجی و کاهش اعتمادبه‌نفس در کودک، همگی می‌توانند نشان‌دهنده نوعی از اختلال عاطفی در کودکان باشند.</a:t>
            </a:r>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6957719" y="2043920"/>
            <a:ext cx="4796323" cy="3197549"/>
          </a:xfrm>
          <a:prstGeom prst="rect">
            <a:avLst/>
          </a:prstGeom>
        </p:spPr>
      </p:pic>
      <p:sp>
        <p:nvSpPr>
          <p:cNvPr id="6" name="Rectangle 5"/>
          <p:cNvSpPr/>
          <p:nvPr/>
        </p:nvSpPr>
        <p:spPr>
          <a:xfrm>
            <a:off x="6746032" y="2043919"/>
            <a:ext cx="102636" cy="3197549"/>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9810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13556" y="1120189"/>
            <a:ext cx="289213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در نوجوانان</a:t>
            </a:r>
          </a:p>
        </p:txBody>
      </p:sp>
      <p:sp>
        <p:nvSpPr>
          <p:cNvPr id="3" name="Rectangle 2"/>
          <p:cNvSpPr/>
          <p:nvPr/>
        </p:nvSpPr>
        <p:spPr>
          <a:xfrm>
            <a:off x="410547" y="1960974"/>
            <a:ext cx="7203009"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نوجوانان علائم افسردگی یا اختلال دوقطبی ممکن است کمی متفاوت باشد یا این که برخی از نشانه‌ها بیشتر در آنها دیده شود. نوجوانان با اختلال خلقی معمولاً افسردگی مزمن و ادامه‌دار را تجربه می‌کنند. احساس غم و اندوه شدید، فکر یا تمایل به خودکشی، مشکل در برقراری ارتباطات اجتماعی، احساس پوچی و ناامیدی، مشکلات خواب، کاهش وزن یا افزایش شدید وزن، از دست دادن اشتها، عصبی بودن و پرخاشگری از اصلی‌ترین نشانه‌های اختلالات خلقی در نوجوانان است. نوجوانان ممکن است حس پوچی، احساس گناه و بی‌ارزش بودن داشته باشند.</a:t>
            </a:r>
          </a:p>
        </p:txBody>
      </p:sp>
      <p:sp>
        <p:nvSpPr>
          <p:cNvPr id="5" name="Rectangle 4"/>
          <p:cNvSpPr/>
          <p:nvPr/>
        </p:nvSpPr>
        <p:spPr>
          <a:xfrm>
            <a:off x="7819051" y="2099903"/>
            <a:ext cx="158621" cy="3754016"/>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duotone>
              <a:prstClr val="black"/>
              <a:schemeClr val="accent3">
                <a:tint val="45000"/>
                <a:satMod val="400000"/>
              </a:schemeClr>
            </a:duotone>
          </a:blip>
          <a:srcRect l="20128" r="25165"/>
          <a:stretch/>
        </p:blipFill>
        <p:spPr>
          <a:xfrm>
            <a:off x="8117632" y="2043919"/>
            <a:ext cx="3732246" cy="3810000"/>
          </a:xfrm>
          <a:prstGeom prst="rect">
            <a:avLst/>
          </a:prstGeom>
        </p:spPr>
      </p:pic>
    </p:spTree>
    <p:extLst>
      <p:ext uri="{BB962C8B-B14F-4D97-AF65-F5344CB8AC3E}">
        <p14:creationId xmlns:p14="http://schemas.microsoft.com/office/powerpoint/2010/main" val="2721892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08475" y="1138850"/>
            <a:ext cx="269176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در جوانان</a:t>
            </a:r>
          </a:p>
        </p:txBody>
      </p:sp>
      <p:sp>
        <p:nvSpPr>
          <p:cNvPr id="3" name="Rectangle 2"/>
          <p:cNvSpPr/>
          <p:nvPr/>
        </p:nvSpPr>
        <p:spPr>
          <a:xfrm>
            <a:off x="428624" y="1977828"/>
            <a:ext cx="6599273"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جوانان بسته به نوع اختلال خلقی که دارند، انواع مختلفی از نشانه‌ها را دارند. از خلق‌وخوی غمگین گرفته تا احساس ناامیدی و خستگی زیاد و مشکلات خواب، ممکن است در آنها دیده شود. مشکلات رابطه، خصوصا مشکل در رابطه جنسی و عدم لذت‌بردن از کارهایی که قبلاً انجام می‌دادند، از دیگر نشانه‌های اختلالات خلقی در جوانان است. جوانانی که به دلیل مشکلات زندگی دچار افسردگی شدید می‌شوند، بیشتر با افکار پوچی، بی‌ارزش بودن و تمایل به خودکشی مواجه می‌شوند.</a:t>
            </a:r>
          </a:p>
        </p:txBody>
      </p:sp>
      <p:pic>
        <p:nvPicPr>
          <p:cNvPr id="2" name="Picture 1"/>
          <p:cNvPicPr>
            <a:picLocks noChangeAspect="1"/>
          </p:cNvPicPr>
          <p:nvPr/>
        </p:nvPicPr>
        <p:blipFill>
          <a:blip r:embed="rId2"/>
          <a:stretch>
            <a:fillRect/>
          </a:stretch>
        </p:blipFill>
        <p:spPr>
          <a:xfrm>
            <a:off x="7490534" y="2200954"/>
            <a:ext cx="4478112" cy="2986866"/>
          </a:xfrm>
          <a:prstGeom prst="rect">
            <a:avLst/>
          </a:prstGeom>
        </p:spPr>
      </p:pic>
      <p:pic>
        <p:nvPicPr>
          <p:cNvPr id="5" name="Picture 4"/>
          <p:cNvPicPr>
            <a:picLocks noChangeAspect="1"/>
          </p:cNvPicPr>
          <p:nvPr/>
        </p:nvPicPr>
        <p:blipFill>
          <a:blip r:embed="rId3"/>
          <a:stretch>
            <a:fillRect/>
          </a:stretch>
        </p:blipFill>
        <p:spPr>
          <a:xfrm>
            <a:off x="7193902" y="2200954"/>
            <a:ext cx="130628" cy="3094874"/>
          </a:xfrm>
          <a:prstGeom prst="rect">
            <a:avLst/>
          </a:prstGeom>
        </p:spPr>
      </p:pic>
    </p:spTree>
    <p:extLst>
      <p:ext uri="{BB962C8B-B14F-4D97-AF65-F5344CB8AC3E}">
        <p14:creationId xmlns:p14="http://schemas.microsoft.com/office/powerpoint/2010/main" val="4207207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19461" y="1085738"/>
            <a:ext cx="417567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در بزرگسالان</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Rectangle 5"/>
          <p:cNvSpPr/>
          <p:nvPr/>
        </p:nvSpPr>
        <p:spPr>
          <a:xfrm>
            <a:off x="251927" y="2131854"/>
            <a:ext cx="6556307"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افسردگی، غم و اندوه طولانی، تحریک‌پذیری یا اضطراب، بی‌حالی و کمبود انرژی، هذیان‌گویی، مشکلات خواب، تغییرات خلقی غیرعادی و مزمن، احساس پوچی و بی‌ارزش بودن، احساس گناه و بی‌اشتهایی از جمله نشانه‌های رایج اختلالات خلقی در بزرگسالان است.</a:t>
            </a:r>
          </a:p>
        </p:txBody>
      </p:sp>
      <p:pic>
        <p:nvPicPr>
          <p:cNvPr id="7" name="Picture 6"/>
          <p:cNvPicPr>
            <a:picLocks noChangeAspect="1"/>
          </p:cNvPicPr>
          <p:nvPr/>
        </p:nvPicPr>
        <p:blipFill>
          <a:blip r:embed="rId2">
            <a:duotone>
              <a:prstClr val="black"/>
              <a:schemeClr val="accent3">
                <a:tint val="45000"/>
                <a:satMod val="400000"/>
              </a:schemeClr>
            </a:duotone>
          </a:blip>
          <a:stretch>
            <a:fillRect/>
          </a:stretch>
        </p:blipFill>
        <p:spPr>
          <a:xfrm>
            <a:off x="7137918" y="2131854"/>
            <a:ext cx="4820038" cy="2570687"/>
          </a:xfrm>
          <a:prstGeom prst="rect">
            <a:avLst/>
          </a:prstGeom>
        </p:spPr>
      </p:pic>
      <p:pic>
        <p:nvPicPr>
          <p:cNvPr id="9" name="Picture 8"/>
          <p:cNvPicPr>
            <a:picLocks noChangeAspect="1"/>
          </p:cNvPicPr>
          <p:nvPr/>
        </p:nvPicPr>
        <p:blipFill>
          <a:blip r:embed="rId3"/>
          <a:stretch>
            <a:fillRect/>
          </a:stretch>
        </p:blipFill>
        <p:spPr>
          <a:xfrm>
            <a:off x="6918330" y="2108417"/>
            <a:ext cx="109492" cy="2594124"/>
          </a:xfrm>
          <a:prstGeom prst="rect">
            <a:avLst/>
          </a:prstGeom>
        </p:spPr>
      </p:pic>
    </p:spTree>
    <p:extLst>
      <p:ext uri="{BB962C8B-B14F-4D97-AF65-F5344CB8AC3E}">
        <p14:creationId xmlns:p14="http://schemas.microsoft.com/office/powerpoint/2010/main" val="1925910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58168" y="1107624"/>
            <a:ext cx="421621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به چه علتی رخ می دهد؟</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 name="Picture 1"/>
          <p:cNvPicPr>
            <a:picLocks noChangeAspect="1"/>
          </p:cNvPicPr>
          <p:nvPr/>
        </p:nvPicPr>
        <p:blipFill>
          <a:blip r:embed="rId2">
            <a:duotone>
              <a:prstClr val="black"/>
              <a:schemeClr val="accent3">
                <a:tint val="45000"/>
                <a:satMod val="400000"/>
              </a:schemeClr>
            </a:duotone>
          </a:blip>
          <a:stretch>
            <a:fillRect/>
          </a:stretch>
        </p:blipFill>
        <p:spPr>
          <a:xfrm>
            <a:off x="1002784" y="2574448"/>
            <a:ext cx="4135755" cy="2455604"/>
          </a:xfrm>
          <a:prstGeom prst="rect">
            <a:avLst/>
          </a:prstGeom>
        </p:spPr>
      </p:pic>
      <p:sp>
        <p:nvSpPr>
          <p:cNvPr id="6" name="Rectangle 5"/>
          <p:cNvSpPr/>
          <p:nvPr/>
        </p:nvSpPr>
        <p:spPr>
          <a:xfrm>
            <a:off x="5581460" y="2967949"/>
            <a:ext cx="6515035"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زیادی به بروز انواع اختلالات خلقی کمک می‌کنند. آنها احتمالاً ناشی از عدم تعادل مواد شیمیایی مغز هستند. رویدادهای زندگی (مانند تغییرات استرس‌زا در زندگی) نیز ممکن است به خلق افسرده کمک کند. اختلالات خلقی همچنین در خانواده‌ها بیشتر دیده می‌شود.</a:t>
            </a:r>
            <a:endParaRPr lang="en-US" sz="1600" dirty="0">
              <a:latin typeface="Vazir" panose="020B0603030804020204" pitchFamily="34" charset="-78"/>
              <a:cs typeface="Vazir" panose="020B0603030804020204" pitchFamily="34" charset="-78"/>
            </a:endParaRPr>
          </a:p>
        </p:txBody>
      </p:sp>
      <p:sp>
        <p:nvSpPr>
          <p:cNvPr id="13" name="L-Shape 12"/>
          <p:cNvSpPr/>
          <p:nvPr/>
        </p:nvSpPr>
        <p:spPr>
          <a:xfrm rot="5400000">
            <a:off x="2695806" y="-524427"/>
            <a:ext cx="4098989" cy="8805445"/>
          </a:xfrm>
          <a:prstGeom prst="corner">
            <a:avLst>
              <a:gd name="adj1" fmla="val 12587"/>
              <a:gd name="adj2" fmla="val 13741"/>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2064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04762" y="1130141"/>
            <a:ext cx="536076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چه افرادی بیشتر در معرض اختلال خلقی قرار دارند؟</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716555" y="2073944"/>
            <a:ext cx="6096000"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هر کسی ممکن است گاهی اوقات احساس غمگینی یا افسردگی کند. اما اختلالات خلقی شدیدتر بوده و طولانی‌تر است. همچنین مدیریت آنها نسبت به احساسات عادی غم و اندوه دشوارتر است. کودکان، نوجوانان یا بزرگسالانی که والدینی با اختلال خلقی دارند، شانس بیشتری برای ابتلا به انواع اختلالات خلقی دارند. اما رویدادهای زندگی و استرس می‌توانند احساسات غمگینی یا افسردگی را آشکار یا بدتر کنند. این امر مدیریت احساسات را سخت‌تر می کند.</a:t>
            </a:r>
          </a:p>
        </p:txBody>
      </p:sp>
      <p:sp>
        <p:nvSpPr>
          <p:cNvPr id="8" name="Rectangle 7"/>
          <p:cNvSpPr/>
          <p:nvPr/>
        </p:nvSpPr>
        <p:spPr>
          <a:xfrm>
            <a:off x="228793" y="3521978"/>
            <a:ext cx="5108316" cy="581805"/>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pic>
        <p:nvPicPr>
          <p:cNvPr id="7" name="Picture 6"/>
          <p:cNvPicPr>
            <a:picLocks noChangeAspect="1"/>
          </p:cNvPicPr>
          <p:nvPr/>
        </p:nvPicPr>
        <p:blipFill>
          <a:blip r:embed="rId2">
            <a:duotone>
              <a:prstClr val="black"/>
              <a:schemeClr val="accent3">
                <a:tint val="45000"/>
                <a:satMod val="400000"/>
              </a:schemeClr>
            </a:duotone>
          </a:blip>
          <a:stretch>
            <a:fillRect/>
          </a:stretch>
        </p:blipFill>
        <p:spPr>
          <a:xfrm>
            <a:off x="737311" y="2321937"/>
            <a:ext cx="4091279" cy="2727519"/>
          </a:xfrm>
          <a:prstGeom prst="rect">
            <a:avLst/>
          </a:prstGeom>
        </p:spPr>
      </p:pic>
    </p:spTree>
    <p:extLst>
      <p:ext uri="{BB962C8B-B14F-4D97-AF65-F5344CB8AC3E}">
        <p14:creationId xmlns:p14="http://schemas.microsoft.com/office/powerpoint/2010/main" val="152626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04762" y="1130141"/>
            <a:ext cx="536076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چه افرادی بیشتر در معرض اختلال خلقی قرار دارند؟</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317241" y="2484491"/>
            <a:ext cx="704461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گاهی اوقات مشکلات زندگی می‌تواند باعث افسردگی شود. مواردی مانند اخراج از شغل، طلاق، از دست دادن یکی از عزیزان، مرگ در خانواده و مشکلات مالی می‌تواند دشوار باشد. کنارآمدن با فشار ممکن است چالش‌برانگیز شده و زمینه بروز انواع اختلالات خلقی شود.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duotone>
              <a:prstClr val="black"/>
              <a:schemeClr val="accent3">
                <a:tint val="45000"/>
                <a:satMod val="400000"/>
              </a:schemeClr>
            </a:duotone>
          </a:blip>
          <a:stretch>
            <a:fillRect/>
          </a:stretch>
        </p:blipFill>
        <p:spPr>
          <a:xfrm>
            <a:off x="7649612" y="2484491"/>
            <a:ext cx="4088299" cy="2452979"/>
          </a:xfrm>
          <a:prstGeom prst="rect">
            <a:avLst/>
          </a:prstGeom>
        </p:spPr>
      </p:pic>
      <p:sp>
        <p:nvSpPr>
          <p:cNvPr id="6" name="Rectangle 5"/>
          <p:cNvSpPr/>
          <p:nvPr/>
        </p:nvSpPr>
        <p:spPr>
          <a:xfrm>
            <a:off x="7763069" y="2593910"/>
            <a:ext cx="3844213" cy="2248678"/>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9969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23423" y="1092818"/>
            <a:ext cx="536076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چه افرادی بیشتر در معرض اختلال خلقی قرار دارند؟</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323423" y="2148589"/>
            <a:ext cx="6568751"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خطر ابتلا به افسردگی در زنان تقریباً دو برابر بیشتر از مردان است. زنان ممکن است به دلیل بارداری، تغییرات هورمونی، چرخه‌های قاعدگی و انواع شرایط مشابه، بیشتر انواع افسردگی و تغییرات خلق‌وخو را تجربه کنند. وقتی فردی در خانواده این تشخیص را داشته باشد، خواهر و برادر و فرزندانش شانس بیشتری برای ابتلا به اختلال مشابه را دارند. در نهایت برخی از بیماری‌ها مانند سکته مغزی، بیماری تیروئید، بیماری قلبی، لوپوس، روماتیسم مفصلی، بیماری پارکینسون و دیابت، ریسک بروز انواع اختلالات خلقی را افزایش می‌دهد.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duotone>
              <a:prstClr val="black"/>
              <a:schemeClr val="accent3">
                <a:tint val="45000"/>
                <a:satMod val="400000"/>
              </a:schemeClr>
            </a:duotone>
          </a:blip>
          <a:stretch>
            <a:fillRect/>
          </a:stretch>
        </p:blipFill>
        <p:spPr>
          <a:xfrm>
            <a:off x="312884" y="2325871"/>
            <a:ext cx="4576357" cy="3052395"/>
          </a:xfrm>
          <a:prstGeom prst="rect">
            <a:avLst/>
          </a:prstGeom>
        </p:spPr>
      </p:pic>
      <p:sp>
        <p:nvSpPr>
          <p:cNvPr id="6" name="Rectangle 5"/>
          <p:cNvSpPr/>
          <p:nvPr/>
        </p:nvSpPr>
        <p:spPr>
          <a:xfrm>
            <a:off x="466531" y="2481944"/>
            <a:ext cx="4320073" cy="2724538"/>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535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833" y="1139471"/>
            <a:ext cx="426118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راه درمان اختلال خلقی</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899082" y="2223234"/>
            <a:ext cx="6006779"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دو درمان اساسی برای اختلالات خلقی وجود دارد که شامل دارودرمانی و درمان روانکاوی می‌شود. گاهی نیز درمان، شامل ترکیبی از این دو روش است. داروهای ضدافسردگی مختلف، بر اساس سن و شرایط هر فرد تجویز می‌شود تا علائم را تسکین دهد. روان درمانی علاوه بر دارو درمانی، بخش مهمی از روند درمان اختلالات خلقی است. در کنار دارو درمانی و روان درمانی، ممکن است برای درمان برخی از انواع افسردگی، از یک سری رویکردهای مکمل نیز یا نور دمانی می‌شود. </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2071396"/>
            <a:ext cx="2733870" cy="3508310"/>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duotone>
              <a:prstClr val="black"/>
              <a:schemeClr val="accent3">
                <a:tint val="45000"/>
                <a:satMod val="400000"/>
              </a:schemeClr>
            </a:duotone>
          </a:blip>
          <a:stretch>
            <a:fillRect/>
          </a:stretch>
        </p:blipFill>
        <p:spPr>
          <a:xfrm>
            <a:off x="627287" y="2502431"/>
            <a:ext cx="4709822" cy="2646240"/>
          </a:xfrm>
          <a:prstGeom prst="rect">
            <a:avLst/>
          </a:prstGeom>
        </p:spPr>
      </p:pic>
    </p:spTree>
    <p:extLst>
      <p:ext uri="{BB962C8B-B14F-4D97-AF65-F5344CB8AC3E}">
        <p14:creationId xmlns:p14="http://schemas.microsoft.com/office/powerpoint/2010/main" val="1367961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1517458" y="2125415"/>
            <a:ext cx="10356979"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مواردی نیز در کنار درمان دارویی می‌توانید انجام دهید که در ادامه به آنها می‌پردازیم.</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4786604" y="4998848"/>
            <a:ext cx="7059841" cy="1077218"/>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مراقبه: استرس، اضطراب و خشم محرک های اصلی برای ایجاد اختلالات خلقی هستند اما با این وجود مراقبه می‌تواند به تغییر واکنش های مغزی شما کمک کند.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6288833" y="1139471"/>
            <a:ext cx="426118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راه درمان اختلال خلقی</a:t>
            </a:r>
          </a:p>
        </p:txBody>
      </p:sp>
      <p:sp>
        <p:nvSpPr>
          <p:cNvPr id="8" name="Rectangle 7"/>
          <p:cNvSpPr/>
          <p:nvPr/>
        </p:nvSpPr>
        <p:spPr>
          <a:xfrm>
            <a:off x="73122" y="3556406"/>
            <a:ext cx="9032033" cy="726346"/>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duotone>
              <a:prstClr val="black"/>
              <a:schemeClr val="accent3">
                <a:tint val="45000"/>
                <a:satMod val="400000"/>
              </a:schemeClr>
            </a:duotone>
          </a:blip>
          <a:stretch>
            <a:fillRect/>
          </a:stretch>
        </p:blipFill>
        <p:spPr>
          <a:xfrm>
            <a:off x="155575" y="4003933"/>
            <a:ext cx="3315413" cy="2072133"/>
          </a:xfrm>
          <a:prstGeom prst="rect">
            <a:avLst/>
          </a:prstGeom>
        </p:spPr>
      </p:pic>
      <p:pic>
        <p:nvPicPr>
          <p:cNvPr id="9" name="Picture 8"/>
          <p:cNvPicPr>
            <a:picLocks noChangeAspect="1"/>
          </p:cNvPicPr>
          <p:nvPr/>
        </p:nvPicPr>
        <p:blipFill>
          <a:blip r:embed="rId3">
            <a:duotone>
              <a:prstClr val="black"/>
              <a:schemeClr val="accent3">
                <a:tint val="45000"/>
                <a:satMod val="400000"/>
              </a:schemeClr>
            </a:duotone>
          </a:blip>
          <a:stretch>
            <a:fillRect/>
          </a:stretch>
        </p:blipFill>
        <p:spPr>
          <a:xfrm>
            <a:off x="155575" y="1619444"/>
            <a:ext cx="3315413" cy="2210275"/>
          </a:xfrm>
          <a:prstGeom prst="rect">
            <a:avLst/>
          </a:prstGeom>
        </p:spPr>
      </p:pic>
    </p:spTree>
    <p:extLst>
      <p:ext uri="{BB962C8B-B14F-4D97-AF65-F5344CB8AC3E}">
        <p14:creationId xmlns:p14="http://schemas.microsoft.com/office/powerpoint/2010/main" val="541400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95322" y="1116954"/>
            <a:ext cx="3661560"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اختلالات خلقی چیست؟</a:t>
            </a:r>
          </a:p>
        </p:txBody>
      </p:sp>
      <p:sp>
        <p:nvSpPr>
          <p:cNvPr id="5" name="Rectangle 4"/>
          <p:cNvSpPr/>
          <p:nvPr/>
        </p:nvSpPr>
        <p:spPr>
          <a:xfrm>
            <a:off x="5663682" y="1758162"/>
            <a:ext cx="6357256" cy="4524315"/>
          </a:xfrm>
          <a:prstGeom prst="rect">
            <a:avLst/>
          </a:prstGeom>
        </p:spPr>
        <p:txBody>
          <a:bodyPr wrap="square">
            <a:spAutoFit/>
          </a:bodyPr>
          <a:lstStyle/>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 اختلالی است که در آن شما دوره‌های طولانی شادی شدید، غم و اندوه شدید، یا هر دو را تجربه می‌کنید. برخی از اختلالات خلقی نیز شامل سایر احساسات پایدار مانند عصبانیت و تحریک‌پذیری می‌شود. طبیعی است که خلق‌وخوی شما بسته به شرایط تغییر کند. با این حال، برای تشخیص اختلال خلقی، علائم باید برای چند هفته یا بیشتر وجود داشته باشد. اختلالات خلقی می‌تواند باعث تغییراتی در رفتار شما شده، به‌نحوی‌که بر توانایی شما برای انجام فعالیت‌های معمولی مانند فعالیت‌های روتین محل کار یا مدرسه تأثیر بگذارد. در برخی مواقع به اختلالات خلقی، اختلالات عاطفی هم گفته می‌شود. </a:t>
            </a:r>
            <a:endParaRPr lang="en-US" sz="1600" dirty="0">
              <a:latin typeface="Vazir" panose="020B0603030804020204" pitchFamily="34" charset="-78"/>
              <a:cs typeface="Vazir" panose="020B0603030804020204" pitchFamily="34" charset="-78"/>
            </a:endParaRPr>
          </a:p>
        </p:txBody>
      </p:sp>
      <p:sp>
        <p:nvSpPr>
          <p:cNvPr id="18" name="Rounded Rectangle 17"/>
          <p:cNvSpPr/>
          <p:nvPr/>
        </p:nvSpPr>
        <p:spPr>
          <a:xfrm>
            <a:off x="261257" y="2099388"/>
            <a:ext cx="4599989" cy="4192114"/>
          </a:xfrm>
          <a:prstGeom prst="roundRect">
            <a:avLst>
              <a:gd name="adj" fmla="val 0"/>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grayscl/>
          </a:blip>
          <a:srcRect l="20275" t="11690" r="22774" b="12259"/>
          <a:stretch/>
        </p:blipFill>
        <p:spPr>
          <a:xfrm>
            <a:off x="967914" y="2588835"/>
            <a:ext cx="4511622" cy="3213220"/>
          </a:xfrm>
          <a:prstGeom prst="rect">
            <a:avLst/>
          </a:prstGeom>
        </p:spPr>
      </p:pic>
    </p:spTree>
    <p:extLst>
      <p:ext uri="{BB962C8B-B14F-4D97-AF65-F5344CB8AC3E}">
        <p14:creationId xmlns:p14="http://schemas.microsoft.com/office/powerpoint/2010/main" val="39470588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374433" y="2176435"/>
            <a:ext cx="6447453" cy="2492990"/>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ورزش: پیشنهاد می‌شود که سه الی پنج روز در هفته و به مدت سی دقیقه فعالیت بدنی داشته باشید. اگر وقت انجام ورزش های سنگین مانند بدن‌سازی را ندارید از پیاده روی و یا نرمش های یوگا دریغ نکنید. فعالیت های بدنی تولید اندورفین را در بدن افزایش می‌دهد که موجب بهبود خلق و خوی شما می‌باشد.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6288833" y="1139471"/>
            <a:ext cx="426118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راه درمان اختلال خلقی</a:t>
            </a:r>
          </a:p>
        </p:txBody>
      </p:sp>
      <p:sp>
        <p:nvSpPr>
          <p:cNvPr id="8" name="Rectangle 7"/>
          <p:cNvSpPr/>
          <p:nvPr/>
        </p:nvSpPr>
        <p:spPr>
          <a:xfrm rot="5400000">
            <a:off x="-514853" y="2951734"/>
            <a:ext cx="2140046" cy="942391"/>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duotone>
              <a:prstClr val="black"/>
              <a:schemeClr val="accent3">
                <a:tint val="45000"/>
                <a:satMod val="400000"/>
              </a:schemeClr>
            </a:duotone>
          </a:blip>
          <a:stretch>
            <a:fillRect/>
          </a:stretch>
        </p:blipFill>
        <p:spPr>
          <a:xfrm>
            <a:off x="555171" y="2352907"/>
            <a:ext cx="3969009" cy="2140046"/>
          </a:xfrm>
          <a:prstGeom prst="rect">
            <a:avLst/>
          </a:prstGeom>
        </p:spPr>
      </p:pic>
    </p:spTree>
    <p:extLst>
      <p:ext uri="{BB962C8B-B14F-4D97-AF65-F5344CB8AC3E}">
        <p14:creationId xmlns:p14="http://schemas.microsoft.com/office/powerpoint/2010/main" val="4413365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234473" y="2233141"/>
            <a:ext cx="6680719" cy="1077218"/>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از مصرف الکل و مواد مخدر خودداری کنید. نوشیدن الکل یا استفاده بیش از حد از مواد مخدر در دراز مدت علائم  این عارضه  را بدتر می‌کند.</a:t>
            </a:r>
          </a:p>
        </p:txBody>
      </p:sp>
      <p:sp>
        <p:nvSpPr>
          <p:cNvPr id="6" name="Rectangle 5"/>
          <p:cNvSpPr/>
          <p:nvPr/>
        </p:nvSpPr>
        <p:spPr>
          <a:xfrm>
            <a:off x="6288833" y="1139471"/>
            <a:ext cx="426118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راه درمان اختلال خلقی</a:t>
            </a:r>
          </a:p>
        </p:txBody>
      </p:sp>
      <p:sp>
        <p:nvSpPr>
          <p:cNvPr id="3" name="Rectangle 2"/>
          <p:cNvSpPr/>
          <p:nvPr/>
        </p:nvSpPr>
        <p:spPr>
          <a:xfrm>
            <a:off x="5234473" y="4506257"/>
            <a:ext cx="6680719" cy="2062103"/>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احساسات خود را محدود کنید. غرق شدن در اضطراب و احساس بد خود یا پرداختن به اینکه الان چه حسی دارید افسردگی شما را بدتر می‌کند. تعیین مدت زمان برای درگیری احساسات درونی می‌تواند در زندگی شخصی و حرفه ای و درمان اختلالات خلقی کمک کند.</a:t>
            </a:r>
          </a:p>
        </p:txBody>
      </p:sp>
      <p:sp>
        <p:nvSpPr>
          <p:cNvPr id="9" name="Rectangle 8"/>
          <p:cNvSpPr/>
          <p:nvPr/>
        </p:nvSpPr>
        <p:spPr>
          <a:xfrm rot="5400000">
            <a:off x="-2065494" y="3560595"/>
            <a:ext cx="5467727" cy="1025589"/>
          </a:xfrm>
          <a:prstGeom prst="rect">
            <a:avLst/>
          </a:prstGeom>
          <a:solidFill>
            <a:srgbClr val="FCA921"/>
          </a:solidFill>
          <a:ln w="5715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324708" y="1722056"/>
            <a:ext cx="4531846" cy="2099388"/>
          </a:xfrm>
          <a:prstGeom prst="rect">
            <a:avLst/>
          </a:prstGeom>
        </p:spPr>
      </p:pic>
      <p:pic>
        <p:nvPicPr>
          <p:cNvPr id="8" name="Picture 7"/>
          <p:cNvPicPr>
            <a:picLocks noChangeAspect="1"/>
          </p:cNvPicPr>
          <p:nvPr/>
        </p:nvPicPr>
        <p:blipFill rotWithShape="1">
          <a:blip r:embed="rId3">
            <a:duotone>
              <a:prstClr val="black"/>
              <a:schemeClr val="accent3">
                <a:tint val="45000"/>
                <a:satMod val="400000"/>
              </a:schemeClr>
            </a:duotone>
          </a:blip>
          <a:srcRect t="33729" b="1"/>
          <a:stretch/>
        </p:blipFill>
        <p:spPr>
          <a:xfrm>
            <a:off x="256173" y="4684837"/>
            <a:ext cx="4600381" cy="1704944"/>
          </a:xfrm>
          <a:prstGeom prst="rect">
            <a:avLst/>
          </a:prstGeom>
        </p:spPr>
      </p:pic>
    </p:spTree>
    <p:extLst>
      <p:ext uri="{BB962C8B-B14F-4D97-AF65-F5344CB8AC3E}">
        <p14:creationId xmlns:p14="http://schemas.microsoft.com/office/powerpoint/2010/main" val="3252035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438540" y="2260556"/>
            <a:ext cx="6615404" cy="2062103"/>
          </a:xfrm>
          <a:prstGeom prst="rect">
            <a:avLst/>
          </a:prstGeom>
        </p:spPr>
        <p:txBody>
          <a:bodyPr wrap="square">
            <a:spAutoFit/>
          </a:bodyPr>
          <a:lstStyle/>
          <a:p>
            <a:pPr marL="285750" indent="-285750" algn="justLow" rtl="1">
              <a:lnSpc>
                <a:spcPct val="200000"/>
              </a:lnSpc>
              <a:buClr>
                <a:srgbClr val="FCA921"/>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از رژیم غذایی صحیح  و خواب کافی دریغ نکنید و در طول روز به سلامت جسمی خود توجه کافی داشته باشید. دوری از افراد منفی و شرکت در فعالیت های لذت بخش مانند دورهمی های دوستانه به بهبود خلق و خوی شما کمک بسیاری می‌کند.</a:t>
            </a:r>
          </a:p>
        </p:txBody>
      </p:sp>
      <p:sp>
        <p:nvSpPr>
          <p:cNvPr id="6" name="Rectangle 5"/>
          <p:cNvSpPr/>
          <p:nvPr/>
        </p:nvSpPr>
        <p:spPr>
          <a:xfrm>
            <a:off x="6288833" y="1139471"/>
            <a:ext cx="426118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راه درمان اختلال خلقی</a:t>
            </a:r>
          </a:p>
        </p:txBody>
      </p:sp>
      <p:sp>
        <p:nvSpPr>
          <p:cNvPr id="7" name="Rectangle 6"/>
          <p:cNvSpPr/>
          <p:nvPr/>
        </p:nvSpPr>
        <p:spPr>
          <a:xfrm>
            <a:off x="9533266" y="2176580"/>
            <a:ext cx="2668555" cy="3636391"/>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duotone>
              <a:prstClr val="black"/>
              <a:schemeClr val="accent3">
                <a:tint val="45000"/>
                <a:satMod val="400000"/>
              </a:schemeClr>
            </a:duotone>
          </a:blip>
          <a:stretch>
            <a:fillRect/>
          </a:stretch>
        </p:blipFill>
        <p:spPr>
          <a:xfrm>
            <a:off x="7544087" y="2395849"/>
            <a:ext cx="4263803" cy="3197852"/>
          </a:xfrm>
          <a:prstGeom prst="rect">
            <a:avLst/>
          </a:prstGeom>
        </p:spPr>
      </p:pic>
    </p:spTree>
    <p:extLst>
      <p:ext uri="{BB962C8B-B14F-4D97-AF65-F5344CB8AC3E}">
        <p14:creationId xmlns:p14="http://schemas.microsoft.com/office/powerpoint/2010/main" val="26161710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06278" y="1086006"/>
            <a:ext cx="46806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عوارض اختلالات خلقی</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5383764" y="2036622"/>
            <a:ext cx="6578083"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صورتی که اختلالات خلقی درمان نشوند، کیفیت زندگی فرد به شدت کاهش می‌یابد. افرادی که اختلالات خلقی شدید و مزمن دارند، بیشتر در معرض ابتلا به انواع بیماری‌های روحی و روانی هستند. احتمال خودکشی در آنها بیشتر است و بیشتر ممکن است به سمت مصرف مواد تمایل پیدا کنند. اضطراب شدید، انزوا و گوشه‌گیری، به هم خوردن روابط زناشویی، ترک محل کار یا تحصیل، دیابت و چاقی مزمن، کاهش وزن شدید و مشکلات قلبی مانند ضربان بالای قلب از دیگر عوارض انواع اختلالات خلقی است.</a:t>
            </a:r>
            <a:endParaRPr lang="en-US" sz="1600" dirty="0">
              <a:latin typeface="Vazir" panose="020B0603030804020204" pitchFamily="34" charset="-78"/>
              <a:cs typeface="Vazir" panose="020B0603030804020204" pitchFamily="34" charset="-78"/>
            </a:endParaRPr>
          </a:p>
        </p:txBody>
      </p:sp>
      <p:sp>
        <p:nvSpPr>
          <p:cNvPr id="6" name="Flowchart: Off-page Connector 5"/>
          <p:cNvSpPr/>
          <p:nvPr/>
        </p:nvSpPr>
        <p:spPr>
          <a:xfrm>
            <a:off x="429984" y="1803357"/>
            <a:ext cx="1903445" cy="4466815"/>
          </a:xfrm>
          <a:prstGeom prst="flowChartOffpageConnector">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49862" y="1924654"/>
            <a:ext cx="4235321" cy="2823547"/>
          </a:xfrm>
          <a:prstGeom prst="rect">
            <a:avLst/>
          </a:prstGeom>
        </p:spPr>
      </p:pic>
    </p:spTree>
    <p:extLst>
      <p:ext uri="{BB962C8B-B14F-4D97-AF65-F5344CB8AC3E}">
        <p14:creationId xmlns:p14="http://schemas.microsoft.com/office/powerpoint/2010/main" val="2760433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0335" y="1083488"/>
            <a:ext cx="484855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سخن پایانی</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a:xfrm>
            <a:off x="5710335" y="2148691"/>
            <a:ext cx="609600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و بهبود در اختلالات خلقی نیاز به صبوری دارد اما کاملا قابل درمان بوده و جای نگرانی ندارد. در صورت داشتن علائم ذکر شده اول از همه، خوددرمانی نکرده و قرص ها را با مشورت روان­ پزشک مصرف کنید. سپس باید آگاه باشید که در بعضی از افراد این اختلال تنها با مصرف دارو برطرف نخواهد شد چرا که بهبود نیازمند تغییر تفکر و اندیشه های اصلی که باعث بوجود آمدن این اختلالات شده است، می‌باشد.</a:t>
            </a:r>
            <a:endParaRPr lang="en-US" sz="1600" dirty="0">
              <a:latin typeface="Vazir" panose="020B0603030804020204" pitchFamily="34" charset="-78"/>
              <a:cs typeface="Vazir" panose="020B0603030804020204" pitchFamily="34" charset="-78"/>
            </a:endParaRPr>
          </a:p>
        </p:txBody>
      </p:sp>
      <p:sp>
        <p:nvSpPr>
          <p:cNvPr id="7" name="Rectangle 6"/>
          <p:cNvSpPr/>
          <p:nvPr/>
        </p:nvSpPr>
        <p:spPr>
          <a:xfrm>
            <a:off x="240263" y="2079905"/>
            <a:ext cx="2118049" cy="3115774"/>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duotone>
              <a:prstClr val="black"/>
              <a:schemeClr val="accent3">
                <a:tint val="45000"/>
                <a:satMod val="400000"/>
              </a:schemeClr>
            </a:duotone>
          </a:blip>
          <a:stretch>
            <a:fillRect/>
          </a:stretch>
        </p:blipFill>
        <p:spPr>
          <a:xfrm>
            <a:off x="849085" y="2464934"/>
            <a:ext cx="3909526" cy="2345716"/>
          </a:xfrm>
          <a:prstGeom prst="rect">
            <a:avLst/>
          </a:prstGeom>
        </p:spPr>
      </p:pic>
    </p:spTree>
    <p:extLst>
      <p:ext uri="{BB962C8B-B14F-4D97-AF65-F5344CB8AC3E}">
        <p14:creationId xmlns:p14="http://schemas.microsoft.com/office/powerpoint/2010/main" val="3235256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54147" y="1089545"/>
            <a:ext cx="4182790"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منابع </a:t>
            </a:r>
          </a:p>
        </p:txBody>
      </p:sp>
      <p:sp>
        <p:nvSpPr>
          <p:cNvPr id="5" name="AutoShape 2" descr="https://doctoreto.com/blog/wp-content/themes/doctoreto/assets/images/logos/doctoreto-logo-banner.svg"/>
          <p:cNvSpPr>
            <a:spLocks noChangeAspect="1" noChangeArrowheads="1"/>
          </p:cNvSpPr>
          <p:nvPr/>
        </p:nvSpPr>
        <p:spPr bwMode="auto">
          <a:xfrm>
            <a:off x="155575" y="84138"/>
            <a:ext cx="990600" cy="4095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p:cNvSpPr/>
          <p:nvPr/>
        </p:nvSpPr>
        <p:spPr>
          <a:xfrm>
            <a:off x="258147" y="2167250"/>
            <a:ext cx="6096000" cy="1754326"/>
          </a:xfrm>
          <a:prstGeom prst="rect">
            <a:avLst/>
          </a:prstGeom>
        </p:spPr>
        <p:txBody>
          <a:bodyPr>
            <a:spAutoFit/>
          </a:bodyPr>
          <a:lstStyle/>
          <a:p>
            <a:pPr rtl="1">
              <a:lnSpc>
                <a:spcPct val="200000"/>
              </a:lnSpc>
            </a:pPr>
            <a:r>
              <a:rPr lang="en-US" dirty="0">
                <a:latin typeface="Times New Roman" panose="02020603050405020304" pitchFamily="18" charset="0"/>
                <a:cs typeface="Times New Roman" panose="02020603050405020304" pitchFamily="18" charset="0"/>
              </a:rPr>
              <a:t>https://doctoreto.com</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https://ravanmehrinstitute.ir</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https://onlife.ir</a:t>
            </a:r>
            <a:r>
              <a:rPr lang="fa-IR"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623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5" name="Rectangle 4"/>
          <p:cNvSpPr/>
          <p:nvPr/>
        </p:nvSpPr>
        <p:spPr>
          <a:xfrm>
            <a:off x="469932" y="2152185"/>
            <a:ext cx="7572611"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شناخت اختلال خلقی باید انواع آن را شناخت. به صورت کلی انواع اختلالات خلقی را به دو دسته عمده؛ اختلالات افسردگی و اختلالات دوقطبی تقسیم‌بندی می‌کنند. هر کدام از این اختلالات خود چندین زیرشاخه را در بر می‌گیرند.</a:t>
            </a:r>
          </a:p>
          <a:p>
            <a:pPr algn="justLow" rtl="1">
              <a:lnSpc>
                <a:spcPct val="200000"/>
              </a:lnSpc>
            </a:pPr>
            <a:r>
              <a:rPr lang="fa-IR" sz="1600" dirty="0">
                <a:latin typeface="Vazir" panose="020B0603030804020204" pitchFamily="34" charset="-78"/>
                <a:cs typeface="Vazir" panose="020B0603030804020204" pitchFamily="34" charset="-78"/>
              </a:rPr>
              <a:t>انواع اختلالات افسردگی باعث از دست دادن لذت در بیشتر یا همه فعالیت‌ها می‌شود و در نهایت بر کیفیت زندگی تأثیر می‌گذارد. افرادی با این نوع از اختلالات ممکن است انرژی کمتر، مشکل خواب، مشکل تمرکز، تغییر در اشتها و عدم علاقه به فعالیت‌ها یا چیزهای معمول را تجربه کنند. همچنین ممکن است احساس بی‌ارزشی یا گناه و درد و خستگی داشته باشند. یکی از شدیدترین انواع این نوع اختلال، اختلال افسردگی مدام نام دارد.</a:t>
            </a:r>
          </a:p>
        </p:txBody>
      </p:sp>
      <p:pic>
        <p:nvPicPr>
          <p:cNvPr id="2" name="Picture 1"/>
          <p:cNvPicPr>
            <a:picLocks noChangeAspect="1"/>
          </p:cNvPicPr>
          <p:nvPr/>
        </p:nvPicPr>
        <p:blipFill rotWithShape="1">
          <a:blip r:embed="rId2">
            <a:grayscl/>
          </a:blip>
          <a:srcRect l="9574" t="1903" r="16860" b="14113"/>
          <a:stretch/>
        </p:blipFill>
        <p:spPr>
          <a:xfrm>
            <a:off x="8839936" y="2448628"/>
            <a:ext cx="3012273" cy="3438988"/>
          </a:xfrm>
          <a:prstGeom prst="rect">
            <a:avLst/>
          </a:prstGeom>
        </p:spPr>
      </p:pic>
      <p:sp>
        <p:nvSpPr>
          <p:cNvPr id="6" name="Rectangle 5"/>
          <p:cNvSpPr/>
          <p:nvPr/>
        </p:nvSpPr>
        <p:spPr>
          <a:xfrm>
            <a:off x="8210939" y="2448627"/>
            <a:ext cx="460601" cy="3438989"/>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0061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5" name="Rectangle 4"/>
          <p:cNvSpPr/>
          <p:nvPr/>
        </p:nvSpPr>
        <p:spPr>
          <a:xfrm>
            <a:off x="4842588" y="2299338"/>
            <a:ext cx="707260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دسته مهم بعدی، اختلالات دوقطبی است که در آن فرد نوسانات خلق‌وخوی شدیدی را تجربه می‌کنند. یک دوره، دوره اوج عاطفی است که به دوره‌های شیدایی یا هیپومانیک معروف است. دوره بعدی، دوره‌هایی با مود پایین است که دوره‌های افسردگی نامیده می‌شود. این بالا و پایین‌ها معمولاً پیوسته هستند.</a:t>
            </a:r>
          </a:p>
        </p:txBody>
      </p:sp>
      <p:sp>
        <p:nvSpPr>
          <p:cNvPr id="3" name="Oval 2"/>
          <p:cNvSpPr/>
          <p:nvPr/>
        </p:nvSpPr>
        <p:spPr>
          <a:xfrm>
            <a:off x="298580" y="2048910"/>
            <a:ext cx="3902788" cy="3114926"/>
          </a:xfrm>
          <a:prstGeom prst="ellipse">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580" y="1489073"/>
            <a:ext cx="3690776" cy="3321698"/>
          </a:xfrm>
          <a:prstGeom prst="rect">
            <a:avLst/>
          </a:prstGeom>
        </p:spPr>
      </p:pic>
    </p:spTree>
    <p:extLst>
      <p:ext uri="{BB962C8B-B14F-4D97-AF65-F5344CB8AC3E}">
        <p14:creationId xmlns:p14="http://schemas.microsoft.com/office/powerpoint/2010/main" val="31809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90457" y="1907452"/>
            <a:ext cx="6652727"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مانیا یا هیپومانیا</a:t>
            </a:r>
          </a:p>
          <a:p>
            <a:pPr algn="justLow" rtl="1">
              <a:lnSpc>
                <a:spcPct val="200000"/>
              </a:lnSpc>
            </a:pPr>
            <a:r>
              <a:rPr lang="fa-IR" sz="1600" dirty="0">
                <a:latin typeface="Vazir" panose="020B0603030804020204" pitchFamily="34" charset="-78"/>
                <a:cs typeface="Vazir" panose="020B0603030804020204" pitchFamily="34" charset="-78"/>
              </a:rPr>
              <a:t>مانیا یا هیپومانیا از انواع اختلال شخصیت دو قطبی است که در آن فرد درجات خفیف‌تری از حالت شیدایی غیر روانپریشی را تجربه می کند. معمولاً این دوره کوتاه‌تر است و حداقل برای چهار روز متوالی این حالت ادامه دارد و کمتر از یک هفته طول می‌کشد. ممکن است رفتارهای پرخطری همراه با این اختلال خلقی وجود داشته باشد، اما معمولاً هیپومانیا تأثیر زیادی بر توانایی فرد برای عملکردهای روزمره ندارد. با این حال، افراد دیگر باید بتوانند متوجه شوند که چیزی در مورد فرد موردنظر متفاوت است.</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pic>
        <p:nvPicPr>
          <p:cNvPr id="2" name="Picture 1"/>
          <p:cNvPicPr>
            <a:picLocks noChangeAspect="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70023" y="2211356"/>
            <a:ext cx="4709414" cy="3237722"/>
          </a:xfrm>
          <a:prstGeom prst="rect">
            <a:avLst/>
          </a:prstGeom>
        </p:spPr>
      </p:pic>
      <p:sp>
        <p:nvSpPr>
          <p:cNvPr id="3" name="Rectangle 2"/>
          <p:cNvSpPr/>
          <p:nvPr/>
        </p:nvSpPr>
        <p:spPr>
          <a:xfrm>
            <a:off x="432600" y="2327988"/>
            <a:ext cx="4384260" cy="3004458"/>
          </a:xfrm>
          <a:prstGeom prst="rect">
            <a:avLst/>
          </a:prstGeom>
          <a:noFill/>
          <a:ln w="76200">
            <a:solidFill>
              <a:srgbClr val="FCA9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540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65102" y="2000758"/>
            <a:ext cx="6463584"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۲. افسردگی اساسی</a:t>
            </a:r>
          </a:p>
          <a:p>
            <a:pPr algn="justLow" rtl="1">
              <a:lnSpc>
                <a:spcPct val="200000"/>
              </a:lnSpc>
            </a:pPr>
            <a:r>
              <a:rPr lang="fa-IR" sz="1600" dirty="0">
                <a:latin typeface="Vazir" panose="020B0603030804020204" pitchFamily="34" charset="-78"/>
                <a:cs typeface="Vazir" panose="020B0603030804020204" pitchFamily="34" charset="-78"/>
              </a:rPr>
              <a:t>اختلال افسردگی اساسی یا </a:t>
            </a:r>
            <a:r>
              <a:rPr lang="en-US" sz="1600" dirty="0">
                <a:latin typeface="Vazir" panose="020B0603030804020204" pitchFamily="34" charset="-78"/>
                <a:cs typeface="Vazir" panose="020B0603030804020204" pitchFamily="34" charset="-78"/>
              </a:rPr>
              <a:t>MDD </a:t>
            </a:r>
            <a:r>
              <a:rPr lang="fa-IR" sz="1600" dirty="0">
                <a:latin typeface="Vazir" panose="020B0603030804020204" pitchFamily="34" charset="-78"/>
                <a:cs typeface="Vazir" panose="020B0603030804020204" pitchFamily="34" charset="-78"/>
              </a:rPr>
              <a:t>که قبلاً با عنوان افسردگی بالینی نیز شناخته می‌شود، نوعی از افسردگی است که در آن فرد دوره‌های طولانی‌مدت و مداوم خلق‌وخوی ضعیف، ناامیدی، خستگی و سایر علائم را تجربه می کند در این فرم از افسردگی افراد غم و اندوه مداوم، از دست دادن علاقه به فعالیت‌های موردعلاقه و احساس بی‌ارزشی مداوم را تجربه می‌کنند.</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3" name="Rectangle 2"/>
          <p:cNvSpPr/>
          <p:nvPr/>
        </p:nvSpPr>
        <p:spPr>
          <a:xfrm>
            <a:off x="441259" y="3041607"/>
            <a:ext cx="4082142" cy="2006139"/>
          </a:xfrm>
          <a:prstGeom prst="rect">
            <a:avLst/>
          </a:prstGeom>
          <a:solidFill>
            <a:srgbClr val="FCA921"/>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duotone>
              <a:schemeClr val="accent3">
                <a:shade val="45000"/>
                <a:satMod val="135000"/>
              </a:schemeClr>
              <a:prstClr val="white"/>
            </a:duotone>
          </a:blip>
          <a:stretch>
            <a:fillRect/>
          </a:stretch>
        </p:blipFill>
        <p:spPr>
          <a:xfrm>
            <a:off x="798738" y="2423079"/>
            <a:ext cx="4145513" cy="2332973"/>
          </a:xfrm>
          <a:prstGeom prst="rect">
            <a:avLst/>
          </a:prstGeom>
        </p:spPr>
      </p:pic>
    </p:spTree>
    <p:extLst>
      <p:ext uri="{BB962C8B-B14F-4D97-AF65-F5344CB8AC3E}">
        <p14:creationId xmlns:p14="http://schemas.microsoft.com/office/powerpoint/2010/main" val="2216492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32686" y="2038081"/>
            <a:ext cx="6096000" cy="310854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۳. افسردگی پس از زایمان</a:t>
            </a:r>
          </a:p>
          <a:p>
            <a:pPr algn="justLow" rtl="1">
              <a:lnSpc>
                <a:spcPct val="200000"/>
              </a:lnSpc>
            </a:pPr>
            <a:r>
              <a:rPr lang="fa-IR" sz="1600" dirty="0">
                <a:latin typeface="Vazir" panose="020B0603030804020204" pitchFamily="34" charset="-78"/>
                <a:cs typeface="Vazir" panose="020B0603030804020204" pitchFamily="34" charset="-78"/>
              </a:rPr>
              <a:t>یکی از شایع‌ترین انواع افسردگی، افسردگی پس از زایمان است. این نوع افسردگی در دوران بارداری یا پس از پایان بارداری در زنانی که به تازگی زایمان کرده‌اند، تشخیص داده می‌شود. زنان بعد از بارداری و زایمان تغییرات هورمونی، فیزیکی، عاطفی، مالی و اجتماعی را تجربه می‌کنند. این تغییرات می‌تواند علائم افسردگی بعد از زایمان را ایجاد کند.</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3" name="Rectangle 2"/>
          <p:cNvSpPr/>
          <p:nvPr/>
        </p:nvSpPr>
        <p:spPr>
          <a:xfrm>
            <a:off x="298580" y="3377682"/>
            <a:ext cx="2957804" cy="2855167"/>
          </a:xfrm>
          <a:prstGeom prst="rect">
            <a:avLst/>
          </a:prstGeom>
          <a:solidFill>
            <a:srgbClr val="FCA9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48767" y="2038081"/>
            <a:ext cx="3845768" cy="3845768"/>
          </a:xfrm>
          <a:prstGeom prst="rect">
            <a:avLst/>
          </a:prstGeom>
        </p:spPr>
      </p:pic>
    </p:spTree>
    <p:extLst>
      <p:ext uri="{BB962C8B-B14F-4D97-AF65-F5344CB8AC3E}">
        <p14:creationId xmlns:p14="http://schemas.microsoft.com/office/powerpoint/2010/main" val="3294409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9168" y="2460678"/>
            <a:ext cx="7557794"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۴. افسردگی فصلی</a:t>
            </a:r>
          </a:p>
          <a:p>
            <a:pPr algn="justLow" rtl="1">
              <a:lnSpc>
                <a:spcPct val="200000"/>
              </a:lnSpc>
            </a:pPr>
            <a:r>
              <a:rPr lang="fa-IR" sz="1600" dirty="0">
                <a:latin typeface="Vazir" panose="020B0603030804020204" pitchFamily="34" charset="-78"/>
                <a:cs typeface="Vazir" panose="020B0603030804020204" pitchFamily="34" charset="-78"/>
              </a:rPr>
              <a:t>نوع دیگری از افسردگی وجود دارد که به آن افسردگی فصلی یا </a:t>
            </a:r>
            <a:r>
              <a:rPr lang="en-US" sz="1600" dirty="0">
                <a:latin typeface="Vazir" panose="020B0603030804020204" pitchFamily="34" charset="-78"/>
                <a:cs typeface="Vazir" panose="020B0603030804020204" pitchFamily="34" charset="-78"/>
              </a:rPr>
              <a:t>SAD </a:t>
            </a:r>
            <a:r>
              <a:rPr lang="fa-IR" sz="1600" dirty="0">
                <a:latin typeface="Vazir" panose="020B0603030804020204" pitchFamily="34" charset="-78"/>
                <a:cs typeface="Vazir" panose="020B0603030804020204" pitchFamily="34" charset="-78"/>
              </a:rPr>
              <a:t> گفته می‌شود. این نوع افسردگی در فصول خاصی از سال رخ می‌دهد. معمولاً از اواخر پاییز یا اوایل زمستان شروع می‌شود و تا بهار یا تابستان ادامه می‌یابد. به طور معمول، دوره‌های </a:t>
            </a:r>
            <a:r>
              <a:rPr lang="en-US" sz="1600" dirty="0">
                <a:latin typeface="Vazir" panose="020B0603030804020204" pitchFamily="34" charset="-78"/>
                <a:cs typeface="Vazir" panose="020B0603030804020204" pitchFamily="34" charset="-78"/>
              </a:rPr>
              <a:t>SAD </a:t>
            </a:r>
            <a:r>
              <a:rPr lang="fa-IR" sz="1600" dirty="0">
                <a:latin typeface="Vazir" panose="020B0603030804020204" pitchFamily="34" charset="-78"/>
                <a:cs typeface="Vazir" panose="020B0603030804020204" pitchFamily="34" charset="-78"/>
              </a:rPr>
              <a:t>نیز ممکن است در اواخر بهار یا تابستان شروع شود. علائم اختلال عاطفی فصلی زمستان ممکن است شبیه علائم افسردگی اساسی باشد. آنها در طول بهار و تابستان از بین می‌روند یا کاهش می‌یابند.</a:t>
            </a:r>
          </a:p>
        </p:txBody>
      </p:sp>
      <p:sp>
        <p:nvSpPr>
          <p:cNvPr id="6" name="Rectangle 5"/>
          <p:cNvSpPr/>
          <p:nvPr/>
        </p:nvSpPr>
        <p:spPr>
          <a:xfrm>
            <a:off x="6792686" y="1088963"/>
            <a:ext cx="37577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اختلالات خلقی</a:t>
            </a:r>
          </a:p>
        </p:txBody>
      </p:sp>
      <p:sp>
        <p:nvSpPr>
          <p:cNvPr id="3" name="Rectangle 2"/>
          <p:cNvSpPr/>
          <p:nvPr/>
        </p:nvSpPr>
        <p:spPr>
          <a:xfrm>
            <a:off x="8385692" y="2341985"/>
            <a:ext cx="2027271" cy="3862872"/>
          </a:xfrm>
          <a:prstGeom prst="rect">
            <a:avLst/>
          </a:prstGeom>
          <a:noFill/>
          <a:ln w="7620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671540" y="2612572"/>
            <a:ext cx="3359020" cy="3359020"/>
          </a:xfrm>
          <a:prstGeom prst="rect">
            <a:avLst/>
          </a:prstGeom>
        </p:spPr>
      </p:pic>
    </p:spTree>
    <p:extLst>
      <p:ext uri="{BB962C8B-B14F-4D97-AF65-F5344CB8AC3E}">
        <p14:creationId xmlns:p14="http://schemas.microsoft.com/office/powerpoint/2010/main" val="744789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2512</Words>
  <Application>Microsoft Office PowerPoint</Application>
  <PresentationFormat>Widescreen</PresentationFormat>
  <Paragraphs>100</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22</cp:revision>
  <dcterms:created xsi:type="dcterms:W3CDTF">2024-08-28T16:28:46Z</dcterms:created>
  <dcterms:modified xsi:type="dcterms:W3CDTF">2024-09-03T06:52:27Z</dcterms:modified>
</cp:coreProperties>
</file>