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33"/>
  </p:notesMasterIdLst>
  <p:sldIdLst>
    <p:sldId id="290" r:id="rId3"/>
    <p:sldId id="256" r:id="rId4"/>
    <p:sldId id="257" r:id="rId5"/>
    <p:sldId id="258" r:id="rId6"/>
    <p:sldId id="272" r:id="rId7"/>
    <p:sldId id="273" r:id="rId8"/>
    <p:sldId id="271" r:id="rId9"/>
    <p:sldId id="259" r:id="rId10"/>
    <p:sldId id="284" r:id="rId11"/>
    <p:sldId id="261" r:id="rId12"/>
    <p:sldId id="285" r:id="rId13"/>
    <p:sldId id="286" r:id="rId14"/>
    <p:sldId id="260" r:id="rId15"/>
    <p:sldId id="289" r:id="rId16"/>
    <p:sldId id="274" r:id="rId17"/>
    <p:sldId id="275" r:id="rId18"/>
    <p:sldId id="276" r:id="rId19"/>
    <p:sldId id="277" r:id="rId20"/>
    <p:sldId id="278" r:id="rId21"/>
    <p:sldId id="262" r:id="rId22"/>
    <p:sldId id="279" r:id="rId23"/>
    <p:sldId id="280" r:id="rId24"/>
    <p:sldId id="281" r:id="rId25"/>
    <p:sldId id="282" r:id="rId26"/>
    <p:sldId id="263" r:id="rId27"/>
    <p:sldId id="264" r:id="rId28"/>
    <p:sldId id="287" r:id="rId29"/>
    <p:sldId id="288" r:id="rId30"/>
    <p:sldId id="265" r:id="rId31"/>
    <p:sldId id="28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B8E450-5D6E-43C4-999C-5CF8A66CB3AE}" type="datetimeFigureOut">
              <a:rPr lang="en-US" smtClean="0"/>
              <a:t>9/7/2024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9F5F3E-0D30-4424-86D2-8338000CC84D}" type="slidenum">
              <a:rPr lang="en-US" smtClean="0"/>
              <a:t>‹#›</a:t>
            </a:fld>
            <a:endParaRPr lang="en-US"/>
          </a:p>
        </p:txBody>
      </p:sp>
    </p:spTree>
    <p:extLst>
      <p:ext uri="{BB962C8B-B14F-4D97-AF65-F5344CB8AC3E}">
        <p14:creationId xmlns:p14="http://schemas.microsoft.com/office/powerpoint/2010/main" val="137583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a:t>
            </a:fld>
            <a:endParaRPr lang="en-US"/>
          </a:p>
        </p:txBody>
      </p:sp>
    </p:spTree>
    <p:extLst>
      <p:ext uri="{BB962C8B-B14F-4D97-AF65-F5344CB8AC3E}">
        <p14:creationId xmlns:p14="http://schemas.microsoft.com/office/powerpoint/2010/main" val="730090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411045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200891" y="6326476"/>
            <a:ext cx="637309" cy="42487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269008" y="6344949"/>
            <a:ext cx="501073" cy="387926"/>
          </a:xfrm>
          <a:prstGeom prst="rect">
            <a:avLst/>
          </a:prstGeom>
        </p:spPr>
        <p:txBody>
          <a:bodyPr vert="horz" lIns="91440" tIns="45720" rIns="91440" bIns="45720" rtlCol="0" anchor="ctr"/>
          <a:lstStyle>
            <a:lvl1pPr algn="ctr">
              <a:defRPr sz="1400" b="1">
                <a:solidFill>
                  <a:schemeClr val="bg1"/>
                </a:solidFill>
                <a:latin typeface="Times New Roman" panose="02020603050405020304" pitchFamily="18" charset="0"/>
                <a:cs typeface="Times New Roman" panose="02020603050405020304" pitchFamily="18" charset="0"/>
              </a:defRPr>
            </a:lvl1pPr>
          </a:lstStyle>
          <a:p>
            <a:fld id="{E6573639-CD46-4602-8799-F1809B3DB89A}" type="slidenum">
              <a:rPr lang="en-US" smtClean="0"/>
              <a:pPr/>
              <a:t>‹#›</a:t>
            </a:fld>
            <a:endParaRPr lang="en-US"/>
          </a:p>
        </p:txBody>
      </p:sp>
    </p:spTree>
    <p:extLst>
      <p:ext uri="{BB962C8B-B14F-4D97-AF65-F5344CB8AC3E}">
        <p14:creationId xmlns:p14="http://schemas.microsoft.com/office/powerpoint/2010/main" val="4001033289"/>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460991"/>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elay 3">
            <a:extLst>
              <a:ext uri="{FF2B5EF4-FFF2-40B4-BE49-F238E27FC236}">
                <a16:creationId xmlns:a16="http://schemas.microsoft.com/office/drawing/2014/main" id="{B151B4D5-3BDF-1B32-8797-29D412C300AF}"/>
              </a:ext>
            </a:extLst>
          </p:cNvPr>
          <p:cNvSpPr/>
          <p:nvPr/>
        </p:nvSpPr>
        <p:spPr>
          <a:xfrm>
            <a:off x="1091958" y="361765"/>
            <a:ext cx="6134470" cy="613447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11C74B53-B1C0-6ED8-78F2-30DE747C30A7}"/>
              </a:ext>
            </a:extLst>
          </p:cNvPr>
          <p:cNvPicPr>
            <a:picLocks noChangeAspect="1"/>
          </p:cNvPicPr>
          <p:nvPr/>
        </p:nvPicPr>
        <p:blipFill rotWithShape="1">
          <a:blip r:embed="rId2">
            <a:extLst>
              <a:ext uri="{28A0092B-C50C-407E-A947-70E740481C1C}">
                <a14:useLocalDpi xmlns:a14="http://schemas.microsoft.com/office/drawing/2010/main" val="0"/>
              </a:ext>
            </a:extLst>
          </a:blip>
          <a:srcRect l="14972" r="24398"/>
          <a:stretch/>
        </p:blipFill>
        <p:spPr>
          <a:xfrm>
            <a:off x="0" y="0"/>
            <a:ext cx="7111015" cy="6858000"/>
          </a:xfrm>
          <a:prstGeom prst="flowChartDelay">
            <a:avLst/>
          </a:prstGeom>
        </p:spPr>
      </p:pic>
      <p:sp>
        <p:nvSpPr>
          <p:cNvPr id="7" name="Freeform: Shape 6">
            <a:extLst>
              <a:ext uri="{FF2B5EF4-FFF2-40B4-BE49-F238E27FC236}">
                <a16:creationId xmlns:a16="http://schemas.microsoft.com/office/drawing/2014/main" id="{02345364-580E-48AB-E371-0CA7C21877C3}"/>
              </a:ext>
            </a:extLst>
          </p:cNvPr>
          <p:cNvSpPr/>
          <p:nvPr/>
        </p:nvSpPr>
        <p:spPr>
          <a:xfrm>
            <a:off x="5646198" y="2101789"/>
            <a:ext cx="4811698" cy="630314"/>
          </a:xfrm>
          <a:custGeom>
            <a:avLst/>
            <a:gdLst>
              <a:gd name="connsiteX0" fmla="*/ 0 w 4811698"/>
              <a:gd name="connsiteY0" fmla="*/ 0 h 630314"/>
              <a:gd name="connsiteX1" fmla="*/ 4496541 w 4811698"/>
              <a:gd name="connsiteY1" fmla="*/ 0 h 630314"/>
              <a:gd name="connsiteX2" fmla="*/ 4811698 w 4811698"/>
              <a:gd name="connsiteY2" fmla="*/ 315157 h 630314"/>
              <a:gd name="connsiteX3" fmla="*/ 4496541 w 4811698"/>
              <a:gd name="connsiteY3" fmla="*/ 630314 h 630314"/>
              <a:gd name="connsiteX4" fmla="*/ 0 w 4811698"/>
              <a:gd name="connsiteY4" fmla="*/ 630314 h 6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1698" h="630314">
                <a:moveTo>
                  <a:pt x="0" y="0"/>
                </a:moveTo>
                <a:lnTo>
                  <a:pt x="4496541" y="0"/>
                </a:lnTo>
                <a:cubicBezTo>
                  <a:pt x="4670597" y="0"/>
                  <a:pt x="4811698" y="141101"/>
                  <a:pt x="4811698" y="315157"/>
                </a:cubicBezTo>
                <a:cubicBezTo>
                  <a:pt x="4811698" y="489213"/>
                  <a:pt x="4670597" y="630314"/>
                  <a:pt x="4496541" y="630314"/>
                </a:cubicBezTo>
                <a:lnTo>
                  <a:pt x="0" y="63031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pic>
        <p:nvPicPr>
          <p:cNvPr id="13" name="Picture 12">
            <a:extLst>
              <a:ext uri="{FF2B5EF4-FFF2-40B4-BE49-F238E27FC236}">
                <a16:creationId xmlns:a16="http://schemas.microsoft.com/office/drawing/2014/main" id="{696B4A1D-A213-9069-6903-B6AC1B4CC6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6361" y="387290"/>
            <a:ext cx="1551372" cy="1551372"/>
          </a:xfrm>
          <a:prstGeom prst="rect">
            <a:avLst/>
          </a:prstGeom>
        </p:spPr>
      </p:pic>
      <p:sp>
        <p:nvSpPr>
          <p:cNvPr id="14" name="Rectangle 13">
            <a:extLst>
              <a:ext uri="{FF2B5EF4-FFF2-40B4-BE49-F238E27FC236}">
                <a16:creationId xmlns:a16="http://schemas.microsoft.com/office/drawing/2014/main" id="{401BB3F5-ED23-3006-8BF3-4042DCCADEF1}"/>
              </a:ext>
            </a:extLst>
          </p:cNvPr>
          <p:cNvSpPr/>
          <p:nvPr/>
        </p:nvSpPr>
        <p:spPr>
          <a:xfrm>
            <a:off x="5601809" y="2144328"/>
            <a:ext cx="4811698"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پاورپوینت بیماری هاری</a:t>
            </a:r>
          </a:p>
        </p:txBody>
      </p:sp>
      <p:sp>
        <p:nvSpPr>
          <p:cNvPr id="15" name="Freeform: Shape 14">
            <a:extLst>
              <a:ext uri="{FF2B5EF4-FFF2-40B4-BE49-F238E27FC236}">
                <a16:creationId xmlns:a16="http://schemas.microsoft.com/office/drawing/2014/main" id="{EE73C0BE-901D-9418-3F19-2D4C6CA5173A}"/>
              </a:ext>
            </a:extLst>
          </p:cNvPr>
          <p:cNvSpPr/>
          <p:nvPr/>
        </p:nvSpPr>
        <p:spPr>
          <a:xfrm>
            <a:off x="5956926" y="2972089"/>
            <a:ext cx="4811698" cy="630314"/>
          </a:xfrm>
          <a:custGeom>
            <a:avLst/>
            <a:gdLst>
              <a:gd name="connsiteX0" fmla="*/ 0 w 4811698"/>
              <a:gd name="connsiteY0" fmla="*/ 0 h 630314"/>
              <a:gd name="connsiteX1" fmla="*/ 4496541 w 4811698"/>
              <a:gd name="connsiteY1" fmla="*/ 0 h 630314"/>
              <a:gd name="connsiteX2" fmla="*/ 4811698 w 4811698"/>
              <a:gd name="connsiteY2" fmla="*/ 315157 h 630314"/>
              <a:gd name="connsiteX3" fmla="*/ 4496541 w 4811698"/>
              <a:gd name="connsiteY3" fmla="*/ 630314 h 630314"/>
              <a:gd name="connsiteX4" fmla="*/ 0 w 4811698"/>
              <a:gd name="connsiteY4" fmla="*/ 630314 h 6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1698" h="630314">
                <a:moveTo>
                  <a:pt x="0" y="0"/>
                </a:moveTo>
                <a:lnTo>
                  <a:pt x="4496541" y="0"/>
                </a:lnTo>
                <a:cubicBezTo>
                  <a:pt x="4670597" y="0"/>
                  <a:pt x="4811698" y="141101"/>
                  <a:pt x="4811698" y="315157"/>
                </a:cubicBezTo>
                <a:cubicBezTo>
                  <a:pt x="4811698" y="489213"/>
                  <a:pt x="4670597" y="630314"/>
                  <a:pt x="4496541" y="630314"/>
                </a:cubicBezTo>
                <a:lnTo>
                  <a:pt x="0" y="63031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6" name="Rectangle 15">
            <a:extLst>
              <a:ext uri="{FF2B5EF4-FFF2-40B4-BE49-F238E27FC236}">
                <a16:creationId xmlns:a16="http://schemas.microsoft.com/office/drawing/2014/main" id="{0C46AC41-46AA-DCC3-60B3-57DB52E6EF93}"/>
              </a:ext>
            </a:extLst>
          </p:cNvPr>
          <p:cNvSpPr/>
          <p:nvPr/>
        </p:nvSpPr>
        <p:spPr>
          <a:xfrm>
            <a:off x="5912537" y="3014628"/>
            <a:ext cx="4811698"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نام پژوهشگر: نادیا محمدی</a:t>
            </a:r>
          </a:p>
        </p:txBody>
      </p:sp>
      <p:sp>
        <p:nvSpPr>
          <p:cNvPr id="19" name="Freeform: Shape 18">
            <a:extLst>
              <a:ext uri="{FF2B5EF4-FFF2-40B4-BE49-F238E27FC236}">
                <a16:creationId xmlns:a16="http://schemas.microsoft.com/office/drawing/2014/main" id="{0130BC2A-37CE-183E-BA78-4AD682BFC705}"/>
              </a:ext>
            </a:extLst>
          </p:cNvPr>
          <p:cNvSpPr/>
          <p:nvPr/>
        </p:nvSpPr>
        <p:spPr>
          <a:xfrm>
            <a:off x="5956926" y="3884352"/>
            <a:ext cx="4811698" cy="630314"/>
          </a:xfrm>
          <a:custGeom>
            <a:avLst/>
            <a:gdLst>
              <a:gd name="connsiteX0" fmla="*/ 0 w 4811698"/>
              <a:gd name="connsiteY0" fmla="*/ 0 h 630314"/>
              <a:gd name="connsiteX1" fmla="*/ 4496541 w 4811698"/>
              <a:gd name="connsiteY1" fmla="*/ 0 h 630314"/>
              <a:gd name="connsiteX2" fmla="*/ 4811698 w 4811698"/>
              <a:gd name="connsiteY2" fmla="*/ 315157 h 630314"/>
              <a:gd name="connsiteX3" fmla="*/ 4496541 w 4811698"/>
              <a:gd name="connsiteY3" fmla="*/ 630314 h 630314"/>
              <a:gd name="connsiteX4" fmla="*/ 0 w 4811698"/>
              <a:gd name="connsiteY4" fmla="*/ 630314 h 6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1698" h="630314">
                <a:moveTo>
                  <a:pt x="0" y="0"/>
                </a:moveTo>
                <a:lnTo>
                  <a:pt x="4496541" y="0"/>
                </a:lnTo>
                <a:cubicBezTo>
                  <a:pt x="4670597" y="0"/>
                  <a:pt x="4811698" y="141101"/>
                  <a:pt x="4811698" y="315157"/>
                </a:cubicBezTo>
                <a:cubicBezTo>
                  <a:pt x="4811698" y="489213"/>
                  <a:pt x="4670597" y="630314"/>
                  <a:pt x="4496541" y="630314"/>
                </a:cubicBezTo>
                <a:lnTo>
                  <a:pt x="0" y="63031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20" name="Rectangle 19">
            <a:extLst>
              <a:ext uri="{FF2B5EF4-FFF2-40B4-BE49-F238E27FC236}">
                <a16:creationId xmlns:a16="http://schemas.microsoft.com/office/drawing/2014/main" id="{7989B18C-0DE1-A83A-7EDA-E8ADBF1E7126}"/>
              </a:ext>
            </a:extLst>
          </p:cNvPr>
          <p:cNvSpPr/>
          <p:nvPr/>
        </p:nvSpPr>
        <p:spPr>
          <a:xfrm>
            <a:off x="5912537" y="3926891"/>
            <a:ext cx="4811698"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p>
        </p:txBody>
      </p:sp>
      <p:sp>
        <p:nvSpPr>
          <p:cNvPr id="21" name="Freeform: Shape 20">
            <a:extLst>
              <a:ext uri="{FF2B5EF4-FFF2-40B4-BE49-F238E27FC236}">
                <a16:creationId xmlns:a16="http://schemas.microsoft.com/office/drawing/2014/main" id="{A2A571A8-5EB6-8A05-6A72-82AB66FDC331}"/>
              </a:ext>
            </a:extLst>
          </p:cNvPr>
          <p:cNvSpPr/>
          <p:nvPr/>
        </p:nvSpPr>
        <p:spPr>
          <a:xfrm>
            <a:off x="5479012" y="4836566"/>
            <a:ext cx="4811698" cy="630314"/>
          </a:xfrm>
          <a:custGeom>
            <a:avLst/>
            <a:gdLst>
              <a:gd name="connsiteX0" fmla="*/ 0 w 4811698"/>
              <a:gd name="connsiteY0" fmla="*/ 0 h 630314"/>
              <a:gd name="connsiteX1" fmla="*/ 4496541 w 4811698"/>
              <a:gd name="connsiteY1" fmla="*/ 0 h 630314"/>
              <a:gd name="connsiteX2" fmla="*/ 4811698 w 4811698"/>
              <a:gd name="connsiteY2" fmla="*/ 315157 h 630314"/>
              <a:gd name="connsiteX3" fmla="*/ 4496541 w 4811698"/>
              <a:gd name="connsiteY3" fmla="*/ 630314 h 630314"/>
              <a:gd name="connsiteX4" fmla="*/ 0 w 4811698"/>
              <a:gd name="connsiteY4" fmla="*/ 630314 h 6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1698" h="630314">
                <a:moveTo>
                  <a:pt x="0" y="0"/>
                </a:moveTo>
                <a:lnTo>
                  <a:pt x="4496541" y="0"/>
                </a:lnTo>
                <a:cubicBezTo>
                  <a:pt x="4670597" y="0"/>
                  <a:pt x="4811698" y="141101"/>
                  <a:pt x="4811698" y="315157"/>
                </a:cubicBezTo>
                <a:cubicBezTo>
                  <a:pt x="4811698" y="489213"/>
                  <a:pt x="4670597" y="630314"/>
                  <a:pt x="4496541" y="630314"/>
                </a:cubicBezTo>
                <a:lnTo>
                  <a:pt x="0" y="63031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22" name="Rectangle 21">
            <a:extLst>
              <a:ext uri="{FF2B5EF4-FFF2-40B4-BE49-F238E27FC236}">
                <a16:creationId xmlns:a16="http://schemas.microsoft.com/office/drawing/2014/main" id="{DBE72B84-8240-FD69-F487-1588849B6978}"/>
              </a:ext>
            </a:extLst>
          </p:cNvPr>
          <p:cNvSpPr/>
          <p:nvPr/>
        </p:nvSpPr>
        <p:spPr>
          <a:xfrm>
            <a:off x="5434623" y="4879105"/>
            <a:ext cx="4811698"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سال تحصیلی: .......</a:t>
            </a:r>
          </a:p>
        </p:txBody>
      </p:sp>
    </p:spTree>
    <p:extLst>
      <p:ext uri="{BB962C8B-B14F-4D97-AF65-F5344CB8AC3E}">
        <p14:creationId xmlns:p14="http://schemas.microsoft.com/office/powerpoint/2010/main" val="2159579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431528" y="4406365"/>
            <a:ext cx="3900196" cy="2132547"/>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384059" y="3627465"/>
            <a:ext cx="3900196" cy="2132547"/>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565502" y="277198"/>
            <a:ext cx="3461657"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علائم هاری در حیوانات</a:t>
            </a:r>
            <a:endParaRPr lang="en-US" sz="2800" b="1" dirty="0">
              <a:solidFill>
                <a:srgbClr val="FF0000"/>
              </a:solidFill>
              <a:latin typeface="Shabnam" panose="020B0603030804020204" pitchFamily="34" charset="-78"/>
              <a:cs typeface="Shabnam" panose="020B0603030804020204" pitchFamily="34" charset="-78"/>
            </a:endParaRPr>
          </a:p>
        </p:txBody>
      </p:sp>
      <p:sp>
        <p:nvSpPr>
          <p:cNvPr id="3" name="Rectangle 2"/>
          <p:cNvSpPr/>
          <p:nvPr/>
        </p:nvSpPr>
        <p:spPr>
          <a:xfrm>
            <a:off x="1212979" y="886204"/>
            <a:ext cx="10814180"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سگ و گرگ: حالت تهاجمی و ترشح شدید بزاق (در کمتر از یک هفته جانور می‌میرد).</a:t>
            </a:r>
          </a:p>
          <a:p>
            <a:pPr algn="justLow" rtl="1">
              <a:lnSpc>
                <a:spcPct val="200000"/>
              </a:lnSpc>
            </a:pPr>
            <a:r>
              <a:rPr lang="fa-IR" sz="1600" dirty="0">
                <a:latin typeface="Vazir" panose="020B0603030804020204" pitchFamily="34" charset="-78"/>
                <a:cs typeface="Vazir" panose="020B0603030804020204" pitchFamily="34" charset="-78"/>
              </a:rPr>
              <a:t>شتر: خمیازه بیش از حد.</a:t>
            </a:r>
          </a:p>
          <a:p>
            <a:pPr algn="justLow" rtl="1">
              <a:lnSpc>
                <a:spcPct val="200000"/>
              </a:lnSpc>
            </a:pPr>
            <a:r>
              <a:rPr lang="fa-IR" sz="1600" dirty="0">
                <a:latin typeface="Vazir" panose="020B0603030804020204" pitchFamily="34" charset="-78"/>
                <a:cs typeface="Vazir" panose="020B0603030804020204" pitchFamily="34" charset="-78"/>
              </a:rPr>
              <a:t>روباه و گربه: خودشان را لوس می‌کنند و به نوازش تمایل دارند. انگشت را گاز می‌گیرند.</a:t>
            </a:r>
          </a:p>
          <a:p>
            <a:pPr algn="justLow" rtl="1">
              <a:lnSpc>
                <a:spcPct val="200000"/>
              </a:lnSpc>
            </a:pPr>
            <a:r>
              <a:rPr lang="fa-IR" sz="1600" dirty="0">
                <a:latin typeface="Vazir" panose="020B0603030804020204" pitchFamily="34" charset="-78"/>
                <a:cs typeface="Vazir" panose="020B0603030804020204" pitchFamily="34" charset="-78"/>
              </a:rPr>
              <a:t>گاو: چوب‌های طویله و ظرف غذای خود را گاز می‌گیرد.</a:t>
            </a:r>
          </a:p>
          <a:p>
            <a:pPr algn="justLow" rtl="1">
              <a:lnSpc>
                <a:spcPct val="200000"/>
              </a:lnSpc>
            </a:pPr>
            <a:r>
              <a:rPr lang="fa-IR" sz="1600" dirty="0">
                <a:latin typeface="Vazir" panose="020B0603030804020204" pitchFamily="34" charset="-78"/>
                <a:cs typeface="Vazir" panose="020B0603030804020204" pitchFamily="34" charset="-78"/>
              </a:rPr>
              <a:t>بز و گوسفند: جمجمه‌شان را به دیوار یا ستون تکیه داده و فشار می‌دهند.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grayscl/>
          </a:blip>
          <a:srcRect l="2063" b="11807"/>
          <a:stretch/>
        </p:blipFill>
        <p:spPr>
          <a:xfrm>
            <a:off x="1825593" y="3873931"/>
            <a:ext cx="4227506" cy="2352890"/>
          </a:xfrm>
          <a:prstGeom prst="rect">
            <a:avLst/>
          </a:prstGeom>
        </p:spPr>
      </p:pic>
      <p:pic>
        <p:nvPicPr>
          <p:cNvPr id="5" name="Picture 4"/>
          <p:cNvPicPr>
            <a:picLocks noChangeAspect="1"/>
          </p:cNvPicPr>
          <p:nvPr/>
        </p:nvPicPr>
        <p:blipFill>
          <a:blip r:embed="rId3">
            <a:grayscl/>
          </a:blip>
          <a:stretch>
            <a:fillRect/>
          </a:stretch>
        </p:blipFill>
        <p:spPr>
          <a:xfrm>
            <a:off x="6814859" y="3873931"/>
            <a:ext cx="4139280" cy="2328345"/>
          </a:xfrm>
          <a:prstGeom prst="rect">
            <a:avLst/>
          </a:prstGeom>
        </p:spPr>
      </p:pic>
      <p:sp>
        <p:nvSpPr>
          <p:cNvPr id="6" name="L-Shape 5"/>
          <p:cNvSpPr/>
          <p:nvPr/>
        </p:nvSpPr>
        <p:spPr>
          <a:xfrm rot="5400000">
            <a:off x="115272" y="147812"/>
            <a:ext cx="1710224" cy="1710418"/>
          </a:xfrm>
          <a:prstGeom prst="corner">
            <a:avLst>
              <a:gd name="adj1" fmla="val 26712"/>
              <a:gd name="adj2" fmla="val 287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10</a:t>
            </a:fld>
            <a:endParaRPr lang="en-US"/>
          </a:p>
        </p:txBody>
      </p:sp>
    </p:spTree>
    <p:extLst>
      <p:ext uri="{BB962C8B-B14F-4D97-AF65-F5344CB8AC3E}">
        <p14:creationId xmlns:p14="http://schemas.microsoft.com/office/powerpoint/2010/main" val="1616058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D69E3B-C337-FC90-37EA-A75F5AD87598}"/>
              </a:ext>
            </a:extLst>
          </p:cNvPr>
          <p:cNvSpPr/>
          <p:nvPr/>
        </p:nvSpPr>
        <p:spPr>
          <a:xfrm>
            <a:off x="269008" y="2991775"/>
            <a:ext cx="4141028" cy="3195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632162" y="264094"/>
            <a:ext cx="3402564"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انواع بیماری هاری</a:t>
            </a:r>
          </a:p>
        </p:txBody>
      </p:sp>
      <p:sp>
        <p:nvSpPr>
          <p:cNvPr id="3" name="Rectangle 2"/>
          <p:cNvSpPr/>
          <p:nvPr/>
        </p:nvSpPr>
        <p:spPr>
          <a:xfrm>
            <a:off x="157274" y="1127273"/>
            <a:ext cx="11877452"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هاری خشمگین</a:t>
            </a:r>
          </a:p>
          <a:p>
            <a:pPr algn="justLow" rtl="1">
              <a:lnSpc>
                <a:spcPct val="200000"/>
              </a:lnSpc>
            </a:pPr>
            <a:r>
              <a:rPr lang="fa-IR" sz="1600" dirty="0">
                <a:latin typeface="Vazir" panose="020B0603030804020204" pitchFamily="34" charset="-78"/>
                <a:cs typeface="Vazir" panose="020B0603030804020204" pitchFamily="34" charset="-78"/>
              </a:rPr>
              <a:t>افراد آلوده‌ای که به هاری خشمگین مبتلا می شوند بیش فعال و تحریک پذیر خواهند بود و ممکن است رفتارهای نامنظمی از خود بروز دهند. علائم دیگر عبارتند از:</a:t>
            </a:r>
          </a:p>
        </p:txBody>
      </p:sp>
      <p:sp>
        <p:nvSpPr>
          <p:cNvPr id="5" name="Rectangle 4"/>
          <p:cNvSpPr/>
          <p:nvPr/>
        </p:nvSpPr>
        <p:spPr>
          <a:xfrm>
            <a:off x="7893698" y="2696933"/>
            <a:ext cx="4141028" cy="4031873"/>
          </a:xfrm>
          <a:prstGeom prst="rect">
            <a:avLst/>
          </a:prstGeom>
        </p:spPr>
        <p:txBody>
          <a:bodyPr wrap="square">
            <a:spAutoFit/>
          </a:bodyPr>
          <a:lstStyle/>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بی‌خوابی</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اضطراب</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گیجی</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تحریک پذیری</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توهم</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ترشح زیاد بزاق</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مشکلات بلع</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ترس از آب</a:t>
            </a:r>
          </a:p>
        </p:txBody>
      </p:sp>
      <p:pic>
        <p:nvPicPr>
          <p:cNvPr id="7" name="Picture 6"/>
          <p:cNvPicPr>
            <a:picLocks noChangeAspect="1"/>
          </p:cNvPicPr>
          <p:nvPr/>
        </p:nvPicPr>
        <p:blipFill>
          <a:blip r:embed="rId2">
            <a:grayscl/>
          </a:blip>
          <a:stretch>
            <a:fillRect/>
          </a:stretch>
        </p:blipFill>
        <p:spPr>
          <a:xfrm>
            <a:off x="1719743" y="2696933"/>
            <a:ext cx="5693110" cy="3558194"/>
          </a:xfrm>
          <a:prstGeom prst="rect">
            <a:avLst/>
          </a:prstGeom>
        </p:spPr>
      </p:pic>
      <p:cxnSp>
        <p:nvCxnSpPr>
          <p:cNvPr id="9" name="Straight Connector 8"/>
          <p:cNvCxnSpPr/>
          <p:nvPr/>
        </p:nvCxnSpPr>
        <p:spPr>
          <a:xfrm>
            <a:off x="0" y="895738"/>
            <a:ext cx="121920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379861"/>
            <a:ext cx="2817845" cy="4001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11</a:t>
            </a:fld>
            <a:endParaRPr lang="en-US"/>
          </a:p>
        </p:txBody>
      </p:sp>
      <p:sp>
        <p:nvSpPr>
          <p:cNvPr id="6" name="Rectangle 5">
            <a:extLst>
              <a:ext uri="{FF2B5EF4-FFF2-40B4-BE49-F238E27FC236}">
                <a16:creationId xmlns:a16="http://schemas.microsoft.com/office/drawing/2014/main" id="{D8DDE251-F9F2-60F0-4102-5EAE49DA4903}"/>
              </a:ext>
            </a:extLst>
          </p:cNvPr>
          <p:cNvSpPr/>
          <p:nvPr/>
        </p:nvSpPr>
        <p:spPr>
          <a:xfrm>
            <a:off x="4834294" y="5802464"/>
            <a:ext cx="4141028" cy="3195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05174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FE8CAE-D7F8-7FD4-0CAE-1C91C585DEC2}"/>
              </a:ext>
            </a:extLst>
          </p:cNvPr>
          <p:cNvSpPr/>
          <p:nvPr/>
        </p:nvSpPr>
        <p:spPr>
          <a:xfrm>
            <a:off x="9543495" y="4643021"/>
            <a:ext cx="2491231" cy="2214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72181" y="2025060"/>
            <a:ext cx="4130638"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۲) هاری ساکت (فلجی)</a:t>
            </a:r>
          </a:p>
          <a:p>
            <a:pPr algn="justLow" rtl="1">
              <a:lnSpc>
                <a:spcPct val="200000"/>
              </a:lnSpc>
            </a:pPr>
            <a:r>
              <a:rPr lang="fa-IR" sz="1600" dirty="0">
                <a:latin typeface="Vazir" panose="020B0603030804020204" pitchFamily="34" charset="-78"/>
                <a:cs typeface="Vazir" panose="020B0603030804020204" pitchFamily="34" charset="-78"/>
              </a:rPr>
              <a:t>این نوع هاری مدت زمان بیشتری طول می کشد، اما اثرات آن به همان شدت است. افراد آلوده به آرامی فلج می شوند، سرانجام به کما می روند و جان خود را از دست می‌دهند. طبق گزارش سازمان بهداشت جهانی، 30 درصد موارد هاری از نوع ساکت است.</a:t>
            </a:r>
          </a:p>
        </p:txBody>
      </p:sp>
      <p:pic>
        <p:nvPicPr>
          <p:cNvPr id="4" name="Picture 3"/>
          <p:cNvPicPr>
            <a:picLocks noChangeAspect="1"/>
          </p:cNvPicPr>
          <p:nvPr/>
        </p:nvPicPr>
        <p:blipFill>
          <a:blip r:embed="rId2">
            <a:grayscl/>
          </a:blip>
          <a:stretch>
            <a:fillRect/>
          </a:stretch>
        </p:blipFill>
        <p:spPr>
          <a:xfrm>
            <a:off x="6096000" y="1746970"/>
            <a:ext cx="5610700" cy="4215292"/>
          </a:xfrm>
          <a:prstGeom prst="rect">
            <a:avLst/>
          </a:prstGeom>
        </p:spPr>
      </p:pic>
      <p:sp>
        <p:nvSpPr>
          <p:cNvPr id="6" name="Rectangle 5"/>
          <p:cNvSpPr/>
          <p:nvPr/>
        </p:nvSpPr>
        <p:spPr>
          <a:xfrm>
            <a:off x="8632162" y="264094"/>
            <a:ext cx="3402564"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انواع بیماری هاری</a:t>
            </a:r>
          </a:p>
        </p:txBody>
      </p:sp>
      <p:cxnSp>
        <p:nvCxnSpPr>
          <p:cNvPr id="7" name="Straight Connector 6"/>
          <p:cNvCxnSpPr/>
          <p:nvPr/>
        </p:nvCxnSpPr>
        <p:spPr>
          <a:xfrm>
            <a:off x="0" y="895738"/>
            <a:ext cx="121920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0" y="379861"/>
            <a:ext cx="2817845" cy="4001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12</a:t>
            </a:fld>
            <a:endParaRPr lang="en-US"/>
          </a:p>
        </p:txBody>
      </p:sp>
    </p:spTree>
    <p:extLst>
      <p:ext uri="{BB962C8B-B14F-4D97-AF65-F5344CB8AC3E}">
        <p14:creationId xmlns:p14="http://schemas.microsoft.com/office/powerpoint/2010/main" val="478456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2F3E13E-27B7-4EB4-AE4B-904C3813BE42}"/>
              </a:ext>
            </a:extLst>
          </p:cNvPr>
          <p:cNvSpPr/>
          <p:nvPr/>
        </p:nvSpPr>
        <p:spPr>
          <a:xfrm>
            <a:off x="2450237" y="1420427"/>
            <a:ext cx="9741763" cy="1349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55670" y="4249705"/>
            <a:ext cx="8072437"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اصلی ترین راه انتقال ویروس هاری، حضور ویروس بیماری زا (در بیشتر موارد در بزاق حیوان‌های گزنده) و نفوذ آن به داخل زخم یا غشای مخاطی است. مواجهه به دو طریق صورت می گیرد که در ادامه به آن می پردازیم.</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7898167" y="170338"/>
            <a:ext cx="4104303" cy="52322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8" name="Picture 7"/>
          <p:cNvPicPr>
            <a:picLocks noChangeAspect="1"/>
          </p:cNvPicPr>
          <p:nvPr/>
        </p:nvPicPr>
        <p:blipFill>
          <a:blip r:embed="rId2">
            <a:grayscl/>
          </a:blip>
          <a:stretch>
            <a:fillRect/>
          </a:stretch>
        </p:blipFill>
        <p:spPr>
          <a:xfrm>
            <a:off x="1106271" y="1017608"/>
            <a:ext cx="4041385" cy="2691626"/>
          </a:xfrm>
          <a:prstGeom prst="rect">
            <a:avLst/>
          </a:prstGeom>
        </p:spPr>
      </p:pic>
      <p:pic>
        <p:nvPicPr>
          <p:cNvPr id="6" name="Picture 5"/>
          <p:cNvPicPr>
            <a:picLocks noChangeAspect="1"/>
          </p:cNvPicPr>
          <p:nvPr/>
        </p:nvPicPr>
        <p:blipFill>
          <a:blip r:embed="rId3">
            <a:grayscl/>
          </a:blip>
          <a:stretch>
            <a:fillRect/>
          </a:stretch>
        </p:blipFill>
        <p:spPr>
          <a:xfrm>
            <a:off x="6231441" y="1017608"/>
            <a:ext cx="3875994" cy="2583996"/>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13</a:t>
            </a:fld>
            <a:endParaRPr lang="en-US"/>
          </a:p>
        </p:txBody>
      </p:sp>
    </p:spTree>
    <p:extLst>
      <p:ext uri="{BB962C8B-B14F-4D97-AF65-F5344CB8AC3E}">
        <p14:creationId xmlns:p14="http://schemas.microsoft.com/office/powerpoint/2010/main" val="3237835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2897" y="831969"/>
            <a:ext cx="6085809"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انتقال هاری از راه گزش</a:t>
            </a:r>
          </a:p>
          <a:p>
            <a:pPr algn="justLow" rtl="1">
              <a:lnSpc>
                <a:spcPct val="200000"/>
              </a:lnSpc>
            </a:pPr>
            <a:r>
              <a:rPr lang="fa-IR" sz="1600" dirty="0">
                <a:latin typeface="Vazir" panose="020B0603030804020204" pitchFamily="34" charset="-78"/>
                <a:cs typeface="Vazir" panose="020B0603030804020204" pitchFamily="34" charset="-78"/>
              </a:rPr>
              <a:t>این راه انتقال در بین حیوانات اتفاق می‌افتد و ویروس می‌تواند سبب ایجاد بیماری شود. بزاق حاوی ویروس حیوان مبتلا به هاری از طریق سوراخ‌هایی که هنگام گزش در پوست و عضلات ایجاد می‌شود سبب تزریق ویروس به بدن قربانی می‌شود. عامل بیماری هاری قادر به عبور از پوست سالم نیست. اما ریختن ترشحات بزاقی دام آلوده بر روی خراش‌های دست سبب هاری می‌شود. در گربه سانان نیز از طریق کشیدن پنجول ممکن است این بیماری منتقل شود. درصدی آلودگی برای ترشحات حیوان هار در غدد اشکی، بزاق، خلط و ترشحات بینی بوده است. تاکنون وجود ویروس هاری در خون و مدفوع حیوان هار گزارش نشده است.</a:t>
            </a:r>
            <a:endParaRPr lang="en-US" sz="1600" dirty="0">
              <a:latin typeface="Vazir" panose="020B0603030804020204" pitchFamily="34" charset="-78"/>
              <a:cs typeface="Vazir" panose="020B0603030804020204" pitchFamily="34" charset="-78"/>
            </a:endParaRPr>
          </a:p>
        </p:txBody>
      </p:sp>
      <p:sp>
        <p:nvSpPr>
          <p:cNvPr id="7" name="Rectangle 6"/>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14</a:t>
            </a:fld>
            <a:endParaRPr lang="en-US"/>
          </a:p>
        </p:txBody>
      </p:sp>
      <p:sp>
        <p:nvSpPr>
          <p:cNvPr id="3" name="Rectangle 2">
            <a:extLst>
              <a:ext uri="{FF2B5EF4-FFF2-40B4-BE49-F238E27FC236}">
                <a16:creationId xmlns:a16="http://schemas.microsoft.com/office/drawing/2014/main" id="{903FB7B9-0D24-0F61-C0BC-17476AC7F043}"/>
              </a:ext>
            </a:extLst>
          </p:cNvPr>
          <p:cNvSpPr/>
          <p:nvPr/>
        </p:nvSpPr>
        <p:spPr>
          <a:xfrm>
            <a:off x="6533965" y="3693111"/>
            <a:ext cx="2539014" cy="21556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36870CE0-5A44-4C32-BC66-9F371CDB6BB6}"/>
              </a:ext>
            </a:extLst>
          </p:cNvPr>
          <p:cNvPicPr>
            <a:picLocks noChangeAspect="1"/>
          </p:cNvPicPr>
          <p:nvPr/>
        </p:nvPicPr>
        <p:blipFill>
          <a:blip r:embed="rId2">
            <a:grayscl/>
          </a:blip>
          <a:stretch>
            <a:fillRect/>
          </a:stretch>
        </p:blipFill>
        <p:spPr>
          <a:xfrm>
            <a:off x="7031606" y="1497364"/>
            <a:ext cx="4809432" cy="2705305"/>
          </a:xfrm>
          <a:prstGeom prst="rect">
            <a:avLst/>
          </a:prstGeom>
        </p:spPr>
      </p:pic>
      <p:pic>
        <p:nvPicPr>
          <p:cNvPr id="10" name="Picture 9">
            <a:extLst>
              <a:ext uri="{FF2B5EF4-FFF2-40B4-BE49-F238E27FC236}">
                <a16:creationId xmlns:a16="http://schemas.microsoft.com/office/drawing/2014/main" id="{BA012A64-BF4D-4F92-F0B5-F1700FD96AB1}"/>
              </a:ext>
            </a:extLst>
          </p:cNvPr>
          <p:cNvPicPr>
            <a:picLocks noChangeAspect="1"/>
          </p:cNvPicPr>
          <p:nvPr/>
        </p:nvPicPr>
        <p:blipFill>
          <a:blip r:embed="rId3">
            <a:grayscl/>
          </a:blip>
          <a:stretch>
            <a:fillRect/>
          </a:stretch>
        </p:blipFill>
        <p:spPr>
          <a:xfrm>
            <a:off x="6687630" y="4580878"/>
            <a:ext cx="2937051" cy="1958034"/>
          </a:xfrm>
          <a:prstGeom prst="rect">
            <a:avLst/>
          </a:prstGeom>
        </p:spPr>
      </p:pic>
    </p:spTree>
    <p:extLst>
      <p:ext uri="{BB962C8B-B14F-4D97-AF65-F5344CB8AC3E}">
        <p14:creationId xmlns:p14="http://schemas.microsoft.com/office/powerpoint/2010/main" val="2602524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sp>
        <p:nvSpPr>
          <p:cNvPr id="5" name="Rectangle 4"/>
          <p:cNvSpPr/>
          <p:nvPr/>
        </p:nvSpPr>
        <p:spPr>
          <a:xfrm>
            <a:off x="269008" y="1179544"/>
            <a:ext cx="5947298"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انتقال هاری از راه های غیر گزش</a:t>
            </a:r>
          </a:p>
          <a:p>
            <a:pPr algn="justLow" rtl="1">
              <a:lnSpc>
                <a:spcPct val="200000"/>
              </a:lnSpc>
            </a:pPr>
            <a:r>
              <a:rPr lang="fa-IR" sz="1600" dirty="0">
                <a:latin typeface="Vazir" panose="020B0603030804020204" pitchFamily="34" charset="-78"/>
                <a:cs typeface="Vazir" panose="020B0603030804020204" pitchFamily="34" charset="-78"/>
              </a:rPr>
              <a:t>گفته شد که اصلی‌ترین راه انتقال هاری از طریق گزش توسط حیوان آلوده است، اما سایر مواردی که می‌تواند منجر به انتقال هاری شود نیز شامل:</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422962" y="3502486"/>
            <a:ext cx="5802494"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 انتقال از راه پوست</a:t>
            </a:r>
          </a:p>
          <a:p>
            <a:pPr algn="justLow" rtl="1">
              <a:lnSpc>
                <a:spcPct val="200000"/>
              </a:lnSpc>
            </a:pPr>
            <a:r>
              <a:rPr lang="fa-IR" sz="1600" dirty="0">
                <a:latin typeface="Vazir" panose="020B0603030804020204" pitchFamily="34" charset="-78"/>
                <a:cs typeface="Vazir" panose="020B0603030804020204" pitchFamily="34" charset="-78"/>
              </a:rPr>
              <a:t>بیماری هاری از راه پوست سالم قابل سرایت نیست ولی اگر کوچکترین خراش یا زخمی در پوست وجود داشته باشد قابل انتقال خواهد بود.</a:t>
            </a:r>
            <a:endParaRPr lang="en-US" sz="1600" dirty="0">
              <a:latin typeface="Vazir" panose="020B0603030804020204" pitchFamily="34" charset="-78"/>
              <a:cs typeface="Vazir" panose="020B0603030804020204" pitchFamily="34" charset="-78"/>
            </a:endParaRPr>
          </a:p>
        </p:txBody>
      </p:sp>
      <p:sp>
        <p:nvSpPr>
          <p:cNvPr id="10" name="Slide Number Placeholder 9"/>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15</a:t>
            </a:fld>
            <a:endParaRPr lang="en-US"/>
          </a:p>
        </p:txBody>
      </p:sp>
      <p:sp>
        <p:nvSpPr>
          <p:cNvPr id="2" name="Rectangle 1">
            <a:extLst>
              <a:ext uri="{FF2B5EF4-FFF2-40B4-BE49-F238E27FC236}">
                <a16:creationId xmlns:a16="http://schemas.microsoft.com/office/drawing/2014/main" id="{FF3472D5-539B-8126-BD5B-A2765124920E}"/>
              </a:ext>
            </a:extLst>
          </p:cNvPr>
          <p:cNvSpPr/>
          <p:nvPr/>
        </p:nvSpPr>
        <p:spPr>
          <a:xfrm>
            <a:off x="8007658" y="2201662"/>
            <a:ext cx="4184342" cy="1597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96E30C07-F77E-F1B8-2E11-7607284AC1B6}"/>
              </a:ext>
            </a:extLst>
          </p:cNvPr>
          <p:cNvPicPr>
            <a:picLocks noChangeAspect="1"/>
          </p:cNvPicPr>
          <p:nvPr/>
        </p:nvPicPr>
        <p:blipFill>
          <a:blip r:embed="rId2">
            <a:grayscl/>
          </a:blip>
          <a:stretch>
            <a:fillRect/>
          </a:stretch>
        </p:blipFill>
        <p:spPr>
          <a:xfrm>
            <a:off x="6651601" y="2831977"/>
            <a:ext cx="5540400" cy="4026023"/>
          </a:xfrm>
          <a:prstGeom prst="rect">
            <a:avLst/>
          </a:prstGeom>
        </p:spPr>
      </p:pic>
    </p:spTree>
    <p:extLst>
      <p:ext uri="{BB962C8B-B14F-4D97-AF65-F5344CB8AC3E}">
        <p14:creationId xmlns:p14="http://schemas.microsoft.com/office/powerpoint/2010/main" val="3435277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6425B2B-5D72-9096-68BF-6A1FDA3CE596}"/>
              </a:ext>
            </a:extLst>
          </p:cNvPr>
          <p:cNvSpPr/>
          <p:nvPr/>
        </p:nvSpPr>
        <p:spPr>
          <a:xfrm>
            <a:off x="1890944" y="3524435"/>
            <a:ext cx="10301056" cy="15081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69008" y="1098075"/>
            <a:ext cx="11760095"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2- انتقال از راه مخاطات</a:t>
            </a:r>
          </a:p>
          <a:p>
            <a:pPr algn="justLow" rtl="1">
              <a:lnSpc>
                <a:spcPct val="200000"/>
              </a:lnSpc>
            </a:pPr>
            <a:r>
              <a:rPr lang="fa-IR" sz="1600" dirty="0">
                <a:latin typeface="Vazir" panose="020B0603030804020204" pitchFamily="34" charset="-78"/>
                <a:cs typeface="Vazir" panose="020B0603030804020204" pitchFamily="34" charset="-78"/>
              </a:rPr>
              <a:t>انتقال بیماری از راه مخاطات امکان پذیر است. بنابراین سگ‌ها و گربه‌های به ظاهر سالم در اواخر دوره کمون بیماری می‌توانند از طریق لیسیدن لب، چشم و بینی کودکانی که با آنها بازی می‌کنند صاحبان خود را به بیماری هاری مبتلا نمایند.</a:t>
            </a:r>
            <a:endParaRPr lang="en-US" sz="1600" dirty="0">
              <a:latin typeface="Vazir" panose="020B0603030804020204" pitchFamily="34" charset="-78"/>
              <a:cs typeface="Vazir" panose="020B0603030804020204" pitchFamily="34" charset="-78"/>
            </a:endParaRPr>
          </a:p>
        </p:txBody>
      </p:sp>
      <p:sp>
        <p:nvSpPr>
          <p:cNvPr id="8" name="Rectangle 7"/>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grayscl/>
          </a:blip>
          <a:stretch>
            <a:fillRect/>
          </a:stretch>
        </p:blipFill>
        <p:spPr>
          <a:xfrm>
            <a:off x="7352708" y="3429000"/>
            <a:ext cx="4348061" cy="3010196"/>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16</a:t>
            </a:fld>
            <a:endParaRPr lang="en-US"/>
          </a:p>
        </p:txBody>
      </p:sp>
      <p:pic>
        <p:nvPicPr>
          <p:cNvPr id="2" name="Picture 1">
            <a:extLst>
              <a:ext uri="{FF2B5EF4-FFF2-40B4-BE49-F238E27FC236}">
                <a16:creationId xmlns:a16="http://schemas.microsoft.com/office/drawing/2014/main" id="{2CBB29DD-1F33-6856-BB69-2EDED939594A}"/>
              </a:ext>
            </a:extLst>
          </p:cNvPr>
          <p:cNvPicPr>
            <a:picLocks noChangeAspect="1"/>
          </p:cNvPicPr>
          <p:nvPr/>
        </p:nvPicPr>
        <p:blipFill>
          <a:blip r:embed="rId3">
            <a:grayscl/>
          </a:blip>
          <a:stretch>
            <a:fillRect/>
          </a:stretch>
        </p:blipFill>
        <p:spPr>
          <a:xfrm>
            <a:off x="3006092" y="3129751"/>
            <a:ext cx="4041385" cy="2691626"/>
          </a:xfrm>
          <a:prstGeom prst="rect">
            <a:avLst/>
          </a:prstGeom>
        </p:spPr>
      </p:pic>
    </p:spTree>
    <p:extLst>
      <p:ext uri="{BB962C8B-B14F-4D97-AF65-F5344CB8AC3E}">
        <p14:creationId xmlns:p14="http://schemas.microsoft.com/office/powerpoint/2010/main" val="3012774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D06B28-5521-7FBC-8B71-1CC418551FCB}"/>
              </a:ext>
            </a:extLst>
          </p:cNvPr>
          <p:cNvSpPr/>
          <p:nvPr/>
        </p:nvSpPr>
        <p:spPr>
          <a:xfrm>
            <a:off x="7474998" y="4687410"/>
            <a:ext cx="3133818" cy="1793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39961" y="1553249"/>
            <a:ext cx="5654350"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3-  انتقال از راه تنفس</a:t>
            </a:r>
          </a:p>
          <a:p>
            <a:pPr algn="justLow" rtl="1">
              <a:lnSpc>
                <a:spcPct val="200000"/>
              </a:lnSpc>
            </a:pPr>
            <a:r>
              <a:rPr lang="fa-IR" sz="1600" dirty="0">
                <a:latin typeface="Vazir" panose="020B0603030804020204" pitchFamily="34" charset="-78"/>
                <a:cs typeface="Vazir" panose="020B0603030804020204" pitchFamily="34" charset="-78"/>
              </a:rPr>
              <a:t>راه دیگر انتقال از طریق استنشاق ذرات آلوده یا آئروسل‌ها می باشد. ابتلا به هاری از طریق استنشاق، در شرایطی عارض می‌شود که غلظت ویروس در هوا به حد بسیار بالایی برسد تا شرایط برای سرایت بیماری مهیا شود وگرنه آلودگی از این راه در شرایط عادی آزمایشگاه‌های هاری بسیار ضعیف بوده و توسط عده ای از دانشمندان تایید نشده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grayscl/>
          </a:blip>
          <a:srcRect r="8268"/>
          <a:stretch/>
        </p:blipFill>
        <p:spPr>
          <a:xfrm>
            <a:off x="6096000" y="1553249"/>
            <a:ext cx="6096000" cy="4430300"/>
          </a:xfrm>
          <a:prstGeom prst="rect">
            <a:avLst/>
          </a:prstGeom>
        </p:spPr>
      </p:pic>
      <p:sp>
        <p:nvSpPr>
          <p:cNvPr id="7" name="Slide Number Placeholder 6"/>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17</a:t>
            </a:fld>
            <a:endParaRPr lang="en-US"/>
          </a:p>
        </p:txBody>
      </p:sp>
    </p:spTree>
    <p:extLst>
      <p:ext uri="{BB962C8B-B14F-4D97-AF65-F5344CB8AC3E}">
        <p14:creationId xmlns:p14="http://schemas.microsoft.com/office/powerpoint/2010/main" val="2751316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5901" y="1353160"/>
            <a:ext cx="4351955"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4- انتقال از راه پیوند اعضاء</a:t>
            </a:r>
          </a:p>
          <a:p>
            <a:pPr algn="justLow" rtl="1">
              <a:lnSpc>
                <a:spcPct val="200000"/>
              </a:lnSpc>
            </a:pPr>
            <a:r>
              <a:rPr lang="fa-IR" sz="1600" dirty="0">
                <a:latin typeface="Vazir" panose="020B0603030804020204" pitchFamily="34" charset="-78"/>
                <a:cs typeface="Vazir" panose="020B0603030804020204" pitchFamily="34" charset="-78"/>
              </a:rPr>
              <a:t>ویروس هاری در سلول های طحال، کلیه، پانکراس و مایعات بدن شخص هار نیز پخش شده است. همچنین انتقال ویروس هاری در اثر پیوند قرنیه چشم گزارش شده است که موجب مرگ گردیده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grayscl/>
          </a:blip>
          <a:srcRect l="2109" t="4653" r="1469" b="9469"/>
          <a:stretch/>
        </p:blipFill>
        <p:spPr>
          <a:xfrm>
            <a:off x="5186056" y="1459692"/>
            <a:ext cx="7005944" cy="4159873"/>
          </a:xfrm>
          <a:prstGeom prst="rect">
            <a:avLst/>
          </a:prstGeom>
        </p:spPr>
      </p:pic>
      <p:sp>
        <p:nvSpPr>
          <p:cNvPr id="7" name="Slide Number Placeholder 6"/>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18</a:t>
            </a:fld>
            <a:endParaRPr lang="en-US"/>
          </a:p>
        </p:txBody>
      </p:sp>
    </p:spTree>
    <p:extLst>
      <p:ext uri="{BB962C8B-B14F-4D97-AF65-F5344CB8AC3E}">
        <p14:creationId xmlns:p14="http://schemas.microsoft.com/office/powerpoint/2010/main" val="3733536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0398" y="4309676"/>
            <a:ext cx="10386512"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5- انتقال از راه دستگاه گوارش</a:t>
            </a:r>
          </a:p>
          <a:p>
            <a:pPr algn="ctr" rtl="1">
              <a:lnSpc>
                <a:spcPct val="200000"/>
              </a:lnSpc>
            </a:pPr>
            <a:r>
              <a:rPr lang="fa-IR" sz="1600" dirty="0">
                <a:latin typeface="Vazir" panose="020B0603030804020204" pitchFamily="34" charset="-78"/>
                <a:cs typeface="Vazir" panose="020B0603030804020204" pitchFamily="34" charset="-78"/>
              </a:rPr>
              <a:t>انتقال از این راه بعید است، ولی حیوان گوشت خوار ممکن است به ندرت از طریق خوردن لاشه حیوان‌های مرده در اثر ابتلا به هاری، به این بیماری مبتلا شود. به هر حال باید از خوردن گوشت و فرآورده های دام‌های مبتلا به هاری خودداری کرد.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7924800" y="308749"/>
            <a:ext cx="4104303"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راه های انتقال بیماری هاری</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a:grayscl/>
          </a:blip>
          <a:srcRect l="974" r="-1" b="13498"/>
          <a:stretch/>
        </p:blipFill>
        <p:spPr>
          <a:xfrm>
            <a:off x="1868963" y="1730967"/>
            <a:ext cx="4963884" cy="2285746"/>
          </a:xfrm>
          <a:prstGeom prst="rect">
            <a:avLst/>
          </a:prstGeom>
        </p:spPr>
      </p:pic>
      <p:sp>
        <p:nvSpPr>
          <p:cNvPr id="7" name="Slide Number Placeholder 6"/>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19</a:t>
            </a:fld>
            <a:endParaRPr lang="en-US"/>
          </a:p>
        </p:txBody>
      </p:sp>
      <p:pic>
        <p:nvPicPr>
          <p:cNvPr id="2" name="Picture 1">
            <a:extLst>
              <a:ext uri="{FF2B5EF4-FFF2-40B4-BE49-F238E27FC236}">
                <a16:creationId xmlns:a16="http://schemas.microsoft.com/office/drawing/2014/main" id="{F0A0BB99-BEF2-C4F8-3D03-64A808CA33A4}"/>
              </a:ext>
            </a:extLst>
          </p:cNvPr>
          <p:cNvPicPr>
            <a:picLocks noChangeAspect="1"/>
          </p:cNvPicPr>
          <p:nvPr/>
        </p:nvPicPr>
        <p:blipFill>
          <a:blip r:embed="rId3">
            <a:grayscl/>
          </a:blip>
          <a:stretch>
            <a:fillRect/>
          </a:stretch>
        </p:blipFill>
        <p:spPr>
          <a:xfrm>
            <a:off x="7018800" y="1730967"/>
            <a:ext cx="3431970" cy="2285746"/>
          </a:xfrm>
          <a:prstGeom prst="rect">
            <a:avLst/>
          </a:prstGeom>
        </p:spPr>
      </p:pic>
    </p:spTree>
    <p:extLst>
      <p:ext uri="{BB962C8B-B14F-4D97-AF65-F5344CB8AC3E}">
        <p14:creationId xmlns:p14="http://schemas.microsoft.com/office/powerpoint/2010/main" val="1568288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84883" y="801343"/>
            <a:ext cx="5238109"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هاری نوعی بیماری خطرناک ویروسی مشترک بین انسان و حیوان (زئونوز) است که موجب التهاب مغزی حاد می‌شود. انتقال بیماری از طریق گازگرفتن حیوانات مبتلا به انسان و حیوان انجام می‌گیرد. همچنین بزاق مبتلایان به بیماری هاری منبع سرشاری از ویروس هاری است. </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grayscl/>
          </a:blip>
          <a:stretch>
            <a:fillRect/>
          </a:stretch>
        </p:blipFill>
        <p:spPr>
          <a:xfrm>
            <a:off x="269008" y="990254"/>
            <a:ext cx="5528552" cy="3229596"/>
          </a:xfrm>
          <a:prstGeom prst="rect">
            <a:avLst/>
          </a:prstGeom>
        </p:spPr>
      </p:pic>
      <p:sp>
        <p:nvSpPr>
          <p:cNvPr id="7" name="Rectangle 6"/>
          <p:cNvSpPr/>
          <p:nvPr/>
        </p:nvSpPr>
        <p:spPr>
          <a:xfrm>
            <a:off x="0" y="0"/>
            <a:ext cx="12192000" cy="6119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794326" y="16294"/>
            <a:ext cx="4330096"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بیماری هاری چیست؟</a:t>
            </a:r>
          </a:p>
        </p:txBody>
      </p:sp>
      <p:sp>
        <p:nvSpPr>
          <p:cNvPr id="8" name="Rectangle 7"/>
          <p:cNvSpPr/>
          <p:nvPr/>
        </p:nvSpPr>
        <p:spPr>
          <a:xfrm>
            <a:off x="2112884" y="2903028"/>
            <a:ext cx="3983115" cy="30587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a:t>
            </a:fld>
            <a:endParaRPr lang="en-US"/>
          </a:p>
        </p:txBody>
      </p:sp>
      <p:pic>
        <p:nvPicPr>
          <p:cNvPr id="2" name="Picture 1">
            <a:extLst>
              <a:ext uri="{FF2B5EF4-FFF2-40B4-BE49-F238E27FC236}">
                <a16:creationId xmlns:a16="http://schemas.microsoft.com/office/drawing/2014/main" id="{4802441D-684F-35B4-67CF-F6FE4B84E656}"/>
              </a:ext>
            </a:extLst>
          </p:cNvPr>
          <p:cNvPicPr>
            <a:picLocks noChangeAspect="1"/>
          </p:cNvPicPr>
          <p:nvPr/>
        </p:nvPicPr>
        <p:blipFill>
          <a:blip r:embed="rId3">
            <a:grayscl/>
          </a:blip>
          <a:stretch>
            <a:fillRect/>
          </a:stretch>
        </p:blipFill>
        <p:spPr>
          <a:xfrm>
            <a:off x="5152502" y="4793760"/>
            <a:ext cx="2475879" cy="1551189"/>
          </a:xfrm>
          <a:prstGeom prst="rect">
            <a:avLst/>
          </a:prstGeom>
        </p:spPr>
      </p:pic>
    </p:spTree>
    <p:extLst>
      <p:ext uri="{BB962C8B-B14F-4D97-AF65-F5344CB8AC3E}">
        <p14:creationId xmlns:p14="http://schemas.microsoft.com/office/powerpoint/2010/main" val="2351479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265" y="786116"/>
            <a:ext cx="11813595"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شخصی که علائمی از خود بروز داده اما بیماری‌اش تشخیص داده نشده است، هیچ آزمایشی برای تشخیص هاری کافی تلقی نمی‌شود، اما آزمایشات زیر ممکن است در انسان قبل از مرگ با استفاده از نمونه‌های زیر در برخی شرایط انجام شود:</a:t>
            </a:r>
          </a:p>
        </p:txBody>
      </p:sp>
      <p:sp>
        <p:nvSpPr>
          <p:cNvPr id="5" name="Rectangle 4"/>
          <p:cNvSpPr/>
          <p:nvPr/>
        </p:nvSpPr>
        <p:spPr>
          <a:xfrm>
            <a:off x="4693298" y="2065952"/>
            <a:ext cx="735356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 آزمایش قرنیه</a:t>
            </a:r>
          </a:p>
          <a:p>
            <a:pPr algn="justLow" rtl="1">
              <a:lnSpc>
                <a:spcPct val="200000"/>
              </a:lnSpc>
            </a:pPr>
            <a:r>
              <a:rPr lang="fa-IR" sz="1600" dirty="0">
                <a:latin typeface="Vazir" panose="020B0603030804020204" pitchFamily="34" charset="-78"/>
                <a:cs typeface="Vazir" panose="020B0603030804020204" pitchFamily="34" charset="-78"/>
              </a:rPr>
              <a:t>از قرنیه بیمار گسترشی تهیه کرده و با استفاده از روش ایمونوفلورسنت رنگ آمیزی می‌شود. مشاهده اجسام نگری در زیر میکروسکوپ نشانه مثبت بودن نتیجه آزمایش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1"/>
            <a:ext cx="12192000" cy="6531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940351" y="64960"/>
            <a:ext cx="410650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بیماری هاری</a:t>
            </a:r>
          </a:p>
        </p:txBody>
      </p:sp>
      <p:sp>
        <p:nvSpPr>
          <p:cNvPr id="7" name="Rectangle 6"/>
          <p:cNvSpPr/>
          <p:nvPr/>
        </p:nvSpPr>
        <p:spPr>
          <a:xfrm>
            <a:off x="475862" y="2065952"/>
            <a:ext cx="3415004" cy="26273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grayscl/>
          </a:blip>
          <a:stretch>
            <a:fillRect/>
          </a:stretch>
        </p:blipFill>
        <p:spPr>
          <a:xfrm>
            <a:off x="802434" y="2345834"/>
            <a:ext cx="3489648" cy="3435439"/>
          </a:xfrm>
          <a:prstGeom prst="rect">
            <a:avLst/>
          </a:prstGeom>
        </p:spPr>
      </p:pic>
      <p:sp>
        <p:nvSpPr>
          <p:cNvPr id="8" name="Slide Number Placeholder 7"/>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20</a:t>
            </a:fld>
            <a:endParaRPr lang="en-US"/>
          </a:p>
        </p:txBody>
      </p:sp>
    </p:spTree>
    <p:extLst>
      <p:ext uri="{BB962C8B-B14F-4D97-AF65-F5344CB8AC3E}">
        <p14:creationId xmlns:p14="http://schemas.microsoft.com/office/powerpoint/2010/main" val="311859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79501" y="1570661"/>
            <a:ext cx="5626359"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2) تصویربرداری</a:t>
            </a:r>
          </a:p>
          <a:p>
            <a:pPr algn="justLow" rtl="1">
              <a:lnSpc>
                <a:spcPct val="200000"/>
              </a:lnSpc>
            </a:pPr>
            <a:r>
              <a:rPr lang="fa-IR" sz="1600" dirty="0">
                <a:latin typeface="Vazir" panose="020B0603030804020204" pitchFamily="34" charset="-78"/>
                <a:cs typeface="Vazir" panose="020B0603030804020204" pitchFamily="34" charset="-78"/>
              </a:rPr>
              <a:t>برخی از آزمایشات تصویربرداری می‌توانند به تشخیص آنسفالیت هاری (یعنی التهاب حاد مغز ناشی از عفونت هاری) کمک کنند. این تست‌های تصویربرداری شامل </a:t>
            </a:r>
            <a:r>
              <a:rPr lang="en-US" sz="1600" dirty="0">
                <a:latin typeface="Vazir" panose="020B0603030804020204" pitchFamily="34" charset="-78"/>
                <a:cs typeface="Vazir" panose="020B0603030804020204" pitchFamily="34" charset="-78"/>
              </a:rPr>
              <a:t>CT-Scan </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MRI </a:t>
            </a:r>
            <a:r>
              <a:rPr lang="fa-IR" sz="1600" dirty="0">
                <a:latin typeface="Vazir" panose="020B0603030804020204" pitchFamily="34" charset="-78"/>
                <a:cs typeface="Vazir" panose="020B0603030804020204" pitchFamily="34" charset="-78"/>
              </a:rPr>
              <a:t>سر و سی تی اسکن سر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1"/>
            <a:ext cx="12192000" cy="6531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57199" y="1570661"/>
            <a:ext cx="4693298" cy="2491273"/>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grayscl/>
          </a:blip>
          <a:stretch>
            <a:fillRect/>
          </a:stretch>
        </p:blipFill>
        <p:spPr>
          <a:xfrm>
            <a:off x="861525" y="1882110"/>
            <a:ext cx="5119396" cy="2879660"/>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21</a:t>
            </a:fld>
            <a:endParaRPr lang="en-US"/>
          </a:p>
        </p:txBody>
      </p:sp>
      <p:sp>
        <p:nvSpPr>
          <p:cNvPr id="2" name="Rectangle 1">
            <a:extLst>
              <a:ext uri="{FF2B5EF4-FFF2-40B4-BE49-F238E27FC236}">
                <a16:creationId xmlns:a16="http://schemas.microsoft.com/office/drawing/2014/main" id="{ACD3EFEE-8ABB-683D-B1A8-50B70A7CA861}"/>
              </a:ext>
            </a:extLst>
          </p:cNvPr>
          <p:cNvSpPr/>
          <p:nvPr/>
        </p:nvSpPr>
        <p:spPr>
          <a:xfrm>
            <a:off x="7940351" y="64960"/>
            <a:ext cx="410650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بیماری هاری</a:t>
            </a:r>
          </a:p>
        </p:txBody>
      </p:sp>
    </p:spTree>
    <p:extLst>
      <p:ext uri="{BB962C8B-B14F-4D97-AF65-F5344CB8AC3E}">
        <p14:creationId xmlns:p14="http://schemas.microsoft.com/office/powerpoint/2010/main" val="1453249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0588" y="1315616"/>
            <a:ext cx="6495146"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3) بیوپسی از پوست گردن</a:t>
            </a:r>
          </a:p>
          <a:p>
            <a:pPr algn="justLow" rtl="1">
              <a:lnSpc>
                <a:spcPct val="200000"/>
              </a:lnSpc>
            </a:pPr>
            <a:r>
              <a:rPr lang="fa-IR" sz="1600" dirty="0">
                <a:latin typeface="Vazir" panose="020B0603030804020204" pitchFamily="34" charset="-78"/>
                <a:cs typeface="Vazir" panose="020B0603030804020204" pitchFamily="34" charset="-78"/>
              </a:rPr>
              <a:t>بیوپسی پوست یکی از سریع‌ترین تست‌های آزمایشگاهی است که گاهی برای تشخیص ویروس هاری استفاده می‌شود. ویروس می‌تواند از طریق اعصاب به فولیکول‌های مو که مملو از رشته‌های عصبی هستند وارد شود. پس از بی‌حس کردن ناحیه با یک بی‌حس کننده موضعی، متخصصان بهداشتی نمونه کوچکی از پوست پشت گردن شما را می‌گیرد. در نهایت در آزمایشگاه به روش فلورسنت رنگ آمیزی می‌گردد. مشاهده اجسام نگری نشانه مثبت بودن آزمایش است.</a:t>
            </a:r>
          </a:p>
        </p:txBody>
      </p:sp>
      <p:pic>
        <p:nvPicPr>
          <p:cNvPr id="5" name="Picture 4"/>
          <p:cNvPicPr>
            <a:picLocks noChangeAspect="1"/>
          </p:cNvPicPr>
          <p:nvPr/>
        </p:nvPicPr>
        <p:blipFill rotWithShape="1">
          <a:blip r:embed="rId2">
            <a:grayscl/>
          </a:blip>
          <a:srcRect l="2805" t="2218" r="6942" b="13318"/>
          <a:stretch/>
        </p:blipFill>
        <p:spPr>
          <a:xfrm>
            <a:off x="7176281" y="1315616"/>
            <a:ext cx="4870579" cy="2734854"/>
          </a:xfrm>
          <a:prstGeom prst="rect">
            <a:avLst/>
          </a:prstGeom>
        </p:spPr>
      </p:pic>
      <p:sp>
        <p:nvSpPr>
          <p:cNvPr id="6" name="Rectangle 5"/>
          <p:cNvSpPr/>
          <p:nvPr/>
        </p:nvSpPr>
        <p:spPr>
          <a:xfrm>
            <a:off x="0" y="-1"/>
            <a:ext cx="12192000" cy="6531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176281" y="4133461"/>
            <a:ext cx="4870579" cy="1119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22</a:t>
            </a:fld>
            <a:endParaRPr lang="en-US"/>
          </a:p>
        </p:txBody>
      </p:sp>
      <p:sp>
        <p:nvSpPr>
          <p:cNvPr id="2" name="Rectangle 1">
            <a:extLst>
              <a:ext uri="{FF2B5EF4-FFF2-40B4-BE49-F238E27FC236}">
                <a16:creationId xmlns:a16="http://schemas.microsoft.com/office/drawing/2014/main" id="{99A41FA6-1866-40C7-6C16-6F481C64FB41}"/>
              </a:ext>
            </a:extLst>
          </p:cNvPr>
          <p:cNvSpPr/>
          <p:nvPr/>
        </p:nvSpPr>
        <p:spPr>
          <a:xfrm>
            <a:off x="7940351" y="64960"/>
            <a:ext cx="410650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بیماری هاری</a:t>
            </a:r>
          </a:p>
        </p:txBody>
      </p:sp>
    </p:spTree>
    <p:extLst>
      <p:ext uri="{BB962C8B-B14F-4D97-AF65-F5344CB8AC3E}">
        <p14:creationId xmlns:p14="http://schemas.microsoft.com/office/powerpoint/2010/main" val="1348464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57192" y="1404291"/>
            <a:ext cx="6961676"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4) پونکسیون کمری یا پونکسیون نخاعی</a:t>
            </a:r>
          </a:p>
          <a:p>
            <a:pPr algn="justLow" rtl="1">
              <a:lnSpc>
                <a:spcPct val="200000"/>
              </a:lnSpc>
            </a:pPr>
            <a:r>
              <a:rPr lang="fa-IR" sz="1600" dirty="0">
                <a:latin typeface="Vazir" panose="020B0603030804020204" pitchFamily="34" charset="-78"/>
                <a:cs typeface="Vazir" panose="020B0603030804020204" pitchFamily="34" charset="-78"/>
              </a:rPr>
              <a:t>در برخی موارد، پزشک مایع نخاعی فرد را بررسی می کنند. این شامل استفاده از پونکسیون کمری است که به عنوان ضربه ستون فقرات نیز شناخته می شود. متخصصان بهداشتی با کمک یک سوزن خاص، بهداشتی می‌توانند مقدار کمی مایع مغزی نخاعی</a:t>
            </a:r>
            <a:r>
              <a:rPr lang="en-US" sz="1600" dirty="0">
                <a:latin typeface="Vazir" panose="020B0603030804020204" pitchFamily="34" charset="-78"/>
                <a:cs typeface="Vazir" panose="020B0603030804020204" pitchFamily="34" charset="-78"/>
              </a:rPr>
              <a:t>CSF)</a:t>
            </a:r>
            <a:r>
              <a:rPr lang="fa-IR" sz="1600" dirty="0">
                <a:latin typeface="Vazir" panose="020B0603030804020204" pitchFamily="34" charset="-78"/>
                <a:cs typeface="Vazir" panose="020B0603030804020204" pitchFamily="34" charset="-78"/>
              </a:rPr>
              <a:t>) را از کانال نخاعی استخراج کنند و سپس آن نمونه را برای تجزیه و تحلیل به آزمایشگاه بفرستند.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0" y="-1"/>
            <a:ext cx="12192000" cy="6531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49290" y="2146040"/>
            <a:ext cx="4320074" cy="3023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512147" y="1404291"/>
            <a:ext cx="4325776" cy="3342011"/>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23</a:t>
            </a:fld>
            <a:endParaRPr lang="en-US"/>
          </a:p>
        </p:txBody>
      </p:sp>
      <p:sp>
        <p:nvSpPr>
          <p:cNvPr id="2" name="Rectangle 1">
            <a:extLst>
              <a:ext uri="{FF2B5EF4-FFF2-40B4-BE49-F238E27FC236}">
                <a16:creationId xmlns:a16="http://schemas.microsoft.com/office/drawing/2014/main" id="{F38C50CF-F810-BDBE-750D-338D360F1FC5}"/>
              </a:ext>
            </a:extLst>
          </p:cNvPr>
          <p:cNvSpPr/>
          <p:nvPr/>
        </p:nvSpPr>
        <p:spPr>
          <a:xfrm>
            <a:off x="7940351" y="64960"/>
            <a:ext cx="410650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بیماری هاری</a:t>
            </a:r>
          </a:p>
        </p:txBody>
      </p:sp>
    </p:spTree>
    <p:extLst>
      <p:ext uri="{BB962C8B-B14F-4D97-AF65-F5344CB8AC3E}">
        <p14:creationId xmlns:p14="http://schemas.microsoft.com/office/powerpoint/2010/main" val="1097985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31" y="1577863"/>
            <a:ext cx="707260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5) جدا کردن ویروس هاری از بزاق</a:t>
            </a:r>
          </a:p>
          <a:p>
            <a:pPr algn="justLow" rtl="1">
              <a:lnSpc>
                <a:spcPct val="200000"/>
              </a:lnSpc>
            </a:pPr>
            <a:r>
              <a:rPr lang="fa-IR" sz="1600" dirty="0">
                <a:latin typeface="Vazir" panose="020B0603030804020204" pitchFamily="34" charset="-78"/>
                <a:cs typeface="Vazir" panose="020B0603030804020204" pitchFamily="34" charset="-78"/>
              </a:rPr>
              <a:t>متخصصان آزمایشگاه ممکن است چند روز قبل از ظهور علائم بیماری یا در دوران بیماری نمونه‌های بزاق و سرم بیمار (قسمت مایع خونی که پس از انعقاد باقی می ماند) را جدا کنند و به دنبال آنتی بادی علیه ویروس هاری باشند. وجود آنتی بادی‌ها نشان دهنده عفونت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1"/>
            <a:ext cx="12192000" cy="6531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240555" y="1250269"/>
            <a:ext cx="2099388" cy="320973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grayscl/>
          </a:blip>
          <a:srcRect l="4093" r="5323"/>
          <a:stretch/>
        </p:blipFill>
        <p:spPr>
          <a:xfrm>
            <a:off x="7489372" y="1633610"/>
            <a:ext cx="4702628" cy="2443053"/>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24</a:t>
            </a:fld>
            <a:endParaRPr lang="en-US"/>
          </a:p>
        </p:txBody>
      </p:sp>
      <p:sp>
        <p:nvSpPr>
          <p:cNvPr id="2" name="Rectangle 1">
            <a:extLst>
              <a:ext uri="{FF2B5EF4-FFF2-40B4-BE49-F238E27FC236}">
                <a16:creationId xmlns:a16="http://schemas.microsoft.com/office/drawing/2014/main" id="{926D0C9C-51FB-C241-D8B4-6163CEA5AADF}"/>
              </a:ext>
            </a:extLst>
          </p:cNvPr>
          <p:cNvSpPr/>
          <p:nvPr/>
        </p:nvSpPr>
        <p:spPr>
          <a:xfrm>
            <a:off x="7940351" y="64960"/>
            <a:ext cx="410650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بیماری هاری</a:t>
            </a:r>
          </a:p>
        </p:txBody>
      </p:sp>
    </p:spTree>
    <p:extLst>
      <p:ext uri="{BB962C8B-B14F-4D97-AF65-F5344CB8AC3E}">
        <p14:creationId xmlns:p14="http://schemas.microsoft.com/office/powerpoint/2010/main" val="1994909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08710" y="1282383"/>
            <a:ext cx="528112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شاید این سوال برای شما پیش آمده باشد که آیا بیماری هاری قابل درمان است؟ زمانی که شما در معرض ویروس هاری قرار میگیرید، برای جلوگیری از عفونت در اولین فرصت محل مورد گزش را حدود 15 دقیقه با آب و صابون بشویید. سپس نیاز به تزریقاتی است که توسط مراکز بهداشت مشخص می‌شود.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grayscl/>
          </a:blip>
          <a:stretch>
            <a:fillRect/>
          </a:stretch>
        </p:blipFill>
        <p:spPr>
          <a:xfrm>
            <a:off x="1274188" y="1147757"/>
            <a:ext cx="5020087" cy="2823799"/>
          </a:xfrm>
          <a:prstGeom prst="rect">
            <a:avLst/>
          </a:prstGeom>
        </p:spPr>
      </p:pic>
      <p:sp>
        <p:nvSpPr>
          <p:cNvPr id="5" name="L-Shape 4"/>
          <p:cNvSpPr/>
          <p:nvPr/>
        </p:nvSpPr>
        <p:spPr>
          <a:xfrm rot="5400000">
            <a:off x="1044186" y="-379510"/>
            <a:ext cx="4860600" cy="6180753"/>
          </a:xfrm>
          <a:prstGeom prst="corner">
            <a:avLst>
              <a:gd name="adj1" fmla="val 11683"/>
              <a:gd name="adj2" fmla="val 1020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057165" y="747647"/>
            <a:ext cx="3932672"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درمان هاری</a:t>
            </a:r>
            <a:endParaRPr lang="en-US" sz="2800" b="1" dirty="0">
              <a:solidFill>
                <a:srgbClr val="FF0000"/>
              </a:solidFill>
              <a:latin typeface="Shabnam" panose="020B0603030804020204" pitchFamily="34" charset="-78"/>
              <a:cs typeface="Shabnam" panose="020B0603030804020204" pitchFamily="34" charset="-78"/>
            </a:endParaRPr>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25</a:t>
            </a:fld>
            <a:endParaRPr lang="en-US"/>
          </a:p>
        </p:txBody>
      </p:sp>
    </p:spTree>
    <p:extLst>
      <p:ext uri="{BB962C8B-B14F-4D97-AF65-F5344CB8AC3E}">
        <p14:creationId xmlns:p14="http://schemas.microsoft.com/office/powerpoint/2010/main" val="912663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18654" y="1348189"/>
            <a:ext cx="7336066"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اگرچه انتقال ویروس هاری از انسان به انسان بسیار نادر است، امّا باید در هنگام درمان بیماران مشکوک به هاری از دستکش و روپوش مخصوص استفاده کرد. همچنین کارکنان مراکز بهداشتی که از بیمار آلوده مراقبت می نمایند، باید تحت واکسیناسیون هاری قرار گیرند. اگرچه هاری در بسیاری از کشورها ریشه کن شده است اما می تواند دوباره وارد این کشورها شود. بنابراین بهترین راه مقابله با خطر و پیشگیری از بیماری هاری تزریق واکسن هاری می 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grayscl/>
          </a:blip>
          <a:stretch>
            <a:fillRect/>
          </a:stretch>
        </p:blipFill>
        <p:spPr>
          <a:xfrm>
            <a:off x="382555" y="1143468"/>
            <a:ext cx="3932851" cy="3932851"/>
          </a:xfrm>
          <a:prstGeom prst="rect">
            <a:avLst/>
          </a:prstGeom>
        </p:spPr>
      </p:pic>
      <p:sp>
        <p:nvSpPr>
          <p:cNvPr id="5" name="Rectangle 4"/>
          <p:cNvSpPr/>
          <p:nvPr/>
        </p:nvSpPr>
        <p:spPr>
          <a:xfrm>
            <a:off x="7893698" y="261257"/>
            <a:ext cx="4061021" cy="7931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998463" y="396198"/>
            <a:ext cx="3851490"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کنترل و پیشگیری از هاری</a:t>
            </a:r>
            <a:endParaRPr lang="en-US" sz="2800" b="1" dirty="0">
              <a:solidFill>
                <a:schemeClr val="bg1"/>
              </a:solidFill>
              <a:latin typeface="Shabnam" panose="020B0603030804020204" pitchFamily="34" charset="-78"/>
              <a:cs typeface="Shabnam" panose="020B0603030804020204" pitchFamily="34" charset="-78"/>
            </a:endParaRPr>
          </a:p>
        </p:txBody>
      </p:sp>
      <p:sp>
        <p:nvSpPr>
          <p:cNvPr id="7" name="Rectangle 6"/>
          <p:cNvSpPr/>
          <p:nvPr/>
        </p:nvSpPr>
        <p:spPr>
          <a:xfrm>
            <a:off x="473721" y="1309361"/>
            <a:ext cx="3750517" cy="3601063"/>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26</a:t>
            </a:fld>
            <a:endParaRPr lang="en-US"/>
          </a:p>
        </p:txBody>
      </p:sp>
    </p:spTree>
    <p:extLst>
      <p:ext uri="{BB962C8B-B14F-4D97-AF65-F5344CB8AC3E}">
        <p14:creationId xmlns:p14="http://schemas.microsoft.com/office/powerpoint/2010/main" val="2189653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8581" y="1562792"/>
            <a:ext cx="7436498" cy="3539430"/>
          </a:xfrm>
          <a:prstGeom prst="rect">
            <a:avLst/>
          </a:prstGeom>
        </p:spPr>
        <p:txBody>
          <a:bodyPr wrap="square">
            <a:spAutoFit/>
          </a:bodyPr>
          <a:lstStyle/>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بیشترین موارد حیوان گزیدگی انسان‌ها، توسط سگ‌ها روی می‌دهد. بنابراین از نزدیک شدن به سگ‌های ولگرد و بدون صاحب بپرهیزید.</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حیوانات اهلی و وحشی نیز می‌توانند آلوده به ویروس هاری باشند. بنابراین از آزار و اذیت و نزدیک شدن به حیوانات پرهیز کنید.</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در صورت بروز گزش یا تماس با حیوانات به صورتی که منجر به مجروح شدن یا خراش پوستی شود، بلافاصله به نزدیک‌ترین مرکز خدمات جامع سلامت مراجعه کنید. فراموش نکنید که ممکن است حیوان مبتلا به هاری باشد و شما ندانید.</a:t>
            </a:r>
          </a:p>
        </p:txBody>
      </p:sp>
      <p:pic>
        <p:nvPicPr>
          <p:cNvPr id="4" name="Picture 3"/>
          <p:cNvPicPr>
            <a:picLocks noChangeAspect="1"/>
          </p:cNvPicPr>
          <p:nvPr/>
        </p:nvPicPr>
        <p:blipFill>
          <a:blip r:embed="rId2">
            <a:grayscl/>
          </a:blip>
          <a:stretch>
            <a:fillRect/>
          </a:stretch>
        </p:blipFill>
        <p:spPr>
          <a:xfrm>
            <a:off x="8014171" y="1702751"/>
            <a:ext cx="4073536" cy="2552154"/>
          </a:xfrm>
          <a:prstGeom prst="rect">
            <a:avLst/>
          </a:prstGeom>
        </p:spPr>
      </p:pic>
      <p:sp>
        <p:nvSpPr>
          <p:cNvPr id="5" name="Rectangle 4"/>
          <p:cNvSpPr/>
          <p:nvPr/>
        </p:nvSpPr>
        <p:spPr>
          <a:xfrm>
            <a:off x="932155" y="218715"/>
            <a:ext cx="10228555" cy="8308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80371" y="372550"/>
            <a:ext cx="10324729"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توصیه‌های خودمراقبتی پیشگیری از حیوان گزیدگی و کنترل بیماری هاری</a:t>
            </a:r>
          </a:p>
        </p:txBody>
      </p:sp>
      <p:sp>
        <p:nvSpPr>
          <p:cNvPr id="6" name="Slide Number Placeholder 5"/>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27</a:t>
            </a:fld>
            <a:endParaRPr lang="en-US"/>
          </a:p>
        </p:txBody>
      </p:sp>
    </p:spTree>
    <p:extLst>
      <p:ext uri="{BB962C8B-B14F-4D97-AF65-F5344CB8AC3E}">
        <p14:creationId xmlns:p14="http://schemas.microsoft.com/office/powerpoint/2010/main" val="1226748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6405" y="1385509"/>
            <a:ext cx="11245593" cy="1508105"/>
          </a:xfrm>
          <a:prstGeom prst="rect">
            <a:avLst/>
          </a:prstGeom>
        </p:spPr>
        <p:txBody>
          <a:bodyPr wrap="square">
            <a:spAutoFit/>
          </a:bodyPr>
          <a:lstStyle/>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پنجه کشیدن گربه، همانند گاز گرفتن محسوب می‌شود و نیازمند انجام اقدامات پیشگیری از هاری است.</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در صورت حیوان گزیدگی، اولین اقدام شست‌وشوی محل گزش با آب و صابون به مدت 15دقیقه است.</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در صورتی که سگ یا گربه نگهداری می‌­کنید، باید هر ساله آنها را نسبت به بیماری هاری واکسینه کنید.</a:t>
            </a:r>
            <a:endParaRPr lang="en-US" sz="1600" dirty="0">
              <a:latin typeface="Vazir" panose="020B0603030804020204" pitchFamily="34" charset="-78"/>
              <a:cs typeface="Vazir" panose="020B0603030804020204" pitchFamily="34" charset="-78"/>
            </a:endParaRPr>
          </a:p>
        </p:txBody>
      </p:sp>
      <p:sp>
        <p:nvSpPr>
          <p:cNvPr id="8" name="Rectangle 7"/>
          <p:cNvSpPr/>
          <p:nvPr/>
        </p:nvSpPr>
        <p:spPr>
          <a:xfrm>
            <a:off x="2397758" y="4582981"/>
            <a:ext cx="7653181" cy="74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grayscl/>
          </a:blip>
          <a:stretch>
            <a:fillRect/>
          </a:stretch>
        </p:blipFill>
        <p:spPr>
          <a:xfrm>
            <a:off x="2971310" y="3775737"/>
            <a:ext cx="3774307" cy="2489916"/>
          </a:xfrm>
          <a:prstGeom prst="rect">
            <a:avLst/>
          </a:prstGeom>
        </p:spPr>
      </p:pic>
      <p:pic>
        <p:nvPicPr>
          <p:cNvPr id="5" name="Picture 4"/>
          <p:cNvPicPr>
            <a:picLocks noChangeAspect="1"/>
          </p:cNvPicPr>
          <p:nvPr/>
        </p:nvPicPr>
        <p:blipFill>
          <a:blip r:embed="rId3">
            <a:grayscl/>
          </a:blip>
          <a:stretch>
            <a:fillRect/>
          </a:stretch>
        </p:blipFill>
        <p:spPr>
          <a:xfrm>
            <a:off x="7500248" y="3710423"/>
            <a:ext cx="3853957" cy="2489916"/>
          </a:xfrm>
          <a:prstGeom prst="rect">
            <a:avLst/>
          </a:prstGeom>
        </p:spPr>
      </p:pic>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28</a:t>
            </a:fld>
            <a:endParaRPr lang="en-US"/>
          </a:p>
        </p:txBody>
      </p:sp>
      <p:sp>
        <p:nvSpPr>
          <p:cNvPr id="2" name="Rectangle 1">
            <a:extLst>
              <a:ext uri="{FF2B5EF4-FFF2-40B4-BE49-F238E27FC236}">
                <a16:creationId xmlns:a16="http://schemas.microsoft.com/office/drawing/2014/main" id="{AFD91512-7098-307A-7D87-D407BDA14D0B}"/>
              </a:ext>
            </a:extLst>
          </p:cNvPr>
          <p:cNvSpPr/>
          <p:nvPr/>
        </p:nvSpPr>
        <p:spPr>
          <a:xfrm>
            <a:off x="932155" y="218715"/>
            <a:ext cx="10228555" cy="83089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C1377C-9ED3-8734-152B-970E2B284364}"/>
              </a:ext>
            </a:extLst>
          </p:cNvPr>
          <p:cNvSpPr/>
          <p:nvPr/>
        </p:nvSpPr>
        <p:spPr>
          <a:xfrm>
            <a:off x="880371" y="372550"/>
            <a:ext cx="10324729"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توصیه‌های خودمراقبتی پیشگیری از حیوان گزیدگی و کنترل بیماری هاری</a:t>
            </a:r>
          </a:p>
        </p:txBody>
      </p:sp>
    </p:spTree>
    <p:extLst>
      <p:ext uri="{BB962C8B-B14F-4D97-AF65-F5344CB8AC3E}">
        <p14:creationId xmlns:p14="http://schemas.microsoft.com/office/powerpoint/2010/main" val="1780868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4089" y="1228397"/>
            <a:ext cx="11043822"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بیماری هاری ناشی از ویروسی در خانواده رابدو ویریده ویروس‌ها است که در صورت مبتلا، موجب التهاب مغزی حاد در بیمار می‌شود. ویروس‌هاری در بسیاری از پستانداران و همچنین انسان‌ها می‌تواند باعث ایجاد بیماری شود. این ویروس از بزاق حیوان مبتلا به هاری و محل گازگرفتگی به بدن منتقل شده و از ماهیچه‌های شما به سمت اعصاب انتهایی می‌رود و شروع به تکثیر شدن می‌کند. در صورت ابتلا به بیماری هاری مرگ شما قطعی است.</a:t>
            </a:r>
          </a:p>
          <a:p>
            <a:pPr algn="ctr" rtl="1">
              <a:lnSpc>
                <a:spcPct val="300000"/>
              </a:lnSpc>
            </a:pPr>
            <a:r>
              <a:rPr lang="fa-IR" sz="1600" dirty="0">
                <a:latin typeface="Vazir" panose="020B0603030804020204" pitchFamily="34" charset="-78"/>
                <a:cs typeface="Vazir" panose="020B0603030804020204" pitchFamily="34" charset="-78"/>
              </a:rPr>
              <a:t>تخمین زده می شود هاری سالانه باعث مرگ 59 هزار انسان در بیش از 150 کشور می شود که 95 درصد موارد در آفریقا و آسیا رخ می‌دهد. در طول تاریخ تنها سه انسان بعد از ابتلا به بیماری هاری زنده مانده‌اند.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9687259" y="261796"/>
            <a:ext cx="2203939" cy="584775"/>
          </a:xfrm>
          <a:prstGeom prst="rect">
            <a:avLst/>
          </a:prstGeom>
        </p:spPr>
        <p:txBody>
          <a:bodyPr wrap="square">
            <a:spAutoFit/>
          </a:bodyPr>
          <a:lstStyle/>
          <a:p>
            <a:pPr algn="ctr" rtl="1"/>
            <a:r>
              <a:rPr lang="fa-IR" sz="3200" b="1" dirty="0">
                <a:solidFill>
                  <a:srgbClr val="FF0000"/>
                </a:solidFill>
                <a:latin typeface="Shabnam" panose="020B0603030804020204" pitchFamily="34" charset="-78"/>
                <a:cs typeface="Shabnam" panose="020B0603030804020204" pitchFamily="34" charset="-78"/>
              </a:rPr>
              <a:t>سخن پایانی</a:t>
            </a:r>
            <a:endParaRPr lang="en-US" sz="3200" b="1" dirty="0">
              <a:solidFill>
                <a:srgbClr val="FF0000"/>
              </a:solidFill>
              <a:latin typeface="Shabnam" panose="020B0603030804020204" pitchFamily="34" charset="-78"/>
              <a:cs typeface="Shabnam" panose="020B0603030804020204" pitchFamily="34" charset="-78"/>
            </a:endParaRPr>
          </a:p>
        </p:txBody>
      </p:sp>
      <p:sp>
        <p:nvSpPr>
          <p:cNvPr id="6" name="Slide Number Placeholder 5"/>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pPr/>
              <a:t>29</a:t>
            </a:fld>
            <a:endParaRPr lang="en-US"/>
          </a:p>
        </p:txBody>
      </p:sp>
    </p:spTree>
    <p:extLst>
      <p:ext uri="{BB962C8B-B14F-4D97-AF65-F5344CB8AC3E}">
        <p14:creationId xmlns:p14="http://schemas.microsoft.com/office/powerpoint/2010/main" val="301312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67405" y="891625"/>
            <a:ext cx="11687745"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ویروس هاری حدود 2300 سال قبل از میلاد شناخته شده است و به نظر می‌رسد سگ، ناقل اصلی این بیماری باشد. دانشمندانی مانند ابوعلی‌سینا، محمّدابن زکریای رازی و سید اسماعیل جرجانی بیماری هاری را توصیف و آن‌را شرح داده‌اند. لوئی پاستور درمان ضد هاری و واکسیناسیون را در سال 1885 میلادی ارائه داد. در سال 1299 شمسی انستیتو پاستور ایران بنا نهاده شد و امروزه بیش از 300 مرکز درمان ضد هاری در کشور به امر درمان هاری مشغول فعالیت می‌باشند. در ایران سالانه بیش از 100 هزار نفر به علت گزش حیوانات مشکوک به هاری به ویژه سگ، تحت درمان ضد هاری قرار می‌گیرند.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7946572" y="0"/>
            <a:ext cx="4245428" cy="7277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555401" y="102283"/>
            <a:ext cx="349974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تاریخچه بیماری هاری</a:t>
            </a:r>
          </a:p>
        </p:txBody>
      </p:sp>
      <p:sp>
        <p:nvSpPr>
          <p:cNvPr id="6" name="Rectangle 5"/>
          <p:cNvSpPr/>
          <p:nvPr/>
        </p:nvSpPr>
        <p:spPr>
          <a:xfrm>
            <a:off x="4048218" y="4196703"/>
            <a:ext cx="7883546" cy="19436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grayscl/>
          </a:blip>
          <a:srcRect t="11065"/>
          <a:stretch/>
        </p:blipFill>
        <p:spPr>
          <a:xfrm>
            <a:off x="269008" y="3413271"/>
            <a:ext cx="5705664" cy="2537165"/>
          </a:xfrm>
          <a:prstGeom prst="rect">
            <a:avLst/>
          </a:prstGeom>
        </p:spPr>
      </p:pic>
      <p:sp>
        <p:nvSpPr>
          <p:cNvPr id="7" name="Slide Number Placeholder 6"/>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3</a:t>
            </a:fld>
            <a:endParaRPr lang="en-US"/>
          </a:p>
        </p:txBody>
      </p:sp>
      <p:pic>
        <p:nvPicPr>
          <p:cNvPr id="8" name="Picture 7">
            <a:extLst>
              <a:ext uri="{FF2B5EF4-FFF2-40B4-BE49-F238E27FC236}">
                <a16:creationId xmlns:a16="http://schemas.microsoft.com/office/drawing/2014/main" id="{0FF31BA1-7D25-3A8F-9337-1A2E8C24FDF9}"/>
              </a:ext>
            </a:extLst>
          </p:cNvPr>
          <p:cNvPicPr>
            <a:picLocks noChangeAspect="1"/>
          </p:cNvPicPr>
          <p:nvPr/>
        </p:nvPicPr>
        <p:blipFill rotWithShape="1">
          <a:blip r:embed="rId3">
            <a:grayscl/>
          </a:blip>
          <a:srcRect l="2063" b="11807"/>
          <a:stretch/>
        </p:blipFill>
        <p:spPr>
          <a:xfrm>
            <a:off x="6726067" y="3992059"/>
            <a:ext cx="4227506" cy="2352890"/>
          </a:xfrm>
          <a:prstGeom prst="rect">
            <a:avLst/>
          </a:prstGeom>
        </p:spPr>
      </p:pic>
    </p:spTree>
    <p:extLst>
      <p:ext uri="{BB962C8B-B14F-4D97-AF65-F5344CB8AC3E}">
        <p14:creationId xmlns:p14="http://schemas.microsoft.com/office/powerpoint/2010/main" val="2936317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493" y="1008795"/>
            <a:ext cx="6096000" cy="1508105"/>
          </a:xfrm>
          <a:prstGeom prst="rect">
            <a:avLst/>
          </a:prstGeom>
        </p:spPr>
        <p:txBody>
          <a:bodyPr>
            <a:spAutoFit/>
          </a:bodyPr>
          <a:lstStyle/>
          <a:p>
            <a:pPr algn="justLow">
              <a:lnSpc>
                <a:spcPct val="200000"/>
              </a:lnSpc>
            </a:pPr>
            <a:r>
              <a:rPr lang="en-US" sz="1600" dirty="0">
                <a:latin typeface="Vazir" panose="020B0603030804020204" pitchFamily="34" charset="-78"/>
                <a:cs typeface="Vazir" panose="020B0603030804020204" pitchFamily="34" charset="-78"/>
              </a:rPr>
              <a:t>https://keyvanlab.com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https://www.darmankade.com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http://www.nobellab.com</a:t>
            </a:r>
          </a:p>
        </p:txBody>
      </p:sp>
      <p:sp>
        <p:nvSpPr>
          <p:cNvPr id="4" name="Rectangle 3"/>
          <p:cNvSpPr/>
          <p:nvPr/>
        </p:nvSpPr>
        <p:spPr>
          <a:xfrm>
            <a:off x="0" y="0"/>
            <a:ext cx="12192000" cy="7557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0599578" y="133445"/>
            <a:ext cx="1443528"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منابع</a:t>
            </a:r>
            <a:r>
              <a:rPr lang="fa-IR" sz="2000" dirty="0">
                <a:solidFill>
                  <a:schemeClr val="bg1"/>
                </a:solidFill>
                <a:latin typeface="Shabnam" panose="020B0603030804020204" pitchFamily="34" charset="-78"/>
                <a:cs typeface="Shabnam" panose="020B0603030804020204" pitchFamily="34" charset="-78"/>
              </a:rPr>
              <a:t> </a:t>
            </a:r>
            <a:endParaRPr lang="en-US" sz="2000" dirty="0">
              <a:solidFill>
                <a:schemeClr val="bg1"/>
              </a:solidFill>
              <a:latin typeface="Shabnam" panose="020B0603030804020204" pitchFamily="34" charset="-78"/>
              <a:cs typeface="Shabnam" panose="020B0603030804020204" pitchFamily="34" charset="-78"/>
            </a:endParaRPr>
          </a:p>
        </p:txBody>
      </p:sp>
      <p:sp>
        <p:nvSpPr>
          <p:cNvPr id="5" name="Slide Number Placeholder 4"/>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30</a:t>
            </a:fld>
            <a:endParaRPr lang="en-US"/>
          </a:p>
        </p:txBody>
      </p:sp>
    </p:spTree>
    <p:extLst>
      <p:ext uri="{BB962C8B-B14F-4D97-AF65-F5344CB8AC3E}">
        <p14:creationId xmlns:p14="http://schemas.microsoft.com/office/powerpoint/2010/main" val="3184089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754ED1-3A8F-3749-4856-A53F1A7FF64B}"/>
              </a:ext>
            </a:extLst>
          </p:cNvPr>
          <p:cNvSpPr/>
          <p:nvPr/>
        </p:nvSpPr>
        <p:spPr>
          <a:xfrm>
            <a:off x="1155185" y="0"/>
            <a:ext cx="1908699" cy="5129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313576" y="130649"/>
            <a:ext cx="3233057" cy="52322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شیوع ویروس هاری </a:t>
            </a:r>
            <a:endParaRPr lang="en-US" sz="2800" b="1" dirty="0">
              <a:solidFill>
                <a:srgbClr val="FF0000"/>
              </a:solidFill>
              <a:latin typeface="Shabnam" panose="020B0603030804020204" pitchFamily="34" charset="-78"/>
              <a:cs typeface="Shabnam" panose="020B0603030804020204" pitchFamily="34" charset="-78"/>
            </a:endParaRPr>
          </a:p>
        </p:txBody>
      </p:sp>
      <p:sp>
        <p:nvSpPr>
          <p:cNvPr id="3" name="Rectangle 2"/>
          <p:cNvSpPr/>
          <p:nvPr/>
        </p:nvSpPr>
        <p:spPr>
          <a:xfrm>
            <a:off x="4484526" y="1156624"/>
            <a:ext cx="6964136"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بیماری هاری در بسیاری از کشورهای جهان وجود دارد و در ایران نیز به شکل بومی یکی از مشکلات مهم بهداشت عمومی به شمار می‌رود. هاری در کشورهایی چون اسکاندیناوی، انگلستان، ایرلند، اسکاتلند، استرالیا و نیوزلند دیده نمی‌شود به عبارتی این عفونت در این کشورها ریشه‌کن شده است. این حالت بیشتر در ارتباط با وضعیت جغرافیایی این کشورها به ویژه محصور بودن آن‌ها به وسیله آب می‌باشد. اما در کشورهایی مانند ایالات متحده آمریکا، کانادا، اروپا، هند، روسیه، آفریقا و ایران، هاری شایع است. اکثر حیوانات خونگرم نسبت به این بیماری حساس هستند. انتقال دهندگان اصلی بیماری سگ، گوشتخواران وحشی (مخصوصاً گرگ و شغال) و همچنین روباه‌ها هستند.</a:t>
            </a:r>
            <a:endParaRPr lang="en-US" sz="1600"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2">
            <a:grayscl/>
          </a:blip>
          <a:stretch>
            <a:fillRect/>
          </a:stretch>
        </p:blipFill>
        <p:spPr>
          <a:xfrm>
            <a:off x="269008" y="994300"/>
            <a:ext cx="3713265" cy="2678856"/>
          </a:xfrm>
          <a:prstGeom prst="rect">
            <a:avLst/>
          </a:prstGeom>
        </p:spPr>
      </p:pic>
      <p:cxnSp>
        <p:nvCxnSpPr>
          <p:cNvPr id="12" name="Straight Connector 11"/>
          <p:cNvCxnSpPr/>
          <p:nvPr/>
        </p:nvCxnSpPr>
        <p:spPr>
          <a:xfrm>
            <a:off x="9312158" y="774441"/>
            <a:ext cx="21365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644604" y="0"/>
            <a:ext cx="559837"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4</a:t>
            </a:fld>
            <a:endParaRPr lang="en-US"/>
          </a:p>
        </p:txBody>
      </p:sp>
      <p:pic>
        <p:nvPicPr>
          <p:cNvPr id="5" name="Picture 4">
            <a:extLst>
              <a:ext uri="{FF2B5EF4-FFF2-40B4-BE49-F238E27FC236}">
                <a16:creationId xmlns:a16="http://schemas.microsoft.com/office/drawing/2014/main" id="{027C88CC-5DFC-74BE-36E2-DB82B04D220F}"/>
              </a:ext>
            </a:extLst>
          </p:cNvPr>
          <p:cNvPicPr>
            <a:picLocks noChangeAspect="1"/>
          </p:cNvPicPr>
          <p:nvPr/>
        </p:nvPicPr>
        <p:blipFill>
          <a:blip r:embed="rId3">
            <a:grayscl/>
          </a:blip>
          <a:stretch>
            <a:fillRect/>
          </a:stretch>
        </p:blipFill>
        <p:spPr>
          <a:xfrm>
            <a:off x="1435368" y="4442805"/>
            <a:ext cx="2853216" cy="1902144"/>
          </a:xfrm>
          <a:prstGeom prst="rect">
            <a:avLst/>
          </a:prstGeom>
        </p:spPr>
      </p:pic>
    </p:spTree>
    <p:extLst>
      <p:ext uri="{BB962C8B-B14F-4D97-AF65-F5344CB8AC3E}">
        <p14:creationId xmlns:p14="http://schemas.microsoft.com/office/powerpoint/2010/main" val="3864698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46E20FC-EF65-D1CE-F014-3263C07B4055}"/>
              </a:ext>
            </a:extLst>
          </p:cNvPr>
          <p:cNvSpPr/>
          <p:nvPr/>
        </p:nvSpPr>
        <p:spPr>
          <a:xfrm>
            <a:off x="7031115" y="2831977"/>
            <a:ext cx="3935285" cy="20951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675879" y="951398"/>
            <a:ext cx="5662776"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تخمین زده می شود هاری سالانه باعث مرگ 59 هزار انسان در بیش از 150 کشور می شود که 95 درصد موارد در آفریقا و آسیا رخ می‌دهد. هاری یک مشکل عمده در آسیا است و ارزیابی می‌شود که در آسیا سالانه 35.172 نفر جان خود را از دست می‌دهند. همچنین براساس گزارش سازمان بهداشت جهانی، کشور هند عامل تقریباً 60 درصد از مرگ و میر هاری در آسیا و 35 درصد از مرگ و میرها در جهان است. همچنین مشاهده می‌شود که سالانه 21.476 مرگ انسان به دلیل بیماری هاری در آفریقا توسط سگ‌ها اتفاق می‌افتد. هاری از طریق خفاش بیشترین موارد بیماری هاری انسانی در قاره آمریکا را تشکیل می‌دهد.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7513377" y="1379674"/>
            <a:ext cx="3935285" cy="2607546"/>
          </a:xfrm>
          <a:prstGeom prst="rect">
            <a:avLst/>
          </a:prstGeom>
        </p:spPr>
      </p:pic>
      <p:cxnSp>
        <p:nvCxnSpPr>
          <p:cNvPr id="8" name="Straight Connector 7"/>
          <p:cNvCxnSpPr/>
          <p:nvPr/>
        </p:nvCxnSpPr>
        <p:spPr>
          <a:xfrm>
            <a:off x="9312158" y="774441"/>
            <a:ext cx="21365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644604" y="0"/>
            <a:ext cx="559837"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5</a:t>
            </a:fld>
            <a:endParaRPr lang="en-US"/>
          </a:p>
        </p:txBody>
      </p:sp>
      <p:sp>
        <p:nvSpPr>
          <p:cNvPr id="2" name="Rectangle 1">
            <a:extLst>
              <a:ext uri="{FF2B5EF4-FFF2-40B4-BE49-F238E27FC236}">
                <a16:creationId xmlns:a16="http://schemas.microsoft.com/office/drawing/2014/main" id="{749FCDDD-71A7-25FE-8A7A-0CAE98FFBB3F}"/>
              </a:ext>
            </a:extLst>
          </p:cNvPr>
          <p:cNvSpPr/>
          <p:nvPr/>
        </p:nvSpPr>
        <p:spPr>
          <a:xfrm>
            <a:off x="8313576" y="130649"/>
            <a:ext cx="3233057" cy="52322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شیوع ویروس هاری </a:t>
            </a:r>
            <a:endParaRPr lang="en-US" sz="2800" b="1" dirty="0">
              <a:solidFill>
                <a:srgbClr val="FF0000"/>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6626F0F0-0E06-36CE-75A3-550A6D48146C}"/>
              </a:ext>
            </a:extLst>
          </p:cNvPr>
          <p:cNvPicPr>
            <a:picLocks noChangeAspect="1"/>
          </p:cNvPicPr>
          <p:nvPr/>
        </p:nvPicPr>
        <p:blipFill>
          <a:blip r:embed="rId3">
            <a:grayscl/>
          </a:blip>
          <a:stretch>
            <a:fillRect/>
          </a:stretch>
        </p:blipFill>
        <p:spPr>
          <a:xfrm>
            <a:off x="6643242" y="4185200"/>
            <a:ext cx="3530568" cy="2353712"/>
          </a:xfrm>
          <a:prstGeom prst="rect">
            <a:avLst/>
          </a:prstGeom>
        </p:spPr>
      </p:pic>
    </p:spTree>
    <p:extLst>
      <p:ext uri="{BB962C8B-B14F-4D97-AF65-F5344CB8AC3E}">
        <p14:creationId xmlns:p14="http://schemas.microsoft.com/office/powerpoint/2010/main" val="3691194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3448" y="1255238"/>
            <a:ext cx="5346441"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برنامه‌های کنترل ویروس هاری در بسیاری از کشورها اجرا می‌شود و موفقیت‌های زیادی با بهبود پوشش واکسیناسیون سگ، و کاهش مرگ و میر انسان مشاهده می‌شود. همچنین جامعه جهانی در نظر دارد تا سال 2030 میلادی مرگ و میر انسان در اثر بیماری هاری ناشی از سگ‌ها را از بین ببرد.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grayscl/>
          </a:blip>
          <a:stretch>
            <a:fillRect/>
          </a:stretch>
        </p:blipFill>
        <p:spPr>
          <a:xfrm>
            <a:off x="6551720" y="1763398"/>
            <a:ext cx="4746021" cy="2973480"/>
          </a:xfrm>
          <a:prstGeom prst="rect">
            <a:avLst/>
          </a:prstGeom>
        </p:spPr>
      </p:pic>
      <p:cxnSp>
        <p:nvCxnSpPr>
          <p:cNvPr id="8" name="Straight Connector 7"/>
          <p:cNvCxnSpPr/>
          <p:nvPr/>
        </p:nvCxnSpPr>
        <p:spPr>
          <a:xfrm>
            <a:off x="9312158" y="774441"/>
            <a:ext cx="21365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644604" y="0"/>
            <a:ext cx="559837"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6</a:t>
            </a:fld>
            <a:endParaRPr lang="en-US"/>
          </a:p>
        </p:txBody>
      </p:sp>
      <p:sp>
        <p:nvSpPr>
          <p:cNvPr id="2" name="Rectangle 1">
            <a:extLst>
              <a:ext uri="{FF2B5EF4-FFF2-40B4-BE49-F238E27FC236}">
                <a16:creationId xmlns:a16="http://schemas.microsoft.com/office/drawing/2014/main" id="{E58DCA5C-5880-7752-E35A-A6AC49B4DAEF}"/>
              </a:ext>
            </a:extLst>
          </p:cNvPr>
          <p:cNvSpPr/>
          <p:nvPr/>
        </p:nvSpPr>
        <p:spPr>
          <a:xfrm>
            <a:off x="8313576" y="130649"/>
            <a:ext cx="3233057" cy="52322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شیوع ویروس هاری </a:t>
            </a:r>
            <a:endParaRPr lang="en-US" sz="2800" b="1" dirty="0">
              <a:solidFill>
                <a:srgbClr val="FF000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6253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0588" y="420771"/>
            <a:ext cx="7102788"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عامل این بیماری ویروسی </a:t>
            </a:r>
            <a:r>
              <a:rPr lang="en-US" sz="1600" dirty="0">
                <a:latin typeface="Vazir" panose="020B0603030804020204" pitchFamily="34" charset="-78"/>
                <a:cs typeface="Vazir" panose="020B0603030804020204" pitchFamily="34" charset="-78"/>
              </a:rPr>
              <a:t>RNA </a:t>
            </a:r>
            <a:r>
              <a:rPr lang="fa-IR" sz="1600" dirty="0">
                <a:latin typeface="Vazir" panose="020B0603030804020204" pitchFamily="34" charset="-78"/>
                <a:cs typeface="Vazir" panose="020B0603030804020204" pitchFamily="34" charset="-78"/>
              </a:rPr>
              <a:t> دار تک رشته‌ای، بی هوازی و نوروتروپ از خانواده رابدوویریده می‌باشد. با ورود ویروس به یاخته‌های ماهیچه‌ای یا یاخته عصبی، تکثیر ویروس آغاز می‌شود. ویروس هاری درشت و کم مقاومت است و در طبیعت دوام ندارد و در بزاق خشک شده در مدت چند ساعت از بین می‌رود. ویروس هاری در حرارت ۵۰ درجه سانتی گراد در مدت ۱۵ دقیقه و در حرارت ۶۰ درجه در مدت ۳۵ ثانیه و در حرارت ۱۰۰ درجه سانتیگراد در مدت چند ثانیه از بین می‌رود؛ بنابراین برای ضدعفونی وسایل آلوده کافی است چند دقیقه آن‌ها را جوشاند یا با فنل و الکل شستشو داد. </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8276253" y="0"/>
            <a:ext cx="3915747" cy="57943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grayscl/>
          </a:blip>
          <a:srcRect l="33698" t="1" r="2119" b="2993"/>
          <a:stretch/>
        </p:blipFill>
        <p:spPr>
          <a:xfrm>
            <a:off x="7674335" y="420771"/>
            <a:ext cx="4097787" cy="2863555"/>
          </a:xfrm>
          <a:prstGeom prst="rect">
            <a:avLst/>
          </a:prstGeom>
        </p:spPr>
      </p:pic>
      <p:sp>
        <p:nvSpPr>
          <p:cNvPr id="2" name="Rectangle 1"/>
          <p:cNvSpPr/>
          <p:nvPr/>
        </p:nvSpPr>
        <p:spPr>
          <a:xfrm>
            <a:off x="8696131" y="3505042"/>
            <a:ext cx="3075991"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عامل بیماری هاری</a:t>
            </a:r>
            <a:endParaRPr lang="en-US" sz="2800" b="1" dirty="0">
              <a:solidFill>
                <a:schemeClr val="bg1"/>
              </a:solidFill>
              <a:latin typeface="Shabnam" panose="020B0603030804020204" pitchFamily="34" charset="-78"/>
              <a:cs typeface="Shabnam" panose="020B0603030804020204" pitchFamily="34" charset="-78"/>
            </a:endParaRPr>
          </a:p>
        </p:txBody>
      </p:sp>
      <p:sp>
        <p:nvSpPr>
          <p:cNvPr id="6" name="Slide Number Placeholder 5"/>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7</a:t>
            </a:fld>
            <a:endParaRPr lang="en-US"/>
          </a:p>
        </p:txBody>
      </p:sp>
    </p:spTree>
    <p:extLst>
      <p:ext uri="{BB962C8B-B14F-4D97-AF65-F5344CB8AC3E}">
        <p14:creationId xmlns:p14="http://schemas.microsoft.com/office/powerpoint/2010/main" val="289325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8580" y="3102089"/>
            <a:ext cx="8715733"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کلیه حیوانات خونگرم پستاندار، چه وحشی و چه اهلی به این بیماری حساس هستند. البته در پرندگان، ابتلاء به این بیماری فقط به‌طور مصنوعی در آزمایشگاه گزارش شده‌است. بسیاری از حیوانات وحشی مانند راکون، خفاش، راسو، میمون، گرگ، خرس، شغال و روباه – حیوانات اهلی مثل سگ، گربه، اسب، شتر، الاغ و گاو به این بیماری حساس بوده و قادر به انتقال بیماری به انسان و سایر حیوانات هستند.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10403633" y="0"/>
            <a:ext cx="1788367" cy="68492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287697" y="-8772"/>
            <a:ext cx="569167"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grayscl/>
          </a:blip>
          <a:stretch>
            <a:fillRect/>
          </a:stretch>
        </p:blipFill>
        <p:spPr>
          <a:xfrm>
            <a:off x="7232130" y="0"/>
            <a:ext cx="4881585" cy="2744949"/>
          </a:xfrm>
          <a:prstGeom prst="rect">
            <a:avLst/>
          </a:prstGeom>
        </p:spPr>
      </p:pic>
      <p:sp>
        <p:nvSpPr>
          <p:cNvPr id="2" name="Rectangle 1"/>
          <p:cNvSpPr/>
          <p:nvPr/>
        </p:nvSpPr>
        <p:spPr>
          <a:xfrm rot="5400000">
            <a:off x="9488567" y="4258479"/>
            <a:ext cx="3791632" cy="1077218"/>
          </a:xfrm>
          <a:prstGeom prst="rect">
            <a:avLst/>
          </a:prstGeom>
        </p:spPr>
        <p:txBody>
          <a:bodyPr wrap="square">
            <a:spAutoFit/>
          </a:bodyPr>
          <a:lstStyle/>
          <a:p>
            <a:pPr algn="ctr" rtl="1"/>
            <a:r>
              <a:rPr lang="fa-IR" sz="3200" b="1" dirty="0">
                <a:solidFill>
                  <a:schemeClr val="bg1"/>
                </a:solidFill>
                <a:latin typeface="Shabnam" panose="020B0603030804020204" pitchFamily="34" charset="-78"/>
                <a:cs typeface="Shabnam" panose="020B0603030804020204" pitchFamily="34" charset="-78"/>
              </a:rPr>
              <a:t>هاری از چه حیوانی گرفته میشود؟</a:t>
            </a:r>
            <a:endParaRPr lang="en-US" sz="3200" b="1" dirty="0">
              <a:solidFill>
                <a:schemeClr val="bg1"/>
              </a:solidFill>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2371763" y="0"/>
            <a:ext cx="4196987" cy="2721046"/>
          </a:xfrm>
          <a:prstGeom prst="rect">
            <a:avLst/>
          </a:prstGeom>
        </p:spPr>
      </p:pic>
      <p:sp>
        <p:nvSpPr>
          <p:cNvPr id="8" name="Slide Number Placeholder 7"/>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8</a:t>
            </a:fld>
            <a:endParaRPr lang="en-US"/>
          </a:p>
        </p:txBody>
      </p:sp>
    </p:spTree>
    <p:extLst>
      <p:ext uri="{BB962C8B-B14F-4D97-AF65-F5344CB8AC3E}">
        <p14:creationId xmlns:p14="http://schemas.microsoft.com/office/powerpoint/2010/main" val="3061329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78890" y="338075"/>
            <a:ext cx="3646507" cy="400110"/>
          </a:xfrm>
          <a:prstGeom prst="rect">
            <a:avLst/>
          </a:prstGeom>
        </p:spPr>
        <p:txBody>
          <a:bodyPr wrap="square">
            <a:spAutoFit/>
          </a:bodyPr>
          <a:lstStyle/>
          <a:p>
            <a:pPr algn="r" rtl="1"/>
            <a:r>
              <a:rPr lang="fa-IR" sz="2800" b="1" dirty="0">
                <a:solidFill>
                  <a:srgbClr val="FF0000"/>
                </a:solidFill>
                <a:latin typeface="Shabnam" panose="020B0603030804020204" pitchFamily="34" charset="-78"/>
                <a:cs typeface="Shabnam" panose="020B0603030804020204" pitchFamily="34" charset="-78"/>
              </a:rPr>
              <a:t>علائم هاری در انسان </a:t>
            </a:r>
          </a:p>
        </p:txBody>
      </p:sp>
      <p:sp>
        <p:nvSpPr>
          <p:cNvPr id="3" name="Rectangle 2"/>
          <p:cNvSpPr/>
          <p:nvPr/>
        </p:nvSpPr>
        <p:spPr>
          <a:xfrm>
            <a:off x="877077" y="1003020"/>
            <a:ext cx="11148319"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بیماری هاری به دوره بین گاز گرفتگی و شروع علائم، دوره کمون یا نهفتگی  گفته می شود. معمولاً ۴ تا ۱۲ هفته طول می کشد تا پس از آلوده شدن فرد، علائم هاری در او ظاهر شود. با این حال، دوره کمون می تواند از چند روز تا شش سال هم باشد.</a:t>
            </a:r>
          </a:p>
        </p:txBody>
      </p:sp>
      <p:sp>
        <p:nvSpPr>
          <p:cNvPr id="5" name="Rectangle 4"/>
          <p:cNvSpPr/>
          <p:nvPr/>
        </p:nvSpPr>
        <p:spPr>
          <a:xfrm>
            <a:off x="5929396" y="2345073"/>
            <a:ext cx="6096000" cy="2616101"/>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شروع اولیه هاری با علائم شبیه آنفلوانزا شروع می شود، از جمله:</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تب</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ضعف عضلانی</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مور مور شدن</a:t>
            </a:r>
          </a:p>
          <a:p>
            <a:pPr marL="285750" indent="-285750" algn="justLow" rtl="1">
              <a:lnSpc>
                <a:spcPct val="200000"/>
              </a:lnSpc>
              <a:buClr>
                <a:srgbClr val="C0000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همچنین ممکن است در محل گاز گرفتگی احساس سوزش کنید.</a:t>
            </a:r>
          </a:p>
        </p:txBody>
      </p:sp>
      <p:sp>
        <p:nvSpPr>
          <p:cNvPr id="7" name="L-Shape 6"/>
          <p:cNvSpPr/>
          <p:nvPr/>
        </p:nvSpPr>
        <p:spPr>
          <a:xfrm rot="5400000">
            <a:off x="115272" y="147812"/>
            <a:ext cx="1710224" cy="1710418"/>
          </a:xfrm>
          <a:prstGeom prst="corner">
            <a:avLst>
              <a:gd name="adj1" fmla="val 26712"/>
              <a:gd name="adj2" fmla="val 287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37813" y="3429000"/>
            <a:ext cx="3900196" cy="257904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a:xfrm>
            <a:off x="269008" y="6344949"/>
            <a:ext cx="501073" cy="387926"/>
          </a:xfrm>
          <a:prstGeom prst="rect">
            <a:avLst/>
          </a:prstGeom>
        </p:spPr>
        <p:txBody>
          <a:bodyPr/>
          <a:lstStyle/>
          <a:p>
            <a:fld id="{E6573639-CD46-4602-8799-F1809B3DB89A}" type="slidenum">
              <a:rPr lang="en-US" smtClean="0"/>
              <a:t>9</a:t>
            </a:fld>
            <a:endParaRPr lang="en-US"/>
          </a:p>
        </p:txBody>
      </p:sp>
      <p:pic>
        <p:nvPicPr>
          <p:cNvPr id="4" name="Picture 3">
            <a:extLst>
              <a:ext uri="{FF2B5EF4-FFF2-40B4-BE49-F238E27FC236}">
                <a16:creationId xmlns:a16="http://schemas.microsoft.com/office/drawing/2014/main" id="{DDBF060A-54FF-F930-91D6-8BBF5ED3BFFC}"/>
              </a:ext>
            </a:extLst>
          </p:cNvPr>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39448" y="2361517"/>
            <a:ext cx="4807174" cy="3204782"/>
          </a:xfrm>
          <a:prstGeom prst="rect">
            <a:avLst/>
          </a:prstGeom>
        </p:spPr>
      </p:pic>
    </p:spTree>
    <p:extLst>
      <p:ext uri="{BB962C8B-B14F-4D97-AF65-F5344CB8AC3E}">
        <p14:creationId xmlns:p14="http://schemas.microsoft.com/office/powerpoint/2010/main" val="15162057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2321</Words>
  <Application>Microsoft Office PowerPoint</Application>
  <PresentationFormat>Widescreen</PresentationFormat>
  <Paragraphs>131</Paragraphs>
  <Slides>30</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Arial</vt:lpstr>
      <vt:lpstr>Calibri</vt:lpstr>
      <vt:lpstr>Shabnam</vt:lpstr>
      <vt:lpstr>Times New Roman</vt:lpstr>
      <vt:lpstr>Vazir</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22</cp:revision>
  <dcterms:created xsi:type="dcterms:W3CDTF">2024-08-29T19:52:35Z</dcterms:created>
  <dcterms:modified xsi:type="dcterms:W3CDTF">2024-09-07T17:17:42Z</dcterms:modified>
</cp:coreProperties>
</file>