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96" r:id="rId2"/>
    <p:sldId id="270" r:id="rId3"/>
    <p:sldId id="271" r:id="rId4"/>
    <p:sldId id="256" r:id="rId5"/>
    <p:sldId id="257" r:id="rId6"/>
    <p:sldId id="258" r:id="rId7"/>
    <p:sldId id="259" r:id="rId8"/>
    <p:sldId id="269" r:id="rId9"/>
    <p:sldId id="262" r:id="rId10"/>
    <p:sldId id="272" r:id="rId11"/>
    <p:sldId id="263" r:id="rId12"/>
    <p:sldId id="264" r:id="rId13"/>
    <p:sldId id="265" r:id="rId14"/>
    <p:sldId id="266" r:id="rId15"/>
    <p:sldId id="289" r:id="rId16"/>
    <p:sldId id="267" r:id="rId17"/>
    <p:sldId id="268" r:id="rId18"/>
    <p:sldId id="273" r:id="rId19"/>
    <p:sldId id="274" r:id="rId20"/>
    <p:sldId id="290" r:id="rId21"/>
    <p:sldId id="275" r:id="rId22"/>
    <p:sldId id="276" r:id="rId23"/>
    <p:sldId id="277" r:id="rId24"/>
    <p:sldId id="278" r:id="rId25"/>
    <p:sldId id="279" r:id="rId26"/>
    <p:sldId id="280" r:id="rId27"/>
    <p:sldId id="281" r:id="rId28"/>
    <p:sldId id="288" r:id="rId29"/>
    <p:sldId id="282" r:id="rId30"/>
    <p:sldId id="283" r:id="rId31"/>
    <p:sldId id="284" r:id="rId32"/>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B2DF"/>
    <a:srgbClr val="82A1D8"/>
    <a:srgbClr val="C3C1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2" d="100"/>
          <a:sy n="82" d="100"/>
        </p:scale>
        <p:origin x="691"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0D2E11BB-1D20-4D04-A685-36F6D3C8CC8F}" type="datetimeFigureOut">
              <a:rPr lang="fa-IR" smtClean="0"/>
              <a:t>08/03/1446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D8FF1367-D342-4869-BA7F-928F5FBE0131}" type="slidenum">
              <a:rPr lang="fa-IR" smtClean="0"/>
              <a:t>‹#›</a:t>
            </a:fld>
            <a:endParaRPr lang="fa-IR"/>
          </a:p>
        </p:txBody>
      </p:sp>
    </p:spTree>
    <p:extLst>
      <p:ext uri="{BB962C8B-B14F-4D97-AF65-F5344CB8AC3E}">
        <p14:creationId xmlns:p14="http://schemas.microsoft.com/office/powerpoint/2010/main" val="7594489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D8FF1367-D342-4869-BA7F-928F5FBE0131}" type="slidenum">
              <a:rPr lang="fa-IR" smtClean="0"/>
              <a:t>8</a:t>
            </a:fld>
            <a:endParaRPr lang="fa-IR"/>
          </a:p>
        </p:txBody>
      </p:sp>
    </p:spTree>
    <p:extLst>
      <p:ext uri="{BB962C8B-B14F-4D97-AF65-F5344CB8AC3E}">
        <p14:creationId xmlns:p14="http://schemas.microsoft.com/office/powerpoint/2010/main" val="369735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D8FF1367-D342-4869-BA7F-928F5FBE0131}" type="slidenum">
              <a:rPr lang="fa-IR" smtClean="0"/>
              <a:t>13</a:t>
            </a:fld>
            <a:endParaRPr lang="fa-IR"/>
          </a:p>
        </p:txBody>
      </p:sp>
    </p:spTree>
    <p:extLst>
      <p:ext uri="{BB962C8B-B14F-4D97-AF65-F5344CB8AC3E}">
        <p14:creationId xmlns:p14="http://schemas.microsoft.com/office/powerpoint/2010/main" val="1724487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D8FF1367-D342-4869-BA7F-928F5FBE0131}" type="slidenum">
              <a:rPr lang="fa-IR" smtClean="0"/>
              <a:t>31</a:t>
            </a:fld>
            <a:endParaRPr lang="fa-IR"/>
          </a:p>
        </p:txBody>
      </p:sp>
    </p:spTree>
    <p:extLst>
      <p:ext uri="{BB962C8B-B14F-4D97-AF65-F5344CB8AC3E}">
        <p14:creationId xmlns:p14="http://schemas.microsoft.com/office/powerpoint/2010/main" val="31979784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B94DEE-BEC7-DD08-0D3F-EBD5A6E7C51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a:extLst>
              <a:ext uri="{FF2B5EF4-FFF2-40B4-BE49-F238E27FC236}">
                <a16:creationId xmlns:a16="http://schemas.microsoft.com/office/drawing/2014/main" id="{2A93C8EA-CD69-2474-FCC0-C7992159F9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69BEC327-3FBE-9D20-3376-548FF535E816}"/>
              </a:ext>
            </a:extLst>
          </p:cNvPr>
          <p:cNvSpPr>
            <a:spLocks noGrp="1"/>
          </p:cNvSpPr>
          <p:nvPr>
            <p:ph type="dt" sz="half" idx="10"/>
          </p:nvPr>
        </p:nvSpPr>
        <p:spPr/>
        <p:txBody>
          <a:bodyPr/>
          <a:lstStyle/>
          <a:p>
            <a:fld id="{DFE0E2B3-18D9-451C-AD50-0FE93EE3E04D}" type="datetimeFigureOut">
              <a:rPr lang="fa-IR" smtClean="0"/>
              <a:t>08/03/1446</a:t>
            </a:fld>
            <a:endParaRPr lang="fa-IR"/>
          </a:p>
        </p:txBody>
      </p:sp>
      <p:sp>
        <p:nvSpPr>
          <p:cNvPr id="5" name="Footer Placeholder 4">
            <a:extLst>
              <a:ext uri="{FF2B5EF4-FFF2-40B4-BE49-F238E27FC236}">
                <a16:creationId xmlns:a16="http://schemas.microsoft.com/office/drawing/2014/main" id="{C552CB5D-8AD7-7801-676E-843AEA5AFBDF}"/>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53BDBD58-C3BE-E658-DD22-4ABFE1C25E25}"/>
              </a:ext>
            </a:extLst>
          </p:cNvPr>
          <p:cNvSpPr>
            <a:spLocks noGrp="1"/>
          </p:cNvSpPr>
          <p:nvPr>
            <p:ph type="sldNum" sz="quarter" idx="12"/>
          </p:nvPr>
        </p:nvSpPr>
        <p:spPr/>
        <p:txBody>
          <a:bodyPr/>
          <a:lstStyle/>
          <a:p>
            <a:fld id="{A871B1D8-F956-4D81-A790-708220ADDBDC}" type="slidenum">
              <a:rPr lang="fa-IR" smtClean="0"/>
              <a:t>‹#›</a:t>
            </a:fld>
            <a:endParaRPr lang="fa-IR"/>
          </a:p>
        </p:txBody>
      </p:sp>
    </p:spTree>
    <p:extLst>
      <p:ext uri="{BB962C8B-B14F-4D97-AF65-F5344CB8AC3E}">
        <p14:creationId xmlns:p14="http://schemas.microsoft.com/office/powerpoint/2010/main" val="402194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665CB-0B0A-A9B7-244A-6992FABA612F}"/>
              </a:ext>
            </a:extLst>
          </p:cNvPr>
          <p:cNvSpPr>
            <a:spLocks noGrp="1"/>
          </p:cNvSpPr>
          <p:nvPr>
            <p:ph type="title"/>
          </p:nvPr>
        </p:nvSpPr>
        <p:spPr/>
        <p:txBody>
          <a:bodyPr/>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6A646D13-901E-2D71-924E-6E064DA1587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17A0AAA5-91C0-4EE1-C991-2AA74804778D}"/>
              </a:ext>
            </a:extLst>
          </p:cNvPr>
          <p:cNvSpPr>
            <a:spLocks noGrp="1"/>
          </p:cNvSpPr>
          <p:nvPr>
            <p:ph type="dt" sz="half" idx="10"/>
          </p:nvPr>
        </p:nvSpPr>
        <p:spPr/>
        <p:txBody>
          <a:bodyPr/>
          <a:lstStyle/>
          <a:p>
            <a:fld id="{DFE0E2B3-18D9-451C-AD50-0FE93EE3E04D}" type="datetimeFigureOut">
              <a:rPr lang="fa-IR" smtClean="0"/>
              <a:t>08/03/1446</a:t>
            </a:fld>
            <a:endParaRPr lang="fa-IR"/>
          </a:p>
        </p:txBody>
      </p:sp>
      <p:sp>
        <p:nvSpPr>
          <p:cNvPr id="5" name="Footer Placeholder 4">
            <a:extLst>
              <a:ext uri="{FF2B5EF4-FFF2-40B4-BE49-F238E27FC236}">
                <a16:creationId xmlns:a16="http://schemas.microsoft.com/office/drawing/2014/main" id="{DE1D5112-974F-0BD6-3260-4957ECD57BDA}"/>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A63015DC-BDAB-1552-4B52-024AC91E0D7D}"/>
              </a:ext>
            </a:extLst>
          </p:cNvPr>
          <p:cNvSpPr>
            <a:spLocks noGrp="1"/>
          </p:cNvSpPr>
          <p:nvPr>
            <p:ph type="sldNum" sz="quarter" idx="12"/>
          </p:nvPr>
        </p:nvSpPr>
        <p:spPr/>
        <p:txBody>
          <a:bodyPr/>
          <a:lstStyle/>
          <a:p>
            <a:fld id="{A871B1D8-F956-4D81-A790-708220ADDBDC}" type="slidenum">
              <a:rPr lang="fa-IR" smtClean="0"/>
              <a:t>‹#›</a:t>
            </a:fld>
            <a:endParaRPr lang="fa-IR"/>
          </a:p>
        </p:txBody>
      </p:sp>
    </p:spTree>
    <p:extLst>
      <p:ext uri="{BB962C8B-B14F-4D97-AF65-F5344CB8AC3E}">
        <p14:creationId xmlns:p14="http://schemas.microsoft.com/office/powerpoint/2010/main" val="3493091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24E6A0D-5410-CF73-F8F6-F3191060C34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A43757F4-8BFF-FF45-A4FB-D1822C5C909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08BB7DCA-909D-9173-B7C7-E707C1DB7DC9}"/>
              </a:ext>
            </a:extLst>
          </p:cNvPr>
          <p:cNvSpPr>
            <a:spLocks noGrp="1"/>
          </p:cNvSpPr>
          <p:nvPr>
            <p:ph type="dt" sz="half" idx="10"/>
          </p:nvPr>
        </p:nvSpPr>
        <p:spPr/>
        <p:txBody>
          <a:bodyPr/>
          <a:lstStyle/>
          <a:p>
            <a:fld id="{DFE0E2B3-18D9-451C-AD50-0FE93EE3E04D}" type="datetimeFigureOut">
              <a:rPr lang="fa-IR" smtClean="0"/>
              <a:t>08/03/1446</a:t>
            </a:fld>
            <a:endParaRPr lang="fa-IR"/>
          </a:p>
        </p:txBody>
      </p:sp>
      <p:sp>
        <p:nvSpPr>
          <p:cNvPr id="5" name="Footer Placeholder 4">
            <a:extLst>
              <a:ext uri="{FF2B5EF4-FFF2-40B4-BE49-F238E27FC236}">
                <a16:creationId xmlns:a16="http://schemas.microsoft.com/office/drawing/2014/main" id="{21D7F9E8-459F-E3EB-96D4-8DFF3AC7731B}"/>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DA56DA5E-50D3-F20E-F5EA-9BEF38626C6A}"/>
              </a:ext>
            </a:extLst>
          </p:cNvPr>
          <p:cNvSpPr>
            <a:spLocks noGrp="1"/>
          </p:cNvSpPr>
          <p:nvPr>
            <p:ph type="sldNum" sz="quarter" idx="12"/>
          </p:nvPr>
        </p:nvSpPr>
        <p:spPr/>
        <p:txBody>
          <a:bodyPr/>
          <a:lstStyle/>
          <a:p>
            <a:fld id="{A871B1D8-F956-4D81-A790-708220ADDBDC}" type="slidenum">
              <a:rPr lang="fa-IR" smtClean="0"/>
              <a:t>‹#›</a:t>
            </a:fld>
            <a:endParaRPr lang="fa-IR"/>
          </a:p>
        </p:txBody>
      </p:sp>
    </p:spTree>
    <p:extLst>
      <p:ext uri="{BB962C8B-B14F-4D97-AF65-F5344CB8AC3E}">
        <p14:creationId xmlns:p14="http://schemas.microsoft.com/office/powerpoint/2010/main" val="254563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D5A8A-BCF2-585E-AB01-471D641DA2D2}"/>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1CFCAF48-B355-6BAC-6E30-0158AA935B4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7DB42FEE-219F-FA77-FA57-1E73577C44E7}"/>
              </a:ext>
            </a:extLst>
          </p:cNvPr>
          <p:cNvSpPr>
            <a:spLocks noGrp="1"/>
          </p:cNvSpPr>
          <p:nvPr>
            <p:ph type="dt" sz="half" idx="10"/>
          </p:nvPr>
        </p:nvSpPr>
        <p:spPr/>
        <p:txBody>
          <a:bodyPr/>
          <a:lstStyle/>
          <a:p>
            <a:fld id="{DFE0E2B3-18D9-451C-AD50-0FE93EE3E04D}" type="datetimeFigureOut">
              <a:rPr lang="fa-IR" smtClean="0"/>
              <a:t>08/03/1446</a:t>
            </a:fld>
            <a:endParaRPr lang="fa-IR"/>
          </a:p>
        </p:txBody>
      </p:sp>
      <p:sp>
        <p:nvSpPr>
          <p:cNvPr id="5" name="Footer Placeholder 4">
            <a:extLst>
              <a:ext uri="{FF2B5EF4-FFF2-40B4-BE49-F238E27FC236}">
                <a16:creationId xmlns:a16="http://schemas.microsoft.com/office/drawing/2014/main" id="{B8CE32DF-F8DC-4FC5-0635-E24458CD48FD}"/>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5D17A354-FB89-7146-C83B-B6B0107BA0BC}"/>
              </a:ext>
            </a:extLst>
          </p:cNvPr>
          <p:cNvSpPr>
            <a:spLocks noGrp="1"/>
          </p:cNvSpPr>
          <p:nvPr>
            <p:ph type="sldNum" sz="quarter" idx="12"/>
          </p:nvPr>
        </p:nvSpPr>
        <p:spPr/>
        <p:txBody>
          <a:bodyPr/>
          <a:lstStyle/>
          <a:p>
            <a:fld id="{A871B1D8-F956-4D81-A790-708220ADDBDC}" type="slidenum">
              <a:rPr lang="fa-IR" smtClean="0"/>
              <a:t>‹#›</a:t>
            </a:fld>
            <a:endParaRPr lang="fa-IR"/>
          </a:p>
        </p:txBody>
      </p:sp>
    </p:spTree>
    <p:extLst>
      <p:ext uri="{BB962C8B-B14F-4D97-AF65-F5344CB8AC3E}">
        <p14:creationId xmlns:p14="http://schemas.microsoft.com/office/powerpoint/2010/main" val="1639770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44B49-BDD6-A83C-7E7D-4A7A2227F00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a:extLst>
              <a:ext uri="{FF2B5EF4-FFF2-40B4-BE49-F238E27FC236}">
                <a16:creationId xmlns:a16="http://schemas.microsoft.com/office/drawing/2014/main" id="{17343584-B246-947A-1EDF-927AD43DB5E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D3EB1C-50FF-443B-EB46-5964EC5A8812}"/>
              </a:ext>
            </a:extLst>
          </p:cNvPr>
          <p:cNvSpPr>
            <a:spLocks noGrp="1"/>
          </p:cNvSpPr>
          <p:nvPr>
            <p:ph type="dt" sz="half" idx="10"/>
          </p:nvPr>
        </p:nvSpPr>
        <p:spPr/>
        <p:txBody>
          <a:bodyPr/>
          <a:lstStyle/>
          <a:p>
            <a:fld id="{DFE0E2B3-18D9-451C-AD50-0FE93EE3E04D}" type="datetimeFigureOut">
              <a:rPr lang="fa-IR" smtClean="0"/>
              <a:t>08/03/1446</a:t>
            </a:fld>
            <a:endParaRPr lang="fa-IR"/>
          </a:p>
        </p:txBody>
      </p:sp>
      <p:sp>
        <p:nvSpPr>
          <p:cNvPr id="5" name="Footer Placeholder 4">
            <a:extLst>
              <a:ext uri="{FF2B5EF4-FFF2-40B4-BE49-F238E27FC236}">
                <a16:creationId xmlns:a16="http://schemas.microsoft.com/office/drawing/2014/main" id="{FC6FC991-4AC0-FF15-2C5A-286157504084}"/>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6500726B-D407-1FF8-FDB9-24026D294E37}"/>
              </a:ext>
            </a:extLst>
          </p:cNvPr>
          <p:cNvSpPr>
            <a:spLocks noGrp="1"/>
          </p:cNvSpPr>
          <p:nvPr>
            <p:ph type="sldNum" sz="quarter" idx="12"/>
          </p:nvPr>
        </p:nvSpPr>
        <p:spPr/>
        <p:txBody>
          <a:bodyPr/>
          <a:lstStyle/>
          <a:p>
            <a:fld id="{A871B1D8-F956-4D81-A790-708220ADDBDC}" type="slidenum">
              <a:rPr lang="fa-IR" smtClean="0"/>
              <a:t>‹#›</a:t>
            </a:fld>
            <a:endParaRPr lang="fa-IR"/>
          </a:p>
        </p:txBody>
      </p:sp>
    </p:spTree>
    <p:extLst>
      <p:ext uri="{BB962C8B-B14F-4D97-AF65-F5344CB8AC3E}">
        <p14:creationId xmlns:p14="http://schemas.microsoft.com/office/powerpoint/2010/main" val="578383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D82EA5-2D2A-33DA-C281-E907EB2FA590}"/>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DA2CE144-06B1-9E0C-9C49-DA88E1380BE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a:extLst>
              <a:ext uri="{FF2B5EF4-FFF2-40B4-BE49-F238E27FC236}">
                <a16:creationId xmlns:a16="http://schemas.microsoft.com/office/drawing/2014/main" id="{BCB25D9F-EFA9-C193-2D50-6E5C0305CA5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a:extLst>
              <a:ext uri="{FF2B5EF4-FFF2-40B4-BE49-F238E27FC236}">
                <a16:creationId xmlns:a16="http://schemas.microsoft.com/office/drawing/2014/main" id="{161D8CF4-75CC-F3B0-CA09-20B9CC9545F2}"/>
              </a:ext>
            </a:extLst>
          </p:cNvPr>
          <p:cNvSpPr>
            <a:spLocks noGrp="1"/>
          </p:cNvSpPr>
          <p:nvPr>
            <p:ph type="dt" sz="half" idx="10"/>
          </p:nvPr>
        </p:nvSpPr>
        <p:spPr/>
        <p:txBody>
          <a:bodyPr/>
          <a:lstStyle/>
          <a:p>
            <a:fld id="{DFE0E2B3-18D9-451C-AD50-0FE93EE3E04D}" type="datetimeFigureOut">
              <a:rPr lang="fa-IR" smtClean="0"/>
              <a:t>08/03/1446</a:t>
            </a:fld>
            <a:endParaRPr lang="fa-IR"/>
          </a:p>
        </p:txBody>
      </p:sp>
      <p:sp>
        <p:nvSpPr>
          <p:cNvPr id="6" name="Footer Placeholder 5">
            <a:extLst>
              <a:ext uri="{FF2B5EF4-FFF2-40B4-BE49-F238E27FC236}">
                <a16:creationId xmlns:a16="http://schemas.microsoft.com/office/drawing/2014/main" id="{89A216EB-4961-552A-64E3-CED9EDBB37DC}"/>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71D4551D-09AC-AA8C-4CE3-84AEA0689C32}"/>
              </a:ext>
            </a:extLst>
          </p:cNvPr>
          <p:cNvSpPr>
            <a:spLocks noGrp="1"/>
          </p:cNvSpPr>
          <p:nvPr>
            <p:ph type="sldNum" sz="quarter" idx="12"/>
          </p:nvPr>
        </p:nvSpPr>
        <p:spPr/>
        <p:txBody>
          <a:bodyPr/>
          <a:lstStyle/>
          <a:p>
            <a:fld id="{A871B1D8-F956-4D81-A790-708220ADDBDC}" type="slidenum">
              <a:rPr lang="fa-IR" smtClean="0"/>
              <a:t>‹#›</a:t>
            </a:fld>
            <a:endParaRPr lang="fa-IR"/>
          </a:p>
        </p:txBody>
      </p:sp>
    </p:spTree>
    <p:extLst>
      <p:ext uri="{BB962C8B-B14F-4D97-AF65-F5344CB8AC3E}">
        <p14:creationId xmlns:p14="http://schemas.microsoft.com/office/powerpoint/2010/main" val="3315029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E1A84F-FD86-BF91-0031-7FCF01586E2E}"/>
              </a:ext>
            </a:extLst>
          </p:cNvPr>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a:extLst>
              <a:ext uri="{FF2B5EF4-FFF2-40B4-BE49-F238E27FC236}">
                <a16:creationId xmlns:a16="http://schemas.microsoft.com/office/drawing/2014/main" id="{7CCAF5F8-0568-1E54-C1D9-5CF8AE1277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2735575-9E37-7DD4-61FD-86BFC3AAD24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a:extLst>
              <a:ext uri="{FF2B5EF4-FFF2-40B4-BE49-F238E27FC236}">
                <a16:creationId xmlns:a16="http://schemas.microsoft.com/office/drawing/2014/main" id="{DA199DBF-6877-AF79-F1B3-91A6FCF3B0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668040-3C08-CC24-06A8-BE03387A69E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a:extLst>
              <a:ext uri="{FF2B5EF4-FFF2-40B4-BE49-F238E27FC236}">
                <a16:creationId xmlns:a16="http://schemas.microsoft.com/office/drawing/2014/main" id="{F0F9EC1A-BA3E-C391-EB2A-D9DB150F6031}"/>
              </a:ext>
            </a:extLst>
          </p:cNvPr>
          <p:cNvSpPr>
            <a:spLocks noGrp="1"/>
          </p:cNvSpPr>
          <p:nvPr>
            <p:ph type="dt" sz="half" idx="10"/>
          </p:nvPr>
        </p:nvSpPr>
        <p:spPr/>
        <p:txBody>
          <a:bodyPr/>
          <a:lstStyle/>
          <a:p>
            <a:fld id="{DFE0E2B3-18D9-451C-AD50-0FE93EE3E04D}" type="datetimeFigureOut">
              <a:rPr lang="fa-IR" smtClean="0"/>
              <a:t>08/03/1446</a:t>
            </a:fld>
            <a:endParaRPr lang="fa-IR"/>
          </a:p>
        </p:txBody>
      </p:sp>
      <p:sp>
        <p:nvSpPr>
          <p:cNvPr id="8" name="Footer Placeholder 7">
            <a:extLst>
              <a:ext uri="{FF2B5EF4-FFF2-40B4-BE49-F238E27FC236}">
                <a16:creationId xmlns:a16="http://schemas.microsoft.com/office/drawing/2014/main" id="{AE43288D-7807-710A-6939-EC045ECDCC47}"/>
              </a:ext>
            </a:extLst>
          </p:cNvPr>
          <p:cNvSpPr>
            <a:spLocks noGrp="1"/>
          </p:cNvSpPr>
          <p:nvPr>
            <p:ph type="ftr" sz="quarter" idx="11"/>
          </p:nvPr>
        </p:nvSpPr>
        <p:spPr/>
        <p:txBody>
          <a:bodyPr/>
          <a:lstStyle/>
          <a:p>
            <a:endParaRPr lang="fa-IR"/>
          </a:p>
        </p:txBody>
      </p:sp>
      <p:sp>
        <p:nvSpPr>
          <p:cNvPr id="9" name="Slide Number Placeholder 8">
            <a:extLst>
              <a:ext uri="{FF2B5EF4-FFF2-40B4-BE49-F238E27FC236}">
                <a16:creationId xmlns:a16="http://schemas.microsoft.com/office/drawing/2014/main" id="{4E6D1D8B-E0C4-84C2-4607-09E2559152EA}"/>
              </a:ext>
            </a:extLst>
          </p:cNvPr>
          <p:cNvSpPr>
            <a:spLocks noGrp="1"/>
          </p:cNvSpPr>
          <p:nvPr>
            <p:ph type="sldNum" sz="quarter" idx="12"/>
          </p:nvPr>
        </p:nvSpPr>
        <p:spPr/>
        <p:txBody>
          <a:bodyPr/>
          <a:lstStyle/>
          <a:p>
            <a:fld id="{A871B1D8-F956-4D81-A790-708220ADDBDC}" type="slidenum">
              <a:rPr lang="fa-IR" smtClean="0"/>
              <a:t>‹#›</a:t>
            </a:fld>
            <a:endParaRPr lang="fa-IR"/>
          </a:p>
        </p:txBody>
      </p:sp>
    </p:spTree>
    <p:extLst>
      <p:ext uri="{BB962C8B-B14F-4D97-AF65-F5344CB8AC3E}">
        <p14:creationId xmlns:p14="http://schemas.microsoft.com/office/powerpoint/2010/main" val="24292209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B3460-8FF7-A463-EE5D-D3CB81D77BB2}"/>
              </a:ext>
            </a:extLst>
          </p:cNvPr>
          <p:cNvSpPr>
            <a:spLocks noGrp="1"/>
          </p:cNvSpPr>
          <p:nvPr>
            <p:ph type="title"/>
          </p:nvPr>
        </p:nvSpPr>
        <p:spPr/>
        <p:txBody>
          <a:bodyPr/>
          <a:lstStyle/>
          <a:p>
            <a:r>
              <a:rPr lang="en-US"/>
              <a:t>Click to edit Master title style</a:t>
            </a:r>
            <a:endParaRPr lang="fa-IR"/>
          </a:p>
        </p:txBody>
      </p:sp>
      <p:sp>
        <p:nvSpPr>
          <p:cNvPr id="3" name="Date Placeholder 2">
            <a:extLst>
              <a:ext uri="{FF2B5EF4-FFF2-40B4-BE49-F238E27FC236}">
                <a16:creationId xmlns:a16="http://schemas.microsoft.com/office/drawing/2014/main" id="{A36E827C-B3BB-103A-0B32-2F6C0C7C94D6}"/>
              </a:ext>
            </a:extLst>
          </p:cNvPr>
          <p:cNvSpPr>
            <a:spLocks noGrp="1"/>
          </p:cNvSpPr>
          <p:nvPr>
            <p:ph type="dt" sz="half" idx="10"/>
          </p:nvPr>
        </p:nvSpPr>
        <p:spPr/>
        <p:txBody>
          <a:bodyPr/>
          <a:lstStyle/>
          <a:p>
            <a:fld id="{DFE0E2B3-18D9-451C-AD50-0FE93EE3E04D}" type="datetimeFigureOut">
              <a:rPr lang="fa-IR" smtClean="0"/>
              <a:t>08/03/1446</a:t>
            </a:fld>
            <a:endParaRPr lang="fa-IR"/>
          </a:p>
        </p:txBody>
      </p:sp>
      <p:sp>
        <p:nvSpPr>
          <p:cNvPr id="4" name="Footer Placeholder 3">
            <a:extLst>
              <a:ext uri="{FF2B5EF4-FFF2-40B4-BE49-F238E27FC236}">
                <a16:creationId xmlns:a16="http://schemas.microsoft.com/office/drawing/2014/main" id="{82197749-3F0E-31B2-A2BB-757C4426EF79}"/>
              </a:ext>
            </a:extLst>
          </p:cNvPr>
          <p:cNvSpPr>
            <a:spLocks noGrp="1"/>
          </p:cNvSpPr>
          <p:nvPr>
            <p:ph type="ftr" sz="quarter" idx="11"/>
          </p:nvPr>
        </p:nvSpPr>
        <p:spPr/>
        <p:txBody>
          <a:bodyPr/>
          <a:lstStyle/>
          <a:p>
            <a:endParaRPr lang="fa-IR"/>
          </a:p>
        </p:txBody>
      </p:sp>
      <p:sp>
        <p:nvSpPr>
          <p:cNvPr id="5" name="Slide Number Placeholder 4">
            <a:extLst>
              <a:ext uri="{FF2B5EF4-FFF2-40B4-BE49-F238E27FC236}">
                <a16:creationId xmlns:a16="http://schemas.microsoft.com/office/drawing/2014/main" id="{88841337-EFCD-09DB-7F9C-62FCAC05AAED}"/>
              </a:ext>
            </a:extLst>
          </p:cNvPr>
          <p:cNvSpPr>
            <a:spLocks noGrp="1"/>
          </p:cNvSpPr>
          <p:nvPr>
            <p:ph type="sldNum" sz="quarter" idx="12"/>
          </p:nvPr>
        </p:nvSpPr>
        <p:spPr/>
        <p:txBody>
          <a:bodyPr/>
          <a:lstStyle/>
          <a:p>
            <a:fld id="{A871B1D8-F956-4D81-A790-708220ADDBDC}" type="slidenum">
              <a:rPr lang="fa-IR" smtClean="0"/>
              <a:t>‹#›</a:t>
            </a:fld>
            <a:endParaRPr lang="fa-IR"/>
          </a:p>
        </p:txBody>
      </p:sp>
    </p:spTree>
    <p:extLst>
      <p:ext uri="{BB962C8B-B14F-4D97-AF65-F5344CB8AC3E}">
        <p14:creationId xmlns:p14="http://schemas.microsoft.com/office/powerpoint/2010/main" val="3007171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E23EE00-8D35-883F-2BE1-04637EE072BE}"/>
              </a:ext>
            </a:extLst>
          </p:cNvPr>
          <p:cNvSpPr>
            <a:spLocks noGrp="1"/>
          </p:cNvSpPr>
          <p:nvPr>
            <p:ph type="dt" sz="half" idx="10"/>
          </p:nvPr>
        </p:nvSpPr>
        <p:spPr/>
        <p:txBody>
          <a:bodyPr/>
          <a:lstStyle/>
          <a:p>
            <a:fld id="{DFE0E2B3-18D9-451C-AD50-0FE93EE3E04D}" type="datetimeFigureOut">
              <a:rPr lang="fa-IR" smtClean="0"/>
              <a:t>08/03/1446</a:t>
            </a:fld>
            <a:endParaRPr lang="fa-IR"/>
          </a:p>
        </p:txBody>
      </p:sp>
      <p:sp>
        <p:nvSpPr>
          <p:cNvPr id="3" name="Footer Placeholder 2">
            <a:extLst>
              <a:ext uri="{FF2B5EF4-FFF2-40B4-BE49-F238E27FC236}">
                <a16:creationId xmlns:a16="http://schemas.microsoft.com/office/drawing/2014/main" id="{A8B01ACA-C09C-8E47-E632-EB8D236B4080}"/>
              </a:ext>
            </a:extLst>
          </p:cNvPr>
          <p:cNvSpPr>
            <a:spLocks noGrp="1"/>
          </p:cNvSpPr>
          <p:nvPr>
            <p:ph type="ftr" sz="quarter" idx="11"/>
          </p:nvPr>
        </p:nvSpPr>
        <p:spPr/>
        <p:txBody>
          <a:bodyPr/>
          <a:lstStyle/>
          <a:p>
            <a:endParaRPr lang="fa-IR"/>
          </a:p>
        </p:txBody>
      </p:sp>
      <p:sp>
        <p:nvSpPr>
          <p:cNvPr id="4" name="Slide Number Placeholder 3">
            <a:extLst>
              <a:ext uri="{FF2B5EF4-FFF2-40B4-BE49-F238E27FC236}">
                <a16:creationId xmlns:a16="http://schemas.microsoft.com/office/drawing/2014/main" id="{2AB66966-D0C8-7F0F-4ED4-6E6E4068D81C}"/>
              </a:ext>
            </a:extLst>
          </p:cNvPr>
          <p:cNvSpPr>
            <a:spLocks noGrp="1"/>
          </p:cNvSpPr>
          <p:nvPr>
            <p:ph type="sldNum" sz="quarter" idx="12"/>
          </p:nvPr>
        </p:nvSpPr>
        <p:spPr/>
        <p:txBody>
          <a:bodyPr/>
          <a:lstStyle/>
          <a:p>
            <a:fld id="{A871B1D8-F956-4D81-A790-708220ADDBDC}" type="slidenum">
              <a:rPr lang="fa-IR" smtClean="0"/>
              <a:t>‹#›</a:t>
            </a:fld>
            <a:endParaRPr lang="fa-IR"/>
          </a:p>
        </p:txBody>
      </p:sp>
    </p:spTree>
    <p:extLst>
      <p:ext uri="{BB962C8B-B14F-4D97-AF65-F5344CB8AC3E}">
        <p14:creationId xmlns:p14="http://schemas.microsoft.com/office/powerpoint/2010/main" val="3893218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52C0F-4598-61B2-3F1D-15E4331FC2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a:extLst>
              <a:ext uri="{FF2B5EF4-FFF2-40B4-BE49-F238E27FC236}">
                <a16:creationId xmlns:a16="http://schemas.microsoft.com/office/drawing/2014/main" id="{97E96098-8B91-E07D-0321-5ACBA08FDDB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a:extLst>
              <a:ext uri="{FF2B5EF4-FFF2-40B4-BE49-F238E27FC236}">
                <a16:creationId xmlns:a16="http://schemas.microsoft.com/office/drawing/2014/main" id="{3F482C85-AA09-70E4-B15B-F1403EDFFE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C942E12-36D6-D794-BB04-F3FC81791B36}"/>
              </a:ext>
            </a:extLst>
          </p:cNvPr>
          <p:cNvSpPr>
            <a:spLocks noGrp="1"/>
          </p:cNvSpPr>
          <p:nvPr>
            <p:ph type="dt" sz="half" idx="10"/>
          </p:nvPr>
        </p:nvSpPr>
        <p:spPr/>
        <p:txBody>
          <a:bodyPr/>
          <a:lstStyle/>
          <a:p>
            <a:fld id="{DFE0E2B3-18D9-451C-AD50-0FE93EE3E04D}" type="datetimeFigureOut">
              <a:rPr lang="fa-IR" smtClean="0"/>
              <a:t>08/03/1446</a:t>
            </a:fld>
            <a:endParaRPr lang="fa-IR"/>
          </a:p>
        </p:txBody>
      </p:sp>
      <p:sp>
        <p:nvSpPr>
          <p:cNvPr id="6" name="Footer Placeholder 5">
            <a:extLst>
              <a:ext uri="{FF2B5EF4-FFF2-40B4-BE49-F238E27FC236}">
                <a16:creationId xmlns:a16="http://schemas.microsoft.com/office/drawing/2014/main" id="{7E6F0B16-134F-F41F-BF3C-5315C08A3EA8}"/>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9FB5F8A4-B457-387A-1C4B-1AD084880B75}"/>
              </a:ext>
            </a:extLst>
          </p:cNvPr>
          <p:cNvSpPr>
            <a:spLocks noGrp="1"/>
          </p:cNvSpPr>
          <p:nvPr>
            <p:ph type="sldNum" sz="quarter" idx="12"/>
          </p:nvPr>
        </p:nvSpPr>
        <p:spPr/>
        <p:txBody>
          <a:bodyPr/>
          <a:lstStyle/>
          <a:p>
            <a:fld id="{A871B1D8-F956-4D81-A790-708220ADDBDC}" type="slidenum">
              <a:rPr lang="fa-IR" smtClean="0"/>
              <a:t>‹#›</a:t>
            </a:fld>
            <a:endParaRPr lang="fa-IR"/>
          </a:p>
        </p:txBody>
      </p:sp>
    </p:spTree>
    <p:extLst>
      <p:ext uri="{BB962C8B-B14F-4D97-AF65-F5344CB8AC3E}">
        <p14:creationId xmlns:p14="http://schemas.microsoft.com/office/powerpoint/2010/main" val="4192856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6D7DF-ED29-3DE4-B7A0-9CFCD2930F0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a:extLst>
              <a:ext uri="{FF2B5EF4-FFF2-40B4-BE49-F238E27FC236}">
                <a16:creationId xmlns:a16="http://schemas.microsoft.com/office/drawing/2014/main" id="{1541047A-FC96-5C92-88F2-2BB0C69271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a:extLst>
              <a:ext uri="{FF2B5EF4-FFF2-40B4-BE49-F238E27FC236}">
                <a16:creationId xmlns:a16="http://schemas.microsoft.com/office/drawing/2014/main" id="{B530DF38-B5F2-2CF3-7AB8-C59F116832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7400E83-30F4-A27E-98A2-B5FDE6FB5A50}"/>
              </a:ext>
            </a:extLst>
          </p:cNvPr>
          <p:cNvSpPr>
            <a:spLocks noGrp="1"/>
          </p:cNvSpPr>
          <p:nvPr>
            <p:ph type="dt" sz="half" idx="10"/>
          </p:nvPr>
        </p:nvSpPr>
        <p:spPr/>
        <p:txBody>
          <a:bodyPr/>
          <a:lstStyle/>
          <a:p>
            <a:fld id="{DFE0E2B3-18D9-451C-AD50-0FE93EE3E04D}" type="datetimeFigureOut">
              <a:rPr lang="fa-IR" smtClean="0"/>
              <a:t>08/03/1446</a:t>
            </a:fld>
            <a:endParaRPr lang="fa-IR"/>
          </a:p>
        </p:txBody>
      </p:sp>
      <p:sp>
        <p:nvSpPr>
          <p:cNvPr id="6" name="Footer Placeholder 5">
            <a:extLst>
              <a:ext uri="{FF2B5EF4-FFF2-40B4-BE49-F238E27FC236}">
                <a16:creationId xmlns:a16="http://schemas.microsoft.com/office/drawing/2014/main" id="{1BB6564F-7455-610D-146B-E440FB355E30}"/>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5BDE232F-2E73-DDF9-8E0B-58BF9BFEF658}"/>
              </a:ext>
            </a:extLst>
          </p:cNvPr>
          <p:cNvSpPr>
            <a:spLocks noGrp="1"/>
          </p:cNvSpPr>
          <p:nvPr>
            <p:ph type="sldNum" sz="quarter" idx="12"/>
          </p:nvPr>
        </p:nvSpPr>
        <p:spPr/>
        <p:txBody>
          <a:bodyPr/>
          <a:lstStyle/>
          <a:p>
            <a:fld id="{A871B1D8-F956-4D81-A790-708220ADDBDC}" type="slidenum">
              <a:rPr lang="fa-IR" smtClean="0"/>
              <a:t>‹#›</a:t>
            </a:fld>
            <a:endParaRPr lang="fa-IR"/>
          </a:p>
        </p:txBody>
      </p:sp>
    </p:spTree>
    <p:extLst>
      <p:ext uri="{BB962C8B-B14F-4D97-AF65-F5344CB8AC3E}">
        <p14:creationId xmlns:p14="http://schemas.microsoft.com/office/powerpoint/2010/main" val="3231152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DBDE97-41E9-097C-BBD8-C49806C4E3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349BEB54-8538-AF22-A5A1-957CCAE4EB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FABFBFD5-EED5-4B84-68D1-1ADD4411C96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E0E2B3-18D9-451C-AD50-0FE93EE3E04D}" type="datetimeFigureOut">
              <a:rPr lang="fa-IR" smtClean="0"/>
              <a:t>08/03/1446</a:t>
            </a:fld>
            <a:endParaRPr lang="fa-IR"/>
          </a:p>
        </p:txBody>
      </p:sp>
      <p:sp>
        <p:nvSpPr>
          <p:cNvPr id="5" name="Footer Placeholder 4">
            <a:extLst>
              <a:ext uri="{FF2B5EF4-FFF2-40B4-BE49-F238E27FC236}">
                <a16:creationId xmlns:a16="http://schemas.microsoft.com/office/drawing/2014/main" id="{564E9A0B-97E3-3041-BDFC-DC2CE0038D5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a:extLst>
              <a:ext uri="{FF2B5EF4-FFF2-40B4-BE49-F238E27FC236}">
                <a16:creationId xmlns:a16="http://schemas.microsoft.com/office/drawing/2014/main" id="{9C2EF0AF-F891-C87D-6B2E-725A4F8418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71B1D8-F956-4D81-A790-708220ADDBDC}" type="slidenum">
              <a:rPr lang="fa-IR" smtClean="0"/>
              <a:t>‹#›</a:t>
            </a:fld>
            <a:endParaRPr lang="fa-IR"/>
          </a:p>
        </p:txBody>
      </p:sp>
    </p:spTree>
    <p:extLst>
      <p:ext uri="{BB962C8B-B14F-4D97-AF65-F5344CB8AC3E}">
        <p14:creationId xmlns:p14="http://schemas.microsoft.com/office/powerpoint/2010/main" val="29332732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https://fa.wikipedia.org/"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ABC5ADE-8FDC-1A50-6CB4-98857679BC48}"/>
              </a:ext>
            </a:extLst>
          </p:cNvPr>
          <p:cNvSpPr/>
          <p:nvPr/>
        </p:nvSpPr>
        <p:spPr>
          <a:xfrm>
            <a:off x="1" y="396922"/>
            <a:ext cx="5539665" cy="6064155"/>
          </a:xfrm>
          <a:prstGeom prst="rect">
            <a:avLst/>
          </a:prstGeom>
          <a:solidFill>
            <a:srgbClr val="99B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C13B85D-405D-3498-4393-5C73603B0C1C}"/>
              </a:ext>
            </a:extLst>
          </p:cNvPr>
          <p:cNvPicPr>
            <a:picLocks noChangeAspect="1"/>
          </p:cNvPicPr>
          <p:nvPr/>
        </p:nvPicPr>
        <p:blipFill>
          <a:blip r:embed="rId2"/>
          <a:stretch>
            <a:fillRect/>
          </a:stretch>
        </p:blipFill>
        <p:spPr>
          <a:xfrm>
            <a:off x="275841" y="882556"/>
            <a:ext cx="7070439" cy="4713626"/>
          </a:xfrm>
          <a:prstGeom prst="rect">
            <a:avLst/>
          </a:prstGeom>
        </p:spPr>
      </p:pic>
      <p:sp>
        <p:nvSpPr>
          <p:cNvPr id="16" name="Oval 15">
            <a:extLst>
              <a:ext uri="{FF2B5EF4-FFF2-40B4-BE49-F238E27FC236}">
                <a16:creationId xmlns:a16="http://schemas.microsoft.com/office/drawing/2014/main" id="{58687205-CF89-F4F2-1256-2FC95E9867AA}"/>
              </a:ext>
            </a:extLst>
          </p:cNvPr>
          <p:cNvSpPr/>
          <p:nvPr/>
        </p:nvSpPr>
        <p:spPr>
          <a:xfrm>
            <a:off x="8253872" y="269935"/>
            <a:ext cx="754602" cy="754602"/>
          </a:xfrm>
          <a:prstGeom prst="ellipse">
            <a:avLst/>
          </a:prstGeom>
          <a:solidFill>
            <a:srgbClr val="99B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5437EC46-A5DA-1DBB-D0AE-6628194D8642}"/>
              </a:ext>
            </a:extLst>
          </p:cNvPr>
          <p:cNvSpPr/>
          <p:nvPr/>
        </p:nvSpPr>
        <p:spPr>
          <a:xfrm>
            <a:off x="5850531" y="2252468"/>
            <a:ext cx="5326602" cy="650529"/>
          </a:xfrm>
          <a:prstGeom prst="roundRect">
            <a:avLst>
              <a:gd name="adj" fmla="val 0"/>
            </a:avLst>
          </a:prstGeom>
          <a:solidFill>
            <a:srgbClr val="99B2D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6">
            <a:extLst>
              <a:ext uri="{FF2B5EF4-FFF2-40B4-BE49-F238E27FC236}">
                <a16:creationId xmlns:a16="http://schemas.microsoft.com/office/drawing/2014/main" id="{2EA7D693-7518-F14A-0CCE-43491BDBD833}"/>
              </a:ext>
            </a:extLst>
          </p:cNvPr>
          <p:cNvSpPr/>
          <p:nvPr/>
        </p:nvSpPr>
        <p:spPr>
          <a:xfrm>
            <a:off x="5850531" y="3239369"/>
            <a:ext cx="5326602" cy="650529"/>
          </a:xfrm>
          <a:prstGeom prst="roundRect">
            <a:avLst>
              <a:gd name="adj" fmla="val 0"/>
            </a:avLst>
          </a:prstGeom>
          <a:solidFill>
            <a:srgbClr val="99B2D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6">
            <a:extLst>
              <a:ext uri="{FF2B5EF4-FFF2-40B4-BE49-F238E27FC236}">
                <a16:creationId xmlns:a16="http://schemas.microsoft.com/office/drawing/2014/main" id="{6D27D723-156E-744B-D5F9-9D1A6246C8CA}"/>
              </a:ext>
            </a:extLst>
          </p:cNvPr>
          <p:cNvSpPr/>
          <p:nvPr/>
        </p:nvSpPr>
        <p:spPr>
          <a:xfrm>
            <a:off x="5850531" y="4279733"/>
            <a:ext cx="5326602" cy="650529"/>
          </a:xfrm>
          <a:prstGeom prst="roundRect">
            <a:avLst>
              <a:gd name="adj" fmla="val 0"/>
            </a:avLst>
          </a:prstGeom>
          <a:solidFill>
            <a:srgbClr val="99B2D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6">
            <a:extLst>
              <a:ext uri="{FF2B5EF4-FFF2-40B4-BE49-F238E27FC236}">
                <a16:creationId xmlns:a16="http://schemas.microsoft.com/office/drawing/2014/main" id="{3E7C8659-161B-B361-C803-AB9C5CDDD474}"/>
              </a:ext>
            </a:extLst>
          </p:cNvPr>
          <p:cNvSpPr/>
          <p:nvPr/>
        </p:nvSpPr>
        <p:spPr>
          <a:xfrm>
            <a:off x="5850531" y="5320097"/>
            <a:ext cx="5326602" cy="650529"/>
          </a:xfrm>
          <a:prstGeom prst="roundRect">
            <a:avLst>
              <a:gd name="adj" fmla="val 0"/>
            </a:avLst>
          </a:prstGeom>
          <a:solidFill>
            <a:srgbClr val="99B2D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7E7CD5A-037B-F094-909B-8477045E0AA7}"/>
              </a:ext>
            </a:extLst>
          </p:cNvPr>
          <p:cNvSpPr/>
          <p:nvPr/>
        </p:nvSpPr>
        <p:spPr>
          <a:xfrm>
            <a:off x="5850531" y="2361655"/>
            <a:ext cx="5326602" cy="400110"/>
          </a:xfrm>
          <a:prstGeom prst="rect">
            <a:avLst/>
          </a:prstGeom>
          <a:noFill/>
          <a:ln>
            <a:noFill/>
          </a:ln>
        </p:spPr>
        <p:txBody>
          <a:bodyPr wrap="square">
            <a:spAutoFit/>
          </a:bodyPr>
          <a:lstStyle/>
          <a:p>
            <a:pPr algn="ctr" rtl="1"/>
            <a:r>
              <a:rPr lang="fa-IR" sz="2000" b="1" dirty="0">
                <a:latin typeface="Shabnam" panose="020B0603030804020204" pitchFamily="34" charset="-78"/>
                <a:cs typeface="Shabnam" panose="020B0603030804020204" pitchFamily="34" charset="-78"/>
              </a:rPr>
              <a:t>موضوع: پاورپوینت زندگی نامه توماس ادیسون</a:t>
            </a:r>
            <a:endParaRPr lang="en-US" sz="2000" b="1" dirty="0">
              <a:latin typeface="Shabnam" panose="020B0603030804020204" pitchFamily="34" charset="-78"/>
              <a:cs typeface="Shabnam" panose="020B0603030804020204" pitchFamily="34" charset="-78"/>
            </a:endParaRPr>
          </a:p>
        </p:txBody>
      </p:sp>
      <p:sp>
        <p:nvSpPr>
          <p:cNvPr id="12" name="Rectangle 11">
            <a:extLst>
              <a:ext uri="{FF2B5EF4-FFF2-40B4-BE49-F238E27FC236}">
                <a16:creationId xmlns:a16="http://schemas.microsoft.com/office/drawing/2014/main" id="{4DAB3935-3874-70C2-5B2B-17C3CB1A307E}"/>
              </a:ext>
            </a:extLst>
          </p:cNvPr>
          <p:cNvSpPr/>
          <p:nvPr/>
        </p:nvSpPr>
        <p:spPr>
          <a:xfrm>
            <a:off x="5850531" y="3357243"/>
            <a:ext cx="5326602" cy="400110"/>
          </a:xfrm>
          <a:prstGeom prst="rect">
            <a:avLst/>
          </a:prstGeom>
          <a:noFill/>
          <a:ln>
            <a:noFill/>
          </a:ln>
        </p:spPr>
        <p:txBody>
          <a:bodyPr wrap="square">
            <a:spAutoFit/>
          </a:bodyPr>
          <a:lstStyle/>
          <a:p>
            <a:pPr algn="ctr" rtl="1"/>
            <a:r>
              <a:rPr lang="fa-IR" sz="2000" b="1" dirty="0">
                <a:latin typeface="Shabnam" panose="020B0603030804020204" pitchFamily="34" charset="-78"/>
                <a:cs typeface="Shabnam" panose="020B0603030804020204" pitchFamily="34" charset="-78"/>
              </a:rPr>
              <a:t>استاد راهنما: سارا عزیزی</a:t>
            </a:r>
            <a:endParaRPr lang="en-US" sz="2000" b="1" dirty="0">
              <a:latin typeface="Shabnam" panose="020B0603030804020204" pitchFamily="34" charset="-78"/>
              <a:cs typeface="Shabnam" panose="020B0603030804020204" pitchFamily="34" charset="-78"/>
            </a:endParaRPr>
          </a:p>
        </p:txBody>
      </p:sp>
      <p:sp>
        <p:nvSpPr>
          <p:cNvPr id="13" name="Rectangle 12">
            <a:extLst>
              <a:ext uri="{FF2B5EF4-FFF2-40B4-BE49-F238E27FC236}">
                <a16:creationId xmlns:a16="http://schemas.microsoft.com/office/drawing/2014/main" id="{6D4865ED-A9B6-84C0-5AF0-276CC9F44C15}"/>
              </a:ext>
            </a:extLst>
          </p:cNvPr>
          <p:cNvSpPr/>
          <p:nvPr/>
        </p:nvSpPr>
        <p:spPr>
          <a:xfrm>
            <a:off x="5850531" y="4398284"/>
            <a:ext cx="5326602" cy="400110"/>
          </a:xfrm>
          <a:prstGeom prst="rect">
            <a:avLst/>
          </a:prstGeom>
          <a:noFill/>
          <a:ln>
            <a:noFill/>
          </a:ln>
        </p:spPr>
        <p:txBody>
          <a:bodyPr wrap="square">
            <a:spAutoFit/>
          </a:bodyPr>
          <a:lstStyle/>
          <a:p>
            <a:pPr algn="ctr" rtl="1"/>
            <a:r>
              <a:rPr lang="fa-IR" sz="2000" b="1" dirty="0">
                <a:latin typeface="Shabnam" panose="020B0603030804020204" pitchFamily="34" charset="-78"/>
                <a:cs typeface="Shabnam" panose="020B0603030804020204" pitchFamily="34" charset="-78"/>
              </a:rPr>
              <a:t>پژوهشگر: محمد حسین کمالی</a:t>
            </a:r>
            <a:endParaRPr lang="en-US" sz="2000" b="1" dirty="0">
              <a:latin typeface="Shabnam" panose="020B0603030804020204" pitchFamily="34" charset="-78"/>
              <a:cs typeface="Shabnam" panose="020B0603030804020204" pitchFamily="34" charset="-78"/>
            </a:endParaRPr>
          </a:p>
        </p:txBody>
      </p:sp>
      <p:sp>
        <p:nvSpPr>
          <p:cNvPr id="14" name="Rectangle 13">
            <a:extLst>
              <a:ext uri="{FF2B5EF4-FFF2-40B4-BE49-F238E27FC236}">
                <a16:creationId xmlns:a16="http://schemas.microsoft.com/office/drawing/2014/main" id="{352B4ADB-A037-BBE2-A1F0-270A380EEADB}"/>
              </a:ext>
            </a:extLst>
          </p:cNvPr>
          <p:cNvSpPr/>
          <p:nvPr/>
        </p:nvSpPr>
        <p:spPr>
          <a:xfrm>
            <a:off x="5850531" y="5423859"/>
            <a:ext cx="5326602" cy="400110"/>
          </a:xfrm>
          <a:prstGeom prst="rect">
            <a:avLst/>
          </a:prstGeom>
          <a:noFill/>
          <a:ln>
            <a:noFill/>
          </a:ln>
        </p:spPr>
        <p:txBody>
          <a:bodyPr wrap="square">
            <a:spAutoFit/>
          </a:bodyPr>
          <a:lstStyle/>
          <a:p>
            <a:pPr algn="ctr" rtl="1"/>
            <a:r>
              <a:rPr lang="fa-IR" sz="2000" b="1" dirty="0">
                <a:latin typeface="Shabnam" panose="020B0603030804020204" pitchFamily="34" charset="-78"/>
                <a:cs typeface="Shabnam" panose="020B0603030804020204" pitchFamily="34" charset="-78"/>
              </a:rPr>
              <a:t>تاریخ ارائه: ..............</a:t>
            </a:r>
            <a:endParaRPr lang="en-US" sz="2000" b="1" dirty="0">
              <a:latin typeface="Shabnam" panose="020B0603030804020204" pitchFamily="34" charset="-78"/>
              <a:cs typeface="Shabnam" panose="020B0603030804020204" pitchFamily="34" charset="-78"/>
            </a:endParaRPr>
          </a:p>
        </p:txBody>
      </p:sp>
      <p:pic>
        <p:nvPicPr>
          <p:cNvPr id="15" name="Graphic 14">
            <a:extLst>
              <a:ext uri="{FF2B5EF4-FFF2-40B4-BE49-F238E27FC236}">
                <a16:creationId xmlns:a16="http://schemas.microsoft.com/office/drawing/2014/main" id="{32836977-296E-C01A-5E69-8971C5596F1A}"/>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734258" y="378705"/>
            <a:ext cx="1559148" cy="1559148"/>
          </a:xfrm>
          <a:prstGeom prst="rect">
            <a:avLst/>
          </a:prstGeom>
        </p:spPr>
      </p:pic>
    </p:spTree>
    <p:extLst>
      <p:ext uri="{BB962C8B-B14F-4D97-AF65-F5344CB8AC3E}">
        <p14:creationId xmlns:p14="http://schemas.microsoft.com/office/powerpoint/2010/main" val="2777498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FA476FA-49D9-4993-B2B2-D196E8F3F048}"/>
              </a:ext>
            </a:extLst>
          </p:cNvPr>
          <p:cNvSpPr txBox="1"/>
          <p:nvPr/>
        </p:nvSpPr>
        <p:spPr>
          <a:xfrm>
            <a:off x="132735" y="2249130"/>
            <a:ext cx="6630633" cy="1685077"/>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ادیسون و ماری صاحب سه فرزند شدند. ماه‌های آوریل ۱۸۸۳ تا دسامبر ۱۸۸۵ میلادی، غم‌انگیزترین سال‌های زندگی آن‌ها بود؛ زیرا ماری در سن ۲۹ سالگی، در حالی که بسیار جوان بود در اثر تومور مغزی درگذشت.</a:t>
            </a:r>
          </a:p>
        </p:txBody>
      </p:sp>
      <p:pic>
        <p:nvPicPr>
          <p:cNvPr id="4" name="Picture 3">
            <a:extLst>
              <a:ext uri="{FF2B5EF4-FFF2-40B4-BE49-F238E27FC236}">
                <a16:creationId xmlns:a16="http://schemas.microsoft.com/office/drawing/2014/main" id="{8CD56D37-7D63-3884-071D-9567DAAD1C8E}"/>
              </a:ext>
            </a:extLst>
          </p:cNvPr>
          <p:cNvPicPr>
            <a:picLocks noChangeAspect="1"/>
          </p:cNvPicPr>
          <p:nvPr/>
        </p:nvPicPr>
        <p:blipFill rotWithShape="1">
          <a:blip r:embed="rId2"/>
          <a:srcRect l="50903"/>
          <a:stretch/>
        </p:blipFill>
        <p:spPr>
          <a:xfrm>
            <a:off x="7174497" y="0"/>
            <a:ext cx="5025459" cy="6858000"/>
          </a:xfrm>
          <a:prstGeom prst="rect">
            <a:avLst/>
          </a:prstGeom>
        </p:spPr>
      </p:pic>
      <p:sp>
        <p:nvSpPr>
          <p:cNvPr id="5" name="TextBox 4">
            <a:extLst>
              <a:ext uri="{FF2B5EF4-FFF2-40B4-BE49-F238E27FC236}">
                <a16:creationId xmlns:a16="http://schemas.microsoft.com/office/drawing/2014/main" id="{40B63836-A852-F3A7-DF06-56D7C3738DBC}"/>
              </a:ext>
            </a:extLst>
          </p:cNvPr>
          <p:cNvSpPr txBox="1"/>
          <p:nvPr/>
        </p:nvSpPr>
        <p:spPr>
          <a:xfrm>
            <a:off x="132735" y="1580987"/>
            <a:ext cx="2963809"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ازدواج توماس ادیسون</a:t>
            </a:r>
          </a:p>
        </p:txBody>
      </p:sp>
      <p:sp>
        <p:nvSpPr>
          <p:cNvPr id="6" name="Rectangle 5">
            <a:extLst>
              <a:ext uri="{FF2B5EF4-FFF2-40B4-BE49-F238E27FC236}">
                <a16:creationId xmlns:a16="http://schemas.microsoft.com/office/drawing/2014/main" id="{BEE482B6-A96A-94A4-52B8-8365E3C5C508}"/>
              </a:ext>
            </a:extLst>
          </p:cNvPr>
          <p:cNvSpPr/>
          <p:nvPr/>
        </p:nvSpPr>
        <p:spPr>
          <a:xfrm flipV="1">
            <a:off x="0" y="2182762"/>
            <a:ext cx="3867767" cy="66368"/>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D8198091-6501-4F35-ECC6-E8A4DB4647F4}"/>
              </a:ext>
            </a:extLst>
          </p:cNvPr>
          <p:cNvSpPr/>
          <p:nvPr/>
        </p:nvSpPr>
        <p:spPr>
          <a:xfrm flipV="1">
            <a:off x="3306730" y="4281952"/>
            <a:ext cx="3867767" cy="66368"/>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4226823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5E6B281-03F9-7DE8-BAD6-5EC25AA9688C}"/>
              </a:ext>
            </a:extLst>
          </p:cNvPr>
          <p:cNvSpPr txBox="1"/>
          <p:nvPr/>
        </p:nvSpPr>
        <p:spPr>
          <a:xfrm>
            <a:off x="329381" y="1162945"/>
            <a:ext cx="5766619" cy="5009064"/>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برخی علت مرگ ماری را ابتلا به حصبه ذکر کرده‌اند و بعضی دیگر معتقدند او در ۹ آگوست سال ۱۸۸۴ میلادی، در اثر مصرف زیاد مورفین درگذشت. علت مرگ ماری در گواهی فوت او، التهاب مغز (احتقان مغز یا آنسفالیت مغزی) گزارش شده است.یک سال بعد از مرگ ماری، ادیسون در خانه یکی از دوستان خود در «نیوانگلند» </a:t>
            </a:r>
            <a:r>
              <a:rPr lang="en-US" dirty="0"/>
              <a:t>New England) </a:t>
            </a:r>
            <a:r>
              <a:rPr lang="fa-IR" dirty="0"/>
              <a:t>) واقع در شمال شرق آمریکا، با «مینا میلر»</a:t>
            </a:r>
            <a:r>
              <a:rPr lang="en-US" dirty="0"/>
              <a:t>Mina Miller) </a:t>
            </a:r>
            <a:r>
              <a:rPr lang="fa-IR" dirty="0"/>
              <a:t>) آشنا و عاشق وی شد. ادیسون در سال ۱۸۸۵ میلادی در سن ۳۸ سالگی، از مینا که در آن زمان، دختری زیبا و ۲۰ ساله بود، خواستگاری کرد.</a:t>
            </a:r>
          </a:p>
        </p:txBody>
      </p:sp>
      <p:pic>
        <p:nvPicPr>
          <p:cNvPr id="8" name="Picture 7">
            <a:extLst>
              <a:ext uri="{FF2B5EF4-FFF2-40B4-BE49-F238E27FC236}">
                <a16:creationId xmlns:a16="http://schemas.microsoft.com/office/drawing/2014/main" id="{6E912086-51EE-867A-6BE4-7BA702CE91A6}"/>
              </a:ext>
            </a:extLst>
          </p:cNvPr>
          <p:cNvPicPr>
            <a:picLocks noChangeAspect="1"/>
          </p:cNvPicPr>
          <p:nvPr/>
        </p:nvPicPr>
        <p:blipFill>
          <a:blip r:embed="rId2"/>
          <a:stretch>
            <a:fillRect/>
          </a:stretch>
        </p:blipFill>
        <p:spPr>
          <a:xfrm>
            <a:off x="6735097" y="800838"/>
            <a:ext cx="5456903" cy="6057162"/>
          </a:xfrm>
          <a:prstGeom prst="rect">
            <a:avLst/>
          </a:prstGeom>
        </p:spPr>
      </p:pic>
      <p:sp>
        <p:nvSpPr>
          <p:cNvPr id="6" name="TextBox 5">
            <a:extLst>
              <a:ext uri="{FF2B5EF4-FFF2-40B4-BE49-F238E27FC236}">
                <a16:creationId xmlns:a16="http://schemas.microsoft.com/office/drawing/2014/main" id="{0EB807B1-9783-3C03-3B90-6ADCE813CB39}"/>
              </a:ext>
            </a:extLst>
          </p:cNvPr>
          <p:cNvSpPr txBox="1"/>
          <p:nvPr/>
        </p:nvSpPr>
        <p:spPr>
          <a:xfrm>
            <a:off x="2615998" y="685991"/>
            <a:ext cx="3480002"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ازدواج دوم توماس ادیسون</a:t>
            </a:r>
          </a:p>
        </p:txBody>
      </p:sp>
      <p:sp>
        <p:nvSpPr>
          <p:cNvPr id="7" name="Rectangle 6">
            <a:extLst>
              <a:ext uri="{FF2B5EF4-FFF2-40B4-BE49-F238E27FC236}">
                <a16:creationId xmlns:a16="http://schemas.microsoft.com/office/drawing/2014/main" id="{04B5792F-C418-A355-83F4-1C6FE96BC12A}"/>
              </a:ext>
            </a:extLst>
          </p:cNvPr>
          <p:cNvSpPr/>
          <p:nvPr/>
        </p:nvSpPr>
        <p:spPr>
          <a:xfrm>
            <a:off x="6449961" y="224326"/>
            <a:ext cx="113071" cy="5090398"/>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52C38840-1038-07C8-5611-E7F950A75CEF}"/>
              </a:ext>
            </a:extLst>
          </p:cNvPr>
          <p:cNvSpPr/>
          <p:nvPr/>
        </p:nvSpPr>
        <p:spPr>
          <a:xfrm>
            <a:off x="6221360" y="1645088"/>
            <a:ext cx="113071" cy="5090398"/>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154392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283AF2E-D29F-78BC-B2FE-590660075D20}"/>
              </a:ext>
            </a:extLst>
          </p:cNvPr>
          <p:cNvSpPr txBox="1"/>
          <p:nvPr/>
        </p:nvSpPr>
        <p:spPr>
          <a:xfrm>
            <a:off x="9022325" y="506275"/>
            <a:ext cx="3012358"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نخستین اقدام ها</a:t>
            </a:r>
          </a:p>
        </p:txBody>
      </p:sp>
      <p:sp>
        <p:nvSpPr>
          <p:cNvPr id="7" name="TextBox 6">
            <a:extLst>
              <a:ext uri="{FF2B5EF4-FFF2-40B4-BE49-F238E27FC236}">
                <a16:creationId xmlns:a16="http://schemas.microsoft.com/office/drawing/2014/main" id="{76340326-4907-B105-3D09-A95D1B2FD5F7}"/>
              </a:ext>
            </a:extLst>
          </p:cNvPr>
          <p:cNvSpPr txBox="1"/>
          <p:nvPr/>
        </p:nvSpPr>
        <p:spPr>
          <a:xfrm>
            <a:off x="486698" y="967940"/>
            <a:ext cx="11356257" cy="1685077"/>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در ۱۸۶۹ ادیسون که ادارهٔ راه‌آهن را ترک کرده‌بود، سرپرست فنی یک مؤسسهٔ صرافی بزرگ در نیویورک شد و نخستین اختراع موفقش را، که نوعی تلگراف چاپی بود، به نام خود ثبت کرد. تلگراف ادیسون برخلاف انواع رایج روز که علائم مورس را به صورت صداهای کوتاه و کشیده به گوش اپراتور می‌رساندند.</a:t>
            </a:r>
          </a:p>
        </p:txBody>
      </p:sp>
      <p:pic>
        <p:nvPicPr>
          <p:cNvPr id="8" name="Picture 7">
            <a:extLst>
              <a:ext uri="{FF2B5EF4-FFF2-40B4-BE49-F238E27FC236}">
                <a16:creationId xmlns:a16="http://schemas.microsoft.com/office/drawing/2014/main" id="{F7B5EF08-23D7-32EB-D00D-0B4C936F2ADC}"/>
              </a:ext>
            </a:extLst>
          </p:cNvPr>
          <p:cNvPicPr>
            <a:picLocks noChangeAspect="1"/>
          </p:cNvPicPr>
          <p:nvPr/>
        </p:nvPicPr>
        <p:blipFill>
          <a:blip r:embed="rId2"/>
          <a:stretch>
            <a:fillRect/>
          </a:stretch>
        </p:blipFill>
        <p:spPr>
          <a:xfrm>
            <a:off x="1917289" y="3114682"/>
            <a:ext cx="8662405" cy="3475790"/>
          </a:xfrm>
          <a:prstGeom prst="rect">
            <a:avLst/>
          </a:prstGeom>
        </p:spPr>
      </p:pic>
      <p:sp>
        <p:nvSpPr>
          <p:cNvPr id="9" name="Rectangle 8">
            <a:extLst>
              <a:ext uri="{FF2B5EF4-FFF2-40B4-BE49-F238E27FC236}">
                <a16:creationId xmlns:a16="http://schemas.microsoft.com/office/drawing/2014/main" id="{6115C888-1F03-A1B7-6A60-5FF8F8888DC0}"/>
              </a:ext>
            </a:extLst>
          </p:cNvPr>
          <p:cNvSpPr/>
          <p:nvPr/>
        </p:nvSpPr>
        <p:spPr>
          <a:xfrm>
            <a:off x="432620" y="1610674"/>
            <a:ext cx="54078" cy="5090398"/>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1CEE4A6C-6B65-24B2-F2CC-5953E30ECA89}"/>
              </a:ext>
            </a:extLst>
          </p:cNvPr>
          <p:cNvSpPr/>
          <p:nvPr/>
        </p:nvSpPr>
        <p:spPr>
          <a:xfrm>
            <a:off x="11956206" y="967940"/>
            <a:ext cx="54078" cy="5090398"/>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4342097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24C1680-9E86-000F-D704-E65D843D395B}"/>
              </a:ext>
            </a:extLst>
          </p:cNvPr>
          <p:cNvSpPr/>
          <p:nvPr/>
        </p:nvSpPr>
        <p:spPr>
          <a:xfrm>
            <a:off x="2300749" y="4055806"/>
            <a:ext cx="2807674" cy="398207"/>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5" name="TextBox 4">
            <a:extLst>
              <a:ext uri="{FF2B5EF4-FFF2-40B4-BE49-F238E27FC236}">
                <a16:creationId xmlns:a16="http://schemas.microsoft.com/office/drawing/2014/main" id="{E05AFD0E-119E-0A4B-9408-DC390612EC4E}"/>
              </a:ext>
            </a:extLst>
          </p:cNvPr>
          <p:cNvSpPr txBox="1"/>
          <p:nvPr/>
        </p:nvSpPr>
        <p:spPr>
          <a:xfrm>
            <a:off x="6282813" y="1882340"/>
            <a:ext cx="5751870" cy="3347070"/>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آن‌ها را به شکل خط و نقطه بر روی نوار کاغذی چاپ می‌کرد. او حق امتیاز اختراعش را در برابر ۴۰۰۰ دلار به مدیر صرافخانه واگذاشت و با پول آن در نیوآرک، نیوجرسی یک کارگاه تحقیقاتی برای خود برپا کرد. او آن‌جا علاوه بر تکمیل لوازم جانبی تلگراف، یک سامانهٔ پیشرفتهٔ نمایشگر اطلاعات بورس را طراحی کرد که سود هنگفتی از آن به‌دست‌آورد.</a:t>
            </a:r>
          </a:p>
        </p:txBody>
      </p:sp>
      <p:sp>
        <p:nvSpPr>
          <p:cNvPr id="6" name="TextBox 5">
            <a:extLst>
              <a:ext uri="{FF2B5EF4-FFF2-40B4-BE49-F238E27FC236}">
                <a16:creationId xmlns:a16="http://schemas.microsoft.com/office/drawing/2014/main" id="{E98A314C-7BEB-BA28-0627-0E7E48A953C0}"/>
              </a:ext>
            </a:extLst>
          </p:cNvPr>
          <p:cNvSpPr txBox="1"/>
          <p:nvPr/>
        </p:nvSpPr>
        <p:spPr>
          <a:xfrm>
            <a:off x="9022325" y="1420675"/>
            <a:ext cx="3012358"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نخستین اقدام ها</a:t>
            </a:r>
          </a:p>
        </p:txBody>
      </p:sp>
      <p:pic>
        <p:nvPicPr>
          <p:cNvPr id="8" name="Picture 7">
            <a:extLst>
              <a:ext uri="{FF2B5EF4-FFF2-40B4-BE49-F238E27FC236}">
                <a16:creationId xmlns:a16="http://schemas.microsoft.com/office/drawing/2014/main" id="{28A01BBB-60F2-2471-3CFF-FAF830C8CE56}"/>
              </a:ext>
            </a:extLst>
          </p:cNvPr>
          <p:cNvPicPr>
            <a:picLocks noChangeAspect="1"/>
          </p:cNvPicPr>
          <p:nvPr/>
        </p:nvPicPr>
        <p:blipFill rotWithShape="1">
          <a:blip r:embed="rId3"/>
          <a:srcRect l="34452" b="19190"/>
          <a:stretch/>
        </p:blipFill>
        <p:spPr>
          <a:xfrm>
            <a:off x="1725562" y="0"/>
            <a:ext cx="4370438" cy="4218039"/>
          </a:xfrm>
          <a:prstGeom prst="rect">
            <a:avLst/>
          </a:prstGeom>
        </p:spPr>
      </p:pic>
      <p:pic>
        <p:nvPicPr>
          <p:cNvPr id="7" name="Picture 6">
            <a:extLst>
              <a:ext uri="{FF2B5EF4-FFF2-40B4-BE49-F238E27FC236}">
                <a16:creationId xmlns:a16="http://schemas.microsoft.com/office/drawing/2014/main" id="{15513718-DF8E-FEBD-D804-6748A74C9B2A}"/>
              </a:ext>
            </a:extLst>
          </p:cNvPr>
          <p:cNvPicPr>
            <a:picLocks noChangeAspect="1"/>
          </p:cNvPicPr>
          <p:nvPr/>
        </p:nvPicPr>
        <p:blipFill>
          <a:blip r:embed="rId4"/>
          <a:stretch>
            <a:fillRect/>
          </a:stretch>
        </p:blipFill>
        <p:spPr>
          <a:xfrm>
            <a:off x="0" y="3128348"/>
            <a:ext cx="3953695" cy="3729652"/>
          </a:xfrm>
          <a:prstGeom prst="rect">
            <a:avLst/>
          </a:prstGeom>
        </p:spPr>
      </p:pic>
      <p:sp>
        <p:nvSpPr>
          <p:cNvPr id="9" name="Rectangle 8">
            <a:extLst>
              <a:ext uri="{FF2B5EF4-FFF2-40B4-BE49-F238E27FC236}">
                <a16:creationId xmlns:a16="http://schemas.microsoft.com/office/drawing/2014/main" id="{2D02D554-028B-C641-4AAD-B5B318D7CADF}"/>
              </a:ext>
            </a:extLst>
          </p:cNvPr>
          <p:cNvSpPr/>
          <p:nvPr/>
        </p:nvSpPr>
        <p:spPr>
          <a:xfrm flipH="1">
            <a:off x="6169742" y="1172908"/>
            <a:ext cx="73742" cy="5090398"/>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E47C0DEB-EC8D-A827-4314-49BFDBACBDAF}"/>
              </a:ext>
            </a:extLst>
          </p:cNvPr>
          <p:cNvSpPr/>
          <p:nvPr/>
        </p:nvSpPr>
        <p:spPr>
          <a:xfrm>
            <a:off x="1351937" y="278173"/>
            <a:ext cx="78658" cy="2850175"/>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704670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1817367-71BF-EF3A-7455-49A6BA2B4E6B}"/>
              </a:ext>
            </a:extLst>
          </p:cNvPr>
          <p:cNvSpPr txBox="1"/>
          <p:nvPr/>
        </p:nvSpPr>
        <p:spPr>
          <a:xfrm>
            <a:off x="6093542" y="397897"/>
            <a:ext cx="6098458"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منلو پارک</a:t>
            </a:r>
          </a:p>
        </p:txBody>
      </p:sp>
      <p:sp>
        <p:nvSpPr>
          <p:cNvPr id="7" name="TextBox 6">
            <a:extLst>
              <a:ext uri="{FF2B5EF4-FFF2-40B4-BE49-F238E27FC236}">
                <a16:creationId xmlns:a16="http://schemas.microsoft.com/office/drawing/2014/main" id="{7B33BE7A-4987-F6DC-B6DC-A12A1AF9C11D}"/>
              </a:ext>
            </a:extLst>
          </p:cNvPr>
          <p:cNvSpPr txBox="1"/>
          <p:nvPr/>
        </p:nvSpPr>
        <p:spPr>
          <a:xfrm>
            <a:off x="301115" y="800570"/>
            <a:ext cx="11817145" cy="1131079"/>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ادیسون مدت‌ها فکر این‌که کارگاهش را به محل بازتر و بزرگ‌تری منتقل کند، در سر داشت. با فراهم شدن سرمایهٔ کافی، در ۱۸۷۶ در منطقهٔ «منلو پارک، نیوجرسی» یک آزمایشگاه پژوهشی مجهز برپا کرد و گروهی از افراد لایق و مستعد را به همکاری فراخواند.</a:t>
            </a:r>
          </a:p>
        </p:txBody>
      </p:sp>
      <p:pic>
        <p:nvPicPr>
          <p:cNvPr id="8" name="Picture 7">
            <a:extLst>
              <a:ext uri="{FF2B5EF4-FFF2-40B4-BE49-F238E27FC236}">
                <a16:creationId xmlns:a16="http://schemas.microsoft.com/office/drawing/2014/main" id="{B6C7E122-138C-3233-3D2F-DD835F1A1379}"/>
              </a:ext>
            </a:extLst>
          </p:cNvPr>
          <p:cNvPicPr>
            <a:picLocks noChangeAspect="1"/>
          </p:cNvPicPr>
          <p:nvPr/>
        </p:nvPicPr>
        <p:blipFill rotWithShape="1">
          <a:blip r:embed="rId2"/>
          <a:srcRect t="9013" b="9601"/>
          <a:stretch/>
        </p:blipFill>
        <p:spPr>
          <a:xfrm>
            <a:off x="2447312" y="2315807"/>
            <a:ext cx="7524750" cy="4085304"/>
          </a:xfrm>
          <a:prstGeom prst="rect">
            <a:avLst/>
          </a:prstGeom>
        </p:spPr>
      </p:pic>
      <p:sp>
        <p:nvSpPr>
          <p:cNvPr id="9" name="Rectangle 8">
            <a:extLst>
              <a:ext uri="{FF2B5EF4-FFF2-40B4-BE49-F238E27FC236}">
                <a16:creationId xmlns:a16="http://schemas.microsoft.com/office/drawing/2014/main" id="{714E25C8-8D29-BC50-41C3-C92224711C2E}"/>
              </a:ext>
            </a:extLst>
          </p:cNvPr>
          <p:cNvSpPr/>
          <p:nvPr/>
        </p:nvSpPr>
        <p:spPr>
          <a:xfrm flipH="1" flipV="1">
            <a:off x="486698" y="6588821"/>
            <a:ext cx="11705302" cy="78464"/>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233808C1-2898-9BA5-63FC-CE2201E599E3}"/>
              </a:ext>
            </a:extLst>
          </p:cNvPr>
          <p:cNvSpPr/>
          <p:nvPr/>
        </p:nvSpPr>
        <p:spPr>
          <a:xfrm flipH="1" flipV="1">
            <a:off x="0" y="2128097"/>
            <a:ext cx="11705302" cy="78464"/>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630884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5BE3332-DD2C-07B3-47A6-5E3C802C8C65}"/>
              </a:ext>
            </a:extLst>
          </p:cNvPr>
          <p:cNvSpPr txBox="1"/>
          <p:nvPr/>
        </p:nvSpPr>
        <p:spPr>
          <a:xfrm>
            <a:off x="307911" y="1234184"/>
            <a:ext cx="5532452" cy="5563061"/>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تأسیس و ایجاد این آزمایشگاه نقطهٔ عطفی در فعالیت‌های توماس ادیسون و یکی از بزرگ‌ترین ابتکارهای او به‌شمار می‌رود. آزمایشگاه منلو پارک، نیوجرسی نخستین مؤسسه‌ای بود که تنها با هدف تولید و تکمیل ابداعات علمی برپا شد و آن را باید نمونهٔ اولیهٔ آزمایشگاه‌های تحقیقاتی بزرگی دانست که از آن پس تمام صنایع مهم در کنار کارگاه‌های خود برپا کردند. در سایهٔ نظارت و سازمان‌دهی توماس ادیسون و کار گروهی کارمندان وی صدها اختراع کوچک و بزرگ در این مؤسسه به ثمر رسیدند که البته همگی به نام ادیسون تمام شدند.</a:t>
            </a:r>
          </a:p>
        </p:txBody>
      </p:sp>
      <p:sp>
        <p:nvSpPr>
          <p:cNvPr id="6" name="TextBox 5">
            <a:extLst>
              <a:ext uri="{FF2B5EF4-FFF2-40B4-BE49-F238E27FC236}">
                <a16:creationId xmlns:a16="http://schemas.microsoft.com/office/drawing/2014/main" id="{DCD05E67-6654-8FA0-3C24-625537E87F43}"/>
              </a:ext>
            </a:extLst>
          </p:cNvPr>
          <p:cNvSpPr txBox="1"/>
          <p:nvPr/>
        </p:nvSpPr>
        <p:spPr>
          <a:xfrm>
            <a:off x="223935" y="729389"/>
            <a:ext cx="1449033"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منلو پارک</a:t>
            </a:r>
          </a:p>
        </p:txBody>
      </p:sp>
      <p:pic>
        <p:nvPicPr>
          <p:cNvPr id="7" name="Picture 6">
            <a:extLst>
              <a:ext uri="{FF2B5EF4-FFF2-40B4-BE49-F238E27FC236}">
                <a16:creationId xmlns:a16="http://schemas.microsoft.com/office/drawing/2014/main" id="{551EDBA3-D0AD-41C4-A863-39E74F7E252B}"/>
              </a:ext>
            </a:extLst>
          </p:cNvPr>
          <p:cNvPicPr>
            <a:picLocks noChangeAspect="1"/>
          </p:cNvPicPr>
          <p:nvPr/>
        </p:nvPicPr>
        <p:blipFill>
          <a:blip r:embed="rId2"/>
          <a:stretch>
            <a:fillRect/>
          </a:stretch>
        </p:blipFill>
        <p:spPr>
          <a:xfrm>
            <a:off x="6116892" y="1458778"/>
            <a:ext cx="6087112" cy="4784470"/>
          </a:xfrm>
          <a:prstGeom prst="rect">
            <a:avLst/>
          </a:prstGeom>
        </p:spPr>
      </p:pic>
      <p:sp>
        <p:nvSpPr>
          <p:cNvPr id="8" name="Rectangle 7">
            <a:extLst>
              <a:ext uri="{FF2B5EF4-FFF2-40B4-BE49-F238E27FC236}">
                <a16:creationId xmlns:a16="http://schemas.microsoft.com/office/drawing/2014/main" id="{0782E045-0CEE-962C-52B7-801F48F0B3B3}"/>
              </a:ext>
            </a:extLst>
          </p:cNvPr>
          <p:cNvSpPr/>
          <p:nvPr/>
        </p:nvSpPr>
        <p:spPr>
          <a:xfrm flipH="1" flipV="1">
            <a:off x="0" y="2128095"/>
            <a:ext cx="99553" cy="4729903"/>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A65214D6-F563-5AA0-6AD2-9C6640A3672A}"/>
              </a:ext>
            </a:extLst>
          </p:cNvPr>
          <p:cNvSpPr/>
          <p:nvPr/>
        </p:nvSpPr>
        <p:spPr>
          <a:xfrm flipH="1" flipV="1">
            <a:off x="12112726" y="0"/>
            <a:ext cx="79273" cy="1458778"/>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40585493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628B006-65F1-05A4-1D3B-ACF4E2FEF256}"/>
              </a:ext>
            </a:extLst>
          </p:cNvPr>
          <p:cNvSpPr txBox="1"/>
          <p:nvPr/>
        </p:nvSpPr>
        <p:spPr>
          <a:xfrm>
            <a:off x="9784325" y="1354901"/>
            <a:ext cx="2289688"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لامپ الکتریکی</a:t>
            </a:r>
          </a:p>
        </p:txBody>
      </p:sp>
      <p:sp>
        <p:nvSpPr>
          <p:cNvPr id="7" name="TextBox 6">
            <a:extLst>
              <a:ext uri="{FF2B5EF4-FFF2-40B4-BE49-F238E27FC236}">
                <a16:creationId xmlns:a16="http://schemas.microsoft.com/office/drawing/2014/main" id="{FB597ADF-4869-75CD-340B-B5BD568C45D1}"/>
              </a:ext>
            </a:extLst>
          </p:cNvPr>
          <p:cNvSpPr txBox="1"/>
          <p:nvPr/>
        </p:nvSpPr>
        <p:spPr>
          <a:xfrm>
            <a:off x="5975555" y="1816566"/>
            <a:ext cx="6098458" cy="2793072"/>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ادیسون لامپ حبابی را اختراع نکرد، زیرا پیش از وی این لامپ اختراع شده بود.او در ۱۸۸۰ با استفاده از یک رشته از بامبوی زغال‌اندود (کربنیزه) ، یک طرح قابل پیاده‌سازی و تولید برای لامپ حبابی پیش نهاد. یک سال بعد، جوزف سوان یک ساختار کارآمدتر را (با استفاده از رشتهٔ سلولوزی) پیش نهاد.</a:t>
            </a:r>
          </a:p>
        </p:txBody>
      </p:sp>
      <p:pic>
        <p:nvPicPr>
          <p:cNvPr id="8" name="Picture 7">
            <a:extLst>
              <a:ext uri="{FF2B5EF4-FFF2-40B4-BE49-F238E27FC236}">
                <a16:creationId xmlns:a16="http://schemas.microsoft.com/office/drawing/2014/main" id="{86193D75-911B-A438-FB81-8428AC388319}"/>
              </a:ext>
            </a:extLst>
          </p:cNvPr>
          <p:cNvPicPr>
            <a:picLocks noChangeAspect="1"/>
          </p:cNvPicPr>
          <p:nvPr/>
        </p:nvPicPr>
        <p:blipFill>
          <a:blip r:embed="rId2"/>
          <a:stretch>
            <a:fillRect/>
          </a:stretch>
        </p:blipFill>
        <p:spPr>
          <a:xfrm>
            <a:off x="0" y="1581380"/>
            <a:ext cx="5537534" cy="3695239"/>
          </a:xfrm>
          <a:prstGeom prst="rect">
            <a:avLst/>
          </a:prstGeom>
        </p:spPr>
      </p:pic>
      <p:sp>
        <p:nvSpPr>
          <p:cNvPr id="9" name="Rectangle 8">
            <a:extLst>
              <a:ext uri="{FF2B5EF4-FFF2-40B4-BE49-F238E27FC236}">
                <a16:creationId xmlns:a16="http://schemas.microsoft.com/office/drawing/2014/main" id="{C7DF6858-0390-941F-1190-4801DF5E1932}"/>
              </a:ext>
            </a:extLst>
          </p:cNvPr>
          <p:cNvSpPr/>
          <p:nvPr/>
        </p:nvSpPr>
        <p:spPr>
          <a:xfrm flipH="1" flipV="1">
            <a:off x="5435282" y="5461702"/>
            <a:ext cx="5537534" cy="82793"/>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6700BA0E-7E80-2C8B-A4A9-5C074DCB6623}"/>
              </a:ext>
            </a:extLst>
          </p:cNvPr>
          <p:cNvSpPr/>
          <p:nvPr/>
        </p:nvSpPr>
        <p:spPr>
          <a:xfrm flipH="1" flipV="1">
            <a:off x="1627240" y="1218983"/>
            <a:ext cx="5537534" cy="82793"/>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941167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23E4C58-B941-C2FD-FE4F-86012FFFBE74}"/>
              </a:ext>
            </a:extLst>
          </p:cNvPr>
          <p:cNvSpPr txBox="1"/>
          <p:nvPr/>
        </p:nvSpPr>
        <p:spPr>
          <a:xfrm>
            <a:off x="2492478" y="739165"/>
            <a:ext cx="9556954" cy="1685077"/>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سابقهٔ سیستم روشنایی الکتریکی به میانه قرن نوزدهم می‌رسد. در ۱۸۵۴ هاینریش گوبل نخستین لامپ برق را اختراع کرد که حدود چهارصد ساعت نور می‌داد اما آن را ثبت نکرد. پس از وی جیمز وودوارد، ویلیام سایر، متیو ایوانز (۱۸۷۵) و جوزف سوان (۱۸۷۸) مدل‌های دیگر چراغ الکتریکی را پیش نهادند.</a:t>
            </a:r>
          </a:p>
        </p:txBody>
      </p:sp>
      <p:pic>
        <p:nvPicPr>
          <p:cNvPr id="7" name="Picture 6">
            <a:extLst>
              <a:ext uri="{FF2B5EF4-FFF2-40B4-BE49-F238E27FC236}">
                <a16:creationId xmlns:a16="http://schemas.microsoft.com/office/drawing/2014/main" id="{E1382E72-5F76-0FF7-80D8-816ED0D5D122}"/>
              </a:ext>
            </a:extLst>
          </p:cNvPr>
          <p:cNvPicPr>
            <a:picLocks noChangeAspect="1"/>
          </p:cNvPicPr>
          <p:nvPr/>
        </p:nvPicPr>
        <p:blipFill>
          <a:blip r:embed="rId2"/>
          <a:stretch>
            <a:fillRect/>
          </a:stretch>
        </p:blipFill>
        <p:spPr>
          <a:xfrm>
            <a:off x="2606645" y="2730318"/>
            <a:ext cx="5789005" cy="3996813"/>
          </a:xfrm>
          <a:prstGeom prst="rect">
            <a:avLst/>
          </a:prstGeom>
        </p:spPr>
      </p:pic>
      <p:sp>
        <p:nvSpPr>
          <p:cNvPr id="8" name="Rectangle 7">
            <a:extLst>
              <a:ext uri="{FF2B5EF4-FFF2-40B4-BE49-F238E27FC236}">
                <a16:creationId xmlns:a16="http://schemas.microsoft.com/office/drawing/2014/main" id="{3461FECC-7D77-B966-412E-C8F07CE911F5}"/>
              </a:ext>
            </a:extLst>
          </p:cNvPr>
          <p:cNvSpPr/>
          <p:nvPr/>
        </p:nvSpPr>
        <p:spPr>
          <a:xfrm flipH="1" flipV="1">
            <a:off x="361837" y="2494485"/>
            <a:ext cx="139608" cy="4363514"/>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1A8F4B61-576F-D739-CF83-D81FC945EC5E}"/>
              </a:ext>
            </a:extLst>
          </p:cNvPr>
          <p:cNvSpPr/>
          <p:nvPr/>
        </p:nvSpPr>
        <p:spPr>
          <a:xfrm flipH="1" flipV="1">
            <a:off x="11979628" y="2494486"/>
            <a:ext cx="139608" cy="4363514"/>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AAFD72C7-D386-BA04-B7E8-64741044D52F}"/>
              </a:ext>
            </a:extLst>
          </p:cNvPr>
          <p:cNvSpPr/>
          <p:nvPr/>
        </p:nvSpPr>
        <p:spPr>
          <a:xfrm flipH="1" flipV="1">
            <a:off x="902611" y="0"/>
            <a:ext cx="139608" cy="4363514"/>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TextBox 10">
            <a:extLst>
              <a:ext uri="{FF2B5EF4-FFF2-40B4-BE49-F238E27FC236}">
                <a16:creationId xmlns:a16="http://schemas.microsoft.com/office/drawing/2014/main" id="{5279D30B-0378-7FF7-54A5-D64D88D02590}"/>
              </a:ext>
            </a:extLst>
          </p:cNvPr>
          <p:cNvSpPr txBox="1"/>
          <p:nvPr/>
        </p:nvSpPr>
        <p:spPr>
          <a:xfrm>
            <a:off x="9829548" y="277500"/>
            <a:ext cx="2289688"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لامپ الکتریکی</a:t>
            </a:r>
          </a:p>
        </p:txBody>
      </p:sp>
    </p:spTree>
    <p:extLst>
      <p:ext uri="{BB962C8B-B14F-4D97-AF65-F5344CB8AC3E}">
        <p14:creationId xmlns:p14="http://schemas.microsoft.com/office/powerpoint/2010/main" val="14213061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1491889-C97D-C3EA-53CE-00AF1CEBA330}"/>
              </a:ext>
            </a:extLst>
          </p:cNvPr>
          <p:cNvSpPr txBox="1"/>
          <p:nvPr/>
        </p:nvSpPr>
        <p:spPr>
          <a:xfrm>
            <a:off x="4671863" y="1765031"/>
            <a:ext cx="7520137" cy="2793072"/>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کمی پیش از آنکه ادیسون نیز وارد این عرصه شود، والیس صنعتگر آمریکایی نوعی چراغ برق را روانهٔ بازار کرده بود که نمونه‌ای از آن به دست ادیسون رسید دستگاه والیس از چارچوبی با یک حباب و دو میلهٔ فلزی متحرک که به هر کدام تکه زغالی متصل بود تشکیل می‌شد. عبور جریان برق از میله‌ها باعث می‌شد که دو قطعه زغال بسوزند و میانشان قوس الکتریکی درخشانی به رنگ آبی پدیدار شود.</a:t>
            </a:r>
          </a:p>
        </p:txBody>
      </p:sp>
      <p:pic>
        <p:nvPicPr>
          <p:cNvPr id="4" name="Picture 3">
            <a:extLst>
              <a:ext uri="{FF2B5EF4-FFF2-40B4-BE49-F238E27FC236}">
                <a16:creationId xmlns:a16="http://schemas.microsoft.com/office/drawing/2014/main" id="{80DE6665-2A86-797A-E330-1E4367A76174}"/>
              </a:ext>
            </a:extLst>
          </p:cNvPr>
          <p:cNvPicPr>
            <a:picLocks noChangeAspect="1"/>
          </p:cNvPicPr>
          <p:nvPr/>
        </p:nvPicPr>
        <p:blipFill>
          <a:blip r:embed="rId2"/>
          <a:stretch>
            <a:fillRect/>
          </a:stretch>
        </p:blipFill>
        <p:spPr>
          <a:xfrm>
            <a:off x="0" y="0"/>
            <a:ext cx="4311757" cy="6858000"/>
          </a:xfrm>
          <a:prstGeom prst="rect">
            <a:avLst/>
          </a:prstGeom>
        </p:spPr>
      </p:pic>
      <p:sp>
        <p:nvSpPr>
          <p:cNvPr id="5" name="Rectangle 4">
            <a:extLst>
              <a:ext uri="{FF2B5EF4-FFF2-40B4-BE49-F238E27FC236}">
                <a16:creationId xmlns:a16="http://schemas.microsoft.com/office/drawing/2014/main" id="{854D56E1-54E1-BF8C-7402-7E14F5E64798}"/>
              </a:ext>
            </a:extLst>
          </p:cNvPr>
          <p:cNvSpPr/>
          <p:nvPr/>
        </p:nvSpPr>
        <p:spPr>
          <a:xfrm flipH="1" flipV="1">
            <a:off x="4311757" y="1388029"/>
            <a:ext cx="5537534" cy="82793"/>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TextBox 5">
            <a:extLst>
              <a:ext uri="{FF2B5EF4-FFF2-40B4-BE49-F238E27FC236}">
                <a16:creationId xmlns:a16="http://schemas.microsoft.com/office/drawing/2014/main" id="{2EA9FDE4-C324-78AF-73F2-CA41776358CF}"/>
              </a:ext>
            </a:extLst>
          </p:cNvPr>
          <p:cNvSpPr txBox="1"/>
          <p:nvPr/>
        </p:nvSpPr>
        <p:spPr>
          <a:xfrm>
            <a:off x="9902312" y="1161557"/>
            <a:ext cx="2289688"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لامپ الکتریکی</a:t>
            </a:r>
          </a:p>
        </p:txBody>
      </p:sp>
      <p:sp>
        <p:nvSpPr>
          <p:cNvPr id="7" name="Rectangle 6">
            <a:extLst>
              <a:ext uri="{FF2B5EF4-FFF2-40B4-BE49-F238E27FC236}">
                <a16:creationId xmlns:a16="http://schemas.microsoft.com/office/drawing/2014/main" id="{023D52DD-32F7-CCB9-3A3E-0321EEE40CC1}"/>
              </a:ext>
            </a:extLst>
          </p:cNvPr>
          <p:cNvSpPr/>
          <p:nvPr/>
        </p:nvSpPr>
        <p:spPr>
          <a:xfrm flipH="1" flipV="1">
            <a:off x="5761709" y="5156901"/>
            <a:ext cx="5537534" cy="82793"/>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4390912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A810501-AB92-96B8-E4F4-4DBE2E21D30D}"/>
              </a:ext>
            </a:extLst>
          </p:cNvPr>
          <p:cNvSpPr/>
          <p:nvPr/>
        </p:nvSpPr>
        <p:spPr>
          <a:xfrm flipH="1" flipV="1">
            <a:off x="7688841" y="2029746"/>
            <a:ext cx="2571153" cy="4132317"/>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06034F35-1F46-368B-6736-98E0BE647A85}"/>
              </a:ext>
            </a:extLst>
          </p:cNvPr>
          <p:cNvSpPr txBox="1"/>
          <p:nvPr/>
        </p:nvSpPr>
        <p:spPr>
          <a:xfrm>
            <a:off x="146729" y="2350428"/>
            <a:ext cx="5737877" cy="2793072"/>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این چراغ الکتریکی بازده کمی داشت؛ مصرف برق آن زیاد و عمر زغال‌هایش کم بود. با این حال، ادیسون که به اهمیت اختراع والیس پی‌برده بود، تصمیم گرفت آن را اصلاح کند و به جای زغال مادهٔ مناسب‌تری بیابد که با برق کمتر، مدت درازتری روشنایی بدهد و با گذشت زمان نسوزد و از بین نرود.</a:t>
            </a:r>
          </a:p>
        </p:txBody>
      </p:sp>
      <p:pic>
        <p:nvPicPr>
          <p:cNvPr id="4" name="Picture 3">
            <a:extLst>
              <a:ext uri="{FF2B5EF4-FFF2-40B4-BE49-F238E27FC236}">
                <a16:creationId xmlns:a16="http://schemas.microsoft.com/office/drawing/2014/main" id="{C4D61F27-8AC2-763B-ADD1-2B2552FB335D}"/>
              </a:ext>
            </a:extLst>
          </p:cNvPr>
          <p:cNvPicPr>
            <a:picLocks noChangeAspect="1"/>
          </p:cNvPicPr>
          <p:nvPr/>
        </p:nvPicPr>
        <p:blipFill>
          <a:blip r:embed="rId2"/>
          <a:stretch>
            <a:fillRect/>
          </a:stretch>
        </p:blipFill>
        <p:spPr>
          <a:xfrm>
            <a:off x="8974418" y="2604934"/>
            <a:ext cx="3232330" cy="4253066"/>
          </a:xfrm>
          <a:prstGeom prst="rect">
            <a:avLst/>
          </a:prstGeom>
        </p:spPr>
      </p:pic>
      <p:pic>
        <p:nvPicPr>
          <p:cNvPr id="5" name="Picture 4">
            <a:extLst>
              <a:ext uri="{FF2B5EF4-FFF2-40B4-BE49-F238E27FC236}">
                <a16:creationId xmlns:a16="http://schemas.microsoft.com/office/drawing/2014/main" id="{5E765DF6-7DA1-986E-9FEF-A5E5DA772D62}"/>
              </a:ext>
            </a:extLst>
          </p:cNvPr>
          <p:cNvPicPr>
            <a:picLocks noChangeAspect="1"/>
          </p:cNvPicPr>
          <p:nvPr/>
        </p:nvPicPr>
        <p:blipFill>
          <a:blip r:embed="rId3"/>
          <a:stretch>
            <a:fillRect/>
          </a:stretch>
        </p:blipFill>
        <p:spPr>
          <a:xfrm>
            <a:off x="6046851" y="0"/>
            <a:ext cx="3089812" cy="3858421"/>
          </a:xfrm>
          <a:prstGeom prst="rect">
            <a:avLst/>
          </a:prstGeom>
        </p:spPr>
      </p:pic>
      <p:sp>
        <p:nvSpPr>
          <p:cNvPr id="7" name="TextBox 6">
            <a:extLst>
              <a:ext uri="{FF2B5EF4-FFF2-40B4-BE49-F238E27FC236}">
                <a16:creationId xmlns:a16="http://schemas.microsoft.com/office/drawing/2014/main" id="{D8925ABF-B76B-8122-2F14-F3B5B10D5E79}"/>
              </a:ext>
            </a:extLst>
          </p:cNvPr>
          <p:cNvSpPr txBox="1"/>
          <p:nvPr/>
        </p:nvSpPr>
        <p:spPr>
          <a:xfrm>
            <a:off x="146729" y="1888763"/>
            <a:ext cx="1985488"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لامپ الکتریکی</a:t>
            </a:r>
          </a:p>
        </p:txBody>
      </p:sp>
    </p:spTree>
    <p:extLst>
      <p:ext uri="{BB962C8B-B14F-4D97-AF65-F5344CB8AC3E}">
        <p14:creationId xmlns:p14="http://schemas.microsoft.com/office/powerpoint/2010/main" val="36039737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6DB822F-1439-6F48-3FBC-C3961AEFCAD4}"/>
              </a:ext>
            </a:extLst>
          </p:cNvPr>
          <p:cNvSpPr txBox="1"/>
          <p:nvPr/>
        </p:nvSpPr>
        <p:spPr>
          <a:xfrm>
            <a:off x="5573989" y="799034"/>
            <a:ext cx="6356553" cy="5009064"/>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«توماس آلوا ادیسون» (</a:t>
            </a:r>
            <a:r>
              <a:rPr lang="en-US" dirty="0"/>
              <a:t>Thomas Alva Edison</a:t>
            </a:r>
            <a:r>
              <a:rPr lang="fa-IR" dirty="0"/>
              <a:t>)</a:t>
            </a:r>
            <a:r>
              <a:rPr lang="en-US" dirty="0"/>
              <a:t>، </a:t>
            </a:r>
            <a:r>
              <a:rPr lang="fa-IR" dirty="0"/>
              <a:t>در ۱۱ فوریه سال ۱۸۴۷ میلادی، در «ایالت اوهایو» (</a:t>
            </a:r>
            <a:r>
              <a:rPr lang="en-US" dirty="0"/>
              <a:t>Ohio State</a:t>
            </a:r>
            <a:r>
              <a:rPr lang="fa-IR" dirty="0"/>
              <a:t>)</a:t>
            </a:r>
            <a:r>
              <a:rPr lang="en-US" dirty="0"/>
              <a:t>، </a:t>
            </a:r>
            <a:r>
              <a:rPr lang="fa-IR" dirty="0"/>
              <a:t>در آمریکا به دنیا آمد. نام «توماس» را به یاد عموی بزرگ ادیسون، برای او انتخاب کردند.«ساموئل اوگدن ادیسون» (</a:t>
            </a:r>
            <a:r>
              <a:rPr lang="en-US" dirty="0"/>
              <a:t>Samuel Ogden Edison</a:t>
            </a:r>
            <a:r>
              <a:rPr lang="fa-IR" dirty="0"/>
              <a:t>)</a:t>
            </a:r>
            <a:r>
              <a:rPr lang="en-US" dirty="0"/>
              <a:t>، </a:t>
            </a:r>
            <a:r>
              <a:rPr lang="fa-IR" dirty="0"/>
              <a:t>پدر توماس، تاجر، میخانه‌دار، نجاری ماهر، خیاط و مردی با زمین‌های حاصل‌خیز بود که شخصیتی پرانرژی داشت.مادر ادیسون، «نانسی متیوز الیوت» </a:t>
            </a:r>
            <a:r>
              <a:rPr lang="en-US" dirty="0"/>
              <a:t>Nancy Matthews Elliott، </a:t>
            </a:r>
            <a:r>
              <a:rPr lang="fa-IR" dirty="0"/>
              <a:t>نام داشت و معلم بود. نانسی و ساموئل، هفت فرزند داشتند که توماس آخرین آن‌ها به شمار می‌رفت. توماس در سن ۲۴ سالگی، مادر خود را از دست داد.</a:t>
            </a:r>
          </a:p>
        </p:txBody>
      </p:sp>
      <p:sp>
        <p:nvSpPr>
          <p:cNvPr id="4" name="TextBox 3">
            <a:extLst>
              <a:ext uri="{FF2B5EF4-FFF2-40B4-BE49-F238E27FC236}">
                <a16:creationId xmlns:a16="http://schemas.microsoft.com/office/drawing/2014/main" id="{BCA0F2F5-98A1-7CD1-2804-5B5FA86E7349}"/>
              </a:ext>
            </a:extLst>
          </p:cNvPr>
          <p:cNvSpPr txBox="1"/>
          <p:nvPr/>
        </p:nvSpPr>
        <p:spPr>
          <a:xfrm>
            <a:off x="9750489" y="337369"/>
            <a:ext cx="2040093"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مقدمه</a:t>
            </a:r>
          </a:p>
        </p:txBody>
      </p:sp>
      <p:pic>
        <p:nvPicPr>
          <p:cNvPr id="5" name="Picture 4">
            <a:extLst>
              <a:ext uri="{FF2B5EF4-FFF2-40B4-BE49-F238E27FC236}">
                <a16:creationId xmlns:a16="http://schemas.microsoft.com/office/drawing/2014/main" id="{338EAA54-87A3-1F73-C2B8-5ED40A642A1A}"/>
              </a:ext>
            </a:extLst>
          </p:cNvPr>
          <p:cNvPicPr>
            <a:picLocks noChangeAspect="1"/>
          </p:cNvPicPr>
          <p:nvPr/>
        </p:nvPicPr>
        <p:blipFill rotWithShape="1">
          <a:blip r:embed="rId2"/>
          <a:srcRect l="45424"/>
          <a:stretch/>
        </p:blipFill>
        <p:spPr>
          <a:xfrm>
            <a:off x="74645" y="1253612"/>
            <a:ext cx="5273201" cy="3773744"/>
          </a:xfrm>
          <a:prstGeom prst="rect">
            <a:avLst/>
          </a:prstGeom>
        </p:spPr>
      </p:pic>
      <p:sp>
        <p:nvSpPr>
          <p:cNvPr id="6" name="Rectangle 5">
            <a:extLst>
              <a:ext uri="{FF2B5EF4-FFF2-40B4-BE49-F238E27FC236}">
                <a16:creationId xmlns:a16="http://schemas.microsoft.com/office/drawing/2014/main" id="{C2736A8B-BA25-71D1-3565-3B682A92ECBC}"/>
              </a:ext>
            </a:extLst>
          </p:cNvPr>
          <p:cNvSpPr/>
          <p:nvPr/>
        </p:nvSpPr>
        <p:spPr>
          <a:xfrm>
            <a:off x="0" y="6396334"/>
            <a:ext cx="12192000" cy="461666"/>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321460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D386928-5F9C-773A-8BA6-0A8D2D12175C}"/>
              </a:ext>
            </a:extLst>
          </p:cNvPr>
          <p:cNvSpPr txBox="1"/>
          <p:nvPr/>
        </p:nvSpPr>
        <p:spPr>
          <a:xfrm>
            <a:off x="6916992" y="1666934"/>
            <a:ext cx="5201266" cy="4455066"/>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پس از یک سال تلاش و آزمایش صدها مادهٔ گوناگون، ادیسون و همکارانش توانستند با خالی کردن هوای داخل حباب و استفاده از نخ معمولی زغال‌اندود (کربنیزه) لامپی بسازند که تا چهل ساعت نور بدهد. این موفقیت اولیه موجب شد تا آن‌ها با پشتکار بیشتری به کار خود ادامه دهند و وقتی توانستند عمر متوسط چراغ برق را به پانصد ساعت برسانند، ادیسون دریافت که زمان مناسب برای نمایش آن فرا رسیده‌است.</a:t>
            </a:r>
          </a:p>
        </p:txBody>
      </p:sp>
      <p:pic>
        <p:nvPicPr>
          <p:cNvPr id="4" name="Picture 3">
            <a:extLst>
              <a:ext uri="{FF2B5EF4-FFF2-40B4-BE49-F238E27FC236}">
                <a16:creationId xmlns:a16="http://schemas.microsoft.com/office/drawing/2014/main" id="{6BF4C557-5E3D-BAA8-3439-8673FD589044}"/>
              </a:ext>
            </a:extLst>
          </p:cNvPr>
          <p:cNvPicPr>
            <a:picLocks noChangeAspect="1"/>
          </p:cNvPicPr>
          <p:nvPr/>
        </p:nvPicPr>
        <p:blipFill>
          <a:blip r:embed="rId2"/>
          <a:stretch>
            <a:fillRect/>
          </a:stretch>
        </p:blipFill>
        <p:spPr>
          <a:xfrm>
            <a:off x="0" y="0"/>
            <a:ext cx="6858000" cy="6858000"/>
          </a:xfrm>
          <a:prstGeom prst="rect">
            <a:avLst/>
          </a:prstGeom>
        </p:spPr>
      </p:pic>
      <p:sp>
        <p:nvSpPr>
          <p:cNvPr id="5" name="Rectangle 4">
            <a:extLst>
              <a:ext uri="{FF2B5EF4-FFF2-40B4-BE49-F238E27FC236}">
                <a16:creationId xmlns:a16="http://schemas.microsoft.com/office/drawing/2014/main" id="{EAF8DAA6-397A-B7D0-8A3E-152C1E011FD2}"/>
              </a:ext>
            </a:extLst>
          </p:cNvPr>
          <p:cNvSpPr/>
          <p:nvPr/>
        </p:nvSpPr>
        <p:spPr>
          <a:xfrm flipH="1" flipV="1">
            <a:off x="7030065" y="1504333"/>
            <a:ext cx="4999705" cy="45719"/>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TextBox 5">
            <a:extLst>
              <a:ext uri="{FF2B5EF4-FFF2-40B4-BE49-F238E27FC236}">
                <a16:creationId xmlns:a16="http://schemas.microsoft.com/office/drawing/2014/main" id="{07365040-3C29-AEC3-1A82-E518555A51C8}"/>
              </a:ext>
            </a:extLst>
          </p:cNvPr>
          <p:cNvSpPr txBox="1"/>
          <p:nvPr/>
        </p:nvSpPr>
        <p:spPr>
          <a:xfrm>
            <a:off x="9828570" y="915996"/>
            <a:ext cx="2289688"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لامپ الکتریکی</a:t>
            </a:r>
          </a:p>
        </p:txBody>
      </p:sp>
    </p:spTree>
    <p:extLst>
      <p:ext uri="{BB962C8B-B14F-4D97-AF65-F5344CB8AC3E}">
        <p14:creationId xmlns:p14="http://schemas.microsoft.com/office/powerpoint/2010/main" val="4248923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F1A6ED-E1BE-49BA-E1CB-631D7A53E960}"/>
              </a:ext>
            </a:extLst>
          </p:cNvPr>
          <p:cNvSpPr txBox="1"/>
          <p:nvPr/>
        </p:nvSpPr>
        <p:spPr>
          <a:xfrm>
            <a:off x="72511" y="1115971"/>
            <a:ext cx="6052985" cy="5009064"/>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او از روزنامه‌نگاران و سرمایه‌گذاران دعوت کرد تا در شب ۳۱ دسامبر ۱۸۷۹ برای دیدن اختراع جدیدش به منلو پارک، نیوجرسی بیایند. به دستور او آزمایشگاه و اطراف آن را با صدها لامپ برق آراستند به‌طوری‌که محوطهٔ منلو پارک، نیوجرسی و جادهٔ منتهی به آن غرق در نور شده بود. ادیسون میهمانان خود را با چیزی روبرو کرده بود که سابقه نداشت. منظرهٔ لامپ‌های نورانی به شدت بر بازدیدکنندگان اثر گذاشت؛ به‌طوری‌که وقتی ادیسون نقشهٔ خود را برای تأسیس یک کارخانهٔ بزرگ الکتریسیته در نیویورک مطرح کرد پیشنهادش با استقبال گرم سرمایه‌گذاران روبرو شد.</a:t>
            </a:r>
          </a:p>
        </p:txBody>
      </p:sp>
      <p:pic>
        <p:nvPicPr>
          <p:cNvPr id="4" name="Picture 3">
            <a:extLst>
              <a:ext uri="{FF2B5EF4-FFF2-40B4-BE49-F238E27FC236}">
                <a16:creationId xmlns:a16="http://schemas.microsoft.com/office/drawing/2014/main" id="{3777125C-6EED-6629-B63E-A187D8344118}"/>
              </a:ext>
            </a:extLst>
          </p:cNvPr>
          <p:cNvPicPr>
            <a:picLocks noChangeAspect="1"/>
          </p:cNvPicPr>
          <p:nvPr/>
        </p:nvPicPr>
        <p:blipFill rotWithShape="1">
          <a:blip r:embed="rId2"/>
          <a:srcRect l="19677" r="19213"/>
          <a:stretch/>
        </p:blipFill>
        <p:spPr>
          <a:xfrm>
            <a:off x="6371304" y="939216"/>
            <a:ext cx="5820696" cy="5362575"/>
          </a:xfrm>
          <a:prstGeom prst="rect">
            <a:avLst/>
          </a:prstGeom>
        </p:spPr>
      </p:pic>
      <p:sp>
        <p:nvSpPr>
          <p:cNvPr id="5" name="Rectangle 4">
            <a:extLst>
              <a:ext uri="{FF2B5EF4-FFF2-40B4-BE49-F238E27FC236}">
                <a16:creationId xmlns:a16="http://schemas.microsoft.com/office/drawing/2014/main" id="{4A27ED42-BA6E-7A4D-EAEE-880BC69FA5BE}"/>
              </a:ext>
            </a:extLst>
          </p:cNvPr>
          <p:cNvSpPr/>
          <p:nvPr/>
        </p:nvSpPr>
        <p:spPr>
          <a:xfrm flipV="1">
            <a:off x="6282811" y="2359742"/>
            <a:ext cx="45719" cy="4363514"/>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D8C8FC4F-D863-21B8-1249-82D546D109AC}"/>
              </a:ext>
            </a:extLst>
          </p:cNvPr>
          <p:cNvSpPr/>
          <p:nvPr/>
        </p:nvSpPr>
        <p:spPr>
          <a:xfrm flipV="1">
            <a:off x="6186947" y="290298"/>
            <a:ext cx="45719" cy="4363514"/>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TextBox 6">
            <a:extLst>
              <a:ext uri="{FF2B5EF4-FFF2-40B4-BE49-F238E27FC236}">
                <a16:creationId xmlns:a16="http://schemas.microsoft.com/office/drawing/2014/main" id="{7E0F6EBE-955A-8C45-C213-F06319BA47EC}"/>
              </a:ext>
            </a:extLst>
          </p:cNvPr>
          <p:cNvSpPr txBox="1"/>
          <p:nvPr/>
        </p:nvSpPr>
        <p:spPr>
          <a:xfrm>
            <a:off x="-200333" y="502132"/>
            <a:ext cx="2289688"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لامپ الکتریکی</a:t>
            </a:r>
          </a:p>
        </p:txBody>
      </p:sp>
    </p:spTree>
    <p:extLst>
      <p:ext uri="{BB962C8B-B14F-4D97-AF65-F5344CB8AC3E}">
        <p14:creationId xmlns:p14="http://schemas.microsoft.com/office/powerpoint/2010/main" val="41896440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F6344E0-17FB-9FF0-E9C4-DEE8720AFC00}"/>
              </a:ext>
            </a:extLst>
          </p:cNvPr>
          <p:cNvSpPr txBox="1"/>
          <p:nvPr/>
        </p:nvSpPr>
        <p:spPr>
          <a:xfrm>
            <a:off x="-103239" y="1257453"/>
            <a:ext cx="2381857"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عصر الکتریسیته</a:t>
            </a:r>
          </a:p>
        </p:txBody>
      </p:sp>
      <p:sp>
        <p:nvSpPr>
          <p:cNvPr id="5" name="TextBox 4">
            <a:extLst>
              <a:ext uri="{FF2B5EF4-FFF2-40B4-BE49-F238E27FC236}">
                <a16:creationId xmlns:a16="http://schemas.microsoft.com/office/drawing/2014/main" id="{2B84C8FA-085B-7CBD-AE2E-92B835B8E9B0}"/>
              </a:ext>
            </a:extLst>
          </p:cNvPr>
          <p:cNvSpPr txBox="1"/>
          <p:nvPr/>
        </p:nvSpPr>
        <p:spPr>
          <a:xfrm>
            <a:off x="51617" y="1719118"/>
            <a:ext cx="5553995" cy="4455066"/>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در ۲۷ ژانویه ۱۸۸۰ ادیسون درخواست ثبت امتیاز اختراع «لامپ روشنایی الکتریکی» را به ادارهٔ اختراعات آمریکا فرستاد اما درخواستش رد شد. کارشناسان سازمان معتقد بودند که طراحی و ساخت لامپ ادیسون بر پایهٔ کارهای ویلیام سایر بوده‌است؛ بنابراین تنها امتیاز اختراع رشتهٔ زغال‌اندود پر مقاومت (مادهٔ تولیدکنندهٔ نور لامپ) به ادیسون رسید.در ۱۳ فوریه ۱۸۸۰ وی یک پدیدهٔ مهم فیزیکی را کشف کرد که اکنون به اثر ادیسون معروف است.</a:t>
            </a:r>
          </a:p>
        </p:txBody>
      </p:sp>
      <p:pic>
        <p:nvPicPr>
          <p:cNvPr id="6" name="Picture 5">
            <a:extLst>
              <a:ext uri="{FF2B5EF4-FFF2-40B4-BE49-F238E27FC236}">
                <a16:creationId xmlns:a16="http://schemas.microsoft.com/office/drawing/2014/main" id="{973C71AA-1D77-217A-B5E8-8F633F7D4FAE}"/>
              </a:ext>
            </a:extLst>
          </p:cNvPr>
          <p:cNvPicPr>
            <a:picLocks noChangeAspect="1"/>
          </p:cNvPicPr>
          <p:nvPr/>
        </p:nvPicPr>
        <p:blipFill rotWithShape="1">
          <a:blip r:embed="rId2"/>
          <a:srcRect l="11806" r="21214"/>
          <a:stretch/>
        </p:blipFill>
        <p:spPr>
          <a:xfrm>
            <a:off x="5812094" y="204787"/>
            <a:ext cx="6379906" cy="6448425"/>
          </a:xfrm>
          <a:prstGeom prst="rect">
            <a:avLst/>
          </a:prstGeom>
        </p:spPr>
      </p:pic>
      <p:sp>
        <p:nvSpPr>
          <p:cNvPr id="7" name="Rectangle 6">
            <a:extLst>
              <a:ext uri="{FF2B5EF4-FFF2-40B4-BE49-F238E27FC236}">
                <a16:creationId xmlns:a16="http://schemas.microsoft.com/office/drawing/2014/main" id="{98303AC4-B762-8DA8-2222-9A2D558DB542}"/>
              </a:ext>
            </a:extLst>
          </p:cNvPr>
          <p:cNvSpPr/>
          <p:nvPr/>
        </p:nvSpPr>
        <p:spPr>
          <a:xfrm flipH="1" flipV="1">
            <a:off x="0" y="6459791"/>
            <a:ext cx="4999705" cy="45719"/>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3985EFEA-817C-2AF9-AF95-0CC48487D295}"/>
              </a:ext>
            </a:extLst>
          </p:cNvPr>
          <p:cNvSpPr/>
          <p:nvPr/>
        </p:nvSpPr>
        <p:spPr>
          <a:xfrm flipH="1" flipV="1">
            <a:off x="812389" y="683816"/>
            <a:ext cx="4999705" cy="45719"/>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2175806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DCC73CC-87F4-FF97-1C3D-F1F9913CECEF}"/>
              </a:ext>
            </a:extLst>
          </p:cNvPr>
          <p:cNvSpPr/>
          <p:nvPr/>
        </p:nvSpPr>
        <p:spPr>
          <a:xfrm flipH="1">
            <a:off x="8484403" y="6002594"/>
            <a:ext cx="3407925" cy="45719"/>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1BF3F225-17D5-38DA-F034-001D2E36274F}"/>
              </a:ext>
            </a:extLst>
          </p:cNvPr>
          <p:cNvSpPr txBox="1"/>
          <p:nvPr/>
        </p:nvSpPr>
        <p:spPr>
          <a:xfrm>
            <a:off x="754656" y="557584"/>
            <a:ext cx="11025648" cy="1685077"/>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دو سال پس از نمایش عمومی لامپ الکتریکی (۱۸۸۲)، ساختمان کارخانهٔ مرکزی تولید برق به نام «ایستگاه پرل استریت» به پایان رسید و در چهارم سپتامبر همان سال نخستین سیستم توزیع نیروی الکتریسیته در جهان با ولتاژ ۱۱۰ ولت و ۵۹ مشتری در مرکز منهتن به دست ادیسون افتتاح شد.</a:t>
            </a:r>
          </a:p>
        </p:txBody>
      </p:sp>
      <p:pic>
        <p:nvPicPr>
          <p:cNvPr id="4" name="Picture 3">
            <a:extLst>
              <a:ext uri="{FF2B5EF4-FFF2-40B4-BE49-F238E27FC236}">
                <a16:creationId xmlns:a16="http://schemas.microsoft.com/office/drawing/2014/main" id="{F719E990-59FA-1B52-40CC-588B98182435}"/>
              </a:ext>
            </a:extLst>
          </p:cNvPr>
          <p:cNvPicPr>
            <a:picLocks noChangeAspect="1"/>
          </p:cNvPicPr>
          <p:nvPr/>
        </p:nvPicPr>
        <p:blipFill>
          <a:blip r:embed="rId2"/>
          <a:stretch>
            <a:fillRect/>
          </a:stretch>
        </p:blipFill>
        <p:spPr>
          <a:xfrm>
            <a:off x="2045109" y="2504615"/>
            <a:ext cx="7766317" cy="4353385"/>
          </a:xfrm>
          <a:prstGeom prst="round2SameRect">
            <a:avLst/>
          </a:prstGeom>
        </p:spPr>
      </p:pic>
      <p:sp>
        <p:nvSpPr>
          <p:cNvPr id="5" name="Rectangle 4">
            <a:extLst>
              <a:ext uri="{FF2B5EF4-FFF2-40B4-BE49-F238E27FC236}">
                <a16:creationId xmlns:a16="http://schemas.microsoft.com/office/drawing/2014/main" id="{04E0F27E-06F5-36FD-EDA5-20C6C13590E1}"/>
              </a:ext>
            </a:extLst>
          </p:cNvPr>
          <p:cNvSpPr/>
          <p:nvPr/>
        </p:nvSpPr>
        <p:spPr>
          <a:xfrm flipH="1">
            <a:off x="11842952" y="606714"/>
            <a:ext cx="45720" cy="5395880"/>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4A186B0E-F7DA-CEF1-0DC8-7093A038475C}"/>
              </a:ext>
            </a:extLst>
          </p:cNvPr>
          <p:cNvSpPr/>
          <p:nvPr/>
        </p:nvSpPr>
        <p:spPr>
          <a:xfrm>
            <a:off x="554965" y="534725"/>
            <a:ext cx="45719" cy="4934268"/>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AAC079FB-4E51-BF07-05E7-B8F2AB721654}"/>
              </a:ext>
            </a:extLst>
          </p:cNvPr>
          <p:cNvSpPr/>
          <p:nvPr/>
        </p:nvSpPr>
        <p:spPr>
          <a:xfrm flipH="1">
            <a:off x="554966" y="534724"/>
            <a:ext cx="3407925" cy="45719"/>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TextBox 8">
            <a:extLst>
              <a:ext uri="{FF2B5EF4-FFF2-40B4-BE49-F238E27FC236}">
                <a16:creationId xmlns:a16="http://schemas.microsoft.com/office/drawing/2014/main" id="{9142DE95-C715-358D-B1E7-ECE746241FBD}"/>
              </a:ext>
            </a:extLst>
          </p:cNvPr>
          <p:cNvSpPr txBox="1"/>
          <p:nvPr/>
        </p:nvSpPr>
        <p:spPr>
          <a:xfrm>
            <a:off x="9398447" y="195775"/>
            <a:ext cx="2381857"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عصر الکتریسیته</a:t>
            </a:r>
          </a:p>
        </p:txBody>
      </p:sp>
    </p:spTree>
    <p:extLst>
      <p:ext uri="{BB962C8B-B14F-4D97-AF65-F5344CB8AC3E}">
        <p14:creationId xmlns:p14="http://schemas.microsoft.com/office/powerpoint/2010/main" val="22218196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D42137-923F-D4BA-B2AD-E10255A816DC}"/>
              </a:ext>
            </a:extLst>
          </p:cNvPr>
          <p:cNvSpPr txBox="1"/>
          <p:nvPr/>
        </p:nvSpPr>
        <p:spPr>
          <a:xfrm>
            <a:off x="5210541" y="1843957"/>
            <a:ext cx="6921234" cy="3347070"/>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چندی بعد ادیسون کوشید تا حق امتیاز لامپ برق را در بریتانیا از آن خود کند و بر رقیبش جوزف سووان، که مستقل از ادیسون لامپ حرارتیِ رشتهٔ زغال‌اندود را اختراع کرده‌بود، پیروز شود. اما پس از یک دعوای حقوقی بی‌حاصل، دو طرف با یکدیگر به توافق رسیدند و برای بهره‌مند شدن از منافع اختراعشان در بریتانیا شرکت «ادیسون» را تأسیس کردند. این شرکت در ۱۸۹۲ بخشی از کمپانی بزرگ جنرال الکتریک (متعلق به ادیسون) شد.</a:t>
            </a:r>
          </a:p>
        </p:txBody>
      </p:sp>
      <p:pic>
        <p:nvPicPr>
          <p:cNvPr id="4" name="Picture 3">
            <a:extLst>
              <a:ext uri="{FF2B5EF4-FFF2-40B4-BE49-F238E27FC236}">
                <a16:creationId xmlns:a16="http://schemas.microsoft.com/office/drawing/2014/main" id="{252F7FF3-4EC0-DDB3-27C8-32909A68B12E}"/>
              </a:ext>
            </a:extLst>
          </p:cNvPr>
          <p:cNvPicPr>
            <a:picLocks noChangeAspect="1"/>
          </p:cNvPicPr>
          <p:nvPr/>
        </p:nvPicPr>
        <p:blipFill>
          <a:blip r:embed="rId2"/>
          <a:stretch>
            <a:fillRect/>
          </a:stretch>
        </p:blipFill>
        <p:spPr>
          <a:xfrm flipH="1">
            <a:off x="0" y="0"/>
            <a:ext cx="5151549" cy="6858000"/>
          </a:xfrm>
          <a:prstGeom prst="rect">
            <a:avLst/>
          </a:prstGeom>
        </p:spPr>
      </p:pic>
      <p:sp>
        <p:nvSpPr>
          <p:cNvPr id="5" name="Rectangle 4">
            <a:extLst>
              <a:ext uri="{FF2B5EF4-FFF2-40B4-BE49-F238E27FC236}">
                <a16:creationId xmlns:a16="http://schemas.microsoft.com/office/drawing/2014/main" id="{1530A26C-D56F-BBF8-59F6-28F53035DE13}"/>
              </a:ext>
            </a:extLst>
          </p:cNvPr>
          <p:cNvSpPr/>
          <p:nvPr/>
        </p:nvSpPr>
        <p:spPr>
          <a:xfrm flipH="1">
            <a:off x="5151547" y="5661314"/>
            <a:ext cx="5541033" cy="45719"/>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2D54D27C-5EC8-1248-70D8-4E3550A67399}"/>
              </a:ext>
            </a:extLst>
          </p:cNvPr>
          <p:cNvSpPr/>
          <p:nvPr/>
        </p:nvSpPr>
        <p:spPr>
          <a:xfrm flipH="1" flipV="1">
            <a:off x="6171305" y="1562161"/>
            <a:ext cx="4999705" cy="45719"/>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AE629D2D-3BF3-74A1-D2BC-8B20AF75488D}"/>
              </a:ext>
            </a:extLst>
          </p:cNvPr>
          <p:cNvSpPr/>
          <p:nvPr/>
        </p:nvSpPr>
        <p:spPr>
          <a:xfrm flipH="1" flipV="1">
            <a:off x="5151549" y="6426733"/>
            <a:ext cx="4999705" cy="45719"/>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2F40FCD1-8F7D-19DA-F62A-C163D4F8D836}"/>
              </a:ext>
            </a:extLst>
          </p:cNvPr>
          <p:cNvSpPr/>
          <p:nvPr/>
        </p:nvSpPr>
        <p:spPr>
          <a:xfrm flipH="1" flipV="1">
            <a:off x="7192295" y="6107330"/>
            <a:ext cx="4999705" cy="45719"/>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TextBox 8">
            <a:extLst>
              <a:ext uri="{FF2B5EF4-FFF2-40B4-BE49-F238E27FC236}">
                <a16:creationId xmlns:a16="http://schemas.microsoft.com/office/drawing/2014/main" id="{6B58CC9C-5BAA-64FB-089A-DDD82C787BCC}"/>
              </a:ext>
            </a:extLst>
          </p:cNvPr>
          <p:cNvSpPr txBox="1"/>
          <p:nvPr/>
        </p:nvSpPr>
        <p:spPr>
          <a:xfrm>
            <a:off x="7480228" y="861041"/>
            <a:ext cx="2381857"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عصر الکتریسیته</a:t>
            </a:r>
          </a:p>
        </p:txBody>
      </p:sp>
    </p:spTree>
    <p:extLst>
      <p:ext uri="{BB962C8B-B14F-4D97-AF65-F5344CB8AC3E}">
        <p14:creationId xmlns:p14="http://schemas.microsoft.com/office/powerpoint/2010/main" val="10123998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6C07CE6-5409-CAF9-BD59-70EE565C1B94}"/>
              </a:ext>
            </a:extLst>
          </p:cNvPr>
          <p:cNvSpPr txBox="1"/>
          <p:nvPr/>
        </p:nvSpPr>
        <p:spPr>
          <a:xfrm>
            <a:off x="-135282" y="1434090"/>
            <a:ext cx="2068461"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شیوهٔ ادیسون</a:t>
            </a:r>
          </a:p>
        </p:txBody>
      </p:sp>
      <p:sp>
        <p:nvSpPr>
          <p:cNvPr id="5" name="TextBox 4">
            <a:extLst>
              <a:ext uri="{FF2B5EF4-FFF2-40B4-BE49-F238E27FC236}">
                <a16:creationId xmlns:a16="http://schemas.microsoft.com/office/drawing/2014/main" id="{A4ECC8ED-6982-F908-91B5-59B5102F338A}"/>
              </a:ext>
            </a:extLst>
          </p:cNvPr>
          <p:cNvSpPr txBox="1"/>
          <p:nvPr/>
        </p:nvSpPr>
        <p:spPr>
          <a:xfrm>
            <a:off x="189760" y="1781161"/>
            <a:ext cx="6358523" cy="3901068"/>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بیشتر اختراعات ادیسون حاصل تکمیل ایده‌های دیگران و کار گروه بزرگی از تکنسین‌ها و کارمندانی بود که زیر دست او به تحقیق و آزمایش می‌پرداختند. لویس لاتیمر دستیار آفریقایی-آمریکایی ادیسون که در پروژهٔ چراغ الکتریکی نقش مهمی داشت، از جملهٔ این افراد است. اگر امروز کمتر نامی از کسانی مانند او به میان می‌آید، برای این است که ادیسون غالباً همکاران خود را در افتخار و اعتبار اختراعاتش سهیم نمی‌کرد.</a:t>
            </a:r>
          </a:p>
        </p:txBody>
      </p:sp>
      <p:pic>
        <p:nvPicPr>
          <p:cNvPr id="6" name="Picture 5">
            <a:extLst>
              <a:ext uri="{FF2B5EF4-FFF2-40B4-BE49-F238E27FC236}">
                <a16:creationId xmlns:a16="http://schemas.microsoft.com/office/drawing/2014/main" id="{C311C13D-8C8C-2B55-6708-1D4ECCB6DD16}"/>
              </a:ext>
            </a:extLst>
          </p:cNvPr>
          <p:cNvPicPr>
            <a:picLocks noChangeAspect="1"/>
          </p:cNvPicPr>
          <p:nvPr/>
        </p:nvPicPr>
        <p:blipFill>
          <a:blip r:embed="rId2"/>
          <a:stretch>
            <a:fillRect/>
          </a:stretch>
        </p:blipFill>
        <p:spPr>
          <a:xfrm>
            <a:off x="6683566" y="0"/>
            <a:ext cx="5508434" cy="6858000"/>
          </a:xfrm>
          <a:prstGeom prst="rect">
            <a:avLst/>
          </a:prstGeom>
        </p:spPr>
      </p:pic>
      <p:sp>
        <p:nvSpPr>
          <p:cNvPr id="7" name="Rectangle 6">
            <a:extLst>
              <a:ext uri="{FF2B5EF4-FFF2-40B4-BE49-F238E27FC236}">
                <a16:creationId xmlns:a16="http://schemas.microsoft.com/office/drawing/2014/main" id="{9BFDF67F-34D2-EB19-D801-555CC71FF899}"/>
              </a:ext>
            </a:extLst>
          </p:cNvPr>
          <p:cNvSpPr/>
          <p:nvPr/>
        </p:nvSpPr>
        <p:spPr>
          <a:xfrm flipV="1">
            <a:off x="774704" y="0"/>
            <a:ext cx="67842" cy="1175767"/>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7A1162A5-034B-B4D3-52C9-DE68347603FF}"/>
              </a:ext>
            </a:extLst>
          </p:cNvPr>
          <p:cNvSpPr/>
          <p:nvPr/>
        </p:nvSpPr>
        <p:spPr>
          <a:xfrm flipV="1">
            <a:off x="189761" y="2"/>
            <a:ext cx="67842" cy="1319494"/>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4B885491-35C7-3C3F-8EA4-D06052AF2E99}"/>
              </a:ext>
            </a:extLst>
          </p:cNvPr>
          <p:cNvSpPr/>
          <p:nvPr/>
        </p:nvSpPr>
        <p:spPr>
          <a:xfrm flipV="1">
            <a:off x="449661" y="0"/>
            <a:ext cx="67842" cy="1434090"/>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41229344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87BF30E-02FA-8C24-2CB0-6EC5E1FB33F8}"/>
              </a:ext>
            </a:extLst>
          </p:cNvPr>
          <p:cNvSpPr/>
          <p:nvPr/>
        </p:nvSpPr>
        <p:spPr>
          <a:xfrm flipH="1">
            <a:off x="5220907" y="770834"/>
            <a:ext cx="408595" cy="5308827"/>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BEB5E184-D691-919B-0FFE-7FA002D9D711}"/>
              </a:ext>
            </a:extLst>
          </p:cNvPr>
          <p:cNvSpPr txBox="1"/>
          <p:nvPr/>
        </p:nvSpPr>
        <p:spPr>
          <a:xfrm>
            <a:off x="5781367" y="1474714"/>
            <a:ext cx="6242255" cy="3901068"/>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با این همه، بدون سازماندهی و خصوصاً همت بلند ادیسون دست یافتن به این همه موفقیت ممکن نبود. نیکلا تسلا مخترع بزرگ و از همکاران ادیسون دربارهٔ روش او در حل مسائل می‌نویسد: «اگر ادیسون می‌خواست سوزنی را در انبار کاهی پیدا کند، با پشتکار فراوان دانه‌به‌دانه کاه را کنار می‌زد تا بالاخره سوزن نمایان شود. بارها با تأسف می‌دیدم که چگونه بخش اعظم وقت و انرژی او صرف یافتن یک فرمول جزئی یا انجام دادن محاسبه‌ای کوچک می‌شد.»</a:t>
            </a:r>
          </a:p>
        </p:txBody>
      </p:sp>
      <p:pic>
        <p:nvPicPr>
          <p:cNvPr id="4" name="Picture 3">
            <a:extLst>
              <a:ext uri="{FF2B5EF4-FFF2-40B4-BE49-F238E27FC236}">
                <a16:creationId xmlns:a16="http://schemas.microsoft.com/office/drawing/2014/main" id="{FD167218-E224-FD4C-594B-A223BE0CFB41}"/>
              </a:ext>
            </a:extLst>
          </p:cNvPr>
          <p:cNvPicPr>
            <a:picLocks noChangeAspect="1"/>
          </p:cNvPicPr>
          <p:nvPr/>
        </p:nvPicPr>
        <p:blipFill rotWithShape="1">
          <a:blip r:embed="rId2"/>
          <a:srcRect b="5377"/>
          <a:stretch/>
        </p:blipFill>
        <p:spPr>
          <a:xfrm flipH="1">
            <a:off x="-1" y="-7502"/>
            <a:ext cx="5410458" cy="6865501"/>
          </a:xfrm>
          <a:prstGeom prst="rect">
            <a:avLst/>
          </a:prstGeom>
          <a:ln w="28575">
            <a:solidFill>
              <a:schemeClr val="bg1"/>
            </a:solidFill>
          </a:ln>
        </p:spPr>
      </p:pic>
      <p:sp>
        <p:nvSpPr>
          <p:cNvPr id="6" name="TextBox 5">
            <a:extLst>
              <a:ext uri="{FF2B5EF4-FFF2-40B4-BE49-F238E27FC236}">
                <a16:creationId xmlns:a16="http://schemas.microsoft.com/office/drawing/2014/main" id="{E9234C9B-6633-570A-ECB5-8CA5B5F95972}"/>
              </a:ext>
            </a:extLst>
          </p:cNvPr>
          <p:cNvSpPr txBox="1"/>
          <p:nvPr/>
        </p:nvSpPr>
        <p:spPr>
          <a:xfrm>
            <a:off x="9955161" y="1013049"/>
            <a:ext cx="2068461"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شیوهٔ ادیسون</a:t>
            </a:r>
          </a:p>
        </p:txBody>
      </p:sp>
    </p:spTree>
    <p:extLst>
      <p:ext uri="{BB962C8B-B14F-4D97-AF65-F5344CB8AC3E}">
        <p14:creationId xmlns:p14="http://schemas.microsoft.com/office/powerpoint/2010/main" val="30096451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A6C6435-BE02-118D-B0DE-88464AEF62F7}"/>
              </a:ext>
            </a:extLst>
          </p:cNvPr>
          <p:cNvSpPr/>
          <p:nvPr/>
        </p:nvSpPr>
        <p:spPr>
          <a:xfrm flipV="1">
            <a:off x="0" y="6334432"/>
            <a:ext cx="12192000" cy="523568"/>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3831A5BE-3A40-9F07-7F33-85D0DA37B535}"/>
              </a:ext>
            </a:extLst>
          </p:cNvPr>
          <p:cNvSpPr txBox="1"/>
          <p:nvPr/>
        </p:nvSpPr>
        <p:spPr>
          <a:xfrm>
            <a:off x="4085303" y="258097"/>
            <a:ext cx="7876867" cy="1131079"/>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ادیسون خود نیز در این‌باره گفته‌است: </a:t>
            </a:r>
          </a:p>
          <a:p>
            <a:r>
              <a:rPr lang="fa-IR" dirty="0"/>
              <a:t>«نوآوری، یک درصد الهام روح است و نود و نه درصد عرق ریختن و تلاش کردن.»</a:t>
            </a:r>
          </a:p>
        </p:txBody>
      </p:sp>
      <p:pic>
        <p:nvPicPr>
          <p:cNvPr id="4" name="Picture 3">
            <a:extLst>
              <a:ext uri="{FF2B5EF4-FFF2-40B4-BE49-F238E27FC236}">
                <a16:creationId xmlns:a16="http://schemas.microsoft.com/office/drawing/2014/main" id="{28DEBD92-E436-693B-19AB-4E108E30B627}"/>
              </a:ext>
            </a:extLst>
          </p:cNvPr>
          <p:cNvPicPr>
            <a:picLocks noChangeAspect="1"/>
          </p:cNvPicPr>
          <p:nvPr/>
        </p:nvPicPr>
        <p:blipFill>
          <a:blip r:embed="rId2"/>
          <a:stretch>
            <a:fillRect/>
          </a:stretch>
        </p:blipFill>
        <p:spPr>
          <a:xfrm>
            <a:off x="2364811" y="1621298"/>
            <a:ext cx="7462377" cy="4974918"/>
          </a:xfrm>
          <a:prstGeom prst="rect">
            <a:avLst/>
          </a:prstGeom>
          <a:ln w="38100">
            <a:solidFill>
              <a:schemeClr val="bg1"/>
            </a:solidFill>
          </a:ln>
        </p:spPr>
      </p:pic>
    </p:spTree>
    <p:extLst>
      <p:ext uri="{BB962C8B-B14F-4D97-AF65-F5344CB8AC3E}">
        <p14:creationId xmlns:p14="http://schemas.microsoft.com/office/powerpoint/2010/main" val="29461961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C7A848C-21A7-07D5-D47B-EF5EC8DE8549}"/>
              </a:ext>
            </a:extLst>
          </p:cNvPr>
          <p:cNvSpPr txBox="1"/>
          <p:nvPr/>
        </p:nvSpPr>
        <p:spPr>
          <a:xfrm>
            <a:off x="317091" y="1755465"/>
            <a:ext cx="11557818" cy="3347070"/>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مخترعی شایسته و بهترین کارمند ادیسون بود. او ابتدا از طرف ادیسون مأمور شده بود تا راه‌های توسعهٔ سیستم‌های جریان مستقیم (</a:t>
            </a:r>
            <a:r>
              <a:rPr lang="en-US" dirty="0"/>
              <a:t>DC) </a:t>
            </a:r>
            <a:r>
              <a:rPr lang="fa-IR" dirty="0"/>
              <a:t>را بررسی کند اما چون پس از پایان کار، ادیسون تعهدات مالی خود را زیر پا گذاشت، تسلا شرکت او را ترک کرد. با پذیرش استعفای تسلا، ادیسون اشتباه بزرگی کرد، چرا که چندی بعد تسلا با کشف جریان متناوب (</a:t>
            </a:r>
            <a:r>
              <a:rPr lang="en-US" dirty="0"/>
              <a:t>AC) </a:t>
            </a:r>
            <a:r>
              <a:rPr lang="fa-IR" dirty="0"/>
              <a:t>در برابر امپراتوری ادیسون و سیستم جریان مستقیم او قد علم کرد. او با حمایت جرج وستینگهاوس کارخانه‌دار معروف، سامانه‌های چند فازی توزیع برق را برپایهٔ جریان متناوب کامل کرد که بسیار کارآمدتر از سیستم ادیسون بود. با وجود تبلیغات منفی جنرال الکتریک، جریان متناوب روز به روز رواج بیشتری یافت و سرانجام سلطه ادیسون بر صنایع الکتریکی پایان یافت.</a:t>
            </a:r>
          </a:p>
        </p:txBody>
      </p:sp>
      <p:sp>
        <p:nvSpPr>
          <p:cNvPr id="4" name="Rectangle 3">
            <a:extLst>
              <a:ext uri="{FF2B5EF4-FFF2-40B4-BE49-F238E27FC236}">
                <a16:creationId xmlns:a16="http://schemas.microsoft.com/office/drawing/2014/main" id="{5A941932-7BDF-2EE1-7438-2152FA4D38A0}"/>
              </a:ext>
            </a:extLst>
          </p:cNvPr>
          <p:cNvSpPr/>
          <p:nvPr/>
        </p:nvSpPr>
        <p:spPr>
          <a:xfrm flipH="1">
            <a:off x="0" y="5486400"/>
            <a:ext cx="8052619" cy="58401"/>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5" name="Rectangle 4">
            <a:extLst>
              <a:ext uri="{FF2B5EF4-FFF2-40B4-BE49-F238E27FC236}">
                <a16:creationId xmlns:a16="http://schemas.microsoft.com/office/drawing/2014/main" id="{23009BB8-69D7-42CA-918A-42CFC577C4FF}"/>
              </a:ext>
            </a:extLst>
          </p:cNvPr>
          <p:cNvSpPr/>
          <p:nvPr/>
        </p:nvSpPr>
        <p:spPr>
          <a:xfrm flipH="1" flipV="1">
            <a:off x="3829109" y="1532360"/>
            <a:ext cx="8362891" cy="45719"/>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TextBox 6">
            <a:extLst>
              <a:ext uri="{FF2B5EF4-FFF2-40B4-BE49-F238E27FC236}">
                <a16:creationId xmlns:a16="http://schemas.microsoft.com/office/drawing/2014/main" id="{F89383B6-5F93-AC70-03C4-9CF50CAA7C40}"/>
              </a:ext>
            </a:extLst>
          </p:cNvPr>
          <p:cNvSpPr txBox="1"/>
          <p:nvPr/>
        </p:nvSpPr>
        <p:spPr>
          <a:xfrm>
            <a:off x="5776451" y="878762"/>
            <a:ext cx="6098458"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تسلا </a:t>
            </a:r>
          </a:p>
        </p:txBody>
      </p:sp>
    </p:spTree>
    <p:extLst>
      <p:ext uri="{BB962C8B-B14F-4D97-AF65-F5344CB8AC3E}">
        <p14:creationId xmlns:p14="http://schemas.microsoft.com/office/powerpoint/2010/main" val="24761528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2854085-3C1C-F798-E39E-4E56B2459DFD}"/>
              </a:ext>
            </a:extLst>
          </p:cNvPr>
          <p:cNvSpPr txBox="1"/>
          <p:nvPr/>
        </p:nvSpPr>
        <p:spPr>
          <a:xfrm>
            <a:off x="166533" y="524502"/>
            <a:ext cx="11858933" cy="2793072"/>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در اول فوریه ۱۸۹۳ ادیسون ساختمان «بلک ماریا» نخستین استودیوی تصاویر متحرک را در اورنج غربی، نیوجرسی به پایان برد. او کوشید تا اختراع دوربین فیلم‌برداری را تماماً به خود نسبت دهد و حق استفادهٔ انحصاری از آن را به دست آورد اما در ۱۰ مارس ۱۹۰۲ ادعای او در یک دادگاه استیناف ایالات متحده رد شد.در ۱۸۹۴ او در ترکیب فیلم و صدا تحقیقاتی کرد که به اختراع کینه‌توفون انجامید. این دستگاه که ترکیب ناجوری از کینه‌توسکوپ و گرامافون استوانه‌ای بود با استقبال مردم روبرو نشد.در ۶ ژانویه ۱۹۳۱ ادیسون درخواست ثبت آخرین اختراع خود «وسیلهٔ نگه‌دارندهٔ اشیاء هنگام آب‌کاری الکتریکی» را به ادارهٔ ثبت اختراعات فرستاد.</a:t>
            </a:r>
          </a:p>
        </p:txBody>
      </p:sp>
      <p:pic>
        <p:nvPicPr>
          <p:cNvPr id="4" name="Picture 3">
            <a:extLst>
              <a:ext uri="{FF2B5EF4-FFF2-40B4-BE49-F238E27FC236}">
                <a16:creationId xmlns:a16="http://schemas.microsoft.com/office/drawing/2014/main" id="{8FA5B8F0-55A2-B59E-DFB8-4739F6C44EB2}"/>
              </a:ext>
            </a:extLst>
          </p:cNvPr>
          <p:cNvPicPr>
            <a:picLocks noChangeAspect="1"/>
          </p:cNvPicPr>
          <p:nvPr/>
        </p:nvPicPr>
        <p:blipFill rotWithShape="1">
          <a:blip r:embed="rId2"/>
          <a:srcRect t="12327" r="2873"/>
          <a:stretch/>
        </p:blipFill>
        <p:spPr>
          <a:xfrm>
            <a:off x="301727" y="3597098"/>
            <a:ext cx="6450887" cy="3260902"/>
          </a:xfrm>
          <a:prstGeom prst="rect">
            <a:avLst/>
          </a:prstGeom>
        </p:spPr>
      </p:pic>
      <p:pic>
        <p:nvPicPr>
          <p:cNvPr id="5" name="Picture 4">
            <a:extLst>
              <a:ext uri="{FF2B5EF4-FFF2-40B4-BE49-F238E27FC236}">
                <a16:creationId xmlns:a16="http://schemas.microsoft.com/office/drawing/2014/main" id="{1607561E-A54B-FEB5-85B6-DF117A21E3E3}"/>
              </a:ext>
            </a:extLst>
          </p:cNvPr>
          <p:cNvPicPr>
            <a:picLocks noChangeAspect="1"/>
          </p:cNvPicPr>
          <p:nvPr/>
        </p:nvPicPr>
        <p:blipFill>
          <a:blip r:embed="rId3"/>
          <a:stretch>
            <a:fillRect/>
          </a:stretch>
        </p:blipFill>
        <p:spPr>
          <a:xfrm>
            <a:off x="7002412" y="3597098"/>
            <a:ext cx="4887861" cy="3260902"/>
          </a:xfrm>
          <a:prstGeom prst="rect">
            <a:avLst/>
          </a:prstGeom>
        </p:spPr>
      </p:pic>
      <p:sp>
        <p:nvSpPr>
          <p:cNvPr id="6" name="Rectangle 5">
            <a:extLst>
              <a:ext uri="{FF2B5EF4-FFF2-40B4-BE49-F238E27FC236}">
                <a16:creationId xmlns:a16="http://schemas.microsoft.com/office/drawing/2014/main" id="{168B0F36-4525-C9D8-C1A6-70AE823469C0}"/>
              </a:ext>
            </a:extLst>
          </p:cNvPr>
          <p:cNvSpPr/>
          <p:nvPr/>
        </p:nvSpPr>
        <p:spPr>
          <a:xfrm flipH="1">
            <a:off x="6650967" y="3454394"/>
            <a:ext cx="5541033" cy="45719"/>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E7098FBE-C00B-6490-7F43-F37A2EA4840A}"/>
              </a:ext>
            </a:extLst>
          </p:cNvPr>
          <p:cNvSpPr/>
          <p:nvPr/>
        </p:nvSpPr>
        <p:spPr>
          <a:xfrm flipH="1">
            <a:off x="0" y="484666"/>
            <a:ext cx="5541033" cy="45719"/>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TextBox 8">
            <a:extLst>
              <a:ext uri="{FF2B5EF4-FFF2-40B4-BE49-F238E27FC236}">
                <a16:creationId xmlns:a16="http://schemas.microsoft.com/office/drawing/2014/main" id="{AEF53BE1-1E3B-8874-ED04-D3AC40C5F8F8}"/>
              </a:ext>
            </a:extLst>
          </p:cNvPr>
          <p:cNvSpPr txBox="1"/>
          <p:nvPr/>
        </p:nvSpPr>
        <p:spPr>
          <a:xfrm>
            <a:off x="5927008" y="139160"/>
            <a:ext cx="6098458"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ساختمان «بلک ماریا» </a:t>
            </a:r>
          </a:p>
        </p:txBody>
      </p:sp>
    </p:spTree>
    <p:extLst>
      <p:ext uri="{BB962C8B-B14F-4D97-AF65-F5344CB8AC3E}">
        <p14:creationId xmlns:p14="http://schemas.microsoft.com/office/powerpoint/2010/main" val="3314353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F7F0CBF-779A-3277-A95E-04457C1133A4}"/>
              </a:ext>
            </a:extLst>
          </p:cNvPr>
          <p:cNvSpPr txBox="1"/>
          <p:nvPr/>
        </p:nvSpPr>
        <p:spPr>
          <a:xfrm>
            <a:off x="251926" y="2032464"/>
            <a:ext cx="5844073" cy="2793072"/>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نام میانی توماس، «آلوا» </a:t>
            </a:r>
            <a:r>
              <a:rPr lang="en-US" dirty="0"/>
              <a:t>Alva) </a:t>
            </a:r>
            <a:r>
              <a:rPr lang="fa-IR" dirty="0"/>
              <a:t>) بود و خانواده‌اش وی را «آل» صدا می‌زدند. توماس در سن چهار سالگی همراه خانواده‌اش به ایالت «میشیگان»</a:t>
            </a:r>
            <a:r>
              <a:rPr lang="en-US" dirty="0"/>
              <a:t>(Michigan) </a:t>
            </a:r>
            <a:r>
              <a:rPr lang="fa-IR" dirty="0"/>
              <a:t> رفت. وقتی او به سن مدرسه رسید، تنها چندماه به مدرسه رفت؛ چون درس‌ها شفاهی بودند و ادیسون به‌علت مشکل کم‌شنوایی، متوجه دروس نمی‌شد.</a:t>
            </a:r>
          </a:p>
        </p:txBody>
      </p:sp>
      <p:sp>
        <p:nvSpPr>
          <p:cNvPr id="2" name="TextBox 1">
            <a:extLst>
              <a:ext uri="{FF2B5EF4-FFF2-40B4-BE49-F238E27FC236}">
                <a16:creationId xmlns:a16="http://schemas.microsoft.com/office/drawing/2014/main" id="{8CEFC21B-722F-370F-B2A2-AE4872B02FDB}"/>
              </a:ext>
            </a:extLst>
          </p:cNvPr>
          <p:cNvSpPr txBox="1"/>
          <p:nvPr/>
        </p:nvSpPr>
        <p:spPr>
          <a:xfrm>
            <a:off x="-91199" y="1445342"/>
            <a:ext cx="1356851"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مقدمه</a:t>
            </a:r>
          </a:p>
        </p:txBody>
      </p:sp>
      <p:pic>
        <p:nvPicPr>
          <p:cNvPr id="3" name="Picture 2">
            <a:extLst>
              <a:ext uri="{FF2B5EF4-FFF2-40B4-BE49-F238E27FC236}">
                <a16:creationId xmlns:a16="http://schemas.microsoft.com/office/drawing/2014/main" id="{7BD9DBD5-7ACC-090D-2053-043AAEC4D44A}"/>
              </a:ext>
            </a:extLst>
          </p:cNvPr>
          <p:cNvPicPr>
            <a:picLocks noChangeAspect="1"/>
          </p:cNvPicPr>
          <p:nvPr/>
        </p:nvPicPr>
        <p:blipFill>
          <a:blip r:embed="rId2"/>
          <a:stretch>
            <a:fillRect/>
          </a:stretch>
        </p:blipFill>
        <p:spPr>
          <a:xfrm>
            <a:off x="6376767" y="907681"/>
            <a:ext cx="5815233" cy="5042638"/>
          </a:xfrm>
          <a:prstGeom prst="rect">
            <a:avLst/>
          </a:prstGeom>
        </p:spPr>
      </p:pic>
      <p:sp>
        <p:nvSpPr>
          <p:cNvPr id="4" name="Rectangle 3">
            <a:extLst>
              <a:ext uri="{FF2B5EF4-FFF2-40B4-BE49-F238E27FC236}">
                <a16:creationId xmlns:a16="http://schemas.microsoft.com/office/drawing/2014/main" id="{2CBBE781-36F1-CD3B-C640-DFD0717D603E}"/>
              </a:ext>
            </a:extLst>
          </p:cNvPr>
          <p:cNvSpPr/>
          <p:nvPr/>
        </p:nvSpPr>
        <p:spPr>
          <a:xfrm flipH="1">
            <a:off x="6209071" y="1445342"/>
            <a:ext cx="167695" cy="5412658"/>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017599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FF2959-2F1E-2FC1-161D-928011622963}"/>
              </a:ext>
            </a:extLst>
          </p:cNvPr>
          <p:cNvSpPr/>
          <p:nvPr/>
        </p:nvSpPr>
        <p:spPr>
          <a:xfrm flipH="1">
            <a:off x="5397909" y="2197655"/>
            <a:ext cx="412953" cy="4660343"/>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6E890C5D-45AC-F6FA-6C62-555C6C4F7306}"/>
              </a:ext>
            </a:extLst>
          </p:cNvPr>
          <p:cNvSpPr txBox="1"/>
          <p:nvPr/>
        </p:nvSpPr>
        <p:spPr>
          <a:xfrm>
            <a:off x="5825614" y="1947154"/>
            <a:ext cx="6307394" cy="3347070"/>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در ۱۸۹۴ او در ترکیب فیلم و صدا تحقیقاتی کرد که به اختراع کینه‌توفون انجامید. این دستگاه که ترکیب ناجوری از کینه‌توسکوپ و گرامافون استوانه‌ای بود با استقبال مردم روبرو نشد.در ۶ ژانویه ۱۹۳۱ ادیسون درخواست ثبت آخرین اختراع خود «وسیلهٔ نگه‌دارندهٔ اشیاء هنگام آب‌کاری الکتریکی» را به ادارهٔ ثبت اختراعات فرستاد، اما پیش از دریافت پاسخ، در همان سال و در ۸۴ سالگی درگذشت.</a:t>
            </a:r>
          </a:p>
        </p:txBody>
      </p:sp>
      <p:pic>
        <p:nvPicPr>
          <p:cNvPr id="4" name="Picture 3">
            <a:extLst>
              <a:ext uri="{FF2B5EF4-FFF2-40B4-BE49-F238E27FC236}">
                <a16:creationId xmlns:a16="http://schemas.microsoft.com/office/drawing/2014/main" id="{E1F179B6-2C81-494B-212E-CD2184E85E49}"/>
              </a:ext>
            </a:extLst>
          </p:cNvPr>
          <p:cNvPicPr>
            <a:picLocks noChangeAspect="1"/>
          </p:cNvPicPr>
          <p:nvPr/>
        </p:nvPicPr>
        <p:blipFill rotWithShape="1">
          <a:blip r:embed="rId2"/>
          <a:srcRect r="9936"/>
          <a:stretch/>
        </p:blipFill>
        <p:spPr>
          <a:xfrm>
            <a:off x="0" y="0"/>
            <a:ext cx="5589639" cy="6857999"/>
          </a:xfrm>
          <a:prstGeom prst="rect">
            <a:avLst/>
          </a:prstGeom>
          <a:ln w="38100">
            <a:solidFill>
              <a:schemeClr val="bg1"/>
            </a:solidFill>
          </a:ln>
        </p:spPr>
      </p:pic>
      <p:sp>
        <p:nvSpPr>
          <p:cNvPr id="6" name="TextBox 5">
            <a:extLst>
              <a:ext uri="{FF2B5EF4-FFF2-40B4-BE49-F238E27FC236}">
                <a16:creationId xmlns:a16="http://schemas.microsoft.com/office/drawing/2014/main" id="{C2A85EC1-9B21-4761-8E39-696C4F0A7DB5}"/>
              </a:ext>
            </a:extLst>
          </p:cNvPr>
          <p:cNvSpPr txBox="1"/>
          <p:nvPr/>
        </p:nvSpPr>
        <p:spPr>
          <a:xfrm>
            <a:off x="8775290" y="1436179"/>
            <a:ext cx="3357718"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سال های پایانی ادیسون</a:t>
            </a:r>
          </a:p>
        </p:txBody>
      </p:sp>
    </p:spTree>
    <p:extLst>
      <p:ext uri="{BB962C8B-B14F-4D97-AF65-F5344CB8AC3E}">
        <p14:creationId xmlns:p14="http://schemas.microsoft.com/office/powerpoint/2010/main" val="24967029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652148E-4A60-3987-45EB-3D6034D49D58}"/>
              </a:ext>
            </a:extLst>
          </p:cNvPr>
          <p:cNvSpPr txBox="1"/>
          <p:nvPr/>
        </p:nvSpPr>
        <p:spPr>
          <a:xfrm>
            <a:off x="1331794" y="1929620"/>
            <a:ext cx="2791132" cy="1685077"/>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pPr rtl="0"/>
            <a:r>
              <a:rPr lang="en-US" dirty="0">
                <a:hlinkClick r:id="rId3"/>
              </a:rPr>
              <a:t>https://www.kojaro.com</a:t>
            </a:r>
          </a:p>
          <a:p>
            <a:pPr rtl="0"/>
            <a:r>
              <a:rPr lang="en-US" dirty="0">
                <a:hlinkClick r:id="rId3"/>
              </a:rPr>
              <a:t>https://iranedison.com</a:t>
            </a:r>
            <a:endParaRPr lang="fa-IR" dirty="0">
              <a:hlinkClick r:id="rId3"/>
            </a:endParaRPr>
          </a:p>
          <a:p>
            <a:pPr rtl="0"/>
            <a:r>
              <a:rPr lang="fa-IR" dirty="0">
                <a:hlinkClick r:id="rId3"/>
              </a:rPr>
              <a:t>https://fa.wikipedia.org</a:t>
            </a:r>
            <a:endParaRPr lang="fa-IR" dirty="0"/>
          </a:p>
        </p:txBody>
      </p:sp>
      <p:sp>
        <p:nvSpPr>
          <p:cNvPr id="4" name="TextBox 3">
            <a:extLst>
              <a:ext uri="{FF2B5EF4-FFF2-40B4-BE49-F238E27FC236}">
                <a16:creationId xmlns:a16="http://schemas.microsoft.com/office/drawing/2014/main" id="{311186CF-5AE7-0F38-F963-544D4A3E4204}"/>
              </a:ext>
            </a:extLst>
          </p:cNvPr>
          <p:cNvSpPr txBox="1"/>
          <p:nvPr/>
        </p:nvSpPr>
        <p:spPr>
          <a:xfrm>
            <a:off x="7919884" y="501445"/>
            <a:ext cx="3834581"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منابع</a:t>
            </a:r>
          </a:p>
        </p:txBody>
      </p:sp>
      <p:sp>
        <p:nvSpPr>
          <p:cNvPr id="5" name="Rectangle 4">
            <a:extLst>
              <a:ext uri="{FF2B5EF4-FFF2-40B4-BE49-F238E27FC236}">
                <a16:creationId xmlns:a16="http://schemas.microsoft.com/office/drawing/2014/main" id="{DE6492AC-93E5-2472-9C53-D5441940F6E6}"/>
              </a:ext>
            </a:extLst>
          </p:cNvPr>
          <p:cNvSpPr/>
          <p:nvPr/>
        </p:nvSpPr>
        <p:spPr>
          <a:xfrm flipH="1">
            <a:off x="10397613" y="1080278"/>
            <a:ext cx="1356852" cy="45719"/>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759837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33E55F-D9FB-8D30-A3CA-B74C13098F19}"/>
              </a:ext>
            </a:extLst>
          </p:cNvPr>
          <p:cNvSpPr txBox="1"/>
          <p:nvPr/>
        </p:nvSpPr>
        <p:spPr>
          <a:xfrm>
            <a:off x="5600700" y="791948"/>
            <a:ext cx="6098458" cy="461665"/>
          </a:xfrm>
          <a:prstGeom prst="rect">
            <a:avLst/>
          </a:prstGeom>
          <a:noFill/>
        </p:spPr>
        <p:txBody>
          <a:bodyPr wrap="square">
            <a:spAutoFit/>
          </a:bodyPr>
          <a:lstStyle/>
          <a:p>
            <a:pPr algn="r" fontAlgn="base"/>
            <a:r>
              <a:rPr lang="fa-IR" sz="2400" b="1" i="0" dirty="0">
                <a:solidFill>
                  <a:srgbClr val="212121"/>
                </a:solidFill>
                <a:effectLst/>
                <a:highlight>
                  <a:srgbClr val="FFFFFF"/>
                </a:highlight>
                <a:latin typeface="Shabnam" panose="020B0603030804020204" pitchFamily="34" charset="-78"/>
                <a:cs typeface="Shabnam" panose="020B0603030804020204" pitchFamily="34" charset="-78"/>
              </a:rPr>
              <a:t>توماس ادیسون کیست؟</a:t>
            </a:r>
          </a:p>
        </p:txBody>
      </p:sp>
      <p:sp>
        <p:nvSpPr>
          <p:cNvPr id="7" name="TextBox 6">
            <a:extLst>
              <a:ext uri="{FF2B5EF4-FFF2-40B4-BE49-F238E27FC236}">
                <a16:creationId xmlns:a16="http://schemas.microsoft.com/office/drawing/2014/main" id="{96FE0029-A5F1-C436-834E-B59877A81AAF}"/>
              </a:ext>
            </a:extLst>
          </p:cNvPr>
          <p:cNvSpPr txBox="1"/>
          <p:nvPr/>
        </p:nvSpPr>
        <p:spPr>
          <a:xfrm>
            <a:off x="844959" y="2811315"/>
            <a:ext cx="10854199" cy="2793072"/>
          </a:xfrm>
          <a:prstGeom prst="rect">
            <a:avLst/>
          </a:prstGeom>
          <a:noFill/>
        </p:spPr>
        <p:txBody>
          <a:bodyPr wrap="square">
            <a:spAutoFit/>
          </a:bodyPr>
          <a:lstStyle/>
          <a:p>
            <a:pPr algn="just" rtl="1" fontAlgn="base">
              <a:lnSpc>
                <a:spcPct val="200000"/>
              </a:lnSpc>
            </a:pPr>
            <a:r>
              <a:rPr lang="fa-IR" b="0" i="0" dirty="0">
                <a:solidFill>
                  <a:srgbClr val="212121"/>
                </a:solidFill>
                <a:effectLst/>
                <a:highlight>
                  <a:srgbClr val="FFFFFF"/>
                </a:highlight>
                <a:latin typeface="Vazir" panose="020B0603030804020204" pitchFamily="34" charset="-78"/>
                <a:cs typeface="Vazir" panose="020B0603030804020204" pitchFamily="34" charset="-78"/>
              </a:rPr>
              <a:t>ادیسون، مخترع آمریکایی است که کار خود را از ۱۶ سالگی در صنعت تلگراف آغاز کرد. در آن زمان، باتری‌های اولیه، تنها منبع تولید الکتریسیته محسوب می‌شدند و جریان ولتاژ آن‌ها پایین بود. او آزمایشگاهی بنا کرد و در آن گرامافون، لامپ رشته‌ای، مولد انقلابی با کارایی خاص، دکمه کربنی برای بلندگوی تلفن و میکروفون، راه‌آهن الکتریکی آزمایشی و عناصر کلیدی دستگاه تصویر متحرک را ساخت.ادیسون با تعداد زیاد اختراع ثبت شده، عنوان پرکارترین مخترع تاریخ آمریکا را از آن خود کرده است. او برخلاف مخترعان دیگر آن دوره که امکاناتی محدود داشتند، یک موسسه اختراعی را اداره می‌کرد.</a:t>
            </a:r>
          </a:p>
        </p:txBody>
      </p:sp>
      <p:sp>
        <p:nvSpPr>
          <p:cNvPr id="8" name="Rectangle 7">
            <a:extLst>
              <a:ext uri="{FF2B5EF4-FFF2-40B4-BE49-F238E27FC236}">
                <a16:creationId xmlns:a16="http://schemas.microsoft.com/office/drawing/2014/main" id="{D963A984-34AB-9FDE-AF59-14FCF0AD045C}"/>
              </a:ext>
            </a:extLst>
          </p:cNvPr>
          <p:cNvSpPr/>
          <p:nvPr/>
        </p:nvSpPr>
        <p:spPr>
          <a:xfrm>
            <a:off x="0" y="2138516"/>
            <a:ext cx="12192000" cy="132735"/>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15521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84D5814-0019-3EB2-EFEB-72599A35FD42}"/>
              </a:ext>
            </a:extLst>
          </p:cNvPr>
          <p:cNvSpPr/>
          <p:nvPr/>
        </p:nvSpPr>
        <p:spPr>
          <a:xfrm>
            <a:off x="537087" y="1"/>
            <a:ext cx="4093908" cy="5090398"/>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BBA133F1-A449-2DCB-CDB0-0B6A25F3C9D1}"/>
              </a:ext>
            </a:extLst>
          </p:cNvPr>
          <p:cNvSpPr txBox="1"/>
          <p:nvPr/>
        </p:nvSpPr>
        <p:spPr>
          <a:xfrm>
            <a:off x="5850946" y="1257432"/>
            <a:ext cx="6098458"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توماس ادیسون کیست؟</a:t>
            </a:r>
          </a:p>
        </p:txBody>
      </p:sp>
      <p:sp>
        <p:nvSpPr>
          <p:cNvPr id="6" name="TextBox 5">
            <a:extLst>
              <a:ext uri="{FF2B5EF4-FFF2-40B4-BE49-F238E27FC236}">
                <a16:creationId xmlns:a16="http://schemas.microsoft.com/office/drawing/2014/main" id="{F08C5E96-D84C-AD62-7863-CA528C23E21B}"/>
              </a:ext>
            </a:extLst>
          </p:cNvPr>
          <p:cNvSpPr txBox="1"/>
          <p:nvPr/>
        </p:nvSpPr>
        <p:spPr>
          <a:xfrm>
            <a:off x="4911213" y="2061920"/>
            <a:ext cx="7038191" cy="2239074"/>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از ادیسون به‌عنوان یک مخترع نابغه، یاد نشده است و موفقیت او را بیشتر به پشتکار فوق‌العاده او نسبت می‌دهند. او به‌واسطه ناشنوایی‌اش، کمی منزوی بود و توانایی مدیریتی بالایی نداشت؛ اما شخصیت کاریزماتیک وی کسالت‌آور نبود.</a:t>
            </a:r>
          </a:p>
        </p:txBody>
      </p:sp>
      <p:pic>
        <p:nvPicPr>
          <p:cNvPr id="9" name="Picture 8">
            <a:extLst>
              <a:ext uri="{FF2B5EF4-FFF2-40B4-BE49-F238E27FC236}">
                <a16:creationId xmlns:a16="http://schemas.microsoft.com/office/drawing/2014/main" id="{3791C889-313E-FA99-E7CF-3FC87F30DBED}"/>
              </a:ext>
            </a:extLst>
          </p:cNvPr>
          <p:cNvPicPr>
            <a:picLocks noChangeAspect="1"/>
          </p:cNvPicPr>
          <p:nvPr/>
        </p:nvPicPr>
        <p:blipFill rotWithShape="1">
          <a:blip r:embed="rId2"/>
          <a:srcRect l="12081" r="6518" b="13978"/>
          <a:stretch/>
        </p:blipFill>
        <p:spPr>
          <a:xfrm>
            <a:off x="696247" y="0"/>
            <a:ext cx="3775588" cy="5899355"/>
          </a:xfrm>
          <a:prstGeom prst="rect">
            <a:avLst/>
          </a:prstGeom>
          <a:ln w="28575">
            <a:solidFill>
              <a:schemeClr val="bg1"/>
            </a:solidFill>
          </a:ln>
        </p:spPr>
      </p:pic>
    </p:spTree>
    <p:extLst>
      <p:ext uri="{BB962C8B-B14F-4D97-AF65-F5344CB8AC3E}">
        <p14:creationId xmlns:p14="http://schemas.microsoft.com/office/powerpoint/2010/main" val="843388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74068B7-BA63-DA95-7323-26BAED455B89}"/>
              </a:ext>
            </a:extLst>
          </p:cNvPr>
          <p:cNvSpPr/>
          <p:nvPr/>
        </p:nvSpPr>
        <p:spPr>
          <a:xfrm>
            <a:off x="6395885" y="0"/>
            <a:ext cx="196645" cy="5090398"/>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TextBox 3">
            <a:extLst>
              <a:ext uri="{FF2B5EF4-FFF2-40B4-BE49-F238E27FC236}">
                <a16:creationId xmlns:a16="http://schemas.microsoft.com/office/drawing/2014/main" id="{D26A76B3-5ADF-4957-7C5E-23A51EA3DAAA}"/>
              </a:ext>
            </a:extLst>
          </p:cNvPr>
          <p:cNvSpPr txBox="1"/>
          <p:nvPr/>
        </p:nvSpPr>
        <p:spPr>
          <a:xfrm>
            <a:off x="-236589" y="1847798"/>
            <a:ext cx="3528551"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توماس ادیسون کیست؟</a:t>
            </a:r>
          </a:p>
        </p:txBody>
      </p:sp>
      <p:sp>
        <p:nvSpPr>
          <p:cNvPr id="6" name="TextBox 5">
            <a:extLst>
              <a:ext uri="{FF2B5EF4-FFF2-40B4-BE49-F238E27FC236}">
                <a16:creationId xmlns:a16="http://schemas.microsoft.com/office/drawing/2014/main" id="{1EF7C8C8-41C9-6E8D-E25C-4647E325CC40}"/>
              </a:ext>
            </a:extLst>
          </p:cNvPr>
          <p:cNvSpPr txBox="1"/>
          <p:nvPr/>
        </p:nvSpPr>
        <p:spPr>
          <a:xfrm>
            <a:off x="188041" y="2309463"/>
            <a:ext cx="6011199" cy="2239074"/>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از ادیسون به‌عنوان یک مخترع نابغه، یاد نشده است و موفقیت او را بیشتر به پشتکار فوق‌العاده او نسبت می‌دهند. او به‌واسطه ناشنوایی‌اش، کمی منزوی بود و توانایی مدیریتی بالایی نداشت؛ اما شخصیت کاریزماتیک وی کسالت‌آور نبود.</a:t>
            </a:r>
          </a:p>
        </p:txBody>
      </p:sp>
      <p:pic>
        <p:nvPicPr>
          <p:cNvPr id="7" name="Picture 6">
            <a:extLst>
              <a:ext uri="{FF2B5EF4-FFF2-40B4-BE49-F238E27FC236}">
                <a16:creationId xmlns:a16="http://schemas.microsoft.com/office/drawing/2014/main" id="{D471CFA6-80C1-51FA-4ABE-88F862385391}"/>
              </a:ext>
            </a:extLst>
          </p:cNvPr>
          <p:cNvPicPr>
            <a:picLocks noChangeAspect="1"/>
          </p:cNvPicPr>
          <p:nvPr/>
        </p:nvPicPr>
        <p:blipFill>
          <a:blip r:embed="rId2"/>
          <a:stretch>
            <a:fillRect/>
          </a:stretch>
        </p:blipFill>
        <p:spPr>
          <a:xfrm>
            <a:off x="6834187" y="0"/>
            <a:ext cx="5357813" cy="6858000"/>
          </a:xfrm>
          <a:prstGeom prst="rect">
            <a:avLst/>
          </a:prstGeom>
        </p:spPr>
      </p:pic>
    </p:spTree>
    <p:extLst>
      <p:ext uri="{BB962C8B-B14F-4D97-AF65-F5344CB8AC3E}">
        <p14:creationId xmlns:p14="http://schemas.microsoft.com/office/powerpoint/2010/main" val="41536541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0220B1B-E433-A2EC-7E37-3792344BE28C}"/>
              </a:ext>
            </a:extLst>
          </p:cNvPr>
          <p:cNvSpPr txBox="1"/>
          <p:nvPr/>
        </p:nvSpPr>
        <p:spPr>
          <a:xfrm>
            <a:off x="162233" y="1621812"/>
            <a:ext cx="5683390" cy="3901068"/>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فردی خودخواه و بدون قانون توصیف کرده‌اند که به کارمندان خود ظلم بسیاری روا می‌داشت. برخی معتقدند تعداد زیادی از اختراعاتی که به نام او ثبت شد، حاصل تلاش کارمندان وی بود و با این نگاه، او را فردی ظالم توصیف کرده‌اند.ادیسون تعدادی از فیزیکدانان و ریاضی‌دانان برجسته از جمله «نیکولا تسلا» (</a:t>
            </a:r>
            <a:r>
              <a:rPr lang="en-US" dirty="0"/>
              <a:t>Nikola Tesla</a:t>
            </a:r>
            <a:r>
              <a:rPr lang="fa-IR" dirty="0"/>
              <a:t>)و «ای.ای. کنلی» </a:t>
            </a:r>
            <a:r>
              <a:rPr lang="en-US" dirty="0"/>
              <a:t>Arthur E. Kennelly، </a:t>
            </a:r>
            <a:r>
              <a:rPr lang="fa-IR" dirty="0"/>
              <a:t>را به‌عنوان دستیار خود، به‌کار گرفت.</a:t>
            </a:r>
          </a:p>
        </p:txBody>
      </p:sp>
      <p:sp>
        <p:nvSpPr>
          <p:cNvPr id="6" name="TextBox 5">
            <a:extLst>
              <a:ext uri="{FF2B5EF4-FFF2-40B4-BE49-F238E27FC236}">
                <a16:creationId xmlns:a16="http://schemas.microsoft.com/office/drawing/2014/main" id="{032F8464-8DB9-50D8-9FAF-8A150C2F6EEE}"/>
              </a:ext>
            </a:extLst>
          </p:cNvPr>
          <p:cNvSpPr txBox="1"/>
          <p:nvPr/>
        </p:nvSpPr>
        <p:spPr>
          <a:xfrm>
            <a:off x="-516193" y="1158562"/>
            <a:ext cx="4011561"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ادیسون از نظر شخصیتی</a:t>
            </a:r>
          </a:p>
        </p:txBody>
      </p:sp>
      <p:pic>
        <p:nvPicPr>
          <p:cNvPr id="7" name="Picture 6">
            <a:extLst>
              <a:ext uri="{FF2B5EF4-FFF2-40B4-BE49-F238E27FC236}">
                <a16:creationId xmlns:a16="http://schemas.microsoft.com/office/drawing/2014/main" id="{65D00C9E-0ED6-2E1E-9BB7-A319D927208F}"/>
              </a:ext>
            </a:extLst>
          </p:cNvPr>
          <p:cNvPicPr>
            <a:picLocks noChangeAspect="1"/>
          </p:cNvPicPr>
          <p:nvPr/>
        </p:nvPicPr>
        <p:blipFill rotWithShape="1">
          <a:blip r:embed="rId2"/>
          <a:srcRect r="8430"/>
          <a:stretch/>
        </p:blipFill>
        <p:spPr>
          <a:xfrm>
            <a:off x="6025778" y="1047135"/>
            <a:ext cx="6166222" cy="5050423"/>
          </a:xfrm>
          <a:prstGeom prst="rect">
            <a:avLst/>
          </a:prstGeom>
        </p:spPr>
      </p:pic>
      <p:sp>
        <p:nvSpPr>
          <p:cNvPr id="8" name="Rectangle 7">
            <a:extLst>
              <a:ext uri="{FF2B5EF4-FFF2-40B4-BE49-F238E27FC236}">
                <a16:creationId xmlns:a16="http://schemas.microsoft.com/office/drawing/2014/main" id="{F121E5BB-80BF-0D19-73AB-697B553FB1EB}"/>
              </a:ext>
            </a:extLst>
          </p:cNvPr>
          <p:cNvSpPr/>
          <p:nvPr/>
        </p:nvSpPr>
        <p:spPr>
          <a:xfrm>
            <a:off x="6096000" y="368710"/>
            <a:ext cx="6096000" cy="229497"/>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51699379-4A7C-F824-BE45-89E566F38CA9}"/>
              </a:ext>
            </a:extLst>
          </p:cNvPr>
          <p:cNvSpPr/>
          <p:nvPr/>
        </p:nvSpPr>
        <p:spPr>
          <a:xfrm>
            <a:off x="-29497" y="6282813"/>
            <a:ext cx="6055275" cy="265472"/>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103153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4361DA4-1C7F-9FD9-C2A3-93773BAB06D8}"/>
              </a:ext>
            </a:extLst>
          </p:cNvPr>
          <p:cNvSpPr/>
          <p:nvPr/>
        </p:nvSpPr>
        <p:spPr>
          <a:xfrm>
            <a:off x="1120878" y="837594"/>
            <a:ext cx="4188542" cy="5495020"/>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6233B338-EB9F-DE65-384A-9DFD9CB3D1FC}"/>
              </a:ext>
            </a:extLst>
          </p:cNvPr>
          <p:cNvSpPr txBox="1"/>
          <p:nvPr/>
        </p:nvSpPr>
        <p:spPr>
          <a:xfrm>
            <a:off x="5368411" y="2032463"/>
            <a:ext cx="6740013" cy="2793072"/>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ماهیت متناقض شخصیت نیرومند ادیسون، به موقعیت افسانه‌ای او کمک می‌کرد؛ به‌طوری که او در دهه ۳۰ زندگی‌ خود، شناخته‌شده‌ترین آمریکایی در جهان بود. هنگامی که ادیسون درگذشت، از او به‌عنوان مردی یاد شد که پایه انقلاب تکنولوژیکی و اجتماعی برق مدرن را پایه‌ریزی کرد و بسیار مورد احترام قرار گرفت.</a:t>
            </a:r>
          </a:p>
        </p:txBody>
      </p:sp>
      <p:sp>
        <p:nvSpPr>
          <p:cNvPr id="6" name="TextBox 5">
            <a:extLst>
              <a:ext uri="{FF2B5EF4-FFF2-40B4-BE49-F238E27FC236}">
                <a16:creationId xmlns:a16="http://schemas.microsoft.com/office/drawing/2014/main" id="{B466AD23-DFE2-E1DF-E355-BE1C9683B1BA}"/>
              </a:ext>
            </a:extLst>
          </p:cNvPr>
          <p:cNvSpPr txBox="1"/>
          <p:nvPr/>
        </p:nvSpPr>
        <p:spPr>
          <a:xfrm>
            <a:off x="8082115" y="1570798"/>
            <a:ext cx="4011561"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ادیسون از نظر شخصیتی</a:t>
            </a:r>
          </a:p>
        </p:txBody>
      </p:sp>
      <p:pic>
        <p:nvPicPr>
          <p:cNvPr id="8" name="Picture 7">
            <a:extLst>
              <a:ext uri="{FF2B5EF4-FFF2-40B4-BE49-F238E27FC236}">
                <a16:creationId xmlns:a16="http://schemas.microsoft.com/office/drawing/2014/main" id="{F84A2A55-CC01-5DA5-00A4-5AAE1832E334}"/>
              </a:ext>
            </a:extLst>
          </p:cNvPr>
          <p:cNvPicPr>
            <a:picLocks noChangeAspect="1"/>
          </p:cNvPicPr>
          <p:nvPr/>
        </p:nvPicPr>
        <p:blipFill>
          <a:blip r:embed="rId3"/>
          <a:stretch>
            <a:fillRect/>
          </a:stretch>
        </p:blipFill>
        <p:spPr>
          <a:xfrm>
            <a:off x="0" y="681490"/>
            <a:ext cx="5108252" cy="5495019"/>
          </a:xfrm>
          <a:prstGeom prst="rect">
            <a:avLst/>
          </a:prstGeom>
          <a:solidFill>
            <a:srgbClr val="99B2DF"/>
          </a:solidFill>
          <a:ln w="28575">
            <a:solidFill>
              <a:schemeClr val="bg1"/>
            </a:solidFill>
          </a:ln>
        </p:spPr>
      </p:pic>
    </p:spTree>
    <p:extLst>
      <p:ext uri="{BB962C8B-B14F-4D97-AF65-F5344CB8AC3E}">
        <p14:creationId xmlns:p14="http://schemas.microsoft.com/office/powerpoint/2010/main" val="1917195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7310ED0-7E5B-AFEC-9973-4262787B7BF0}"/>
              </a:ext>
            </a:extLst>
          </p:cNvPr>
          <p:cNvSpPr/>
          <p:nvPr/>
        </p:nvSpPr>
        <p:spPr>
          <a:xfrm>
            <a:off x="4718806" y="6482115"/>
            <a:ext cx="3867767" cy="280220"/>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Rectangle 10">
            <a:extLst>
              <a:ext uri="{FF2B5EF4-FFF2-40B4-BE49-F238E27FC236}">
                <a16:creationId xmlns:a16="http://schemas.microsoft.com/office/drawing/2014/main" id="{7B563B46-8752-98D7-0266-DA82D68F671D}"/>
              </a:ext>
            </a:extLst>
          </p:cNvPr>
          <p:cNvSpPr/>
          <p:nvPr/>
        </p:nvSpPr>
        <p:spPr>
          <a:xfrm>
            <a:off x="4299770" y="6106232"/>
            <a:ext cx="3867767" cy="280220"/>
          </a:xfrm>
          <a:prstGeom prst="rect">
            <a:avLst/>
          </a:prstGeom>
          <a:solidFill>
            <a:srgbClr val="99B2D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5" name="TextBox 4">
            <a:extLst>
              <a:ext uri="{FF2B5EF4-FFF2-40B4-BE49-F238E27FC236}">
                <a16:creationId xmlns:a16="http://schemas.microsoft.com/office/drawing/2014/main" id="{DFD192B0-33A3-3F0E-D243-55EDD24F04F3}"/>
              </a:ext>
            </a:extLst>
          </p:cNvPr>
          <p:cNvSpPr txBox="1"/>
          <p:nvPr/>
        </p:nvSpPr>
        <p:spPr>
          <a:xfrm>
            <a:off x="6009970" y="1544930"/>
            <a:ext cx="6098458" cy="461665"/>
          </a:xfrm>
          <a:prstGeom prst="rect">
            <a:avLst/>
          </a:prstGeom>
          <a:noFill/>
        </p:spPr>
        <p:txBody>
          <a:bodyPr wrap="square">
            <a:spAutoFit/>
          </a:bodyPr>
          <a:lstStyle>
            <a:defPPr>
              <a:defRPr lang="fa-IR"/>
            </a:defPPr>
            <a:lvl1pPr algn="r" fontAlgn="base">
              <a:defRPr sz="2400" b="1" i="0">
                <a:solidFill>
                  <a:srgbClr val="212121"/>
                </a:solidFill>
                <a:effectLst/>
                <a:highlight>
                  <a:srgbClr val="FFFFFF"/>
                </a:highlight>
                <a:latin typeface="Shabnam" panose="020B0603030804020204" pitchFamily="34" charset="-78"/>
                <a:cs typeface="Shabnam" panose="020B0603030804020204" pitchFamily="34" charset="-78"/>
              </a:defRPr>
            </a:lvl1pPr>
          </a:lstStyle>
          <a:p>
            <a:r>
              <a:rPr lang="fa-IR" dirty="0"/>
              <a:t>ازدواج توماس ادیسون</a:t>
            </a:r>
          </a:p>
        </p:txBody>
      </p:sp>
      <p:sp>
        <p:nvSpPr>
          <p:cNvPr id="7" name="TextBox 6">
            <a:extLst>
              <a:ext uri="{FF2B5EF4-FFF2-40B4-BE49-F238E27FC236}">
                <a16:creationId xmlns:a16="http://schemas.microsoft.com/office/drawing/2014/main" id="{927861E9-2E83-07EF-FB3B-A14309DE51C4}"/>
              </a:ext>
            </a:extLst>
          </p:cNvPr>
          <p:cNvSpPr txBox="1"/>
          <p:nvPr/>
        </p:nvSpPr>
        <p:spPr>
          <a:xfrm>
            <a:off x="5088194" y="2032464"/>
            <a:ext cx="7020234" cy="3347070"/>
          </a:xfrm>
          <a:prstGeom prst="rect">
            <a:avLst/>
          </a:prstGeom>
          <a:noFill/>
        </p:spPr>
        <p:txBody>
          <a:bodyPr wrap="square">
            <a:spAutoFit/>
          </a:bodyPr>
          <a:lstStyle>
            <a:defPPr>
              <a:defRPr lang="fa-IR"/>
            </a:defPPr>
            <a:lvl1pPr algn="just" rtl="1" fontAlgn="base">
              <a:lnSpc>
                <a:spcPct val="200000"/>
              </a:lnSpc>
              <a:defRPr b="0" i="0">
                <a:solidFill>
                  <a:srgbClr val="212121"/>
                </a:solidFill>
                <a:effectLst/>
                <a:highlight>
                  <a:srgbClr val="FFFFFF"/>
                </a:highlight>
                <a:latin typeface="Vazir" panose="020B0603030804020204" pitchFamily="34" charset="-78"/>
                <a:cs typeface="Vazir" panose="020B0603030804020204" pitchFamily="34" charset="-78"/>
              </a:defRPr>
            </a:lvl1pPr>
          </a:lstStyle>
          <a:p>
            <a:r>
              <a:rPr lang="fa-IR" dirty="0"/>
              <a:t>توماس ادیسون، در روز کریسمس سال ۱۸۷۱ میلادی، در حالی که ۲۴ سال داشت، با «مری استیلول» </a:t>
            </a:r>
            <a:r>
              <a:rPr lang="en-US" dirty="0"/>
              <a:t>Mary Stilwell Edison) </a:t>
            </a:r>
            <a:r>
              <a:rPr lang="fa-IR" dirty="0"/>
              <a:t>۱۶) ساله، دختر «نیوآرک نیکلاس استیلول» </a:t>
            </a:r>
            <a:r>
              <a:rPr lang="en-US" dirty="0"/>
              <a:t>(Newark Nicholas Stillwell)</a:t>
            </a:r>
            <a:r>
              <a:rPr lang="fa-IR" dirty="0"/>
              <a:t> ازدواج کرد که در یکی از فروشگاه‌های ادیسون مشغول به کار بود. ادیسون از پشتکار زیادی برای کار برخوردار بود و حتی در روز عروسی خود نیز بعد از پایان مراسم، به آزمایشگاه رفت تا روی اختراعات خود کار کند.</a:t>
            </a:r>
          </a:p>
        </p:txBody>
      </p:sp>
      <p:pic>
        <p:nvPicPr>
          <p:cNvPr id="12" name="Picture 11">
            <a:extLst>
              <a:ext uri="{FF2B5EF4-FFF2-40B4-BE49-F238E27FC236}">
                <a16:creationId xmlns:a16="http://schemas.microsoft.com/office/drawing/2014/main" id="{3676A670-F50A-74CE-FD8D-3E7E50DFB043}"/>
              </a:ext>
            </a:extLst>
          </p:cNvPr>
          <p:cNvPicPr>
            <a:picLocks noChangeAspect="1"/>
          </p:cNvPicPr>
          <p:nvPr/>
        </p:nvPicPr>
        <p:blipFill>
          <a:blip r:embed="rId2"/>
          <a:stretch>
            <a:fillRect/>
          </a:stretch>
        </p:blipFill>
        <p:spPr>
          <a:xfrm>
            <a:off x="0" y="0"/>
            <a:ext cx="4718806" cy="6857999"/>
          </a:xfrm>
          <a:prstGeom prst="rect">
            <a:avLst/>
          </a:prstGeom>
        </p:spPr>
      </p:pic>
    </p:spTree>
    <p:extLst>
      <p:ext uri="{BB962C8B-B14F-4D97-AF65-F5344CB8AC3E}">
        <p14:creationId xmlns:p14="http://schemas.microsoft.com/office/powerpoint/2010/main" val="6017741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343</TotalTime>
  <Words>2348</Words>
  <Application>Microsoft Office PowerPoint</Application>
  <PresentationFormat>Widescreen</PresentationFormat>
  <Paragraphs>69</Paragraphs>
  <Slides>31</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Calibri</vt:lpstr>
      <vt:lpstr>Calibri Light</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mobotop</dc:creator>
  <cp:lastModifiedBy>hp</cp:lastModifiedBy>
  <cp:revision>5</cp:revision>
  <dcterms:created xsi:type="dcterms:W3CDTF">2024-08-26T07:09:20Z</dcterms:created>
  <dcterms:modified xsi:type="dcterms:W3CDTF">2024-09-11T19:08:33Z</dcterms:modified>
</cp:coreProperties>
</file>